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53" r:id="rId1"/>
  </p:sldMasterIdLst>
  <p:notesMasterIdLst>
    <p:notesMasterId r:id="rId62"/>
  </p:notesMasterIdLst>
  <p:handoutMasterIdLst>
    <p:handoutMasterId r:id="rId63"/>
  </p:handoutMasterIdLst>
  <p:sldIdLst>
    <p:sldId id="256" r:id="rId2"/>
    <p:sldId id="257" r:id="rId3"/>
    <p:sldId id="258" r:id="rId4"/>
    <p:sldId id="287" r:id="rId5"/>
    <p:sldId id="416" r:id="rId6"/>
    <p:sldId id="417" r:id="rId7"/>
    <p:sldId id="418" r:id="rId8"/>
    <p:sldId id="419" r:id="rId9"/>
    <p:sldId id="420" r:id="rId10"/>
    <p:sldId id="424" r:id="rId11"/>
    <p:sldId id="421" r:id="rId12"/>
    <p:sldId id="422" r:id="rId13"/>
    <p:sldId id="425" r:id="rId14"/>
    <p:sldId id="426" r:id="rId15"/>
    <p:sldId id="423" r:id="rId16"/>
    <p:sldId id="485" r:id="rId17"/>
    <p:sldId id="488" r:id="rId18"/>
    <p:sldId id="522" r:id="rId19"/>
    <p:sldId id="523" r:id="rId20"/>
    <p:sldId id="491" r:id="rId21"/>
    <p:sldId id="427" r:id="rId22"/>
    <p:sldId id="428" r:id="rId23"/>
    <p:sldId id="429" r:id="rId24"/>
    <p:sldId id="430" r:id="rId25"/>
    <p:sldId id="432" r:id="rId26"/>
    <p:sldId id="319" r:id="rId27"/>
    <p:sldId id="438" r:id="rId28"/>
    <p:sldId id="437" r:id="rId29"/>
    <p:sldId id="439" r:id="rId30"/>
    <p:sldId id="445" r:id="rId31"/>
    <p:sldId id="440" r:id="rId32"/>
    <p:sldId id="444" r:id="rId33"/>
    <p:sldId id="446" r:id="rId34"/>
    <p:sldId id="447" r:id="rId35"/>
    <p:sldId id="357" r:id="rId36"/>
    <p:sldId id="528" r:id="rId37"/>
    <p:sldId id="456" r:id="rId38"/>
    <p:sldId id="457" r:id="rId39"/>
    <p:sldId id="458" r:id="rId40"/>
    <p:sldId id="459" r:id="rId41"/>
    <p:sldId id="461" r:id="rId42"/>
    <p:sldId id="462" r:id="rId43"/>
    <p:sldId id="463" r:id="rId44"/>
    <p:sldId id="464" r:id="rId45"/>
    <p:sldId id="466" r:id="rId46"/>
    <p:sldId id="465" r:id="rId47"/>
    <p:sldId id="519" r:id="rId48"/>
    <p:sldId id="339" r:id="rId49"/>
    <p:sldId id="467" r:id="rId50"/>
    <p:sldId id="360" r:id="rId51"/>
    <p:sldId id="555" r:id="rId52"/>
    <p:sldId id="261" r:id="rId53"/>
    <p:sldId id="262" r:id="rId54"/>
    <p:sldId id="263" r:id="rId55"/>
    <p:sldId id="364" r:id="rId56"/>
    <p:sldId id="468" r:id="rId57"/>
    <p:sldId id="469" r:id="rId58"/>
    <p:sldId id="470" r:id="rId59"/>
    <p:sldId id="553" r:id="rId60"/>
    <p:sldId id="554" r:id="rId61"/>
  </p:sldIdLst>
  <p:sldSz cx="9144000" cy="6858000" type="screen4x3"/>
  <p:notesSz cx="7302500" cy="9586913"/>
  <p:defaultTextStyle>
    <a:defPPr>
      <a:defRPr lang="en-US"/>
    </a:defPPr>
    <a:lvl1pPr algn="l" rtl="0" fontAlgn="base">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1pPr>
    <a:lvl2pPr marL="457200" algn="l" rtl="0" fontAlgn="base">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2pPr>
    <a:lvl3pPr marL="914400" algn="l" rtl="0" fontAlgn="base">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3pPr>
    <a:lvl4pPr marL="1371600" algn="l" rtl="0" fontAlgn="base">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4pPr>
    <a:lvl5pPr marL="1828800" algn="l" rtl="0" fontAlgn="base">
      <a:spcBef>
        <a:spcPct val="0"/>
      </a:spcBef>
      <a:spcAft>
        <a:spcPct val="0"/>
      </a:spcAft>
      <a:defRPr sz="2400" kern="1200">
        <a:solidFill>
          <a:schemeClr val="tx1"/>
        </a:solidFill>
        <a:latin typeface="Arial" panose="020B0604020202020204" pitchFamily="34" charset="0"/>
        <a:ea typeface="MS PGothic" panose="020B0600070205080204" pitchFamily="34" charset="-128"/>
        <a:cs typeface="+mn-cs"/>
      </a:defRPr>
    </a:lvl5pPr>
    <a:lvl6pPr marL="22860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6pPr>
    <a:lvl7pPr marL="27432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7pPr>
    <a:lvl8pPr marL="32004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8pPr>
    <a:lvl9pPr marL="3657600" algn="l" defTabSz="914400" rtl="0" eaLnBrk="1" latinLnBrk="0" hangingPunct="1">
      <a:defRPr sz="2400" kern="1200">
        <a:solidFill>
          <a:schemeClr val="tx1"/>
        </a:solidFill>
        <a:latin typeface="Arial" panose="020B060402020202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6600"/>
    <a:srgbClr val="DDFFAF"/>
    <a:srgbClr val="2BCEDF"/>
    <a:srgbClr val="F8BE1A"/>
    <a:srgbClr val="DE6D27"/>
    <a:srgbClr val="000099"/>
    <a:srgbClr val="DB3103"/>
    <a:srgbClr val="FDF2D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7" d="100"/>
          <a:sy n="97" d="100"/>
        </p:scale>
        <p:origin x="2004" y="30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3" d="100"/>
        <a:sy n="73" d="100"/>
      </p:scale>
      <p:origin x="0" y="-4818"/>
    </p:cViewPr>
  </p:sorter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a:extLst>
              <a:ext uri="{FF2B5EF4-FFF2-40B4-BE49-F238E27FC236}">
                <a16:creationId xmlns:a16="http://schemas.microsoft.com/office/drawing/2014/main" id="{E46BA550-C37D-43ED-815B-FD457B3AD07C}"/>
              </a:ext>
            </a:extLst>
          </p:cNvPr>
          <p:cNvSpPr>
            <a:spLocks noGrp="1" noChangeArrowheads="1"/>
          </p:cNvSpPr>
          <p:nvPr>
            <p:ph type="hdr" sz="quarter"/>
          </p:nvPr>
        </p:nvSpPr>
        <p:spPr bwMode="auto">
          <a:xfrm>
            <a:off x="0" y="0"/>
            <a:ext cx="3163888" cy="479425"/>
          </a:xfrm>
          <a:prstGeom prst="rect">
            <a:avLst/>
          </a:prstGeom>
          <a:noFill/>
          <a:ln w="9525">
            <a:noFill/>
            <a:miter lim="800000"/>
            <a:headEnd/>
            <a:tailEnd/>
          </a:ln>
          <a:effectLst/>
        </p:spPr>
        <p:txBody>
          <a:bodyPr vert="horz" wrap="square" lIns="96506" tIns="48253" rIns="96506" bIns="48253" numCol="1" anchor="t" anchorCtr="0" compatLnSpc="1">
            <a:prstTxWarp prst="textNoShape">
              <a:avLst/>
            </a:prstTxWarp>
          </a:bodyPr>
          <a:lstStyle>
            <a:lvl1pPr defTabSz="965200" eaLnBrk="1" hangingPunct="1">
              <a:defRPr sz="1300">
                <a:latin typeface="Tahoma" pitchFamily="34" charset="0"/>
                <a:ea typeface="+mn-ea"/>
                <a:cs typeface="+mn-cs"/>
              </a:defRPr>
            </a:lvl1pPr>
          </a:lstStyle>
          <a:p>
            <a:pPr>
              <a:defRPr/>
            </a:pPr>
            <a:endParaRPr lang="en-US"/>
          </a:p>
        </p:txBody>
      </p:sp>
      <p:sp>
        <p:nvSpPr>
          <p:cNvPr id="60419" name="Rectangle 3">
            <a:extLst>
              <a:ext uri="{FF2B5EF4-FFF2-40B4-BE49-F238E27FC236}">
                <a16:creationId xmlns:a16="http://schemas.microsoft.com/office/drawing/2014/main" id="{FA846DF3-1611-4370-945B-7FD1936F752C}"/>
              </a:ext>
            </a:extLst>
          </p:cNvPr>
          <p:cNvSpPr>
            <a:spLocks noGrp="1" noChangeArrowheads="1"/>
          </p:cNvSpPr>
          <p:nvPr>
            <p:ph type="dt" sz="quarter" idx="1"/>
          </p:nvPr>
        </p:nvSpPr>
        <p:spPr bwMode="auto">
          <a:xfrm>
            <a:off x="4138613" y="0"/>
            <a:ext cx="3163887" cy="479425"/>
          </a:xfrm>
          <a:prstGeom prst="rect">
            <a:avLst/>
          </a:prstGeom>
          <a:noFill/>
          <a:ln w="9525">
            <a:noFill/>
            <a:miter lim="800000"/>
            <a:headEnd/>
            <a:tailEnd/>
          </a:ln>
          <a:effectLst/>
        </p:spPr>
        <p:txBody>
          <a:bodyPr vert="horz" wrap="square" lIns="96506" tIns="48253" rIns="96506" bIns="48253" numCol="1" anchor="t" anchorCtr="0" compatLnSpc="1">
            <a:prstTxWarp prst="textNoShape">
              <a:avLst/>
            </a:prstTxWarp>
          </a:bodyPr>
          <a:lstStyle>
            <a:lvl1pPr algn="r" defTabSz="965200" eaLnBrk="1" hangingPunct="1">
              <a:defRPr sz="1300">
                <a:latin typeface="Tahoma" pitchFamily="34" charset="0"/>
                <a:ea typeface="+mn-ea"/>
                <a:cs typeface="+mn-cs"/>
              </a:defRPr>
            </a:lvl1pPr>
          </a:lstStyle>
          <a:p>
            <a:pPr>
              <a:defRPr/>
            </a:pPr>
            <a:endParaRPr lang="en-US"/>
          </a:p>
        </p:txBody>
      </p:sp>
      <p:sp>
        <p:nvSpPr>
          <p:cNvPr id="60420" name="Rectangle 4">
            <a:extLst>
              <a:ext uri="{FF2B5EF4-FFF2-40B4-BE49-F238E27FC236}">
                <a16:creationId xmlns:a16="http://schemas.microsoft.com/office/drawing/2014/main" id="{A489716F-ED23-4BD5-8238-9F7C2B3D1B4F}"/>
              </a:ext>
            </a:extLst>
          </p:cNvPr>
          <p:cNvSpPr>
            <a:spLocks noGrp="1" noChangeArrowheads="1"/>
          </p:cNvSpPr>
          <p:nvPr>
            <p:ph type="ftr" sz="quarter" idx="2"/>
          </p:nvPr>
        </p:nvSpPr>
        <p:spPr bwMode="auto">
          <a:xfrm>
            <a:off x="0" y="9107488"/>
            <a:ext cx="3163888" cy="479425"/>
          </a:xfrm>
          <a:prstGeom prst="rect">
            <a:avLst/>
          </a:prstGeom>
          <a:noFill/>
          <a:ln w="9525">
            <a:noFill/>
            <a:miter lim="800000"/>
            <a:headEnd/>
            <a:tailEnd/>
          </a:ln>
          <a:effectLst/>
        </p:spPr>
        <p:txBody>
          <a:bodyPr vert="horz" wrap="square" lIns="96506" tIns="48253" rIns="96506" bIns="48253" numCol="1" anchor="b" anchorCtr="0" compatLnSpc="1">
            <a:prstTxWarp prst="textNoShape">
              <a:avLst/>
            </a:prstTxWarp>
          </a:bodyPr>
          <a:lstStyle>
            <a:lvl1pPr defTabSz="965200" eaLnBrk="1" hangingPunct="1">
              <a:defRPr sz="1300">
                <a:latin typeface="Tahoma" pitchFamily="34" charset="0"/>
                <a:ea typeface="+mn-ea"/>
                <a:cs typeface="+mn-cs"/>
              </a:defRPr>
            </a:lvl1pPr>
          </a:lstStyle>
          <a:p>
            <a:pPr>
              <a:defRPr/>
            </a:pPr>
            <a:endParaRPr lang="en-US"/>
          </a:p>
        </p:txBody>
      </p:sp>
      <p:sp>
        <p:nvSpPr>
          <p:cNvPr id="60421" name="Rectangle 5">
            <a:extLst>
              <a:ext uri="{FF2B5EF4-FFF2-40B4-BE49-F238E27FC236}">
                <a16:creationId xmlns:a16="http://schemas.microsoft.com/office/drawing/2014/main" id="{31A3136B-89A4-493A-B4A1-F73E47CCEC94}"/>
              </a:ext>
            </a:extLst>
          </p:cNvPr>
          <p:cNvSpPr>
            <a:spLocks noGrp="1" noChangeArrowheads="1"/>
          </p:cNvSpPr>
          <p:nvPr>
            <p:ph type="sldNum" sz="quarter" idx="3"/>
          </p:nvPr>
        </p:nvSpPr>
        <p:spPr bwMode="auto">
          <a:xfrm>
            <a:off x="4138613" y="9107488"/>
            <a:ext cx="3163887" cy="479425"/>
          </a:xfrm>
          <a:prstGeom prst="rect">
            <a:avLst/>
          </a:prstGeom>
          <a:noFill/>
          <a:ln w="9525">
            <a:noFill/>
            <a:miter lim="800000"/>
            <a:headEnd/>
            <a:tailEnd/>
          </a:ln>
          <a:effectLst/>
        </p:spPr>
        <p:txBody>
          <a:bodyPr vert="horz" wrap="square" lIns="96506" tIns="48253" rIns="96506" bIns="48253" numCol="1" anchor="b" anchorCtr="0" compatLnSpc="1">
            <a:prstTxWarp prst="textNoShape">
              <a:avLst/>
            </a:prstTxWarp>
          </a:bodyPr>
          <a:lstStyle>
            <a:lvl1pPr algn="r" defTabSz="965200">
              <a:defRPr sz="1300">
                <a:latin typeface="Tahoma" panose="020B0604030504040204" pitchFamily="34" charset="0"/>
              </a:defRPr>
            </a:lvl1pPr>
          </a:lstStyle>
          <a:p>
            <a:fld id="{8C3A0045-9299-4931-A71D-E2CC4009F38E}" type="slidenum">
              <a:rPr lang="en-US" altLang="en-US"/>
              <a:pPr/>
              <a:t>‹#›</a:t>
            </a:fld>
            <a:endParaRPr lang="en-US" altLang="en-US"/>
          </a:p>
        </p:txBody>
      </p:sp>
    </p:spTree>
    <p:extLst>
      <p:ext uri="{BB962C8B-B14F-4D97-AF65-F5344CB8AC3E}">
        <p14:creationId xmlns:p14="http://schemas.microsoft.com/office/powerpoint/2010/main" val="4219694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a:extLst>
              <a:ext uri="{FF2B5EF4-FFF2-40B4-BE49-F238E27FC236}">
                <a16:creationId xmlns:a16="http://schemas.microsoft.com/office/drawing/2014/main" id="{F55E7038-63F3-4979-9CB8-FDE426AC6ABE}"/>
              </a:ext>
            </a:extLst>
          </p:cNvPr>
          <p:cNvSpPr>
            <a:spLocks noGrp="1" noChangeArrowheads="1"/>
          </p:cNvSpPr>
          <p:nvPr>
            <p:ph type="hdr" sz="quarter"/>
          </p:nvPr>
        </p:nvSpPr>
        <p:spPr bwMode="auto">
          <a:xfrm>
            <a:off x="0" y="0"/>
            <a:ext cx="3163888" cy="479425"/>
          </a:xfrm>
          <a:prstGeom prst="rect">
            <a:avLst/>
          </a:prstGeom>
          <a:noFill/>
          <a:ln w="9525">
            <a:noFill/>
            <a:miter lim="800000"/>
            <a:headEnd/>
            <a:tailEnd/>
          </a:ln>
          <a:effectLst/>
        </p:spPr>
        <p:txBody>
          <a:bodyPr vert="horz" wrap="square" lIns="96506" tIns="48253" rIns="96506" bIns="48253" numCol="1" anchor="t" anchorCtr="0" compatLnSpc="1">
            <a:prstTxWarp prst="textNoShape">
              <a:avLst/>
            </a:prstTxWarp>
          </a:bodyPr>
          <a:lstStyle>
            <a:lvl1pPr defTabSz="965200" eaLnBrk="1" hangingPunct="1">
              <a:defRPr sz="1300">
                <a:latin typeface="Tahoma" pitchFamily="34" charset="0"/>
                <a:ea typeface="+mn-ea"/>
                <a:cs typeface="+mn-cs"/>
              </a:defRPr>
            </a:lvl1pPr>
          </a:lstStyle>
          <a:p>
            <a:pPr>
              <a:defRPr/>
            </a:pPr>
            <a:endParaRPr lang="en-US"/>
          </a:p>
        </p:txBody>
      </p:sp>
      <p:sp>
        <p:nvSpPr>
          <p:cNvPr id="61443" name="Rectangle 3">
            <a:extLst>
              <a:ext uri="{FF2B5EF4-FFF2-40B4-BE49-F238E27FC236}">
                <a16:creationId xmlns:a16="http://schemas.microsoft.com/office/drawing/2014/main" id="{5A332E02-2426-4C66-8A9D-FA8AF8BF3D26}"/>
              </a:ext>
            </a:extLst>
          </p:cNvPr>
          <p:cNvSpPr>
            <a:spLocks noGrp="1" noChangeArrowheads="1"/>
          </p:cNvSpPr>
          <p:nvPr>
            <p:ph type="dt" idx="1"/>
          </p:nvPr>
        </p:nvSpPr>
        <p:spPr bwMode="auto">
          <a:xfrm>
            <a:off x="4138613" y="0"/>
            <a:ext cx="3163887" cy="479425"/>
          </a:xfrm>
          <a:prstGeom prst="rect">
            <a:avLst/>
          </a:prstGeom>
          <a:noFill/>
          <a:ln w="9525">
            <a:noFill/>
            <a:miter lim="800000"/>
            <a:headEnd/>
            <a:tailEnd/>
          </a:ln>
          <a:effectLst/>
        </p:spPr>
        <p:txBody>
          <a:bodyPr vert="horz" wrap="square" lIns="96506" tIns="48253" rIns="96506" bIns="48253" numCol="1" anchor="t" anchorCtr="0" compatLnSpc="1">
            <a:prstTxWarp prst="textNoShape">
              <a:avLst/>
            </a:prstTxWarp>
          </a:bodyPr>
          <a:lstStyle>
            <a:lvl1pPr algn="r" defTabSz="965200" eaLnBrk="1" hangingPunct="1">
              <a:defRPr sz="1300">
                <a:latin typeface="Tahoma" pitchFamily="34" charset="0"/>
                <a:ea typeface="+mn-ea"/>
                <a:cs typeface="+mn-cs"/>
              </a:defRPr>
            </a:lvl1pPr>
          </a:lstStyle>
          <a:p>
            <a:pPr>
              <a:defRPr/>
            </a:pPr>
            <a:endParaRPr lang="en-US"/>
          </a:p>
        </p:txBody>
      </p:sp>
      <p:sp>
        <p:nvSpPr>
          <p:cNvPr id="114692" name="Rectangle 4">
            <a:extLst>
              <a:ext uri="{FF2B5EF4-FFF2-40B4-BE49-F238E27FC236}">
                <a16:creationId xmlns:a16="http://schemas.microsoft.com/office/drawing/2014/main" id="{F7BE0363-7FCF-4CAD-BA95-68ED3CB30B6B}"/>
              </a:ext>
            </a:extLst>
          </p:cNvPr>
          <p:cNvSpPr>
            <a:spLocks noGrp="1" noRot="1" noChangeAspect="1" noChangeArrowheads="1" noTextEdit="1"/>
          </p:cNvSpPr>
          <p:nvPr>
            <p:ph type="sldImg" idx="2"/>
          </p:nvPr>
        </p:nvSpPr>
        <p:spPr bwMode="auto">
          <a:xfrm>
            <a:off x="1254125" y="719138"/>
            <a:ext cx="4794250" cy="3595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5" name="Rectangle 5">
            <a:extLst>
              <a:ext uri="{FF2B5EF4-FFF2-40B4-BE49-F238E27FC236}">
                <a16:creationId xmlns:a16="http://schemas.microsoft.com/office/drawing/2014/main" id="{42F8269F-41E8-4933-89F9-629F1B8884B2}"/>
              </a:ext>
            </a:extLst>
          </p:cNvPr>
          <p:cNvSpPr>
            <a:spLocks noGrp="1" noChangeArrowheads="1"/>
          </p:cNvSpPr>
          <p:nvPr>
            <p:ph type="body" sz="quarter" idx="3"/>
          </p:nvPr>
        </p:nvSpPr>
        <p:spPr bwMode="auto">
          <a:xfrm>
            <a:off x="973138" y="4554538"/>
            <a:ext cx="5356225" cy="4313237"/>
          </a:xfrm>
          <a:prstGeom prst="rect">
            <a:avLst/>
          </a:prstGeom>
          <a:noFill/>
          <a:ln w="9525">
            <a:noFill/>
            <a:miter lim="800000"/>
            <a:headEnd/>
            <a:tailEnd/>
          </a:ln>
          <a:effectLst/>
        </p:spPr>
        <p:txBody>
          <a:bodyPr vert="horz" wrap="square" lIns="96506" tIns="48253" rIns="96506" bIns="48253"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1446" name="Rectangle 6">
            <a:extLst>
              <a:ext uri="{FF2B5EF4-FFF2-40B4-BE49-F238E27FC236}">
                <a16:creationId xmlns:a16="http://schemas.microsoft.com/office/drawing/2014/main" id="{64774833-72B7-4F0A-B87D-8DA2EBC67217}"/>
              </a:ext>
            </a:extLst>
          </p:cNvPr>
          <p:cNvSpPr>
            <a:spLocks noGrp="1" noChangeArrowheads="1"/>
          </p:cNvSpPr>
          <p:nvPr>
            <p:ph type="ftr" sz="quarter" idx="4"/>
          </p:nvPr>
        </p:nvSpPr>
        <p:spPr bwMode="auto">
          <a:xfrm>
            <a:off x="0" y="9107488"/>
            <a:ext cx="3163888" cy="479425"/>
          </a:xfrm>
          <a:prstGeom prst="rect">
            <a:avLst/>
          </a:prstGeom>
          <a:noFill/>
          <a:ln w="9525">
            <a:noFill/>
            <a:miter lim="800000"/>
            <a:headEnd/>
            <a:tailEnd/>
          </a:ln>
          <a:effectLst/>
        </p:spPr>
        <p:txBody>
          <a:bodyPr vert="horz" wrap="square" lIns="96506" tIns="48253" rIns="96506" bIns="48253" numCol="1" anchor="b" anchorCtr="0" compatLnSpc="1">
            <a:prstTxWarp prst="textNoShape">
              <a:avLst/>
            </a:prstTxWarp>
          </a:bodyPr>
          <a:lstStyle>
            <a:lvl1pPr defTabSz="965200" eaLnBrk="1" hangingPunct="1">
              <a:defRPr sz="1300">
                <a:latin typeface="Tahoma" pitchFamily="34" charset="0"/>
                <a:ea typeface="+mn-ea"/>
                <a:cs typeface="+mn-cs"/>
              </a:defRPr>
            </a:lvl1pPr>
          </a:lstStyle>
          <a:p>
            <a:pPr>
              <a:defRPr/>
            </a:pPr>
            <a:endParaRPr lang="en-US"/>
          </a:p>
        </p:txBody>
      </p:sp>
      <p:sp>
        <p:nvSpPr>
          <p:cNvPr id="61447" name="Rectangle 7">
            <a:extLst>
              <a:ext uri="{FF2B5EF4-FFF2-40B4-BE49-F238E27FC236}">
                <a16:creationId xmlns:a16="http://schemas.microsoft.com/office/drawing/2014/main" id="{39CE920C-74A3-42DC-8325-88695E6807C9}"/>
              </a:ext>
            </a:extLst>
          </p:cNvPr>
          <p:cNvSpPr>
            <a:spLocks noGrp="1" noChangeArrowheads="1"/>
          </p:cNvSpPr>
          <p:nvPr>
            <p:ph type="sldNum" sz="quarter" idx="5"/>
          </p:nvPr>
        </p:nvSpPr>
        <p:spPr bwMode="auto">
          <a:xfrm>
            <a:off x="4138613" y="9107488"/>
            <a:ext cx="3163887" cy="479425"/>
          </a:xfrm>
          <a:prstGeom prst="rect">
            <a:avLst/>
          </a:prstGeom>
          <a:noFill/>
          <a:ln w="9525">
            <a:noFill/>
            <a:miter lim="800000"/>
            <a:headEnd/>
            <a:tailEnd/>
          </a:ln>
          <a:effectLst/>
        </p:spPr>
        <p:txBody>
          <a:bodyPr vert="horz" wrap="square" lIns="96506" tIns="48253" rIns="96506" bIns="48253" numCol="1" anchor="b" anchorCtr="0" compatLnSpc="1">
            <a:prstTxWarp prst="textNoShape">
              <a:avLst/>
            </a:prstTxWarp>
          </a:bodyPr>
          <a:lstStyle>
            <a:lvl1pPr algn="r" defTabSz="965200">
              <a:defRPr sz="1300">
                <a:latin typeface="Tahoma" panose="020B0604030504040204" pitchFamily="34" charset="0"/>
              </a:defRPr>
            </a:lvl1pPr>
          </a:lstStyle>
          <a:p>
            <a:fld id="{7A97DDB0-55CF-4D17-9D65-9EA30D2FB78D}" type="slidenum">
              <a:rPr lang="en-US" altLang="en-US"/>
              <a:pPr/>
              <a:t>‹#›</a:t>
            </a:fld>
            <a:endParaRPr lang="en-US" altLang="en-US"/>
          </a:p>
        </p:txBody>
      </p:sp>
    </p:spTree>
    <p:extLst>
      <p:ext uri="{BB962C8B-B14F-4D97-AF65-F5344CB8AC3E}">
        <p14:creationId xmlns:p14="http://schemas.microsoft.com/office/powerpoint/2010/main" val="135330678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ＭＳ Ｐゴシック" pitchFamily="-84" charset="-128"/>
      </a:defRPr>
    </a:lvl1pPr>
    <a:lvl2pPr marL="457200" algn="l" rtl="0" eaLnBrk="0" fontAlgn="base" hangingPunct="0">
      <a:spcBef>
        <a:spcPct val="30000"/>
      </a:spcBef>
      <a:spcAft>
        <a:spcPct val="0"/>
      </a:spcAft>
      <a:defRPr sz="1600" kern="1200">
        <a:solidFill>
          <a:schemeClr val="tx1"/>
        </a:solidFill>
        <a:latin typeface="Times New Roman" pitchFamily="18" charset="0"/>
        <a:ea typeface="MS PGothic" pitchFamily="34" charset="-128"/>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S PGothic"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Slide Image Placeholder 1">
            <a:extLst>
              <a:ext uri="{FF2B5EF4-FFF2-40B4-BE49-F238E27FC236}">
                <a16:creationId xmlns:a16="http://schemas.microsoft.com/office/drawing/2014/main" id="{05D7D1D4-4828-4F6A-A7AD-7C901018F629}"/>
              </a:ext>
            </a:extLst>
          </p:cNvPr>
          <p:cNvSpPr>
            <a:spLocks noGrp="1" noRot="1" noChangeAspect="1" noTextEdit="1"/>
          </p:cNvSpPr>
          <p:nvPr>
            <p:ph type="sldImg"/>
          </p:nvPr>
        </p:nvSpPr>
        <p:spPr>
          <a:ln/>
        </p:spPr>
      </p:sp>
      <p:sp>
        <p:nvSpPr>
          <p:cNvPr id="115715" name="Notes Placeholder 2">
            <a:extLst>
              <a:ext uri="{FF2B5EF4-FFF2-40B4-BE49-F238E27FC236}">
                <a16:creationId xmlns:a16="http://schemas.microsoft.com/office/drawing/2014/main" id="{0816214C-30E6-41CB-8891-6C56C19E6D5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15716" name="Slide Number Placeholder 3">
            <a:extLst>
              <a:ext uri="{FF2B5EF4-FFF2-40B4-BE49-F238E27FC236}">
                <a16:creationId xmlns:a16="http://schemas.microsoft.com/office/drawing/2014/main" id="{B1AEB55E-2BA8-4013-A799-A9420A88E36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3AC6CB12-5C0C-4058-905B-6FD23085A215}" type="slidenum">
              <a:rPr lang="en-US" altLang="en-US" sz="1300">
                <a:latin typeface="Tahoma" panose="020B0604030504040204" pitchFamily="34" charset="0"/>
              </a:rPr>
              <a:pPr eaLnBrk="1" hangingPunct="1"/>
              <a:t>1</a:t>
            </a:fld>
            <a:endParaRPr lang="en-US" altLang="en-US" sz="1300">
              <a:latin typeface="Tahoma" panose="020B060403050404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Slide Image Placeholder 1">
            <a:extLst>
              <a:ext uri="{FF2B5EF4-FFF2-40B4-BE49-F238E27FC236}">
                <a16:creationId xmlns:a16="http://schemas.microsoft.com/office/drawing/2014/main" id="{8F494874-F7D5-4906-A440-627D9D00D89A}"/>
              </a:ext>
            </a:extLst>
          </p:cNvPr>
          <p:cNvSpPr>
            <a:spLocks noGrp="1" noRot="1" noChangeAspect="1" noTextEdit="1"/>
          </p:cNvSpPr>
          <p:nvPr>
            <p:ph type="sldImg"/>
          </p:nvPr>
        </p:nvSpPr>
        <p:spPr>
          <a:ln/>
        </p:spPr>
      </p:sp>
      <p:sp>
        <p:nvSpPr>
          <p:cNvPr id="124931" name="Notes Placeholder 2">
            <a:extLst>
              <a:ext uri="{FF2B5EF4-FFF2-40B4-BE49-F238E27FC236}">
                <a16:creationId xmlns:a16="http://schemas.microsoft.com/office/drawing/2014/main" id="{FFB3A38F-45B1-40BC-B262-37143F80657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24932" name="Slide Number Placeholder 3">
            <a:extLst>
              <a:ext uri="{FF2B5EF4-FFF2-40B4-BE49-F238E27FC236}">
                <a16:creationId xmlns:a16="http://schemas.microsoft.com/office/drawing/2014/main" id="{EEA8C5FB-5838-4E18-8704-DCCB44BF518E}"/>
              </a:ext>
            </a:extLst>
          </p:cNvPr>
          <p:cNvSpPr txBox="1">
            <a:spLocks noGrp="1"/>
          </p:cNvSpPr>
          <p:nvPr/>
        </p:nvSpPr>
        <p:spPr bwMode="auto">
          <a:xfrm>
            <a:off x="4138613" y="9107488"/>
            <a:ext cx="316388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eaLnBrk="1" hangingPunct="1"/>
            <a:fld id="{C9C7B3B4-BB78-4B10-862C-F1AA83800CC3}" type="slidenum">
              <a:rPr lang="en-US" altLang="en-US" sz="1300">
                <a:latin typeface="Tahoma" panose="020B0604030504040204" pitchFamily="34" charset="0"/>
              </a:rPr>
              <a:pPr algn="r" eaLnBrk="1" hangingPunct="1"/>
              <a:t>10</a:t>
            </a:fld>
            <a:endParaRPr lang="en-US" altLang="en-US" sz="1300">
              <a:latin typeface="Tahoma" panose="020B060403050404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Slide Image Placeholder 1">
            <a:extLst>
              <a:ext uri="{FF2B5EF4-FFF2-40B4-BE49-F238E27FC236}">
                <a16:creationId xmlns:a16="http://schemas.microsoft.com/office/drawing/2014/main" id="{3C74F289-CA57-42AC-BE4C-B85FC6EC78B4}"/>
              </a:ext>
            </a:extLst>
          </p:cNvPr>
          <p:cNvSpPr>
            <a:spLocks noGrp="1" noRot="1" noChangeAspect="1" noTextEdit="1"/>
          </p:cNvSpPr>
          <p:nvPr>
            <p:ph type="sldImg"/>
          </p:nvPr>
        </p:nvSpPr>
        <p:spPr>
          <a:ln/>
        </p:spPr>
      </p:sp>
      <p:sp>
        <p:nvSpPr>
          <p:cNvPr id="125955" name="Notes Placeholder 2">
            <a:extLst>
              <a:ext uri="{FF2B5EF4-FFF2-40B4-BE49-F238E27FC236}">
                <a16:creationId xmlns:a16="http://schemas.microsoft.com/office/drawing/2014/main" id="{0AD50433-28FD-4896-AC8A-F936AD430A1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25956" name="Slide Number Placeholder 3">
            <a:extLst>
              <a:ext uri="{FF2B5EF4-FFF2-40B4-BE49-F238E27FC236}">
                <a16:creationId xmlns:a16="http://schemas.microsoft.com/office/drawing/2014/main" id="{E03720C3-2E09-46EF-8D5B-35FD89510004}"/>
              </a:ext>
            </a:extLst>
          </p:cNvPr>
          <p:cNvSpPr txBox="1">
            <a:spLocks noGrp="1"/>
          </p:cNvSpPr>
          <p:nvPr/>
        </p:nvSpPr>
        <p:spPr bwMode="auto">
          <a:xfrm>
            <a:off x="4138613" y="9107488"/>
            <a:ext cx="316388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eaLnBrk="1" hangingPunct="1"/>
            <a:fld id="{FFE645F6-42D9-447F-96D5-1BBD23907C5F}" type="slidenum">
              <a:rPr lang="en-US" altLang="en-US" sz="1300">
                <a:latin typeface="Tahoma" panose="020B0604030504040204" pitchFamily="34" charset="0"/>
              </a:rPr>
              <a:pPr algn="r" eaLnBrk="1" hangingPunct="1"/>
              <a:t>11</a:t>
            </a:fld>
            <a:endParaRPr lang="en-US" altLang="en-US" sz="1300">
              <a:latin typeface="Tahoma" panose="020B060403050404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Slide Image Placeholder 1">
            <a:extLst>
              <a:ext uri="{FF2B5EF4-FFF2-40B4-BE49-F238E27FC236}">
                <a16:creationId xmlns:a16="http://schemas.microsoft.com/office/drawing/2014/main" id="{182E6636-519E-42DD-863E-D0FBC69CB019}"/>
              </a:ext>
            </a:extLst>
          </p:cNvPr>
          <p:cNvSpPr>
            <a:spLocks noGrp="1" noRot="1" noChangeAspect="1" noTextEdit="1"/>
          </p:cNvSpPr>
          <p:nvPr>
            <p:ph type="sldImg"/>
          </p:nvPr>
        </p:nvSpPr>
        <p:spPr>
          <a:ln/>
        </p:spPr>
      </p:sp>
      <p:sp>
        <p:nvSpPr>
          <p:cNvPr id="126979" name="Notes Placeholder 2">
            <a:extLst>
              <a:ext uri="{FF2B5EF4-FFF2-40B4-BE49-F238E27FC236}">
                <a16:creationId xmlns:a16="http://schemas.microsoft.com/office/drawing/2014/main" id="{5D577C52-3BF9-4DA9-A400-C6D766581E7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26980" name="Slide Number Placeholder 3">
            <a:extLst>
              <a:ext uri="{FF2B5EF4-FFF2-40B4-BE49-F238E27FC236}">
                <a16:creationId xmlns:a16="http://schemas.microsoft.com/office/drawing/2014/main" id="{D6274788-E07E-469B-B6BF-93F4B713B9D4}"/>
              </a:ext>
            </a:extLst>
          </p:cNvPr>
          <p:cNvSpPr txBox="1">
            <a:spLocks noGrp="1"/>
          </p:cNvSpPr>
          <p:nvPr/>
        </p:nvSpPr>
        <p:spPr bwMode="auto">
          <a:xfrm>
            <a:off x="4138613" y="9107488"/>
            <a:ext cx="316388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eaLnBrk="1" hangingPunct="1"/>
            <a:fld id="{07C03201-BDEA-4C1D-934F-A171A86627EA}" type="slidenum">
              <a:rPr lang="en-US" altLang="en-US" sz="1300">
                <a:latin typeface="Tahoma" panose="020B0604030504040204" pitchFamily="34" charset="0"/>
              </a:rPr>
              <a:pPr algn="r" eaLnBrk="1" hangingPunct="1"/>
              <a:t>12</a:t>
            </a:fld>
            <a:endParaRPr lang="en-US" altLang="en-US" sz="1300">
              <a:latin typeface="Tahoma" panose="020B060403050404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Slide Image Placeholder 1">
            <a:extLst>
              <a:ext uri="{FF2B5EF4-FFF2-40B4-BE49-F238E27FC236}">
                <a16:creationId xmlns:a16="http://schemas.microsoft.com/office/drawing/2014/main" id="{0E8D110F-7AAA-484E-9847-6489B75C82FC}"/>
              </a:ext>
            </a:extLst>
          </p:cNvPr>
          <p:cNvSpPr>
            <a:spLocks noGrp="1" noRot="1" noChangeAspect="1" noTextEdit="1"/>
          </p:cNvSpPr>
          <p:nvPr>
            <p:ph type="sldImg"/>
          </p:nvPr>
        </p:nvSpPr>
        <p:spPr>
          <a:ln/>
        </p:spPr>
      </p:sp>
      <p:sp>
        <p:nvSpPr>
          <p:cNvPr id="128003" name="Notes Placeholder 2">
            <a:extLst>
              <a:ext uri="{FF2B5EF4-FFF2-40B4-BE49-F238E27FC236}">
                <a16:creationId xmlns:a16="http://schemas.microsoft.com/office/drawing/2014/main" id="{C8DC0349-0CCF-4C77-B816-FE4F0954B0B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28004" name="Slide Number Placeholder 3">
            <a:extLst>
              <a:ext uri="{FF2B5EF4-FFF2-40B4-BE49-F238E27FC236}">
                <a16:creationId xmlns:a16="http://schemas.microsoft.com/office/drawing/2014/main" id="{76F3DC03-8203-44F6-9128-ABDA85DA00D9}"/>
              </a:ext>
            </a:extLst>
          </p:cNvPr>
          <p:cNvSpPr txBox="1">
            <a:spLocks noGrp="1"/>
          </p:cNvSpPr>
          <p:nvPr/>
        </p:nvSpPr>
        <p:spPr bwMode="auto">
          <a:xfrm>
            <a:off x="4138613" y="9107488"/>
            <a:ext cx="316388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eaLnBrk="1" hangingPunct="1"/>
            <a:fld id="{F80EA518-D39B-431D-8AF7-B7D6C58033B2}" type="slidenum">
              <a:rPr lang="en-US" altLang="en-US" sz="1300">
                <a:latin typeface="Tahoma" panose="020B0604030504040204" pitchFamily="34" charset="0"/>
              </a:rPr>
              <a:pPr algn="r" eaLnBrk="1" hangingPunct="1"/>
              <a:t>13</a:t>
            </a:fld>
            <a:endParaRPr lang="en-US" altLang="en-US" sz="1300">
              <a:latin typeface="Tahoma" panose="020B060403050404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Slide Image Placeholder 1">
            <a:extLst>
              <a:ext uri="{FF2B5EF4-FFF2-40B4-BE49-F238E27FC236}">
                <a16:creationId xmlns:a16="http://schemas.microsoft.com/office/drawing/2014/main" id="{5D0C9610-D6BF-4EA1-94CA-83A41677089D}"/>
              </a:ext>
            </a:extLst>
          </p:cNvPr>
          <p:cNvSpPr>
            <a:spLocks noGrp="1" noRot="1" noChangeAspect="1" noTextEdit="1"/>
          </p:cNvSpPr>
          <p:nvPr>
            <p:ph type="sldImg"/>
          </p:nvPr>
        </p:nvSpPr>
        <p:spPr>
          <a:ln/>
        </p:spPr>
      </p:sp>
      <p:sp>
        <p:nvSpPr>
          <p:cNvPr id="129027" name="Notes Placeholder 2">
            <a:extLst>
              <a:ext uri="{FF2B5EF4-FFF2-40B4-BE49-F238E27FC236}">
                <a16:creationId xmlns:a16="http://schemas.microsoft.com/office/drawing/2014/main" id="{CFC08C19-4AB5-4467-8146-E1F051FBD3E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29028" name="Slide Number Placeholder 3">
            <a:extLst>
              <a:ext uri="{FF2B5EF4-FFF2-40B4-BE49-F238E27FC236}">
                <a16:creationId xmlns:a16="http://schemas.microsoft.com/office/drawing/2014/main" id="{B37D9402-4971-4BA1-ACB7-1588ADB0966F}"/>
              </a:ext>
            </a:extLst>
          </p:cNvPr>
          <p:cNvSpPr txBox="1">
            <a:spLocks noGrp="1"/>
          </p:cNvSpPr>
          <p:nvPr/>
        </p:nvSpPr>
        <p:spPr bwMode="auto">
          <a:xfrm>
            <a:off x="4138613" y="9107488"/>
            <a:ext cx="316388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eaLnBrk="1" hangingPunct="1"/>
            <a:fld id="{16C50066-0415-48FC-9458-A1412B1E7D73}" type="slidenum">
              <a:rPr lang="en-US" altLang="en-US" sz="1300">
                <a:latin typeface="Tahoma" panose="020B0604030504040204" pitchFamily="34" charset="0"/>
              </a:rPr>
              <a:pPr algn="r" eaLnBrk="1" hangingPunct="1"/>
              <a:t>14</a:t>
            </a:fld>
            <a:endParaRPr lang="en-US" altLang="en-US" sz="1300">
              <a:latin typeface="Tahoma" panose="020B060403050404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a:extLst>
              <a:ext uri="{FF2B5EF4-FFF2-40B4-BE49-F238E27FC236}">
                <a16:creationId xmlns:a16="http://schemas.microsoft.com/office/drawing/2014/main" id="{6FC9B0F3-E12B-4996-9C01-C178ABBA1665}"/>
              </a:ext>
            </a:extLst>
          </p:cNvPr>
          <p:cNvSpPr>
            <a:spLocks noGrp="1" noRot="1" noChangeAspect="1" noTextEdit="1"/>
          </p:cNvSpPr>
          <p:nvPr>
            <p:ph type="sldImg"/>
          </p:nvPr>
        </p:nvSpPr>
        <p:spPr>
          <a:ln/>
        </p:spPr>
      </p:sp>
      <p:sp>
        <p:nvSpPr>
          <p:cNvPr id="130051" name="Notes Placeholder 2">
            <a:extLst>
              <a:ext uri="{FF2B5EF4-FFF2-40B4-BE49-F238E27FC236}">
                <a16:creationId xmlns:a16="http://schemas.microsoft.com/office/drawing/2014/main" id="{7B18F0AC-8F37-422E-BBDE-5829D7B8A8C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30052" name="Slide Number Placeholder 3">
            <a:extLst>
              <a:ext uri="{FF2B5EF4-FFF2-40B4-BE49-F238E27FC236}">
                <a16:creationId xmlns:a16="http://schemas.microsoft.com/office/drawing/2014/main" id="{A3EC3D0B-6EE3-4464-AD38-796F0128566F}"/>
              </a:ext>
            </a:extLst>
          </p:cNvPr>
          <p:cNvSpPr txBox="1">
            <a:spLocks noGrp="1"/>
          </p:cNvSpPr>
          <p:nvPr/>
        </p:nvSpPr>
        <p:spPr bwMode="auto">
          <a:xfrm>
            <a:off x="4138613" y="9107488"/>
            <a:ext cx="316388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eaLnBrk="1" hangingPunct="1"/>
            <a:fld id="{BDD6B91E-F098-41D3-AF65-DE02513B2DCD}" type="slidenum">
              <a:rPr lang="en-US" altLang="en-US" sz="1300">
                <a:latin typeface="Tahoma" panose="020B0604030504040204" pitchFamily="34" charset="0"/>
              </a:rPr>
              <a:pPr algn="r" eaLnBrk="1" hangingPunct="1"/>
              <a:t>15</a:t>
            </a:fld>
            <a:endParaRPr lang="en-US" altLang="en-US" sz="1300">
              <a:latin typeface="Tahoma" panose="020B060403050404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Slide Image Placeholder 1">
            <a:extLst>
              <a:ext uri="{FF2B5EF4-FFF2-40B4-BE49-F238E27FC236}">
                <a16:creationId xmlns:a16="http://schemas.microsoft.com/office/drawing/2014/main" id="{B95296A0-63FE-4A08-8A7F-F846C4A279F1}"/>
              </a:ext>
            </a:extLst>
          </p:cNvPr>
          <p:cNvSpPr>
            <a:spLocks noGrp="1" noRot="1" noChangeAspect="1" noTextEdit="1"/>
          </p:cNvSpPr>
          <p:nvPr>
            <p:ph type="sldImg"/>
          </p:nvPr>
        </p:nvSpPr>
        <p:spPr>
          <a:ln/>
        </p:spPr>
      </p:sp>
      <p:sp>
        <p:nvSpPr>
          <p:cNvPr id="131075" name="Notes Placeholder 2">
            <a:extLst>
              <a:ext uri="{FF2B5EF4-FFF2-40B4-BE49-F238E27FC236}">
                <a16:creationId xmlns:a16="http://schemas.microsoft.com/office/drawing/2014/main" id="{5202AD70-3588-47E3-9831-71123BE1836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31076" name="Slide Number Placeholder 3">
            <a:extLst>
              <a:ext uri="{FF2B5EF4-FFF2-40B4-BE49-F238E27FC236}">
                <a16:creationId xmlns:a16="http://schemas.microsoft.com/office/drawing/2014/main" id="{4E6BA5AA-5C88-4867-98D1-4D31260B87B8}"/>
              </a:ext>
            </a:extLst>
          </p:cNvPr>
          <p:cNvSpPr txBox="1">
            <a:spLocks noGrp="1"/>
          </p:cNvSpPr>
          <p:nvPr/>
        </p:nvSpPr>
        <p:spPr bwMode="auto">
          <a:xfrm>
            <a:off x="4138613" y="9107488"/>
            <a:ext cx="316388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eaLnBrk="1" hangingPunct="1"/>
            <a:fld id="{D34CC49F-FB0A-4C0D-8FCA-F84FC03609AB}" type="slidenum">
              <a:rPr lang="en-US" altLang="en-US" sz="1300">
                <a:latin typeface="Tahoma" panose="020B0604030504040204" pitchFamily="34" charset="0"/>
              </a:rPr>
              <a:pPr algn="r" eaLnBrk="1" hangingPunct="1"/>
              <a:t>16</a:t>
            </a:fld>
            <a:endParaRPr lang="en-US" altLang="en-US" sz="1300">
              <a:latin typeface="Tahoma" panose="020B060403050404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Slide Image Placeholder 1">
            <a:extLst>
              <a:ext uri="{FF2B5EF4-FFF2-40B4-BE49-F238E27FC236}">
                <a16:creationId xmlns:a16="http://schemas.microsoft.com/office/drawing/2014/main" id="{AD88C6AA-2E09-4012-AB93-8E26D1FE0097}"/>
              </a:ext>
            </a:extLst>
          </p:cNvPr>
          <p:cNvSpPr>
            <a:spLocks noGrp="1" noRot="1" noChangeAspect="1" noTextEdit="1"/>
          </p:cNvSpPr>
          <p:nvPr>
            <p:ph type="sldImg"/>
          </p:nvPr>
        </p:nvSpPr>
        <p:spPr>
          <a:ln/>
        </p:spPr>
      </p:sp>
      <p:sp>
        <p:nvSpPr>
          <p:cNvPr id="132099" name="Notes Placeholder 2">
            <a:extLst>
              <a:ext uri="{FF2B5EF4-FFF2-40B4-BE49-F238E27FC236}">
                <a16:creationId xmlns:a16="http://schemas.microsoft.com/office/drawing/2014/main" id="{B19B748D-DA76-4110-8365-A3B56B7EB38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32100" name="Slide Number Placeholder 3">
            <a:extLst>
              <a:ext uri="{FF2B5EF4-FFF2-40B4-BE49-F238E27FC236}">
                <a16:creationId xmlns:a16="http://schemas.microsoft.com/office/drawing/2014/main" id="{A20126EB-08F7-4F8F-94EA-58E3A0A125A8}"/>
              </a:ext>
            </a:extLst>
          </p:cNvPr>
          <p:cNvSpPr txBox="1">
            <a:spLocks noGrp="1"/>
          </p:cNvSpPr>
          <p:nvPr/>
        </p:nvSpPr>
        <p:spPr bwMode="auto">
          <a:xfrm>
            <a:off x="4138613" y="9107488"/>
            <a:ext cx="316388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eaLnBrk="1" hangingPunct="1"/>
            <a:fld id="{36D9F3E8-EEA7-4829-81C6-9F134B41995D}" type="slidenum">
              <a:rPr lang="en-US" altLang="en-US" sz="1300">
                <a:latin typeface="Tahoma" panose="020B0604030504040204" pitchFamily="34" charset="0"/>
              </a:rPr>
              <a:pPr algn="r" eaLnBrk="1" hangingPunct="1"/>
              <a:t>17</a:t>
            </a:fld>
            <a:endParaRPr lang="en-US" altLang="en-US" sz="1300">
              <a:latin typeface="Tahoma" panose="020B060403050404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Slide Image Placeholder 1">
            <a:extLst>
              <a:ext uri="{FF2B5EF4-FFF2-40B4-BE49-F238E27FC236}">
                <a16:creationId xmlns:a16="http://schemas.microsoft.com/office/drawing/2014/main" id="{940E7CEF-688A-4546-8761-1E409ED79ED3}"/>
              </a:ext>
            </a:extLst>
          </p:cNvPr>
          <p:cNvSpPr>
            <a:spLocks noGrp="1" noRot="1" noChangeAspect="1" noTextEdit="1"/>
          </p:cNvSpPr>
          <p:nvPr>
            <p:ph type="sldImg"/>
          </p:nvPr>
        </p:nvSpPr>
        <p:spPr>
          <a:ln/>
        </p:spPr>
      </p:sp>
      <p:sp>
        <p:nvSpPr>
          <p:cNvPr id="133123" name="Notes Placeholder 2">
            <a:extLst>
              <a:ext uri="{FF2B5EF4-FFF2-40B4-BE49-F238E27FC236}">
                <a16:creationId xmlns:a16="http://schemas.microsoft.com/office/drawing/2014/main" id="{E6664F92-2F65-4B7F-B0A1-A738B6E2FD2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33124" name="Slide Number Placeholder 3">
            <a:extLst>
              <a:ext uri="{FF2B5EF4-FFF2-40B4-BE49-F238E27FC236}">
                <a16:creationId xmlns:a16="http://schemas.microsoft.com/office/drawing/2014/main" id="{9C373868-4330-471C-B63C-853D7E463931}"/>
              </a:ext>
            </a:extLst>
          </p:cNvPr>
          <p:cNvSpPr txBox="1">
            <a:spLocks noGrp="1"/>
          </p:cNvSpPr>
          <p:nvPr/>
        </p:nvSpPr>
        <p:spPr bwMode="auto">
          <a:xfrm>
            <a:off x="4138613" y="9107488"/>
            <a:ext cx="316388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eaLnBrk="1" hangingPunct="1"/>
            <a:fld id="{6F23A813-3539-4741-A03B-C42D1256D67B}" type="slidenum">
              <a:rPr lang="en-US" altLang="en-US" sz="1300">
                <a:latin typeface="Tahoma" panose="020B0604030504040204" pitchFamily="34" charset="0"/>
              </a:rPr>
              <a:pPr algn="r" eaLnBrk="1" hangingPunct="1"/>
              <a:t>18</a:t>
            </a:fld>
            <a:endParaRPr lang="en-US" altLang="en-US" sz="1300">
              <a:latin typeface="Tahoma" panose="020B060403050404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Slide Image Placeholder 1">
            <a:extLst>
              <a:ext uri="{FF2B5EF4-FFF2-40B4-BE49-F238E27FC236}">
                <a16:creationId xmlns:a16="http://schemas.microsoft.com/office/drawing/2014/main" id="{BB950DEB-9329-4AAA-99A7-A66ABF5E29ED}"/>
              </a:ext>
            </a:extLst>
          </p:cNvPr>
          <p:cNvSpPr>
            <a:spLocks noGrp="1" noRot="1" noChangeAspect="1" noTextEdit="1"/>
          </p:cNvSpPr>
          <p:nvPr>
            <p:ph type="sldImg"/>
          </p:nvPr>
        </p:nvSpPr>
        <p:spPr>
          <a:ln/>
        </p:spPr>
      </p:sp>
      <p:sp>
        <p:nvSpPr>
          <p:cNvPr id="134147" name="Notes Placeholder 2">
            <a:extLst>
              <a:ext uri="{FF2B5EF4-FFF2-40B4-BE49-F238E27FC236}">
                <a16:creationId xmlns:a16="http://schemas.microsoft.com/office/drawing/2014/main" id="{BE924EDD-1960-439E-A1FC-84A84AB670F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34148" name="Slide Number Placeholder 3">
            <a:extLst>
              <a:ext uri="{FF2B5EF4-FFF2-40B4-BE49-F238E27FC236}">
                <a16:creationId xmlns:a16="http://schemas.microsoft.com/office/drawing/2014/main" id="{618DDE56-EFB1-400E-AA06-9576E0E9C02B}"/>
              </a:ext>
            </a:extLst>
          </p:cNvPr>
          <p:cNvSpPr txBox="1">
            <a:spLocks noGrp="1"/>
          </p:cNvSpPr>
          <p:nvPr/>
        </p:nvSpPr>
        <p:spPr bwMode="auto">
          <a:xfrm>
            <a:off x="4138613" y="9107488"/>
            <a:ext cx="316388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eaLnBrk="1" hangingPunct="1"/>
            <a:fld id="{5456781F-815E-4648-B10D-CBE762492FEC}" type="slidenum">
              <a:rPr lang="en-US" altLang="en-US" sz="1300">
                <a:latin typeface="Tahoma" panose="020B0604030504040204" pitchFamily="34" charset="0"/>
              </a:rPr>
              <a:pPr algn="r" eaLnBrk="1" hangingPunct="1"/>
              <a:t>19</a:t>
            </a:fld>
            <a:endParaRPr lang="en-US" altLang="en-US" sz="1300">
              <a:latin typeface="Tahoma" panose="020B060403050404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Slide Image Placeholder 1">
            <a:extLst>
              <a:ext uri="{FF2B5EF4-FFF2-40B4-BE49-F238E27FC236}">
                <a16:creationId xmlns:a16="http://schemas.microsoft.com/office/drawing/2014/main" id="{2DC0F031-B6A0-444B-9770-37B6FE58482A}"/>
              </a:ext>
            </a:extLst>
          </p:cNvPr>
          <p:cNvSpPr>
            <a:spLocks noGrp="1" noRot="1" noChangeAspect="1" noTextEdit="1"/>
          </p:cNvSpPr>
          <p:nvPr>
            <p:ph type="sldImg"/>
          </p:nvPr>
        </p:nvSpPr>
        <p:spPr>
          <a:ln/>
        </p:spPr>
      </p:sp>
      <p:sp>
        <p:nvSpPr>
          <p:cNvPr id="116739" name="Notes Placeholder 2">
            <a:extLst>
              <a:ext uri="{FF2B5EF4-FFF2-40B4-BE49-F238E27FC236}">
                <a16:creationId xmlns:a16="http://schemas.microsoft.com/office/drawing/2014/main" id="{D7AFC74B-DC98-48CC-8737-FDFFFD3C922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16740" name="Slide Number Placeholder 3">
            <a:extLst>
              <a:ext uri="{FF2B5EF4-FFF2-40B4-BE49-F238E27FC236}">
                <a16:creationId xmlns:a16="http://schemas.microsoft.com/office/drawing/2014/main" id="{F3C05271-2068-4EF3-A404-058F3AA6E3D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E91AF4F3-516A-4072-B077-3CA9603D6F76}" type="slidenum">
              <a:rPr lang="en-US" altLang="en-US" sz="1300">
                <a:latin typeface="Tahoma" panose="020B0604030504040204" pitchFamily="34" charset="0"/>
              </a:rPr>
              <a:pPr eaLnBrk="1" hangingPunct="1"/>
              <a:t>2</a:t>
            </a:fld>
            <a:endParaRPr lang="en-US" altLang="en-US" sz="1300">
              <a:latin typeface="Tahoma" panose="020B060403050404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Slide Image Placeholder 1">
            <a:extLst>
              <a:ext uri="{FF2B5EF4-FFF2-40B4-BE49-F238E27FC236}">
                <a16:creationId xmlns:a16="http://schemas.microsoft.com/office/drawing/2014/main" id="{F646DEA6-FD78-4F58-BF7F-6E20061762C0}"/>
              </a:ext>
            </a:extLst>
          </p:cNvPr>
          <p:cNvSpPr>
            <a:spLocks noGrp="1" noRot="1" noChangeAspect="1" noTextEdit="1"/>
          </p:cNvSpPr>
          <p:nvPr>
            <p:ph type="sldImg"/>
          </p:nvPr>
        </p:nvSpPr>
        <p:spPr>
          <a:ln/>
        </p:spPr>
      </p:sp>
      <p:sp>
        <p:nvSpPr>
          <p:cNvPr id="135171" name="Notes Placeholder 2">
            <a:extLst>
              <a:ext uri="{FF2B5EF4-FFF2-40B4-BE49-F238E27FC236}">
                <a16:creationId xmlns:a16="http://schemas.microsoft.com/office/drawing/2014/main" id="{C32CD917-79C3-47CB-B480-F1259D009C4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35172" name="Slide Number Placeholder 3">
            <a:extLst>
              <a:ext uri="{FF2B5EF4-FFF2-40B4-BE49-F238E27FC236}">
                <a16:creationId xmlns:a16="http://schemas.microsoft.com/office/drawing/2014/main" id="{32573F7A-11F6-42BE-A8F7-4564ABE897C8}"/>
              </a:ext>
            </a:extLst>
          </p:cNvPr>
          <p:cNvSpPr txBox="1">
            <a:spLocks noGrp="1"/>
          </p:cNvSpPr>
          <p:nvPr/>
        </p:nvSpPr>
        <p:spPr bwMode="auto">
          <a:xfrm>
            <a:off x="4138613" y="9107488"/>
            <a:ext cx="316388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eaLnBrk="1" hangingPunct="1"/>
            <a:fld id="{0E501784-7B0A-4AAC-804D-13F0CCF6ACE7}" type="slidenum">
              <a:rPr lang="en-US" altLang="en-US" sz="1300">
                <a:latin typeface="Tahoma" panose="020B0604030504040204" pitchFamily="34" charset="0"/>
              </a:rPr>
              <a:pPr algn="r" eaLnBrk="1" hangingPunct="1"/>
              <a:t>20</a:t>
            </a:fld>
            <a:endParaRPr lang="en-US" altLang="en-US" sz="1300">
              <a:latin typeface="Tahoma" panose="020B060403050404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a:extLst>
              <a:ext uri="{FF2B5EF4-FFF2-40B4-BE49-F238E27FC236}">
                <a16:creationId xmlns:a16="http://schemas.microsoft.com/office/drawing/2014/main" id="{462B3EF7-1D71-4121-A15A-CBCB7BDDAE90}"/>
              </a:ext>
            </a:extLst>
          </p:cNvPr>
          <p:cNvSpPr>
            <a:spLocks noGrp="1" noRot="1" noChangeAspect="1" noTextEdit="1"/>
          </p:cNvSpPr>
          <p:nvPr>
            <p:ph type="sldImg"/>
          </p:nvPr>
        </p:nvSpPr>
        <p:spPr>
          <a:ln/>
        </p:spPr>
      </p:sp>
      <p:sp>
        <p:nvSpPr>
          <p:cNvPr id="136195" name="Notes Placeholder 2">
            <a:extLst>
              <a:ext uri="{FF2B5EF4-FFF2-40B4-BE49-F238E27FC236}">
                <a16:creationId xmlns:a16="http://schemas.microsoft.com/office/drawing/2014/main" id="{6D3C7220-38DC-4893-9182-D9F9E08DE0E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36196" name="Slide Number Placeholder 3">
            <a:extLst>
              <a:ext uri="{FF2B5EF4-FFF2-40B4-BE49-F238E27FC236}">
                <a16:creationId xmlns:a16="http://schemas.microsoft.com/office/drawing/2014/main" id="{CC2BDC87-C652-43AF-9C9F-8A785FD55AC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C0407A9D-B398-472C-8C22-78C5DE6A4A00}" type="slidenum">
              <a:rPr lang="en-US" altLang="en-US" sz="1300">
                <a:latin typeface="Tahoma" panose="020B0604030504040204" pitchFamily="34" charset="0"/>
              </a:rPr>
              <a:pPr eaLnBrk="1" hangingPunct="1"/>
              <a:t>21</a:t>
            </a:fld>
            <a:endParaRPr lang="en-US" altLang="en-US" sz="1300">
              <a:latin typeface="Tahoma" panose="020B060403050404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Slide Image Placeholder 1">
            <a:extLst>
              <a:ext uri="{FF2B5EF4-FFF2-40B4-BE49-F238E27FC236}">
                <a16:creationId xmlns:a16="http://schemas.microsoft.com/office/drawing/2014/main" id="{DE453E47-FC4D-4AD7-8056-A2F672AD501B}"/>
              </a:ext>
            </a:extLst>
          </p:cNvPr>
          <p:cNvSpPr>
            <a:spLocks noGrp="1" noRot="1" noChangeAspect="1" noTextEdit="1"/>
          </p:cNvSpPr>
          <p:nvPr>
            <p:ph type="sldImg"/>
          </p:nvPr>
        </p:nvSpPr>
        <p:spPr>
          <a:ln/>
        </p:spPr>
      </p:sp>
      <p:sp>
        <p:nvSpPr>
          <p:cNvPr id="137219" name="Notes Placeholder 2">
            <a:extLst>
              <a:ext uri="{FF2B5EF4-FFF2-40B4-BE49-F238E27FC236}">
                <a16:creationId xmlns:a16="http://schemas.microsoft.com/office/drawing/2014/main" id="{42987825-5C44-48AD-9714-BC2FF4D6E13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37220" name="Slide Number Placeholder 3">
            <a:extLst>
              <a:ext uri="{FF2B5EF4-FFF2-40B4-BE49-F238E27FC236}">
                <a16:creationId xmlns:a16="http://schemas.microsoft.com/office/drawing/2014/main" id="{C8507E23-9BF8-42EB-B0AB-D35AE1EA99E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6E7246AC-0AA3-4441-9344-0B8FCEAC8761}" type="slidenum">
              <a:rPr lang="en-US" altLang="en-US" sz="1300">
                <a:latin typeface="Tahoma" panose="020B0604030504040204" pitchFamily="34" charset="0"/>
              </a:rPr>
              <a:pPr eaLnBrk="1" hangingPunct="1"/>
              <a:t>22</a:t>
            </a:fld>
            <a:endParaRPr lang="en-US" altLang="en-US" sz="1300">
              <a:latin typeface="Tahoma" panose="020B060403050404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a:extLst>
              <a:ext uri="{FF2B5EF4-FFF2-40B4-BE49-F238E27FC236}">
                <a16:creationId xmlns:a16="http://schemas.microsoft.com/office/drawing/2014/main" id="{070E829D-C123-4D8C-8593-990FDAA20792}"/>
              </a:ext>
            </a:extLst>
          </p:cNvPr>
          <p:cNvSpPr>
            <a:spLocks noGrp="1" noRot="1" noChangeAspect="1" noTextEdit="1"/>
          </p:cNvSpPr>
          <p:nvPr>
            <p:ph type="sldImg"/>
          </p:nvPr>
        </p:nvSpPr>
        <p:spPr>
          <a:ln/>
        </p:spPr>
      </p:sp>
      <p:sp>
        <p:nvSpPr>
          <p:cNvPr id="138243" name="Notes Placeholder 2">
            <a:extLst>
              <a:ext uri="{FF2B5EF4-FFF2-40B4-BE49-F238E27FC236}">
                <a16:creationId xmlns:a16="http://schemas.microsoft.com/office/drawing/2014/main" id="{65E29FC0-C2B1-4980-B905-D42762E513B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38244" name="Slide Number Placeholder 3">
            <a:extLst>
              <a:ext uri="{FF2B5EF4-FFF2-40B4-BE49-F238E27FC236}">
                <a16:creationId xmlns:a16="http://schemas.microsoft.com/office/drawing/2014/main" id="{89C8A757-62B9-470E-8ADD-39938D7A5F61}"/>
              </a:ext>
            </a:extLst>
          </p:cNvPr>
          <p:cNvSpPr txBox="1">
            <a:spLocks noGrp="1"/>
          </p:cNvSpPr>
          <p:nvPr/>
        </p:nvSpPr>
        <p:spPr bwMode="auto">
          <a:xfrm>
            <a:off x="4138613" y="9107488"/>
            <a:ext cx="316388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eaLnBrk="1" hangingPunct="1"/>
            <a:fld id="{C9D701BA-B333-44D3-B5B1-AF9B489F9D1F}" type="slidenum">
              <a:rPr lang="en-US" altLang="en-US" sz="1300">
                <a:latin typeface="Tahoma" panose="020B0604030504040204" pitchFamily="34" charset="0"/>
              </a:rPr>
              <a:pPr algn="r" eaLnBrk="1" hangingPunct="1"/>
              <a:t>23</a:t>
            </a:fld>
            <a:endParaRPr lang="en-US" altLang="en-US" sz="1300">
              <a:latin typeface="Tahoma" panose="020B060403050404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a:extLst>
              <a:ext uri="{FF2B5EF4-FFF2-40B4-BE49-F238E27FC236}">
                <a16:creationId xmlns:a16="http://schemas.microsoft.com/office/drawing/2014/main" id="{E277B940-D002-4D34-A378-A73B728A8B27}"/>
              </a:ext>
            </a:extLst>
          </p:cNvPr>
          <p:cNvSpPr>
            <a:spLocks noGrp="1" noRot="1" noChangeAspect="1" noTextEdit="1"/>
          </p:cNvSpPr>
          <p:nvPr>
            <p:ph type="sldImg"/>
          </p:nvPr>
        </p:nvSpPr>
        <p:spPr>
          <a:ln/>
        </p:spPr>
      </p:sp>
      <p:sp>
        <p:nvSpPr>
          <p:cNvPr id="139267" name="Notes Placeholder 2">
            <a:extLst>
              <a:ext uri="{FF2B5EF4-FFF2-40B4-BE49-F238E27FC236}">
                <a16:creationId xmlns:a16="http://schemas.microsoft.com/office/drawing/2014/main" id="{61AD0A3D-2814-4CB0-AAC6-5FB3799C89B2}"/>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39268" name="Slide Number Placeholder 3">
            <a:extLst>
              <a:ext uri="{FF2B5EF4-FFF2-40B4-BE49-F238E27FC236}">
                <a16:creationId xmlns:a16="http://schemas.microsoft.com/office/drawing/2014/main" id="{F1360F53-9767-4173-9C9D-A5C7A3A94614}"/>
              </a:ext>
            </a:extLst>
          </p:cNvPr>
          <p:cNvSpPr txBox="1">
            <a:spLocks noGrp="1"/>
          </p:cNvSpPr>
          <p:nvPr/>
        </p:nvSpPr>
        <p:spPr bwMode="auto">
          <a:xfrm>
            <a:off x="4138613" y="9107488"/>
            <a:ext cx="316388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eaLnBrk="1" hangingPunct="1"/>
            <a:fld id="{A443E01F-D086-474F-9424-A522AC4CB216}" type="slidenum">
              <a:rPr lang="en-US" altLang="en-US" sz="1300">
                <a:latin typeface="Tahoma" panose="020B0604030504040204" pitchFamily="34" charset="0"/>
              </a:rPr>
              <a:pPr algn="r" eaLnBrk="1" hangingPunct="1"/>
              <a:t>24</a:t>
            </a:fld>
            <a:endParaRPr lang="en-US" altLang="en-US" sz="1300">
              <a:latin typeface="Tahoma" panose="020B060403050404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Slide Image Placeholder 1">
            <a:extLst>
              <a:ext uri="{FF2B5EF4-FFF2-40B4-BE49-F238E27FC236}">
                <a16:creationId xmlns:a16="http://schemas.microsoft.com/office/drawing/2014/main" id="{F6AB0E65-4929-4711-95E1-6909D44D3032}"/>
              </a:ext>
            </a:extLst>
          </p:cNvPr>
          <p:cNvSpPr>
            <a:spLocks noGrp="1" noRot="1" noChangeAspect="1" noTextEdit="1"/>
          </p:cNvSpPr>
          <p:nvPr>
            <p:ph type="sldImg"/>
          </p:nvPr>
        </p:nvSpPr>
        <p:spPr>
          <a:ln/>
        </p:spPr>
      </p:sp>
      <p:sp>
        <p:nvSpPr>
          <p:cNvPr id="140291" name="Notes Placeholder 2">
            <a:extLst>
              <a:ext uri="{FF2B5EF4-FFF2-40B4-BE49-F238E27FC236}">
                <a16:creationId xmlns:a16="http://schemas.microsoft.com/office/drawing/2014/main" id="{B83446FB-2E66-4FCE-9C2B-CEF9D3C9288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40292" name="Slide Number Placeholder 3">
            <a:extLst>
              <a:ext uri="{FF2B5EF4-FFF2-40B4-BE49-F238E27FC236}">
                <a16:creationId xmlns:a16="http://schemas.microsoft.com/office/drawing/2014/main" id="{BC5567ED-A4F1-482E-ACEE-F767F87F438B}"/>
              </a:ext>
            </a:extLst>
          </p:cNvPr>
          <p:cNvSpPr txBox="1">
            <a:spLocks noGrp="1"/>
          </p:cNvSpPr>
          <p:nvPr/>
        </p:nvSpPr>
        <p:spPr bwMode="auto">
          <a:xfrm>
            <a:off x="4138613" y="9107488"/>
            <a:ext cx="316388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eaLnBrk="1" hangingPunct="1"/>
            <a:fld id="{2B17FF8D-E04B-44B2-953D-C88F2877D4D5}" type="slidenum">
              <a:rPr lang="en-US" altLang="en-US" sz="1300">
                <a:latin typeface="Tahoma" panose="020B0604030504040204" pitchFamily="34" charset="0"/>
              </a:rPr>
              <a:pPr algn="r" eaLnBrk="1" hangingPunct="1"/>
              <a:t>25</a:t>
            </a:fld>
            <a:endParaRPr lang="en-US" altLang="en-US" sz="1300">
              <a:latin typeface="Tahoma" panose="020B0604030504040204"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Slide Image Placeholder 1">
            <a:extLst>
              <a:ext uri="{FF2B5EF4-FFF2-40B4-BE49-F238E27FC236}">
                <a16:creationId xmlns:a16="http://schemas.microsoft.com/office/drawing/2014/main" id="{7B6D7DC6-8062-46CB-9BBE-733F2C015486}"/>
              </a:ext>
            </a:extLst>
          </p:cNvPr>
          <p:cNvSpPr>
            <a:spLocks noGrp="1" noRot="1" noChangeAspect="1" noTextEdit="1"/>
          </p:cNvSpPr>
          <p:nvPr>
            <p:ph type="sldImg"/>
          </p:nvPr>
        </p:nvSpPr>
        <p:spPr>
          <a:ln/>
        </p:spPr>
      </p:sp>
      <p:sp>
        <p:nvSpPr>
          <p:cNvPr id="149507" name="Notes Placeholder 2">
            <a:extLst>
              <a:ext uri="{FF2B5EF4-FFF2-40B4-BE49-F238E27FC236}">
                <a16:creationId xmlns:a16="http://schemas.microsoft.com/office/drawing/2014/main" id="{34D9E8F6-CA45-4795-8FEC-9BF912D1860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49508" name="Slide Number Placeholder 3">
            <a:extLst>
              <a:ext uri="{FF2B5EF4-FFF2-40B4-BE49-F238E27FC236}">
                <a16:creationId xmlns:a16="http://schemas.microsoft.com/office/drawing/2014/main" id="{2EE4BE15-EDDE-4AEB-9788-DB5970BD112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1188B5F5-76B0-4333-8FA0-53CBB4ADEF93}" type="slidenum">
              <a:rPr lang="en-US" altLang="en-US" sz="1300">
                <a:latin typeface="Tahoma" panose="020B0604030504040204" pitchFamily="34" charset="0"/>
              </a:rPr>
              <a:pPr eaLnBrk="1" hangingPunct="1"/>
              <a:t>26</a:t>
            </a:fld>
            <a:endParaRPr lang="en-US" altLang="en-US" sz="1300">
              <a:latin typeface="Tahoma" panose="020B0604030504040204"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Slide Image Placeholder 1">
            <a:extLst>
              <a:ext uri="{FF2B5EF4-FFF2-40B4-BE49-F238E27FC236}">
                <a16:creationId xmlns:a16="http://schemas.microsoft.com/office/drawing/2014/main" id="{1767EC99-03C5-47CF-B8CE-8CB12C27E46F}"/>
              </a:ext>
            </a:extLst>
          </p:cNvPr>
          <p:cNvSpPr>
            <a:spLocks noGrp="1" noRot="1" noChangeAspect="1" noTextEdit="1"/>
          </p:cNvSpPr>
          <p:nvPr>
            <p:ph type="sldImg"/>
          </p:nvPr>
        </p:nvSpPr>
        <p:spPr>
          <a:ln/>
        </p:spPr>
      </p:sp>
      <p:sp>
        <p:nvSpPr>
          <p:cNvPr id="150531" name="Notes Placeholder 2">
            <a:extLst>
              <a:ext uri="{FF2B5EF4-FFF2-40B4-BE49-F238E27FC236}">
                <a16:creationId xmlns:a16="http://schemas.microsoft.com/office/drawing/2014/main" id="{6794C81E-2A03-4A45-978E-1E03B050CB3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50532" name="Slide Number Placeholder 3">
            <a:extLst>
              <a:ext uri="{FF2B5EF4-FFF2-40B4-BE49-F238E27FC236}">
                <a16:creationId xmlns:a16="http://schemas.microsoft.com/office/drawing/2014/main" id="{65C719EA-638E-4A36-92B4-6E3A9F0F441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E1DB90CB-EEF1-4C1A-8E1F-FC7C07149F83}" type="slidenum">
              <a:rPr lang="en-US" altLang="en-US" sz="1300">
                <a:latin typeface="Tahoma" panose="020B0604030504040204" pitchFamily="34" charset="0"/>
              </a:rPr>
              <a:pPr eaLnBrk="1" hangingPunct="1"/>
              <a:t>27</a:t>
            </a:fld>
            <a:endParaRPr lang="en-US" altLang="en-US" sz="1300">
              <a:latin typeface="Tahoma" panose="020B0604030504040204"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Slide Image Placeholder 1">
            <a:extLst>
              <a:ext uri="{FF2B5EF4-FFF2-40B4-BE49-F238E27FC236}">
                <a16:creationId xmlns:a16="http://schemas.microsoft.com/office/drawing/2014/main" id="{7885D561-44C3-4700-B3EF-EBA4D71BD319}"/>
              </a:ext>
            </a:extLst>
          </p:cNvPr>
          <p:cNvSpPr>
            <a:spLocks noGrp="1" noRot="1" noChangeAspect="1" noTextEdit="1"/>
          </p:cNvSpPr>
          <p:nvPr>
            <p:ph type="sldImg"/>
          </p:nvPr>
        </p:nvSpPr>
        <p:spPr>
          <a:ln/>
        </p:spPr>
      </p:sp>
      <p:sp>
        <p:nvSpPr>
          <p:cNvPr id="151555" name="Notes Placeholder 2">
            <a:extLst>
              <a:ext uri="{FF2B5EF4-FFF2-40B4-BE49-F238E27FC236}">
                <a16:creationId xmlns:a16="http://schemas.microsoft.com/office/drawing/2014/main" id="{E0804CE7-0D2C-4CD3-94C3-9BBE1C382A8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51556" name="Slide Number Placeholder 3">
            <a:extLst>
              <a:ext uri="{FF2B5EF4-FFF2-40B4-BE49-F238E27FC236}">
                <a16:creationId xmlns:a16="http://schemas.microsoft.com/office/drawing/2014/main" id="{42D69329-4C25-4130-8455-29DA961DCA6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37C45E1B-E57A-47CC-A24C-44AC752C8A60}" type="slidenum">
              <a:rPr lang="en-US" altLang="en-US" sz="1300">
                <a:latin typeface="Tahoma" panose="020B0604030504040204" pitchFamily="34" charset="0"/>
              </a:rPr>
              <a:pPr eaLnBrk="1" hangingPunct="1"/>
              <a:t>28</a:t>
            </a:fld>
            <a:endParaRPr lang="en-US" altLang="en-US" sz="1300">
              <a:latin typeface="Tahoma" panose="020B0604030504040204"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Slide Image Placeholder 1">
            <a:extLst>
              <a:ext uri="{FF2B5EF4-FFF2-40B4-BE49-F238E27FC236}">
                <a16:creationId xmlns:a16="http://schemas.microsoft.com/office/drawing/2014/main" id="{E5E42882-3109-4508-BCB7-B5B05638FA8C}"/>
              </a:ext>
            </a:extLst>
          </p:cNvPr>
          <p:cNvSpPr>
            <a:spLocks noGrp="1" noRot="1" noChangeAspect="1" noTextEdit="1"/>
          </p:cNvSpPr>
          <p:nvPr>
            <p:ph type="sldImg"/>
          </p:nvPr>
        </p:nvSpPr>
        <p:spPr>
          <a:ln/>
        </p:spPr>
      </p:sp>
      <p:sp>
        <p:nvSpPr>
          <p:cNvPr id="152579" name="Notes Placeholder 2">
            <a:extLst>
              <a:ext uri="{FF2B5EF4-FFF2-40B4-BE49-F238E27FC236}">
                <a16:creationId xmlns:a16="http://schemas.microsoft.com/office/drawing/2014/main" id="{9A260522-0BD0-4D76-84DE-B8849A2F1A5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52580" name="Slide Number Placeholder 3">
            <a:extLst>
              <a:ext uri="{FF2B5EF4-FFF2-40B4-BE49-F238E27FC236}">
                <a16:creationId xmlns:a16="http://schemas.microsoft.com/office/drawing/2014/main" id="{9F3D6875-166B-4C9F-827E-F55F799BFDC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B0D985C6-BE47-4B36-B171-14BB0F4DC1F9}" type="slidenum">
              <a:rPr lang="en-US" altLang="en-US" sz="1300">
                <a:latin typeface="Tahoma" panose="020B0604030504040204" pitchFamily="34" charset="0"/>
              </a:rPr>
              <a:pPr eaLnBrk="1" hangingPunct="1"/>
              <a:t>29</a:t>
            </a:fld>
            <a:endParaRPr lang="en-US" altLang="en-US" sz="1300">
              <a:latin typeface="Tahoma" panose="020B060403050404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Slide Image Placeholder 1">
            <a:extLst>
              <a:ext uri="{FF2B5EF4-FFF2-40B4-BE49-F238E27FC236}">
                <a16:creationId xmlns:a16="http://schemas.microsoft.com/office/drawing/2014/main" id="{2FFA8230-39C8-4B22-A0FF-04D5A6669FA5}"/>
              </a:ext>
            </a:extLst>
          </p:cNvPr>
          <p:cNvSpPr>
            <a:spLocks noGrp="1" noRot="1" noChangeAspect="1" noTextEdit="1"/>
          </p:cNvSpPr>
          <p:nvPr>
            <p:ph type="sldImg"/>
          </p:nvPr>
        </p:nvSpPr>
        <p:spPr>
          <a:ln/>
        </p:spPr>
      </p:sp>
      <p:sp>
        <p:nvSpPr>
          <p:cNvPr id="117763" name="Notes Placeholder 2">
            <a:extLst>
              <a:ext uri="{FF2B5EF4-FFF2-40B4-BE49-F238E27FC236}">
                <a16:creationId xmlns:a16="http://schemas.microsoft.com/office/drawing/2014/main" id="{FAB663BB-2854-4E23-818D-640B7B1D370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17764" name="Slide Number Placeholder 3">
            <a:extLst>
              <a:ext uri="{FF2B5EF4-FFF2-40B4-BE49-F238E27FC236}">
                <a16:creationId xmlns:a16="http://schemas.microsoft.com/office/drawing/2014/main" id="{AA51FE08-4D24-438B-AC5F-4FB86587369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93B1FEBF-5BA1-4D27-AE02-669E9846C1D9}" type="slidenum">
              <a:rPr lang="en-US" altLang="en-US" sz="1300">
                <a:latin typeface="Tahoma" panose="020B0604030504040204" pitchFamily="34" charset="0"/>
              </a:rPr>
              <a:pPr eaLnBrk="1" hangingPunct="1"/>
              <a:t>3</a:t>
            </a:fld>
            <a:endParaRPr lang="en-US" altLang="en-US" sz="1300">
              <a:latin typeface="Tahoma" panose="020B0604030504040204"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Slide Image Placeholder 1">
            <a:extLst>
              <a:ext uri="{FF2B5EF4-FFF2-40B4-BE49-F238E27FC236}">
                <a16:creationId xmlns:a16="http://schemas.microsoft.com/office/drawing/2014/main" id="{C3862A18-5E44-4009-9824-E53A288BF5AE}"/>
              </a:ext>
            </a:extLst>
          </p:cNvPr>
          <p:cNvSpPr>
            <a:spLocks noGrp="1" noRot="1" noChangeAspect="1" noTextEdit="1"/>
          </p:cNvSpPr>
          <p:nvPr>
            <p:ph type="sldImg"/>
          </p:nvPr>
        </p:nvSpPr>
        <p:spPr>
          <a:ln/>
        </p:spPr>
      </p:sp>
      <p:sp>
        <p:nvSpPr>
          <p:cNvPr id="153603" name="Notes Placeholder 2">
            <a:extLst>
              <a:ext uri="{FF2B5EF4-FFF2-40B4-BE49-F238E27FC236}">
                <a16:creationId xmlns:a16="http://schemas.microsoft.com/office/drawing/2014/main" id="{E29420B1-70CD-4758-9C44-87A55473653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53604" name="Slide Number Placeholder 3">
            <a:extLst>
              <a:ext uri="{FF2B5EF4-FFF2-40B4-BE49-F238E27FC236}">
                <a16:creationId xmlns:a16="http://schemas.microsoft.com/office/drawing/2014/main" id="{3FE354D1-6E78-4400-AB62-A3FE37810EC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9945CE63-37D1-440E-9A1D-BF540A0ADF26}" type="slidenum">
              <a:rPr lang="en-US" altLang="en-US" sz="1300">
                <a:latin typeface="Tahoma" panose="020B0604030504040204" pitchFamily="34" charset="0"/>
              </a:rPr>
              <a:pPr eaLnBrk="1" hangingPunct="1"/>
              <a:t>30</a:t>
            </a:fld>
            <a:endParaRPr lang="en-US" altLang="en-US" sz="1300">
              <a:latin typeface="Tahoma" panose="020B0604030504040204"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Slide Image Placeholder 1">
            <a:extLst>
              <a:ext uri="{FF2B5EF4-FFF2-40B4-BE49-F238E27FC236}">
                <a16:creationId xmlns:a16="http://schemas.microsoft.com/office/drawing/2014/main" id="{3632513E-B89F-4D7F-B26C-D0441EA67ED2}"/>
              </a:ext>
            </a:extLst>
          </p:cNvPr>
          <p:cNvSpPr>
            <a:spLocks noGrp="1" noRot="1" noChangeAspect="1" noTextEdit="1"/>
          </p:cNvSpPr>
          <p:nvPr>
            <p:ph type="sldImg"/>
          </p:nvPr>
        </p:nvSpPr>
        <p:spPr>
          <a:ln/>
        </p:spPr>
      </p:sp>
      <p:sp>
        <p:nvSpPr>
          <p:cNvPr id="154627" name="Notes Placeholder 2">
            <a:extLst>
              <a:ext uri="{FF2B5EF4-FFF2-40B4-BE49-F238E27FC236}">
                <a16:creationId xmlns:a16="http://schemas.microsoft.com/office/drawing/2014/main" id="{0085FC25-E07E-4FE9-BFDE-D05BB2CC5D4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54628" name="Slide Number Placeholder 3">
            <a:extLst>
              <a:ext uri="{FF2B5EF4-FFF2-40B4-BE49-F238E27FC236}">
                <a16:creationId xmlns:a16="http://schemas.microsoft.com/office/drawing/2014/main" id="{BB3EF1B9-8EA8-48F4-97C4-9E2C9BFE18D1}"/>
              </a:ext>
            </a:extLst>
          </p:cNvPr>
          <p:cNvSpPr txBox="1">
            <a:spLocks noGrp="1"/>
          </p:cNvSpPr>
          <p:nvPr/>
        </p:nvSpPr>
        <p:spPr bwMode="auto">
          <a:xfrm>
            <a:off x="4138613" y="9107488"/>
            <a:ext cx="316388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eaLnBrk="1" hangingPunct="1"/>
            <a:fld id="{A6B05ECC-E4CA-4230-BBD1-11FE1B80DAC4}" type="slidenum">
              <a:rPr lang="en-US" altLang="en-US" sz="1300">
                <a:latin typeface="Tahoma" panose="020B0604030504040204" pitchFamily="34" charset="0"/>
              </a:rPr>
              <a:pPr algn="r" eaLnBrk="1" hangingPunct="1"/>
              <a:t>31</a:t>
            </a:fld>
            <a:endParaRPr lang="en-US" altLang="en-US" sz="1300">
              <a:latin typeface="Tahoma" panose="020B0604030504040204"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Slide Image Placeholder 1">
            <a:extLst>
              <a:ext uri="{FF2B5EF4-FFF2-40B4-BE49-F238E27FC236}">
                <a16:creationId xmlns:a16="http://schemas.microsoft.com/office/drawing/2014/main" id="{817DAC9C-98E2-4F0E-BF96-B510AD0862BE}"/>
              </a:ext>
            </a:extLst>
          </p:cNvPr>
          <p:cNvSpPr>
            <a:spLocks noGrp="1" noRot="1" noChangeAspect="1" noTextEdit="1"/>
          </p:cNvSpPr>
          <p:nvPr>
            <p:ph type="sldImg"/>
          </p:nvPr>
        </p:nvSpPr>
        <p:spPr>
          <a:ln/>
        </p:spPr>
      </p:sp>
      <p:sp>
        <p:nvSpPr>
          <p:cNvPr id="157699" name="Notes Placeholder 2">
            <a:extLst>
              <a:ext uri="{FF2B5EF4-FFF2-40B4-BE49-F238E27FC236}">
                <a16:creationId xmlns:a16="http://schemas.microsoft.com/office/drawing/2014/main" id="{933DE84C-03CA-4088-8EEB-2632CC76860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57700" name="Slide Number Placeholder 3">
            <a:extLst>
              <a:ext uri="{FF2B5EF4-FFF2-40B4-BE49-F238E27FC236}">
                <a16:creationId xmlns:a16="http://schemas.microsoft.com/office/drawing/2014/main" id="{5A9172AD-5569-4622-B6A9-B7682D18FA62}"/>
              </a:ext>
            </a:extLst>
          </p:cNvPr>
          <p:cNvSpPr txBox="1">
            <a:spLocks noGrp="1"/>
          </p:cNvSpPr>
          <p:nvPr/>
        </p:nvSpPr>
        <p:spPr bwMode="auto">
          <a:xfrm>
            <a:off x="4138613" y="9107488"/>
            <a:ext cx="316388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eaLnBrk="1" hangingPunct="1"/>
            <a:fld id="{F6618B38-C32C-4B13-9024-D0A691955F99}" type="slidenum">
              <a:rPr lang="en-US" altLang="en-US" sz="1300">
                <a:latin typeface="Tahoma" panose="020B0604030504040204" pitchFamily="34" charset="0"/>
              </a:rPr>
              <a:pPr algn="r" eaLnBrk="1" hangingPunct="1"/>
              <a:t>32</a:t>
            </a:fld>
            <a:endParaRPr lang="en-US" altLang="en-US" sz="1300">
              <a:latin typeface="Tahoma" panose="020B0604030504040204" pitchFamily="34"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Slide Image Placeholder 1">
            <a:extLst>
              <a:ext uri="{FF2B5EF4-FFF2-40B4-BE49-F238E27FC236}">
                <a16:creationId xmlns:a16="http://schemas.microsoft.com/office/drawing/2014/main" id="{6E0A318D-08D7-4E20-B6ED-DDB2E3275B4C}"/>
              </a:ext>
            </a:extLst>
          </p:cNvPr>
          <p:cNvSpPr>
            <a:spLocks noGrp="1" noRot="1" noChangeAspect="1" noTextEdit="1"/>
          </p:cNvSpPr>
          <p:nvPr>
            <p:ph type="sldImg"/>
          </p:nvPr>
        </p:nvSpPr>
        <p:spPr>
          <a:ln/>
        </p:spPr>
      </p:sp>
      <p:sp>
        <p:nvSpPr>
          <p:cNvPr id="162819" name="Notes Placeholder 2">
            <a:extLst>
              <a:ext uri="{FF2B5EF4-FFF2-40B4-BE49-F238E27FC236}">
                <a16:creationId xmlns:a16="http://schemas.microsoft.com/office/drawing/2014/main" id="{0E21E143-DD9C-4B67-908B-0054DB8E0BB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62820" name="Slide Number Placeholder 3">
            <a:extLst>
              <a:ext uri="{FF2B5EF4-FFF2-40B4-BE49-F238E27FC236}">
                <a16:creationId xmlns:a16="http://schemas.microsoft.com/office/drawing/2014/main" id="{F55610C3-3704-4BD2-8DE3-69E2C6FBDB5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EE9D1BA0-674F-4A33-A787-BC046F1713E9}" type="slidenum">
              <a:rPr lang="en-US" altLang="en-US" sz="1300">
                <a:latin typeface="Tahoma" panose="020B0604030504040204" pitchFamily="34" charset="0"/>
              </a:rPr>
              <a:pPr eaLnBrk="1" hangingPunct="1"/>
              <a:t>33</a:t>
            </a:fld>
            <a:endParaRPr lang="en-US" altLang="en-US" sz="1300">
              <a:latin typeface="Tahoma" panose="020B0604030504040204" pitchFamily="34"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Slide Image Placeholder 1">
            <a:extLst>
              <a:ext uri="{FF2B5EF4-FFF2-40B4-BE49-F238E27FC236}">
                <a16:creationId xmlns:a16="http://schemas.microsoft.com/office/drawing/2014/main" id="{131BA32D-C95D-420C-9B85-F335871F0C10}"/>
              </a:ext>
            </a:extLst>
          </p:cNvPr>
          <p:cNvSpPr>
            <a:spLocks noGrp="1" noRot="1" noChangeAspect="1" noTextEdit="1"/>
          </p:cNvSpPr>
          <p:nvPr>
            <p:ph type="sldImg"/>
          </p:nvPr>
        </p:nvSpPr>
        <p:spPr>
          <a:ln/>
        </p:spPr>
      </p:sp>
      <p:sp>
        <p:nvSpPr>
          <p:cNvPr id="163843" name="Notes Placeholder 2">
            <a:extLst>
              <a:ext uri="{FF2B5EF4-FFF2-40B4-BE49-F238E27FC236}">
                <a16:creationId xmlns:a16="http://schemas.microsoft.com/office/drawing/2014/main" id="{0EFEB1DC-C419-407D-9D36-A6E49A550D0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63844" name="Slide Number Placeholder 3">
            <a:extLst>
              <a:ext uri="{FF2B5EF4-FFF2-40B4-BE49-F238E27FC236}">
                <a16:creationId xmlns:a16="http://schemas.microsoft.com/office/drawing/2014/main" id="{2EFE9BE2-B698-4CBD-87DE-A8650BCA8C8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27830388-EEC3-4DAF-A242-3741A6A7852A}" type="slidenum">
              <a:rPr lang="en-US" altLang="en-US" sz="1300">
                <a:latin typeface="Tahoma" panose="020B0604030504040204" pitchFamily="34" charset="0"/>
              </a:rPr>
              <a:pPr eaLnBrk="1" hangingPunct="1"/>
              <a:t>34</a:t>
            </a:fld>
            <a:endParaRPr lang="en-US" altLang="en-US" sz="1300">
              <a:latin typeface="Tahoma" panose="020B0604030504040204" pitchFamily="34"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Slide Image Placeholder 1">
            <a:extLst>
              <a:ext uri="{FF2B5EF4-FFF2-40B4-BE49-F238E27FC236}">
                <a16:creationId xmlns:a16="http://schemas.microsoft.com/office/drawing/2014/main" id="{658B64AA-FE4C-4FFB-86A1-08A7F4B96FB9}"/>
              </a:ext>
            </a:extLst>
          </p:cNvPr>
          <p:cNvSpPr>
            <a:spLocks noGrp="1" noRot="1" noChangeAspect="1" noTextEdit="1"/>
          </p:cNvSpPr>
          <p:nvPr>
            <p:ph type="sldImg"/>
          </p:nvPr>
        </p:nvSpPr>
        <p:spPr>
          <a:ln/>
        </p:spPr>
      </p:sp>
      <p:sp>
        <p:nvSpPr>
          <p:cNvPr id="164867" name="Notes Placeholder 2">
            <a:extLst>
              <a:ext uri="{FF2B5EF4-FFF2-40B4-BE49-F238E27FC236}">
                <a16:creationId xmlns:a16="http://schemas.microsoft.com/office/drawing/2014/main" id="{D8B68084-B96F-428C-9A36-D1B8A2C7F4E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64868" name="Slide Number Placeholder 3">
            <a:extLst>
              <a:ext uri="{FF2B5EF4-FFF2-40B4-BE49-F238E27FC236}">
                <a16:creationId xmlns:a16="http://schemas.microsoft.com/office/drawing/2014/main" id="{9AA9AB4D-4C38-48EF-8BAF-78FA61CEBF2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7041CE53-8FC2-43AE-BDFE-FAB4CD36CADE}" type="slidenum">
              <a:rPr lang="en-US" altLang="en-US" sz="1300">
                <a:latin typeface="Tahoma" panose="020B0604030504040204" pitchFamily="34" charset="0"/>
              </a:rPr>
              <a:pPr eaLnBrk="1" hangingPunct="1"/>
              <a:t>35</a:t>
            </a:fld>
            <a:endParaRPr lang="en-US" altLang="en-US" sz="1300">
              <a:latin typeface="Tahoma" panose="020B0604030504040204" pitchFamily="34"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Slide Image Placeholder 1">
            <a:extLst>
              <a:ext uri="{FF2B5EF4-FFF2-40B4-BE49-F238E27FC236}">
                <a16:creationId xmlns:a16="http://schemas.microsoft.com/office/drawing/2014/main" id="{8C7A9D22-0600-4815-B5A5-BB450B19AF7F}"/>
              </a:ext>
            </a:extLst>
          </p:cNvPr>
          <p:cNvSpPr>
            <a:spLocks noGrp="1" noRot="1" noChangeAspect="1" noTextEdit="1"/>
          </p:cNvSpPr>
          <p:nvPr>
            <p:ph type="sldImg"/>
          </p:nvPr>
        </p:nvSpPr>
        <p:spPr>
          <a:ln/>
        </p:spPr>
      </p:sp>
      <p:sp>
        <p:nvSpPr>
          <p:cNvPr id="165891" name="Notes Placeholder 2">
            <a:extLst>
              <a:ext uri="{FF2B5EF4-FFF2-40B4-BE49-F238E27FC236}">
                <a16:creationId xmlns:a16="http://schemas.microsoft.com/office/drawing/2014/main" id="{B4E78EAF-4317-441C-84F4-7B19A37C120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65892" name="Slide Number Placeholder 3">
            <a:extLst>
              <a:ext uri="{FF2B5EF4-FFF2-40B4-BE49-F238E27FC236}">
                <a16:creationId xmlns:a16="http://schemas.microsoft.com/office/drawing/2014/main" id="{B44B07ED-8043-4C5B-9F85-45F1FA83281A}"/>
              </a:ext>
            </a:extLst>
          </p:cNvPr>
          <p:cNvSpPr txBox="1">
            <a:spLocks noGrp="1"/>
          </p:cNvSpPr>
          <p:nvPr/>
        </p:nvSpPr>
        <p:spPr bwMode="auto">
          <a:xfrm>
            <a:off x="4138613" y="9107488"/>
            <a:ext cx="316388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eaLnBrk="1" hangingPunct="1"/>
            <a:fld id="{C2B76809-E9DD-4E3B-B457-D8115E5E566C}" type="slidenum">
              <a:rPr lang="en-US" altLang="en-US" sz="1300">
                <a:latin typeface="Tahoma" panose="020B0604030504040204" pitchFamily="34" charset="0"/>
              </a:rPr>
              <a:pPr algn="r" eaLnBrk="1" hangingPunct="1"/>
              <a:t>36</a:t>
            </a:fld>
            <a:endParaRPr lang="en-US" altLang="en-US" sz="1300">
              <a:latin typeface="Tahoma" panose="020B0604030504040204" pitchFamily="34"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Slide Image Placeholder 1">
            <a:extLst>
              <a:ext uri="{FF2B5EF4-FFF2-40B4-BE49-F238E27FC236}">
                <a16:creationId xmlns:a16="http://schemas.microsoft.com/office/drawing/2014/main" id="{90EA908B-90A1-407B-B052-C661A3828BE4}"/>
              </a:ext>
            </a:extLst>
          </p:cNvPr>
          <p:cNvSpPr>
            <a:spLocks noGrp="1" noRot="1" noChangeAspect="1" noTextEdit="1"/>
          </p:cNvSpPr>
          <p:nvPr>
            <p:ph type="sldImg"/>
          </p:nvPr>
        </p:nvSpPr>
        <p:spPr>
          <a:ln/>
        </p:spPr>
      </p:sp>
      <p:sp>
        <p:nvSpPr>
          <p:cNvPr id="174083" name="Notes Placeholder 2">
            <a:extLst>
              <a:ext uri="{FF2B5EF4-FFF2-40B4-BE49-F238E27FC236}">
                <a16:creationId xmlns:a16="http://schemas.microsoft.com/office/drawing/2014/main" id="{F7611E32-474D-42B2-A449-A602251AD17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74084" name="Slide Number Placeholder 3">
            <a:extLst>
              <a:ext uri="{FF2B5EF4-FFF2-40B4-BE49-F238E27FC236}">
                <a16:creationId xmlns:a16="http://schemas.microsoft.com/office/drawing/2014/main" id="{AC741910-3DEB-43D0-A319-BF86D39D7397}"/>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EE9FDD7B-4D20-41CE-BCF0-8494F5B2012E}" type="slidenum">
              <a:rPr lang="en-US" altLang="en-US" sz="1300">
                <a:latin typeface="Tahoma" panose="020B0604030504040204" pitchFamily="34" charset="0"/>
              </a:rPr>
              <a:pPr eaLnBrk="1" hangingPunct="1"/>
              <a:t>37</a:t>
            </a:fld>
            <a:endParaRPr lang="en-US" altLang="en-US" sz="1300">
              <a:latin typeface="Tahoma" panose="020B0604030504040204" pitchFamily="34"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Slide Image Placeholder 1">
            <a:extLst>
              <a:ext uri="{FF2B5EF4-FFF2-40B4-BE49-F238E27FC236}">
                <a16:creationId xmlns:a16="http://schemas.microsoft.com/office/drawing/2014/main" id="{BDE41728-B51A-4901-A2D2-846C68DFD1B3}"/>
              </a:ext>
            </a:extLst>
          </p:cNvPr>
          <p:cNvSpPr>
            <a:spLocks noGrp="1" noRot="1" noChangeAspect="1" noTextEdit="1"/>
          </p:cNvSpPr>
          <p:nvPr>
            <p:ph type="sldImg"/>
          </p:nvPr>
        </p:nvSpPr>
        <p:spPr>
          <a:ln/>
        </p:spPr>
      </p:sp>
      <p:sp>
        <p:nvSpPr>
          <p:cNvPr id="175107" name="Notes Placeholder 2">
            <a:extLst>
              <a:ext uri="{FF2B5EF4-FFF2-40B4-BE49-F238E27FC236}">
                <a16:creationId xmlns:a16="http://schemas.microsoft.com/office/drawing/2014/main" id="{2EC06C6A-44BB-42A5-A361-CB6D7F3B91F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75108" name="Slide Number Placeholder 3">
            <a:extLst>
              <a:ext uri="{FF2B5EF4-FFF2-40B4-BE49-F238E27FC236}">
                <a16:creationId xmlns:a16="http://schemas.microsoft.com/office/drawing/2014/main" id="{A1207153-0E58-4533-8532-74C2CA886B3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723CF615-F56D-4C61-98B7-6754001C4B45}" type="slidenum">
              <a:rPr lang="en-US" altLang="en-US" sz="1300">
                <a:latin typeface="Tahoma" panose="020B0604030504040204" pitchFamily="34" charset="0"/>
              </a:rPr>
              <a:pPr eaLnBrk="1" hangingPunct="1"/>
              <a:t>38</a:t>
            </a:fld>
            <a:endParaRPr lang="en-US" altLang="en-US" sz="1300">
              <a:latin typeface="Tahoma" panose="020B0604030504040204" pitchFamily="34"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Slide Image Placeholder 1">
            <a:extLst>
              <a:ext uri="{FF2B5EF4-FFF2-40B4-BE49-F238E27FC236}">
                <a16:creationId xmlns:a16="http://schemas.microsoft.com/office/drawing/2014/main" id="{2C0C2696-85D9-4C35-A0AA-8F6CFE21F6ED}"/>
              </a:ext>
            </a:extLst>
          </p:cNvPr>
          <p:cNvSpPr>
            <a:spLocks noGrp="1" noRot="1" noChangeAspect="1" noTextEdit="1"/>
          </p:cNvSpPr>
          <p:nvPr>
            <p:ph type="sldImg"/>
          </p:nvPr>
        </p:nvSpPr>
        <p:spPr>
          <a:ln/>
        </p:spPr>
      </p:sp>
      <p:sp>
        <p:nvSpPr>
          <p:cNvPr id="176131" name="Notes Placeholder 2">
            <a:extLst>
              <a:ext uri="{FF2B5EF4-FFF2-40B4-BE49-F238E27FC236}">
                <a16:creationId xmlns:a16="http://schemas.microsoft.com/office/drawing/2014/main" id="{83DDE883-A9EC-475C-9F02-DBAE5A64701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76132" name="Slide Number Placeholder 3">
            <a:extLst>
              <a:ext uri="{FF2B5EF4-FFF2-40B4-BE49-F238E27FC236}">
                <a16:creationId xmlns:a16="http://schemas.microsoft.com/office/drawing/2014/main" id="{0B8A1C7A-AE33-4140-AD7C-759DDDE81431}"/>
              </a:ext>
            </a:extLst>
          </p:cNvPr>
          <p:cNvSpPr txBox="1">
            <a:spLocks noGrp="1"/>
          </p:cNvSpPr>
          <p:nvPr/>
        </p:nvSpPr>
        <p:spPr bwMode="auto">
          <a:xfrm>
            <a:off x="4138613" y="9107488"/>
            <a:ext cx="316388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eaLnBrk="1" hangingPunct="1"/>
            <a:fld id="{B4BFB1FD-E844-42F6-A371-F275B0497A39}" type="slidenum">
              <a:rPr lang="en-US" altLang="en-US" sz="1300">
                <a:latin typeface="Tahoma" panose="020B0604030504040204" pitchFamily="34" charset="0"/>
              </a:rPr>
              <a:pPr algn="r" eaLnBrk="1" hangingPunct="1"/>
              <a:t>39</a:t>
            </a:fld>
            <a:endParaRPr lang="en-US" altLang="en-US" sz="1300">
              <a:latin typeface="Tahoma" panose="020B060403050404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Slide Image Placeholder 1">
            <a:extLst>
              <a:ext uri="{FF2B5EF4-FFF2-40B4-BE49-F238E27FC236}">
                <a16:creationId xmlns:a16="http://schemas.microsoft.com/office/drawing/2014/main" id="{EEAA180D-783B-4FA7-86B0-8A5671CA1615}"/>
              </a:ext>
            </a:extLst>
          </p:cNvPr>
          <p:cNvSpPr>
            <a:spLocks noGrp="1" noRot="1" noChangeAspect="1" noTextEdit="1"/>
          </p:cNvSpPr>
          <p:nvPr>
            <p:ph type="sldImg"/>
          </p:nvPr>
        </p:nvSpPr>
        <p:spPr>
          <a:ln/>
        </p:spPr>
      </p:sp>
      <p:sp>
        <p:nvSpPr>
          <p:cNvPr id="118787" name="Notes Placeholder 2">
            <a:extLst>
              <a:ext uri="{FF2B5EF4-FFF2-40B4-BE49-F238E27FC236}">
                <a16:creationId xmlns:a16="http://schemas.microsoft.com/office/drawing/2014/main" id="{65435103-8031-4A83-9AC6-4223AF2F0F0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18788" name="Slide Number Placeholder 3">
            <a:extLst>
              <a:ext uri="{FF2B5EF4-FFF2-40B4-BE49-F238E27FC236}">
                <a16:creationId xmlns:a16="http://schemas.microsoft.com/office/drawing/2014/main" id="{5ACFA58C-BD6B-42B5-AD9D-6BD737D6416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D6EE2CCB-C05F-4BFD-B285-46D674A0F989}" type="slidenum">
              <a:rPr lang="en-US" altLang="en-US" sz="1300">
                <a:latin typeface="Tahoma" panose="020B0604030504040204" pitchFamily="34" charset="0"/>
              </a:rPr>
              <a:pPr eaLnBrk="1" hangingPunct="1"/>
              <a:t>4</a:t>
            </a:fld>
            <a:endParaRPr lang="en-US" altLang="en-US" sz="1300">
              <a:latin typeface="Tahoma" panose="020B0604030504040204" pitchFamily="34"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Slide Image Placeholder 1">
            <a:extLst>
              <a:ext uri="{FF2B5EF4-FFF2-40B4-BE49-F238E27FC236}">
                <a16:creationId xmlns:a16="http://schemas.microsoft.com/office/drawing/2014/main" id="{14154DA0-754E-4193-9671-A1F272B792D7}"/>
              </a:ext>
            </a:extLst>
          </p:cNvPr>
          <p:cNvSpPr>
            <a:spLocks noGrp="1" noRot="1" noChangeAspect="1" noTextEdit="1"/>
          </p:cNvSpPr>
          <p:nvPr>
            <p:ph type="sldImg"/>
          </p:nvPr>
        </p:nvSpPr>
        <p:spPr>
          <a:ln/>
        </p:spPr>
      </p:sp>
      <p:sp>
        <p:nvSpPr>
          <p:cNvPr id="177155" name="Notes Placeholder 2">
            <a:extLst>
              <a:ext uri="{FF2B5EF4-FFF2-40B4-BE49-F238E27FC236}">
                <a16:creationId xmlns:a16="http://schemas.microsoft.com/office/drawing/2014/main" id="{EDA2508F-5527-4DB9-AE01-1202347B1AC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77156" name="Slide Number Placeholder 3">
            <a:extLst>
              <a:ext uri="{FF2B5EF4-FFF2-40B4-BE49-F238E27FC236}">
                <a16:creationId xmlns:a16="http://schemas.microsoft.com/office/drawing/2014/main" id="{F07AB0BB-BBDE-4111-9188-8D876F7AC446}"/>
              </a:ext>
            </a:extLst>
          </p:cNvPr>
          <p:cNvSpPr txBox="1">
            <a:spLocks noGrp="1"/>
          </p:cNvSpPr>
          <p:nvPr/>
        </p:nvSpPr>
        <p:spPr bwMode="auto">
          <a:xfrm>
            <a:off x="4138613" y="9107488"/>
            <a:ext cx="316388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eaLnBrk="1" hangingPunct="1"/>
            <a:fld id="{32C3A5DB-5F40-4465-A86A-CD695379149F}" type="slidenum">
              <a:rPr lang="en-US" altLang="en-US" sz="1300">
                <a:latin typeface="Tahoma" panose="020B0604030504040204" pitchFamily="34" charset="0"/>
              </a:rPr>
              <a:pPr algn="r" eaLnBrk="1" hangingPunct="1"/>
              <a:t>40</a:t>
            </a:fld>
            <a:endParaRPr lang="en-US" altLang="en-US" sz="1300">
              <a:latin typeface="Tahoma" panose="020B0604030504040204" pitchFamily="34"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Slide Image Placeholder 1">
            <a:extLst>
              <a:ext uri="{FF2B5EF4-FFF2-40B4-BE49-F238E27FC236}">
                <a16:creationId xmlns:a16="http://schemas.microsoft.com/office/drawing/2014/main" id="{C399C45C-382E-41E9-B9A9-8A5EE0CE9CC8}"/>
              </a:ext>
            </a:extLst>
          </p:cNvPr>
          <p:cNvSpPr>
            <a:spLocks noGrp="1" noRot="1" noChangeAspect="1" noTextEdit="1"/>
          </p:cNvSpPr>
          <p:nvPr>
            <p:ph type="sldImg"/>
          </p:nvPr>
        </p:nvSpPr>
        <p:spPr>
          <a:ln/>
        </p:spPr>
      </p:sp>
      <p:sp>
        <p:nvSpPr>
          <p:cNvPr id="179203" name="Notes Placeholder 2">
            <a:extLst>
              <a:ext uri="{FF2B5EF4-FFF2-40B4-BE49-F238E27FC236}">
                <a16:creationId xmlns:a16="http://schemas.microsoft.com/office/drawing/2014/main" id="{62C99034-D020-4AE2-BE87-3DFEEC1135C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79204" name="Slide Number Placeholder 3">
            <a:extLst>
              <a:ext uri="{FF2B5EF4-FFF2-40B4-BE49-F238E27FC236}">
                <a16:creationId xmlns:a16="http://schemas.microsoft.com/office/drawing/2014/main" id="{B59449FB-9165-4457-97A5-3F479BFCAD08}"/>
              </a:ext>
            </a:extLst>
          </p:cNvPr>
          <p:cNvSpPr txBox="1">
            <a:spLocks noGrp="1"/>
          </p:cNvSpPr>
          <p:nvPr/>
        </p:nvSpPr>
        <p:spPr bwMode="auto">
          <a:xfrm>
            <a:off x="4138613" y="9107488"/>
            <a:ext cx="316388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eaLnBrk="1" hangingPunct="1"/>
            <a:fld id="{A8B82DAB-DF18-43A8-88DA-B0BB557A2C4C}" type="slidenum">
              <a:rPr lang="en-US" altLang="en-US" sz="1300">
                <a:latin typeface="Tahoma" panose="020B0604030504040204" pitchFamily="34" charset="0"/>
              </a:rPr>
              <a:pPr algn="r" eaLnBrk="1" hangingPunct="1"/>
              <a:t>41</a:t>
            </a:fld>
            <a:endParaRPr lang="en-US" altLang="en-US" sz="1300">
              <a:latin typeface="Tahoma" panose="020B0604030504040204" pitchFamily="34" charset="0"/>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Slide Image Placeholder 1">
            <a:extLst>
              <a:ext uri="{FF2B5EF4-FFF2-40B4-BE49-F238E27FC236}">
                <a16:creationId xmlns:a16="http://schemas.microsoft.com/office/drawing/2014/main" id="{169617A9-0BA8-4027-8BF8-620DD54DDA29}"/>
              </a:ext>
            </a:extLst>
          </p:cNvPr>
          <p:cNvSpPr>
            <a:spLocks noGrp="1" noRot="1" noChangeAspect="1" noTextEdit="1"/>
          </p:cNvSpPr>
          <p:nvPr>
            <p:ph type="sldImg"/>
          </p:nvPr>
        </p:nvSpPr>
        <p:spPr>
          <a:ln/>
        </p:spPr>
      </p:sp>
      <p:sp>
        <p:nvSpPr>
          <p:cNvPr id="180227" name="Notes Placeholder 2">
            <a:extLst>
              <a:ext uri="{FF2B5EF4-FFF2-40B4-BE49-F238E27FC236}">
                <a16:creationId xmlns:a16="http://schemas.microsoft.com/office/drawing/2014/main" id="{6E72F7B1-AA9E-45CA-B887-F4042672B3C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80228" name="Slide Number Placeholder 3">
            <a:extLst>
              <a:ext uri="{FF2B5EF4-FFF2-40B4-BE49-F238E27FC236}">
                <a16:creationId xmlns:a16="http://schemas.microsoft.com/office/drawing/2014/main" id="{4A43C26E-CE07-4262-ACC0-CB5F65942AB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7C4A3B67-BC3A-49C7-8BFA-423F9785B2A1}" type="slidenum">
              <a:rPr lang="en-US" altLang="en-US" sz="1300">
                <a:latin typeface="Tahoma" panose="020B0604030504040204" pitchFamily="34" charset="0"/>
              </a:rPr>
              <a:pPr eaLnBrk="1" hangingPunct="1"/>
              <a:t>42</a:t>
            </a:fld>
            <a:endParaRPr lang="en-US" altLang="en-US" sz="1300">
              <a:latin typeface="Tahoma" panose="020B0604030504040204" pitchFamily="34" charset="0"/>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Slide Image Placeholder 1">
            <a:extLst>
              <a:ext uri="{FF2B5EF4-FFF2-40B4-BE49-F238E27FC236}">
                <a16:creationId xmlns:a16="http://schemas.microsoft.com/office/drawing/2014/main" id="{053600BD-5DD7-4E5D-8E1C-E70B95E21A1A}"/>
              </a:ext>
            </a:extLst>
          </p:cNvPr>
          <p:cNvSpPr>
            <a:spLocks noGrp="1" noRot="1" noChangeAspect="1" noTextEdit="1"/>
          </p:cNvSpPr>
          <p:nvPr>
            <p:ph type="sldImg"/>
          </p:nvPr>
        </p:nvSpPr>
        <p:spPr>
          <a:ln/>
        </p:spPr>
      </p:sp>
      <p:sp>
        <p:nvSpPr>
          <p:cNvPr id="181251" name="Notes Placeholder 2">
            <a:extLst>
              <a:ext uri="{FF2B5EF4-FFF2-40B4-BE49-F238E27FC236}">
                <a16:creationId xmlns:a16="http://schemas.microsoft.com/office/drawing/2014/main" id="{AEF6D58A-2E03-45FE-A131-8192729940B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81252" name="Slide Number Placeholder 3">
            <a:extLst>
              <a:ext uri="{FF2B5EF4-FFF2-40B4-BE49-F238E27FC236}">
                <a16:creationId xmlns:a16="http://schemas.microsoft.com/office/drawing/2014/main" id="{E300286C-7FB3-4B3C-8A43-7ECC0822885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087D48A0-08DE-40B5-BAD1-C3B8FD6523E9}" type="slidenum">
              <a:rPr lang="en-US" altLang="en-US" sz="1300">
                <a:latin typeface="Tahoma" panose="020B0604030504040204" pitchFamily="34" charset="0"/>
              </a:rPr>
              <a:pPr eaLnBrk="1" hangingPunct="1"/>
              <a:t>43</a:t>
            </a:fld>
            <a:endParaRPr lang="en-US" altLang="en-US" sz="1300">
              <a:latin typeface="Tahoma" panose="020B0604030504040204" pitchFamily="34" charset="0"/>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Slide Image Placeholder 1">
            <a:extLst>
              <a:ext uri="{FF2B5EF4-FFF2-40B4-BE49-F238E27FC236}">
                <a16:creationId xmlns:a16="http://schemas.microsoft.com/office/drawing/2014/main" id="{D0A0F962-444C-4596-8FBF-998010E9E0D4}"/>
              </a:ext>
            </a:extLst>
          </p:cNvPr>
          <p:cNvSpPr>
            <a:spLocks noGrp="1" noRot="1" noChangeAspect="1" noTextEdit="1"/>
          </p:cNvSpPr>
          <p:nvPr>
            <p:ph type="sldImg"/>
          </p:nvPr>
        </p:nvSpPr>
        <p:spPr>
          <a:ln/>
        </p:spPr>
      </p:sp>
      <p:sp>
        <p:nvSpPr>
          <p:cNvPr id="182275" name="Notes Placeholder 2">
            <a:extLst>
              <a:ext uri="{FF2B5EF4-FFF2-40B4-BE49-F238E27FC236}">
                <a16:creationId xmlns:a16="http://schemas.microsoft.com/office/drawing/2014/main" id="{A00245E8-70EE-4CEA-8BFD-1D0424F24DE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82276" name="Slide Number Placeholder 3">
            <a:extLst>
              <a:ext uri="{FF2B5EF4-FFF2-40B4-BE49-F238E27FC236}">
                <a16:creationId xmlns:a16="http://schemas.microsoft.com/office/drawing/2014/main" id="{B92F7D68-FB8B-4403-B3AF-D7B97C3F74D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4FE233EE-2B14-4ACA-B2BD-2BF9771D2D70}" type="slidenum">
              <a:rPr lang="en-US" altLang="en-US" sz="1300">
                <a:latin typeface="Tahoma" panose="020B0604030504040204" pitchFamily="34" charset="0"/>
              </a:rPr>
              <a:pPr eaLnBrk="1" hangingPunct="1"/>
              <a:t>44</a:t>
            </a:fld>
            <a:endParaRPr lang="en-US" altLang="en-US" sz="1300">
              <a:latin typeface="Tahoma" panose="020B0604030504040204" pitchFamily="34" charset="0"/>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Slide Image Placeholder 1">
            <a:extLst>
              <a:ext uri="{FF2B5EF4-FFF2-40B4-BE49-F238E27FC236}">
                <a16:creationId xmlns:a16="http://schemas.microsoft.com/office/drawing/2014/main" id="{E90A04CC-386F-4CE7-808F-B70D448F310A}"/>
              </a:ext>
            </a:extLst>
          </p:cNvPr>
          <p:cNvSpPr>
            <a:spLocks noGrp="1" noRot="1" noChangeAspect="1" noTextEdit="1"/>
          </p:cNvSpPr>
          <p:nvPr>
            <p:ph type="sldImg"/>
          </p:nvPr>
        </p:nvSpPr>
        <p:spPr>
          <a:ln/>
        </p:spPr>
      </p:sp>
      <p:sp>
        <p:nvSpPr>
          <p:cNvPr id="183299" name="Notes Placeholder 2">
            <a:extLst>
              <a:ext uri="{FF2B5EF4-FFF2-40B4-BE49-F238E27FC236}">
                <a16:creationId xmlns:a16="http://schemas.microsoft.com/office/drawing/2014/main" id="{A21762A3-A3C2-414D-A0D6-A647D93A357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83300" name="Slide Number Placeholder 3">
            <a:extLst>
              <a:ext uri="{FF2B5EF4-FFF2-40B4-BE49-F238E27FC236}">
                <a16:creationId xmlns:a16="http://schemas.microsoft.com/office/drawing/2014/main" id="{DC474257-71DB-489A-AC3A-D571030F0B0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101F738D-A12A-472D-BC66-8729D4D75483}" type="slidenum">
              <a:rPr lang="en-US" altLang="en-US" sz="1300">
                <a:latin typeface="Tahoma" panose="020B0604030504040204" pitchFamily="34" charset="0"/>
              </a:rPr>
              <a:pPr eaLnBrk="1" hangingPunct="1"/>
              <a:t>45</a:t>
            </a:fld>
            <a:endParaRPr lang="en-US" altLang="en-US" sz="1300">
              <a:latin typeface="Tahoma" panose="020B0604030504040204" pitchFamily="34" charset="0"/>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Slide Image Placeholder 1">
            <a:extLst>
              <a:ext uri="{FF2B5EF4-FFF2-40B4-BE49-F238E27FC236}">
                <a16:creationId xmlns:a16="http://schemas.microsoft.com/office/drawing/2014/main" id="{1DA06BC3-D628-45B7-8987-8BD1B1043943}"/>
              </a:ext>
            </a:extLst>
          </p:cNvPr>
          <p:cNvSpPr>
            <a:spLocks noGrp="1" noRot="1" noChangeAspect="1" noTextEdit="1"/>
          </p:cNvSpPr>
          <p:nvPr>
            <p:ph type="sldImg"/>
          </p:nvPr>
        </p:nvSpPr>
        <p:spPr>
          <a:ln/>
        </p:spPr>
      </p:sp>
      <p:sp>
        <p:nvSpPr>
          <p:cNvPr id="184323" name="Notes Placeholder 2">
            <a:extLst>
              <a:ext uri="{FF2B5EF4-FFF2-40B4-BE49-F238E27FC236}">
                <a16:creationId xmlns:a16="http://schemas.microsoft.com/office/drawing/2014/main" id="{3003F6EB-11A8-4E83-8AF3-DB6C4EE3A48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84324" name="Slide Number Placeholder 3">
            <a:extLst>
              <a:ext uri="{FF2B5EF4-FFF2-40B4-BE49-F238E27FC236}">
                <a16:creationId xmlns:a16="http://schemas.microsoft.com/office/drawing/2014/main" id="{61D2AA4E-4CCD-42F7-8156-F4278E61A8B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748F5743-2412-482B-9512-F8DB3B5AF37C}" type="slidenum">
              <a:rPr lang="en-US" altLang="en-US" sz="1300">
                <a:latin typeface="Tahoma" panose="020B0604030504040204" pitchFamily="34" charset="0"/>
              </a:rPr>
              <a:pPr eaLnBrk="1" hangingPunct="1"/>
              <a:t>46</a:t>
            </a:fld>
            <a:endParaRPr lang="en-US" altLang="en-US" sz="1300">
              <a:latin typeface="Tahoma" panose="020B0604030504040204" pitchFamily="34" charset="0"/>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Slide Image Placeholder 1">
            <a:extLst>
              <a:ext uri="{FF2B5EF4-FFF2-40B4-BE49-F238E27FC236}">
                <a16:creationId xmlns:a16="http://schemas.microsoft.com/office/drawing/2014/main" id="{05F5F1F7-B341-4614-8889-FC717EFCA1EF}"/>
              </a:ext>
            </a:extLst>
          </p:cNvPr>
          <p:cNvSpPr>
            <a:spLocks noGrp="1" noRot="1" noChangeAspect="1" noTextEdit="1"/>
          </p:cNvSpPr>
          <p:nvPr>
            <p:ph type="sldImg"/>
          </p:nvPr>
        </p:nvSpPr>
        <p:spPr>
          <a:ln/>
        </p:spPr>
      </p:sp>
      <p:sp>
        <p:nvSpPr>
          <p:cNvPr id="185347" name="Notes Placeholder 2">
            <a:extLst>
              <a:ext uri="{FF2B5EF4-FFF2-40B4-BE49-F238E27FC236}">
                <a16:creationId xmlns:a16="http://schemas.microsoft.com/office/drawing/2014/main" id="{FE0B25A8-0203-4CF3-86A9-06591FA4072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85348" name="Slide Number Placeholder 3">
            <a:extLst>
              <a:ext uri="{FF2B5EF4-FFF2-40B4-BE49-F238E27FC236}">
                <a16:creationId xmlns:a16="http://schemas.microsoft.com/office/drawing/2014/main" id="{1C016240-6A52-430A-8984-C4020142DB6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9D90F292-ED67-4146-A76E-9E79EE720A3C}" type="slidenum">
              <a:rPr lang="en-US" altLang="en-US" sz="1300">
                <a:latin typeface="Tahoma" panose="020B0604030504040204" pitchFamily="34" charset="0"/>
              </a:rPr>
              <a:pPr eaLnBrk="1" hangingPunct="1"/>
              <a:t>47</a:t>
            </a:fld>
            <a:endParaRPr lang="en-US" altLang="en-US" sz="1300">
              <a:latin typeface="Tahoma" panose="020B0604030504040204" pitchFamily="34" charset="0"/>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Slide Image Placeholder 1">
            <a:extLst>
              <a:ext uri="{FF2B5EF4-FFF2-40B4-BE49-F238E27FC236}">
                <a16:creationId xmlns:a16="http://schemas.microsoft.com/office/drawing/2014/main" id="{E2D9D0A3-7EFF-4064-BEB0-7D96BE21B48F}"/>
              </a:ext>
            </a:extLst>
          </p:cNvPr>
          <p:cNvSpPr>
            <a:spLocks noGrp="1" noRot="1" noChangeAspect="1" noTextEdit="1"/>
          </p:cNvSpPr>
          <p:nvPr>
            <p:ph type="sldImg"/>
          </p:nvPr>
        </p:nvSpPr>
        <p:spPr>
          <a:ln/>
        </p:spPr>
      </p:sp>
      <p:sp>
        <p:nvSpPr>
          <p:cNvPr id="186371" name="Notes Placeholder 2">
            <a:extLst>
              <a:ext uri="{FF2B5EF4-FFF2-40B4-BE49-F238E27FC236}">
                <a16:creationId xmlns:a16="http://schemas.microsoft.com/office/drawing/2014/main" id="{897FC050-BF53-475A-BBE1-678ED75AD173}"/>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86372" name="Slide Number Placeholder 3">
            <a:extLst>
              <a:ext uri="{FF2B5EF4-FFF2-40B4-BE49-F238E27FC236}">
                <a16:creationId xmlns:a16="http://schemas.microsoft.com/office/drawing/2014/main" id="{1675A458-7D86-43CB-BC03-A4FAFCDB922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327E587E-03A3-490B-9D7B-5C79445D2A97}" type="slidenum">
              <a:rPr lang="en-US" altLang="en-US" sz="1300">
                <a:latin typeface="Tahoma" panose="020B0604030504040204" pitchFamily="34" charset="0"/>
              </a:rPr>
              <a:pPr eaLnBrk="1" hangingPunct="1"/>
              <a:t>48</a:t>
            </a:fld>
            <a:endParaRPr lang="en-US" altLang="en-US" sz="1300">
              <a:latin typeface="Tahoma" panose="020B0604030504040204" pitchFamily="34" charset="0"/>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Slide Image Placeholder 1">
            <a:extLst>
              <a:ext uri="{FF2B5EF4-FFF2-40B4-BE49-F238E27FC236}">
                <a16:creationId xmlns:a16="http://schemas.microsoft.com/office/drawing/2014/main" id="{B0C112DB-9AF7-4E07-B597-DE39EF573A10}"/>
              </a:ext>
            </a:extLst>
          </p:cNvPr>
          <p:cNvSpPr>
            <a:spLocks noGrp="1" noRot="1" noChangeAspect="1" noTextEdit="1"/>
          </p:cNvSpPr>
          <p:nvPr>
            <p:ph type="sldImg"/>
          </p:nvPr>
        </p:nvSpPr>
        <p:spPr>
          <a:ln/>
        </p:spPr>
      </p:sp>
      <p:sp>
        <p:nvSpPr>
          <p:cNvPr id="187395" name="Notes Placeholder 2">
            <a:extLst>
              <a:ext uri="{FF2B5EF4-FFF2-40B4-BE49-F238E27FC236}">
                <a16:creationId xmlns:a16="http://schemas.microsoft.com/office/drawing/2014/main" id="{870ABFA0-BFC4-413C-8E29-206D4D86E002}"/>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87396" name="Slide Number Placeholder 3">
            <a:extLst>
              <a:ext uri="{FF2B5EF4-FFF2-40B4-BE49-F238E27FC236}">
                <a16:creationId xmlns:a16="http://schemas.microsoft.com/office/drawing/2014/main" id="{58601E25-5BAF-40A2-BA09-AD2721848AC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489C55BE-30F4-4EE2-B681-7F75465B7743}" type="slidenum">
              <a:rPr lang="en-US" altLang="en-US" sz="1300">
                <a:latin typeface="Tahoma" panose="020B0604030504040204" pitchFamily="34" charset="0"/>
              </a:rPr>
              <a:pPr eaLnBrk="1" hangingPunct="1"/>
              <a:t>49</a:t>
            </a:fld>
            <a:endParaRPr lang="en-US" altLang="en-US" sz="1300">
              <a:latin typeface="Tahoma" panose="020B060403050404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a:extLst>
              <a:ext uri="{FF2B5EF4-FFF2-40B4-BE49-F238E27FC236}">
                <a16:creationId xmlns:a16="http://schemas.microsoft.com/office/drawing/2014/main" id="{C780F68C-9217-4792-9E3E-52B2F9111096}"/>
              </a:ext>
            </a:extLst>
          </p:cNvPr>
          <p:cNvSpPr>
            <a:spLocks noGrp="1" noRot="1" noChangeAspect="1" noTextEdit="1"/>
          </p:cNvSpPr>
          <p:nvPr>
            <p:ph type="sldImg"/>
          </p:nvPr>
        </p:nvSpPr>
        <p:spPr>
          <a:ln/>
        </p:spPr>
      </p:sp>
      <p:sp>
        <p:nvSpPr>
          <p:cNvPr id="119811" name="Notes Placeholder 2">
            <a:extLst>
              <a:ext uri="{FF2B5EF4-FFF2-40B4-BE49-F238E27FC236}">
                <a16:creationId xmlns:a16="http://schemas.microsoft.com/office/drawing/2014/main" id="{FB298977-0D74-4957-8530-D3CACCEE1A0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19812" name="Slide Number Placeholder 3">
            <a:extLst>
              <a:ext uri="{FF2B5EF4-FFF2-40B4-BE49-F238E27FC236}">
                <a16:creationId xmlns:a16="http://schemas.microsoft.com/office/drawing/2014/main" id="{0DEA7EC6-3C1E-4CC1-A484-5A80BD2296F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1BEA4491-1175-4A13-8EE8-95FE8BEC0EA2}" type="slidenum">
              <a:rPr lang="en-US" altLang="en-US" sz="1300">
                <a:latin typeface="Tahoma" panose="020B0604030504040204" pitchFamily="34" charset="0"/>
              </a:rPr>
              <a:pPr eaLnBrk="1" hangingPunct="1"/>
              <a:t>5</a:t>
            </a:fld>
            <a:endParaRPr lang="en-US" altLang="en-US" sz="1300">
              <a:latin typeface="Tahoma" panose="020B0604030504040204" pitchFamily="34" charset="0"/>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Slide Image Placeholder 1">
            <a:extLst>
              <a:ext uri="{FF2B5EF4-FFF2-40B4-BE49-F238E27FC236}">
                <a16:creationId xmlns:a16="http://schemas.microsoft.com/office/drawing/2014/main" id="{81579B48-2A61-4047-97FC-2371B9504A7D}"/>
              </a:ext>
            </a:extLst>
          </p:cNvPr>
          <p:cNvSpPr>
            <a:spLocks noGrp="1" noRot="1" noChangeAspect="1" noTextEdit="1"/>
          </p:cNvSpPr>
          <p:nvPr>
            <p:ph type="sldImg"/>
          </p:nvPr>
        </p:nvSpPr>
        <p:spPr>
          <a:ln/>
        </p:spPr>
      </p:sp>
      <p:sp>
        <p:nvSpPr>
          <p:cNvPr id="188419" name="Notes Placeholder 2">
            <a:extLst>
              <a:ext uri="{FF2B5EF4-FFF2-40B4-BE49-F238E27FC236}">
                <a16:creationId xmlns:a16="http://schemas.microsoft.com/office/drawing/2014/main" id="{D07A13DB-A981-4339-B90F-4082A8B7E19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88420" name="Slide Number Placeholder 3">
            <a:extLst>
              <a:ext uri="{FF2B5EF4-FFF2-40B4-BE49-F238E27FC236}">
                <a16:creationId xmlns:a16="http://schemas.microsoft.com/office/drawing/2014/main" id="{4121EF77-94D3-49BB-BF5B-66236331F21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5E8C074D-9E3D-47C0-A53E-62895DC3399A}" type="slidenum">
              <a:rPr lang="en-US" altLang="en-US" sz="1300">
                <a:latin typeface="Tahoma" panose="020B0604030504040204" pitchFamily="34" charset="0"/>
              </a:rPr>
              <a:pPr eaLnBrk="1" hangingPunct="1"/>
              <a:t>50</a:t>
            </a:fld>
            <a:endParaRPr lang="en-US" altLang="en-US" sz="1300">
              <a:latin typeface="Tahoma" panose="020B0604030504040204" pitchFamily="34" charset="0"/>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42" name="Rectangle 6"/>
          <p:cNvSpPr>
            <a:spLocks noGrp="1" noChangeArrowheads="1"/>
          </p:cNvSpPr>
          <p:nvPr>
            <p:ph type="sldNum" sz="quarter"/>
          </p:nvPr>
        </p:nvSpPr>
        <p:spPr>
          <a:noFill/>
        </p:spPr>
        <p:txBody>
          <a:bodyPr/>
          <a:lstStyle/>
          <a:p>
            <a:pPr>
              <a:buFont typeface="Times New Roman" pitchFamily="18" charset="0"/>
              <a:buNone/>
            </a:pPr>
            <a:fld id="{1039BB8D-8C58-4402-B88F-2067FE2D8BE4}" type="slidenum">
              <a:rPr lang="en-US" smtClean="0">
                <a:latin typeface="Times New Roman" pitchFamily="18" charset="0"/>
                <a:ea typeface="Microsoft YaHei"/>
                <a:cs typeface="Lucida Sans Unicode" pitchFamily="34" charset="0"/>
              </a:rPr>
              <a:pPr>
                <a:buFont typeface="Times New Roman" pitchFamily="18" charset="0"/>
                <a:buNone/>
              </a:pPr>
              <a:t>51</a:t>
            </a:fld>
            <a:endParaRPr lang="en-US">
              <a:latin typeface="Times New Roman" pitchFamily="18" charset="0"/>
              <a:ea typeface="Microsoft YaHei"/>
              <a:cs typeface="Lucida Sans Unicode" pitchFamily="34" charset="0"/>
            </a:endParaRPr>
          </a:p>
        </p:txBody>
      </p:sp>
      <p:sp>
        <p:nvSpPr>
          <p:cNvPr id="10243" name="Rectangle 1"/>
          <p:cNvSpPr>
            <a:spLocks noGrp="1" noRot="1" noChangeAspect="1" noChangeArrowheads="1" noTextEdit="1"/>
          </p:cNvSpPr>
          <p:nvPr>
            <p:ph type="sldImg"/>
          </p:nvPr>
        </p:nvSpPr>
        <p:spPr>
          <a:xfrm>
            <a:off x="1371600" y="763588"/>
            <a:ext cx="5029200" cy="3771900"/>
          </a:xfrm>
          <a:solidFill>
            <a:srgbClr val="FFFFFF"/>
          </a:solidFill>
          <a:ln>
            <a:solidFill>
              <a:srgbClr val="000000"/>
            </a:solidFill>
          </a:ln>
        </p:spPr>
      </p:sp>
      <p:sp>
        <p:nvSpPr>
          <p:cNvPr id="10244" name="Rectangle 2"/>
          <p:cNvSpPr>
            <a:spLocks noGrp="1" noChangeArrowheads="1"/>
          </p:cNvSpPr>
          <p:nvPr>
            <p:ph type="body" idx="1"/>
          </p:nvPr>
        </p:nvSpPr>
        <p:spPr>
          <a:xfrm>
            <a:off x="777875" y="4776788"/>
            <a:ext cx="6218238" cy="4525962"/>
          </a:xfrm>
          <a:noFill/>
          <a:ln/>
        </p:spPr>
        <p:txBody>
          <a:bodyPr wrap="none" anchor="ctr"/>
          <a:lstStyle/>
          <a:p>
            <a:endParaRPr lang="en-US">
              <a:latin typeface="Times New Roman" pitchFamily="18" charset="0"/>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8434" name="Rectangle 6"/>
          <p:cNvSpPr>
            <a:spLocks noGrp="1" noChangeArrowheads="1"/>
          </p:cNvSpPr>
          <p:nvPr>
            <p:ph type="sldNum" sz="quarter"/>
          </p:nvPr>
        </p:nvSpPr>
        <p:spPr>
          <a:noFill/>
        </p:spPr>
        <p:txBody>
          <a:bodyPr/>
          <a:lstStyle/>
          <a:p>
            <a:pPr>
              <a:buFont typeface="Times New Roman" pitchFamily="18" charset="0"/>
              <a:buNone/>
            </a:pPr>
            <a:fld id="{94BFE325-3E4B-432F-B9C4-6F0C6E6AD763}" type="slidenum">
              <a:rPr lang="en-US" smtClean="0">
                <a:latin typeface="Times New Roman" pitchFamily="18" charset="0"/>
                <a:ea typeface="Microsoft YaHei"/>
                <a:cs typeface="Lucida Sans Unicode" pitchFamily="34" charset="0"/>
              </a:rPr>
              <a:pPr>
                <a:buFont typeface="Times New Roman" pitchFamily="18" charset="0"/>
                <a:buNone/>
              </a:pPr>
              <a:t>52</a:t>
            </a:fld>
            <a:endParaRPr lang="en-US">
              <a:latin typeface="Times New Roman" pitchFamily="18" charset="0"/>
              <a:ea typeface="Microsoft YaHei"/>
              <a:cs typeface="Lucida Sans Unicode" pitchFamily="34" charset="0"/>
            </a:endParaRPr>
          </a:p>
        </p:txBody>
      </p:sp>
      <p:sp>
        <p:nvSpPr>
          <p:cNvPr id="18435" name="Rectangle 1"/>
          <p:cNvSpPr>
            <a:spLocks noGrp="1" noRot="1" noChangeAspect="1" noChangeArrowheads="1" noTextEdit="1"/>
          </p:cNvSpPr>
          <p:nvPr>
            <p:ph type="sldImg"/>
          </p:nvPr>
        </p:nvSpPr>
        <p:spPr>
          <a:xfrm>
            <a:off x="1371600" y="763588"/>
            <a:ext cx="5029200" cy="3771900"/>
          </a:xfrm>
          <a:solidFill>
            <a:srgbClr val="FFFFFF"/>
          </a:solidFill>
          <a:ln>
            <a:solidFill>
              <a:srgbClr val="000000"/>
            </a:solidFill>
          </a:ln>
        </p:spPr>
      </p:sp>
      <p:sp>
        <p:nvSpPr>
          <p:cNvPr id="18436" name="Rectangle 2"/>
          <p:cNvSpPr>
            <a:spLocks noGrp="1" noChangeArrowheads="1"/>
          </p:cNvSpPr>
          <p:nvPr>
            <p:ph type="body" idx="1"/>
          </p:nvPr>
        </p:nvSpPr>
        <p:spPr>
          <a:xfrm>
            <a:off x="777875" y="4776788"/>
            <a:ext cx="6218238" cy="4525962"/>
          </a:xfrm>
          <a:noFill/>
          <a:ln/>
        </p:spPr>
        <p:txBody>
          <a:bodyPr wrap="none" anchor="ctr"/>
          <a:lstStyle/>
          <a:p>
            <a:endParaRPr lang="en-US">
              <a:latin typeface="Times New Roman" pitchFamily="18" charset="0"/>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Slide Image Placeholder 1">
            <a:extLst>
              <a:ext uri="{FF2B5EF4-FFF2-40B4-BE49-F238E27FC236}">
                <a16:creationId xmlns:a16="http://schemas.microsoft.com/office/drawing/2014/main" id="{EEC9155D-A572-488E-963F-AC9D5924A6B2}"/>
              </a:ext>
            </a:extLst>
          </p:cNvPr>
          <p:cNvSpPr>
            <a:spLocks noGrp="1" noRot="1" noChangeAspect="1" noTextEdit="1"/>
          </p:cNvSpPr>
          <p:nvPr>
            <p:ph type="sldImg"/>
          </p:nvPr>
        </p:nvSpPr>
        <p:spPr>
          <a:ln/>
        </p:spPr>
      </p:sp>
      <p:sp>
        <p:nvSpPr>
          <p:cNvPr id="189443" name="Notes Placeholder 2">
            <a:extLst>
              <a:ext uri="{FF2B5EF4-FFF2-40B4-BE49-F238E27FC236}">
                <a16:creationId xmlns:a16="http://schemas.microsoft.com/office/drawing/2014/main" id="{CCD015F1-9795-439E-8634-0FA07E32170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89444" name="Slide Number Placeholder 3">
            <a:extLst>
              <a:ext uri="{FF2B5EF4-FFF2-40B4-BE49-F238E27FC236}">
                <a16:creationId xmlns:a16="http://schemas.microsoft.com/office/drawing/2014/main" id="{1107E684-5F3C-446A-A9D7-A163F4866451}"/>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172190D9-3192-4AF1-8737-2ADF6BD9DA58}" type="slidenum">
              <a:rPr lang="en-US" altLang="en-US" sz="1300">
                <a:latin typeface="Tahoma" panose="020B0604030504040204" pitchFamily="34" charset="0"/>
              </a:rPr>
              <a:pPr eaLnBrk="1" hangingPunct="1"/>
              <a:t>55</a:t>
            </a:fld>
            <a:endParaRPr lang="en-US" altLang="en-US" sz="1300">
              <a:latin typeface="Tahoma" panose="020B0604030504040204" pitchFamily="34" charset="0"/>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Slide Image Placeholder 1">
            <a:extLst>
              <a:ext uri="{FF2B5EF4-FFF2-40B4-BE49-F238E27FC236}">
                <a16:creationId xmlns:a16="http://schemas.microsoft.com/office/drawing/2014/main" id="{0E61121B-8EC7-4119-9FCF-3BDD20713B2D}"/>
              </a:ext>
            </a:extLst>
          </p:cNvPr>
          <p:cNvSpPr>
            <a:spLocks noGrp="1" noRot="1" noChangeAspect="1" noTextEdit="1"/>
          </p:cNvSpPr>
          <p:nvPr>
            <p:ph type="sldImg"/>
          </p:nvPr>
        </p:nvSpPr>
        <p:spPr>
          <a:ln/>
        </p:spPr>
      </p:sp>
      <p:sp>
        <p:nvSpPr>
          <p:cNvPr id="190467" name="Notes Placeholder 2">
            <a:extLst>
              <a:ext uri="{FF2B5EF4-FFF2-40B4-BE49-F238E27FC236}">
                <a16:creationId xmlns:a16="http://schemas.microsoft.com/office/drawing/2014/main" id="{CE7D9F37-AA41-498C-9E03-EE9E8F97956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90468" name="Slide Number Placeholder 3">
            <a:extLst>
              <a:ext uri="{FF2B5EF4-FFF2-40B4-BE49-F238E27FC236}">
                <a16:creationId xmlns:a16="http://schemas.microsoft.com/office/drawing/2014/main" id="{64FBA5C5-383E-487D-BEB3-A1E0DD2C1771}"/>
              </a:ext>
            </a:extLst>
          </p:cNvPr>
          <p:cNvSpPr txBox="1">
            <a:spLocks noGrp="1"/>
          </p:cNvSpPr>
          <p:nvPr/>
        </p:nvSpPr>
        <p:spPr bwMode="auto">
          <a:xfrm>
            <a:off x="4138613" y="9107488"/>
            <a:ext cx="316388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eaLnBrk="1" hangingPunct="1"/>
            <a:fld id="{61C5C150-1266-4F94-B2E2-63EAF7489245}" type="slidenum">
              <a:rPr lang="en-US" altLang="en-US" sz="1300">
                <a:latin typeface="Tahoma" panose="020B0604030504040204" pitchFamily="34" charset="0"/>
              </a:rPr>
              <a:pPr algn="r" eaLnBrk="1" hangingPunct="1"/>
              <a:t>56</a:t>
            </a:fld>
            <a:endParaRPr lang="en-US" altLang="en-US" sz="1300">
              <a:latin typeface="Tahoma" panose="020B0604030504040204" pitchFamily="34" charset="0"/>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Slide Image Placeholder 1">
            <a:extLst>
              <a:ext uri="{FF2B5EF4-FFF2-40B4-BE49-F238E27FC236}">
                <a16:creationId xmlns:a16="http://schemas.microsoft.com/office/drawing/2014/main" id="{6F55BF56-D419-4C06-A49C-74AE3C5B3ED9}"/>
              </a:ext>
            </a:extLst>
          </p:cNvPr>
          <p:cNvSpPr>
            <a:spLocks noGrp="1" noRot="1" noChangeAspect="1" noTextEdit="1"/>
          </p:cNvSpPr>
          <p:nvPr>
            <p:ph type="sldImg"/>
          </p:nvPr>
        </p:nvSpPr>
        <p:spPr>
          <a:ln/>
        </p:spPr>
      </p:sp>
      <p:sp>
        <p:nvSpPr>
          <p:cNvPr id="191491" name="Notes Placeholder 2">
            <a:extLst>
              <a:ext uri="{FF2B5EF4-FFF2-40B4-BE49-F238E27FC236}">
                <a16:creationId xmlns:a16="http://schemas.microsoft.com/office/drawing/2014/main" id="{EB9B7D14-E44B-4EF1-AC30-91125984D45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91492" name="Slide Number Placeholder 3">
            <a:extLst>
              <a:ext uri="{FF2B5EF4-FFF2-40B4-BE49-F238E27FC236}">
                <a16:creationId xmlns:a16="http://schemas.microsoft.com/office/drawing/2014/main" id="{7DDB565D-E4D4-4676-AF86-BB17C0655EC4}"/>
              </a:ext>
            </a:extLst>
          </p:cNvPr>
          <p:cNvSpPr txBox="1">
            <a:spLocks noGrp="1"/>
          </p:cNvSpPr>
          <p:nvPr/>
        </p:nvSpPr>
        <p:spPr bwMode="auto">
          <a:xfrm>
            <a:off x="4138613" y="9107488"/>
            <a:ext cx="316388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eaLnBrk="1" hangingPunct="1"/>
            <a:fld id="{A055C597-C357-4784-A8DF-23F214DA6746}" type="slidenum">
              <a:rPr lang="en-US" altLang="en-US" sz="1300">
                <a:latin typeface="Tahoma" panose="020B0604030504040204" pitchFamily="34" charset="0"/>
              </a:rPr>
              <a:pPr algn="r" eaLnBrk="1" hangingPunct="1"/>
              <a:t>57</a:t>
            </a:fld>
            <a:endParaRPr lang="en-US" altLang="en-US" sz="1300">
              <a:latin typeface="Tahoma" panose="020B0604030504040204" pitchFamily="34" charset="0"/>
            </a:endParaRP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Slide Image Placeholder 1">
            <a:extLst>
              <a:ext uri="{FF2B5EF4-FFF2-40B4-BE49-F238E27FC236}">
                <a16:creationId xmlns:a16="http://schemas.microsoft.com/office/drawing/2014/main" id="{83634898-EFF1-4AE5-A87A-464B73A9FB59}"/>
              </a:ext>
            </a:extLst>
          </p:cNvPr>
          <p:cNvSpPr>
            <a:spLocks noGrp="1" noRot="1" noChangeAspect="1" noTextEdit="1"/>
          </p:cNvSpPr>
          <p:nvPr>
            <p:ph type="sldImg"/>
          </p:nvPr>
        </p:nvSpPr>
        <p:spPr>
          <a:ln/>
        </p:spPr>
      </p:sp>
      <p:sp>
        <p:nvSpPr>
          <p:cNvPr id="192515" name="Notes Placeholder 2">
            <a:extLst>
              <a:ext uri="{FF2B5EF4-FFF2-40B4-BE49-F238E27FC236}">
                <a16:creationId xmlns:a16="http://schemas.microsoft.com/office/drawing/2014/main" id="{E83E3E20-9C64-4A74-8CAF-76ECB5A1561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92516" name="Slide Number Placeholder 3">
            <a:extLst>
              <a:ext uri="{FF2B5EF4-FFF2-40B4-BE49-F238E27FC236}">
                <a16:creationId xmlns:a16="http://schemas.microsoft.com/office/drawing/2014/main" id="{F844C2C2-9457-4B00-A5F8-B50971C08D14}"/>
              </a:ext>
            </a:extLst>
          </p:cNvPr>
          <p:cNvSpPr txBox="1">
            <a:spLocks noGrp="1"/>
          </p:cNvSpPr>
          <p:nvPr/>
        </p:nvSpPr>
        <p:spPr bwMode="auto">
          <a:xfrm>
            <a:off x="4138613" y="9107488"/>
            <a:ext cx="316388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eaLnBrk="1" hangingPunct="1"/>
            <a:fld id="{17F541AB-B325-4071-8F2A-48BD1F052420}" type="slidenum">
              <a:rPr lang="en-US" altLang="en-US" sz="1300">
                <a:latin typeface="Tahoma" panose="020B0604030504040204" pitchFamily="34" charset="0"/>
              </a:rPr>
              <a:pPr algn="r" eaLnBrk="1" hangingPunct="1"/>
              <a:t>58</a:t>
            </a:fld>
            <a:endParaRPr lang="en-US" altLang="en-US" sz="1300">
              <a:latin typeface="Tahoma" panose="020B0604030504040204" pitchFamily="34" charset="0"/>
            </a:endParaRP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Slide Image Placeholder 1">
            <a:extLst>
              <a:ext uri="{FF2B5EF4-FFF2-40B4-BE49-F238E27FC236}">
                <a16:creationId xmlns:a16="http://schemas.microsoft.com/office/drawing/2014/main" id="{E90A04CC-386F-4CE7-808F-B70D448F310A}"/>
              </a:ext>
            </a:extLst>
          </p:cNvPr>
          <p:cNvSpPr>
            <a:spLocks noGrp="1" noRot="1" noChangeAspect="1" noTextEdit="1"/>
          </p:cNvSpPr>
          <p:nvPr>
            <p:ph type="sldImg"/>
          </p:nvPr>
        </p:nvSpPr>
        <p:spPr>
          <a:ln/>
        </p:spPr>
      </p:sp>
      <p:sp>
        <p:nvSpPr>
          <p:cNvPr id="183299" name="Notes Placeholder 2">
            <a:extLst>
              <a:ext uri="{FF2B5EF4-FFF2-40B4-BE49-F238E27FC236}">
                <a16:creationId xmlns:a16="http://schemas.microsoft.com/office/drawing/2014/main" id="{A21762A3-A3C2-414D-A0D6-A647D93A357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183300" name="Slide Number Placeholder 3">
            <a:extLst>
              <a:ext uri="{FF2B5EF4-FFF2-40B4-BE49-F238E27FC236}">
                <a16:creationId xmlns:a16="http://schemas.microsoft.com/office/drawing/2014/main" id="{DC474257-71DB-489A-AC3A-D571030F0B0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101F738D-A12A-472D-BC66-8729D4D75483}" type="slidenum">
              <a:rPr lang="en-US" altLang="en-US" sz="1300">
                <a:latin typeface="Tahoma" panose="020B0604030504040204" pitchFamily="34" charset="0"/>
              </a:rPr>
              <a:pPr eaLnBrk="1" hangingPunct="1"/>
              <a:t>60</a:t>
            </a:fld>
            <a:endParaRPr lang="en-US" altLang="en-US" sz="1300">
              <a:latin typeface="Tahoma" panose="020B060403050404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Slide Image Placeholder 1">
            <a:extLst>
              <a:ext uri="{FF2B5EF4-FFF2-40B4-BE49-F238E27FC236}">
                <a16:creationId xmlns:a16="http://schemas.microsoft.com/office/drawing/2014/main" id="{4835825B-71AC-44FB-8B51-8E0E89D5179D}"/>
              </a:ext>
            </a:extLst>
          </p:cNvPr>
          <p:cNvSpPr>
            <a:spLocks noGrp="1" noRot="1" noChangeAspect="1" noTextEdit="1"/>
          </p:cNvSpPr>
          <p:nvPr>
            <p:ph type="sldImg"/>
          </p:nvPr>
        </p:nvSpPr>
        <p:spPr>
          <a:ln/>
        </p:spPr>
      </p:sp>
      <p:sp>
        <p:nvSpPr>
          <p:cNvPr id="120835" name="Notes Placeholder 2">
            <a:extLst>
              <a:ext uri="{FF2B5EF4-FFF2-40B4-BE49-F238E27FC236}">
                <a16:creationId xmlns:a16="http://schemas.microsoft.com/office/drawing/2014/main" id="{6C94E47F-4E73-4417-BC9A-0F5F4CEAD95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20836" name="Slide Number Placeholder 3">
            <a:extLst>
              <a:ext uri="{FF2B5EF4-FFF2-40B4-BE49-F238E27FC236}">
                <a16:creationId xmlns:a16="http://schemas.microsoft.com/office/drawing/2014/main" id="{EFB920C1-91CF-4E28-8448-774238D921D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60763585-FE07-4DC1-A5C3-A1A38DBA242B}" type="slidenum">
              <a:rPr lang="en-US" altLang="en-US" sz="1300">
                <a:latin typeface="Tahoma" panose="020B0604030504040204" pitchFamily="34" charset="0"/>
              </a:rPr>
              <a:pPr eaLnBrk="1" hangingPunct="1"/>
              <a:t>6</a:t>
            </a:fld>
            <a:endParaRPr lang="en-US" altLang="en-US" sz="1300">
              <a:latin typeface="Tahoma" panose="020B060403050404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a:extLst>
              <a:ext uri="{FF2B5EF4-FFF2-40B4-BE49-F238E27FC236}">
                <a16:creationId xmlns:a16="http://schemas.microsoft.com/office/drawing/2014/main" id="{6B605ED0-2CB6-44D5-9B94-63744CC3BB28}"/>
              </a:ext>
            </a:extLst>
          </p:cNvPr>
          <p:cNvSpPr>
            <a:spLocks noGrp="1" noRot="1" noChangeAspect="1" noTextEdit="1"/>
          </p:cNvSpPr>
          <p:nvPr>
            <p:ph type="sldImg"/>
          </p:nvPr>
        </p:nvSpPr>
        <p:spPr>
          <a:ln/>
        </p:spPr>
      </p:sp>
      <p:sp>
        <p:nvSpPr>
          <p:cNvPr id="121859" name="Notes Placeholder 2">
            <a:extLst>
              <a:ext uri="{FF2B5EF4-FFF2-40B4-BE49-F238E27FC236}">
                <a16:creationId xmlns:a16="http://schemas.microsoft.com/office/drawing/2014/main" id="{7B3FE672-B701-4239-859F-8254841C1B1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21860" name="Slide Number Placeholder 3">
            <a:extLst>
              <a:ext uri="{FF2B5EF4-FFF2-40B4-BE49-F238E27FC236}">
                <a16:creationId xmlns:a16="http://schemas.microsoft.com/office/drawing/2014/main" id="{54652401-9D46-4635-B1D5-B478DE27A49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75179FBB-9E8F-4046-9F41-D987733A3098}" type="slidenum">
              <a:rPr lang="en-US" altLang="en-US" sz="1300">
                <a:latin typeface="Tahoma" panose="020B0604030504040204" pitchFamily="34" charset="0"/>
              </a:rPr>
              <a:pPr eaLnBrk="1" hangingPunct="1"/>
              <a:t>7</a:t>
            </a:fld>
            <a:endParaRPr lang="en-US" altLang="en-US" sz="1300">
              <a:latin typeface="Tahoma" panose="020B060403050404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Image Placeholder 1">
            <a:extLst>
              <a:ext uri="{FF2B5EF4-FFF2-40B4-BE49-F238E27FC236}">
                <a16:creationId xmlns:a16="http://schemas.microsoft.com/office/drawing/2014/main" id="{9B31220C-9CA8-409B-A67F-3077EA4FB05E}"/>
              </a:ext>
            </a:extLst>
          </p:cNvPr>
          <p:cNvSpPr>
            <a:spLocks noGrp="1" noRot="1" noChangeAspect="1" noTextEdit="1"/>
          </p:cNvSpPr>
          <p:nvPr>
            <p:ph type="sldImg"/>
          </p:nvPr>
        </p:nvSpPr>
        <p:spPr>
          <a:ln/>
        </p:spPr>
      </p:sp>
      <p:sp>
        <p:nvSpPr>
          <p:cNvPr id="122883" name="Notes Placeholder 2">
            <a:extLst>
              <a:ext uri="{FF2B5EF4-FFF2-40B4-BE49-F238E27FC236}">
                <a16:creationId xmlns:a16="http://schemas.microsoft.com/office/drawing/2014/main" id="{730454B4-93B6-421A-AC70-36A0EB14C0A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22884" name="Slide Number Placeholder 3">
            <a:extLst>
              <a:ext uri="{FF2B5EF4-FFF2-40B4-BE49-F238E27FC236}">
                <a16:creationId xmlns:a16="http://schemas.microsoft.com/office/drawing/2014/main" id="{33DBD544-7D43-499D-A4BB-A174FE1D1D6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fld id="{09967A68-943F-4EAA-8CF3-F8946BF00320}" type="slidenum">
              <a:rPr lang="en-US" altLang="en-US" sz="1300">
                <a:latin typeface="Tahoma" panose="020B0604030504040204" pitchFamily="34" charset="0"/>
              </a:rPr>
              <a:pPr eaLnBrk="1" hangingPunct="1"/>
              <a:t>8</a:t>
            </a:fld>
            <a:endParaRPr lang="en-US" altLang="en-US" sz="1300">
              <a:latin typeface="Tahoma" panose="020B060403050404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a:extLst>
              <a:ext uri="{FF2B5EF4-FFF2-40B4-BE49-F238E27FC236}">
                <a16:creationId xmlns:a16="http://schemas.microsoft.com/office/drawing/2014/main" id="{64AFC27F-A02F-4DFB-ADB3-B335180B71F7}"/>
              </a:ext>
            </a:extLst>
          </p:cNvPr>
          <p:cNvSpPr>
            <a:spLocks noGrp="1" noRot="1" noChangeAspect="1" noTextEdit="1"/>
          </p:cNvSpPr>
          <p:nvPr>
            <p:ph type="sldImg"/>
          </p:nvPr>
        </p:nvSpPr>
        <p:spPr>
          <a:ln/>
        </p:spPr>
      </p:sp>
      <p:sp>
        <p:nvSpPr>
          <p:cNvPr id="123907" name="Notes Placeholder 2">
            <a:extLst>
              <a:ext uri="{FF2B5EF4-FFF2-40B4-BE49-F238E27FC236}">
                <a16:creationId xmlns:a16="http://schemas.microsoft.com/office/drawing/2014/main" id="{72CC5F9C-B842-4494-8F6C-E3C2A74427A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23908" name="Slide Number Placeholder 3">
            <a:extLst>
              <a:ext uri="{FF2B5EF4-FFF2-40B4-BE49-F238E27FC236}">
                <a16:creationId xmlns:a16="http://schemas.microsoft.com/office/drawing/2014/main" id="{AAE9D044-FDF0-47ED-B078-9A893DD0603F}"/>
              </a:ext>
            </a:extLst>
          </p:cNvPr>
          <p:cNvSpPr txBox="1">
            <a:spLocks noGrp="1"/>
          </p:cNvSpPr>
          <p:nvPr/>
        </p:nvSpPr>
        <p:spPr bwMode="auto">
          <a:xfrm>
            <a:off x="4138613" y="9107488"/>
            <a:ext cx="316388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506" tIns="48253" rIns="96506" bIns="48253" anchor="b"/>
          <a:lstStyle>
            <a:lvl1pPr defTabSz="965200" eaLnBrk="0" hangingPunct="0">
              <a:defRPr sz="2400">
                <a:solidFill>
                  <a:schemeClr val="tx1"/>
                </a:solidFill>
                <a:latin typeface="Arial" panose="020B0604020202020204" pitchFamily="34" charset="0"/>
                <a:ea typeface="MS PGothic" panose="020B0600070205080204" pitchFamily="34" charset="-128"/>
              </a:defRPr>
            </a:lvl1pPr>
            <a:lvl2pPr marL="742950" indent="-285750" defTabSz="965200" eaLnBrk="0" hangingPunct="0">
              <a:defRPr sz="2400">
                <a:solidFill>
                  <a:schemeClr val="tx1"/>
                </a:solidFill>
                <a:latin typeface="Arial" panose="020B0604020202020204" pitchFamily="34" charset="0"/>
                <a:ea typeface="MS PGothic" panose="020B0600070205080204" pitchFamily="34" charset="-128"/>
              </a:defRPr>
            </a:lvl2pPr>
            <a:lvl3pPr marL="1143000" indent="-228600" defTabSz="965200" eaLnBrk="0" hangingPunct="0">
              <a:defRPr sz="2400">
                <a:solidFill>
                  <a:schemeClr val="tx1"/>
                </a:solidFill>
                <a:latin typeface="Arial" panose="020B0604020202020204" pitchFamily="34" charset="0"/>
                <a:ea typeface="MS PGothic" panose="020B0600070205080204" pitchFamily="34" charset="-128"/>
              </a:defRPr>
            </a:lvl3pPr>
            <a:lvl4pPr marL="1600200" indent="-228600" defTabSz="965200" eaLnBrk="0" hangingPunct="0">
              <a:defRPr sz="2400">
                <a:solidFill>
                  <a:schemeClr val="tx1"/>
                </a:solidFill>
                <a:latin typeface="Arial" panose="020B0604020202020204" pitchFamily="34" charset="0"/>
                <a:ea typeface="MS PGothic" panose="020B0600070205080204" pitchFamily="34" charset="-128"/>
              </a:defRPr>
            </a:lvl4pPr>
            <a:lvl5pPr marL="2057400" indent="-228600" defTabSz="965200" eaLnBrk="0" hangingPunct="0">
              <a:defRPr sz="2400">
                <a:solidFill>
                  <a:schemeClr val="tx1"/>
                </a:solidFill>
                <a:latin typeface="Arial" panose="020B0604020202020204" pitchFamily="34" charset="0"/>
                <a:ea typeface="MS PGothic" panose="020B0600070205080204" pitchFamily="34" charset="-128"/>
              </a:defRPr>
            </a:lvl5pPr>
            <a:lvl6pPr marL="25146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defTabSz="9652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algn="r" eaLnBrk="1" hangingPunct="1"/>
            <a:fld id="{49886D5C-6BE0-44C1-9F76-BFCDE1F6FABE}" type="slidenum">
              <a:rPr lang="en-US" altLang="en-US" sz="1300">
                <a:latin typeface="Tahoma" panose="020B0604030504040204" pitchFamily="34" charset="0"/>
              </a:rPr>
              <a:pPr algn="r" eaLnBrk="1" hangingPunct="1"/>
              <a:t>9</a:t>
            </a:fld>
            <a:endParaRPr lang="en-US" altLang="en-US" sz="1300">
              <a:latin typeface="Tahoma" panose="020B060403050404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72502466-1399-485E-B9EE-B6570BA23A5E}"/>
              </a:ext>
            </a:extLst>
          </p:cNvPr>
          <p:cNvSpPr>
            <a:spLocks noGrp="1"/>
          </p:cNvSpPr>
          <p:nvPr>
            <p:ph type="dt" sz="half" idx="10"/>
          </p:nvPr>
        </p:nvSpPr>
        <p:spPr/>
        <p:txBody>
          <a:bodyPr/>
          <a:lstStyle>
            <a:lvl1pPr>
              <a:defRPr/>
            </a:lvl1pPr>
          </a:lstStyle>
          <a:p>
            <a:pPr>
              <a:defRPr/>
            </a:pPr>
            <a:fld id="{3A196405-A3A1-4672-8C00-68E6E2B162AC}" type="datetimeFigureOut">
              <a:rPr lang="en-US"/>
              <a:pPr>
                <a:defRPr/>
              </a:pPr>
              <a:t>3/26/2026</a:t>
            </a:fld>
            <a:endParaRPr lang="en-US"/>
          </a:p>
        </p:txBody>
      </p:sp>
      <p:sp>
        <p:nvSpPr>
          <p:cNvPr id="5" name="Footer Placeholder 4">
            <a:extLst>
              <a:ext uri="{FF2B5EF4-FFF2-40B4-BE49-F238E27FC236}">
                <a16:creationId xmlns:a16="http://schemas.microsoft.com/office/drawing/2014/main" id="{0C4E4672-53A0-4E79-8F44-54D5C34B683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76CB8C1F-D5B5-4E3A-A806-60D97A0F17A7}"/>
              </a:ext>
            </a:extLst>
          </p:cNvPr>
          <p:cNvSpPr>
            <a:spLocks noGrp="1"/>
          </p:cNvSpPr>
          <p:nvPr>
            <p:ph type="sldNum" sz="quarter" idx="12"/>
          </p:nvPr>
        </p:nvSpPr>
        <p:spPr/>
        <p:txBody>
          <a:bodyPr/>
          <a:lstStyle>
            <a:lvl1pPr>
              <a:defRPr/>
            </a:lvl1pPr>
          </a:lstStyle>
          <a:p>
            <a:fld id="{0DE1839E-6945-4FC6-9634-AD0C98E95D2D}" type="slidenum">
              <a:rPr lang="en-US" altLang="en-US"/>
              <a:pPr/>
              <a:t>‹#›</a:t>
            </a:fld>
            <a:endParaRPr lang="en-US" altLang="en-US"/>
          </a:p>
        </p:txBody>
      </p:sp>
    </p:spTree>
    <p:extLst>
      <p:ext uri="{BB962C8B-B14F-4D97-AF65-F5344CB8AC3E}">
        <p14:creationId xmlns:p14="http://schemas.microsoft.com/office/powerpoint/2010/main" val="36609462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26DFE2-8375-4C76-9C6F-A230B7FA8359}"/>
              </a:ext>
            </a:extLst>
          </p:cNvPr>
          <p:cNvSpPr>
            <a:spLocks noGrp="1"/>
          </p:cNvSpPr>
          <p:nvPr>
            <p:ph type="dt" sz="half" idx="10"/>
          </p:nvPr>
        </p:nvSpPr>
        <p:spPr/>
        <p:txBody>
          <a:bodyPr/>
          <a:lstStyle>
            <a:lvl1pPr>
              <a:defRPr/>
            </a:lvl1pPr>
          </a:lstStyle>
          <a:p>
            <a:pPr>
              <a:defRPr/>
            </a:pPr>
            <a:fld id="{9133792C-F994-4F07-B770-F2D63EAF538E}" type="datetimeFigureOut">
              <a:rPr lang="en-US"/>
              <a:pPr>
                <a:defRPr/>
              </a:pPr>
              <a:t>3/26/2026</a:t>
            </a:fld>
            <a:endParaRPr lang="en-US"/>
          </a:p>
        </p:txBody>
      </p:sp>
      <p:sp>
        <p:nvSpPr>
          <p:cNvPr id="5" name="Footer Placeholder 4">
            <a:extLst>
              <a:ext uri="{FF2B5EF4-FFF2-40B4-BE49-F238E27FC236}">
                <a16:creationId xmlns:a16="http://schemas.microsoft.com/office/drawing/2014/main" id="{990AEA55-4B24-451B-AA85-387CDD0D3E2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06139D0-107E-41BB-9FC9-B8EF3C400DB5}"/>
              </a:ext>
            </a:extLst>
          </p:cNvPr>
          <p:cNvSpPr>
            <a:spLocks noGrp="1"/>
          </p:cNvSpPr>
          <p:nvPr>
            <p:ph type="sldNum" sz="quarter" idx="12"/>
          </p:nvPr>
        </p:nvSpPr>
        <p:spPr/>
        <p:txBody>
          <a:bodyPr/>
          <a:lstStyle>
            <a:lvl1pPr>
              <a:defRPr/>
            </a:lvl1pPr>
          </a:lstStyle>
          <a:p>
            <a:fld id="{48919AA2-56FA-4AA9-BBDB-8DCAEE57740E}" type="slidenum">
              <a:rPr lang="en-US" altLang="en-US"/>
              <a:pPr/>
              <a:t>‹#›</a:t>
            </a:fld>
            <a:endParaRPr lang="en-US" altLang="en-US"/>
          </a:p>
        </p:txBody>
      </p:sp>
    </p:spTree>
    <p:extLst>
      <p:ext uri="{BB962C8B-B14F-4D97-AF65-F5344CB8AC3E}">
        <p14:creationId xmlns:p14="http://schemas.microsoft.com/office/powerpoint/2010/main" val="1514864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639C7A3-2E54-4FD5-B8AA-0C9F543B756E}"/>
              </a:ext>
            </a:extLst>
          </p:cNvPr>
          <p:cNvSpPr>
            <a:spLocks noGrp="1"/>
          </p:cNvSpPr>
          <p:nvPr>
            <p:ph type="dt" sz="half" idx="10"/>
          </p:nvPr>
        </p:nvSpPr>
        <p:spPr/>
        <p:txBody>
          <a:bodyPr/>
          <a:lstStyle>
            <a:lvl1pPr>
              <a:defRPr/>
            </a:lvl1pPr>
          </a:lstStyle>
          <a:p>
            <a:pPr>
              <a:defRPr/>
            </a:pPr>
            <a:fld id="{26973CC6-C032-4B14-AA91-9C12B3094601}" type="datetimeFigureOut">
              <a:rPr lang="en-US"/>
              <a:pPr>
                <a:defRPr/>
              </a:pPr>
              <a:t>3/26/2026</a:t>
            </a:fld>
            <a:endParaRPr lang="en-US"/>
          </a:p>
        </p:txBody>
      </p:sp>
      <p:sp>
        <p:nvSpPr>
          <p:cNvPr id="5" name="Footer Placeholder 4">
            <a:extLst>
              <a:ext uri="{FF2B5EF4-FFF2-40B4-BE49-F238E27FC236}">
                <a16:creationId xmlns:a16="http://schemas.microsoft.com/office/drawing/2014/main" id="{CC08C318-95F1-4B20-AAF5-F78FE558C7C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B293E7A-0F7D-40E7-8289-D5406C79F2C7}"/>
              </a:ext>
            </a:extLst>
          </p:cNvPr>
          <p:cNvSpPr>
            <a:spLocks noGrp="1"/>
          </p:cNvSpPr>
          <p:nvPr>
            <p:ph type="sldNum" sz="quarter" idx="12"/>
          </p:nvPr>
        </p:nvSpPr>
        <p:spPr/>
        <p:txBody>
          <a:bodyPr/>
          <a:lstStyle>
            <a:lvl1pPr>
              <a:defRPr/>
            </a:lvl1pPr>
          </a:lstStyle>
          <a:p>
            <a:fld id="{D69561DC-65DC-400B-8BA9-CDB90C9B5B8C}" type="slidenum">
              <a:rPr lang="en-US" altLang="en-US"/>
              <a:pPr/>
              <a:t>‹#›</a:t>
            </a:fld>
            <a:endParaRPr lang="en-US" altLang="en-US"/>
          </a:p>
        </p:txBody>
      </p:sp>
    </p:spTree>
    <p:extLst>
      <p:ext uri="{BB962C8B-B14F-4D97-AF65-F5344CB8AC3E}">
        <p14:creationId xmlns:p14="http://schemas.microsoft.com/office/powerpoint/2010/main" val="9364198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37940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4DD10AF-20A8-4530-A3E4-CDEAC0C40F0B}"/>
              </a:ext>
            </a:extLst>
          </p:cNvPr>
          <p:cNvSpPr>
            <a:spLocks noGrp="1"/>
          </p:cNvSpPr>
          <p:nvPr>
            <p:ph type="dt" sz="half" idx="10"/>
          </p:nvPr>
        </p:nvSpPr>
        <p:spPr/>
        <p:txBody>
          <a:bodyPr/>
          <a:lstStyle>
            <a:lvl1pPr>
              <a:defRPr/>
            </a:lvl1pPr>
          </a:lstStyle>
          <a:p>
            <a:pPr>
              <a:defRPr/>
            </a:pPr>
            <a:fld id="{3DA0E7D6-5B3A-43CE-83B3-303AFCBEACF6}" type="datetimeFigureOut">
              <a:rPr lang="en-US"/>
              <a:pPr>
                <a:defRPr/>
              </a:pPr>
              <a:t>3/26/2026</a:t>
            </a:fld>
            <a:endParaRPr lang="en-US"/>
          </a:p>
        </p:txBody>
      </p:sp>
      <p:sp>
        <p:nvSpPr>
          <p:cNvPr id="5" name="Footer Placeholder 4">
            <a:extLst>
              <a:ext uri="{FF2B5EF4-FFF2-40B4-BE49-F238E27FC236}">
                <a16:creationId xmlns:a16="http://schemas.microsoft.com/office/drawing/2014/main" id="{E7A93CDC-C087-41A8-87DA-DAA3E5002F9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1AC0378-9476-490E-990C-C963579C6E00}"/>
              </a:ext>
            </a:extLst>
          </p:cNvPr>
          <p:cNvSpPr>
            <a:spLocks noGrp="1"/>
          </p:cNvSpPr>
          <p:nvPr>
            <p:ph type="sldNum" sz="quarter" idx="12"/>
          </p:nvPr>
        </p:nvSpPr>
        <p:spPr/>
        <p:txBody>
          <a:bodyPr/>
          <a:lstStyle>
            <a:lvl1pPr>
              <a:defRPr/>
            </a:lvl1pPr>
          </a:lstStyle>
          <a:p>
            <a:fld id="{D23083BE-EDCB-4A74-8467-10D055EBED5B}" type="slidenum">
              <a:rPr lang="en-US" altLang="en-US"/>
              <a:pPr/>
              <a:t>‹#›</a:t>
            </a:fld>
            <a:endParaRPr lang="en-US" altLang="en-US"/>
          </a:p>
        </p:txBody>
      </p:sp>
    </p:spTree>
    <p:extLst>
      <p:ext uri="{BB962C8B-B14F-4D97-AF65-F5344CB8AC3E}">
        <p14:creationId xmlns:p14="http://schemas.microsoft.com/office/powerpoint/2010/main" val="1880623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5F8AF7C-6DE2-4F8A-9A44-45100E87C290}"/>
              </a:ext>
            </a:extLst>
          </p:cNvPr>
          <p:cNvSpPr>
            <a:spLocks noGrp="1"/>
          </p:cNvSpPr>
          <p:nvPr>
            <p:ph type="dt" sz="half" idx="10"/>
          </p:nvPr>
        </p:nvSpPr>
        <p:spPr/>
        <p:txBody>
          <a:bodyPr/>
          <a:lstStyle>
            <a:lvl1pPr>
              <a:defRPr/>
            </a:lvl1pPr>
          </a:lstStyle>
          <a:p>
            <a:pPr>
              <a:defRPr/>
            </a:pPr>
            <a:fld id="{6B4D19F2-FE98-49F1-90AA-7D6F90207EE7}" type="datetimeFigureOut">
              <a:rPr lang="en-US"/>
              <a:pPr>
                <a:defRPr/>
              </a:pPr>
              <a:t>3/26/2026</a:t>
            </a:fld>
            <a:endParaRPr lang="en-US"/>
          </a:p>
        </p:txBody>
      </p:sp>
      <p:sp>
        <p:nvSpPr>
          <p:cNvPr id="5" name="Footer Placeholder 4">
            <a:extLst>
              <a:ext uri="{FF2B5EF4-FFF2-40B4-BE49-F238E27FC236}">
                <a16:creationId xmlns:a16="http://schemas.microsoft.com/office/drawing/2014/main" id="{DB50ECBA-C6FA-4B5A-AA8E-54A85B04CA2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C227FE8-7BC9-4039-ACDF-31A7A8C0CE98}"/>
              </a:ext>
            </a:extLst>
          </p:cNvPr>
          <p:cNvSpPr>
            <a:spLocks noGrp="1"/>
          </p:cNvSpPr>
          <p:nvPr>
            <p:ph type="sldNum" sz="quarter" idx="12"/>
          </p:nvPr>
        </p:nvSpPr>
        <p:spPr/>
        <p:txBody>
          <a:bodyPr/>
          <a:lstStyle>
            <a:lvl1pPr>
              <a:defRPr/>
            </a:lvl1pPr>
          </a:lstStyle>
          <a:p>
            <a:fld id="{09FE0B5E-497D-4B72-B962-759D8C5DC0E5}" type="slidenum">
              <a:rPr lang="en-US" altLang="en-US"/>
              <a:pPr/>
              <a:t>‹#›</a:t>
            </a:fld>
            <a:endParaRPr lang="en-US" altLang="en-US"/>
          </a:p>
        </p:txBody>
      </p:sp>
    </p:spTree>
    <p:extLst>
      <p:ext uri="{BB962C8B-B14F-4D97-AF65-F5344CB8AC3E}">
        <p14:creationId xmlns:p14="http://schemas.microsoft.com/office/powerpoint/2010/main" val="1797024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6FE3ADB1-56C2-4BC5-95A9-1480C92F5E26}"/>
              </a:ext>
            </a:extLst>
          </p:cNvPr>
          <p:cNvSpPr>
            <a:spLocks noGrp="1"/>
          </p:cNvSpPr>
          <p:nvPr>
            <p:ph type="dt" sz="half" idx="10"/>
          </p:nvPr>
        </p:nvSpPr>
        <p:spPr/>
        <p:txBody>
          <a:bodyPr/>
          <a:lstStyle>
            <a:lvl1pPr>
              <a:defRPr/>
            </a:lvl1pPr>
          </a:lstStyle>
          <a:p>
            <a:pPr>
              <a:defRPr/>
            </a:pPr>
            <a:fld id="{06635FB7-E160-4C5A-B0A6-B4A6BA658B89}" type="datetimeFigureOut">
              <a:rPr lang="en-US"/>
              <a:pPr>
                <a:defRPr/>
              </a:pPr>
              <a:t>3/26/2026</a:t>
            </a:fld>
            <a:endParaRPr lang="en-US"/>
          </a:p>
        </p:txBody>
      </p:sp>
      <p:sp>
        <p:nvSpPr>
          <p:cNvPr id="6" name="Footer Placeholder 4">
            <a:extLst>
              <a:ext uri="{FF2B5EF4-FFF2-40B4-BE49-F238E27FC236}">
                <a16:creationId xmlns:a16="http://schemas.microsoft.com/office/drawing/2014/main" id="{B7A0E655-87E2-426D-9E72-00F09709C76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01C7D19-E1C2-4C0D-8205-73351118131A}"/>
              </a:ext>
            </a:extLst>
          </p:cNvPr>
          <p:cNvSpPr>
            <a:spLocks noGrp="1"/>
          </p:cNvSpPr>
          <p:nvPr>
            <p:ph type="sldNum" sz="quarter" idx="12"/>
          </p:nvPr>
        </p:nvSpPr>
        <p:spPr/>
        <p:txBody>
          <a:bodyPr/>
          <a:lstStyle>
            <a:lvl1pPr>
              <a:defRPr/>
            </a:lvl1pPr>
          </a:lstStyle>
          <a:p>
            <a:fld id="{A9CFB521-AB98-4DFF-B95B-493DFC8020FA}" type="slidenum">
              <a:rPr lang="en-US" altLang="en-US"/>
              <a:pPr/>
              <a:t>‹#›</a:t>
            </a:fld>
            <a:endParaRPr lang="en-US" altLang="en-US"/>
          </a:p>
        </p:txBody>
      </p:sp>
    </p:spTree>
    <p:extLst>
      <p:ext uri="{BB962C8B-B14F-4D97-AF65-F5344CB8AC3E}">
        <p14:creationId xmlns:p14="http://schemas.microsoft.com/office/powerpoint/2010/main" val="2305177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107E9A5D-4FC5-49C4-ADD8-FB56CC0A5753}"/>
              </a:ext>
            </a:extLst>
          </p:cNvPr>
          <p:cNvSpPr>
            <a:spLocks noGrp="1"/>
          </p:cNvSpPr>
          <p:nvPr>
            <p:ph type="dt" sz="half" idx="10"/>
          </p:nvPr>
        </p:nvSpPr>
        <p:spPr/>
        <p:txBody>
          <a:bodyPr/>
          <a:lstStyle>
            <a:lvl1pPr>
              <a:defRPr/>
            </a:lvl1pPr>
          </a:lstStyle>
          <a:p>
            <a:pPr>
              <a:defRPr/>
            </a:pPr>
            <a:fld id="{C3EB549A-14CF-4781-B25C-28487AE7D4B4}" type="datetimeFigureOut">
              <a:rPr lang="en-US"/>
              <a:pPr>
                <a:defRPr/>
              </a:pPr>
              <a:t>3/26/2026</a:t>
            </a:fld>
            <a:endParaRPr lang="en-US"/>
          </a:p>
        </p:txBody>
      </p:sp>
      <p:sp>
        <p:nvSpPr>
          <p:cNvPr id="8" name="Footer Placeholder 4">
            <a:extLst>
              <a:ext uri="{FF2B5EF4-FFF2-40B4-BE49-F238E27FC236}">
                <a16:creationId xmlns:a16="http://schemas.microsoft.com/office/drawing/2014/main" id="{5254374D-2BD3-43DA-A1EE-BF7DEE8B76F5}"/>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057A3A8E-D9EE-4FED-B8FC-542A11852617}"/>
              </a:ext>
            </a:extLst>
          </p:cNvPr>
          <p:cNvSpPr>
            <a:spLocks noGrp="1"/>
          </p:cNvSpPr>
          <p:nvPr>
            <p:ph type="sldNum" sz="quarter" idx="12"/>
          </p:nvPr>
        </p:nvSpPr>
        <p:spPr/>
        <p:txBody>
          <a:bodyPr/>
          <a:lstStyle>
            <a:lvl1pPr>
              <a:defRPr/>
            </a:lvl1pPr>
          </a:lstStyle>
          <a:p>
            <a:fld id="{607D1F3E-5A03-4FCD-85E8-B97CC7AE589E}" type="slidenum">
              <a:rPr lang="en-US" altLang="en-US"/>
              <a:pPr/>
              <a:t>‹#›</a:t>
            </a:fld>
            <a:endParaRPr lang="en-US" altLang="en-US"/>
          </a:p>
        </p:txBody>
      </p:sp>
    </p:spTree>
    <p:extLst>
      <p:ext uri="{BB962C8B-B14F-4D97-AF65-F5344CB8AC3E}">
        <p14:creationId xmlns:p14="http://schemas.microsoft.com/office/powerpoint/2010/main" val="139543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35878571-A058-4759-AB04-F47AC15DED01}"/>
              </a:ext>
            </a:extLst>
          </p:cNvPr>
          <p:cNvSpPr>
            <a:spLocks noGrp="1"/>
          </p:cNvSpPr>
          <p:nvPr>
            <p:ph type="dt" sz="half" idx="10"/>
          </p:nvPr>
        </p:nvSpPr>
        <p:spPr/>
        <p:txBody>
          <a:bodyPr/>
          <a:lstStyle>
            <a:lvl1pPr>
              <a:defRPr/>
            </a:lvl1pPr>
          </a:lstStyle>
          <a:p>
            <a:pPr>
              <a:defRPr/>
            </a:pPr>
            <a:fld id="{7833C57F-20B1-4B69-BFB6-61567FF97C25}" type="datetimeFigureOut">
              <a:rPr lang="en-US"/>
              <a:pPr>
                <a:defRPr/>
              </a:pPr>
              <a:t>3/26/2026</a:t>
            </a:fld>
            <a:endParaRPr lang="en-US"/>
          </a:p>
        </p:txBody>
      </p:sp>
      <p:sp>
        <p:nvSpPr>
          <p:cNvPr id="4" name="Footer Placeholder 4">
            <a:extLst>
              <a:ext uri="{FF2B5EF4-FFF2-40B4-BE49-F238E27FC236}">
                <a16:creationId xmlns:a16="http://schemas.microsoft.com/office/drawing/2014/main" id="{80B212BC-5ACD-4194-960E-C5A77C9CFE88}"/>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B1F7AB23-208E-4168-911D-295D803F8655}"/>
              </a:ext>
            </a:extLst>
          </p:cNvPr>
          <p:cNvSpPr>
            <a:spLocks noGrp="1"/>
          </p:cNvSpPr>
          <p:nvPr>
            <p:ph type="sldNum" sz="quarter" idx="12"/>
          </p:nvPr>
        </p:nvSpPr>
        <p:spPr/>
        <p:txBody>
          <a:bodyPr/>
          <a:lstStyle>
            <a:lvl1pPr>
              <a:defRPr/>
            </a:lvl1pPr>
          </a:lstStyle>
          <a:p>
            <a:fld id="{9E3518CC-3D7E-4CCA-9520-46B3C2A75B18}" type="slidenum">
              <a:rPr lang="en-US" altLang="en-US"/>
              <a:pPr/>
              <a:t>‹#›</a:t>
            </a:fld>
            <a:endParaRPr lang="en-US" altLang="en-US"/>
          </a:p>
        </p:txBody>
      </p:sp>
    </p:spTree>
    <p:extLst>
      <p:ext uri="{BB962C8B-B14F-4D97-AF65-F5344CB8AC3E}">
        <p14:creationId xmlns:p14="http://schemas.microsoft.com/office/powerpoint/2010/main" val="1130487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8B651E8D-EF61-456F-8E58-AAE38F14F726}"/>
              </a:ext>
            </a:extLst>
          </p:cNvPr>
          <p:cNvSpPr>
            <a:spLocks noGrp="1"/>
          </p:cNvSpPr>
          <p:nvPr>
            <p:ph type="dt" sz="half" idx="10"/>
          </p:nvPr>
        </p:nvSpPr>
        <p:spPr/>
        <p:txBody>
          <a:bodyPr/>
          <a:lstStyle>
            <a:lvl1pPr>
              <a:defRPr/>
            </a:lvl1pPr>
          </a:lstStyle>
          <a:p>
            <a:pPr>
              <a:defRPr/>
            </a:pPr>
            <a:fld id="{DDDE2D88-86F6-4403-928B-EA157A2C2D02}" type="datetimeFigureOut">
              <a:rPr lang="en-US"/>
              <a:pPr>
                <a:defRPr/>
              </a:pPr>
              <a:t>3/26/2026</a:t>
            </a:fld>
            <a:endParaRPr lang="en-US"/>
          </a:p>
        </p:txBody>
      </p:sp>
      <p:sp>
        <p:nvSpPr>
          <p:cNvPr id="3" name="Footer Placeholder 4">
            <a:extLst>
              <a:ext uri="{FF2B5EF4-FFF2-40B4-BE49-F238E27FC236}">
                <a16:creationId xmlns:a16="http://schemas.microsoft.com/office/drawing/2014/main" id="{ABD48D3B-556F-4116-9EBD-E46A94D6F84E}"/>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2A4DB317-96D2-4515-AE59-C4C57CDD39EC}"/>
              </a:ext>
            </a:extLst>
          </p:cNvPr>
          <p:cNvSpPr>
            <a:spLocks noGrp="1"/>
          </p:cNvSpPr>
          <p:nvPr>
            <p:ph type="sldNum" sz="quarter" idx="12"/>
          </p:nvPr>
        </p:nvSpPr>
        <p:spPr/>
        <p:txBody>
          <a:bodyPr/>
          <a:lstStyle>
            <a:lvl1pPr>
              <a:defRPr/>
            </a:lvl1pPr>
          </a:lstStyle>
          <a:p>
            <a:fld id="{A7A0DBF0-9D93-4051-9DEB-669E455DC798}" type="slidenum">
              <a:rPr lang="en-US" altLang="en-US"/>
              <a:pPr/>
              <a:t>‹#›</a:t>
            </a:fld>
            <a:endParaRPr lang="en-US" altLang="en-US"/>
          </a:p>
        </p:txBody>
      </p:sp>
    </p:spTree>
    <p:extLst>
      <p:ext uri="{BB962C8B-B14F-4D97-AF65-F5344CB8AC3E}">
        <p14:creationId xmlns:p14="http://schemas.microsoft.com/office/powerpoint/2010/main" val="1744059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7D3D10E6-DA43-4FAC-8AC4-D9151835E9E6}"/>
              </a:ext>
            </a:extLst>
          </p:cNvPr>
          <p:cNvSpPr>
            <a:spLocks noGrp="1"/>
          </p:cNvSpPr>
          <p:nvPr>
            <p:ph type="dt" sz="half" idx="10"/>
          </p:nvPr>
        </p:nvSpPr>
        <p:spPr/>
        <p:txBody>
          <a:bodyPr/>
          <a:lstStyle>
            <a:lvl1pPr>
              <a:defRPr/>
            </a:lvl1pPr>
          </a:lstStyle>
          <a:p>
            <a:pPr>
              <a:defRPr/>
            </a:pPr>
            <a:fld id="{78B470D7-E00E-427E-B171-1F057C760F02}" type="datetimeFigureOut">
              <a:rPr lang="en-US"/>
              <a:pPr>
                <a:defRPr/>
              </a:pPr>
              <a:t>3/26/2026</a:t>
            </a:fld>
            <a:endParaRPr lang="en-US"/>
          </a:p>
        </p:txBody>
      </p:sp>
      <p:sp>
        <p:nvSpPr>
          <p:cNvPr id="6" name="Footer Placeholder 4">
            <a:extLst>
              <a:ext uri="{FF2B5EF4-FFF2-40B4-BE49-F238E27FC236}">
                <a16:creationId xmlns:a16="http://schemas.microsoft.com/office/drawing/2014/main" id="{D8719F68-5C6F-4C0B-876B-61DFAEB2F7C6}"/>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BF284D3-9FA6-49F0-B350-CDEA379BE1AE}"/>
              </a:ext>
            </a:extLst>
          </p:cNvPr>
          <p:cNvSpPr>
            <a:spLocks noGrp="1"/>
          </p:cNvSpPr>
          <p:nvPr>
            <p:ph type="sldNum" sz="quarter" idx="12"/>
          </p:nvPr>
        </p:nvSpPr>
        <p:spPr/>
        <p:txBody>
          <a:bodyPr/>
          <a:lstStyle>
            <a:lvl1pPr>
              <a:defRPr/>
            </a:lvl1pPr>
          </a:lstStyle>
          <a:p>
            <a:fld id="{A6F498EB-7E4A-462E-94F1-4908A84E0A15}" type="slidenum">
              <a:rPr lang="en-US" altLang="en-US"/>
              <a:pPr/>
              <a:t>‹#›</a:t>
            </a:fld>
            <a:endParaRPr lang="en-US" altLang="en-US"/>
          </a:p>
        </p:txBody>
      </p:sp>
    </p:spTree>
    <p:extLst>
      <p:ext uri="{BB962C8B-B14F-4D97-AF65-F5344CB8AC3E}">
        <p14:creationId xmlns:p14="http://schemas.microsoft.com/office/powerpoint/2010/main" val="10625925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6DFE9211-16FD-4591-82A1-CB097CBC814E}"/>
              </a:ext>
            </a:extLst>
          </p:cNvPr>
          <p:cNvSpPr>
            <a:spLocks noGrp="1"/>
          </p:cNvSpPr>
          <p:nvPr>
            <p:ph type="dt" sz="half" idx="10"/>
          </p:nvPr>
        </p:nvSpPr>
        <p:spPr/>
        <p:txBody>
          <a:bodyPr/>
          <a:lstStyle>
            <a:lvl1pPr>
              <a:defRPr/>
            </a:lvl1pPr>
          </a:lstStyle>
          <a:p>
            <a:pPr>
              <a:defRPr/>
            </a:pPr>
            <a:fld id="{9EB3E4E3-E8C2-4B4A-85CA-C45E7B1137EA}" type="datetimeFigureOut">
              <a:rPr lang="en-US"/>
              <a:pPr>
                <a:defRPr/>
              </a:pPr>
              <a:t>3/26/2026</a:t>
            </a:fld>
            <a:endParaRPr lang="en-US"/>
          </a:p>
        </p:txBody>
      </p:sp>
      <p:sp>
        <p:nvSpPr>
          <p:cNvPr id="6" name="Footer Placeholder 4">
            <a:extLst>
              <a:ext uri="{FF2B5EF4-FFF2-40B4-BE49-F238E27FC236}">
                <a16:creationId xmlns:a16="http://schemas.microsoft.com/office/drawing/2014/main" id="{97BEFC96-9ED8-448D-9AD1-B16E7F82C2F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73C762C-4305-4D05-945F-983C822FF701}"/>
              </a:ext>
            </a:extLst>
          </p:cNvPr>
          <p:cNvSpPr>
            <a:spLocks noGrp="1"/>
          </p:cNvSpPr>
          <p:nvPr>
            <p:ph type="sldNum" sz="quarter" idx="12"/>
          </p:nvPr>
        </p:nvSpPr>
        <p:spPr/>
        <p:txBody>
          <a:bodyPr/>
          <a:lstStyle>
            <a:lvl1pPr>
              <a:defRPr/>
            </a:lvl1pPr>
          </a:lstStyle>
          <a:p>
            <a:fld id="{E5CAB363-14E2-48DA-AE70-B86067D7AC6D}" type="slidenum">
              <a:rPr lang="en-US" altLang="en-US"/>
              <a:pPr/>
              <a:t>‹#›</a:t>
            </a:fld>
            <a:endParaRPr lang="en-US" altLang="en-US"/>
          </a:p>
        </p:txBody>
      </p:sp>
    </p:spTree>
    <p:extLst>
      <p:ext uri="{BB962C8B-B14F-4D97-AF65-F5344CB8AC3E}">
        <p14:creationId xmlns:p14="http://schemas.microsoft.com/office/powerpoint/2010/main" val="63650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Title Placeholder 1">
            <a:extLst>
              <a:ext uri="{FF2B5EF4-FFF2-40B4-BE49-F238E27FC236}">
                <a16:creationId xmlns:a16="http://schemas.microsoft.com/office/drawing/2014/main" id="{34DFAEC7-596A-4844-A8C0-DB16C707A5C4}"/>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4339" name="Text Placeholder 2">
            <a:extLst>
              <a:ext uri="{FF2B5EF4-FFF2-40B4-BE49-F238E27FC236}">
                <a16:creationId xmlns:a16="http://schemas.microsoft.com/office/drawing/2014/main" id="{7F5FDDDF-27AB-4308-B1A6-FD1D9C24FAA8}"/>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EFC5A9C5-BC9F-4B0B-BCD3-DFDEDC144195}"/>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pitchFamily="34" charset="0"/>
              </a:defRPr>
            </a:lvl1pPr>
          </a:lstStyle>
          <a:p>
            <a:pPr>
              <a:defRPr/>
            </a:pPr>
            <a:fld id="{28E0CF33-B5B9-4057-9B73-4AA8ABF10BD0}" type="datetimeFigureOut">
              <a:rPr lang="en-US"/>
              <a:pPr>
                <a:defRPr/>
              </a:pPr>
              <a:t>3/26/2026</a:t>
            </a:fld>
            <a:endParaRPr lang="en-US"/>
          </a:p>
        </p:txBody>
      </p:sp>
      <p:sp>
        <p:nvSpPr>
          <p:cNvPr id="5" name="Footer Placeholder 4">
            <a:extLst>
              <a:ext uri="{FF2B5EF4-FFF2-40B4-BE49-F238E27FC236}">
                <a16:creationId xmlns:a16="http://schemas.microsoft.com/office/drawing/2014/main" id="{12ADF022-E743-4B92-9A28-37D4F0074F35}"/>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pitchFamily="34" charset="0"/>
              </a:defRPr>
            </a:lvl1pPr>
          </a:lstStyle>
          <a:p>
            <a:pPr>
              <a:defRPr/>
            </a:pPr>
            <a:endParaRPr lang="en-US"/>
          </a:p>
        </p:txBody>
      </p:sp>
      <p:sp>
        <p:nvSpPr>
          <p:cNvPr id="6" name="Slide Number Placeholder 5">
            <a:extLst>
              <a:ext uri="{FF2B5EF4-FFF2-40B4-BE49-F238E27FC236}">
                <a16:creationId xmlns:a16="http://schemas.microsoft.com/office/drawing/2014/main" id="{AF678080-8272-4E70-8B60-B6B2D362039C}"/>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5D404901-8F3E-4C8B-9A27-53333D56E011}"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880" r:id="rId1"/>
    <p:sldLayoutId id="2147483881" r:id="rId2"/>
    <p:sldLayoutId id="2147483882" r:id="rId3"/>
    <p:sldLayoutId id="2147483883" r:id="rId4"/>
    <p:sldLayoutId id="2147483884" r:id="rId5"/>
    <p:sldLayoutId id="2147483885" r:id="rId6"/>
    <p:sldLayoutId id="2147483886" r:id="rId7"/>
    <p:sldLayoutId id="2147483887" r:id="rId8"/>
    <p:sldLayoutId id="2147483888" r:id="rId9"/>
    <p:sldLayoutId id="2147483889" r:id="rId10"/>
    <p:sldLayoutId id="2147483890" r:id="rId11"/>
    <p:sldLayoutId id="2147483891"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wmf"/></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oleObject" Target="../embeddings/oleObject3.bin"/></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14.wmf"/></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notesSlide" Target="../notesSlides/notesSlide34.xml"/><Relationship Id="rId1" Type="http://schemas.openxmlformats.org/officeDocument/2006/relationships/slideLayout" Target="../slideLayouts/slideLayout2.xml"/><Relationship Id="rId6" Type="http://schemas.openxmlformats.org/officeDocument/2006/relationships/image" Target="../media/image16.wmf"/><Relationship Id="rId5" Type="http://schemas.openxmlformats.org/officeDocument/2006/relationships/oleObject" Target="../embeddings/oleObject9.bin"/><Relationship Id="rId4" Type="http://schemas.openxmlformats.org/officeDocument/2006/relationships/image" Target="../media/image15.wmf"/></Relationships>
</file>

<file path=ppt/slides/_rels/slide35.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notesSlide" Target="../notesSlides/notesSlide38.xml"/><Relationship Id="rId1" Type="http://schemas.openxmlformats.org/officeDocument/2006/relationships/slideLayout" Target="../slideLayouts/slideLayout2.xml"/><Relationship Id="rId4" Type="http://schemas.openxmlformats.org/officeDocument/2006/relationships/image" Target="../media/image18.wmf"/></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wmf"/></Relationships>
</file>

<file path=ppt/slides/_rels/slide4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40.xml"/><Relationship Id="rId1" Type="http://schemas.openxmlformats.org/officeDocument/2006/relationships/slideLayout" Target="../slideLayouts/slideLayout2.xml"/><Relationship Id="rId4" Type="http://schemas.openxmlformats.org/officeDocument/2006/relationships/image" Target="../media/image1.wmf"/></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wmf"/></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notesSlide" Target="../notesSlides/notesSlide55.xml"/><Relationship Id="rId1" Type="http://schemas.openxmlformats.org/officeDocument/2006/relationships/slideLayout" Target="../slideLayouts/slideLayout2.xml"/><Relationship Id="rId4" Type="http://schemas.openxmlformats.org/officeDocument/2006/relationships/image" Target="../media/image3.wmf"/></Relationships>
</file>

<file path=ppt/slides/_rels/slide58.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notesSlide" Target="../notesSlides/notesSlide56.xml"/><Relationship Id="rId1" Type="http://schemas.openxmlformats.org/officeDocument/2006/relationships/slideLayout" Target="../slideLayouts/slideLayout2.xml"/><Relationship Id="rId4" Type="http://schemas.openxmlformats.org/officeDocument/2006/relationships/image" Target="../media/image3.wmf"/></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wmf"/></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5.wmf"/></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7" name="Rectangle 10">
            <a:extLst>
              <a:ext uri="{FF2B5EF4-FFF2-40B4-BE49-F238E27FC236}">
                <a16:creationId xmlns:a16="http://schemas.microsoft.com/office/drawing/2014/main" id="{181CDFD1-40ED-4870-B35C-2E0BAFA6124A}"/>
              </a:ext>
            </a:extLst>
          </p:cNvPr>
          <p:cNvSpPr>
            <a:spLocks noGrp="1" noChangeArrowheads="1"/>
          </p:cNvSpPr>
          <p:nvPr>
            <p:ph type="subTitle" idx="4294967295"/>
          </p:nvPr>
        </p:nvSpPr>
        <p:spPr>
          <a:xfrm>
            <a:off x="2028825" y="2052638"/>
            <a:ext cx="4003675" cy="1752600"/>
          </a:xfrm>
        </p:spPr>
        <p:txBody>
          <a:bodyPr/>
          <a:lstStyle/>
          <a:p>
            <a:pPr marL="0" indent="0" algn="ctr" eaLnBrk="1" hangingPunct="1">
              <a:buFontTx/>
              <a:buNone/>
            </a:pPr>
            <a:r>
              <a:rPr lang="en-US" altLang="en-US" sz="3600" b="1" dirty="0"/>
              <a:t>Stock and Firm </a:t>
            </a:r>
            <a:br>
              <a:rPr lang="en-US" altLang="en-US" sz="3600" b="1" dirty="0"/>
            </a:br>
            <a:r>
              <a:rPr lang="en-US" altLang="en-US" sz="3600" b="1" dirty="0"/>
              <a:t>Valuation</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3794" name="Rectangle 32">
            <a:extLst>
              <a:ext uri="{FF2B5EF4-FFF2-40B4-BE49-F238E27FC236}">
                <a16:creationId xmlns:a16="http://schemas.microsoft.com/office/drawing/2014/main" id="{EB8C04EA-ABEE-43E2-A828-C6394BE87E1E}"/>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Example -1 Valuing Nike, Inc., Stock Using Free Cash Flow</a:t>
            </a:r>
          </a:p>
        </p:txBody>
      </p:sp>
      <mc:AlternateContent xmlns:mc="http://schemas.openxmlformats.org/markup-compatibility/2006" xmlns:a14="http://schemas.microsoft.com/office/drawing/2010/main">
        <mc:Choice Requires="a14">
          <p:sp>
            <p:nvSpPr>
              <p:cNvPr id="20483" name="Rectangle 33">
                <a:extLst>
                  <a:ext uri="{FF2B5EF4-FFF2-40B4-BE49-F238E27FC236}">
                    <a16:creationId xmlns:a16="http://schemas.microsoft.com/office/drawing/2014/main" id="{E07A497B-9EAE-4014-B4E6-1FF148F4A65F}"/>
                  </a:ext>
                </a:extLst>
              </p:cNvPr>
              <p:cNvSpPr>
                <a:spLocks noGrp="1" noChangeArrowheads="1"/>
              </p:cNvSpPr>
              <p:nvPr>
                <p:ph idx="1"/>
              </p:nvPr>
            </p:nvSpPr>
            <p:spPr>
              <a:xfrm>
                <a:off x="350322" y="1417638"/>
                <a:ext cx="8229600" cy="4525963"/>
              </a:xfrm>
            </p:spPr>
            <p:txBody>
              <a:bodyPr/>
              <a:lstStyle/>
              <a:p>
                <a:pPr eaLnBrk="1" hangingPunct="1"/>
                <a:r>
                  <a:rPr lang="en-US" altLang="en-US" sz="2000" dirty="0"/>
                  <a:t>We can estimate Nike’s future free cash flow by constructing a pro forma statement. We need to calculate a terminal (or continuation) value for Nike at the end of our explicit projections. </a:t>
                </a:r>
              </a:p>
              <a:p>
                <a:pPr eaLnBrk="1" hangingPunct="1"/>
                <a:r>
                  <a:rPr lang="en-US" sz="2800" dirty="0">
                    <a:solidFill>
                      <a:srgbClr val="000000"/>
                    </a:solidFill>
                  </a:rPr>
                  <a:t>g=</a:t>
                </a:r>
                <a14:m>
                  <m:oMath xmlns:m="http://schemas.openxmlformats.org/officeDocument/2006/math">
                    <m:sSub>
                      <m:sSubPr>
                        <m:ctrlPr>
                          <a:rPr lang="en-US" sz="2800" i="1" smtClean="0">
                            <a:solidFill>
                              <a:srgbClr val="000000"/>
                            </a:solidFill>
                            <a:latin typeface="Cambria Math" panose="02040503050406030204" pitchFamily="18" charset="0"/>
                          </a:rPr>
                        </m:ctrlPr>
                      </m:sSubPr>
                      <m:e>
                        <m:r>
                          <a:rPr lang="en-US" sz="2800" i="1">
                            <a:solidFill>
                              <a:srgbClr val="000000"/>
                            </a:solidFill>
                            <a:latin typeface="Cambria Math" panose="02040503050406030204" pitchFamily="18" charset="0"/>
                          </a:rPr>
                          <m:t>𝑔</m:t>
                        </m:r>
                      </m:e>
                      <m:sub>
                        <m:r>
                          <a:rPr lang="en-US" sz="2800" i="1">
                            <a:solidFill>
                              <a:srgbClr val="000000"/>
                            </a:solidFill>
                            <a:latin typeface="Cambria Math" panose="02040503050406030204" pitchFamily="18" charset="0"/>
                          </a:rPr>
                          <m:t>𝐹𝐶𝐹</m:t>
                        </m:r>
                      </m:sub>
                    </m:sSub>
                  </m:oMath>
                </a14:m>
                <a:endParaRPr lang="en-US" altLang="en-US" sz="2800" dirty="0"/>
              </a:p>
            </p:txBody>
          </p:sp>
        </mc:Choice>
        <mc:Fallback xmlns="">
          <p:sp>
            <p:nvSpPr>
              <p:cNvPr id="20483" name="Rectangle 33">
                <a:extLst>
                  <a:ext uri="{FF2B5EF4-FFF2-40B4-BE49-F238E27FC236}">
                    <a16:creationId xmlns:a16="http://schemas.microsoft.com/office/drawing/2014/main" id="{E07A497B-9EAE-4014-B4E6-1FF148F4A65F}"/>
                  </a:ext>
                </a:extLst>
              </p:cNvPr>
              <p:cNvSpPr>
                <a:spLocks noGrp="1" noRot="1" noChangeAspect="1" noMove="1" noResize="1" noEditPoints="1" noAdjustHandles="1" noChangeArrowheads="1" noChangeShapeType="1" noTextEdit="1"/>
              </p:cNvSpPr>
              <p:nvPr>
                <p:ph idx="1"/>
              </p:nvPr>
            </p:nvSpPr>
            <p:spPr>
              <a:xfrm>
                <a:off x="350322" y="1417638"/>
                <a:ext cx="8229600" cy="4525963"/>
              </a:xfrm>
              <a:blipFill>
                <a:blip r:embed="rId3"/>
                <a:stretch>
                  <a:fillRect l="-1333" t="-809"/>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 name="Object 6">
                <a:extLst>
                  <a:ext uri="{FF2B5EF4-FFF2-40B4-BE49-F238E27FC236}">
                    <a16:creationId xmlns:a16="http://schemas.microsoft.com/office/drawing/2014/main" id="{6FC94CC1-29D3-4799-AA4B-48DFAFC1D97D}"/>
                  </a:ext>
                </a:extLst>
              </p:cNvPr>
              <p:cNvSpPr txBox="1"/>
              <p:nvPr/>
            </p:nvSpPr>
            <p:spPr bwMode="auto">
              <a:xfrm>
                <a:off x="1887538" y="3938588"/>
                <a:ext cx="4264025" cy="885825"/>
              </a:xfrm>
              <a:prstGeom prst="rect">
                <a:avLst/>
              </a:prstGeom>
              <a:solidFill>
                <a:srgbClr val="FFF4DB"/>
              </a:solidFill>
              <a:ln>
                <a:noFill/>
              </a:ln>
              <a:effectLst/>
            </p:spPr>
            <p:txBody>
              <a:bodyPr>
                <a:normAutofit fontScale="92500"/>
              </a:bodyPr>
              <a:lstStyle/>
              <a:p>
                <a:pPr/>
                <a14:m>
                  <m:oMathPara xmlns:m="http://schemas.openxmlformats.org/officeDocument/2006/math">
                    <m:oMathParaPr>
                      <m:jc m:val="left"/>
                    </m:oMathParaPr>
                    <m:oMath xmlns:m="http://schemas.openxmlformats.org/officeDocument/2006/math">
                      <m:sSub>
                        <m:sSubPr>
                          <m:ctrlPr>
                            <a:rPr lang="en-US" i="1" smtClean="0">
                              <a:solidFill>
                                <a:srgbClr val="000000"/>
                              </a:solidFill>
                              <a:latin typeface="Cambria Math" panose="02040503050406030204" pitchFamily="18" charset="0"/>
                            </a:rPr>
                          </m:ctrlPr>
                        </m:sSubPr>
                        <m:e>
                          <m:r>
                            <m:rPr>
                              <m:sty m:val="p"/>
                            </m:rPr>
                            <a:rPr lang="en-US" i="0">
                              <a:solidFill>
                                <a:srgbClr val="000000"/>
                              </a:solidFill>
                              <a:latin typeface="Cambria Math" panose="02040503050406030204" pitchFamily="18" charset="0"/>
                            </a:rPr>
                            <m:t>V</m:t>
                          </m:r>
                        </m:e>
                        <m:sub>
                          <m:r>
                            <a:rPr lang="en-US" i="1">
                              <a:solidFill>
                                <a:srgbClr val="000000"/>
                              </a:solidFill>
                              <a:latin typeface="Cambria Math" panose="02040503050406030204" pitchFamily="18" charset="0"/>
                            </a:rPr>
                            <m:t>𝑁</m:t>
                          </m:r>
                        </m:sub>
                      </m:sSub>
                      <m:r>
                        <a:rPr lang="en-US" i="1">
                          <a:solidFill>
                            <a:srgbClr val="000000"/>
                          </a:solidFill>
                          <a:latin typeface="Cambria Math" panose="02040503050406030204" pitchFamily="18" charset="0"/>
                        </a:rPr>
                        <m:t>=</m:t>
                      </m:r>
                      <m:d>
                        <m:dPr>
                          <m:ctrlPr>
                            <a:rPr lang="en-US" i="1">
                              <a:solidFill>
                                <a:srgbClr val="000000"/>
                              </a:solidFill>
                              <a:latin typeface="Cambria Math" panose="02040503050406030204" pitchFamily="18" charset="0"/>
                            </a:rPr>
                          </m:ctrlPr>
                        </m:dPr>
                        <m:e>
                          <m:f>
                            <m:fPr>
                              <m:ctrlPr>
                                <a:rPr lang="en-US" i="1">
                                  <a:solidFill>
                                    <a:srgbClr val="000000"/>
                                  </a:solidFill>
                                  <a:latin typeface="Cambria Math" panose="02040503050406030204" pitchFamily="18" charset="0"/>
                                </a:rPr>
                              </m:ctrlPr>
                            </m:fPr>
                            <m:num>
                              <m:r>
                                <a:rPr lang="en-US" b="0" i="1" smtClean="0">
                                  <a:solidFill>
                                    <a:srgbClr val="000000"/>
                                  </a:solidFill>
                                  <a:latin typeface="Cambria Math" panose="02040503050406030204" pitchFamily="18" charset="0"/>
                                </a:rPr>
                                <m:t>𝐹𝐶𝐹𝑁</m:t>
                              </m:r>
                              <m:r>
                                <a:rPr lang="en-US" b="0" i="1" smtClean="0">
                                  <a:solidFill>
                                    <a:srgbClr val="000000"/>
                                  </a:solidFill>
                                  <a:latin typeface="Cambria Math" panose="02040503050406030204" pitchFamily="18" charset="0"/>
                                </a:rPr>
                                <m:t>(1+</m:t>
                              </m:r>
                              <m:r>
                                <a:rPr lang="en-US" b="0" i="1" smtClean="0">
                                  <a:solidFill>
                                    <a:srgbClr val="000000"/>
                                  </a:solidFill>
                                  <a:latin typeface="Cambria Math" panose="02040503050406030204" pitchFamily="18" charset="0"/>
                                </a:rPr>
                                <m:t>𝑔</m:t>
                              </m:r>
                              <m:r>
                                <a:rPr lang="en-US" b="0" i="1" smtClean="0">
                                  <a:solidFill>
                                    <a:srgbClr val="000000"/>
                                  </a:solidFill>
                                  <a:latin typeface="Cambria Math" panose="02040503050406030204" pitchFamily="18" charset="0"/>
                                </a:rPr>
                                <m:t>)</m:t>
                              </m:r>
                            </m:num>
                            <m:den>
                              <m:r>
                                <a:rPr lang="en-US" i="1">
                                  <a:solidFill>
                                    <a:srgbClr val="000000"/>
                                  </a:solidFill>
                                  <a:latin typeface="Cambria Math" panose="02040503050406030204" pitchFamily="18" charset="0"/>
                                </a:rPr>
                                <m:t>𝑊𝐴𝐶</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𝐶</m:t>
                                  </m:r>
                                </m:e>
                                <m:sub/>
                              </m:sSub>
                              <m:r>
                                <a:rPr lang="en-US" i="1">
                                  <a:solidFill>
                                    <a:srgbClr val="000000"/>
                                  </a:solidFill>
                                  <a:latin typeface="Cambria Math" panose="02040503050406030204" pitchFamily="18" charset="0"/>
                                </a:rPr>
                                <m:t>−</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𝑔</m:t>
                                  </m:r>
                                </m:e>
                                <m:sub/>
                              </m:sSub>
                            </m:den>
                          </m:f>
                        </m:e>
                      </m:d>
                    </m:oMath>
                  </m:oMathPara>
                </a14:m>
                <a:endParaRPr lang="en-US" dirty="0"/>
              </a:p>
            </p:txBody>
          </p:sp>
        </mc:Choice>
        <mc:Fallback xmlns="">
          <p:sp>
            <p:nvSpPr>
              <p:cNvPr id="4" name="Object 6">
                <a:extLst>
                  <a:ext uri="{FF2B5EF4-FFF2-40B4-BE49-F238E27FC236}">
                    <a16:creationId xmlns:a16="http://schemas.microsoft.com/office/drawing/2014/main" id="{6FC94CC1-29D3-4799-AA4B-48DFAFC1D97D}"/>
                  </a:ext>
                </a:extLst>
              </p:cNvPr>
              <p:cNvSpPr txBox="1">
                <a:spLocks noRot="1" noChangeAspect="1" noMove="1" noResize="1" noEditPoints="1" noAdjustHandles="1" noChangeArrowheads="1" noChangeShapeType="1" noTextEdit="1"/>
              </p:cNvSpPr>
              <p:nvPr/>
            </p:nvSpPr>
            <p:spPr bwMode="auto">
              <a:xfrm>
                <a:off x="1887538" y="3938588"/>
                <a:ext cx="4264025" cy="885825"/>
              </a:xfrm>
              <a:prstGeom prst="rect">
                <a:avLst/>
              </a:prstGeom>
              <a:blipFill>
                <a:blip r:embed="rId4"/>
                <a:stretch>
                  <a:fillRect/>
                </a:stretch>
              </a:blipFill>
              <a:ln>
                <a:noFill/>
              </a:ln>
              <a:effectLst/>
            </p:spPr>
            <p:txBody>
              <a:bodyPr/>
              <a:lstStyle/>
              <a:p>
                <a:r>
                  <a:rPr lang="en-US">
                    <a:noFill/>
                  </a:rPr>
                  <a:t> </a:t>
                </a:r>
              </a:p>
            </p:txBody>
          </p:sp>
        </mc:Fallback>
      </mc:AlternateContent>
      <p:sp>
        <p:nvSpPr>
          <p:cNvPr id="5" name="TextBox 4">
            <a:extLst>
              <a:ext uri="{FF2B5EF4-FFF2-40B4-BE49-F238E27FC236}">
                <a16:creationId xmlns:a16="http://schemas.microsoft.com/office/drawing/2014/main" id="{326B0352-79D0-4523-9B69-47CA3C6970C1}"/>
              </a:ext>
            </a:extLst>
          </p:cNvPr>
          <p:cNvSpPr txBox="1"/>
          <p:nvPr/>
        </p:nvSpPr>
        <p:spPr>
          <a:xfrm>
            <a:off x="6286778" y="4045898"/>
            <a:ext cx="1938338" cy="457200"/>
          </a:xfrm>
          <a:prstGeom prst="rect">
            <a:avLst/>
          </a:prstGeom>
          <a:noFill/>
        </p:spPr>
        <p:txBody>
          <a:bodyPr>
            <a:spAutoFit/>
          </a:bodyPr>
          <a:lstStyle/>
          <a:p>
            <a:pPr>
              <a:defRPr/>
            </a:pPr>
            <a:r>
              <a:rPr lang="en-US" dirty="0">
                <a:latin typeface="+mn-lt"/>
                <a:ea typeface="+mn-ea"/>
              </a:rPr>
              <a:t>(Eq. 6)</a:t>
            </a: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842" name="Rectangle 32">
            <a:extLst>
              <a:ext uri="{FF2B5EF4-FFF2-40B4-BE49-F238E27FC236}">
                <a16:creationId xmlns:a16="http://schemas.microsoft.com/office/drawing/2014/main" id="{C289058E-09BA-4579-8450-0C0D9C55CD93}"/>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Example -1 Valuing Nike, Inc., Stock Using Free Cash Flow</a:t>
            </a:r>
          </a:p>
        </p:txBody>
      </p:sp>
      <p:sp>
        <p:nvSpPr>
          <p:cNvPr id="21507" name="Rectangle 33">
            <a:extLst>
              <a:ext uri="{FF2B5EF4-FFF2-40B4-BE49-F238E27FC236}">
                <a16:creationId xmlns:a16="http://schemas.microsoft.com/office/drawing/2014/main" id="{0B4D3DE8-91F0-4F58-ADF2-849F4C7C5A2C}"/>
              </a:ext>
            </a:extLst>
          </p:cNvPr>
          <p:cNvSpPr>
            <a:spLocks noGrp="1" noChangeArrowheads="1"/>
          </p:cNvSpPr>
          <p:nvPr>
            <p:ph idx="1"/>
          </p:nvPr>
        </p:nvSpPr>
        <p:spPr/>
        <p:txBody>
          <a:bodyPr/>
          <a:lstStyle/>
          <a:p>
            <a:pPr eaLnBrk="1" hangingPunct="1"/>
            <a:r>
              <a:rPr lang="en-US" altLang="en-US" sz="2000" dirty="0"/>
              <a:t>Because we expect Nike’s free cash flow to grow at a constant rate after 2018, we can use Eq. 6 to compute a terminal enterprise value. The present value of the free cash flows during the years 2013–2018 and the terminal value will be the total enterprise value for Nike. Using that value, we can subtract the debt, add the cash, and divide by the number of shares outstanding to compute the price per share (Eq. 4).</a:t>
            </a:r>
          </a:p>
        </p:txBody>
      </p:sp>
      <p:graphicFrame>
        <p:nvGraphicFramePr>
          <p:cNvPr id="4" name="Object 2">
            <a:extLst>
              <a:ext uri="{FF2B5EF4-FFF2-40B4-BE49-F238E27FC236}">
                <a16:creationId xmlns:a16="http://schemas.microsoft.com/office/drawing/2014/main" id="{52C160EA-F7C3-4ABE-8B6C-D8241342D28F}"/>
              </a:ext>
            </a:extLst>
          </p:cNvPr>
          <p:cNvGraphicFramePr>
            <a:graphicFrameLocks noChangeAspect="1"/>
          </p:cNvGraphicFramePr>
          <p:nvPr/>
        </p:nvGraphicFramePr>
        <p:xfrm>
          <a:off x="1803400" y="4424363"/>
          <a:ext cx="4083050" cy="1089025"/>
        </p:xfrm>
        <a:graphic>
          <a:graphicData uri="http://schemas.openxmlformats.org/presentationml/2006/ole">
            <mc:AlternateContent xmlns:mc="http://schemas.openxmlformats.org/markup-compatibility/2006">
              <mc:Choice xmlns:v="urn:schemas-microsoft-com:vml" Requires="v">
                <p:oleObj name="Equation" r:id="rId3" imgW="2286000" imgH="609600" progId="Equation.DSMT4">
                  <p:embed/>
                </p:oleObj>
              </mc:Choice>
              <mc:Fallback>
                <p:oleObj name="Equation" r:id="rId3" imgW="2286000" imgH="609600" progId="Equation.DSMT4">
                  <p:embed/>
                  <p:pic>
                    <p:nvPicPr>
                      <p:cNvPr id="3074" name="Object 2">
                        <a:extLst>
                          <a:ext uri="{FF2B5EF4-FFF2-40B4-BE49-F238E27FC236}">
                            <a16:creationId xmlns:a16="http://schemas.microsoft.com/office/drawing/2014/main" id="{8B83F34F-A2C1-4C7B-BBA0-CC935F3501D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03400" y="4424363"/>
                        <a:ext cx="4083050" cy="1089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 name="Rectangle 1">
            <a:extLst>
              <a:ext uri="{FF2B5EF4-FFF2-40B4-BE49-F238E27FC236}">
                <a16:creationId xmlns:a16="http://schemas.microsoft.com/office/drawing/2014/main" id="{548C0D10-258E-4555-BE9C-A0958E38F34D}"/>
              </a:ext>
            </a:extLst>
          </p:cNvPr>
          <p:cNvSpPr/>
          <p:nvPr/>
        </p:nvSpPr>
        <p:spPr>
          <a:xfrm>
            <a:off x="6147645" y="4646958"/>
            <a:ext cx="1192955" cy="461665"/>
          </a:xfrm>
          <a:prstGeom prst="rect">
            <a:avLst/>
          </a:prstGeom>
        </p:spPr>
        <p:txBody>
          <a:bodyPr wrap="square">
            <a:spAutoFit/>
          </a:bodyPr>
          <a:lstStyle/>
          <a:p>
            <a:r>
              <a:rPr lang="en-US" altLang="en-US" dirty="0"/>
              <a:t>(Eq. 4).</a:t>
            </a:r>
            <a:endParaRPr lang="en-US" dirty="0"/>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Rectangle 28">
            <a:extLst>
              <a:ext uri="{FF2B5EF4-FFF2-40B4-BE49-F238E27FC236}">
                <a16:creationId xmlns:a16="http://schemas.microsoft.com/office/drawing/2014/main" id="{29C9640C-5CAE-443E-9BBC-FD8688FEC353}"/>
              </a:ext>
            </a:extLst>
          </p:cNvPr>
          <p:cNvSpPr>
            <a:spLocks noGrp="1" noChangeArrowheads="1"/>
          </p:cNvSpPr>
          <p:nvPr>
            <p:ph type="title"/>
          </p:nvPr>
        </p:nvSpPr>
        <p:spPr/>
        <p:txBody>
          <a:bodyPr/>
          <a:lstStyle/>
          <a:p>
            <a:pPr eaLnBrk="1" hangingPunct="1"/>
            <a:r>
              <a:rPr lang="en-US" altLang="en-US" sz="2800" dirty="0"/>
              <a:t>Example -1 Valuing Nike, Inc., Stock Using Free Cash Flow</a:t>
            </a:r>
          </a:p>
        </p:txBody>
      </p:sp>
      <p:sp>
        <p:nvSpPr>
          <p:cNvPr id="22531" name="Rectangle 29">
            <a:extLst>
              <a:ext uri="{FF2B5EF4-FFF2-40B4-BE49-F238E27FC236}">
                <a16:creationId xmlns:a16="http://schemas.microsoft.com/office/drawing/2014/main" id="{2F387AD5-8758-43DD-9F1E-6DAEC8B5242D}"/>
              </a:ext>
            </a:extLst>
          </p:cNvPr>
          <p:cNvSpPr>
            <a:spLocks noGrp="1" noChangeArrowheads="1"/>
          </p:cNvSpPr>
          <p:nvPr>
            <p:ph idx="1"/>
          </p:nvPr>
        </p:nvSpPr>
        <p:spPr>
          <a:xfrm>
            <a:off x="444500" y="1295400"/>
            <a:ext cx="8229600" cy="4678363"/>
          </a:xfrm>
        </p:spPr>
        <p:txBody>
          <a:bodyPr/>
          <a:lstStyle/>
          <a:p>
            <a:pPr eaLnBrk="1" hangingPunct="1">
              <a:spcBef>
                <a:spcPct val="50000"/>
              </a:spcBef>
            </a:pPr>
            <a:r>
              <a:rPr lang="en-US" altLang="en-US" sz="2000"/>
              <a:t>The spreadsheet below presents a simplified pro forma for Nike based on the information we have:</a:t>
            </a:r>
          </a:p>
          <a:p>
            <a:pPr eaLnBrk="1" hangingPunct="1">
              <a:spcBef>
                <a:spcPct val="50000"/>
              </a:spcBef>
            </a:pPr>
            <a:endParaRPr lang="en-US" altLang="en-US" sz="2000">
              <a:solidFill>
                <a:srgbClr val="FF0000"/>
              </a:solidFill>
            </a:endParaRPr>
          </a:p>
        </p:txBody>
      </p:sp>
      <p:graphicFrame>
        <p:nvGraphicFramePr>
          <p:cNvPr id="2" name="Table 1">
            <a:extLst>
              <a:ext uri="{FF2B5EF4-FFF2-40B4-BE49-F238E27FC236}">
                <a16:creationId xmlns:a16="http://schemas.microsoft.com/office/drawing/2014/main" id="{E6721F5E-78DE-42C1-A627-6055AABBC3C3}"/>
              </a:ext>
            </a:extLst>
          </p:cNvPr>
          <p:cNvGraphicFramePr>
            <a:graphicFrameLocks noGrp="1"/>
          </p:cNvGraphicFramePr>
          <p:nvPr/>
        </p:nvGraphicFramePr>
        <p:xfrm>
          <a:off x="457199" y="2455236"/>
          <a:ext cx="8229602" cy="2815890"/>
        </p:xfrm>
        <a:graphic>
          <a:graphicData uri="http://schemas.openxmlformats.org/drawingml/2006/table">
            <a:tbl>
              <a:tblPr>
                <a:tableStyleId>{5C22544A-7EE6-4342-B048-85BDC9FD1C3A}</a:tableStyleId>
              </a:tblPr>
              <a:tblGrid>
                <a:gridCol w="2471087">
                  <a:extLst>
                    <a:ext uri="{9D8B030D-6E8A-4147-A177-3AD203B41FA5}">
                      <a16:colId xmlns:a16="http://schemas.microsoft.com/office/drawing/2014/main" val="2129678203"/>
                    </a:ext>
                  </a:extLst>
                </a:gridCol>
                <a:gridCol w="822645">
                  <a:extLst>
                    <a:ext uri="{9D8B030D-6E8A-4147-A177-3AD203B41FA5}">
                      <a16:colId xmlns:a16="http://schemas.microsoft.com/office/drawing/2014/main" val="1905151025"/>
                    </a:ext>
                  </a:extLst>
                </a:gridCol>
                <a:gridCol w="822645">
                  <a:extLst>
                    <a:ext uri="{9D8B030D-6E8A-4147-A177-3AD203B41FA5}">
                      <a16:colId xmlns:a16="http://schemas.microsoft.com/office/drawing/2014/main" val="1458115863"/>
                    </a:ext>
                  </a:extLst>
                </a:gridCol>
                <a:gridCol w="822645">
                  <a:extLst>
                    <a:ext uri="{9D8B030D-6E8A-4147-A177-3AD203B41FA5}">
                      <a16:colId xmlns:a16="http://schemas.microsoft.com/office/drawing/2014/main" val="2590771017"/>
                    </a:ext>
                  </a:extLst>
                </a:gridCol>
                <a:gridCol w="822645">
                  <a:extLst>
                    <a:ext uri="{9D8B030D-6E8A-4147-A177-3AD203B41FA5}">
                      <a16:colId xmlns:a16="http://schemas.microsoft.com/office/drawing/2014/main" val="1489634400"/>
                    </a:ext>
                  </a:extLst>
                </a:gridCol>
                <a:gridCol w="822645">
                  <a:extLst>
                    <a:ext uri="{9D8B030D-6E8A-4147-A177-3AD203B41FA5}">
                      <a16:colId xmlns:a16="http://schemas.microsoft.com/office/drawing/2014/main" val="3985549538"/>
                    </a:ext>
                  </a:extLst>
                </a:gridCol>
                <a:gridCol w="822645">
                  <a:extLst>
                    <a:ext uri="{9D8B030D-6E8A-4147-A177-3AD203B41FA5}">
                      <a16:colId xmlns:a16="http://schemas.microsoft.com/office/drawing/2014/main" val="213026480"/>
                    </a:ext>
                  </a:extLst>
                </a:gridCol>
                <a:gridCol w="822645">
                  <a:extLst>
                    <a:ext uri="{9D8B030D-6E8A-4147-A177-3AD203B41FA5}">
                      <a16:colId xmlns:a16="http://schemas.microsoft.com/office/drawing/2014/main" val="169947204"/>
                    </a:ext>
                  </a:extLst>
                </a:gridCol>
              </a:tblGrid>
              <a:tr h="255990">
                <a:tc>
                  <a:txBody>
                    <a:bodyPr/>
                    <a:lstStyle/>
                    <a:p>
                      <a:pPr algn="l" rtl="0" fontAlgn="b"/>
                      <a:r>
                        <a:rPr lang="en-US" sz="1600" u="none" strike="noStrike">
                          <a:effectLst/>
                        </a:rPr>
                        <a:t>Year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2012</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2013</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2014</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2015</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2016</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2017</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2018</a:t>
                      </a:r>
                      <a:endParaRPr lang="en-US" sz="1600" b="0" i="0" u="none" strike="noStrike">
                        <a:solidFill>
                          <a:srgbClr val="000000"/>
                        </a:solidFill>
                        <a:effectLst/>
                        <a:latin typeface="Times New Roman" panose="02020603050405020304" pitchFamily="18" charset="0"/>
                      </a:endParaRPr>
                    </a:p>
                  </a:txBody>
                  <a:tcPr marL="9481" marR="9481" marT="9481" marB="0" anchor="b"/>
                </a:tc>
                <a:extLst>
                  <a:ext uri="{0D108BD9-81ED-4DB2-BD59-A6C34878D82A}">
                    <a16:rowId xmlns:a16="http://schemas.microsoft.com/office/drawing/2014/main" val="1290278362"/>
                  </a:ext>
                </a:extLst>
              </a:tr>
              <a:tr h="255990">
                <a:tc>
                  <a:txBody>
                    <a:bodyPr/>
                    <a:lstStyle/>
                    <a:p>
                      <a:pPr algn="l" rtl="0" fontAlgn="b"/>
                      <a:r>
                        <a:rPr lang="en-US" sz="1600" u="none" strike="noStrike">
                          <a:effectLst/>
                        </a:rPr>
                        <a:t>Growth Versus Prior Year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10%</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9%</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8%</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7%</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6%</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5%</a:t>
                      </a:r>
                      <a:endParaRPr lang="en-US" sz="1600" b="0" i="0" u="none" strike="noStrike">
                        <a:solidFill>
                          <a:srgbClr val="000000"/>
                        </a:solidFill>
                        <a:effectLst/>
                        <a:latin typeface="Times New Roman" panose="02020603050405020304" pitchFamily="18" charset="0"/>
                      </a:endParaRPr>
                    </a:p>
                  </a:txBody>
                  <a:tcPr marL="9481" marR="9481" marT="9481" marB="0" anchor="b"/>
                </a:tc>
                <a:extLst>
                  <a:ext uri="{0D108BD9-81ED-4DB2-BD59-A6C34878D82A}">
                    <a16:rowId xmlns:a16="http://schemas.microsoft.com/office/drawing/2014/main" val="2659227956"/>
                  </a:ext>
                </a:extLst>
              </a:tr>
              <a:tr h="255990">
                <a:tc>
                  <a:txBody>
                    <a:bodyPr/>
                    <a:lstStyle/>
                    <a:p>
                      <a:pPr algn="l" rtl="0" fontAlgn="b"/>
                      <a:r>
                        <a:rPr lang="en-US" sz="1600" u="none" strike="noStrike">
                          <a:effectLst/>
                        </a:rPr>
                        <a:t>FCF Forecast ($ million)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extLst>
                  <a:ext uri="{0D108BD9-81ED-4DB2-BD59-A6C34878D82A}">
                    <a16:rowId xmlns:a16="http://schemas.microsoft.com/office/drawing/2014/main" val="181264427"/>
                  </a:ext>
                </a:extLst>
              </a:tr>
              <a:tr h="255990">
                <a:tc>
                  <a:txBody>
                    <a:bodyPr/>
                    <a:lstStyle/>
                    <a:p>
                      <a:pPr algn="l" rtl="0" fontAlgn="b"/>
                      <a:r>
                        <a:rPr lang="en-US" sz="1600" u="none" strike="noStrike">
                          <a:effectLst/>
                        </a:rPr>
                        <a:t>Sales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$25,300</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$27,830</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$30,335</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$32,762</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$35,055</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$37,158</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$39,016</a:t>
                      </a:r>
                      <a:endParaRPr lang="en-US" sz="1600" b="0" i="0" u="none" strike="noStrike">
                        <a:solidFill>
                          <a:srgbClr val="000000"/>
                        </a:solidFill>
                        <a:effectLst/>
                        <a:latin typeface="Times New Roman" panose="02020603050405020304" pitchFamily="18" charset="0"/>
                      </a:endParaRPr>
                    </a:p>
                  </a:txBody>
                  <a:tcPr marL="9481" marR="9481" marT="9481" marB="0" anchor="b"/>
                </a:tc>
                <a:extLst>
                  <a:ext uri="{0D108BD9-81ED-4DB2-BD59-A6C34878D82A}">
                    <a16:rowId xmlns:a16="http://schemas.microsoft.com/office/drawing/2014/main" val="409739140"/>
                  </a:ext>
                </a:extLst>
              </a:tr>
              <a:tr h="255990">
                <a:tc>
                  <a:txBody>
                    <a:bodyPr/>
                    <a:lstStyle/>
                    <a:p>
                      <a:pPr algn="l" rtl="0" fontAlgn="b"/>
                      <a:r>
                        <a:rPr lang="en-US" sz="1600" u="none" strike="noStrike">
                          <a:effectLst/>
                        </a:rPr>
                        <a:t>EBIT (10% of sales)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$2,783</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$3,034</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$3,276</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$3,506</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$3,716</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$3,902</a:t>
                      </a:r>
                      <a:endParaRPr lang="en-US" sz="1600" b="0" i="0" u="none" strike="noStrike">
                        <a:solidFill>
                          <a:srgbClr val="000000"/>
                        </a:solidFill>
                        <a:effectLst/>
                        <a:latin typeface="Times New Roman" panose="02020603050405020304" pitchFamily="18" charset="0"/>
                      </a:endParaRPr>
                    </a:p>
                  </a:txBody>
                  <a:tcPr marL="9481" marR="9481" marT="9481" marB="0" anchor="b"/>
                </a:tc>
                <a:extLst>
                  <a:ext uri="{0D108BD9-81ED-4DB2-BD59-A6C34878D82A}">
                    <a16:rowId xmlns:a16="http://schemas.microsoft.com/office/drawing/2014/main" val="2776780527"/>
                  </a:ext>
                </a:extLst>
              </a:tr>
              <a:tr h="255990">
                <a:tc>
                  <a:txBody>
                    <a:bodyPr/>
                    <a:lstStyle/>
                    <a:p>
                      <a:pPr algn="l" rtl="0" fontAlgn="b"/>
                      <a:r>
                        <a:rPr lang="en-US" sz="1600" u="none" strike="noStrike">
                          <a:effectLst/>
                        </a:rPr>
                        <a:t>Less: Income Tax (24%)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$668</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$728</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$786</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$841</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$892</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$936</a:t>
                      </a:r>
                      <a:endParaRPr lang="en-US" sz="1600" b="0" i="0" u="none" strike="noStrike">
                        <a:solidFill>
                          <a:srgbClr val="000000"/>
                        </a:solidFill>
                        <a:effectLst/>
                        <a:latin typeface="Times New Roman" panose="02020603050405020304" pitchFamily="18" charset="0"/>
                      </a:endParaRPr>
                    </a:p>
                  </a:txBody>
                  <a:tcPr marL="9481" marR="9481" marT="9481" marB="0" anchor="b"/>
                </a:tc>
                <a:extLst>
                  <a:ext uri="{0D108BD9-81ED-4DB2-BD59-A6C34878D82A}">
                    <a16:rowId xmlns:a16="http://schemas.microsoft.com/office/drawing/2014/main" val="3971040938"/>
                  </a:ext>
                </a:extLst>
              </a:tr>
              <a:tr h="255990">
                <a:tc>
                  <a:txBody>
                    <a:bodyPr/>
                    <a:lstStyle/>
                    <a:p>
                      <a:pPr algn="l" rtl="0" fontAlgn="b"/>
                      <a:r>
                        <a:rPr lang="en-US" sz="1600" u="none" strike="noStrike">
                          <a:effectLst/>
                        </a:rPr>
                        <a:t>Plus: Depreciation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extLst>
                  <a:ext uri="{0D108BD9-81ED-4DB2-BD59-A6C34878D82A}">
                    <a16:rowId xmlns:a16="http://schemas.microsoft.com/office/drawing/2014/main" val="1545000350"/>
                  </a:ext>
                </a:extLst>
              </a:tr>
              <a:tr h="255990">
                <a:tc>
                  <a:txBody>
                    <a:bodyPr/>
                    <a:lstStyle/>
                    <a:p>
                      <a:pPr algn="l" rtl="0" fontAlgn="b"/>
                      <a:r>
                        <a:rPr lang="en-US" sz="1600" u="none" strike="noStrike">
                          <a:effectLst/>
                        </a:rPr>
                        <a:t>Less: Capital Expenditures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extLst>
                  <a:ext uri="{0D108BD9-81ED-4DB2-BD59-A6C34878D82A}">
                    <a16:rowId xmlns:a16="http://schemas.microsoft.com/office/drawing/2014/main" val="2807479291"/>
                  </a:ext>
                </a:extLst>
              </a:tr>
              <a:tr h="511980">
                <a:tc>
                  <a:txBody>
                    <a:bodyPr/>
                    <a:lstStyle/>
                    <a:p>
                      <a:pPr algn="l" rtl="0" fontAlgn="b"/>
                      <a:r>
                        <a:rPr lang="en-US" sz="1600" u="none" strike="noStrike">
                          <a:effectLst/>
                        </a:rPr>
                        <a:t>Less: Increase in NWC (10% Δ Sales)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$253</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$251</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$243</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$229</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$210</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$186</a:t>
                      </a:r>
                      <a:endParaRPr lang="en-US" sz="1600" b="0" i="0" u="none" strike="noStrike">
                        <a:solidFill>
                          <a:srgbClr val="000000"/>
                        </a:solidFill>
                        <a:effectLst/>
                        <a:latin typeface="Times New Roman" panose="02020603050405020304" pitchFamily="18" charset="0"/>
                      </a:endParaRPr>
                    </a:p>
                  </a:txBody>
                  <a:tcPr marL="9481" marR="9481" marT="9481" marB="0" anchor="b"/>
                </a:tc>
                <a:extLst>
                  <a:ext uri="{0D108BD9-81ED-4DB2-BD59-A6C34878D82A}">
                    <a16:rowId xmlns:a16="http://schemas.microsoft.com/office/drawing/2014/main" val="206946352"/>
                  </a:ext>
                </a:extLst>
              </a:tr>
              <a:tr h="255990">
                <a:tc>
                  <a:txBody>
                    <a:bodyPr/>
                    <a:lstStyle/>
                    <a:p>
                      <a:pPr algn="l" rtl="0" fontAlgn="b"/>
                      <a:r>
                        <a:rPr lang="en-US" sz="1600" u="none" strike="noStrike">
                          <a:effectLst/>
                        </a:rPr>
                        <a:t>Free Cash Flow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 </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$1,862</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$2,055</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$2,247</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$2,435</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a:effectLst/>
                        </a:rPr>
                        <a:t>$2,614</a:t>
                      </a:r>
                      <a:endParaRPr lang="en-US" sz="1600" b="0" i="0" u="none" strike="noStrike">
                        <a:solidFill>
                          <a:srgbClr val="000000"/>
                        </a:solidFill>
                        <a:effectLst/>
                        <a:latin typeface="Times New Roman" panose="02020603050405020304" pitchFamily="18" charset="0"/>
                      </a:endParaRPr>
                    </a:p>
                  </a:txBody>
                  <a:tcPr marL="9481" marR="9481" marT="9481" marB="0" anchor="b"/>
                </a:tc>
                <a:tc>
                  <a:txBody>
                    <a:bodyPr/>
                    <a:lstStyle/>
                    <a:p>
                      <a:pPr algn="ctr" rtl="0" fontAlgn="b"/>
                      <a:r>
                        <a:rPr lang="en-US" sz="1600" u="none" strike="noStrike" dirty="0">
                          <a:effectLst/>
                        </a:rPr>
                        <a:t>$2,779</a:t>
                      </a:r>
                      <a:endParaRPr lang="en-US" sz="1600" b="0" i="0" u="none" strike="noStrike" dirty="0">
                        <a:solidFill>
                          <a:srgbClr val="000000"/>
                        </a:solidFill>
                        <a:effectLst/>
                        <a:latin typeface="Times New Roman" panose="02020603050405020304" pitchFamily="18" charset="0"/>
                      </a:endParaRPr>
                    </a:p>
                  </a:txBody>
                  <a:tcPr marL="9481" marR="9481" marT="9481" marB="0" anchor="b"/>
                </a:tc>
                <a:extLst>
                  <a:ext uri="{0D108BD9-81ED-4DB2-BD59-A6C34878D82A}">
                    <a16:rowId xmlns:a16="http://schemas.microsoft.com/office/drawing/2014/main" val="2047195251"/>
                  </a:ext>
                </a:extLst>
              </a:tr>
            </a:tbl>
          </a:graphicData>
        </a:graphic>
      </p:graphicFrame>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38" name="Rectangle 28">
            <a:extLst>
              <a:ext uri="{FF2B5EF4-FFF2-40B4-BE49-F238E27FC236}">
                <a16:creationId xmlns:a16="http://schemas.microsoft.com/office/drawing/2014/main" id="{346F9021-2A7D-4D6D-8EA3-D558E73C36C4}"/>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Example -1 Valuing Nike, Inc., Stock Using Free Cash Flow</a:t>
            </a:r>
          </a:p>
        </p:txBody>
      </p:sp>
      <p:sp>
        <p:nvSpPr>
          <p:cNvPr id="6148" name="Rectangle 29">
            <a:extLst>
              <a:ext uri="{FF2B5EF4-FFF2-40B4-BE49-F238E27FC236}">
                <a16:creationId xmlns:a16="http://schemas.microsoft.com/office/drawing/2014/main" id="{BBDC21FE-F42B-4FE6-8341-F81348163235}"/>
              </a:ext>
            </a:extLst>
          </p:cNvPr>
          <p:cNvSpPr>
            <a:spLocks noGrp="1" noChangeArrowheads="1"/>
          </p:cNvSpPr>
          <p:nvPr>
            <p:ph idx="1"/>
          </p:nvPr>
        </p:nvSpPr>
        <p:spPr/>
        <p:txBody>
          <a:bodyPr/>
          <a:lstStyle/>
          <a:p>
            <a:pPr eaLnBrk="1" hangingPunct="1"/>
            <a:r>
              <a:rPr lang="en-US" altLang="en-US" sz="2000" dirty="0"/>
              <a:t>Because capital expenditures are expected to equal depreciation, lines 7 and 8 in the spreadsheet cancel out. We can set them both to zero rather than explicitly forecast them.</a:t>
            </a:r>
          </a:p>
          <a:p>
            <a:pPr eaLnBrk="1" hangingPunct="1"/>
            <a:r>
              <a:rPr lang="en-US" altLang="en-US" sz="2000" dirty="0"/>
              <a:t>Given our assumption of constant 5% growth in free cash flows after 2018 and a weighted average cost of capital of 10%, we can use Eq. 6 to compute a terminal enterprise value:</a:t>
            </a:r>
            <a:endParaRPr lang="en-US" altLang="en-US" sz="2000" b="1" dirty="0"/>
          </a:p>
          <a:p>
            <a:pPr eaLnBrk="1" hangingPunct="1">
              <a:spcBef>
                <a:spcPct val="50000"/>
              </a:spcBef>
            </a:pPr>
            <a:endParaRPr lang="en-US" altLang="en-US" sz="2400" dirty="0"/>
          </a:p>
        </p:txBody>
      </p:sp>
      <p:graphicFrame>
        <p:nvGraphicFramePr>
          <p:cNvPr id="6146" name="Object 6">
            <a:extLst>
              <a:ext uri="{FF2B5EF4-FFF2-40B4-BE49-F238E27FC236}">
                <a16:creationId xmlns:a16="http://schemas.microsoft.com/office/drawing/2014/main" id="{4FAB54E4-8FD9-45ED-BEDE-E542E2E740C9}"/>
              </a:ext>
            </a:extLst>
          </p:cNvPr>
          <p:cNvGraphicFramePr>
            <a:graphicFrameLocks noChangeAspect="1"/>
          </p:cNvGraphicFramePr>
          <p:nvPr>
            <p:extLst>
              <p:ext uri="{D42A27DB-BD31-4B8C-83A1-F6EECF244321}">
                <p14:modId xmlns:p14="http://schemas.microsoft.com/office/powerpoint/2010/main" val="2986216287"/>
              </p:ext>
            </p:extLst>
          </p:nvPr>
        </p:nvGraphicFramePr>
        <p:xfrm>
          <a:off x="507999" y="4241800"/>
          <a:ext cx="8374743" cy="1047750"/>
        </p:xfrm>
        <a:graphic>
          <a:graphicData uri="http://schemas.openxmlformats.org/presentationml/2006/ole">
            <mc:AlternateContent xmlns:mc="http://schemas.openxmlformats.org/markup-compatibility/2006">
              <mc:Choice xmlns:v="urn:schemas-microsoft-com:vml" Requires="v">
                <p:oleObj name="Equation" r:id="rId3" imgW="4924440" imgH="508680" progId="Equation.3">
                  <p:embed/>
                </p:oleObj>
              </mc:Choice>
              <mc:Fallback>
                <p:oleObj name="Equation" r:id="rId3" imgW="4924440" imgH="508680" progId="Equation.3">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7999" y="4241800"/>
                        <a:ext cx="8374743" cy="1047750"/>
                      </a:xfrm>
                      <a:prstGeom prst="rect">
                        <a:avLst/>
                      </a:prstGeom>
                      <a:solidFill>
                        <a:srgbClr val="FFF4DB"/>
                      </a:solidFill>
                      <a:ln>
                        <a:noFill/>
                      </a:ln>
                      <a:effectLst/>
                    </p:spPr>
                  </p:pic>
                </p:oleObj>
              </mc:Fallback>
            </mc:AlternateContent>
          </a:graphicData>
        </a:graphic>
      </p:graphicFrame>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6" name="Rectangle 28">
            <a:extLst>
              <a:ext uri="{FF2B5EF4-FFF2-40B4-BE49-F238E27FC236}">
                <a16:creationId xmlns:a16="http://schemas.microsoft.com/office/drawing/2014/main" id="{C1AF2686-9F35-4746-9F00-FB653E1D3DA5}"/>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Example -1 Valuing Nike, Inc., Stock Using Free Cash Flow</a:t>
            </a:r>
          </a:p>
        </p:txBody>
      </p:sp>
      <p:sp>
        <p:nvSpPr>
          <p:cNvPr id="23555" name="Rectangle 29">
            <a:extLst>
              <a:ext uri="{FF2B5EF4-FFF2-40B4-BE49-F238E27FC236}">
                <a16:creationId xmlns:a16="http://schemas.microsoft.com/office/drawing/2014/main" id="{416CD926-E3F7-4826-B1DA-5BAE81C0C70C}"/>
              </a:ext>
            </a:extLst>
          </p:cNvPr>
          <p:cNvSpPr>
            <a:spLocks noGrp="1" noChangeArrowheads="1"/>
          </p:cNvSpPr>
          <p:nvPr>
            <p:ph idx="1"/>
          </p:nvPr>
        </p:nvSpPr>
        <p:spPr/>
        <p:txBody>
          <a:bodyPr/>
          <a:lstStyle/>
          <a:p>
            <a:pPr eaLnBrk="1" hangingPunct="1">
              <a:spcBef>
                <a:spcPct val="50000"/>
              </a:spcBef>
            </a:pPr>
            <a:r>
              <a:rPr lang="en-US" altLang="en-US" sz="2000" dirty="0"/>
              <a:t>From Eq. 5, Nike’s current enterprise value is the present value of its free cash flows plus the firm’s terminal value:</a:t>
            </a:r>
          </a:p>
          <a:p>
            <a:pPr eaLnBrk="1" hangingPunct="1">
              <a:spcBef>
                <a:spcPts val="2400"/>
              </a:spcBef>
            </a:pPr>
            <a:r>
              <a:rPr lang="en-US" altLang="en-US" sz="2000" dirty="0"/>
              <a:t>We can now estimate the value of a share of Nike’s stock using Eq. 4:</a:t>
            </a:r>
          </a:p>
          <a:p>
            <a:pPr eaLnBrk="1" hangingPunct="1">
              <a:spcBef>
                <a:spcPct val="50000"/>
              </a:spcBef>
            </a:pPr>
            <a:endParaRPr lang="en-US" altLang="en-US" sz="2400" dirty="0"/>
          </a:p>
        </p:txBody>
      </p:sp>
      <p:sp>
        <p:nvSpPr>
          <p:cNvPr id="3" name="TextBox 2">
            <a:extLst>
              <a:ext uri="{FF2B5EF4-FFF2-40B4-BE49-F238E27FC236}">
                <a16:creationId xmlns:a16="http://schemas.microsoft.com/office/drawing/2014/main" id="{AD948767-C9AA-4346-A6D8-056052209BB1}"/>
              </a:ext>
            </a:extLst>
          </p:cNvPr>
          <p:cNvSpPr txBox="1">
            <a:spLocks noRot="1" noChangeAspect="1" noMove="1" noResize="1" noEditPoints="1" noAdjustHandles="1" noChangeArrowheads="1" noChangeShapeType="1" noTextEdit="1"/>
          </p:cNvSpPr>
          <p:nvPr/>
        </p:nvSpPr>
        <p:spPr>
          <a:xfrm>
            <a:off x="1571625" y="5280739"/>
            <a:ext cx="5910785" cy="716093"/>
          </a:xfrm>
          <a:prstGeom prst="rect">
            <a:avLst/>
          </a:prstGeom>
          <a:blipFill rotWithShape="0">
            <a:blip r:embed="rId3" cstate="print"/>
            <a:stretch>
              <a:fillRect/>
            </a:stretch>
          </a:blipFill>
        </p:spPr>
        <p:txBody>
          <a:bodyPr/>
          <a:lstStyle/>
          <a:p>
            <a:pPr eaLnBrk="0" hangingPunct="0">
              <a:defRPr/>
            </a:pPr>
            <a:r>
              <a:rPr lang="en-US">
                <a:noFill/>
                <a:ea typeface="+mn-ea"/>
              </a:rPr>
              <a:t> </a:t>
            </a:r>
          </a:p>
        </p:txBody>
      </p:sp>
      <p:sp>
        <p:nvSpPr>
          <p:cNvPr id="8" name="TextBox 7">
            <a:extLst>
              <a:ext uri="{FF2B5EF4-FFF2-40B4-BE49-F238E27FC236}">
                <a16:creationId xmlns:a16="http://schemas.microsoft.com/office/drawing/2014/main" id="{83D23ADE-5C4B-49B3-BC87-E4929885C7AB}"/>
              </a:ext>
            </a:extLst>
          </p:cNvPr>
          <p:cNvSpPr txBox="1">
            <a:spLocks noRot="1" noChangeAspect="1" noMove="1" noResize="1" noEditPoints="1" noAdjustHandles="1" noChangeArrowheads="1" noChangeShapeType="1" noTextEdit="1"/>
          </p:cNvSpPr>
          <p:nvPr/>
        </p:nvSpPr>
        <p:spPr>
          <a:xfrm>
            <a:off x="304800" y="3535527"/>
            <a:ext cx="8478026" cy="482568"/>
          </a:xfrm>
          <a:prstGeom prst="rect">
            <a:avLst/>
          </a:prstGeom>
          <a:blipFill rotWithShape="0">
            <a:blip r:embed="rId4" cstate="print"/>
            <a:stretch>
              <a:fillRect/>
            </a:stretch>
          </a:blipFill>
        </p:spPr>
        <p:txBody>
          <a:bodyPr/>
          <a:lstStyle/>
          <a:p>
            <a:pPr eaLnBrk="0" hangingPunct="0">
              <a:defRPr/>
            </a:pPr>
            <a:r>
              <a:rPr lang="en-US">
                <a:noFill/>
                <a:ea typeface="+mn-ea"/>
              </a:rPr>
              <a:t> </a:t>
            </a: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4034" name="Rectangle 20">
            <a:extLst>
              <a:ext uri="{FF2B5EF4-FFF2-40B4-BE49-F238E27FC236}">
                <a16:creationId xmlns:a16="http://schemas.microsoft.com/office/drawing/2014/main" id="{C30327EF-7841-4BB7-89D3-CE458C8E54E7}"/>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a:t>Example 10.1 Valuing Nike, Inc., Stock Using Free Cash Flow</a:t>
            </a:r>
          </a:p>
        </p:txBody>
      </p:sp>
      <p:sp>
        <p:nvSpPr>
          <p:cNvPr id="24579" name="Rectangle 21">
            <a:extLst>
              <a:ext uri="{FF2B5EF4-FFF2-40B4-BE49-F238E27FC236}">
                <a16:creationId xmlns:a16="http://schemas.microsoft.com/office/drawing/2014/main" id="{6AA9E353-D8D5-4BE7-B31A-8D129ADC01E1}"/>
              </a:ext>
            </a:extLst>
          </p:cNvPr>
          <p:cNvSpPr>
            <a:spLocks noGrp="1" noChangeArrowheads="1"/>
          </p:cNvSpPr>
          <p:nvPr>
            <p:ph idx="1"/>
          </p:nvPr>
        </p:nvSpPr>
        <p:spPr>
          <a:xfrm>
            <a:off x="457200" y="1600201"/>
            <a:ext cx="8229600" cy="3363686"/>
          </a:xfrm>
        </p:spPr>
        <p:txBody>
          <a:bodyPr/>
          <a:lstStyle/>
          <a:p>
            <a:pPr eaLnBrk="1" hangingPunct="1"/>
            <a:r>
              <a:rPr lang="en-US" altLang="en-US" sz="2000" dirty="0"/>
              <a:t>The total value of all of the claims, both debt and equity, on the firm must equal the total present value of all cash flows generated by the firm, in addition to any cash it currently has. The total present value of all cash flows to be generated by Nike is $42,881.5 million and it has $3,300 million in cash. Subtracting off the value of the debt claims ($1,200 million), leaves us with the total value of the equity claims and dividing by the number of shares produces the value per share.</a:t>
            </a:r>
          </a:p>
        </p:txBody>
      </p:sp>
      <p:sp>
        <p:nvSpPr>
          <p:cNvPr id="4" name="TextBox 3">
            <a:extLst>
              <a:ext uri="{FF2B5EF4-FFF2-40B4-BE49-F238E27FC236}">
                <a16:creationId xmlns:a16="http://schemas.microsoft.com/office/drawing/2014/main" id="{C25B7E16-19AE-46DE-9518-E107B994DA02}"/>
              </a:ext>
            </a:extLst>
          </p:cNvPr>
          <p:cNvSpPr txBox="1">
            <a:spLocks noRot="1" noChangeAspect="1" noMove="1" noResize="1" noEditPoints="1" noAdjustHandles="1" noChangeArrowheads="1" noChangeShapeType="1" noTextEdit="1"/>
          </p:cNvSpPr>
          <p:nvPr/>
        </p:nvSpPr>
        <p:spPr>
          <a:xfrm>
            <a:off x="1571625" y="5280739"/>
            <a:ext cx="5910785" cy="716093"/>
          </a:xfrm>
          <a:prstGeom prst="rect">
            <a:avLst/>
          </a:prstGeom>
          <a:blipFill rotWithShape="0">
            <a:blip r:embed="rId3" cstate="print"/>
            <a:stretch>
              <a:fillRect/>
            </a:stretch>
          </a:blipFill>
        </p:spPr>
        <p:txBody>
          <a:bodyPr/>
          <a:lstStyle/>
          <a:p>
            <a:pPr eaLnBrk="0" hangingPunct="0">
              <a:defRPr/>
            </a:pPr>
            <a:r>
              <a:rPr lang="en-US">
                <a:noFill/>
                <a:ea typeface="+mn-ea"/>
              </a:rPr>
              <a:t> </a:t>
            </a:r>
          </a:p>
        </p:txBody>
      </p:sp>
      <p:graphicFrame>
        <p:nvGraphicFramePr>
          <p:cNvPr id="2" name="Object 2">
            <a:extLst>
              <a:ext uri="{FF2B5EF4-FFF2-40B4-BE49-F238E27FC236}">
                <a16:creationId xmlns:a16="http://schemas.microsoft.com/office/drawing/2014/main" id="{B82C0242-8C15-CD08-301A-3268736785D6}"/>
              </a:ext>
            </a:extLst>
          </p:cNvPr>
          <p:cNvGraphicFramePr>
            <a:graphicFrameLocks noChangeAspect="1"/>
          </p:cNvGraphicFramePr>
          <p:nvPr>
            <p:extLst>
              <p:ext uri="{D42A27DB-BD31-4B8C-83A1-F6EECF244321}">
                <p14:modId xmlns:p14="http://schemas.microsoft.com/office/powerpoint/2010/main" val="2077871470"/>
              </p:ext>
            </p:extLst>
          </p:nvPr>
        </p:nvGraphicFramePr>
        <p:xfrm>
          <a:off x="2247900" y="3874862"/>
          <a:ext cx="4083050" cy="1089025"/>
        </p:xfrm>
        <a:graphic>
          <a:graphicData uri="http://schemas.openxmlformats.org/presentationml/2006/ole">
            <mc:AlternateContent xmlns:mc="http://schemas.openxmlformats.org/markup-compatibility/2006">
              <mc:Choice xmlns:v="urn:schemas-microsoft-com:vml" Requires="v">
                <p:oleObj name="Equation" r:id="rId4" imgW="2286000" imgH="609600" progId="Equation.DSMT4">
                  <p:embed/>
                </p:oleObj>
              </mc:Choice>
              <mc:Fallback>
                <p:oleObj name="Equation" r:id="rId4" imgW="2286000" imgH="609600" progId="Equation.DSMT4">
                  <p:embed/>
                  <p:pic>
                    <p:nvPicPr>
                      <p:cNvPr id="4" name="Object 2">
                        <a:extLst>
                          <a:ext uri="{FF2B5EF4-FFF2-40B4-BE49-F238E27FC236}">
                            <a16:creationId xmlns:a16="http://schemas.microsoft.com/office/drawing/2014/main" id="{52C160EA-F7C3-4ABE-8B6C-D8241342D28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47900" y="3874862"/>
                        <a:ext cx="4083050" cy="1089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4">
            <a:extLst>
              <a:ext uri="{FF2B5EF4-FFF2-40B4-BE49-F238E27FC236}">
                <a16:creationId xmlns:a16="http://schemas.microsoft.com/office/drawing/2014/main" id="{E824E3F1-1098-44DA-8F2E-14B362080321}"/>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Example -2 Valuing Nike, Inc., Changing the expected growth</a:t>
            </a:r>
          </a:p>
        </p:txBody>
      </p:sp>
      <p:sp>
        <p:nvSpPr>
          <p:cNvPr id="46083" name="Rectangle 25">
            <a:extLst>
              <a:ext uri="{FF2B5EF4-FFF2-40B4-BE49-F238E27FC236}">
                <a16:creationId xmlns:a16="http://schemas.microsoft.com/office/drawing/2014/main" id="{AAB870F9-04CB-4300-B982-8C70B8E4DA10}"/>
              </a:ext>
            </a:extLst>
          </p:cNvPr>
          <p:cNvSpPr>
            <a:spLocks noGrp="1" noChangeArrowheads="1"/>
          </p:cNvSpPr>
          <p:nvPr>
            <p:ph idx="1"/>
          </p:nvPr>
        </p:nvSpPr>
        <p:spPr/>
        <p:txBody>
          <a:bodyPr rtlCol="0">
            <a:normAutofit lnSpcReduction="10000"/>
          </a:bodyPr>
          <a:lstStyle/>
          <a:p>
            <a:pPr eaLnBrk="1" fontAlgn="auto" hangingPunct="1">
              <a:spcAft>
                <a:spcPts val="0"/>
              </a:spcAft>
              <a:buFontTx/>
              <a:buNone/>
              <a:defRPr/>
            </a:pPr>
            <a:r>
              <a:rPr lang="en-US" dirty="0"/>
              <a:t>Change in the expected value growth rate</a:t>
            </a:r>
          </a:p>
          <a:p>
            <a:pPr eaLnBrk="1" fontAlgn="auto" hangingPunct="1">
              <a:spcAft>
                <a:spcPts val="0"/>
              </a:spcAft>
              <a:defRPr/>
            </a:pPr>
            <a:r>
              <a:rPr lang="en-US" sz="2000" dirty="0"/>
              <a:t>Nike had sales of $25.3 billion in 2012.</a:t>
            </a:r>
          </a:p>
          <a:p>
            <a:pPr eaLnBrk="1" fontAlgn="auto" hangingPunct="1">
              <a:spcAft>
                <a:spcPts val="0"/>
              </a:spcAft>
              <a:defRPr/>
            </a:pPr>
            <a:r>
              <a:rPr lang="en-US" sz="2000" dirty="0"/>
              <a:t>Suppose you expect its sales to grow at a rate of 8% in 2013, but then slow by 1% per year to the long-run growth rate that is characteristic of the apparel industry—5%—by 2016. </a:t>
            </a:r>
          </a:p>
          <a:p>
            <a:pPr eaLnBrk="1" fontAlgn="auto" hangingPunct="1">
              <a:spcAft>
                <a:spcPts val="0"/>
              </a:spcAft>
              <a:defRPr/>
            </a:pPr>
            <a:r>
              <a:rPr lang="en-US" sz="2000" dirty="0"/>
              <a:t>Based on Nike’s past profitability an investment needs, you expect EBIT to be </a:t>
            </a:r>
            <a:r>
              <a:rPr lang="en-US" sz="2000" b="1" dirty="0"/>
              <a:t>9% of sales</a:t>
            </a:r>
            <a:r>
              <a:rPr lang="en-US" sz="2000" dirty="0"/>
              <a:t>, increases in net working capital requirements to be 10% of any increase in sales, and capital expenditures to equal depreciation expenses. </a:t>
            </a:r>
          </a:p>
          <a:p>
            <a:pPr eaLnBrk="1" fontAlgn="auto" hangingPunct="1">
              <a:spcAft>
                <a:spcPts val="0"/>
              </a:spcAft>
              <a:defRPr/>
            </a:pPr>
            <a:r>
              <a:rPr lang="en-US" sz="2000" dirty="0"/>
              <a:t>If Nike has $3.3 billion in cash, $1.2 billion in debt, 893.6 million shares outstanding, a tax rate of 24%, and a weighted average cost of capital of 10%, </a:t>
            </a:r>
          </a:p>
          <a:p>
            <a:pPr eaLnBrk="1" fontAlgn="auto" hangingPunct="1">
              <a:spcAft>
                <a:spcPts val="0"/>
              </a:spcAft>
              <a:defRPr/>
            </a:pPr>
            <a:r>
              <a:rPr lang="en-US" sz="2000" dirty="0"/>
              <a:t>what is your estimate of the value of Nike’s stock in early 2013?</a:t>
            </a: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2226" name="Rectangle 28">
            <a:extLst>
              <a:ext uri="{FF2B5EF4-FFF2-40B4-BE49-F238E27FC236}">
                <a16:creationId xmlns:a16="http://schemas.microsoft.com/office/drawing/2014/main" id="{03099BF7-DA07-41DB-AB59-CF3C0CEBD642}"/>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Example -2 Valuing Nike, Inc., Changing the expected growth</a:t>
            </a:r>
          </a:p>
        </p:txBody>
      </p:sp>
      <p:sp>
        <p:nvSpPr>
          <p:cNvPr id="26627" name="Rectangle 29">
            <a:extLst>
              <a:ext uri="{FF2B5EF4-FFF2-40B4-BE49-F238E27FC236}">
                <a16:creationId xmlns:a16="http://schemas.microsoft.com/office/drawing/2014/main" id="{1A411877-FF70-4DC7-BC5A-0BD40E262E1B}"/>
              </a:ext>
            </a:extLst>
          </p:cNvPr>
          <p:cNvSpPr>
            <a:spLocks noGrp="1" noChangeArrowheads="1"/>
          </p:cNvSpPr>
          <p:nvPr>
            <p:ph idx="1"/>
          </p:nvPr>
        </p:nvSpPr>
        <p:spPr/>
        <p:txBody>
          <a:bodyPr/>
          <a:lstStyle/>
          <a:p>
            <a:pPr eaLnBrk="1" hangingPunct="1">
              <a:spcBef>
                <a:spcPct val="0"/>
              </a:spcBef>
            </a:pPr>
            <a:r>
              <a:rPr lang="en-US" altLang="en-US" sz="2000" dirty="0"/>
              <a:t>The spreadsheet below presents a simplified pro forma for Nike based on the information we have:</a:t>
            </a:r>
          </a:p>
          <a:p>
            <a:pPr eaLnBrk="1" hangingPunct="1">
              <a:spcBef>
                <a:spcPct val="50000"/>
              </a:spcBef>
            </a:pPr>
            <a:endParaRPr lang="en-US" altLang="en-US" sz="2000" dirty="0"/>
          </a:p>
        </p:txBody>
      </p:sp>
      <p:graphicFrame>
        <p:nvGraphicFramePr>
          <p:cNvPr id="2" name="Table 1">
            <a:extLst>
              <a:ext uri="{FF2B5EF4-FFF2-40B4-BE49-F238E27FC236}">
                <a16:creationId xmlns:a16="http://schemas.microsoft.com/office/drawing/2014/main" id="{B8D0A0D8-27C9-41B4-ABEA-0C7031F617E6}"/>
              </a:ext>
            </a:extLst>
          </p:cNvPr>
          <p:cNvGraphicFramePr>
            <a:graphicFrameLocks noGrp="1"/>
          </p:cNvGraphicFramePr>
          <p:nvPr>
            <p:extLst>
              <p:ext uri="{D42A27DB-BD31-4B8C-83A1-F6EECF244321}">
                <p14:modId xmlns:p14="http://schemas.microsoft.com/office/powerpoint/2010/main" val="533350132"/>
              </p:ext>
            </p:extLst>
          </p:nvPr>
        </p:nvGraphicFramePr>
        <p:xfrm>
          <a:off x="916160" y="2479603"/>
          <a:ext cx="7493330" cy="3240160"/>
        </p:xfrm>
        <a:graphic>
          <a:graphicData uri="http://schemas.openxmlformats.org/drawingml/2006/table">
            <a:tbl>
              <a:tblPr>
                <a:tableStyleId>{5C22544A-7EE6-4342-B048-85BDC9FD1C3A}</a:tableStyleId>
              </a:tblPr>
              <a:tblGrid>
                <a:gridCol w="2812240">
                  <a:extLst>
                    <a:ext uri="{9D8B030D-6E8A-4147-A177-3AD203B41FA5}">
                      <a16:colId xmlns:a16="http://schemas.microsoft.com/office/drawing/2014/main" val="950436369"/>
                    </a:ext>
                  </a:extLst>
                </a:gridCol>
                <a:gridCol w="936218">
                  <a:extLst>
                    <a:ext uri="{9D8B030D-6E8A-4147-A177-3AD203B41FA5}">
                      <a16:colId xmlns:a16="http://schemas.microsoft.com/office/drawing/2014/main" val="2001860469"/>
                    </a:ext>
                  </a:extLst>
                </a:gridCol>
                <a:gridCol w="936218">
                  <a:extLst>
                    <a:ext uri="{9D8B030D-6E8A-4147-A177-3AD203B41FA5}">
                      <a16:colId xmlns:a16="http://schemas.microsoft.com/office/drawing/2014/main" val="2021392600"/>
                    </a:ext>
                  </a:extLst>
                </a:gridCol>
                <a:gridCol w="936218">
                  <a:extLst>
                    <a:ext uri="{9D8B030D-6E8A-4147-A177-3AD203B41FA5}">
                      <a16:colId xmlns:a16="http://schemas.microsoft.com/office/drawing/2014/main" val="1531411386"/>
                    </a:ext>
                  </a:extLst>
                </a:gridCol>
                <a:gridCol w="936218">
                  <a:extLst>
                    <a:ext uri="{9D8B030D-6E8A-4147-A177-3AD203B41FA5}">
                      <a16:colId xmlns:a16="http://schemas.microsoft.com/office/drawing/2014/main" val="1164723236"/>
                    </a:ext>
                  </a:extLst>
                </a:gridCol>
                <a:gridCol w="936218">
                  <a:extLst>
                    <a:ext uri="{9D8B030D-6E8A-4147-A177-3AD203B41FA5}">
                      <a16:colId xmlns:a16="http://schemas.microsoft.com/office/drawing/2014/main" val="1799814626"/>
                    </a:ext>
                  </a:extLst>
                </a:gridCol>
              </a:tblGrid>
              <a:tr h="294560">
                <a:tc>
                  <a:txBody>
                    <a:bodyPr/>
                    <a:lstStyle/>
                    <a:p>
                      <a:pPr algn="l" rtl="0" fontAlgn="b"/>
                      <a:r>
                        <a:rPr lang="en-US" sz="1800" u="none" strike="noStrike" dirty="0">
                          <a:effectLst/>
                        </a:rPr>
                        <a:t>Year </a:t>
                      </a:r>
                      <a:endParaRPr lang="en-US" sz="1800" b="0" i="0" u="none" strike="noStrike" dirty="0">
                        <a:solidFill>
                          <a:srgbClr val="000000"/>
                        </a:solidFill>
                        <a:effectLst/>
                        <a:latin typeface="Times New Roman" panose="02020603050405020304" pitchFamily="18" charset="0"/>
                      </a:endParaRPr>
                    </a:p>
                  </a:txBody>
                  <a:tcPr marL="9525" marR="9525" marT="9525" marB="0" anchor="b"/>
                </a:tc>
                <a:tc>
                  <a:txBody>
                    <a:bodyPr/>
                    <a:lstStyle/>
                    <a:p>
                      <a:pPr algn="r" rtl="0" fontAlgn="b"/>
                      <a:r>
                        <a:rPr lang="en-US" sz="1800" u="none" strike="noStrike">
                          <a:effectLst/>
                        </a:rPr>
                        <a:t>2012</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r" rtl="0" fontAlgn="b"/>
                      <a:r>
                        <a:rPr lang="en-US" sz="1800" u="none" strike="noStrike">
                          <a:effectLst/>
                        </a:rPr>
                        <a:t>2013</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r" rtl="0" fontAlgn="b"/>
                      <a:r>
                        <a:rPr lang="en-US" sz="1800" u="none" strike="noStrike">
                          <a:effectLst/>
                        </a:rPr>
                        <a:t>2014</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r" rtl="0" fontAlgn="b"/>
                      <a:r>
                        <a:rPr lang="en-US" sz="1800" u="none" strike="noStrike">
                          <a:effectLst/>
                        </a:rPr>
                        <a:t>2015</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r" rtl="0" fontAlgn="b"/>
                      <a:r>
                        <a:rPr lang="en-US" sz="1800" u="none" strike="noStrike">
                          <a:effectLst/>
                        </a:rPr>
                        <a:t>2016</a:t>
                      </a:r>
                      <a:endParaRPr lang="en-US" sz="1800" b="0" i="0" u="none" strike="noStrike">
                        <a:solidFill>
                          <a:srgbClr val="000000"/>
                        </a:solidFill>
                        <a:effectLst/>
                        <a:latin typeface="Times New Roman" panose="02020603050405020304" pitchFamily="18" charset="0"/>
                      </a:endParaRPr>
                    </a:p>
                  </a:txBody>
                  <a:tcPr marL="9525" marR="9525" marT="9525" marB="0" anchor="b"/>
                </a:tc>
                <a:extLst>
                  <a:ext uri="{0D108BD9-81ED-4DB2-BD59-A6C34878D82A}">
                    <a16:rowId xmlns:a16="http://schemas.microsoft.com/office/drawing/2014/main" val="3513007508"/>
                  </a:ext>
                </a:extLst>
              </a:tr>
              <a:tr h="294560">
                <a:tc>
                  <a:txBody>
                    <a:bodyPr/>
                    <a:lstStyle/>
                    <a:p>
                      <a:pPr algn="l" rtl="0" fontAlgn="b"/>
                      <a:r>
                        <a:rPr lang="en-US" sz="1800" u="none" strike="noStrike" dirty="0">
                          <a:effectLst/>
                        </a:rPr>
                        <a:t>Growth Versus Prior Year </a:t>
                      </a:r>
                      <a:endParaRPr lang="en-US" sz="1800" b="0" i="0" u="none" strike="noStrike" dirty="0">
                        <a:solidFill>
                          <a:srgbClr val="000000"/>
                        </a:solidFill>
                        <a:effectLst/>
                        <a:latin typeface="Times New Roman" panose="02020603050405020304" pitchFamily="18" charset="0"/>
                      </a:endParaRPr>
                    </a:p>
                  </a:txBody>
                  <a:tcPr marL="9525" marR="9525" marT="9525" marB="0" anchor="b"/>
                </a:tc>
                <a:tc>
                  <a:txBody>
                    <a:bodyPr/>
                    <a:lstStyle/>
                    <a:p>
                      <a:pPr algn="l" rtl="0" fontAlgn="b"/>
                      <a:r>
                        <a:rPr lang="en-US" sz="1800" u="none" strike="noStrike">
                          <a:effectLst/>
                        </a:rPr>
                        <a:t> </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8%</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7%</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6%</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5%</a:t>
                      </a:r>
                      <a:endParaRPr lang="en-US" sz="1800" b="0" i="0" u="none" strike="noStrike">
                        <a:solidFill>
                          <a:srgbClr val="000000"/>
                        </a:solidFill>
                        <a:effectLst/>
                        <a:latin typeface="Times New Roman" panose="02020603050405020304" pitchFamily="18" charset="0"/>
                      </a:endParaRPr>
                    </a:p>
                  </a:txBody>
                  <a:tcPr marL="9525" marR="9525" marT="9525" marB="0" anchor="b"/>
                </a:tc>
                <a:extLst>
                  <a:ext uri="{0D108BD9-81ED-4DB2-BD59-A6C34878D82A}">
                    <a16:rowId xmlns:a16="http://schemas.microsoft.com/office/drawing/2014/main" val="4111904267"/>
                  </a:ext>
                </a:extLst>
              </a:tr>
              <a:tr h="294560">
                <a:tc>
                  <a:txBody>
                    <a:bodyPr/>
                    <a:lstStyle/>
                    <a:p>
                      <a:pPr algn="l" rtl="0" fontAlgn="b"/>
                      <a:r>
                        <a:rPr lang="en-US" sz="1800" u="none" strike="noStrike" dirty="0">
                          <a:effectLst/>
                        </a:rPr>
                        <a:t>FCF Forecast ($ million) </a:t>
                      </a:r>
                      <a:endParaRPr lang="en-US" sz="1800" b="0" i="0" u="none" strike="noStrike" dirty="0">
                        <a:solidFill>
                          <a:srgbClr val="000000"/>
                        </a:solidFill>
                        <a:effectLst/>
                        <a:latin typeface="Times New Roman" panose="02020603050405020304" pitchFamily="18" charset="0"/>
                      </a:endParaRPr>
                    </a:p>
                  </a:txBody>
                  <a:tcPr marL="9525" marR="9525" marT="9525" marB="0" anchor="b"/>
                </a:tc>
                <a:tc>
                  <a:txBody>
                    <a:bodyPr/>
                    <a:lstStyle/>
                    <a:p>
                      <a:pPr algn="l" rtl="0" fontAlgn="b"/>
                      <a:r>
                        <a:rPr lang="en-US" sz="1800" u="none" strike="noStrike">
                          <a:effectLst/>
                        </a:rPr>
                        <a:t> </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l" rtl="0" fontAlgn="b"/>
                      <a:r>
                        <a:rPr lang="en-US" sz="1800" u="none" strike="noStrike">
                          <a:effectLst/>
                        </a:rPr>
                        <a:t> </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l" rtl="0" fontAlgn="b"/>
                      <a:r>
                        <a:rPr lang="en-US" sz="1800" u="none" strike="noStrike">
                          <a:effectLst/>
                        </a:rPr>
                        <a:t> </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l" rtl="0" fontAlgn="b"/>
                      <a:r>
                        <a:rPr lang="en-US" sz="1800" u="none" strike="noStrike" dirty="0">
                          <a:effectLst/>
                        </a:rPr>
                        <a:t> </a:t>
                      </a:r>
                      <a:endParaRPr lang="en-US" sz="1800" b="0" i="0" u="none" strike="noStrike" dirty="0">
                        <a:solidFill>
                          <a:srgbClr val="000000"/>
                        </a:solidFill>
                        <a:effectLst/>
                        <a:latin typeface="Times New Roman" panose="02020603050405020304" pitchFamily="18" charset="0"/>
                      </a:endParaRPr>
                    </a:p>
                  </a:txBody>
                  <a:tcPr marL="9525" marR="9525" marT="9525" marB="0" anchor="b"/>
                </a:tc>
                <a:tc>
                  <a:txBody>
                    <a:bodyPr/>
                    <a:lstStyle/>
                    <a:p>
                      <a:pPr algn="l" rtl="0" fontAlgn="b"/>
                      <a:r>
                        <a:rPr lang="en-US" sz="1800" u="none" strike="noStrike">
                          <a:effectLst/>
                        </a:rPr>
                        <a:t> </a:t>
                      </a:r>
                      <a:endParaRPr lang="en-US" sz="1800" b="0" i="0" u="none" strike="noStrike">
                        <a:solidFill>
                          <a:srgbClr val="000000"/>
                        </a:solidFill>
                        <a:effectLst/>
                        <a:latin typeface="Times New Roman" panose="02020603050405020304" pitchFamily="18" charset="0"/>
                      </a:endParaRPr>
                    </a:p>
                  </a:txBody>
                  <a:tcPr marL="9525" marR="9525" marT="9525" marB="0" anchor="b"/>
                </a:tc>
                <a:extLst>
                  <a:ext uri="{0D108BD9-81ED-4DB2-BD59-A6C34878D82A}">
                    <a16:rowId xmlns:a16="http://schemas.microsoft.com/office/drawing/2014/main" val="2396140090"/>
                  </a:ext>
                </a:extLst>
              </a:tr>
              <a:tr h="294560">
                <a:tc>
                  <a:txBody>
                    <a:bodyPr/>
                    <a:lstStyle/>
                    <a:p>
                      <a:pPr algn="l" rtl="0" fontAlgn="b"/>
                      <a:r>
                        <a:rPr lang="en-US" sz="1800" u="none" strike="noStrike" dirty="0">
                          <a:effectLst/>
                        </a:rPr>
                        <a:t>Sales </a:t>
                      </a:r>
                      <a:endParaRPr lang="en-US" sz="1800" b="0" i="0" u="none" strike="noStrike" dirty="0">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$25,300</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$27,324</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$29,237</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$30,991</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$32,540</a:t>
                      </a:r>
                      <a:endParaRPr lang="en-US" sz="1800" b="0" i="0" u="none" strike="noStrike">
                        <a:solidFill>
                          <a:srgbClr val="000000"/>
                        </a:solidFill>
                        <a:effectLst/>
                        <a:latin typeface="Times New Roman" panose="02020603050405020304" pitchFamily="18" charset="0"/>
                      </a:endParaRPr>
                    </a:p>
                  </a:txBody>
                  <a:tcPr marL="9525" marR="9525" marT="9525" marB="0" anchor="b"/>
                </a:tc>
                <a:extLst>
                  <a:ext uri="{0D108BD9-81ED-4DB2-BD59-A6C34878D82A}">
                    <a16:rowId xmlns:a16="http://schemas.microsoft.com/office/drawing/2014/main" val="2033683715"/>
                  </a:ext>
                </a:extLst>
              </a:tr>
              <a:tr h="294560">
                <a:tc>
                  <a:txBody>
                    <a:bodyPr/>
                    <a:lstStyle/>
                    <a:p>
                      <a:pPr algn="l" rtl="0" fontAlgn="b"/>
                      <a:r>
                        <a:rPr lang="en-US" sz="1800" u="none" strike="noStrike" dirty="0">
                          <a:effectLst/>
                        </a:rPr>
                        <a:t>EBIT (9% of sales) </a:t>
                      </a:r>
                      <a:endParaRPr lang="en-US" sz="1800" b="1" i="0" u="none" strike="noStrike" dirty="0">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 </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$2,459</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$2,631</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$2,789</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$2,929</a:t>
                      </a:r>
                      <a:endParaRPr lang="en-US" sz="1800" b="0" i="0" u="none" strike="noStrike">
                        <a:solidFill>
                          <a:srgbClr val="000000"/>
                        </a:solidFill>
                        <a:effectLst/>
                        <a:latin typeface="Times New Roman" panose="02020603050405020304" pitchFamily="18" charset="0"/>
                      </a:endParaRPr>
                    </a:p>
                  </a:txBody>
                  <a:tcPr marL="9525" marR="9525" marT="9525" marB="0" anchor="b"/>
                </a:tc>
                <a:extLst>
                  <a:ext uri="{0D108BD9-81ED-4DB2-BD59-A6C34878D82A}">
                    <a16:rowId xmlns:a16="http://schemas.microsoft.com/office/drawing/2014/main" val="753573296"/>
                  </a:ext>
                </a:extLst>
              </a:tr>
              <a:tr h="294560">
                <a:tc>
                  <a:txBody>
                    <a:bodyPr/>
                    <a:lstStyle/>
                    <a:p>
                      <a:pPr algn="l" rtl="0" fontAlgn="b"/>
                      <a:r>
                        <a:rPr lang="en-US" sz="1800" u="none" strike="noStrike" dirty="0">
                          <a:effectLst/>
                        </a:rPr>
                        <a:t>Less: Income Tax (24%) </a:t>
                      </a:r>
                      <a:endParaRPr lang="en-US" sz="1800" b="0" i="0" u="none" strike="noStrike" dirty="0">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 </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$590</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$632</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$669</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$703</a:t>
                      </a:r>
                      <a:endParaRPr lang="en-US" sz="1800" b="0" i="0" u="none" strike="noStrike">
                        <a:solidFill>
                          <a:srgbClr val="000000"/>
                        </a:solidFill>
                        <a:effectLst/>
                        <a:latin typeface="Times New Roman" panose="02020603050405020304" pitchFamily="18" charset="0"/>
                      </a:endParaRPr>
                    </a:p>
                  </a:txBody>
                  <a:tcPr marL="9525" marR="9525" marT="9525" marB="0" anchor="b"/>
                </a:tc>
                <a:extLst>
                  <a:ext uri="{0D108BD9-81ED-4DB2-BD59-A6C34878D82A}">
                    <a16:rowId xmlns:a16="http://schemas.microsoft.com/office/drawing/2014/main" val="320262489"/>
                  </a:ext>
                </a:extLst>
              </a:tr>
              <a:tr h="294560">
                <a:tc>
                  <a:txBody>
                    <a:bodyPr/>
                    <a:lstStyle/>
                    <a:p>
                      <a:pPr algn="l" rtl="0" fontAlgn="b"/>
                      <a:r>
                        <a:rPr lang="en-US" sz="1800" u="none" strike="noStrike">
                          <a:effectLst/>
                        </a:rPr>
                        <a:t>Plus: Depreciation </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dirty="0">
                          <a:effectLst/>
                        </a:rPr>
                        <a:t> </a:t>
                      </a:r>
                      <a:endParaRPr lang="en-US" sz="1800" b="0" i="0" u="none" strike="noStrike" dirty="0">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 </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 </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 </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 </a:t>
                      </a:r>
                      <a:endParaRPr lang="en-US" sz="1800" b="0" i="0" u="none" strike="noStrike">
                        <a:solidFill>
                          <a:srgbClr val="000000"/>
                        </a:solidFill>
                        <a:effectLst/>
                        <a:latin typeface="Times New Roman" panose="02020603050405020304" pitchFamily="18" charset="0"/>
                      </a:endParaRPr>
                    </a:p>
                  </a:txBody>
                  <a:tcPr marL="9525" marR="9525" marT="9525" marB="0" anchor="b"/>
                </a:tc>
                <a:extLst>
                  <a:ext uri="{0D108BD9-81ED-4DB2-BD59-A6C34878D82A}">
                    <a16:rowId xmlns:a16="http://schemas.microsoft.com/office/drawing/2014/main" val="1341895035"/>
                  </a:ext>
                </a:extLst>
              </a:tr>
              <a:tr h="294560">
                <a:tc>
                  <a:txBody>
                    <a:bodyPr/>
                    <a:lstStyle/>
                    <a:p>
                      <a:pPr algn="l" rtl="0" fontAlgn="b"/>
                      <a:r>
                        <a:rPr lang="en-US" sz="1800" u="none" strike="noStrike">
                          <a:effectLst/>
                        </a:rPr>
                        <a:t>Less: Capital Expenditures </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 </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dirty="0">
                          <a:effectLst/>
                        </a:rPr>
                        <a:t> </a:t>
                      </a:r>
                      <a:endParaRPr lang="en-US" sz="1800" b="0" i="0" u="none" strike="noStrike" dirty="0">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 </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 </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 </a:t>
                      </a:r>
                      <a:endParaRPr lang="en-US" sz="1800" b="0" i="0" u="none" strike="noStrike">
                        <a:solidFill>
                          <a:srgbClr val="000000"/>
                        </a:solidFill>
                        <a:effectLst/>
                        <a:latin typeface="Times New Roman" panose="02020603050405020304" pitchFamily="18" charset="0"/>
                      </a:endParaRPr>
                    </a:p>
                  </a:txBody>
                  <a:tcPr marL="9525" marR="9525" marT="9525" marB="0" anchor="b"/>
                </a:tc>
                <a:extLst>
                  <a:ext uri="{0D108BD9-81ED-4DB2-BD59-A6C34878D82A}">
                    <a16:rowId xmlns:a16="http://schemas.microsoft.com/office/drawing/2014/main" val="2917014799"/>
                  </a:ext>
                </a:extLst>
              </a:tr>
              <a:tr h="589120">
                <a:tc>
                  <a:txBody>
                    <a:bodyPr/>
                    <a:lstStyle/>
                    <a:p>
                      <a:pPr algn="l" rtl="0" fontAlgn="b"/>
                      <a:r>
                        <a:rPr lang="en-US" sz="1800" u="none" strike="noStrike">
                          <a:effectLst/>
                        </a:rPr>
                        <a:t>Less: Increase in NWC (10% Δ Sales) </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 </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$202</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dirty="0">
                          <a:effectLst/>
                        </a:rPr>
                        <a:t>$191</a:t>
                      </a:r>
                      <a:endParaRPr lang="en-US" sz="1800" b="0" i="0" u="none" strike="noStrike" dirty="0">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dirty="0">
                          <a:effectLst/>
                        </a:rPr>
                        <a:t>$175</a:t>
                      </a:r>
                      <a:endParaRPr lang="en-US" sz="1800" b="0" i="0" u="none" strike="noStrike" dirty="0">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dirty="0">
                          <a:effectLst/>
                        </a:rPr>
                        <a:t>$155</a:t>
                      </a:r>
                      <a:endParaRPr lang="en-US" sz="1800" b="0" i="0" u="none" strike="noStrike" dirty="0">
                        <a:solidFill>
                          <a:srgbClr val="000000"/>
                        </a:solidFill>
                        <a:effectLst/>
                        <a:latin typeface="Times New Roman" panose="02020603050405020304" pitchFamily="18" charset="0"/>
                      </a:endParaRPr>
                    </a:p>
                  </a:txBody>
                  <a:tcPr marL="9525" marR="9525" marT="9525" marB="0" anchor="b"/>
                </a:tc>
                <a:extLst>
                  <a:ext uri="{0D108BD9-81ED-4DB2-BD59-A6C34878D82A}">
                    <a16:rowId xmlns:a16="http://schemas.microsoft.com/office/drawing/2014/main" val="150240419"/>
                  </a:ext>
                </a:extLst>
              </a:tr>
              <a:tr h="294560">
                <a:tc>
                  <a:txBody>
                    <a:bodyPr/>
                    <a:lstStyle/>
                    <a:p>
                      <a:pPr algn="l" rtl="0" fontAlgn="b"/>
                      <a:r>
                        <a:rPr lang="en-US" sz="1800" u="none" strike="noStrike">
                          <a:effectLst/>
                        </a:rPr>
                        <a:t>Free Cash Flow </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 </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$1,667</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$1,809</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a:effectLst/>
                        </a:rPr>
                        <a:t>$1,944</a:t>
                      </a:r>
                      <a:endParaRPr lang="en-US" sz="1800" b="0" i="0" u="none" strike="noStrike">
                        <a:solidFill>
                          <a:srgbClr val="000000"/>
                        </a:solidFill>
                        <a:effectLst/>
                        <a:latin typeface="Times New Roman" panose="02020603050405020304" pitchFamily="18" charset="0"/>
                      </a:endParaRPr>
                    </a:p>
                  </a:txBody>
                  <a:tcPr marL="9525" marR="9525" marT="9525" marB="0" anchor="b"/>
                </a:tc>
                <a:tc>
                  <a:txBody>
                    <a:bodyPr/>
                    <a:lstStyle/>
                    <a:p>
                      <a:pPr algn="ctr" rtl="0" fontAlgn="b"/>
                      <a:r>
                        <a:rPr lang="en-US" sz="1800" u="none" strike="noStrike" dirty="0">
                          <a:effectLst/>
                        </a:rPr>
                        <a:t>$2,071</a:t>
                      </a:r>
                      <a:endParaRPr lang="en-US" sz="1800" b="0" i="0" u="none" strike="noStrike" dirty="0">
                        <a:solidFill>
                          <a:srgbClr val="000000"/>
                        </a:solidFill>
                        <a:effectLst/>
                        <a:latin typeface="Times New Roman" panose="02020603050405020304" pitchFamily="18" charset="0"/>
                      </a:endParaRPr>
                    </a:p>
                  </a:txBody>
                  <a:tcPr marL="9525" marR="9525" marT="9525" marB="0" anchor="b"/>
                </a:tc>
                <a:extLst>
                  <a:ext uri="{0D108BD9-81ED-4DB2-BD59-A6C34878D82A}">
                    <a16:rowId xmlns:a16="http://schemas.microsoft.com/office/drawing/2014/main" val="2863458340"/>
                  </a:ext>
                </a:extLst>
              </a:tr>
            </a:tbl>
          </a:graphicData>
        </a:graphic>
      </p:graphicFrame>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4274" name="Rectangle 28">
            <a:extLst>
              <a:ext uri="{FF2B5EF4-FFF2-40B4-BE49-F238E27FC236}">
                <a16:creationId xmlns:a16="http://schemas.microsoft.com/office/drawing/2014/main" id="{F1FC12CB-10CC-48C1-9898-B9E932323404}"/>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Example -2 Valuing Nike, Inc., Changing the expected growth</a:t>
            </a:r>
          </a:p>
        </p:txBody>
      </p:sp>
      <p:sp>
        <p:nvSpPr>
          <p:cNvPr id="7172" name="Rectangle 29">
            <a:extLst>
              <a:ext uri="{FF2B5EF4-FFF2-40B4-BE49-F238E27FC236}">
                <a16:creationId xmlns:a16="http://schemas.microsoft.com/office/drawing/2014/main" id="{149AB5CC-3278-40B0-9BAA-96327DF8C304}"/>
              </a:ext>
            </a:extLst>
          </p:cNvPr>
          <p:cNvSpPr>
            <a:spLocks noGrp="1" noChangeArrowheads="1"/>
          </p:cNvSpPr>
          <p:nvPr>
            <p:ph idx="1"/>
          </p:nvPr>
        </p:nvSpPr>
        <p:spPr/>
        <p:txBody>
          <a:bodyPr/>
          <a:lstStyle/>
          <a:p>
            <a:pPr eaLnBrk="1" hangingPunct="1"/>
            <a:r>
              <a:rPr lang="en-US" altLang="en-US" sz="2000" dirty="0"/>
              <a:t>Because capital expenditures are expected to equal depreciation, those lines in the spreadsheet cancel out. We can set them both to zero rather than explicitly forecast them.</a:t>
            </a:r>
          </a:p>
          <a:p>
            <a:pPr eaLnBrk="1" hangingPunct="1"/>
            <a:r>
              <a:rPr lang="en-US" altLang="en-US" sz="2000" dirty="0"/>
              <a:t>Given our assumption of constant 5% growth in free cash flows after 2016 and a weighted average cost of capital of 10%, we can use Eq. 10.6 to compute a terminal enterprise value:</a:t>
            </a:r>
            <a:endParaRPr lang="en-US" altLang="en-US" sz="2000" b="1" dirty="0"/>
          </a:p>
          <a:p>
            <a:pPr eaLnBrk="1" hangingPunct="1">
              <a:spcBef>
                <a:spcPct val="50000"/>
              </a:spcBef>
            </a:pPr>
            <a:endParaRPr lang="en-US" altLang="en-US" sz="2400" dirty="0"/>
          </a:p>
        </p:txBody>
      </p:sp>
      <mc:AlternateContent xmlns:mc="http://schemas.openxmlformats.org/markup-compatibility/2006" xmlns:a14="http://schemas.microsoft.com/office/drawing/2010/main">
        <mc:Choice Requires="a14">
          <p:sp>
            <p:nvSpPr>
              <p:cNvPr id="7170" name="Object 5">
                <a:extLst>
                  <a:ext uri="{FF2B5EF4-FFF2-40B4-BE49-F238E27FC236}">
                    <a16:creationId xmlns:a16="http://schemas.microsoft.com/office/drawing/2014/main" id="{A972769C-3FE2-443A-9E1E-B74C8A7E543A}"/>
                  </a:ext>
                </a:extLst>
              </p:cNvPr>
              <p:cNvSpPr txBox="1"/>
              <p:nvPr/>
            </p:nvSpPr>
            <p:spPr bwMode="auto">
              <a:xfrm>
                <a:off x="669925" y="4124325"/>
                <a:ext cx="7877175" cy="1019175"/>
              </a:xfrm>
              <a:prstGeom prst="rect">
                <a:avLst/>
              </a:prstGeom>
              <a:solidFill>
                <a:srgbClr val="FFF4DB"/>
              </a:solidFill>
              <a:ln>
                <a:noFill/>
              </a:ln>
              <a:effectLst/>
            </p:spPr>
            <p:txBody>
              <a:bodyPr>
                <a:normAutofit fontScale="70000" lnSpcReduction="20000"/>
              </a:bodyPr>
              <a:lstStyle/>
              <a:p>
                <a:pPr/>
                <a14:m>
                  <m:oMathPara xmlns:m="http://schemas.openxmlformats.org/officeDocument/2006/math">
                    <m:oMathParaPr>
                      <m:jc m:val="left"/>
                    </m:oMathParaPr>
                    <m:oMath xmlns:m="http://schemas.openxmlformats.org/officeDocument/2006/math">
                      <m:sSub>
                        <m:sSubPr>
                          <m:ctrlPr>
                            <a:rPr lang="en-US" i="1" smtClean="0">
                              <a:solidFill>
                                <a:srgbClr val="000000"/>
                              </a:solidFill>
                              <a:latin typeface="Cambria Math" panose="02040503050406030204" pitchFamily="18" charset="0"/>
                            </a:rPr>
                          </m:ctrlPr>
                        </m:sSubPr>
                        <m:e>
                          <m:r>
                            <m:rPr>
                              <m:sty m:val="p"/>
                            </m:rPr>
                            <a:rPr lang="en-US" i="0">
                              <a:solidFill>
                                <a:srgbClr val="000000"/>
                              </a:solidFill>
                              <a:latin typeface="Cambria Math" panose="02040503050406030204" pitchFamily="18" charset="0"/>
                            </a:rPr>
                            <m:t>V</m:t>
                          </m:r>
                        </m:e>
                        <m:sub>
                          <m:r>
                            <a:rPr lang="en-US" i="1">
                              <a:solidFill>
                                <a:srgbClr val="000000"/>
                              </a:solidFill>
                              <a:latin typeface="Cambria Math" panose="02040503050406030204" pitchFamily="18" charset="0"/>
                            </a:rPr>
                            <m:t>201</m:t>
                          </m:r>
                          <m:r>
                            <a:rPr lang="en-US" b="0" i="1" smtClean="0">
                              <a:solidFill>
                                <a:srgbClr val="000000"/>
                              </a:solidFill>
                              <a:latin typeface="Cambria Math" panose="02040503050406030204" pitchFamily="18" charset="0"/>
                            </a:rPr>
                            <m:t>6</m:t>
                          </m:r>
                        </m:sub>
                      </m:sSub>
                      <m:r>
                        <a:rPr lang="en-US" i="1">
                          <a:solidFill>
                            <a:srgbClr val="000000"/>
                          </a:solidFill>
                          <a:latin typeface="Cambria Math" panose="02040503050406030204" pitchFamily="18" charset="0"/>
                        </a:rPr>
                        <m:t>=</m:t>
                      </m:r>
                      <m:d>
                        <m:dPr>
                          <m:ctrlPr>
                            <a:rPr lang="en-US" i="1">
                              <a:solidFill>
                                <a:srgbClr val="000000"/>
                              </a:solidFill>
                              <a:latin typeface="Cambria Math" panose="02040503050406030204" pitchFamily="18" charset="0"/>
                            </a:rPr>
                          </m:ctrlPr>
                        </m:dPr>
                        <m:e>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1+</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𝑔</m:t>
                                  </m:r>
                                </m:e>
                                <m:sub>
                                  <m:r>
                                    <a:rPr lang="en-US" i="1">
                                      <a:solidFill>
                                        <a:srgbClr val="000000"/>
                                      </a:solidFill>
                                      <a:latin typeface="Cambria Math" panose="02040503050406030204" pitchFamily="18" charset="0"/>
                                    </a:rPr>
                                    <m:t>𝐹𝐶𝐹</m:t>
                                  </m:r>
                                </m:sub>
                              </m:sSub>
                            </m:num>
                            <m:den>
                              <m:r>
                                <a:rPr lang="en-US" i="1">
                                  <a:solidFill>
                                    <a:srgbClr val="000000"/>
                                  </a:solidFill>
                                  <a:latin typeface="Cambria Math" panose="02040503050406030204" pitchFamily="18" charset="0"/>
                                </a:rPr>
                                <m:t>𝑊𝐴𝐶</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𝐶</m:t>
                                  </m:r>
                                </m:e>
                                <m:sub/>
                              </m:sSub>
                              <m:r>
                                <a:rPr lang="en-US" i="1">
                                  <a:solidFill>
                                    <a:srgbClr val="000000"/>
                                  </a:solidFill>
                                  <a:latin typeface="Cambria Math" panose="02040503050406030204" pitchFamily="18" charset="0"/>
                                </a:rPr>
                                <m:t>−</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𝑔</m:t>
                                  </m:r>
                                </m:e>
                                <m:sub>
                                  <m:r>
                                    <a:rPr lang="en-US" i="1">
                                      <a:solidFill>
                                        <a:srgbClr val="000000"/>
                                      </a:solidFill>
                                      <a:latin typeface="Cambria Math" panose="02040503050406030204" pitchFamily="18" charset="0"/>
                                    </a:rPr>
                                    <m:t>𝐹𝐶𝐹</m:t>
                                  </m:r>
                                </m:sub>
                              </m:sSub>
                            </m:den>
                          </m:f>
                        </m:e>
                      </m:d>
                      <m:r>
                        <a:rPr lang="en-US" i="1">
                          <a:solidFill>
                            <a:srgbClr val="000000"/>
                          </a:solidFill>
                          <a:latin typeface="Cambria Math" panose="02040503050406030204" pitchFamily="18" charset="0"/>
                        </a:rPr>
                        <m:t>×</m:t>
                      </m:r>
                      <m:r>
                        <m:rPr>
                          <m:nor/>
                        </m:rPr>
                        <a:rPr lang="en-US" i="0">
                          <a:solidFill>
                            <a:srgbClr val="000000"/>
                          </a:solidFill>
                          <a:latin typeface="Cambria Math" panose="02040503050406030204" pitchFamily="18" charset="0"/>
                        </a:rPr>
                        <m:t>FC</m:t>
                      </m:r>
                      <m:sSub>
                        <m:sSubPr>
                          <m:ctrlPr>
                            <a:rPr lang="en-US" i="1">
                              <a:solidFill>
                                <a:srgbClr val="000000"/>
                              </a:solidFill>
                              <a:latin typeface="Cambria Math" panose="02040503050406030204" pitchFamily="18" charset="0"/>
                            </a:rPr>
                          </m:ctrlPr>
                        </m:sSubPr>
                        <m:e>
                          <m:r>
                            <m:rPr>
                              <m:nor/>
                            </m:rPr>
                            <a:rPr lang="en-US" i="0">
                              <a:solidFill>
                                <a:srgbClr val="000000"/>
                              </a:solidFill>
                              <a:latin typeface="Cambria Math" panose="02040503050406030204" pitchFamily="18" charset="0"/>
                            </a:rPr>
                            <m:t>F</m:t>
                          </m:r>
                        </m:e>
                        <m:sub>
                          <m:r>
                            <m:rPr>
                              <m:nor/>
                            </m:rPr>
                            <a:rPr lang="en-US" i="0" baseline="-25000">
                              <a:solidFill>
                                <a:srgbClr val="000000"/>
                              </a:solidFill>
                              <a:latin typeface="Cambria Math" panose="02040503050406030204" pitchFamily="18" charset="0"/>
                            </a:rPr>
                            <m:t>201</m:t>
                          </m:r>
                          <m:r>
                            <a:rPr lang="en-US" b="0" i="1" baseline="-25000" smtClean="0">
                              <a:solidFill>
                                <a:srgbClr val="000000"/>
                              </a:solidFill>
                              <a:latin typeface="Cambria Math" panose="02040503050406030204" pitchFamily="18" charset="0"/>
                            </a:rPr>
                            <m:t>6</m:t>
                          </m:r>
                        </m:sub>
                      </m:sSub>
                      <m:r>
                        <a:rPr lang="en-US" i="1">
                          <a:solidFill>
                            <a:srgbClr val="000000"/>
                          </a:solidFill>
                          <a:latin typeface="Cambria Math" panose="02040503050406030204" pitchFamily="18" charset="0"/>
                        </a:rPr>
                        <m:t>=</m:t>
                      </m:r>
                      <m:f>
                        <m:fPr>
                          <m:ctrlPr>
                            <a:rPr lang="en-US" i="1">
                              <a:solidFill>
                                <a:srgbClr val="000000"/>
                              </a:solidFill>
                              <a:latin typeface="Cambria Math" panose="02040503050406030204" pitchFamily="18" charset="0"/>
                            </a:rPr>
                          </m:ctrlPr>
                        </m:fPr>
                        <m:num>
                          <m:r>
                            <a:rPr lang="en-US" i="1">
                              <a:solidFill>
                                <a:srgbClr val="000000"/>
                              </a:solidFill>
                              <a:latin typeface="Cambria Math" panose="02040503050406030204" pitchFamily="18" charset="0"/>
                            </a:rPr>
                            <m:t>1.05</m:t>
                          </m:r>
                        </m:num>
                        <m:den>
                          <m:r>
                            <a:rPr lang="en-US" i="1">
                              <a:solidFill>
                                <a:srgbClr val="000000"/>
                              </a:solidFill>
                              <a:latin typeface="Cambria Math" panose="02040503050406030204" pitchFamily="18" charset="0"/>
                            </a:rPr>
                            <m:t>.10−.05</m:t>
                          </m:r>
                        </m:den>
                      </m:f>
                      <m:r>
                        <a:rPr lang="en-US" i="1">
                          <a:solidFill>
                            <a:srgbClr val="000000"/>
                          </a:solidFill>
                          <a:latin typeface="Cambria Math" panose="02040503050406030204" pitchFamily="18" charset="0"/>
                        </a:rPr>
                        <m:t>×$2,070.8=$43.486 </m:t>
                      </m:r>
                      <m:r>
                        <m:rPr>
                          <m:nor/>
                        </m:rPr>
                        <a:rPr lang="en-US" i="0">
                          <a:solidFill>
                            <a:srgbClr val="000000"/>
                          </a:solidFill>
                          <a:latin typeface="Cambria Math" panose="02040503050406030204" pitchFamily="18" charset="0"/>
                        </a:rPr>
                        <m:t>million</m:t>
                      </m:r>
                    </m:oMath>
                  </m:oMathPara>
                </a14:m>
                <a:endParaRPr lang="en-US" dirty="0"/>
              </a:p>
            </p:txBody>
          </p:sp>
        </mc:Choice>
        <mc:Fallback xmlns="">
          <p:sp>
            <p:nvSpPr>
              <p:cNvPr id="7170" name="Object 5">
                <a:extLst>
                  <a:ext uri="{FF2B5EF4-FFF2-40B4-BE49-F238E27FC236}">
                    <a16:creationId xmlns:a16="http://schemas.microsoft.com/office/drawing/2014/main" id="{A972769C-3FE2-443A-9E1E-B74C8A7E543A}"/>
                  </a:ext>
                </a:extLst>
              </p:cNvPr>
              <p:cNvSpPr txBox="1">
                <a:spLocks noRot="1" noChangeAspect="1" noMove="1" noResize="1" noEditPoints="1" noAdjustHandles="1" noChangeArrowheads="1" noChangeShapeType="1" noTextEdit="1"/>
              </p:cNvSpPr>
              <p:nvPr/>
            </p:nvSpPr>
            <p:spPr bwMode="auto">
              <a:xfrm>
                <a:off x="669925" y="4124325"/>
                <a:ext cx="7877175" cy="1019175"/>
              </a:xfrm>
              <a:prstGeom prst="rect">
                <a:avLst/>
              </a:prstGeom>
              <a:blipFill>
                <a:blip r:embed="rId3"/>
                <a:stretch>
                  <a:fillRect/>
                </a:stretch>
              </a:blipFill>
              <a:ln>
                <a:noFill/>
              </a:ln>
              <a:effectLst/>
            </p:spPr>
            <p:txBody>
              <a:bodyPr/>
              <a:lstStyle/>
              <a:p>
                <a:r>
                  <a:rPr lang="en-US">
                    <a:noFill/>
                  </a:rPr>
                  <a:t> </a:t>
                </a:r>
              </a:p>
            </p:txBody>
          </p:sp>
        </mc:Fallback>
      </mc:AlternateContent>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6322" name="Rectangle 28">
            <a:extLst>
              <a:ext uri="{FF2B5EF4-FFF2-40B4-BE49-F238E27FC236}">
                <a16:creationId xmlns:a16="http://schemas.microsoft.com/office/drawing/2014/main" id="{1A623EDA-4C4E-4D09-B40F-9AC78D1DE86E}"/>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Example -2 Valuing Nike, Inc., Changing the expected growth</a:t>
            </a:r>
          </a:p>
        </p:txBody>
      </p:sp>
      <p:sp>
        <p:nvSpPr>
          <p:cNvPr id="27651" name="Rectangle 29">
            <a:extLst>
              <a:ext uri="{FF2B5EF4-FFF2-40B4-BE49-F238E27FC236}">
                <a16:creationId xmlns:a16="http://schemas.microsoft.com/office/drawing/2014/main" id="{FE2E3BB3-15CF-4D68-B94C-922C379A35B0}"/>
              </a:ext>
            </a:extLst>
          </p:cNvPr>
          <p:cNvSpPr>
            <a:spLocks noGrp="1" noChangeArrowheads="1"/>
          </p:cNvSpPr>
          <p:nvPr>
            <p:ph idx="1"/>
          </p:nvPr>
        </p:nvSpPr>
        <p:spPr>
          <a:xfrm>
            <a:off x="609600" y="1543965"/>
            <a:ext cx="8229600" cy="4525963"/>
          </a:xfrm>
        </p:spPr>
        <p:txBody>
          <a:bodyPr/>
          <a:lstStyle/>
          <a:p>
            <a:pPr eaLnBrk="1" hangingPunct="1">
              <a:spcBef>
                <a:spcPct val="50000"/>
              </a:spcBef>
            </a:pPr>
            <a:r>
              <a:rPr lang="en-US" altLang="en-US" sz="2000" dirty="0"/>
              <a:t>From Eq. 5, Nike’s current enterprise value is the present value of its free cash flows plus the firm’s terminal value:</a:t>
            </a:r>
          </a:p>
          <a:p>
            <a:pPr eaLnBrk="1" hangingPunct="1">
              <a:spcBef>
                <a:spcPct val="50000"/>
              </a:spcBef>
            </a:pPr>
            <a:endParaRPr lang="en-US" altLang="en-US" sz="2000" dirty="0"/>
          </a:p>
          <a:p>
            <a:pPr eaLnBrk="1" hangingPunct="1">
              <a:spcBef>
                <a:spcPts val="2400"/>
              </a:spcBef>
            </a:pPr>
            <a:r>
              <a:rPr lang="en-US" altLang="en-US" sz="2000" dirty="0"/>
              <a:t>We can now estimate the value of a share of Nike’s stock using Eq. -4:</a:t>
            </a:r>
          </a:p>
          <a:p>
            <a:pPr eaLnBrk="1" hangingPunct="1">
              <a:spcBef>
                <a:spcPct val="50000"/>
              </a:spcBef>
            </a:pPr>
            <a:endParaRPr lang="en-US" altLang="en-US" sz="2000" dirty="0"/>
          </a:p>
        </p:txBody>
      </p:sp>
      <p:sp>
        <p:nvSpPr>
          <p:cNvPr id="2" name="TextBox 1">
            <a:extLst>
              <a:ext uri="{FF2B5EF4-FFF2-40B4-BE49-F238E27FC236}">
                <a16:creationId xmlns:a16="http://schemas.microsoft.com/office/drawing/2014/main" id="{82523130-4FE1-4487-B450-5E85EAC007D3}"/>
              </a:ext>
            </a:extLst>
          </p:cNvPr>
          <p:cNvSpPr txBox="1">
            <a:spLocks noRot="1" noChangeAspect="1" noMove="1" noResize="1" noEditPoints="1" noAdjustHandles="1" noChangeArrowheads="1" noChangeShapeType="1" noTextEdit="1"/>
          </p:cNvSpPr>
          <p:nvPr/>
        </p:nvSpPr>
        <p:spPr>
          <a:xfrm>
            <a:off x="304800" y="3535527"/>
            <a:ext cx="7359130" cy="542841"/>
          </a:xfrm>
          <a:prstGeom prst="rect">
            <a:avLst/>
          </a:prstGeom>
          <a:blipFill rotWithShape="0">
            <a:blip r:embed="rId3" cstate="print"/>
            <a:stretch>
              <a:fillRect/>
            </a:stretch>
          </a:blipFill>
        </p:spPr>
        <p:txBody>
          <a:bodyPr/>
          <a:lstStyle/>
          <a:p>
            <a:pPr eaLnBrk="0" hangingPunct="0">
              <a:defRPr/>
            </a:pPr>
            <a:r>
              <a:rPr lang="en-US">
                <a:noFill/>
                <a:ea typeface="+mn-ea"/>
              </a:rPr>
              <a:t> </a:t>
            </a:r>
          </a:p>
        </p:txBody>
      </p:sp>
      <p:sp>
        <p:nvSpPr>
          <p:cNvPr id="3" name="TextBox 2">
            <a:extLst>
              <a:ext uri="{FF2B5EF4-FFF2-40B4-BE49-F238E27FC236}">
                <a16:creationId xmlns:a16="http://schemas.microsoft.com/office/drawing/2014/main" id="{2F9DC75C-C0A5-4FBB-83AF-E1435E68A1E3}"/>
              </a:ext>
            </a:extLst>
          </p:cNvPr>
          <p:cNvSpPr txBox="1">
            <a:spLocks noRot="1" noChangeAspect="1" noMove="1" noResize="1" noEditPoints="1" noAdjustHandles="1" noChangeArrowheads="1" noChangeShapeType="1" noTextEdit="1"/>
          </p:cNvSpPr>
          <p:nvPr/>
        </p:nvSpPr>
        <p:spPr>
          <a:xfrm>
            <a:off x="1571625" y="5280739"/>
            <a:ext cx="5678349" cy="716093"/>
          </a:xfrm>
          <a:prstGeom prst="rect">
            <a:avLst/>
          </a:prstGeom>
          <a:blipFill rotWithShape="0">
            <a:blip r:embed="rId4" cstate="print"/>
            <a:stretch>
              <a:fillRect/>
            </a:stretch>
          </a:blipFill>
        </p:spPr>
        <p:txBody>
          <a:bodyPr/>
          <a:lstStyle/>
          <a:p>
            <a:pPr eaLnBrk="0" hangingPunct="0">
              <a:defRPr/>
            </a:pPr>
            <a:r>
              <a:rPr lang="en-US">
                <a:noFill/>
                <a:ea typeface="+mn-ea"/>
              </a:rPr>
              <a:t> </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10" name="Rectangle 11">
            <a:extLst>
              <a:ext uri="{FF2B5EF4-FFF2-40B4-BE49-F238E27FC236}">
                <a16:creationId xmlns:a16="http://schemas.microsoft.com/office/drawing/2014/main" id="{AEF5B46D-A3C6-4AA7-A3ED-2A7646DCFFC7}"/>
              </a:ext>
            </a:extLst>
          </p:cNvPr>
          <p:cNvSpPr>
            <a:spLocks noGrp="1" noChangeArrowheads="1"/>
          </p:cNvSpPr>
          <p:nvPr>
            <p:ph type="title"/>
          </p:nvPr>
        </p:nvSpPr>
        <p:spPr/>
        <p:txBody>
          <a:bodyPr/>
          <a:lstStyle/>
          <a:p>
            <a:pPr eaLnBrk="1" hangingPunct="1"/>
            <a:r>
              <a:rPr lang="en-US" altLang="en-US" dirty="0"/>
              <a:t>Outline</a:t>
            </a:r>
          </a:p>
        </p:txBody>
      </p:sp>
      <p:sp>
        <p:nvSpPr>
          <p:cNvPr id="17411" name="Rectangle 12">
            <a:extLst>
              <a:ext uri="{FF2B5EF4-FFF2-40B4-BE49-F238E27FC236}">
                <a16:creationId xmlns:a16="http://schemas.microsoft.com/office/drawing/2014/main" id="{A63E7C96-E12F-4018-B4AE-647EC98712E6}"/>
              </a:ext>
            </a:extLst>
          </p:cNvPr>
          <p:cNvSpPr>
            <a:spLocks noGrp="1" noChangeArrowheads="1"/>
          </p:cNvSpPr>
          <p:nvPr>
            <p:ph idx="1"/>
          </p:nvPr>
        </p:nvSpPr>
        <p:spPr/>
        <p:txBody>
          <a:bodyPr/>
          <a:lstStyle/>
          <a:p>
            <a:pPr marL="517525" indent="-517525" eaLnBrk="1" hangingPunct="1">
              <a:buFontTx/>
              <a:buNone/>
            </a:pPr>
            <a:r>
              <a:rPr lang="en-US" altLang="en-US" sz="2400" dirty="0"/>
              <a:t>1.  The Discounted Free Cash Flow Model</a:t>
            </a:r>
          </a:p>
          <a:p>
            <a:pPr marL="517525" indent="-517525" eaLnBrk="1" hangingPunct="1">
              <a:buFontTx/>
              <a:buNone/>
            </a:pPr>
            <a:r>
              <a:rPr lang="en-US" altLang="en-US" sz="2400" dirty="0"/>
              <a:t>2. Valuation Based on Comparable Firms</a:t>
            </a:r>
          </a:p>
          <a:p>
            <a:pPr marL="517525" indent="-517525" eaLnBrk="1" hangingPunct="1">
              <a:buFontTx/>
              <a:buNone/>
            </a:pPr>
            <a:endParaRPr lang="en-US" altLang="en-US" sz="2400" dirty="0"/>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8370" name="Rectangle 20">
            <a:extLst>
              <a:ext uri="{FF2B5EF4-FFF2-40B4-BE49-F238E27FC236}">
                <a16:creationId xmlns:a16="http://schemas.microsoft.com/office/drawing/2014/main" id="{0CECADE0-0ECC-421A-91AD-75DE87D00CCD}"/>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Example 2 Valuing Nike, Inc., Stock Using Free Cash Flow</a:t>
            </a:r>
          </a:p>
        </p:txBody>
      </p:sp>
      <p:sp>
        <p:nvSpPr>
          <p:cNvPr id="28675" name="Rectangle 21">
            <a:extLst>
              <a:ext uri="{FF2B5EF4-FFF2-40B4-BE49-F238E27FC236}">
                <a16:creationId xmlns:a16="http://schemas.microsoft.com/office/drawing/2014/main" id="{A2461513-88F9-4339-B3AA-F0F7490773D8}"/>
              </a:ext>
            </a:extLst>
          </p:cNvPr>
          <p:cNvSpPr>
            <a:spLocks noGrp="1" noChangeArrowheads="1"/>
          </p:cNvSpPr>
          <p:nvPr>
            <p:ph idx="1"/>
          </p:nvPr>
        </p:nvSpPr>
        <p:spPr>
          <a:xfrm>
            <a:off x="457200" y="1600200"/>
            <a:ext cx="8229600" cy="3090553"/>
          </a:xfrm>
        </p:spPr>
        <p:txBody>
          <a:bodyPr/>
          <a:lstStyle/>
          <a:p>
            <a:pPr eaLnBrk="1" hangingPunct="1"/>
            <a:r>
              <a:rPr lang="en-US" altLang="en-US" sz="2000" dirty="0"/>
              <a:t>The total value of all of the claims, both debt and equity, on the firm must equal the total present value of all cash flows generated by the firm, in addition to any cash it currently has. The total present value of all cash flows to be generated by Nike is 35,587 million and it has 3,300 million in cash. Subtracting off the value of the debt claims (1.2 billion), leaves us with the total value of the equity claims and dividing by the number of shares produces the value per share.</a:t>
            </a:r>
          </a:p>
        </p:txBody>
      </p:sp>
      <p:sp>
        <p:nvSpPr>
          <p:cNvPr id="4" name="TextBox 3">
            <a:extLst>
              <a:ext uri="{FF2B5EF4-FFF2-40B4-BE49-F238E27FC236}">
                <a16:creationId xmlns:a16="http://schemas.microsoft.com/office/drawing/2014/main" id="{450687AD-EFCD-49B8-A5ED-0C91EC6F0696}"/>
              </a:ext>
            </a:extLst>
          </p:cNvPr>
          <p:cNvSpPr txBox="1">
            <a:spLocks noRot="1" noChangeAspect="1" noMove="1" noResize="1" noEditPoints="1" noAdjustHandles="1" noChangeArrowheads="1" noChangeShapeType="1" noTextEdit="1"/>
          </p:cNvSpPr>
          <p:nvPr/>
        </p:nvSpPr>
        <p:spPr>
          <a:xfrm>
            <a:off x="1571625" y="5280739"/>
            <a:ext cx="5678349" cy="716093"/>
          </a:xfrm>
          <a:prstGeom prst="rect">
            <a:avLst/>
          </a:prstGeom>
          <a:blipFill rotWithShape="0">
            <a:blip r:embed="rId3" cstate="print"/>
            <a:stretch>
              <a:fillRect/>
            </a:stretch>
          </a:blipFill>
        </p:spPr>
        <p:txBody>
          <a:bodyPr/>
          <a:lstStyle/>
          <a:p>
            <a:pPr eaLnBrk="0" hangingPunct="0">
              <a:defRPr/>
            </a:pPr>
            <a:r>
              <a:rPr lang="en-US">
                <a:noFill/>
                <a:ea typeface="+mn-ea"/>
              </a:rPr>
              <a:t> </a:t>
            </a:r>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4754" name="Rectangle 16">
            <a:extLst>
              <a:ext uri="{FF2B5EF4-FFF2-40B4-BE49-F238E27FC236}">
                <a16:creationId xmlns:a16="http://schemas.microsoft.com/office/drawing/2014/main" id="{5C2CD9F1-AE88-43C3-BB59-9EF18E2910FD}"/>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The Discounted Free Cash Flow Model</a:t>
            </a:r>
          </a:p>
        </p:txBody>
      </p:sp>
      <p:sp>
        <p:nvSpPr>
          <p:cNvPr id="29699" name="Rectangle 17">
            <a:extLst>
              <a:ext uri="{FF2B5EF4-FFF2-40B4-BE49-F238E27FC236}">
                <a16:creationId xmlns:a16="http://schemas.microsoft.com/office/drawing/2014/main" id="{A8B5CE1D-7800-4D05-9549-CB06A857795F}"/>
              </a:ext>
            </a:extLst>
          </p:cNvPr>
          <p:cNvSpPr>
            <a:spLocks noGrp="1" noChangeArrowheads="1"/>
          </p:cNvSpPr>
          <p:nvPr>
            <p:ph idx="1"/>
          </p:nvPr>
        </p:nvSpPr>
        <p:spPr/>
        <p:txBody>
          <a:bodyPr/>
          <a:lstStyle/>
          <a:p>
            <a:pPr eaLnBrk="1" hangingPunct="1"/>
            <a:r>
              <a:rPr lang="en-US" altLang="en-US"/>
              <a:t>Connection to Capital Budgeting</a:t>
            </a:r>
          </a:p>
          <a:p>
            <a:pPr lvl="1" eaLnBrk="1" hangingPunct="1"/>
            <a:r>
              <a:rPr lang="en-US" altLang="en-US"/>
              <a:t>Free cash flow is the sum of the free cash flows from the firm’s current and future investments, so enterprise value is the sum of the present value of existing projects and the NPV of future new ones</a:t>
            </a:r>
          </a:p>
          <a:p>
            <a:pPr lvl="2" eaLnBrk="1" hangingPunct="1"/>
            <a:r>
              <a:rPr lang="en-US" altLang="en-US"/>
              <a:t>NPV of any investment represents its contribution to the firm’s enterprise value</a:t>
            </a:r>
          </a:p>
          <a:p>
            <a:pPr lvl="2" eaLnBrk="1" hangingPunct="1"/>
            <a:r>
              <a:rPr lang="en-US" altLang="en-US"/>
              <a:t>To maximize share price, we should accept projects that have a positive NPV</a:t>
            </a:r>
          </a:p>
          <a:p>
            <a:pPr eaLnBrk="1" hangingPunct="1"/>
            <a:endParaRPr lang="en-US" altLang="en-US"/>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6802" name="Rectangle 16">
            <a:extLst>
              <a:ext uri="{FF2B5EF4-FFF2-40B4-BE49-F238E27FC236}">
                <a16:creationId xmlns:a16="http://schemas.microsoft.com/office/drawing/2014/main" id="{D1491188-FEBC-4CFF-8F89-471C471C3816}"/>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The Discounted Free Cash Flow Model</a:t>
            </a:r>
          </a:p>
        </p:txBody>
      </p:sp>
      <p:sp>
        <p:nvSpPr>
          <p:cNvPr id="76803" name="Rectangle 17">
            <a:extLst>
              <a:ext uri="{FF2B5EF4-FFF2-40B4-BE49-F238E27FC236}">
                <a16:creationId xmlns:a16="http://schemas.microsoft.com/office/drawing/2014/main" id="{CB07EC1C-3E6B-4D67-B7AB-D224B5B352CC}"/>
              </a:ext>
            </a:extLst>
          </p:cNvPr>
          <p:cNvSpPr>
            <a:spLocks noGrp="1" noChangeArrowheads="1"/>
          </p:cNvSpPr>
          <p:nvPr>
            <p:ph idx="1"/>
          </p:nvPr>
        </p:nvSpPr>
        <p:spPr/>
        <p:txBody>
          <a:bodyPr rtlCol="0">
            <a:normAutofit lnSpcReduction="10000"/>
          </a:bodyPr>
          <a:lstStyle/>
          <a:p>
            <a:pPr eaLnBrk="1" fontAlgn="auto" hangingPunct="1">
              <a:spcAft>
                <a:spcPts val="0"/>
              </a:spcAft>
              <a:defRPr/>
            </a:pPr>
            <a:r>
              <a:rPr lang="en-US"/>
              <a:t>We must forecast all the inputs to free cash flow</a:t>
            </a:r>
          </a:p>
          <a:p>
            <a:pPr eaLnBrk="1" fontAlgn="auto" hangingPunct="1">
              <a:spcAft>
                <a:spcPts val="0"/>
              </a:spcAft>
              <a:defRPr/>
            </a:pPr>
            <a:r>
              <a:rPr lang="en-US"/>
              <a:t>This process gives us flexibility to incorporate many details</a:t>
            </a:r>
          </a:p>
          <a:p>
            <a:pPr eaLnBrk="1" fontAlgn="auto" hangingPunct="1">
              <a:spcAft>
                <a:spcPts val="0"/>
              </a:spcAft>
              <a:defRPr/>
            </a:pPr>
            <a:r>
              <a:rPr lang="en-US"/>
              <a:t>However, some uncertainty surrounds each assumption</a:t>
            </a:r>
          </a:p>
          <a:p>
            <a:pPr eaLnBrk="1" fontAlgn="auto" hangingPunct="1">
              <a:spcAft>
                <a:spcPts val="0"/>
              </a:spcAft>
              <a:defRPr/>
            </a:pPr>
            <a:r>
              <a:rPr lang="en-US"/>
              <a:t>Given this fact, sensitivity analysis is important</a:t>
            </a:r>
          </a:p>
          <a:p>
            <a:pPr lvl="1" eaLnBrk="1" fontAlgn="auto" hangingPunct="1">
              <a:spcAft>
                <a:spcPts val="0"/>
              </a:spcAft>
              <a:defRPr/>
            </a:pPr>
            <a:r>
              <a:rPr lang="en-US"/>
              <a:t>Translates the uncertainty into a range of values for the stock</a:t>
            </a:r>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8850" name="Rectangle 24">
            <a:extLst>
              <a:ext uri="{FF2B5EF4-FFF2-40B4-BE49-F238E27FC236}">
                <a16:creationId xmlns:a16="http://schemas.microsoft.com/office/drawing/2014/main" id="{0DAC8500-2E76-4D1E-8087-69F0A7F39EA8}"/>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Example -3  Sensitivity Analysis for Stock Valuation</a:t>
            </a:r>
          </a:p>
        </p:txBody>
      </p:sp>
      <p:sp>
        <p:nvSpPr>
          <p:cNvPr id="31747" name="Rectangle 25">
            <a:extLst>
              <a:ext uri="{FF2B5EF4-FFF2-40B4-BE49-F238E27FC236}">
                <a16:creationId xmlns:a16="http://schemas.microsoft.com/office/drawing/2014/main" id="{03FCAFCC-DD03-4103-95E2-7B63EEEE2061}"/>
              </a:ext>
            </a:extLst>
          </p:cNvPr>
          <p:cNvSpPr>
            <a:spLocks noGrp="1" noChangeArrowheads="1"/>
          </p:cNvSpPr>
          <p:nvPr>
            <p:ph idx="1"/>
          </p:nvPr>
        </p:nvSpPr>
        <p:spPr/>
        <p:txBody>
          <a:bodyPr/>
          <a:lstStyle/>
          <a:p>
            <a:pPr eaLnBrk="1" hangingPunct="1"/>
            <a:r>
              <a:rPr lang="en-US" altLang="en-US" sz="2000" dirty="0"/>
              <a:t>In Example -1, Nike’s EBIT was assumed to be 10% of sales. If Nike can reduce its operating expenses and raise its EBIT to 11% of sales, how would the estimate of the stock’s value change?</a:t>
            </a:r>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0898" name="Rectangle 32">
            <a:extLst>
              <a:ext uri="{FF2B5EF4-FFF2-40B4-BE49-F238E27FC236}">
                <a16:creationId xmlns:a16="http://schemas.microsoft.com/office/drawing/2014/main" id="{40E085D8-FD75-4B18-8837-ABE061C1271B}"/>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Example 3-  Sensitivity Analysis for Stock Valuation</a:t>
            </a:r>
          </a:p>
        </p:txBody>
      </p:sp>
      <p:sp>
        <p:nvSpPr>
          <p:cNvPr id="32771" name="Rectangle 33">
            <a:extLst>
              <a:ext uri="{FF2B5EF4-FFF2-40B4-BE49-F238E27FC236}">
                <a16:creationId xmlns:a16="http://schemas.microsoft.com/office/drawing/2014/main" id="{942E8B85-4E0A-4941-B07D-01C0ABA29509}"/>
              </a:ext>
            </a:extLst>
          </p:cNvPr>
          <p:cNvSpPr>
            <a:spLocks noGrp="1" noChangeArrowheads="1"/>
          </p:cNvSpPr>
          <p:nvPr>
            <p:ph idx="1"/>
          </p:nvPr>
        </p:nvSpPr>
        <p:spPr/>
        <p:txBody>
          <a:bodyPr/>
          <a:lstStyle/>
          <a:p>
            <a:pPr eaLnBrk="1" hangingPunct="1"/>
            <a:r>
              <a:rPr lang="en-US" altLang="en-US" sz="2000" dirty="0"/>
              <a:t>In this scenario, EBIT will increase by 1% of sales compared to Example -1. From there, we can use the tax rate (24%) to compute the effect on the free cash flow for each year. Once we have the new free cash flows, we repeat the approach in Example -1 to arrive at a new stock price.</a:t>
            </a:r>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2946" name="Rectangle 28">
            <a:extLst>
              <a:ext uri="{FF2B5EF4-FFF2-40B4-BE49-F238E27FC236}">
                <a16:creationId xmlns:a16="http://schemas.microsoft.com/office/drawing/2014/main" id="{63AFC9CA-E122-4C55-94A7-157EE8AE5E99}"/>
              </a:ext>
            </a:extLst>
          </p:cNvPr>
          <p:cNvSpPr>
            <a:spLocks noGrp="1" noChangeArrowheads="1"/>
          </p:cNvSpPr>
          <p:nvPr>
            <p:ph type="title"/>
          </p:nvPr>
        </p:nvSpPr>
        <p:spPr>
          <a:xfrm>
            <a:off x="457200" y="274638"/>
            <a:ext cx="8229600" cy="815253"/>
          </a:xfrm>
        </p:spPr>
        <p:txBody>
          <a:bodyPr rtlCol="0">
            <a:normAutofit/>
          </a:bodyPr>
          <a:lstStyle/>
          <a:p>
            <a:pPr eaLnBrk="1" fontAlgn="auto" hangingPunct="1">
              <a:spcAft>
                <a:spcPts val="0"/>
              </a:spcAft>
              <a:defRPr/>
            </a:pPr>
            <a:r>
              <a:rPr lang="en-US" sz="2800" dirty="0"/>
              <a:t>Example -3  Sensitivity Analysis for Stock Valuation</a:t>
            </a:r>
          </a:p>
        </p:txBody>
      </p:sp>
      <p:sp>
        <p:nvSpPr>
          <p:cNvPr id="33795" name="Rectangle 29">
            <a:extLst>
              <a:ext uri="{FF2B5EF4-FFF2-40B4-BE49-F238E27FC236}">
                <a16:creationId xmlns:a16="http://schemas.microsoft.com/office/drawing/2014/main" id="{026D4787-DCDB-406F-AA3C-895F3F476693}"/>
              </a:ext>
            </a:extLst>
          </p:cNvPr>
          <p:cNvSpPr>
            <a:spLocks noGrp="1" noChangeArrowheads="1"/>
          </p:cNvSpPr>
          <p:nvPr>
            <p:ph idx="1"/>
          </p:nvPr>
        </p:nvSpPr>
        <p:spPr>
          <a:xfrm>
            <a:off x="429491" y="999836"/>
            <a:ext cx="8229600" cy="4525963"/>
          </a:xfrm>
        </p:spPr>
        <p:txBody>
          <a:bodyPr/>
          <a:lstStyle/>
          <a:p>
            <a:pPr eaLnBrk="1" hangingPunct="1">
              <a:spcBef>
                <a:spcPct val="50000"/>
              </a:spcBef>
            </a:pPr>
            <a:r>
              <a:rPr lang="en-US" altLang="en-US" sz="2000" dirty="0"/>
              <a:t>In year 1, EBIT will be 1% X $27,830 million = $278.3 million higher.  After taxes, this increase will raise the firm’s free cash flow in year 1 by (1-0.24) X $278.3 million = $211.5 million, to $2,073.6 million.  Doing the same calculation for each year, we get the following revised FCF estimates:</a:t>
            </a:r>
          </a:p>
        </p:txBody>
      </p:sp>
      <p:graphicFrame>
        <p:nvGraphicFramePr>
          <p:cNvPr id="5" name="Content Placeholder 3">
            <a:extLst>
              <a:ext uri="{FF2B5EF4-FFF2-40B4-BE49-F238E27FC236}">
                <a16:creationId xmlns:a16="http://schemas.microsoft.com/office/drawing/2014/main" id="{6854F82C-4E53-43A7-B7E6-36E731F03E33}"/>
              </a:ext>
            </a:extLst>
          </p:cNvPr>
          <p:cNvGraphicFramePr>
            <a:graphicFrameLocks/>
          </p:cNvGraphicFramePr>
          <p:nvPr>
            <p:extLst>
              <p:ext uri="{D42A27DB-BD31-4B8C-83A1-F6EECF244321}">
                <p14:modId xmlns:p14="http://schemas.microsoft.com/office/powerpoint/2010/main" val="2071439801"/>
              </p:ext>
            </p:extLst>
          </p:nvPr>
        </p:nvGraphicFramePr>
        <p:xfrm>
          <a:off x="942111" y="2401391"/>
          <a:ext cx="7243947" cy="3308367"/>
        </p:xfrm>
        <a:graphic>
          <a:graphicData uri="http://schemas.openxmlformats.org/drawingml/2006/table">
            <a:tbl>
              <a:tblPr>
                <a:tableStyleId>{5C22544A-7EE6-4342-B048-85BDC9FD1C3A}</a:tableStyleId>
              </a:tblPr>
              <a:tblGrid>
                <a:gridCol w="900218">
                  <a:extLst>
                    <a:ext uri="{9D8B030D-6E8A-4147-A177-3AD203B41FA5}">
                      <a16:colId xmlns:a16="http://schemas.microsoft.com/office/drawing/2014/main" val="2881443039"/>
                    </a:ext>
                  </a:extLst>
                </a:gridCol>
                <a:gridCol w="1069009">
                  <a:extLst>
                    <a:ext uri="{9D8B030D-6E8A-4147-A177-3AD203B41FA5}">
                      <a16:colId xmlns:a16="http://schemas.microsoft.com/office/drawing/2014/main" val="2294811810"/>
                    </a:ext>
                  </a:extLst>
                </a:gridCol>
                <a:gridCol w="1054944">
                  <a:extLst>
                    <a:ext uri="{9D8B030D-6E8A-4147-A177-3AD203B41FA5}">
                      <a16:colId xmlns:a16="http://schemas.microsoft.com/office/drawing/2014/main" val="1979816598"/>
                    </a:ext>
                  </a:extLst>
                </a:gridCol>
                <a:gridCol w="1054944">
                  <a:extLst>
                    <a:ext uri="{9D8B030D-6E8A-4147-A177-3AD203B41FA5}">
                      <a16:colId xmlns:a16="http://schemas.microsoft.com/office/drawing/2014/main" val="866846746"/>
                    </a:ext>
                  </a:extLst>
                </a:gridCol>
                <a:gridCol w="1054944">
                  <a:extLst>
                    <a:ext uri="{9D8B030D-6E8A-4147-A177-3AD203B41FA5}">
                      <a16:colId xmlns:a16="http://schemas.microsoft.com/office/drawing/2014/main" val="360047141"/>
                    </a:ext>
                  </a:extLst>
                </a:gridCol>
                <a:gridCol w="1054944">
                  <a:extLst>
                    <a:ext uri="{9D8B030D-6E8A-4147-A177-3AD203B41FA5}">
                      <a16:colId xmlns:a16="http://schemas.microsoft.com/office/drawing/2014/main" val="4011857333"/>
                    </a:ext>
                  </a:extLst>
                </a:gridCol>
                <a:gridCol w="1054944">
                  <a:extLst>
                    <a:ext uri="{9D8B030D-6E8A-4147-A177-3AD203B41FA5}">
                      <a16:colId xmlns:a16="http://schemas.microsoft.com/office/drawing/2014/main" val="614780375"/>
                    </a:ext>
                  </a:extLst>
                </a:gridCol>
              </a:tblGrid>
              <a:tr h="0">
                <a:tc>
                  <a:txBody>
                    <a:bodyPr/>
                    <a:lstStyle/>
                    <a:p>
                      <a:pPr algn="ctr" rtl="0" fontAlgn="t"/>
                      <a:r>
                        <a:rPr lang="en-US" sz="1600" u="none" strike="noStrike" dirty="0">
                          <a:ln>
                            <a:noFill/>
                          </a:ln>
                          <a:effectLst/>
                        </a:rPr>
                        <a:t>Year</a:t>
                      </a:r>
                      <a:endParaRPr lang="en-US" sz="1600" b="0" i="0" u="none" strike="noStrike" dirty="0">
                        <a:solidFill>
                          <a:srgbClr val="000000"/>
                        </a:solidFill>
                        <a:effectLst/>
                        <a:latin typeface="Arial" panose="020B0604020202020204" pitchFamily="34" charset="0"/>
                      </a:endParaRPr>
                    </a:p>
                  </a:txBody>
                  <a:tcPr marL="0" marR="0" marT="0" marB="0"/>
                </a:tc>
                <a:tc>
                  <a:txBody>
                    <a:bodyPr/>
                    <a:lstStyle/>
                    <a:p>
                      <a:pPr algn="ctr" rtl="0" fontAlgn="t"/>
                      <a:r>
                        <a:rPr lang="en-US" sz="1600" u="none" strike="noStrike" dirty="0">
                          <a:ln>
                            <a:noFill/>
                          </a:ln>
                          <a:effectLst/>
                        </a:rPr>
                        <a:t>2013</a:t>
                      </a:r>
                      <a:endParaRPr lang="en-US" sz="1600" b="0" i="0" u="none" strike="noStrike" dirty="0">
                        <a:solidFill>
                          <a:srgbClr val="000000"/>
                        </a:solidFill>
                        <a:effectLst/>
                        <a:latin typeface="Arial" panose="020B0604020202020204" pitchFamily="34" charset="0"/>
                      </a:endParaRPr>
                    </a:p>
                  </a:txBody>
                  <a:tcPr marL="0" marR="0" marT="0" marB="0"/>
                </a:tc>
                <a:tc>
                  <a:txBody>
                    <a:bodyPr/>
                    <a:lstStyle/>
                    <a:p>
                      <a:pPr algn="ctr" rtl="0" fontAlgn="t"/>
                      <a:r>
                        <a:rPr lang="en-US" sz="1600" u="none" strike="noStrike">
                          <a:ln>
                            <a:noFill/>
                          </a:ln>
                          <a:effectLst/>
                        </a:rPr>
                        <a:t>2014</a:t>
                      </a:r>
                      <a:endParaRPr lang="en-US" sz="1600" b="0" i="0" u="none" strike="noStrike">
                        <a:solidFill>
                          <a:srgbClr val="000000"/>
                        </a:solidFill>
                        <a:effectLst/>
                        <a:latin typeface="Arial" panose="020B0604020202020204" pitchFamily="34" charset="0"/>
                      </a:endParaRPr>
                    </a:p>
                  </a:txBody>
                  <a:tcPr marL="0" marR="0" marT="0" marB="0"/>
                </a:tc>
                <a:tc>
                  <a:txBody>
                    <a:bodyPr/>
                    <a:lstStyle/>
                    <a:p>
                      <a:pPr algn="ctr" rtl="0" fontAlgn="t"/>
                      <a:r>
                        <a:rPr lang="en-US" sz="1600" u="none" strike="noStrike">
                          <a:ln>
                            <a:noFill/>
                          </a:ln>
                          <a:effectLst/>
                        </a:rPr>
                        <a:t>2015</a:t>
                      </a:r>
                      <a:endParaRPr lang="en-US" sz="1600" b="0" i="0" u="none" strike="noStrike">
                        <a:solidFill>
                          <a:srgbClr val="000000"/>
                        </a:solidFill>
                        <a:effectLst/>
                        <a:latin typeface="Arial" panose="020B0604020202020204" pitchFamily="34" charset="0"/>
                      </a:endParaRPr>
                    </a:p>
                  </a:txBody>
                  <a:tcPr marL="0" marR="0" marT="0" marB="0"/>
                </a:tc>
                <a:tc>
                  <a:txBody>
                    <a:bodyPr/>
                    <a:lstStyle/>
                    <a:p>
                      <a:pPr algn="ctr" rtl="0" fontAlgn="t"/>
                      <a:r>
                        <a:rPr lang="en-US" sz="1600" u="none" strike="noStrike">
                          <a:ln>
                            <a:noFill/>
                          </a:ln>
                          <a:effectLst/>
                        </a:rPr>
                        <a:t>2016</a:t>
                      </a:r>
                      <a:endParaRPr lang="en-US" sz="1600" b="0" i="0" u="none" strike="noStrike">
                        <a:solidFill>
                          <a:srgbClr val="000000"/>
                        </a:solidFill>
                        <a:effectLst/>
                        <a:latin typeface="Arial" panose="020B0604020202020204" pitchFamily="34" charset="0"/>
                      </a:endParaRPr>
                    </a:p>
                  </a:txBody>
                  <a:tcPr marL="0" marR="0" marT="0" marB="0"/>
                </a:tc>
                <a:tc>
                  <a:txBody>
                    <a:bodyPr/>
                    <a:lstStyle/>
                    <a:p>
                      <a:pPr algn="ctr" rtl="0" fontAlgn="t"/>
                      <a:r>
                        <a:rPr lang="en-US" sz="1600" u="none" strike="noStrike">
                          <a:ln>
                            <a:noFill/>
                          </a:ln>
                          <a:effectLst/>
                        </a:rPr>
                        <a:t>2017</a:t>
                      </a:r>
                      <a:endParaRPr lang="en-US" sz="1600" b="0" i="0" u="none" strike="noStrike">
                        <a:solidFill>
                          <a:srgbClr val="000000"/>
                        </a:solidFill>
                        <a:effectLst/>
                        <a:latin typeface="Arial" panose="020B0604020202020204" pitchFamily="34" charset="0"/>
                      </a:endParaRPr>
                    </a:p>
                  </a:txBody>
                  <a:tcPr marL="0" marR="0" marT="0" marB="0"/>
                </a:tc>
                <a:tc>
                  <a:txBody>
                    <a:bodyPr/>
                    <a:lstStyle/>
                    <a:p>
                      <a:pPr algn="ctr" rtl="0" fontAlgn="t"/>
                      <a:r>
                        <a:rPr lang="en-US" sz="1600" u="none" strike="noStrike">
                          <a:ln>
                            <a:noFill/>
                          </a:ln>
                          <a:effectLst/>
                        </a:rPr>
                        <a:t>2018</a:t>
                      </a:r>
                      <a:endParaRPr lang="en-US" sz="1600" b="0" i="0" u="none" strike="noStrike">
                        <a:solidFill>
                          <a:srgbClr val="000000"/>
                        </a:solidFill>
                        <a:effectLst/>
                        <a:latin typeface="Arial" panose="020B0604020202020204" pitchFamily="34" charset="0"/>
                      </a:endParaRPr>
                    </a:p>
                  </a:txBody>
                  <a:tcPr marL="0" marR="0" marT="0" marB="0"/>
                </a:tc>
                <a:extLst>
                  <a:ext uri="{0D108BD9-81ED-4DB2-BD59-A6C34878D82A}">
                    <a16:rowId xmlns:a16="http://schemas.microsoft.com/office/drawing/2014/main" val="784205459"/>
                  </a:ext>
                </a:extLst>
              </a:tr>
              <a:tr h="320175">
                <a:tc>
                  <a:txBody>
                    <a:bodyPr/>
                    <a:lstStyle/>
                    <a:p>
                      <a:pPr algn="ctr" rtl="0" fontAlgn="t"/>
                      <a:r>
                        <a:rPr lang="en-US" sz="1600" u="none" strike="noStrike">
                          <a:ln>
                            <a:noFill/>
                          </a:ln>
                          <a:effectLst/>
                        </a:rPr>
                        <a:t>FCF</a:t>
                      </a:r>
                      <a:endParaRPr lang="en-US" sz="1600" b="0" i="0" u="none" strike="noStrike">
                        <a:solidFill>
                          <a:srgbClr val="000000"/>
                        </a:solidFill>
                        <a:effectLst/>
                        <a:latin typeface="Arial" panose="020B0604020202020204" pitchFamily="34" charset="0"/>
                      </a:endParaRPr>
                    </a:p>
                  </a:txBody>
                  <a:tcPr marL="0" marR="0" marT="0" marB="0"/>
                </a:tc>
                <a:tc>
                  <a:txBody>
                    <a:bodyPr/>
                    <a:lstStyle/>
                    <a:p>
                      <a:pPr algn="ctr" rtl="0" fontAlgn="t"/>
                      <a:r>
                        <a:rPr lang="en-US" sz="1600" u="none" strike="noStrike">
                          <a:ln>
                            <a:noFill/>
                          </a:ln>
                          <a:effectLst/>
                        </a:rPr>
                        <a:t>$2,074</a:t>
                      </a:r>
                      <a:endParaRPr lang="en-US" sz="1600" b="0" i="0" u="none" strike="noStrike">
                        <a:solidFill>
                          <a:srgbClr val="000000"/>
                        </a:solidFill>
                        <a:effectLst/>
                        <a:latin typeface="Arial" panose="020B0604020202020204" pitchFamily="34" charset="0"/>
                      </a:endParaRPr>
                    </a:p>
                  </a:txBody>
                  <a:tcPr marL="0" marR="0" marT="0" marB="0"/>
                </a:tc>
                <a:tc>
                  <a:txBody>
                    <a:bodyPr/>
                    <a:lstStyle/>
                    <a:p>
                      <a:pPr algn="ctr" rtl="0" fontAlgn="t"/>
                      <a:r>
                        <a:rPr lang="en-US" sz="1600" u="none" strike="noStrike">
                          <a:ln>
                            <a:noFill/>
                          </a:ln>
                          <a:effectLst/>
                        </a:rPr>
                        <a:t>$2,286</a:t>
                      </a:r>
                      <a:endParaRPr lang="en-US" sz="1600" b="0" i="0" u="none" strike="noStrike">
                        <a:solidFill>
                          <a:srgbClr val="000000"/>
                        </a:solidFill>
                        <a:effectLst/>
                        <a:latin typeface="Arial" panose="020B0604020202020204" pitchFamily="34" charset="0"/>
                      </a:endParaRPr>
                    </a:p>
                  </a:txBody>
                  <a:tcPr marL="0" marR="0" marT="0" marB="0"/>
                </a:tc>
                <a:tc>
                  <a:txBody>
                    <a:bodyPr/>
                    <a:lstStyle/>
                    <a:p>
                      <a:pPr algn="ctr" rtl="0" fontAlgn="t"/>
                      <a:r>
                        <a:rPr lang="en-US" sz="1600" u="none" strike="noStrike">
                          <a:ln>
                            <a:noFill/>
                          </a:ln>
                          <a:effectLst/>
                        </a:rPr>
                        <a:t>$2,496</a:t>
                      </a:r>
                      <a:endParaRPr lang="en-US" sz="1600" b="0" i="0" u="none" strike="noStrike">
                        <a:solidFill>
                          <a:srgbClr val="000000"/>
                        </a:solidFill>
                        <a:effectLst/>
                        <a:latin typeface="Arial" panose="020B0604020202020204" pitchFamily="34" charset="0"/>
                      </a:endParaRPr>
                    </a:p>
                  </a:txBody>
                  <a:tcPr marL="0" marR="0" marT="0" marB="0"/>
                </a:tc>
                <a:tc>
                  <a:txBody>
                    <a:bodyPr/>
                    <a:lstStyle/>
                    <a:p>
                      <a:pPr algn="ctr" rtl="0" fontAlgn="t"/>
                      <a:r>
                        <a:rPr lang="en-US" sz="1600" u="none" strike="noStrike">
                          <a:ln>
                            <a:noFill/>
                          </a:ln>
                          <a:effectLst/>
                        </a:rPr>
                        <a:t>$2,701</a:t>
                      </a:r>
                      <a:endParaRPr lang="en-US" sz="1600" b="0" i="0" u="none" strike="noStrike">
                        <a:solidFill>
                          <a:srgbClr val="000000"/>
                        </a:solidFill>
                        <a:effectLst/>
                        <a:latin typeface="Arial" panose="020B0604020202020204" pitchFamily="34" charset="0"/>
                      </a:endParaRPr>
                    </a:p>
                  </a:txBody>
                  <a:tcPr marL="0" marR="0" marT="0" marB="0"/>
                </a:tc>
                <a:tc>
                  <a:txBody>
                    <a:bodyPr/>
                    <a:lstStyle/>
                    <a:p>
                      <a:pPr algn="ctr" rtl="0" fontAlgn="t"/>
                      <a:r>
                        <a:rPr lang="en-US" sz="1600" u="none" strike="noStrike">
                          <a:ln>
                            <a:noFill/>
                          </a:ln>
                          <a:effectLst/>
                        </a:rPr>
                        <a:t>$2,896</a:t>
                      </a:r>
                      <a:endParaRPr lang="en-US" sz="1600" b="0" i="0" u="none" strike="noStrike">
                        <a:solidFill>
                          <a:srgbClr val="000000"/>
                        </a:solidFill>
                        <a:effectLst/>
                        <a:latin typeface="Arial" panose="020B0604020202020204" pitchFamily="34" charset="0"/>
                      </a:endParaRPr>
                    </a:p>
                  </a:txBody>
                  <a:tcPr marL="0" marR="0" marT="0" marB="0"/>
                </a:tc>
                <a:tc>
                  <a:txBody>
                    <a:bodyPr/>
                    <a:lstStyle/>
                    <a:p>
                      <a:pPr algn="ctr" rtl="0" fontAlgn="t"/>
                      <a:r>
                        <a:rPr lang="en-US" sz="1600" u="none" strike="noStrike">
                          <a:ln>
                            <a:noFill/>
                          </a:ln>
                          <a:effectLst/>
                        </a:rPr>
                        <a:t>$3,076</a:t>
                      </a:r>
                      <a:endParaRPr lang="en-US" sz="1600" b="0" i="0" u="none" strike="noStrike">
                        <a:solidFill>
                          <a:srgbClr val="000000"/>
                        </a:solidFill>
                        <a:effectLst/>
                        <a:latin typeface="Arial" panose="020B0604020202020204" pitchFamily="34" charset="0"/>
                      </a:endParaRPr>
                    </a:p>
                  </a:txBody>
                  <a:tcPr marL="0" marR="0" marT="0" marB="0"/>
                </a:tc>
                <a:extLst>
                  <a:ext uri="{0D108BD9-81ED-4DB2-BD59-A6C34878D82A}">
                    <a16:rowId xmlns:a16="http://schemas.microsoft.com/office/drawing/2014/main" val="3750138248"/>
                  </a:ext>
                </a:extLst>
              </a:tr>
              <a:tr h="228696">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966733750"/>
                  </a:ext>
                </a:extLst>
              </a:tr>
              <a:tr h="228696">
                <a:tc gridSpan="3">
                  <a:txBody>
                    <a:bodyPr/>
                    <a:lstStyle/>
                    <a:p>
                      <a:pPr algn="l" fontAlgn="b"/>
                      <a:r>
                        <a:rPr lang="en-US" sz="1400" u="none" strike="noStrike" dirty="0">
                          <a:effectLst/>
                        </a:rPr>
                        <a:t>Terminal Value in 2018</a:t>
                      </a:r>
                      <a:endParaRPr lang="en-US" sz="1400" b="0" i="0" u="none" strike="noStrike" dirty="0">
                        <a:solidFill>
                          <a:srgbClr val="000000"/>
                        </a:solidFill>
                        <a:effectLst/>
                        <a:latin typeface="Calibri" panose="020F050202020403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478413450"/>
                  </a:ext>
                </a:extLst>
              </a:tr>
              <a:tr h="228696">
                <a:tc>
                  <a:txBody>
                    <a:bodyPr/>
                    <a:lstStyle/>
                    <a:p>
                      <a:pPr algn="l" fontAlgn="b"/>
                      <a:r>
                        <a:rPr lang="en-US" sz="1400" u="none" strike="noStrike" dirty="0">
                          <a:effectLst/>
                        </a:rPr>
                        <a:t>V2018</a:t>
                      </a:r>
                      <a:endParaRPr lang="en-US" sz="14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$64,594</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379452181"/>
                  </a:ext>
                </a:extLst>
              </a:tr>
              <a:tr h="228696">
                <a:tc>
                  <a:txBody>
                    <a:bodyPr/>
                    <a:lstStyle/>
                    <a:p>
                      <a:pPr algn="l" fontAlgn="b"/>
                      <a:r>
                        <a:rPr lang="en-US" sz="1400" u="none" strike="noStrike" dirty="0">
                          <a:effectLst/>
                        </a:rPr>
                        <a:t>PV(TV)</a:t>
                      </a:r>
                      <a:endParaRPr lang="en-US" sz="14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$36,462</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866737163"/>
                  </a:ext>
                </a:extLst>
              </a:tr>
              <a:tr h="228696">
                <a:tc>
                  <a:txBody>
                    <a:bodyPr/>
                    <a:lstStyle/>
                    <a:p>
                      <a:pPr algn="l" fontAlgn="b"/>
                      <a:r>
                        <a:rPr lang="en-US" sz="1400" u="none" strike="noStrike" dirty="0">
                          <a:effectLst/>
                        </a:rPr>
                        <a:t>PV(FCF)</a:t>
                      </a:r>
                      <a:endParaRPr lang="en-US" sz="14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$11,029</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750121594"/>
                  </a:ext>
                </a:extLst>
              </a:tr>
              <a:tr h="228696">
                <a:tc>
                  <a:txBody>
                    <a:bodyPr/>
                    <a:lstStyle/>
                    <a:p>
                      <a:pPr algn="l" fontAlgn="b"/>
                      <a:r>
                        <a:rPr lang="en-US" sz="1400" u="none" strike="noStrike" dirty="0">
                          <a:effectLst/>
                        </a:rPr>
                        <a:t>Value</a:t>
                      </a:r>
                      <a:endParaRPr lang="en-US" sz="14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dirty="0">
                          <a:effectLst/>
                        </a:rPr>
                        <a:t>$47,490</a:t>
                      </a:r>
                      <a:endParaRPr lang="en-US" sz="14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289837997"/>
                  </a:ext>
                </a:extLst>
              </a:tr>
              <a:tr h="228696">
                <a:tc>
                  <a:txBody>
                    <a:bodyPr/>
                    <a:lstStyle/>
                    <a:p>
                      <a:pPr algn="l" fontAlgn="b"/>
                      <a:r>
                        <a:rPr lang="en-US" sz="1400" u="none" strike="noStrike">
                          <a:effectLst/>
                        </a:rPr>
                        <a:t>Cash</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dirty="0">
                          <a:effectLst/>
                        </a:rPr>
                        <a:t>$3,300 </a:t>
                      </a:r>
                      <a:endParaRPr lang="en-US" sz="14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3808595180"/>
                  </a:ext>
                </a:extLst>
              </a:tr>
              <a:tr h="228696">
                <a:tc>
                  <a:txBody>
                    <a:bodyPr/>
                    <a:lstStyle/>
                    <a:p>
                      <a:pPr algn="l" fontAlgn="b"/>
                      <a:r>
                        <a:rPr lang="en-US" sz="1400" u="none" strike="noStrike">
                          <a:effectLst/>
                        </a:rPr>
                        <a:t>Debt</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dirty="0">
                          <a:effectLst/>
                        </a:rPr>
                        <a:t>$1,200 </a:t>
                      </a:r>
                      <a:endParaRPr lang="en-US" sz="14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08173359"/>
                  </a:ext>
                </a:extLst>
              </a:tr>
              <a:tr h="228696">
                <a:tc>
                  <a:txBody>
                    <a:bodyPr/>
                    <a:lstStyle/>
                    <a:p>
                      <a:pPr algn="l" fontAlgn="b"/>
                      <a:r>
                        <a:rPr lang="en-US" sz="1400" u="none" strike="noStrike">
                          <a:effectLst/>
                        </a:rPr>
                        <a:t>Shares</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dirty="0">
                          <a:effectLst/>
                        </a:rPr>
                        <a:t>893.6</a:t>
                      </a:r>
                      <a:endParaRPr lang="en-US" sz="14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737791319"/>
                  </a:ext>
                </a:extLst>
              </a:tr>
              <a:tr h="228696">
                <a:tc>
                  <a:txBody>
                    <a:bodyPr/>
                    <a:lstStyle/>
                    <a:p>
                      <a:pPr algn="l" fontAlgn="b"/>
                      <a:r>
                        <a:rPr lang="en-US" sz="1400" u="none" strike="noStrike">
                          <a:effectLst/>
                        </a:rPr>
                        <a:t>Equity</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dirty="0">
                          <a:effectLst/>
                        </a:rPr>
                        <a:t>$49,590</a:t>
                      </a:r>
                      <a:endParaRPr lang="en-US" sz="14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726888177"/>
                  </a:ext>
                </a:extLst>
              </a:tr>
              <a:tr h="228696">
                <a:tc>
                  <a:txBody>
                    <a:bodyPr/>
                    <a:lstStyle/>
                    <a:p>
                      <a:pPr algn="l" fontAlgn="b"/>
                      <a:r>
                        <a:rPr lang="en-US" sz="1400" u="none" strike="noStrike">
                          <a:effectLst/>
                        </a:rPr>
                        <a:t>Price=</a:t>
                      </a:r>
                      <a:endParaRPr lang="en-US" sz="1400" b="0" i="0" u="none" strike="noStrike">
                        <a:solidFill>
                          <a:srgbClr val="000000"/>
                        </a:solidFill>
                        <a:effectLst/>
                        <a:latin typeface="Calibri" panose="020F0502020204030204" pitchFamily="34" charset="0"/>
                      </a:endParaRPr>
                    </a:p>
                  </a:txBody>
                  <a:tcPr marL="0" marR="0" marT="0" marB="0" anchor="b"/>
                </a:tc>
                <a:tc gridSpan="3">
                  <a:txBody>
                    <a:bodyPr/>
                    <a:lstStyle/>
                    <a:p>
                      <a:pPr algn="l" fontAlgn="b"/>
                      <a:r>
                        <a:rPr lang="en-US" sz="1400" u="none" strike="noStrike" dirty="0">
                          <a:effectLst/>
                        </a:rPr>
                        <a:t>($47,490+$3,300-$1,200)/893.6</a:t>
                      </a:r>
                      <a:endParaRPr lang="en-US" sz="1400" b="0" i="0" u="none" strike="noStrike" dirty="0">
                        <a:solidFill>
                          <a:srgbClr val="000000"/>
                        </a:solidFill>
                        <a:effectLst/>
                        <a:latin typeface="Calibri" panose="020F050202020403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384505942"/>
                  </a:ext>
                </a:extLst>
              </a:tr>
              <a:tr h="228696">
                <a:tc>
                  <a:txBody>
                    <a:bodyPr/>
                    <a:lstStyle/>
                    <a:p>
                      <a:pPr algn="l" fontAlgn="b"/>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400" u="none" strike="noStrike">
                          <a:effectLst/>
                        </a:rPr>
                        <a:t>$55.50</a:t>
                      </a:r>
                      <a:endParaRPr lang="en-US" sz="14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4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591483588"/>
                  </a:ext>
                </a:extLst>
              </a:tr>
            </a:tbl>
          </a:graphicData>
        </a:graphic>
      </p:graphicFrame>
      <p:sp>
        <p:nvSpPr>
          <p:cNvPr id="3" name="Rectangle 2"/>
          <p:cNvSpPr/>
          <p:nvPr/>
        </p:nvSpPr>
        <p:spPr>
          <a:xfrm>
            <a:off x="378691" y="5784717"/>
            <a:ext cx="8432800" cy="523220"/>
          </a:xfrm>
          <a:prstGeom prst="rect">
            <a:avLst/>
          </a:prstGeom>
        </p:spPr>
        <p:txBody>
          <a:bodyPr wrap="square">
            <a:spAutoFit/>
          </a:bodyPr>
          <a:lstStyle/>
          <a:p>
            <a:pPr eaLnBrk="1" hangingPunct="1"/>
            <a:r>
              <a:rPr lang="en-US" altLang="en-US" sz="1400" dirty="0"/>
              <a:t>Nike’s stock price is fairly sensitive to changes in the assumptions about its profitability. A 1% permanent change in its margins affects the firm’s stock price by 10%. Previous price $50.34</a:t>
            </a:r>
          </a:p>
        </p:txBody>
      </p:sp>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3666" name="Rectangle 18">
            <a:extLst>
              <a:ext uri="{FF2B5EF4-FFF2-40B4-BE49-F238E27FC236}">
                <a16:creationId xmlns:a16="http://schemas.microsoft.com/office/drawing/2014/main" id="{788E6EB2-99A2-4D2C-AD01-A2AA39E3FA72}"/>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Part -2 Valuation Based on Comparable Firms</a:t>
            </a:r>
          </a:p>
        </p:txBody>
      </p:sp>
      <p:sp>
        <p:nvSpPr>
          <p:cNvPr id="43011" name="Rectangle 19">
            <a:extLst>
              <a:ext uri="{FF2B5EF4-FFF2-40B4-BE49-F238E27FC236}">
                <a16:creationId xmlns:a16="http://schemas.microsoft.com/office/drawing/2014/main" id="{1DBB8E01-E58A-4B15-A35D-435225A06542}"/>
              </a:ext>
            </a:extLst>
          </p:cNvPr>
          <p:cNvSpPr>
            <a:spLocks noGrp="1" noChangeArrowheads="1"/>
          </p:cNvSpPr>
          <p:nvPr>
            <p:ph idx="1"/>
          </p:nvPr>
        </p:nvSpPr>
        <p:spPr/>
        <p:txBody>
          <a:bodyPr/>
          <a:lstStyle/>
          <a:p>
            <a:pPr eaLnBrk="1" hangingPunct="1"/>
            <a:r>
              <a:rPr lang="en-US" altLang="en-US" dirty="0"/>
              <a:t>Another application of the valuation principle is the method of Comparables</a:t>
            </a:r>
          </a:p>
          <a:p>
            <a:pPr lvl="1" eaLnBrk="1" hangingPunct="1"/>
            <a:r>
              <a:rPr lang="en-US" altLang="en-US" dirty="0"/>
              <a:t>Estimate the value of the firm based on the value of other, comparable firms or investments that we expect will generate very similar cash flows in the future</a:t>
            </a:r>
          </a:p>
          <a:p>
            <a:pPr eaLnBrk="1" hangingPunct="1"/>
            <a:endParaRPr lang="en-US" altLang="en-US" dirty="0"/>
          </a:p>
        </p:txBody>
      </p:sp>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5714" name="Rectangle 18">
            <a:extLst>
              <a:ext uri="{FF2B5EF4-FFF2-40B4-BE49-F238E27FC236}">
                <a16:creationId xmlns:a16="http://schemas.microsoft.com/office/drawing/2014/main" id="{5966876D-1144-41C7-AD5A-B1871863486B}"/>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Valuation Based on Comparable Firms</a:t>
            </a:r>
          </a:p>
        </p:txBody>
      </p:sp>
      <p:sp>
        <p:nvSpPr>
          <p:cNvPr id="44035" name="Rectangle 19">
            <a:extLst>
              <a:ext uri="{FF2B5EF4-FFF2-40B4-BE49-F238E27FC236}">
                <a16:creationId xmlns:a16="http://schemas.microsoft.com/office/drawing/2014/main" id="{1D4FAECA-50F9-4289-A1B9-23764A2E61C6}"/>
              </a:ext>
            </a:extLst>
          </p:cNvPr>
          <p:cNvSpPr>
            <a:spLocks noGrp="1" noChangeArrowheads="1"/>
          </p:cNvSpPr>
          <p:nvPr>
            <p:ph idx="1"/>
          </p:nvPr>
        </p:nvSpPr>
        <p:spPr/>
        <p:txBody>
          <a:bodyPr/>
          <a:lstStyle/>
          <a:p>
            <a:pPr eaLnBrk="1" hangingPunct="1">
              <a:lnSpc>
                <a:spcPct val="90000"/>
              </a:lnSpc>
            </a:pPr>
            <a:r>
              <a:rPr lang="en-US" altLang="en-US"/>
              <a:t>Consider the case of a new firm that is identical to an existing publicly traded firm</a:t>
            </a:r>
          </a:p>
          <a:p>
            <a:pPr lvl="1" eaLnBrk="1" hangingPunct="1">
              <a:lnSpc>
                <a:spcPct val="90000"/>
              </a:lnSpc>
            </a:pPr>
            <a:r>
              <a:rPr lang="en-US" altLang="en-US"/>
              <a:t>The Valuation Principle implies that two securities with identical cash flows must have the same price</a:t>
            </a:r>
          </a:p>
          <a:p>
            <a:pPr lvl="1" eaLnBrk="1" hangingPunct="1">
              <a:lnSpc>
                <a:spcPct val="90000"/>
              </a:lnSpc>
            </a:pPr>
            <a:r>
              <a:rPr lang="en-US" altLang="en-US"/>
              <a:t>If these firms will generate identical cash flows, we can use the market value of the existing company to determine the value of the new firm</a:t>
            </a:r>
          </a:p>
          <a:p>
            <a:pPr lvl="1" eaLnBrk="1" hangingPunct="1">
              <a:lnSpc>
                <a:spcPct val="90000"/>
              </a:lnSpc>
            </a:pPr>
            <a:r>
              <a:rPr lang="en-US" altLang="en-US"/>
              <a:t>We can adjust for scale differences using valuation multiples</a:t>
            </a:r>
          </a:p>
        </p:txBody>
      </p:sp>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7762" name="Rectangle 18">
            <a:extLst>
              <a:ext uri="{FF2B5EF4-FFF2-40B4-BE49-F238E27FC236}">
                <a16:creationId xmlns:a16="http://schemas.microsoft.com/office/drawing/2014/main" id="{17D7D07F-0DEB-459B-A87F-C3086055580E}"/>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Valuation Based on Comparable Firms</a:t>
            </a:r>
          </a:p>
        </p:txBody>
      </p:sp>
      <p:sp>
        <p:nvSpPr>
          <p:cNvPr id="45059" name="Rectangle 19">
            <a:extLst>
              <a:ext uri="{FF2B5EF4-FFF2-40B4-BE49-F238E27FC236}">
                <a16:creationId xmlns:a16="http://schemas.microsoft.com/office/drawing/2014/main" id="{93E7D348-3147-4B24-AAE7-F99C5FCAF748}"/>
              </a:ext>
            </a:extLst>
          </p:cNvPr>
          <p:cNvSpPr>
            <a:spLocks noGrp="1" noChangeArrowheads="1"/>
          </p:cNvSpPr>
          <p:nvPr>
            <p:ph idx="1"/>
          </p:nvPr>
        </p:nvSpPr>
        <p:spPr/>
        <p:txBody>
          <a:bodyPr/>
          <a:lstStyle/>
          <a:p>
            <a:pPr eaLnBrk="1" hangingPunct="1"/>
            <a:r>
              <a:rPr lang="en-US" altLang="en-US"/>
              <a:t>Valuation Multiples</a:t>
            </a:r>
          </a:p>
          <a:p>
            <a:pPr lvl="1" eaLnBrk="1" hangingPunct="1"/>
            <a:r>
              <a:rPr lang="en-US" altLang="en-US"/>
              <a:t>A ratio of a firm’s value to some measure of the firm’s scale or cash flow</a:t>
            </a:r>
          </a:p>
          <a:p>
            <a:pPr lvl="2" eaLnBrk="1" hangingPunct="1"/>
            <a:r>
              <a:rPr lang="en-US" altLang="en-US"/>
              <a:t>Price-Earnings ratio</a:t>
            </a:r>
          </a:p>
          <a:p>
            <a:pPr lvl="2" eaLnBrk="1" hangingPunct="1"/>
            <a:r>
              <a:rPr lang="en-US" altLang="en-US"/>
              <a:t>Enterprise Value Multiples</a:t>
            </a:r>
          </a:p>
          <a:p>
            <a:pPr lvl="2" eaLnBrk="1" hangingPunct="1"/>
            <a:r>
              <a:rPr lang="en-US" altLang="en-US"/>
              <a:t>Other multiples</a:t>
            </a:r>
          </a:p>
          <a:p>
            <a:pPr lvl="3" eaLnBrk="1" hangingPunct="1"/>
            <a:r>
              <a:rPr lang="en-US" altLang="en-US"/>
              <a:t>Multiples of sales</a:t>
            </a:r>
          </a:p>
          <a:p>
            <a:pPr lvl="3" eaLnBrk="1" hangingPunct="1"/>
            <a:r>
              <a:rPr lang="en-US" altLang="en-US"/>
              <a:t>Price-to-book value of equity</a:t>
            </a:r>
          </a:p>
          <a:p>
            <a:pPr lvl="3" eaLnBrk="1" hangingPunct="1"/>
            <a:r>
              <a:rPr lang="en-US" altLang="en-US"/>
              <a:t>Industry- specific ratios</a:t>
            </a:r>
          </a:p>
        </p:txBody>
      </p:sp>
    </p:spTree>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9810" name="Rectangle 18">
            <a:extLst>
              <a:ext uri="{FF2B5EF4-FFF2-40B4-BE49-F238E27FC236}">
                <a16:creationId xmlns:a16="http://schemas.microsoft.com/office/drawing/2014/main" id="{551F8F96-99E4-438B-B3B7-BFF9A0D9F503}"/>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Valuation Based on Comparable Firms</a:t>
            </a:r>
          </a:p>
        </p:txBody>
      </p:sp>
      <p:sp>
        <p:nvSpPr>
          <p:cNvPr id="46083" name="Rectangle 19">
            <a:extLst>
              <a:ext uri="{FF2B5EF4-FFF2-40B4-BE49-F238E27FC236}">
                <a16:creationId xmlns:a16="http://schemas.microsoft.com/office/drawing/2014/main" id="{86D4F195-E3E1-44B6-BBFF-B76592BB3A22}"/>
              </a:ext>
            </a:extLst>
          </p:cNvPr>
          <p:cNvSpPr>
            <a:spLocks noGrp="1" noChangeArrowheads="1"/>
          </p:cNvSpPr>
          <p:nvPr>
            <p:ph idx="1"/>
          </p:nvPr>
        </p:nvSpPr>
        <p:spPr>
          <a:xfrm>
            <a:off x="457200" y="1600200"/>
            <a:ext cx="8229600" cy="4525963"/>
          </a:xfrm>
        </p:spPr>
        <p:txBody>
          <a:bodyPr/>
          <a:lstStyle/>
          <a:p>
            <a:pPr eaLnBrk="1" hangingPunct="1"/>
            <a:r>
              <a:rPr lang="en-US" altLang="en-US" dirty="0"/>
              <a:t>Price-Earnings Ratio</a:t>
            </a:r>
          </a:p>
          <a:p>
            <a:pPr lvl="1" eaLnBrk="1" hangingPunct="1"/>
            <a:r>
              <a:rPr lang="en-US" altLang="en-US" dirty="0"/>
              <a:t>Most common valuation multiple</a:t>
            </a:r>
          </a:p>
          <a:p>
            <a:pPr lvl="2" eaLnBrk="1" hangingPunct="1"/>
            <a:r>
              <a:rPr lang="en-US" altLang="en-US" dirty="0"/>
              <a:t>Usually included in basic statistics computed for a stock (see Figure -2)</a:t>
            </a:r>
          </a:p>
          <a:p>
            <a:pPr lvl="1" eaLnBrk="1" hangingPunct="1"/>
            <a:r>
              <a:rPr lang="en-US" altLang="en-US" dirty="0"/>
              <a:t>Share price divided by earnings per share</a:t>
            </a:r>
          </a:p>
          <a:p>
            <a:pPr eaLnBrk="1" hangingPunct="1"/>
            <a:endParaRPr lang="en-US" altLang="en-US" dirty="0"/>
          </a:p>
          <a:p>
            <a:pPr eaLnBrk="1" hangingPunct="1"/>
            <a:endParaRPr lang="en-US" altLang="en-US" dirty="0"/>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Rectangle 18">
            <a:extLst>
              <a:ext uri="{FF2B5EF4-FFF2-40B4-BE49-F238E27FC236}">
                <a16:creationId xmlns:a16="http://schemas.microsoft.com/office/drawing/2014/main" id="{A0F26146-D10B-49B5-B8D4-EDF053D61015}"/>
              </a:ext>
            </a:extLst>
          </p:cNvPr>
          <p:cNvSpPr>
            <a:spLocks noGrp="1" noChangeArrowheads="1"/>
          </p:cNvSpPr>
          <p:nvPr>
            <p:ph type="title"/>
          </p:nvPr>
        </p:nvSpPr>
        <p:spPr/>
        <p:txBody>
          <a:bodyPr/>
          <a:lstStyle/>
          <a:p>
            <a:pPr eaLnBrk="1" hangingPunct="1"/>
            <a:r>
              <a:rPr lang="en-US" altLang="en-US"/>
              <a:t>Learning Objectives</a:t>
            </a:r>
          </a:p>
        </p:txBody>
      </p:sp>
      <p:sp>
        <p:nvSpPr>
          <p:cNvPr id="18435" name="Rectangle 19">
            <a:extLst>
              <a:ext uri="{FF2B5EF4-FFF2-40B4-BE49-F238E27FC236}">
                <a16:creationId xmlns:a16="http://schemas.microsoft.com/office/drawing/2014/main" id="{E5E67E49-F185-433F-B7CC-10C09DC9FE72}"/>
              </a:ext>
            </a:extLst>
          </p:cNvPr>
          <p:cNvSpPr>
            <a:spLocks noGrp="1" noChangeArrowheads="1"/>
          </p:cNvSpPr>
          <p:nvPr>
            <p:ph idx="1"/>
          </p:nvPr>
        </p:nvSpPr>
        <p:spPr/>
        <p:txBody>
          <a:bodyPr/>
          <a:lstStyle/>
          <a:p>
            <a:pPr eaLnBrk="1" hangingPunct="1"/>
            <a:r>
              <a:rPr lang="en-US" altLang="en-US" sz="2400"/>
              <a:t>Value a stock as the present value of the company’s free cash flows</a:t>
            </a:r>
          </a:p>
          <a:p>
            <a:pPr eaLnBrk="1" hangingPunct="1"/>
            <a:r>
              <a:rPr lang="en-US" altLang="en-US" sz="2400"/>
              <a:t>Value a stock by applying common multiples based on the values of comparable firms</a:t>
            </a:r>
          </a:p>
          <a:p>
            <a:pPr eaLnBrk="1" hangingPunct="1"/>
            <a:r>
              <a:rPr lang="en-US" altLang="en-US" sz="2400"/>
              <a:t>Understand how information is incorporated into stock prices through competition in efficient markets</a:t>
            </a:r>
          </a:p>
          <a:p>
            <a:pPr eaLnBrk="1" hangingPunct="1"/>
            <a:r>
              <a:rPr lang="en-US" altLang="en-US" sz="2400"/>
              <a:t>Describe some of the behavioral biases that influence the way individual investors trade</a:t>
            </a:r>
            <a:endParaRPr lang="en-US" altLang="en-US"/>
          </a:p>
        </p:txBody>
      </p:sp>
    </p:spTree>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1858" name="Rectangle 18">
            <a:extLst>
              <a:ext uri="{FF2B5EF4-FFF2-40B4-BE49-F238E27FC236}">
                <a16:creationId xmlns:a16="http://schemas.microsoft.com/office/drawing/2014/main" id="{43FE0AE3-4FE9-4F89-A27B-209330288516}"/>
              </a:ext>
            </a:extLst>
          </p:cNvPr>
          <p:cNvSpPr>
            <a:spLocks noGrp="1" noChangeArrowheads="1"/>
          </p:cNvSpPr>
          <p:nvPr>
            <p:ph type="title"/>
          </p:nvPr>
        </p:nvSpPr>
        <p:spPr>
          <a:xfrm>
            <a:off x="381000" y="33338"/>
            <a:ext cx="2819400" cy="2320925"/>
          </a:xfrm>
        </p:spPr>
        <p:txBody>
          <a:bodyPr rtlCol="0" anchor="t">
            <a:normAutofit fontScale="90000"/>
          </a:bodyPr>
          <a:lstStyle/>
          <a:p>
            <a:pPr eaLnBrk="1" fontAlgn="auto" hangingPunct="1">
              <a:spcAft>
                <a:spcPts val="0"/>
              </a:spcAft>
              <a:defRPr/>
            </a:pPr>
            <a:r>
              <a:rPr lang="en-US" dirty="0"/>
              <a:t>Figure 2  Stock Price Quote for Nike (NKE)</a:t>
            </a:r>
          </a:p>
        </p:txBody>
      </p:sp>
      <p:pic>
        <p:nvPicPr>
          <p:cNvPr id="47107" name="Picture 4" descr="fig10_02.gif">
            <a:extLst>
              <a:ext uri="{FF2B5EF4-FFF2-40B4-BE49-F238E27FC236}">
                <a16:creationId xmlns:a16="http://schemas.microsoft.com/office/drawing/2014/main" id="{E0913582-0A9F-45AE-8DFE-F314B1E0A8F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025900" y="271463"/>
            <a:ext cx="4367213" cy="5926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3906" name="Rectangle 24">
            <a:extLst>
              <a:ext uri="{FF2B5EF4-FFF2-40B4-BE49-F238E27FC236}">
                <a16:creationId xmlns:a16="http://schemas.microsoft.com/office/drawing/2014/main" id="{048CBA6A-627C-4144-B6AA-927E0E82C2A3}"/>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Example -3  Valuation Using the Price-Earnings Ratio</a:t>
            </a:r>
          </a:p>
        </p:txBody>
      </p:sp>
      <p:sp>
        <p:nvSpPr>
          <p:cNvPr id="48131" name="Rectangle 25">
            <a:extLst>
              <a:ext uri="{FF2B5EF4-FFF2-40B4-BE49-F238E27FC236}">
                <a16:creationId xmlns:a16="http://schemas.microsoft.com/office/drawing/2014/main" id="{AFAF7F70-B0AF-4A1A-95C6-3307966AD825}"/>
              </a:ext>
            </a:extLst>
          </p:cNvPr>
          <p:cNvSpPr>
            <a:spLocks noGrp="1" noChangeArrowheads="1"/>
          </p:cNvSpPr>
          <p:nvPr>
            <p:ph idx="1"/>
          </p:nvPr>
        </p:nvSpPr>
        <p:spPr>
          <a:xfrm>
            <a:off x="457200" y="1166018"/>
            <a:ext cx="8229600" cy="4525963"/>
          </a:xfrm>
        </p:spPr>
        <p:txBody>
          <a:bodyPr/>
          <a:lstStyle/>
          <a:p>
            <a:pPr eaLnBrk="1" hangingPunct="1">
              <a:buFontTx/>
              <a:buNone/>
            </a:pPr>
            <a:r>
              <a:rPr lang="en-US" altLang="en-US" dirty="0"/>
              <a:t>Problem:</a:t>
            </a:r>
          </a:p>
          <a:p>
            <a:pPr eaLnBrk="1" hangingPunct="1"/>
            <a:r>
              <a:rPr lang="en-US" altLang="en-US" sz="2000" dirty="0"/>
              <a:t>Suppose furniture manufacturer Herman Miller, Inc., has earnings per share of $1.38. If the average P/E of comparable furniture stocks is 21.3, estimate a value for Herman Miller’s stock using the P/E as a valuation multiple. What are the assumptions underlying this estimate? </a:t>
            </a:r>
          </a:p>
          <a:p>
            <a:pPr eaLnBrk="1" hangingPunct="1"/>
            <a:r>
              <a:rPr lang="en-US" altLang="en-US" sz="2000" dirty="0"/>
              <a:t>We estimate a share price for Herman Miller by multiplying its EPS by the P/E of comparable firms:</a:t>
            </a:r>
          </a:p>
          <a:p>
            <a:pPr eaLnBrk="1" hangingPunct="1"/>
            <a:endParaRPr lang="en-US" altLang="en-US" sz="2000" dirty="0"/>
          </a:p>
        </p:txBody>
      </p:sp>
      <p:graphicFrame>
        <p:nvGraphicFramePr>
          <p:cNvPr id="5" name="Object 2">
            <a:extLst>
              <a:ext uri="{FF2B5EF4-FFF2-40B4-BE49-F238E27FC236}">
                <a16:creationId xmlns:a16="http://schemas.microsoft.com/office/drawing/2014/main" id="{5AC8E2C9-B17E-426D-A6F9-AFC025D979D7}"/>
              </a:ext>
            </a:extLst>
          </p:cNvPr>
          <p:cNvGraphicFramePr>
            <a:graphicFrameLocks noChangeAspect="1"/>
          </p:cNvGraphicFramePr>
          <p:nvPr/>
        </p:nvGraphicFramePr>
        <p:xfrm>
          <a:off x="1149350" y="4170363"/>
          <a:ext cx="6756400" cy="622300"/>
        </p:xfrm>
        <a:graphic>
          <a:graphicData uri="http://schemas.openxmlformats.org/presentationml/2006/ole">
            <mc:AlternateContent xmlns:mc="http://schemas.openxmlformats.org/markup-compatibility/2006">
              <mc:Choice xmlns:v="urn:schemas-microsoft-com:vml" Requires="v">
                <p:oleObj name="Equation" r:id="rId3" imgW="6756400" imgH="622300" progId="Equation.DSMT4">
                  <p:embed/>
                </p:oleObj>
              </mc:Choice>
              <mc:Fallback>
                <p:oleObj name="Equation" r:id="rId3" imgW="6756400" imgH="622300" progId="Equation.DSMT4">
                  <p:embed/>
                  <p:pic>
                    <p:nvPicPr>
                      <p:cNvPr id="8194" name="Object 2">
                        <a:extLst>
                          <a:ext uri="{FF2B5EF4-FFF2-40B4-BE49-F238E27FC236}">
                            <a16:creationId xmlns:a16="http://schemas.microsoft.com/office/drawing/2014/main" id="{DBF97881-C598-496B-91C5-37823BCB525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9350" y="4170363"/>
                        <a:ext cx="6756400" cy="622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 name="Rectangle 2">
            <a:extLst>
              <a:ext uri="{FF2B5EF4-FFF2-40B4-BE49-F238E27FC236}">
                <a16:creationId xmlns:a16="http://schemas.microsoft.com/office/drawing/2014/main" id="{B9F565B2-A07B-4100-8B78-FCFEE48803BC}"/>
              </a:ext>
            </a:extLst>
          </p:cNvPr>
          <p:cNvSpPr/>
          <p:nvPr/>
        </p:nvSpPr>
        <p:spPr>
          <a:xfrm>
            <a:off x="1149350" y="4887666"/>
            <a:ext cx="7905749" cy="1061829"/>
          </a:xfrm>
          <a:prstGeom prst="rect">
            <a:avLst/>
          </a:prstGeom>
        </p:spPr>
        <p:txBody>
          <a:bodyPr wrap="square">
            <a:spAutoFit/>
          </a:bodyPr>
          <a:lstStyle/>
          <a:p>
            <a:pPr algn="ctr" eaLnBrk="1" hangingPunct="1">
              <a:spcBef>
                <a:spcPct val="50000"/>
              </a:spcBef>
              <a:buFontTx/>
              <a:buNone/>
            </a:pPr>
            <a:r>
              <a:rPr lang="en-US" altLang="en-US" sz="1800" dirty="0"/>
              <a:t>P</a:t>
            </a:r>
            <a:r>
              <a:rPr lang="en-US" altLang="en-US" sz="1800" baseline="-25000" dirty="0"/>
              <a:t>0</a:t>
            </a:r>
            <a:r>
              <a:rPr lang="en-US" altLang="en-US" sz="1800" dirty="0"/>
              <a:t>=$1.38 × 21.3 = $29.39.  </a:t>
            </a:r>
          </a:p>
          <a:p>
            <a:pPr eaLnBrk="1" hangingPunct="1">
              <a:spcBef>
                <a:spcPct val="50000"/>
              </a:spcBef>
            </a:pPr>
            <a:r>
              <a:rPr lang="en-US" altLang="en-US" sz="1800" dirty="0"/>
              <a:t>This estimate assumes that Herman Miller will have similar future risk, payout rates, and growth rates to comparable firms in the industry.</a:t>
            </a:r>
          </a:p>
        </p:txBody>
      </p:sp>
    </p:spTree>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0050" name="Rectangle 20">
            <a:extLst>
              <a:ext uri="{FF2B5EF4-FFF2-40B4-BE49-F238E27FC236}">
                <a16:creationId xmlns:a16="http://schemas.microsoft.com/office/drawing/2014/main" id="{BA39A635-713C-4447-BC17-3C04B30DCF5B}"/>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Assumption Using the Price-Earnings Ratio</a:t>
            </a:r>
          </a:p>
        </p:txBody>
      </p:sp>
      <p:sp>
        <p:nvSpPr>
          <p:cNvPr id="50179" name="Rectangle 21">
            <a:extLst>
              <a:ext uri="{FF2B5EF4-FFF2-40B4-BE49-F238E27FC236}">
                <a16:creationId xmlns:a16="http://schemas.microsoft.com/office/drawing/2014/main" id="{A29F9F4A-BB84-475E-90CA-8E8758D50FD1}"/>
              </a:ext>
            </a:extLst>
          </p:cNvPr>
          <p:cNvSpPr>
            <a:spLocks noGrp="1" noChangeArrowheads="1"/>
          </p:cNvSpPr>
          <p:nvPr>
            <p:ph idx="1"/>
          </p:nvPr>
        </p:nvSpPr>
        <p:spPr/>
        <p:txBody>
          <a:bodyPr/>
          <a:lstStyle/>
          <a:p>
            <a:pPr eaLnBrk="1" hangingPunct="1">
              <a:buFontTx/>
              <a:buNone/>
            </a:pPr>
            <a:endParaRPr lang="en-US" altLang="en-US" dirty="0"/>
          </a:p>
          <a:p>
            <a:pPr eaLnBrk="1" hangingPunct="1"/>
            <a:r>
              <a:rPr lang="en-US" altLang="en-US" sz="2000" dirty="0"/>
              <a:t>Although valuation multiples are simple to use, they rely on some very strong assumptions about the similarity of the comparable firms to the firm you are valuing. </a:t>
            </a:r>
          </a:p>
          <a:p>
            <a:pPr eaLnBrk="1" hangingPunct="1"/>
            <a:r>
              <a:rPr lang="en-US" altLang="en-US" sz="2000" dirty="0"/>
              <a:t>It is important to consider whether these assumptions are likely to be reasonable—and thus to hold—in each case.</a:t>
            </a:r>
          </a:p>
        </p:txBody>
      </p:sp>
    </p:spTree>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0290" name="Rectangle 18">
            <a:extLst>
              <a:ext uri="{FF2B5EF4-FFF2-40B4-BE49-F238E27FC236}">
                <a16:creationId xmlns:a16="http://schemas.microsoft.com/office/drawing/2014/main" id="{59E42178-ACC7-4819-90CA-85B3FA4B31D0}"/>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Valuation Based on Comparable Firms</a:t>
            </a:r>
          </a:p>
        </p:txBody>
      </p:sp>
      <p:sp>
        <p:nvSpPr>
          <p:cNvPr id="54275" name="Rectangle 19">
            <a:extLst>
              <a:ext uri="{FF2B5EF4-FFF2-40B4-BE49-F238E27FC236}">
                <a16:creationId xmlns:a16="http://schemas.microsoft.com/office/drawing/2014/main" id="{D54CABFD-9366-47B2-9C6F-8C162B3D2154}"/>
              </a:ext>
            </a:extLst>
          </p:cNvPr>
          <p:cNvSpPr>
            <a:spLocks noGrp="1" noChangeArrowheads="1"/>
          </p:cNvSpPr>
          <p:nvPr>
            <p:ph idx="1"/>
          </p:nvPr>
        </p:nvSpPr>
        <p:spPr/>
        <p:txBody>
          <a:bodyPr/>
          <a:lstStyle/>
          <a:p>
            <a:pPr eaLnBrk="1" hangingPunct="1"/>
            <a:r>
              <a:rPr lang="en-US" altLang="en-US"/>
              <a:t>We can compute a firm’s P/E ratio using:</a:t>
            </a:r>
          </a:p>
          <a:p>
            <a:pPr lvl="1" eaLnBrk="1" hangingPunct="1"/>
            <a:r>
              <a:rPr lang="en-US" altLang="en-US"/>
              <a:t>Trailing earnings</a:t>
            </a:r>
          </a:p>
          <a:p>
            <a:pPr lvl="1" eaLnBrk="1" hangingPunct="1"/>
            <a:r>
              <a:rPr lang="en-US" altLang="en-US"/>
              <a:t>Forward earnings</a:t>
            </a:r>
          </a:p>
          <a:p>
            <a:pPr eaLnBrk="1" hangingPunct="1"/>
            <a:r>
              <a:rPr lang="en-US" altLang="en-US"/>
              <a:t>The resulting ratio is either:</a:t>
            </a:r>
          </a:p>
          <a:p>
            <a:pPr lvl="1" eaLnBrk="1" hangingPunct="1"/>
            <a:r>
              <a:rPr lang="en-US" altLang="en-US"/>
              <a:t>Trailing P/E</a:t>
            </a:r>
          </a:p>
          <a:p>
            <a:pPr lvl="1" eaLnBrk="1" hangingPunct="1"/>
            <a:r>
              <a:rPr lang="en-US" altLang="en-US"/>
              <a:t>Forward P/E</a:t>
            </a:r>
          </a:p>
          <a:p>
            <a:pPr lvl="2" eaLnBrk="1" hangingPunct="1"/>
            <a:r>
              <a:rPr lang="en-US" altLang="en-US"/>
              <a:t>For valuation purposes, the forward P/E is generally preferred, as we are most concerned about future earnings</a:t>
            </a:r>
          </a:p>
          <a:p>
            <a:pPr eaLnBrk="1" hangingPunct="1"/>
            <a:endParaRPr lang="en-US" altLang="en-US"/>
          </a:p>
        </p:txBody>
      </p:sp>
    </p:spTree>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2340" name="Rectangle 18">
            <a:extLst>
              <a:ext uri="{FF2B5EF4-FFF2-40B4-BE49-F238E27FC236}">
                <a16:creationId xmlns:a16="http://schemas.microsoft.com/office/drawing/2014/main" id="{F1467E4D-176C-40FC-8308-35D22F6433D8}"/>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Valuation Based on Comparable Firms</a:t>
            </a:r>
          </a:p>
        </p:txBody>
      </p:sp>
      <p:sp>
        <p:nvSpPr>
          <p:cNvPr id="10245" name="Rectangle 19">
            <a:extLst>
              <a:ext uri="{FF2B5EF4-FFF2-40B4-BE49-F238E27FC236}">
                <a16:creationId xmlns:a16="http://schemas.microsoft.com/office/drawing/2014/main" id="{99C82E3E-8CF5-40D3-9759-F45E0E3ADDA1}"/>
              </a:ext>
            </a:extLst>
          </p:cNvPr>
          <p:cNvSpPr>
            <a:spLocks noGrp="1" noChangeArrowheads="1"/>
          </p:cNvSpPr>
          <p:nvPr>
            <p:ph idx="1"/>
          </p:nvPr>
        </p:nvSpPr>
        <p:spPr/>
        <p:txBody>
          <a:bodyPr/>
          <a:lstStyle/>
          <a:p>
            <a:pPr eaLnBrk="1" hangingPunct="1"/>
            <a:r>
              <a:rPr lang="en-US" altLang="en-US" dirty="0"/>
              <a:t>P/E ratios are related to other valuation techniques</a:t>
            </a:r>
          </a:p>
          <a:p>
            <a:pPr lvl="1" eaLnBrk="1" hangingPunct="1"/>
            <a:r>
              <a:rPr lang="en-US" altLang="en-US" dirty="0"/>
              <a:t>In the case of constant dividend growth (Eq. 7.6), we had</a:t>
            </a:r>
          </a:p>
          <a:p>
            <a:pPr eaLnBrk="1" hangingPunct="1"/>
            <a:endParaRPr lang="en-US" altLang="en-US" dirty="0"/>
          </a:p>
          <a:p>
            <a:pPr lvl="1" eaLnBrk="1" hangingPunct="1"/>
            <a:r>
              <a:rPr lang="en-US" altLang="en-US" dirty="0"/>
              <a:t>Dividing through by EPS</a:t>
            </a:r>
            <a:r>
              <a:rPr lang="en-US" altLang="en-US" baseline="-25000" dirty="0"/>
              <a:t>1</a:t>
            </a:r>
            <a:r>
              <a:rPr lang="en-US" altLang="en-US" dirty="0"/>
              <a:t>:</a:t>
            </a:r>
          </a:p>
          <a:p>
            <a:pPr eaLnBrk="1" hangingPunct="1"/>
            <a:endParaRPr lang="en-US" altLang="en-US" dirty="0"/>
          </a:p>
          <a:p>
            <a:pPr eaLnBrk="1" hangingPunct="1"/>
            <a:endParaRPr lang="en-US" altLang="en-US" dirty="0"/>
          </a:p>
        </p:txBody>
      </p:sp>
      <p:graphicFrame>
        <p:nvGraphicFramePr>
          <p:cNvPr id="10242" name="Object 2">
            <a:extLst>
              <a:ext uri="{FF2B5EF4-FFF2-40B4-BE49-F238E27FC236}">
                <a16:creationId xmlns:a16="http://schemas.microsoft.com/office/drawing/2014/main" id="{D8BC4479-65A0-4020-AF6A-F344DA1DF8E7}"/>
              </a:ext>
            </a:extLst>
          </p:cNvPr>
          <p:cNvGraphicFramePr>
            <a:graphicFrameLocks noChangeAspect="1"/>
          </p:cNvGraphicFramePr>
          <p:nvPr/>
        </p:nvGraphicFramePr>
        <p:xfrm>
          <a:off x="4137025" y="3144838"/>
          <a:ext cx="1547813" cy="965200"/>
        </p:xfrm>
        <a:graphic>
          <a:graphicData uri="http://schemas.openxmlformats.org/presentationml/2006/ole">
            <mc:AlternateContent xmlns:mc="http://schemas.openxmlformats.org/markup-compatibility/2006">
              <mc:Choice xmlns:v="urn:schemas-microsoft-com:vml" Requires="v">
                <p:oleObj name="Equation" r:id="rId3" imgW="977900" imgH="609600" progId="Equation.DSMT4">
                  <p:embed/>
                </p:oleObj>
              </mc:Choice>
              <mc:Fallback>
                <p:oleObj name="Equation" r:id="rId3" imgW="977900" imgH="6096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37025" y="3144838"/>
                        <a:ext cx="1547813" cy="965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0243" name="Object 3">
            <a:extLst>
              <a:ext uri="{FF2B5EF4-FFF2-40B4-BE49-F238E27FC236}">
                <a16:creationId xmlns:a16="http://schemas.microsoft.com/office/drawing/2014/main" id="{E624EC1E-465B-4DDD-8DAD-127B4D730361}"/>
              </a:ext>
            </a:extLst>
          </p:cNvPr>
          <p:cNvGraphicFramePr>
            <a:graphicFrameLocks noChangeAspect="1"/>
          </p:cNvGraphicFramePr>
          <p:nvPr/>
        </p:nvGraphicFramePr>
        <p:xfrm>
          <a:off x="769938" y="5173663"/>
          <a:ext cx="6469062" cy="719137"/>
        </p:xfrm>
        <a:graphic>
          <a:graphicData uri="http://schemas.openxmlformats.org/presentationml/2006/ole">
            <mc:AlternateContent xmlns:mc="http://schemas.openxmlformats.org/markup-compatibility/2006">
              <mc:Choice xmlns:v="urn:schemas-microsoft-com:vml" Requires="v">
                <p:oleObj name="Equation" r:id="rId5" imgW="5486400" imgH="609600" progId="Equation.DSMT4">
                  <p:embed/>
                </p:oleObj>
              </mc:Choice>
              <mc:Fallback>
                <p:oleObj name="Equation" r:id="rId5" imgW="5486400" imgH="60960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9938" y="5173663"/>
                        <a:ext cx="6469062" cy="7191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4386" name="Rectangle 25">
            <a:extLst>
              <a:ext uri="{FF2B5EF4-FFF2-40B4-BE49-F238E27FC236}">
                <a16:creationId xmlns:a16="http://schemas.microsoft.com/office/drawing/2014/main" id="{7C349ECE-E4AC-4F81-99CC-C8C612D9EAC1}"/>
              </a:ext>
            </a:extLst>
          </p:cNvPr>
          <p:cNvSpPr>
            <a:spLocks noGrp="1" noChangeArrowheads="1"/>
          </p:cNvSpPr>
          <p:nvPr>
            <p:ph type="title" idx="4294967295"/>
          </p:nvPr>
        </p:nvSpPr>
        <p:spPr>
          <a:xfrm>
            <a:off x="533400" y="303213"/>
            <a:ext cx="8610600" cy="992187"/>
          </a:xfrm>
        </p:spPr>
        <p:txBody>
          <a:bodyPr rtlCol="0">
            <a:normAutofit fontScale="90000"/>
          </a:bodyPr>
          <a:lstStyle/>
          <a:p>
            <a:pPr eaLnBrk="1" fontAlgn="auto" hangingPunct="1">
              <a:spcAft>
                <a:spcPts val="0"/>
              </a:spcAft>
              <a:defRPr/>
            </a:pPr>
            <a:r>
              <a:rPr lang="en-US" dirty="0"/>
              <a:t>Figure -3  Relating the P/E Ratio to Expected Future Growth</a:t>
            </a:r>
          </a:p>
        </p:txBody>
      </p:sp>
      <p:pic>
        <p:nvPicPr>
          <p:cNvPr id="55299" name="Picture 3" descr="fig10_03.gif">
            <a:extLst>
              <a:ext uri="{FF2B5EF4-FFF2-40B4-BE49-F238E27FC236}">
                <a16:creationId xmlns:a16="http://schemas.microsoft.com/office/drawing/2014/main" id="{DCC50975-DA50-4611-BC83-A250C90EF4D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30263" y="1670050"/>
            <a:ext cx="7439025" cy="427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6434" name="Rectangle 24">
            <a:extLst>
              <a:ext uri="{FF2B5EF4-FFF2-40B4-BE49-F238E27FC236}">
                <a16:creationId xmlns:a16="http://schemas.microsoft.com/office/drawing/2014/main" id="{91E57424-15D5-413E-8676-D58177CC943D}"/>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Example- 4 Growth Prospects and the Price-Earnings Ratio</a:t>
            </a:r>
          </a:p>
        </p:txBody>
      </p:sp>
      <p:sp>
        <p:nvSpPr>
          <p:cNvPr id="56323" name="Rectangle 25">
            <a:extLst>
              <a:ext uri="{FF2B5EF4-FFF2-40B4-BE49-F238E27FC236}">
                <a16:creationId xmlns:a16="http://schemas.microsoft.com/office/drawing/2014/main" id="{42A1A699-8913-4B24-9F28-8A682D9A3F2C}"/>
              </a:ext>
            </a:extLst>
          </p:cNvPr>
          <p:cNvSpPr>
            <a:spLocks noGrp="1" noChangeArrowheads="1"/>
          </p:cNvSpPr>
          <p:nvPr>
            <p:ph idx="1"/>
          </p:nvPr>
        </p:nvSpPr>
        <p:spPr>
          <a:xfrm>
            <a:off x="457200" y="1267692"/>
            <a:ext cx="8229600" cy="3954312"/>
          </a:xfrm>
        </p:spPr>
        <p:txBody>
          <a:bodyPr/>
          <a:lstStyle/>
          <a:p>
            <a:pPr eaLnBrk="1" hangingPunct="1">
              <a:buFontTx/>
              <a:buNone/>
            </a:pPr>
            <a:r>
              <a:rPr lang="en-US" altLang="en-US" dirty="0"/>
              <a:t>Problem:</a:t>
            </a:r>
          </a:p>
          <a:p>
            <a:pPr eaLnBrk="1" hangingPunct="1"/>
            <a:r>
              <a:rPr lang="en-US" altLang="en-US" sz="2000" dirty="0"/>
              <a:t>Amazon.com and Macy’s are both retailers. In 2013, Amazon had a price of $306.87 and forward earnings per share of $3.18. Macy’s had a price of $49.85 and forward earnings per share of $4.47. Calculate their forward P/E ratios and explain the difference.</a:t>
            </a:r>
          </a:p>
        </p:txBody>
      </p:sp>
      <p:sp>
        <p:nvSpPr>
          <p:cNvPr id="2" name="Rectangle 1">
            <a:extLst>
              <a:ext uri="{FF2B5EF4-FFF2-40B4-BE49-F238E27FC236}">
                <a16:creationId xmlns:a16="http://schemas.microsoft.com/office/drawing/2014/main" id="{859A07F2-A45F-4CEF-8374-FFA8DD8A762F}"/>
              </a:ext>
            </a:extLst>
          </p:cNvPr>
          <p:cNvSpPr/>
          <p:nvPr/>
        </p:nvSpPr>
        <p:spPr>
          <a:xfrm>
            <a:off x="792678" y="3142247"/>
            <a:ext cx="7558644" cy="923330"/>
          </a:xfrm>
          <a:prstGeom prst="rect">
            <a:avLst/>
          </a:prstGeom>
        </p:spPr>
        <p:txBody>
          <a:bodyPr wrap="square">
            <a:spAutoFit/>
          </a:bodyPr>
          <a:lstStyle/>
          <a:p>
            <a:pPr eaLnBrk="1" hangingPunct="1"/>
            <a:r>
              <a:rPr lang="en-US" altLang="en-US" sz="1800" dirty="0"/>
              <a:t>We can calculate their P/E ratios by dividing each company’s price per share by its forward earnings per share. </a:t>
            </a:r>
          </a:p>
          <a:p>
            <a:pPr eaLnBrk="1" hangingPunct="1"/>
            <a:r>
              <a:rPr lang="en-US" altLang="en-US" sz="1800" dirty="0"/>
              <a:t>The difference we find is most likely due to different growth expectations.</a:t>
            </a:r>
          </a:p>
        </p:txBody>
      </p:sp>
      <p:sp>
        <p:nvSpPr>
          <p:cNvPr id="3" name="Rectangle 2">
            <a:extLst>
              <a:ext uri="{FF2B5EF4-FFF2-40B4-BE49-F238E27FC236}">
                <a16:creationId xmlns:a16="http://schemas.microsoft.com/office/drawing/2014/main" id="{5E591688-06DA-4170-9C27-B7310F4ADED8}"/>
              </a:ext>
            </a:extLst>
          </p:cNvPr>
          <p:cNvSpPr/>
          <p:nvPr/>
        </p:nvSpPr>
        <p:spPr>
          <a:xfrm>
            <a:off x="792678" y="4144785"/>
            <a:ext cx="8283038" cy="1077218"/>
          </a:xfrm>
          <a:prstGeom prst="rect">
            <a:avLst/>
          </a:prstGeom>
        </p:spPr>
        <p:txBody>
          <a:bodyPr wrap="square">
            <a:spAutoFit/>
          </a:bodyPr>
          <a:lstStyle/>
          <a:p>
            <a:pPr eaLnBrk="1" hangingPunct="1"/>
            <a:r>
              <a:rPr lang="en-US" altLang="en-US" sz="1600" dirty="0"/>
              <a:t>Forward P/E for Amazon = $306.87/$3.18= 96.5 </a:t>
            </a:r>
          </a:p>
          <a:p>
            <a:pPr eaLnBrk="1" hangingPunct="1"/>
            <a:r>
              <a:rPr lang="en-US" altLang="en-US" sz="1600" dirty="0"/>
              <a:t>Forward P/E for Macy’s = $49.75/$4.47=11.13</a:t>
            </a:r>
          </a:p>
          <a:p>
            <a:pPr eaLnBrk="1" hangingPunct="1"/>
            <a:r>
              <a:rPr lang="en-US" altLang="en-US" sz="1600" dirty="0"/>
              <a:t>Amazon’s P/E ratio is higher because investors expect its earnings to grow more than Macy’s.</a:t>
            </a:r>
          </a:p>
        </p:txBody>
      </p:sp>
      <p:sp>
        <p:nvSpPr>
          <p:cNvPr id="4" name="Rectangle 3">
            <a:extLst>
              <a:ext uri="{FF2B5EF4-FFF2-40B4-BE49-F238E27FC236}">
                <a16:creationId xmlns:a16="http://schemas.microsoft.com/office/drawing/2014/main" id="{B9794E00-F097-42C5-99EA-63F374C7E039}"/>
              </a:ext>
            </a:extLst>
          </p:cNvPr>
          <p:cNvSpPr/>
          <p:nvPr/>
        </p:nvSpPr>
        <p:spPr>
          <a:xfrm>
            <a:off x="792678" y="5301211"/>
            <a:ext cx="8057408" cy="954107"/>
          </a:xfrm>
          <a:prstGeom prst="rect">
            <a:avLst/>
          </a:prstGeom>
        </p:spPr>
        <p:txBody>
          <a:bodyPr wrap="square">
            <a:spAutoFit/>
          </a:bodyPr>
          <a:lstStyle/>
          <a:p>
            <a:pPr eaLnBrk="1" hangingPunct="1"/>
            <a:r>
              <a:rPr lang="en-US" altLang="en-US" sz="1400" dirty="0"/>
              <a:t>Although both companies are retailers, they have very different growth prospects, as reflected in their P/E ratios. </a:t>
            </a:r>
          </a:p>
          <a:p>
            <a:pPr eaLnBrk="1" hangingPunct="1"/>
            <a:r>
              <a:rPr lang="en-US" altLang="en-US" sz="1400" dirty="0"/>
              <a:t>Investors in Amazon.com are willing to pay 96.5 times this year’s expected earnings because they are also buying the present value of high future earnings created by expected growth.</a:t>
            </a:r>
          </a:p>
        </p:txBody>
      </p:sp>
    </p:spTree>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2818" name="Rectangle 18">
            <a:extLst>
              <a:ext uri="{FF2B5EF4-FFF2-40B4-BE49-F238E27FC236}">
                <a16:creationId xmlns:a16="http://schemas.microsoft.com/office/drawing/2014/main" id="{F42F74D8-BD77-4AE7-A48A-5B7C214437D2}"/>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Valuation Based on Comparable Firms</a:t>
            </a:r>
          </a:p>
        </p:txBody>
      </p:sp>
      <p:sp>
        <p:nvSpPr>
          <p:cNvPr id="64515" name="Rectangle 19">
            <a:extLst>
              <a:ext uri="{FF2B5EF4-FFF2-40B4-BE49-F238E27FC236}">
                <a16:creationId xmlns:a16="http://schemas.microsoft.com/office/drawing/2014/main" id="{C07429A5-A764-497A-B198-76177F7F2362}"/>
              </a:ext>
            </a:extLst>
          </p:cNvPr>
          <p:cNvSpPr>
            <a:spLocks noGrp="1" noChangeArrowheads="1"/>
          </p:cNvSpPr>
          <p:nvPr>
            <p:ph idx="1"/>
          </p:nvPr>
        </p:nvSpPr>
        <p:spPr/>
        <p:txBody>
          <a:bodyPr/>
          <a:lstStyle/>
          <a:p>
            <a:pPr eaLnBrk="1" hangingPunct="1"/>
            <a:r>
              <a:rPr lang="en-US" altLang="en-US"/>
              <a:t>Enterprise Value Multiples</a:t>
            </a:r>
          </a:p>
          <a:p>
            <a:pPr lvl="1" eaLnBrk="1" hangingPunct="1"/>
            <a:r>
              <a:rPr lang="en-US" altLang="en-US"/>
              <a:t>P/E ratio relates exclusively to equity, ignoring the effect of debt</a:t>
            </a:r>
          </a:p>
          <a:p>
            <a:pPr lvl="1" eaLnBrk="1" hangingPunct="1"/>
            <a:r>
              <a:rPr lang="en-US" altLang="en-US"/>
              <a:t>Enterprise value multiples use a measure of earnings before interest payments are made</a:t>
            </a:r>
          </a:p>
          <a:p>
            <a:pPr lvl="2" eaLnBrk="1" hangingPunct="1"/>
            <a:r>
              <a:rPr lang="en-US" altLang="en-US"/>
              <a:t>EBIT</a:t>
            </a:r>
          </a:p>
          <a:p>
            <a:pPr lvl="2" eaLnBrk="1" hangingPunct="1"/>
            <a:r>
              <a:rPr lang="en-US" altLang="en-US"/>
              <a:t>EBITDA</a:t>
            </a:r>
          </a:p>
          <a:p>
            <a:pPr lvl="2" eaLnBrk="1" hangingPunct="1"/>
            <a:r>
              <a:rPr lang="en-US" altLang="en-US"/>
              <a:t>Free cash flow</a:t>
            </a:r>
          </a:p>
          <a:p>
            <a:pPr lvl="3" eaLnBrk="1" hangingPunct="1"/>
            <a:r>
              <a:rPr lang="en-US" altLang="en-US"/>
              <a:t>Because capital expenditures can vary between years, most common is to use enterprise value to EBITDA multiples</a:t>
            </a:r>
          </a:p>
        </p:txBody>
      </p:sp>
    </p:spTree>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4867" name="Rectangle 18">
            <a:extLst>
              <a:ext uri="{FF2B5EF4-FFF2-40B4-BE49-F238E27FC236}">
                <a16:creationId xmlns:a16="http://schemas.microsoft.com/office/drawing/2014/main" id="{0B3C17B8-6611-4466-A797-8311AE1F91CD}"/>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Valuation Based on Comparable Firms</a:t>
            </a:r>
          </a:p>
        </p:txBody>
      </p:sp>
      <p:sp>
        <p:nvSpPr>
          <p:cNvPr id="11268" name="Rectangle 19">
            <a:extLst>
              <a:ext uri="{FF2B5EF4-FFF2-40B4-BE49-F238E27FC236}">
                <a16:creationId xmlns:a16="http://schemas.microsoft.com/office/drawing/2014/main" id="{D336701D-959C-4625-99DD-1E8B3BD79ABE}"/>
              </a:ext>
            </a:extLst>
          </p:cNvPr>
          <p:cNvSpPr>
            <a:spLocks noGrp="1" noChangeArrowheads="1"/>
          </p:cNvSpPr>
          <p:nvPr>
            <p:ph idx="1"/>
          </p:nvPr>
        </p:nvSpPr>
        <p:spPr/>
        <p:txBody>
          <a:bodyPr/>
          <a:lstStyle/>
          <a:p>
            <a:pPr eaLnBrk="1" hangingPunct="1"/>
            <a:r>
              <a:rPr lang="en-US" altLang="en-US" dirty="0"/>
              <a:t>When expected free cash flow growth is constant, we can write EV to EBITDA as:</a:t>
            </a:r>
          </a:p>
          <a:p>
            <a:pPr eaLnBrk="1" hangingPunct="1"/>
            <a:endParaRPr lang="en-US" altLang="en-US" dirty="0"/>
          </a:p>
        </p:txBody>
      </p:sp>
      <p:graphicFrame>
        <p:nvGraphicFramePr>
          <p:cNvPr id="11266" name="Object 2">
            <a:extLst>
              <a:ext uri="{FF2B5EF4-FFF2-40B4-BE49-F238E27FC236}">
                <a16:creationId xmlns:a16="http://schemas.microsoft.com/office/drawing/2014/main" id="{AFA26873-68DD-4010-B63D-E6472F0827BA}"/>
              </a:ext>
            </a:extLst>
          </p:cNvPr>
          <p:cNvGraphicFramePr>
            <a:graphicFrameLocks noChangeAspect="1"/>
          </p:cNvGraphicFramePr>
          <p:nvPr/>
        </p:nvGraphicFramePr>
        <p:xfrm>
          <a:off x="1565275" y="3248025"/>
          <a:ext cx="4552950" cy="1096963"/>
        </p:xfrm>
        <a:graphic>
          <a:graphicData uri="http://schemas.openxmlformats.org/presentationml/2006/ole">
            <mc:AlternateContent xmlns:mc="http://schemas.openxmlformats.org/markup-compatibility/2006">
              <mc:Choice xmlns:v="urn:schemas-microsoft-com:vml" Requires="v">
                <p:oleObj name="Equation" r:id="rId3" imgW="3848100" imgH="927100" progId="Equation.DSMT4">
                  <p:embed/>
                </p:oleObj>
              </mc:Choice>
              <mc:Fallback>
                <p:oleObj name="Equation" r:id="rId3" imgW="3848100" imgH="9271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65275" y="3248025"/>
                        <a:ext cx="4552950" cy="1096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 name="TextBox 6">
            <a:extLst>
              <a:ext uri="{FF2B5EF4-FFF2-40B4-BE49-F238E27FC236}">
                <a16:creationId xmlns:a16="http://schemas.microsoft.com/office/drawing/2014/main" id="{D88687EB-7776-46B7-B372-9BDA49B9E35E}"/>
              </a:ext>
            </a:extLst>
          </p:cNvPr>
          <p:cNvSpPr txBox="1"/>
          <p:nvPr/>
        </p:nvSpPr>
        <p:spPr>
          <a:xfrm>
            <a:off x="6419850" y="3800475"/>
            <a:ext cx="1790700" cy="457200"/>
          </a:xfrm>
          <a:prstGeom prst="rect">
            <a:avLst/>
          </a:prstGeom>
          <a:noFill/>
        </p:spPr>
        <p:txBody>
          <a:bodyPr>
            <a:spAutoFit/>
          </a:bodyPr>
          <a:lstStyle/>
          <a:p>
            <a:pPr>
              <a:defRPr/>
            </a:pPr>
            <a:r>
              <a:rPr lang="en-US" dirty="0">
                <a:latin typeface="+mn-lt"/>
                <a:ea typeface="+mn-ea"/>
              </a:rPr>
              <a:t>(Eq- 8)</a:t>
            </a:r>
          </a:p>
        </p:txBody>
      </p:sp>
    </p:spTree>
  </p:cSld>
  <p:clrMapOvr>
    <a:masterClrMapping/>
  </p:clrMapOvr>
  <p:transition spd="med"/>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6914" name="Rectangle 24">
            <a:extLst>
              <a:ext uri="{FF2B5EF4-FFF2-40B4-BE49-F238E27FC236}">
                <a16:creationId xmlns:a16="http://schemas.microsoft.com/office/drawing/2014/main" id="{7D73A4DC-326A-492A-8A9B-C605AE8E74B4}"/>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Example -5 Valuation Using the Enterprise Value Multiple</a:t>
            </a:r>
          </a:p>
        </p:txBody>
      </p:sp>
      <p:sp>
        <p:nvSpPr>
          <p:cNvPr id="65539" name="Rectangle 25">
            <a:extLst>
              <a:ext uri="{FF2B5EF4-FFF2-40B4-BE49-F238E27FC236}">
                <a16:creationId xmlns:a16="http://schemas.microsoft.com/office/drawing/2014/main" id="{13E79838-5467-426B-914D-19072C0AEDA5}"/>
              </a:ext>
            </a:extLst>
          </p:cNvPr>
          <p:cNvSpPr>
            <a:spLocks noGrp="1" noChangeArrowheads="1"/>
          </p:cNvSpPr>
          <p:nvPr>
            <p:ph idx="1"/>
          </p:nvPr>
        </p:nvSpPr>
        <p:spPr/>
        <p:txBody>
          <a:bodyPr/>
          <a:lstStyle/>
          <a:p>
            <a:pPr eaLnBrk="1" hangingPunct="1">
              <a:buFontTx/>
              <a:buNone/>
            </a:pPr>
            <a:r>
              <a:rPr lang="en-US" altLang="en-US" dirty="0"/>
              <a:t>Problem:</a:t>
            </a:r>
          </a:p>
          <a:p>
            <a:pPr eaLnBrk="1" hangingPunct="1"/>
            <a:r>
              <a:rPr lang="en-US" altLang="en-US" sz="2000" dirty="0"/>
              <a:t>Fairview, Inc., is an ocean transport company with EBITDA of $50 million, cash of $20 million, debt of $100 million, and 10 million shares outstanding. The ocean transport industry as a whole has an average EV/EBITDA ratio of 8.5. What is one estimate of Fairview’s enterprise value? What is a corresponding estimate of its stock price?</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7" name="Rectangle 16">
            <a:extLst>
              <a:ext uri="{FF2B5EF4-FFF2-40B4-BE49-F238E27FC236}">
                <a16:creationId xmlns:a16="http://schemas.microsoft.com/office/drawing/2014/main" id="{4A517530-00BD-4661-A476-8D20BAD0DA4E}"/>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The Discounted Free Cash Flow Model</a:t>
            </a:r>
          </a:p>
        </p:txBody>
      </p:sp>
      <p:sp>
        <p:nvSpPr>
          <p:cNvPr id="1028" name="Rectangle 17">
            <a:extLst>
              <a:ext uri="{FF2B5EF4-FFF2-40B4-BE49-F238E27FC236}">
                <a16:creationId xmlns:a16="http://schemas.microsoft.com/office/drawing/2014/main" id="{4296FB73-7C85-4141-8AAA-59B539EE5B34}"/>
              </a:ext>
            </a:extLst>
          </p:cNvPr>
          <p:cNvSpPr>
            <a:spLocks noGrp="1" noChangeArrowheads="1"/>
          </p:cNvSpPr>
          <p:nvPr>
            <p:ph idx="1"/>
          </p:nvPr>
        </p:nvSpPr>
        <p:spPr/>
        <p:txBody>
          <a:bodyPr/>
          <a:lstStyle/>
          <a:p>
            <a:pPr eaLnBrk="1" hangingPunct="1"/>
            <a:r>
              <a:rPr lang="en-US" altLang="en-US" sz="2400" dirty="0"/>
              <a:t>The Discounted Free Cash Flow Model focuses on the cash flows to all of the firm’s investors, both debt and equity holders</a:t>
            </a:r>
          </a:p>
          <a:p>
            <a:pPr eaLnBrk="1" hangingPunct="1"/>
            <a:endParaRPr lang="en-US" altLang="en-US" dirty="0"/>
          </a:p>
          <a:p>
            <a:pPr eaLnBrk="1" hangingPunct="1"/>
            <a:endParaRPr lang="en-US" altLang="en-US" dirty="0"/>
          </a:p>
          <a:p>
            <a:pPr eaLnBrk="1" hangingPunct="1"/>
            <a:endParaRPr lang="en-US" altLang="en-US" dirty="0"/>
          </a:p>
        </p:txBody>
      </p:sp>
      <p:sp>
        <p:nvSpPr>
          <p:cNvPr id="1029" name="Text Box 8">
            <a:extLst>
              <a:ext uri="{FF2B5EF4-FFF2-40B4-BE49-F238E27FC236}">
                <a16:creationId xmlns:a16="http://schemas.microsoft.com/office/drawing/2014/main" id="{559B0EF4-FA6E-47DD-8867-ABDF6078775F}"/>
              </a:ext>
            </a:extLst>
          </p:cNvPr>
          <p:cNvSpPr txBox="1">
            <a:spLocks noChangeArrowheads="1"/>
          </p:cNvSpPr>
          <p:nvPr/>
        </p:nvSpPr>
        <p:spPr bwMode="auto">
          <a:xfrm>
            <a:off x="7162800" y="3905250"/>
            <a:ext cx="14763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panose="020B0604020202020204" pitchFamily="34" charset="0"/>
                <a:ea typeface="MS PGothic" panose="020B0600070205080204" pitchFamily="34" charset="-128"/>
              </a:defRPr>
            </a:lvl1pPr>
            <a:lvl2pPr marL="742950" indent="-285750" eaLnBrk="0" hangingPunct="0">
              <a:defRPr sz="2400">
                <a:solidFill>
                  <a:schemeClr val="tx1"/>
                </a:solidFill>
                <a:latin typeface="Arial" panose="020B0604020202020204" pitchFamily="34" charset="0"/>
                <a:ea typeface="MS PGothic" panose="020B0600070205080204" pitchFamily="34" charset="-128"/>
              </a:defRPr>
            </a:lvl2pPr>
            <a:lvl3pPr marL="1143000" indent="-228600" eaLnBrk="0" hangingPunct="0">
              <a:defRPr sz="2400">
                <a:solidFill>
                  <a:schemeClr val="tx1"/>
                </a:solidFill>
                <a:latin typeface="Arial" panose="020B0604020202020204" pitchFamily="34" charset="0"/>
                <a:ea typeface="MS PGothic" panose="020B0600070205080204" pitchFamily="34" charset="-128"/>
              </a:defRPr>
            </a:lvl3pPr>
            <a:lvl4pPr marL="1600200" indent="-228600" eaLnBrk="0" hangingPunct="0">
              <a:defRPr sz="2400">
                <a:solidFill>
                  <a:schemeClr val="tx1"/>
                </a:solidFill>
                <a:latin typeface="Arial" panose="020B0604020202020204" pitchFamily="34" charset="0"/>
                <a:ea typeface="MS PGothic" panose="020B0600070205080204" pitchFamily="34" charset="-128"/>
              </a:defRPr>
            </a:lvl4pPr>
            <a:lvl5pPr marL="2057400" indent="-228600" eaLnBrk="0" hangingPunct="0">
              <a:defRPr sz="24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MS PGothic" panose="020B0600070205080204" pitchFamily="34" charset="-128"/>
              </a:defRPr>
            </a:lvl9pPr>
          </a:lstStyle>
          <a:p>
            <a:pPr eaLnBrk="1" hangingPunct="1">
              <a:spcBef>
                <a:spcPct val="50000"/>
              </a:spcBef>
            </a:pPr>
            <a:r>
              <a:rPr lang="en-US" altLang="en-US" dirty="0">
                <a:latin typeface="Times New Roman" panose="02020603050405020304" pitchFamily="18" charset="0"/>
              </a:rPr>
              <a:t>(Eq. 1)</a:t>
            </a:r>
          </a:p>
        </p:txBody>
      </p:sp>
      <p:graphicFrame>
        <p:nvGraphicFramePr>
          <p:cNvPr id="1026" name="Object 2">
            <a:extLst>
              <a:ext uri="{FF2B5EF4-FFF2-40B4-BE49-F238E27FC236}">
                <a16:creationId xmlns:a16="http://schemas.microsoft.com/office/drawing/2014/main" id="{29133FD3-889C-4DAD-8C94-2EDDA0E3786C}"/>
              </a:ext>
            </a:extLst>
          </p:cNvPr>
          <p:cNvGraphicFramePr>
            <a:graphicFrameLocks noChangeAspect="1"/>
          </p:cNvGraphicFramePr>
          <p:nvPr/>
        </p:nvGraphicFramePr>
        <p:xfrm>
          <a:off x="752475" y="3344863"/>
          <a:ext cx="7696200" cy="436562"/>
        </p:xfrm>
        <a:graphic>
          <a:graphicData uri="http://schemas.openxmlformats.org/presentationml/2006/ole">
            <mc:AlternateContent xmlns:mc="http://schemas.openxmlformats.org/markup-compatibility/2006">
              <mc:Choice xmlns:v="urn:schemas-microsoft-com:vml" Requires="v">
                <p:oleObj name="Equation" r:id="rId3" imgW="3606800" imgH="203200" progId="Equation.DSMT4">
                  <p:embed/>
                </p:oleObj>
              </mc:Choice>
              <mc:Fallback>
                <p:oleObj name="Equation" r:id="rId3" imgW="3606800" imgH="2032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2475" y="3344863"/>
                        <a:ext cx="7696200" cy="436562"/>
                      </a:xfrm>
                      <a:prstGeom prst="rect">
                        <a:avLst/>
                      </a:prstGeom>
                      <a:solidFill>
                        <a:srgbClr val="FFF4DB"/>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spd="med"/>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8962" name="Rectangle 32">
            <a:extLst>
              <a:ext uri="{FF2B5EF4-FFF2-40B4-BE49-F238E27FC236}">
                <a16:creationId xmlns:a16="http://schemas.microsoft.com/office/drawing/2014/main" id="{CDAE4ED8-AADA-46B9-8B75-D7AE7E73CB78}"/>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a:t>Example 10.5 Valuation Using the Enterprise Value Multiple</a:t>
            </a:r>
          </a:p>
        </p:txBody>
      </p:sp>
      <p:sp>
        <p:nvSpPr>
          <p:cNvPr id="66563" name="Rectangle 33">
            <a:extLst>
              <a:ext uri="{FF2B5EF4-FFF2-40B4-BE49-F238E27FC236}">
                <a16:creationId xmlns:a16="http://schemas.microsoft.com/office/drawing/2014/main" id="{5C703B1E-7E8D-4451-8715-D71A27E63BD5}"/>
              </a:ext>
            </a:extLst>
          </p:cNvPr>
          <p:cNvSpPr>
            <a:spLocks noGrp="1" noChangeArrowheads="1"/>
          </p:cNvSpPr>
          <p:nvPr>
            <p:ph idx="1"/>
          </p:nvPr>
        </p:nvSpPr>
        <p:spPr>
          <a:xfrm>
            <a:off x="476450" y="1484697"/>
            <a:ext cx="8229600" cy="4525963"/>
          </a:xfrm>
        </p:spPr>
        <p:txBody>
          <a:bodyPr/>
          <a:lstStyle/>
          <a:p>
            <a:pPr eaLnBrk="1" hangingPunct="1">
              <a:buFontTx/>
              <a:buNone/>
            </a:pPr>
            <a:r>
              <a:rPr lang="en-US" altLang="en-US" dirty="0"/>
              <a:t>Solution:</a:t>
            </a:r>
          </a:p>
          <a:p>
            <a:pPr eaLnBrk="1" hangingPunct="1"/>
            <a:r>
              <a:rPr lang="en-US" altLang="en-US" sz="2000" dirty="0"/>
              <a:t>Fairview, Inc., is an ocean transport company with EBITDA of $50 million, cash of $20 million, debt of $100 million, and 10 million shares outstanding. The ocean transport industry as a whole has an average EV/EBITDA ratio of 8.5. What is one estimate of Fairview’s enterprise value? What is a corresponding estimate of its stock price?</a:t>
            </a:r>
          </a:p>
          <a:p>
            <a:pPr eaLnBrk="1" hangingPunct="1">
              <a:lnSpc>
                <a:spcPct val="90000"/>
              </a:lnSpc>
            </a:pPr>
            <a:r>
              <a:rPr lang="en-US" altLang="en-US" sz="2000" dirty="0"/>
              <a:t>Fairview’s enterprise value is $50 million × 8.5 = $425 million</a:t>
            </a:r>
          </a:p>
          <a:p>
            <a:pPr eaLnBrk="1" hangingPunct="1">
              <a:lnSpc>
                <a:spcPct val="90000"/>
              </a:lnSpc>
            </a:pPr>
            <a:r>
              <a:rPr lang="en-US" altLang="en-US" sz="2000" dirty="0"/>
              <a:t>Next, subtract the debt from its enterprise value and add in its cash:</a:t>
            </a:r>
          </a:p>
          <a:p>
            <a:pPr eaLnBrk="1" hangingPunct="1">
              <a:lnSpc>
                <a:spcPct val="90000"/>
              </a:lnSpc>
            </a:pPr>
            <a:endParaRPr lang="en-US" altLang="en-US" sz="2000" dirty="0"/>
          </a:p>
          <a:p>
            <a:pPr eaLnBrk="1" hangingPunct="1">
              <a:lnSpc>
                <a:spcPct val="90000"/>
              </a:lnSpc>
            </a:pPr>
            <a:r>
              <a:rPr lang="en-US" altLang="en-US" sz="2000" dirty="0"/>
              <a:t>$425 million - $100 million + $20 million = $345 million, which is the equity value.</a:t>
            </a:r>
          </a:p>
          <a:p>
            <a:pPr eaLnBrk="1" hangingPunct="1">
              <a:lnSpc>
                <a:spcPct val="90000"/>
              </a:lnSpc>
            </a:pPr>
            <a:r>
              <a:rPr lang="en-US" altLang="en-US" sz="2000" dirty="0"/>
              <a:t>Its stock price is equal to its equity value divided by the number of shares outstanding:  </a:t>
            </a:r>
          </a:p>
          <a:p>
            <a:pPr eaLnBrk="1" hangingPunct="1">
              <a:lnSpc>
                <a:spcPct val="90000"/>
              </a:lnSpc>
            </a:pPr>
            <a:r>
              <a:rPr lang="en-US" altLang="en-US" sz="2000" dirty="0"/>
              <a:t>$345 million ÷ 10 million = $34.50</a:t>
            </a:r>
          </a:p>
          <a:p>
            <a:pPr eaLnBrk="1" hangingPunct="1"/>
            <a:endParaRPr lang="en-US" altLang="en-US" sz="2000" dirty="0"/>
          </a:p>
        </p:txBody>
      </p:sp>
      <p:graphicFrame>
        <p:nvGraphicFramePr>
          <p:cNvPr id="2" name="Object 2">
            <a:extLst>
              <a:ext uri="{FF2B5EF4-FFF2-40B4-BE49-F238E27FC236}">
                <a16:creationId xmlns:a16="http://schemas.microsoft.com/office/drawing/2014/main" id="{8B6B3977-D2EB-11B6-30D5-8F352EDB57F6}"/>
              </a:ext>
            </a:extLst>
          </p:cNvPr>
          <p:cNvGraphicFramePr>
            <a:graphicFrameLocks noChangeAspect="1"/>
          </p:cNvGraphicFramePr>
          <p:nvPr>
            <p:extLst>
              <p:ext uri="{D42A27DB-BD31-4B8C-83A1-F6EECF244321}">
                <p14:modId xmlns:p14="http://schemas.microsoft.com/office/powerpoint/2010/main" val="2486261778"/>
              </p:ext>
            </p:extLst>
          </p:nvPr>
        </p:nvGraphicFramePr>
        <p:xfrm>
          <a:off x="752476" y="4240013"/>
          <a:ext cx="7696200" cy="436562"/>
        </p:xfrm>
        <a:graphic>
          <a:graphicData uri="http://schemas.openxmlformats.org/presentationml/2006/ole">
            <mc:AlternateContent xmlns:mc="http://schemas.openxmlformats.org/markup-compatibility/2006">
              <mc:Choice xmlns:v="urn:schemas-microsoft-com:vml" Requires="v">
                <p:oleObj name="Equation" r:id="rId3" imgW="3606800" imgH="203200" progId="Equation.DSMT4">
                  <p:embed/>
                </p:oleObj>
              </mc:Choice>
              <mc:Fallback>
                <p:oleObj name="Equation" r:id="rId3" imgW="3606800" imgH="203200" progId="Equation.DSMT4">
                  <p:embed/>
                  <p:pic>
                    <p:nvPicPr>
                      <p:cNvPr id="1026" name="Object 2">
                        <a:extLst>
                          <a:ext uri="{FF2B5EF4-FFF2-40B4-BE49-F238E27FC236}">
                            <a16:creationId xmlns:a16="http://schemas.microsoft.com/office/drawing/2014/main" id="{29133FD3-889C-4DAD-8C94-2EDDA0E3786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2476" y="4240013"/>
                        <a:ext cx="7696200" cy="436562"/>
                      </a:xfrm>
                      <a:prstGeom prst="rect">
                        <a:avLst/>
                      </a:prstGeom>
                      <a:solidFill>
                        <a:srgbClr val="FFF4DB"/>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spd="med"/>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3058" name="Rectangle 20">
            <a:extLst>
              <a:ext uri="{FF2B5EF4-FFF2-40B4-BE49-F238E27FC236}">
                <a16:creationId xmlns:a16="http://schemas.microsoft.com/office/drawing/2014/main" id="{377CE440-B67E-4FF9-B26E-834D83BF3919}"/>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Example -5 Valuation Using the Enterprise Value Multiple</a:t>
            </a:r>
          </a:p>
        </p:txBody>
      </p:sp>
      <p:sp>
        <p:nvSpPr>
          <p:cNvPr id="68611" name="Rectangle 21">
            <a:extLst>
              <a:ext uri="{FF2B5EF4-FFF2-40B4-BE49-F238E27FC236}">
                <a16:creationId xmlns:a16="http://schemas.microsoft.com/office/drawing/2014/main" id="{FBD21367-F623-44DF-BE10-387C504AA8B0}"/>
              </a:ext>
            </a:extLst>
          </p:cNvPr>
          <p:cNvSpPr>
            <a:spLocks noGrp="1" noChangeArrowheads="1"/>
          </p:cNvSpPr>
          <p:nvPr>
            <p:ph idx="1"/>
          </p:nvPr>
        </p:nvSpPr>
        <p:spPr/>
        <p:txBody>
          <a:bodyPr/>
          <a:lstStyle/>
          <a:p>
            <a:pPr eaLnBrk="1" hangingPunct="1">
              <a:buFontTx/>
              <a:buNone/>
            </a:pPr>
            <a:r>
              <a:rPr lang="en-US" altLang="en-US"/>
              <a:t>Evaluate:</a:t>
            </a:r>
          </a:p>
          <a:p>
            <a:pPr eaLnBrk="1" hangingPunct="1"/>
            <a:r>
              <a:rPr lang="en-US" altLang="en-US" sz="2000"/>
              <a:t>If we assume that Fairview should be valued similarly to the rest of the industry, then $425 million is a reasonable estimate of its enterprise value and $34.50 is a reasonable estimate of its stock price. </a:t>
            </a:r>
          </a:p>
          <a:p>
            <a:pPr eaLnBrk="1" hangingPunct="1"/>
            <a:r>
              <a:rPr lang="en-US" altLang="en-US" sz="2000"/>
              <a:t>However, we are relying on the assumption that Fairview’s expected free cash flow growth is similar to the industry average. </a:t>
            </a:r>
          </a:p>
          <a:p>
            <a:pPr eaLnBrk="1" hangingPunct="1"/>
            <a:r>
              <a:rPr lang="en-US" altLang="en-US" sz="2000"/>
              <a:t>If that assumption is wrong, so is our valuation.</a:t>
            </a:r>
          </a:p>
        </p:txBody>
      </p:sp>
    </p:spTree>
  </p:cSld>
  <p:clrMapOvr>
    <a:masterClrMapping/>
  </p:clrMapOvr>
  <p:transition spd="med"/>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5106" name="Rectangle 18">
            <a:extLst>
              <a:ext uri="{FF2B5EF4-FFF2-40B4-BE49-F238E27FC236}">
                <a16:creationId xmlns:a16="http://schemas.microsoft.com/office/drawing/2014/main" id="{7FB7453C-A20B-4445-88BE-16BD4A30F3AF}"/>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Valuation Based on Comparable Firms</a:t>
            </a:r>
          </a:p>
        </p:txBody>
      </p:sp>
      <p:sp>
        <p:nvSpPr>
          <p:cNvPr id="69635" name="Rectangle 19">
            <a:extLst>
              <a:ext uri="{FF2B5EF4-FFF2-40B4-BE49-F238E27FC236}">
                <a16:creationId xmlns:a16="http://schemas.microsoft.com/office/drawing/2014/main" id="{7EC2073D-645A-404E-9994-511403B57DC3}"/>
              </a:ext>
            </a:extLst>
          </p:cNvPr>
          <p:cNvSpPr>
            <a:spLocks noGrp="1" noChangeArrowheads="1"/>
          </p:cNvSpPr>
          <p:nvPr>
            <p:ph idx="1"/>
          </p:nvPr>
        </p:nvSpPr>
        <p:spPr/>
        <p:txBody>
          <a:bodyPr/>
          <a:lstStyle/>
          <a:p>
            <a:pPr eaLnBrk="1" hangingPunct="1"/>
            <a:r>
              <a:rPr lang="en-US" altLang="en-US"/>
              <a:t>Other multiples</a:t>
            </a:r>
          </a:p>
          <a:p>
            <a:pPr lvl="1" eaLnBrk="1" hangingPunct="1"/>
            <a:r>
              <a:rPr lang="en-US" altLang="en-US"/>
              <a:t>Multiples of sales can be useful if it is reasonable to assume margins are similar in the future</a:t>
            </a:r>
          </a:p>
          <a:p>
            <a:pPr lvl="1" eaLnBrk="1" hangingPunct="1"/>
            <a:r>
              <a:rPr lang="en-US" altLang="en-US"/>
              <a:t>Price-to-book value of equity can be used for firms with substantial tangible assets</a:t>
            </a:r>
          </a:p>
          <a:p>
            <a:pPr lvl="1" eaLnBrk="1" hangingPunct="1"/>
            <a:r>
              <a:rPr lang="en-US" altLang="en-US"/>
              <a:t>Some multiples are specific to an industry </a:t>
            </a:r>
          </a:p>
          <a:p>
            <a:pPr lvl="2" eaLnBrk="1" hangingPunct="1"/>
            <a:r>
              <a:rPr lang="en-US" altLang="en-US"/>
              <a:t>e.g. Cable TV – Enterprise value per subscriber</a:t>
            </a:r>
          </a:p>
        </p:txBody>
      </p:sp>
    </p:spTree>
  </p:cSld>
  <p:clrMapOvr>
    <a:masterClrMapping/>
  </p:clrMapOvr>
  <p:transition spd="med"/>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7154" name="Rectangle 18">
            <a:extLst>
              <a:ext uri="{FF2B5EF4-FFF2-40B4-BE49-F238E27FC236}">
                <a16:creationId xmlns:a16="http://schemas.microsoft.com/office/drawing/2014/main" id="{22C17AF2-DBCB-4F6E-B344-9A9E5E94845D}"/>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Valuation Based on Comparable Firms</a:t>
            </a:r>
          </a:p>
        </p:txBody>
      </p:sp>
      <p:sp>
        <p:nvSpPr>
          <p:cNvPr id="70659" name="Rectangle 19">
            <a:extLst>
              <a:ext uri="{FF2B5EF4-FFF2-40B4-BE49-F238E27FC236}">
                <a16:creationId xmlns:a16="http://schemas.microsoft.com/office/drawing/2014/main" id="{4673712E-544A-4D5B-B056-18F9A4EBDFD3}"/>
              </a:ext>
            </a:extLst>
          </p:cNvPr>
          <p:cNvSpPr>
            <a:spLocks noGrp="1" noChangeArrowheads="1"/>
          </p:cNvSpPr>
          <p:nvPr>
            <p:ph idx="1"/>
          </p:nvPr>
        </p:nvSpPr>
        <p:spPr/>
        <p:txBody>
          <a:bodyPr/>
          <a:lstStyle/>
          <a:p>
            <a:pPr eaLnBrk="1" hangingPunct="1"/>
            <a:r>
              <a:rPr lang="en-US" altLang="en-US"/>
              <a:t>Limitations of Multiples</a:t>
            </a:r>
          </a:p>
          <a:p>
            <a:pPr lvl="1" eaLnBrk="1" hangingPunct="1"/>
            <a:r>
              <a:rPr lang="en-US" altLang="en-US"/>
              <a:t>Firms are not identical</a:t>
            </a:r>
          </a:p>
          <a:p>
            <a:pPr lvl="2" eaLnBrk="1" hangingPunct="1"/>
            <a:r>
              <a:rPr lang="en-US" altLang="en-US"/>
              <a:t>Usefulness of a valuation multiple will depend on the nature of the differences and the sensitivity of the multiples to the differences</a:t>
            </a:r>
          </a:p>
          <a:p>
            <a:pPr lvl="2" eaLnBrk="1" hangingPunct="1"/>
            <a:r>
              <a:rPr lang="en-US" altLang="en-US"/>
              <a:t>Differences in multiples can be related to differences in</a:t>
            </a:r>
          </a:p>
          <a:p>
            <a:pPr lvl="3" eaLnBrk="1" hangingPunct="1"/>
            <a:r>
              <a:rPr lang="en-US" altLang="en-US"/>
              <a:t>Expected future growth rate</a:t>
            </a:r>
          </a:p>
          <a:p>
            <a:pPr lvl="3" eaLnBrk="1" hangingPunct="1"/>
            <a:r>
              <a:rPr lang="en-US" altLang="en-US"/>
              <a:t>Risk (cost of capital)</a:t>
            </a:r>
          </a:p>
          <a:p>
            <a:pPr lvl="3" eaLnBrk="1" hangingPunct="1"/>
            <a:r>
              <a:rPr lang="en-US" altLang="en-US"/>
              <a:t>Differences in accounting conventions between countries</a:t>
            </a:r>
          </a:p>
          <a:p>
            <a:pPr lvl="1" eaLnBrk="1" hangingPunct="1"/>
            <a:endParaRPr lang="en-US" altLang="en-US"/>
          </a:p>
        </p:txBody>
      </p:sp>
    </p:spTree>
  </p:cSld>
  <p:clrMapOvr>
    <a:masterClrMapping/>
  </p:clrMapOvr>
  <p:transition spd="med"/>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9202" name="Rectangle 18">
            <a:extLst>
              <a:ext uri="{FF2B5EF4-FFF2-40B4-BE49-F238E27FC236}">
                <a16:creationId xmlns:a16="http://schemas.microsoft.com/office/drawing/2014/main" id="{FE3BA5BD-06F1-469F-9E74-4167291B3DA8}"/>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Valuation Based on Comparable Firms</a:t>
            </a:r>
          </a:p>
        </p:txBody>
      </p:sp>
      <p:sp>
        <p:nvSpPr>
          <p:cNvPr id="71683" name="Rectangle 19">
            <a:extLst>
              <a:ext uri="{FF2B5EF4-FFF2-40B4-BE49-F238E27FC236}">
                <a16:creationId xmlns:a16="http://schemas.microsoft.com/office/drawing/2014/main" id="{6C1A9D81-FA32-48BE-B46F-A83BECB99FD3}"/>
              </a:ext>
            </a:extLst>
          </p:cNvPr>
          <p:cNvSpPr>
            <a:spLocks noGrp="1" noChangeArrowheads="1"/>
          </p:cNvSpPr>
          <p:nvPr>
            <p:ph idx="1"/>
          </p:nvPr>
        </p:nvSpPr>
        <p:spPr/>
        <p:txBody>
          <a:bodyPr/>
          <a:lstStyle/>
          <a:p>
            <a:pPr eaLnBrk="1" hangingPunct="1"/>
            <a:r>
              <a:rPr lang="en-US" altLang="en-US"/>
              <a:t>Limitations of Multiples</a:t>
            </a:r>
          </a:p>
          <a:p>
            <a:pPr lvl="1" eaLnBrk="1" hangingPunct="1"/>
            <a:r>
              <a:rPr lang="en-US" altLang="en-US"/>
              <a:t>Comparables provide only information regarding the value of the firm relative to other firms in the comparison set</a:t>
            </a:r>
          </a:p>
          <a:p>
            <a:pPr lvl="2" eaLnBrk="1" hangingPunct="1"/>
            <a:r>
              <a:rPr lang="en-US" altLang="en-US"/>
              <a:t>Cannot help determine whether an entire industry is overvalued</a:t>
            </a:r>
          </a:p>
          <a:p>
            <a:pPr lvl="3" eaLnBrk="1" hangingPunct="1"/>
            <a:r>
              <a:rPr lang="en-US" altLang="en-US"/>
              <a:t>Internet boom example</a:t>
            </a:r>
          </a:p>
        </p:txBody>
      </p:sp>
    </p:spTree>
  </p:cSld>
  <p:clrMapOvr>
    <a:masterClrMapping/>
  </p:clrMapOvr>
  <p:transition spd="med"/>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2706" name="Rectangle 18">
            <a:extLst>
              <a:ext uri="{FF2B5EF4-FFF2-40B4-BE49-F238E27FC236}">
                <a16:creationId xmlns:a16="http://schemas.microsoft.com/office/drawing/2014/main" id="{C04D0A56-A068-49F8-958D-D08AFF30B2E9}"/>
              </a:ext>
            </a:extLst>
          </p:cNvPr>
          <p:cNvSpPr>
            <a:spLocks noGrp="1" noChangeArrowheads="1"/>
          </p:cNvSpPr>
          <p:nvPr>
            <p:ph type="title"/>
          </p:nvPr>
        </p:nvSpPr>
        <p:spPr/>
        <p:txBody>
          <a:bodyPr/>
          <a:lstStyle/>
          <a:p>
            <a:pPr eaLnBrk="1" hangingPunct="1"/>
            <a:r>
              <a:rPr lang="en-US" altLang="en-US" sz="2800" dirty="0"/>
              <a:t>Table -1  Stock Prices and Multiples for the Footwear Industry , July 2013</a:t>
            </a:r>
          </a:p>
        </p:txBody>
      </p:sp>
      <p:pic>
        <p:nvPicPr>
          <p:cNvPr id="72707" name="Picture 5" descr="tbl10_01.gif">
            <a:extLst>
              <a:ext uri="{FF2B5EF4-FFF2-40B4-BE49-F238E27FC236}">
                <a16:creationId xmlns:a16="http://schemas.microsoft.com/office/drawing/2014/main" id="{B2D98D8F-18A6-40D7-9352-73079B08E1D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04800" y="1347788"/>
            <a:ext cx="8559800" cy="4545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3298" name="Rectangle 18">
            <a:extLst>
              <a:ext uri="{FF2B5EF4-FFF2-40B4-BE49-F238E27FC236}">
                <a16:creationId xmlns:a16="http://schemas.microsoft.com/office/drawing/2014/main" id="{659817E8-BAC7-4DA5-A265-A9987E330478}"/>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Valuation Based on Comparable Firms</a:t>
            </a:r>
          </a:p>
        </p:txBody>
      </p:sp>
      <p:sp>
        <p:nvSpPr>
          <p:cNvPr id="73731" name="Rectangle 19">
            <a:extLst>
              <a:ext uri="{FF2B5EF4-FFF2-40B4-BE49-F238E27FC236}">
                <a16:creationId xmlns:a16="http://schemas.microsoft.com/office/drawing/2014/main" id="{19D43E8B-7369-4EE4-86CF-69C3CFEE99B0}"/>
              </a:ext>
            </a:extLst>
          </p:cNvPr>
          <p:cNvSpPr>
            <a:spLocks noGrp="1" noChangeArrowheads="1"/>
          </p:cNvSpPr>
          <p:nvPr>
            <p:ph idx="1"/>
          </p:nvPr>
        </p:nvSpPr>
        <p:spPr/>
        <p:txBody>
          <a:bodyPr/>
          <a:lstStyle/>
          <a:p>
            <a:pPr eaLnBrk="1" hangingPunct="1"/>
            <a:r>
              <a:rPr lang="en-US" altLang="en-US" dirty="0"/>
              <a:t>Comparison with Discounted Cash Flow Methods</a:t>
            </a:r>
          </a:p>
          <a:p>
            <a:pPr lvl="1" eaLnBrk="1" hangingPunct="1"/>
            <a:r>
              <a:rPr lang="en-US" altLang="en-US" dirty="0"/>
              <a:t>Valuation multiple does not consider material differences between firms</a:t>
            </a:r>
          </a:p>
          <a:p>
            <a:pPr lvl="2" eaLnBrk="1" hangingPunct="1"/>
            <a:r>
              <a:rPr lang="en-US" altLang="en-US" dirty="0"/>
              <a:t>Talented managers</a:t>
            </a:r>
          </a:p>
          <a:p>
            <a:pPr lvl="2" eaLnBrk="1" hangingPunct="1"/>
            <a:r>
              <a:rPr lang="en-US" altLang="en-US" dirty="0"/>
              <a:t>More efficient manufacturing processes </a:t>
            </a:r>
          </a:p>
          <a:p>
            <a:pPr lvl="2" eaLnBrk="1" hangingPunct="1"/>
            <a:r>
              <a:rPr lang="en-US" altLang="en-US" dirty="0"/>
              <a:t>Patents on new technology</a:t>
            </a:r>
          </a:p>
          <a:p>
            <a:pPr lvl="1" eaLnBrk="1" hangingPunct="1"/>
            <a:endParaRPr lang="en-US" altLang="en-US" dirty="0"/>
          </a:p>
        </p:txBody>
      </p:sp>
    </p:spTree>
  </p:cSld>
  <p:clrMapOvr>
    <a:masterClrMapping/>
  </p:clrMapOvr>
  <p:transition spd="med"/>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5346" name="Rectangle 18">
            <a:extLst>
              <a:ext uri="{FF2B5EF4-FFF2-40B4-BE49-F238E27FC236}">
                <a16:creationId xmlns:a16="http://schemas.microsoft.com/office/drawing/2014/main" id="{BB4BD814-79EA-4492-810E-C5D44C48E5A6}"/>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Valuation Based on Comparable Firms</a:t>
            </a:r>
          </a:p>
        </p:txBody>
      </p:sp>
      <p:sp>
        <p:nvSpPr>
          <p:cNvPr id="74755" name="Rectangle 19">
            <a:extLst>
              <a:ext uri="{FF2B5EF4-FFF2-40B4-BE49-F238E27FC236}">
                <a16:creationId xmlns:a16="http://schemas.microsoft.com/office/drawing/2014/main" id="{17F6FAF5-A926-4CF6-899B-CB7C443FD63A}"/>
              </a:ext>
            </a:extLst>
          </p:cNvPr>
          <p:cNvSpPr>
            <a:spLocks noGrp="1" noChangeArrowheads="1"/>
          </p:cNvSpPr>
          <p:nvPr>
            <p:ph idx="1"/>
          </p:nvPr>
        </p:nvSpPr>
        <p:spPr/>
        <p:txBody>
          <a:bodyPr/>
          <a:lstStyle/>
          <a:p>
            <a:pPr eaLnBrk="1" hangingPunct="1"/>
            <a:r>
              <a:rPr lang="en-US" altLang="en-US"/>
              <a:t>Comparison with Discounted Cash Flow Methods</a:t>
            </a:r>
          </a:p>
          <a:p>
            <a:pPr lvl="1" eaLnBrk="1" hangingPunct="1"/>
            <a:r>
              <a:rPr lang="en-US" altLang="en-US"/>
              <a:t>Discounted cash flow methods allow us to incorporate specific information about cost of capital or future growth</a:t>
            </a:r>
          </a:p>
          <a:p>
            <a:pPr lvl="2" eaLnBrk="1" hangingPunct="1"/>
            <a:r>
              <a:rPr lang="en-US" altLang="en-US"/>
              <a:t>Potential to be more accurate</a:t>
            </a:r>
          </a:p>
        </p:txBody>
      </p:sp>
    </p:spTree>
  </p:cSld>
  <p:clrMapOvr>
    <a:masterClrMapping/>
  </p:clrMapOvr>
  <p:transition spd="med"/>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7394" name="Rectangle 26">
            <a:extLst>
              <a:ext uri="{FF2B5EF4-FFF2-40B4-BE49-F238E27FC236}">
                <a16:creationId xmlns:a16="http://schemas.microsoft.com/office/drawing/2014/main" id="{093D4D4E-4188-4EF4-85B4-B472EB919374}"/>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Valuation Based on Comparable Firms</a:t>
            </a:r>
          </a:p>
        </p:txBody>
      </p:sp>
      <p:sp>
        <p:nvSpPr>
          <p:cNvPr id="75779" name="Rectangle 27">
            <a:extLst>
              <a:ext uri="{FF2B5EF4-FFF2-40B4-BE49-F238E27FC236}">
                <a16:creationId xmlns:a16="http://schemas.microsoft.com/office/drawing/2014/main" id="{95AE2BD4-68E2-4375-85B2-1FAF1EB753A2}"/>
              </a:ext>
            </a:extLst>
          </p:cNvPr>
          <p:cNvSpPr>
            <a:spLocks noGrp="1" noChangeArrowheads="1"/>
          </p:cNvSpPr>
          <p:nvPr>
            <p:ph idx="1"/>
          </p:nvPr>
        </p:nvSpPr>
        <p:spPr/>
        <p:txBody>
          <a:bodyPr/>
          <a:lstStyle/>
          <a:p>
            <a:pPr eaLnBrk="1" hangingPunct="1"/>
            <a:r>
              <a:rPr lang="en-US" altLang="en-US"/>
              <a:t>Stock Valuation Techniques: The Final Word</a:t>
            </a:r>
          </a:p>
          <a:p>
            <a:pPr lvl="1" eaLnBrk="1" hangingPunct="1"/>
            <a:r>
              <a:rPr lang="en-US" altLang="en-US"/>
              <a:t>No single technique provides a final answer regarding a stock’s true value</a:t>
            </a:r>
          </a:p>
          <a:p>
            <a:pPr lvl="1" eaLnBrk="1" hangingPunct="1"/>
            <a:r>
              <a:rPr lang="en-US" altLang="en-US"/>
              <a:t>Practitioners use a combination of these approaches</a:t>
            </a:r>
          </a:p>
          <a:p>
            <a:pPr lvl="1" eaLnBrk="1" hangingPunct="1"/>
            <a:r>
              <a:rPr lang="en-US" altLang="en-US"/>
              <a:t>Confidence comes from consistent results from a variety of these methods</a:t>
            </a:r>
          </a:p>
        </p:txBody>
      </p:sp>
    </p:spTree>
  </p:cSld>
  <p:clrMapOvr>
    <a:masterClrMapping/>
  </p:clrMapOvr>
  <p:transition spd="med"/>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6802" name="Rectangle 18">
            <a:extLst>
              <a:ext uri="{FF2B5EF4-FFF2-40B4-BE49-F238E27FC236}">
                <a16:creationId xmlns:a16="http://schemas.microsoft.com/office/drawing/2014/main" id="{A430D77F-F983-4CDF-AB73-A5EDF9F35740}"/>
              </a:ext>
            </a:extLst>
          </p:cNvPr>
          <p:cNvSpPr>
            <a:spLocks noGrp="1" noChangeArrowheads="1"/>
          </p:cNvSpPr>
          <p:nvPr>
            <p:ph type="title"/>
          </p:nvPr>
        </p:nvSpPr>
        <p:spPr/>
        <p:txBody>
          <a:bodyPr/>
          <a:lstStyle/>
          <a:p>
            <a:pPr eaLnBrk="1" hangingPunct="1"/>
            <a:r>
              <a:rPr lang="en-US" altLang="en-US" sz="2800" dirty="0"/>
              <a:t>Figure -4  Range of Valuations for Nike Stock Using Various Valuation Methods</a:t>
            </a:r>
          </a:p>
        </p:txBody>
      </p:sp>
      <p:pic>
        <p:nvPicPr>
          <p:cNvPr id="76803" name="Picture 4" descr="fig10_04.gif">
            <a:extLst>
              <a:ext uri="{FF2B5EF4-FFF2-40B4-BE49-F238E27FC236}">
                <a16:creationId xmlns:a16="http://schemas.microsoft.com/office/drawing/2014/main" id="{067E4223-117B-4413-838C-8276F1AE1CD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22275" y="1771650"/>
            <a:ext cx="8267700" cy="356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5" name="Rectangle 16">
            <a:extLst>
              <a:ext uri="{FF2B5EF4-FFF2-40B4-BE49-F238E27FC236}">
                <a16:creationId xmlns:a16="http://schemas.microsoft.com/office/drawing/2014/main" id="{59EA0B1E-D6C0-4D8F-A697-55C5C58EB8A3}"/>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The Discounted Free Cash Flow Model</a:t>
            </a:r>
          </a:p>
        </p:txBody>
      </p:sp>
      <p:sp>
        <p:nvSpPr>
          <p:cNvPr id="2052" name="Rectangle 17">
            <a:extLst>
              <a:ext uri="{FF2B5EF4-FFF2-40B4-BE49-F238E27FC236}">
                <a16:creationId xmlns:a16="http://schemas.microsoft.com/office/drawing/2014/main" id="{F4E85881-6F2A-4A20-851C-65BA65A6EE19}"/>
              </a:ext>
            </a:extLst>
          </p:cNvPr>
          <p:cNvSpPr>
            <a:spLocks noGrp="1" noChangeArrowheads="1"/>
          </p:cNvSpPr>
          <p:nvPr>
            <p:ph idx="1"/>
          </p:nvPr>
        </p:nvSpPr>
        <p:spPr/>
        <p:txBody>
          <a:bodyPr/>
          <a:lstStyle/>
          <a:p>
            <a:pPr eaLnBrk="1" hangingPunct="1"/>
            <a:r>
              <a:rPr lang="en-US" altLang="en-US" dirty="0"/>
              <a:t>Valuing the Enterprise</a:t>
            </a:r>
          </a:p>
          <a:p>
            <a:pPr lvl="1" eaLnBrk="1" hangingPunct="1"/>
            <a:r>
              <a:rPr lang="en-US" altLang="en-US" dirty="0"/>
              <a:t>To estimate a firm’s enterprise value, we compute the present value of the firm’s free cash flow available to pay all investors</a:t>
            </a:r>
          </a:p>
          <a:p>
            <a:pPr eaLnBrk="1" hangingPunct="1"/>
            <a:endParaRPr lang="en-US" altLang="en-US" dirty="0"/>
          </a:p>
        </p:txBody>
      </p:sp>
      <p:graphicFrame>
        <p:nvGraphicFramePr>
          <p:cNvPr id="2050" name="Object 2">
            <a:extLst>
              <a:ext uri="{FF2B5EF4-FFF2-40B4-BE49-F238E27FC236}">
                <a16:creationId xmlns:a16="http://schemas.microsoft.com/office/drawing/2014/main" id="{25DAB711-4B4D-44BC-BB71-897322A857FB}"/>
              </a:ext>
            </a:extLst>
          </p:cNvPr>
          <p:cNvGraphicFramePr>
            <a:graphicFrameLocks noChangeAspect="1"/>
          </p:cNvGraphicFramePr>
          <p:nvPr/>
        </p:nvGraphicFramePr>
        <p:xfrm>
          <a:off x="554038" y="4070350"/>
          <a:ext cx="7392987" cy="881063"/>
        </p:xfrm>
        <a:graphic>
          <a:graphicData uri="http://schemas.openxmlformats.org/presentationml/2006/ole">
            <mc:AlternateContent xmlns:mc="http://schemas.openxmlformats.org/markup-compatibility/2006">
              <mc:Choice xmlns:v="urn:schemas-microsoft-com:vml" Requires="v">
                <p:oleObj name="Equation" r:id="rId3" imgW="5219700" imgH="622300" progId="Equation.DSMT4">
                  <p:embed/>
                </p:oleObj>
              </mc:Choice>
              <mc:Fallback>
                <p:oleObj name="Equation" r:id="rId3" imgW="5219700" imgH="6223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4038" y="4070350"/>
                        <a:ext cx="7392987" cy="881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9" name="TextBox 8">
            <a:extLst>
              <a:ext uri="{FF2B5EF4-FFF2-40B4-BE49-F238E27FC236}">
                <a16:creationId xmlns:a16="http://schemas.microsoft.com/office/drawing/2014/main" id="{EB376BA3-8D71-4323-9122-CDADE62530AB}"/>
              </a:ext>
            </a:extLst>
          </p:cNvPr>
          <p:cNvSpPr txBox="1"/>
          <p:nvPr/>
        </p:nvSpPr>
        <p:spPr>
          <a:xfrm>
            <a:off x="6342063" y="5146675"/>
            <a:ext cx="1703387" cy="457200"/>
          </a:xfrm>
          <a:prstGeom prst="rect">
            <a:avLst/>
          </a:prstGeom>
          <a:noFill/>
        </p:spPr>
        <p:txBody>
          <a:bodyPr>
            <a:spAutoFit/>
          </a:bodyPr>
          <a:lstStyle/>
          <a:p>
            <a:pPr>
              <a:defRPr/>
            </a:pPr>
            <a:r>
              <a:rPr lang="en-US" dirty="0">
                <a:latin typeface="+mn-lt"/>
                <a:ea typeface="+mn-ea"/>
              </a:rPr>
              <a:t>(Eq .2)</a:t>
            </a:r>
          </a:p>
        </p:txBody>
      </p:sp>
    </p:spTree>
  </p:cSld>
  <p:clrMapOvr>
    <a:masterClrMapping/>
  </p:clrMapOvr>
  <p:transition spd="med"/>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1490" name="Rectangle 13">
            <a:extLst>
              <a:ext uri="{FF2B5EF4-FFF2-40B4-BE49-F238E27FC236}">
                <a16:creationId xmlns:a16="http://schemas.microsoft.com/office/drawing/2014/main" id="{C114A225-C6F7-4897-92F8-715CCCC53EA2}"/>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Part-4 Information, Competition, and Stock Prices</a:t>
            </a:r>
          </a:p>
        </p:txBody>
      </p:sp>
      <p:sp>
        <p:nvSpPr>
          <p:cNvPr id="77827" name="Rectangle 14">
            <a:extLst>
              <a:ext uri="{FF2B5EF4-FFF2-40B4-BE49-F238E27FC236}">
                <a16:creationId xmlns:a16="http://schemas.microsoft.com/office/drawing/2014/main" id="{22278963-6F2F-4E43-9E1C-BAFAFB685667}"/>
              </a:ext>
            </a:extLst>
          </p:cNvPr>
          <p:cNvSpPr>
            <a:spLocks noGrp="1" noChangeArrowheads="1"/>
          </p:cNvSpPr>
          <p:nvPr>
            <p:ph idx="1"/>
          </p:nvPr>
        </p:nvSpPr>
        <p:spPr/>
        <p:txBody>
          <a:bodyPr/>
          <a:lstStyle/>
          <a:p>
            <a:pPr eaLnBrk="1" hangingPunct="1"/>
            <a:r>
              <a:rPr lang="en-US" altLang="en-US" dirty="0"/>
              <a:t>Information in Stock Prices</a:t>
            </a:r>
          </a:p>
          <a:p>
            <a:pPr lvl="1" eaLnBrk="1" hangingPunct="1"/>
            <a:r>
              <a:rPr lang="en-US" altLang="en-US" dirty="0"/>
              <a:t>For a publicly traded firm, market price should already provide very accurate information regarding the true value of its shares</a:t>
            </a:r>
          </a:p>
          <a:p>
            <a:pPr lvl="1" eaLnBrk="1" hangingPunct="1"/>
            <a:r>
              <a:rPr lang="en-US" altLang="en-US" dirty="0"/>
              <a:t>A valuation model is best applied to tell us something about future cash flows or cost of capital, based on current stock price</a:t>
            </a:r>
          </a:p>
          <a:p>
            <a:pPr lvl="2" eaLnBrk="1" hangingPunct="1"/>
            <a:r>
              <a:rPr lang="en-US" altLang="en-US" dirty="0"/>
              <a:t>Only in the relatively rare case in which we have some superior information that other investors lack would it make sense to second-guess the stock price</a:t>
            </a:r>
          </a:p>
        </p:txBody>
      </p:sp>
    </p:spTree>
  </p:cSld>
  <p:clrMapOvr>
    <a:masterClrMapping/>
  </p:clrMapOvr>
  <p:transition spd="med"/>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
          <p:cNvSpPr>
            <a:spLocks noGrp="1" noChangeArrowheads="1"/>
          </p:cNvSpPr>
          <p:nvPr>
            <p:ph type="title"/>
          </p:nvPr>
        </p:nvSpPr>
        <p:spPr>
          <a:xfrm>
            <a:off x="152400" y="152400"/>
            <a:ext cx="8991600" cy="836613"/>
          </a:xfrm>
        </p:spPr>
        <p:txBody>
          <a:bodyPr wrap="square" numCol="1" anchorCtr="0" compatLnSpc="1">
            <a:prstTxWarp prst="textNoShape">
              <a:avLst/>
            </a:prstTxWarp>
            <a:noAutofit/>
          </a:bodyPr>
          <a:lstStyle/>
          <a:p>
            <a:pP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sz="3000" dirty="0">
                <a:cs typeface="Aharoni"/>
              </a:rPr>
              <a:t>Random Walks and Efficient Market Hypothesis</a:t>
            </a:r>
          </a:p>
        </p:txBody>
      </p:sp>
      <p:sp>
        <p:nvSpPr>
          <p:cNvPr id="9218" name="Text Box 2"/>
          <p:cNvSpPr txBox="1">
            <a:spLocks noChangeArrowheads="1"/>
          </p:cNvSpPr>
          <p:nvPr/>
        </p:nvSpPr>
        <p:spPr bwMode="auto">
          <a:xfrm>
            <a:off x="304800" y="1295400"/>
            <a:ext cx="8356600" cy="4800600"/>
          </a:xfrm>
          <a:prstGeom prst="rect">
            <a:avLst/>
          </a:prstGeom>
          <a:noFill/>
          <a:ln w="9525">
            <a:noFill/>
            <a:miter lim="800000"/>
            <a:headEnd/>
            <a:tailEnd/>
          </a:ln>
        </p:spPr>
        <p:txBody>
          <a:bodyPr lIns="90000" tIns="45000" rIns="90000" bIns="45000"/>
          <a:lstStyle/>
          <a:p>
            <a:pPr marL="182563" indent="-180975">
              <a:spcBef>
                <a:spcPts val="600"/>
              </a:spcBef>
              <a:spcAft>
                <a:spcPts val="600"/>
              </a:spcAft>
              <a:buClr>
                <a:srgbClr val="C00000"/>
              </a:buClr>
              <a:buSzPct val="85000"/>
              <a:buFont typeface="Arial"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sz="2800" dirty="0">
                <a:solidFill>
                  <a:srgbClr val="292934"/>
                </a:solidFill>
                <a:latin typeface="Calibri" panose="020F0502020204030204" pitchFamily="34" charset="0"/>
                <a:ea typeface="Calibri" panose="020F0502020204030204" pitchFamily="34" charset="0"/>
                <a:cs typeface="Calibri" panose="020F0502020204030204" pitchFamily="34" charset="0"/>
              </a:rPr>
              <a:t>Random Walk</a:t>
            </a:r>
          </a:p>
          <a:p>
            <a:pPr marL="457200" lvl="1" indent="-180975">
              <a:spcBef>
                <a:spcPts val="600"/>
              </a:spcBef>
              <a:spcAft>
                <a:spcPts val="600"/>
              </a:spcAft>
              <a:buClr>
                <a:srgbClr val="C00000"/>
              </a:buClr>
              <a:buSzPct val="85000"/>
              <a:buFont typeface="Arial"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sz="2800" dirty="0">
                <a:solidFill>
                  <a:srgbClr val="292934"/>
                </a:solidFill>
                <a:latin typeface="Calibri" panose="020F0502020204030204" pitchFamily="34" charset="0"/>
                <a:ea typeface="Calibri" panose="020F0502020204030204" pitchFamily="34" charset="0"/>
                <a:cs typeface="Calibri" panose="020F0502020204030204" pitchFamily="34" charset="0"/>
              </a:rPr>
              <a:t>Notion that stock price changes are random</a:t>
            </a:r>
          </a:p>
          <a:p>
            <a:pPr marL="182563" indent="-180975">
              <a:spcBef>
                <a:spcPts val="600"/>
              </a:spcBef>
              <a:spcAft>
                <a:spcPts val="600"/>
              </a:spcAft>
              <a:buClr>
                <a:srgbClr val="C00000"/>
              </a:buClr>
              <a:buSzPct val="85000"/>
              <a:buFont typeface="Arial"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sz="2800" dirty="0">
                <a:solidFill>
                  <a:srgbClr val="292934"/>
                </a:solidFill>
                <a:latin typeface="Calibri" panose="020F0502020204030204" pitchFamily="34" charset="0"/>
                <a:ea typeface="Calibri" panose="020F0502020204030204" pitchFamily="34" charset="0"/>
                <a:cs typeface="Calibri" panose="020F0502020204030204" pitchFamily="34" charset="0"/>
              </a:rPr>
              <a:t>Efficient Market Hypothesis (EMH)</a:t>
            </a:r>
          </a:p>
          <a:p>
            <a:pPr marL="457200" lvl="1" indent="-180975">
              <a:spcBef>
                <a:spcPts val="600"/>
              </a:spcBef>
              <a:spcAft>
                <a:spcPts val="600"/>
              </a:spcAft>
              <a:buClr>
                <a:srgbClr val="C00000"/>
              </a:buClr>
              <a:buSzPct val="85000"/>
              <a:buFont typeface="Arial"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sz="2800" dirty="0">
                <a:solidFill>
                  <a:srgbClr val="292934"/>
                </a:solidFill>
                <a:latin typeface="Calibri" panose="020F0502020204030204" pitchFamily="34" charset="0"/>
                <a:ea typeface="Calibri" panose="020F0502020204030204" pitchFamily="34" charset="0"/>
                <a:cs typeface="Calibri" panose="020F0502020204030204" pitchFamily="34" charset="0"/>
              </a:rPr>
              <a:t>Prices of securities fully reflect available information</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
          <p:cNvSpPr>
            <a:spLocks noGrp="1" noChangeArrowheads="1"/>
          </p:cNvSpPr>
          <p:nvPr>
            <p:ph type="title"/>
          </p:nvPr>
        </p:nvSpPr>
        <p:spPr>
          <a:xfrm>
            <a:off x="152400" y="152400"/>
            <a:ext cx="8991600" cy="836613"/>
          </a:xfrm>
        </p:spPr>
        <p:txBody>
          <a:bodyPr wrap="square" numCol="1" anchorCtr="0" compatLnSpc="1">
            <a:prstTxWarp prst="textNoShape">
              <a:avLst/>
            </a:prstTxWarp>
            <a:noAutofit/>
          </a:bodyPr>
          <a:lstStyle/>
          <a:p>
            <a:pP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sz="3000" dirty="0">
                <a:cs typeface="Aharoni"/>
              </a:rPr>
              <a:t>Random Walks and Efficient Market Hypothesis</a:t>
            </a:r>
          </a:p>
        </p:txBody>
      </p:sp>
      <p:sp>
        <p:nvSpPr>
          <p:cNvPr id="17410" name="Text Box 2"/>
          <p:cNvSpPr txBox="1">
            <a:spLocks noChangeArrowheads="1"/>
          </p:cNvSpPr>
          <p:nvPr/>
        </p:nvSpPr>
        <p:spPr bwMode="auto">
          <a:xfrm>
            <a:off x="304800" y="1123950"/>
            <a:ext cx="8382000" cy="4876800"/>
          </a:xfrm>
          <a:prstGeom prst="rect">
            <a:avLst/>
          </a:prstGeom>
          <a:noFill/>
          <a:ln w="9525">
            <a:noFill/>
            <a:miter lim="800000"/>
            <a:headEnd/>
            <a:tailEnd/>
          </a:ln>
        </p:spPr>
        <p:txBody>
          <a:bodyPr lIns="90000" tIns="45000" rIns="90000" bIns="45000"/>
          <a:lstStyle/>
          <a:p>
            <a:pPr marL="182563" indent="-180975">
              <a:spcBef>
                <a:spcPts val="600"/>
              </a:spcBef>
              <a:spcAft>
                <a:spcPts val="600"/>
              </a:spcAft>
              <a:buClr>
                <a:srgbClr val="C00000"/>
              </a:buClr>
              <a:buSzPct val="85000"/>
              <a:buFont typeface="Arial"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sz="2800" dirty="0">
                <a:solidFill>
                  <a:srgbClr val="292934"/>
                </a:solidFill>
                <a:latin typeface="+mj-lt"/>
              </a:rPr>
              <a:t>Versions of EMH</a:t>
            </a:r>
          </a:p>
          <a:p>
            <a:pPr marL="457200" lvl="1" indent="-180975">
              <a:spcBef>
                <a:spcPts val="600"/>
              </a:spcBef>
              <a:spcAft>
                <a:spcPts val="600"/>
              </a:spcAft>
              <a:buClr>
                <a:srgbClr val="C00000"/>
              </a:buClr>
              <a:buSzPct val="85000"/>
              <a:buFont typeface="Arial"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sz="2800" dirty="0">
                <a:solidFill>
                  <a:srgbClr val="292934"/>
                </a:solidFill>
                <a:latin typeface="+mj-lt"/>
              </a:rPr>
              <a:t>Weak-form EMH</a:t>
            </a:r>
          </a:p>
          <a:p>
            <a:pPr lvl="2">
              <a:spcBef>
                <a:spcPts val="600"/>
              </a:spcBef>
              <a:spcAft>
                <a:spcPts val="600"/>
              </a:spcAft>
              <a:buClr>
                <a:srgbClr val="C00000"/>
              </a:buClr>
              <a:buSzPct val="85000"/>
              <a:buFont typeface="Arial"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sz="2800" dirty="0">
                <a:solidFill>
                  <a:srgbClr val="292934"/>
                </a:solidFill>
                <a:latin typeface="+mj-lt"/>
              </a:rPr>
              <a:t>Stock prices already reflect all information contained in the history of trading</a:t>
            </a:r>
          </a:p>
          <a:p>
            <a:pPr marL="457200" lvl="1" indent="-180975">
              <a:spcBef>
                <a:spcPts val="600"/>
              </a:spcBef>
              <a:spcAft>
                <a:spcPts val="600"/>
              </a:spcAft>
              <a:buClr>
                <a:srgbClr val="C00000"/>
              </a:buClr>
              <a:buSzPct val="85000"/>
              <a:buFont typeface="Arial"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sz="2800" dirty="0">
                <a:solidFill>
                  <a:srgbClr val="292934"/>
                </a:solidFill>
                <a:latin typeface="+mj-lt"/>
              </a:rPr>
              <a:t>Semi-strong-form EMH</a:t>
            </a:r>
          </a:p>
          <a:p>
            <a:pPr lvl="2">
              <a:spcBef>
                <a:spcPts val="600"/>
              </a:spcBef>
              <a:spcAft>
                <a:spcPts val="600"/>
              </a:spcAft>
              <a:buClr>
                <a:srgbClr val="C00000"/>
              </a:buClr>
              <a:buSzPct val="85000"/>
              <a:buFont typeface="Arial"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sz="2800" dirty="0">
                <a:solidFill>
                  <a:srgbClr val="292934"/>
                </a:solidFill>
                <a:latin typeface="+mj-lt"/>
              </a:rPr>
              <a:t>Stock prices already reflect all public information</a:t>
            </a:r>
          </a:p>
          <a:p>
            <a:pPr marL="457200" lvl="1" indent="-180975">
              <a:spcBef>
                <a:spcPts val="600"/>
              </a:spcBef>
              <a:spcAft>
                <a:spcPts val="600"/>
              </a:spcAft>
              <a:buClr>
                <a:srgbClr val="C00000"/>
              </a:buClr>
              <a:buSzPct val="85000"/>
              <a:buFont typeface="Arial"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sz="2800" dirty="0">
                <a:solidFill>
                  <a:srgbClr val="292934"/>
                </a:solidFill>
                <a:latin typeface="+mj-lt"/>
              </a:rPr>
              <a:t>Strong-form EMH</a:t>
            </a:r>
          </a:p>
          <a:p>
            <a:pPr lvl="2">
              <a:spcBef>
                <a:spcPts val="600"/>
              </a:spcBef>
              <a:spcAft>
                <a:spcPts val="600"/>
              </a:spcAft>
              <a:buClr>
                <a:srgbClr val="C00000"/>
              </a:buClr>
              <a:buSzPct val="85000"/>
              <a:buFont typeface="Arial" charset="0"/>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en-US" sz="2800" dirty="0">
                <a:solidFill>
                  <a:srgbClr val="292934"/>
                </a:solidFill>
                <a:latin typeface="+mj-lt"/>
              </a:rPr>
              <a:t>Stock prices already reflect all relevant information, including inside information</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550275" cy="836613"/>
          </a:xfrm>
        </p:spPr>
        <p:txBody>
          <a:bodyPr/>
          <a:lstStyle/>
          <a:p>
            <a:pPr fontAlgn="auto">
              <a:spcAft>
                <a:spcPts val="0"/>
              </a:spcAft>
              <a:defRPr/>
            </a:pPr>
            <a:r>
              <a:rPr lang="en-US" dirty="0">
                <a:ea typeface="+mj-ea"/>
              </a:rPr>
              <a:t>Implications of the EMH</a:t>
            </a:r>
          </a:p>
        </p:txBody>
      </p:sp>
      <p:sp>
        <p:nvSpPr>
          <p:cNvPr id="19458" name="Content Placeholder 2"/>
          <p:cNvSpPr>
            <a:spLocks noGrp="1"/>
          </p:cNvSpPr>
          <p:nvPr>
            <p:ph idx="1"/>
          </p:nvPr>
        </p:nvSpPr>
        <p:spPr bwMode="auto">
          <a:xfrm>
            <a:off x="381000" y="1219200"/>
            <a:ext cx="8302625" cy="4800600"/>
          </a:xfrm>
          <a:noFill/>
          <a:ln>
            <a:miter lim="800000"/>
            <a:headEnd/>
            <a:tailEnd/>
          </a:ln>
        </p:spPr>
        <p:txBody>
          <a:bodyPr vert="horz" wrap="square" lIns="91440" tIns="45720" rIns="91440" bIns="45720" numCol="1" anchor="t" anchorCtr="0" compatLnSpc="1">
            <a:prstTxWarp prst="textNoShape">
              <a:avLst/>
            </a:prstTxWarp>
          </a:bodyPr>
          <a:lstStyle/>
          <a:p>
            <a:r>
              <a:rPr lang="en-US" dirty="0"/>
              <a:t>Technical Analysis</a:t>
            </a:r>
          </a:p>
          <a:p>
            <a:pPr lvl="1"/>
            <a:r>
              <a:rPr lang="en-US" dirty="0"/>
              <a:t>Research on recurrent/predictable price patterns and on proxies for buy/sell pressure in the market</a:t>
            </a:r>
          </a:p>
          <a:p>
            <a:r>
              <a:rPr lang="en-US" dirty="0"/>
              <a:t>Resistance Level</a:t>
            </a:r>
          </a:p>
          <a:p>
            <a:pPr lvl="1"/>
            <a:r>
              <a:rPr lang="en-US" dirty="0"/>
              <a:t>Unlikely for the stock/index to rise above</a:t>
            </a:r>
          </a:p>
          <a:p>
            <a:r>
              <a:rPr lang="en-US" dirty="0"/>
              <a:t>Support Level</a:t>
            </a:r>
          </a:p>
          <a:p>
            <a:pPr lvl="1"/>
            <a:r>
              <a:rPr lang="en-US" dirty="0"/>
              <a:t>Unlikely for the stock/index to fall below</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550275" cy="836613"/>
          </a:xfrm>
        </p:spPr>
        <p:txBody>
          <a:bodyPr/>
          <a:lstStyle/>
          <a:p>
            <a:pPr fontAlgn="auto">
              <a:spcAft>
                <a:spcPts val="0"/>
              </a:spcAft>
              <a:defRPr/>
            </a:pPr>
            <a:r>
              <a:rPr lang="en-US" dirty="0">
                <a:ea typeface="+mj-ea"/>
              </a:rPr>
              <a:t>Implications of the EMH</a:t>
            </a:r>
          </a:p>
        </p:txBody>
      </p:sp>
      <p:sp>
        <p:nvSpPr>
          <p:cNvPr id="20482" name="Content Placeholder 2"/>
          <p:cNvSpPr>
            <a:spLocks noGrp="1"/>
          </p:cNvSpPr>
          <p:nvPr>
            <p:ph idx="1"/>
          </p:nvPr>
        </p:nvSpPr>
        <p:spPr bwMode="auto">
          <a:xfrm>
            <a:off x="304800" y="1295400"/>
            <a:ext cx="8378825" cy="4724400"/>
          </a:xfrm>
          <a:noFill/>
          <a:ln>
            <a:miter lim="800000"/>
            <a:headEnd/>
            <a:tailEnd/>
          </a:ln>
        </p:spPr>
        <p:txBody>
          <a:bodyPr vert="horz" wrap="square" lIns="91440" tIns="45720" rIns="91440" bIns="45720" numCol="1" anchor="t" anchorCtr="0" compatLnSpc="1">
            <a:prstTxWarp prst="textNoShape">
              <a:avLst/>
            </a:prstTxWarp>
          </a:bodyPr>
          <a:lstStyle/>
          <a:p>
            <a:r>
              <a:rPr lang="en-US" dirty="0"/>
              <a:t>Fundamental Analysis</a:t>
            </a:r>
          </a:p>
          <a:p>
            <a:pPr lvl="1"/>
            <a:r>
              <a:rPr lang="en-US" dirty="0"/>
              <a:t>Research on determinants of stock value, i.e. earnings, dividend prospects, future interest rate expectations, and firm risk</a:t>
            </a:r>
          </a:p>
          <a:p>
            <a:pPr lvl="2"/>
            <a:r>
              <a:rPr lang="en-US" sz="2800" dirty="0"/>
              <a:t>Assumes stock price equal to the discounted value of expected future cash flow</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8850" name="Rectangle 16">
            <a:extLst>
              <a:ext uri="{FF2B5EF4-FFF2-40B4-BE49-F238E27FC236}">
                <a16:creationId xmlns:a16="http://schemas.microsoft.com/office/drawing/2014/main" id="{CD9072BB-94CA-49A8-BF07-25507D4ADAD0}"/>
              </a:ext>
            </a:extLst>
          </p:cNvPr>
          <p:cNvSpPr>
            <a:spLocks noGrp="1" noChangeArrowheads="1"/>
          </p:cNvSpPr>
          <p:nvPr>
            <p:ph type="title"/>
          </p:nvPr>
        </p:nvSpPr>
        <p:spPr/>
        <p:txBody>
          <a:bodyPr/>
          <a:lstStyle/>
          <a:p>
            <a:pPr eaLnBrk="1" hangingPunct="1"/>
            <a:r>
              <a:rPr lang="en-US" altLang="en-US" dirty="0"/>
              <a:t>Figure-5  The Valuation Triad</a:t>
            </a:r>
          </a:p>
        </p:txBody>
      </p:sp>
      <p:pic>
        <p:nvPicPr>
          <p:cNvPr id="78851" name="Picture 3" descr="fig10_05.gif">
            <a:extLst>
              <a:ext uri="{FF2B5EF4-FFF2-40B4-BE49-F238E27FC236}">
                <a16:creationId xmlns:a16="http://schemas.microsoft.com/office/drawing/2014/main" id="{3F8E43FC-4AD3-4B2C-8D60-0AF303C263E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387475" y="2000250"/>
            <a:ext cx="5988050" cy="252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5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5586" name="Rectangle 24">
            <a:extLst>
              <a:ext uri="{FF2B5EF4-FFF2-40B4-BE49-F238E27FC236}">
                <a16:creationId xmlns:a16="http://schemas.microsoft.com/office/drawing/2014/main" id="{278E3ACF-F0D4-4DA1-97C5-DD532E2FDEB9}"/>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Example -6 Using the Information in Market Prices</a:t>
            </a:r>
          </a:p>
        </p:txBody>
      </p:sp>
      <p:sp>
        <p:nvSpPr>
          <p:cNvPr id="79875" name="Rectangle 25">
            <a:extLst>
              <a:ext uri="{FF2B5EF4-FFF2-40B4-BE49-F238E27FC236}">
                <a16:creationId xmlns:a16="http://schemas.microsoft.com/office/drawing/2014/main" id="{2E3482CC-C651-4C97-81AB-34BBA768B834}"/>
              </a:ext>
            </a:extLst>
          </p:cNvPr>
          <p:cNvSpPr>
            <a:spLocks noGrp="1" noChangeArrowheads="1"/>
          </p:cNvSpPr>
          <p:nvPr>
            <p:ph idx="1"/>
          </p:nvPr>
        </p:nvSpPr>
        <p:spPr/>
        <p:txBody>
          <a:bodyPr/>
          <a:lstStyle/>
          <a:p>
            <a:pPr eaLnBrk="1" hangingPunct="1">
              <a:buFontTx/>
              <a:buNone/>
            </a:pPr>
            <a:r>
              <a:rPr lang="en-US" altLang="en-US" dirty="0"/>
              <a:t>Problem:</a:t>
            </a:r>
          </a:p>
          <a:p>
            <a:pPr eaLnBrk="1" hangingPunct="1"/>
            <a:r>
              <a:rPr lang="en-US" altLang="en-US" sz="2000" dirty="0"/>
              <a:t>Suppose </a:t>
            </a:r>
            <a:r>
              <a:rPr lang="en-US" altLang="en-US" sz="2000" dirty="0" err="1"/>
              <a:t>Tecnor</a:t>
            </a:r>
            <a:r>
              <a:rPr lang="en-US" altLang="en-US" sz="2000" dirty="0"/>
              <a:t> Industries will have free cash flows next year of $40 million. </a:t>
            </a:r>
          </a:p>
          <a:p>
            <a:pPr eaLnBrk="1" hangingPunct="1"/>
            <a:r>
              <a:rPr lang="en-US" altLang="en-US" sz="2000" dirty="0"/>
              <a:t>Its weighted average cost of capital is 11%, and you expect its free cash flows to grow at approximately 4% per year, though you are somewhat unsure of the precise growth rate. </a:t>
            </a:r>
          </a:p>
          <a:p>
            <a:pPr eaLnBrk="1" hangingPunct="1"/>
            <a:r>
              <a:rPr lang="en-US" altLang="en-US" sz="2000" dirty="0" err="1"/>
              <a:t>Tecnor</a:t>
            </a:r>
            <a:r>
              <a:rPr lang="en-US" altLang="en-US" sz="2000" dirty="0"/>
              <a:t> has 10 million shares outstanding, no debt, and $20 million in cash. If </a:t>
            </a:r>
            <a:r>
              <a:rPr lang="en-US" altLang="en-US" sz="2000" dirty="0" err="1"/>
              <a:t>Tecnor’s</a:t>
            </a:r>
            <a:r>
              <a:rPr lang="en-US" altLang="en-US" sz="2000" dirty="0"/>
              <a:t> stock is currently trading for $55.33 per share, how would you update your beliefs about its dividend growth rate?</a:t>
            </a:r>
          </a:p>
        </p:txBody>
      </p:sp>
    </p:spTree>
  </p:cSld>
  <p:clrMapOvr>
    <a:masterClrMapping/>
  </p:clrMapOvr>
  <p:transition spd="med"/>
</p:sld>
</file>

<file path=ppt/slides/slide5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7634" name="Rectangle 32">
            <a:extLst>
              <a:ext uri="{FF2B5EF4-FFF2-40B4-BE49-F238E27FC236}">
                <a16:creationId xmlns:a16="http://schemas.microsoft.com/office/drawing/2014/main" id="{58DA263F-036C-4CEE-9BD1-D4AB92BA7F11}"/>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Example-6 Using the Information in Market Prices</a:t>
            </a:r>
          </a:p>
        </p:txBody>
      </p:sp>
      <p:sp>
        <p:nvSpPr>
          <p:cNvPr id="80899" name="Rectangle 33">
            <a:extLst>
              <a:ext uri="{FF2B5EF4-FFF2-40B4-BE49-F238E27FC236}">
                <a16:creationId xmlns:a16="http://schemas.microsoft.com/office/drawing/2014/main" id="{AD87A45D-D02B-4148-934D-0F18B6931707}"/>
              </a:ext>
            </a:extLst>
          </p:cNvPr>
          <p:cNvSpPr>
            <a:spLocks noGrp="1" noChangeArrowheads="1"/>
          </p:cNvSpPr>
          <p:nvPr>
            <p:ph idx="1"/>
          </p:nvPr>
        </p:nvSpPr>
        <p:spPr>
          <a:xfrm>
            <a:off x="457200" y="1803400"/>
            <a:ext cx="8229600" cy="4525963"/>
          </a:xfrm>
        </p:spPr>
        <p:txBody>
          <a:bodyPr/>
          <a:lstStyle/>
          <a:p>
            <a:pPr eaLnBrk="1" hangingPunct="1">
              <a:lnSpc>
                <a:spcPct val="90000"/>
              </a:lnSpc>
              <a:buFontTx/>
              <a:buNone/>
            </a:pPr>
            <a:r>
              <a:rPr lang="en-US" altLang="en-US" dirty="0"/>
              <a:t>Solution:</a:t>
            </a:r>
          </a:p>
          <a:p>
            <a:pPr eaLnBrk="1" hangingPunct="1">
              <a:lnSpc>
                <a:spcPct val="90000"/>
              </a:lnSpc>
              <a:buFontTx/>
              <a:buNone/>
            </a:pPr>
            <a:r>
              <a:rPr lang="en-US" altLang="en-US" dirty="0"/>
              <a:t>Plan:</a:t>
            </a:r>
          </a:p>
          <a:p>
            <a:pPr eaLnBrk="1" hangingPunct="1">
              <a:lnSpc>
                <a:spcPct val="90000"/>
              </a:lnSpc>
            </a:pPr>
            <a:r>
              <a:rPr lang="en-US" altLang="en-US" sz="2000" dirty="0"/>
              <a:t>If we apply the growing perpetuity formula for the growing FCF based on a 4% growth rate, we can estimate a stock price using Eq. 4. </a:t>
            </a:r>
          </a:p>
          <a:p>
            <a:pPr eaLnBrk="1" hangingPunct="1">
              <a:lnSpc>
                <a:spcPct val="90000"/>
              </a:lnSpc>
            </a:pPr>
            <a:r>
              <a:rPr lang="en-US" altLang="en-US" sz="2000" dirty="0"/>
              <a:t>If the market price is higher than our estimate, it implies that the market expects higher growth in FCF than 4%. </a:t>
            </a:r>
          </a:p>
          <a:p>
            <a:pPr eaLnBrk="1" hangingPunct="1">
              <a:lnSpc>
                <a:spcPct val="90000"/>
              </a:lnSpc>
            </a:pPr>
            <a:r>
              <a:rPr lang="en-US" altLang="en-US" sz="2000" dirty="0"/>
              <a:t>Conversely, if the market price is lower than our estimate, the market expects FCF growth to be less than 4%.</a:t>
            </a:r>
            <a:endParaRPr lang="en-US" altLang="en-US" sz="2400" dirty="0"/>
          </a:p>
        </p:txBody>
      </p:sp>
      <p:graphicFrame>
        <p:nvGraphicFramePr>
          <p:cNvPr id="4" name="Object 2">
            <a:extLst>
              <a:ext uri="{FF2B5EF4-FFF2-40B4-BE49-F238E27FC236}">
                <a16:creationId xmlns:a16="http://schemas.microsoft.com/office/drawing/2014/main" id="{63251E0E-8406-4E6E-8C64-212FD13FE5D9}"/>
              </a:ext>
            </a:extLst>
          </p:cNvPr>
          <p:cNvGraphicFramePr>
            <a:graphicFrameLocks noChangeAspect="1"/>
          </p:cNvGraphicFramePr>
          <p:nvPr>
            <p:extLst>
              <p:ext uri="{D42A27DB-BD31-4B8C-83A1-F6EECF244321}">
                <p14:modId xmlns:p14="http://schemas.microsoft.com/office/powerpoint/2010/main" val="929380812"/>
              </p:ext>
            </p:extLst>
          </p:nvPr>
        </p:nvGraphicFramePr>
        <p:xfrm>
          <a:off x="1803400" y="4655194"/>
          <a:ext cx="4083050" cy="1089025"/>
        </p:xfrm>
        <a:graphic>
          <a:graphicData uri="http://schemas.openxmlformats.org/presentationml/2006/ole">
            <mc:AlternateContent xmlns:mc="http://schemas.openxmlformats.org/markup-compatibility/2006">
              <mc:Choice xmlns:v="urn:schemas-microsoft-com:vml" Requires="v">
                <p:oleObj name="Equation" r:id="rId3" imgW="2286000" imgH="609600" progId="Equation.DSMT4">
                  <p:embed/>
                </p:oleObj>
              </mc:Choice>
              <mc:Fallback>
                <p:oleObj name="Equation" r:id="rId3" imgW="2286000" imgH="609600" progId="Equation.DSMT4">
                  <p:embed/>
                  <p:pic>
                    <p:nvPicPr>
                      <p:cNvPr id="3074" name="Object 2">
                        <a:extLst>
                          <a:ext uri="{FF2B5EF4-FFF2-40B4-BE49-F238E27FC236}">
                            <a16:creationId xmlns:a16="http://schemas.microsoft.com/office/drawing/2014/main" id="{8B83F34F-A2C1-4C7B-BBA0-CC935F3501D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03400" y="4655194"/>
                        <a:ext cx="4083050" cy="1089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 name="Rectangle 1">
            <a:extLst>
              <a:ext uri="{FF2B5EF4-FFF2-40B4-BE49-F238E27FC236}">
                <a16:creationId xmlns:a16="http://schemas.microsoft.com/office/drawing/2014/main" id="{8389475B-C346-45E2-A1CD-29C71B278355}"/>
              </a:ext>
            </a:extLst>
          </p:cNvPr>
          <p:cNvSpPr/>
          <p:nvPr/>
        </p:nvSpPr>
        <p:spPr>
          <a:xfrm>
            <a:off x="5886450" y="4738042"/>
            <a:ext cx="1107996" cy="461665"/>
          </a:xfrm>
          <a:prstGeom prst="rect">
            <a:avLst/>
          </a:prstGeom>
        </p:spPr>
        <p:txBody>
          <a:bodyPr wrap="none">
            <a:spAutoFit/>
          </a:bodyPr>
          <a:lstStyle/>
          <a:p>
            <a:pPr>
              <a:defRPr/>
            </a:pPr>
            <a:r>
              <a:rPr lang="en-US" dirty="0"/>
              <a:t>(Eq. 4)</a:t>
            </a:r>
          </a:p>
        </p:txBody>
      </p:sp>
    </p:spTree>
  </p:cSld>
  <p:clrMapOvr>
    <a:masterClrMapping/>
  </p:clrMapOvr>
  <p:transition spd="med"/>
</p:sld>
</file>

<file path=ppt/slides/slide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9682" name="Rectangle 28">
            <a:extLst>
              <a:ext uri="{FF2B5EF4-FFF2-40B4-BE49-F238E27FC236}">
                <a16:creationId xmlns:a16="http://schemas.microsoft.com/office/drawing/2014/main" id="{88036917-ECC2-439D-B4CF-3F5D88C7AE18}"/>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Example -6 Using the Information in Market Prices</a:t>
            </a:r>
          </a:p>
        </p:txBody>
      </p:sp>
      <p:sp>
        <p:nvSpPr>
          <p:cNvPr id="81923" name="Rectangle 29">
            <a:extLst>
              <a:ext uri="{FF2B5EF4-FFF2-40B4-BE49-F238E27FC236}">
                <a16:creationId xmlns:a16="http://schemas.microsoft.com/office/drawing/2014/main" id="{497B897C-22B0-4D71-9508-1F9D70035AA0}"/>
              </a:ext>
            </a:extLst>
          </p:cNvPr>
          <p:cNvSpPr>
            <a:spLocks noGrp="1" noChangeArrowheads="1"/>
          </p:cNvSpPr>
          <p:nvPr>
            <p:ph idx="1"/>
          </p:nvPr>
        </p:nvSpPr>
        <p:spPr/>
        <p:txBody>
          <a:bodyPr/>
          <a:lstStyle/>
          <a:p>
            <a:pPr eaLnBrk="1" hangingPunct="1"/>
            <a:r>
              <a:rPr lang="en-US" altLang="en-US" sz="2000" dirty="0"/>
              <a:t>Applying the growing perpetuity formula, we have </a:t>
            </a:r>
          </a:p>
          <a:p>
            <a:pPr eaLnBrk="1" hangingPunct="1">
              <a:buFontTx/>
              <a:buNone/>
            </a:pPr>
            <a:r>
              <a:rPr lang="en-US" altLang="en-US" sz="2000" dirty="0"/>
              <a:t>	PV(FCF)=40 ÷ (0.11-0.04)= $571.43 million. </a:t>
            </a:r>
          </a:p>
          <a:p>
            <a:pPr eaLnBrk="1" hangingPunct="1"/>
            <a:r>
              <a:rPr lang="en-US" altLang="en-US" sz="2000" dirty="0"/>
              <a:t>Applying Eq. 4, the price per share would be ($571.43 million – 0 + $20 million ) ÷ 10 million shares = $59.14 per share.</a:t>
            </a:r>
          </a:p>
          <a:p>
            <a:pPr eaLnBrk="1" hangingPunct="1"/>
            <a:r>
              <a:rPr lang="en-US" altLang="en-US" sz="2000" dirty="0"/>
              <a:t>The market price of $55.33, however, implies that most investors expect FCF to grow at a somewhat slower rate.</a:t>
            </a:r>
          </a:p>
          <a:p>
            <a:pPr eaLnBrk="1" hangingPunct="1"/>
            <a:endParaRPr lang="en-US" altLang="en-US" sz="2800" dirty="0"/>
          </a:p>
          <a:p>
            <a:pPr eaLnBrk="1" hangingPunct="1"/>
            <a:endParaRPr lang="en-US" altLang="en-US" dirty="0"/>
          </a:p>
        </p:txBody>
      </p:sp>
      <p:graphicFrame>
        <p:nvGraphicFramePr>
          <p:cNvPr id="2" name="Object 2">
            <a:extLst>
              <a:ext uri="{FF2B5EF4-FFF2-40B4-BE49-F238E27FC236}">
                <a16:creationId xmlns:a16="http://schemas.microsoft.com/office/drawing/2014/main" id="{04F6300D-3BE9-2A28-93E9-889BA9915547}"/>
              </a:ext>
            </a:extLst>
          </p:cNvPr>
          <p:cNvGraphicFramePr>
            <a:graphicFrameLocks noChangeAspect="1"/>
          </p:cNvGraphicFramePr>
          <p:nvPr>
            <p:extLst>
              <p:ext uri="{D42A27DB-BD31-4B8C-83A1-F6EECF244321}">
                <p14:modId xmlns:p14="http://schemas.microsoft.com/office/powerpoint/2010/main" val="1528631666"/>
              </p:ext>
            </p:extLst>
          </p:nvPr>
        </p:nvGraphicFramePr>
        <p:xfrm>
          <a:off x="1498600" y="3937942"/>
          <a:ext cx="4083050" cy="1089025"/>
        </p:xfrm>
        <a:graphic>
          <a:graphicData uri="http://schemas.openxmlformats.org/presentationml/2006/ole">
            <mc:AlternateContent xmlns:mc="http://schemas.openxmlformats.org/markup-compatibility/2006">
              <mc:Choice xmlns:v="urn:schemas-microsoft-com:vml" Requires="v">
                <p:oleObj name="Equation" r:id="rId3" imgW="2286000" imgH="609600" progId="Equation.DSMT4">
                  <p:embed/>
                </p:oleObj>
              </mc:Choice>
              <mc:Fallback>
                <p:oleObj name="Equation" r:id="rId3" imgW="2286000" imgH="609600" progId="Equation.DSMT4">
                  <p:embed/>
                  <p:pic>
                    <p:nvPicPr>
                      <p:cNvPr id="4" name="Object 2">
                        <a:extLst>
                          <a:ext uri="{FF2B5EF4-FFF2-40B4-BE49-F238E27FC236}">
                            <a16:creationId xmlns:a16="http://schemas.microsoft.com/office/drawing/2014/main" id="{63251E0E-8406-4E6E-8C64-212FD13FE5D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98600" y="3937942"/>
                        <a:ext cx="4083050" cy="1089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 name="Rectangle 2">
            <a:extLst>
              <a:ext uri="{FF2B5EF4-FFF2-40B4-BE49-F238E27FC236}">
                <a16:creationId xmlns:a16="http://schemas.microsoft.com/office/drawing/2014/main" id="{10857728-D5C3-86EC-0D8A-E09AA0A71A6A}"/>
              </a:ext>
            </a:extLst>
          </p:cNvPr>
          <p:cNvSpPr/>
          <p:nvPr/>
        </p:nvSpPr>
        <p:spPr>
          <a:xfrm>
            <a:off x="6069052" y="4148435"/>
            <a:ext cx="1107996" cy="461665"/>
          </a:xfrm>
          <a:prstGeom prst="rect">
            <a:avLst/>
          </a:prstGeom>
        </p:spPr>
        <p:txBody>
          <a:bodyPr wrap="none">
            <a:spAutoFit/>
          </a:bodyPr>
          <a:lstStyle/>
          <a:p>
            <a:pPr>
              <a:defRPr/>
            </a:pPr>
            <a:r>
              <a:rPr lang="en-US" dirty="0"/>
              <a:t>(Eq. 4)</a:t>
            </a:r>
          </a:p>
        </p:txBody>
      </p:sp>
    </p:spTree>
  </p:cSld>
  <p:clrMapOvr>
    <a:masterClrMapping/>
  </p:clrMapOvr>
  <p:transition spd="med"/>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C2021-61F8-2A09-178B-592C28D7DDA2}"/>
              </a:ext>
            </a:extLst>
          </p:cNvPr>
          <p:cNvSpPr>
            <a:spLocks noGrp="1"/>
          </p:cNvSpPr>
          <p:nvPr>
            <p:ph type="title"/>
          </p:nvPr>
        </p:nvSpPr>
        <p:spPr>
          <a:xfrm>
            <a:off x="533400" y="36443"/>
            <a:ext cx="8229600" cy="1143000"/>
          </a:xfrm>
        </p:spPr>
        <p:txBody>
          <a:bodyPr/>
          <a:lstStyle/>
          <a:p>
            <a:r>
              <a:rPr lang="en-US" dirty="0"/>
              <a:t>Example</a:t>
            </a:r>
          </a:p>
        </p:txBody>
      </p:sp>
      <p:sp>
        <p:nvSpPr>
          <p:cNvPr id="8" name="TextBox 7">
            <a:extLst>
              <a:ext uri="{FF2B5EF4-FFF2-40B4-BE49-F238E27FC236}">
                <a16:creationId xmlns:a16="http://schemas.microsoft.com/office/drawing/2014/main" id="{3B1F69A8-B669-8979-5186-628334955414}"/>
              </a:ext>
            </a:extLst>
          </p:cNvPr>
          <p:cNvSpPr txBox="1"/>
          <p:nvPr/>
        </p:nvSpPr>
        <p:spPr>
          <a:xfrm>
            <a:off x="762000" y="1066800"/>
            <a:ext cx="8077200" cy="966803"/>
          </a:xfrm>
          <a:prstGeom prst="rect">
            <a:avLst/>
          </a:prstGeom>
          <a:noFill/>
        </p:spPr>
        <p:txBody>
          <a:bodyPr wrap="square">
            <a:spAutoFit/>
          </a:bodyPr>
          <a:lstStyle/>
          <a:p>
            <a:pPr marL="0" marR="0">
              <a:lnSpc>
                <a:spcPct val="107000"/>
              </a:lnSpc>
              <a:spcBef>
                <a:spcPts val="0"/>
              </a:spcBef>
              <a:spcAft>
                <a:spcPts val="800"/>
              </a:spcAft>
            </a:pPr>
            <a:r>
              <a:rPr lang="en-US" sz="1800" dirty="0">
                <a:solidFill>
                  <a:srgbClr val="4D4D4D"/>
                </a:solidFill>
                <a:effectLst/>
                <a:latin typeface="Times New Roman" panose="02020603050405020304" pitchFamily="18" charset="0"/>
                <a:ea typeface="Times New Roman" panose="02020603050405020304" pitchFamily="18" charset="0"/>
                <a:cs typeface="Times New Roman" panose="02020603050405020304" pitchFamily="18" charset="0"/>
              </a:rPr>
              <a:t>Suppose Alaska Air​ (ALK) has 125131 shares outstanding with a debt net (total long-term debt—cash and cash equivalent) of $2,069,000. Alaska Air has $1,023,000 in EBITDA and $629,000 in Earnings before interest and tax, as shown below.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12" name="Content Placeholder 11">
            <a:extLst>
              <a:ext uri="{FF2B5EF4-FFF2-40B4-BE49-F238E27FC236}">
                <a16:creationId xmlns:a16="http://schemas.microsoft.com/office/drawing/2014/main" id="{2B6E07D0-50B9-B3B7-AF34-B6CCCA26F44E}"/>
              </a:ext>
            </a:extLst>
          </p:cNvPr>
          <p:cNvGraphicFramePr>
            <a:graphicFrameLocks noGrp="1"/>
          </p:cNvGraphicFramePr>
          <p:nvPr>
            <p:ph idx="1"/>
          </p:nvPr>
        </p:nvGraphicFramePr>
        <p:xfrm>
          <a:off x="838200" y="1981200"/>
          <a:ext cx="7772400" cy="3238500"/>
        </p:xfrm>
        <a:graphic>
          <a:graphicData uri="http://schemas.openxmlformats.org/drawingml/2006/table">
            <a:tbl>
              <a:tblPr>
                <a:tableStyleId>{5C22544A-7EE6-4342-B048-85BDC9FD1C3A}</a:tableStyleId>
              </a:tblPr>
              <a:tblGrid>
                <a:gridCol w="6148639">
                  <a:extLst>
                    <a:ext uri="{9D8B030D-6E8A-4147-A177-3AD203B41FA5}">
                      <a16:colId xmlns:a16="http://schemas.microsoft.com/office/drawing/2014/main" val="2653630165"/>
                    </a:ext>
                  </a:extLst>
                </a:gridCol>
                <a:gridCol w="1623761">
                  <a:extLst>
                    <a:ext uri="{9D8B030D-6E8A-4147-A177-3AD203B41FA5}">
                      <a16:colId xmlns:a16="http://schemas.microsoft.com/office/drawing/2014/main" val="2278710754"/>
                    </a:ext>
                  </a:extLst>
                </a:gridCol>
              </a:tblGrid>
              <a:tr h="190500">
                <a:tc>
                  <a:txBody>
                    <a:bodyPr/>
                    <a:lstStyle/>
                    <a:p>
                      <a:pPr algn="l" fontAlgn="b"/>
                      <a:r>
                        <a:rPr lang="en-US" sz="1100" u="none" strike="noStrike">
                          <a:effectLst/>
                        </a:rPr>
                        <a:t>Income Statement All numbers in thousands</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12/31/2021</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663125073"/>
                  </a:ext>
                </a:extLst>
              </a:tr>
              <a:tr h="190500">
                <a:tc>
                  <a:txBody>
                    <a:bodyPr/>
                    <a:lstStyle/>
                    <a:p>
                      <a:pPr algn="l" fontAlgn="b"/>
                      <a:r>
                        <a:rPr lang="en-US" sz="1100" u="none" strike="noStrike">
                          <a:effectLst/>
                        </a:rPr>
                        <a:t>Total Revenue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$6,176,000</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40056331"/>
                  </a:ext>
                </a:extLst>
              </a:tr>
              <a:tr h="190500">
                <a:tc>
                  <a:txBody>
                    <a:bodyPr/>
                    <a:lstStyle/>
                    <a:p>
                      <a:pPr algn="l" fontAlgn="b"/>
                      <a:r>
                        <a:rPr lang="en-US" sz="1100" u="none" strike="noStrike">
                          <a:effectLst/>
                        </a:rPr>
                        <a:t>Cost of Revenue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$4,822,000</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155086634"/>
                  </a:ext>
                </a:extLst>
              </a:tr>
              <a:tr h="190500">
                <a:tc>
                  <a:txBody>
                    <a:bodyPr/>
                    <a:lstStyle/>
                    <a:p>
                      <a:pPr algn="l" fontAlgn="b"/>
                      <a:r>
                        <a:rPr lang="en-US" sz="1100" u="none" strike="noStrike">
                          <a:effectLst/>
                        </a:rPr>
                        <a:t>Gross Profit</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$1,354,000</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077653521"/>
                  </a:ext>
                </a:extLst>
              </a:tr>
              <a:tr h="190500">
                <a:tc>
                  <a:txBody>
                    <a:bodyPr/>
                    <a:lstStyle/>
                    <a:p>
                      <a:pPr algn="l" fontAlgn="b"/>
                      <a:r>
                        <a:rPr lang="en-US" sz="1100" u="none" strike="noStrike">
                          <a:effectLst/>
                        </a:rPr>
                        <a:t>Operating Expense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$680,000</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316209089"/>
                  </a:ext>
                </a:extLst>
              </a:tr>
              <a:tr h="190500">
                <a:tc>
                  <a:txBody>
                    <a:bodyPr/>
                    <a:lstStyle/>
                    <a:p>
                      <a:pPr algn="l" fontAlgn="b"/>
                      <a:r>
                        <a:rPr lang="en-US" sz="1100" u="none" strike="noStrike">
                          <a:effectLst/>
                        </a:rPr>
                        <a:t>Operating Income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$674,000</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839448287"/>
                  </a:ext>
                </a:extLst>
              </a:tr>
              <a:tr h="190500">
                <a:tc>
                  <a:txBody>
                    <a:bodyPr/>
                    <a:lstStyle/>
                    <a:p>
                      <a:pPr algn="l" fontAlgn="b"/>
                      <a:r>
                        <a:rPr lang="en-US" sz="1100" u="none" strike="noStrike">
                          <a:effectLst/>
                        </a:rPr>
                        <a:t>Net Non-Operating Interest Income Expense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-$92,000</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580367050"/>
                  </a:ext>
                </a:extLst>
              </a:tr>
              <a:tr h="190500">
                <a:tc>
                  <a:txBody>
                    <a:bodyPr/>
                    <a:lstStyle/>
                    <a:p>
                      <a:pPr algn="l" fontAlgn="b"/>
                      <a:r>
                        <a:rPr lang="en-US" sz="1100" u="none" strike="noStrike">
                          <a:effectLst/>
                        </a:rPr>
                        <a:t>Other Income Expense</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$47,000</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139772600"/>
                  </a:ext>
                </a:extLst>
              </a:tr>
              <a:tr h="190500">
                <a:tc>
                  <a:txBody>
                    <a:bodyPr/>
                    <a:lstStyle/>
                    <a:p>
                      <a:pPr algn="l" fontAlgn="b"/>
                      <a:r>
                        <a:rPr lang="en-US" sz="1100" u="none" strike="noStrike">
                          <a:effectLst/>
                        </a:rPr>
                        <a:t>EBIT</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$629,000</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0205109"/>
                  </a:ext>
                </a:extLst>
              </a:tr>
              <a:tr h="190500">
                <a:tc>
                  <a:txBody>
                    <a:bodyPr/>
                    <a:lstStyle/>
                    <a:p>
                      <a:pPr algn="l" fontAlgn="b"/>
                      <a:r>
                        <a:rPr lang="en-US" sz="1100" u="none" strike="noStrike">
                          <a:effectLst/>
                        </a:rPr>
                        <a:t>Tax Provision</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$151,000</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52164958"/>
                  </a:ext>
                </a:extLst>
              </a:tr>
              <a:tr h="190500">
                <a:tc>
                  <a:txBody>
                    <a:bodyPr/>
                    <a:lstStyle/>
                    <a:p>
                      <a:pPr algn="l" fontAlgn="b"/>
                      <a:r>
                        <a:rPr lang="en-US" sz="1100" u="none" strike="noStrike">
                          <a:effectLst/>
                        </a:rPr>
                        <a:t>Net Income Common Stockholders</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$478,000</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103948741"/>
                  </a:ext>
                </a:extLst>
              </a:tr>
              <a:tr h="190500">
                <a:tc>
                  <a:txBody>
                    <a:bodyPr/>
                    <a:lstStyle/>
                    <a:p>
                      <a:pPr algn="l" fontAlgn="b"/>
                      <a:r>
                        <a:rPr lang="en-US" sz="1100" u="none" strike="noStrike">
                          <a:effectLst/>
                        </a:rPr>
                        <a:t>Depreciation &amp; amortization</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$394,000</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774062787"/>
                  </a:ext>
                </a:extLst>
              </a:tr>
              <a:tr h="190500">
                <a:tc>
                  <a:txBody>
                    <a:bodyPr/>
                    <a:lstStyle/>
                    <a:p>
                      <a:pPr algn="l" fontAlgn="b"/>
                      <a:r>
                        <a:rPr lang="en-US" sz="1100" u="none" strike="noStrike">
                          <a:effectLst/>
                        </a:rPr>
                        <a:t>EBITDA</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$1,023,000</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447586547"/>
                  </a:ext>
                </a:extLst>
              </a:tr>
              <a:tr h="190500">
                <a:tc>
                  <a:txBody>
                    <a:bodyPr/>
                    <a:lstStyle/>
                    <a:p>
                      <a:pPr algn="l" fontAlgn="b"/>
                      <a:r>
                        <a:rPr lang="en-US" sz="1100" u="none" strike="noStrike">
                          <a:effectLst/>
                        </a:rPr>
                        <a:t>Basic EPS</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3.82</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508178252"/>
                  </a:ext>
                </a:extLst>
              </a:tr>
              <a:tr h="190500">
                <a:tc>
                  <a:txBody>
                    <a:bodyPr/>
                    <a:lstStyle/>
                    <a:p>
                      <a:pPr algn="l" fontAlgn="b"/>
                      <a:r>
                        <a:rPr lang="en-US" sz="1100" u="none" strike="noStrike">
                          <a:effectLst/>
                        </a:rPr>
                        <a:t>Diluted EPS</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3.77</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000502480"/>
                  </a:ext>
                </a:extLst>
              </a:tr>
              <a:tr h="190500">
                <a:tc>
                  <a:txBody>
                    <a:bodyPr/>
                    <a:lstStyle/>
                    <a:p>
                      <a:pPr algn="l" fontAlgn="b"/>
                      <a:r>
                        <a:rPr lang="en-US" sz="1100" u="none" strike="noStrike">
                          <a:effectLst/>
                        </a:rPr>
                        <a:t>Basic Shares</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a:effectLst/>
                        </a:rPr>
                        <a:t>$125,131</a:t>
                      </a:r>
                      <a:endParaRPr lang="en-US" sz="11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964322944"/>
                  </a:ext>
                </a:extLst>
              </a:tr>
              <a:tr h="190500">
                <a:tc>
                  <a:txBody>
                    <a:bodyPr/>
                    <a:lstStyle/>
                    <a:p>
                      <a:pPr algn="l" fontAlgn="b"/>
                      <a:r>
                        <a:rPr lang="en-US" sz="1100" u="none" strike="noStrike">
                          <a:effectLst/>
                        </a:rPr>
                        <a:t>Diluted Shares</a:t>
                      </a:r>
                      <a:endParaRPr lang="en-US" sz="11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1100" u="none" strike="noStrike" dirty="0">
                          <a:effectLst/>
                        </a:rPr>
                        <a:t>$126,740</a:t>
                      </a:r>
                      <a:endParaRPr lang="en-US" sz="11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011968537"/>
                  </a:ext>
                </a:extLst>
              </a:tr>
            </a:tbl>
          </a:graphicData>
        </a:graphic>
      </p:graphicFrame>
      <p:sp>
        <p:nvSpPr>
          <p:cNvPr id="14" name="TextBox 13">
            <a:extLst>
              <a:ext uri="{FF2B5EF4-FFF2-40B4-BE49-F238E27FC236}">
                <a16:creationId xmlns:a16="http://schemas.microsoft.com/office/drawing/2014/main" id="{B8BC6843-2FB8-9A41-249A-2C99CE65AFD6}"/>
              </a:ext>
            </a:extLst>
          </p:cNvPr>
          <p:cNvSpPr txBox="1"/>
          <p:nvPr/>
        </p:nvSpPr>
        <p:spPr>
          <a:xfrm>
            <a:off x="762000" y="5181600"/>
            <a:ext cx="8001000" cy="670440"/>
          </a:xfrm>
          <a:prstGeom prst="rect">
            <a:avLst/>
          </a:prstGeom>
          <a:noFill/>
        </p:spPr>
        <p:txBody>
          <a:bodyPr wrap="square">
            <a:spAutoFit/>
          </a:bodyPr>
          <a:lstStyle/>
          <a:p>
            <a:pPr marL="0" marR="0">
              <a:lnSpc>
                <a:spcPct val="107000"/>
              </a:lnSpc>
              <a:spcBef>
                <a:spcPts val="0"/>
              </a:spcBef>
              <a:spcAft>
                <a:spcPts val="800"/>
              </a:spcAft>
            </a:pPr>
            <a:r>
              <a:rPr lang="en-US" sz="1800" dirty="0">
                <a:solidFill>
                  <a:srgbClr val="4D4D4D"/>
                </a:solidFill>
                <a:effectLst/>
                <a:latin typeface="Times New Roman" panose="02020603050405020304" pitchFamily="18" charset="0"/>
                <a:ea typeface="Times New Roman" panose="02020603050405020304" pitchFamily="18" charset="0"/>
                <a:cs typeface="Times New Roman" panose="02020603050405020304" pitchFamily="18" charset="0"/>
              </a:rPr>
              <a:t>Estimate Alaska​ Air's share price using the five valuation​ multiples based on the median valuation multiple of the other seven airlines in the next slide.</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063306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5603" name="Rectangle 16">
            <a:extLst>
              <a:ext uri="{FF2B5EF4-FFF2-40B4-BE49-F238E27FC236}">
                <a16:creationId xmlns:a16="http://schemas.microsoft.com/office/drawing/2014/main" id="{B10A3563-FE7B-4E5A-BC63-0FCC70F5D662}"/>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The Discounted Free Cash Flow Model</a:t>
            </a:r>
          </a:p>
        </p:txBody>
      </p:sp>
      <p:sp>
        <p:nvSpPr>
          <p:cNvPr id="3076" name="Rectangle 17">
            <a:extLst>
              <a:ext uri="{FF2B5EF4-FFF2-40B4-BE49-F238E27FC236}">
                <a16:creationId xmlns:a16="http://schemas.microsoft.com/office/drawing/2014/main" id="{A16E7064-14E5-49CD-B020-84ACD05E2DDA}"/>
              </a:ext>
            </a:extLst>
          </p:cNvPr>
          <p:cNvSpPr>
            <a:spLocks noGrp="1" noChangeArrowheads="1"/>
          </p:cNvSpPr>
          <p:nvPr>
            <p:ph idx="1"/>
          </p:nvPr>
        </p:nvSpPr>
        <p:spPr/>
        <p:txBody>
          <a:bodyPr/>
          <a:lstStyle/>
          <a:p>
            <a:pPr eaLnBrk="1" hangingPunct="1"/>
            <a:r>
              <a:rPr lang="en-US" altLang="en-US" dirty="0"/>
              <a:t>Discounted Free Cash Flow Model</a:t>
            </a:r>
          </a:p>
          <a:p>
            <a:pPr marL="457200" lvl="1" indent="0" eaLnBrk="1" hangingPunct="1">
              <a:buFontTx/>
              <a:buNone/>
            </a:pPr>
            <a:endParaRPr lang="en-US" altLang="en-US" dirty="0"/>
          </a:p>
          <a:p>
            <a:pPr marL="457200" lvl="1" indent="0" eaLnBrk="1" hangingPunct="1">
              <a:buFontTx/>
              <a:buNone/>
            </a:pPr>
            <a:r>
              <a:rPr lang="en-US" altLang="en-US" dirty="0"/>
              <a:t>V</a:t>
            </a:r>
            <a:r>
              <a:rPr lang="en-US" altLang="en-US" baseline="-25000" dirty="0"/>
              <a:t>0</a:t>
            </a:r>
            <a:r>
              <a:rPr lang="en-US" altLang="en-US" dirty="0"/>
              <a:t>=PV(Future Free Cash Flow of Firm) (Eq. 3)</a:t>
            </a:r>
          </a:p>
          <a:p>
            <a:pPr marL="457200" lvl="1" indent="0" eaLnBrk="1" hangingPunct="1">
              <a:buFontTx/>
              <a:buNone/>
            </a:pPr>
            <a:r>
              <a:rPr lang="en-US" altLang="en-US" dirty="0"/>
              <a:t>						</a:t>
            </a:r>
          </a:p>
          <a:p>
            <a:pPr marL="457200" lvl="1" indent="0" eaLnBrk="1" hangingPunct="1"/>
            <a:r>
              <a:rPr lang="en-US" altLang="en-US" dirty="0"/>
              <a:t>Given the enterprise value, use Eq. 10.1 to solve for the value of equity and divide by the total number of shares outstanding</a:t>
            </a:r>
          </a:p>
          <a:p>
            <a:pPr eaLnBrk="1" hangingPunct="1"/>
            <a:endParaRPr lang="en-US" altLang="en-US" dirty="0"/>
          </a:p>
          <a:p>
            <a:pPr eaLnBrk="1" hangingPunct="1"/>
            <a:endParaRPr lang="en-US" altLang="en-US" dirty="0"/>
          </a:p>
        </p:txBody>
      </p:sp>
      <p:graphicFrame>
        <p:nvGraphicFramePr>
          <p:cNvPr id="3074" name="Object 2">
            <a:extLst>
              <a:ext uri="{FF2B5EF4-FFF2-40B4-BE49-F238E27FC236}">
                <a16:creationId xmlns:a16="http://schemas.microsoft.com/office/drawing/2014/main" id="{8B83F34F-A2C1-4C7B-BBA0-CC935F3501D7}"/>
              </a:ext>
            </a:extLst>
          </p:cNvPr>
          <p:cNvGraphicFramePr>
            <a:graphicFrameLocks noChangeAspect="1"/>
          </p:cNvGraphicFramePr>
          <p:nvPr>
            <p:extLst>
              <p:ext uri="{D42A27DB-BD31-4B8C-83A1-F6EECF244321}">
                <p14:modId xmlns:p14="http://schemas.microsoft.com/office/powerpoint/2010/main" val="2858491906"/>
              </p:ext>
            </p:extLst>
          </p:nvPr>
        </p:nvGraphicFramePr>
        <p:xfrm>
          <a:off x="1765300" y="5095875"/>
          <a:ext cx="4083050" cy="1089025"/>
        </p:xfrm>
        <a:graphic>
          <a:graphicData uri="http://schemas.openxmlformats.org/presentationml/2006/ole">
            <mc:AlternateContent xmlns:mc="http://schemas.openxmlformats.org/markup-compatibility/2006">
              <mc:Choice xmlns:v="urn:schemas-microsoft-com:vml" Requires="v">
                <p:oleObj name="Equation" r:id="rId3" imgW="2286000" imgH="609600" progId="Equation.DSMT4">
                  <p:embed/>
                </p:oleObj>
              </mc:Choice>
              <mc:Fallback>
                <p:oleObj name="Equation" r:id="rId3" imgW="2286000" imgH="6096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65300" y="5095875"/>
                        <a:ext cx="4083050" cy="1089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1" name="TextBox 10">
            <a:extLst>
              <a:ext uri="{FF2B5EF4-FFF2-40B4-BE49-F238E27FC236}">
                <a16:creationId xmlns:a16="http://schemas.microsoft.com/office/drawing/2014/main" id="{E60F30A6-ABE4-4727-9EC5-480373EA5D32}"/>
              </a:ext>
            </a:extLst>
          </p:cNvPr>
          <p:cNvSpPr txBox="1"/>
          <p:nvPr/>
        </p:nvSpPr>
        <p:spPr>
          <a:xfrm>
            <a:off x="6239668" y="5183187"/>
            <a:ext cx="1833563" cy="457200"/>
          </a:xfrm>
          <a:prstGeom prst="rect">
            <a:avLst/>
          </a:prstGeom>
          <a:noFill/>
        </p:spPr>
        <p:txBody>
          <a:bodyPr>
            <a:spAutoFit/>
          </a:bodyPr>
          <a:lstStyle/>
          <a:p>
            <a:pPr>
              <a:defRPr/>
            </a:pPr>
            <a:r>
              <a:rPr lang="en-US" dirty="0">
                <a:latin typeface="+mn-lt"/>
                <a:ea typeface="+mn-ea"/>
              </a:rPr>
              <a:t>(Eq. 4)</a:t>
            </a:r>
          </a:p>
        </p:txBody>
      </p:sp>
    </p:spTree>
  </p:cSld>
  <p:clrMapOvr>
    <a:masterClrMapping/>
  </p:clrMapOvr>
  <p:transition spd="med"/>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18">
            <a:extLst>
              <a:ext uri="{FF2B5EF4-FFF2-40B4-BE49-F238E27FC236}">
                <a16:creationId xmlns:a16="http://schemas.microsoft.com/office/drawing/2014/main" id="{C04D0A56-A068-49F8-958D-D08AFF30B2E9}"/>
              </a:ext>
            </a:extLst>
          </p:cNvPr>
          <p:cNvSpPr>
            <a:spLocks noGrp="1" noChangeArrowheads="1"/>
          </p:cNvSpPr>
          <p:nvPr>
            <p:ph type="title"/>
          </p:nvPr>
        </p:nvSpPr>
        <p:spPr>
          <a:xfrm>
            <a:off x="457200" y="274638"/>
            <a:ext cx="8229600" cy="334962"/>
          </a:xfrm>
        </p:spPr>
        <p:txBody>
          <a:bodyPr/>
          <a:lstStyle/>
          <a:p>
            <a:pPr eaLnBrk="1" hangingPunct="1"/>
            <a:r>
              <a:rPr lang="en-US" altLang="en-US" sz="2800" dirty="0"/>
              <a:t>Table -1 Multiples for the Airline Industry, 2021</a:t>
            </a:r>
          </a:p>
        </p:txBody>
      </p:sp>
      <p:graphicFrame>
        <p:nvGraphicFramePr>
          <p:cNvPr id="2" name="Table 1">
            <a:extLst>
              <a:ext uri="{FF2B5EF4-FFF2-40B4-BE49-F238E27FC236}">
                <a16:creationId xmlns:a16="http://schemas.microsoft.com/office/drawing/2014/main" id="{0071E829-9293-72F9-DE27-45D114CF8A6E}"/>
              </a:ext>
            </a:extLst>
          </p:cNvPr>
          <p:cNvGraphicFramePr>
            <a:graphicFrameLocks noGrp="1"/>
          </p:cNvGraphicFramePr>
          <p:nvPr>
            <p:extLst>
              <p:ext uri="{D42A27DB-BD31-4B8C-83A1-F6EECF244321}">
                <p14:modId xmlns:p14="http://schemas.microsoft.com/office/powerpoint/2010/main" val="3317283001"/>
              </p:ext>
            </p:extLst>
          </p:nvPr>
        </p:nvGraphicFramePr>
        <p:xfrm>
          <a:off x="825500" y="3817620"/>
          <a:ext cx="7492999" cy="2114550"/>
        </p:xfrm>
        <a:graphic>
          <a:graphicData uri="http://schemas.openxmlformats.org/drawingml/2006/table">
            <a:tbl>
              <a:tblPr>
                <a:tableStyleId>{5C22544A-7EE6-4342-B048-85BDC9FD1C3A}</a:tableStyleId>
              </a:tblPr>
              <a:tblGrid>
                <a:gridCol w="773716">
                  <a:extLst>
                    <a:ext uri="{9D8B030D-6E8A-4147-A177-3AD203B41FA5}">
                      <a16:colId xmlns:a16="http://schemas.microsoft.com/office/drawing/2014/main" val="581885662"/>
                    </a:ext>
                  </a:extLst>
                </a:gridCol>
                <a:gridCol w="1230336">
                  <a:extLst>
                    <a:ext uri="{9D8B030D-6E8A-4147-A177-3AD203B41FA5}">
                      <a16:colId xmlns:a16="http://schemas.microsoft.com/office/drawing/2014/main" val="182246234"/>
                    </a:ext>
                  </a:extLst>
                </a:gridCol>
                <a:gridCol w="1017881">
                  <a:extLst>
                    <a:ext uri="{9D8B030D-6E8A-4147-A177-3AD203B41FA5}">
                      <a16:colId xmlns:a16="http://schemas.microsoft.com/office/drawing/2014/main" val="4068725462"/>
                    </a:ext>
                  </a:extLst>
                </a:gridCol>
                <a:gridCol w="1017881">
                  <a:extLst>
                    <a:ext uri="{9D8B030D-6E8A-4147-A177-3AD203B41FA5}">
                      <a16:colId xmlns:a16="http://schemas.microsoft.com/office/drawing/2014/main" val="2055279737"/>
                    </a:ext>
                  </a:extLst>
                </a:gridCol>
                <a:gridCol w="1017881">
                  <a:extLst>
                    <a:ext uri="{9D8B030D-6E8A-4147-A177-3AD203B41FA5}">
                      <a16:colId xmlns:a16="http://schemas.microsoft.com/office/drawing/2014/main" val="4104162874"/>
                    </a:ext>
                  </a:extLst>
                </a:gridCol>
                <a:gridCol w="608826">
                  <a:extLst>
                    <a:ext uri="{9D8B030D-6E8A-4147-A177-3AD203B41FA5}">
                      <a16:colId xmlns:a16="http://schemas.microsoft.com/office/drawing/2014/main" val="3583378780"/>
                    </a:ext>
                  </a:extLst>
                </a:gridCol>
                <a:gridCol w="608826">
                  <a:extLst>
                    <a:ext uri="{9D8B030D-6E8A-4147-A177-3AD203B41FA5}">
                      <a16:colId xmlns:a16="http://schemas.microsoft.com/office/drawing/2014/main" val="2785603697"/>
                    </a:ext>
                  </a:extLst>
                </a:gridCol>
                <a:gridCol w="608826">
                  <a:extLst>
                    <a:ext uri="{9D8B030D-6E8A-4147-A177-3AD203B41FA5}">
                      <a16:colId xmlns:a16="http://schemas.microsoft.com/office/drawing/2014/main" val="1864143587"/>
                    </a:ext>
                  </a:extLst>
                </a:gridCol>
                <a:gridCol w="608826">
                  <a:extLst>
                    <a:ext uri="{9D8B030D-6E8A-4147-A177-3AD203B41FA5}">
                      <a16:colId xmlns:a16="http://schemas.microsoft.com/office/drawing/2014/main" val="2628642384"/>
                    </a:ext>
                  </a:extLst>
                </a:gridCol>
              </a:tblGrid>
              <a:tr h="447675">
                <a:tc>
                  <a:txBody>
                    <a:bodyPr/>
                    <a:lstStyle/>
                    <a:p>
                      <a:pPr algn="l" fontAlgn="ctr">
                        <a:buNone/>
                      </a:pPr>
                      <a:r>
                        <a:rPr lang="en-US" sz="1800" u="none" strike="noStrike" dirty="0">
                          <a:effectLst/>
                        </a:rPr>
                        <a:t> </a:t>
                      </a:r>
                      <a:endParaRPr lang="en-US" sz="1800" b="0" i="0" u="none" strike="noStrike" dirty="0">
                        <a:solidFill>
                          <a:srgbClr val="000000"/>
                        </a:solidFill>
                        <a:effectLst/>
                        <a:latin typeface="Arial" panose="020B0604020202020204" pitchFamily="34" charset="0"/>
                      </a:endParaRPr>
                    </a:p>
                  </a:txBody>
                  <a:tcPr marL="9525" marR="9525" marT="9525" marB="0" anchor="ctr"/>
                </a:tc>
                <a:tc>
                  <a:txBody>
                    <a:bodyPr/>
                    <a:lstStyle/>
                    <a:p>
                      <a:pPr algn="l" rtl="0" fontAlgn="ctr">
                        <a:buNone/>
                      </a:pPr>
                      <a:r>
                        <a:rPr lang="en-US" sz="1300" u="none" strike="noStrike">
                          <a:effectLst/>
                        </a:rPr>
                        <a:t>Valuation based on Median</a:t>
                      </a:r>
                      <a:endParaRPr lang="en-US" sz="1300" b="0" i="0" u="none" strike="noStrike">
                        <a:solidFill>
                          <a:srgbClr val="000000"/>
                        </a:solidFill>
                        <a:effectLst/>
                        <a:latin typeface="Calibri" panose="020F0502020204030204" pitchFamily="34" charset="0"/>
                      </a:endParaRPr>
                    </a:p>
                  </a:txBody>
                  <a:tcPr marL="9525" marR="9525" marT="9525" marB="0" anchor="ctr"/>
                </a:tc>
                <a:tc>
                  <a:txBody>
                    <a:bodyPr/>
                    <a:lstStyle/>
                    <a:p>
                      <a:pPr algn="l" rtl="0" fontAlgn="ctr">
                        <a:buNone/>
                      </a:pPr>
                      <a:r>
                        <a:rPr lang="en-US" sz="1300" u="none" strike="noStrike">
                          <a:effectLst/>
                        </a:rPr>
                        <a:t>Net Debt</a:t>
                      </a:r>
                      <a:endParaRPr lang="en-US" sz="1300" b="0" i="0" u="none" strike="noStrike">
                        <a:solidFill>
                          <a:srgbClr val="000000"/>
                        </a:solidFill>
                        <a:effectLst/>
                        <a:latin typeface="Calibri" panose="020F0502020204030204" pitchFamily="34" charset="0"/>
                      </a:endParaRPr>
                    </a:p>
                  </a:txBody>
                  <a:tcPr marL="9525" marR="9525" marT="9525" marB="0" anchor="ctr"/>
                </a:tc>
                <a:tc>
                  <a:txBody>
                    <a:bodyPr/>
                    <a:lstStyle/>
                    <a:p>
                      <a:pPr algn="l" rtl="0" fontAlgn="ctr">
                        <a:buNone/>
                      </a:pPr>
                      <a:r>
                        <a:rPr lang="en-US" sz="1300" u="none" strike="noStrike">
                          <a:effectLst/>
                        </a:rPr>
                        <a:t>$2,069,000 </a:t>
                      </a:r>
                      <a:endParaRPr lang="en-US" sz="1300" b="0" i="0" u="none" strike="noStrike">
                        <a:solidFill>
                          <a:srgbClr val="000000"/>
                        </a:solidFill>
                        <a:effectLst/>
                        <a:latin typeface="Calibri" panose="020F0502020204030204" pitchFamily="34" charset="0"/>
                      </a:endParaRPr>
                    </a:p>
                  </a:txBody>
                  <a:tcPr marL="9525" marR="9525" marT="9525" marB="0" anchor="ctr"/>
                </a:tc>
                <a:tc>
                  <a:txBody>
                    <a:bodyPr/>
                    <a:lstStyle/>
                    <a:p>
                      <a:pPr algn="l" fontAlgn="ctr">
                        <a:buNone/>
                      </a:pPr>
                      <a:r>
                        <a:rPr lang="en-US" sz="1800" u="none" strike="noStrike">
                          <a:effectLst/>
                        </a:rPr>
                        <a:t> </a:t>
                      </a:r>
                      <a:endParaRPr lang="en-US" sz="1800" b="0" i="0" u="none" strike="noStrike">
                        <a:solidFill>
                          <a:srgbClr val="000000"/>
                        </a:solidFill>
                        <a:effectLst/>
                        <a:latin typeface="Arial" panose="020B0604020202020204" pitchFamily="34" charset="0"/>
                      </a:endParaRPr>
                    </a:p>
                  </a:txBody>
                  <a:tcPr marL="9525" marR="9525" marT="9525" marB="0" anchor="ctr"/>
                </a:tc>
                <a:tc>
                  <a:txBody>
                    <a:bodyPr/>
                    <a:lstStyle/>
                    <a:p>
                      <a:pPr algn="l" fontAlgn="ctr">
                        <a:buNone/>
                      </a:pPr>
                      <a:r>
                        <a:rPr lang="en-US" sz="1800" u="none" strike="noStrike">
                          <a:effectLst/>
                        </a:rPr>
                        <a:t> </a:t>
                      </a:r>
                      <a:endParaRPr lang="en-US" sz="1800" b="0" i="0" u="none" strike="noStrike">
                        <a:solidFill>
                          <a:srgbClr val="000000"/>
                        </a:solidFill>
                        <a:effectLst/>
                        <a:latin typeface="Arial" panose="020B0604020202020204" pitchFamily="34" charset="0"/>
                      </a:endParaRPr>
                    </a:p>
                  </a:txBody>
                  <a:tcPr marL="9525" marR="9525" marT="9525" marB="0" anchor="ctr"/>
                </a:tc>
                <a:tc>
                  <a:txBody>
                    <a:bodyPr/>
                    <a:lstStyle/>
                    <a:p>
                      <a:pPr algn="l" fontAlgn="ctr">
                        <a:buNone/>
                      </a:pPr>
                      <a:r>
                        <a:rPr lang="en-US" sz="1800" u="none" strike="noStrike">
                          <a:effectLst/>
                        </a:rPr>
                        <a:t> </a:t>
                      </a:r>
                      <a:endParaRPr lang="en-US" sz="1800" b="0" i="0" u="none" strike="noStrike">
                        <a:solidFill>
                          <a:srgbClr val="000000"/>
                        </a:solidFill>
                        <a:effectLst/>
                        <a:latin typeface="Arial" panose="020B0604020202020204" pitchFamily="34" charset="0"/>
                      </a:endParaRPr>
                    </a:p>
                  </a:txBody>
                  <a:tcPr marL="9525" marR="9525" marT="9525" marB="0" anchor="ctr"/>
                </a:tc>
                <a:tc>
                  <a:txBody>
                    <a:bodyPr/>
                    <a:lstStyle/>
                    <a:p>
                      <a:pPr algn="l" fontAlgn="ctr">
                        <a:buNone/>
                      </a:pPr>
                      <a:r>
                        <a:rPr lang="en-US" sz="1800" u="none" strike="noStrike">
                          <a:effectLst/>
                        </a:rPr>
                        <a:t> </a:t>
                      </a:r>
                      <a:endParaRPr lang="en-US" sz="1800" b="0" i="0" u="none" strike="noStrike">
                        <a:solidFill>
                          <a:srgbClr val="000000"/>
                        </a:solidFill>
                        <a:effectLst/>
                        <a:latin typeface="Arial" panose="020B0604020202020204" pitchFamily="34" charset="0"/>
                      </a:endParaRPr>
                    </a:p>
                  </a:txBody>
                  <a:tcPr marL="9525" marR="9525" marT="9525" marB="0" anchor="ctr"/>
                </a:tc>
                <a:tc>
                  <a:txBody>
                    <a:bodyPr/>
                    <a:lstStyle/>
                    <a:p>
                      <a:pPr algn="l" fontAlgn="ctr">
                        <a:buNone/>
                      </a:pPr>
                      <a:r>
                        <a:rPr lang="en-US" sz="1800" u="none" strike="noStrike">
                          <a:effectLst/>
                        </a:rPr>
                        <a:t> </a:t>
                      </a:r>
                      <a:endParaRPr lang="en-US" sz="18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824046681"/>
                  </a:ext>
                </a:extLst>
              </a:tr>
              <a:tr h="228600">
                <a:tc>
                  <a:txBody>
                    <a:bodyPr/>
                    <a:lstStyle/>
                    <a:p>
                      <a:pPr algn="l" rtl="0" fontAlgn="ctr">
                        <a:buNone/>
                      </a:pPr>
                      <a:r>
                        <a:rPr lang="en-US" sz="1300" u="none" strike="noStrike">
                          <a:effectLst/>
                        </a:rPr>
                        <a:t>EV/Sales</a:t>
                      </a:r>
                      <a:endParaRPr lang="en-US" sz="1300" b="0" i="0" u="none" strike="noStrike">
                        <a:solidFill>
                          <a:srgbClr val="000000"/>
                        </a:solidFill>
                        <a:effectLst/>
                        <a:latin typeface="Calibri" panose="020F0502020204030204" pitchFamily="34" charset="0"/>
                      </a:endParaRPr>
                    </a:p>
                  </a:txBody>
                  <a:tcPr marL="9525" marR="9525" marT="9525" marB="0" anchor="ctr"/>
                </a:tc>
                <a:tc>
                  <a:txBody>
                    <a:bodyPr/>
                    <a:lstStyle/>
                    <a:p>
                      <a:pPr algn="l" rtl="0" fontAlgn="ctr">
                        <a:buNone/>
                      </a:pPr>
                      <a:r>
                        <a:rPr lang="en-US" sz="1300" u="none" strike="noStrike" dirty="0">
                          <a:effectLst/>
                        </a:rPr>
                        <a:t>Total Revenue</a:t>
                      </a:r>
                      <a:endParaRPr lang="en-US" sz="13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r" rtl="0" fontAlgn="ctr">
                        <a:buNone/>
                      </a:pPr>
                      <a:r>
                        <a:rPr lang="en-US" sz="1300" u="none" strike="noStrike">
                          <a:effectLst/>
                        </a:rPr>
                        <a:t>$6,176,000 </a:t>
                      </a:r>
                      <a:endParaRPr lang="en-US" sz="1300" b="0" i="0" u="none" strike="noStrike">
                        <a:solidFill>
                          <a:srgbClr val="000000"/>
                        </a:solidFill>
                        <a:effectLst/>
                        <a:latin typeface="Calibri" panose="020F0502020204030204" pitchFamily="34" charset="0"/>
                      </a:endParaRPr>
                    </a:p>
                  </a:txBody>
                  <a:tcPr marL="9525" marR="9525" marT="9525" marB="0" anchor="ctr"/>
                </a:tc>
                <a:tc>
                  <a:txBody>
                    <a:bodyPr/>
                    <a:lstStyle/>
                    <a:p>
                      <a:pPr algn="l" rtl="0" fontAlgn="ctr">
                        <a:buNone/>
                      </a:pPr>
                      <a:r>
                        <a:rPr lang="en-US" sz="1300" u="none" strike="noStrike">
                          <a:effectLst/>
                        </a:rPr>
                        <a:t> </a:t>
                      </a:r>
                      <a:endParaRPr lang="en-US" sz="1300" b="0" i="0" u="none" strike="noStrike">
                        <a:solidFill>
                          <a:srgbClr val="000000"/>
                        </a:solidFill>
                        <a:effectLst/>
                        <a:latin typeface="Calibri" panose="020F0502020204030204" pitchFamily="34" charset="0"/>
                      </a:endParaRPr>
                    </a:p>
                  </a:txBody>
                  <a:tcPr marL="9525" marR="9525" marT="9525" marB="0" anchor="ctr"/>
                </a:tc>
                <a:tc>
                  <a:txBody>
                    <a:bodyPr/>
                    <a:lstStyle/>
                    <a:p>
                      <a:pPr algn="l" rtl="0" fontAlgn="ctr">
                        <a:buNone/>
                      </a:pPr>
                      <a:r>
                        <a:rPr lang="en-US" sz="1300" u="none" strike="noStrike">
                          <a:effectLst/>
                        </a:rPr>
                        <a:t> </a:t>
                      </a:r>
                      <a:endParaRPr lang="en-US" sz="1300" b="0" i="0" u="none" strike="noStrike">
                        <a:solidFill>
                          <a:srgbClr val="000000"/>
                        </a:solidFill>
                        <a:effectLst/>
                        <a:latin typeface="Calibri" panose="020F0502020204030204" pitchFamily="34" charset="0"/>
                      </a:endParaRPr>
                    </a:p>
                  </a:txBody>
                  <a:tcPr marL="9525" marR="9525" marT="9525" marB="0" anchor="ctr"/>
                </a:tc>
                <a:tc>
                  <a:txBody>
                    <a:bodyPr/>
                    <a:lstStyle/>
                    <a:p>
                      <a:pPr algn="l" rtl="0" fontAlgn="ctr">
                        <a:buNone/>
                      </a:pPr>
                      <a:r>
                        <a:rPr lang="en-US" sz="1300" u="none" strike="noStrike">
                          <a:effectLst/>
                        </a:rPr>
                        <a:t> </a:t>
                      </a:r>
                      <a:endParaRPr lang="en-US" sz="1300" b="0" i="0" u="none" strike="noStrike">
                        <a:solidFill>
                          <a:srgbClr val="000000"/>
                        </a:solidFill>
                        <a:effectLst/>
                        <a:latin typeface="Calibri" panose="020F0502020204030204" pitchFamily="34" charset="0"/>
                      </a:endParaRPr>
                    </a:p>
                  </a:txBody>
                  <a:tcPr marL="9525" marR="9525" marT="9525" marB="0" anchor="ctr"/>
                </a:tc>
                <a:tc>
                  <a:txBody>
                    <a:bodyPr/>
                    <a:lstStyle/>
                    <a:p>
                      <a:pPr algn="l" rtl="0" fontAlgn="ctr">
                        <a:buNone/>
                      </a:pPr>
                      <a:r>
                        <a:rPr lang="en-US" sz="1300" u="none" strike="noStrike">
                          <a:effectLst/>
                        </a:rPr>
                        <a:t> </a:t>
                      </a:r>
                      <a:endParaRPr lang="en-US" sz="1300" b="0" i="0" u="none" strike="noStrike">
                        <a:solidFill>
                          <a:srgbClr val="000000"/>
                        </a:solidFill>
                        <a:effectLst/>
                        <a:latin typeface="Calibri" panose="020F0502020204030204" pitchFamily="34" charset="0"/>
                      </a:endParaRPr>
                    </a:p>
                  </a:txBody>
                  <a:tcPr marL="9525" marR="9525" marT="9525" marB="0" anchor="ctr"/>
                </a:tc>
                <a:tc>
                  <a:txBody>
                    <a:bodyPr/>
                    <a:lstStyle/>
                    <a:p>
                      <a:pPr algn="l" rtl="0" fontAlgn="ctr">
                        <a:buNone/>
                      </a:pPr>
                      <a:r>
                        <a:rPr lang="en-US" sz="1300" u="none" strike="noStrike">
                          <a:effectLst/>
                        </a:rPr>
                        <a:t> </a:t>
                      </a:r>
                      <a:endParaRPr lang="en-US" sz="1300" b="0" i="0" u="none" strike="noStrike">
                        <a:solidFill>
                          <a:srgbClr val="000000"/>
                        </a:solidFill>
                        <a:effectLst/>
                        <a:latin typeface="Calibri" panose="020F0502020204030204" pitchFamily="34" charset="0"/>
                      </a:endParaRPr>
                    </a:p>
                  </a:txBody>
                  <a:tcPr marL="9525" marR="9525" marT="9525" marB="0" anchor="ctr"/>
                </a:tc>
                <a:tc>
                  <a:txBody>
                    <a:bodyPr/>
                    <a:lstStyle/>
                    <a:p>
                      <a:pPr algn="l" rtl="0" fontAlgn="ctr">
                        <a:buNone/>
                      </a:pPr>
                      <a:r>
                        <a:rPr lang="en-US" sz="1300" u="none" strike="noStrike">
                          <a:effectLst/>
                        </a:rPr>
                        <a:t> </a:t>
                      </a:r>
                      <a:endParaRPr lang="en-US" sz="13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20605229"/>
                  </a:ext>
                </a:extLst>
              </a:tr>
              <a:tr h="304800">
                <a:tc>
                  <a:txBody>
                    <a:bodyPr/>
                    <a:lstStyle/>
                    <a:p>
                      <a:pPr algn="l" fontAlgn="ctr">
                        <a:buNone/>
                      </a:pPr>
                      <a:r>
                        <a:rPr lang="en-US" sz="1800" u="none" strike="noStrike">
                          <a:effectLst/>
                        </a:rPr>
                        <a:t> </a:t>
                      </a:r>
                      <a:endParaRPr lang="en-US" sz="1800" b="0" i="0" u="none" strike="noStrike">
                        <a:solidFill>
                          <a:srgbClr val="000000"/>
                        </a:solidFill>
                        <a:effectLst/>
                        <a:latin typeface="Arial" panose="020B0604020202020204" pitchFamily="34" charset="0"/>
                      </a:endParaRPr>
                    </a:p>
                  </a:txBody>
                  <a:tcPr marL="9525" marR="9525" marT="9525" marB="0" anchor="ctr"/>
                </a:tc>
                <a:tc>
                  <a:txBody>
                    <a:bodyPr/>
                    <a:lstStyle/>
                    <a:p>
                      <a:pPr algn="l" rtl="0" fontAlgn="ctr">
                        <a:buNone/>
                      </a:pPr>
                      <a:r>
                        <a:rPr lang="en-US" sz="1300" u="none" strike="noStrike">
                          <a:effectLst/>
                        </a:rPr>
                        <a:t>EV</a:t>
                      </a:r>
                      <a:endParaRPr lang="en-US" sz="1300" b="0" i="0" u="none" strike="noStrike">
                        <a:solidFill>
                          <a:srgbClr val="000000"/>
                        </a:solidFill>
                        <a:effectLst/>
                        <a:latin typeface="Calibri" panose="020F0502020204030204" pitchFamily="34" charset="0"/>
                      </a:endParaRPr>
                    </a:p>
                  </a:txBody>
                  <a:tcPr marL="9525" marR="9525" marT="9525" marB="0" anchor="ctr"/>
                </a:tc>
                <a:tc>
                  <a:txBody>
                    <a:bodyPr/>
                    <a:lstStyle/>
                    <a:p>
                      <a:pPr algn="r" rtl="0" fontAlgn="ctr">
                        <a:buNone/>
                      </a:pPr>
                      <a:r>
                        <a:rPr lang="en-US" sz="1300" u="none" strike="noStrike">
                          <a:effectLst/>
                        </a:rPr>
                        <a:t>$5,156,960 </a:t>
                      </a:r>
                      <a:endParaRPr lang="en-US" sz="1300" b="0" i="0" u="none" strike="noStrike">
                        <a:solidFill>
                          <a:srgbClr val="000000"/>
                        </a:solidFill>
                        <a:effectLst/>
                        <a:latin typeface="Calibri" panose="020F0502020204030204" pitchFamily="34" charset="0"/>
                      </a:endParaRPr>
                    </a:p>
                  </a:txBody>
                  <a:tcPr marL="9525" marR="9525" marT="9525" marB="0" anchor="ctr"/>
                </a:tc>
                <a:tc>
                  <a:txBody>
                    <a:bodyPr/>
                    <a:lstStyle/>
                    <a:p>
                      <a:pPr algn="l" rtl="0" fontAlgn="ctr">
                        <a:buNone/>
                      </a:pPr>
                      <a:r>
                        <a:rPr lang="en-US" sz="1300" u="none" strike="noStrike">
                          <a:effectLst/>
                        </a:rPr>
                        <a:t>MKT Equity</a:t>
                      </a:r>
                      <a:endParaRPr lang="en-US" sz="1300" b="0" i="0" u="none" strike="noStrike">
                        <a:solidFill>
                          <a:srgbClr val="000000"/>
                        </a:solidFill>
                        <a:effectLst/>
                        <a:latin typeface="Calibri" panose="020F0502020204030204" pitchFamily="34" charset="0"/>
                      </a:endParaRPr>
                    </a:p>
                  </a:txBody>
                  <a:tcPr marL="9525" marR="9525" marT="9525" marB="0" anchor="ctr"/>
                </a:tc>
                <a:tc>
                  <a:txBody>
                    <a:bodyPr/>
                    <a:lstStyle/>
                    <a:p>
                      <a:pPr algn="r" rtl="0" fontAlgn="ctr">
                        <a:buNone/>
                      </a:pPr>
                      <a:r>
                        <a:rPr lang="en-US" sz="1300" u="none" strike="noStrike">
                          <a:effectLst/>
                        </a:rPr>
                        <a:t>$3,087,960 </a:t>
                      </a:r>
                      <a:endParaRPr lang="en-US" sz="13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300" u="none" strike="noStrike">
                          <a:effectLst/>
                        </a:rPr>
                        <a:t>shares</a:t>
                      </a:r>
                      <a:endParaRPr lang="en-US" sz="1300" b="0" i="0" u="none" strike="noStrike">
                        <a:solidFill>
                          <a:srgbClr val="000000"/>
                        </a:solidFill>
                        <a:effectLst/>
                        <a:latin typeface="Calibri" panose="020F0502020204030204" pitchFamily="34" charset="0"/>
                      </a:endParaRPr>
                    </a:p>
                  </a:txBody>
                  <a:tcPr marL="9525" marR="9525" marT="9525" marB="0" anchor="ctr"/>
                </a:tc>
                <a:tc>
                  <a:txBody>
                    <a:bodyPr/>
                    <a:lstStyle/>
                    <a:p>
                      <a:pPr algn="r" rtl="0" fontAlgn="ctr">
                        <a:buNone/>
                      </a:pPr>
                      <a:r>
                        <a:rPr lang="en-US" sz="1300" u="none" strike="noStrike">
                          <a:effectLst/>
                        </a:rPr>
                        <a:t>135256</a:t>
                      </a:r>
                      <a:endParaRPr lang="en-US" sz="13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300" u="none" strike="noStrike">
                          <a:effectLst/>
                        </a:rPr>
                        <a:t>price</a:t>
                      </a:r>
                      <a:endParaRPr lang="en-US" sz="13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300" u="none" strike="noStrike">
                          <a:effectLst/>
                        </a:rPr>
                        <a:t>$22.83 </a:t>
                      </a:r>
                      <a:endParaRPr lang="en-US" sz="13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221947651"/>
                  </a:ext>
                </a:extLst>
              </a:tr>
              <a:tr h="447675">
                <a:tc>
                  <a:txBody>
                    <a:bodyPr/>
                    <a:lstStyle/>
                    <a:p>
                      <a:pPr algn="l" rtl="0" fontAlgn="ctr">
                        <a:buNone/>
                      </a:pPr>
                      <a:r>
                        <a:rPr lang="en-US" sz="1300" u="none" strike="noStrike">
                          <a:effectLst/>
                        </a:rPr>
                        <a:t>EV/EBITDA</a:t>
                      </a:r>
                      <a:endParaRPr lang="en-US" sz="1300" b="0" i="0" u="none" strike="noStrike">
                        <a:solidFill>
                          <a:srgbClr val="000000"/>
                        </a:solidFill>
                        <a:effectLst/>
                        <a:latin typeface="Calibri" panose="020F0502020204030204" pitchFamily="34" charset="0"/>
                      </a:endParaRPr>
                    </a:p>
                  </a:txBody>
                  <a:tcPr marL="9525" marR="9525" marT="9525" marB="0" anchor="ctr"/>
                </a:tc>
                <a:tc>
                  <a:txBody>
                    <a:bodyPr/>
                    <a:lstStyle/>
                    <a:p>
                      <a:pPr algn="l" rtl="0" fontAlgn="ctr">
                        <a:buNone/>
                      </a:pPr>
                      <a:r>
                        <a:rPr lang="en-US" sz="1300" u="none" strike="noStrike">
                          <a:effectLst/>
                        </a:rPr>
                        <a:t>EBITDA</a:t>
                      </a:r>
                      <a:endParaRPr lang="en-US" sz="1300" b="0" i="0" u="none" strike="noStrike">
                        <a:solidFill>
                          <a:srgbClr val="000000"/>
                        </a:solidFill>
                        <a:effectLst/>
                        <a:latin typeface="Calibri" panose="020F0502020204030204" pitchFamily="34" charset="0"/>
                      </a:endParaRPr>
                    </a:p>
                  </a:txBody>
                  <a:tcPr marL="9525" marR="9525" marT="9525" marB="0" anchor="ctr"/>
                </a:tc>
                <a:tc>
                  <a:txBody>
                    <a:bodyPr/>
                    <a:lstStyle/>
                    <a:p>
                      <a:pPr algn="r" rtl="0" fontAlgn="ctr">
                        <a:buNone/>
                      </a:pPr>
                      <a:r>
                        <a:rPr lang="en-US" sz="1300" u="none" strike="noStrike">
                          <a:effectLst/>
                        </a:rPr>
                        <a:t>$1,023,000 </a:t>
                      </a:r>
                      <a:endParaRPr lang="en-US" sz="1300" b="0" i="0" u="none" strike="noStrike">
                        <a:solidFill>
                          <a:srgbClr val="000000"/>
                        </a:solidFill>
                        <a:effectLst/>
                        <a:latin typeface="Calibri" panose="020F0502020204030204" pitchFamily="34" charset="0"/>
                      </a:endParaRPr>
                    </a:p>
                  </a:txBody>
                  <a:tcPr marL="9525" marR="9525" marT="9525" marB="0" anchor="ctr"/>
                </a:tc>
                <a:tc>
                  <a:txBody>
                    <a:bodyPr/>
                    <a:lstStyle/>
                    <a:p>
                      <a:pPr algn="l" rtl="0" fontAlgn="ctr">
                        <a:buNone/>
                      </a:pPr>
                      <a:r>
                        <a:rPr lang="en-US" sz="1300" u="none" strike="noStrike">
                          <a:effectLst/>
                        </a:rPr>
                        <a:t> </a:t>
                      </a:r>
                      <a:endParaRPr lang="en-US" sz="1300" b="0" i="0" u="none" strike="noStrike">
                        <a:solidFill>
                          <a:srgbClr val="000000"/>
                        </a:solidFill>
                        <a:effectLst/>
                        <a:latin typeface="Calibri" panose="020F0502020204030204" pitchFamily="34" charset="0"/>
                      </a:endParaRPr>
                    </a:p>
                  </a:txBody>
                  <a:tcPr marL="9525" marR="9525" marT="9525" marB="0" anchor="ctr"/>
                </a:tc>
                <a:tc>
                  <a:txBody>
                    <a:bodyPr/>
                    <a:lstStyle/>
                    <a:p>
                      <a:pPr algn="l" rtl="0" fontAlgn="ctr">
                        <a:buNone/>
                      </a:pPr>
                      <a:r>
                        <a:rPr lang="en-US" sz="1300" u="none" strike="noStrike">
                          <a:effectLst/>
                        </a:rPr>
                        <a:t> </a:t>
                      </a:r>
                      <a:endParaRPr lang="en-US" sz="13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300" u="none" strike="noStrike">
                          <a:effectLst/>
                        </a:rPr>
                        <a:t> </a:t>
                      </a:r>
                      <a:endParaRPr lang="en-US" sz="1300" b="0" i="0" u="none" strike="noStrike">
                        <a:solidFill>
                          <a:srgbClr val="000000"/>
                        </a:solidFill>
                        <a:effectLst/>
                        <a:latin typeface="Calibri" panose="020F0502020204030204" pitchFamily="34" charset="0"/>
                      </a:endParaRPr>
                    </a:p>
                  </a:txBody>
                  <a:tcPr marL="9525" marR="9525" marT="9525" marB="0" anchor="ctr"/>
                </a:tc>
                <a:tc>
                  <a:txBody>
                    <a:bodyPr/>
                    <a:lstStyle/>
                    <a:p>
                      <a:pPr algn="l" rtl="0" fontAlgn="ctr">
                        <a:buNone/>
                      </a:pPr>
                      <a:r>
                        <a:rPr lang="en-US" sz="1300" u="none" strike="noStrike">
                          <a:effectLst/>
                        </a:rPr>
                        <a:t> </a:t>
                      </a:r>
                      <a:endParaRPr lang="en-US" sz="13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300" u="none" strike="noStrike">
                          <a:effectLst/>
                        </a:rPr>
                        <a:t> </a:t>
                      </a:r>
                      <a:endParaRPr lang="en-US" sz="13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300" u="none" strike="noStrike">
                          <a:effectLst/>
                        </a:rPr>
                        <a:t> </a:t>
                      </a:r>
                      <a:endParaRPr lang="en-US" sz="13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941900107"/>
                  </a:ext>
                </a:extLst>
              </a:tr>
              <a:tr h="228600">
                <a:tc>
                  <a:txBody>
                    <a:bodyPr/>
                    <a:lstStyle/>
                    <a:p>
                      <a:pPr algn="l" rtl="0" fontAlgn="ctr">
                        <a:buNone/>
                      </a:pPr>
                      <a:r>
                        <a:rPr lang="en-US" sz="1300" u="none" strike="noStrike">
                          <a:effectLst/>
                        </a:rPr>
                        <a:t> </a:t>
                      </a:r>
                      <a:endParaRPr lang="en-US" sz="1300" b="0" i="0" u="none" strike="noStrike">
                        <a:solidFill>
                          <a:srgbClr val="000000"/>
                        </a:solidFill>
                        <a:effectLst/>
                        <a:latin typeface="Calibri" panose="020F0502020204030204" pitchFamily="34" charset="0"/>
                      </a:endParaRPr>
                    </a:p>
                  </a:txBody>
                  <a:tcPr marL="9525" marR="9525" marT="9525" marB="0" anchor="ctr"/>
                </a:tc>
                <a:tc>
                  <a:txBody>
                    <a:bodyPr/>
                    <a:lstStyle/>
                    <a:p>
                      <a:pPr algn="l" rtl="0" fontAlgn="ctr">
                        <a:buNone/>
                      </a:pPr>
                      <a:r>
                        <a:rPr lang="en-US" sz="1300" u="none" strike="noStrike">
                          <a:effectLst/>
                        </a:rPr>
                        <a:t>EV</a:t>
                      </a:r>
                      <a:endParaRPr lang="en-US" sz="1300" b="0" i="0" u="none" strike="noStrike">
                        <a:solidFill>
                          <a:srgbClr val="000000"/>
                        </a:solidFill>
                        <a:effectLst/>
                        <a:latin typeface="Calibri" panose="020F0502020204030204" pitchFamily="34" charset="0"/>
                      </a:endParaRPr>
                    </a:p>
                  </a:txBody>
                  <a:tcPr marL="9525" marR="9525" marT="9525" marB="0" anchor="ctr"/>
                </a:tc>
                <a:tc>
                  <a:txBody>
                    <a:bodyPr/>
                    <a:lstStyle/>
                    <a:p>
                      <a:pPr algn="r" rtl="0" fontAlgn="ctr">
                        <a:buNone/>
                      </a:pPr>
                      <a:r>
                        <a:rPr lang="en-US" sz="1300" u="none" strike="noStrike">
                          <a:effectLst/>
                        </a:rPr>
                        <a:t>$5,831,100 </a:t>
                      </a:r>
                      <a:endParaRPr lang="en-US" sz="1300" b="0" i="0" u="none" strike="noStrike">
                        <a:solidFill>
                          <a:srgbClr val="000000"/>
                        </a:solidFill>
                        <a:effectLst/>
                        <a:latin typeface="Calibri" panose="020F0502020204030204" pitchFamily="34" charset="0"/>
                      </a:endParaRPr>
                    </a:p>
                  </a:txBody>
                  <a:tcPr marL="9525" marR="9525" marT="9525" marB="0" anchor="ctr"/>
                </a:tc>
                <a:tc>
                  <a:txBody>
                    <a:bodyPr/>
                    <a:lstStyle/>
                    <a:p>
                      <a:pPr algn="l" rtl="0" fontAlgn="ctr">
                        <a:buNone/>
                      </a:pPr>
                      <a:r>
                        <a:rPr lang="en-US" sz="1300" u="none" strike="noStrike">
                          <a:effectLst/>
                        </a:rPr>
                        <a:t>MKT Equity</a:t>
                      </a:r>
                      <a:endParaRPr lang="en-US" sz="1300" b="0" i="0" u="none" strike="noStrike">
                        <a:solidFill>
                          <a:srgbClr val="000000"/>
                        </a:solidFill>
                        <a:effectLst/>
                        <a:latin typeface="Calibri" panose="020F0502020204030204" pitchFamily="34" charset="0"/>
                      </a:endParaRPr>
                    </a:p>
                  </a:txBody>
                  <a:tcPr marL="9525" marR="9525" marT="9525" marB="0" anchor="ctr"/>
                </a:tc>
                <a:tc>
                  <a:txBody>
                    <a:bodyPr/>
                    <a:lstStyle/>
                    <a:p>
                      <a:pPr algn="r" rtl="0" fontAlgn="ctr">
                        <a:buNone/>
                      </a:pPr>
                      <a:r>
                        <a:rPr lang="en-US" sz="1300" u="none" strike="noStrike">
                          <a:effectLst/>
                        </a:rPr>
                        <a:t>$3,762,100 </a:t>
                      </a:r>
                      <a:endParaRPr lang="en-US" sz="13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300" u="none" strike="noStrike">
                          <a:effectLst/>
                        </a:rPr>
                        <a:t>shares</a:t>
                      </a:r>
                      <a:endParaRPr lang="en-US" sz="1300" b="0" i="0" u="none" strike="noStrike">
                        <a:solidFill>
                          <a:srgbClr val="000000"/>
                        </a:solidFill>
                        <a:effectLst/>
                        <a:latin typeface="Calibri" panose="020F0502020204030204" pitchFamily="34" charset="0"/>
                      </a:endParaRPr>
                    </a:p>
                  </a:txBody>
                  <a:tcPr marL="9525" marR="9525" marT="9525" marB="0" anchor="ctr"/>
                </a:tc>
                <a:tc>
                  <a:txBody>
                    <a:bodyPr/>
                    <a:lstStyle/>
                    <a:p>
                      <a:pPr algn="r" rtl="0" fontAlgn="ctr">
                        <a:buNone/>
                      </a:pPr>
                      <a:r>
                        <a:rPr lang="en-US" sz="1300" u="none" strike="noStrike">
                          <a:effectLst/>
                        </a:rPr>
                        <a:t>135256</a:t>
                      </a:r>
                      <a:endParaRPr lang="en-US" sz="13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300" u="none" strike="noStrike">
                          <a:effectLst/>
                        </a:rPr>
                        <a:t>price</a:t>
                      </a:r>
                      <a:endParaRPr lang="en-US" sz="13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300" u="none" strike="noStrike">
                          <a:effectLst/>
                        </a:rPr>
                        <a:t>$27.81 </a:t>
                      </a:r>
                      <a:endParaRPr lang="en-US" sz="13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831670246"/>
                  </a:ext>
                </a:extLst>
              </a:tr>
              <a:tr h="228600">
                <a:tc>
                  <a:txBody>
                    <a:bodyPr/>
                    <a:lstStyle/>
                    <a:p>
                      <a:pPr algn="l" rtl="0" fontAlgn="ctr">
                        <a:buNone/>
                      </a:pPr>
                      <a:r>
                        <a:rPr lang="en-US" sz="1300" u="none" strike="noStrike">
                          <a:effectLst/>
                        </a:rPr>
                        <a:t>EV/EBIT</a:t>
                      </a:r>
                      <a:endParaRPr lang="en-US" sz="1300" b="0" i="0" u="none" strike="noStrike">
                        <a:solidFill>
                          <a:srgbClr val="000000"/>
                        </a:solidFill>
                        <a:effectLst/>
                        <a:latin typeface="Calibri" panose="020F0502020204030204" pitchFamily="34" charset="0"/>
                      </a:endParaRPr>
                    </a:p>
                  </a:txBody>
                  <a:tcPr marL="9525" marR="9525" marT="9525" marB="0" anchor="ctr"/>
                </a:tc>
                <a:tc>
                  <a:txBody>
                    <a:bodyPr/>
                    <a:lstStyle/>
                    <a:p>
                      <a:pPr algn="l" rtl="0" fontAlgn="ctr">
                        <a:buNone/>
                      </a:pPr>
                      <a:r>
                        <a:rPr lang="en-US" sz="1300" u="none" strike="noStrike">
                          <a:effectLst/>
                        </a:rPr>
                        <a:t>EBIT</a:t>
                      </a:r>
                      <a:endParaRPr lang="en-US" sz="1300" b="0" i="0" u="none" strike="noStrike">
                        <a:solidFill>
                          <a:srgbClr val="000000"/>
                        </a:solidFill>
                        <a:effectLst/>
                        <a:latin typeface="Calibri" panose="020F0502020204030204" pitchFamily="34" charset="0"/>
                      </a:endParaRPr>
                    </a:p>
                  </a:txBody>
                  <a:tcPr marL="9525" marR="9525" marT="9525" marB="0" anchor="ctr"/>
                </a:tc>
                <a:tc>
                  <a:txBody>
                    <a:bodyPr/>
                    <a:lstStyle/>
                    <a:p>
                      <a:pPr algn="r" rtl="0" fontAlgn="ctr">
                        <a:buNone/>
                      </a:pPr>
                      <a:r>
                        <a:rPr lang="en-US" sz="1300" u="none" strike="noStrike">
                          <a:effectLst/>
                        </a:rPr>
                        <a:t>$629,000 </a:t>
                      </a:r>
                      <a:endParaRPr lang="en-US" sz="1300" b="0" i="0" u="none" strike="noStrike">
                        <a:solidFill>
                          <a:srgbClr val="000000"/>
                        </a:solidFill>
                        <a:effectLst/>
                        <a:latin typeface="Calibri" panose="020F0502020204030204" pitchFamily="34" charset="0"/>
                      </a:endParaRPr>
                    </a:p>
                  </a:txBody>
                  <a:tcPr marL="9525" marR="9525" marT="9525" marB="0" anchor="ctr"/>
                </a:tc>
                <a:tc>
                  <a:txBody>
                    <a:bodyPr/>
                    <a:lstStyle/>
                    <a:p>
                      <a:pPr algn="l" rtl="0" fontAlgn="ctr">
                        <a:buNone/>
                      </a:pPr>
                      <a:r>
                        <a:rPr lang="en-US" sz="1300" u="none" strike="noStrike">
                          <a:effectLst/>
                        </a:rPr>
                        <a:t> </a:t>
                      </a:r>
                      <a:endParaRPr lang="en-US" sz="1300" b="0" i="0" u="none" strike="noStrike">
                        <a:solidFill>
                          <a:srgbClr val="000000"/>
                        </a:solidFill>
                        <a:effectLst/>
                        <a:latin typeface="Calibri" panose="020F0502020204030204" pitchFamily="34" charset="0"/>
                      </a:endParaRPr>
                    </a:p>
                  </a:txBody>
                  <a:tcPr marL="9525" marR="9525" marT="9525" marB="0" anchor="ctr"/>
                </a:tc>
                <a:tc>
                  <a:txBody>
                    <a:bodyPr/>
                    <a:lstStyle/>
                    <a:p>
                      <a:pPr algn="l" rtl="0" fontAlgn="ctr">
                        <a:buNone/>
                      </a:pPr>
                      <a:r>
                        <a:rPr lang="en-US" sz="1300" u="none" strike="noStrike">
                          <a:effectLst/>
                        </a:rPr>
                        <a:t> </a:t>
                      </a:r>
                      <a:endParaRPr lang="en-US" sz="13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300" u="none" strike="noStrike">
                          <a:effectLst/>
                        </a:rPr>
                        <a:t> </a:t>
                      </a:r>
                      <a:endParaRPr lang="en-US" sz="1300" b="0" i="0" u="none" strike="noStrike">
                        <a:solidFill>
                          <a:srgbClr val="000000"/>
                        </a:solidFill>
                        <a:effectLst/>
                        <a:latin typeface="Calibri" panose="020F0502020204030204" pitchFamily="34" charset="0"/>
                      </a:endParaRPr>
                    </a:p>
                  </a:txBody>
                  <a:tcPr marL="9525" marR="9525" marT="9525" marB="0" anchor="ctr"/>
                </a:tc>
                <a:tc>
                  <a:txBody>
                    <a:bodyPr/>
                    <a:lstStyle/>
                    <a:p>
                      <a:pPr algn="l" rtl="0" fontAlgn="ctr">
                        <a:buNone/>
                      </a:pPr>
                      <a:r>
                        <a:rPr lang="en-US" sz="1300" u="none" strike="noStrike">
                          <a:effectLst/>
                        </a:rPr>
                        <a:t> </a:t>
                      </a:r>
                      <a:endParaRPr lang="en-US" sz="13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300" u="none" strike="noStrike">
                          <a:effectLst/>
                        </a:rPr>
                        <a:t> </a:t>
                      </a:r>
                      <a:endParaRPr lang="en-US" sz="13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300" u="none" strike="noStrike">
                          <a:effectLst/>
                        </a:rPr>
                        <a:t> </a:t>
                      </a:r>
                      <a:endParaRPr lang="en-US" sz="13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767809590"/>
                  </a:ext>
                </a:extLst>
              </a:tr>
              <a:tr h="228600">
                <a:tc>
                  <a:txBody>
                    <a:bodyPr/>
                    <a:lstStyle/>
                    <a:p>
                      <a:pPr algn="l" rtl="0" fontAlgn="ctr">
                        <a:buNone/>
                      </a:pPr>
                      <a:r>
                        <a:rPr lang="en-US" sz="1300" u="none" strike="noStrike">
                          <a:effectLst/>
                        </a:rPr>
                        <a:t> </a:t>
                      </a:r>
                      <a:endParaRPr lang="en-US" sz="1300" b="0" i="0" u="none" strike="noStrike">
                        <a:solidFill>
                          <a:srgbClr val="000000"/>
                        </a:solidFill>
                        <a:effectLst/>
                        <a:latin typeface="Calibri" panose="020F0502020204030204" pitchFamily="34" charset="0"/>
                      </a:endParaRPr>
                    </a:p>
                  </a:txBody>
                  <a:tcPr marL="9525" marR="9525" marT="9525" marB="0" anchor="ctr"/>
                </a:tc>
                <a:tc>
                  <a:txBody>
                    <a:bodyPr/>
                    <a:lstStyle/>
                    <a:p>
                      <a:pPr algn="l" rtl="0" fontAlgn="ctr">
                        <a:buNone/>
                      </a:pPr>
                      <a:r>
                        <a:rPr lang="en-US" sz="1300" u="none" strike="noStrike">
                          <a:effectLst/>
                        </a:rPr>
                        <a:t>EV</a:t>
                      </a:r>
                      <a:endParaRPr lang="en-US" sz="1300" b="0" i="0" u="none" strike="noStrike">
                        <a:solidFill>
                          <a:srgbClr val="000000"/>
                        </a:solidFill>
                        <a:effectLst/>
                        <a:latin typeface="Calibri" panose="020F0502020204030204" pitchFamily="34" charset="0"/>
                      </a:endParaRPr>
                    </a:p>
                  </a:txBody>
                  <a:tcPr marL="9525" marR="9525" marT="9525" marB="0" anchor="ctr"/>
                </a:tc>
                <a:tc>
                  <a:txBody>
                    <a:bodyPr/>
                    <a:lstStyle/>
                    <a:p>
                      <a:pPr algn="r" rtl="0" fontAlgn="ctr">
                        <a:buNone/>
                      </a:pPr>
                      <a:r>
                        <a:rPr lang="en-US" sz="1300" u="none" strike="noStrike">
                          <a:effectLst/>
                        </a:rPr>
                        <a:t>$5,377,950 </a:t>
                      </a:r>
                      <a:endParaRPr lang="en-US" sz="1300" b="0" i="0" u="none" strike="noStrike">
                        <a:solidFill>
                          <a:srgbClr val="000000"/>
                        </a:solidFill>
                        <a:effectLst/>
                        <a:latin typeface="Calibri" panose="020F0502020204030204" pitchFamily="34" charset="0"/>
                      </a:endParaRPr>
                    </a:p>
                  </a:txBody>
                  <a:tcPr marL="9525" marR="9525" marT="9525" marB="0" anchor="ctr"/>
                </a:tc>
                <a:tc>
                  <a:txBody>
                    <a:bodyPr/>
                    <a:lstStyle/>
                    <a:p>
                      <a:pPr algn="l" rtl="0" fontAlgn="ctr">
                        <a:buNone/>
                      </a:pPr>
                      <a:r>
                        <a:rPr lang="en-US" sz="1300" u="none" strike="noStrike">
                          <a:effectLst/>
                        </a:rPr>
                        <a:t>MKT Equity</a:t>
                      </a:r>
                      <a:endParaRPr lang="en-US" sz="1300" b="0" i="0" u="none" strike="noStrike">
                        <a:solidFill>
                          <a:srgbClr val="000000"/>
                        </a:solidFill>
                        <a:effectLst/>
                        <a:latin typeface="Calibri" panose="020F0502020204030204" pitchFamily="34" charset="0"/>
                      </a:endParaRPr>
                    </a:p>
                  </a:txBody>
                  <a:tcPr marL="9525" marR="9525" marT="9525" marB="0" anchor="ctr"/>
                </a:tc>
                <a:tc>
                  <a:txBody>
                    <a:bodyPr/>
                    <a:lstStyle/>
                    <a:p>
                      <a:pPr algn="r" rtl="0" fontAlgn="ctr">
                        <a:buNone/>
                      </a:pPr>
                      <a:r>
                        <a:rPr lang="en-US" sz="1300" u="none" strike="noStrike">
                          <a:effectLst/>
                        </a:rPr>
                        <a:t>$3,308,950 </a:t>
                      </a:r>
                      <a:endParaRPr lang="en-US" sz="13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300" u="none" strike="noStrike">
                          <a:effectLst/>
                        </a:rPr>
                        <a:t>shares</a:t>
                      </a:r>
                      <a:endParaRPr lang="en-US" sz="1300" b="0" i="0" u="none" strike="noStrike">
                        <a:solidFill>
                          <a:srgbClr val="000000"/>
                        </a:solidFill>
                        <a:effectLst/>
                        <a:latin typeface="Calibri" panose="020F0502020204030204" pitchFamily="34" charset="0"/>
                      </a:endParaRPr>
                    </a:p>
                  </a:txBody>
                  <a:tcPr marL="9525" marR="9525" marT="9525" marB="0" anchor="ctr"/>
                </a:tc>
                <a:tc>
                  <a:txBody>
                    <a:bodyPr/>
                    <a:lstStyle/>
                    <a:p>
                      <a:pPr algn="r" rtl="0" fontAlgn="ctr">
                        <a:buNone/>
                      </a:pPr>
                      <a:r>
                        <a:rPr lang="en-US" sz="1300" u="none" strike="noStrike">
                          <a:effectLst/>
                        </a:rPr>
                        <a:t>135256</a:t>
                      </a:r>
                      <a:endParaRPr lang="en-US" sz="13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300" u="none" strike="noStrike">
                          <a:effectLst/>
                        </a:rPr>
                        <a:t>price</a:t>
                      </a:r>
                      <a:endParaRPr lang="en-US" sz="13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300" u="none" strike="noStrike" dirty="0">
                          <a:effectLst/>
                        </a:rPr>
                        <a:t>$24.46 </a:t>
                      </a:r>
                      <a:endParaRPr lang="en-US" sz="13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816682843"/>
                  </a:ext>
                </a:extLst>
              </a:tr>
            </a:tbl>
          </a:graphicData>
        </a:graphic>
      </p:graphicFrame>
      <p:sp>
        <p:nvSpPr>
          <p:cNvPr id="7" name="TextBox 6">
            <a:extLst>
              <a:ext uri="{FF2B5EF4-FFF2-40B4-BE49-F238E27FC236}">
                <a16:creationId xmlns:a16="http://schemas.microsoft.com/office/drawing/2014/main" id="{FCE71949-649A-2D5C-54FB-D88D29C75F0D}"/>
              </a:ext>
            </a:extLst>
          </p:cNvPr>
          <p:cNvSpPr txBox="1"/>
          <p:nvPr/>
        </p:nvSpPr>
        <p:spPr>
          <a:xfrm>
            <a:off x="901699" y="6003307"/>
            <a:ext cx="7556500" cy="337785"/>
          </a:xfrm>
          <a:prstGeom prst="rect">
            <a:avLst/>
          </a:prstGeom>
          <a:noFill/>
        </p:spPr>
        <p:txBody>
          <a:bodyPr wrap="square">
            <a:spAutoFit/>
          </a:bodyPr>
          <a:lstStyle/>
          <a:p>
            <a:pPr>
              <a:lnSpc>
                <a:spcPct val="107000"/>
              </a:lnSpc>
              <a:spcBef>
                <a:spcPts val="0"/>
              </a:spcBef>
              <a:spcAft>
                <a:spcPts val="800"/>
              </a:spcAft>
            </a:pPr>
            <a:r>
              <a:rPr lang="en-US" sz="16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EBITDA =</a:t>
            </a:r>
            <a:r>
              <a:rPr lang="en-US" sz="1600" u="none" strike="noStrike" dirty="0">
                <a:effectLst/>
              </a:rPr>
              <a:t>$1,023,000	EV/EBITDA=7.5	EV=</a:t>
            </a:r>
            <a:r>
              <a:rPr lang="en-US" sz="1600" u="none" strike="noStrike" baseline="0" dirty="0">
                <a:effectLst/>
              </a:rPr>
              <a:t>$5,831,100</a:t>
            </a:r>
            <a:endParaRPr lang="en-US" sz="1600" b="0" i="0" u="none" strike="noStrike" baseline="0" dirty="0">
              <a:solidFill>
                <a:srgbClr val="000000"/>
              </a:solidFill>
              <a:effectLst/>
              <a:latin typeface="Times New Roman" panose="02020603050405020304" pitchFamily="18" charset="0"/>
            </a:endParaRPr>
          </a:p>
        </p:txBody>
      </p:sp>
      <p:graphicFrame>
        <p:nvGraphicFramePr>
          <p:cNvPr id="9" name="Table 8">
            <a:extLst>
              <a:ext uri="{FF2B5EF4-FFF2-40B4-BE49-F238E27FC236}">
                <a16:creationId xmlns:a16="http://schemas.microsoft.com/office/drawing/2014/main" id="{046E995E-EE04-8D1F-5BEE-A5C8F75159A9}"/>
              </a:ext>
            </a:extLst>
          </p:cNvPr>
          <p:cNvGraphicFramePr>
            <a:graphicFrameLocks noGrp="1"/>
          </p:cNvGraphicFramePr>
          <p:nvPr>
            <p:extLst>
              <p:ext uri="{D42A27DB-BD31-4B8C-83A1-F6EECF244321}">
                <p14:modId xmlns:p14="http://schemas.microsoft.com/office/powerpoint/2010/main" val="3331685000"/>
              </p:ext>
            </p:extLst>
          </p:nvPr>
        </p:nvGraphicFramePr>
        <p:xfrm>
          <a:off x="825500" y="685800"/>
          <a:ext cx="7708899" cy="3055620"/>
        </p:xfrm>
        <a:graphic>
          <a:graphicData uri="http://schemas.openxmlformats.org/drawingml/2006/table">
            <a:tbl>
              <a:tblPr>
                <a:tableStyleId>{5C22544A-7EE6-4342-B048-85BDC9FD1C3A}</a:tableStyleId>
              </a:tblPr>
              <a:tblGrid>
                <a:gridCol w="1815352">
                  <a:extLst>
                    <a:ext uri="{9D8B030D-6E8A-4147-A177-3AD203B41FA5}">
                      <a16:colId xmlns:a16="http://schemas.microsoft.com/office/drawing/2014/main" val="3234642906"/>
                    </a:ext>
                  </a:extLst>
                </a:gridCol>
                <a:gridCol w="1133008">
                  <a:extLst>
                    <a:ext uri="{9D8B030D-6E8A-4147-A177-3AD203B41FA5}">
                      <a16:colId xmlns:a16="http://schemas.microsoft.com/office/drawing/2014/main" val="3196506206"/>
                    </a:ext>
                  </a:extLst>
                </a:gridCol>
                <a:gridCol w="1155224">
                  <a:extLst>
                    <a:ext uri="{9D8B030D-6E8A-4147-A177-3AD203B41FA5}">
                      <a16:colId xmlns:a16="http://schemas.microsoft.com/office/drawing/2014/main" val="1711929975"/>
                    </a:ext>
                  </a:extLst>
                </a:gridCol>
                <a:gridCol w="901329">
                  <a:extLst>
                    <a:ext uri="{9D8B030D-6E8A-4147-A177-3AD203B41FA5}">
                      <a16:colId xmlns:a16="http://schemas.microsoft.com/office/drawing/2014/main" val="703063798"/>
                    </a:ext>
                  </a:extLst>
                </a:gridCol>
                <a:gridCol w="901329">
                  <a:extLst>
                    <a:ext uri="{9D8B030D-6E8A-4147-A177-3AD203B41FA5}">
                      <a16:colId xmlns:a16="http://schemas.microsoft.com/office/drawing/2014/main" val="1835568488"/>
                    </a:ext>
                  </a:extLst>
                </a:gridCol>
                <a:gridCol w="583959">
                  <a:extLst>
                    <a:ext uri="{9D8B030D-6E8A-4147-A177-3AD203B41FA5}">
                      <a16:colId xmlns:a16="http://schemas.microsoft.com/office/drawing/2014/main" val="2345887612"/>
                    </a:ext>
                  </a:extLst>
                </a:gridCol>
                <a:gridCol w="609349">
                  <a:extLst>
                    <a:ext uri="{9D8B030D-6E8A-4147-A177-3AD203B41FA5}">
                      <a16:colId xmlns:a16="http://schemas.microsoft.com/office/drawing/2014/main" val="3839246842"/>
                    </a:ext>
                  </a:extLst>
                </a:gridCol>
                <a:gridCol w="609349">
                  <a:extLst>
                    <a:ext uri="{9D8B030D-6E8A-4147-A177-3AD203B41FA5}">
                      <a16:colId xmlns:a16="http://schemas.microsoft.com/office/drawing/2014/main" val="1227945487"/>
                    </a:ext>
                  </a:extLst>
                </a:gridCol>
              </a:tblGrid>
              <a:tr h="714375">
                <a:tc>
                  <a:txBody>
                    <a:bodyPr/>
                    <a:lstStyle/>
                    <a:p>
                      <a:pPr algn="l" rtl="0" fontAlgn="ctr">
                        <a:buNone/>
                      </a:pPr>
                      <a:r>
                        <a:rPr lang="en-US" sz="1400" u="none" strike="noStrike">
                          <a:effectLst/>
                        </a:rPr>
                        <a:t>Company Name</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Market Capitalization</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rtl="0" fontAlgn="ctr">
                        <a:buNone/>
                      </a:pPr>
                      <a:r>
                        <a:rPr lang="en-US" sz="1400" u="none" strike="noStrike">
                          <a:effectLst/>
                        </a:rPr>
                        <a:t>Enterprise Value (EV)</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rtl="0" fontAlgn="ctr">
                        <a:buNone/>
                      </a:pPr>
                      <a:r>
                        <a:rPr lang="en-US" sz="1400" u="none" strike="noStrike">
                          <a:effectLst/>
                        </a:rPr>
                        <a:t>EV/Sales</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rtl="0" fontAlgn="ctr">
                        <a:buNone/>
                      </a:pPr>
                      <a:r>
                        <a:rPr lang="en-US" sz="1400" u="none" strike="noStrike">
                          <a:effectLst/>
                        </a:rPr>
                        <a:t>EV/EBITDA</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rtl="0" fontAlgn="ctr">
                        <a:buNone/>
                      </a:pPr>
                      <a:r>
                        <a:rPr lang="en-US" sz="1400" u="none" strike="noStrike">
                          <a:effectLst/>
                        </a:rPr>
                        <a:t>EV/EBIT</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rtl="0" fontAlgn="ctr">
                        <a:buNone/>
                      </a:pPr>
                      <a:r>
                        <a:rPr lang="en-US" sz="1400" u="none" strike="noStrike">
                          <a:effectLst/>
                        </a:rPr>
                        <a:t>Trailing P/E</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l" rtl="0" fontAlgn="ctr">
                        <a:buNone/>
                      </a:pPr>
                      <a:r>
                        <a:rPr lang="en-US" sz="1400" u="none" strike="noStrike">
                          <a:effectLst/>
                        </a:rPr>
                        <a:t>Forward P/E</a:t>
                      </a:r>
                      <a:endParaRPr lang="en-US"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70852383"/>
                  </a:ext>
                </a:extLst>
              </a:tr>
              <a:tr h="238125">
                <a:tc>
                  <a:txBody>
                    <a:bodyPr/>
                    <a:lstStyle/>
                    <a:p>
                      <a:pPr algn="l" rtl="0" fontAlgn="ctr">
                        <a:buNone/>
                      </a:pPr>
                      <a:r>
                        <a:rPr lang="en-US" sz="1400" u="none" strike="noStrike">
                          <a:effectLst/>
                        </a:rPr>
                        <a:t>Alaska Air (ALK)</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$63,800 </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$71,800 </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0.79</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12.3</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9.62</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b">
                        <a:buNone/>
                      </a:pPr>
                      <a:r>
                        <a:rPr lang="en-US" sz="1400" u="none" strike="noStrike">
                          <a:effectLst/>
                        </a:rPr>
                        <a:t>119.8</a:t>
                      </a:r>
                      <a:endParaRPr lang="en-US" sz="1400" b="0" i="0" u="none" strike="noStrike">
                        <a:solidFill>
                          <a:srgbClr val="000000"/>
                        </a:solidFill>
                        <a:effectLst/>
                        <a:latin typeface="Calibri" panose="020F0502020204030204" pitchFamily="34" charset="0"/>
                      </a:endParaRPr>
                    </a:p>
                  </a:txBody>
                  <a:tcPr marL="9525" marR="9525" marT="9525" marB="0" anchor="b"/>
                </a:tc>
                <a:tc>
                  <a:txBody>
                    <a:bodyPr/>
                    <a:lstStyle/>
                    <a:p>
                      <a:pPr algn="ctr" rtl="0" fontAlgn="b">
                        <a:buNone/>
                      </a:pPr>
                      <a:r>
                        <a:rPr lang="en-US" sz="1400" u="none" strike="noStrike">
                          <a:effectLst/>
                        </a:rPr>
                        <a:t>8.9</a:t>
                      </a:r>
                      <a:endParaRPr lang="en-US" sz="1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575518677"/>
                  </a:ext>
                </a:extLst>
              </a:tr>
              <a:tr h="238125">
                <a:tc>
                  <a:txBody>
                    <a:bodyPr/>
                    <a:lstStyle/>
                    <a:p>
                      <a:pPr algn="l" rtl="0" fontAlgn="ctr">
                        <a:buNone/>
                      </a:pPr>
                      <a:r>
                        <a:rPr lang="en-US" sz="1400" u="none" strike="noStrike">
                          <a:effectLst/>
                        </a:rPr>
                        <a:t>American Airlines (AAL)</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$17,879 </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$37,327 </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0.87</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5.7</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8.2</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10.5</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8.2</a:t>
                      </a:r>
                      <a:endParaRPr lang="en-US"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913597079"/>
                  </a:ext>
                </a:extLst>
              </a:tr>
              <a:tr h="238125">
                <a:tc>
                  <a:txBody>
                    <a:bodyPr/>
                    <a:lstStyle/>
                    <a:p>
                      <a:pPr algn="l" rtl="0" fontAlgn="ctr">
                        <a:buNone/>
                      </a:pPr>
                      <a:r>
                        <a:rPr lang="en-US" sz="1400" u="none" strike="noStrike">
                          <a:effectLst/>
                        </a:rPr>
                        <a:t>Delta Air Lines (DAL)</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$35,580 </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$44,164 </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1.02</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5.7</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8</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10.8</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8.8</a:t>
                      </a:r>
                      <a:endParaRPr lang="en-US"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300980451"/>
                  </a:ext>
                </a:extLst>
              </a:tr>
              <a:tr h="238125">
                <a:tc>
                  <a:txBody>
                    <a:bodyPr/>
                    <a:lstStyle/>
                    <a:p>
                      <a:pPr algn="l" rtl="0" fontAlgn="ctr">
                        <a:buNone/>
                      </a:pPr>
                      <a:r>
                        <a:rPr lang="en-US" sz="1400" u="none" strike="noStrike">
                          <a:effectLst/>
                        </a:rPr>
                        <a:t>Hawaiian (HA)</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$2,023 </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$2,057 </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0.73</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3.4</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4.1</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5.8</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7.2</a:t>
                      </a:r>
                      <a:endParaRPr lang="en-US"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240691088"/>
                  </a:ext>
                </a:extLst>
              </a:tr>
              <a:tr h="238125">
                <a:tc>
                  <a:txBody>
                    <a:bodyPr/>
                    <a:lstStyle/>
                    <a:p>
                      <a:pPr algn="l" rtl="0" fontAlgn="ctr">
                        <a:buNone/>
                      </a:pPr>
                      <a:r>
                        <a:rPr lang="en-US" sz="1400" u="none" strike="noStrike">
                          <a:effectLst/>
                        </a:rPr>
                        <a:t>JetBlue Airways (JBLU)</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$5,450 </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$5,814 </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0.8</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4.1</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5.9</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4.9</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10.8</a:t>
                      </a:r>
                      <a:endParaRPr lang="en-US"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396591803"/>
                  </a:ext>
                </a:extLst>
              </a:tr>
              <a:tr h="238125">
                <a:tc>
                  <a:txBody>
                    <a:bodyPr/>
                    <a:lstStyle/>
                    <a:p>
                      <a:pPr algn="l" rtl="0" fontAlgn="ctr">
                        <a:buNone/>
                      </a:pPr>
                      <a:r>
                        <a:rPr lang="en-US" sz="1400" u="none" strike="noStrike">
                          <a:effectLst/>
                        </a:rPr>
                        <a:t>SkyWest (SKYW)</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$2,909 </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$5,040 </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1.56</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7.2</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12.6</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6.6</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11.8</a:t>
                      </a:r>
                      <a:endParaRPr lang="en-US"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907286252"/>
                  </a:ext>
                </a:extLst>
              </a:tr>
              <a:tr h="238125">
                <a:tc>
                  <a:txBody>
                    <a:bodyPr/>
                    <a:lstStyle/>
                    <a:p>
                      <a:pPr algn="l" rtl="0" fontAlgn="ctr">
                        <a:buNone/>
                      </a:pPr>
                      <a:r>
                        <a:rPr lang="en-US" sz="1400" u="none" strike="noStrike">
                          <a:effectLst/>
                        </a:rPr>
                        <a:t>Southwest Airlines (LUV)</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$30,318 </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$30,691 </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1.44</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6.9</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8.9</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8.6</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12.3</a:t>
                      </a:r>
                      <a:endParaRPr lang="en-US"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793272179"/>
                  </a:ext>
                </a:extLst>
              </a:tr>
              <a:tr h="238125">
                <a:tc>
                  <a:txBody>
                    <a:bodyPr/>
                    <a:lstStyle/>
                    <a:p>
                      <a:pPr algn="l" rtl="0" fontAlgn="ctr">
                        <a:buNone/>
                      </a:pPr>
                      <a:r>
                        <a:rPr lang="en-US" sz="1400" u="none" strike="noStrike">
                          <a:effectLst/>
                        </a:rPr>
                        <a:t>United Continental (UAL)</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$21,961 </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$31,393 </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0.8</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5.7</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9.2</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11.4</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9.3</a:t>
                      </a:r>
                      <a:endParaRPr lang="en-US" sz="1400" b="0"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780049001"/>
                  </a:ext>
                </a:extLst>
              </a:tr>
              <a:tr h="238125">
                <a:tc>
                  <a:txBody>
                    <a:bodyPr/>
                    <a:lstStyle/>
                    <a:p>
                      <a:pPr algn="l" rtl="0" fontAlgn="ctr">
                        <a:buNone/>
                      </a:pPr>
                      <a:r>
                        <a:rPr lang="en-US" sz="1400" u="none" strike="noStrike">
                          <a:effectLst/>
                        </a:rPr>
                        <a:t>Median</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$19,920 </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$31,042 </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$0.84 </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$5.70 </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$8.55 </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a:effectLst/>
                        </a:rPr>
                        <a:t>$9.55 </a:t>
                      </a:r>
                      <a:endParaRPr lang="en-US" sz="1400" b="0" i="0" u="none" strike="noStrike">
                        <a:solidFill>
                          <a:srgbClr val="000000"/>
                        </a:solidFill>
                        <a:effectLst/>
                        <a:latin typeface="Calibri" panose="020F0502020204030204" pitchFamily="34" charset="0"/>
                      </a:endParaRPr>
                    </a:p>
                  </a:txBody>
                  <a:tcPr marL="9525" marR="9525" marT="9525" marB="0" anchor="ctr"/>
                </a:tc>
                <a:tc>
                  <a:txBody>
                    <a:bodyPr/>
                    <a:lstStyle/>
                    <a:p>
                      <a:pPr algn="ctr" rtl="0" fontAlgn="ctr">
                        <a:buNone/>
                      </a:pPr>
                      <a:r>
                        <a:rPr lang="en-US" sz="1400" u="none" strike="noStrike" dirty="0">
                          <a:effectLst/>
                        </a:rPr>
                        <a:t>$9.10 </a:t>
                      </a:r>
                      <a:endParaRPr lang="en-US" sz="14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614064222"/>
                  </a:ext>
                </a:extLst>
              </a:tr>
            </a:tbl>
          </a:graphicData>
        </a:graphic>
      </p:graphicFrame>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1" name="Rectangle 16">
            <a:extLst>
              <a:ext uri="{FF2B5EF4-FFF2-40B4-BE49-F238E27FC236}">
                <a16:creationId xmlns:a16="http://schemas.microsoft.com/office/drawing/2014/main" id="{130EDD8E-1D9B-4D6E-97E6-021DB880E49E}"/>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The Discounted Free Cash Flow Model</a:t>
            </a:r>
          </a:p>
        </p:txBody>
      </p:sp>
      <p:sp>
        <p:nvSpPr>
          <p:cNvPr id="4100" name="Rectangle 17">
            <a:extLst>
              <a:ext uri="{FF2B5EF4-FFF2-40B4-BE49-F238E27FC236}">
                <a16:creationId xmlns:a16="http://schemas.microsoft.com/office/drawing/2014/main" id="{CC29E2F0-A6FE-42DD-8A26-14D964D1FC78}"/>
              </a:ext>
            </a:extLst>
          </p:cNvPr>
          <p:cNvSpPr>
            <a:spLocks noGrp="1" noChangeArrowheads="1"/>
          </p:cNvSpPr>
          <p:nvPr>
            <p:ph idx="1"/>
          </p:nvPr>
        </p:nvSpPr>
        <p:spPr/>
        <p:txBody>
          <a:bodyPr/>
          <a:lstStyle/>
          <a:p>
            <a:pPr eaLnBrk="1" hangingPunct="1"/>
            <a:r>
              <a:rPr lang="en-US" altLang="en-US" dirty="0"/>
              <a:t>Implementing the Model</a:t>
            </a:r>
          </a:p>
          <a:p>
            <a:pPr lvl="1" eaLnBrk="1" hangingPunct="1"/>
            <a:r>
              <a:rPr lang="en-US" altLang="en-US" dirty="0"/>
              <a:t>Since we are discounting the cash flows to all investors, we use the weighted average cost of capital (WACC), denoted by WACC</a:t>
            </a:r>
            <a:endParaRPr lang="en-US" altLang="en-US" baseline="-25000" dirty="0"/>
          </a:p>
          <a:p>
            <a:pPr lvl="1" eaLnBrk="1" hangingPunct="1"/>
            <a:r>
              <a:rPr lang="en-US" altLang="en-US" dirty="0"/>
              <a:t>Forecast free cash flow up to some horizon, together with a terminal value of the enterprise:</a:t>
            </a:r>
          </a:p>
          <a:p>
            <a:pPr eaLnBrk="1" hangingPunct="1"/>
            <a:endParaRPr lang="en-US" altLang="en-US" dirty="0"/>
          </a:p>
          <a:p>
            <a:pPr eaLnBrk="1" hangingPunct="1"/>
            <a:r>
              <a:rPr lang="en-US" altLang="en-US" dirty="0"/>
              <a:t> </a:t>
            </a:r>
            <a:r>
              <a:rPr lang="en-US" altLang="en-US" sz="2400" dirty="0"/>
              <a:t>V</a:t>
            </a:r>
            <a:r>
              <a:rPr lang="en-US" altLang="en-US" sz="2400" baseline="-25000" dirty="0"/>
              <a:t>N</a:t>
            </a:r>
            <a:r>
              <a:rPr lang="en-US" altLang="en-US" sz="2400" dirty="0"/>
              <a:t>= Terminal Value</a:t>
            </a:r>
          </a:p>
        </p:txBody>
      </p:sp>
      <p:sp>
        <p:nvSpPr>
          <p:cNvPr id="9" name="TextBox 8">
            <a:extLst>
              <a:ext uri="{FF2B5EF4-FFF2-40B4-BE49-F238E27FC236}">
                <a16:creationId xmlns:a16="http://schemas.microsoft.com/office/drawing/2014/main" id="{AC807233-87CE-4B97-8101-5E8B4D5EF25E}"/>
              </a:ext>
            </a:extLst>
          </p:cNvPr>
          <p:cNvSpPr txBox="1"/>
          <p:nvPr/>
        </p:nvSpPr>
        <p:spPr>
          <a:xfrm>
            <a:off x="6985000" y="4822825"/>
            <a:ext cx="1676400" cy="461963"/>
          </a:xfrm>
          <a:prstGeom prst="rect">
            <a:avLst/>
          </a:prstGeom>
          <a:noFill/>
        </p:spPr>
        <p:txBody>
          <a:bodyPr>
            <a:spAutoFit/>
          </a:bodyPr>
          <a:lstStyle/>
          <a:p>
            <a:pPr>
              <a:defRPr/>
            </a:pPr>
            <a:r>
              <a:rPr lang="en-US" dirty="0">
                <a:latin typeface="+mn-lt"/>
                <a:ea typeface="+mn-ea"/>
              </a:rPr>
              <a:t>(Eq. 5)</a:t>
            </a:r>
          </a:p>
        </p:txBody>
      </p:sp>
      <p:graphicFrame>
        <p:nvGraphicFramePr>
          <p:cNvPr id="4098" name="Object 6">
            <a:extLst>
              <a:ext uri="{FF2B5EF4-FFF2-40B4-BE49-F238E27FC236}">
                <a16:creationId xmlns:a16="http://schemas.microsoft.com/office/drawing/2014/main" id="{1E6FE305-C015-4F83-BE1D-5D18FFD1318A}"/>
              </a:ext>
            </a:extLst>
          </p:cNvPr>
          <p:cNvGraphicFramePr>
            <a:graphicFrameLocks noChangeAspect="1"/>
          </p:cNvGraphicFramePr>
          <p:nvPr>
            <p:extLst>
              <p:ext uri="{D42A27DB-BD31-4B8C-83A1-F6EECF244321}">
                <p14:modId xmlns:p14="http://schemas.microsoft.com/office/powerpoint/2010/main" val="2476422928"/>
              </p:ext>
            </p:extLst>
          </p:nvPr>
        </p:nvGraphicFramePr>
        <p:xfrm>
          <a:off x="768350" y="4487863"/>
          <a:ext cx="5905500" cy="758825"/>
        </p:xfrm>
        <a:graphic>
          <a:graphicData uri="http://schemas.openxmlformats.org/presentationml/2006/ole">
            <mc:AlternateContent xmlns:mc="http://schemas.openxmlformats.org/markup-compatibility/2006">
              <mc:Choice xmlns:v="urn:schemas-microsoft-com:vml" Requires="v">
                <p:oleObj name="Equation" r:id="rId3" imgW="3555720" imgH="393480" progId="Equation.3">
                  <p:embed/>
                </p:oleObj>
              </mc:Choice>
              <mc:Fallback>
                <p:oleObj name="Equation" r:id="rId3" imgW="3555720" imgH="393480" progId="Equation.3">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8350" y="4487863"/>
                        <a:ext cx="5905500" cy="758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699" name="Rectangle 16">
            <a:extLst>
              <a:ext uri="{FF2B5EF4-FFF2-40B4-BE49-F238E27FC236}">
                <a16:creationId xmlns:a16="http://schemas.microsoft.com/office/drawing/2014/main" id="{A628C155-D43C-4097-B6DE-329F0C426483}"/>
              </a:ext>
            </a:extLst>
          </p:cNvPr>
          <p:cNvSpPr>
            <a:spLocks noGrp="1" noChangeArrowheads="1"/>
          </p:cNvSpPr>
          <p:nvPr>
            <p:ph type="title"/>
          </p:nvPr>
        </p:nvSpPr>
        <p:spPr/>
        <p:txBody>
          <a:bodyPr rtlCol="0">
            <a:normAutofit fontScale="90000"/>
          </a:bodyPr>
          <a:lstStyle/>
          <a:p>
            <a:pPr eaLnBrk="1" fontAlgn="auto" hangingPunct="1">
              <a:spcAft>
                <a:spcPts val="0"/>
              </a:spcAft>
              <a:defRPr/>
            </a:pPr>
            <a:r>
              <a:rPr lang="en-US" dirty="0"/>
              <a:t>The Discounted Free Cash Flow Model</a:t>
            </a:r>
          </a:p>
        </p:txBody>
      </p:sp>
      <p:sp>
        <p:nvSpPr>
          <p:cNvPr id="5124" name="Rectangle 17">
            <a:extLst>
              <a:ext uri="{FF2B5EF4-FFF2-40B4-BE49-F238E27FC236}">
                <a16:creationId xmlns:a16="http://schemas.microsoft.com/office/drawing/2014/main" id="{F7BB6C90-7E48-4B27-94C3-121407B1C460}"/>
              </a:ext>
            </a:extLst>
          </p:cNvPr>
          <p:cNvSpPr>
            <a:spLocks noGrp="1" noChangeArrowheads="1"/>
          </p:cNvSpPr>
          <p:nvPr>
            <p:ph idx="1"/>
          </p:nvPr>
        </p:nvSpPr>
        <p:spPr/>
        <p:txBody>
          <a:bodyPr/>
          <a:lstStyle/>
          <a:p>
            <a:pPr eaLnBrk="1" hangingPunct="1">
              <a:lnSpc>
                <a:spcPct val="90000"/>
              </a:lnSpc>
            </a:pPr>
            <a:r>
              <a:rPr lang="en-US" altLang="en-US" dirty="0"/>
              <a:t>Estimate the terminal value by assuming a constant long-run growth rate </a:t>
            </a:r>
            <a:r>
              <a:rPr lang="en-US" altLang="en-US" dirty="0" err="1"/>
              <a:t>g</a:t>
            </a:r>
            <a:r>
              <a:rPr lang="en-US" altLang="en-US" baseline="-25000" dirty="0" err="1"/>
              <a:t>FCF</a:t>
            </a:r>
            <a:r>
              <a:rPr lang="en-US" altLang="en-US" dirty="0"/>
              <a:t> for free cash flows beyond year N</a:t>
            </a:r>
          </a:p>
          <a:p>
            <a:pPr eaLnBrk="1" hangingPunct="1">
              <a:lnSpc>
                <a:spcPct val="90000"/>
              </a:lnSpc>
            </a:pPr>
            <a:endParaRPr lang="en-US" altLang="en-US" dirty="0"/>
          </a:p>
          <a:p>
            <a:pPr eaLnBrk="1" hangingPunct="1">
              <a:lnSpc>
                <a:spcPct val="90000"/>
              </a:lnSpc>
            </a:pPr>
            <a:endParaRPr lang="en-US" altLang="en-US" dirty="0"/>
          </a:p>
          <a:p>
            <a:pPr lvl="1" eaLnBrk="1" hangingPunct="1">
              <a:lnSpc>
                <a:spcPct val="90000"/>
              </a:lnSpc>
            </a:pPr>
            <a:r>
              <a:rPr lang="en-US" altLang="en-US" dirty="0"/>
              <a:t>The long-run growth rate </a:t>
            </a:r>
            <a:r>
              <a:rPr lang="en-US" altLang="en-US" dirty="0" err="1"/>
              <a:t>g</a:t>
            </a:r>
            <a:r>
              <a:rPr lang="en-US" altLang="en-US" baseline="-25000" dirty="0" err="1"/>
              <a:t>FCF</a:t>
            </a:r>
            <a:r>
              <a:rPr lang="en-US" altLang="en-US" dirty="0"/>
              <a:t> is typically based on expected long-run growth rate of revenues</a:t>
            </a:r>
          </a:p>
          <a:p>
            <a:pPr eaLnBrk="1" hangingPunct="1">
              <a:lnSpc>
                <a:spcPct val="90000"/>
              </a:lnSpc>
            </a:pPr>
            <a:endParaRPr lang="en-US" altLang="en-US" dirty="0"/>
          </a:p>
          <a:p>
            <a:pPr eaLnBrk="1" hangingPunct="1">
              <a:lnSpc>
                <a:spcPct val="90000"/>
              </a:lnSpc>
            </a:pPr>
            <a:endParaRPr lang="en-US" altLang="en-US" dirty="0"/>
          </a:p>
        </p:txBody>
      </p:sp>
      <p:sp>
        <p:nvSpPr>
          <p:cNvPr id="11" name="TextBox 10">
            <a:extLst>
              <a:ext uri="{FF2B5EF4-FFF2-40B4-BE49-F238E27FC236}">
                <a16:creationId xmlns:a16="http://schemas.microsoft.com/office/drawing/2014/main" id="{18FFF4F1-0961-4581-99BF-9EF243091E47}"/>
              </a:ext>
            </a:extLst>
          </p:cNvPr>
          <p:cNvSpPr txBox="1"/>
          <p:nvPr/>
        </p:nvSpPr>
        <p:spPr>
          <a:xfrm>
            <a:off x="6115050" y="3190875"/>
            <a:ext cx="1938338" cy="457200"/>
          </a:xfrm>
          <a:prstGeom prst="rect">
            <a:avLst/>
          </a:prstGeom>
          <a:noFill/>
        </p:spPr>
        <p:txBody>
          <a:bodyPr>
            <a:spAutoFit/>
          </a:bodyPr>
          <a:lstStyle/>
          <a:p>
            <a:pPr>
              <a:defRPr/>
            </a:pPr>
            <a:r>
              <a:rPr lang="en-US" dirty="0">
                <a:latin typeface="+mn-lt"/>
                <a:ea typeface="+mn-ea"/>
              </a:rPr>
              <a:t>(Eq. 6)</a:t>
            </a:r>
          </a:p>
        </p:txBody>
      </p:sp>
      <p:graphicFrame>
        <p:nvGraphicFramePr>
          <p:cNvPr id="5122" name="Object 6">
            <a:extLst>
              <a:ext uri="{FF2B5EF4-FFF2-40B4-BE49-F238E27FC236}">
                <a16:creationId xmlns:a16="http://schemas.microsoft.com/office/drawing/2014/main" id="{056CB9EC-ACB2-44B0-A68F-2587FCD04D8B}"/>
              </a:ext>
            </a:extLst>
          </p:cNvPr>
          <p:cNvGraphicFramePr>
            <a:graphicFrameLocks noChangeAspect="1"/>
          </p:cNvGraphicFramePr>
          <p:nvPr/>
        </p:nvGraphicFramePr>
        <p:xfrm>
          <a:off x="866775" y="3000375"/>
          <a:ext cx="4264025" cy="885825"/>
        </p:xfrm>
        <a:graphic>
          <a:graphicData uri="http://schemas.openxmlformats.org/presentationml/2006/ole">
            <mc:AlternateContent xmlns:mc="http://schemas.openxmlformats.org/markup-compatibility/2006">
              <mc:Choice xmlns:v="urn:schemas-microsoft-com:vml" Requires="v">
                <p:oleObj name="Equation" r:id="rId3" imgW="4924440" imgH="508680" progId="Equation.3">
                  <p:embed/>
                </p:oleObj>
              </mc:Choice>
              <mc:Fallback>
                <p:oleObj name="Equation" r:id="rId3" imgW="4924440" imgH="508680" progId="Equation.3">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6775" y="3000375"/>
                        <a:ext cx="4264025" cy="885825"/>
                      </a:xfrm>
                      <a:prstGeom prst="rect">
                        <a:avLst/>
                      </a:prstGeom>
                      <a:solidFill>
                        <a:srgbClr val="FFF4DB"/>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1746" name="Rectangle 24">
            <a:extLst>
              <a:ext uri="{FF2B5EF4-FFF2-40B4-BE49-F238E27FC236}">
                <a16:creationId xmlns:a16="http://schemas.microsoft.com/office/drawing/2014/main" id="{73E398E0-B631-4128-A5CA-409FE3803176}"/>
              </a:ext>
            </a:extLst>
          </p:cNvPr>
          <p:cNvSpPr>
            <a:spLocks noGrp="1" noChangeArrowheads="1"/>
          </p:cNvSpPr>
          <p:nvPr>
            <p:ph type="title"/>
          </p:nvPr>
        </p:nvSpPr>
        <p:spPr>
          <a:xfrm>
            <a:off x="457200" y="274638"/>
            <a:ext cx="8229600" cy="944562"/>
          </a:xfrm>
        </p:spPr>
        <p:txBody>
          <a:bodyPr rtlCol="0">
            <a:normAutofit fontScale="90000"/>
          </a:bodyPr>
          <a:lstStyle/>
          <a:p>
            <a:pPr eaLnBrk="1" fontAlgn="auto" hangingPunct="1">
              <a:spcAft>
                <a:spcPts val="0"/>
              </a:spcAft>
              <a:defRPr/>
            </a:pPr>
            <a:r>
              <a:rPr lang="en-US" sz="3200" dirty="0"/>
              <a:t>Example -1 Valuing Nike, Inc., Stock Using Free Cash Flow</a:t>
            </a:r>
          </a:p>
        </p:txBody>
      </p:sp>
      <p:sp>
        <p:nvSpPr>
          <p:cNvPr id="31747" name="Rectangle 25">
            <a:extLst>
              <a:ext uri="{FF2B5EF4-FFF2-40B4-BE49-F238E27FC236}">
                <a16:creationId xmlns:a16="http://schemas.microsoft.com/office/drawing/2014/main" id="{2EC2D071-6990-4744-881C-D4C80828A6E1}"/>
              </a:ext>
            </a:extLst>
          </p:cNvPr>
          <p:cNvSpPr>
            <a:spLocks noGrp="1" noChangeArrowheads="1"/>
          </p:cNvSpPr>
          <p:nvPr>
            <p:ph idx="1"/>
          </p:nvPr>
        </p:nvSpPr>
        <p:spPr>
          <a:xfrm>
            <a:off x="469900" y="1308100"/>
            <a:ext cx="8229600" cy="4525963"/>
          </a:xfrm>
        </p:spPr>
        <p:txBody>
          <a:bodyPr rtlCol="0">
            <a:normAutofit lnSpcReduction="10000"/>
          </a:bodyPr>
          <a:lstStyle/>
          <a:p>
            <a:pPr eaLnBrk="1" fontAlgn="auto" hangingPunct="1">
              <a:spcAft>
                <a:spcPts val="0"/>
              </a:spcAft>
              <a:buFontTx/>
              <a:buNone/>
              <a:defRPr/>
            </a:pPr>
            <a:r>
              <a:rPr lang="en-US" dirty="0"/>
              <a:t>Problem:</a:t>
            </a:r>
          </a:p>
          <a:p>
            <a:pPr eaLnBrk="1" fontAlgn="auto" hangingPunct="1">
              <a:spcAft>
                <a:spcPts val="0"/>
              </a:spcAft>
              <a:defRPr/>
            </a:pPr>
            <a:r>
              <a:rPr lang="en-US" sz="2000" dirty="0"/>
              <a:t>Nike had sales of $25.3billion in 2012. </a:t>
            </a:r>
          </a:p>
          <a:p>
            <a:pPr eaLnBrk="1" fontAlgn="auto" hangingPunct="1">
              <a:spcAft>
                <a:spcPts val="0"/>
              </a:spcAft>
              <a:defRPr/>
            </a:pPr>
            <a:r>
              <a:rPr lang="en-US" sz="2000" dirty="0"/>
              <a:t>Suppose you expect its sales to grow at a rate of 10% in 2013, but then slow by 1% per year to the long-run growth rate that is characteristic of the apparel industry—5%—by 2018. </a:t>
            </a:r>
          </a:p>
          <a:p>
            <a:pPr eaLnBrk="1" fontAlgn="auto" hangingPunct="1">
              <a:spcAft>
                <a:spcPts val="0"/>
              </a:spcAft>
              <a:defRPr/>
            </a:pPr>
            <a:r>
              <a:rPr lang="en-US" sz="2000" dirty="0"/>
              <a:t>Based on Nike’s past profitability an investment needs, you expect EBIT to be 10% of sales, increases in net working capital requirements to be 10% of any increase in sales, and capital expenditures to equal depreciation expenses.</a:t>
            </a:r>
          </a:p>
          <a:p>
            <a:pPr eaLnBrk="1" fontAlgn="auto" hangingPunct="1">
              <a:spcAft>
                <a:spcPts val="0"/>
              </a:spcAft>
              <a:defRPr/>
            </a:pPr>
            <a:r>
              <a:rPr lang="en-US" sz="2000" dirty="0"/>
              <a:t> If Nike has $3.3 billion in cash, $1.2 billion in debt, 893.6 million shares outstanding, a tax rate of 24%, and a weighted average cost of capital of 10%, </a:t>
            </a:r>
          </a:p>
          <a:p>
            <a:pPr eaLnBrk="1" fontAlgn="auto" hangingPunct="1">
              <a:spcAft>
                <a:spcPts val="0"/>
              </a:spcAft>
              <a:defRPr/>
            </a:pPr>
            <a:r>
              <a:rPr lang="en-US" sz="2000" dirty="0"/>
              <a:t>what is your estimate of the value of Nike’s stock in early 2013?</a:t>
            </a:r>
          </a:p>
        </p:txBody>
      </p:sp>
    </p:spTree>
  </p:cSld>
  <p:clrMapOvr>
    <a:masterClrMapping/>
  </p:clrMapOvr>
  <p:transition spd="me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4460</Words>
  <Application>Microsoft Office PowerPoint</Application>
  <PresentationFormat>On-screen Show (4:3)</PresentationFormat>
  <Paragraphs>687</Paragraphs>
  <Slides>60</Slides>
  <Notes>57</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60</vt:i4>
      </vt:variant>
    </vt:vector>
  </HeadingPairs>
  <TitlesOfParts>
    <vt:vector size="68" baseType="lpstr">
      <vt:lpstr>Aharoni</vt:lpstr>
      <vt:lpstr>Arial</vt:lpstr>
      <vt:lpstr>Calibri</vt:lpstr>
      <vt:lpstr>Cambria Math</vt:lpstr>
      <vt:lpstr>Tahoma</vt:lpstr>
      <vt:lpstr>Times New Roman</vt:lpstr>
      <vt:lpstr>Office Theme</vt:lpstr>
      <vt:lpstr>Equation</vt:lpstr>
      <vt:lpstr>PowerPoint Presentation</vt:lpstr>
      <vt:lpstr>Outline</vt:lpstr>
      <vt:lpstr>Learning Objectives</vt:lpstr>
      <vt:lpstr>The Discounted Free Cash Flow Model</vt:lpstr>
      <vt:lpstr>The Discounted Free Cash Flow Model</vt:lpstr>
      <vt:lpstr>The Discounted Free Cash Flow Model</vt:lpstr>
      <vt:lpstr>The Discounted Free Cash Flow Model</vt:lpstr>
      <vt:lpstr>The Discounted Free Cash Flow Model</vt:lpstr>
      <vt:lpstr>Example -1 Valuing Nike, Inc., Stock Using Free Cash Flow</vt:lpstr>
      <vt:lpstr>Example -1 Valuing Nike, Inc., Stock Using Free Cash Flow</vt:lpstr>
      <vt:lpstr>Example -1 Valuing Nike, Inc., Stock Using Free Cash Flow</vt:lpstr>
      <vt:lpstr>Example -1 Valuing Nike, Inc., Stock Using Free Cash Flow</vt:lpstr>
      <vt:lpstr>Example -1 Valuing Nike, Inc., Stock Using Free Cash Flow</vt:lpstr>
      <vt:lpstr>Example -1 Valuing Nike, Inc., Stock Using Free Cash Flow</vt:lpstr>
      <vt:lpstr>Example 10.1 Valuing Nike, Inc., Stock Using Free Cash Flow</vt:lpstr>
      <vt:lpstr>Example -2 Valuing Nike, Inc., Changing the expected growth</vt:lpstr>
      <vt:lpstr>Example -2 Valuing Nike, Inc., Changing the expected growth</vt:lpstr>
      <vt:lpstr>Example -2 Valuing Nike, Inc., Changing the expected growth</vt:lpstr>
      <vt:lpstr>Example -2 Valuing Nike, Inc., Changing the expected growth</vt:lpstr>
      <vt:lpstr>Example 2 Valuing Nike, Inc., Stock Using Free Cash Flow</vt:lpstr>
      <vt:lpstr>The Discounted Free Cash Flow Model</vt:lpstr>
      <vt:lpstr>The Discounted Free Cash Flow Model</vt:lpstr>
      <vt:lpstr>Example -3  Sensitivity Analysis for Stock Valuation</vt:lpstr>
      <vt:lpstr>Example 3-  Sensitivity Analysis for Stock Valuation</vt:lpstr>
      <vt:lpstr>Example -3  Sensitivity Analysis for Stock Valuation</vt:lpstr>
      <vt:lpstr>Part -2 Valuation Based on Comparable Firms</vt:lpstr>
      <vt:lpstr>Valuation Based on Comparable Firms</vt:lpstr>
      <vt:lpstr>Valuation Based on Comparable Firms</vt:lpstr>
      <vt:lpstr>Valuation Based on Comparable Firms</vt:lpstr>
      <vt:lpstr>Figure 2  Stock Price Quote for Nike (NKE)</vt:lpstr>
      <vt:lpstr>Example -3  Valuation Using the Price-Earnings Ratio</vt:lpstr>
      <vt:lpstr>Assumption Using the Price-Earnings Ratio</vt:lpstr>
      <vt:lpstr>Valuation Based on Comparable Firms</vt:lpstr>
      <vt:lpstr>Valuation Based on Comparable Firms</vt:lpstr>
      <vt:lpstr>Figure -3  Relating the P/E Ratio to Expected Future Growth</vt:lpstr>
      <vt:lpstr>Example- 4 Growth Prospects and the Price-Earnings Ratio</vt:lpstr>
      <vt:lpstr>Valuation Based on Comparable Firms</vt:lpstr>
      <vt:lpstr>Valuation Based on Comparable Firms</vt:lpstr>
      <vt:lpstr>Example -5 Valuation Using the Enterprise Value Multiple</vt:lpstr>
      <vt:lpstr>Example 10.5 Valuation Using the Enterprise Value Multiple</vt:lpstr>
      <vt:lpstr>Example -5 Valuation Using the Enterprise Value Multiple</vt:lpstr>
      <vt:lpstr>Valuation Based on Comparable Firms</vt:lpstr>
      <vt:lpstr>Valuation Based on Comparable Firms</vt:lpstr>
      <vt:lpstr>Valuation Based on Comparable Firms</vt:lpstr>
      <vt:lpstr>Table -1  Stock Prices and Multiples for the Footwear Industry , July 2013</vt:lpstr>
      <vt:lpstr>Valuation Based on Comparable Firms</vt:lpstr>
      <vt:lpstr>Valuation Based on Comparable Firms</vt:lpstr>
      <vt:lpstr>Valuation Based on Comparable Firms</vt:lpstr>
      <vt:lpstr>Figure -4  Range of Valuations for Nike Stock Using Various Valuation Methods</vt:lpstr>
      <vt:lpstr>Part-4 Information, Competition, and Stock Prices</vt:lpstr>
      <vt:lpstr>Random Walks and Efficient Market Hypothesis</vt:lpstr>
      <vt:lpstr>Random Walks and Efficient Market Hypothesis</vt:lpstr>
      <vt:lpstr>Implications of the EMH</vt:lpstr>
      <vt:lpstr>Implications of the EMH</vt:lpstr>
      <vt:lpstr>Figure-5  The Valuation Triad</vt:lpstr>
      <vt:lpstr>Example -6 Using the Information in Market Prices</vt:lpstr>
      <vt:lpstr>Example-6 Using the Information in Market Prices</vt:lpstr>
      <vt:lpstr>Example -6 Using the Information in Market Prices</vt:lpstr>
      <vt:lpstr>Example</vt:lpstr>
      <vt:lpstr>Table -1 Multiples for the Airline Industry, 2021</vt:lpstr>
    </vt:vector>
  </TitlesOfParts>
  <Company>© 2009 Pearson Prentice Hall. All rights reserved.</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dc:title>
  <dc:subject>Fundamentals of Corporate Finance</dc:subject>
  <dc:creator>Jonathan Berk, Peter DeMarzo, and Jarrad Harford</dc:creator>
  <cp:lastModifiedBy>javad kashefi</cp:lastModifiedBy>
  <cp:revision>489</cp:revision>
  <cp:lastPrinted>2001-07-20T01:09:35Z</cp:lastPrinted>
  <dcterms:created xsi:type="dcterms:W3CDTF">2014-01-12T13:18:32Z</dcterms:created>
  <dcterms:modified xsi:type="dcterms:W3CDTF">2026-03-26T16:33:30Z</dcterms:modified>
</cp:coreProperties>
</file>