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84" r:id="rId14"/>
    <p:sldId id="285" r:id="rId15"/>
    <p:sldId id="269" r:id="rId16"/>
    <p:sldId id="270" r:id="rId17"/>
    <p:sldId id="271" r:id="rId18"/>
    <p:sldId id="272" r:id="rId19"/>
    <p:sldId id="273" r:id="rId20"/>
    <p:sldId id="274" r:id="rId21"/>
    <p:sldId id="275" r:id="rId22"/>
    <p:sldId id="276" r:id="rId23"/>
    <p:sldId id="277" r:id="rId24"/>
    <p:sldId id="280" r:id="rId25"/>
    <p:sldId id="282" r:id="rId26"/>
    <p:sldId id="283"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162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pPr>
              <a:defRPr/>
            </a:pPr>
            <a:fld id="{9A4693E8-1D11-4E11-980E-0B8057CA8499}" type="slidenum">
              <a:rPr lang="en-US"/>
              <a:pPr>
                <a:defRPr/>
              </a:pPr>
              <a:t>‹#›</a:t>
            </a:fld>
            <a:endParaRPr lang="en-US"/>
          </a:p>
        </p:txBody>
      </p:sp>
    </p:spTree>
    <p:extLst>
      <p:ext uri="{BB962C8B-B14F-4D97-AF65-F5344CB8AC3E}">
        <p14:creationId xmlns:p14="http://schemas.microsoft.com/office/powerpoint/2010/main" val="42124321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A418447A-87CF-427C-81D4-6FC3CDEDBA48}" type="slidenum">
              <a:rPr lang="en-US" smtClean="0">
                <a:latin typeface="Arial" charset="0"/>
              </a:rPr>
              <a:pPr/>
              <a:t>1</a:t>
            </a:fld>
            <a:endParaRPr lang="en-US">
              <a:latin typeface="Arial" charset="0"/>
            </a:endParaRPr>
          </a:p>
        </p:txBody>
      </p:sp>
      <p:sp>
        <p:nvSpPr>
          <p:cNvPr id="28675" name="Rectangle 2"/>
          <p:cNvSpPr>
            <a:spLocks noGrp="1" noRot="1" noChangeAspect="1" noChangeArrowheads="1" noTextEdit="1"/>
          </p:cNvSpPr>
          <p:nvPr>
            <p:ph type="sldImg"/>
          </p:nvPr>
        </p:nvSpPr>
        <p:spPr>
          <a:xfrm>
            <a:off x="1150938" y="692150"/>
            <a:ext cx="4556125" cy="3416300"/>
          </a:xfrm>
          <a:ln/>
        </p:spPr>
      </p:sp>
      <p:sp>
        <p:nvSpPr>
          <p:cNvPr id="28676" name="Rectangle 3"/>
          <p:cNvSpPr>
            <a:spLocks noGrp="1" noChangeArrowheads="1"/>
          </p:cNvSpPr>
          <p:nvPr>
            <p:ph type="body" idx="1"/>
          </p:nvPr>
        </p:nvSpPr>
        <p:spPr>
          <a:xfrm>
            <a:off x="914400" y="4343400"/>
            <a:ext cx="5029200" cy="4114800"/>
          </a:xfrm>
          <a:noFill/>
          <a:ln/>
        </p:spPr>
        <p:txBody>
          <a:bodyPr/>
          <a:lstStyle/>
          <a:p>
            <a:pPr eaLnBrk="1" hangingPunct="1"/>
            <a:endParaRPr lang="en-US">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51E434AF-5143-43D2-AEB0-430ECCE1F229}" type="slidenum">
              <a:rPr lang="en-US" smtClean="0">
                <a:latin typeface="Arial" charset="0"/>
              </a:rPr>
              <a:pPr/>
              <a:t>10</a:t>
            </a:fld>
            <a:endParaRPr lang="en-US">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8F50D46-F900-42B3-9030-C3848BD4153E}" type="slidenum">
              <a:rPr lang="en-US" smtClean="0">
                <a:latin typeface="Arial" charset="0"/>
              </a:rPr>
              <a:pPr/>
              <a:t>11</a:t>
            </a:fld>
            <a:endParaRPr lang="en-US">
              <a:latin typeface="Arial"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69F37F7B-158B-4CB9-8CDA-FB6FA4C3D19A}" type="slidenum">
              <a:rPr lang="en-US" smtClean="0">
                <a:latin typeface="Arial" charset="0"/>
              </a:rPr>
              <a:pPr/>
              <a:t>12</a:t>
            </a:fld>
            <a:endParaRPr lang="en-US">
              <a:latin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AF90E822-D684-4507-B926-F99B02BF9A8D}" type="slidenum">
              <a:rPr lang="en-US" smtClean="0">
                <a:latin typeface="Arial" charset="0"/>
              </a:rPr>
              <a:pPr/>
              <a:t>15</a:t>
            </a:fld>
            <a:endParaRPr lang="en-US">
              <a:latin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E2173C2B-A0A6-43FC-A8ED-6C02B504B3AF}" type="slidenum">
              <a:rPr lang="en-US" smtClean="0">
                <a:latin typeface="Arial" charset="0"/>
              </a:rPr>
              <a:pPr/>
              <a:t>16</a:t>
            </a:fld>
            <a:endParaRPr lang="en-US">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D2AD9AEE-3940-4F01-8A15-7E00652B395E}" type="slidenum">
              <a:rPr lang="en-US" smtClean="0">
                <a:latin typeface="Arial" charset="0"/>
              </a:rPr>
              <a:pPr/>
              <a:t>17</a:t>
            </a:fld>
            <a:endParaRPr lang="en-US">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8F98A979-AF5B-4C3E-8104-5D2A9B305B88}" type="slidenum">
              <a:rPr lang="en-US" smtClean="0">
                <a:latin typeface="Arial" charset="0"/>
              </a:rPr>
              <a:pPr/>
              <a:t>18</a:t>
            </a:fld>
            <a:endParaRPr lang="en-US">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9E4F3B38-27C1-4A86-A913-AEEDFFA402A8}" type="slidenum">
              <a:rPr lang="en-US" smtClean="0">
                <a:latin typeface="Arial" charset="0"/>
              </a:rPr>
              <a:pPr/>
              <a:t>19</a:t>
            </a:fld>
            <a:endParaRPr lang="en-US">
              <a:latin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37C1E427-4583-4F9D-8A34-D17E9311A018}" type="slidenum">
              <a:rPr lang="en-US" smtClean="0">
                <a:latin typeface="Arial" charset="0"/>
              </a:rPr>
              <a:pPr/>
              <a:t>20</a:t>
            </a:fld>
            <a:endParaRPr lang="en-US">
              <a:latin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37AC242D-E710-4DB5-811D-37D4A1AF8F1E}" type="slidenum">
              <a:rPr lang="en-US" smtClean="0">
                <a:latin typeface="Arial" charset="0"/>
              </a:rPr>
              <a:pPr/>
              <a:t>21</a:t>
            </a:fld>
            <a:endParaRPr lang="en-US">
              <a:latin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F25E6D2D-2E02-4812-80A7-51772E5C05A4}" type="slidenum">
              <a:rPr lang="en-US" smtClean="0">
                <a:latin typeface="Arial" charset="0"/>
              </a:rPr>
              <a:pPr/>
              <a:t>2</a:t>
            </a:fld>
            <a:endParaRPr lang="en-US">
              <a:latin typeface="Arial"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25CE682D-E484-4A99-AC39-535C4146EA56}" type="slidenum">
              <a:rPr lang="en-US" smtClean="0">
                <a:latin typeface="Arial" charset="0"/>
              </a:rPr>
              <a:pPr/>
              <a:t>22</a:t>
            </a:fld>
            <a:endParaRPr lang="en-US">
              <a:latin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4969793D-5AA7-4CDE-A5AD-ADDEBBCAEE1B}" type="slidenum">
              <a:rPr lang="en-US" smtClean="0">
                <a:latin typeface="Arial" charset="0"/>
              </a:rPr>
              <a:pPr/>
              <a:t>23</a:t>
            </a:fld>
            <a:endParaRPr lang="en-US">
              <a:latin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7BF2E422-5FB2-43BB-AFCE-90460D516BA2}" type="slidenum">
              <a:rPr lang="en-US" smtClean="0">
                <a:latin typeface="Arial" charset="0"/>
              </a:rPr>
              <a:pPr/>
              <a:t>24</a:t>
            </a:fld>
            <a:endParaRPr lang="en-US">
              <a:latin typeface="Arial"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F73EAC6F-0530-407F-B27A-778ABD4786BE}" type="slidenum">
              <a:rPr lang="en-US" smtClean="0">
                <a:latin typeface="Arial" charset="0"/>
              </a:rPr>
              <a:pPr/>
              <a:t>25</a:t>
            </a:fld>
            <a:endParaRPr lang="en-US">
              <a:latin typeface="Arial"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563866DE-C6E6-449C-BDE1-B5AF5375AAFC}" type="slidenum">
              <a:rPr lang="en-US" smtClean="0">
                <a:latin typeface="Arial" charset="0"/>
              </a:rPr>
              <a:pPr/>
              <a:t>26</a:t>
            </a:fld>
            <a:endParaRPr lang="en-US">
              <a:latin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97C4D368-BB32-47D0-96F5-46FDBE0DEC39}" type="slidenum">
              <a:rPr lang="en-US" smtClean="0">
                <a:latin typeface="Arial" charset="0"/>
              </a:rPr>
              <a:pPr/>
              <a:t>3</a:t>
            </a:fld>
            <a:endParaRPr lang="en-US">
              <a:latin typeface="Arial"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81BDDD19-F8E4-4920-B9AB-7B25CB6068CF}" type="slidenum">
              <a:rPr lang="en-US" smtClean="0">
                <a:latin typeface="Arial" charset="0"/>
              </a:rPr>
              <a:pPr/>
              <a:t>4</a:t>
            </a:fld>
            <a:endParaRPr lang="en-US">
              <a:latin typeface="Arial"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F09231D8-DA26-4CDF-91E7-D4BB1EDFC774}" type="slidenum">
              <a:rPr lang="en-US" smtClean="0">
                <a:latin typeface="Arial" charset="0"/>
              </a:rPr>
              <a:pPr/>
              <a:t>5</a:t>
            </a:fld>
            <a:endParaRPr lang="en-US">
              <a:latin typeface="Arial"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478B7228-F625-41D0-95E1-C17096EDB0E0}" type="slidenum">
              <a:rPr lang="en-US" smtClean="0">
                <a:latin typeface="Arial" charset="0"/>
              </a:rPr>
              <a:pPr/>
              <a:t>6</a:t>
            </a:fld>
            <a:endParaRPr lang="en-US">
              <a:latin typeface="Arial"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E32D708-B501-4EA1-A5F3-15846E472FB5}" type="slidenum">
              <a:rPr lang="en-US" smtClean="0">
                <a:latin typeface="Arial" charset="0"/>
              </a:rPr>
              <a:pPr/>
              <a:t>7</a:t>
            </a:fld>
            <a:endParaRPr lang="en-US">
              <a:latin typeface="Arial"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67081E2A-02F6-4EA4-9AFF-ACD51F20C090}" type="slidenum">
              <a:rPr lang="en-US" smtClean="0">
                <a:latin typeface="Arial" charset="0"/>
              </a:rPr>
              <a:pPr/>
              <a:t>8</a:t>
            </a:fld>
            <a:endParaRPr lang="en-US">
              <a:latin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8B3C0B3C-3C7F-4DC2-8E5A-E8C7E38188A6}" type="slidenum">
              <a:rPr lang="en-US" smtClean="0">
                <a:latin typeface="Arial" charset="0"/>
              </a:rPr>
              <a:pPr/>
              <a:t>9</a:t>
            </a:fld>
            <a:endParaRPr lang="en-US">
              <a:latin typeface="Arial"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6248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6248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19" name="Rectangle 17"/>
          <p:cNvSpPr>
            <a:spLocks noGrp="1" noChangeArrowheads="1"/>
          </p:cNvSpPr>
          <p:nvPr>
            <p:ph type="ftr" sz="quarter" idx="11"/>
          </p:nvPr>
        </p:nvSpPr>
        <p:spPr/>
        <p:txBody>
          <a:bodyPr/>
          <a:lstStyle>
            <a:lvl1pPr>
              <a:defRPr/>
            </a:lvl1pPr>
          </a:lstStyle>
          <a:p>
            <a:pPr>
              <a:defRPr/>
            </a:pPr>
            <a:endParaRPr lang="en-US"/>
          </a:p>
        </p:txBody>
      </p:sp>
      <p:sp>
        <p:nvSpPr>
          <p:cNvPr id="20" name="Rectangle 18"/>
          <p:cNvSpPr>
            <a:spLocks noGrp="1" noChangeArrowheads="1"/>
          </p:cNvSpPr>
          <p:nvPr>
            <p:ph type="sldNum" sz="quarter" idx="12"/>
          </p:nvPr>
        </p:nvSpPr>
        <p:spPr/>
        <p:txBody>
          <a:bodyPr/>
          <a:lstStyle>
            <a:lvl1pPr>
              <a:defRPr/>
            </a:lvl1pPr>
          </a:lstStyle>
          <a:p>
            <a:pPr>
              <a:defRPr/>
            </a:pPr>
            <a:fld id="{912F155A-9F96-4C14-93AB-81AF2EE544F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F01754BA-A07F-479E-B822-CF9A441885E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16665220-354A-492C-B521-8B031BBE7910}"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55CE1B30-5C64-4B2B-B3F2-08C36C25BF80}"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4A8AA5BC-E3F1-40FC-9E8B-87890A220DC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AFE0E6DB-4B3C-4080-8B05-565A3D669484}"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6593271-7D4A-4145-AE6F-AE84ACDE26EF}"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DE855CE4-05B9-4B16-A34C-E12558A1D785}"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92A0F56F-F03C-4740-A9DB-A5F7C353844A}"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B309D528-F9B7-4D9C-B8A3-BC466A188AE6}"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33998FD2-08AD-4F13-AB49-A1E7FE8E3903}"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8E1DF528-AEB7-4DE2-8A39-C9A7826EC0CA}"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pitchFamily="34" charset="0"/>
              </a:defRPr>
            </a:lvl1pPr>
          </a:lstStyle>
          <a:p>
            <a:pPr>
              <a:defRPr/>
            </a:pPr>
            <a:endParaRPr lang="en-US"/>
          </a:p>
        </p:txBody>
      </p:sp>
      <p:sp>
        <p:nvSpPr>
          <p:cNvPr id="6144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pPr>
              <a:defRPr/>
            </a:pPr>
            <a:fld id="{C54EA83A-C9F9-4299-918E-7B7463BDCFE4}" type="slidenum">
              <a:rPr lang="en-US"/>
              <a:pPr>
                <a:defRPr/>
              </a:pPr>
              <a:t>‹#›</a:t>
            </a:fld>
            <a:endParaRPr lang="en-US"/>
          </a:p>
        </p:txBody>
      </p:sp>
      <p:grpSp>
        <p:nvGrpSpPr>
          <p:cNvPr id="10244" name="Group 4"/>
          <p:cNvGrpSpPr>
            <a:grpSpLocks/>
          </p:cNvGrpSpPr>
          <p:nvPr/>
        </p:nvGrpSpPr>
        <p:grpSpPr bwMode="auto">
          <a:xfrm>
            <a:off x="0" y="0"/>
            <a:ext cx="9144000" cy="546100"/>
            <a:chOff x="0" y="0"/>
            <a:chExt cx="5760" cy="344"/>
          </a:xfrm>
        </p:grpSpPr>
        <p:sp>
          <p:nvSpPr>
            <p:cNvPr id="6144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144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6144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pitchFamily="34" charset="0"/>
              </a:endParaRPr>
            </a:p>
          </p:txBody>
        </p:sp>
        <p:sp>
          <p:nvSpPr>
            <p:cNvPr id="6144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pitchFamily="34" charset="0"/>
              </a:endParaRPr>
            </a:p>
          </p:txBody>
        </p:sp>
        <p:sp>
          <p:nvSpPr>
            <p:cNvPr id="6144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pitchFamily="34" charset="0"/>
              </a:endParaRPr>
            </a:p>
          </p:txBody>
        </p:sp>
        <p:sp>
          <p:nvSpPr>
            <p:cNvPr id="6145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pitchFamily="34" charset="0"/>
              </a:endParaRPr>
            </a:p>
          </p:txBody>
        </p:sp>
        <p:sp>
          <p:nvSpPr>
            <p:cNvPr id="6145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6145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pitchFamily="34" charset="0"/>
              </a:endParaRPr>
            </a:p>
          </p:txBody>
        </p:sp>
        <p:sp>
          <p:nvSpPr>
            <p:cNvPr id="6145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pitchFamily="34" charset="0"/>
              </a:endParaRPr>
            </a:p>
          </p:txBody>
        </p:sp>
      </p:grpSp>
      <p:sp>
        <p:nvSpPr>
          <p:cNvPr id="10245"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46"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45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710"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pitchFamily="34" charset="0"/>
        </a:defRPr>
      </a:lvl2pPr>
      <a:lvl3pPr algn="l" rtl="0" eaLnBrk="0" fontAlgn="base" hangingPunct="0">
        <a:spcBef>
          <a:spcPct val="0"/>
        </a:spcBef>
        <a:spcAft>
          <a:spcPct val="0"/>
        </a:spcAft>
        <a:defRPr sz="4400">
          <a:solidFill>
            <a:schemeClr val="tx1"/>
          </a:solidFill>
          <a:latin typeface="Arial" pitchFamily="34" charset="0"/>
        </a:defRPr>
      </a:lvl3pPr>
      <a:lvl4pPr algn="l" rtl="0" eaLnBrk="0" fontAlgn="base" hangingPunct="0">
        <a:spcBef>
          <a:spcPct val="0"/>
        </a:spcBef>
        <a:spcAft>
          <a:spcPct val="0"/>
        </a:spcAft>
        <a:defRPr sz="4400">
          <a:solidFill>
            <a:schemeClr val="tx1"/>
          </a:solidFill>
          <a:latin typeface="Arial" pitchFamily="34" charset="0"/>
        </a:defRPr>
      </a:lvl4pPr>
      <a:lvl5pPr algn="l" rtl="0" eaLnBrk="0" fontAlgn="base" hangingPunct="0">
        <a:spcBef>
          <a:spcPct val="0"/>
        </a:spcBef>
        <a:spcAft>
          <a:spcPct val="0"/>
        </a:spcAft>
        <a:defRPr sz="4400">
          <a:solidFill>
            <a:schemeClr val="tx1"/>
          </a:solidFill>
          <a:latin typeface="Arial" pitchFamily="34" charset="0"/>
        </a:defRPr>
      </a:lvl5pPr>
      <a:lvl6pPr marL="457200" algn="l" rtl="0" fontAlgn="base">
        <a:spcBef>
          <a:spcPct val="0"/>
        </a:spcBef>
        <a:spcAft>
          <a:spcPct val="0"/>
        </a:spcAft>
        <a:defRPr sz="4400">
          <a:solidFill>
            <a:schemeClr val="tx1"/>
          </a:solidFill>
          <a:latin typeface="Arial" pitchFamily="34" charset="0"/>
        </a:defRPr>
      </a:lvl6pPr>
      <a:lvl7pPr marL="914400" algn="l" rtl="0" fontAlgn="base">
        <a:spcBef>
          <a:spcPct val="0"/>
        </a:spcBef>
        <a:spcAft>
          <a:spcPct val="0"/>
        </a:spcAft>
        <a:defRPr sz="4400">
          <a:solidFill>
            <a:schemeClr val="tx1"/>
          </a:solidFill>
          <a:latin typeface="Arial" pitchFamily="34" charset="0"/>
        </a:defRPr>
      </a:lvl7pPr>
      <a:lvl8pPr marL="1371600" algn="l" rtl="0" fontAlgn="base">
        <a:spcBef>
          <a:spcPct val="0"/>
        </a:spcBef>
        <a:spcAft>
          <a:spcPct val="0"/>
        </a:spcAft>
        <a:defRPr sz="4400">
          <a:solidFill>
            <a:schemeClr val="tx1"/>
          </a:solidFill>
          <a:latin typeface="Arial" pitchFamily="34" charset="0"/>
        </a:defRPr>
      </a:lvl8pPr>
      <a:lvl9pPr marL="1828800" algn="l" rtl="0" fontAlgn="base">
        <a:spcBef>
          <a:spcPct val="0"/>
        </a:spcBef>
        <a:spcAft>
          <a:spcPct val="0"/>
        </a:spcAft>
        <a:defRPr sz="4400">
          <a:solidFill>
            <a:schemeClr val="tx1"/>
          </a:solidFill>
          <a:latin typeface="Arial" pitchFamily="34"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533400"/>
            <a:ext cx="7620000" cy="1162050"/>
          </a:xfrm>
        </p:spPr>
        <p:txBody>
          <a:bodyPr/>
          <a:lstStyle/>
          <a:p>
            <a:pPr algn="ctr" eaLnBrk="1" hangingPunct="1">
              <a:lnSpc>
                <a:spcPct val="90000"/>
              </a:lnSpc>
            </a:pPr>
            <a:r>
              <a:rPr lang="en-US" sz="4000" b="1"/>
              <a:t>BUSINESS VALUATION</a:t>
            </a:r>
            <a:br>
              <a:rPr lang="en-US" sz="4000" b="1"/>
            </a:br>
            <a:r>
              <a:rPr lang="en-US" sz="4000" b="1"/>
              <a:t>MODELS</a:t>
            </a:r>
          </a:p>
        </p:txBody>
      </p:sp>
      <p:sp>
        <p:nvSpPr>
          <p:cNvPr id="12292" name="Rectangle 4"/>
          <p:cNvSpPr>
            <a:spLocks noGrp="1" noChangeArrowheads="1"/>
          </p:cNvSpPr>
          <p:nvPr>
            <p:ph type="body" idx="1"/>
          </p:nvPr>
        </p:nvSpPr>
        <p:spPr/>
        <p:txBody>
          <a:bodyPr/>
          <a:lstStyle/>
          <a:p>
            <a:pPr eaLnBrk="1" hangingPunct="1"/>
            <a:r>
              <a:rPr lang="en-US"/>
              <a:t>Two methods:</a:t>
            </a:r>
          </a:p>
          <a:p>
            <a:pPr eaLnBrk="1" hangingPunct="1"/>
            <a:r>
              <a:rPr lang="en-US"/>
              <a:t>1. Discounted Cash Flow </a:t>
            </a:r>
          </a:p>
          <a:p>
            <a:pPr eaLnBrk="1" hangingPunct="1"/>
            <a:r>
              <a:rPr lang="en-US"/>
              <a:t>2. Relative Values</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pPr eaLnBrk="1" hangingPunct="1"/>
            <a:r>
              <a:rPr lang="en-US" sz="3600" dirty="0"/>
              <a:t>VALUATION OF LEVERED EQUITY</a:t>
            </a:r>
          </a:p>
        </p:txBody>
      </p:sp>
      <p:sp>
        <p:nvSpPr>
          <p:cNvPr id="5124" name="Rectangle 3"/>
          <p:cNvSpPr>
            <a:spLocks noGrp="1" noChangeArrowheads="1"/>
          </p:cNvSpPr>
          <p:nvPr>
            <p:ph type="body" idx="1"/>
          </p:nvPr>
        </p:nvSpPr>
        <p:spPr/>
        <p:txBody>
          <a:bodyPr/>
          <a:lstStyle/>
          <a:p>
            <a:pPr eaLnBrk="1" hangingPunct="1"/>
            <a:r>
              <a:rPr lang="en-US" dirty="0"/>
              <a:t>Value of Equity when the Firm is levered,</a:t>
            </a:r>
          </a:p>
          <a:p>
            <a:pPr eaLnBrk="1" hangingPunct="1"/>
            <a:endParaRPr lang="en-US" dirty="0"/>
          </a:p>
        </p:txBody>
      </p:sp>
      <p:sp>
        <p:nvSpPr>
          <p:cNvPr id="5125" name="Rectangle 4"/>
          <p:cNvSpPr>
            <a:spLocks noChangeArrowheads="1"/>
          </p:cNvSpPr>
          <p:nvPr/>
        </p:nvSpPr>
        <p:spPr bwMode="auto">
          <a:xfrm>
            <a:off x="0" y="3162300"/>
            <a:ext cx="9144000" cy="0"/>
          </a:xfrm>
          <a:prstGeom prst="rect">
            <a:avLst/>
          </a:prstGeom>
          <a:noFill/>
          <a:ln w="12700">
            <a:noFill/>
            <a:miter lim="800000"/>
            <a:headEnd type="none" w="sm" len="sm"/>
            <a:tailEnd type="none" w="sm" len="sm"/>
          </a:ln>
        </p:spPr>
        <p:txBody>
          <a:bodyPr wrap="none" anchor="ctr">
            <a:spAutoFit/>
          </a:bodyPr>
          <a:lstStyle/>
          <a:p>
            <a:endParaRPr lang="en-US"/>
          </a:p>
        </p:txBody>
      </p:sp>
      <p:graphicFrame>
        <p:nvGraphicFramePr>
          <p:cNvPr id="5122" name="Object 5"/>
          <p:cNvGraphicFramePr>
            <a:graphicFrameLocks noChangeAspect="1"/>
          </p:cNvGraphicFramePr>
          <p:nvPr/>
        </p:nvGraphicFramePr>
        <p:xfrm>
          <a:off x="1819275" y="2673350"/>
          <a:ext cx="5438775" cy="1130300"/>
        </p:xfrm>
        <a:graphic>
          <a:graphicData uri="http://schemas.openxmlformats.org/presentationml/2006/ole">
            <mc:AlternateContent xmlns:mc="http://schemas.openxmlformats.org/markup-compatibility/2006">
              <mc:Choice xmlns:v="urn:schemas-microsoft-com:vml" Requires="v">
                <p:oleObj name="Equation" r:id="rId3" imgW="5003640" imgH="1130040" progId="Equation.3">
                  <p:embed/>
                </p:oleObj>
              </mc:Choice>
              <mc:Fallback>
                <p:oleObj name="Equation" r:id="rId3" imgW="5003640" imgH="113004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19275" y="2673350"/>
                        <a:ext cx="5438775" cy="113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6" name="Rectangle 6"/>
          <p:cNvSpPr>
            <a:spLocks noChangeArrowheads="1"/>
          </p:cNvSpPr>
          <p:nvPr/>
        </p:nvSpPr>
        <p:spPr bwMode="auto">
          <a:xfrm>
            <a:off x="0" y="3695700"/>
            <a:ext cx="9144000" cy="0"/>
          </a:xfrm>
          <a:prstGeom prst="rect">
            <a:avLst/>
          </a:prstGeom>
          <a:noFill/>
          <a:ln w="12700">
            <a:noFill/>
            <a:miter lim="800000"/>
            <a:headEnd type="none" w="sm" len="sm"/>
            <a:tailEnd type="none" w="sm" len="sm"/>
          </a:ln>
        </p:spPr>
        <p:txBody>
          <a:bodyPr wrap="none" anchor="ctr">
            <a:spAutoFit/>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t>Levered FCF</a:t>
            </a:r>
          </a:p>
        </p:txBody>
      </p:sp>
      <p:sp>
        <p:nvSpPr>
          <p:cNvPr id="17411" name="Rectangle 3"/>
          <p:cNvSpPr>
            <a:spLocks noGrp="1" noChangeArrowheads="1"/>
          </p:cNvSpPr>
          <p:nvPr>
            <p:ph type="body" idx="1"/>
          </p:nvPr>
        </p:nvSpPr>
        <p:spPr/>
        <p:txBody>
          <a:bodyPr/>
          <a:lstStyle/>
          <a:p>
            <a:pPr eaLnBrk="1" hangingPunct="1">
              <a:lnSpc>
                <a:spcPct val="80000"/>
              </a:lnSpc>
            </a:pPr>
            <a:r>
              <a:rPr lang="en-US" sz="2000"/>
              <a:t>EBIT</a:t>
            </a:r>
          </a:p>
          <a:p>
            <a:pPr eaLnBrk="1" hangingPunct="1">
              <a:lnSpc>
                <a:spcPct val="80000"/>
              </a:lnSpc>
            </a:pPr>
            <a:r>
              <a:rPr lang="en-US" sz="2000"/>
              <a:t>Less:		Interest payment</a:t>
            </a:r>
          </a:p>
          <a:p>
            <a:pPr eaLnBrk="1" hangingPunct="1">
              <a:lnSpc>
                <a:spcPct val="80000"/>
              </a:lnSpc>
            </a:pPr>
            <a:r>
              <a:rPr lang="en-US" sz="2000"/>
              <a:t>Less:		Cash Taxes on EBIT</a:t>
            </a:r>
          </a:p>
          <a:p>
            <a:pPr eaLnBrk="1" hangingPunct="1">
              <a:lnSpc>
                <a:spcPct val="80000"/>
              </a:lnSpc>
            </a:pPr>
            <a:r>
              <a:rPr lang="en-US" sz="2000"/>
              <a:t>Plus:			</a:t>
            </a:r>
            <a:r>
              <a:rPr lang="en-US" sz="2000" u="sng"/>
              <a:t>Depreciation and Amortization</a:t>
            </a:r>
            <a:endParaRPr lang="en-US" sz="2000" b="1"/>
          </a:p>
          <a:p>
            <a:pPr eaLnBrk="1" hangingPunct="1">
              <a:lnSpc>
                <a:spcPct val="80000"/>
              </a:lnSpc>
            </a:pPr>
            <a:r>
              <a:rPr lang="en-US" sz="2000" b="1"/>
              <a:t>Operating Cash Flow</a:t>
            </a:r>
            <a:r>
              <a:rPr lang="en-US" sz="2000"/>
              <a:t> </a:t>
            </a:r>
            <a:r>
              <a:rPr lang="en-US" sz="2000" b="1"/>
              <a:t>(OCF)</a:t>
            </a:r>
            <a:endParaRPr lang="en-US" sz="2000"/>
          </a:p>
          <a:p>
            <a:pPr eaLnBrk="1" hangingPunct="1">
              <a:lnSpc>
                <a:spcPct val="80000"/>
              </a:lnSpc>
            </a:pPr>
            <a:r>
              <a:rPr lang="en-US" sz="2000"/>
              <a:t>Less:		Increase in Net Working Capital</a:t>
            </a:r>
          </a:p>
          <a:p>
            <a:pPr eaLnBrk="1" hangingPunct="1">
              <a:lnSpc>
                <a:spcPct val="80000"/>
              </a:lnSpc>
            </a:pPr>
            <a:r>
              <a:rPr lang="en-US" sz="2000"/>
              <a:t>Less:		Increase in Capital Expenditures</a:t>
            </a:r>
          </a:p>
          <a:p>
            <a:pPr eaLnBrk="1" hangingPunct="1">
              <a:lnSpc>
                <a:spcPct val="80000"/>
              </a:lnSpc>
            </a:pPr>
            <a:r>
              <a:rPr lang="en-US" sz="2000" u="sng"/>
              <a:t>Less:		(new debt issues minus debt repayments)</a:t>
            </a:r>
          </a:p>
          <a:p>
            <a:pPr eaLnBrk="1" hangingPunct="1">
              <a:lnSpc>
                <a:spcPct val="80000"/>
              </a:lnSpc>
            </a:pPr>
            <a:r>
              <a:rPr lang="en-US" sz="2000"/>
              <a:t>			Levered Free Cash Flow (LFCF)</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t>Present Value of </a:t>
            </a:r>
            <a:br>
              <a:rPr lang="en-US"/>
            </a:br>
            <a:r>
              <a:rPr lang="en-US"/>
              <a:t>Free Cash Flow to Equity</a:t>
            </a:r>
          </a:p>
        </p:txBody>
      </p:sp>
      <p:sp>
        <p:nvSpPr>
          <p:cNvPr id="18435" name="Rectangle 3"/>
          <p:cNvSpPr>
            <a:spLocks noGrp="1" noChangeArrowheads="1"/>
          </p:cNvSpPr>
          <p:nvPr>
            <p:ph type="body" idx="1"/>
          </p:nvPr>
        </p:nvSpPr>
        <p:spPr/>
        <p:txBody>
          <a:bodyPr/>
          <a:lstStyle/>
          <a:p>
            <a:pPr eaLnBrk="1" hangingPunct="1">
              <a:buFont typeface="Wingdings" pitchFamily="2" charset="2"/>
              <a:buNone/>
            </a:pPr>
            <a:r>
              <a:rPr lang="en-US"/>
              <a:t>FCFE = </a:t>
            </a:r>
          </a:p>
          <a:p>
            <a:pPr lvl="1" eaLnBrk="1" hangingPunct="1">
              <a:buFont typeface="Wingdings" pitchFamily="2" charset="2"/>
              <a:buNone/>
            </a:pPr>
            <a:r>
              <a:rPr lang="en-US"/>
              <a:t>   Net Income </a:t>
            </a:r>
          </a:p>
          <a:p>
            <a:pPr lvl="1" eaLnBrk="1" hangingPunct="1">
              <a:buFont typeface="Wingdings" pitchFamily="2" charset="2"/>
              <a:buNone/>
            </a:pPr>
            <a:r>
              <a:rPr lang="en-US"/>
              <a:t>+ Depreciation Expense </a:t>
            </a:r>
          </a:p>
          <a:p>
            <a:pPr lvl="1" eaLnBrk="1" hangingPunct="1">
              <a:buFont typeface="Wingdings" pitchFamily="2" charset="2"/>
              <a:buNone/>
            </a:pPr>
            <a:r>
              <a:rPr lang="en-US"/>
              <a:t>- Capital Expenditures </a:t>
            </a:r>
          </a:p>
          <a:p>
            <a:pPr lvl="1" eaLnBrk="1" hangingPunct="1">
              <a:buFont typeface="Wingdings" pitchFamily="2" charset="2"/>
              <a:buNone/>
            </a:pPr>
            <a:r>
              <a:rPr lang="en-US"/>
              <a:t>- </a:t>
            </a:r>
            <a:r>
              <a:rPr lang="en-US">
                <a:latin typeface="Symbol" pitchFamily="18" charset="2"/>
                <a:sym typeface="WP Greek Century" pitchFamily="2" charset="2"/>
              </a:rPr>
              <a:t>D</a:t>
            </a:r>
            <a:r>
              <a:rPr lang="en-US">
                <a:sym typeface="WP Greek Century" pitchFamily="2" charset="2"/>
              </a:rPr>
              <a:t> in Working Capital </a:t>
            </a:r>
          </a:p>
          <a:p>
            <a:pPr lvl="1" eaLnBrk="1" hangingPunct="1">
              <a:buFont typeface="Wingdings" pitchFamily="2" charset="2"/>
              <a:buNone/>
            </a:pPr>
            <a:r>
              <a:rPr lang="en-US">
                <a:sym typeface="WP Greek Century" pitchFamily="2" charset="2"/>
              </a:rPr>
              <a:t>- Principal Debt Repayments </a:t>
            </a:r>
          </a:p>
          <a:p>
            <a:pPr lvl="1" eaLnBrk="1" hangingPunct="1">
              <a:buFont typeface="Wingdings" pitchFamily="2" charset="2"/>
              <a:buNone/>
            </a:pPr>
            <a:r>
              <a:rPr lang="en-US">
                <a:sym typeface="WP Greek Century" pitchFamily="2" charset="2"/>
              </a:rPr>
              <a:t>+ New Debt Issues</a:t>
            </a:r>
            <a:endParaRPr lang="en-US"/>
          </a:p>
          <a:p>
            <a:pPr eaLnBrk="1" hangingPunct="1"/>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ADJUSTED PRESENT VALUE</a:t>
            </a:r>
          </a:p>
        </p:txBody>
      </p:sp>
      <p:sp>
        <p:nvSpPr>
          <p:cNvPr id="3" name="Content Placeholder 2"/>
          <p:cNvSpPr>
            <a:spLocks noGrp="1"/>
          </p:cNvSpPr>
          <p:nvPr>
            <p:ph idx="1"/>
          </p:nvPr>
        </p:nvSpPr>
        <p:spPr/>
        <p:txBody>
          <a:bodyPr/>
          <a:lstStyle/>
          <a:p>
            <a:r>
              <a:rPr lang="en-US" dirty="0"/>
              <a:t>The APV and WACC use the same form of cash flows.  With this method the value of the company is simply the summation of the present value of expected unlevered free cash flows to equity holders, and the present value of the tax benefit due to the amount of debt in the capital structure of the company. </a:t>
            </a:r>
          </a:p>
        </p:txBody>
      </p:sp>
    </p:spTree>
    <p:extLst>
      <p:ext uri="{BB962C8B-B14F-4D97-AF65-F5344CB8AC3E}">
        <p14:creationId xmlns:p14="http://schemas.microsoft.com/office/powerpoint/2010/main" val="565368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ADJUSTED PRESENT VALUE</a:t>
            </a:r>
          </a:p>
        </p:txBody>
      </p:sp>
      <p:pic>
        <p:nvPicPr>
          <p:cNvPr id="102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2209800"/>
            <a:ext cx="8097863" cy="1167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6049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pPr eaLnBrk="1" hangingPunct="1"/>
            <a:r>
              <a:rPr lang="en-US" sz="4800"/>
              <a:t>Growth Rate Estimates</a:t>
            </a:r>
            <a:endParaRPr lang="en-US"/>
          </a:p>
        </p:txBody>
      </p:sp>
      <p:sp>
        <p:nvSpPr>
          <p:cNvPr id="17411" name="Rectangle 3"/>
          <p:cNvSpPr>
            <a:spLocks noGrp="1" noChangeArrowheads="1"/>
          </p:cNvSpPr>
          <p:nvPr>
            <p:ph type="body" idx="1"/>
          </p:nvPr>
        </p:nvSpPr>
        <p:spPr/>
        <p:txBody>
          <a:bodyPr/>
          <a:lstStyle/>
          <a:p>
            <a:pPr eaLnBrk="1" hangingPunct="1"/>
            <a:r>
              <a:rPr lang="en-US"/>
              <a:t>Average Dividend Growth Rate</a:t>
            </a:r>
          </a:p>
        </p:txBody>
      </p:sp>
      <p:graphicFrame>
        <p:nvGraphicFramePr>
          <p:cNvPr id="17412" name="Object 4"/>
          <p:cNvGraphicFramePr>
            <a:graphicFrameLocks noChangeAspect="1"/>
          </p:cNvGraphicFramePr>
          <p:nvPr/>
        </p:nvGraphicFramePr>
        <p:xfrm>
          <a:off x="3200400" y="2667000"/>
          <a:ext cx="2514600" cy="1730375"/>
        </p:xfrm>
        <a:graphic>
          <a:graphicData uri="http://schemas.openxmlformats.org/presentationml/2006/ole">
            <mc:AlternateContent xmlns:mc="http://schemas.openxmlformats.org/markup-compatibility/2006">
              <mc:Choice xmlns:v="urn:schemas-microsoft-com:vml" Requires="v">
                <p:oleObj name="Equation" r:id="rId3" imgW="698400" imgH="482400" progId="Equation.3">
                  <p:embed/>
                </p:oleObj>
              </mc:Choice>
              <mc:Fallback>
                <p:oleObj name="Equation" r:id="rId3" imgW="698400" imgH="482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667000"/>
                        <a:ext cx="2514600" cy="1730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411">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0"/>
                                  </p:stCondLst>
                                  <p:childTnLst>
                                    <p:set>
                                      <p:cBhvr>
                                        <p:cTn id="9" dur="1" fill="hold">
                                          <p:stCondLst>
                                            <p:cond delay="499"/>
                                          </p:stCondLst>
                                        </p:cTn>
                                        <p:tgtEl>
                                          <p:spTgt spid="174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pPr eaLnBrk="1" hangingPunct="1"/>
            <a:r>
              <a:rPr lang="en-US" sz="4800"/>
              <a:t>Growth Rate Estimates</a:t>
            </a:r>
            <a:endParaRPr lang="en-US"/>
          </a:p>
        </p:txBody>
      </p:sp>
      <p:sp>
        <p:nvSpPr>
          <p:cNvPr id="7172" name="Rectangle 3"/>
          <p:cNvSpPr>
            <a:spLocks noGrp="1" noChangeArrowheads="1"/>
          </p:cNvSpPr>
          <p:nvPr>
            <p:ph type="body" idx="1"/>
          </p:nvPr>
        </p:nvSpPr>
        <p:spPr/>
        <p:txBody>
          <a:bodyPr/>
          <a:lstStyle/>
          <a:p>
            <a:pPr eaLnBrk="1" hangingPunct="1"/>
            <a:r>
              <a:rPr lang="en-US" dirty="0"/>
              <a:t>Average Dividend Growth Rate</a:t>
            </a:r>
          </a:p>
          <a:p>
            <a:pPr eaLnBrk="1" hangingPunct="1">
              <a:buFont typeface="Wingdings" pitchFamily="2" charset="2"/>
              <a:buNone/>
            </a:pPr>
            <a:endParaRPr lang="en-US" dirty="0"/>
          </a:p>
          <a:p>
            <a:pPr eaLnBrk="1" hangingPunct="1">
              <a:buFont typeface="Wingdings" pitchFamily="2" charset="2"/>
              <a:buNone/>
            </a:pPr>
            <a:endParaRPr lang="en-US" dirty="0"/>
          </a:p>
          <a:p>
            <a:pPr eaLnBrk="1" hangingPunct="1">
              <a:buFont typeface="Wingdings" pitchFamily="2" charset="2"/>
              <a:buNone/>
            </a:pPr>
            <a:endParaRPr lang="en-US" dirty="0"/>
          </a:p>
          <a:p>
            <a:pPr eaLnBrk="1" hangingPunct="1">
              <a:buFont typeface="Wingdings" pitchFamily="2" charset="2"/>
              <a:buNone/>
            </a:pPr>
            <a:endParaRPr lang="en-US" dirty="0"/>
          </a:p>
          <a:p>
            <a:pPr eaLnBrk="1" hangingPunct="1"/>
            <a:r>
              <a:rPr lang="en-US" dirty="0"/>
              <a:t>Sustainable Growth Rate = RR X ROE</a:t>
            </a:r>
          </a:p>
        </p:txBody>
      </p:sp>
      <p:graphicFrame>
        <p:nvGraphicFramePr>
          <p:cNvPr id="7170" name="Object 4"/>
          <p:cNvGraphicFramePr>
            <a:graphicFrameLocks noChangeAspect="1"/>
          </p:cNvGraphicFramePr>
          <p:nvPr/>
        </p:nvGraphicFramePr>
        <p:xfrm>
          <a:off x="3200400" y="2667000"/>
          <a:ext cx="2514600" cy="1730375"/>
        </p:xfrm>
        <a:graphic>
          <a:graphicData uri="http://schemas.openxmlformats.org/presentationml/2006/ole">
            <mc:AlternateContent xmlns:mc="http://schemas.openxmlformats.org/markup-compatibility/2006">
              <mc:Choice xmlns:v="urn:schemas-microsoft-com:vml" Requires="v">
                <p:oleObj name="Equation" r:id="rId3" imgW="698400" imgH="482400" progId="Equation.3">
                  <p:embed/>
                </p:oleObj>
              </mc:Choice>
              <mc:Fallback>
                <p:oleObj name="Equation" r:id="rId3" imgW="698400" imgH="482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667000"/>
                        <a:ext cx="2514600" cy="1730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38200" y="609600"/>
            <a:ext cx="7924800" cy="1143000"/>
          </a:xfrm>
        </p:spPr>
        <p:txBody>
          <a:bodyPr/>
          <a:lstStyle/>
          <a:p>
            <a:pPr eaLnBrk="1" hangingPunct="1"/>
            <a:r>
              <a:rPr lang="en-US" sz="4000"/>
              <a:t>Required Rate of Return Estimate</a:t>
            </a:r>
          </a:p>
        </p:txBody>
      </p:sp>
      <p:sp>
        <p:nvSpPr>
          <p:cNvPr id="19459" name="Rectangle 3"/>
          <p:cNvSpPr>
            <a:spLocks noGrp="1" noChangeArrowheads="1"/>
          </p:cNvSpPr>
          <p:nvPr>
            <p:ph type="body" idx="1"/>
          </p:nvPr>
        </p:nvSpPr>
        <p:spPr/>
        <p:txBody>
          <a:bodyPr/>
          <a:lstStyle/>
          <a:p>
            <a:pPr eaLnBrk="1" hangingPunct="1"/>
            <a:r>
              <a:rPr lang="en-US"/>
              <a:t>Nominal risk-free interest rate</a:t>
            </a:r>
          </a:p>
          <a:p>
            <a:pPr eaLnBrk="1" hangingPunct="1"/>
            <a:r>
              <a:rPr lang="en-US"/>
              <a:t>Risk premium</a:t>
            </a:r>
          </a:p>
          <a:p>
            <a:pPr eaLnBrk="1" hangingPunct="1"/>
            <a:r>
              <a:rPr lang="en-US"/>
              <a:t>Market-based risk estimated from the firm’s characteristic line using regression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4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4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33400" y="609600"/>
            <a:ext cx="8153400" cy="1143000"/>
          </a:xfrm>
        </p:spPr>
        <p:txBody>
          <a:bodyPr/>
          <a:lstStyle/>
          <a:p>
            <a:pPr eaLnBrk="1" hangingPunct="1"/>
            <a:r>
              <a:rPr lang="en-US" sz="4000"/>
              <a:t>Required Rate of Return Estimate</a:t>
            </a:r>
          </a:p>
        </p:txBody>
      </p:sp>
      <p:sp>
        <p:nvSpPr>
          <p:cNvPr id="20483" name="Rectangle 3"/>
          <p:cNvSpPr>
            <a:spLocks noGrp="1" noChangeArrowheads="1"/>
          </p:cNvSpPr>
          <p:nvPr>
            <p:ph type="body" idx="1"/>
          </p:nvPr>
        </p:nvSpPr>
        <p:spPr/>
        <p:txBody>
          <a:bodyPr/>
          <a:lstStyle/>
          <a:p>
            <a:pPr eaLnBrk="1" hangingPunct="1"/>
            <a:r>
              <a:rPr lang="en-US" dirty="0"/>
              <a:t>Nominal risk-free interest rate</a:t>
            </a:r>
          </a:p>
          <a:p>
            <a:pPr eaLnBrk="1" hangingPunct="1"/>
            <a:r>
              <a:rPr lang="en-US" dirty="0"/>
              <a:t>Risk premium</a:t>
            </a:r>
          </a:p>
          <a:p>
            <a:pPr eaLnBrk="1" hangingPunct="1"/>
            <a:r>
              <a:rPr lang="en-US" dirty="0"/>
              <a:t>Market-based risk estimated from the firm’s characteristic line using regression</a:t>
            </a:r>
          </a:p>
        </p:txBody>
      </p:sp>
      <p:sp>
        <p:nvSpPr>
          <p:cNvPr id="20485" name="Rectangle 5"/>
          <p:cNvSpPr>
            <a:spLocks noChangeArrowheads="1"/>
          </p:cNvSpPr>
          <p:nvPr/>
        </p:nvSpPr>
        <p:spPr bwMode="auto">
          <a:xfrm>
            <a:off x="1447800" y="4357688"/>
            <a:ext cx="4572000" cy="579437"/>
          </a:xfrm>
          <a:prstGeom prst="rect">
            <a:avLst/>
          </a:prstGeom>
          <a:noFill/>
          <a:ln w="12700">
            <a:noFill/>
            <a:miter lim="800000"/>
            <a:headEnd type="none" w="sm" len="sm"/>
            <a:tailEnd type="none" w="sm" len="sm"/>
          </a:ln>
        </p:spPr>
        <p:txBody>
          <a:bodyPr anchor="ctr">
            <a:spAutoFit/>
          </a:bodyPr>
          <a:lstStyle/>
          <a:p>
            <a:r>
              <a:rPr lang="en-US" sz="3200" b="1" dirty="0"/>
              <a:t>R = R</a:t>
            </a:r>
            <a:r>
              <a:rPr lang="en-US" sz="3200" b="1" baseline="-25000" dirty="0"/>
              <a:t>F</a:t>
            </a:r>
            <a:r>
              <a:rPr lang="en-US" sz="3200" b="1" dirty="0"/>
              <a:t> + </a:t>
            </a:r>
            <a:r>
              <a:rPr lang="en-US" sz="3200" b="1" dirty="0">
                <a:latin typeface="Symbol" pitchFamily="18" charset="2"/>
              </a:rPr>
              <a:t>b</a:t>
            </a:r>
            <a:r>
              <a:rPr lang="en-US" sz="3200" b="1" dirty="0"/>
              <a:t>( R</a:t>
            </a:r>
            <a:r>
              <a:rPr lang="en-US" sz="3200" b="1" baseline="-25000" dirty="0"/>
              <a:t>M</a:t>
            </a:r>
            <a:r>
              <a:rPr lang="en-US" sz="3200" b="1" dirty="0"/>
              <a:t> - R</a:t>
            </a:r>
            <a:r>
              <a:rPr lang="en-US" sz="3200" b="1" baseline="-25000" dirty="0"/>
              <a:t>F</a:t>
            </a:r>
            <a:r>
              <a:rPr lang="en-US" sz="3200" b="1" dirty="0"/>
              <a:t> )</a:t>
            </a:r>
            <a:r>
              <a:rPr lang="en-US" sz="3200" dirty="0"/>
              <a:t>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t>Beta For a Levered Firm</a:t>
            </a:r>
          </a:p>
        </p:txBody>
      </p:sp>
      <p:sp>
        <p:nvSpPr>
          <p:cNvPr id="21507" name="Rectangle 3"/>
          <p:cNvSpPr>
            <a:spLocks noGrp="1" noChangeArrowheads="1"/>
          </p:cNvSpPr>
          <p:nvPr>
            <p:ph type="body" idx="1"/>
          </p:nvPr>
        </p:nvSpPr>
        <p:spPr/>
        <p:txBody>
          <a:bodyPr/>
          <a:lstStyle/>
          <a:p>
            <a:pPr eaLnBrk="1" hangingPunct="1">
              <a:buFont typeface="Wingdings" pitchFamily="2" charset="2"/>
              <a:buNone/>
            </a:pPr>
            <a:r>
              <a:rPr lang="en-US" dirty="0">
                <a:latin typeface="Times New Roman" panose="02020603050405020304" pitchFamily="18" charset="0"/>
                <a:cs typeface="Times New Roman" panose="02020603050405020304" pitchFamily="18" charset="0"/>
              </a:rPr>
              <a:t>Hamada Relationship between levered and unlevered beta</a:t>
            </a:r>
          </a:p>
          <a:p>
            <a:pPr algn="ctr" eaLnBrk="1" hangingPunct="1">
              <a:buFont typeface="Wingdings" pitchFamily="2" charset="2"/>
              <a:buNone/>
            </a:pPr>
            <a:r>
              <a:rPr lang="en-US" b="1" dirty="0" err="1">
                <a:latin typeface="Symbol" pitchFamily="18" charset="2"/>
              </a:rPr>
              <a:t>b</a:t>
            </a:r>
            <a:r>
              <a:rPr lang="en-US" b="1" baseline="-25000" dirty="0" err="1"/>
              <a:t>L</a:t>
            </a:r>
            <a:r>
              <a:rPr lang="en-US" dirty="0"/>
              <a:t> = </a:t>
            </a:r>
            <a:r>
              <a:rPr lang="en-US" b="1" dirty="0" err="1">
                <a:latin typeface="Symbol" pitchFamily="18" charset="2"/>
              </a:rPr>
              <a:t>b</a:t>
            </a:r>
            <a:r>
              <a:rPr lang="en-US" b="1" baseline="-25000" dirty="0" err="1"/>
              <a:t>U</a:t>
            </a:r>
            <a:r>
              <a:rPr lang="en-US" dirty="0"/>
              <a:t> </a:t>
            </a:r>
            <a:r>
              <a:rPr lang="en-US" b="1" dirty="0"/>
              <a:t>[1 + (1- T</a:t>
            </a:r>
            <a:r>
              <a:rPr lang="en-US" b="1" baseline="-25000" dirty="0"/>
              <a:t>C</a:t>
            </a:r>
            <a:r>
              <a:rPr lang="en-US" b="1" dirty="0"/>
              <a:t>) D/E]</a:t>
            </a:r>
          </a:p>
          <a:p>
            <a:pPr eaLnBrk="1" hangingPunct="1">
              <a:buFont typeface="Wingdings" pitchFamily="2" charset="2"/>
              <a:buNone/>
            </a:pPr>
            <a:r>
              <a:rPr lang="en-US" dirty="0">
                <a:latin typeface="Times New Roman" panose="02020603050405020304" pitchFamily="18" charset="0"/>
                <a:cs typeface="Times New Roman" panose="02020603050405020304" pitchFamily="18" charset="0"/>
              </a:rPr>
              <a:t>D/E is the debt-equity ratio, and Tc is the corporate tax</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4800"/>
              <a:t>Estimating Intrinsic Value</a:t>
            </a:r>
            <a:endParaRPr lang="en-US"/>
          </a:p>
        </p:txBody>
      </p:sp>
      <p:sp>
        <p:nvSpPr>
          <p:cNvPr id="6147" name="Rectangle 3"/>
          <p:cNvSpPr>
            <a:spLocks noGrp="1" noChangeArrowheads="1"/>
          </p:cNvSpPr>
          <p:nvPr>
            <p:ph type="body" idx="1"/>
          </p:nvPr>
        </p:nvSpPr>
        <p:spPr>
          <a:xfrm>
            <a:off x="381000" y="1600200"/>
            <a:ext cx="8763000" cy="4953000"/>
          </a:xfrm>
        </p:spPr>
        <p:txBody>
          <a:bodyPr/>
          <a:lstStyle/>
          <a:p>
            <a:pPr eaLnBrk="1" hangingPunct="1">
              <a:buFont typeface="Wingdings" pitchFamily="2" charset="2"/>
              <a:buNone/>
            </a:pPr>
            <a:endParaRPr lang="en-US"/>
          </a:p>
          <a:p>
            <a:pPr eaLnBrk="1" hangingPunct="1">
              <a:buFont typeface="Wingdings" pitchFamily="2" charset="2"/>
              <a:buNone/>
            </a:pPr>
            <a:r>
              <a:rPr lang="en-US"/>
              <a:t>Present value of cash flows (PVCF)</a:t>
            </a:r>
          </a:p>
          <a:p>
            <a:pPr lvl="1" eaLnBrk="1" hangingPunct="1">
              <a:buFont typeface="Wingdings" pitchFamily="2" charset="2"/>
              <a:buNone/>
            </a:pPr>
            <a:r>
              <a:rPr lang="en-US"/>
              <a:t>1. Present value of free cash flow (FCFF)</a:t>
            </a:r>
          </a:p>
          <a:p>
            <a:pPr lvl="1" eaLnBrk="1" hangingPunct="1">
              <a:buFont typeface="Wingdings" pitchFamily="2" charset="2"/>
              <a:buNone/>
            </a:pPr>
            <a:r>
              <a:rPr lang="en-US"/>
              <a:t>2.	Present value of free cash flow to equity (FCFE)</a:t>
            </a:r>
          </a:p>
          <a:p>
            <a:pPr lvl="1" eaLnBrk="1" hangingPunct="1">
              <a:buFont typeface="Wingdings" pitchFamily="2" charset="2"/>
              <a:buNone/>
            </a:pPr>
            <a:r>
              <a:rPr lang="en-US"/>
              <a:t>3. Adjusted Present Value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14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14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1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bldLvl="3"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US" sz="3600"/>
              <a:t>Constant Growth</a:t>
            </a:r>
            <a:br>
              <a:rPr lang="en-US" sz="4800"/>
            </a:br>
            <a:r>
              <a:rPr lang="en-US" sz="3600"/>
              <a:t>Free Cash Flow to Equity</a:t>
            </a:r>
          </a:p>
        </p:txBody>
      </p:sp>
      <p:sp>
        <p:nvSpPr>
          <p:cNvPr id="8196" name="Rectangle 3"/>
          <p:cNvSpPr>
            <a:spLocks noGrp="1" noChangeArrowheads="1"/>
          </p:cNvSpPr>
          <p:nvPr>
            <p:ph type="body" idx="1"/>
          </p:nvPr>
        </p:nvSpPr>
        <p:spPr>
          <a:xfrm>
            <a:off x="762000" y="3505200"/>
            <a:ext cx="8077200" cy="2590800"/>
          </a:xfrm>
        </p:spPr>
        <p:txBody>
          <a:bodyPr/>
          <a:lstStyle/>
          <a:p>
            <a:pPr eaLnBrk="1" hangingPunct="1">
              <a:buFont typeface="Wingdings" pitchFamily="2" charset="2"/>
              <a:buNone/>
            </a:pPr>
            <a:r>
              <a:rPr lang="en-US" sz="2800"/>
              <a:t>FCFE = the expected free cash flow in period 1 </a:t>
            </a:r>
          </a:p>
          <a:p>
            <a:pPr eaLnBrk="1" hangingPunct="1">
              <a:buFont typeface="Wingdings" pitchFamily="2" charset="2"/>
              <a:buNone/>
            </a:pPr>
            <a:r>
              <a:rPr lang="en-US" sz="2800"/>
              <a:t>R = the required rate of return on equity for the firm</a:t>
            </a:r>
          </a:p>
          <a:p>
            <a:pPr eaLnBrk="1" hangingPunct="1">
              <a:buFont typeface="Wingdings" pitchFamily="2" charset="2"/>
              <a:buNone/>
            </a:pPr>
            <a:r>
              <a:rPr lang="en-US" sz="2800"/>
              <a:t>g = the expected constant growth rate of free cash flow to equity for the firm</a:t>
            </a:r>
          </a:p>
        </p:txBody>
      </p:sp>
      <p:graphicFrame>
        <p:nvGraphicFramePr>
          <p:cNvPr id="8194" name="Object 4"/>
          <p:cNvGraphicFramePr>
            <a:graphicFrameLocks noChangeAspect="1"/>
          </p:cNvGraphicFramePr>
          <p:nvPr>
            <p:extLst>
              <p:ext uri="{D42A27DB-BD31-4B8C-83A1-F6EECF244321}">
                <p14:modId xmlns:p14="http://schemas.microsoft.com/office/powerpoint/2010/main" val="1360537086"/>
              </p:ext>
            </p:extLst>
          </p:nvPr>
        </p:nvGraphicFramePr>
        <p:xfrm>
          <a:off x="2514600" y="1981200"/>
          <a:ext cx="3524250" cy="1627188"/>
        </p:xfrm>
        <a:graphic>
          <a:graphicData uri="http://schemas.openxmlformats.org/presentationml/2006/ole">
            <mc:AlternateContent xmlns:mc="http://schemas.openxmlformats.org/markup-compatibility/2006">
              <mc:Choice xmlns:v="urn:schemas-microsoft-com:vml" Requires="v">
                <p:oleObj name="Equation" r:id="rId3" imgW="876240" imgH="406080" progId="Equation.3">
                  <p:embed/>
                </p:oleObj>
              </mc:Choice>
              <mc:Fallback>
                <p:oleObj name="Equation" r:id="rId3" imgW="876240" imgH="40608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1981200"/>
                        <a:ext cx="3524250" cy="1627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609600"/>
            <a:ext cx="9144000" cy="1143000"/>
          </a:xfrm>
        </p:spPr>
        <p:txBody>
          <a:bodyPr/>
          <a:lstStyle/>
          <a:p>
            <a:pPr algn="ctr" eaLnBrk="1" hangingPunct="1"/>
            <a:r>
              <a:rPr lang="en-US" sz="3600" dirty="0">
                <a:latin typeface="Times New Roman" panose="02020603050405020304" pitchFamily="18" charset="0"/>
                <a:cs typeface="Times New Roman" panose="02020603050405020304" pitchFamily="18" charset="0"/>
              </a:rPr>
              <a:t>An Alternate Measure of Growth Rate</a:t>
            </a:r>
          </a:p>
        </p:txBody>
      </p:sp>
      <p:sp>
        <p:nvSpPr>
          <p:cNvPr id="23555" name="Rectangle 3"/>
          <p:cNvSpPr>
            <a:spLocks noGrp="1" noChangeArrowheads="1"/>
          </p:cNvSpPr>
          <p:nvPr>
            <p:ph type="body" idx="1"/>
          </p:nvPr>
        </p:nvSpPr>
        <p:spPr/>
        <p:txBody>
          <a:bodyPr/>
          <a:lstStyle/>
          <a:p>
            <a:pPr eaLnBrk="1" hangingPunct="1">
              <a:buFont typeface="Wingdings" pitchFamily="2" charset="2"/>
              <a:buNone/>
            </a:pPr>
            <a:r>
              <a:rPr lang="en-US"/>
              <a:t>g = (RR)(ROIC)</a:t>
            </a:r>
          </a:p>
          <a:p>
            <a:pPr eaLnBrk="1" hangingPunct="1">
              <a:buFont typeface="Wingdings" pitchFamily="2" charset="2"/>
              <a:buNone/>
            </a:pPr>
            <a:r>
              <a:rPr lang="en-US"/>
              <a:t>where:</a:t>
            </a:r>
          </a:p>
          <a:p>
            <a:pPr lvl="1" eaLnBrk="1" hangingPunct="1"/>
            <a:r>
              <a:rPr lang="en-US"/>
              <a:t>RR = the average retention rate</a:t>
            </a:r>
          </a:p>
          <a:p>
            <a:pPr lvl="1" eaLnBrk="1" hangingPunct="1"/>
            <a:r>
              <a:rPr lang="en-US"/>
              <a:t>ROIC = EBIT (1-Tax Rate)/Total Capital</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35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2355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35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381000"/>
            <a:ext cx="7772400" cy="1066800"/>
          </a:xfrm>
        </p:spPr>
        <p:txBody>
          <a:bodyPr/>
          <a:lstStyle/>
          <a:p>
            <a:pPr eaLnBrk="1" hangingPunct="1"/>
            <a:r>
              <a:rPr lang="en-US" sz="4800"/>
              <a:t>Calculation of WACC</a:t>
            </a:r>
            <a:endParaRPr lang="en-US"/>
          </a:p>
        </p:txBody>
      </p:sp>
      <p:sp>
        <p:nvSpPr>
          <p:cNvPr id="23555" name="Rectangle 3"/>
          <p:cNvSpPr>
            <a:spLocks noGrp="1" noChangeArrowheads="1"/>
          </p:cNvSpPr>
          <p:nvPr>
            <p:ph type="body" idx="1"/>
          </p:nvPr>
        </p:nvSpPr>
        <p:spPr>
          <a:xfrm>
            <a:off x="457200" y="1524000"/>
            <a:ext cx="8077200" cy="4572000"/>
          </a:xfrm>
        </p:spPr>
        <p:txBody>
          <a:bodyPr/>
          <a:lstStyle/>
          <a:p>
            <a:pPr algn="ctr" eaLnBrk="1" hangingPunct="1">
              <a:buNone/>
            </a:pPr>
            <a:r>
              <a:rPr lang="en-US" sz="4000" dirty="0"/>
              <a:t>WACC = D/V (1-T</a:t>
            </a:r>
            <a:r>
              <a:rPr lang="en-US" sz="4000" baseline="-25000" dirty="0"/>
              <a:t>C</a:t>
            </a:r>
            <a:r>
              <a:rPr lang="en-US" sz="4000" dirty="0"/>
              <a:t>) Rd + E/V. R</a:t>
            </a:r>
            <a:r>
              <a:rPr lang="en-US" sz="4000" baseline="-25000" dirty="0"/>
              <a:t>E</a:t>
            </a:r>
            <a:r>
              <a:rPr lang="en-US" sz="4000" dirty="0"/>
              <a:t>          </a:t>
            </a:r>
          </a:p>
          <a:p>
            <a:pPr eaLnBrk="1" hangingPunct="1">
              <a:buFont typeface="Wingdings" pitchFamily="2" charset="2"/>
              <a:buNone/>
            </a:pPr>
            <a:r>
              <a:rPr lang="en-US" dirty="0"/>
              <a:t>where:</a:t>
            </a:r>
          </a:p>
          <a:p>
            <a:pPr algn="ctr" eaLnBrk="1" hangingPunct="1">
              <a:buFont typeface="Wingdings" pitchFamily="2" charset="2"/>
              <a:buNone/>
            </a:pPr>
            <a:r>
              <a:rPr lang="en-US" i="1" dirty="0"/>
              <a:t>W</a:t>
            </a:r>
            <a:r>
              <a:rPr lang="en-US" i="1" baseline="-25000" dirty="0"/>
              <a:t>E</a:t>
            </a:r>
            <a:r>
              <a:rPr lang="en-US" dirty="0"/>
              <a:t> = the proportion of equity in total capital</a:t>
            </a:r>
          </a:p>
          <a:p>
            <a:pPr algn="ctr" eaLnBrk="1" hangingPunct="1">
              <a:buFont typeface="Wingdings" pitchFamily="2" charset="2"/>
              <a:buNone/>
            </a:pPr>
            <a:r>
              <a:rPr lang="en-US" sz="4000" i="1" dirty="0"/>
              <a:t>R</a:t>
            </a:r>
            <a:r>
              <a:rPr lang="en-US" sz="4000" i="1" baseline="-25000" dirty="0"/>
              <a:t>E</a:t>
            </a:r>
            <a:r>
              <a:rPr lang="en-US" dirty="0"/>
              <a:t> = the after-tax cost of equity </a:t>
            </a:r>
          </a:p>
          <a:p>
            <a:pPr algn="ctr" eaLnBrk="1" hangingPunct="1">
              <a:buFont typeface="Wingdings" pitchFamily="2" charset="2"/>
              <a:buNone/>
            </a:pPr>
            <a:r>
              <a:rPr lang="en-US" i="1" dirty="0"/>
              <a:t>W</a:t>
            </a:r>
            <a:r>
              <a:rPr lang="en-US" i="1" baseline="-25000" dirty="0"/>
              <a:t>D</a:t>
            </a:r>
            <a:r>
              <a:rPr lang="en-US" dirty="0"/>
              <a:t> = the proportion of debt in total capital</a:t>
            </a:r>
          </a:p>
          <a:p>
            <a:pPr algn="ctr" eaLnBrk="1" hangingPunct="1">
              <a:buFont typeface="Wingdings" pitchFamily="2" charset="2"/>
              <a:buNone/>
            </a:pPr>
            <a:r>
              <a:rPr lang="en-US" i="1" dirty="0"/>
              <a:t>R</a:t>
            </a:r>
            <a:r>
              <a:rPr lang="en-US" i="1" baseline="-25000" dirty="0"/>
              <a:t>d</a:t>
            </a:r>
            <a:r>
              <a:rPr lang="en-US" dirty="0"/>
              <a:t>= the after-tax cost of debt</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en-US"/>
              <a:t>Relative Valuation Techniques</a:t>
            </a:r>
          </a:p>
        </p:txBody>
      </p:sp>
      <p:sp>
        <p:nvSpPr>
          <p:cNvPr id="9220" name="Rectangle 3"/>
          <p:cNvSpPr>
            <a:spLocks noGrp="1" noChangeArrowheads="1"/>
          </p:cNvSpPr>
          <p:nvPr>
            <p:ph type="body" idx="1"/>
          </p:nvPr>
        </p:nvSpPr>
        <p:spPr>
          <a:xfrm>
            <a:off x="457200" y="1524000"/>
            <a:ext cx="8229600" cy="3886200"/>
          </a:xfrm>
        </p:spPr>
        <p:txBody>
          <a:bodyPr/>
          <a:lstStyle/>
          <a:p>
            <a:pPr eaLnBrk="1" hangingPunct="1"/>
            <a:r>
              <a:rPr lang="en-US" dirty="0"/>
              <a:t>Price Earnings Ratio</a:t>
            </a:r>
          </a:p>
          <a:p>
            <a:pPr lvl="1" eaLnBrk="1" hangingPunct="1"/>
            <a:r>
              <a:rPr lang="en-US" dirty="0"/>
              <a:t>Affected by two variables:</a:t>
            </a:r>
          </a:p>
          <a:p>
            <a:pPr lvl="1" eaLnBrk="1" hangingPunct="1"/>
            <a:r>
              <a:rPr lang="en-US" dirty="0"/>
              <a:t>1. Required rate of return on its equity (R)</a:t>
            </a:r>
          </a:p>
          <a:p>
            <a:pPr lvl="1" eaLnBrk="1" hangingPunct="1"/>
            <a:r>
              <a:rPr lang="en-US" dirty="0"/>
              <a:t>2. Expected growth rate of dividends (g)</a:t>
            </a:r>
          </a:p>
          <a:p>
            <a:pPr lvl="1" eaLnBrk="1" hangingPunct="1"/>
            <a:r>
              <a:rPr lang="en-US" dirty="0"/>
              <a:t>P = EPS X P/E</a:t>
            </a:r>
          </a:p>
        </p:txBody>
      </p:sp>
      <p:graphicFrame>
        <p:nvGraphicFramePr>
          <p:cNvPr id="9218" name="Object 4"/>
          <p:cNvGraphicFramePr>
            <a:graphicFrameLocks noChangeAspect="1"/>
          </p:cNvGraphicFramePr>
          <p:nvPr/>
        </p:nvGraphicFramePr>
        <p:xfrm>
          <a:off x="1676400" y="3962400"/>
          <a:ext cx="5762625" cy="2382838"/>
        </p:xfrm>
        <a:graphic>
          <a:graphicData uri="http://schemas.openxmlformats.org/presentationml/2006/ole">
            <mc:AlternateContent xmlns:mc="http://schemas.openxmlformats.org/markup-compatibility/2006">
              <mc:Choice xmlns:v="urn:schemas-microsoft-com:vml" Requires="v">
                <p:oleObj name="Equation" r:id="rId3" imgW="2171520" imgH="901440" progId="Equation.3">
                  <p:embed/>
                </p:oleObj>
              </mc:Choice>
              <mc:Fallback>
                <p:oleObj name="Equation" r:id="rId3" imgW="2171520" imgH="9014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962400"/>
                        <a:ext cx="5762625" cy="2382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457200"/>
            <a:ext cx="7543800" cy="1371600"/>
          </a:xfrm>
        </p:spPr>
        <p:txBody>
          <a:bodyPr/>
          <a:lstStyle/>
          <a:p>
            <a:pPr eaLnBrk="1" hangingPunct="1"/>
            <a:r>
              <a:rPr lang="en-US" sz="4000"/>
              <a:t>Relative Valuation Techniques</a:t>
            </a:r>
          </a:p>
        </p:txBody>
      </p:sp>
      <p:sp>
        <p:nvSpPr>
          <p:cNvPr id="24579" name="Rectangle 3"/>
          <p:cNvSpPr>
            <a:spLocks noGrp="1" noChangeArrowheads="1"/>
          </p:cNvSpPr>
          <p:nvPr>
            <p:ph type="body" idx="1"/>
          </p:nvPr>
        </p:nvSpPr>
        <p:spPr/>
        <p:txBody>
          <a:bodyPr/>
          <a:lstStyle/>
          <a:p>
            <a:pPr eaLnBrk="1" hangingPunct="1"/>
            <a:r>
              <a:rPr lang="en-US" dirty="0"/>
              <a:t>Price Earnings Ratio</a:t>
            </a:r>
          </a:p>
          <a:p>
            <a:pPr lvl="1" eaLnBrk="1" hangingPunct="1"/>
            <a:r>
              <a:rPr lang="en-US" dirty="0"/>
              <a:t>Affected by two variables:</a:t>
            </a:r>
          </a:p>
          <a:p>
            <a:pPr lvl="1" eaLnBrk="1" hangingPunct="1"/>
            <a:r>
              <a:rPr lang="en-US" dirty="0"/>
              <a:t>1. Required rate of return on its equity (R)</a:t>
            </a:r>
          </a:p>
          <a:p>
            <a:pPr lvl="1" eaLnBrk="1" hangingPunct="1"/>
            <a:r>
              <a:rPr lang="en-US" dirty="0"/>
              <a:t>2. Expected growth rate of dividends (g)</a:t>
            </a:r>
          </a:p>
          <a:p>
            <a:pPr eaLnBrk="1" hangingPunct="1"/>
            <a:r>
              <a:rPr lang="en-US" dirty="0"/>
              <a:t>Price/Cash Flow Ratio</a:t>
            </a:r>
          </a:p>
          <a:p>
            <a:pPr eaLnBrk="1" hangingPunct="1"/>
            <a:r>
              <a:rPr lang="en-US" dirty="0"/>
              <a:t>Price/Book Value Ratio</a:t>
            </a:r>
          </a:p>
          <a:p>
            <a:pPr eaLnBrk="1" hangingPunct="1"/>
            <a:r>
              <a:rPr lang="en-US" dirty="0"/>
              <a:t>Price-to-Sales Ratio</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609600"/>
            <a:ext cx="9144000" cy="1143000"/>
          </a:xfrm>
        </p:spPr>
        <p:txBody>
          <a:bodyPr/>
          <a:lstStyle/>
          <a:p>
            <a:pPr eaLnBrk="1" hangingPunct="1"/>
            <a:r>
              <a:rPr lang="en-US" sz="4800"/>
              <a:t>Analysis of Growth Companies</a:t>
            </a:r>
            <a:endParaRPr lang="en-US"/>
          </a:p>
        </p:txBody>
      </p:sp>
      <p:sp>
        <p:nvSpPr>
          <p:cNvPr id="30723" name="Rectangle 3"/>
          <p:cNvSpPr>
            <a:spLocks noGrp="1" noChangeArrowheads="1"/>
          </p:cNvSpPr>
          <p:nvPr>
            <p:ph type="body" idx="1"/>
          </p:nvPr>
        </p:nvSpPr>
        <p:spPr/>
        <p:txBody>
          <a:bodyPr/>
          <a:lstStyle/>
          <a:p>
            <a:pPr eaLnBrk="1" hangingPunct="1"/>
            <a:r>
              <a:rPr lang="en-US"/>
              <a:t>Generating rates of return greater than the firm’s cost of capital is considered to be temporary</a:t>
            </a:r>
          </a:p>
          <a:p>
            <a:pPr eaLnBrk="1" hangingPunct="1"/>
            <a:r>
              <a:rPr lang="en-US"/>
              <a:t>Earnings higher the required rate of return are pure profits</a:t>
            </a:r>
          </a:p>
          <a:p>
            <a:pPr eaLnBrk="1" hangingPunct="1"/>
            <a:r>
              <a:rPr lang="en-US"/>
              <a:t>How long can they earn these excess profits?</a:t>
            </a:r>
          </a:p>
          <a:p>
            <a:pPr eaLnBrk="1" hangingPunct="1"/>
            <a:r>
              <a:rPr lang="en-US"/>
              <a:t>Is the FIRM properly valued?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07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4800"/>
              <a:t>Negative Growth Model</a:t>
            </a:r>
            <a:endParaRPr lang="en-US"/>
          </a:p>
        </p:txBody>
      </p:sp>
      <p:sp>
        <p:nvSpPr>
          <p:cNvPr id="31747" name="Rectangle 3"/>
          <p:cNvSpPr>
            <a:spLocks noGrp="1" noChangeArrowheads="1"/>
          </p:cNvSpPr>
          <p:nvPr>
            <p:ph type="body" idx="1"/>
          </p:nvPr>
        </p:nvSpPr>
        <p:spPr/>
        <p:txBody>
          <a:bodyPr/>
          <a:lstStyle/>
          <a:p>
            <a:pPr eaLnBrk="1" hangingPunct="1"/>
            <a:r>
              <a:rPr lang="en-US"/>
              <a:t>Firm retains earnings, but reinvestment returns are below the firm’s cost of capital</a:t>
            </a:r>
          </a:p>
          <a:p>
            <a:pPr eaLnBrk="1" hangingPunct="1"/>
            <a:r>
              <a:rPr lang="en-US"/>
              <a:t>Since growth will be positive, but slower than it should be, the value will decline when the investors discount the reinvestment stream at the cost of capital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17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174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t>Discounted Cash Flows</a:t>
            </a:r>
          </a:p>
        </p:txBody>
      </p:sp>
      <p:sp>
        <p:nvSpPr>
          <p:cNvPr id="14339" name="Rectangle 3"/>
          <p:cNvSpPr>
            <a:spLocks noGrp="1" noChangeArrowheads="1"/>
          </p:cNvSpPr>
          <p:nvPr>
            <p:ph type="body" idx="1"/>
          </p:nvPr>
        </p:nvSpPr>
        <p:spPr/>
        <p:txBody>
          <a:bodyPr/>
          <a:lstStyle/>
          <a:p>
            <a:pPr eaLnBrk="1" hangingPunct="1"/>
            <a:r>
              <a:rPr lang="en-US"/>
              <a:t>1. Present value of free cash flow (FCFF)</a:t>
            </a:r>
            <a:r>
              <a:rPr lang="en-US" b="1" u="sng"/>
              <a:t> </a:t>
            </a:r>
            <a:r>
              <a:rPr lang="en-US" u="sng"/>
              <a:t>or (WACC) Approach:</a:t>
            </a:r>
            <a:endParaRPr lang="en-US"/>
          </a:p>
          <a:p>
            <a:pPr eaLnBrk="1" hangingPunct="1"/>
            <a:r>
              <a:rPr lang="en-US"/>
              <a:t>The Weighted Average Cost of Capital estimates a company’s value by discounting its </a:t>
            </a:r>
            <a:r>
              <a:rPr lang="en-US" b="1"/>
              <a:t>unlevered</a:t>
            </a:r>
            <a:r>
              <a:rPr lang="en-US"/>
              <a:t> </a:t>
            </a:r>
            <a:r>
              <a:rPr lang="en-US" b="1"/>
              <a:t>free cash flows</a:t>
            </a:r>
            <a:r>
              <a:rPr lang="en-US"/>
              <a:t> using a </a:t>
            </a:r>
            <a:r>
              <a:rPr lang="en-US" b="1"/>
              <a:t>constant </a:t>
            </a:r>
            <a:r>
              <a:rPr lang="en-US"/>
              <a:t>weighted average cost of capital.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p:cNvSpPr>
            <a:spLocks noGrp="1" noChangeArrowheads="1"/>
          </p:cNvSpPr>
          <p:nvPr>
            <p:ph type="title"/>
          </p:nvPr>
        </p:nvSpPr>
        <p:spPr>
          <a:xfrm>
            <a:off x="684213" y="582613"/>
            <a:ext cx="7775575" cy="1101725"/>
          </a:xfrm>
        </p:spPr>
        <p:txBody>
          <a:bodyPr/>
          <a:lstStyle/>
          <a:p>
            <a:pPr eaLnBrk="1" hangingPunct="1"/>
            <a:r>
              <a:rPr lang="en-US"/>
              <a:t>Discounted Cash Flows</a:t>
            </a:r>
          </a:p>
        </p:txBody>
      </p:sp>
      <p:sp>
        <p:nvSpPr>
          <p:cNvPr id="1030" name="Rectangle 3"/>
          <p:cNvSpPr>
            <a:spLocks noGrp="1" noChangeArrowheads="1"/>
          </p:cNvSpPr>
          <p:nvPr>
            <p:ph type="body" sz="half" idx="1"/>
          </p:nvPr>
        </p:nvSpPr>
        <p:spPr>
          <a:xfrm>
            <a:off x="838200" y="1350433"/>
            <a:ext cx="6705600" cy="1447800"/>
          </a:xfrm>
        </p:spPr>
        <p:txBody>
          <a:bodyPr/>
          <a:lstStyle/>
          <a:p>
            <a:pPr eaLnBrk="1" hangingPunct="1"/>
            <a:r>
              <a:rPr lang="en-US" sz="1800" b="1" dirty="0"/>
              <a:t>1</a:t>
            </a:r>
            <a:r>
              <a:rPr lang="en-US" sz="1800" dirty="0"/>
              <a:t>) Unlevered free cash flows (UFCF) </a:t>
            </a:r>
            <a:endParaRPr lang="en-US" sz="1800" b="1" dirty="0"/>
          </a:p>
          <a:p>
            <a:pPr eaLnBrk="1" hangingPunct="1"/>
            <a:r>
              <a:rPr lang="en-US" sz="1800" b="1" dirty="0"/>
              <a:t>2</a:t>
            </a:r>
            <a:r>
              <a:rPr lang="en-US" sz="1800" dirty="0"/>
              <a:t>) Unlevered terminal free cash flow (UTFCF) </a:t>
            </a:r>
            <a:endParaRPr lang="en-US" sz="1800" b="1" dirty="0"/>
          </a:p>
          <a:p>
            <a:pPr eaLnBrk="1" hangingPunct="1"/>
            <a:r>
              <a:rPr lang="en-US" sz="1800" b="1" dirty="0"/>
              <a:t>3</a:t>
            </a:r>
            <a:r>
              <a:rPr lang="en-US" sz="1800" dirty="0"/>
              <a:t>) Expected future growth rate (g)</a:t>
            </a:r>
            <a:endParaRPr lang="en-US" sz="1800" b="1" dirty="0"/>
          </a:p>
          <a:p>
            <a:pPr eaLnBrk="1" hangingPunct="1"/>
            <a:r>
              <a:rPr lang="en-US" sz="1800" b="1" dirty="0"/>
              <a:t>4</a:t>
            </a:r>
            <a:r>
              <a:rPr lang="en-US" sz="1800" dirty="0"/>
              <a:t>) Weighted Average Cost of Capital, RWACC )</a:t>
            </a:r>
          </a:p>
        </p:txBody>
      </p:sp>
      <p:sp>
        <p:nvSpPr>
          <p:cNvPr id="1031" name="Rectangle 4"/>
          <p:cNvSpPr>
            <a:spLocks noChangeArrowheads="1"/>
          </p:cNvSpPr>
          <p:nvPr/>
        </p:nvSpPr>
        <p:spPr bwMode="auto">
          <a:xfrm>
            <a:off x="0" y="0"/>
            <a:ext cx="9144000" cy="0"/>
          </a:xfrm>
          <a:prstGeom prst="rect">
            <a:avLst/>
          </a:prstGeom>
          <a:noFill/>
          <a:ln w="12700">
            <a:noFill/>
            <a:miter lim="800000"/>
            <a:headEnd type="none" w="sm" len="sm"/>
            <a:tailEnd type="none" w="sm" len="sm"/>
          </a:ln>
        </p:spPr>
        <p:txBody>
          <a:bodyPr wrap="none" anchor="ctr">
            <a:spAutoFit/>
          </a:bodyPr>
          <a:lstStyle/>
          <a:p>
            <a:endParaRPr lang="en-US"/>
          </a:p>
        </p:txBody>
      </p:sp>
      <p:graphicFrame>
        <p:nvGraphicFramePr>
          <p:cNvPr id="1026" name="Object 5"/>
          <p:cNvGraphicFramePr>
            <a:graphicFrameLocks noChangeAspect="1"/>
          </p:cNvGraphicFramePr>
          <p:nvPr>
            <p:extLst>
              <p:ext uri="{D42A27DB-BD31-4B8C-83A1-F6EECF244321}">
                <p14:modId xmlns:p14="http://schemas.microsoft.com/office/powerpoint/2010/main" val="2107452733"/>
              </p:ext>
            </p:extLst>
          </p:nvPr>
        </p:nvGraphicFramePr>
        <p:xfrm>
          <a:off x="1447800" y="2961218"/>
          <a:ext cx="5710237" cy="1098550"/>
        </p:xfrm>
        <a:graphic>
          <a:graphicData uri="http://schemas.openxmlformats.org/presentationml/2006/ole">
            <mc:AlternateContent xmlns:mc="http://schemas.openxmlformats.org/markup-compatibility/2006">
              <mc:Choice xmlns:v="urn:schemas-microsoft-com:vml" Requires="v">
                <p:oleObj name="Equation" r:id="rId3" imgW="5715000" imgH="1104840" progId="Equation.3">
                  <p:embed/>
                </p:oleObj>
              </mc:Choice>
              <mc:Fallback>
                <p:oleObj name="Equation" r:id="rId3" imgW="5715000" imgH="110484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961218"/>
                        <a:ext cx="5710237" cy="1098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2" name="Rectangle 6"/>
          <p:cNvSpPr>
            <a:spLocks noChangeArrowheads="1"/>
          </p:cNvSpPr>
          <p:nvPr/>
        </p:nvSpPr>
        <p:spPr bwMode="auto">
          <a:xfrm>
            <a:off x="0" y="542925"/>
            <a:ext cx="9144000" cy="0"/>
          </a:xfrm>
          <a:prstGeom prst="rect">
            <a:avLst/>
          </a:prstGeom>
          <a:noFill/>
          <a:ln w="12700">
            <a:noFill/>
            <a:miter lim="800000"/>
            <a:headEnd type="none" w="sm" len="sm"/>
            <a:tailEnd type="none" w="sm" len="sm"/>
          </a:ln>
        </p:spPr>
        <p:txBody>
          <a:bodyPr wrap="none" anchor="ctr">
            <a:spAutoFit/>
          </a:bodyPr>
          <a:lstStyle/>
          <a:p>
            <a:endParaRPr lang="en-US"/>
          </a:p>
        </p:txBody>
      </p:sp>
      <p:sp>
        <p:nvSpPr>
          <p:cNvPr id="1033" name="Rectangle 7"/>
          <p:cNvSpPr>
            <a:spLocks noChangeArrowheads="1"/>
          </p:cNvSpPr>
          <p:nvPr/>
        </p:nvSpPr>
        <p:spPr bwMode="auto">
          <a:xfrm>
            <a:off x="0" y="0"/>
            <a:ext cx="9144000" cy="0"/>
          </a:xfrm>
          <a:prstGeom prst="rect">
            <a:avLst/>
          </a:prstGeom>
          <a:noFill/>
          <a:ln w="12700">
            <a:noFill/>
            <a:miter lim="800000"/>
            <a:headEnd type="none" w="sm" len="sm"/>
            <a:tailEnd type="none" w="sm" len="sm"/>
          </a:ln>
        </p:spPr>
        <p:txBody>
          <a:bodyPr wrap="none" anchor="ctr">
            <a:spAutoFit/>
          </a:bodyPr>
          <a:lstStyle/>
          <a:p>
            <a:endParaRPr lang="en-US"/>
          </a:p>
        </p:txBody>
      </p:sp>
      <p:sp>
        <p:nvSpPr>
          <p:cNvPr id="1034" name="Rectangle 8"/>
          <p:cNvSpPr>
            <a:spLocks noChangeArrowheads="1"/>
          </p:cNvSpPr>
          <p:nvPr/>
        </p:nvSpPr>
        <p:spPr bwMode="auto">
          <a:xfrm>
            <a:off x="0" y="466725"/>
            <a:ext cx="9144000" cy="0"/>
          </a:xfrm>
          <a:prstGeom prst="rect">
            <a:avLst/>
          </a:prstGeom>
          <a:noFill/>
          <a:ln w="12700">
            <a:noFill/>
            <a:miter lim="800000"/>
            <a:headEnd type="none" w="sm" len="sm"/>
            <a:tailEnd type="none" w="sm" len="sm"/>
          </a:ln>
        </p:spPr>
        <p:txBody>
          <a:bodyPr wrap="none" anchor="ctr">
            <a:spAutoFit/>
          </a:bodyPr>
          <a:lstStyle/>
          <a:p>
            <a:endParaRPr lang="en-US"/>
          </a:p>
        </p:txBody>
      </p:sp>
      <p:sp>
        <p:nvSpPr>
          <p:cNvPr id="1035" name="Rectangle 9"/>
          <p:cNvSpPr>
            <a:spLocks noChangeArrowheads="1"/>
          </p:cNvSpPr>
          <p:nvPr/>
        </p:nvSpPr>
        <p:spPr bwMode="auto">
          <a:xfrm>
            <a:off x="0" y="0"/>
            <a:ext cx="9144000" cy="0"/>
          </a:xfrm>
          <a:prstGeom prst="rect">
            <a:avLst/>
          </a:prstGeom>
          <a:noFill/>
          <a:ln w="12700">
            <a:noFill/>
            <a:miter lim="800000"/>
            <a:headEnd type="none" w="sm" len="sm"/>
            <a:tailEnd type="none" w="sm" len="sm"/>
          </a:ln>
        </p:spPr>
        <p:txBody>
          <a:bodyPr wrap="none" anchor="ctr">
            <a:spAutoFit/>
          </a:bodyPr>
          <a:lstStyle/>
          <a:p>
            <a:endParaRPr lang="en-US"/>
          </a:p>
        </p:txBody>
      </p:sp>
      <p:graphicFrame>
        <p:nvGraphicFramePr>
          <p:cNvPr id="1027" name="Object 10"/>
          <p:cNvGraphicFramePr>
            <a:graphicFrameLocks noChangeAspect="1"/>
          </p:cNvGraphicFramePr>
          <p:nvPr>
            <p:extLst>
              <p:ext uri="{D42A27DB-BD31-4B8C-83A1-F6EECF244321}">
                <p14:modId xmlns:p14="http://schemas.microsoft.com/office/powerpoint/2010/main" val="1997942303"/>
              </p:ext>
            </p:extLst>
          </p:nvPr>
        </p:nvGraphicFramePr>
        <p:xfrm>
          <a:off x="1676400" y="4255294"/>
          <a:ext cx="4876800" cy="985837"/>
        </p:xfrm>
        <a:graphic>
          <a:graphicData uri="http://schemas.openxmlformats.org/presentationml/2006/ole">
            <mc:AlternateContent xmlns:mc="http://schemas.openxmlformats.org/markup-compatibility/2006">
              <mc:Choice xmlns:v="urn:schemas-microsoft-com:vml" Requires="v">
                <p:oleObj name="Equation" r:id="rId5" imgW="4876560" imgH="990360" progId="Equation.3">
                  <p:embed/>
                </p:oleObj>
              </mc:Choice>
              <mc:Fallback>
                <p:oleObj name="Equation" r:id="rId5" imgW="4876560" imgH="990360" progId="Equation.3">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4255294"/>
                        <a:ext cx="4876800" cy="985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6" name="Rectangle 11"/>
          <p:cNvSpPr>
            <a:spLocks noChangeArrowheads="1"/>
          </p:cNvSpPr>
          <p:nvPr/>
        </p:nvSpPr>
        <p:spPr bwMode="auto">
          <a:xfrm>
            <a:off x="0" y="381000"/>
            <a:ext cx="9144000" cy="0"/>
          </a:xfrm>
          <a:prstGeom prst="rect">
            <a:avLst/>
          </a:prstGeom>
          <a:noFill/>
          <a:ln w="12700">
            <a:noFill/>
            <a:miter lim="800000"/>
            <a:headEnd type="none" w="sm" len="sm"/>
            <a:tailEnd type="none" w="sm" len="sm"/>
          </a:ln>
        </p:spPr>
        <p:txBody>
          <a:bodyPr wrap="none" anchor="ctr">
            <a:spAutoFit/>
          </a:bodyPr>
          <a:lstStyle/>
          <a:p>
            <a:endParaRPr lang="en-US"/>
          </a:p>
        </p:txBody>
      </p:sp>
      <p:graphicFrame>
        <p:nvGraphicFramePr>
          <p:cNvPr id="1028" name="Object 12"/>
          <p:cNvGraphicFramePr>
            <a:graphicFrameLocks noGrp="1" noChangeAspect="1"/>
          </p:cNvGraphicFramePr>
          <p:nvPr>
            <p:ph sz="half" idx="2"/>
            <p:extLst>
              <p:ext uri="{D42A27DB-BD31-4B8C-83A1-F6EECF244321}">
                <p14:modId xmlns:p14="http://schemas.microsoft.com/office/powerpoint/2010/main" val="146884629"/>
              </p:ext>
            </p:extLst>
          </p:nvPr>
        </p:nvGraphicFramePr>
        <p:xfrm>
          <a:off x="1981200" y="5330561"/>
          <a:ext cx="4032250" cy="354012"/>
        </p:xfrm>
        <a:graphic>
          <a:graphicData uri="http://schemas.openxmlformats.org/presentationml/2006/ole">
            <mc:AlternateContent xmlns:mc="http://schemas.openxmlformats.org/markup-compatibility/2006">
              <mc:Choice xmlns:v="urn:schemas-microsoft-com:vml" Requires="v">
                <p:oleObj name="Equation" r:id="rId7" imgW="5244840" imgH="520560" progId="Equation.3">
                  <p:embed/>
                </p:oleObj>
              </mc:Choice>
              <mc:Fallback>
                <p:oleObj name="Equation" r:id="rId7" imgW="5244840" imgH="520560" progId="Equation.3">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5330561"/>
                        <a:ext cx="4032250" cy="354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Rectangle 12">
            <a:extLst>
              <a:ext uri="{FF2B5EF4-FFF2-40B4-BE49-F238E27FC236}">
                <a16:creationId xmlns:a16="http://schemas.microsoft.com/office/drawing/2014/main" id="{360136AF-44F7-45A0-85D4-7CC9F4B191C2}"/>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r>
              <a:rPr lang="en-US"/>
              <a:t>Discounted Cash Flows</a:t>
            </a:r>
          </a:p>
        </p:txBody>
      </p:sp>
      <p:sp>
        <p:nvSpPr>
          <p:cNvPr id="2052" name="Rectangle 3"/>
          <p:cNvSpPr>
            <a:spLocks noGrp="1" noChangeArrowheads="1"/>
          </p:cNvSpPr>
          <p:nvPr>
            <p:ph type="body" idx="1"/>
          </p:nvPr>
        </p:nvSpPr>
        <p:spPr/>
        <p:txBody>
          <a:bodyPr/>
          <a:lstStyle/>
          <a:p>
            <a:pPr eaLnBrk="1" hangingPunct="1"/>
            <a:r>
              <a:rPr lang="en-US"/>
              <a:t>This method requires estimation of </a:t>
            </a:r>
          </a:p>
        </p:txBody>
      </p:sp>
      <p:sp>
        <p:nvSpPr>
          <p:cNvPr id="2053" name="Rectangle 4"/>
          <p:cNvSpPr>
            <a:spLocks noChangeArrowheads="1"/>
          </p:cNvSpPr>
          <p:nvPr/>
        </p:nvSpPr>
        <p:spPr bwMode="auto">
          <a:xfrm>
            <a:off x="0" y="0"/>
            <a:ext cx="9144000" cy="0"/>
          </a:xfrm>
          <a:prstGeom prst="rect">
            <a:avLst/>
          </a:prstGeom>
          <a:noFill/>
          <a:ln w="12700">
            <a:noFill/>
            <a:miter lim="800000"/>
            <a:headEnd type="none" w="sm" len="sm"/>
            <a:tailEnd type="none" w="sm" len="sm"/>
          </a:ln>
        </p:spPr>
        <p:txBody>
          <a:bodyPr wrap="none" anchor="ctr">
            <a:spAutoFit/>
          </a:bodyPr>
          <a:lstStyle/>
          <a:p>
            <a:endParaRPr lang="en-US"/>
          </a:p>
        </p:txBody>
      </p:sp>
      <p:sp>
        <p:nvSpPr>
          <p:cNvPr id="2054" name="Rectangle 6"/>
          <p:cNvSpPr>
            <a:spLocks noChangeArrowheads="1"/>
          </p:cNvSpPr>
          <p:nvPr/>
        </p:nvSpPr>
        <p:spPr bwMode="auto">
          <a:xfrm>
            <a:off x="0" y="390525"/>
            <a:ext cx="9144000" cy="0"/>
          </a:xfrm>
          <a:prstGeom prst="rect">
            <a:avLst/>
          </a:prstGeom>
          <a:noFill/>
          <a:ln w="12700">
            <a:noFill/>
            <a:miter lim="800000"/>
            <a:headEnd type="none" w="sm" len="sm"/>
            <a:tailEnd type="none" w="sm" len="sm"/>
          </a:ln>
        </p:spPr>
        <p:txBody>
          <a:bodyPr wrap="none" anchor="ctr">
            <a:spAutoFit/>
          </a:bodyPr>
          <a:lstStyle/>
          <a:p>
            <a:endParaRPr lang="en-US"/>
          </a:p>
        </p:txBody>
      </p:sp>
      <p:sp>
        <p:nvSpPr>
          <p:cNvPr id="2" name="Rectangle 1"/>
          <p:cNvSpPr/>
          <p:nvPr/>
        </p:nvSpPr>
        <p:spPr>
          <a:xfrm>
            <a:off x="1676400" y="3048000"/>
            <a:ext cx="5486399" cy="461665"/>
          </a:xfrm>
          <a:prstGeom prst="rect">
            <a:avLst/>
          </a:prstGeom>
        </p:spPr>
        <p:txBody>
          <a:bodyPr wrap="square">
            <a:spAutoFit/>
          </a:bodyPr>
          <a:lstStyle/>
          <a:p>
            <a:r>
              <a:rPr lang="en-US" sz="2400" dirty="0"/>
              <a:t>WACC = D/V (1-T</a:t>
            </a:r>
            <a:r>
              <a:rPr lang="en-US" sz="2400" baseline="-25000" dirty="0"/>
              <a:t>C</a:t>
            </a:r>
            <a:r>
              <a:rPr lang="en-US" sz="2400" dirty="0"/>
              <a:t>) Rd + E/V. R</a:t>
            </a:r>
            <a:r>
              <a:rPr lang="en-US" sz="2400" baseline="-25000" dirty="0"/>
              <a:t>E</a:t>
            </a:r>
            <a:r>
              <a:rPr lang="en-US" sz="2400"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62000" y="381000"/>
            <a:ext cx="7772400" cy="1143000"/>
          </a:xfrm>
        </p:spPr>
        <p:txBody>
          <a:bodyPr/>
          <a:lstStyle/>
          <a:p>
            <a:pPr eaLnBrk="1" hangingPunct="1"/>
            <a:r>
              <a:rPr lang="en-US"/>
              <a:t>Estimation of Unlevered FCF</a:t>
            </a:r>
          </a:p>
        </p:txBody>
      </p:sp>
      <p:sp>
        <p:nvSpPr>
          <p:cNvPr id="15363" name="Rectangle 3"/>
          <p:cNvSpPr>
            <a:spLocks noGrp="1" noChangeArrowheads="1"/>
          </p:cNvSpPr>
          <p:nvPr>
            <p:ph type="body" idx="1"/>
          </p:nvPr>
        </p:nvSpPr>
        <p:spPr/>
        <p:txBody>
          <a:bodyPr/>
          <a:lstStyle/>
          <a:p>
            <a:pPr eaLnBrk="1" hangingPunct="1"/>
            <a:r>
              <a:rPr lang="en-US" sz="2800"/>
              <a:t>EBIT</a:t>
            </a:r>
          </a:p>
          <a:p>
            <a:pPr eaLnBrk="1" hangingPunct="1"/>
            <a:r>
              <a:rPr lang="en-US" sz="2800"/>
              <a:t>Less:	Cash Taxes on EBIT</a:t>
            </a:r>
          </a:p>
          <a:p>
            <a:pPr eaLnBrk="1" hangingPunct="1"/>
            <a:r>
              <a:rPr lang="en-US" sz="2800"/>
              <a:t>Plus:	</a:t>
            </a:r>
            <a:r>
              <a:rPr lang="en-US" sz="2800" u="sng"/>
              <a:t>Depreciation and Amortization</a:t>
            </a:r>
            <a:endParaRPr lang="en-US" sz="2800" b="1"/>
          </a:p>
          <a:p>
            <a:pPr eaLnBrk="1" hangingPunct="1"/>
            <a:r>
              <a:rPr lang="en-US" sz="2800" b="1"/>
              <a:t>Operating Cash Flow</a:t>
            </a:r>
            <a:r>
              <a:rPr lang="en-US" sz="2800"/>
              <a:t> </a:t>
            </a:r>
            <a:r>
              <a:rPr lang="en-US" sz="2800" b="1"/>
              <a:t>(OCF)</a:t>
            </a:r>
            <a:endParaRPr lang="en-US" sz="2800"/>
          </a:p>
          <a:p>
            <a:pPr eaLnBrk="1" hangingPunct="1"/>
            <a:r>
              <a:rPr lang="en-US" sz="2800"/>
              <a:t>Less:	Increase in Net Working Capital </a:t>
            </a:r>
          </a:p>
          <a:p>
            <a:pPr eaLnBrk="1" hangingPunct="1"/>
            <a:r>
              <a:rPr lang="en-US" sz="2800" u="sng"/>
              <a:t>Less:	Increase in Capital Expenditures</a:t>
            </a:r>
          </a:p>
          <a:p>
            <a:pPr eaLnBrk="1" hangingPunct="1"/>
            <a:r>
              <a:rPr lang="en-US" sz="2800"/>
              <a:t>    		</a:t>
            </a:r>
            <a:r>
              <a:rPr lang="en-US" sz="2800" b="1"/>
              <a:t>Unlevered Free Cash Flow (UFCF)</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t>Estimation of Unlevered FCF</a:t>
            </a:r>
          </a:p>
        </p:txBody>
      </p:sp>
      <p:sp>
        <p:nvSpPr>
          <p:cNvPr id="16387" name="Rectangle 3"/>
          <p:cNvSpPr>
            <a:spLocks noGrp="1" noChangeArrowheads="1"/>
          </p:cNvSpPr>
          <p:nvPr>
            <p:ph type="body" idx="1"/>
          </p:nvPr>
        </p:nvSpPr>
        <p:spPr/>
        <p:txBody>
          <a:bodyPr/>
          <a:lstStyle/>
          <a:p>
            <a:pPr eaLnBrk="1" hangingPunct="1"/>
            <a:r>
              <a:rPr lang="en-US" b="1" dirty="0"/>
              <a:t>Unlevered Free Cash Flow= UFCF</a:t>
            </a:r>
          </a:p>
          <a:p>
            <a:pPr eaLnBrk="1" hangingPunct="1">
              <a:buFont typeface="Wingdings" pitchFamily="2" charset="2"/>
              <a:buNone/>
            </a:pPr>
            <a:r>
              <a:rPr lang="en-US" dirty="0"/>
              <a:t>UFCF = EBIT (1-Tax Rate)</a:t>
            </a:r>
          </a:p>
          <a:p>
            <a:pPr lvl="1" eaLnBrk="1" hangingPunct="1">
              <a:buFont typeface="Wingdings" pitchFamily="2" charset="2"/>
              <a:buNone/>
            </a:pPr>
            <a:r>
              <a:rPr lang="en-US" dirty="0"/>
              <a:t>+ Depreciation Expense - Capital Spending</a:t>
            </a:r>
          </a:p>
          <a:p>
            <a:pPr lvl="1" eaLnBrk="1" hangingPunct="1">
              <a:buFont typeface="Wingdings" pitchFamily="2" charset="2"/>
              <a:buNone/>
            </a:pPr>
            <a:r>
              <a:rPr lang="en-US" dirty="0"/>
              <a:t>- </a:t>
            </a:r>
            <a:r>
              <a:rPr lang="en-US" dirty="0">
                <a:sym typeface="Symbol" pitchFamily="18" charset="2"/>
              </a:rPr>
              <a:t> in Working Capital</a:t>
            </a:r>
            <a:endParaRPr lang="en-US" b="1" dirty="0"/>
          </a:p>
          <a:p>
            <a:pPr eaLnBrk="1" hangingPunct="1"/>
            <a:r>
              <a:rPr lang="en-US" b="1" dirty="0"/>
              <a:t>UFCF = OCF - (</a:t>
            </a:r>
            <a:r>
              <a:rPr lang="en-US" b="1" dirty="0">
                <a:latin typeface="Symbol" pitchFamily="18" charset="2"/>
              </a:rPr>
              <a:t>D</a:t>
            </a:r>
            <a:r>
              <a:rPr lang="en-US" b="1" dirty="0"/>
              <a:t>C</a:t>
            </a:r>
            <a:r>
              <a:rPr lang="en-US" b="1" dirty="0">
                <a:latin typeface="Symbol" pitchFamily="18" charset="2"/>
              </a:rPr>
              <a:t>E</a:t>
            </a:r>
            <a:r>
              <a:rPr lang="en-US" b="1" dirty="0"/>
              <a:t> + </a:t>
            </a:r>
            <a:r>
              <a:rPr lang="en-US" b="1" dirty="0">
                <a:latin typeface="Symbol" pitchFamily="18" charset="2"/>
              </a:rPr>
              <a:t>D</a:t>
            </a:r>
            <a:r>
              <a:rPr lang="en-US" b="1" dirty="0"/>
              <a:t> NWC)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pPr eaLnBrk="1" hangingPunct="1"/>
            <a:r>
              <a:rPr lang="en-US" sz="4000"/>
              <a:t>Discounted Cash Flows Valuation</a:t>
            </a:r>
          </a:p>
        </p:txBody>
      </p:sp>
      <p:graphicFrame>
        <p:nvGraphicFramePr>
          <p:cNvPr id="3074" name="Object 3"/>
          <p:cNvGraphicFramePr>
            <a:graphicFrameLocks noGrp="1" noChangeAspect="1"/>
          </p:cNvGraphicFramePr>
          <p:nvPr>
            <p:ph idx="1"/>
          </p:nvPr>
        </p:nvGraphicFramePr>
        <p:xfrm>
          <a:off x="2514600" y="4343400"/>
          <a:ext cx="4572000" cy="1371600"/>
        </p:xfrm>
        <a:graphic>
          <a:graphicData uri="http://schemas.openxmlformats.org/presentationml/2006/ole">
            <mc:AlternateContent xmlns:mc="http://schemas.openxmlformats.org/markup-compatibility/2006">
              <mc:Choice xmlns:v="urn:schemas-microsoft-com:vml" Requires="v">
                <p:oleObj name="Equation" r:id="rId3" imgW="1320480" imgH="406080" progId="Equation.3">
                  <p:embed/>
                </p:oleObj>
              </mc:Choice>
              <mc:Fallback>
                <p:oleObj name="Equation" r:id="rId3" imgW="1320480" imgH="40608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343400"/>
                        <a:ext cx="45720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6" name="Rectangle 4"/>
          <p:cNvSpPr>
            <a:spLocks noChangeArrowheads="1"/>
          </p:cNvSpPr>
          <p:nvPr/>
        </p:nvSpPr>
        <p:spPr bwMode="auto">
          <a:xfrm>
            <a:off x="685800" y="1981200"/>
            <a:ext cx="8001000" cy="2344738"/>
          </a:xfrm>
          <a:prstGeom prst="rect">
            <a:avLst/>
          </a:prstGeom>
          <a:noFill/>
          <a:ln w="12700">
            <a:noFill/>
            <a:miter lim="800000"/>
            <a:headEnd type="none" w="sm" len="sm"/>
            <a:tailEnd type="none" w="sm" len="sm"/>
          </a:ln>
        </p:spPr>
        <p:txBody>
          <a:bodyPr>
            <a:spAutoFit/>
          </a:bodyPr>
          <a:lstStyle/>
          <a:p>
            <a:pPr algn="ctr"/>
            <a:r>
              <a:rPr lang="en-US" sz="2800"/>
              <a:t>Estimation Based on Constant Growth</a:t>
            </a:r>
          </a:p>
          <a:p>
            <a:pPr algn="ctr"/>
            <a:r>
              <a:rPr lang="en-US" sz="2400"/>
              <a:t>Where: UFCF</a:t>
            </a:r>
            <a:r>
              <a:rPr lang="en-US" sz="2400" baseline="-25000"/>
              <a:t>1</a:t>
            </a:r>
            <a:r>
              <a:rPr lang="en-US" sz="2400"/>
              <a:t> = Unlevered free cash flow in period 1</a:t>
            </a:r>
          </a:p>
          <a:p>
            <a:pPr algn="ctr"/>
            <a:endParaRPr lang="en-US" sz="2400"/>
          </a:p>
          <a:p>
            <a:pPr algn="ctr"/>
            <a:r>
              <a:rPr lang="en-US" sz="2400"/>
              <a:t>WACC = the firm’s weighted average cost of capital</a:t>
            </a:r>
          </a:p>
          <a:p>
            <a:pPr algn="ctr"/>
            <a:r>
              <a:rPr lang="en-US" sz="2400"/>
              <a:t>g = the firm’s constant infinite growth rate of free cash flow</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US"/>
              <a:t>VALUATION OF EQUITY</a:t>
            </a:r>
            <a:endParaRPr lang="en-US" b="1"/>
          </a:p>
        </p:txBody>
      </p:sp>
      <p:sp>
        <p:nvSpPr>
          <p:cNvPr id="4100" name="Rectangle 3"/>
          <p:cNvSpPr>
            <a:spLocks noGrp="1" noChangeArrowheads="1"/>
          </p:cNvSpPr>
          <p:nvPr>
            <p:ph type="body" idx="1"/>
          </p:nvPr>
        </p:nvSpPr>
        <p:spPr/>
        <p:txBody>
          <a:bodyPr/>
          <a:lstStyle/>
          <a:p>
            <a:pPr lvl="1" eaLnBrk="1" hangingPunct="1">
              <a:buFont typeface="Wingdings" pitchFamily="2" charset="2"/>
              <a:buNone/>
            </a:pPr>
            <a:r>
              <a:rPr lang="en-US"/>
              <a:t>Present value of free cash flow to equity (FCFE)</a:t>
            </a:r>
          </a:p>
          <a:p>
            <a:pPr eaLnBrk="1" hangingPunct="1"/>
            <a:r>
              <a:rPr lang="en-US"/>
              <a:t>Pure Equity Financed Company</a:t>
            </a:r>
          </a:p>
          <a:p>
            <a:pPr eaLnBrk="1" hangingPunct="1"/>
            <a:r>
              <a:rPr lang="en-US"/>
              <a:t>The cost of capital is the unlevered cost of equity</a:t>
            </a:r>
          </a:p>
          <a:p>
            <a:pPr eaLnBrk="1" hangingPunct="1"/>
            <a:endParaRPr lang="en-US"/>
          </a:p>
          <a:p>
            <a:pPr eaLnBrk="1" hangingPunct="1"/>
            <a:endParaRPr lang="en-US"/>
          </a:p>
        </p:txBody>
      </p:sp>
      <p:sp>
        <p:nvSpPr>
          <p:cNvPr id="4101" name="Rectangle 4"/>
          <p:cNvSpPr>
            <a:spLocks noChangeArrowheads="1"/>
          </p:cNvSpPr>
          <p:nvPr/>
        </p:nvSpPr>
        <p:spPr bwMode="auto">
          <a:xfrm>
            <a:off x="0" y="0"/>
            <a:ext cx="9144000" cy="0"/>
          </a:xfrm>
          <a:prstGeom prst="rect">
            <a:avLst/>
          </a:prstGeom>
          <a:noFill/>
          <a:ln w="12700">
            <a:noFill/>
            <a:miter lim="800000"/>
            <a:headEnd type="none" w="sm" len="sm"/>
            <a:tailEnd type="none" w="sm" len="sm"/>
          </a:ln>
        </p:spPr>
        <p:txBody>
          <a:bodyPr wrap="none" anchor="ctr">
            <a:spAutoFit/>
          </a:bodyPr>
          <a:lstStyle/>
          <a:p>
            <a:endParaRPr lang="en-US"/>
          </a:p>
        </p:txBody>
      </p:sp>
      <p:graphicFrame>
        <p:nvGraphicFramePr>
          <p:cNvPr id="4098" name="Object 5"/>
          <p:cNvGraphicFramePr>
            <a:graphicFrameLocks noChangeAspect="1"/>
          </p:cNvGraphicFramePr>
          <p:nvPr/>
        </p:nvGraphicFramePr>
        <p:xfrm>
          <a:off x="1752600" y="4343400"/>
          <a:ext cx="4603750" cy="1130300"/>
        </p:xfrm>
        <a:graphic>
          <a:graphicData uri="http://schemas.openxmlformats.org/presentationml/2006/ole">
            <mc:AlternateContent xmlns:mc="http://schemas.openxmlformats.org/markup-compatibility/2006">
              <mc:Choice xmlns:v="urn:schemas-microsoft-com:vml" Requires="v">
                <p:oleObj name="Equation" r:id="rId3" imgW="4597200" imgH="1130040" progId="Equation.3">
                  <p:embed/>
                </p:oleObj>
              </mc:Choice>
              <mc:Fallback>
                <p:oleObj name="Equation" r:id="rId3" imgW="4597200" imgH="113004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4343400"/>
                        <a:ext cx="4603750" cy="113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2" name="Rectangle 6"/>
          <p:cNvSpPr>
            <a:spLocks noChangeArrowheads="1"/>
          </p:cNvSpPr>
          <p:nvPr/>
        </p:nvSpPr>
        <p:spPr bwMode="auto">
          <a:xfrm>
            <a:off x="0" y="533400"/>
            <a:ext cx="9144000" cy="0"/>
          </a:xfrm>
          <a:prstGeom prst="rect">
            <a:avLst/>
          </a:prstGeom>
          <a:noFill/>
          <a:ln w="12700">
            <a:noFill/>
            <a:miter lim="800000"/>
            <a:headEnd type="none" w="sm" len="sm"/>
            <a:tailEnd type="none" w="sm" len="sm"/>
          </a:ln>
        </p:spPr>
        <p:txBody>
          <a:bodyPr wrap="none" anchor="ctr">
            <a:spAutoFit/>
          </a:bodyPr>
          <a:lstStyle/>
          <a:p>
            <a:endParaRPr lang="en-US"/>
          </a:p>
        </p:txBody>
      </p:sp>
    </p:spTree>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713</TotalTime>
  <Words>946</Words>
  <Application>Microsoft Office PowerPoint</Application>
  <PresentationFormat>On-screen Show (4:3)</PresentationFormat>
  <Paragraphs>152</Paragraphs>
  <Slides>26</Slides>
  <Notes>24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4" baseType="lpstr">
      <vt:lpstr>Arial</vt:lpstr>
      <vt:lpstr>Arial Black</vt:lpstr>
      <vt:lpstr>Symbol</vt:lpstr>
      <vt:lpstr>Times New Roman</vt:lpstr>
      <vt:lpstr>Wingdings</vt:lpstr>
      <vt:lpstr>WP Greek Century</vt:lpstr>
      <vt:lpstr>Pixel</vt:lpstr>
      <vt:lpstr>Equation</vt:lpstr>
      <vt:lpstr>BUSINESS VALUATION MODELS</vt:lpstr>
      <vt:lpstr>Estimating Intrinsic Value</vt:lpstr>
      <vt:lpstr>Discounted Cash Flows</vt:lpstr>
      <vt:lpstr>Discounted Cash Flows</vt:lpstr>
      <vt:lpstr>Discounted Cash Flows</vt:lpstr>
      <vt:lpstr>Estimation of Unlevered FCF</vt:lpstr>
      <vt:lpstr>Estimation of Unlevered FCF</vt:lpstr>
      <vt:lpstr>Discounted Cash Flows Valuation</vt:lpstr>
      <vt:lpstr>VALUATION OF EQUITY</vt:lpstr>
      <vt:lpstr>VALUATION OF LEVERED EQUITY</vt:lpstr>
      <vt:lpstr>Levered FCF</vt:lpstr>
      <vt:lpstr>Present Value of  Free Cash Flow to Equity</vt:lpstr>
      <vt:lpstr>ADJUSTED PRESENT VALUE</vt:lpstr>
      <vt:lpstr>ADJUSTED PRESENT VALUE</vt:lpstr>
      <vt:lpstr>Growth Rate Estimates</vt:lpstr>
      <vt:lpstr>Growth Rate Estimates</vt:lpstr>
      <vt:lpstr>Required Rate of Return Estimate</vt:lpstr>
      <vt:lpstr>Required Rate of Return Estimate</vt:lpstr>
      <vt:lpstr>Beta For a Levered Firm</vt:lpstr>
      <vt:lpstr>Constant Growth Free Cash Flow to Equity</vt:lpstr>
      <vt:lpstr>An Alternate Measure of Growth Rate</vt:lpstr>
      <vt:lpstr>Calculation of WACC</vt:lpstr>
      <vt:lpstr>Relative Valuation Techniques</vt:lpstr>
      <vt:lpstr>Relative Valuation Techniques</vt:lpstr>
      <vt:lpstr>Analysis of Growth Companies</vt:lpstr>
      <vt:lpstr>Negative Growth Model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VALUATION MODELS</dc:title>
  <dc:creator>HP</dc:creator>
  <cp:lastModifiedBy>javad kashefi</cp:lastModifiedBy>
  <cp:revision>7</cp:revision>
  <dcterms:created xsi:type="dcterms:W3CDTF">2004-07-23T14:22:31Z</dcterms:created>
  <dcterms:modified xsi:type="dcterms:W3CDTF">2024-03-14T15:06:57Z</dcterms:modified>
</cp:coreProperties>
</file>