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7" autoAdjust="0"/>
    <p:restoredTop sz="94660"/>
  </p:normalViewPr>
  <p:slideViewPr>
    <p:cSldViewPr snapToGrid="0">
      <p:cViewPr varScale="1">
        <p:scale>
          <a:sx n="67" d="100"/>
          <a:sy n="67" d="100"/>
        </p:scale>
        <p:origin x="84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EF4BE-E833-D3A9-00D5-81702B8D00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3A142C-942F-C7DE-35AB-2CF6690FF9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7B3C49-D478-1EDF-EEE3-687007E0C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8D42F-BEF3-44C0-B5D7-704097A672CD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5DE0BF-66BB-AB32-A16D-CC085481C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ED1211-2569-AB71-DD2F-4CD9DA5D0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95ED1-DD5A-49F9-AC06-909220421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075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90760-E67A-9460-D4C1-57DFB46CF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63D989-94F0-3AD6-10C7-3E3ECE029B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376436-284F-AF50-E8B2-85515A9A8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8D42F-BEF3-44C0-B5D7-704097A672CD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BF1532-D298-4935-67F7-20AF26ACF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4C39FC-A894-A906-98E3-5E93C7F9E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95ED1-DD5A-49F9-AC06-909220421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756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0ACCD92-11E0-A7C3-730E-EF3046664B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1D368A-650A-557B-5300-2DA9A81778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F3713A-2A29-00C4-58DC-004E6834D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8D42F-BEF3-44C0-B5D7-704097A672CD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B82751-55FC-FFC0-3863-6E8B7F089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8E8CFA-4673-D10C-C3F7-120463C24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95ED1-DD5A-49F9-AC06-909220421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056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2038C-7A8B-8BAF-2188-14EEC3056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B3544A-CBCA-1AF2-F53E-3D658CF9EB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52ADD2-99E9-52BB-C404-C6616C1F6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8D42F-BEF3-44C0-B5D7-704097A672CD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3E5156-92BD-CDED-E982-A83D1C09A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9B09CC-E7C8-7596-F675-287904963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95ED1-DD5A-49F9-AC06-909220421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886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D4C7B-CAEA-D367-E1A3-497BDC371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8C7A75-EE57-C4A7-0D56-B393CAA110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5CAF36-8025-90A8-7B6B-E5A2D7B7D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8D42F-BEF3-44C0-B5D7-704097A672CD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3E366-211A-B180-3B95-D5A84B4E3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FEBC16-963A-3DA1-ED08-485E935A8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95ED1-DD5A-49F9-AC06-909220421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868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1EA0D-4AF0-665A-5778-AC132CC15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4D4C34-6994-0DDF-7DC6-E355864D83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E7B00D-84EF-4904-B9F1-D66AAF03A5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326750-D18B-EFF0-26A5-C0761B121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8D42F-BEF3-44C0-B5D7-704097A672CD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B9EB0D-9A3B-F7A2-096D-335F7CFC5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19C07C-9138-FB4E-125A-EE7967E96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95ED1-DD5A-49F9-AC06-909220421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174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AA091-C2B0-D517-6051-A8613246D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F05865-1BE4-6E0E-BBE8-4AA61A6F17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655115-97D7-3141-84FD-3B5E587EA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3FB686-5F9E-63E5-2A44-5A3DC808BA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83F399-1FA5-7DBF-79E8-C68404EC6B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D6D30A-8B9E-377F-346D-8D56B55FA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8D42F-BEF3-44C0-B5D7-704097A672CD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EDE630-3124-59A2-BC59-8156C8400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C3E647-6222-9996-530A-0395A53AB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95ED1-DD5A-49F9-AC06-909220421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37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76712-B08A-CDE3-D687-64F566410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695ECB-98BE-90DE-CC73-1EEF527EE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8D42F-BEF3-44C0-B5D7-704097A672CD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888CAC-A69D-7514-9DC8-7C35EE615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5F7820-C68D-48D0-53F3-61C298902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95ED1-DD5A-49F9-AC06-909220421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887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11011A-2C74-A3D8-EDAF-EAB7FAF57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8D42F-BEF3-44C0-B5D7-704097A672CD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F97FA6-DBCE-37FC-BC47-950C1FC94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09B076-5E3E-CC84-03E2-26D6F8BD0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95ED1-DD5A-49F9-AC06-909220421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89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43BAC-38F8-8E34-275E-8615DADF1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CA3EEB-E00C-98DE-FC87-C01E277A9D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BCA089-1D8E-96E7-15C8-91DAA2771E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16AF23-791C-E9A7-6F94-7B9AD2C82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8D42F-BEF3-44C0-B5D7-704097A672CD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FFC018-40E0-1230-11C3-60830717E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3C48C3-4AB8-DB4F-3F62-77C420B73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95ED1-DD5A-49F9-AC06-909220421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848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63335-989D-5698-995A-5BEF99762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D49A87-B8DD-78EE-A7DE-827025BA6C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61CC52-6108-95E5-45C1-B03F2AC8E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5C35D-71EE-5E12-6D91-C1F237D00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8D42F-BEF3-44C0-B5D7-704097A672CD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C10FAB-00A7-364D-6424-EC6892E98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39FF75-5387-DDC2-E814-3C9BFD956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95ED1-DD5A-49F9-AC06-909220421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448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963024-7767-9F55-8365-C2A031234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1D6D3B-C100-5329-FBD4-21B8923AAA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764454-E97C-4E78-02E1-3FCD6FC14C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068D42F-BEF3-44C0-B5D7-704097A672CD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0D4FD0-FB2E-C533-BDF0-625739D2C5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DB7FBA-E51A-34B3-94A9-8B64C0C9DC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2495ED1-DD5A-49F9-AC06-909220421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017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A91BB40-791D-CB0A-9DE7-CACF5B4A63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52575" y="2373314"/>
            <a:ext cx="9144000" cy="1655762"/>
          </a:xfrm>
        </p:spPr>
        <p:txBody>
          <a:bodyPr/>
          <a:lstStyle/>
          <a:p>
            <a:r>
              <a:rPr lang="en-US" sz="3200" b="1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What are the differences between warrants and convertibles?</a:t>
            </a:r>
            <a:endParaRPr lang="en-US" sz="3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0103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E5062-98F6-824B-E6E2-3E45906EE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do convertibles help minimize agency costs?</a:t>
            </a:r>
            <a:br>
              <a:rPr lang="en-US" sz="4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598FC2-3FE7-A204-8CFC-FC3BA4C8E6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en-US" sz="32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Agency costs due to conflicts between shareholders and bondholders</a:t>
            </a:r>
            <a:endParaRPr lang="en-US" sz="3200" kern="1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32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Asset substitution (or bait-and-switch).  The firm issues low-cost straight debt then invests in risky projects</a:t>
            </a:r>
            <a:endParaRPr lang="en-US" sz="3200" kern="1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32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Bondholders suspect this, so they charge high-interest rates</a:t>
            </a:r>
            <a:endParaRPr lang="en-US" sz="3200" kern="1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32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Convertible debt allows bondholders to share in upside potential, so it has a low rate.</a:t>
            </a:r>
            <a:endParaRPr lang="en-US" sz="3200" kern="1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8053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7B548-B199-2FA9-EF50-CFA31E989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Agency Costs Between Current Shareholders and New Shareholders</a:t>
            </a:r>
            <a:b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71CF61-C80B-5F3C-FC28-6C439A239D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2713"/>
            <a:ext cx="10515600" cy="4351338"/>
          </a:xfrm>
        </p:spPr>
        <p:txBody>
          <a:bodyPr/>
          <a:lstStyle/>
          <a:p>
            <a:pPr marL="342900" marR="0" lvl="0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Information asymmetry: The company knows its prospects better than outside investors</a:t>
            </a:r>
            <a:endParaRPr lang="en-US" sz="2400" kern="1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Outside investors think the company will issue new stock only if prospects are not as good as the market anticipates</a:t>
            </a:r>
            <a:endParaRPr lang="en-US" kern="1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Issuing new stock sends a negative signal to the market, causing the stock price to fall</a:t>
            </a:r>
            <a:endParaRPr lang="en-US" kern="1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A company with good prospects can issue stock “through the back door” by issuing convertible bonds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Avoids negative signal of issuing stock directly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Since prospects are good, bonds will likely be converted into equity, which is what the company wants to issue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777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DB617-8499-1E59-1E39-1FC76C56F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Warrants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D9B8E-AA73-4753-CAEC-2B384FA38E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marR="0" lvl="0" indent="-342900" algn="just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•"/>
              <a:tabLst>
                <a:tab pos="457200" algn="l"/>
              </a:tabLs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Warrants are call options that give the holder the right, but not the obligation, to buy shares of common stock directly from a company at a fixed price for a given period.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•"/>
              <a:tabLst>
                <a:tab pos="457200" algn="l"/>
              </a:tabLs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Warrants tend to have longer maturity periods than exchange-traded options.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•"/>
              <a:tabLst>
                <a:tab pos="457200" algn="l"/>
              </a:tabLs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Warrants are generally issued with privately placed bonds as an “equity kicker.”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•"/>
              <a:tabLst>
                <a:tab pos="457200" algn="l"/>
              </a:tabLs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Warrants are combined with new common and preferred stock issues, given to investment bankers as compensation for underwriting services. In this case, they are often called a </a:t>
            </a: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Green Shoe Option.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01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26ED3-F79A-59F0-81F1-EA2D609FB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Factors affecting Warrants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623DEF-EFB2-876C-DCA4-B63F175208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marR="0" algn="just"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same factors that affect call option value affect warrant value similarly.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•"/>
              <a:tabLst>
                <a:tab pos="457200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Stock price					+		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•"/>
              <a:tabLst>
                <a:tab pos="457200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Exercise price				–		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•"/>
              <a:tabLst>
                <a:tab pos="457200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Interest rate 				+		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•"/>
              <a:tabLst>
                <a:tab pos="457200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Volatility in the stock price			+		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•"/>
              <a:tabLst>
                <a:tab pos="457200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Expiration date				+	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•"/>
              <a:tabLst>
                <a:tab pos="457200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Dividends					– 	</a:t>
            </a:r>
          </a:p>
          <a:p>
            <a:pPr marL="0" marR="0">
              <a:spcBef>
                <a:spcPts val="600"/>
              </a:spcBef>
              <a:spcAft>
                <a:spcPts val="600"/>
              </a:spcAft>
            </a:pPr>
            <a:r>
              <a:rPr lang="en-US" sz="2400" b="1" u="sng" kern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Applying the Black‑Scholes Option Pricing Model to Warrants</a:t>
            </a:r>
            <a:endParaRPr lang="en-US" sz="2400" b="1" u="sng" kern="1400" dirty="0">
              <a:effectLst/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Price of a warrant=W = N / (N + N</a:t>
            </a:r>
            <a:r>
              <a:rPr lang="en-US" sz="24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x Price of a call option or </a:t>
            </a:r>
          </a:p>
          <a:p>
            <a:pPr marL="0" marR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W=1/(1+q) 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536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4AC2B-E146-2159-50D5-9BC397068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Warrants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58AAE7-11F8-4B60-7241-BA512B389D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775" y="1539875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Warrants can normally be detached from the original securities and sold separately,</a:t>
            </a:r>
            <a:endParaRPr lang="en-US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Exercise of warrants reduces EPS, so warrants are included when a firm reports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“diluted EPS.”</a:t>
            </a:r>
            <a:endParaRPr lang="en-US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</a:pP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Generally, a warrant will sell at a premium above its exercise value (it would never sell for less).</a:t>
            </a:r>
            <a:r>
              <a:rPr lang="en-US" kern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>
              <a:lnSpc>
                <a:spcPct val="107000"/>
              </a:lnSpc>
              <a:spcBef>
                <a:spcPts val="0"/>
              </a:spcBef>
            </a:pPr>
            <a:r>
              <a:rPr lang="en-US" kern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When the warrants are issued, the strike price is typically 20% to 30% above the current stock price.</a:t>
            </a:r>
            <a:endParaRPr lang="en-US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Therefore, warrants tend not to be exercised until just before expiration.</a:t>
            </a:r>
            <a:endParaRPr lang="en-US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When exercised, each warrant will bring in an amount equal to the strike price.</a:t>
            </a:r>
            <a:endParaRPr lang="en-US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 is equity capital; holders will receive one share of common stock per warrant.</a:t>
            </a:r>
            <a:endParaRPr lang="en-US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US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Question- Because bonds with warrants have a lower coupon rate, should all debt be issued with warrants? No.  Warrants have a high required return, which drives up the bond-with-warrants package’s true capital cost.</a:t>
            </a:r>
            <a:endParaRPr lang="en-US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707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62845-B534-DFAC-5BFE-E1A4C4C54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2175"/>
          </a:xfrm>
        </p:spPr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Convertibles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6C4C77-458F-3E1E-7579-A1E6E9384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8213" y="1382713"/>
            <a:ext cx="10515600" cy="4351338"/>
          </a:xfrm>
        </p:spPr>
        <p:txBody>
          <a:bodyPr>
            <a:normAutofit fontScale="77500" lnSpcReduction="20000"/>
          </a:bodyPr>
          <a:lstStyle/>
          <a:p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There are two types of convertibles: Bonds and preferred Stocks.</a:t>
            </a:r>
            <a:endParaRPr lang="en-US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13105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Convertible bonds (or preferred stock) may be converted into a specified number of common shares at the bondholders' option.</a:t>
            </a:r>
            <a:endParaRPr lang="en-US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84505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13105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Corporations issue them in conjunction with other securities to reduce the yield required on the other securities.</a:t>
            </a:r>
            <a:endParaRPr lang="en-US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13105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exercise price is paid to the company, generates cash for the firm, and alters the capital structure.</a:t>
            </a:r>
            <a:endParaRPr lang="en-US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13105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13105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conversion price is the effective price paid for the stock.</a:t>
            </a:r>
            <a:endParaRPr lang="en-US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13105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conversion ratio is the number of shares received when the bond is converted.</a:t>
            </a:r>
            <a:endParaRPr lang="en-US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13105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Convertible bonds will be worth at least the straight or the conversion value, whichever is greater.</a:t>
            </a:r>
            <a:endParaRPr lang="en-US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000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49B0C-0DBA-ADB0-EFF3-2AA201CF2C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488" y="76517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4400" kern="1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Convertible bonds will be worth at least the straight or the conversion value, whichever is greater.</a:t>
            </a:r>
            <a:br>
              <a:rPr lang="en-US" sz="4400" kern="1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A5BF060-0571-2F02-19A7-0041379A12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71576" y="1971674"/>
            <a:ext cx="9301161" cy="4157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19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AAC18-77A5-0843-2E82-E5F94B621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Risk Reduction of Convertibles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E3ACC-313E-E4DF-DC29-B3427861C0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When the convertible is converted, the debt ratio decreases, and the firm’s financial risk declines.</a:t>
            </a:r>
            <a:endParaRPr lang="en-US" sz="3200" kern="1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13105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exercise of warrants brings in new equity capital.</a:t>
            </a:r>
            <a:endParaRPr lang="en-US" sz="3200" kern="1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13105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Convertible conversion brings in no new funds.</a:t>
            </a:r>
          </a:p>
          <a:p>
            <a:pPr marL="713105">
              <a:lnSpc>
                <a:spcPct val="107000"/>
              </a:lnSpc>
              <a:spcBef>
                <a:spcPts val="0"/>
              </a:spcBef>
            </a:pPr>
            <a:r>
              <a:rPr lang="en-US" sz="3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either case, a new lower debt ratio can support more financial leverage.</a:t>
            </a:r>
            <a:endParaRPr lang="en-US" sz="3200" kern="1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84505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kern="1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US" sz="3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Bonds with warrants typically have much higher flotation costs than convertible issues.</a:t>
            </a:r>
            <a:endParaRPr lang="en-US" sz="3200" kern="1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941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CB802-0A1B-C928-B404-330921F5B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638" y="365125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Agency Conflicts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47B887-422D-51C9-A17A-C5EE6956A3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Agency costs due to conflicts between shareholders and bondholders</a:t>
            </a:r>
            <a:endParaRPr lang="en-US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US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addition to pricing, the option characterization of debt and equity securities provides a new interpretation of agency conflicts.</a:t>
            </a:r>
            <a:endParaRPr lang="en-US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US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Because equity is like a call option, equity holders will benefit from risky investments.</a:t>
            </a:r>
            <a:endParaRPr lang="en-US" kern="100" dirty="0"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Debt is a short put option position so that debt holders will be hurt by increased risk.</a:t>
            </a:r>
            <a:endParaRPr lang="en-US" kern="100" dirty="0"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 can potentially lead to an overinvestment problem.</a:t>
            </a:r>
            <a:endParaRPr lang="en-US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573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CF37E-DFC3-6514-0C47-B88761825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Agency Conflicts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37287-3F87-CE16-7849-B6296F7ED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When the firm makes new investments that increase its assets’ value, the put option’s value will decline.</a:t>
            </a:r>
            <a:endParaRPr lang="en-US" sz="3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Because debt holders are short a put, the firm’s debt will increase, so some fraction of the increase in the value of assets will go to debt holders.</a:t>
            </a:r>
            <a:endParaRPr lang="en-US" sz="3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This reduces equity holders’ incentive to invest, possibly leading to a debt overhang (or underinvestment) problem.</a:t>
            </a:r>
            <a:endParaRPr lang="en-US" sz="3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977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</TotalTime>
  <Words>896</Words>
  <Application>Microsoft Office PowerPoint</Application>
  <PresentationFormat>Widescreen</PresentationFormat>
  <Paragraphs>68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Aptos</vt:lpstr>
      <vt:lpstr>Aptos Display</vt:lpstr>
      <vt:lpstr>Arial</vt:lpstr>
      <vt:lpstr>Times New Roman</vt:lpstr>
      <vt:lpstr>Office Theme</vt:lpstr>
      <vt:lpstr>PowerPoint Presentation</vt:lpstr>
      <vt:lpstr>Warrants</vt:lpstr>
      <vt:lpstr>Factors affecting Warrants</vt:lpstr>
      <vt:lpstr>Warrants</vt:lpstr>
      <vt:lpstr>Convertibles</vt:lpstr>
      <vt:lpstr>Convertible bonds will be worth at least the straight or the conversion value, whichever is greater. </vt:lpstr>
      <vt:lpstr>Risk Reduction of Convertibles</vt:lpstr>
      <vt:lpstr>Agency Conflicts</vt:lpstr>
      <vt:lpstr>Agency Conflicts</vt:lpstr>
      <vt:lpstr>How do convertibles help minimize agency costs? </vt:lpstr>
      <vt:lpstr>Agency Costs Between Current Shareholders and New Shareholders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javad kashefi</dc:creator>
  <cp:lastModifiedBy>javad kashefi</cp:lastModifiedBy>
  <cp:revision>3</cp:revision>
  <dcterms:created xsi:type="dcterms:W3CDTF">2024-04-29T15:48:18Z</dcterms:created>
  <dcterms:modified xsi:type="dcterms:W3CDTF">2024-04-30T23:30:38Z</dcterms:modified>
</cp:coreProperties>
</file>