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EF4BE-E833-D3A9-00D5-81702B8D0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3A142C-942F-C7DE-35AB-2CF6690FF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B3C49-D478-1EDF-EEE3-687007E0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DE0BF-66BB-AB32-A16D-CC085481C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D1211-2569-AB71-DD2F-4CD9DA5D0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7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90760-E67A-9460-D4C1-57DFB46C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63D989-94F0-3AD6-10C7-3E3ECE029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76436-284F-AF50-E8B2-85515A9A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F1532-D298-4935-67F7-20AF26ACF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C39FC-A894-A906-98E3-5E93C7F9E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5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CCD92-11E0-A7C3-730E-EF3046664B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D368A-650A-557B-5300-2DA9A8177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3713A-2A29-00C4-58DC-004E6834D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82751-55FC-FFC0-3863-6E8B7F089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E8CFA-4673-D10C-C3F7-120463C24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5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2038C-7A8B-8BAF-2188-14EEC3056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3544A-CBCA-1AF2-F53E-3D658CF9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2ADD2-99E9-52BB-C404-C6616C1F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E5156-92BD-CDED-E982-A83D1C09A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B09CC-E7C8-7596-F675-28790496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8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D4C7B-CAEA-D367-E1A3-497BDC371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C7A75-EE57-C4A7-0D56-B393CAA11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AF36-8025-90A8-7B6B-E5A2D7B7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3E366-211A-B180-3B95-D5A84B4E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EBC16-963A-3DA1-ED08-485E935A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6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1EA0D-4AF0-665A-5778-AC132CC15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D4C34-6994-0DDF-7DC6-E355864D8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7B00D-84EF-4904-B9F1-D66AAF03A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26750-D18B-EFF0-26A5-C0761B12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9EB0D-9A3B-F7A2-096D-335F7CFC5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9C07C-9138-FB4E-125A-EE7967E9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7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AA091-C2B0-D517-6051-A8613246D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05865-1BE4-6E0E-BBE8-4AA61A6F1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55115-97D7-3141-84FD-3B5E587EA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3FB686-5F9E-63E5-2A44-5A3DC808B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3F399-1FA5-7DBF-79E8-C68404EC6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D6D30A-8B9E-377F-346D-8D56B55F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DE630-3124-59A2-BC59-8156C840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C3E647-6222-9996-530A-0395A53A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76712-B08A-CDE3-D687-64F566410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95ECB-98BE-90DE-CC73-1EEF527E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88CAC-A69D-7514-9DC8-7C35EE615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5F7820-C68D-48D0-53F3-61C298902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8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11011A-2C74-A3D8-EDAF-EAB7FAF57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F97FA6-DBCE-37FC-BC47-950C1FC9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9B076-5E3E-CC84-03E2-26D6F8BD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9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3BAC-38F8-8E34-275E-8615DADF1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A3EEB-E00C-98DE-FC87-C01E277A9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CA089-1D8E-96E7-15C8-91DAA2771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AF23-791C-E9A7-6F94-7B9AD2C8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FC018-40E0-1230-11C3-60830717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C48C3-4AB8-DB4F-3F62-77C420B7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4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63335-989D-5698-995A-5BEF9976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D49A87-B8DD-78EE-A7DE-827025BA6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1CC52-6108-95E5-45C1-B03F2AC8E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5C35D-71EE-5E12-6D91-C1F237D0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10FAB-00A7-364D-6424-EC6892E9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9FF75-5387-DDC2-E814-3C9BFD95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963024-7767-9F55-8365-C2A03123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D6D3B-C100-5329-FBD4-21B8923AA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64454-E97C-4E78-02E1-3FCD6FC14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68D42F-BEF3-44C0-B5D7-704097A672CD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D4FD0-FB2E-C533-BDF0-625739D2C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B7FBA-E51A-34B3-94A9-8B64C0C9D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95ED1-DD5A-49F9-AC06-90922042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1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A91BB40-791D-CB0A-9DE7-CACF5B4A6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2575" y="2373314"/>
            <a:ext cx="9144000" cy="1655762"/>
          </a:xfrm>
        </p:spPr>
        <p:txBody>
          <a:bodyPr/>
          <a:lstStyle/>
          <a:p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What are the differences between warrants and convertibles?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10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5062-98F6-824B-E6E2-3E45906EE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do convertibles help minimize agency costs?</a:t>
            </a:r>
            <a:b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98FC2-3FE7-A204-8CFC-FC3BA4C8E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Agency costs due to conflicts between shareholders and bondholders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 substitution (or bait-and-switch).  The firm issues low-cost straight debt then invests in risky projects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Bondholders suspect this, so they charge high-interest rates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Convertible debt allows bondholders to share in upside potential, so it has a low rate.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0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7B548-B199-2FA9-EF50-CFA31E989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Agency Costs Between Current Shareholders and New Shareholders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1CF61-C80B-5F3C-FC28-6C439A239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713"/>
            <a:ext cx="10515600" cy="4351338"/>
          </a:xfrm>
        </p:spPr>
        <p:txBody>
          <a:bodyPr/>
          <a:lstStyle/>
          <a:p>
            <a:pPr marL="342900" marR="0" lvl="0" indent="-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asymmetry: The company knows its prospects better than outside investors</a:t>
            </a:r>
            <a:endParaRPr lang="en-US" sz="2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Outside investors think the company will issue new stock only if prospects are not as good as the market anticipates</a:t>
            </a:r>
            <a:endParaRPr lang="en-US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Issuing new stock sends a negative signal to the market, causing the stock price to fall</a:t>
            </a:r>
            <a:endParaRPr lang="en-US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company with good prospects can issue stock “through the back door” by issuing convertible bonds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Avoids negative signal of issuing stock directly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Since prospects are good, bonds will likely be converted into equity, which is what the company wants to issue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7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B617-8499-1E59-1E39-1FC76C5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D9B8E-AA73-4753-CAEC-2B384FA38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Warrants are call options that give the holder the right, but not the obligation, to buy shares of common stock directly from a company at a fixed price for a given period.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Warrants tend to have longer maturity periods than exchange-traded options.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Warrants are generally issued with privately placed bonds as an “equity kicker.”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Warrants are combined with new common and preferred stock issues, given to investment bankers as compensation for underwriting services. In this case, they are often called a 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Green Shoe Option.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0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26ED3-F79A-59F0-81F1-EA2D609FB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Factors affecting Warrants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23DEF-EFB2-876C-DCA4-B63F17520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0" algn="just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same factors that affect call option value affect warrant value similarly.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Stock price					+		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Exercise price				–		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Interest rate 				+		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Volatility in the stock price			+		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Expiration date				+	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Dividends					– 	</a:t>
            </a:r>
          </a:p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2400" b="1" u="sng" kern="1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Applying the Black‑Scholes Option Pricing Model to Warrants</a:t>
            </a:r>
            <a:endParaRPr lang="en-US" sz="2400" b="1" u="sng" kern="1400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Price of a warrant=W = N / (N + N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x Price of a call option or </a:t>
            </a:r>
          </a:p>
          <a:p>
            <a:pPr marL="0" marR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W=1/(1+q) 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3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4AC2B-E146-2159-50D5-9BC39706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8AAE7-11F8-4B60-7241-BA512B389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53987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Warrants can normally be detached from the original securities and sold separately,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Exercise of warrants reduces EPS, so warrants are included when a firm reports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“diluted EPS.”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Generally, a warrant will sell at a premium above its exercise value (it would never sell for less).</a:t>
            </a:r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>
              <a:lnSpc>
                <a:spcPct val="107000"/>
              </a:lnSpc>
              <a:spcBef>
                <a:spcPts val="0"/>
              </a:spcBef>
            </a:pPr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warrants are issued, the strike price is typically 20% to 30% above the current stock price.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Therefore, warrants tend not to be exercised until just before expiration.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exercised, each warrant will bring in an amount equal to the strike price.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equity capital; holders will receive one share of common stock per warrant.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Question- Because bonds with warrants have a lower coupon rate, should all debt be issued with warrants? No.  Warrants have a high required return, which drives up the bond-with-warrants package’s true capital cost.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707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62845-B534-DFAC-5BFE-E1A4C4C54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Convertibles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C4C77-458F-3E1E-7579-A1E6E9384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213" y="1382713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two types of convertibles: Bonds and preferred Stocks.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Convertible bonds (or preferred stock) may be converted into a specified number of common shares at the bondholders' option.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8450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Corporations issue them in conjunction with other securities to reduce the yield required on the other securities.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exercise price is paid to the company, generates cash for the firm, and alters the capital structure.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conversion price is the effective price paid for the stock.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conversion ratio is the number of shares received when the bond is converted.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Convertible bonds will be worth at least the straight or the conversion value, whichever is greater.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0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49B0C-0DBA-ADB0-EFF3-2AA201CF2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488" y="7651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400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Convertible bonds will be worth at least the straight or the conversion value, whichever is greater.</a:t>
            </a:r>
            <a:br>
              <a:rPr lang="en-US" sz="4400" kern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5BF060-0571-2F02-19A7-0041379A1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1576" y="1971674"/>
            <a:ext cx="9301161" cy="41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1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AC18-77A5-0843-2E82-E5F94B621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Reduction of Convertibles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E3ACC-313E-E4DF-DC29-B3427861C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convertible is converted, the debt ratio decreases, and the firm’s financial risk declines.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exercise of warrants brings in new equity capital.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13105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Convertible conversion brings in no new funds.</a:t>
            </a:r>
          </a:p>
          <a:p>
            <a:pPr marL="713105">
              <a:lnSpc>
                <a:spcPct val="107000"/>
              </a:lnSpc>
              <a:spcBef>
                <a:spcPts val="0"/>
              </a:spcBef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either case, a new lower debt ratio can support more financial leverage.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8450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Bonds with warrants typically have much higher flotation costs than convertible issues.</a:t>
            </a:r>
            <a:endParaRPr lang="en-US" sz="32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41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B802-0A1B-C928-B404-330921F5B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38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Agency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7B887-422D-51C9-A17A-C5EE6956A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Agency costs due to conflicts between shareholders and bondholders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addition to pricing, the option characterization of debt and equity securities provides a new interpretation of agency conflicts.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equity is like a call option, equity holders will benefit from risky investments.</a:t>
            </a:r>
            <a:endParaRPr lang="en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Debt is a short put option position so that debt holders will be hurt by increased risk.</a:t>
            </a:r>
            <a:endParaRPr lang="en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can potentially lead to an overinvestment problem.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73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CF37E-DFC3-6514-0C47-B8876182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Agency Conflicts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37287-3F87-CE16-7849-B6296F7ED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When the firm makes new investments that increase its assets’ value, the put option’s value will decline.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Because debt holders are short a put, the firm’s debt will increase, so some fraction of the increase in the value of assets will go to debt holders.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 reduces equity holders’ incentive to invest, possibly leading to a debt overhang (or underinvestment) problem.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977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896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Office Theme</vt:lpstr>
      <vt:lpstr>PowerPoint Presentation</vt:lpstr>
      <vt:lpstr>Warrants</vt:lpstr>
      <vt:lpstr>Factors affecting Warrants</vt:lpstr>
      <vt:lpstr>Warrants</vt:lpstr>
      <vt:lpstr>Convertibles</vt:lpstr>
      <vt:lpstr>Convertible bonds will be worth at least the straight or the conversion value, whichever is greater. </vt:lpstr>
      <vt:lpstr>Risk Reduction of Convertibles</vt:lpstr>
      <vt:lpstr>Agency Conflicts</vt:lpstr>
      <vt:lpstr>Agency Conflicts</vt:lpstr>
      <vt:lpstr>How do convertibles help minimize agency costs? </vt:lpstr>
      <vt:lpstr>Agency Costs Between Current Shareholders and New Shareholders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javad kashefi</dc:creator>
  <cp:lastModifiedBy>javad kashefi</cp:lastModifiedBy>
  <cp:revision>3</cp:revision>
  <dcterms:created xsi:type="dcterms:W3CDTF">2024-04-29T15:48:18Z</dcterms:created>
  <dcterms:modified xsi:type="dcterms:W3CDTF">2024-04-30T23:30:38Z</dcterms:modified>
</cp:coreProperties>
</file>