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786" r:id="rId2"/>
    <p:sldId id="391" r:id="rId3"/>
    <p:sldId id="789" r:id="rId4"/>
    <p:sldId id="790" r:id="rId5"/>
    <p:sldId id="399" r:id="rId6"/>
    <p:sldId id="413" r:id="rId7"/>
    <p:sldId id="414" r:id="rId8"/>
    <p:sldId id="415" r:id="rId9"/>
    <p:sldId id="416" r:id="rId10"/>
    <p:sldId id="417" r:id="rId11"/>
    <p:sldId id="423" r:id="rId12"/>
    <p:sldId id="424" r:id="rId13"/>
    <p:sldId id="425" r:id="rId14"/>
    <p:sldId id="426" r:id="rId15"/>
    <p:sldId id="418" r:id="rId16"/>
    <p:sldId id="422" r:id="rId17"/>
    <p:sldId id="427" r:id="rId18"/>
    <p:sldId id="428" r:id="rId19"/>
    <p:sldId id="429" r:id="rId20"/>
    <p:sldId id="434" r:id="rId21"/>
    <p:sldId id="435" r:id="rId22"/>
    <p:sldId id="436" r:id="rId23"/>
    <p:sldId id="437" r:id="rId24"/>
    <p:sldId id="438" r:id="rId25"/>
    <p:sldId id="439" r:id="rId26"/>
    <p:sldId id="444" r:id="rId27"/>
    <p:sldId id="445" r:id="rId28"/>
    <p:sldId id="446" r:id="rId29"/>
    <p:sldId id="447" r:id="rId30"/>
    <p:sldId id="448" r:id="rId31"/>
    <p:sldId id="449" r:id="rId32"/>
    <p:sldId id="488" r:id="rId33"/>
    <p:sldId id="489" r:id="rId34"/>
    <p:sldId id="490" r:id="rId35"/>
    <p:sldId id="491" r:id="rId36"/>
    <p:sldId id="454" r:id="rId37"/>
    <p:sldId id="455" r:id="rId38"/>
    <p:sldId id="456" r:id="rId39"/>
    <p:sldId id="457" r:id="rId40"/>
    <p:sldId id="458" r:id="rId41"/>
    <p:sldId id="459" r:id="rId42"/>
    <p:sldId id="464" r:id="rId43"/>
    <p:sldId id="465" r:id="rId44"/>
    <p:sldId id="466" r:id="rId45"/>
    <p:sldId id="467" r:id="rId46"/>
    <p:sldId id="468" r:id="rId47"/>
    <p:sldId id="469" r:id="rId48"/>
    <p:sldId id="470" r:id="rId49"/>
    <p:sldId id="471" r:id="rId50"/>
    <p:sldId id="472" r:id="rId51"/>
    <p:sldId id="473" r:id="rId52"/>
    <p:sldId id="479" r:id="rId53"/>
    <p:sldId id="480" r:id="rId54"/>
    <p:sldId id="481" r:id="rId55"/>
    <p:sldId id="482" r:id="rId56"/>
    <p:sldId id="483" r:id="rId57"/>
    <p:sldId id="484" r:id="rId58"/>
    <p:sldId id="485" r:id="rId59"/>
    <p:sldId id="486" r:id="rId60"/>
    <p:sldId id="487" r:id="rId61"/>
    <p:sldId id="78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orient="horz" pos="384" userDrawn="1">
          <p15:clr>
            <a:srgbClr val="A4A3A4"/>
          </p15:clr>
        </p15:guide>
        <p15:guide id="4" pos="279" userDrawn="1">
          <p15:clr>
            <a:srgbClr val="A4A3A4"/>
          </p15:clr>
        </p15:guide>
        <p15:guide id="5" pos="5472" userDrawn="1">
          <p15:clr>
            <a:srgbClr val="A4A3A4"/>
          </p15:clr>
        </p15:guide>
        <p15:guide id="6" orient="horz" pos="1193" userDrawn="1">
          <p15:clr>
            <a:srgbClr val="A4A3A4"/>
          </p15:clr>
        </p15:guide>
        <p15:guide id="7" orient="horz" pos="864" userDrawn="1">
          <p15:clr>
            <a:srgbClr val="A4A3A4"/>
          </p15:clr>
        </p15:guide>
        <p15:guide id="8" orient="horz" pos="39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77" autoAdjust="0"/>
    <p:restoredTop sz="80585" autoAdjust="0"/>
  </p:normalViewPr>
  <p:slideViewPr>
    <p:cSldViewPr>
      <p:cViewPr varScale="1">
        <p:scale>
          <a:sx n="64" d="100"/>
          <a:sy n="64" d="100"/>
        </p:scale>
        <p:origin x="1326" y="72"/>
      </p:cViewPr>
      <p:guideLst>
        <p:guide orient="horz" pos="2160"/>
        <p:guide pos="2880"/>
        <p:guide orient="horz" pos="384"/>
        <p:guide pos="279"/>
        <p:guide pos="5472"/>
        <p:guide orient="horz" pos="1193"/>
        <p:guide orient="horz" pos="864"/>
        <p:guide orient="horz" pos="3984"/>
      </p:guideLst>
    </p:cSldViewPr>
  </p:slideViewPr>
  <p:outlineViewPr>
    <p:cViewPr>
      <p:scale>
        <a:sx n="33" d="100"/>
        <a:sy n="33" d="100"/>
      </p:scale>
      <p:origin x="0" y="-57348"/>
    </p:cViewPr>
  </p:outlineViewPr>
  <p:notesTextViewPr>
    <p:cViewPr>
      <p:scale>
        <a:sx n="1" d="1"/>
        <a:sy n="1" d="1"/>
      </p:scale>
      <p:origin x="0" y="0"/>
    </p:cViewPr>
  </p:notesTextViewPr>
  <p:sorterViewPr>
    <p:cViewPr>
      <p:scale>
        <a:sx n="100" d="100"/>
        <a:sy n="100" d="100"/>
      </p:scale>
      <p:origin x="0" y="-12198"/>
    </p:cViewPr>
  </p:sorterViewPr>
  <p:notesViewPr>
    <p:cSldViewPr>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10/3/2020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10/3/2020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97161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13</a:t>
            </a:fld>
            <a:endParaRPr lang="en-US" dirty="0"/>
          </a:p>
        </p:txBody>
      </p:sp>
    </p:spTree>
    <p:extLst>
      <p:ext uri="{BB962C8B-B14F-4D97-AF65-F5344CB8AC3E}">
        <p14:creationId xmlns:p14="http://schemas.microsoft.com/office/powerpoint/2010/main" val="3420434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14</a:t>
            </a:fld>
            <a:endParaRPr lang="en-US" dirty="0"/>
          </a:p>
        </p:txBody>
      </p:sp>
    </p:spTree>
    <p:extLst>
      <p:ext uri="{BB962C8B-B14F-4D97-AF65-F5344CB8AC3E}">
        <p14:creationId xmlns:p14="http://schemas.microsoft.com/office/powerpoint/2010/main" val="855840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15</a:t>
            </a:fld>
            <a:endParaRPr lang="en-US" dirty="0"/>
          </a:p>
        </p:txBody>
      </p:sp>
    </p:spTree>
    <p:extLst>
      <p:ext uri="{BB962C8B-B14F-4D97-AF65-F5344CB8AC3E}">
        <p14:creationId xmlns:p14="http://schemas.microsoft.com/office/powerpoint/2010/main" val="56953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16</a:t>
            </a:fld>
            <a:endParaRPr lang="en-US" dirty="0"/>
          </a:p>
        </p:txBody>
      </p:sp>
    </p:spTree>
    <p:extLst>
      <p:ext uri="{BB962C8B-B14F-4D97-AF65-F5344CB8AC3E}">
        <p14:creationId xmlns:p14="http://schemas.microsoft.com/office/powerpoint/2010/main" val="177358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17</a:t>
            </a:fld>
            <a:endParaRPr lang="en-US" dirty="0"/>
          </a:p>
        </p:txBody>
      </p:sp>
    </p:spTree>
    <p:extLst>
      <p:ext uri="{BB962C8B-B14F-4D97-AF65-F5344CB8AC3E}">
        <p14:creationId xmlns:p14="http://schemas.microsoft.com/office/powerpoint/2010/main" val="1887594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of the chart shows “Stock Price.” Its values range from $0 to $60. The y-axis shows “Payoff.” Its values range from $0 to $40.</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chart shows a line. It starts from $0 on the y-axis and stays horizontal till it reaches the stock price of $20. The line then slopes up to reach $40 at the stock price of $60.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stock price of $20 is labeled “Strike Price.”</a:t>
            </a:r>
            <a:endParaRPr lang="en-IN" sz="1200" dirty="0">
              <a:solidFill>
                <a:srgbClr val="000000"/>
              </a:solidFill>
              <a:effectLst/>
              <a:latin typeface="Calibri" panose="020F0502020204030204" pitchFamily="34" charset="0"/>
              <a:ea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801950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19</a:t>
            </a:fld>
            <a:endParaRPr lang="en-US" dirty="0"/>
          </a:p>
        </p:txBody>
      </p:sp>
    </p:spTree>
    <p:extLst>
      <p:ext uri="{BB962C8B-B14F-4D97-AF65-F5344CB8AC3E}">
        <p14:creationId xmlns:p14="http://schemas.microsoft.com/office/powerpoint/2010/main" val="1129217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20</a:t>
            </a:fld>
            <a:endParaRPr lang="en-US" dirty="0"/>
          </a:p>
        </p:txBody>
      </p:sp>
    </p:spTree>
    <p:extLst>
      <p:ext uri="{BB962C8B-B14F-4D97-AF65-F5344CB8AC3E}">
        <p14:creationId xmlns:p14="http://schemas.microsoft.com/office/powerpoint/2010/main" val="912841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21</a:t>
            </a:fld>
            <a:endParaRPr lang="en-US" dirty="0"/>
          </a:p>
        </p:txBody>
      </p:sp>
    </p:spTree>
    <p:extLst>
      <p:ext uri="{BB962C8B-B14F-4D97-AF65-F5344CB8AC3E}">
        <p14:creationId xmlns:p14="http://schemas.microsoft.com/office/powerpoint/2010/main" val="1771811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of the chart shows “Stock Price.” Its values range from $0 to $40. The y-axis shows “Payoff.” Its values range from $0 to $20.</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chart shows a line. It starts from $20 on the y-axis. It slopes down to $20 on the x-axis and then turns horizontal. The stock price of $20 is labeled “Strike Price.”</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22</a:t>
            </a:fld>
            <a:endParaRPr lang="en-US" dirty="0"/>
          </a:p>
        </p:txBody>
      </p:sp>
    </p:spTree>
    <p:extLst>
      <p:ext uri="{BB962C8B-B14F-4D97-AF65-F5344CB8AC3E}">
        <p14:creationId xmlns:p14="http://schemas.microsoft.com/office/powerpoint/2010/main" val="283457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a:t>
            </a:fld>
            <a:endParaRPr lang="en-US" dirty="0"/>
          </a:p>
        </p:txBody>
      </p:sp>
    </p:spTree>
    <p:extLst>
      <p:ext uri="{BB962C8B-B14F-4D97-AF65-F5344CB8AC3E}">
        <p14:creationId xmlns:p14="http://schemas.microsoft.com/office/powerpoint/2010/main" val="3141205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23</a:t>
            </a:fld>
            <a:endParaRPr lang="en-US" dirty="0"/>
          </a:p>
        </p:txBody>
      </p:sp>
    </p:spTree>
    <p:extLst>
      <p:ext uri="{BB962C8B-B14F-4D97-AF65-F5344CB8AC3E}">
        <p14:creationId xmlns:p14="http://schemas.microsoft.com/office/powerpoint/2010/main" val="4189833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24</a:t>
            </a:fld>
            <a:endParaRPr lang="en-US" dirty="0"/>
          </a:p>
        </p:txBody>
      </p:sp>
    </p:spTree>
    <p:extLst>
      <p:ext uri="{BB962C8B-B14F-4D97-AF65-F5344CB8AC3E}">
        <p14:creationId xmlns:p14="http://schemas.microsoft.com/office/powerpoint/2010/main" val="3037776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r>
              <a:rPr lang="en-US" sz="1200" kern="1200" dirty="0">
                <a:solidFill>
                  <a:schemeClr val="tx1"/>
                </a:solidFill>
                <a:effectLst/>
                <a:latin typeface="+mn-lt"/>
                <a:ea typeface="+mn-ea"/>
                <a:cs typeface="+mn-cs"/>
              </a:rPr>
              <a:t>The x-axis of the chart shows “Stock Price.” Its values range from negative $0 to $60. The y-axis shows “Payoff.” Its values range from negative $40 to $0.</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chart shows a line. It starts from $0 on the y-axis and stays horizontal till it reaches the stock price of $20. The line then slopes down to reach negative $40 at the stock price of $60.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stock price of $20 is labeled “Strike Price.”</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884492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26</a:t>
            </a:fld>
            <a:endParaRPr lang="en-US" dirty="0"/>
          </a:p>
        </p:txBody>
      </p:sp>
    </p:spTree>
    <p:extLst>
      <p:ext uri="{BB962C8B-B14F-4D97-AF65-F5344CB8AC3E}">
        <p14:creationId xmlns:p14="http://schemas.microsoft.com/office/powerpoint/2010/main" val="833724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27</a:t>
            </a:fld>
            <a:endParaRPr lang="en-US" dirty="0"/>
          </a:p>
        </p:txBody>
      </p:sp>
    </p:spTree>
    <p:extLst>
      <p:ext uri="{BB962C8B-B14F-4D97-AF65-F5344CB8AC3E}">
        <p14:creationId xmlns:p14="http://schemas.microsoft.com/office/powerpoint/2010/main" val="3669725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of the chart shows “Stock Price.” Its values range from $0 to $60. The y-axis shows “Payoff.” Its values range from negative $40 to $0.</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chart shows a line. It starts from $0 on the x-axis. The line is horizontal till the stock price of $20. It then slopes down to the payoff value of negative 40 at the stock price of $60. The stock price of $20 is labeled “Strike Price.”</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28</a:t>
            </a:fld>
            <a:endParaRPr lang="en-US" dirty="0"/>
          </a:p>
        </p:txBody>
      </p:sp>
    </p:spTree>
    <p:extLst>
      <p:ext uri="{BB962C8B-B14F-4D97-AF65-F5344CB8AC3E}">
        <p14:creationId xmlns:p14="http://schemas.microsoft.com/office/powerpoint/2010/main" val="2226126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29</a:t>
            </a:fld>
            <a:endParaRPr lang="en-US" dirty="0"/>
          </a:p>
        </p:txBody>
      </p:sp>
    </p:spTree>
    <p:extLst>
      <p:ext uri="{BB962C8B-B14F-4D97-AF65-F5344CB8AC3E}">
        <p14:creationId xmlns:p14="http://schemas.microsoft.com/office/powerpoint/2010/main" val="1194183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30</a:t>
            </a:fld>
            <a:endParaRPr lang="en-US" dirty="0"/>
          </a:p>
        </p:txBody>
      </p:sp>
    </p:spTree>
    <p:extLst>
      <p:ext uri="{BB962C8B-B14F-4D97-AF65-F5344CB8AC3E}">
        <p14:creationId xmlns:p14="http://schemas.microsoft.com/office/powerpoint/2010/main" val="86645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of the chart shows “Stock Price.” Its values range from $1830 to $1990. The y-axis shows “Profit on Expiration Date.” Its values range from $20 to negative $60.</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chart shows 4 lines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1890 Put: It starts from about $15.00 on the y-axis. It slopes down to a profit of negative $45.00 at the stock price of $1890 and then stays horizontal. </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1895 Put: It starts from about $17.50 on the y-axis. It slopes down to a profit of about negative $47.50 at the stock price of $1895 and then stays horizontal.</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1900 Put: It starts from about $20.00 on the y-axis. It slopes down to a profit of about negative $50.00 at the stock price of $1900 and then stays horizontal.</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1905 Put: It starts from about $22.50 on the y-axis. It slopes down to a profit of about negative $52.50 at the stock price of $1905 and then stays horizontal.</a:t>
            </a:r>
            <a:endParaRPr lang="en-IN" sz="1200" dirty="0">
              <a:solidFill>
                <a:srgbClr val="000000"/>
              </a:solidFill>
              <a:effectLst/>
              <a:latin typeface="Calibri" panose="020F0502020204030204" pitchFamily="34" charset="0"/>
              <a:ea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289629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32</a:t>
            </a:fld>
            <a:endParaRPr lang="en-US" dirty="0"/>
          </a:p>
        </p:txBody>
      </p:sp>
    </p:spTree>
    <p:extLst>
      <p:ext uri="{BB962C8B-B14F-4D97-AF65-F5344CB8AC3E}">
        <p14:creationId xmlns:p14="http://schemas.microsoft.com/office/powerpoint/2010/main" val="156728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a:t>
            </a:fld>
            <a:endParaRPr lang="en-US" dirty="0"/>
          </a:p>
        </p:txBody>
      </p:sp>
    </p:spTree>
    <p:extLst>
      <p:ext uri="{BB962C8B-B14F-4D97-AF65-F5344CB8AC3E}">
        <p14:creationId xmlns:p14="http://schemas.microsoft.com/office/powerpoint/2010/main" val="2354063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33</a:t>
            </a:fld>
            <a:endParaRPr lang="en-US" dirty="0"/>
          </a:p>
        </p:txBody>
      </p:sp>
    </p:spTree>
    <p:extLst>
      <p:ext uri="{BB962C8B-B14F-4D97-AF65-F5344CB8AC3E}">
        <p14:creationId xmlns:p14="http://schemas.microsoft.com/office/powerpoint/2010/main" val="1477410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of the chart shows “Stock Price.” Its values range from $1830 to $1990. The y-axis shows “Profit on Expiration Date.” Its values range from $20 to negative $60.</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chart shows 4 lines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1890 Put: It starts from about $15.00 on the y-axis. It slopes down to a profit of negative $45.00 at the stock price of $1890 and then stays horizontal. </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1895 Put: It starts from about $17.50 on the y-axis. It slopes down to a profit of about negative $47.50 at the stock price of $1895 and then stays horizontal.</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1900 Put: It starts from about $20.00 on the y-axis. It slopes down to a profit of about negative $50.00 at the stock price of $1900 and then stays horizontal.</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1905 Put: It starts from about $22.50 on the y-axis. It slopes down to a profit of about negative $52.50 at the stock price of $1905 and then stays horizontal.</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34</a:t>
            </a:fld>
            <a:endParaRPr lang="en-US" dirty="0"/>
          </a:p>
        </p:txBody>
      </p:sp>
    </p:spTree>
    <p:extLst>
      <p:ext uri="{BB962C8B-B14F-4D97-AF65-F5344CB8AC3E}">
        <p14:creationId xmlns:p14="http://schemas.microsoft.com/office/powerpoint/2010/main" val="3170458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35</a:t>
            </a:fld>
            <a:endParaRPr lang="en-US" dirty="0"/>
          </a:p>
        </p:txBody>
      </p:sp>
    </p:spTree>
    <p:extLst>
      <p:ext uri="{BB962C8B-B14F-4D97-AF65-F5344CB8AC3E}">
        <p14:creationId xmlns:p14="http://schemas.microsoft.com/office/powerpoint/2010/main" val="537451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details of the “Call” and “Put” charts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Call Option</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of the chart shows “Stock Price.” Its values range from $1750 to $2100. The y-axis at $2100 shows “Return.” Its values range from negative 1250 percent to 275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chart shows 4 lines as follows. All of them start from negative 1000 percent return at the stock price of $1750.</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1890 Call: The line stays horizontal till the stock price of $1890. The line then slopes up, crosses the x-axis, continues to slope upward, and intercepts the y-axis at about 232.5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1895 Call: The line stays horizontal till the stock price of $1895. The line then slopes up, crosses the x-axis, continues to slope upward, and intercepts the y-axis at about 240.0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1900 Call: The line stays horizontal till the stock price of $1900. The line then slopes up, crosses the x-axis, continues to slope upward, and intercepts the y-axis at about 247.5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1905 Call: The line stays horizontal till the stock price of $1905. The line then slopes up, crosses the x-axis, continues to slope upward, and intercepts the y-axis at about 255.5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Put Option</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of the chart shows “Stock Price.” Its values range from $1750 to $2100. The y-axis at $1750 shows “Return.” Its values range from negative 125 percent to 250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chart shows 4 lines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1890 Put: It starts from about 215 percent on the y-axis. It slopes down to a return of negative 100 percent at the stock price of $1890 and then stays horizontal. </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1895 Put: It starts from about 212.5 percent on the y-axis. It slopes down to a return of negative 100 percent at the stock price of $1895 and then stays horizontal.</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1900 Put: It starts from about 207.5 percent on the y-axis. It slopes down to a return of negative 100 percent at the stock price of $1900 and then stays horizontal.</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19 June 1905 Put: It starts from about 202.5 percent on the y-axis. It slopes down to a return of negative 100 percent at the stock price of $1905 and then stays horizontal.</a:t>
            </a:r>
            <a:endParaRPr lang="en-IN" sz="1200" dirty="0">
              <a:solidFill>
                <a:srgbClr val="000000"/>
              </a:solidFill>
              <a:effectLst/>
              <a:latin typeface="Calibri" panose="020F0502020204030204" pitchFamily="34" charset="0"/>
              <a:ea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785208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r>
              <a:rPr lang="en-IN" sz="1200" kern="1200" dirty="0">
                <a:solidFill>
                  <a:schemeClr val="tx1"/>
                </a:solidFill>
                <a:effectLst/>
                <a:latin typeface="+mn-lt"/>
                <a:ea typeface="+mn-ea"/>
                <a:cs typeface="+mn-cs"/>
              </a:rPr>
              <a:t>The table shows the following data: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Buy a 19 Jun 1900 Call</a:t>
            </a:r>
            <a:endParaRPr lang="en-US" dirty="0">
              <a:effectLst/>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At purchase: Pay 57.45 </a:t>
            </a:r>
            <a:endParaRPr lang="en-US" dirty="0">
              <a:effectLst/>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At expiration if stock price equals 1820</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Payoff: 0 </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Profit: negative 57.45; negative 100 percent return</a:t>
            </a:r>
            <a:endParaRPr lang="en-US" dirty="0">
              <a:effectLst/>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At expiration if stock price equals 1980</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Payoff: 1980 minus 1900 equals 80  </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Profit: 80 minus 57.45 equals 22.55; 22.55/57.45 equals 39 percent return</a:t>
            </a:r>
            <a:endParaRPr lang="en-US" dirty="0">
              <a:effectLst/>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Write a 19 Jun 1900 Call</a:t>
            </a:r>
            <a:endParaRPr lang="en-US" dirty="0">
              <a:effectLst/>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At purchase: Receive 57.45 </a:t>
            </a:r>
            <a:endParaRPr lang="en-US" dirty="0">
              <a:effectLst/>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At expiration if stock price equals 1820</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Payoff: 0 </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Profit: 57.45 </a:t>
            </a:r>
            <a:endParaRPr lang="en-US" dirty="0">
              <a:effectLst/>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At expiration if stock price equals 1980</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Payoff: 1900 minus 1980 equals negative 80 </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Profit: 57.45 minus 80 equals negative 22.45</a:t>
            </a:r>
            <a:endParaRPr lang="en-US" dirty="0">
              <a:effectLst/>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Buy a 19 Jun 1900 Put</a:t>
            </a:r>
            <a:endParaRPr lang="en-US" dirty="0">
              <a:effectLst/>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At purchase: Pay 48.85 </a:t>
            </a:r>
            <a:endParaRPr lang="en-US" dirty="0">
              <a:effectLst/>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At expiration if stock price equals 1820</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Payoff: 1900 minus 1820 equals 80 </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Profit: 80 minus 48.85 equals 31.15; 31.15/48.85 equals 64 percent return</a:t>
            </a:r>
            <a:endParaRPr lang="en-US" dirty="0">
              <a:effectLst/>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At expiration if stock price equals 1980</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Payoff: 0 </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Profit: negative 48.85; negative 100 percent return</a:t>
            </a:r>
            <a:endParaRPr lang="en-US" dirty="0">
              <a:effectLst/>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Write a 19 Jun 1900 Put</a:t>
            </a:r>
            <a:endParaRPr lang="en-US" dirty="0">
              <a:effectLst/>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At purchase: Receive 48.85 </a:t>
            </a:r>
            <a:endParaRPr lang="en-US" dirty="0">
              <a:effectLst/>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At expiration if stock price equals 1820</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Payoff: 1820 minus 1900 equals negative 80 </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Profit: 48.85 minus 80 equals negative 31.15 </a:t>
            </a:r>
            <a:endParaRPr lang="en-US" dirty="0">
              <a:effectLst/>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At expiration if stock price equals 1980</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Payoff: 0 </a:t>
            </a:r>
            <a:endParaRPr lang="en-US" dirty="0">
              <a:effectLst/>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Profit: 48.85</a:t>
            </a:r>
            <a:endParaRPr lang="en-US" dirty="0">
              <a:effectLst/>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37</a:t>
            </a:fld>
            <a:endParaRPr lang="en-US" dirty="0"/>
          </a:p>
        </p:txBody>
      </p:sp>
    </p:spTree>
    <p:extLst>
      <p:ext uri="{BB962C8B-B14F-4D97-AF65-F5344CB8AC3E}">
        <p14:creationId xmlns:p14="http://schemas.microsoft.com/office/powerpoint/2010/main" val="75548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38</a:t>
            </a:fld>
            <a:endParaRPr lang="en-US" dirty="0"/>
          </a:p>
        </p:txBody>
      </p:sp>
    </p:spTree>
    <p:extLst>
      <p:ext uri="{BB962C8B-B14F-4D97-AF65-F5344CB8AC3E}">
        <p14:creationId xmlns:p14="http://schemas.microsoft.com/office/powerpoint/2010/main" val="2458117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39</a:t>
            </a:fld>
            <a:endParaRPr lang="en-US" dirty="0"/>
          </a:p>
        </p:txBody>
      </p:sp>
    </p:spTree>
    <p:extLst>
      <p:ext uri="{BB962C8B-B14F-4D97-AF65-F5344CB8AC3E}">
        <p14:creationId xmlns:p14="http://schemas.microsoft.com/office/powerpoint/2010/main" val="3874299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40</a:t>
            </a:fld>
            <a:endParaRPr lang="en-US" dirty="0"/>
          </a:p>
        </p:txBody>
      </p:sp>
    </p:spTree>
    <p:extLst>
      <p:ext uri="{BB962C8B-B14F-4D97-AF65-F5344CB8AC3E}">
        <p14:creationId xmlns:p14="http://schemas.microsoft.com/office/powerpoint/2010/main" val="1719860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r>
              <a:rPr lang="en-IN" sz="1200" kern="1200" dirty="0">
                <a:solidFill>
                  <a:schemeClr val="tx1"/>
                </a:solidFill>
                <a:effectLst/>
                <a:latin typeface="+mn-lt"/>
                <a:ea typeface="+mn-ea"/>
                <a:cs typeface="+mn-cs"/>
              </a:rPr>
              <a:t>The table shows the following data: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Stock Price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American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Call: Increases value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Put: Decreases value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European</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Call: Increases value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Put: Decreases value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Strike Price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American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Call: Decreases value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Put: Increases value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European</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Call: Decreases value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Put: Increases value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Time to Expiration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American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Call: Increases value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Put: Increases value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European</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Call: Uncertain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Put: Uncertain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Risk-Free Rate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American</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Call: Increases value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Put: Decreases value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European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Call: Increases value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Put: Decreases value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Volatility of Stock Price 2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American</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Call: Increases value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Put: Increases value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European</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Call: Increases value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Put: Increases value.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41</a:t>
            </a:fld>
            <a:endParaRPr lang="en-US" dirty="0"/>
          </a:p>
        </p:txBody>
      </p:sp>
    </p:spTree>
    <p:extLst>
      <p:ext uri="{BB962C8B-B14F-4D97-AF65-F5344CB8AC3E}">
        <p14:creationId xmlns:p14="http://schemas.microsoft.com/office/powerpoint/2010/main" val="1533837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42</a:t>
            </a:fld>
            <a:endParaRPr lang="en-US" dirty="0"/>
          </a:p>
        </p:txBody>
      </p:sp>
    </p:spTree>
    <p:extLst>
      <p:ext uri="{BB962C8B-B14F-4D97-AF65-F5344CB8AC3E}">
        <p14:creationId xmlns:p14="http://schemas.microsoft.com/office/powerpoint/2010/main" val="194978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a:t>
            </a:fld>
            <a:endParaRPr lang="en-US" dirty="0"/>
          </a:p>
        </p:txBody>
      </p:sp>
    </p:spTree>
    <p:extLst>
      <p:ext uri="{BB962C8B-B14F-4D97-AF65-F5344CB8AC3E}">
        <p14:creationId xmlns:p14="http://schemas.microsoft.com/office/powerpoint/2010/main" val="160030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43</a:t>
            </a:fld>
            <a:endParaRPr lang="en-US" dirty="0"/>
          </a:p>
        </p:txBody>
      </p:sp>
    </p:spTree>
    <p:extLst>
      <p:ext uri="{BB962C8B-B14F-4D97-AF65-F5344CB8AC3E}">
        <p14:creationId xmlns:p14="http://schemas.microsoft.com/office/powerpoint/2010/main" val="1847858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44</a:t>
            </a:fld>
            <a:endParaRPr lang="en-US" dirty="0"/>
          </a:p>
        </p:txBody>
      </p:sp>
    </p:spTree>
    <p:extLst>
      <p:ext uri="{BB962C8B-B14F-4D97-AF65-F5344CB8AC3E}">
        <p14:creationId xmlns:p14="http://schemas.microsoft.com/office/powerpoint/2010/main" val="3146967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45</a:t>
            </a:fld>
            <a:endParaRPr lang="en-US" dirty="0"/>
          </a:p>
        </p:txBody>
      </p:sp>
    </p:spTree>
    <p:extLst>
      <p:ext uri="{BB962C8B-B14F-4D97-AF65-F5344CB8AC3E}">
        <p14:creationId xmlns:p14="http://schemas.microsoft.com/office/powerpoint/2010/main" val="109967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46</a:t>
            </a:fld>
            <a:endParaRPr lang="en-US" dirty="0"/>
          </a:p>
        </p:txBody>
      </p:sp>
    </p:spTree>
    <p:extLst>
      <p:ext uri="{BB962C8B-B14F-4D97-AF65-F5344CB8AC3E}">
        <p14:creationId xmlns:p14="http://schemas.microsoft.com/office/powerpoint/2010/main" val="445910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screen shows two panes, left and right.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left pane shows the follow elements.</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Model or Exercise: Dropdown box that shows the value “Black-Scholes (European)</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Contract Type: Dropdown box that shows the value “Stock”</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Price of Underlying: Textbox that shows 46.00; alongside the textbox are two buttons “down” and “up”</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Strike: Textbox that shows 45.00; alongside the textbox are two buttons “down” and “up”</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Expiration Date: Dropdown box that shows the value “September 16”</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Days to Expiration: “60”; the number is grayed</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Interest Rate (percentage): Textbox that shows 1.00</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Volatility (percentage): Textbox that shows 25.00; alongside the textbox is a button “&lt;&lt; implied”</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Dividend Date: Textbox is blank</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Dividend Amount: Textbox that shows 0.00</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Dividend Frequency: Dropdown box that shows the value “Quarterly”</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pane ends with the button “calculate &gt;&gt;.”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right pane is titled “Results” and shows the following elements.</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Option Value</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Call: Textbox that shows the value 2.4200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Put: Textbox that shows the value 1.3500</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Delta</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Call: Textbox that shows the value 0.6117</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Put: Textbox that shows the value negative 0.3883</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Gamma</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Call: Textbox that shows the value 0.0822</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Put: Textbox that shows the value 0.0822</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Theta</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Call: Textbox that shows the value negative 0.0156</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Put: Textbox that shows the value negative 0.0144</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Vega</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Call: Textbox that shows the value 0.0715</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Put: Textbox that shows the value 0.0715</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Rho</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Call: Textbox that shows the value 0.0423</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Put: Textbox that shows the value negative 0.0316</a:t>
            </a:r>
            <a:endParaRPr lang="en-IN" sz="1200" dirty="0">
              <a:solidFill>
                <a:srgbClr val="000000"/>
              </a:solidFill>
              <a:effectLst/>
              <a:latin typeface="Calibri" panose="020F0502020204030204" pitchFamily="34" charset="0"/>
              <a:ea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1304078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of both charts shows “Stock Price.” Its values range from $0 to $125. The y-axis of both charts shows “Payoff.” Its values also range from $0 to $125.</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first chart shows a dotted line “Stock” sloping up from the origin at an angle of about 45 degrees. A second line “Stock plus Put” starts from a payoff of $75 on the y-axis. It stays horizontal till it meets the “Stock” line. Thereafter, the line slopes up along the “Stock” line.</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second chart shows a horizontal dotted line “Risk-free Bond” starting from $75 on the y-axis. The line runs across the chart. A second line “Risk-free Bond plus Call” also starts from $75 on the y-axis. It stays horizontal till it reaches the stock price of $75. The line then slopes up at an angle of about 45 degrees.</a:t>
            </a:r>
            <a:endParaRPr lang="en-IN" sz="1200" dirty="0">
              <a:solidFill>
                <a:srgbClr val="000000"/>
              </a:solidFill>
              <a:effectLst/>
              <a:latin typeface="Calibri" panose="020F0502020204030204" pitchFamily="34" charset="0"/>
              <a:ea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2685874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r>
              <a:rPr lang="en-IN" sz="1200" kern="1200" dirty="0">
                <a:solidFill>
                  <a:schemeClr val="tx1"/>
                </a:solidFill>
                <a:effectLst/>
                <a:latin typeface="+mn-lt"/>
                <a:ea typeface="+mn-ea"/>
                <a:cs typeface="+mn-cs"/>
              </a:rPr>
              <a:t>The table shows the following data:</a:t>
            </a:r>
            <a:endParaRPr lang="en-US"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Payoff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Buy put option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Final HAL stock price</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S sub 1 less than 20 dollars: 20 minus S sub 1</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S sub 1 greater than or equal to 20 dollars: 0</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Plus buy stock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Final HAL stock price</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S sub 1 less than 20 dollars: S sub 1</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S sub 1 greater than or equal to 20 dollars: S sub 1</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Plus sell bond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Final HAL stock price</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S sub 1 less than 20 dollars: negative 20</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S sub 1 greater than or equal to 20 dollars: negative 20</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Equals portfolio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Final HAL stock price</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S sub 1 less than 20 dollars: 0</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S sub 1 greater than or equal to 20 dollars: S sub 1 minus 20</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Plus sell call option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Final HAL stock price</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S sub 1 less than 20 dollars:  0</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S sub 1 greater than or equal to 20 dollars: negative open </a:t>
            </a:r>
            <a:r>
              <a:rPr lang="en-IN" sz="1200" kern="1200" dirty="0" err="1">
                <a:solidFill>
                  <a:schemeClr val="tx1"/>
                </a:solidFill>
                <a:effectLst/>
                <a:latin typeface="+mn-lt"/>
                <a:ea typeface="+mn-ea"/>
                <a:cs typeface="+mn-cs"/>
              </a:rPr>
              <a:t>parens</a:t>
            </a:r>
            <a:r>
              <a:rPr lang="en-IN" sz="1200" kern="1200" dirty="0">
                <a:solidFill>
                  <a:schemeClr val="tx1"/>
                </a:solidFill>
                <a:effectLst/>
                <a:latin typeface="+mn-lt"/>
                <a:ea typeface="+mn-ea"/>
                <a:cs typeface="+mn-cs"/>
              </a:rPr>
              <a:t> S sub 1 minus 20 close </a:t>
            </a:r>
            <a:r>
              <a:rPr lang="en-IN" sz="1200" kern="1200" dirty="0" err="1">
                <a:solidFill>
                  <a:schemeClr val="tx1"/>
                </a:solidFill>
                <a:effectLst/>
                <a:latin typeface="+mn-lt"/>
                <a:ea typeface="+mn-ea"/>
                <a:cs typeface="+mn-cs"/>
              </a:rPr>
              <a:t>parens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Equals total payoff</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Final HAL stock price</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S sub 1 less than 20 dollars:  0</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IN" sz="1200" kern="1200" dirty="0">
                <a:solidFill>
                  <a:schemeClr val="tx1"/>
                </a:solidFill>
                <a:effectLst/>
                <a:latin typeface="+mn-lt"/>
                <a:ea typeface="+mn-ea"/>
                <a:cs typeface="+mn-cs"/>
              </a:rPr>
              <a:t>S sub 1 greater than or equal to 20 dollars: 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2930926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of the chart shows “Firm Asset Value.” Its values range from $0 to $200. The y-axis shows “Value.” Its values also range from $0 to $200.</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chart shows a dotted line “Firm Assets” sloping up from the origin at an angle of about 45 degrees. A second line “Equity” starts from the origin. It runs along the x-axis up to the firm asset value of $100. The line then slopes up at an angle of about 45 degrees. The value “$100” is labeled “Required Debt Payment.”</a:t>
            </a:r>
            <a:endParaRPr lang="en-IN" sz="1200" dirty="0">
              <a:solidFill>
                <a:srgbClr val="000000"/>
              </a:solidFill>
              <a:effectLst/>
              <a:latin typeface="Calibri" panose="020F0502020204030204" pitchFamily="34" charset="0"/>
              <a:ea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A73D6722-9B4D-4E29-B226-C325925A8118}" type="slidenum">
              <a:rPr lang="en-US" smtClean="0"/>
              <a:t>58</a:t>
            </a:fld>
            <a:endParaRPr lang="en-US" dirty="0"/>
          </a:p>
        </p:txBody>
      </p:sp>
    </p:spTree>
    <p:extLst>
      <p:ext uri="{BB962C8B-B14F-4D97-AF65-F5344CB8AC3E}">
        <p14:creationId xmlns:p14="http://schemas.microsoft.com/office/powerpoint/2010/main" val="23534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73D6722-9B4D-4E29-B226-C325925A8118}" type="slidenum">
              <a:rPr lang="en-US" smtClean="0"/>
              <a:t>61</a:t>
            </a:fld>
            <a:endParaRPr lang="en-US" dirty="0"/>
          </a:p>
        </p:txBody>
      </p:sp>
    </p:spTree>
    <p:extLst>
      <p:ext uri="{BB962C8B-B14F-4D97-AF65-F5344CB8AC3E}">
        <p14:creationId xmlns:p14="http://schemas.microsoft.com/office/powerpoint/2010/main" val="189078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a:t>
            </a:fld>
            <a:endParaRPr lang="en-US" dirty="0"/>
          </a:p>
        </p:txBody>
      </p:sp>
    </p:spTree>
    <p:extLst>
      <p:ext uri="{BB962C8B-B14F-4D97-AF65-F5344CB8AC3E}">
        <p14:creationId xmlns:p14="http://schemas.microsoft.com/office/powerpoint/2010/main" val="9520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a:t>
            </a:fld>
            <a:endParaRPr lang="en-US" dirty="0"/>
          </a:p>
        </p:txBody>
      </p:sp>
    </p:spTree>
    <p:extLst>
      <p:ext uri="{BB962C8B-B14F-4D97-AF65-F5344CB8AC3E}">
        <p14:creationId xmlns:p14="http://schemas.microsoft.com/office/powerpoint/2010/main" val="417564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header shows the following.</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“AMZN” (AMAZON.COM INC)</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May 16, 2019 at 15:27 ET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1,903.73; 32.58</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screen then shows 7 columns and multiple rows of data each for call and put. A sample row as follows is shown in the table of columns.</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Calls: 19 June </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Strike Price: $1880.00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Last Sale: 69.7</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Net: 15.40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Bid: 68.65</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Ask: 69.20</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Volume: 94</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Open Interest: 985</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Puts: 19 June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Strike Price: $1880.00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Last Sale: 40.3</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Net: negative 16.00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Bid: 40.10</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Ask: 40.50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Volume: 62</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Open Interest: 457</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a:t>
            </a:fld>
            <a:endParaRPr lang="en-US" dirty="0"/>
          </a:p>
        </p:txBody>
      </p:sp>
    </p:spTree>
    <p:extLst>
      <p:ext uri="{BB962C8B-B14F-4D97-AF65-F5344CB8AC3E}">
        <p14:creationId xmlns:p14="http://schemas.microsoft.com/office/powerpoint/2010/main" val="146328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a:t>
            </a:fld>
            <a:endParaRPr lang="en-US" dirty="0"/>
          </a:p>
        </p:txBody>
      </p:sp>
    </p:spTree>
    <p:extLst>
      <p:ext uri="{BB962C8B-B14F-4D97-AF65-F5344CB8AC3E}">
        <p14:creationId xmlns:p14="http://schemas.microsoft.com/office/powerpoint/2010/main" val="403112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12</a:t>
            </a:fld>
            <a:endParaRPr lang="en-US" dirty="0"/>
          </a:p>
        </p:txBody>
      </p:sp>
    </p:spTree>
    <p:extLst>
      <p:ext uri="{BB962C8B-B14F-4D97-AF65-F5344CB8AC3E}">
        <p14:creationId xmlns:p14="http://schemas.microsoft.com/office/powerpoint/2010/main" val="101192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idx="1"/>
          </p:nvPr>
        </p:nvSpPr>
        <p:spPr>
          <a:xfrm>
            <a:off x="457200" y="1600201"/>
            <a:ext cx="8229600" cy="1066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54551"/>
            <a:ext cx="8229600" cy="11602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5720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85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2020, </a:t>
            </a:r>
            <a:r>
              <a:rPr lang="en-US" altLang="en-US" sz="1200" dirty="0">
                <a:latin typeface="Verdana" panose="020B0604030504040204" pitchFamily="34" charset="0"/>
                <a:ea typeface="Verdana" panose="020B0604030504040204" pitchFamily="34" charset="0"/>
                <a:cs typeface="Verdana" panose="020B0604030504040204" pitchFamily="34" charset="0"/>
              </a:rPr>
              <a:t>2018, 2015, 2012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10/3/2020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Text Placeholder 2"/>
          <p:cNvSpPr>
            <a:spLocks noGrp="1"/>
          </p:cNvSpPr>
          <p:nvPr>
            <p:ph type="body" sz="quarter" idx="20"/>
          </p:nvPr>
        </p:nvSpPr>
        <p:spPr>
          <a:xfrm>
            <a:off x="457200" y="6172200"/>
            <a:ext cx="8229600" cy="204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 Placeholder 7"/>
          <p:cNvSpPr>
            <a:spLocks noGrp="1"/>
          </p:cNvSpPr>
          <p:nvPr>
            <p:ph type="body" sz="quarter" idx="21"/>
          </p:nvPr>
        </p:nvSpPr>
        <p:spPr>
          <a:xfrm>
            <a:off x="3352800" y="6376988"/>
            <a:ext cx="5334000" cy="27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Picture Placeholder 5">
            <a:extLst>
              <a:ext uri="{FF2B5EF4-FFF2-40B4-BE49-F238E27FC236}">
                <a16:creationId xmlns:a16="http://schemas.microsoft.com/office/drawing/2014/main" id="{1827512E-CCB1-4441-B2A3-3E12D2B28801}"/>
              </a:ext>
            </a:extLst>
          </p:cNvPr>
          <p:cNvSpPr>
            <a:spLocks noGrp="1"/>
          </p:cNvSpPr>
          <p:nvPr>
            <p:ph type="pic" sz="quarter" idx="22"/>
          </p:nvPr>
        </p:nvSpPr>
        <p:spPr>
          <a:xfrm>
            <a:off x="457200" y="1600200"/>
            <a:ext cx="4267200" cy="4292600"/>
          </a:xfrm>
        </p:spPr>
        <p:txBody>
          <a:bodyPr/>
          <a:lstStyle/>
          <a:p>
            <a:endParaRPr lang="en-IN"/>
          </a:p>
        </p:txBody>
      </p:sp>
    </p:spTree>
    <p:extLst>
      <p:ext uri="{BB962C8B-B14F-4D97-AF65-F5344CB8AC3E}">
        <p14:creationId xmlns:p14="http://schemas.microsoft.com/office/powerpoint/2010/main" val="3060925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a:p>
        </p:txBody>
      </p:sp>
    </p:spTree>
    <p:extLst>
      <p:ext uri="{BB962C8B-B14F-4D97-AF65-F5344CB8AC3E}">
        <p14:creationId xmlns:p14="http://schemas.microsoft.com/office/powerpoint/2010/main" val="335369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819401"/>
            <a:ext cx="8229600" cy="1066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4038600"/>
            <a:ext cx="8229600" cy="685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4953000"/>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265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2020, </a:t>
            </a:r>
            <a:r>
              <a:rPr lang="en-US" altLang="en-US" sz="1200" dirty="0">
                <a:latin typeface="Verdana" panose="020B0604030504040204" pitchFamily="34" charset="0"/>
                <a:ea typeface="Verdana" panose="020B0604030504040204" pitchFamily="34" charset="0"/>
                <a:cs typeface="Verdana" panose="020B0604030504040204" pitchFamily="34" charset="0"/>
              </a:rPr>
              <a:t>2018, 2015, 2012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ctr"/>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2020, </a:t>
            </a:r>
            <a:r>
              <a:rPr lang="en-US" altLang="en-US" sz="1200" dirty="0">
                <a:latin typeface="Verdana" panose="020B0604030504040204" pitchFamily="34" charset="0"/>
                <a:ea typeface="Verdana" panose="020B0604030504040204" pitchFamily="34" charset="0"/>
                <a:cs typeface="Verdana" panose="020B0604030504040204" pitchFamily="34" charset="0"/>
              </a:rPr>
              <a:t>2018, 2015, 2012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5410200"/>
            <a:ext cx="8229600" cy="7159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icture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5410200"/>
            <a:ext cx="8229600" cy="7159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a:extLst>
              <a:ext uri="{FF2B5EF4-FFF2-40B4-BE49-F238E27FC236}">
                <a16:creationId xmlns:a16="http://schemas.microsoft.com/office/drawing/2014/main" id="{10CDC1A4-6531-4B21-A900-0DD1172E7FE9}"/>
              </a:ext>
            </a:extLst>
          </p:cNvPr>
          <p:cNvSpPr>
            <a:spLocks noGrp="1"/>
          </p:cNvSpPr>
          <p:nvPr>
            <p:ph type="pic" sz="quarter" idx="14"/>
          </p:nvPr>
        </p:nvSpPr>
        <p:spPr>
          <a:xfrm>
            <a:off x="457200" y="2819400"/>
            <a:ext cx="8229600" cy="2336800"/>
          </a:xfrm>
        </p:spPr>
        <p:txBody>
          <a:bodyPr/>
          <a:lstStyle/>
          <a:p>
            <a:endParaRPr lang="en-IN"/>
          </a:p>
        </p:txBody>
      </p:sp>
    </p:spTree>
    <p:extLst>
      <p:ext uri="{BB962C8B-B14F-4D97-AF65-F5344CB8AC3E}">
        <p14:creationId xmlns:p14="http://schemas.microsoft.com/office/powerpoint/2010/main" val="22625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idx="1"/>
          </p:nvPr>
        </p:nvSpPr>
        <p:spPr>
          <a:xfrm>
            <a:off x="457200" y="1600201"/>
            <a:ext cx="8229600" cy="147054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6FED2317-2C97-497E-B577-AAAFC0D4C131}"/>
              </a:ext>
            </a:extLst>
          </p:cNvPr>
          <p:cNvSpPr>
            <a:spLocks noGrp="1"/>
          </p:cNvSpPr>
          <p:nvPr>
            <p:ph type="pic" sz="quarter" idx="14"/>
          </p:nvPr>
        </p:nvSpPr>
        <p:spPr>
          <a:xfrm>
            <a:off x="457200" y="3200400"/>
            <a:ext cx="8229600" cy="1371600"/>
          </a:xfrm>
        </p:spPr>
        <p:txBody>
          <a:bodyPr/>
          <a:lstStyle/>
          <a:p>
            <a:endParaRPr lang="en-IN"/>
          </a:p>
        </p:txBody>
      </p:sp>
      <p:sp>
        <p:nvSpPr>
          <p:cNvPr id="7" name="Content Placeholder 2"/>
          <p:cNvSpPr>
            <a:spLocks noGrp="1"/>
          </p:cNvSpPr>
          <p:nvPr>
            <p:ph idx="13"/>
          </p:nvPr>
        </p:nvSpPr>
        <p:spPr>
          <a:xfrm>
            <a:off x="457200" y="4653887"/>
            <a:ext cx="8229600" cy="14722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55776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7" r:id="rId8"/>
    <p:sldLayoutId id="2147483665" r:id="rId9"/>
    <p:sldLayoutId id="2147483661" r:id="rId10"/>
    <p:sldLayoutId id="2147483651" r:id="rId11"/>
    <p:sldLayoutId id="2147483654" r:id="rId12"/>
    <p:sldLayoutId id="2147483655" r:id="rId13"/>
    <p:sldLayoutId id="2147483663" r:id="rId14"/>
    <p:sldLayoutId id="2147483664" r:id="rId15"/>
    <p:sldLayoutId id="2147483666" r:id="rId16"/>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www.cboe.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7.wmf"/><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6.wmf"/><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hyperlink" Target="http://www.optionseducation.or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6207"/>
          </a:xfrm>
        </p:spPr>
        <p:txBody>
          <a:bodyPr>
            <a:noAutofit/>
          </a:bodyPr>
          <a:lstStyle/>
          <a:p>
            <a:r>
              <a:rPr lang="en-US" sz="3600" dirty="0">
                <a:latin typeface="+mj-lt"/>
              </a:rPr>
              <a:t>Fundamentals of Corporate Finance</a:t>
            </a:r>
            <a:endParaRPr lang="en-IN" sz="3600" dirty="0">
              <a:latin typeface="+mj-lt"/>
            </a:endParaRPr>
          </a:p>
        </p:txBody>
      </p:sp>
      <p:sp>
        <p:nvSpPr>
          <p:cNvPr id="3" name="Text Placeholder 2"/>
          <p:cNvSpPr>
            <a:spLocks noGrp="1"/>
          </p:cNvSpPr>
          <p:nvPr>
            <p:ph type="body" sz="quarter" idx="13"/>
          </p:nvPr>
        </p:nvSpPr>
        <p:spPr>
          <a:xfrm>
            <a:off x="457200" y="713598"/>
            <a:ext cx="8229600" cy="337057"/>
          </a:xfrm>
        </p:spPr>
        <p:txBody>
          <a:bodyPr anchor="ctr">
            <a:noAutofit/>
          </a:bodyPr>
          <a:lstStyle/>
          <a:p>
            <a:pPr>
              <a:spcBef>
                <a:spcPct val="0"/>
              </a:spcBef>
            </a:pPr>
            <a:r>
              <a:rPr lang="en-US" dirty="0">
                <a:cs typeface="Times New Roman" panose="02020603050405020304" pitchFamily="18" charset="0"/>
              </a:rPr>
              <a:t>Fifth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4"/>
          </p:nvPr>
        </p:nvSpPr>
        <p:spPr>
          <a:xfrm>
            <a:off x="4724400" y="2708539"/>
            <a:ext cx="3962400" cy="562339"/>
          </a:xfrm>
        </p:spPr>
        <p:txBody>
          <a:bodyPr wrap="square" anchor="ctr">
            <a:no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21</a:t>
            </a:r>
          </a:p>
        </p:txBody>
      </p:sp>
      <p:sp>
        <p:nvSpPr>
          <p:cNvPr id="4" name="Text Placeholder 3"/>
          <p:cNvSpPr>
            <a:spLocks noGrp="1"/>
          </p:cNvSpPr>
          <p:nvPr>
            <p:ph type="body" sz="quarter" idx="15"/>
          </p:nvPr>
        </p:nvSpPr>
        <p:spPr>
          <a:xfrm>
            <a:off x="4758484" y="3417561"/>
            <a:ext cx="3917430" cy="642809"/>
          </a:xfrm>
        </p:spPr>
        <p:txBody>
          <a:bodyPr vert="horz" wrap="square" lIns="0" tIns="0" rIns="0" bIns="0" rtlCol="0" anchor="ctr">
            <a:noAutofit/>
          </a:bodyPr>
          <a:lstStyle/>
          <a:p>
            <a:r>
              <a:rPr lang="en-US" altLang="en-US" sz="2000" dirty="0"/>
              <a:t>Option Applications and Corporate Finance</a:t>
            </a:r>
          </a:p>
        </p:txBody>
      </p:sp>
      <p:pic>
        <p:nvPicPr>
          <p:cNvPr id="11" name="Picture Placeholder 11" descr="Front Cover: Fundamentals of Corporate Finance Fifth Edition by Berk, DeMarzo and Harford.">
            <a:extLst>
              <a:ext uri="{FF2B5EF4-FFF2-40B4-BE49-F238E27FC236}">
                <a16:creationId xmlns:a16="http://schemas.microsoft.com/office/drawing/2014/main" id="{A164F805-E5AF-4A4A-B8F3-8442F722B511}"/>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tretch>
            <a:fillRect/>
          </a:stretch>
        </p:blipFill>
        <p:spPr>
          <a:xfrm>
            <a:off x="507681" y="1210222"/>
            <a:ext cx="4057590" cy="5070928"/>
          </a:xfrm>
          <a:prstGeom prst="rect">
            <a:avLst/>
          </a:prstGeom>
        </p:spPr>
      </p:pic>
      <p:sp>
        <p:nvSpPr>
          <p:cNvPr id="9" name="Text Placeholder 8"/>
          <p:cNvSpPr>
            <a:spLocks noGrp="1"/>
          </p:cNvSpPr>
          <p:nvPr>
            <p:ph type="body" sz="quarter" idx="20"/>
          </p:nvPr>
        </p:nvSpPr>
        <p:spPr>
          <a:xfrm>
            <a:off x="3825240" y="6474142"/>
            <a:ext cx="4886324" cy="252413"/>
          </a:xfrm>
        </p:spPr>
        <p:txBody>
          <a:bodyPr/>
          <a:lstStyle/>
          <a:p>
            <a:pPr marL="0" indent="0">
              <a:buNone/>
            </a:pPr>
            <a:r>
              <a:rPr lang="en-IN"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9">
            <a:extLst>
              <a:ext uri="{FF2B5EF4-FFF2-40B4-BE49-F238E27FC236}">
                <a16:creationId xmlns:a16="http://schemas.microsoft.com/office/drawing/2014/main" id="{4CBACAA8-102E-4223-AEA4-244537D3A205}"/>
              </a:ext>
            </a:extLst>
          </p:cNvPr>
          <p:cNvSpPr txBox="1"/>
          <p:nvPr/>
        </p:nvSpPr>
        <p:spPr>
          <a:xfrm>
            <a:off x="4800600" y="4705421"/>
            <a:ext cx="2971808" cy="5757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dirty="0">
                <a:solidFill>
                  <a:schemeClr val="bg1"/>
                </a:solidFill>
              </a:rPr>
              <a:t>Slide in this Presentation Contain Hyperlinks. JAWS users should be able to get a list of links by using INSERT+F7</a:t>
            </a:r>
          </a:p>
        </p:txBody>
      </p:sp>
    </p:spTree>
    <p:extLst>
      <p:ext uri="{BB962C8B-B14F-4D97-AF65-F5344CB8AC3E}">
        <p14:creationId xmlns:p14="http://schemas.microsoft.com/office/powerpoint/2010/main" val="329830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636"/>
            <a:ext cx="8229600" cy="1097280"/>
          </a:xfrm>
        </p:spPr>
        <p:txBody>
          <a:bodyPr/>
          <a:lstStyle/>
          <a:p>
            <a:r>
              <a:rPr lang="en-US" altLang="en-US" sz="3600" dirty="0">
                <a:latin typeface="+mj-lt"/>
              </a:rPr>
              <a:t>Table 21.2 Option Quotes for Amazon.com Stock</a:t>
            </a:r>
            <a:endParaRPr lang="en-US" sz="2000" dirty="0">
              <a:latin typeface="+mj-lt"/>
            </a:endParaRPr>
          </a:p>
        </p:txBody>
      </p:sp>
      <p:pic>
        <p:nvPicPr>
          <p:cNvPr id="8" name="Picture Placeholder 7" descr="A screenshot shows the call and put quotes for amazon.com’s options.&#10;Long description is available in notes, press F6">
            <a:extLst>
              <a:ext uri="{FF2B5EF4-FFF2-40B4-BE49-F238E27FC236}">
                <a16:creationId xmlns:a16="http://schemas.microsoft.com/office/drawing/2014/main" id="{F5A0C46D-A1E6-4295-91D6-18E3403698B4}"/>
              </a:ext>
            </a:extLst>
          </p:cNvPr>
          <p:cNvPicPr>
            <a:picLocks noGrp="1" noChangeAspect="1"/>
          </p:cNvPicPr>
          <p:nvPr>
            <p:ph type="pic" sz="quarter" idx="14"/>
          </p:nvPr>
        </p:nvPicPr>
        <p:blipFill>
          <a:blip r:embed="rId3"/>
          <a:stretch>
            <a:fillRect/>
          </a:stretch>
        </p:blipFill>
        <p:spPr>
          <a:xfrm>
            <a:off x="574530" y="1972310"/>
            <a:ext cx="7994941" cy="3056890"/>
          </a:xfrm>
          <a:prstGeom prst="rect">
            <a:avLst/>
          </a:prstGeom>
        </p:spPr>
      </p:pic>
      <p:sp>
        <p:nvSpPr>
          <p:cNvPr id="4" name="Content Placeholder 3"/>
          <p:cNvSpPr>
            <a:spLocks noGrp="1"/>
          </p:cNvSpPr>
          <p:nvPr>
            <p:ph idx="1"/>
          </p:nvPr>
        </p:nvSpPr>
        <p:spPr>
          <a:xfrm>
            <a:off x="457200" y="6029036"/>
            <a:ext cx="8229600" cy="293784"/>
          </a:xfrm>
        </p:spPr>
        <p:txBody>
          <a:bodyPr/>
          <a:lstStyle/>
          <a:p>
            <a:pPr marL="0" indent="0">
              <a:buNone/>
            </a:pPr>
            <a:r>
              <a:rPr lang="en-IN" b="1" dirty="0"/>
              <a:t>Source</a:t>
            </a:r>
            <a:r>
              <a:rPr lang="en-IN" dirty="0"/>
              <a:t>: Chicago Board Options Exchange at </a:t>
            </a:r>
            <a:r>
              <a:rPr lang="en-IN" dirty="0">
                <a:hlinkClick r:id="rId4" tooltip="www.cboe.com"/>
              </a:rPr>
              <a:t>www.cboe.com</a:t>
            </a:r>
            <a:r>
              <a:rPr lang="en-IN" dirty="0"/>
              <a:t>.</a:t>
            </a:r>
          </a:p>
        </p:txBody>
      </p:sp>
    </p:spTree>
    <p:extLst>
      <p:ext uri="{BB962C8B-B14F-4D97-AF65-F5344CB8AC3E}">
        <p14:creationId xmlns:p14="http://schemas.microsoft.com/office/powerpoint/2010/main" val="34850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64"/>
            <a:ext cx="8229600" cy="619386"/>
          </a:xfrm>
        </p:spPr>
        <p:txBody>
          <a:bodyPr/>
          <a:lstStyle/>
          <a:p>
            <a:r>
              <a:rPr lang="en-US" altLang="en-US" dirty="0">
                <a:latin typeface="+mj-lt"/>
              </a:rPr>
              <a:t>Example 21.1 Purchasing Options </a:t>
            </a:r>
            <a:r>
              <a:rPr lang="en-US" altLang="en-US" sz="2600" dirty="0">
                <a:latin typeface="+mj-lt"/>
              </a:rPr>
              <a:t>(1 of 4)</a:t>
            </a:r>
            <a:endParaRPr lang="en-US" sz="2600" dirty="0">
              <a:latin typeface="+mj-lt"/>
            </a:endParaRPr>
          </a:p>
        </p:txBody>
      </p:sp>
      <p:sp>
        <p:nvSpPr>
          <p:cNvPr id="3" name="Content Placeholder 2"/>
          <p:cNvSpPr>
            <a:spLocks noGrp="1"/>
          </p:cNvSpPr>
          <p:nvPr>
            <p:ph idx="1"/>
          </p:nvPr>
        </p:nvSpPr>
        <p:spPr>
          <a:xfrm>
            <a:off x="457200" y="1055252"/>
            <a:ext cx="8229600" cy="3518857"/>
          </a:xfrm>
        </p:spPr>
        <p:txBody>
          <a:bodyPr/>
          <a:lstStyle/>
          <a:p>
            <a:pPr>
              <a:buNone/>
            </a:pPr>
            <a:r>
              <a:rPr lang="en-US" altLang="en-US" sz="2600" b="1" dirty="0"/>
              <a:t>Problem:</a:t>
            </a:r>
          </a:p>
          <a:p>
            <a:r>
              <a:rPr lang="en-US" sz="2400" dirty="0"/>
              <a:t>It is May 16, 2019, and you have decided to purchase 10 June call contracts on Amazon’s stock with an exercise price of $1905.</a:t>
            </a:r>
            <a:endParaRPr lang="en-IN" sz="2400" dirty="0"/>
          </a:p>
          <a:p>
            <a:r>
              <a:rPr lang="en-IN" sz="2400" dirty="0"/>
              <a:t>Because you are buying, you must pay the ask price. </a:t>
            </a:r>
          </a:p>
          <a:p>
            <a:r>
              <a:rPr lang="en-IN" sz="2400" dirty="0"/>
              <a:t>How much money will this purchase cost you? </a:t>
            </a:r>
          </a:p>
          <a:p>
            <a:r>
              <a:rPr lang="en-IN" sz="2400" dirty="0"/>
              <a:t>Is this option in-the-money or out-of-the-money?</a:t>
            </a:r>
            <a:endParaRPr lang="en-US" altLang="en-US" sz="2400" dirty="0"/>
          </a:p>
        </p:txBody>
      </p:sp>
    </p:spTree>
    <p:extLst>
      <p:ext uri="{BB962C8B-B14F-4D97-AF65-F5344CB8AC3E}">
        <p14:creationId xmlns:p14="http://schemas.microsoft.com/office/powerpoint/2010/main" val="77474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64"/>
            <a:ext cx="8229600" cy="619386"/>
          </a:xfrm>
        </p:spPr>
        <p:txBody>
          <a:bodyPr/>
          <a:lstStyle/>
          <a:p>
            <a:r>
              <a:rPr lang="en-US" altLang="en-US" dirty="0">
                <a:latin typeface="+mj-lt"/>
              </a:rPr>
              <a:t>Example 21.1 Purchasing Options </a:t>
            </a:r>
            <a:r>
              <a:rPr lang="en-US" altLang="en-US" sz="2600" dirty="0">
                <a:latin typeface="+mj-lt"/>
              </a:rPr>
              <a:t>(2 of 4)</a:t>
            </a:r>
            <a:endParaRPr lang="en-US" sz="2600" dirty="0">
              <a:latin typeface="+mj-lt"/>
            </a:endParaRPr>
          </a:p>
        </p:txBody>
      </p:sp>
      <p:sp>
        <p:nvSpPr>
          <p:cNvPr id="3" name="Content Placeholder 2"/>
          <p:cNvSpPr>
            <a:spLocks noGrp="1"/>
          </p:cNvSpPr>
          <p:nvPr>
            <p:ph idx="1"/>
          </p:nvPr>
        </p:nvSpPr>
        <p:spPr>
          <a:xfrm>
            <a:off x="457200" y="1083064"/>
            <a:ext cx="8229600" cy="2292728"/>
          </a:xfrm>
        </p:spPr>
        <p:txBody>
          <a:bodyPr/>
          <a:lstStyle/>
          <a:p>
            <a:pPr>
              <a:buNone/>
            </a:pPr>
            <a:r>
              <a:rPr lang="en-US" altLang="en-US" sz="2400" b="1" dirty="0"/>
              <a:t>Solution:</a:t>
            </a:r>
          </a:p>
          <a:p>
            <a:pPr>
              <a:spcBef>
                <a:spcPts val="0"/>
              </a:spcBef>
              <a:buNone/>
            </a:pPr>
            <a:r>
              <a:rPr lang="en-US" altLang="en-US" sz="2400" b="1" dirty="0"/>
              <a:t>Plan:</a:t>
            </a:r>
          </a:p>
          <a:p>
            <a:r>
              <a:rPr lang="en-IN" sz="2400" dirty="0"/>
              <a:t>From Table 21.2, the ask price of this option is $54.75. </a:t>
            </a:r>
          </a:p>
          <a:p>
            <a:r>
              <a:rPr lang="en-IN" sz="2400" dirty="0"/>
              <a:t>Remember that the price quoted is per share and that each contract is for 100 shares.</a:t>
            </a:r>
            <a:endParaRPr lang="en-US" altLang="en-US" sz="2400" dirty="0"/>
          </a:p>
        </p:txBody>
      </p:sp>
    </p:spTree>
    <p:extLst>
      <p:ext uri="{BB962C8B-B14F-4D97-AF65-F5344CB8AC3E}">
        <p14:creationId xmlns:p14="http://schemas.microsoft.com/office/powerpoint/2010/main" val="164351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52"/>
            <a:ext cx="8229600" cy="619386"/>
          </a:xfrm>
        </p:spPr>
        <p:txBody>
          <a:bodyPr/>
          <a:lstStyle/>
          <a:p>
            <a:r>
              <a:rPr lang="en-US" altLang="en-US" dirty="0">
                <a:latin typeface="+mj-lt"/>
              </a:rPr>
              <a:t>Example 21.1 Purchasing Options </a:t>
            </a:r>
            <a:r>
              <a:rPr lang="en-US" altLang="en-US" sz="2600" dirty="0">
                <a:latin typeface="+mj-lt"/>
              </a:rPr>
              <a:t>(3 of 4)</a:t>
            </a:r>
            <a:endParaRPr lang="en-US" sz="2600" dirty="0">
              <a:latin typeface="+mj-lt"/>
            </a:endParaRPr>
          </a:p>
        </p:txBody>
      </p:sp>
      <p:sp>
        <p:nvSpPr>
          <p:cNvPr id="3" name="Content Placeholder 2"/>
          <p:cNvSpPr>
            <a:spLocks noGrp="1"/>
          </p:cNvSpPr>
          <p:nvPr>
            <p:ph idx="1"/>
          </p:nvPr>
        </p:nvSpPr>
        <p:spPr>
          <a:xfrm>
            <a:off x="457200" y="1076036"/>
            <a:ext cx="8229600" cy="3048000"/>
          </a:xfrm>
        </p:spPr>
        <p:txBody>
          <a:bodyPr/>
          <a:lstStyle/>
          <a:p>
            <a:pPr>
              <a:buNone/>
            </a:pPr>
            <a:r>
              <a:rPr lang="en-US" altLang="en-US" sz="2400" b="1" dirty="0"/>
              <a:t>Execute:</a:t>
            </a:r>
          </a:p>
          <a:p>
            <a:r>
              <a:rPr lang="en-IN" sz="2400" dirty="0"/>
              <a:t>You are purchasing 10 contracts and each contract is on 100 shares, so the transaction will cost 54.75 </a:t>
            </a:r>
            <a:r>
              <a:rPr lang="en-IN" sz="2400" dirty="0">
                <a:cs typeface="Arial" panose="020B0604020202020204" pitchFamily="34" charset="0"/>
              </a:rPr>
              <a:t>×</a:t>
            </a:r>
            <a:r>
              <a:rPr lang="en-IN" sz="2400" dirty="0"/>
              <a:t> 10 </a:t>
            </a:r>
            <a:r>
              <a:rPr lang="en-IN" sz="2400" dirty="0">
                <a:cs typeface="Arial" panose="020B0604020202020204" pitchFamily="34" charset="0"/>
              </a:rPr>
              <a:t>×</a:t>
            </a:r>
            <a:r>
              <a:rPr lang="en-IN" sz="2400" dirty="0"/>
              <a:t> 100 = $54,750 (ignoring any commission fees). </a:t>
            </a:r>
          </a:p>
          <a:p>
            <a:r>
              <a:rPr lang="en-IN" sz="2400" dirty="0"/>
              <a:t>Because this is a call option and the exercise price is above the current stock price ($1,903.73), the option is currently out-of-the-money.</a:t>
            </a:r>
            <a:endParaRPr lang="en-US" altLang="en-US" sz="2400" dirty="0"/>
          </a:p>
        </p:txBody>
      </p:sp>
    </p:spTree>
    <p:extLst>
      <p:ext uri="{BB962C8B-B14F-4D97-AF65-F5344CB8AC3E}">
        <p14:creationId xmlns:p14="http://schemas.microsoft.com/office/powerpoint/2010/main" val="212854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441"/>
            <a:ext cx="8229600" cy="585941"/>
          </a:xfrm>
        </p:spPr>
        <p:txBody>
          <a:bodyPr/>
          <a:lstStyle/>
          <a:p>
            <a:r>
              <a:rPr lang="en-US" altLang="en-US" dirty="0">
                <a:latin typeface="+mj-lt"/>
              </a:rPr>
              <a:t>Example 21.1 Purchasing Options </a:t>
            </a:r>
            <a:r>
              <a:rPr lang="en-US" altLang="en-US" sz="2600" dirty="0">
                <a:latin typeface="+mj-lt"/>
              </a:rPr>
              <a:t>(4 of 4)</a:t>
            </a:r>
            <a:endParaRPr lang="en-US" sz="2600" dirty="0">
              <a:latin typeface="+mj-lt"/>
            </a:endParaRPr>
          </a:p>
        </p:txBody>
      </p:sp>
      <p:sp>
        <p:nvSpPr>
          <p:cNvPr id="3" name="Content Placeholder 2"/>
          <p:cNvSpPr>
            <a:spLocks noGrp="1"/>
          </p:cNvSpPr>
          <p:nvPr>
            <p:ph idx="1"/>
          </p:nvPr>
        </p:nvSpPr>
        <p:spPr>
          <a:xfrm>
            <a:off x="457200" y="1078756"/>
            <a:ext cx="8229600" cy="1777588"/>
          </a:xfrm>
        </p:spPr>
        <p:txBody>
          <a:bodyPr/>
          <a:lstStyle/>
          <a:p>
            <a:pPr>
              <a:buNone/>
            </a:pPr>
            <a:r>
              <a:rPr lang="en-US" altLang="en-US" sz="2400" b="1" dirty="0"/>
              <a:t>Execute:</a:t>
            </a:r>
          </a:p>
          <a:p>
            <a:r>
              <a:rPr lang="en-IN" sz="2400" dirty="0"/>
              <a:t>Even though the option is currently out-of-the-money, it still has value. During the time left to expiration, the stock could rise above the exercise (strike) price of $1905.</a:t>
            </a:r>
            <a:endParaRPr lang="en-US" altLang="en-US" sz="2400" dirty="0"/>
          </a:p>
        </p:txBody>
      </p:sp>
    </p:spTree>
    <p:extLst>
      <p:ext uri="{BB962C8B-B14F-4D97-AF65-F5344CB8AC3E}">
        <p14:creationId xmlns:p14="http://schemas.microsoft.com/office/powerpoint/2010/main" val="399602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636"/>
            <a:ext cx="8229600" cy="598016"/>
          </a:xfrm>
        </p:spPr>
        <p:txBody>
          <a:bodyPr/>
          <a:lstStyle/>
          <a:p>
            <a:r>
              <a:rPr lang="en-US" altLang="en-US" sz="3200" dirty="0">
                <a:latin typeface="+mj-lt"/>
              </a:rPr>
              <a:t>Example 21.1a Purchasing Options </a:t>
            </a:r>
            <a:r>
              <a:rPr lang="en-US" altLang="en-US" sz="2400" dirty="0">
                <a:latin typeface="+mj-lt"/>
              </a:rPr>
              <a:t>(1 of 4)</a:t>
            </a:r>
            <a:endParaRPr lang="en-US" sz="3200" dirty="0">
              <a:latin typeface="+mj-lt"/>
            </a:endParaRPr>
          </a:p>
        </p:txBody>
      </p:sp>
      <p:sp>
        <p:nvSpPr>
          <p:cNvPr id="3" name="Content Placeholder 2"/>
          <p:cNvSpPr>
            <a:spLocks noGrp="1"/>
          </p:cNvSpPr>
          <p:nvPr>
            <p:ph idx="1"/>
          </p:nvPr>
        </p:nvSpPr>
        <p:spPr>
          <a:xfrm>
            <a:off x="457200" y="1076036"/>
            <a:ext cx="8229600" cy="3415368"/>
          </a:xfrm>
        </p:spPr>
        <p:txBody>
          <a:bodyPr/>
          <a:lstStyle/>
          <a:p>
            <a:pPr>
              <a:buNone/>
            </a:pPr>
            <a:r>
              <a:rPr lang="en-US" altLang="en-US" sz="2400" b="1" dirty="0"/>
              <a:t>Problem:</a:t>
            </a:r>
          </a:p>
          <a:p>
            <a:r>
              <a:rPr lang="en-US" altLang="en-US" sz="2400" dirty="0"/>
              <a:t>It is May 16, 2019, and you have decided to purchase 10 June call contracts on Amazon’s stock with an exercise price of $1895. </a:t>
            </a:r>
          </a:p>
          <a:p>
            <a:r>
              <a:rPr lang="en-US" altLang="en-US" sz="2400" dirty="0"/>
              <a:t>Because you are buying, you must pay the ask price. </a:t>
            </a:r>
          </a:p>
          <a:p>
            <a:r>
              <a:rPr lang="en-US" altLang="en-US" sz="2400" dirty="0"/>
              <a:t>How much money will this purchase cost you? </a:t>
            </a:r>
          </a:p>
          <a:p>
            <a:r>
              <a:rPr lang="en-US" altLang="en-US" sz="2400" dirty="0"/>
              <a:t>Is this option in-the-money or out-of-the-money?</a:t>
            </a:r>
          </a:p>
        </p:txBody>
      </p:sp>
    </p:spTree>
    <p:extLst>
      <p:ext uri="{BB962C8B-B14F-4D97-AF65-F5344CB8AC3E}">
        <p14:creationId xmlns:p14="http://schemas.microsoft.com/office/powerpoint/2010/main" val="247164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78"/>
            <a:ext cx="8229600" cy="619386"/>
          </a:xfrm>
        </p:spPr>
        <p:txBody>
          <a:bodyPr/>
          <a:lstStyle/>
          <a:p>
            <a:r>
              <a:rPr lang="en-US" altLang="en-US" sz="3600" dirty="0">
                <a:latin typeface="+mj-lt"/>
              </a:rPr>
              <a:t>21.1 Option Basics </a:t>
            </a:r>
            <a:r>
              <a:rPr lang="en-US" altLang="en-US" sz="2800" dirty="0">
                <a:latin typeface="+mj-lt"/>
              </a:rPr>
              <a:t>(5 of 5)</a:t>
            </a:r>
            <a:endParaRPr lang="en-US" sz="3600" dirty="0">
              <a:latin typeface="+mj-lt"/>
            </a:endParaRPr>
          </a:p>
        </p:txBody>
      </p:sp>
      <p:sp>
        <p:nvSpPr>
          <p:cNvPr id="3" name="Content Placeholder 2"/>
          <p:cNvSpPr>
            <a:spLocks noGrp="1"/>
          </p:cNvSpPr>
          <p:nvPr>
            <p:ph idx="1"/>
          </p:nvPr>
        </p:nvSpPr>
        <p:spPr>
          <a:xfrm>
            <a:off x="457200" y="1076036"/>
            <a:ext cx="8229600" cy="1370239"/>
          </a:xfrm>
        </p:spPr>
        <p:txBody>
          <a:bodyPr/>
          <a:lstStyle/>
          <a:p>
            <a:r>
              <a:rPr lang="en-US" altLang="en-US" sz="2400" dirty="0"/>
              <a:t>Options on Other Financial Securities</a:t>
            </a:r>
          </a:p>
          <a:p>
            <a:pPr lvl="1"/>
            <a:r>
              <a:rPr lang="en-US" altLang="en-US" sz="2400" dirty="0"/>
              <a:t>Hedging</a:t>
            </a:r>
          </a:p>
          <a:p>
            <a:pPr lvl="1"/>
            <a:r>
              <a:rPr lang="en-US" altLang="en-US" sz="2400" dirty="0"/>
              <a:t>Speculating</a:t>
            </a:r>
          </a:p>
        </p:txBody>
      </p:sp>
    </p:spTree>
    <p:extLst>
      <p:ext uri="{BB962C8B-B14F-4D97-AF65-F5344CB8AC3E}">
        <p14:creationId xmlns:p14="http://schemas.microsoft.com/office/powerpoint/2010/main" val="1764783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14"/>
            <a:ext cx="8229600" cy="619386"/>
          </a:xfrm>
        </p:spPr>
        <p:txBody>
          <a:bodyPr/>
          <a:lstStyle/>
          <a:p>
            <a:r>
              <a:rPr lang="en-US" altLang="en-US" dirty="0">
                <a:latin typeface="+mj-lt"/>
              </a:rPr>
              <a:t>21.2 Option Payoffs at Expiration </a:t>
            </a:r>
            <a:r>
              <a:rPr lang="en-US" altLang="en-US" sz="2600" dirty="0">
                <a:latin typeface="+mj-lt"/>
              </a:rPr>
              <a:t>(1 of 4)</a:t>
            </a:r>
            <a:endParaRPr lang="en-US" sz="2600" dirty="0">
              <a:latin typeface="+mj-lt"/>
            </a:endParaRPr>
          </a:p>
        </p:txBody>
      </p:sp>
      <p:sp>
        <p:nvSpPr>
          <p:cNvPr id="3" name="Content Placeholder 2"/>
          <p:cNvSpPr>
            <a:spLocks noGrp="1"/>
          </p:cNvSpPr>
          <p:nvPr>
            <p:ph idx="1"/>
          </p:nvPr>
        </p:nvSpPr>
        <p:spPr>
          <a:xfrm>
            <a:off x="457200" y="1076036"/>
            <a:ext cx="8229600" cy="2806414"/>
          </a:xfrm>
        </p:spPr>
        <p:txBody>
          <a:bodyPr/>
          <a:lstStyle/>
          <a:p>
            <a:r>
              <a:rPr lang="en-US" altLang="en-US" sz="2400" dirty="0"/>
              <a:t>The Long Position in an Option Contract</a:t>
            </a:r>
          </a:p>
          <a:p>
            <a:pPr lvl="1"/>
            <a:r>
              <a:rPr lang="en-US" altLang="en-US" sz="2400" dirty="0"/>
              <a:t>When the stock price on the expiration date exceeds the strike price, the value of the call is the difference between the stock price and the strike price</a:t>
            </a:r>
          </a:p>
          <a:p>
            <a:pPr lvl="1"/>
            <a:r>
              <a:rPr lang="en-US" altLang="en-US" sz="2400" dirty="0"/>
              <a:t>When the stock price is less than the strike price at expiration, the holder will not exercise the call, so the option is worth nothing</a:t>
            </a:r>
          </a:p>
        </p:txBody>
      </p:sp>
    </p:spTree>
    <p:extLst>
      <p:ext uri="{BB962C8B-B14F-4D97-AF65-F5344CB8AC3E}">
        <p14:creationId xmlns:p14="http://schemas.microsoft.com/office/powerpoint/2010/main" val="3697283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636"/>
            <a:ext cx="8229600" cy="1097280"/>
          </a:xfrm>
        </p:spPr>
        <p:txBody>
          <a:bodyPr/>
          <a:lstStyle/>
          <a:p>
            <a:r>
              <a:rPr lang="en-US" altLang="en-US" dirty="0">
                <a:latin typeface="+mj-lt"/>
              </a:rPr>
              <a:t>Figure 21.1 Payoff of a Call Option with a Strike Price of $20 at Expiration</a:t>
            </a:r>
            <a:endParaRPr lang="en-IN" dirty="0">
              <a:latin typeface="+mj-lt"/>
            </a:endParaRPr>
          </a:p>
        </p:txBody>
      </p:sp>
      <p:pic>
        <p:nvPicPr>
          <p:cNvPr id="7" name="Picture Placeholder 6" descr="A chart shows the payoff of a call option.&#10;Long description is available in notes, press F6">
            <a:extLst>
              <a:ext uri="{FF2B5EF4-FFF2-40B4-BE49-F238E27FC236}">
                <a16:creationId xmlns:a16="http://schemas.microsoft.com/office/drawing/2014/main" id="{E652F8A7-541C-4237-94B3-6C675F976D86}"/>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300914" y="1600200"/>
            <a:ext cx="6553614" cy="45388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017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58"/>
            <a:ext cx="8229600" cy="667900"/>
          </a:xfrm>
        </p:spPr>
        <p:txBody>
          <a:bodyPr anchor="ctr"/>
          <a:lstStyle/>
          <a:p>
            <a:r>
              <a:rPr lang="en-US" altLang="en-US" dirty="0">
                <a:latin typeface="+mj-lt"/>
              </a:rPr>
              <a:t>21.2 Option Payoffs at Expiration </a:t>
            </a:r>
            <a:r>
              <a:rPr lang="en-US" altLang="en-US" sz="2600" dirty="0">
                <a:latin typeface="+mj-lt"/>
              </a:rPr>
              <a:t>(2 of 4)</a:t>
            </a:r>
            <a:endParaRPr lang="en-US" sz="2600" dirty="0">
              <a:latin typeface="+mj-lt"/>
            </a:endParaRPr>
          </a:p>
        </p:txBody>
      </p:sp>
      <p:sp>
        <p:nvSpPr>
          <p:cNvPr id="3" name="Content Placeholder 2"/>
          <p:cNvSpPr>
            <a:spLocks noGrp="1"/>
          </p:cNvSpPr>
          <p:nvPr>
            <p:ph idx="1"/>
          </p:nvPr>
        </p:nvSpPr>
        <p:spPr>
          <a:xfrm>
            <a:off x="457200" y="1061215"/>
            <a:ext cx="8229600" cy="430129"/>
          </a:xfrm>
        </p:spPr>
        <p:txBody>
          <a:bodyPr/>
          <a:lstStyle/>
          <a:p>
            <a:r>
              <a:rPr lang="en-US" altLang="en-US" sz="2600" dirty="0"/>
              <a:t>Call Value at Expiration</a:t>
            </a:r>
          </a:p>
        </p:txBody>
      </p:sp>
      <p:sp>
        <p:nvSpPr>
          <p:cNvPr id="6" name="Content Placeholder 5">
            <a:extLst>
              <a:ext uri="{FF2B5EF4-FFF2-40B4-BE49-F238E27FC236}">
                <a16:creationId xmlns:a16="http://schemas.microsoft.com/office/drawing/2014/main" id="{FEB948FC-BC28-4420-889E-3F6F2D63284F}"/>
              </a:ext>
            </a:extLst>
          </p:cNvPr>
          <p:cNvSpPr>
            <a:spLocks noGrp="1"/>
          </p:cNvSpPr>
          <p:nvPr>
            <p:ph idx="13"/>
          </p:nvPr>
        </p:nvSpPr>
        <p:spPr>
          <a:xfrm>
            <a:off x="457200" y="1676400"/>
            <a:ext cx="8229600" cy="1434110"/>
          </a:xfrm>
        </p:spPr>
        <p:txBody>
          <a:bodyPr/>
          <a:lstStyle/>
          <a:p>
            <a:pPr>
              <a:buNone/>
            </a:pPr>
            <a:r>
              <a:rPr lang="en-US" altLang="en-US" sz="2400" dirty="0"/>
              <a:t>Call Value = Stock Price − Strike Price, if Stock Price &gt; Strike</a:t>
            </a:r>
          </a:p>
          <a:p>
            <a:pPr>
              <a:buNone/>
            </a:pPr>
            <a:r>
              <a:rPr lang="en-US" altLang="en-US" sz="2400" dirty="0"/>
              <a:t>                  = 0, if Stock Price ≤ Strike        (Eq. 21.1)</a:t>
            </a:r>
          </a:p>
        </p:txBody>
      </p:sp>
      <p:sp>
        <p:nvSpPr>
          <p:cNvPr id="7" name="Content Placeholder 6">
            <a:extLst>
              <a:ext uri="{FF2B5EF4-FFF2-40B4-BE49-F238E27FC236}">
                <a16:creationId xmlns:a16="http://schemas.microsoft.com/office/drawing/2014/main" id="{B0918552-D27A-48C8-9A26-F6FA70846BAC}"/>
              </a:ext>
            </a:extLst>
          </p:cNvPr>
          <p:cNvSpPr>
            <a:spLocks noGrp="1"/>
          </p:cNvSpPr>
          <p:nvPr>
            <p:ph idx="14"/>
          </p:nvPr>
        </p:nvSpPr>
        <p:spPr>
          <a:xfrm>
            <a:off x="457200" y="3276600"/>
            <a:ext cx="8229600" cy="425828"/>
          </a:xfrm>
        </p:spPr>
        <p:txBody>
          <a:bodyPr/>
          <a:lstStyle/>
          <a:p>
            <a:r>
              <a:rPr lang="en-US" altLang="en-US" sz="2400" dirty="0"/>
              <a:t>Put Price at Expiration</a:t>
            </a:r>
          </a:p>
        </p:txBody>
      </p:sp>
      <p:sp>
        <p:nvSpPr>
          <p:cNvPr id="8" name="Content Placeholder 7">
            <a:extLst>
              <a:ext uri="{FF2B5EF4-FFF2-40B4-BE49-F238E27FC236}">
                <a16:creationId xmlns:a16="http://schemas.microsoft.com/office/drawing/2014/main" id="{A851230B-791A-476A-A155-489E9F295E1E}"/>
              </a:ext>
            </a:extLst>
          </p:cNvPr>
          <p:cNvSpPr>
            <a:spLocks noGrp="1"/>
          </p:cNvSpPr>
          <p:nvPr>
            <p:ph idx="15"/>
          </p:nvPr>
        </p:nvSpPr>
        <p:spPr>
          <a:xfrm>
            <a:off x="457200" y="3857531"/>
            <a:ext cx="8229600" cy="1095469"/>
          </a:xfrm>
        </p:spPr>
        <p:txBody>
          <a:bodyPr/>
          <a:lstStyle/>
          <a:p>
            <a:pPr>
              <a:buNone/>
            </a:pPr>
            <a:r>
              <a:rPr lang="en-US" altLang="en-US" sz="2400" dirty="0"/>
              <a:t>Put Value = Strike Price − Stock Price, if Stock Price &lt; Strike</a:t>
            </a:r>
          </a:p>
          <a:p>
            <a:pPr>
              <a:buNone/>
            </a:pPr>
            <a:r>
              <a:rPr lang="en-US" altLang="en-US" sz="2400" dirty="0"/>
              <a:t>                 = 0, if Stock Price ≥ Strike       (Eq. 21.2)</a:t>
            </a:r>
          </a:p>
          <a:p>
            <a:endParaRPr lang="en-IN" sz="2400" dirty="0"/>
          </a:p>
        </p:txBody>
      </p:sp>
    </p:spTree>
    <p:extLst>
      <p:ext uri="{BB962C8B-B14F-4D97-AF65-F5344CB8AC3E}">
        <p14:creationId xmlns:p14="http://schemas.microsoft.com/office/powerpoint/2010/main" val="324019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470"/>
            <a:ext cx="8229600" cy="512874"/>
          </a:xfrm>
        </p:spPr>
        <p:txBody>
          <a:bodyPr/>
          <a:lstStyle/>
          <a:p>
            <a:r>
              <a:rPr lang="en-US" altLang="en-US" sz="3600" dirty="0">
                <a:latin typeface="+mj-lt"/>
                <a:ea typeface="ヒラギノ角ゴ Pro W3" pitchFamily="-65" charset="-128"/>
              </a:rPr>
              <a:t>Chapter Outline</a:t>
            </a:r>
            <a:endParaRPr lang="en-US" sz="3600" dirty="0">
              <a:latin typeface="+mj-lt"/>
            </a:endParaRPr>
          </a:p>
        </p:txBody>
      </p:sp>
      <p:sp>
        <p:nvSpPr>
          <p:cNvPr id="3" name="Content Placeholder 2"/>
          <p:cNvSpPr>
            <a:spLocks noGrp="1"/>
          </p:cNvSpPr>
          <p:nvPr>
            <p:ph idx="1"/>
          </p:nvPr>
        </p:nvSpPr>
        <p:spPr>
          <a:xfrm>
            <a:off x="457200" y="1083587"/>
            <a:ext cx="8229600" cy="3239029"/>
          </a:xfrm>
        </p:spPr>
        <p:txBody>
          <a:bodyPr/>
          <a:lstStyle/>
          <a:p>
            <a:pPr marL="0" indent="0">
              <a:buClr>
                <a:schemeClr val="bg1"/>
              </a:buClr>
              <a:buNone/>
            </a:pPr>
            <a:r>
              <a:rPr lang="en-US" sz="2400" b="1" dirty="0">
                <a:solidFill>
                  <a:srgbClr val="007FA3"/>
                </a:solidFill>
              </a:rPr>
              <a:t>21.1</a:t>
            </a:r>
            <a:r>
              <a:rPr lang="en-US" sz="2400" dirty="0">
                <a:solidFill>
                  <a:srgbClr val="007FA3"/>
                </a:solidFill>
              </a:rPr>
              <a:t>  </a:t>
            </a:r>
            <a:r>
              <a:rPr lang="en-US" altLang="en-US" sz="2400" dirty="0"/>
              <a:t>Option Basics</a:t>
            </a:r>
            <a:endParaRPr lang="en-US" sz="2400" dirty="0"/>
          </a:p>
          <a:p>
            <a:pPr marL="0" indent="0">
              <a:buClr>
                <a:schemeClr val="bg1"/>
              </a:buClr>
              <a:buNone/>
            </a:pPr>
            <a:r>
              <a:rPr lang="en-US" sz="2400" b="1" dirty="0">
                <a:solidFill>
                  <a:srgbClr val="007FA3"/>
                </a:solidFill>
              </a:rPr>
              <a:t>21.2</a:t>
            </a:r>
            <a:r>
              <a:rPr lang="en-US" sz="2400" dirty="0">
                <a:solidFill>
                  <a:srgbClr val="007FA3"/>
                </a:solidFill>
              </a:rPr>
              <a:t>  </a:t>
            </a:r>
            <a:r>
              <a:rPr lang="en-US" altLang="en-US" sz="2400" dirty="0"/>
              <a:t>Option Payoffs at Expiration</a:t>
            </a:r>
            <a:endParaRPr lang="en-US" sz="2400" dirty="0"/>
          </a:p>
          <a:p>
            <a:pPr marL="0" indent="0">
              <a:buClr>
                <a:schemeClr val="bg1"/>
              </a:buClr>
              <a:buNone/>
            </a:pPr>
            <a:r>
              <a:rPr lang="en-US" sz="2400" b="1" dirty="0">
                <a:solidFill>
                  <a:srgbClr val="007FA3"/>
                </a:solidFill>
              </a:rPr>
              <a:t>21.3  </a:t>
            </a:r>
            <a:r>
              <a:rPr lang="en-US" altLang="en-US" sz="2400" dirty="0"/>
              <a:t>Factors Affecting Option Prices</a:t>
            </a:r>
            <a:endParaRPr lang="en-US" sz="2400" dirty="0"/>
          </a:p>
          <a:p>
            <a:pPr marL="0" indent="0">
              <a:buClr>
                <a:schemeClr val="bg1"/>
              </a:buClr>
              <a:buNone/>
            </a:pPr>
            <a:r>
              <a:rPr lang="en-US" sz="2400" b="1" dirty="0">
                <a:solidFill>
                  <a:srgbClr val="007FA3"/>
                </a:solidFill>
              </a:rPr>
              <a:t>21.4  </a:t>
            </a:r>
            <a:r>
              <a:rPr lang="en-US" altLang="en-US" sz="2400" dirty="0"/>
              <a:t>The Black-Scholes Option Pricing Formula</a:t>
            </a:r>
          </a:p>
          <a:p>
            <a:pPr marL="0" indent="0">
              <a:buClr>
                <a:schemeClr val="bg1"/>
              </a:buClr>
              <a:buNone/>
            </a:pPr>
            <a:r>
              <a:rPr lang="en-US" sz="2400" b="1" dirty="0">
                <a:solidFill>
                  <a:srgbClr val="007FA3"/>
                </a:solidFill>
              </a:rPr>
              <a:t>21.5  </a:t>
            </a:r>
            <a:r>
              <a:rPr lang="en-US" altLang="en-US" sz="2400" dirty="0"/>
              <a:t>T Put-Call Parity</a:t>
            </a:r>
            <a:endParaRPr lang="en-US" sz="2400" b="1" dirty="0">
              <a:solidFill>
                <a:srgbClr val="007FA3"/>
              </a:solidFill>
            </a:endParaRPr>
          </a:p>
          <a:p>
            <a:pPr marL="0" indent="0">
              <a:buClr>
                <a:schemeClr val="bg1"/>
              </a:buClr>
              <a:buNone/>
            </a:pPr>
            <a:r>
              <a:rPr lang="en-US" sz="2400" b="1" dirty="0">
                <a:solidFill>
                  <a:srgbClr val="007FA3"/>
                </a:solidFill>
              </a:rPr>
              <a:t>21.6</a:t>
            </a:r>
            <a:r>
              <a:rPr lang="en-US" sz="2400" b="1" dirty="0">
                <a:solidFill>
                  <a:schemeClr val="accent1"/>
                </a:solidFill>
              </a:rPr>
              <a:t>  </a:t>
            </a:r>
            <a:r>
              <a:rPr lang="en-US" altLang="en-US" sz="2400" dirty="0"/>
              <a:t>Options and Corporate Finance</a:t>
            </a:r>
            <a:endParaRPr lang="en-US" sz="2400" dirty="0"/>
          </a:p>
        </p:txBody>
      </p:sp>
    </p:spTree>
    <p:extLst>
      <p:ext uri="{BB962C8B-B14F-4D97-AF65-F5344CB8AC3E}">
        <p14:creationId xmlns:p14="http://schemas.microsoft.com/office/powerpoint/2010/main" val="3656654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864"/>
            <a:ext cx="8229600" cy="1207008"/>
          </a:xfrm>
        </p:spPr>
        <p:txBody>
          <a:bodyPr/>
          <a:lstStyle/>
          <a:p>
            <a:r>
              <a:rPr lang="en-US" altLang="en-US" sz="3600" dirty="0">
                <a:latin typeface="+mj-lt"/>
              </a:rPr>
              <a:t>Example 21.2 Payoff of a Put Option at Maturity </a:t>
            </a:r>
            <a:r>
              <a:rPr lang="en-US" altLang="en-US" sz="2800" dirty="0">
                <a:latin typeface="+mj-lt"/>
              </a:rPr>
              <a:t>(1 of 4)</a:t>
            </a:r>
            <a:endParaRPr lang="en-US" sz="3600" dirty="0">
              <a:latin typeface="+mj-lt"/>
            </a:endParaRPr>
          </a:p>
        </p:txBody>
      </p:sp>
      <p:sp>
        <p:nvSpPr>
          <p:cNvPr id="3" name="Content Placeholder 2"/>
          <p:cNvSpPr>
            <a:spLocks noGrp="1"/>
          </p:cNvSpPr>
          <p:nvPr>
            <p:ph idx="1"/>
          </p:nvPr>
        </p:nvSpPr>
        <p:spPr>
          <a:xfrm>
            <a:off x="457200" y="1600200"/>
            <a:ext cx="8229600" cy="1947164"/>
          </a:xfrm>
        </p:spPr>
        <p:txBody>
          <a:bodyPr/>
          <a:lstStyle/>
          <a:p>
            <a:pPr>
              <a:buNone/>
            </a:pPr>
            <a:r>
              <a:rPr lang="en-US" altLang="en-US" sz="2400" b="1" dirty="0"/>
              <a:t>Problem:</a:t>
            </a:r>
          </a:p>
          <a:p>
            <a:r>
              <a:rPr lang="en-IN" sz="2400" dirty="0"/>
              <a:t>You own a put option on Oracle stock with an exercise price of $20 that expires today. </a:t>
            </a:r>
          </a:p>
          <a:p>
            <a:r>
              <a:rPr lang="en-IN" sz="2400" dirty="0"/>
              <a:t>Plot the value of this option as a function of the stock price.</a:t>
            </a:r>
            <a:endParaRPr lang="en-US" altLang="en-US" sz="2400" dirty="0"/>
          </a:p>
        </p:txBody>
      </p:sp>
    </p:spTree>
    <p:extLst>
      <p:ext uri="{BB962C8B-B14F-4D97-AF65-F5344CB8AC3E}">
        <p14:creationId xmlns:p14="http://schemas.microsoft.com/office/powerpoint/2010/main" val="224859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44"/>
            <a:ext cx="8229600" cy="1207008"/>
          </a:xfrm>
        </p:spPr>
        <p:txBody>
          <a:bodyPr/>
          <a:lstStyle/>
          <a:p>
            <a:r>
              <a:rPr lang="en-US" altLang="en-US" sz="3600" dirty="0">
                <a:latin typeface="+mj-lt"/>
              </a:rPr>
              <a:t>Example 21.2 Payoff of a Put Option at Maturity </a:t>
            </a:r>
            <a:r>
              <a:rPr lang="en-US" altLang="en-US" sz="2800" dirty="0">
                <a:latin typeface="+mj-lt"/>
              </a:rPr>
              <a:t>(2 of 4)</a:t>
            </a:r>
            <a:endParaRPr lang="en-US" sz="3600" dirty="0">
              <a:latin typeface="+mj-lt"/>
            </a:endParaRPr>
          </a:p>
        </p:txBody>
      </p:sp>
      <p:sp>
        <p:nvSpPr>
          <p:cNvPr id="3" name="Content Placeholder 2"/>
          <p:cNvSpPr>
            <a:spLocks noGrp="1"/>
          </p:cNvSpPr>
          <p:nvPr>
            <p:ph idx="1"/>
          </p:nvPr>
        </p:nvSpPr>
        <p:spPr>
          <a:xfrm>
            <a:off x="457200" y="1600200"/>
            <a:ext cx="8229600" cy="2822619"/>
          </a:xfrm>
        </p:spPr>
        <p:txBody>
          <a:bodyPr/>
          <a:lstStyle/>
          <a:p>
            <a:pPr>
              <a:buNone/>
            </a:pPr>
            <a:r>
              <a:rPr lang="en-US" altLang="en-US" sz="2400" b="1" dirty="0"/>
              <a:t>Solution:</a:t>
            </a:r>
          </a:p>
          <a:p>
            <a:pPr>
              <a:spcBef>
                <a:spcPts val="0"/>
              </a:spcBef>
              <a:buNone/>
            </a:pPr>
            <a:r>
              <a:rPr lang="en-US" altLang="en-US" sz="2400" b="1" dirty="0"/>
              <a:t>Plan:</a:t>
            </a:r>
          </a:p>
          <a:p>
            <a:r>
              <a:rPr lang="en-IN" sz="2400" dirty="0"/>
              <a:t>From Equation 21.2, and the fact that the strike price is $20, we see that the value of the put option is</a:t>
            </a:r>
            <a:endParaRPr lang="en-US" altLang="en-US" sz="2400" dirty="0"/>
          </a:p>
          <a:p>
            <a:pPr>
              <a:buNone/>
            </a:pPr>
            <a:r>
              <a:rPr lang="en-US" altLang="en-US" sz="2400" dirty="0"/>
              <a:t>	Put Value = 20 − Stock Price, if Stock Price &lt; 20</a:t>
            </a:r>
          </a:p>
          <a:p>
            <a:pPr>
              <a:buNone/>
            </a:pPr>
            <a:r>
              <a:rPr lang="en-US" altLang="en-US" sz="2400" dirty="0"/>
              <a:t>	                 = 0, if Stock Price ≥ 20.</a:t>
            </a:r>
          </a:p>
        </p:txBody>
      </p:sp>
    </p:spTree>
    <p:extLst>
      <p:ext uri="{BB962C8B-B14F-4D97-AF65-F5344CB8AC3E}">
        <p14:creationId xmlns:p14="http://schemas.microsoft.com/office/powerpoint/2010/main" val="616559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44"/>
            <a:ext cx="8229600" cy="1207008"/>
          </a:xfrm>
        </p:spPr>
        <p:txBody>
          <a:bodyPr/>
          <a:lstStyle/>
          <a:p>
            <a:r>
              <a:rPr lang="en-US" altLang="en-US" sz="3600" dirty="0">
                <a:latin typeface="+mj-lt"/>
              </a:rPr>
              <a:t>Example 21.2 Payoff of a Put Option at Maturity </a:t>
            </a:r>
            <a:r>
              <a:rPr lang="en-US" altLang="en-US" sz="2800" dirty="0">
                <a:latin typeface="+mj-lt"/>
              </a:rPr>
              <a:t>(3 of 4)</a:t>
            </a:r>
            <a:endParaRPr lang="en-US" sz="3600" dirty="0">
              <a:latin typeface="+mj-lt"/>
            </a:endParaRPr>
          </a:p>
        </p:txBody>
      </p:sp>
      <p:sp>
        <p:nvSpPr>
          <p:cNvPr id="3" name="Content Placeholder 2"/>
          <p:cNvSpPr>
            <a:spLocks noGrp="1"/>
          </p:cNvSpPr>
          <p:nvPr>
            <p:ph idx="1"/>
          </p:nvPr>
        </p:nvSpPr>
        <p:spPr>
          <a:xfrm>
            <a:off x="457200" y="1595368"/>
            <a:ext cx="8229600" cy="974648"/>
          </a:xfrm>
        </p:spPr>
        <p:txBody>
          <a:bodyPr/>
          <a:lstStyle/>
          <a:p>
            <a:pPr>
              <a:buNone/>
            </a:pPr>
            <a:r>
              <a:rPr lang="en-US" altLang="en-US" sz="2400" b="1" dirty="0"/>
              <a:t>Execute:</a:t>
            </a:r>
          </a:p>
          <a:p>
            <a:r>
              <a:rPr lang="en-IN" sz="2400" dirty="0"/>
              <a:t>Plotting this function gives</a:t>
            </a:r>
            <a:endParaRPr lang="en-US" altLang="en-US" sz="2400" dirty="0"/>
          </a:p>
        </p:txBody>
      </p:sp>
      <p:pic>
        <p:nvPicPr>
          <p:cNvPr id="7" name="Picture Placeholder 6" descr="A chart shows the payoff of a put option at maturity.&#10;Long description is available in notes, press F6">
            <a:extLst>
              <a:ext uri="{FF2B5EF4-FFF2-40B4-BE49-F238E27FC236}">
                <a16:creationId xmlns:a16="http://schemas.microsoft.com/office/drawing/2014/main" id="{F4B9D8FD-8703-4EB5-A0B9-36CF1C7B9AE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086831" y="2749346"/>
            <a:ext cx="4970338" cy="3471346"/>
          </a:xfrm>
          <a:prstGeom prst="rect">
            <a:avLst/>
          </a:prstGeom>
        </p:spPr>
      </p:pic>
    </p:spTree>
    <p:extLst>
      <p:ext uri="{BB962C8B-B14F-4D97-AF65-F5344CB8AC3E}">
        <p14:creationId xmlns:p14="http://schemas.microsoft.com/office/powerpoint/2010/main" val="1940521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44"/>
            <a:ext cx="8229600" cy="1207008"/>
          </a:xfrm>
        </p:spPr>
        <p:txBody>
          <a:bodyPr/>
          <a:lstStyle/>
          <a:p>
            <a:r>
              <a:rPr lang="en-US" altLang="en-US" sz="3600" dirty="0">
                <a:latin typeface="+mj-lt"/>
              </a:rPr>
              <a:t>Example 21.2 Payoff of a Put Option at Maturity </a:t>
            </a:r>
            <a:r>
              <a:rPr lang="en-US" altLang="en-US" sz="2800" dirty="0">
                <a:latin typeface="+mj-lt"/>
              </a:rPr>
              <a:t>(4 of 4)</a:t>
            </a:r>
            <a:endParaRPr lang="en-US" sz="3600" dirty="0">
              <a:latin typeface="+mj-lt"/>
            </a:endParaRPr>
          </a:p>
        </p:txBody>
      </p:sp>
      <p:sp>
        <p:nvSpPr>
          <p:cNvPr id="3" name="Content Placeholder 2"/>
          <p:cNvSpPr>
            <a:spLocks noGrp="1"/>
          </p:cNvSpPr>
          <p:nvPr>
            <p:ph idx="1"/>
          </p:nvPr>
        </p:nvSpPr>
        <p:spPr>
          <a:xfrm>
            <a:off x="457200" y="1600200"/>
            <a:ext cx="8229600" cy="3381552"/>
          </a:xfrm>
        </p:spPr>
        <p:txBody>
          <a:bodyPr/>
          <a:lstStyle/>
          <a:p>
            <a:pPr>
              <a:buNone/>
            </a:pPr>
            <a:r>
              <a:rPr lang="en-US" altLang="en-US" sz="2400" b="1" dirty="0"/>
              <a:t>Evaluate:</a:t>
            </a:r>
          </a:p>
          <a:p>
            <a:r>
              <a:rPr lang="en-IN" sz="2400" dirty="0"/>
              <a:t>Because the put option allows you to force the put writer to buy the stock for $20, regardless of the current market price, we can see that the put option payoff increases as Oracle’s stock price decreases. </a:t>
            </a:r>
          </a:p>
          <a:p>
            <a:r>
              <a:rPr lang="en-IN" sz="2400" dirty="0"/>
              <a:t>For example, if Oracle’s price were $10, you could buy a share of Oracle in the market for $10 and then sell it to the put writer for $20, making a profit of $10.</a:t>
            </a:r>
            <a:endParaRPr lang="en-US" altLang="en-US" sz="2400" dirty="0"/>
          </a:p>
        </p:txBody>
      </p:sp>
    </p:spTree>
    <p:extLst>
      <p:ext uri="{BB962C8B-B14F-4D97-AF65-F5344CB8AC3E}">
        <p14:creationId xmlns:p14="http://schemas.microsoft.com/office/powerpoint/2010/main" val="1521605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872"/>
            <a:ext cx="8229600" cy="563078"/>
          </a:xfrm>
        </p:spPr>
        <p:txBody>
          <a:bodyPr/>
          <a:lstStyle/>
          <a:p>
            <a:r>
              <a:rPr lang="en-US" altLang="en-US" dirty="0">
                <a:latin typeface="+mj-lt"/>
              </a:rPr>
              <a:t>21.2 Option Payoffs at Expiration </a:t>
            </a:r>
            <a:r>
              <a:rPr lang="en-US" altLang="en-US" sz="2600" dirty="0">
                <a:latin typeface="+mj-lt"/>
              </a:rPr>
              <a:t>(3 of 4)</a:t>
            </a:r>
            <a:endParaRPr lang="en-US" sz="2600" dirty="0">
              <a:latin typeface="+mj-lt"/>
            </a:endParaRPr>
          </a:p>
        </p:txBody>
      </p:sp>
      <p:sp>
        <p:nvSpPr>
          <p:cNvPr id="3" name="Content Placeholder 2"/>
          <p:cNvSpPr>
            <a:spLocks noGrp="1"/>
          </p:cNvSpPr>
          <p:nvPr>
            <p:ph idx="1"/>
          </p:nvPr>
        </p:nvSpPr>
        <p:spPr>
          <a:xfrm>
            <a:off x="457200" y="1076036"/>
            <a:ext cx="8229600" cy="3230950"/>
          </a:xfrm>
        </p:spPr>
        <p:txBody>
          <a:bodyPr/>
          <a:lstStyle/>
          <a:p>
            <a:r>
              <a:rPr lang="en-US" altLang="en-US" sz="2400" dirty="0"/>
              <a:t>The Short Position in an Option Contract</a:t>
            </a:r>
          </a:p>
          <a:p>
            <a:pPr lvl="1"/>
            <a:r>
              <a:rPr lang="en-US" altLang="en-US" sz="2400" dirty="0"/>
              <a:t>An investor holding a short position in an option has an obligation</a:t>
            </a:r>
          </a:p>
          <a:p>
            <a:pPr lvl="1"/>
            <a:r>
              <a:rPr lang="en-US" altLang="en-US" sz="2400" dirty="0"/>
              <a:t>The short position’s cash flows are the negative of the long position’s cash flows</a:t>
            </a:r>
          </a:p>
          <a:p>
            <a:pPr lvl="1"/>
            <a:r>
              <a:rPr lang="en-US" altLang="en-US" sz="2400" dirty="0"/>
              <a:t>Because an investor who is long an option can only receive money at expiration, a short investor can only pay money</a:t>
            </a:r>
          </a:p>
        </p:txBody>
      </p:sp>
    </p:spTree>
    <p:extLst>
      <p:ext uri="{BB962C8B-B14F-4D97-AF65-F5344CB8AC3E}">
        <p14:creationId xmlns:p14="http://schemas.microsoft.com/office/powerpoint/2010/main" val="4005835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44"/>
            <a:ext cx="8229600" cy="1207008"/>
          </a:xfrm>
        </p:spPr>
        <p:txBody>
          <a:bodyPr/>
          <a:lstStyle/>
          <a:p>
            <a:r>
              <a:rPr lang="en-US" altLang="en-US" sz="3600" dirty="0">
                <a:latin typeface="+mj-lt"/>
              </a:rPr>
              <a:t>Figure 21.2 Short Position in a Call Option at Expiration</a:t>
            </a:r>
            <a:endParaRPr lang="en-IN" sz="3600" dirty="0">
              <a:latin typeface="+mj-lt"/>
            </a:endParaRPr>
          </a:p>
        </p:txBody>
      </p:sp>
      <p:pic>
        <p:nvPicPr>
          <p:cNvPr id="7" name="Picture 5" descr="A chart explains the payoff due to short position in a call option at expiration.&#10;Long description is available in notes, press F6">
            <a:extLst>
              <a:ext uri="{FF2B5EF4-FFF2-40B4-BE49-F238E27FC236}">
                <a16:creationId xmlns:a16="http://schemas.microsoft.com/office/drawing/2014/main" id="{AB3C12D1-D21D-46CE-BA75-C04BE2536B30}"/>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64529" y="1905000"/>
            <a:ext cx="7833412" cy="38763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154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72"/>
            <a:ext cx="8229600" cy="1231269"/>
          </a:xfrm>
        </p:spPr>
        <p:txBody>
          <a:bodyPr/>
          <a:lstStyle/>
          <a:p>
            <a:r>
              <a:rPr lang="en-US" altLang="en-US" sz="3600" dirty="0">
                <a:latin typeface="+mj-lt"/>
              </a:rPr>
              <a:t>Example 21.3 Payoff of a Short Position in a Put Option </a:t>
            </a:r>
            <a:r>
              <a:rPr lang="en-US" altLang="en-US" sz="2800" dirty="0">
                <a:latin typeface="+mj-lt"/>
              </a:rPr>
              <a:t>(1 of 4)</a:t>
            </a:r>
            <a:endParaRPr lang="en-US" sz="3600" dirty="0">
              <a:latin typeface="+mj-lt"/>
            </a:endParaRPr>
          </a:p>
        </p:txBody>
      </p:sp>
      <p:sp>
        <p:nvSpPr>
          <p:cNvPr id="3" name="Content Placeholder 2"/>
          <p:cNvSpPr>
            <a:spLocks noGrp="1"/>
          </p:cNvSpPr>
          <p:nvPr>
            <p:ph idx="1"/>
          </p:nvPr>
        </p:nvSpPr>
        <p:spPr>
          <a:xfrm>
            <a:off x="457200" y="1597888"/>
            <a:ext cx="8229600" cy="1718090"/>
          </a:xfrm>
        </p:spPr>
        <p:txBody>
          <a:bodyPr/>
          <a:lstStyle/>
          <a:p>
            <a:pPr>
              <a:buNone/>
            </a:pPr>
            <a:r>
              <a:rPr lang="en-US" altLang="en-US" sz="2400" b="1" dirty="0"/>
              <a:t>Problem:</a:t>
            </a:r>
          </a:p>
          <a:p>
            <a:r>
              <a:rPr lang="en-IN" sz="2400" dirty="0"/>
              <a:t>You are short a put option on Oracle stock with an exercise price of $20 that expires today. Plot the value of this option as a function of the stock price.</a:t>
            </a:r>
            <a:endParaRPr lang="en-US" altLang="en-US" sz="2400" dirty="0"/>
          </a:p>
        </p:txBody>
      </p:sp>
    </p:spTree>
    <p:extLst>
      <p:ext uri="{BB962C8B-B14F-4D97-AF65-F5344CB8AC3E}">
        <p14:creationId xmlns:p14="http://schemas.microsoft.com/office/powerpoint/2010/main" val="1203090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08"/>
            <a:ext cx="8229600" cy="1219078"/>
          </a:xfrm>
        </p:spPr>
        <p:txBody>
          <a:bodyPr/>
          <a:lstStyle/>
          <a:p>
            <a:r>
              <a:rPr lang="en-US" altLang="en-US" sz="3600" dirty="0">
                <a:latin typeface="+mj-lt"/>
              </a:rPr>
              <a:t>Example 21.3 Payoff of a Short Position in a Put Option </a:t>
            </a:r>
            <a:r>
              <a:rPr lang="en-US" altLang="en-US" sz="2800" dirty="0">
                <a:latin typeface="+mj-lt"/>
              </a:rPr>
              <a:t>(2 of 4)</a:t>
            </a:r>
            <a:endParaRPr lang="en-US" sz="3600" dirty="0">
              <a:latin typeface="+mj-lt"/>
            </a:endParaRPr>
          </a:p>
        </p:txBody>
      </p:sp>
      <p:sp>
        <p:nvSpPr>
          <p:cNvPr id="3" name="Content Placeholder 2"/>
          <p:cNvSpPr>
            <a:spLocks noGrp="1"/>
          </p:cNvSpPr>
          <p:nvPr>
            <p:ph idx="1"/>
          </p:nvPr>
        </p:nvSpPr>
        <p:spPr>
          <a:xfrm>
            <a:off x="457200" y="1600200"/>
            <a:ext cx="8229600" cy="2414257"/>
          </a:xfrm>
        </p:spPr>
        <p:txBody>
          <a:bodyPr/>
          <a:lstStyle/>
          <a:p>
            <a:pPr>
              <a:buNone/>
            </a:pPr>
            <a:r>
              <a:rPr lang="en-US" altLang="en-US" sz="2400" b="1" dirty="0"/>
              <a:t>Solution:</a:t>
            </a:r>
          </a:p>
          <a:p>
            <a:pPr>
              <a:spcBef>
                <a:spcPts val="0"/>
              </a:spcBef>
              <a:buNone/>
            </a:pPr>
            <a:r>
              <a:rPr lang="en-US" altLang="en-US" sz="2400" b="1" dirty="0"/>
              <a:t>Plan:</a:t>
            </a:r>
          </a:p>
          <a:p>
            <a:r>
              <a:rPr lang="en-IN" sz="2400" dirty="0"/>
              <a:t>Again, the strike price is $20 and in this case your cash flows will be opposite of those from Equation 21.2, as depicted in the previous example. Thus, your cash flows will be</a:t>
            </a:r>
            <a:endParaRPr lang="en-US" altLang="en-US" sz="2400" dirty="0"/>
          </a:p>
        </p:txBody>
      </p:sp>
      <p:graphicFrame>
        <p:nvGraphicFramePr>
          <p:cNvPr id="4" name="Object 11" descr="Two equations. First: negative, 20 minus stock price = negative 20 plus stock price, if stock price &lt; 20. Second: negative, 20 minus stock price = 0, if stock price is greater than or equal to 20."/>
          <p:cNvGraphicFramePr>
            <a:graphicFrameLocks noChangeAspect="1"/>
          </p:cNvGraphicFramePr>
          <p:nvPr>
            <p:extLst>
              <p:ext uri="{D42A27DB-BD31-4B8C-83A1-F6EECF244321}">
                <p14:modId xmlns:p14="http://schemas.microsoft.com/office/powerpoint/2010/main" val="3288660168"/>
              </p:ext>
            </p:extLst>
          </p:nvPr>
        </p:nvGraphicFramePr>
        <p:xfrm>
          <a:off x="787543" y="4343400"/>
          <a:ext cx="7573962" cy="798513"/>
        </p:xfrm>
        <a:graphic>
          <a:graphicData uri="http://schemas.openxmlformats.org/presentationml/2006/ole">
            <mc:AlternateContent xmlns:mc="http://schemas.openxmlformats.org/markup-compatibility/2006">
              <mc:Choice xmlns:v="urn:schemas-microsoft-com:vml" Requires="v">
                <p:oleObj spid="_x0000_s22586" name="Equation" r:id="rId4" imgW="7708680" imgH="812520" progId="Equation.DSMT4">
                  <p:embed/>
                </p:oleObj>
              </mc:Choice>
              <mc:Fallback>
                <p:oleObj name="Equation" r:id="rId4" imgW="7708680" imgH="812520" progId="Equation.DSMT4">
                  <p:embed/>
                  <p:pic>
                    <p:nvPicPr>
                      <p:cNvPr id="4" name="Object 11" descr="Two equations. First: negative, 20 minus stock price = negative 20 plus stock price, if stock price &lt; 20. Second: negative, 20 minus stock price = 0, if stock price is greater than or equal to 20."/>
                      <p:cNvPicPr>
                        <a:picLocks noChangeAspect="1" noChangeArrowheads="1"/>
                      </p:cNvPicPr>
                      <p:nvPr/>
                    </p:nvPicPr>
                    <p:blipFill>
                      <a:blip r:embed="rId5"/>
                      <a:srcRect/>
                      <a:stretch>
                        <a:fillRect/>
                      </a:stretch>
                    </p:blipFill>
                    <p:spPr bwMode="auto">
                      <a:xfrm>
                        <a:off x="787543" y="4343400"/>
                        <a:ext cx="7573962" cy="79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3278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436"/>
            <a:ext cx="8229600" cy="1263269"/>
          </a:xfrm>
        </p:spPr>
        <p:txBody>
          <a:bodyPr/>
          <a:lstStyle/>
          <a:p>
            <a:r>
              <a:rPr lang="en-US" altLang="en-US" sz="3600" dirty="0">
                <a:latin typeface="+mj-lt"/>
              </a:rPr>
              <a:t>Example 21.3 Payoff of a Short Position in a Put Option </a:t>
            </a:r>
            <a:r>
              <a:rPr lang="en-US" altLang="en-US" sz="2800" dirty="0">
                <a:latin typeface="+mj-lt"/>
              </a:rPr>
              <a:t>(3 of 4)</a:t>
            </a:r>
            <a:endParaRPr lang="en-US" sz="3600" dirty="0">
              <a:latin typeface="+mj-lt"/>
            </a:endParaRPr>
          </a:p>
        </p:txBody>
      </p:sp>
      <p:sp>
        <p:nvSpPr>
          <p:cNvPr id="3" name="Content Placeholder 2"/>
          <p:cNvSpPr>
            <a:spLocks noGrp="1"/>
          </p:cNvSpPr>
          <p:nvPr>
            <p:ph idx="1"/>
          </p:nvPr>
        </p:nvSpPr>
        <p:spPr>
          <a:xfrm>
            <a:off x="457200" y="1600724"/>
            <a:ext cx="8229600" cy="990076"/>
          </a:xfrm>
        </p:spPr>
        <p:txBody>
          <a:bodyPr/>
          <a:lstStyle/>
          <a:p>
            <a:pPr>
              <a:buNone/>
            </a:pPr>
            <a:r>
              <a:rPr lang="en-US" altLang="en-US" sz="2400" b="1" dirty="0"/>
              <a:t>Execute:</a:t>
            </a:r>
          </a:p>
          <a:p>
            <a:r>
              <a:rPr lang="en-US" altLang="en-US" sz="2400" dirty="0"/>
              <a:t>The graph plots your cash flows: </a:t>
            </a:r>
          </a:p>
        </p:txBody>
      </p:sp>
      <p:pic>
        <p:nvPicPr>
          <p:cNvPr id="7" name="Picture Placeholder 6" descr="A chart shows the short position in a call option.&#10;Long description is available in notes, press F6">
            <a:extLst>
              <a:ext uri="{FF2B5EF4-FFF2-40B4-BE49-F238E27FC236}">
                <a16:creationId xmlns:a16="http://schemas.microsoft.com/office/drawing/2014/main" id="{DF165CAB-0BEA-4BC9-A165-9B4AF7405F0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980046" y="2743200"/>
            <a:ext cx="5183909" cy="3498273"/>
          </a:xfrm>
          <a:prstGeom prst="rect">
            <a:avLst/>
          </a:prstGeom>
        </p:spPr>
      </p:pic>
    </p:spTree>
    <p:extLst>
      <p:ext uri="{BB962C8B-B14F-4D97-AF65-F5344CB8AC3E}">
        <p14:creationId xmlns:p14="http://schemas.microsoft.com/office/powerpoint/2010/main" val="3606230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44"/>
            <a:ext cx="8229600" cy="1207008"/>
          </a:xfrm>
        </p:spPr>
        <p:txBody>
          <a:bodyPr/>
          <a:lstStyle/>
          <a:p>
            <a:r>
              <a:rPr lang="en-US" altLang="en-US" sz="3600" dirty="0">
                <a:latin typeface="+mj-lt"/>
              </a:rPr>
              <a:t>Example 21.3 Payoff of a Short Position in a Put Option </a:t>
            </a:r>
            <a:r>
              <a:rPr lang="en-US" altLang="en-US" sz="2800" dirty="0">
                <a:latin typeface="+mj-lt"/>
              </a:rPr>
              <a:t>(4 of 4)</a:t>
            </a:r>
            <a:endParaRPr lang="en-US" sz="3600" dirty="0">
              <a:latin typeface="+mj-lt"/>
            </a:endParaRPr>
          </a:p>
        </p:txBody>
      </p:sp>
      <p:sp>
        <p:nvSpPr>
          <p:cNvPr id="3" name="Content Placeholder 2"/>
          <p:cNvSpPr>
            <a:spLocks noGrp="1"/>
          </p:cNvSpPr>
          <p:nvPr>
            <p:ph idx="1"/>
          </p:nvPr>
        </p:nvSpPr>
        <p:spPr>
          <a:xfrm>
            <a:off x="457200" y="1600200"/>
            <a:ext cx="8229600" cy="2476252"/>
          </a:xfrm>
        </p:spPr>
        <p:txBody>
          <a:bodyPr/>
          <a:lstStyle/>
          <a:p>
            <a:pPr>
              <a:buNone/>
            </a:pPr>
            <a:r>
              <a:rPr lang="en-US" altLang="en-US" sz="2400" b="1" dirty="0"/>
              <a:t>Evaluate:</a:t>
            </a:r>
          </a:p>
          <a:p>
            <a:r>
              <a:rPr lang="en-IN" sz="2400" dirty="0"/>
              <a:t>If the current stock price is $30, the put will not be exercised and you will owe nothing. If the current stock price is $15, the put will be exercised and you will lose $5. Comparing the graph here and in Example 21.2, we see that the payoffs are mirror images of each other.</a:t>
            </a:r>
            <a:endParaRPr lang="en-US" altLang="en-US" sz="2400" dirty="0"/>
          </a:p>
        </p:txBody>
      </p:sp>
    </p:spTree>
    <p:extLst>
      <p:ext uri="{BB962C8B-B14F-4D97-AF65-F5344CB8AC3E}">
        <p14:creationId xmlns:p14="http://schemas.microsoft.com/office/powerpoint/2010/main" val="391766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644"/>
            <a:ext cx="8229600" cy="560484"/>
          </a:xfrm>
        </p:spPr>
        <p:txBody>
          <a:bodyPr/>
          <a:lstStyle/>
          <a:p>
            <a:r>
              <a:rPr lang="en-US" altLang="en-US" sz="3600" dirty="0">
                <a:latin typeface="+mj-lt"/>
                <a:ea typeface="ヒラギノ角ゴ Pro W3" pitchFamily="-65" charset="-128"/>
              </a:rPr>
              <a:t>Learning Objectives </a:t>
            </a:r>
            <a:r>
              <a:rPr lang="en-US" altLang="en-US" sz="2800" dirty="0">
                <a:latin typeface="+mj-lt"/>
                <a:ea typeface="ヒラギノ角ゴ Pro W3" pitchFamily="-65" charset="-128"/>
              </a:rPr>
              <a:t>(1 of 2)</a:t>
            </a:r>
            <a:endParaRPr lang="en-US" sz="2800" dirty="0">
              <a:latin typeface="+mj-lt"/>
              <a:ea typeface="ヒラギノ角ゴ Pro W3" pitchFamily="-65" charset="-128"/>
            </a:endParaRPr>
          </a:p>
        </p:txBody>
      </p:sp>
      <p:sp>
        <p:nvSpPr>
          <p:cNvPr id="3" name="Content Placeholder 2"/>
          <p:cNvSpPr>
            <a:spLocks noGrp="1"/>
          </p:cNvSpPr>
          <p:nvPr>
            <p:ph idx="1"/>
          </p:nvPr>
        </p:nvSpPr>
        <p:spPr>
          <a:xfrm>
            <a:off x="457200" y="1077335"/>
            <a:ext cx="8229600" cy="2536724"/>
          </a:xfrm>
        </p:spPr>
        <p:txBody>
          <a:bodyPr/>
          <a:lstStyle/>
          <a:p>
            <a:r>
              <a:rPr lang="en-US" altLang="en-US" sz="2400" dirty="0">
                <a:ea typeface="ヒラギノ角ゴ Pro W3" pitchFamily="-65" charset="-128"/>
              </a:rPr>
              <a:t>Understand basic option terminology</a:t>
            </a:r>
          </a:p>
          <a:p>
            <a:r>
              <a:rPr lang="en-US" altLang="en-US" sz="2400" dirty="0">
                <a:ea typeface="ヒラギノ角ゴ Pro W3" pitchFamily="-65" charset="-128"/>
              </a:rPr>
              <a:t>Explain the difference between calls and puts, how they pay off, and the profit from holding each to expiration</a:t>
            </a:r>
          </a:p>
          <a:p>
            <a:r>
              <a:rPr lang="en-US" altLang="en-US" sz="2400" dirty="0">
                <a:ea typeface="ヒラギノ角ゴ Pro W3" pitchFamily="-65" charset="-128"/>
              </a:rPr>
              <a:t>Analyze the factors that affect option prices</a:t>
            </a:r>
          </a:p>
          <a:p>
            <a:r>
              <a:rPr lang="en-US" altLang="en-US" sz="2400" dirty="0">
                <a:ea typeface="ヒラギノ角ゴ Pro W3" pitchFamily="-65" charset="-128"/>
              </a:rPr>
              <a:t>Be familiar with the Black-Scholes Option Pricing Formula</a:t>
            </a:r>
          </a:p>
        </p:txBody>
      </p:sp>
    </p:spTree>
    <p:extLst>
      <p:ext uri="{BB962C8B-B14F-4D97-AF65-F5344CB8AC3E}">
        <p14:creationId xmlns:p14="http://schemas.microsoft.com/office/powerpoint/2010/main" val="3628633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64"/>
            <a:ext cx="8229600" cy="619386"/>
          </a:xfrm>
        </p:spPr>
        <p:txBody>
          <a:bodyPr/>
          <a:lstStyle/>
          <a:p>
            <a:r>
              <a:rPr lang="en-US" altLang="en-US" dirty="0">
                <a:latin typeface="+mj-lt"/>
              </a:rPr>
              <a:t>21.2 Option Payoffs at Expiration </a:t>
            </a:r>
            <a:r>
              <a:rPr lang="en-US" altLang="en-US" sz="2600" dirty="0">
                <a:latin typeface="+mj-lt"/>
              </a:rPr>
              <a:t>(4 of 4)</a:t>
            </a:r>
            <a:endParaRPr lang="en-US" sz="2600" dirty="0">
              <a:latin typeface="+mj-lt"/>
            </a:endParaRPr>
          </a:p>
        </p:txBody>
      </p:sp>
      <p:sp>
        <p:nvSpPr>
          <p:cNvPr id="3" name="Content Placeholder 2"/>
          <p:cNvSpPr>
            <a:spLocks noGrp="1"/>
          </p:cNvSpPr>
          <p:nvPr>
            <p:ph idx="1"/>
          </p:nvPr>
        </p:nvSpPr>
        <p:spPr>
          <a:xfrm>
            <a:off x="457200" y="1076036"/>
            <a:ext cx="8229600" cy="2427460"/>
          </a:xfrm>
        </p:spPr>
        <p:txBody>
          <a:bodyPr/>
          <a:lstStyle/>
          <a:p>
            <a:r>
              <a:rPr lang="en-US" altLang="en-US" sz="2400" dirty="0"/>
              <a:t>Profits for Holding an Option to Expiration</a:t>
            </a:r>
          </a:p>
          <a:p>
            <a:pPr lvl="1"/>
            <a:r>
              <a:rPr lang="en-US" altLang="en-US" sz="2400" dirty="0"/>
              <a:t>Although payouts on a long position in an option contract are never negative, the profit from purchasing an option and holding it to expiration could be negative</a:t>
            </a:r>
          </a:p>
          <a:p>
            <a:pPr lvl="2"/>
            <a:r>
              <a:rPr lang="en-US" altLang="en-US" sz="2400" dirty="0">
                <a:ea typeface="ＭＳ Ｐゴシック" panose="020B0600070205080204" pitchFamily="34" charset="-128"/>
              </a:rPr>
              <a:t>The payout at expiration might be less than the initial cost of the option</a:t>
            </a:r>
          </a:p>
        </p:txBody>
      </p:sp>
    </p:spTree>
    <p:extLst>
      <p:ext uri="{BB962C8B-B14F-4D97-AF65-F5344CB8AC3E}">
        <p14:creationId xmlns:p14="http://schemas.microsoft.com/office/powerpoint/2010/main" val="1558419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44"/>
            <a:ext cx="8229600" cy="1207008"/>
          </a:xfrm>
        </p:spPr>
        <p:txBody>
          <a:bodyPr/>
          <a:lstStyle/>
          <a:p>
            <a:r>
              <a:rPr lang="en-US" altLang="en-US" dirty="0">
                <a:latin typeface="+mj-lt"/>
              </a:rPr>
              <a:t>Figure 21.3 Profit from Holding a Call Option to Expiration</a:t>
            </a:r>
            <a:endParaRPr lang="en-IN" dirty="0">
              <a:latin typeface="+mj-lt"/>
            </a:endParaRPr>
          </a:p>
        </p:txBody>
      </p:sp>
      <p:pic>
        <p:nvPicPr>
          <p:cNvPr id="5" name="Picture Placeholder 4" descr="A chart explains the profit from holding a put option to expiration.&#10;Long description is available in notes, press F6">
            <a:extLst>
              <a:ext uri="{FF2B5EF4-FFF2-40B4-BE49-F238E27FC236}">
                <a16:creationId xmlns:a16="http://schemas.microsoft.com/office/drawing/2014/main" id="{40850144-CC9A-4CD5-8E61-372AC64B54D8}"/>
              </a:ext>
            </a:extLst>
          </p:cNvPr>
          <p:cNvPicPr>
            <a:picLocks noGrp="1" noChangeAspect="1"/>
          </p:cNvPicPr>
          <p:nvPr>
            <p:ph type="pic" sz="quarter" idx="14"/>
          </p:nvPr>
        </p:nvPicPr>
        <p:blipFill>
          <a:blip r:embed="rId3"/>
          <a:stretch>
            <a:fillRect/>
          </a:stretch>
        </p:blipFill>
        <p:spPr>
          <a:xfrm>
            <a:off x="1574503" y="1524000"/>
            <a:ext cx="5999290" cy="4694130"/>
          </a:xfrm>
          <a:prstGeom prst="rect">
            <a:avLst/>
          </a:prstGeom>
        </p:spPr>
      </p:pic>
    </p:spTree>
    <p:extLst>
      <p:ext uri="{BB962C8B-B14F-4D97-AF65-F5344CB8AC3E}">
        <p14:creationId xmlns:p14="http://schemas.microsoft.com/office/powerpoint/2010/main" val="1712931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64"/>
            <a:ext cx="8229600" cy="1119336"/>
          </a:xfrm>
        </p:spPr>
        <p:txBody>
          <a:bodyPr/>
          <a:lstStyle/>
          <a:p>
            <a:r>
              <a:rPr lang="en-US" altLang="en-US" sz="3200" dirty="0">
                <a:latin typeface="+mj-lt"/>
              </a:rPr>
              <a:t>Example 21.4 Profit on Holding a Position in a Put Option Until Expiration </a:t>
            </a:r>
            <a:r>
              <a:rPr lang="en-US" altLang="en-US" sz="2400" dirty="0">
                <a:latin typeface="+mj-lt"/>
              </a:rPr>
              <a:t>(1 of 4)</a:t>
            </a:r>
            <a:endParaRPr lang="en-US" sz="2400" dirty="0">
              <a:latin typeface="+mj-lt"/>
            </a:endParaRPr>
          </a:p>
        </p:txBody>
      </p:sp>
      <p:sp>
        <p:nvSpPr>
          <p:cNvPr id="3" name="Content Placeholder 2"/>
          <p:cNvSpPr>
            <a:spLocks noGrp="1"/>
          </p:cNvSpPr>
          <p:nvPr>
            <p:ph idx="1"/>
          </p:nvPr>
        </p:nvSpPr>
        <p:spPr>
          <a:xfrm>
            <a:off x="457200" y="1597888"/>
            <a:ext cx="8229600" cy="2465051"/>
          </a:xfrm>
        </p:spPr>
        <p:txBody>
          <a:bodyPr/>
          <a:lstStyle/>
          <a:p>
            <a:pPr>
              <a:buNone/>
            </a:pPr>
            <a:r>
              <a:rPr lang="en-US" altLang="en-US" sz="2400" b="1" dirty="0"/>
              <a:t>Problem</a:t>
            </a:r>
          </a:p>
          <a:p>
            <a:r>
              <a:rPr lang="en-US" sz="2400" dirty="0"/>
              <a:t>Assume you decided to purchase the June 1890 through 1905 put options quoted in Table 21.2 on May 16, 2019, and you financed each position by borrowing at 3% for 37 days. Plot the profit of each position as a function of the stock price on expiration.</a:t>
            </a:r>
            <a:endParaRPr lang="en-US" altLang="en-US" sz="2400" dirty="0"/>
          </a:p>
        </p:txBody>
      </p:sp>
    </p:spTree>
    <p:extLst>
      <p:ext uri="{BB962C8B-B14F-4D97-AF65-F5344CB8AC3E}">
        <p14:creationId xmlns:p14="http://schemas.microsoft.com/office/powerpoint/2010/main" val="4074621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808"/>
            <a:ext cx="8229600" cy="1119336"/>
          </a:xfrm>
        </p:spPr>
        <p:txBody>
          <a:bodyPr/>
          <a:lstStyle/>
          <a:p>
            <a:r>
              <a:rPr lang="en-US" altLang="en-US" sz="3200" dirty="0">
                <a:latin typeface="+mj-lt"/>
              </a:rPr>
              <a:t>Example 21.4 Profit on Holding a Position in a Put Option Until Expiration </a:t>
            </a:r>
            <a:r>
              <a:rPr lang="en-US" altLang="en-US" sz="2400" dirty="0">
                <a:latin typeface="+mj-lt"/>
              </a:rPr>
              <a:t>(2 of 4)</a:t>
            </a:r>
            <a:endParaRPr lang="en-US" sz="2400" dirty="0">
              <a:latin typeface="+mj-lt"/>
            </a:endParaRPr>
          </a:p>
        </p:txBody>
      </p:sp>
      <p:sp>
        <p:nvSpPr>
          <p:cNvPr id="3" name="Content Placeholder 2"/>
          <p:cNvSpPr>
            <a:spLocks noGrp="1"/>
          </p:cNvSpPr>
          <p:nvPr>
            <p:ph idx="1"/>
          </p:nvPr>
        </p:nvSpPr>
        <p:spPr>
          <a:xfrm>
            <a:off x="457200" y="1600200"/>
            <a:ext cx="8229600" cy="1722812"/>
          </a:xfrm>
        </p:spPr>
        <p:txBody>
          <a:bodyPr/>
          <a:lstStyle/>
          <a:p>
            <a:pPr>
              <a:buNone/>
            </a:pPr>
            <a:r>
              <a:rPr lang="en-US" altLang="en-US" sz="2400" b="1" dirty="0"/>
              <a:t>Solution:</a:t>
            </a:r>
          </a:p>
          <a:p>
            <a:pPr>
              <a:spcBef>
                <a:spcPts val="0"/>
              </a:spcBef>
              <a:buNone/>
            </a:pPr>
            <a:r>
              <a:rPr lang="en-US" altLang="en-US" sz="2400" b="1" dirty="0"/>
              <a:t>Plan:</a:t>
            </a:r>
          </a:p>
          <a:p>
            <a:r>
              <a:rPr lang="en-US" altLang="en-US" sz="2400" dirty="0"/>
              <a:t>Suppose </a:t>
            </a:r>
            <a:r>
              <a:rPr lang="en-US" altLang="en-US" sz="2400" i="1" dirty="0"/>
              <a:t>P</a:t>
            </a:r>
            <a:r>
              <a:rPr lang="en-US" altLang="en-US" sz="2400" dirty="0"/>
              <a:t> is the price of each put option on August 21. Then your cash flows on the expiration date will be:</a:t>
            </a:r>
          </a:p>
        </p:txBody>
      </p:sp>
      <p:graphicFrame>
        <p:nvGraphicFramePr>
          <p:cNvPr id="5" name="Object 11" descr="An equation: strike price minus stock price, minus P times, 1.03 raised to the 37 divided by 365 power, if stock price &lt; strike price, or 0 minus P times, 1.03 raised to the 37 divided by 365 power, if stock price is greater than or equal to strike price."/>
          <p:cNvGraphicFramePr>
            <a:graphicFrameLocks noChangeAspect="1"/>
          </p:cNvGraphicFramePr>
          <p:nvPr>
            <p:extLst>
              <p:ext uri="{D42A27DB-BD31-4B8C-83A1-F6EECF244321}">
                <p14:modId xmlns:p14="http://schemas.microsoft.com/office/powerpoint/2010/main" val="2787422505"/>
              </p:ext>
            </p:extLst>
          </p:nvPr>
        </p:nvGraphicFramePr>
        <p:xfrm>
          <a:off x="996950" y="3657600"/>
          <a:ext cx="7146925" cy="766763"/>
        </p:xfrm>
        <a:graphic>
          <a:graphicData uri="http://schemas.openxmlformats.org/presentationml/2006/ole">
            <mc:AlternateContent xmlns:mc="http://schemas.openxmlformats.org/markup-compatibility/2006">
              <mc:Choice xmlns:v="urn:schemas-microsoft-com:vml" Requires="v">
                <p:oleObj spid="_x0000_s24633" name="Equation" r:id="rId4" imgW="4495680" imgH="482400" progId="Equation.DSMT4">
                  <p:embed/>
                </p:oleObj>
              </mc:Choice>
              <mc:Fallback>
                <p:oleObj name="Equation" r:id="rId4" imgW="4495680" imgH="482400" progId="Equation.DSMT4">
                  <p:embed/>
                  <p:pic>
                    <p:nvPicPr>
                      <p:cNvPr id="5" name="Object 11" descr="An equation: strike price minus stock price, minus P times, 1.03 raised to the 33 divided by 365 power, if stock price &lt; strike price, or 0 minus P times, 1.03 raised to the 33 divided by 365 power, if stock price is greater than or equal to strike price."/>
                      <p:cNvPicPr>
                        <a:picLocks noChangeAspect="1" noChangeArrowheads="1"/>
                      </p:cNvPicPr>
                      <p:nvPr/>
                    </p:nvPicPr>
                    <p:blipFill>
                      <a:blip r:embed="rId5"/>
                      <a:srcRect/>
                      <a:stretch>
                        <a:fillRect/>
                      </a:stretch>
                    </p:blipFill>
                    <p:spPr bwMode="auto">
                      <a:xfrm>
                        <a:off x="996950" y="3657600"/>
                        <a:ext cx="7146925"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0963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altLang="en-US" sz="3200" dirty="0">
                <a:latin typeface="+mj-lt"/>
              </a:rPr>
              <a:t>Example 21.4 Profit on Holding a Position in a Put Option Until Expiration </a:t>
            </a:r>
            <a:r>
              <a:rPr lang="en-US" altLang="en-US" sz="2400" dirty="0">
                <a:latin typeface="+mj-lt"/>
              </a:rPr>
              <a:t>(3 of 4)</a:t>
            </a:r>
            <a:endParaRPr lang="en-US" sz="2400" dirty="0">
              <a:latin typeface="+mj-lt"/>
            </a:endParaRPr>
          </a:p>
        </p:txBody>
      </p:sp>
      <p:sp>
        <p:nvSpPr>
          <p:cNvPr id="3" name="Content Placeholder 2"/>
          <p:cNvSpPr>
            <a:spLocks noGrp="1"/>
          </p:cNvSpPr>
          <p:nvPr>
            <p:ph idx="1"/>
          </p:nvPr>
        </p:nvSpPr>
        <p:spPr>
          <a:xfrm>
            <a:off x="457200" y="1597680"/>
            <a:ext cx="8229600" cy="974648"/>
          </a:xfrm>
        </p:spPr>
        <p:txBody>
          <a:bodyPr/>
          <a:lstStyle/>
          <a:p>
            <a:pPr>
              <a:buNone/>
            </a:pPr>
            <a:r>
              <a:rPr lang="en-US" altLang="en-US" sz="2400" b="1" dirty="0"/>
              <a:t>Execute</a:t>
            </a:r>
          </a:p>
          <a:p>
            <a:r>
              <a:rPr lang="en-US" altLang="en-US" sz="2400" dirty="0"/>
              <a:t>The graph plots your profits:</a:t>
            </a:r>
          </a:p>
        </p:txBody>
      </p:sp>
      <p:pic>
        <p:nvPicPr>
          <p:cNvPr id="10" name="Picture Placeholder 9" descr="A chart explains the profit from holding a put option to expiration.&#10;A chart explains the profit from holding a put option to expiration.">
            <a:extLst>
              <a:ext uri="{FF2B5EF4-FFF2-40B4-BE49-F238E27FC236}">
                <a16:creationId xmlns:a16="http://schemas.microsoft.com/office/drawing/2014/main" id="{E0DDAFF6-4820-48C2-9631-0BAA2417D988}"/>
              </a:ext>
            </a:extLst>
          </p:cNvPr>
          <p:cNvPicPr>
            <a:picLocks noGrp="1" noChangeAspect="1"/>
          </p:cNvPicPr>
          <p:nvPr>
            <p:ph type="pic" sz="quarter" idx="14"/>
          </p:nvPr>
        </p:nvPicPr>
        <p:blipFill>
          <a:blip r:embed="rId3"/>
          <a:stretch>
            <a:fillRect/>
          </a:stretch>
        </p:blipFill>
        <p:spPr>
          <a:xfrm>
            <a:off x="2307328" y="2723817"/>
            <a:ext cx="4538430" cy="3600783"/>
          </a:xfrm>
          <a:prstGeom prst="rect">
            <a:avLst/>
          </a:prstGeom>
        </p:spPr>
      </p:pic>
    </p:spTree>
    <p:extLst>
      <p:ext uri="{BB962C8B-B14F-4D97-AF65-F5344CB8AC3E}">
        <p14:creationId xmlns:p14="http://schemas.microsoft.com/office/powerpoint/2010/main" val="805822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altLang="en-US" sz="3200" dirty="0">
                <a:latin typeface="+mj-lt"/>
              </a:rPr>
              <a:t>Example 21.4 Profit on Holding a Position in a Put Option Until Expiration </a:t>
            </a:r>
            <a:r>
              <a:rPr lang="en-US" altLang="en-US" sz="2400" dirty="0">
                <a:latin typeface="+mj-lt"/>
              </a:rPr>
              <a:t>(4 of 4)</a:t>
            </a:r>
            <a:endParaRPr lang="en-US" sz="3200" dirty="0">
              <a:latin typeface="+mj-lt"/>
            </a:endParaRPr>
          </a:p>
        </p:txBody>
      </p:sp>
      <p:sp>
        <p:nvSpPr>
          <p:cNvPr id="3" name="Content Placeholder 2"/>
          <p:cNvSpPr>
            <a:spLocks noGrp="1"/>
          </p:cNvSpPr>
          <p:nvPr>
            <p:ph idx="1"/>
          </p:nvPr>
        </p:nvSpPr>
        <p:spPr>
          <a:xfrm>
            <a:off x="457200" y="1600200"/>
            <a:ext cx="8229600" cy="3019618"/>
          </a:xfrm>
        </p:spPr>
        <p:txBody>
          <a:bodyPr/>
          <a:lstStyle/>
          <a:p>
            <a:pPr>
              <a:buNone/>
            </a:pPr>
            <a:r>
              <a:rPr lang="en-US" altLang="en-US" sz="2400" b="1" dirty="0"/>
              <a:t>Evaluate:</a:t>
            </a:r>
          </a:p>
          <a:p>
            <a:r>
              <a:rPr lang="en-IN" sz="2400" dirty="0"/>
              <a:t>The graph illustrates the same tradeoff between the maximum loss and the potential for profit as for the call options in Figure 21.3. </a:t>
            </a:r>
          </a:p>
          <a:p>
            <a:r>
              <a:rPr lang="en-IN" sz="2400" dirty="0"/>
              <a:t>The greatest profit potential comes from the most expensive option, so if that option expires worthless, you have lost the greatest amount.</a:t>
            </a:r>
            <a:endParaRPr lang="en-US" altLang="en-US" sz="2400" dirty="0"/>
          </a:p>
        </p:txBody>
      </p:sp>
    </p:spTree>
    <p:extLst>
      <p:ext uri="{BB962C8B-B14F-4D97-AF65-F5344CB8AC3E}">
        <p14:creationId xmlns:p14="http://schemas.microsoft.com/office/powerpoint/2010/main" val="3923143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628"/>
            <a:ext cx="8229600" cy="1097280"/>
          </a:xfrm>
        </p:spPr>
        <p:txBody>
          <a:bodyPr/>
          <a:lstStyle/>
          <a:p>
            <a:r>
              <a:rPr lang="en-US" altLang="en-US" sz="3000" dirty="0">
                <a:latin typeface="+mj-lt"/>
              </a:rPr>
              <a:t>Figure 21.3 Option Returns from Purchasing an Option and Holding It to Expiration</a:t>
            </a:r>
            <a:endParaRPr lang="en-IN" sz="3000" dirty="0">
              <a:latin typeface="+mj-lt"/>
            </a:endParaRPr>
          </a:p>
        </p:txBody>
      </p:sp>
      <p:pic>
        <p:nvPicPr>
          <p:cNvPr id="5" name="Picture Placeholder 4" descr="A figure shows two charts to explain the returns from holding call and put options to expiration.&#10;Long description is available in notes, press F6">
            <a:extLst>
              <a:ext uri="{FF2B5EF4-FFF2-40B4-BE49-F238E27FC236}">
                <a16:creationId xmlns:a16="http://schemas.microsoft.com/office/drawing/2014/main" id="{49C9756C-6D24-4ECF-8680-96F41F0E5C67}"/>
              </a:ext>
            </a:extLst>
          </p:cNvPr>
          <p:cNvPicPr>
            <a:picLocks noGrp="1" noChangeAspect="1"/>
          </p:cNvPicPr>
          <p:nvPr>
            <p:ph type="pic" sz="quarter" idx="14"/>
          </p:nvPr>
        </p:nvPicPr>
        <p:blipFill>
          <a:blip r:embed="rId3"/>
          <a:stretch>
            <a:fillRect/>
          </a:stretch>
        </p:blipFill>
        <p:spPr>
          <a:xfrm>
            <a:off x="556207" y="2050205"/>
            <a:ext cx="8031586" cy="3436195"/>
          </a:xfrm>
          <a:prstGeom prst="rect">
            <a:avLst/>
          </a:prstGeom>
        </p:spPr>
      </p:pic>
    </p:spTree>
    <p:extLst>
      <p:ext uri="{BB962C8B-B14F-4D97-AF65-F5344CB8AC3E}">
        <p14:creationId xmlns:p14="http://schemas.microsoft.com/office/powerpoint/2010/main" val="1093385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481"/>
            <a:ext cx="8229600" cy="1207008"/>
          </a:xfrm>
        </p:spPr>
        <p:txBody>
          <a:bodyPr/>
          <a:lstStyle/>
          <a:p>
            <a:r>
              <a:rPr lang="en-US" altLang="en-US" sz="3200" dirty="0">
                <a:latin typeface="+mj-lt"/>
              </a:rPr>
              <a:t>Table 21.3 Payoffs, Profits and Returns to Buying or Writing Options in Table 21.2</a:t>
            </a:r>
            <a:endParaRPr lang="en-US" sz="2000" dirty="0">
              <a:latin typeface="+mj-lt"/>
            </a:endParaRPr>
          </a:p>
        </p:txBody>
      </p:sp>
      <p:pic>
        <p:nvPicPr>
          <p:cNvPr id="5" name="Picture Placeholder 4" descr="A table shows details of payoffs, profits and returns to buying or writing options for 19 June 1900 calls.&#10;Long description is available in notes, press F6">
            <a:extLst>
              <a:ext uri="{FF2B5EF4-FFF2-40B4-BE49-F238E27FC236}">
                <a16:creationId xmlns:a16="http://schemas.microsoft.com/office/drawing/2014/main" id="{DA1BB77A-EBEF-478B-BC87-31ABE8A878FE}"/>
              </a:ext>
            </a:extLst>
          </p:cNvPr>
          <p:cNvPicPr>
            <a:picLocks noGrp="1" noChangeAspect="1"/>
          </p:cNvPicPr>
          <p:nvPr>
            <p:ph type="pic" sz="quarter" idx="14"/>
          </p:nvPr>
        </p:nvPicPr>
        <p:blipFill>
          <a:blip r:embed="rId3"/>
          <a:stretch>
            <a:fillRect/>
          </a:stretch>
        </p:blipFill>
        <p:spPr>
          <a:xfrm>
            <a:off x="565411" y="2299561"/>
            <a:ext cx="8041313" cy="2712326"/>
          </a:xfrm>
          <a:prstGeom prst="rect">
            <a:avLst/>
          </a:prstGeom>
        </p:spPr>
      </p:pic>
    </p:spTree>
    <p:extLst>
      <p:ext uri="{BB962C8B-B14F-4D97-AF65-F5344CB8AC3E}">
        <p14:creationId xmlns:p14="http://schemas.microsoft.com/office/powerpoint/2010/main" val="3142404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56"/>
            <a:ext cx="8229600" cy="681325"/>
          </a:xfrm>
        </p:spPr>
        <p:txBody>
          <a:bodyPr/>
          <a:lstStyle/>
          <a:p>
            <a:r>
              <a:rPr lang="en-US" altLang="en-US" sz="3200" dirty="0">
                <a:latin typeface="+mj-lt"/>
              </a:rPr>
              <a:t>21.3 Factors Affecting Option Prices </a:t>
            </a:r>
            <a:r>
              <a:rPr lang="en-US" altLang="en-US" sz="2400" dirty="0">
                <a:latin typeface="+mj-lt"/>
              </a:rPr>
              <a:t>(1 of 3)</a:t>
            </a:r>
            <a:endParaRPr lang="en-US" sz="2400" dirty="0">
              <a:latin typeface="+mj-lt"/>
            </a:endParaRPr>
          </a:p>
        </p:txBody>
      </p:sp>
      <p:sp>
        <p:nvSpPr>
          <p:cNvPr id="3" name="Content Placeholder 2"/>
          <p:cNvSpPr>
            <a:spLocks noGrp="1"/>
          </p:cNvSpPr>
          <p:nvPr>
            <p:ph idx="1"/>
          </p:nvPr>
        </p:nvSpPr>
        <p:spPr>
          <a:xfrm>
            <a:off x="457200" y="1078030"/>
            <a:ext cx="8229600" cy="2066954"/>
          </a:xfrm>
        </p:spPr>
        <p:txBody>
          <a:bodyPr/>
          <a:lstStyle/>
          <a:p>
            <a:r>
              <a:rPr lang="en-US" altLang="en-US" sz="2400" dirty="0"/>
              <a:t>Strike Price and Stock Price</a:t>
            </a:r>
          </a:p>
          <a:p>
            <a:pPr lvl="1"/>
            <a:r>
              <a:rPr lang="en-US" altLang="en-US" sz="2400" dirty="0"/>
              <a:t>For a given strike price, the value of a call option increases as the stock price increases</a:t>
            </a:r>
          </a:p>
          <a:p>
            <a:pPr lvl="1"/>
            <a:r>
              <a:rPr lang="en-US" altLang="en-US" sz="2400" dirty="0"/>
              <a:t>For a given strike price, the value of a put option decreases as the stock price increases</a:t>
            </a:r>
          </a:p>
        </p:txBody>
      </p:sp>
    </p:spTree>
    <p:extLst>
      <p:ext uri="{BB962C8B-B14F-4D97-AF65-F5344CB8AC3E}">
        <p14:creationId xmlns:p14="http://schemas.microsoft.com/office/powerpoint/2010/main" val="3030931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30"/>
            <a:ext cx="8229600" cy="681325"/>
          </a:xfrm>
        </p:spPr>
        <p:txBody>
          <a:bodyPr/>
          <a:lstStyle/>
          <a:p>
            <a:r>
              <a:rPr lang="en-US" altLang="en-US" sz="3200" dirty="0">
                <a:latin typeface="+mj-lt"/>
              </a:rPr>
              <a:t>21.3 Factors Affecting Option Prices </a:t>
            </a:r>
            <a:r>
              <a:rPr lang="en-US" altLang="en-US" sz="2400" dirty="0">
                <a:latin typeface="+mj-lt"/>
              </a:rPr>
              <a:t>(2 of 3)</a:t>
            </a:r>
            <a:endParaRPr lang="en-US" sz="3200" dirty="0">
              <a:latin typeface="+mj-lt"/>
            </a:endParaRPr>
          </a:p>
        </p:txBody>
      </p:sp>
      <p:sp>
        <p:nvSpPr>
          <p:cNvPr id="3" name="Content Placeholder 2"/>
          <p:cNvSpPr>
            <a:spLocks noGrp="1"/>
          </p:cNvSpPr>
          <p:nvPr>
            <p:ph idx="1"/>
          </p:nvPr>
        </p:nvSpPr>
        <p:spPr>
          <a:xfrm>
            <a:off x="457200" y="1077330"/>
            <a:ext cx="8229600" cy="2403426"/>
          </a:xfrm>
        </p:spPr>
        <p:txBody>
          <a:bodyPr/>
          <a:lstStyle/>
          <a:p>
            <a:r>
              <a:rPr lang="en-US" altLang="en-US" sz="2400" dirty="0"/>
              <a:t>Option Prices and the Exercise Date</a:t>
            </a:r>
          </a:p>
          <a:p>
            <a:pPr lvl="1"/>
            <a:r>
              <a:rPr lang="en-US" altLang="en-US" sz="2400" dirty="0"/>
              <a:t>For American options, the longer the time to the exercise date, the more valuable the option</a:t>
            </a:r>
          </a:p>
          <a:p>
            <a:pPr lvl="1"/>
            <a:r>
              <a:rPr lang="en-US" altLang="en-US" sz="2400" dirty="0"/>
              <a:t>A European option with a later exercise date may potentially trade for less than an otherwise identical option with an earlier exercise date</a:t>
            </a:r>
          </a:p>
        </p:txBody>
      </p:sp>
    </p:spTree>
    <p:extLst>
      <p:ext uri="{BB962C8B-B14F-4D97-AF65-F5344CB8AC3E}">
        <p14:creationId xmlns:p14="http://schemas.microsoft.com/office/powerpoint/2010/main" val="427298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644"/>
            <a:ext cx="8229600" cy="560484"/>
          </a:xfrm>
        </p:spPr>
        <p:txBody>
          <a:bodyPr/>
          <a:lstStyle/>
          <a:p>
            <a:r>
              <a:rPr lang="en-US" altLang="en-US" sz="3600" dirty="0">
                <a:latin typeface="+mj-lt"/>
                <a:ea typeface="ヒラギノ角ゴ Pro W3" pitchFamily="-65" charset="-128"/>
              </a:rPr>
              <a:t>Learning Objectives </a:t>
            </a:r>
            <a:r>
              <a:rPr lang="en-US" altLang="en-US" sz="2800" dirty="0">
                <a:latin typeface="+mj-lt"/>
                <a:ea typeface="ヒラギノ角ゴ Pro W3" pitchFamily="-65" charset="-128"/>
              </a:rPr>
              <a:t>(2 of 2)</a:t>
            </a:r>
            <a:endParaRPr lang="en-US" sz="2800" dirty="0">
              <a:latin typeface="+mj-lt"/>
              <a:ea typeface="ヒラギノ角ゴ Pro W3" pitchFamily="-65" charset="-128"/>
            </a:endParaRPr>
          </a:p>
        </p:txBody>
      </p:sp>
      <p:sp>
        <p:nvSpPr>
          <p:cNvPr id="3" name="Content Placeholder 2"/>
          <p:cNvSpPr>
            <a:spLocks noGrp="1"/>
          </p:cNvSpPr>
          <p:nvPr>
            <p:ph idx="1"/>
          </p:nvPr>
        </p:nvSpPr>
        <p:spPr>
          <a:xfrm>
            <a:off x="457200" y="1044626"/>
            <a:ext cx="8229600" cy="1393774"/>
          </a:xfrm>
        </p:spPr>
        <p:txBody>
          <a:bodyPr/>
          <a:lstStyle/>
          <a:p>
            <a:r>
              <a:rPr lang="en-US" altLang="en-US" sz="2400" dirty="0">
                <a:ea typeface="ヒラギノ角ゴ Pro W3" pitchFamily="-65" charset="-128"/>
              </a:rPr>
              <a:t>Describe the relationship that must hold between the prices of similar </a:t>
            </a:r>
            <a:r>
              <a:rPr lang="en-US" altLang="en-US" sz="2400" b="1" dirty="0">
                <a:ea typeface="ヒラギノ角ゴ Pro W3" pitchFamily="-65" charset="-128"/>
              </a:rPr>
              <a:t>calls</a:t>
            </a:r>
            <a:r>
              <a:rPr lang="en-US" altLang="en-US" sz="2400" dirty="0">
                <a:ea typeface="ヒラギノ角ゴ Pro W3" pitchFamily="-65" charset="-128"/>
              </a:rPr>
              <a:t> and </a:t>
            </a:r>
            <a:r>
              <a:rPr lang="en-US" altLang="en-US" sz="2400" b="1" dirty="0">
                <a:ea typeface="ヒラギノ角ゴ Pro W3" pitchFamily="-65" charset="-128"/>
              </a:rPr>
              <a:t>puts</a:t>
            </a:r>
            <a:r>
              <a:rPr lang="en-US" altLang="en-US" sz="2400" dirty="0">
                <a:ea typeface="ヒラギノ角ゴ Pro W3" pitchFamily="-65" charset="-128"/>
              </a:rPr>
              <a:t> on the same stock</a:t>
            </a:r>
          </a:p>
          <a:p>
            <a:r>
              <a:rPr lang="en-US" altLang="en-US" sz="2400" dirty="0">
                <a:ea typeface="ヒラギノ角ゴ Pro W3" pitchFamily="-65" charset="-128"/>
              </a:rPr>
              <a:t>Demonstrate how options are applied in corporate finance</a:t>
            </a:r>
          </a:p>
        </p:txBody>
      </p:sp>
    </p:spTree>
    <p:extLst>
      <p:ext uri="{BB962C8B-B14F-4D97-AF65-F5344CB8AC3E}">
        <p14:creationId xmlns:p14="http://schemas.microsoft.com/office/powerpoint/2010/main" val="870491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30"/>
            <a:ext cx="8229600" cy="681325"/>
          </a:xfrm>
        </p:spPr>
        <p:txBody>
          <a:bodyPr/>
          <a:lstStyle/>
          <a:p>
            <a:r>
              <a:rPr lang="en-US" altLang="en-US" sz="3200" dirty="0">
                <a:latin typeface="+mj-lt"/>
              </a:rPr>
              <a:t>21.3 Factors Affecting Option Prices </a:t>
            </a:r>
            <a:r>
              <a:rPr lang="en-US" altLang="en-US" sz="2400" dirty="0">
                <a:latin typeface="+mj-lt"/>
              </a:rPr>
              <a:t>(3 of 3)</a:t>
            </a:r>
            <a:endParaRPr lang="en-US" sz="3200" dirty="0">
              <a:latin typeface="+mj-lt"/>
            </a:endParaRPr>
          </a:p>
        </p:txBody>
      </p:sp>
      <p:sp>
        <p:nvSpPr>
          <p:cNvPr id="3" name="Content Placeholder 2"/>
          <p:cNvSpPr>
            <a:spLocks noGrp="1"/>
          </p:cNvSpPr>
          <p:nvPr>
            <p:ph idx="1"/>
          </p:nvPr>
        </p:nvSpPr>
        <p:spPr>
          <a:xfrm>
            <a:off x="457200" y="1075426"/>
            <a:ext cx="8229600" cy="3395762"/>
          </a:xfrm>
        </p:spPr>
        <p:txBody>
          <a:bodyPr/>
          <a:lstStyle/>
          <a:p>
            <a:r>
              <a:rPr lang="en-US" altLang="en-US" sz="2400" dirty="0"/>
              <a:t>Option Prices and the Risk-Free Rate</a:t>
            </a:r>
          </a:p>
          <a:p>
            <a:pPr lvl="1"/>
            <a:r>
              <a:rPr lang="en-US" altLang="en-US" sz="2400" dirty="0"/>
              <a:t>The value of a call option increases as the risk-free rate increase</a:t>
            </a:r>
          </a:p>
          <a:p>
            <a:pPr lvl="1"/>
            <a:r>
              <a:rPr lang="en-US" altLang="en-US" sz="2400" dirty="0"/>
              <a:t>The value of a put option decreases as the risk-free rate increase</a:t>
            </a:r>
          </a:p>
          <a:p>
            <a:r>
              <a:rPr lang="en-US" altLang="en-US" sz="2400" dirty="0"/>
              <a:t>Option Prices and Volatility</a:t>
            </a:r>
          </a:p>
          <a:p>
            <a:pPr lvl="1"/>
            <a:r>
              <a:rPr lang="en-US" altLang="en-US" sz="2400" dirty="0"/>
              <a:t>The value of an option increases as the volatility of the stock increases</a:t>
            </a:r>
          </a:p>
        </p:txBody>
      </p:sp>
    </p:spTree>
    <p:extLst>
      <p:ext uri="{BB962C8B-B14F-4D97-AF65-F5344CB8AC3E}">
        <p14:creationId xmlns:p14="http://schemas.microsoft.com/office/powerpoint/2010/main" val="3194314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704"/>
            <a:ext cx="8229600" cy="1207008"/>
          </a:xfrm>
        </p:spPr>
        <p:txBody>
          <a:bodyPr/>
          <a:lstStyle/>
          <a:p>
            <a:r>
              <a:rPr lang="en-US" altLang="en-US" sz="3600" dirty="0">
                <a:latin typeface="+mj-lt"/>
              </a:rPr>
              <a:t>Table 21.4 How an Increase in Each Factor Affects Option Values</a:t>
            </a:r>
            <a:endParaRPr lang="en-US" sz="2000" dirty="0">
              <a:latin typeface="+mj-lt"/>
            </a:endParaRPr>
          </a:p>
        </p:txBody>
      </p:sp>
      <p:pic>
        <p:nvPicPr>
          <p:cNvPr id="7" name="Picture Placeholder 6" descr="A table shows the effects of increase in factors on option values.&#10;Long description is available in notes, press F6">
            <a:extLst>
              <a:ext uri="{FF2B5EF4-FFF2-40B4-BE49-F238E27FC236}">
                <a16:creationId xmlns:a16="http://schemas.microsoft.com/office/drawing/2014/main" id="{6BC29269-0478-48F6-8C38-B66BF99541F8}"/>
              </a:ext>
            </a:extLst>
          </p:cNvPr>
          <p:cNvPicPr>
            <a:picLocks noGrp="1" noChangeAspect="1"/>
          </p:cNvPicPr>
          <p:nvPr>
            <p:ph type="pic" sz="quarter" idx="14"/>
          </p:nvPr>
        </p:nvPicPr>
        <p:blipFill>
          <a:blip r:embed="rId3"/>
          <a:stretch>
            <a:fillRect/>
          </a:stretch>
        </p:blipFill>
        <p:spPr>
          <a:xfrm>
            <a:off x="491173" y="2209800"/>
            <a:ext cx="8178905" cy="2479649"/>
          </a:xfrm>
          <a:prstGeom prst="rect">
            <a:avLst/>
          </a:prstGeom>
        </p:spPr>
      </p:pic>
    </p:spTree>
    <p:extLst>
      <p:ext uri="{BB962C8B-B14F-4D97-AF65-F5344CB8AC3E}">
        <p14:creationId xmlns:p14="http://schemas.microsoft.com/office/powerpoint/2010/main" val="83215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704"/>
            <a:ext cx="8229600" cy="1207008"/>
          </a:xfrm>
        </p:spPr>
        <p:txBody>
          <a:bodyPr/>
          <a:lstStyle/>
          <a:p>
            <a:r>
              <a:rPr lang="en-US" altLang="en-US" sz="3600" dirty="0">
                <a:latin typeface="+mj-lt"/>
              </a:rPr>
              <a:t>Example 21.5 Option Value and Volatility </a:t>
            </a:r>
            <a:r>
              <a:rPr lang="en-US" altLang="en-US" sz="2800" dirty="0">
                <a:latin typeface="+mj-lt"/>
              </a:rPr>
              <a:t>(1 of 4)</a:t>
            </a:r>
            <a:endParaRPr lang="en-US" sz="3600" dirty="0">
              <a:latin typeface="+mj-lt"/>
            </a:endParaRPr>
          </a:p>
        </p:txBody>
      </p:sp>
      <p:sp>
        <p:nvSpPr>
          <p:cNvPr id="3" name="Content Placeholder 2"/>
          <p:cNvSpPr>
            <a:spLocks noGrp="1"/>
          </p:cNvSpPr>
          <p:nvPr>
            <p:ph idx="1"/>
          </p:nvPr>
        </p:nvSpPr>
        <p:spPr>
          <a:xfrm>
            <a:off x="457200" y="1600200"/>
            <a:ext cx="8229600" cy="3589586"/>
          </a:xfrm>
        </p:spPr>
        <p:txBody>
          <a:bodyPr/>
          <a:lstStyle/>
          <a:p>
            <a:pPr>
              <a:buNone/>
            </a:pPr>
            <a:r>
              <a:rPr lang="en-US" altLang="en-US" sz="2400" b="1" dirty="0"/>
              <a:t>Problem:</a:t>
            </a:r>
          </a:p>
          <a:p>
            <a:r>
              <a:rPr lang="en-IN" sz="2400" dirty="0"/>
              <a:t>Two European call options with a strike price of $50 are written on two different stocks. Suppose that tomorrow, the </a:t>
            </a:r>
            <a:r>
              <a:rPr lang="en-IN" sz="2400" b="1" dirty="0"/>
              <a:t>low-volatility</a:t>
            </a:r>
            <a:r>
              <a:rPr lang="en-IN" sz="2400" i="1" dirty="0"/>
              <a:t> </a:t>
            </a:r>
            <a:r>
              <a:rPr lang="en-IN" sz="2400" dirty="0"/>
              <a:t>stock will have a price of $50 for certain. </a:t>
            </a:r>
          </a:p>
          <a:p>
            <a:r>
              <a:rPr lang="en-IN" sz="2400" dirty="0"/>
              <a:t>The </a:t>
            </a:r>
            <a:r>
              <a:rPr lang="en-IN" sz="2400" b="1" dirty="0"/>
              <a:t>high-volatility</a:t>
            </a:r>
            <a:r>
              <a:rPr lang="en-IN" sz="2400" i="1" dirty="0"/>
              <a:t> </a:t>
            </a:r>
            <a:r>
              <a:rPr lang="en-IN" sz="2400" dirty="0"/>
              <a:t>stock will be worth either $60 or $40, with each price having equal probability. </a:t>
            </a:r>
          </a:p>
          <a:p>
            <a:r>
              <a:rPr lang="en-IN" sz="2400" dirty="0"/>
              <a:t>If the exercise date of both options is tomorrow, which option will be worth more today?</a:t>
            </a:r>
            <a:endParaRPr lang="en-US" altLang="en-US" sz="2400" dirty="0"/>
          </a:p>
        </p:txBody>
      </p:sp>
    </p:spTree>
    <p:extLst>
      <p:ext uri="{BB962C8B-B14F-4D97-AF65-F5344CB8AC3E}">
        <p14:creationId xmlns:p14="http://schemas.microsoft.com/office/powerpoint/2010/main" val="3168396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704"/>
            <a:ext cx="8229600" cy="1207008"/>
          </a:xfrm>
        </p:spPr>
        <p:txBody>
          <a:bodyPr/>
          <a:lstStyle/>
          <a:p>
            <a:r>
              <a:rPr lang="en-US" altLang="en-US" sz="3600" dirty="0">
                <a:latin typeface="+mj-lt"/>
              </a:rPr>
              <a:t>Example 21.5 Option Value and Volatility </a:t>
            </a:r>
            <a:r>
              <a:rPr lang="en-US" altLang="en-US" sz="2800" dirty="0">
                <a:latin typeface="+mj-lt"/>
              </a:rPr>
              <a:t>(2 of 4)</a:t>
            </a:r>
            <a:endParaRPr lang="en-US" sz="3600" dirty="0">
              <a:latin typeface="+mj-lt"/>
            </a:endParaRPr>
          </a:p>
        </p:txBody>
      </p:sp>
      <p:sp>
        <p:nvSpPr>
          <p:cNvPr id="3" name="Content Placeholder 2"/>
          <p:cNvSpPr>
            <a:spLocks noGrp="1"/>
          </p:cNvSpPr>
          <p:nvPr>
            <p:ph idx="1"/>
          </p:nvPr>
        </p:nvSpPr>
        <p:spPr>
          <a:xfrm>
            <a:off x="457200" y="1601634"/>
            <a:ext cx="8229600" cy="2983728"/>
          </a:xfrm>
        </p:spPr>
        <p:txBody>
          <a:bodyPr/>
          <a:lstStyle/>
          <a:p>
            <a:pPr>
              <a:buNone/>
            </a:pPr>
            <a:r>
              <a:rPr lang="en-US" altLang="en-US" sz="2400" b="1" dirty="0"/>
              <a:t>Solution:</a:t>
            </a:r>
          </a:p>
          <a:p>
            <a:pPr>
              <a:spcBef>
                <a:spcPts val="0"/>
              </a:spcBef>
              <a:buNone/>
            </a:pPr>
            <a:r>
              <a:rPr lang="en-US" altLang="en-US" sz="2400" b="1" dirty="0"/>
              <a:t>Plan:</a:t>
            </a:r>
          </a:p>
          <a:p>
            <a:r>
              <a:rPr lang="en-IN" sz="2400" dirty="0"/>
              <a:t>The value of the options will depend on the value of the stocks at expiration. </a:t>
            </a:r>
          </a:p>
          <a:p>
            <a:r>
              <a:rPr lang="en-IN" sz="2400" dirty="0"/>
              <a:t>The value of the options at expiration will be the stock price tomorrow minus $50 if the stock price is greater than $50, and $0 otherwise.</a:t>
            </a:r>
            <a:endParaRPr lang="en-US" altLang="en-US" sz="2400" dirty="0"/>
          </a:p>
        </p:txBody>
      </p:sp>
    </p:spTree>
    <p:extLst>
      <p:ext uri="{BB962C8B-B14F-4D97-AF65-F5344CB8AC3E}">
        <p14:creationId xmlns:p14="http://schemas.microsoft.com/office/powerpoint/2010/main" val="654667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026"/>
            <a:ext cx="8229600" cy="1097280"/>
          </a:xfrm>
        </p:spPr>
        <p:txBody>
          <a:bodyPr/>
          <a:lstStyle/>
          <a:p>
            <a:r>
              <a:rPr lang="en-US" altLang="en-US" sz="3600" dirty="0">
                <a:latin typeface="+mj-lt"/>
              </a:rPr>
              <a:t>Example 21.5 Option Value and Volatility </a:t>
            </a:r>
            <a:r>
              <a:rPr lang="en-US" altLang="en-US" sz="2800" dirty="0">
                <a:latin typeface="+mj-lt"/>
              </a:rPr>
              <a:t>(3 of 4)</a:t>
            </a:r>
            <a:endParaRPr lang="en-US" sz="3600" dirty="0">
              <a:latin typeface="+mj-lt"/>
            </a:endParaRPr>
          </a:p>
        </p:txBody>
      </p:sp>
      <p:sp>
        <p:nvSpPr>
          <p:cNvPr id="3" name="Content Placeholder 2"/>
          <p:cNvSpPr>
            <a:spLocks noGrp="1"/>
          </p:cNvSpPr>
          <p:nvPr>
            <p:ph idx="1"/>
          </p:nvPr>
        </p:nvSpPr>
        <p:spPr>
          <a:xfrm>
            <a:off x="457200" y="1601634"/>
            <a:ext cx="8229600" cy="3756905"/>
          </a:xfrm>
        </p:spPr>
        <p:txBody>
          <a:bodyPr/>
          <a:lstStyle/>
          <a:p>
            <a:pPr>
              <a:buNone/>
            </a:pPr>
            <a:r>
              <a:rPr lang="en-US" altLang="en-US" sz="2400" b="1" dirty="0"/>
              <a:t>Execute:</a:t>
            </a:r>
          </a:p>
          <a:p>
            <a:r>
              <a:rPr lang="en-IN" sz="2400" dirty="0"/>
              <a:t>The low-volatility stock will be worth $50 for certain, so its option will be worth $0 for certain. The highvolatility stock will be worth either $40 or $60, so its option will pay off either $0 or $60 − $50 = $10.</a:t>
            </a:r>
          </a:p>
          <a:p>
            <a:r>
              <a:rPr lang="en-IN" sz="2400" dirty="0"/>
              <a:t>Because options have no chance of a negative payoff, the one that has a 50% chance of a positive payoff has to be worth more than the option on the low-volatility stock (with no chance of a positive payoff).</a:t>
            </a:r>
            <a:endParaRPr lang="en-US" altLang="en-US" sz="2400" dirty="0"/>
          </a:p>
        </p:txBody>
      </p:sp>
    </p:spTree>
    <p:extLst>
      <p:ext uri="{BB962C8B-B14F-4D97-AF65-F5344CB8AC3E}">
        <p14:creationId xmlns:p14="http://schemas.microsoft.com/office/powerpoint/2010/main" val="2091165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704"/>
            <a:ext cx="8229600" cy="1212080"/>
          </a:xfrm>
        </p:spPr>
        <p:txBody>
          <a:bodyPr/>
          <a:lstStyle/>
          <a:p>
            <a:r>
              <a:rPr lang="en-US" altLang="en-US" sz="3600" dirty="0">
                <a:latin typeface="+mj-lt"/>
              </a:rPr>
              <a:t>Example 21.5 Option Value and Volatility </a:t>
            </a:r>
            <a:r>
              <a:rPr lang="en-US" altLang="en-US" sz="2800" dirty="0">
                <a:latin typeface="+mj-lt"/>
              </a:rPr>
              <a:t>(4 of 4)</a:t>
            </a:r>
            <a:endParaRPr lang="en-US" sz="3600" dirty="0">
              <a:latin typeface="+mj-lt"/>
            </a:endParaRPr>
          </a:p>
        </p:txBody>
      </p:sp>
      <p:sp>
        <p:nvSpPr>
          <p:cNvPr id="3" name="Content Placeholder 2"/>
          <p:cNvSpPr>
            <a:spLocks noGrp="1"/>
          </p:cNvSpPr>
          <p:nvPr>
            <p:ph idx="1"/>
          </p:nvPr>
        </p:nvSpPr>
        <p:spPr>
          <a:xfrm>
            <a:off x="457200" y="1580900"/>
            <a:ext cx="8229600" cy="2477002"/>
          </a:xfrm>
        </p:spPr>
        <p:txBody>
          <a:bodyPr/>
          <a:lstStyle/>
          <a:p>
            <a:pPr>
              <a:buNone/>
            </a:pPr>
            <a:r>
              <a:rPr lang="en-US" altLang="en-US" sz="2600" b="1" dirty="0"/>
              <a:t>Evaluate:</a:t>
            </a:r>
          </a:p>
          <a:p>
            <a:r>
              <a:rPr lang="en-IN" sz="2400" dirty="0"/>
              <a:t>Because volatility increases the chance that an option will pay off, the options have very different values even though the expected value of </a:t>
            </a:r>
            <a:r>
              <a:rPr lang="en-IN" sz="2400" i="1" dirty="0"/>
              <a:t>both </a:t>
            </a:r>
            <a:r>
              <a:rPr lang="en-IN" sz="2400" dirty="0"/>
              <a:t>stocks tomorrow is $50—the low-volatility stock will be worth this amount for sure, and the high-volatility stock also has an expected value of</a:t>
            </a:r>
            <a:endParaRPr lang="en-US" altLang="en-US" sz="2800" dirty="0"/>
          </a:p>
        </p:txBody>
      </p:sp>
      <p:graphicFrame>
        <p:nvGraphicFramePr>
          <p:cNvPr id="4" name="Object 3" descr="An equation: $40 times one-half, plus $60 times one-half = $50."/>
          <p:cNvGraphicFramePr>
            <a:graphicFrameLocks noChangeAspect="1"/>
          </p:cNvGraphicFramePr>
          <p:nvPr>
            <p:extLst>
              <p:ext uri="{D42A27DB-BD31-4B8C-83A1-F6EECF244321}">
                <p14:modId xmlns:p14="http://schemas.microsoft.com/office/powerpoint/2010/main" val="430622722"/>
              </p:ext>
            </p:extLst>
          </p:nvPr>
        </p:nvGraphicFramePr>
        <p:xfrm>
          <a:off x="3168650" y="4419600"/>
          <a:ext cx="2805113" cy="738188"/>
        </p:xfrm>
        <a:graphic>
          <a:graphicData uri="http://schemas.openxmlformats.org/presentationml/2006/ole">
            <mc:AlternateContent xmlns:mc="http://schemas.openxmlformats.org/markup-compatibility/2006">
              <mc:Choice xmlns:v="urn:schemas-microsoft-com:vml" Requires="v">
                <p:oleObj spid="_x0000_s26678" name="Equation" r:id="rId4" imgW="3085920" imgH="812520" progId="Equation.DSMT4">
                  <p:embed/>
                </p:oleObj>
              </mc:Choice>
              <mc:Fallback>
                <p:oleObj name="Equation" r:id="rId4" imgW="3085920" imgH="812520" progId="Equation.DSMT4">
                  <p:embed/>
                  <p:pic>
                    <p:nvPicPr>
                      <p:cNvPr id="4" name="Object 3" descr="An equation: $40 times one-half, plus $60 times one-half = $50."/>
                      <p:cNvPicPr/>
                      <p:nvPr/>
                    </p:nvPicPr>
                    <p:blipFill>
                      <a:blip r:embed="rId5"/>
                      <a:stretch>
                        <a:fillRect/>
                      </a:stretch>
                    </p:blipFill>
                    <p:spPr>
                      <a:xfrm>
                        <a:off x="3168650" y="4419600"/>
                        <a:ext cx="2805113" cy="738188"/>
                      </a:xfrm>
                      <a:prstGeom prst="rect">
                        <a:avLst/>
                      </a:prstGeom>
                    </p:spPr>
                  </p:pic>
                </p:oleObj>
              </mc:Fallback>
            </mc:AlternateContent>
          </a:graphicData>
        </a:graphic>
      </p:graphicFrame>
    </p:spTree>
    <p:extLst>
      <p:ext uri="{BB962C8B-B14F-4D97-AF65-F5344CB8AC3E}">
        <p14:creationId xmlns:p14="http://schemas.microsoft.com/office/powerpoint/2010/main" val="4223584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628"/>
            <a:ext cx="8229600" cy="1294076"/>
          </a:xfrm>
        </p:spPr>
        <p:txBody>
          <a:bodyPr anchor="ctr"/>
          <a:lstStyle/>
          <a:p>
            <a:r>
              <a:rPr lang="en-US" altLang="en-US" sz="3600" dirty="0">
                <a:latin typeface="+mj-lt"/>
              </a:rPr>
              <a:t>21.4 The Black-Scholes Option Pricing Formula</a:t>
            </a:r>
            <a:endParaRPr lang="en-US" sz="2000" b="0" dirty="0">
              <a:latin typeface="+mj-lt"/>
            </a:endParaRPr>
          </a:p>
        </p:txBody>
      </p:sp>
      <p:sp>
        <p:nvSpPr>
          <p:cNvPr id="3" name="Content Placeholder 2"/>
          <p:cNvSpPr>
            <a:spLocks noGrp="1"/>
          </p:cNvSpPr>
          <p:nvPr>
            <p:ph idx="1"/>
          </p:nvPr>
        </p:nvSpPr>
        <p:spPr/>
        <p:txBody>
          <a:bodyPr/>
          <a:lstStyle/>
          <a:p>
            <a:r>
              <a:rPr lang="en-US" altLang="en-US" sz="2400" dirty="0"/>
              <a:t>Black-Scholes Price of a Call Option on a Non-Dividend-Paying Stock</a:t>
            </a:r>
          </a:p>
        </p:txBody>
      </p:sp>
      <p:graphicFrame>
        <p:nvGraphicFramePr>
          <p:cNvPr id="4" name="Object 3" descr="An equation: call price = stock price times N, times d sub 1, minus P V times, stock price, times N times, d sub 2."/>
          <p:cNvGraphicFramePr>
            <a:graphicFrameLocks noChangeAspect="1"/>
          </p:cNvGraphicFramePr>
          <p:nvPr>
            <p:extLst>
              <p:ext uri="{D42A27DB-BD31-4B8C-83A1-F6EECF244321}">
                <p14:modId xmlns:p14="http://schemas.microsoft.com/office/powerpoint/2010/main" val="1150534502"/>
              </p:ext>
            </p:extLst>
          </p:nvPr>
        </p:nvGraphicFramePr>
        <p:xfrm>
          <a:off x="919163" y="2738438"/>
          <a:ext cx="7315200" cy="431800"/>
        </p:xfrm>
        <a:graphic>
          <a:graphicData uri="http://schemas.openxmlformats.org/presentationml/2006/ole">
            <mc:AlternateContent xmlns:mc="http://schemas.openxmlformats.org/markup-compatibility/2006">
              <mc:Choice xmlns:v="urn:schemas-microsoft-com:vml" Requires="v">
                <p:oleObj spid="_x0000_s28778" name="Equation" r:id="rId4" imgW="7315200" imgH="431640" progId="Equation.DSMT4">
                  <p:embed/>
                </p:oleObj>
              </mc:Choice>
              <mc:Fallback>
                <p:oleObj name="Equation" r:id="rId4" imgW="7315200" imgH="431640" progId="Equation.DSMT4">
                  <p:embed/>
                  <p:pic>
                    <p:nvPicPr>
                      <p:cNvPr id="4" name="Object 3" descr="An equation: call price = stock price times N, times d sub 1, minus P V times, stock price, times N times, d sub 2."/>
                      <p:cNvPicPr/>
                      <p:nvPr/>
                    </p:nvPicPr>
                    <p:blipFill>
                      <a:blip r:embed="rId5"/>
                      <a:stretch>
                        <a:fillRect/>
                      </a:stretch>
                    </p:blipFill>
                    <p:spPr>
                      <a:xfrm>
                        <a:off x="919163" y="2738438"/>
                        <a:ext cx="7315200" cy="431800"/>
                      </a:xfrm>
                      <a:prstGeom prst="rect">
                        <a:avLst/>
                      </a:prstGeom>
                    </p:spPr>
                  </p:pic>
                </p:oleObj>
              </mc:Fallback>
            </mc:AlternateContent>
          </a:graphicData>
        </a:graphic>
      </p:graphicFrame>
      <p:sp>
        <p:nvSpPr>
          <p:cNvPr id="5" name="Content Placeholder 4"/>
          <p:cNvSpPr>
            <a:spLocks noGrp="1"/>
          </p:cNvSpPr>
          <p:nvPr>
            <p:ph idx="13"/>
          </p:nvPr>
        </p:nvSpPr>
        <p:spPr>
          <a:xfrm>
            <a:off x="7315200" y="3322703"/>
            <a:ext cx="1371600" cy="333356"/>
          </a:xfrm>
        </p:spPr>
        <p:txBody>
          <a:bodyPr/>
          <a:lstStyle/>
          <a:p>
            <a:pPr marL="0" indent="0">
              <a:buNone/>
            </a:pPr>
            <a:r>
              <a:rPr lang="en-US" altLang="en-US" sz="2400" dirty="0"/>
              <a:t>(Eq. 21.3)</a:t>
            </a:r>
          </a:p>
        </p:txBody>
      </p:sp>
      <p:sp>
        <p:nvSpPr>
          <p:cNvPr id="6" name="Content Placeholder 5"/>
          <p:cNvSpPr>
            <a:spLocks noGrp="1"/>
          </p:cNvSpPr>
          <p:nvPr>
            <p:ph idx="14"/>
          </p:nvPr>
        </p:nvSpPr>
        <p:spPr>
          <a:xfrm>
            <a:off x="457200" y="4038600"/>
            <a:ext cx="1143000" cy="381000"/>
          </a:xfrm>
        </p:spPr>
        <p:txBody>
          <a:bodyPr/>
          <a:lstStyle/>
          <a:p>
            <a:pPr marL="0" indent="0">
              <a:buNone/>
            </a:pPr>
            <a:r>
              <a:rPr lang="en-US" altLang="en-US" sz="2400" dirty="0"/>
              <a:t>where:</a:t>
            </a:r>
          </a:p>
        </p:txBody>
      </p:sp>
      <p:graphicFrame>
        <p:nvGraphicFramePr>
          <p:cNvPr id="8" name="Object 11" descr="Two equations. First: d sub 1 = natural log, left bracket, stock price divided by P V times strike price, right bracket, divided by omega times square root of T, plus omega times square root of T, divided by 2. Second: d sub 2 = d sub 1 minus omega times square root of T."/>
          <p:cNvGraphicFramePr>
            <a:graphicFrameLocks noChangeAspect="1"/>
          </p:cNvGraphicFramePr>
          <p:nvPr>
            <p:extLst>
              <p:ext uri="{D42A27DB-BD31-4B8C-83A1-F6EECF244321}">
                <p14:modId xmlns:p14="http://schemas.microsoft.com/office/powerpoint/2010/main" val="2636926198"/>
              </p:ext>
            </p:extLst>
          </p:nvPr>
        </p:nvGraphicFramePr>
        <p:xfrm>
          <a:off x="2230438" y="4554538"/>
          <a:ext cx="4681537" cy="1195387"/>
        </p:xfrm>
        <a:graphic>
          <a:graphicData uri="http://schemas.openxmlformats.org/presentationml/2006/ole">
            <mc:AlternateContent xmlns:mc="http://schemas.openxmlformats.org/markup-compatibility/2006">
              <mc:Choice xmlns:v="urn:schemas-microsoft-com:vml" Requires="v">
                <p:oleObj spid="_x0000_s28779" name="Equation" r:id="rId6" imgW="2781000" imgH="711000" progId="Equation.DSMT4">
                  <p:embed/>
                </p:oleObj>
              </mc:Choice>
              <mc:Fallback>
                <p:oleObj name="Equation" r:id="rId6" imgW="2781000" imgH="711000" progId="Equation.DSMT4">
                  <p:embed/>
                  <p:pic>
                    <p:nvPicPr>
                      <p:cNvPr id="8" name="Object 11" descr="Two equations. First: d sub 1 = natural log, left bracket, stock price divided by P V times strike price, right bracket, divided by omega times square root of T, plus omega times square root of T, divided by 2. Second: d sub 2 = d sub 1 minus omega times square root of T."/>
                      <p:cNvPicPr>
                        <a:picLocks noChangeAspect="1" noChangeArrowheads="1"/>
                      </p:cNvPicPr>
                      <p:nvPr/>
                    </p:nvPicPr>
                    <p:blipFill>
                      <a:blip r:embed="rId7"/>
                      <a:srcRect/>
                      <a:stretch>
                        <a:fillRect/>
                      </a:stretch>
                    </p:blipFill>
                    <p:spPr bwMode="auto">
                      <a:xfrm>
                        <a:off x="2230438" y="4554538"/>
                        <a:ext cx="4681537" cy="119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98522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mj-lt"/>
              </a:rPr>
              <a:t>Figure 21.5 Online Option Pricing Calculator</a:t>
            </a:r>
            <a:endParaRPr lang="en-IN" sz="3000" dirty="0">
              <a:latin typeface="+mj-lt"/>
            </a:endParaRPr>
          </a:p>
        </p:txBody>
      </p:sp>
      <p:pic>
        <p:nvPicPr>
          <p:cNvPr id="8" name="Picture Placeholder 7" descr="A screenshot of “The Options Industry Council” shows the “Advanced Options Calculator.”&#10;Long description is available in notes, press F6">
            <a:extLst>
              <a:ext uri="{FF2B5EF4-FFF2-40B4-BE49-F238E27FC236}">
                <a16:creationId xmlns:a16="http://schemas.microsoft.com/office/drawing/2014/main" id="{5FA51E9B-03CA-4EAC-AEEB-12346E7CAA9C}"/>
              </a:ext>
            </a:extLst>
          </p:cNvPr>
          <p:cNvPicPr>
            <a:picLocks noGrp="1" noChangeAspect="1"/>
          </p:cNvPicPr>
          <p:nvPr>
            <p:ph type="pic" sz="quarter" idx="14"/>
          </p:nvPr>
        </p:nvPicPr>
        <p:blipFill>
          <a:blip r:embed="rId3"/>
          <a:stretch>
            <a:fillRect/>
          </a:stretch>
        </p:blipFill>
        <p:spPr>
          <a:xfrm>
            <a:off x="676448" y="1461608"/>
            <a:ext cx="7801296" cy="4481992"/>
          </a:xfrm>
          <a:prstGeom prst="rect">
            <a:avLst/>
          </a:prstGeom>
        </p:spPr>
      </p:pic>
      <p:sp>
        <p:nvSpPr>
          <p:cNvPr id="6" name="Content Placeholder 3">
            <a:extLst>
              <a:ext uri="{FF2B5EF4-FFF2-40B4-BE49-F238E27FC236}">
                <a16:creationId xmlns:a16="http://schemas.microsoft.com/office/drawing/2014/main" id="{FCDB43F0-0F3E-4DC1-8A84-688E161FAD3A}"/>
              </a:ext>
            </a:extLst>
          </p:cNvPr>
          <p:cNvSpPr txBox="1">
            <a:spLocks/>
          </p:cNvSpPr>
          <p:nvPr/>
        </p:nvSpPr>
        <p:spPr>
          <a:xfrm>
            <a:off x="468086" y="6072937"/>
            <a:ext cx="8229600" cy="251663"/>
          </a:xfrm>
          <a:prstGeom prst="rect">
            <a:avLst/>
          </a:prstGeom>
        </p:spPr>
        <p:txBody>
          <a:bodyPr vert="horz" lIns="0" tIns="0" rIns="0" bIns="0" rtlCol="0" anchor="b">
            <a:noAutofit/>
          </a:bodyPr>
          <a:lstStyle>
            <a:lvl1pPr marL="0" indent="0" algn="l" defTabSz="914400" rtl="0" eaLnBrk="1" latinLnBrk="0" hangingPunct="1">
              <a:spcBef>
                <a:spcPts val="0"/>
              </a:spcBef>
              <a:buClr>
                <a:srgbClr val="007FA3"/>
              </a:buClr>
              <a:buFont typeface="Arial" panose="020B0604020202020204" pitchFamily="34" charset="0"/>
              <a:buNone/>
              <a:defRPr sz="800" kern="1200">
                <a:solidFill>
                  <a:schemeClr val="tx1"/>
                </a:solidFill>
                <a:latin typeface="+mn-lt"/>
                <a:ea typeface="+mn-ea"/>
                <a:cs typeface="+mn-cs"/>
              </a:defRPr>
            </a:lvl1pPr>
            <a:lvl2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2pPr>
            <a:lvl3pPr marL="0" indent="0" algn="l" defTabSz="914400" rtl="0" eaLnBrk="1" latinLnBrk="0" hangingPunct="1">
              <a:spcBef>
                <a:spcPts val="0"/>
              </a:spcBef>
              <a:buClr>
                <a:srgbClr val="007FA3"/>
              </a:buClr>
              <a:buFont typeface="Wingdings" panose="05000000000000000000" pitchFamily="2" charset="2"/>
              <a:buNone/>
              <a:defRPr sz="1600" kern="1200">
                <a:solidFill>
                  <a:schemeClr val="tx1"/>
                </a:solidFill>
                <a:latin typeface="+mn-lt"/>
                <a:ea typeface="+mn-ea"/>
                <a:cs typeface="+mn-cs"/>
              </a:defRPr>
            </a:lvl3pPr>
            <a:lvl4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5pPr>
            <a:lvl6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9pPr>
          </a:lstStyle>
          <a:p>
            <a:r>
              <a:rPr lang="en-IN" sz="1600" b="1" dirty="0"/>
              <a:t>Source</a:t>
            </a:r>
            <a:r>
              <a:rPr lang="en-IN" sz="1600" dirty="0"/>
              <a:t>: </a:t>
            </a:r>
            <a:r>
              <a:rPr lang="en-IN" sz="1600" dirty="0">
                <a:hlinkClick r:id="rId4" tooltip="http://www.optionseducation.org."/>
              </a:rPr>
              <a:t>http://www.optionseducation.org.</a:t>
            </a:r>
            <a:endParaRPr lang="en-IN" sz="1600" dirty="0"/>
          </a:p>
        </p:txBody>
      </p:sp>
    </p:spTree>
    <p:extLst>
      <p:ext uri="{BB962C8B-B14F-4D97-AF65-F5344CB8AC3E}">
        <p14:creationId xmlns:p14="http://schemas.microsoft.com/office/powerpoint/2010/main" val="3304808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452"/>
            <a:ext cx="8229600" cy="681325"/>
          </a:xfrm>
        </p:spPr>
        <p:txBody>
          <a:bodyPr anchor="ctr"/>
          <a:lstStyle/>
          <a:p>
            <a:r>
              <a:rPr lang="en-US" altLang="en-US" sz="3600" dirty="0">
                <a:latin typeface="+mj-lt"/>
              </a:rPr>
              <a:t>21.5 Put-Call Parity </a:t>
            </a:r>
            <a:r>
              <a:rPr lang="en-US" altLang="en-US" sz="2800" dirty="0">
                <a:latin typeface="+mj-lt"/>
              </a:rPr>
              <a:t>(1 of 3)</a:t>
            </a:r>
            <a:endParaRPr lang="en-IN" sz="3600" dirty="0">
              <a:latin typeface="+mj-lt"/>
            </a:endParaRPr>
          </a:p>
        </p:txBody>
      </p:sp>
      <p:sp>
        <p:nvSpPr>
          <p:cNvPr id="3" name="Content Placeholder 2"/>
          <p:cNvSpPr>
            <a:spLocks noGrp="1"/>
          </p:cNvSpPr>
          <p:nvPr>
            <p:ph idx="1"/>
          </p:nvPr>
        </p:nvSpPr>
        <p:spPr>
          <a:xfrm>
            <a:off x="457200" y="1075426"/>
            <a:ext cx="8229600" cy="2580336"/>
          </a:xfrm>
        </p:spPr>
        <p:txBody>
          <a:bodyPr/>
          <a:lstStyle/>
          <a:p>
            <a:r>
              <a:rPr lang="en-US" altLang="en-US" sz="2400" dirty="0"/>
              <a:t>Portfolio Insurance</a:t>
            </a:r>
          </a:p>
          <a:p>
            <a:pPr lvl="1"/>
            <a:r>
              <a:rPr lang="en-US" altLang="en-US" sz="2400" dirty="0"/>
              <a:t>Protective Put</a:t>
            </a:r>
          </a:p>
          <a:p>
            <a:pPr lvl="2"/>
            <a:r>
              <a:rPr lang="en-US" altLang="en-US" sz="2400" dirty="0">
                <a:ea typeface="ＭＳ Ｐゴシック" panose="020B0600070205080204" pitchFamily="34" charset="-128"/>
              </a:rPr>
              <a:t>Purchasing a put option on a stock you already own</a:t>
            </a:r>
          </a:p>
          <a:p>
            <a:pPr lvl="1"/>
            <a:r>
              <a:rPr lang="en-US" altLang="en-US" sz="2400" dirty="0"/>
              <a:t>Portfolio Insurance</a:t>
            </a:r>
          </a:p>
          <a:p>
            <a:pPr lvl="2"/>
            <a:r>
              <a:rPr lang="en-US" altLang="en-US" sz="2400" dirty="0">
                <a:ea typeface="ＭＳ Ｐゴシック" panose="020B0600070205080204" pitchFamily="34" charset="-128"/>
              </a:rPr>
              <a:t>A protective put written on a portfolio rather than a single stock</a:t>
            </a:r>
          </a:p>
        </p:txBody>
      </p:sp>
    </p:spTree>
    <p:extLst>
      <p:ext uri="{BB962C8B-B14F-4D97-AF65-F5344CB8AC3E}">
        <p14:creationId xmlns:p14="http://schemas.microsoft.com/office/powerpoint/2010/main" val="1855999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452"/>
            <a:ext cx="8229600" cy="681325"/>
          </a:xfrm>
        </p:spPr>
        <p:txBody>
          <a:bodyPr/>
          <a:lstStyle/>
          <a:p>
            <a:r>
              <a:rPr lang="en-US" altLang="en-US" sz="3600" dirty="0">
                <a:latin typeface="+mj-lt"/>
              </a:rPr>
              <a:t>Figure 21.6 Portfolio Insurance</a:t>
            </a:r>
            <a:endParaRPr lang="en-IN" sz="3600" dirty="0">
              <a:latin typeface="+mj-lt"/>
            </a:endParaRPr>
          </a:p>
        </p:txBody>
      </p:sp>
      <p:pic>
        <p:nvPicPr>
          <p:cNvPr id="7" name="Picture 4" descr="A figure shows two charts about insuring against the possibility of a stock’s price falling below $75.&#10;Long description is available in notes, press F6">
            <a:extLst>
              <a:ext uri="{FF2B5EF4-FFF2-40B4-BE49-F238E27FC236}">
                <a16:creationId xmlns:a16="http://schemas.microsoft.com/office/drawing/2014/main" id="{9369C671-E389-4005-B397-117FF5342E5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97821" y="1752600"/>
            <a:ext cx="7965609" cy="31174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70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08"/>
            <a:ext cx="8229600" cy="681325"/>
          </a:xfrm>
        </p:spPr>
        <p:txBody>
          <a:bodyPr/>
          <a:lstStyle/>
          <a:p>
            <a:r>
              <a:rPr lang="en-US" altLang="en-US" sz="3600" dirty="0">
                <a:latin typeface="+mj-lt"/>
              </a:rPr>
              <a:t>21.1 Option Basics </a:t>
            </a:r>
            <a:r>
              <a:rPr lang="en-US" altLang="en-US" sz="2800" dirty="0">
                <a:latin typeface="+mj-lt"/>
              </a:rPr>
              <a:t>(1 of 5)</a:t>
            </a:r>
            <a:endParaRPr lang="en-US" sz="3600" dirty="0">
              <a:latin typeface="+mj-lt"/>
            </a:endParaRPr>
          </a:p>
        </p:txBody>
      </p:sp>
      <p:sp>
        <p:nvSpPr>
          <p:cNvPr id="3" name="Content Placeholder 2"/>
          <p:cNvSpPr>
            <a:spLocks noGrp="1"/>
          </p:cNvSpPr>
          <p:nvPr>
            <p:ph idx="1"/>
          </p:nvPr>
        </p:nvSpPr>
        <p:spPr>
          <a:xfrm>
            <a:off x="457200" y="1076036"/>
            <a:ext cx="8229600" cy="2529495"/>
          </a:xfrm>
        </p:spPr>
        <p:txBody>
          <a:bodyPr/>
          <a:lstStyle/>
          <a:p>
            <a:pPr marL="255600" indent="-255600">
              <a:buSzPct val="100000"/>
            </a:pPr>
            <a:r>
              <a:rPr lang="en-US" altLang="en-US" sz="2400" dirty="0"/>
              <a:t>Financial Option</a:t>
            </a:r>
          </a:p>
          <a:p>
            <a:pPr marL="752400" lvl="1"/>
            <a:r>
              <a:rPr lang="en-US" altLang="en-US" sz="2400" dirty="0"/>
              <a:t>A contract that gives its owner the right (but not the obligation) to purchase or sell an asset at a fixed price at some future date</a:t>
            </a:r>
          </a:p>
          <a:p>
            <a:pPr lvl="2"/>
            <a:r>
              <a:rPr lang="en-US" altLang="en-US" sz="2400" dirty="0">
                <a:ea typeface="ＭＳ Ｐゴシック" panose="020B0600070205080204" pitchFamily="34" charset="-128"/>
              </a:rPr>
              <a:t>Call options</a:t>
            </a:r>
          </a:p>
          <a:p>
            <a:pPr lvl="2"/>
            <a:r>
              <a:rPr lang="en-US" altLang="en-US" sz="2400" dirty="0">
                <a:ea typeface="ＭＳ Ｐゴシック" panose="020B0600070205080204" pitchFamily="34" charset="-128"/>
              </a:rPr>
              <a:t>Put options</a:t>
            </a:r>
          </a:p>
        </p:txBody>
      </p:sp>
    </p:spTree>
    <p:extLst>
      <p:ext uri="{BB962C8B-B14F-4D97-AF65-F5344CB8AC3E}">
        <p14:creationId xmlns:p14="http://schemas.microsoft.com/office/powerpoint/2010/main" val="962563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59"/>
            <a:ext cx="8229600" cy="681325"/>
          </a:xfrm>
        </p:spPr>
        <p:txBody>
          <a:bodyPr anchor="ctr"/>
          <a:lstStyle/>
          <a:p>
            <a:r>
              <a:rPr lang="en-US" altLang="en-US" sz="3600" dirty="0">
                <a:latin typeface="+mj-lt"/>
              </a:rPr>
              <a:t>21.5 Put-Call Parity </a:t>
            </a:r>
            <a:r>
              <a:rPr lang="en-US" altLang="en-US" sz="2800" dirty="0">
                <a:latin typeface="+mj-lt"/>
              </a:rPr>
              <a:t>(2 of 3)</a:t>
            </a:r>
            <a:endParaRPr lang="en-IN" sz="3600" dirty="0">
              <a:latin typeface="+mj-lt"/>
            </a:endParaRPr>
          </a:p>
        </p:txBody>
      </p:sp>
      <p:sp>
        <p:nvSpPr>
          <p:cNvPr id="3" name="Content Placeholder 2"/>
          <p:cNvSpPr>
            <a:spLocks noGrp="1"/>
          </p:cNvSpPr>
          <p:nvPr>
            <p:ph idx="1"/>
          </p:nvPr>
        </p:nvSpPr>
        <p:spPr>
          <a:xfrm>
            <a:off x="457200" y="1077686"/>
            <a:ext cx="8229600" cy="3809999"/>
          </a:xfrm>
        </p:spPr>
        <p:txBody>
          <a:bodyPr/>
          <a:lstStyle/>
          <a:p>
            <a:pPr>
              <a:defRPr/>
            </a:pPr>
            <a:r>
              <a:rPr lang="en-US" altLang="en-US" sz="2400" dirty="0"/>
              <a:t>Portfolio Insurance</a:t>
            </a:r>
          </a:p>
          <a:p>
            <a:pPr lvl="1">
              <a:defRPr/>
            </a:pPr>
            <a:r>
              <a:rPr lang="en-US" altLang="en-US" sz="2400" dirty="0"/>
              <a:t>Put-Call Parity: Non-Dividend-Paying Stock</a:t>
            </a:r>
          </a:p>
          <a:p>
            <a:pPr lvl="2">
              <a:defRPr/>
            </a:pPr>
            <a:r>
              <a:rPr lang="en-US" altLang="en-US" sz="2400" dirty="0">
                <a:ea typeface="ＭＳ Ｐゴシック" pitchFamily="-1" charset="-128"/>
              </a:rPr>
              <a:t>Consider the two different ways to construct portfolio insurance illustrated in the example:</a:t>
            </a:r>
          </a:p>
          <a:p>
            <a:pPr lvl="3">
              <a:defRPr/>
            </a:pPr>
            <a:r>
              <a:rPr lang="en-US" altLang="en-US" sz="2400" dirty="0">
                <a:ea typeface="ＭＳ Ｐゴシック" pitchFamily="-1" charset="-128"/>
              </a:rPr>
              <a:t>Purchase the stock and a put</a:t>
            </a:r>
          </a:p>
          <a:p>
            <a:pPr lvl="3">
              <a:defRPr/>
            </a:pPr>
            <a:r>
              <a:rPr lang="en-US" altLang="en-US" sz="2400" dirty="0">
                <a:ea typeface="ＭＳ Ｐゴシック" pitchFamily="-1" charset="-128"/>
              </a:rPr>
              <a:t>Purchase a bond and a call</a:t>
            </a:r>
          </a:p>
          <a:p>
            <a:pPr lvl="4">
              <a:defRPr/>
            </a:pPr>
            <a:r>
              <a:rPr lang="en-US" altLang="en-US" sz="2400" dirty="0">
                <a:ea typeface="ＭＳ Ｐゴシック" pitchFamily="-1" charset="-128"/>
              </a:rPr>
              <a:t>Because both positions provide exactly the same payoff, the Law of One Price, requires that they must have the same price: </a:t>
            </a:r>
          </a:p>
        </p:txBody>
      </p:sp>
      <p:sp>
        <p:nvSpPr>
          <p:cNvPr id="4" name="Content Placeholder 3">
            <a:extLst>
              <a:ext uri="{FF2B5EF4-FFF2-40B4-BE49-F238E27FC236}">
                <a16:creationId xmlns:a16="http://schemas.microsoft.com/office/drawing/2014/main" id="{ED1C2A75-8BE8-45B8-A5ED-3951BD54402F}"/>
              </a:ext>
            </a:extLst>
          </p:cNvPr>
          <p:cNvSpPr>
            <a:spLocks noGrp="1"/>
          </p:cNvSpPr>
          <p:nvPr>
            <p:ph idx="13"/>
          </p:nvPr>
        </p:nvSpPr>
        <p:spPr>
          <a:xfrm>
            <a:off x="457200" y="5227637"/>
            <a:ext cx="8229600" cy="487363"/>
          </a:xfrm>
        </p:spPr>
        <p:txBody>
          <a:bodyPr/>
          <a:lstStyle/>
          <a:p>
            <a:pPr marL="533400" indent="0">
              <a:buNone/>
            </a:pPr>
            <a:r>
              <a:rPr lang="en-US" altLang="en-US" sz="2400" dirty="0">
                <a:solidFill>
                  <a:prstClr val="black"/>
                </a:solidFill>
                <a:ea typeface="ＭＳ Ｐゴシック" pitchFamily="-1" charset="-128"/>
              </a:rPr>
              <a:t>Stock Price + Put Price = </a:t>
            </a:r>
            <a:r>
              <a:rPr lang="en-US" altLang="en-US" sz="2400" i="1" spc="-300" dirty="0">
                <a:solidFill>
                  <a:prstClr val="black"/>
                </a:solidFill>
                <a:ea typeface="ＭＳ Ｐゴシック" pitchFamily="-1" charset="-128"/>
              </a:rPr>
              <a:t>P </a:t>
            </a:r>
            <a:r>
              <a:rPr lang="en-US" altLang="en-US" sz="2400" i="1" dirty="0">
                <a:solidFill>
                  <a:prstClr val="black"/>
                </a:solidFill>
                <a:ea typeface="ＭＳ Ｐゴシック" pitchFamily="-1" charset="-128"/>
              </a:rPr>
              <a:t>V</a:t>
            </a:r>
            <a:r>
              <a:rPr lang="en-US" altLang="en-US" sz="2400" dirty="0">
                <a:solidFill>
                  <a:prstClr val="black"/>
                </a:solidFill>
                <a:ea typeface="ＭＳ Ｐゴシック" pitchFamily="-1" charset="-128"/>
              </a:rPr>
              <a:t>(Strike Price) + Call Price</a:t>
            </a:r>
            <a:endParaRPr lang="en-IN" dirty="0"/>
          </a:p>
        </p:txBody>
      </p:sp>
    </p:spTree>
    <p:extLst>
      <p:ext uri="{BB962C8B-B14F-4D97-AF65-F5344CB8AC3E}">
        <p14:creationId xmlns:p14="http://schemas.microsoft.com/office/powerpoint/2010/main" val="1780061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362"/>
            <a:ext cx="8229600" cy="619386"/>
          </a:xfrm>
        </p:spPr>
        <p:txBody>
          <a:bodyPr anchor="ctr"/>
          <a:lstStyle/>
          <a:p>
            <a:r>
              <a:rPr lang="en-US" altLang="en-US" sz="3600" dirty="0">
                <a:latin typeface="+mj-lt"/>
              </a:rPr>
              <a:t>21.5 Put-Call Parity </a:t>
            </a:r>
            <a:r>
              <a:rPr lang="en-US" altLang="en-US" sz="2800" dirty="0">
                <a:latin typeface="+mj-lt"/>
              </a:rPr>
              <a:t>(3 of 3)</a:t>
            </a:r>
            <a:endParaRPr lang="en-IN" sz="3600" dirty="0">
              <a:latin typeface="+mj-lt"/>
            </a:endParaRPr>
          </a:p>
        </p:txBody>
      </p:sp>
      <p:sp>
        <p:nvSpPr>
          <p:cNvPr id="3" name="Content Placeholder 2"/>
          <p:cNvSpPr>
            <a:spLocks noGrp="1"/>
          </p:cNvSpPr>
          <p:nvPr>
            <p:ph idx="1"/>
          </p:nvPr>
        </p:nvSpPr>
        <p:spPr>
          <a:xfrm>
            <a:off x="457200" y="1075426"/>
            <a:ext cx="8229600" cy="4073774"/>
          </a:xfrm>
        </p:spPr>
        <p:txBody>
          <a:bodyPr/>
          <a:lstStyle/>
          <a:p>
            <a:r>
              <a:rPr lang="en-US" altLang="en-US" sz="2400" dirty="0"/>
              <a:t>Portfolio Insurance</a:t>
            </a:r>
          </a:p>
          <a:p>
            <a:pPr lvl="1"/>
            <a:r>
              <a:rPr lang="en-US" altLang="en-US" sz="2400" dirty="0"/>
              <a:t>Put-Call Parity: Non-Dividend-Paying Stock</a:t>
            </a:r>
          </a:p>
          <a:p>
            <a:pPr lvl="2"/>
            <a:r>
              <a:rPr lang="en-US" altLang="en-US" sz="2400" dirty="0">
                <a:ea typeface="ＭＳ Ｐゴシック" panose="020B0600070205080204" pitchFamily="34" charset="-128"/>
              </a:rPr>
              <a:t>Put-Call Parity</a:t>
            </a:r>
          </a:p>
          <a:p>
            <a:pPr lvl="3"/>
            <a:r>
              <a:rPr lang="en-US" altLang="en-US" sz="2400" dirty="0">
                <a:ea typeface="ＭＳ Ｐゴシック" panose="020B0600070205080204" pitchFamily="34" charset="-128"/>
              </a:rPr>
              <a:t>Stock Price + Put Price = </a:t>
            </a:r>
            <a:r>
              <a:rPr lang="en-US" altLang="en-US" sz="2400" spc="-300" dirty="0">
                <a:ea typeface="ＭＳ Ｐゴシック" panose="020B0600070205080204" pitchFamily="34" charset="-128"/>
              </a:rPr>
              <a:t>P </a:t>
            </a:r>
            <a:r>
              <a:rPr lang="en-US" altLang="en-US" sz="2400" dirty="0">
                <a:ea typeface="ＭＳ Ｐゴシック" panose="020B0600070205080204" pitchFamily="34" charset="-128"/>
              </a:rPr>
              <a:t>V(Strike Price) + Call Price</a:t>
            </a:r>
          </a:p>
          <a:p>
            <a:pPr lvl="4"/>
            <a:r>
              <a:rPr lang="en-US" altLang="en-US" sz="2400" dirty="0">
                <a:ea typeface="ＭＳ Ｐゴシック" panose="020B0600070205080204" pitchFamily="34" charset="-128"/>
              </a:rPr>
              <a:t>Rearranging terms gives an expression for the price of a European call option for a non-dividend-paying stock:</a:t>
            </a:r>
          </a:p>
          <a:p>
            <a:pPr lvl="3"/>
            <a:r>
              <a:rPr lang="en-US" altLang="en-US" sz="2400" dirty="0">
                <a:ea typeface="ＭＳ Ｐゴシック" panose="020B0600070205080204" pitchFamily="34" charset="-128"/>
              </a:rPr>
              <a:t>Call Price = Put Price + Stock Price − </a:t>
            </a:r>
            <a:r>
              <a:rPr lang="en-US" altLang="en-US" sz="2400" i="1" spc="-300" dirty="0">
                <a:ea typeface="ＭＳ Ｐゴシック" panose="020B0600070205080204" pitchFamily="34" charset="-128"/>
              </a:rPr>
              <a:t>P </a:t>
            </a:r>
            <a:r>
              <a:rPr lang="en-US" altLang="en-US" sz="2400" i="1" dirty="0">
                <a:ea typeface="ＭＳ Ｐゴシック" panose="020B0600070205080204" pitchFamily="34" charset="-128"/>
              </a:rPr>
              <a:t>V</a:t>
            </a:r>
            <a:r>
              <a:rPr lang="en-US" altLang="en-US" sz="2400" dirty="0">
                <a:ea typeface="ＭＳ Ｐゴシック" panose="020B0600070205080204" pitchFamily="34" charset="-128"/>
              </a:rPr>
              <a:t>(Strike Price)</a:t>
            </a:r>
          </a:p>
        </p:txBody>
      </p:sp>
    </p:spTree>
    <p:extLst>
      <p:ext uri="{BB962C8B-B14F-4D97-AF65-F5344CB8AC3E}">
        <p14:creationId xmlns:p14="http://schemas.microsoft.com/office/powerpoint/2010/main" val="1420839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9386"/>
          </a:xfrm>
        </p:spPr>
        <p:txBody>
          <a:bodyPr anchor="ctr"/>
          <a:lstStyle/>
          <a:p>
            <a:r>
              <a:rPr lang="en-US" altLang="en-US" sz="3200" dirty="0">
                <a:latin typeface="+mj-lt"/>
              </a:rPr>
              <a:t>Example 21.6 Using Put-Call Parity </a:t>
            </a:r>
            <a:r>
              <a:rPr lang="en-US" altLang="en-US" sz="2400" dirty="0">
                <a:latin typeface="+mj-lt"/>
              </a:rPr>
              <a:t>(1 of 5)</a:t>
            </a:r>
            <a:endParaRPr lang="en-IN" sz="2400" dirty="0">
              <a:latin typeface="+mj-lt"/>
            </a:endParaRPr>
          </a:p>
        </p:txBody>
      </p:sp>
      <p:sp>
        <p:nvSpPr>
          <p:cNvPr id="3" name="Content Placeholder 2"/>
          <p:cNvSpPr>
            <a:spLocks noGrp="1"/>
          </p:cNvSpPr>
          <p:nvPr>
            <p:ph idx="1"/>
          </p:nvPr>
        </p:nvSpPr>
        <p:spPr>
          <a:xfrm>
            <a:off x="457200" y="1083920"/>
            <a:ext cx="8229600" cy="5012080"/>
          </a:xfrm>
        </p:spPr>
        <p:txBody>
          <a:bodyPr/>
          <a:lstStyle/>
          <a:p>
            <a:pPr>
              <a:lnSpc>
                <a:spcPct val="90000"/>
              </a:lnSpc>
              <a:buNone/>
            </a:pPr>
            <a:r>
              <a:rPr lang="en-US" altLang="en-US" sz="2400" b="1" dirty="0"/>
              <a:t>Problem:  </a:t>
            </a:r>
          </a:p>
          <a:p>
            <a:r>
              <a:rPr lang="en-IN" sz="2400" dirty="0"/>
              <a:t>You are an options dealer who deals in non-publicly traded options. One of your clients wants to purchase a one-year European call option on </a:t>
            </a:r>
            <a:r>
              <a:rPr lang="en-IN" sz="2400" spc="-300" dirty="0"/>
              <a:t>H A </a:t>
            </a:r>
            <a:r>
              <a:rPr lang="en-IN" sz="2400" dirty="0"/>
              <a:t>L Computer Systems stock with a strike price of $20. </a:t>
            </a:r>
          </a:p>
          <a:p>
            <a:r>
              <a:rPr lang="en-IN" sz="2400" dirty="0"/>
              <a:t>Another dealer is willing to write a one-year European put option on </a:t>
            </a:r>
            <a:r>
              <a:rPr lang="en-IN" sz="2400" spc="-300" dirty="0"/>
              <a:t>H A </a:t>
            </a:r>
            <a:r>
              <a:rPr lang="en-IN" sz="2400" dirty="0"/>
              <a:t>L stock with a strike price of $20, and sell you the put option for a price of $2.50 per share. </a:t>
            </a:r>
          </a:p>
          <a:p>
            <a:r>
              <a:rPr lang="en-IN" sz="2400" dirty="0"/>
              <a:t>If </a:t>
            </a:r>
            <a:r>
              <a:rPr lang="en-IN" sz="2400" spc="-300" dirty="0"/>
              <a:t>H A </a:t>
            </a:r>
            <a:r>
              <a:rPr lang="en-IN" sz="2400" dirty="0"/>
              <a:t>L pays no dividends and is currently trading for $18 per share, and if the risk-free interest rate is 6%, what is the lowest price you can charge for the call option and still guarantee yourself a profit?</a:t>
            </a:r>
            <a:endParaRPr lang="en-US" altLang="en-US" sz="2400" dirty="0"/>
          </a:p>
        </p:txBody>
      </p:sp>
    </p:spTree>
    <p:extLst>
      <p:ext uri="{BB962C8B-B14F-4D97-AF65-F5344CB8AC3E}">
        <p14:creationId xmlns:p14="http://schemas.microsoft.com/office/powerpoint/2010/main" val="704123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500"/>
            <a:ext cx="8229600" cy="619386"/>
          </a:xfrm>
        </p:spPr>
        <p:txBody>
          <a:bodyPr anchor="ctr"/>
          <a:lstStyle/>
          <a:p>
            <a:r>
              <a:rPr lang="en-US" altLang="en-US" sz="3200" dirty="0">
                <a:latin typeface="+mj-lt"/>
              </a:rPr>
              <a:t>Example 21.6 Using Put-Call Parity </a:t>
            </a:r>
            <a:r>
              <a:rPr lang="en-US" altLang="en-US" sz="2400" dirty="0">
                <a:latin typeface="+mj-lt"/>
              </a:rPr>
              <a:t>(2 of 5)</a:t>
            </a:r>
            <a:endParaRPr lang="en-IN" sz="2400" dirty="0">
              <a:latin typeface="+mj-lt"/>
            </a:endParaRPr>
          </a:p>
        </p:txBody>
      </p:sp>
      <p:sp>
        <p:nvSpPr>
          <p:cNvPr id="3" name="Content Placeholder 2"/>
          <p:cNvSpPr>
            <a:spLocks noGrp="1"/>
          </p:cNvSpPr>
          <p:nvPr>
            <p:ph idx="1"/>
          </p:nvPr>
        </p:nvSpPr>
        <p:spPr>
          <a:xfrm>
            <a:off x="457200" y="1113412"/>
            <a:ext cx="8229600" cy="2174074"/>
          </a:xfrm>
        </p:spPr>
        <p:txBody>
          <a:bodyPr/>
          <a:lstStyle/>
          <a:p>
            <a:pPr>
              <a:lnSpc>
                <a:spcPct val="90000"/>
              </a:lnSpc>
              <a:buNone/>
            </a:pPr>
            <a:r>
              <a:rPr lang="en-US" altLang="en-US" sz="2400" b="1" dirty="0"/>
              <a:t>Solution:</a:t>
            </a:r>
          </a:p>
          <a:p>
            <a:pPr>
              <a:lnSpc>
                <a:spcPct val="90000"/>
              </a:lnSpc>
              <a:spcBef>
                <a:spcPts val="0"/>
              </a:spcBef>
              <a:buNone/>
            </a:pPr>
            <a:r>
              <a:rPr lang="en-US" altLang="en-US" sz="2400" b="1" dirty="0"/>
              <a:t>Plan:</a:t>
            </a:r>
          </a:p>
          <a:p>
            <a:pPr>
              <a:lnSpc>
                <a:spcPct val="90000"/>
              </a:lnSpc>
            </a:pPr>
            <a:r>
              <a:rPr lang="en-US" altLang="en-US" sz="2400" dirty="0"/>
              <a:t>We can use put-call parity to determine the price of the option:</a:t>
            </a:r>
          </a:p>
          <a:p>
            <a:pPr>
              <a:lnSpc>
                <a:spcPct val="90000"/>
              </a:lnSpc>
              <a:buNone/>
            </a:pPr>
            <a:r>
              <a:rPr lang="en-US" altLang="en-US" sz="2400" dirty="0"/>
              <a:t>Call Price = Put Price + Stock Price − </a:t>
            </a:r>
            <a:r>
              <a:rPr lang="en-US" altLang="en-US" sz="2400" i="1" spc="-300" dirty="0"/>
              <a:t>P </a:t>
            </a:r>
            <a:r>
              <a:rPr lang="en-US" altLang="en-US" sz="2400" i="1" dirty="0"/>
              <a:t>V</a:t>
            </a:r>
            <a:r>
              <a:rPr lang="en-US" altLang="en-US" sz="2400" dirty="0"/>
              <a:t>(Strike Price)</a:t>
            </a:r>
          </a:p>
        </p:txBody>
      </p:sp>
      <p:sp>
        <p:nvSpPr>
          <p:cNvPr id="4" name="Content Placeholder 3">
            <a:extLst>
              <a:ext uri="{FF2B5EF4-FFF2-40B4-BE49-F238E27FC236}">
                <a16:creationId xmlns:a16="http://schemas.microsoft.com/office/drawing/2014/main" id="{61984C77-E304-4BD2-B2C9-443CD66525FC}"/>
              </a:ext>
            </a:extLst>
          </p:cNvPr>
          <p:cNvSpPr>
            <a:spLocks noGrp="1"/>
          </p:cNvSpPr>
          <p:nvPr>
            <p:ph idx="13"/>
          </p:nvPr>
        </p:nvSpPr>
        <p:spPr>
          <a:xfrm>
            <a:off x="457200" y="3407230"/>
            <a:ext cx="8229600" cy="2116775"/>
          </a:xfrm>
        </p:spPr>
        <p:txBody>
          <a:bodyPr/>
          <a:lstStyle/>
          <a:p>
            <a:pPr lvl="0"/>
            <a:r>
              <a:rPr lang="en-IN" sz="2400" dirty="0">
                <a:solidFill>
                  <a:prstClr val="black"/>
                </a:solidFill>
              </a:rPr>
              <a:t>In order to price a one-year European call with a strike price of $20, we need to know the price of a one-year European put with the same strike price, the current stock price, and the risk-free interest rate. </a:t>
            </a:r>
          </a:p>
          <a:p>
            <a:pPr lvl="0"/>
            <a:r>
              <a:rPr lang="en-IN" sz="2400" dirty="0">
                <a:solidFill>
                  <a:prstClr val="black"/>
                </a:solidFill>
              </a:rPr>
              <a:t>We have all of that information, so we’re ready.</a:t>
            </a:r>
            <a:endParaRPr lang="en-US" altLang="en-US" sz="2400" dirty="0">
              <a:solidFill>
                <a:prstClr val="black"/>
              </a:solidFill>
            </a:endParaRPr>
          </a:p>
        </p:txBody>
      </p:sp>
    </p:spTree>
    <p:extLst>
      <p:ext uri="{BB962C8B-B14F-4D97-AF65-F5344CB8AC3E}">
        <p14:creationId xmlns:p14="http://schemas.microsoft.com/office/powerpoint/2010/main" val="796732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9386"/>
          </a:xfrm>
        </p:spPr>
        <p:txBody>
          <a:bodyPr anchor="ctr"/>
          <a:lstStyle/>
          <a:p>
            <a:r>
              <a:rPr lang="en-US" altLang="en-US" sz="3200" dirty="0">
                <a:latin typeface="+mj-lt"/>
              </a:rPr>
              <a:t>Example 21.6 Using Put-Call Parity </a:t>
            </a:r>
            <a:r>
              <a:rPr lang="en-US" altLang="en-US" sz="2400" dirty="0">
                <a:latin typeface="+mj-lt"/>
              </a:rPr>
              <a:t>(3 of 5)</a:t>
            </a:r>
            <a:endParaRPr lang="en-IN" sz="3200" dirty="0">
              <a:latin typeface="+mj-lt"/>
            </a:endParaRPr>
          </a:p>
        </p:txBody>
      </p:sp>
      <p:sp>
        <p:nvSpPr>
          <p:cNvPr id="3" name="Content Placeholder 2"/>
          <p:cNvSpPr>
            <a:spLocks noGrp="1"/>
          </p:cNvSpPr>
          <p:nvPr>
            <p:ph idx="1"/>
          </p:nvPr>
        </p:nvSpPr>
        <p:spPr>
          <a:xfrm>
            <a:off x="457200" y="1074855"/>
            <a:ext cx="8229600" cy="364319"/>
          </a:xfrm>
        </p:spPr>
        <p:txBody>
          <a:bodyPr/>
          <a:lstStyle/>
          <a:p>
            <a:pPr>
              <a:buNone/>
            </a:pPr>
            <a:r>
              <a:rPr lang="en-US" altLang="en-US" sz="2400" b="1" dirty="0"/>
              <a:t>Execute:</a:t>
            </a:r>
          </a:p>
        </p:txBody>
      </p:sp>
      <p:graphicFrame>
        <p:nvGraphicFramePr>
          <p:cNvPr id="4" name="Object 3" descr="An equation: call price = put price plus stock price minus P V times, strike price = $6.25 plus $45 minus, $50 divided by 1.04 = $3.173."/>
          <p:cNvGraphicFramePr>
            <a:graphicFrameLocks noChangeAspect="1"/>
          </p:cNvGraphicFramePr>
          <p:nvPr>
            <p:extLst>
              <p:ext uri="{D42A27DB-BD31-4B8C-83A1-F6EECF244321}">
                <p14:modId xmlns:p14="http://schemas.microsoft.com/office/powerpoint/2010/main" val="866311788"/>
              </p:ext>
            </p:extLst>
          </p:nvPr>
        </p:nvGraphicFramePr>
        <p:xfrm>
          <a:off x="1477963" y="1828800"/>
          <a:ext cx="6188075" cy="1062038"/>
        </p:xfrm>
        <a:graphic>
          <a:graphicData uri="http://schemas.openxmlformats.org/presentationml/2006/ole">
            <mc:AlternateContent xmlns:mc="http://schemas.openxmlformats.org/markup-compatibility/2006">
              <mc:Choice xmlns:v="urn:schemas-microsoft-com:vml" Requires="v">
                <p:oleObj spid="_x0000_s29751" name="Equation" r:id="rId3" imgW="6806880" imgH="1168200" progId="Equation.DSMT4">
                  <p:embed/>
                </p:oleObj>
              </mc:Choice>
              <mc:Fallback>
                <p:oleObj name="Equation" r:id="rId3" imgW="6806880" imgH="1168200" progId="Equation.DSMT4">
                  <p:embed/>
                  <p:pic>
                    <p:nvPicPr>
                      <p:cNvPr id="4" name="Object 3" descr="An equation: call price = put price plus stock minus minus P V times, strike price = $2.50 plus $18 minus, $20 divided by 1.06 = $1.632."/>
                      <p:cNvPicPr/>
                      <p:nvPr/>
                    </p:nvPicPr>
                    <p:blipFill>
                      <a:blip r:embed="rId4"/>
                      <a:stretch>
                        <a:fillRect/>
                      </a:stretch>
                    </p:blipFill>
                    <p:spPr>
                      <a:xfrm>
                        <a:off x="1477963" y="1828800"/>
                        <a:ext cx="6188075" cy="1062038"/>
                      </a:xfrm>
                      <a:prstGeom prst="rect">
                        <a:avLst/>
                      </a:prstGeom>
                    </p:spPr>
                  </p:pic>
                </p:oleObj>
              </mc:Fallback>
            </mc:AlternateContent>
          </a:graphicData>
        </a:graphic>
      </p:graphicFrame>
    </p:spTree>
    <p:extLst>
      <p:ext uri="{BB962C8B-B14F-4D97-AF65-F5344CB8AC3E}">
        <p14:creationId xmlns:p14="http://schemas.microsoft.com/office/powerpoint/2010/main" val="2460244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9386"/>
          </a:xfrm>
        </p:spPr>
        <p:txBody>
          <a:bodyPr anchor="ctr"/>
          <a:lstStyle/>
          <a:p>
            <a:r>
              <a:rPr lang="en-US" altLang="en-US" sz="3200" dirty="0">
                <a:latin typeface="+mj-lt"/>
              </a:rPr>
              <a:t>Example 21.6 Using Put-Call Parity </a:t>
            </a:r>
            <a:r>
              <a:rPr lang="en-US" altLang="en-US" sz="2400" dirty="0">
                <a:latin typeface="+mj-lt"/>
              </a:rPr>
              <a:t>(4 of 5)</a:t>
            </a:r>
            <a:endParaRPr lang="en-IN" sz="2400" dirty="0">
              <a:latin typeface="+mj-lt"/>
            </a:endParaRPr>
          </a:p>
        </p:txBody>
      </p:sp>
      <p:sp>
        <p:nvSpPr>
          <p:cNvPr id="3" name="Content Placeholder 2"/>
          <p:cNvSpPr>
            <a:spLocks noGrp="1"/>
          </p:cNvSpPr>
          <p:nvPr>
            <p:ph idx="1"/>
          </p:nvPr>
        </p:nvSpPr>
        <p:spPr>
          <a:xfrm>
            <a:off x="457200" y="1081678"/>
            <a:ext cx="8229600" cy="3777870"/>
          </a:xfrm>
        </p:spPr>
        <p:txBody>
          <a:bodyPr/>
          <a:lstStyle/>
          <a:p>
            <a:pPr>
              <a:buNone/>
            </a:pPr>
            <a:r>
              <a:rPr lang="en-US" altLang="en-US" sz="2400" b="1" dirty="0"/>
              <a:t>Evaluate:</a:t>
            </a:r>
          </a:p>
          <a:p>
            <a:r>
              <a:rPr lang="en-IN" sz="2400" dirty="0"/>
              <a:t>Put-call parity means that we can replicate the payoff of the one-year call option with a strike price of $20 by holding the following portfolio: Buy the one-year put option with a strike price of $20 from the dealer, buy the stock, and sell a one-year, risk-free zero-coupon bond with a face value of $20. </a:t>
            </a:r>
          </a:p>
          <a:p>
            <a:r>
              <a:rPr lang="en-IN" sz="2400" dirty="0"/>
              <a:t>With this combination, we have the following final payoff, depending on the final price of </a:t>
            </a:r>
            <a:r>
              <a:rPr lang="en-IN" sz="2400" spc="-300" dirty="0"/>
              <a:t>H A </a:t>
            </a:r>
            <a:r>
              <a:rPr lang="en-IN" sz="2400" dirty="0"/>
              <a:t>L stock in one year, </a:t>
            </a:r>
            <a:r>
              <a:rPr lang="en-IN" sz="2400" i="1" dirty="0"/>
              <a:t>S</a:t>
            </a:r>
            <a:r>
              <a:rPr lang="en-IN" sz="2400" baseline="-25000" dirty="0"/>
              <a:t>1</a:t>
            </a:r>
            <a:r>
              <a:rPr lang="en-IN" sz="2400" dirty="0"/>
              <a:t>:</a:t>
            </a:r>
            <a:endParaRPr lang="en-US" altLang="en-US" sz="2400" dirty="0"/>
          </a:p>
        </p:txBody>
      </p:sp>
    </p:spTree>
    <p:extLst>
      <p:ext uri="{BB962C8B-B14F-4D97-AF65-F5344CB8AC3E}">
        <p14:creationId xmlns:p14="http://schemas.microsoft.com/office/powerpoint/2010/main" val="3773566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278"/>
            <a:ext cx="8229600" cy="563078"/>
          </a:xfrm>
        </p:spPr>
        <p:txBody>
          <a:bodyPr/>
          <a:lstStyle/>
          <a:p>
            <a:r>
              <a:rPr lang="en-US" altLang="en-US" sz="3200" dirty="0">
                <a:latin typeface="+mj-lt"/>
              </a:rPr>
              <a:t>Example 21.6 Using Put-Call Parity </a:t>
            </a:r>
            <a:r>
              <a:rPr lang="en-US" altLang="en-US" sz="2400" dirty="0">
                <a:latin typeface="+mj-lt"/>
              </a:rPr>
              <a:t>(5 of 5)</a:t>
            </a:r>
            <a:endParaRPr lang="en-IN" sz="3200" dirty="0">
              <a:latin typeface="+mj-lt"/>
            </a:endParaRPr>
          </a:p>
        </p:txBody>
      </p:sp>
      <p:sp>
        <p:nvSpPr>
          <p:cNvPr id="3" name="Content Placeholder 2"/>
          <p:cNvSpPr>
            <a:spLocks noGrp="1"/>
          </p:cNvSpPr>
          <p:nvPr>
            <p:ph idx="1"/>
          </p:nvPr>
        </p:nvSpPr>
        <p:spPr>
          <a:xfrm>
            <a:off x="457200" y="1118556"/>
            <a:ext cx="8229600" cy="364717"/>
          </a:xfrm>
        </p:spPr>
        <p:txBody>
          <a:bodyPr/>
          <a:lstStyle/>
          <a:p>
            <a:pPr>
              <a:buNone/>
            </a:pPr>
            <a:r>
              <a:rPr lang="en-US" altLang="en-US" sz="2000" b="1" dirty="0"/>
              <a:t>Evaluate:</a:t>
            </a:r>
          </a:p>
        </p:txBody>
      </p:sp>
      <p:pic>
        <p:nvPicPr>
          <p:cNvPr id="7" name="Picture Placeholder 6" descr="A table shows the details of payoff for final HAL stock price.&#10;Long description is available in notes, press F6">
            <a:extLst>
              <a:ext uri="{FF2B5EF4-FFF2-40B4-BE49-F238E27FC236}">
                <a16:creationId xmlns:a16="http://schemas.microsoft.com/office/drawing/2014/main" id="{990282CF-C6C2-48DC-81D2-2A7CD61A9FDB}"/>
              </a:ext>
            </a:extLst>
          </p:cNvPr>
          <p:cNvPicPr>
            <a:picLocks noGrp="1" noChangeAspect="1"/>
          </p:cNvPicPr>
          <p:nvPr>
            <p:ph type="pic" sz="quarter" idx="14"/>
          </p:nvPr>
        </p:nvPicPr>
        <p:blipFill>
          <a:blip r:embed="rId3"/>
          <a:stretch>
            <a:fillRect/>
          </a:stretch>
        </p:blipFill>
        <p:spPr>
          <a:xfrm>
            <a:off x="2367868" y="1610260"/>
            <a:ext cx="4408265" cy="2554789"/>
          </a:xfrm>
          <a:prstGeom prst="rect">
            <a:avLst/>
          </a:prstGeom>
        </p:spPr>
      </p:pic>
      <p:sp>
        <p:nvSpPr>
          <p:cNvPr id="4" name="Content Placeholder 3"/>
          <p:cNvSpPr>
            <a:spLocks noGrp="1"/>
          </p:cNvSpPr>
          <p:nvPr>
            <p:ph idx="13"/>
          </p:nvPr>
        </p:nvSpPr>
        <p:spPr>
          <a:xfrm>
            <a:off x="457200" y="4281874"/>
            <a:ext cx="8229600" cy="2042726"/>
          </a:xfrm>
        </p:spPr>
        <p:txBody>
          <a:bodyPr/>
          <a:lstStyle/>
          <a:p>
            <a:pPr>
              <a:spcBef>
                <a:spcPts val="600"/>
              </a:spcBef>
            </a:pPr>
            <a:r>
              <a:rPr lang="en-IN" sz="2000" dirty="0"/>
              <a:t>Note that the final payoff of the portfolio of the three securities matches the payoff of a call option. </a:t>
            </a:r>
          </a:p>
          <a:p>
            <a:pPr>
              <a:spcBef>
                <a:spcPts val="600"/>
              </a:spcBef>
            </a:pPr>
            <a:r>
              <a:rPr lang="en-IN" sz="2000" dirty="0"/>
              <a:t>Therefore, we can sell the call option to our client and have future payoff of zero no matter what happens. </a:t>
            </a:r>
          </a:p>
          <a:p>
            <a:pPr>
              <a:spcBef>
                <a:spcPts val="600"/>
              </a:spcBef>
            </a:pPr>
            <a:r>
              <a:rPr lang="en-IN" sz="2000" dirty="0"/>
              <a:t>Doing so is worthwhile as long as we can sell the call option for more than the cost of the portfolio, which we found to be $1.632.</a:t>
            </a:r>
            <a:endParaRPr lang="en-US" altLang="en-US" sz="2000" dirty="0"/>
          </a:p>
        </p:txBody>
      </p:sp>
    </p:spTree>
    <p:extLst>
      <p:ext uri="{BB962C8B-B14F-4D97-AF65-F5344CB8AC3E}">
        <p14:creationId xmlns:p14="http://schemas.microsoft.com/office/powerpoint/2010/main" val="2351730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078"/>
          </a:xfrm>
        </p:spPr>
        <p:txBody>
          <a:bodyPr/>
          <a:lstStyle/>
          <a:p>
            <a:r>
              <a:rPr lang="en-US" altLang="en-US" sz="3600" dirty="0">
                <a:latin typeface="+mj-lt"/>
              </a:rPr>
              <a:t>21.6 Options and Corporate Finance</a:t>
            </a:r>
            <a:endParaRPr lang="en-IN" sz="2000" b="0" dirty="0">
              <a:latin typeface="+mj-lt"/>
            </a:endParaRPr>
          </a:p>
        </p:txBody>
      </p:sp>
      <p:sp>
        <p:nvSpPr>
          <p:cNvPr id="3" name="Content Placeholder 2"/>
          <p:cNvSpPr>
            <a:spLocks noGrp="1"/>
          </p:cNvSpPr>
          <p:nvPr>
            <p:ph idx="1"/>
          </p:nvPr>
        </p:nvSpPr>
        <p:spPr>
          <a:xfrm>
            <a:off x="457200" y="1077789"/>
            <a:ext cx="8229600" cy="2257759"/>
          </a:xfrm>
        </p:spPr>
        <p:txBody>
          <a:bodyPr/>
          <a:lstStyle/>
          <a:p>
            <a:r>
              <a:rPr lang="en-US" altLang="en-US" sz="2400" dirty="0"/>
              <a:t>Option to delay, change, or abandon a project</a:t>
            </a:r>
          </a:p>
          <a:p>
            <a:r>
              <a:rPr lang="en-US" altLang="en-US" sz="2400" dirty="0"/>
              <a:t>Option to call a bond early</a:t>
            </a:r>
          </a:p>
          <a:p>
            <a:r>
              <a:rPr lang="en-US" altLang="en-US" sz="2400" dirty="0"/>
              <a:t>Stock can be thought of as a call option on the assets of the firm with a strike price equal to the value of debt outstanding</a:t>
            </a:r>
          </a:p>
        </p:txBody>
      </p:sp>
    </p:spTree>
    <p:extLst>
      <p:ext uri="{BB962C8B-B14F-4D97-AF65-F5344CB8AC3E}">
        <p14:creationId xmlns:p14="http://schemas.microsoft.com/office/powerpoint/2010/main" val="3690573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148"/>
            <a:ext cx="8229600" cy="619386"/>
          </a:xfrm>
        </p:spPr>
        <p:txBody>
          <a:bodyPr/>
          <a:lstStyle/>
          <a:p>
            <a:r>
              <a:rPr lang="en-US" altLang="en-US" dirty="0">
                <a:latin typeface="+mj-lt"/>
              </a:rPr>
              <a:t>Figure 21.7 Equity as a Call Option</a:t>
            </a:r>
            <a:endParaRPr lang="en-IN" dirty="0">
              <a:latin typeface="+mj-lt"/>
            </a:endParaRPr>
          </a:p>
        </p:txBody>
      </p:sp>
      <p:pic>
        <p:nvPicPr>
          <p:cNvPr id="7" name="Picture 4" descr="A chart explains payoff to equity.&#10;Long description is available in notes, press F6">
            <a:extLst>
              <a:ext uri="{FF2B5EF4-FFF2-40B4-BE49-F238E27FC236}">
                <a16:creationId xmlns:a16="http://schemas.microsoft.com/office/drawing/2014/main" id="{AB849481-378F-471D-B9B3-C2E1D7046E9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043268" y="1190690"/>
            <a:ext cx="7057464" cy="49139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894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362"/>
            <a:ext cx="8229600" cy="619386"/>
          </a:xfrm>
        </p:spPr>
        <p:txBody>
          <a:bodyPr anchor="ctr"/>
          <a:lstStyle/>
          <a:p>
            <a:r>
              <a:rPr lang="en-US" altLang="en-US" sz="3600" dirty="0">
                <a:latin typeface="+mj-lt"/>
              </a:rPr>
              <a:t>Chapter Quiz </a:t>
            </a:r>
            <a:r>
              <a:rPr lang="en-US" altLang="en-US" sz="2800" dirty="0">
                <a:latin typeface="+mj-lt"/>
              </a:rPr>
              <a:t>(1 of 2)</a:t>
            </a:r>
            <a:endParaRPr lang="en-IN" sz="3600" dirty="0">
              <a:latin typeface="+mj-lt"/>
            </a:endParaRPr>
          </a:p>
        </p:txBody>
      </p:sp>
      <p:sp>
        <p:nvSpPr>
          <p:cNvPr id="3" name="Content Placeholder 2"/>
          <p:cNvSpPr>
            <a:spLocks noGrp="1"/>
          </p:cNvSpPr>
          <p:nvPr>
            <p:ph idx="1"/>
          </p:nvPr>
        </p:nvSpPr>
        <p:spPr>
          <a:xfrm>
            <a:off x="457200" y="1075426"/>
            <a:ext cx="8229600" cy="2647399"/>
          </a:xfrm>
        </p:spPr>
        <p:txBody>
          <a:bodyPr/>
          <a:lstStyle/>
          <a:p>
            <a:pPr marL="514350" indent="-514350">
              <a:buFontTx/>
              <a:buAutoNum type="arabicPeriod"/>
            </a:pPr>
            <a:r>
              <a:rPr lang="en-US" altLang="en-US" sz="2400" dirty="0"/>
              <a:t>What is the difference between a European option and an American option?</a:t>
            </a:r>
          </a:p>
          <a:p>
            <a:pPr marL="514350" indent="-514350">
              <a:buFontTx/>
              <a:buAutoNum type="arabicPeriod"/>
            </a:pPr>
            <a:r>
              <a:rPr lang="en-US" altLang="en-US" sz="2400" dirty="0"/>
              <a:t>How are the payoffs to buying a call option related to the payoffs from writing a call option? </a:t>
            </a:r>
          </a:p>
          <a:p>
            <a:pPr marL="514350" indent="-514350">
              <a:buFontTx/>
              <a:buAutoNum type="arabicPeriod"/>
            </a:pPr>
            <a:r>
              <a:rPr lang="en-US" altLang="en-US" sz="2400" dirty="0"/>
              <a:t>Why are options more valuable when there is increased uncertainty about the value of the stock?</a:t>
            </a:r>
          </a:p>
        </p:txBody>
      </p:sp>
    </p:spTree>
    <p:extLst>
      <p:ext uri="{BB962C8B-B14F-4D97-AF65-F5344CB8AC3E}">
        <p14:creationId xmlns:p14="http://schemas.microsoft.com/office/powerpoint/2010/main" val="74930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16"/>
            <a:ext cx="8229600" cy="619386"/>
          </a:xfrm>
        </p:spPr>
        <p:txBody>
          <a:bodyPr/>
          <a:lstStyle/>
          <a:p>
            <a:r>
              <a:rPr lang="en-US" altLang="en-US" sz="3600" dirty="0">
                <a:latin typeface="+mj-lt"/>
              </a:rPr>
              <a:t>21.1 Option Basics </a:t>
            </a:r>
            <a:r>
              <a:rPr lang="en-US" altLang="en-US" sz="2800" dirty="0">
                <a:latin typeface="+mj-lt"/>
              </a:rPr>
              <a:t>(2 of 5)</a:t>
            </a:r>
            <a:endParaRPr lang="en-US" sz="3600" dirty="0">
              <a:latin typeface="+mj-lt"/>
            </a:endParaRPr>
          </a:p>
        </p:txBody>
      </p:sp>
      <p:sp>
        <p:nvSpPr>
          <p:cNvPr id="3" name="Content Placeholder 2"/>
          <p:cNvSpPr>
            <a:spLocks noGrp="1"/>
          </p:cNvSpPr>
          <p:nvPr>
            <p:ph idx="1"/>
          </p:nvPr>
        </p:nvSpPr>
        <p:spPr>
          <a:xfrm>
            <a:off x="457200" y="1077086"/>
            <a:ext cx="8229600" cy="3589586"/>
          </a:xfrm>
        </p:spPr>
        <p:txBody>
          <a:bodyPr/>
          <a:lstStyle/>
          <a:p>
            <a:r>
              <a:rPr lang="en-US" altLang="en-US" sz="2400" dirty="0"/>
              <a:t>Option Contracts</a:t>
            </a:r>
          </a:p>
          <a:p>
            <a:pPr lvl="1"/>
            <a:r>
              <a:rPr lang="en-US" altLang="en-US" sz="2400" dirty="0"/>
              <a:t>Terms:</a:t>
            </a:r>
          </a:p>
          <a:p>
            <a:pPr lvl="2"/>
            <a:r>
              <a:rPr lang="en-US" altLang="en-US" sz="2400" dirty="0">
                <a:ea typeface="ＭＳ Ｐゴシック" panose="020B0600070205080204" pitchFamily="34" charset="-128"/>
              </a:rPr>
              <a:t>Derivatives</a:t>
            </a:r>
          </a:p>
          <a:p>
            <a:pPr lvl="2"/>
            <a:r>
              <a:rPr lang="en-US" altLang="en-US" sz="2400" dirty="0">
                <a:ea typeface="ＭＳ Ｐゴシック" panose="020B0600070205080204" pitchFamily="34" charset="-128"/>
              </a:rPr>
              <a:t>Option Buyer/Option Holder</a:t>
            </a:r>
          </a:p>
          <a:p>
            <a:pPr lvl="3"/>
            <a:r>
              <a:rPr lang="en-US" altLang="en-US" sz="2400" dirty="0">
                <a:ea typeface="ＭＳ Ｐゴシック" panose="020B0600070205080204" pitchFamily="34" charset="-128"/>
              </a:rPr>
              <a:t>Long Position</a:t>
            </a:r>
          </a:p>
          <a:p>
            <a:pPr lvl="2"/>
            <a:r>
              <a:rPr lang="en-US" altLang="en-US" sz="2400" dirty="0">
                <a:ea typeface="ＭＳ Ｐゴシック" panose="020B0600070205080204" pitchFamily="34" charset="-128"/>
              </a:rPr>
              <a:t>Option Seller/Option Writer</a:t>
            </a:r>
          </a:p>
          <a:p>
            <a:pPr lvl="3"/>
            <a:r>
              <a:rPr lang="en-US" altLang="en-US" sz="2400" dirty="0">
                <a:ea typeface="ＭＳ Ｐゴシック" panose="020B0600070205080204" pitchFamily="34" charset="-128"/>
              </a:rPr>
              <a:t>Short Position</a:t>
            </a:r>
          </a:p>
          <a:p>
            <a:pPr lvl="2"/>
            <a:r>
              <a:rPr lang="en-US" altLang="en-US" sz="2400" dirty="0">
                <a:ea typeface="ＭＳ Ｐゴシック" panose="020B0600070205080204" pitchFamily="34" charset="-128"/>
              </a:rPr>
              <a:t>Warrants</a:t>
            </a:r>
          </a:p>
        </p:txBody>
      </p:sp>
    </p:spTree>
    <p:extLst>
      <p:ext uri="{BB962C8B-B14F-4D97-AF65-F5344CB8AC3E}">
        <p14:creationId xmlns:p14="http://schemas.microsoft.com/office/powerpoint/2010/main" val="1192886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452"/>
            <a:ext cx="8229600" cy="681325"/>
          </a:xfrm>
        </p:spPr>
        <p:txBody>
          <a:bodyPr anchor="ctr"/>
          <a:lstStyle/>
          <a:p>
            <a:r>
              <a:rPr lang="en-US" altLang="en-US" sz="3600" dirty="0">
                <a:latin typeface="+mj-lt"/>
              </a:rPr>
              <a:t>Chapter Quiz </a:t>
            </a:r>
            <a:r>
              <a:rPr lang="en-US" altLang="en-US" sz="2800" dirty="0">
                <a:latin typeface="+mj-lt"/>
              </a:rPr>
              <a:t>(2 of 2)</a:t>
            </a:r>
            <a:endParaRPr lang="en-IN" sz="3600" dirty="0">
              <a:latin typeface="+mj-lt"/>
            </a:endParaRPr>
          </a:p>
        </p:txBody>
      </p:sp>
      <p:sp>
        <p:nvSpPr>
          <p:cNvPr id="3" name="Content Placeholder 2"/>
          <p:cNvSpPr>
            <a:spLocks noGrp="1"/>
          </p:cNvSpPr>
          <p:nvPr>
            <p:ph idx="1"/>
          </p:nvPr>
        </p:nvSpPr>
        <p:spPr>
          <a:xfrm>
            <a:off x="457200" y="1075426"/>
            <a:ext cx="8229600" cy="1331767"/>
          </a:xfrm>
        </p:spPr>
        <p:txBody>
          <a:bodyPr/>
          <a:lstStyle/>
          <a:p>
            <a:pPr marL="514350" indent="-514350">
              <a:buFontTx/>
              <a:buAutoNum type="arabicPeriod" startAt="4"/>
            </a:pPr>
            <a:r>
              <a:rPr lang="en-US" altLang="en-US" sz="2400" dirty="0"/>
              <a:t>Explain put-call parity.</a:t>
            </a:r>
          </a:p>
          <a:p>
            <a:pPr marL="514350" indent="-514350">
              <a:buFontTx/>
              <a:buAutoNum type="arabicPeriod" startAt="4"/>
            </a:pPr>
            <a:r>
              <a:rPr lang="en-US" altLang="en-US" sz="2400" dirty="0"/>
              <a:t>Explain how equity can be viewed as a call option on the firm.</a:t>
            </a:r>
          </a:p>
        </p:txBody>
      </p:sp>
    </p:spTree>
    <p:extLst>
      <p:ext uri="{BB962C8B-B14F-4D97-AF65-F5344CB8AC3E}">
        <p14:creationId xmlns:p14="http://schemas.microsoft.com/office/powerpoint/2010/main" val="3604081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896"/>
            <a:ext cx="8229600" cy="608447"/>
          </a:xfrm>
        </p:spPr>
        <p:txBody>
          <a:bodyPr wrap="square" anchor="ctr">
            <a:spAutoFit/>
          </a:bodyPr>
          <a:lstStyle/>
          <a:p>
            <a:r>
              <a:rPr lang="en-US" sz="3600" dirty="0">
                <a:latin typeface="+mj-lt"/>
              </a:rPr>
              <a:t>Copyright</a:t>
            </a:r>
            <a:endParaRPr lang="en-US" sz="3600" b="0" dirty="0">
              <a:latin typeface="+mj-lt"/>
            </a:endParaRPr>
          </a:p>
        </p:txBody>
      </p:sp>
      <p:pic>
        <p:nvPicPr>
          <p:cNvPr id="10" name="Picture Placeholder 9" descr="Warning">
            <a:extLst>
              <a:ext uri="{FF2B5EF4-FFF2-40B4-BE49-F238E27FC236}">
                <a16:creationId xmlns:a16="http://schemas.microsoft.com/office/drawing/2014/main" id="{916ED080-4A7D-4795-B4C6-665358BE6EAE}"/>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tretch>
            <a:fillRect/>
          </a:stretch>
        </p:blipFill>
        <p:spPr>
          <a:xfrm>
            <a:off x="557060" y="2286000"/>
            <a:ext cx="1347940" cy="1347940"/>
          </a:xfrm>
          <a:prstGeom prst="rect">
            <a:avLst/>
          </a:prstGeom>
        </p:spPr>
      </p:pic>
      <p:sp>
        <p:nvSpPr>
          <p:cNvPr id="3" name="Content Placeholder 2">
            <a:extLst>
              <a:ext uri="{FF2B5EF4-FFF2-40B4-BE49-F238E27FC236}">
                <a16:creationId xmlns:a16="http://schemas.microsoft.com/office/drawing/2014/main" id="{DF9C7A11-9888-4F7B-B711-91904077BD8C}"/>
              </a:ext>
            </a:extLst>
          </p:cNvPr>
          <p:cNvSpPr>
            <a:spLocks noGrp="1"/>
          </p:cNvSpPr>
          <p:nvPr>
            <p:ph idx="1"/>
          </p:nvPr>
        </p:nvSpPr>
        <p:spPr>
          <a:xfrm>
            <a:off x="2277035" y="1609165"/>
            <a:ext cx="6400800" cy="3262432"/>
          </a:xfrm>
          <a:ln w="28575">
            <a:solidFill>
              <a:schemeClr val="tx1"/>
            </a:solidFill>
          </a:ln>
        </p:spPr>
        <p:txBody>
          <a:bodyPr lIns="274320" tIns="274320" rIns="274320" bIns="274320"/>
          <a:lstStyle/>
          <a:p>
            <a:pPr marL="0" inden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2960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16"/>
            <a:ext cx="8229600" cy="619386"/>
          </a:xfrm>
        </p:spPr>
        <p:txBody>
          <a:bodyPr/>
          <a:lstStyle/>
          <a:p>
            <a:r>
              <a:rPr lang="en-US" altLang="en-US" sz="3600" dirty="0">
                <a:latin typeface="+mj-lt"/>
              </a:rPr>
              <a:t>21.1 Option Basics </a:t>
            </a:r>
            <a:r>
              <a:rPr lang="en-US" altLang="en-US" sz="2800" dirty="0">
                <a:latin typeface="+mj-lt"/>
              </a:rPr>
              <a:t>(3 of 5)</a:t>
            </a:r>
            <a:endParaRPr lang="en-US" sz="3600" dirty="0">
              <a:latin typeface="+mj-lt"/>
            </a:endParaRPr>
          </a:p>
        </p:txBody>
      </p:sp>
      <p:sp>
        <p:nvSpPr>
          <p:cNvPr id="3" name="Content Placeholder 2"/>
          <p:cNvSpPr>
            <a:spLocks noGrp="1"/>
          </p:cNvSpPr>
          <p:nvPr>
            <p:ph idx="1"/>
          </p:nvPr>
        </p:nvSpPr>
        <p:spPr>
          <a:xfrm>
            <a:off x="457200" y="1078838"/>
            <a:ext cx="8229600" cy="3149106"/>
          </a:xfrm>
        </p:spPr>
        <p:txBody>
          <a:bodyPr/>
          <a:lstStyle/>
          <a:p>
            <a:r>
              <a:rPr lang="en-US" altLang="en-US" sz="2400" dirty="0"/>
              <a:t>Option Contracts</a:t>
            </a:r>
          </a:p>
          <a:p>
            <a:pPr lvl="1"/>
            <a:r>
              <a:rPr lang="en-US" altLang="en-US" sz="2400" dirty="0"/>
              <a:t>Terms:</a:t>
            </a:r>
          </a:p>
          <a:p>
            <a:pPr lvl="2"/>
            <a:r>
              <a:rPr lang="en-US" altLang="en-US" sz="2400" dirty="0">
                <a:ea typeface="ＭＳ Ｐゴシック" panose="020B0600070205080204" pitchFamily="34" charset="-128"/>
              </a:rPr>
              <a:t>Exercising The Option</a:t>
            </a:r>
          </a:p>
          <a:p>
            <a:pPr lvl="2"/>
            <a:r>
              <a:rPr lang="en-US" altLang="en-US" sz="2400" dirty="0">
                <a:ea typeface="ＭＳ Ｐゴシック" panose="020B0600070205080204" pitchFamily="34" charset="-128"/>
              </a:rPr>
              <a:t>Strike Price/Exercise Price</a:t>
            </a:r>
          </a:p>
          <a:p>
            <a:pPr lvl="2"/>
            <a:r>
              <a:rPr lang="en-US" altLang="en-US" sz="2400" dirty="0">
                <a:ea typeface="ＭＳ Ｐゴシック" panose="020B0600070205080204" pitchFamily="34" charset="-128"/>
              </a:rPr>
              <a:t>Expiration Date</a:t>
            </a:r>
          </a:p>
          <a:p>
            <a:pPr lvl="2"/>
            <a:r>
              <a:rPr lang="en-US" altLang="en-US" sz="2400" dirty="0">
                <a:ea typeface="ＭＳ Ｐゴシック" panose="020B0600070205080204" pitchFamily="34" charset="-128"/>
              </a:rPr>
              <a:t>American Options</a:t>
            </a:r>
          </a:p>
          <a:p>
            <a:pPr lvl="2"/>
            <a:r>
              <a:rPr lang="en-US" altLang="en-US" sz="2400" dirty="0">
                <a:ea typeface="ＭＳ Ｐゴシック" panose="020B0600070205080204" pitchFamily="34" charset="-128"/>
              </a:rPr>
              <a:t>European Options</a:t>
            </a:r>
          </a:p>
        </p:txBody>
      </p:sp>
    </p:spTree>
    <p:extLst>
      <p:ext uri="{BB962C8B-B14F-4D97-AF65-F5344CB8AC3E}">
        <p14:creationId xmlns:p14="http://schemas.microsoft.com/office/powerpoint/2010/main" val="235664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59"/>
            <a:ext cx="8229600" cy="749457"/>
          </a:xfrm>
        </p:spPr>
        <p:txBody>
          <a:bodyPr/>
          <a:lstStyle/>
          <a:p>
            <a:r>
              <a:rPr lang="en-US" altLang="en-US" sz="3600" dirty="0">
                <a:latin typeface="+mj-lt"/>
              </a:rPr>
              <a:t>Table 21.1 The Language of Options</a:t>
            </a:r>
            <a:endParaRPr lang="en-US" sz="3600" dirty="0">
              <a:latin typeface="+mj-lt"/>
            </a:endParaRPr>
          </a:p>
        </p:txBody>
      </p:sp>
      <p:graphicFrame>
        <p:nvGraphicFramePr>
          <p:cNvPr id="4" name="Table 3" descr="Table 21.1, the language of options, with an options column and a description column. Row 1: call option. Option to buy the stock at a pre-specified price. Row 2: put option. Option to sell the stock at a pre-specified price. Row 3: strike (exercise) price. The pre-specified price in the option contract. Row 4: write an option. Sell an option. Row 5: exercise (an option). Enforce your right to buy or sell the stock as specified in the option contract. Row 6: short slash long position. The writer (selling) has a short position and the buyer has a long position in the option. Row 7: American option. You can exercise the option at any time on or before the expiration date. Row 8: European option. You can exercise the option only on the expiration date. Row 9: warrant. A call option written by the firm whereby new stock will be issued if the warrant is exercised."/>
          <p:cNvGraphicFramePr>
            <a:graphicFrameLocks noGrp="1"/>
          </p:cNvGraphicFramePr>
          <p:nvPr>
            <p:extLst>
              <p:ext uri="{D42A27DB-BD31-4B8C-83A1-F6EECF244321}">
                <p14:modId xmlns:p14="http://schemas.microsoft.com/office/powerpoint/2010/main" val="2651162463"/>
              </p:ext>
            </p:extLst>
          </p:nvPr>
        </p:nvGraphicFramePr>
        <p:xfrm>
          <a:off x="648855" y="1371600"/>
          <a:ext cx="7848601" cy="4048760"/>
        </p:xfrm>
        <a:graphic>
          <a:graphicData uri="http://schemas.openxmlformats.org/drawingml/2006/table">
            <a:tbl>
              <a:tblPr firstRow="1" bandRow="1">
                <a:tableStyleId>{3B4B98B0-60AC-42C2-AFA5-B58CD77FA1E5}</a:tableStyleId>
              </a:tblPr>
              <a:tblGrid>
                <a:gridCol w="2209800">
                  <a:extLst>
                    <a:ext uri="{9D8B030D-6E8A-4147-A177-3AD203B41FA5}">
                      <a16:colId xmlns:a16="http://schemas.microsoft.com/office/drawing/2014/main" val="20000"/>
                    </a:ext>
                  </a:extLst>
                </a:gridCol>
                <a:gridCol w="5638801">
                  <a:extLst>
                    <a:ext uri="{9D8B030D-6E8A-4147-A177-3AD203B41FA5}">
                      <a16:colId xmlns:a16="http://schemas.microsoft.com/office/drawing/2014/main" val="20001"/>
                    </a:ext>
                  </a:extLst>
                </a:gridCol>
              </a:tblGrid>
              <a:tr h="370840">
                <a:tc>
                  <a:txBody>
                    <a:bodyPr/>
                    <a:lstStyle/>
                    <a:p>
                      <a:r>
                        <a:rPr lang="en-IN" sz="1500" b="0" i="0" u="none" strike="noStrike" kern="1200" baseline="0" dirty="0">
                          <a:solidFill>
                            <a:schemeClr val="tx1"/>
                          </a:solidFill>
                          <a:latin typeface="+mn-lt"/>
                          <a:ea typeface="+mn-ea"/>
                          <a:cs typeface="+mn-cs"/>
                        </a:rPr>
                        <a:t>Call option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Option to </a:t>
                      </a:r>
                      <a:r>
                        <a:rPr lang="en-IN" sz="1500" b="0" i="0" u="sng" strike="noStrike" kern="1200" baseline="0" dirty="0">
                          <a:solidFill>
                            <a:schemeClr val="tx1"/>
                          </a:solidFill>
                          <a:latin typeface="+mn-lt"/>
                          <a:ea typeface="+mn-ea"/>
                          <a:cs typeface="+mn-cs"/>
                        </a:rPr>
                        <a:t>buy</a:t>
                      </a:r>
                      <a:r>
                        <a:rPr lang="en-IN" sz="1500" b="0" i="0" u="none" strike="noStrike" kern="1200" baseline="0" dirty="0">
                          <a:solidFill>
                            <a:schemeClr val="tx1"/>
                          </a:solidFill>
                          <a:latin typeface="+mn-lt"/>
                          <a:ea typeface="+mn-ea"/>
                          <a:cs typeface="+mn-cs"/>
                        </a:rPr>
                        <a:t> the stock at a prespecified price</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0"/>
                  </a:ext>
                </a:extLst>
              </a:tr>
              <a:tr h="370840">
                <a:tc>
                  <a:txBody>
                    <a:bodyPr/>
                    <a:lstStyle/>
                    <a:p>
                      <a:r>
                        <a:rPr lang="en-IN" sz="1500" b="0" i="0" u="none" strike="noStrike" kern="1200" baseline="0" dirty="0">
                          <a:solidFill>
                            <a:schemeClr val="tx1"/>
                          </a:solidFill>
                          <a:latin typeface="+mn-lt"/>
                          <a:ea typeface="+mn-ea"/>
                          <a:cs typeface="+mn-cs"/>
                        </a:rPr>
                        <a:t>Put option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Option to </a:t>
                      </a:r>
                      <a:r>
                        <a:rPr lang="en-IN" sz="1500" b="0" i="0" u="sng" strike="noStrike" kern="1200" baseline="0" dirty="0">
                          <a:solidFill>
                            <a:schemeClr val="tx1"/>
                          </a:solidFill>
                          <a:latin typeface="+mn-lt"/>
                          <a:ea typeface="+mn-ea"/>
                          <a:cs typeface="+mn-cs"/>
                        </a:rPr>
                        <a:t>sell</a:t>
                      </a:r>
                      <a:r>
                        <a:rPr lang="en-IN" sz="1500" b="0" i="0" u="none" strike="noStrike" kern="1200" baseline="0" dirty="0">
                          <a:solidFill>
                            <a:schemeClr val="tx1"/>
                          </a:solidFill>
                          <a:latin typeface="+mn-lt"/>
                          <a:ea typeface="+mn-ea"/>
                          <a:cs typeface="+mn-cs"/>
                        </a:rPr>
                        <a:t> the stock at a prespecified price</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70840">
                <a:tc>
                  <a:txBody>
                    <a:bodyPr/>
                    <a:lstStyle/>
                    <a:p>
                      <a:r>
                        <a:rPr lang="en-IN" sz="1500" b="0" i="0" u="none" strike="noStrike" kern="1200" baseline="0" dirty="0">
                          <a:solidFill>
                            <a:schemeClr val="tx1"/>
                          </a:solidFill>
                          <a:latin typeface="+mn-lt"/>
                          <a:ea typeface="+mn-ea"/>
                          <a:cs typeface="+mn-cs"/>
                        </a:rPr>
                        <a:t>Strike (exercise) price</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The prespecified price in the option contract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70840">
                <a:tc>
                  <a:txBody>
                    <a:bodyPr/>
                    <a:lstStyle/>
                    <a:p>
                      <a:r>
                        <a:rPr lang="en-IN" sz="1500" b="0" i="0" u="none" strike="noStrike" kern="1200" baseline="0" dirty="0">
                          <a:solidFill>
                            <a:schemeClr val="tx1"/>
                          </a:solidFill>
                          <a:latin typeface="+mn-lt"/>
                          <a:ea typeface="+mn-ea"/>
                          <a:cs typeface="+mn-cs"/>
                        </a:rPr>
                        <a:t>Write an option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Sell an option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370840">
                <a:tc>
                  <a:txBody>
                    <a:bodyPr/>
                    <a:lstStyle/>
                    <a:p>
                      <a:r>
                        <a:rPr lang="en-IN" sz="1500" b="0" i="0" u="none" strike="noStrike" kern="1200" baseline="0" dirty="0">
                          <a:solidFill>
                            <a:schemeClr val="tx1"/>
                          </a:solidFill>
                          <a:latin typeface="+mn-lt"/>
                          <a:ea typeface="+mn-ea"/>
                          <a:cs typeface="+mn-cs"/>
                        </a:rPr>
                        <a:t>Exercise (an option)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Enforce your right to buy or sell the stock as specified in the option contract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370840">
                <a:tc>
                  <a:txBody>
                    <a:bodyPr/>
                    <a:lstStyle/>
                    <a:p>
                      <a:r>
                        <a:rPr lang="en-IN" sz="1500" b="0" i="0" u="none" strike="noStrike" kern="1200" baseline="0" dirty="0">
                          <a:solidFill>
                            <a:schemeClr val="tx1"/>
                          </a:solidFill>
                          <a:latin typeface="+mn-lt"/>
                          <a:ea typeface="+mn-ea"/>
                          <a:cs typeface="+mn-cs"/>
                        </a:rPr>
                        <a:t>Short/Long position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The writer (seller) has a short position and the buyer has a long position in the option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370840">
                <a:tc>
                  <a:txBody>
                    <a:bodyPr/>
                    <a:lstStyle/>
                    <a:p>
                      <a:r>
                        <a:rPr lang="en-IN" sz="1500" b="0" i="0" u="none" strike="noStrike" kern="1200" baseline="0" dirty="0">
                          <a:solidFill>
                            <a:schemeClr val="tx1"/>
                          </a:solidFill>
                          <a:latin typeface="+mn-lt"/>
                          <a:ea typeface="+mn-ea"/>
                          <a:cs typeface="+mn-cs"/>
                        </a:rPr>
                        <a:t>American option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You can exercise the option any time on or before the expiration date</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370840">
                <a:tc>
                  <a:txBody>
                    <a:bodyPr/>
                    <a:lstStyle/>
                    <a:p>
                      <a:r>
                        <a:rPr lang="en-IN" sz="1500" b="0" i="0" u="none" strike="noStrike" kern="1200" baseline="0" dirty="0">
                          <a:solidFill>
                            <a:schemeClr val="tx1"/>
                          </a:solidFill>
                          <a:latin typeface="+mn-lt"/>
                          <a:ea typeface="+mn-ea"/>
                          <a:cs typeface="+mn-cs"/>
                        </a:rPr>
                        <a:t>European option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You can exercise the option only on the expiration date</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r h="370840">
                <a:tc>
                  <a:txBody>
                    <a:bodyPr/>
                    <a:lstStyle/>
                    <a:p>
                      <a:r>
                        <a:rPr lang="en-IN" sz="1500" b="0" i="0" u="none" strike="noStrike" kern="1200" baseline="0" dirty="0">
                          <a:solidFill>
                            <a:schemeClr val="tx1"/>
                          </a:solidFill>
                          <a:latin typeface="+mn-lt"/>
                          <a:ea typeface="+mn-ea"/>
                          <a:cs typeface="+mn-cs"/>
                        </a:rPr>
                        <a:t>Warrant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A call option written by the firm whereby new stock will be issued if the warrant is exercised</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098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16"/>
            <a:ext cx="8229600" cy="619386"/>
          </a:xfrm>
        </p:spPr>
        <p:txBody>
          <a:bodyPr/>
          <a:lstStyle/>
          <a:p>
            <a:r>
              <a:rPr lang="en-US" altLang="en-US" sz="3600" dirty="0">
                <a:latin typeface="+mj-lt"/>
              </a:rPr>
              <a:t>21.1 Option Basics </a:t>
            </a:r>
            <a:r>
              <a:rPr lang="en-US" altLang="en-US" sz="2800" dirty="0">
                <a:latin typeface="+mj-lt"/>
              </a:rPr>
              <a:t>(4 of 5)</a:t>
            </a:r>
            <a:endParaRPr lang="en-US" sz="3600" dirty="0">
              <a:latin typeface="+mj-lt"/>
            </a:endParaRPr>
          </a:p>
        </p:txBody>
      </p:sp>
      <p:sp>
        <p:nvSpPr>
          <p:cNvPr id="3" name="Content Placeholder 2"/>
          <p:cNvSpPr>
            <a:spLocks noGrp="1"/>
          </p:cNvSpPr>
          <p:nvPr>
            <p:ph idx="1"/>
          </p:nvPr>
        </p:nvSpPr>
        <p:spPr>
          <a:xfrm>
            <a:off x="457200" y="1076885"/>
            <a:ext cx="8229600" cy="3104879"/>
          </a:xfrm>
        </p:spPr>
        <p:txBody>
          <a:bodyPr/>
          <a:lstStyle/>
          <a:p>
            <a:r>
              <a:rPr lang="en-US" altLang="en-US" sz="2400" dirty="0"/>
              <a:t>Stock Option Quotations</a:t>
            </a:r>
          </a:p>
          <a:p>
            <a:pPr lvl="1"/>
            <a:r>
              <a:rPr lang="en-US" altLang="en-US" sz="2400" dirty="0"/>
              <a:t>At-The-Money</a:t>
            </a:r>
          </a:p>
          <a:p>
            <a:pPr lvl="1"/>
            <a:r>
              <a:rPr lang="en-US" altLang="en-US" sz="2400" dirty="0"/>
              <a:t>In-The-Money</a:t>
            </a:r>
          </a:p>
          <a:p>
            <a:pPr lvl="2"/>
            <a:r>
              <a:rPr lang="en-US" altLang="en-US" sz="2400" dirty="0">
                <a:ea typeface="ＭＳ Ｐゴシック" panose="020B0600070205080204" pitchFamily="34" charset="-128"/>
              </a:rPr>
              <a:t>Deep In-The-Money</a:t>
            </a:r>
          </a:p>
          <a:p>
            <a:pPr lvl="1"/>
            <a:r>
              <a:rPr lang="en-US" altLang="en-US" sz="2400" dirty="0"/>
              <a:t>Out-Of-The-Money</a:t>
            </a:r>
          </a:p>
          <a:p>
            <a:pPr lvl="2"/>
            <a:r>
              <a:rPr lang="en-US" altLang="en-US" sz="2400" dirty="0">
                <a:ea typeface="ＭＳ Ｐゴシック" panose="020B0600070205080204" pitchFamily="34" charset="-128"/>
              </a:rPr>
              <a:t>Deep Out-Of-The-Money</a:t>
            </a:r>
          </a:p>
          <a:p>
            <a:pPr lvl="1"/>
            <a:r>
              <a:rPr lang="en-US" altLang="en-US" sz="2400" dirty="0"/>
              <a:t>Open Interest</a:t>
            </a:r>
          </a:p>
        </p:txBody>
      </p:sp>
    </p:spTree>
    <p:extLst>
      <p:ext uri="{BB962C8B-B14F-4D97-AF65-F5344CB8AC3E}">
        <p14:creationId xmlns:p14="http://schemas.microsoft.com/office/powerpoint/2010/main" val="252597472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2100</TotalTime>
  <Words>5712</Words>
  <Application>Microsoft Office PowerPoint</Application>
  <PresentationFormat>On-screen Show (4:3)</PresentationFormat>
  <Paragraphs>552</Paragraphs>
  <Slides>61</Slides>
  <Notes>48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Arial</vt:lpstr>
      <vt:lpstr>Calibri</vt:lpstr>
      <vt:lpstr>Symbol</vt:lpstr>
      <vt:lpstr>Times New Roman</vt:lpstr>
      <vt:lpstr>Verdana</vt:lpstr>
      <vt:lpstr>Wingdings</vt:lpstr>
      <vt:lpstr>508 Lecture</vt:lpstr>
      <vt:lpstr>Equation</vt:lpstr>
      <vt:lpstr>Fundamentals of Corporate Finance</vt:lpstr>
      <vt:lpstr>Chapter Outline</vt:lpstr>
      <vt:lpstr>Learning Objectives (1 of 2)</vt:lpstr>
      <vt:lpstr>Learning Objectives (2 of 2)</vt:lpstr>
      <vt:lpstr>21.1 Option Basics (1 of 5)</vt:lpstr>
      <vt:lpstr>21.1 Option Basics (2 of 5)</vt:lpstr>
      <vt:lpstr>21.1 Option Basics (3 of 5)</vt:lpstr>
      <vt:lpstr>Table 21.1 The Language of Options</vt:lpstr>
      <vt:lpstr>21.1 Option Basics (4 of 5)</vt:lpstr>
      <vt:lpstr>Table 21.2 Option Quotes for Amazon.com Stock</vt:lpstr>
      <vt:lpstr>Example 21.1 Purchasing Options (1 of 4)</vt:lpstr>
      <vt:lpstr>Example 21.1 Purchasing Options (2 of 4)</vt:lpstr>
      <vt:lpstr>Example 21.1 Purchasing Options (3 of 4)</vt:lpstr>
      <vt:lpstr>Example 21.1 Purchasing Options (4 of 4)</vt:lpstr>
      <vt:lpstr>Example 21.1a Purchasing Options (1 of 4)</vt:lpstr>
      <vt:lpstr>21.1 Option Basics (5 of 5)</vt:lpstr>
      <vt:lpstr>21.2 Option Payoffs at Expiration (1 of 4)</vt:lpstr>
      <vt:lpstr>Figure 21.1 Payoff of a Call Option with a Strike Price of $20 at Expiration</vt:lpstr>
      <vt:lpstr>21.2 Option Payoffs at Expiration (2 of 4)</vt:lpstr>
      <vt:lpstr>Example 21.2 Payoff of a Put Option at Maturity (1 of 4)</vt:lpstr>
      <vt:lpstr>Example 21.2 Payoff of a Put Option at Maturity (2 of 4)</vt:lpstr>
      <vt:lpstr>Example 21.2 Payoff of a Put Option at Maturity (3 of 4)</vt:lpstr>
      <vt:lpstr>Example 21.2 Payoff of a Put Option at Maturity (4 of 4)</vt:lpstr>
      <vt:lpstr>21.2 Option Payoffs at Expiration (3 of 4)</vt:lpstr>
      <vt:lpstr>Figure 21.2 Short Position in a Call Option at Expiration</vt:lpstr>
      <vt:lpstr>Example 21.3 Payoff of a Short Position in a Put Option (1 of 4)</vt:lpstr>
      <vt:lpstr>Example 21.3 Payoff of a Short Position in a Put Option (2 of 4)</vt:lpstr>
      <vt:lpstr>Example 21.3 Payoff of a Short Position in a Put Option (3 of 4)</vt:lpstr>
      <vt:lpstr>Example 21.3 Payoff of a Short Position in a Put Option (4 of 4)</vt:lpstr>
      <vt:lpstr>21.2 Option Payoffs at Expiration (4 of 4)</vt:lpstr>
      <vt:lpstr>Figure 21.3 Profit from Holding a Call Option to Expiration</vt:lpstr>
      <vt:lpstr>Example 21.4 Profit on Holding a Position in a Put Option Until Expiration (1 of 4)</vt:lpstr>
      <vt:lpstr>Example 21.4 Profit on Holding a Position in a Put Option Until Expiration (2 of 4)</vt:lpstr>
      <vt:lpstr>Example 21.4 Profit on Holding a Position in a Put Option Until Expiration (3 of 4)</vt:lpstr>
      <vt:lpstr>Example 21.4 Profit on Holding a Position in a Put Option Until Expiration (4 of 4)</vt:lpstr>
      <vt:lpstr>Figure 21.3 Option Returns from Purchasing an Option and Holding It to Expiration</vt:lpstr>
      <vt:lpstr>Table 21.3 Payoffs, Profits and Returns to Buying or Writing Options in Table 21.2</vt:lpstr>
      <vt:lpstr>21.3 Factors Affecting Option Prices (1 of 3)</vt:lpstr>
      <vt:lpstr>21.3 Factors Affecting Option Prices (2 of 3)</vt:lpstr>
      <vt:lpstr>21.3 Factors Affecting Option Prices (3 of 3)</vt:lpstr>
      <vt:lpstr>Table 21.4 How an Increase in Each Factor Affects Option Values</vt:lpstr>
      <vt:lpstr>Example 21.5 Option Value and Volatility (1 of 4)</vt:lpstr>
      <vt:lpstr>Example 21.5 Option Value and Volatility (2 of 4)</vt:lpstr>
      <vt:lpstr>Example 21.5 Option Value and Volatility (3 of 4)</vt:lpstr>
      <vt:lpstr>Example 21.5 Option Value and Volatility (4 of 4)</vt:lpstr>
      <vt:lpstr>21.4 The Black-Scholes Option Pricing Formula</vt:lpstr>
      <vt:lpstr>Figure 21.5 Online Option Pricing Calculator</vt:lpstr>
      <vt:lpstr>21.5 Put-Call Parity (1 of 3)</vt:lpstr>
      <vt:lpstr>Figure 21.6 Portfolio Insurance</vt:lpstr>
      <vt:lpstr>21.5 Put-Call Parity (2 of 3)</vt:lpstr>
      <vt:lpstr>21.5 Put-Call Parity (3 of 3)</vt:lpstr>
      <vt:lpstr>Example 21.6 Using Put-Call Parity (1 of 5)</vt:lpstr>
      <vt:lpstr>Example 21.6 Using Put-Call Parity (2 of 5)</vt:lpstr>
      <vt:lpstr>Example 21.6 Using Put-Call Parity (3 of 5)</vt:lpstr>
      <vt:lpstr>Example 21.6 Using Put-Call Parity (4 of 5)</vt:lpstr>
      <vt:lpstr>Example 21.6 Using Put-Call Parity (5 of 5)</vt:lpstr>
      <vt:lpstr>21.6 Options and Corporate Finance</vt:lpstr>
      <vt:lpstr>Figure 21.7 Equity as a Call Option</vt:lpstr>
      <vt:lpstr>Chapter Quiz (1 of 2)</vt:lpstr>
      <vt:lpstr>Chapter Quiz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Corporate Finance, Fifth Edition, Chapter 21, Option Applications and Corporate Finance</dc:title>
  <dc:subject>Business</dc:subject>
  <dc:creator>Berk/Demarzo/Harford.</dc:creator>
  <cp:lastModifiedBy>javad kashefi</cp:lastModifiedBy>
  <cp:revision>491</cp:revision>
  <dcterms:created xsi:type="dcterms:W3CDTF">2014-07-14T20:04:21Z</dcterms:created>
  <dcterms:modified xsi:type="dcterms:W3CDTF">2020-10-03T16:32:35Z</dcterms:modified>
</cp:coreProperties>
</file>