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729" r:id="rId2"/>
  </p:sldMasterIdLst>
  <p:notesMasterIdLst>
    <p:notesMasterId r:id="rId24"/>
  </p:notesMasterIdLst>
  <p:handoutMasterIdLst>
    <p:handoutMasterId r:id="rId25"/>
  </p:handoutMasterIdLst>
  <p:sldIdLst>
    <p:sldId id="284" r:id="rId3"/>
    <p:sldId id="257" r:id="rId4"/>
    <p:sldId id="258" r:id="rId5"/>
    <p:sldId id="259" r:id="rId6"/>
    <p:sldId id="260" r:id="rId7"/>
    <p:sldId id="276" r:id="rId8"/>
    <p:sldId id="261" r:id="rId9"/>
    <p:sldId id="262" r:id="rId10"/>
    <p:sldId id="263" r:id="rId11"/>
    <p:sldId id="264" r:id="rId12"/>
    <p:sldId id="265" r:id="rId13"/>
    <p:sldId id="277" r:id="rId14"/>
    <p:sldId id="266" r:id="rId15"/>
    <p:sldId id="268" r:id="rId16"/>
    <p:sldId id="269" r:id="rId17"/>
    <p:sldId id="267" r:id="rId18"/>
    <p:sldId id="270" r:id="rId19"/>
    <p:sldId id="278" r:id="rId20"/>
    <p:sldId id="271" r:id="rId21"/>
    <p:sldId id="274" r:id="rId22"/>
    <p:sldId id="281" r:id="rId23"/>
  </p:sldIdLst>
  <p:sldSz cx="9144000" cy="6858000" type="screen4x3"/>
  <p:notesSz cx="6858000" cy="8915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5A"/>
    <a:srgbClr val="006462"/>
    <a:srgbClr val="005654"/>
    <a:srgbClr val="0038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1288" autoAdjust="0"/>
  </p:normalViewPr>
  <p:slideViewPr>
    <p:cSldViewPr>
      <p:cViewPr>
        <p:scale>
          <a:sx n="100" d="100"/>
          <a:sy n="100" d="100"/>
        </p:scale>
        <p:origin x="-1506" y="-72"/>
      </p:cViewPr>
      <p:guideLst>
        <p:guide orient="horz" pos="4224"/>
        <p:guide orient="horz" pos="1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722" y="-72"/>
      </p:cViewPr>
      <p:guideLst>
        <p:guide orient="horz" pos="280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1987" name="Rectangle 3"/>
          <p:cNvSpPr>
            <a:spLocks noGrp="1" noChangeArrowheads="1"/>
          </p:cNvSpPr>
          <p:nvPr>
            <p:ph type="dt" sz="quarter" idx="1"/>
          </p:nvPr>
        </p:nvSpPr>
        <p:spPr bwMode="auto">
          <a:xfrm>
            <a:off x="3886200"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1988" name="Rectangle 4"/>
          <p:cNvSpPr>
            <a:spLocks noGrp="1" noChangeArrowheads="1"/>
          </p:cNvSpPr>
          <p:nvPr>
            <p:ph type="ftr" sz="quarter" idx="2"/>
          </p:nvPr>
        </p:nvSpPr>
        <p:spPr bwMode="auto">
          <a:xfrm>
            <a:off x="0" y="8469313"/>
            <a:ext cx="2971800" cy="446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989" name="Rectangle 5"/>
          <p:cNvSpPr>
            <a:spLocks noGrp="1" noChangeArrowheads="1"/>
          </p:cNvSpPr>
          <p:nvPr>
            <p:ph type="sldNum" sz="quarter" idx="3"/>
          </p:nvPr>
        </p:nvSpPr>
        <p:spPr bwMode="auto">
          <a:xfrm>
            <a:off x="3886200" y="8469313"/>
            <a:ext cx="2971800" cy="446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4BD32C5-23BE-4CE7-B2A1-7F1BDAEC8D0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3886200"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8916" name="Rectangle 4"/>
          <p:cNvSpPr>
            <a:spLocks noChangeArrowheads="1" noTextEdit="1"/>
          </p:cNvSpPr>
          <p:nvPr>
            <p:ph type="sldImg" idx="2"/>
          </p:nvPr>
        </p:nvSpPr>
        <p:spPr bwMode="auto">
          <a:xfrm>
            <a:off x="1200150" y="668338"/>
            <a:ext cx="4457700" cy="334327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235450"/>
            <a:ext cx="5029200" cy="4011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469313"/>
            <a:ext cx="2971800" cy="446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3886200" y="8469313"/>
            <a:ext cx="2971800" cy="446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r>
              <a:rPr lang="en-US"/>
              <a:t>2.</a:t>
            </a:r>
            <a:fld id="{7B047D3B-24A0-4B07-AE17-5061A8C8D9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r>
              <a:rPr lang="en-US" smtClean="0"/>
              <a:t>2.</a:t>
            </a:r>
            <a:fld id="{CBD56FC8-3E7F-434A-A1BA-BA0CEC6752A2}" type="slidenum">
              <a:rPr lang="en-US" smtClean="0"/>
              <a:pPr/>
              <a:t>3</a:t>
            </a:fld>
            <a:endParaRPr lang="en-US"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The </a:t>
            </a:r>
            <a:r>
              <a:rPr lang="en-US" i="1" smtClean="0"/>
              <a:t>Lecture Tip</a:t>
            </a:r>
            <a:r>
              <a:rPr lang="en-US" smtClean="0"/>
              <a:t> in the IM focuses on helping students see the big picture: all decisions relate to either investment or financing.</a:t>
            </a:r>
          </a:p>
          <a:p>
            <a:pPr eaLnBrk="1" hangingPunct="1"/>
            <a:endParaRPr lang="en-US" smtClean="0"/>
          </a:p>
          <a:p>
            <a:pPr eaLnBrk="1" hangingPunct="1"/>
            <a:r>
              <a:rPr lang="en-US" smtClean="0"/>
              <a:t>Liquidity is a very important concept.  Students tend to remember the “convert to cash quickly” component of liquidity, but often forget the part about “without loss of value.” Remind them that we can convert anything to cash quickly if we are willing to lower the price enough, but that doesn’t mean it is liquid.</a:t>
            </a:r>
          </a:p>
          <a:p>
            <a:pPr eaLnBrk="1" hangingPunct="1"/>
            <a:endParaRPr lang="en-US" smtClean="0"/>
          </a:p>
          <a:p>
            <a:pPr eaLnBrk="1" hangingPunct="1"/>
            <a:r>
              <a:rPr lang="en-US" smtClean="0"/>
              <a:t>Also, point out that a firm can be TOO liquid.  Excess cash holdings lead to overall lower returns.  See the </a:t>
            </a:r>
            <a:r>
              <a:rPr lang="en-US" i="1" smtClean="0"/>
              <a:t>Lecture Tip</a:t>
            </a:r>
            <a:r>
              <a:rPr lang="en-US" smtClean="0"/>
              <a:t> in the IM for a more complete discussion of this issue.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r>
              <a:rPr lang="en-US" smtClean="0"/>
              <a:t>2.</a:t>
            </a:r>
            <a:fld id="{26566B6E-C782-492C-8075-EC6D6B1323A5}" type="slidenum">
              <a:rPr lang="en-US" smtClean="0"/>
              <a:pPr/>
              <a:t>13</a:t>
            </a:fld>
            <a:endParaRPr lang="en-US" smtClean="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Tax liability:</a:t>
            </a:r>
          </a:p>
          <a:p>
            <a:pPr eaLnBrk="1" hangingPunct="1"/>
            <a:r>
              <a:rPr lang="en-US" smtClean="0"/>
              <a:t>.15(50,000) + .25(75,000 – 50,000) + .34(100,000 – 75,000) + .39(335,000 – 100,000) + .34(4,000,000 – 335,000) = $1,360,000</a:t>
            </a:r>
          </a:p>
          <a:p>
            <a:pPr eaLnBrk="1" hangingPunct="1"/>
            <a:endParaRPr lang="en-US" smtClean="0"/>
          </a:p>
          <a:p>
            <a:pPr eaLnBrk="1" hangingPunct="1"/>
            <a:r>
              <a:rPr lang="en-US" smtClean="0"/>
              <a:t>Average rate:  1,360,000 / 4,000,000 = .34 or 34%</a:t>
            </a:r>
            <a:br>
              <a:rPr lang="en-US" smtClean="0"/>
            </a:br>
            <a:r>
              <a:rPr lang="en-US" smtClean="0"/>
              <a:t/>
            </a:r>
            <a:br>
              <a:rPr lang="en-US" smtClean="0"/>
            </a:br>
            <a:r>
              <a:rPr lang="en-US" smtClean="0"/>
              <a:t>Marginal rate comes from the table and it is 34% also, but they are not always the same.</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r>
              <a:rPr lang="en-US" smtClean="0"/>
              <a:t>2.</a:t>
            </a:r>
            <a:fld id="{81ABC61D-7C4D-4E4B-9BC7-C3818B268C44}" type="slidenum">
              <a:rPr lang="en-US" smtClean="0"/>
              <a:pPr/>
              <a:t>15</a:t>
            </a:fld>
            <a:endParaRPr lang="en-US"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The first equation is how the cash flow from the firm is divided among the investors who financed the assets.</a:t>
            </a:r>
          </a:p>
          <a:p>
            <a:pPr eaLnBrk="1" hangingPunct="1"/>
            <a:endParaRPr lang="en-US" smtClean="0"/>
          </a:p>
          <a:p>
            <a:pPr eaLnBrk="1" hangingPunct="1"/>
            <a:r>
              <a:rPr lang="en-US" smtClean="0"/>
              <a:t>The second equation is the cash flow that the firm receives from its assets. This is an important equation to remember.  We will come back to it and use it again when we do our capital budgeting analysis.  We want to base our decisions on the timing and risk of the cash flows we expect to receive from a project.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r>
              <a:rPr lang="en-US" smtClean="0"/>
              <a:t>2.</a:t>
            </a:r>
            <a:fld id="{CF7A2D48-AA94-4C18-A4D6-0BE7971F0380}" type="slidenum">
              <a:rPr lang="en-US" smtClean="0"/>
              <a:pPr/>
              <a:t>16</a:t>
            </a:fld>
            <a:endParaRPr lang="en-US"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z="1000" smtClean="0"/>
              <a:t>Use the information from the balance sheet and income statement presented previously to work through this example.  There is a hyperlink on “I/S” that will take you to that slide.  Another one exists on “B/S.”  The arrows on the Income Statement and Balance Sheet slides will bring you back here.</a:t>
            </a:r>
          </a:p>
          <a:p>
            <a:pPr eaLnBrk="1" hangingPunct="1"/>
            <a:endParaRPr lang="en-US" sz="1000" smtClean="0"/>
          </a:p>
          <a:p>
            <a:pPr eaLnBrk="1" hangingPunct="1"/>
            <a:r>
              <a:rPr lang="en-US" sz="1000" smtClean="0"/>
              <a:t>OCF = 694 + 65 – 212 = 547</a:t>
            </a:r>
          </a:p>
          <a:p>
            <a:pPr eaLnBrk="1" hangingPunct="1"/>
            <a:r>
              <a:rPr lang="en-US" sz="1000" smtClean="0"/>
              <a:t>NCS = 1709 – 1644 + 65 = 130</a:t>
            </a:r>
          </a:p>
          <a:p>
            <a:pPr eaLnBrk="1" hangingPunct="1"/>
            <a:endParaRPr lang="en-US" sz="1000" smtClean="0"/>
          </a:p>
          <a:p>
            <a:pPr eaLnBrk="1" hangingPunct="1"/>
            <a:r>
              <a:rPr lang="en-US" sz="1000" smtClean="0"/>
              <a:t>Students often have a difficult time understanding why a cash outflow has a positive sign and a cash inflow has a negative sign.  Emphasize that we are talking about SPENDING in the net capital spending formula and Investment in NWC. The formula for CFFA takes care of reducing cash flow when NCS is positive and increasing CF when it is negative.</a:t>
            </a:r>
          </a:p>
          <a:p>
            <a:pPr eaLnBrk="1" hangingPunct="1"/>
            <a:endParaRPr lang="en-US" sz="1000" smtClean="0"/>
          </a:p>
          <a:p>
            <a:pPr eaLnBrk="1" hangingPunct="1"/>
            <a:r>
              <a:rPr lang="en-US" sz="1000" smtClean="0"/>
              <a:t>Ending NWC = 1403 – 389 = 1014</a:t>
            </a:r>
          </a:p>
          <a:p>
            <a:pPr eaLnBrk="1" hangingPunct="1"/>
            <a:r>
              <a:rPr lang="en-US" sz="1000" smtClean="0"/>
              <a:t>Beginning NWC = 1112 – 428 = 684</a:t>
            </a:r>
          </a:p>
          <a:p>
            <a:pPr eaLnBrk="1" hangingPunct="1"/>
            <a:r>
              <a:rPr lang="en-US" sz="1000" smtClean="0"/>
              <a:t>Changes in NWC = 1014 – 684 = 330 </a:t>
            </a:r>
          </a:p>
          <a:p>
            <a:pPr eaLnBrk="1" hangingPunct="1"/>
            <a:endParaRPr lang="en-US" sz="10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r>
              <a:rPr lang="en-US" smtClean="0"/>
              <a:t>2.</a:t>
            </a:r>
            <a:fld id="{E3CBB24B-A36F-4EB0-AAF1-E0D3CDB153B2}" type="slidenum">
              <a:rPr lang="en-US" smtClean="0"/>
              <a:pPr/>
              <a:t>17</a:t>
            </a:fld>
            <a:endParaRPr lang="en-US"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z="1000" smtClean="0"/>
              <a:t>Use the information from the balance sheet and income statement presented previously to work through this example.  There is a hyperlink on “I/S” that will take you to that slide.  Another one exists on “B/S.”  The arrows on the Income Statement and Balance Sheet slides will bring you back here.</a:t>
            </a:r>
          </a:p>
          <a:p>
            <a:pPr eaLnBrk="1" hangingPunct="1"/>
            <a:endParaRPr lang="en-US" sz="1000" smtClean="0"/>
          </a:p>
          <a:p>
            <a:pPr eaLnBrk="1" hangingPunct="1"/>
            <a:r>
              <a:rPr lang="en-US" sz="1000" smtClean="0"/>
              <a:t>Net New Borrowing = ending LT debt – beginning LT debt = 454 – 408 = 46</a:t>
            </a:r>
          </a:p>
          <a:p>
            <a:pPr eaLnBrk="1" hangingPunct="1"/>
            <a:r>
              <a:rPr lang="en-US" sz="1000" smtClean="0"/>
              <a:t>CF to creditors = 70 – 46 = 24</a:t>
            </a:r>
          </a:p>
          <a:p>
            <a:pPr eaLnBrk="1" hangingPunct="1"/>
            <a:endParaRPr lang="en-US" sz="1000" smtClean="0"/>
          </a:p>
          <a:p>
            <a:pPr eaLnBrk="1" hangingPunct="1"/>
            <a:r>
              <a:rPr lang="en-US" sz="1000" smtClean="0"/>
              <a:t>Net New Equity = 640 – 600 = 40 (Be sure to point out that we want equity raised in the capital markets, not retained earnings).</a:t>
            </a:r>
          </a:p>
          <a:p>
            <a:pPr eaLnBrk="1" hangingPunct="1"/>
            <a:r>
              <a:rPr lang="en-US" sz="1000" smtClean="0"/>
              <a:t>CF to Stockholders = 103 – 40 = 63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r>
              <a:rPr lang="en-US" smtClean="0"/>
              <a:t>2.</a:t>
            </a:r>
            <a:fld id="{296D2804-2723-49B5-BE62-214E6CB49686}" type="slidenum">
              <a:rPr lang="en-US" smtClean="0"/>
              <a:pPr/>
              <a:t>18</a:t>
            </a:fld>
            <a:endParaRPr lang="en-US"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This provides a summary for the various cash flow calculations.  It is a good place to refer back when working on cash flows in the capital budgeting section.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r>
              <a:rPr lang="en-US" smtClean="0"/>
              <a:t>2.</a:t>
            </a:r>
            <a:fld id="{19181972-849F-460E-884F-28B66B8AAC3E}" type="slidenum">
              <a:rPr lang="en-US" smtClean="0"/>
              <a:pPr/>
              <a:t>4</a:t>
            </a:fld>
            <a:endParaRPr lang="en-US"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The left-hand side lists the assets of the firm.  Current assets are listed first because they are the most liquid.  Fixed assets can include both tangible and intangible assets, and they are listed at the bottom because they generally are not very liquid. These are a direct result of management’s investment decisions. (Please emphasize that “investment decisions” are not limited to investments in financial assets.)</a:t>
            </a:r>
          </a:p>
          <a:p>
            <a:pPr eaLnBrk="1" hangingPunct="1"/>
            <a:r>
              <a:rPr lang="en-US" smtClean="0"/>
              <a:t/>
            </a:r>
            <a:br>
              <a:rPr lang="en-US" smtClean="0"/>
            </a:br>
            <a:r>
              <a:rPr lang="en-US" smtClean="0"/>
              <a:t>Note that the balance sheet does not list some very valuable assets, such as the people who work for the firm.</a:t>
            </a:r>
            <a:br>
              <a:rPr lang="en-US" smtClean="0"/>
            </a:br>
            <a:r>
              <a:rPr lang="en-US" smtClean="0"/>
              <a:t/>
            </a:r>
            <a:br>
              <a:rPr lang="en-US" smtClean="0"/>
            </a:br>
            <a:r>
              <a:rPr lang="en-US" smtClean="0"/>
              <a:t>The liabilities and equity (or ownership) components of the firm are listed on the right-hand side.  This indicates how the assets are paid for.  Since the balance sheet has to balance, total equity = total assets – total liabilities.  The portion of equity that can most easily fluctuate to create this balance is retained earnings. The right-hand side of the balance sheet is a direct result of management’s financing decisions.</a:t>
            </a:r>
          </a:p>
          <a:p>
            <a:pPr eaLnBrk="1" hangingPunct="1"/>
            <a:endParaRPr lang="en-US" smtClean="0"/>
          </a:p>
          <a:p>
            <a:pPr eaLnBrk="1" hangingPunct="1"/>
            <a:r>
              <a:rPr lang="en-US" smtClean="0"/>
              <a:t>Remember that shareholders’ equity consists of several components and that total equity includes all of these components, not just the “common stock” item.  In particular, remind students that retained earnings belong to the shareholders. See the </a:t>
            </a:r>
            <a:r>
              <a:rPr lang="en-US" i="1" smtClean="0"/>
              <a:t>Lecture Tip </a:t>
            </a:r>
            <a:r>
              <a:rPr lang="en-US" smtClean="0"/>
              <a:t>in the IM for further discussion.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r>
              <a:rPr lang="en-US" smtClean="0"/>
              <a:t>2.</a:t>
            </a:r>
            <a:fld id="{FAC6FECD-A905-4C80-A81D-6E95EF7AFFA7}" type="slidenum">
              <a:rPr lang="en-US" smtClean="0"/>
              <a:pPr/>
              <a:t>5</a:t>
            </a:fld>
            <a:endParaRPr lang="en-US"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After a basic accounting class, students may believe a higher current ratio (or, similarly, more cash on hand) is always better. So, it is good to remind students that a cash balance is a use of funds and has an opportunity cost. (See the </a:t>
            </a:r>
            <a:r>
              <a:rPr lang="en-US" i="1" smtClean="0"/>
              <a:t>Lecture Tip</a:t>
            </a:r>
            <a:r>
              <a:rPr lang="en-US" smtClean="0"/>
              <a:t> in the IM for more detail.)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r>
              <a:rPr lang="en-US" smtClean="0"/>
              <a:t>2.</a:t>
            </a:r>
            <a:fld id="{B4D7D11B-28B6-4CE1-840F-C944A857EBE3}" type="slidenum">
              <a:rPr lang="en-US" smtClean="0"/>
              <a:pPr/>
              <a:t>6</a:t>
            </a:fld>
            <a:endParaRPr lang="en-US"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The first example computing cash flows has a link to the information in this table.  The arrow in the corner is used to return you to the example.</a:t>
            </a:r>
          </a:p>
          <a:p>
            <a:pPr eaLnBrk="1" hangingPunct="1"/>
            <a:endParaRPr lang="en-US" smtClean="0"/>
          </a:p>
          <a:p>
            <a:pPr eaLnBrk="1" hangingPunct="1"/>
            <a:r>
              <a:rPr lang="en-US" smtClean="0"/>
              <a:t>Here is an example of a simplified balance sheet.  Many students make it through business school without ever seeing an actual balance sheet, particularly those who are not majoring in finance or accounting. I encourage you to bring in some annual reports and let the students see the differences between the simplified statements they see in textbooks and the real thing.</a:t>
            </a:r>
          </a:p>
          <a:p>
            <a:pPr eaLnBrk="1" hangingPunct="1"/>
            <a:endParaRPr lang="en-US" smtClean="0"/>
          </a:p>
          <a:p>
            <a:pPr eaLnBrk="1" hangingPunct="1"/>
            <a:r>
              <a:rPr lang="en-US" smtClean="0"/>
              <a:t>This is a good place to talk about some of the specific types of items that show up on a balance sheet and remind the students what accounts receivable, accounts payable, notes payable, etc. 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r>
              <a:rPr lang="en-US" smtClean="0"/>
              <a:t>2.</a:t>
            </a:r>
            <a:fld id="{687CC797-64D0-42EF-863B-DF544B26B7A2}" type="slidenum">
              <a:rPr lang="en-US" smtClean="0"/>
              <a:pPr/>
              <a:t>7</a:t>
            </a:fld>
            <a:endParaRPr lang="en-US"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z="1000" smtClean="0"/>
              <a:t>Current assets and liabilities generally have book values and market values that are very close.  This is not necessarily the case with the other assets, liabilities, and equity of the firm.</a:t>
            </a:r>
          </a:p>
          <a:p>
            <a:pPr eaLnBrk="1" hangingPunct="1"/>
            <a:endParaRPr lang="en-US" sz="1000" smtClean="0"/>
          </a:p>
          <a:p>
            <a:pPr eaLnBrk="1" hangingPunct="1"/>
            <a:r>
              <a:rPr lang="en-US" sz="1000" smtClean="0"/>
              <a:t>Assets are listed at historical costs less accumulated depreciation – this may bear little resemblance to what they could actually be sold for today. The balance sheet also does not include the value of many important assets, such as human capital.  Consequently, the “Total Assets” line on the balance sheet is generally not a very good estimate of what the assets of the firm are actually worth. (See the </a:t>
            </a:r>
            <a:r>
              <a:rPr lang="en-US" sz="1000" i="1" smtClean="0"/>
              <a:t>Lecture Tip</a:t>
            </a:r>
            <a:r>
              <a:rPr lang="en-US" sz="1000" smtClean="0"/>
              <a:t> in the IM for more detail on this issue.)</a:t>
            </a:r>
          </a:p>
          <a:p>
            <a:pPr eaLnBrk="1" hangingPunct="1"/>
            <a:endParaRPr lang="en-US" sz="1000" smtClean="0"/>
          </a:p>
          <a:p>
            <a:pPr eaLnBrk="1" hangingPunct="1"/>
            <a:r>
              <a:rPr lang="en-US" sz="1000" smtClean="0"/>
              <a:t>Liabilities are listed at face value.  When interest rates change or the risk of the firm changes, the value of those liabilities change in the market as well.  This is especially true for longer-term liabilities.</a:t>
            </a:r>
          </a:p>
          <a:p>
            <a:pPr eaLnBrk="1" hangingPunct="1"/>
            <a:endParaRPr lang="en-US" sz="1000" smtClean="0"/>
          </a:p>
          <a:p>
            <a:pPr eaLnBrk="1" hangingPunct="1"/>
            <a:r>
              <a:rPr lang="en-US" sz="1000" smtClean="0"/>
              <a:t>Equity is the ownership interest in the firm.  The market value of equity (stock price times number of shares) depends on the future growth prospects of the firm and on the market’s estimation of the current value of ALL of the assets of the firm.</a:t>
            </a:r>
          </a:p>
          <a:p>
            <a:pPr eaLnBrk="1" hangingPunct="1"/>
            <a:endParaRPr lang="en-US" sz="1000" smtClean="0"/>
          </a:p>
          <a:p>
            <a:pPr eaLnBrk="1" hangingPunct="1"/>
            <a:r>
              <a:rPr lang="en-US" sz="1000" smtClean="0"/>
              <a:t>The best estimate of the market value of the firm’s assets is market value of liabilities + market value of equity.</a:t>
            </a:r>
          </a:p>
          <a:p>
            <a:pPr eaLnBrk="1" hangingPunct="1"/>
            <a:endParaRPr lang="en-US" sz="1000" smtClean="0"/>
          </a:p>
          <a:p>
            <a:pPr eaLnBrk="1" hangingPunct="1"/>
            <a:r>
              <a:rPr lang="en-US" sz="1000" smtClean="0"/>
              <a:t>Market values are generally more important for the decision making process because they are more reflective of the cash flows that would occur today.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r>
              <a:rPr lang="en-US" smtClean="0"/>
              <a:t>2.</a:t>
            </a:r>
            <a:fld id="{7BC227C8-4C13-420A-87E4-5D4AF37A7495}" type="slidenum">
              <a:rPr lang="en-US" smtClean="0"/>
              <a:pPr/>
              <a:t>8</a:t>
            </a:fld>
            <a:endParaRPr lang="en-US"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z="1000" smtClean="0"/>
              <a:t>Shareholders are the ones that benefit from increases in the market value of a firm’s assets.  They are also the ones that bear the losses of a decrease in market value.  Consequently, managers need to consider the impact of their decisions on the market value of assets, not on their book value.  Here is a good illustration:</a:t>
            </a:r>
          </a:p>
          <a:p>
            <a:pPr eaLnBrk="1" hangingPunct="1"/>
            <a:endParaRPr lang="en-US" sz="1000" smtClean="0"/>
          </a:p>
          <a:p>
            <a:pPr eaLnBrk="1" hangingPunct="1"/>
            <a:r>
              <a:rPr lang="en-US" sz="1000" smtClean="0"/>
              <a:t>Suppose that the MV of assets declined to $700 and the market value of long-term debt remained unchanged.  What would happen to the market value of equity?  It would decrease to 700 – 500 = 200. (See </a:t>
            </a:r>
            <a:r>
              <a:rPr lang="en-US" sz="1000" i="1" smtClean="0"/>
              <a:t>Lecture Tips</a:t>
            </a:r>
            <a:r>
              <a:rPr lang="en-US" sz="1000" smtClean="0"/>
              <a:t> in the IM, as this may be a rationale for “marking-to-market.”)</a:t>
            </a:r>
          </a:p>
          <a:p>
            <a:pPr eaLnBrk="1" hangingPunct="1"/>
            <a:endParaRPr lang="en-US" sz="1000" smtClean="0"/>
          </a:p>
          <a:p>
            <a:pPr eaLnBrk="1" hangingPunct="1"/>
            <a:r>
              <a:rPr lang="en-US" sz="1000" smtClean="0"/>
              <a:t>The market-to-book ratio, which compares the market value of equity to the book value of equity, is often used by analysts as a measure of valuation for a stock.  It is generally a bad sign if a company’s market-to-book ratio approaches 1.00 (meaning market value = book value) because of the GAAP employed in creating a balance sheet.  It is definitely a bad sign if the ratio is less than 1.00.</a:t>
            </a:r>
          </a:p>
          <a:p>
            <a:pPr eaLnBrk="1" hangingPunct="1"/>
            <a:endParaRPr lang="en-US" sz="1000" smtClean="0"/>
          </a:p>
          <a:p>
            <a:pPr eaLnBrk="1" hangingPunct="1"/>
            <a:r>
              <a:rPr lang="en-US" sz="1000" smtClean="0"/>
              <a:t>GAAP does provide for some assets to be marked-to-market, primarily those assets for which current market values are readily available due to trading in liquid markets.  However, it does not generally apply to long-term assets, where market values and book values are likely to differ the most.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r>
              <a:rPr lang="en-US" smtClean="0"/>
              <a:t>2.</a:t>
            </a:r>
            <a:fld id="{E578FC11-A52B-4155-AD1D-6FFD88FC6C09}" type="slidenum">
              <a:rPr lang="en-US" smtClean="0"/>
              <a:pPr/>
              <a:t>9</a:t>
            </a:fld>
            <a:endParaRPr lang="en-US"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Matching principle – this principle leads to non-cash deductions like depreciation.  This is why net income is NOT a measure of the cash flow during the period.</a:t>
            </a:r>
          </a:p>
          <a:p>
            <a:pPr eaLnBrk="1" hangingPunct="1"/>
            <a:endParaRPr lang="en-US" smtClean="0"/>
          </a:p>
          <a:p>
            <a:pPr eaLnBrk="1" hangingPunct="1"/>
            <a:r>
              <a:rPr lang="en-US" smtClean="0"/>
              <a:t>Similar to a previous </a:t>
            </a:r>
            <a:r>
              <a:rPr lang="en-US" i="1" smtClean="0"/>
              <a:t>Lecture Tip</a:t>
            </a:r>
            <a:r>
              <a:rPr lang="en-US" smtClean="0"/>
              <a:t>, consider discussing that the top half of the income statement addresses investment decisions, whereas the bottom half deals with financing.</a:t>
            </a:r>
          </a:p>
          <a:p>
            <a:pPr eaLnBrk="1" hangingPunct="1"/>
            <a:endParaRPr lang="en-US" smtClean="0"/>
          </a:p>
          <a:p>
            <a:pPr eaLnBrk="1" hangingPunct="1"/>
            <a:r>
              <a:rPr lang="en-US" smtClean="0"/>
              <a:t>See the IM for a discussion of Global Crossing’s record “profit” during the first quarter of 2004. </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r>
              <a:rPr lang="en-US" smtClean="0"/>
              <a:t>2.</a:t>
            </a:r>
            <a:fld id="{987138B6-20B9-482A-BB84-7E5899DE3F3F}" type="slidenum">
              <a:rPr lang="en-US" smtClean="0"/>
              <a:pPr/>
              <a:t>10</a:t>
            </a:fld>
            <a:endParaRPr lang="en-US"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z="1000" smtClean="0"/>
              <a:t>The first example computing cash flows has a link to the information in this table.  The arrow in the corner is used to return you to the example.</a:t>
            </a:r>
          </a:p>
          <a:p>
            <a:pPr eaLnBrk="1" hangingPunct="1"/>
            <a:endParaRPr lang="en-US" sz="1000" smtClean="0"/>
          </a:p>
          <a:p>
            <a:pPr eaLnBrk="1" hangingPunct="1"/>
            <a:r>
              <a:rPr lang="en-US" sz="1000" smtClean="0"/>
              <a:t>Remember that these are simplified income statements for illustrative purposes.</a:t>
            </a:r>
          </a:p>
          <a:p>
            <a:pPr eaLnBrk="1" hangingPunct="1"/>
            <a:endParaRPr lang="en-US" sz="1000" smtClean="0"/>
          </a:p>
          <a:p>
            <a:pPr eaLnBrk="1" hangingPunct="1"/>
            <a:r>
              <a:rPr lang="en-US" sz="1000" smtClean="0"/>
              <a:t>Earnings before interest and taxes is often called operating income.</a:t>
            </a:r>
          </a:p>
          <a:p>
            <a:pPr eaLnBrk="1" hangingPunct="1"/>
            <a:endParaRPr lang="en-US" sz="1000" smtClean="0"/>
          </a:p>
          <a:p>
            <a:pPr eaLnBrk="1" hangingPunct="1"/>
            <a:r>
              <a:rPr lang="en-US" sz="1000" smtClean="0"/>
              <a:t>COGS would include both the fixed costs and the variable costs needed to generate the revenues.</a:t>
            </a:r>
          </a:p>
          <a:p>
            <a:pPr eaLnBrk="1" hangingPunct="1"/>
            <a:endParaRPr lang="en-US" sz="1000" smtClean="0"/>
          </a:p>
          <a:p>
            <a:pPr eaLnBrk="1" hangingPunct="1"/>
            <a:r>
              <a:rPr lang="en-US" sz="1000" smtClean="0"/>
              <a:t>Analysts often look at EBITDA (earnings before interest, taxes, depreciation, and amortization) as a measure of the operating cash flow of the firm.  It is not true in the strictest sense because taxes are an operating cash flow as well, but it does provide a reasonable estimate for analysis purposes.</a:t>
            </a:r>
          </a:p>
          <a:p>
            <a:pPr eaLnBrk="1" hangingPunct="1"/>
            <a:endParaRPr lang="en-US" sz="1000" smtClean="0"/>
          </a:p>
          <a:p>
            <a:pPr eaLnBrk="1" hangingPunct="1"/>
            <a:r>
              <a:rPr lang="en-US" sz="1000" smtClean="0"/>
              <a:t>The IM provides a discussion of Cendant and the problems that the company ran into when fraudulent accounting practices were discovered.</a:t>
            </a:r>
          </a:p>
          <a:p>
            <a:pPr eaLnBrk="1" hangingPunct="1"/>
            <a:endParaRPr lang="en-US" sz="1000" smtClean="0"/>
          </a:p>
          <a:p>
            <a:pPr eaLnBrk="1" hangingPunct="1"/>
            <a:r>
              <a:rPr lang="en-US" sz="1000" smtClean="0"/>
              <a:t>It is important to point out that depreciation expense is often figured two different ways, depending on the purpose of the financial statements.  If we are computing the taxes that we will owe, we use the depreciation schedule provided by the IRS.  In this instance, the “life” of the asset for depreciation purposes may be very different from the useful life of the asset.  Statements that are prepared for investors often use straight-line depreciation because it will tend to have a lower depreciation charge than MACRs early in the asset’s life.  This reduces the “expense,” and thus increases the firm’s reported EPS.  This is a good illustration of why it is important to look at a firm’s cash flow and not just its EPS.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r>
              <a:rPr lang="en-US" smtClean="0"/>
              <a:t>2.</a:t>
            </a:r>
            <a:fld id="{1BA1FB6F-37BC-49DA-8649-F33B6C0B31FF}" type="slidenum">
              <a:rPr lang="en-US" smtClean="0"/>
              <a:pPr/>
              <a:t>12</a:t>
            </a:fld>
            <a:endParaRPr lang="en-US"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Point out that taxes can be a very important component of the decision making process, but what students learn about tax specifics now could change tomorrow.  (See </a:t>
            </a:r>
            <a:r>
              <a:rPr lang="en-US" i="1" smtClean="0"/>
              <a:t>Lecture Tip </a:t>
            </a:r>
            <a:r>
              <a:rPr lang="en-US" smtClean="0"/>
              <a:t> in the IM.) Consequently, it is important to keep up with the changing tax laws and to utilize specialists in the tax area when making decisions where taxes are involved.</a:t>
            </a:r>
          </a:p>
          <a:p>
            <a:pPr eaLnBrk="1" hangingPunct="1"/>
            <a:endParaRPr lang="en-US" smtClean="0"/>
          </a:p>
          <a:p>
            <a:pPr eaLnBrk="1" hangingPunct="1"/>
            <a:r>
              <a:rPr lang="en-US" b="1" i="1" smtClean="0"/>
              <a:t>www:</a:t>
            </a:r>
            <a:r>
              <a:rPr lang="en-US" smtClean="0"/>
              <a:t> Click on the web surfer icon to go to the IRS web site for the most up-to-date tax information.</a:t>
            </a:r>
          </a:p>
          <a:p>
            <a:pPr eaLnBrk="1" hangingPunct="1"/>
            <a:endParaRPr lang="en-US" smtClean="0"/>
          </a:p>
          <a:p>
            <a:pPr eaLnBrk="1" hangingPunct="1"/>
            <a:r>
              <a:rPr lang="en-US" smtClean="0"/>
              <a:t>It is important to point out that we are concerned with the taxes that we will pay if a decision is made.  Consequently, the marginal tax rate is what we should use in our analysis.</a:t>
            </a:r>
          </a:p>
          <a:p>
            <a:pPr eaLnBrk="1" hangingPunct="1"/>
            <a:endParaRPr lang="en-US" smtClean="0"/>
          </a:p>
          <a:p>
            <a:pPr eaLnBrk="1" hangingPunct="1"/>
            <a:r>
              <a:rPr lang="en-US" smtClean="0"/>
              <a:t>Point out that the tax rates discussed in the book are just federal taxes.  Many states and cities have income taxes as well, and those taxes should figure into any analysis that we conduct.</a:t>
            </a:r>
          </a:p>
          <a:p>
            <a:pPr eaLnBrk="1" hangingPunct="1"/>
            <a:endParaRPr lang="en-US" smtClean="0"/>
          </a:p>
          <a:p>
            <a:pPr eaLnBrk="1" hangingPunct="1"/>
            <a:r>
              <a:rPr lang="en-US" smtClean="0"/>
              <a:t>See the IM for an interesting </a:t>
            </a:r>
            <a:r>
              <a:rPr lang="en-US" i="1" smtClean="0"/>
              <a:t>Lecture Tip</a:t>
            </a:r>
            <a:r>
              <a:rPr lang="en-US" smtClean="0"/>
              <a:t> surrounding the discussion of abolishing corporate taxes.</a:t>
            </a:r>
            <a:endParaRPr lang="en-US" b="1" i="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ADE5C74-05F5-4A2E-90A1-6A308E4F1E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A49EE19-A78D-493E-BE73-A6188C466C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274638"/>
            <a:ext cx="1817687"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16050" y="274638"/>
            <a:ext cx="5300663"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5D98915-04D7-40BA-BAA1-5670FD4DC87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6848FA3-F65C-4566-868E-B469D6F0064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524000" y="1600200"/>
            <a:ext cx="3505200" cy="4524375"/>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181600" y="1600200"/>
            <a:ext cx="35052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447800" y="6243638"/>
            <a:ext cx="12192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3638"/>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76250"/>
          </a:xfrm>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0" y="274638"/>
            <a:ext cx="7162800" cy="5849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447800" y="6243638"/>
            <a:ext cx="12192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3638"/>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3638"/>
            <a:ext cx="2133600" cy="476250"/>
          </a:xfrm>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600200"/>
            <a:ext cx="7162800" cy="4524375"/>
          </a:xfrm>
        </p:spPr>
        <p:txBody>
          <a:bodyPr rtlCol="0">
            <a:normAutofit/>
          </a:bodyPr>
          <a:lstStyle/>
          <a:p>
            <a:pPr lvl="0"/>
            <a:endParaRPr lang="en-US" noProof="0" smtClean="0"/>
          </a:p>
        </p:txBody>
      </p:sp>
      <p:sp>
        <p:nvSpPr>
          <p:cNvPr id="4" name="Date Placeholder 3"/>
          <p:cNvSpPr>
            <a:spLocks noGrp="1"/>
          </p:cNvSpPr>
          <p:nvPr>
            <p:ph type="dt" sz="half" idx="10"/>
          </p:nvPr>
        </p:nvSpPr>
        <p:spPr>
          <a:xfrm>
            <a:off x="1447800" y="6243638"/>
            <a:ext cx="12192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3638"/>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3638"/>
            <a:ext cx="2133600" cy="476250"/>
          </a:xfrm>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93A00FF-782A-4F2A-810B-2393741AC1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6050" y="1600200"/>
            <a:ext cx="355917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7625" y="1600200"/>
            <a:ext cx="355917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029EC9E-9546-4D0D-92BC-28A43FBEADA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AF73FCC-5105-4BDA-B6F5-D5FC1D766E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78EAB330-D944-4F34-B572-2EE44E0FDA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0FC409E-08B8-4316-ACF0-BA89863F20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101DCC1-3AB2-4CC8-98F8-82B4B6BCB4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C34850-6D31-478C-80FE-6BED576D17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3" cstate="print"/>
          <a:srcRect/>
          <a:stretch>
            <a:fillRect/>
          </a:stretch>
        </p:blipFill>
        <p:spPr bwMode="auto">
          <a:xfrm>
            <a:off x="0" y="0"/>
            <a:ext cx="1349375" cy="6858000"/>
          </a:xfrm>
          <a:prstGeom prst="rect">
            <a:avLst/>
          </a:prstGeom>
          <a:noFill/>
          <a:ln w="9525" algn="ctr">
            <a:noFill/>
            <a:miter lim="800000"/>
            <a:headEnd/>
            <a:tailEnd/>
          </a:ln>
        </p:spPr>
      </p:pic>
      <p:sp>
        <p:nvSpPr>
          <p:cNvPr id="3075" name="Rectangle 3"/>
          <p:cNvSpPr>
            <a:spLocks noGrp="1" noChangeArrowheads="1"/>
          </p:cNvSpPr>
          <p:nvPr>
            <p:ph type="title"/>
          </p:nvPr>
        </p:nvSpPr>
        <p:spPr bwMode="auto">
          <a:xfrm>
            <a:off x="1416050" y="274638"/>
            <a:ext cx="7256463" cy="1143000"/>
          </a:xfrm>
          <a:prstGeom prst="rect">
            <a:avLst/>
          </a:prstGeom>
          <a:noFill/>
          <a:ln w="9525">
            <a:noFill/>
            <a:miter lim="800000"/>
            <a:headEnd/>
            <a:tailEnd/>
          </a:ln>
        </p:spPr>
        <p:txBody>
          <a:bodyPr vert="horz" wrap="square" lIns="91422" tIns="45711" rIns="91422" bIns="45711"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1416050" y="1600200"/>
            <a:ext cx="7270750" cy="4524375"/>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197" name="Rectangle 5"/>
          <p:cNvSpPr>
            <a:spLocks noGrp="1" noChangeArrowheads="1"/>
          </p:cNvSpPr>
          <p:nvPr>
            <p:ph type="dt" sz="half" idx="2"/>
          </p:nvPr>
        </p:nvSpPr>
        <p:spPr bwMode="auto">
          <a:xfrm>
            <a:off x="457200" y="6243638"/>
            <a:ext cx="2133600" cy="47625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defRPr sz="1400">
                <a:solidFill>
                  <a:schemeClr val="bg1"/>
                </a:solidFill>
                <a:latin typeface="Arial" pitchFamily="34" charset="0"/>
              </a:defRPr>
            </a:lvl1pPr>
          </a:lstStyle>
          <a:p>
            <a:pPr>
              <a:defRPr/>
            </a:pPr>
            <a:endParaRPr lang="en-US"/>
          </a:p>
        </p:txBody>
      </p:sp>
      <p:sp>
        <p:nvSpPr>
          <p:cNvPr id="136198" name="Rectangle 6"/>
          <p:cNvSpPr>
            <a:spLocks noGrp="1" noChangeArrowheads="1"/>
          </p:cNvSpPr>
          <p:nvPr>
            <p:ph type="ftr" sz="quarter" idx="3"/>
          </p:nvPr>
        </p:nvSpPr>
        <p:spPr bwMode="auto">
          <a:xfrm>
            <a:off x="3124200" y="6243638"/>
            <a:ext cx="2895600" cy="47625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lgn="ctr">
              <a:defRPr sz="1400">
                <a:solidFill>
                  <a:schemeClr val="bg1"/>
                </a:solidFill>
                <a:latin typeface="Arial" pitchFamily="34" charset="0"/>
              </a:defRPr>
            </a:lvl1pPr>
          </a:lstStyle>
          <a:p>
            <a:pPr>
              <a:defRPr/>
            </a:pPr>
            <a:endParaRPr lang="en-US"/>
          </a:p>
        </p:txBody>
      </p:sp>
      <p:sp>
        <p:nvSpPr>
          <p:cNvPr id="136199" name="Rectangle 7"/>
          <p:cNvSpPr>
            <a:spLocks noGrp="1" noChangeArrowheads="1"/>
          </p:cNvSpPr>
          <p:nvPr>
            <p:ph type="sldNum" sz="quarter" idx="4"/>
          </p:nvPr>
        </p:nvSpPr>
        <p:spPr bwMode="auto">
          <a:xfrm>
            <a:off x="6553200" y="6243638"/>
            <a:ext cx="2133600" cy="47625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lgn="r">
              <a:defRPr sz="1400">
                <a:solidFill>
                  <a:schemeClr val="bg1"/>
                </a:solidFill>
                <a:latin typeface="Arial" pitchFamily="34" charset="0"/>
              </a:defRPr>
            </a:lvl1pPr>
          </a:lstStyle>
          <a:p>
            <a:pPr>
              <a:defRPr/>
            </a:pPr>
            <a:fld id="{32920886-9386-4740-9D94-E4549A97C5B8}" type="slidenum">
              <a:rPr lang="en-US"/>
              <a:pPr>
                <a:defRPr/>
              </a:pPr>
              <a:t>‹#›</a:t>
            </a:fld>
            <a:endParaRPr lang="en-US"/>
          </a:p>
        </p:txBody>
      </p:sp>
      <p:sp>
        <p:nvSpPr>
          <p:cNvPr id="136200" name="Rectangle 8"/>
          <p:cNvSpPr>
            <a:spLocks noChangeArrowheads="1"/>
          </p:cNvSpPr>
          <p:nvPr userDrawn="1"/>
        </p:nvSpPr>
        <p:spPr bwMode="auto">
          <a:xfrm>
            <a:off x="8132763" y="6324600"/>
            <a:ext cx="477837" cy="260350"/>
          </a:xfrm>
          <a:prstGeom prst="rect">
            <a:avLst/>
          </a:prstGeom>
          <a:noFill/>
          <a:ln w="38100">
            <a:noFill/>
            <a:miter lim="800000"/>
            <a:headEnd/>
            <a:tailEnd/>
          </a:ln>
          <a:effectLst/>
        </p:spPr>
        <p:txBody>
          <a:bodyPr wrap="none">
            <a:spAutoFit/>
          </a:bodyPr>
          <a:lstStyle/>
          <a:p>
            <a:pPr algn="ctr">
              <a:defRPr/>
            </a:pPr>
            <a:r>
              <a:rPr lang="en-US" sz="1100">
                <a:latin typeface="Arial" pitchFamily="34" charset="0"/>
              </a:rPr>
              <a:t>2-</a:t>
            </a:r>
            <a:fld id="{79DB99C3-93C2-44C2-9203-A8F54C868913}" type="slidenum">
              <a:rPr lang="en-US" sz="1100">
                <a:latin typeface="Arial" pitchFamily="34" charset="0"/>
              </a:rPr>
              <a:pPr algn="ctr">
                <a:defRPr/>
              </a:pPr>
              <a:t>‹#›</a:t>
            </a:fld>
            <a:endParaRPr lang="en-US" sz="1100">
              <a:latin typeface="Arial" pitchFamily="34" charset="0"/>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4538" indent="-287338"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AA49AED-77FC-49AB-B8C3-7924DA9DB35C}" type="slidenum">
              <a:rPr lang="en-US"/>
              <a:pPr>
                <a:defRPr/>
              </a:pPr>
              <a:t>‹#›</a:t>
            </a:fld>
            <a:endParaRPr lang="en-US"/>
          </a:p>
        </p:txBody>
      </p:sp>
      <p:sp>
        <p:nvSpPr>
          <p:cNvPr id="7" name="Rectangle 7"/>
          <p:cNvSpPr>
            <a:spLocks noChangeArrowheads="1"/>
          </p:cNvSpPr>
          <p:nvPr userDrawn="1"/>
        </p:nvSpPr>
        <p:spPr bwMode="auto">
          <a:xfrm>
            <a:off x="0" y="0"/>
            <a:ext cx="571500" cy="6835775"/>
          </a:xfrm>
          <a:prstGeom prst="rect">
            <a:avLst/>
          </a:prstGeom>
          <a:solidFill>
            <a:schemeClr val="bg1"/>
          </a:solidFill>
          <a:ln w="9525">
            <a:solidFill>
              <a:schemeClr val="bg1"/>
            </a:solidFill>
            <a:miter lim="800000"/>
            <a:headEnd/>
            <a:tailEnd/>
          </a:ln>
          <a:effectLst/>
        </p:spPr>
        <p:txBody>
          <a:bodyPr wrap="none" anchor="ctr"/>
          <a:lstStyle/>
          <a:p>
            <a:pPr>
              <a:defRPr/>
            </a:pPr>
            <a:endParaRPr lang="en-US">
              <a:latin typeface="Arial" pitchFamily="34" charset="0"/>
            </a:endParaRPr>
          </a:p>
        </p:txBody>
      </p:sp>
      <p:pic>
        <p:nvPicPr>
          <p:cNvPr id="4104" name="Picture 8"/>
          <p:cNvPicPr>
            <a:picLocks noChangeAspect="1" noChangeArrowheads="1"/>
          </p:cNvPicPr>
          <p:nvPr userDrawn="1"/>
        </p:nvPicPr>
        <p:blipFill>
          <a:blip r:embed="rId16" cstate="print"/>
          <a:srcRect/>
          <a:stretch>
            <a:fillRect/>
          </a:stretch>
        </p:blipFill>
        <p:spPr bwMode="auto">
          <a:xfrm>
            <a:off x="0" y="0"/>
            <a:ext cx="1401763" cy="6858000"/>
          </a:xfrm>
          <a:prstGeom prst="rect">
            <a:avLst/>
          </a:prstGeom>
          <a:noFill/>
          <a:ln w="9525">
            <a:noFill/>
            <a:miter lim="800000"/>
            <a:headEnd type="none" w="sm" len="sm"/>
            <a:tailEnd type="none" w="sm" len="sm"/>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Chapter 2</a:t>
            </a:r>
          </a:p>
        </p:txBody>
      </p:sp>
      <p:sp>
        <p:nvSpPr>
          <p:cNvPr id="19459" name="Text Placeholder 3"/>
          <p:cNvSpPr>
            <a:spLocks noGrp="1"/>
          </p:cNvSpPr>
          <p:nvPr>
            <p:ph type="body" sz="half" idx="2"/>
          </p:nvPr>
        </p:nvSpPr>
        <p:spPr>
          <a:xfrm>
            <a:off x="1295400" y="1447800"/>
            <a:ext cx="7086600" cy="4524375"/>
          </a:xfrm>
        </p:spPr>
        <p:txBody>
          <a:bodyPr/>
          <a:lstStyle/>
          <a:p>
            <a:pPr algn="ctr">
              <a:buFontTx/>
              <a:buNone/>
            </a:pPr>
            <a:r>
              <a:rPr lang="en-US" b="1" smtClean="0">
                <a:latin typeface="Batang" pitchFamily="18" charset="-127"/>
              </a:rPr>
              <a:t>Financial Statements,</a:t>
            </a:r>
          </a:p>
          <a:p>
            <a:pPr algn="ctr">
              <a:buFontTx/>
              <a:buNone/>
            </a:pPr>
            <a:r>
              <a:rPr lang="en-US" b="1" smtClean="0">
                <a:latin typeface="Batang" pitchFamily="18" charset="-127"/>
              </a:rPr>
              <a:t>	Taxes, and Cash Flow</a:t>
            </a:r>
          </a:p>
          <a:p>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Income Statement</a:t>
            </a:r>
          </a:p>
        </p:txBody>
      </p:sp>
      <p:sp>
        <p:nvSpPr>
          <p:cNvPr id="27651" name="Rectangle 3"/>
          <p:cNvSpPr>
            <a:spLocks noGrp="1" noChangeArrowheads="1"/>
          </p:cNvSpPr>
          <p:nvPr>
            <p:ph idx="1"/>
          </p:nvPr>
        </p:nvSpPr>
        <p:spPr/>
        <p:txBody>
          <a:bodyPr/>
          <a:lstStyle/>
          <a:p>
            <a:r>
              <a:rPr lang="en-US" sz="2800" smtClean="0"/>
              <a:t>The income statement is more like a video of the firm’s operations for a specified period of time.</a:t>
            </a:r>
          </a:p>
          <a:p>
            <a:r>
              <a:rPr lang="en-US" sz="2800" smtClean="0"/>
              <a:t>You generally report revenues first and then deduct any expenses for the period</a:t>
            </a:r>
          </a:p>
          <a:p>
            <a:r>
              <a:rPr lang="en-US" sz="2800" smtClean="0"/>
              <a:t>Matching principle – GAAP says to show revenue when it accrues and match the expenses required to generate the revenue</a:t>
            </a:r>
          </a:p>
        </p:txBody>
      </p:sp>
      <p:sp>
        <p:nvSpPr>
          <p:cNvPr id="27652" name="Rectangle 5"/>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84B7D80B-6B02-4936-90C8-3BB5B82232FD}" type="slidenum">
              <a:rPr lang="en-US" sz="1100"/>
              <a:pPr algn="ctr"/>
              <a:t>9</a:t>
            </a:fld>
            <a:endParaRPr lang="en-US" sz="11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fontScale="90000"/>
          </a:bodyPr>
          <a:lstStyle/>
          <a:p>
            <a:pPr fontAlgn="auto">
              <a:spcAft>
                <a:spcPts val="0"/>
              </a:spcAft>
              <a:defRPr/>
            </a:pPr>
            <a:r>
              <a:rPr lang="en-US" sz="4000" smtClean="0"/>
              <a:t>US Corporation Income Statement – Table 2.2</a:t>
            </a:r>
          </a:p>
        </p:txBody>
      </p:sp>
      <p:sp>
        <p:nvSpPr>
          <p:cNvPr id="28675" name="Text Box 9"/>
          <p:cNvSpPr txBox="1">
            <a:spLocks noChangeArrowheads="1"/>
          </p:cNvSpPr>
          <p:nvPr/>
        </p:nvSpPr>
        <p:spPr bwMode="auto">
          <a:xfrm>
            <a:off x="2743200" y="2362200"/>
            <a:ext cx="5486400" cy="641350"/>
          </a:xfrm>
          <a:prstGeom prst="rect">
            <a:avLst/>
          </a:prstGeom>
          <a:noFill/>
          <a:ln w="9525">
            <a:noFill/>
            <a:miter lim="800000"/>
            <a:headEnd type="none" w="sm" len="sm"/>
            <a:tailEnd type="none" w="sm" len="sm"/>
          </a:ln>
        </p:spPr>
        <p:txBody>
          <a:bodyPr>
            <a:spAutoFit/>
          </a:bodyPr>
          <a:lstStyle/>
          <a:p>
            <a:pPr eaLnBrk="0" hangingPunct="0">
              <a:spcBef>
                <a:spcPct val="50000"/>
              </a:spcBef>
            </a:pPr>
            <a:r>
              <a:rPr lang="en-US"/>
              <a:t>Insert new Table 2.2 here (US Corp Income Statement)</a:t>
            </a:r>
          </a:p>
        </p:txBody>
      </p:sp>
      <p:pic>
        <p:nvPicPr>
          <p:cNvPr id="28676" name="Picture 10" descr="ros46129_tb0202"/>
          <p:cNvPicPr>
            <a:picLocks noChangeAspect="1" noChangeArrowheads="1"/>
          </p:cNvPicPr>
          <p:nvPr/>
        </p:nvPicPr>
        <p:blipFill>
          <a:blip r:embed="rId3" cstate="print"/>
          <a:srcRect/>
          <a:stretch>
            <a:fillRect/>
          </a:stretch>
        </p:blipFill>
        <p:spPr bwMode="auto">
          <a:xfrm>
            <a:off x="1524000" y="2286000"/>
            <a:ext cx="7358063" cy="3148013"/>
          </a:xfrm>
          <a:prstGeom prst="rect">
            <a:avLst/>
          </a:prstGeom>
          <a:noFill/>
          <a:ln w="9525">
            <a:noFill/>
            <a:miter lim="800000"/>
            <a:headEnd/>
            <a:tailEnd/>
          </a:ln>
        </p:spPr>
      </p:pic>
      <p:sp>
        <p:nvSpPr>
          <p:cNvPr id="28677" name="Rectangle 12"/>
          <p:cNvSpPr>
            <a:spLocks noChangeArrowheads="1"/>
          </p:cNvSpPr>
          <p:nvPr/>
        </p:nvSpPr>
        <p:spPr bwMode="auto">
          <a:xfrm>
            <a:off x="8572500" y="6445250"/>
            <a:ext cx="463550" cy="260350"/>
          </a:xfrm>
          <a:prstGeom prst="rect">
            <a:avLst/>
          </a:prstGeom>
          <a:noFill/>
          <a:ln w="38100">
            <a:noFill/>
            <a:miter lim="800000"/>
            <a:headEnd/>
            <a:tailEnd/>
          </a:ln>
        </p:spPr>
        <p:txBody>
          <a:bodyPr wrap="none">
            <a:spAutoFit/>
          </a:bodyPr>
          <a:lstStyle/>
          <a:p>
            <a:pPr algn="ctr"/>
            <a:r>
              <a:rPr lang="en-US" sz="1100"/>
              <a:t>2-</a:t>
            </a:r>
            <a:fld id="{BC084897-6437-4CC0-8FFC-433E25517B1B}" type="slidenum">
              <a:rPr lang="en-US" sz="1100"/>
              <a:pPr algn="ctr"/>
              <a:t>10</a:t>
            </a:fld>
            <a:endParaRPr lang="en-US" sz="11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Work the Web Example</a:t>
            </a:r>
          </a:p>
        </p:txBody>
      </p:sp>
      <p:sp>
        <p:nvSpPr>
          <p:cNvPr id="29699" name="Rectangle 3"/>
          <p:cNvSpPr>
            <a:spLocks noGrp="1" noChangeArrowheads="1"/>
          </p:cNvSpPr>
          <p:nvPr>
            <p:ph idx="1"/>
          </p:nvPr>
        </p:nvSpPr>
        <p:spPr/>
        <p:txBody>
          <a:bodyPr/>
          <a:lstStyle/>
          <a:p>
            <a:r>
              <a:rPr lang="en-US" sz="2800" smtClean="0"/>
              <a:t>Publicly traded companies must file regular reports with the Securities and Exchange Commission</a:t>
            </a:r>
          </a:p>
          <a:p>
            <a:r>
              <a:rPr lang="en-US" sz="2800" smtClean="0"/>
              <a:t>These reports are usually filed electronically and can be searched at the SEC public site called EDGAR</a:t>
            </a:r>
          </a:p>
          <a:p>
            <a:r>
              <a:rPr lang="en-US" sz="2800" smtClean="0"/>
              <a:t>Click on the web surfer, pick a company, and see what you can find!</a:t>
            </a:r>
          </a:p>
        </p:txBody>
      </p:sp>
      <p:sp>
        <p:nvSpPr>
          <p:cNvPr id="29700" name="Rectangle 8"/>
          <p:cNvSpPr>
            <a:spLocks noChangeArrowheads="1"/>
          </p:cNvSpPr>
          <p:nvPr/>
        </p:nvSpPr>
        <p:spPr bwMode="auto">
          <a:xfrm>
            <a:off x="8572500" y="6445250"/>
            <a:ext cx="463550" cy="260350"/>
          </a:xfrm>
          <a:prstGeom prst="rect">
            <a:avLst/>
          </a:prstGeom>
          <a:noFill/>
          <a:ln w="38100">
            <a:noFill/>
            <a:miter lim="800000"/>
            <a:headEnd/>
            <a:tailEnd/>
          </a:ln>
        </p:spPr>
        <p:txBody>
          <a:bodyPr wrap="none">
            <a:spAutoFit/>
          </a:bodyPr>
          <a:lstStyle/>
          <a:p>
            <a:pPr algn="ctr"/>
            <a:r>
              <a:rPr lang="en-US" sz="1100"/>
              <a:t>2-</a:t>
            </a:r>
            <a:fld id="{0A2DC752-81AD-456D-8268-775255C77713}" type="slidenum">
              <a:rPr lang="en-US" sz="1100"/>
              <a:pPr algn="ctr"/>
              <a:t>11</a:t>
            </a:fld>
            <a:endParaRPr lang="en-US" sz="11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Taxes</a:t>
            </a:r>
          </a:p>
        </p:txBody>
      </p:sp>
      <p:sp>
        <p:nvSpPr>
          <p:cNvPr id="30723" name="Rectangle 3"/>
          <p:cNvSpPr>
            <a:spLocks noGrp="1" noChangeArrowheads="1"/>
          </p:cNvSpPr>
          <p:nvPr>
            <p:ph idx="1"/>
          </p:nvPr>
        </p:nvSpPr>
        <p:spPr/>
        <p:txBody>
          <a:bodyPr/>
          <a:lstStyle/>
          <a:p>
            <a:r>
              <a:rPr lang="en-US" sz="2800" smtClean="0"/>
              <a:t>The one thing we can rely on with taxes is that they are always changing</a:t>
            </a:r>
          </a:p>
          <a:p>
            <a:r>
              <a:rPr lang="en-US" sz="2800" smtClean="0"/>
              <a:t>Marginal vs. average tax rates</a:t>
            </a:r>
          </a:p>
          <a:p>
            <a:pPr lvl="1"/>
            <a:r>
              <a:rPr lang="en-US" sz="2400" smtClean="0"/>
              <a:t>Marginal tax rate – the percentage paid on the next dollar earned</a:t>
            </a:r>
          </a:p>
          <a:p>
            <a:pPr lvl="1"/>
            <a:r>
              <a:rPr lang="en-US" sz="2400" smtClean="0"/>
              <a:t>Average tax rate – the tax bill / taxable income</a:t>
            </a:r>
          </a:p>
          <a:p>
            <a:r>
              <a:rPr lang="en-US" sz="2800" smtClean="0"/>
              <a:t>Other taxes</a:t>
            </a:r>
          </a:p>
        </p:txBody>
      </p:sp>
      <p:sp>
        <p:nvSpPr>
          <p:cNvPr id="30724" name="Rectangle 8"/>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FCE6CFF3-805E-42ED-B837-69C5986FBCA9}" type="slidenum">
              <a:rPr lang="en-US" sz="1100"/>
              <a:pPr algn="ctr"/>
              <a:t>12</a:t>
            </a:fld>
            <a:endParaRPr lang="en-US" sz="11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rtlCol="0">
            <a:normAutofit fontScale="90000"/>
          </a:bodyPr>
          <a:lstStyle/>
          <a:p>
            <a:pPr fontAlgn="auto">
              <a:spcAft>
                <a:spcPts val="0"/>
              </a:spcAft>
              <a:defRPr/>
            </a:pPr>
            <a:r>
              <a:rPr lang="en-US" smtClean="0"/>
              <a:t>Example: Marginal Vs. Average Rates</a:t>
            </a:r>
          </a:p>
        </p:txBody>
      </p:sp>
      <p:sp>
        <p:nvSpPr>
          <p:cNvPr id="31747" name="Rectangle 1027"/>
          <p:cNvSpPr>
            <a:spLocks noGrp="1" noChangeArrowheads="1"/>
          </p:cNvSpPr>
          <p:nvPr>
            <p:ph idx="1"/>
          </p:nvPr>
        </p:nvSpPr>
        <p:spPr>
          <a:xfrm>
            <a:off x="1676400" y="1870075"/>
            <a:ext cx="7159625" cy="4530725"/>
          </a:xfrm>
        </p:spPr>
        <p:txBody>
          <a:bodyPr/>
          <a:lstStyle/>
          <a:p>
            <a:pPr>
              <a:lnSpc>
                <a:spcPct val="90000"/>
              </a:lnSpc>
            </a:pPr>
            <a:r>
              <a:rPr lang="en-US" sz="2800" smtClean="0"/>
              <a:t>Suppose your firm earns $4 million in taxable income.</a:t>
            </a:r>
          </a:p>
          <a:p>
            <a:pPr lvl="1">
              <a:lnSpc>
                <a:spcPct val="90000"/>
              </a:lnSpc>
            </a:pPr>
            <a:r>
              <a:rPr lang="en-US" sz="2400" smtClean="0"/>
              <a:t>What is the firm’s tax liability?</a:t>
            </a:r>
          </a:p>
          <a:p>
            <a:pPr lvl="1">
              <a:lnSpc>
                <a:spcPct val="90000"/>
              </a:lnSpc>
            </a:pPr>
            <a:r>
              <a:rPr lang="en-US" sz="2400" smtClean="0"/>
              <a:t>What is the average tax rate?</a:t>
            </a:r>
          </a:p>
          <a:p>
            <a:pPr lvl="1">
              <a:lnSpc>
                <a:spcPct val="90000"/>
              </a:lnSpc>
            </a:pPr>
            <a:r>
              <a:rPr lang="en-US" sz="2400" smtClean="0"/>
              <a:t>What is the marginal tax rate?</a:t>
            </a:r>
          </a:p>
          <a:p>
            <a:pPr>
              <a:lnSpc>
                <a:spcPct val="90000"/>
              </a:lnSpc>
            </a:pPr>
            <a:r>
              <a:rPr lang="en-US" sz="2800" smtClean="0"/>
              <a:t>If you are considering a project that will increase the firm’s taxable income by $1 million, what tax rate should you use in your analysis?</a:t>
            </a:r>
          </a:p>
        </p:txBody>
      </p:sp>
      <p:sp>
        <p:nvSpPr>
          <p:cNvPr id="31748" name="Rectangle 1029"/>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56DD9CBA-6E92-4911-90CA-2AD88F935755}" type="slidenum">
              <a:rPr lang="en-US" sz="1100"/>
              <a:pPr algn="ctr"/>
              <a:t>13</a:t>
            </a:fld>
            <a:endParaRPr lang="en-US" sz="11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The Concept of Cash Flow</a:t>
            </a:r>
          </a:p>
        </p:txBody>
      </p:sp>
      <p:sp>
        <p:nvSpPr>
          <p:cNvPr id="32771" name="Rectangle 3"/>
          <p:cNvSpPr>
            <a:spLocks noGrp="1" noChangeArrowheads="1"/>
          </p:cNvSpPr>
          <p:nvPr>
            <p:ph idx="1"/>
          </p:nvPr>
        </p:nvSpPr>
        <p:spPr/>
        <p:txBody>
          <a:bodyPr/>
          <a:lstStyle/>
          <a:p>
            <a:pPr>
              <a:lnSpc>
                <a:spcPct val="90000"/>
              </a:lnSpc>
            </a:pPr>
            <a:r>
              <a:rPr lang="en-US" sz="2800" smtClean="0"/>
              <a:t>Cash flow is one of the most important pieces of information that a financial manager can derive from financial statements</a:t>
            </a:r>
          </a:p>
          <a:p>
            <a:pPr>
              <a:lnSpc>
                <a:spcPct val="90000"/>
              </a:lnSpc>
            </a:pPr>
            <a:r>
              <a:rPr lang="en-US" sz="2800" smtClean="0"/>
              <a:t>The statement of cash flows does not provide us with the same information that we are looking at here</a:t>
            </a:r>
          </a:p>
          <a:p>
            <a:pPr>
              <a:lnSpc>
                <a:spcPct val="90000"/>
              </a:lnSpc>
            </a:pPr>
            <a:r>
              <a:rPr lang="en-US" sz="2800" smtClean="0"/>
              <a:t>We will look at how cash is generated from utilizing assets and how it is paid to those that finance the purchase of the assets</a:t>
            </a:r>
          </a:p>
        </p:txBody>
      </p:sp>
      <p:sp>
        <p:nvSpPr>
          <p:cNvPr id="32772" name="Rectangle 5"/>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CC6FE182-8E6D-4105-B3BE-5CAC4E320E00}" type="slidenum">
              <a:rPr lang="en-US" sz="1100"/>
              <a:pPr algn="ctr"/>
              <a:t>14</a:t>
            </a:fld>
            <a:endParaRPr lang="en-US" sz="11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Cash Flow From Assets</a:t>
            </a:r>
          </a:p>
        </p:txBody>
      </p:sp>
      <p:sp>
        <p:nvSpPr>
          <p:cNvPr id="33795" name="Rectangle 3"/>
          <p:cNvSpPr>
            <a:spLocks noGrp="1" noChangeArrowheads="1"/>
          </p:cNvSpPr>
          <p:nvPr>
            <p:ph idx="1"/>
          </p:nvPr>
        </p:nvSpPr>
        <p:spPr/>
        <p:txBody>
          <a:bodyPr/>
          <a:lstStyle/>
          <a:p>
            <a:r>
              <a:rPr lang="en-US" smtClean="0"/>
              <a:t>Cash Flow From Assets (CFFA) = Cash Flow to Creditors + Cash Flow to Stockholders</a:t>
            </a:r>
          </a:p>
          <a:p>
            <a:r>
              <a:rPr lang="en-US" smtClean="0"/>
              <a:t>Cash Flow From Assets = Operating Cash Flow – Net Capital Spending – Changes in NWC</a:t>
            </a:r>
          </a:p>
        </p:txBody>
      </p:sp>
      <p:sp>
        <p:nvSpPr>
          <p:cNvPr id="33796" name="Rectangle 5"/>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6CA035CA-8D1F-4734-80F6-076E3D2DB858}" type="slidenum">
              <a:rPr lang="en-US" sz="1100"/>
              <a:pPr algn="ctr"/>
              <a:t>15</a:t>
            </a:fld>
            <a:endParaRPr lang="en-US" sz="11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smtClean="0"/>
              <a:t>Example: US Corporation – Part I</a:t>
            </a:r>
          </a:p>
        </p:txBody>
      </p:sp>
      <p:sp>
        <p:nvSpPr>
          <p:cNvPr id="34819" name="Rectangle 3"/>
          <p:cNvSpPr>
            <a:spLocks noGrp="1" noChangeArrowheads="1"/>
          </p:cNvSpPr>
          <p:nvPr>
            <p:ph idx="1"/>
          </p:nvPr>
        </p:nvSpPr>
        <p:spPr>
          <a:xfrm>
            <a:off x="1752600" y="1524000"/>
            <a:ext cx="7239000" cy="4724400"/>
          </a:xfrm>
        </p:spPr>
        <p:txBody>
          <a:bodyPr/>
          <a:lstStyle/>
          <a:p>
            <a:pPr>
              <a:lnSpc>
                <a:spcPct val="90000"/>
              </a:lnSpc>
            </a:pPr>
            <a:r>
              <a:rPr lang="en-US" sz="2800" smtClean="0"/>
              <a:t>OCF (</a:t>
            </a:r>
            <a:r>
              <a:rPr lang="en-US" smtClean="0">
                <a:hlinkClick r:id="rId3" action="ppaction://hlinksldjump" tooltip="Show Income Statement"/>
              </a:rPr>
              <a:t>I/S</a:t>
            </a:r>
            <a:r>
              <a:rPr lang="en-US" sz="2800" smtClean="0"/>
              <a:t>) = EBIT + depreciation – taxes = $547</a:t>
            </a:r>
          </a:p>
          <a:p>
            <a:pPr>
              <a:lnSpc>
                <a:spcPct val="90000"/>
              </a:lnSpc>
              <a:buFontTx/>
              <a:buNone/>
            </a:pPr>
            <a:endParaRPr lang="en-US" sz="1500" smtClean="0"/>
          </a:p>
          <a:p>
            <a:pPr>
              <a:lnSpc>
                <a:spcPct val="90000"/>
              </a:lnSpc>
            </a:pPr>
            <a:r>
              <a:rPr lang="en-US" sz="2800" smtClean="0"/>
              <a:t>NCS (</a:t>
            </a:r>
            <a:r>
              <a:rPr lang="en-US" sz="2800" smtClean="0">
                <a:hlinkClick r:id="rId4" action="ppaction://hlinksldjump" tooltip="Show Balance Sheet"/>
              </a:rPr>
              <a:t> B/S </a:t>
            </a:r>
            <a:r>
              <a:rPr lang="en-US" sz="2800" smtClean="0"/>
              <a:t>and </a:t>
            </a:r>
            <a:r>
              <a:rPr lang="en-US" sz="2800" smtClean="0">
                <a:hlinkClick r:id="rId3" action="ppaction://hlinksldjump"/>
              </a:rPr>
              <a:t>I/S</a:t>
            </a:r>
            <a:r>
              <a:rPr lang="en-US" sz="2800" smtClean="0"/>
              <a:t>) = ending net fixed assets – beginning net fixed assets + depreciation = $130</a:t>
            </a:r>
          </a:p>
          <a:p>
            <a:pPr>
              <a:lnSpc>
                <a:spcPct val="90000"/>
              </a:lnSpc>
            </a:pPr>
            <a:endParaRPr lang="en-US" sz="1500" smtClean="0"/>
          </a:p>
          <a:p>
            <a:pPr>
              <a:lnSpc>
                <a:spcPct val="90000"/>
              </a:lnSpc>
            </a:pPr>
            <a:r>
              <a:rPr lang="en-US" sz="2800" smtClean="0"/>
              <a:t>Changes in NWC (</a:t>
            </a:r>
            <a:r>
              <a:rPr lang="en-US" sz="2800" smtClean="0">
                <a:hlinkClick r:id="rId4" action="ppaction://hlinksldjump" tooltip="Show Balance Sheet"/>
              </a:rPr>
              <a:t>B/S</a:t>
            </a:r>
            <a:r>
              <a:rPr lang="en-US" sz="2800" smtClean="0"/>
              <a:t>) = ending NWC – beginning NWC = $330</a:t>
            </a:r>
          </a:p>
          <a:p>
            <a:pPr>
              <a:lnSpc>
                <a:spcPct val="90000"/>
              </a:lnSpc>
            </a:pPr>
            <a:endParaRPr lang="en-US" sz="1500" smtClean="0"/>
          </a:p>
          <a:p>
            <a:pPr>
              <a:lnSpc>
                <a:spcPct val="90000"/>
              </a:lnSpc>
            </a:pPr>
            <a:r>
              <a:rPr lang="en-US" sz="2800" smtClean="0"/>
              <a:t>CFFA = 547 – 130 – 330 = $87</a:t>
            </a:r>
          </a:p>
        </p:txBody>
      </p:sp>
      <p:sp>
        <p:nvSpPr>
          <p:cNvPr id="34820" name="Rectangle 5"/>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C2AEE15B-AAA5-413F-9D70-92B0131B047D}" type="slidenum">
              <a:rPr lang="en-US" sz="1100"/>
              <a:pPr algn="ctr"/>
              <a:t>16</a:t>
            </a:fld>
            <a:endParaRPr lang="en-US" sz="11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4000" smtClean="0"/>
              <a:t>Example: US Corporation – Part II</a:t>
            </a:r>
          </a:p>
        </p:txBody>
      </p:sp>
      <p:sp>
        <p:nvSpPr>
          <p:cNvPr id="35843" name="Rectangle 3"/>
          <p:cNvSpPr>
            <a:spLocks noGrp="1" noChangeArrowheads="1"/>
          </p:cNvSpPr>
          <p:nvPr>
            <p:ph idx="1"/>
          </p:nvPr>
        </p:nvSpPr>
        <p:spPr>
          <a:xfrm>
            <a:off x="1655763" y="1670050"/>
            <a:ext cx="6702425" cy="4314825"/>
          </a:xfrm>
        </p:spPr>
        <p:txBody>
          <a:bodyPr/>
          <a:lstStyle/>
          <a:p>
            <a:pPr>
              <a:lnSpc>
                <a:spcPct val="90000"/>
              </a:lnSpc>
            </a:pPr>
            <a:r>
              <a:rPr lang="en-US" sz="2800" smtClean="0"/>
              <a:t>CF to Creditors (</a:t>
            </a:r>
            <a:r>
              <a:rPr lang="en-US" sz="2800" smtClean="0">
                <a:hlinkClick r:id="rId3" action="ppaction://hlinksldjump" tooltip="Show Balance Sheet"/>
              </a:rPr>
              <a:t>B/S</a:t>
            </a:r>
            <a:r>
              <a:rPr lang="en-US" sz="2800" smtClean="0"/>
              <a:t> and </a:t>
            </a:r>
            <a:r>
              <a:rPr lang="en-US" sz="2800" smtClean="0">
                <a:hlinkClick r:id="rId4" action="ppaction://hlinksldjump" tooltip="Show Income Statement"/>
              </a:rPr>
              <a:t>I/S</a:t>
            </a:r>
            <a:r>
              <a:rPr lang="en-US" sz="2800" smtClean="0"/>
              <a:t>) = interest paid – net new borrowing = $24</a:t>
            </a:r>
          </a:p>
          <a:p>
            <a:pPr>
              <a:lnSpc>
                <a:spcPct val="90000"/>
              </a:lnSpc>
            </a:pPr>
            <a:r>
              <a:rPr lang="en-US" sz="2800" smtClean="0"/>
              <a:t>CF to Stockholders (</a:t>
            </a:r>
            <a:r>
              <a:rPr lang="en-US" sz="2800" smtClean="0">
                <a:hlinkClick r:id="rId3" action="ppaction://hlinksldjump" tooltip="Show Balance Sheet"/>
              </a:rPr>
              <a:t>B/S</a:t>
            </a:r>
            <a:r>
              <a:rPr lang="en-US" sz="2800" smtClean="0"/>
              <a:t> and </a:t>
            </a:r>
            <a:r>
              <a:rPr lang="en-US" sz="2800" smtClean="0">
                <a:hlinkClick r:id="rId4" action="ppaction://hlinksldjump" tooltip="Show Income Statement"/>
              </a:rPr>
              <a:t>I/S</a:t>
            </a:r>
            <a:r>
              <a:rPr lang="en-US" sz="2800" smtClean="0"/>
              <a:t>) = dividends paid – net new equity raised = $63</a:t>
            </a:r>
          </a:p>
          <a:p>
            <a:pPr>
              <a:lnSpc>
                <a:spcPct val="90000"/>
              </a:lnSpc>
            </a:pPr>
            <a:r>
              <a:rPr lang="en-US" sz="2800" smtClean="0"/>
              <a:t>CFFA = 24 + 63 = $87</a:t>
            </a:r>
          </a:p>
        </p:txBody>
      </p:sp>
      <p:sp>
        <p:nvSpPr>
          <p:cNvPr id="35844" name="Rectangle 5"/>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C27ED438-6A12-4BB7-91D3-971B29E0726C}" type="slidenum">
              <a:rPr lang="en-US" sz="1100"/>
              <a:pPr algn="ctr"/>
              <a:t>17</a:t>
            </a:fld>
            <a:endParaRPr lang="en-US" sz="11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Cash Flow Summary - Table 2.5</a:t>
            </a:r>
          </a:p>
        </p:txBody>
      </p:sp>
      <p:graphicFrame>
        <p:nvGraphicFramePr>
          <p:cNvPr id="2050" name="Object 6"/>
          <p:cNvGraphicFramePr>
            <a:graphicFrameLocks noGrp="1" noChangeAspect="1"/>
          </p:cNvGraphicFramePr>
          <p:nvPr>
            <p:ph idx="1"/>
          </p:nvPr>
        </p:nvGraphicFramePr>
        <p:xfrm>
          <a:off x="762000" y="1295400"/>
          <a:ext cx="8001000" cy="4800600"/>
        </p:xfrm>
        <a:graphic>
          <a:graphicData uri="http://schemas.openxmlformats.org/presentationml/2006/ole">
            <p:oleObj spid="_x0000_s2050" name="Photo Editor Photo" r:id="rId4" imgW="4809524" imgH="3019048" progId="MSPhotoEd.3">
              <p:embed/>
            </p:oleObj>
          </a:graphicData>
        </a:graphic>
      </p:graphicFrame>
      <p:sp>
        <p:nvSpPr>
          <p:cNvPr id="2052" name="Rectangle 8"/>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0CFD604E-E617-40C5-9D07-1FDE392C01DF}" type="slidenum">
              <a:rPr lang="en-US" sz="1100"/>
              <a:pPr algn="ctr"/>
              <a:t>18</a:t>
            </a:fld>
            <a:endParaRPr lang="en-US" sz="11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Key Concepts and Skills</a:t>
            </a:r>
          </a:p>
        </p:txBody>
      </p:sp>
      <p:sp>
        <p:nvSpPr>
          <p:cNvPr id="20483" name="Rectangle 3"/>
          <p:cNvSpPr>
            <a:spLocks noGrp="1" noChangeArrowheads="1"/>
          </p:cNvSpPr>
          <p:nvPr>
            <p:ph idx="1"/>
          </p:nvPr>
        </p:nvSpPr>
        <p:spPr/>
        <p:txBody>
          <a:bodyPr/>
          <a:lstStyle/>
          <a:p>
            <a:r>
              <a:rPr lang="en-US" smtClean="0"/>
              <a:t>Know the difference between book value and market value</a:t>
            </a:r>
          </a:p>
          <a:p>
            <a:r>
              <a:rPr lang="en-US" smtClean="0"/>
              <a:t>Know the difference between accounting income and cash flow</a:t>
            </a:r>
          </a:p>
          <a:p>
            <a:r>
              <a:rPr lang="en-US" smtClean="0"/>
              <a:t>Know the difference between average and marginal tax rates</a:t>
            </a:r>
          </a:p>
          <a:p>
            <a:r>
              <a:rPr lang="en-US" smtClean="0"/>
              <a:t>Know how to determine a firm’s cash flow from its financial statements</a:t>
            </a:r>
          </a:p>
        </p:txBody>
      </p:sp>
      <p:sp>
        <p:nvSpPr>
          <p:cNvPr id="20484" name="Rectangle 5"/>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602CD88F-F1FA-4684-B24F-77E38642DCE6}" type="slidenum">
              <a:rPr lang="en-US" sz="1100"/>
              <a:pPr algn="ctr"/>
              <a:t>1</a:t>
            </a:fld>
            <a:endParaRPr lang="en-US" sz="11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Quick Quiz</a:t>
            </a:r>
          </a:p>
        </p:txBody>
      </p:sp>
      <p:sp>
        <p:nvSpPr>
          <p:cNvPr id="36867" name="Rectangle 3"/>
          <p:cNvSpPr>
            <a:spLocks noGrp="1" noChangeArrowheads="1"/>
          </p:cNvSpPr>
          <p:nvPr>
            <p:ph idx="1"/>
          </p:nvPr>
        </p:nvSpPr>
        <p:spPr>
          <a:xfrm>
            <a:off x="1676400" y="1371600"/>
            <a:ext cx="7162800" cy="4876800"/>
          </a:xfrm>
        </p:spPr>
        <p:txBody>
          <a:bodyPr/>
          <a:lstStyle/>
          <a:p>
            <a:pPr>
              <a:lnSpc>
                <a:spcPct val="90000"/>
              </a:lnSpc>
            </a:pPr>
            <a:r>
              <a:rPr lang="en-US" sz="2600" smtClean="0"/>
              <a:t>What is the difference between book value and market value?  Which should we use for decision-making purposes?</a:t>
            </a:r>
          </a:p>
          <a:p>
            <a:pPr>
              <a:lnSpc>
                <a:spcPct val="90000"/>
              </a:lnSpc>
            </a:pPr>
            <a:r>
              <a:rPr lang="en-US" sz="2600" smtClean="0"/>
              <a:t>What is the difference between accounting income and cash flow? Which do we need to use when making decisions?</a:t>
            </a:r>
          </a:p>
          <a:p>
            <a:pPr>
              <a:lnSpc>
                <a:spcPct val="90000"/>
              </a:lnSpc>
            </a:pPr>
            <a:r>
              <a:rPr lang="en-US" sz="2600" smtClean="0"/>
              <a:t>What is the difference between average and marginal tax rates? Which should we use when making financial decisions?</a:t>
            </a:r>
          </a:p>
          <a:p>
            <a:pPr>
              <a:lnSpc>
                <a:spcPct val="90000"/>
              </a:lnSpc>
            </a:pPr>
            <a:r>
              <a:rPr lang="en-US" sz="2600" smtClean="0"/>
              <a:t>How do we determine a firm’s cash flows?  What are the equations, and where do we find the information?</a:t>
            </a:r>
          </a:p>
        </p:txBody>
      </p:sp>
      <p:sp>
        <p:nvSpPr>
          <p:cNvPr id="36868" name="Rectangle 5"/>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F954BFBD-C36E-4661-929D-34FD5B650439}" type="slidenum">
              <a:rPr lang="en-US" sz="1100"/>
              <a:pPr algn="ctr"/>
              <a:t>19</a:t>
            </a:fld>
            <a:endParaRPr lang="en-US" sz="11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Ethics Issues</a:t>
            </a:r>
          </a:p>
        </p:txBody>
      </p:sp>
      <p:sp>
        <p:nvSpPr>
          <p:cNvPr id="37891" name="Rectangle 3"/>
          <p:cNvSpPr>
            <a:spLocks noGrp="1" noChangeArrowheads="1"/>
          </p:cNvSpPr>
          <p:nvPr>
            <p:ph idx="1"/>
          </p:nvPr>
        </p:nvSpPr>
        <p:spPr>
          <a:xfrm>
            <a:off x="1371600" y="1371600"/>
            <a:ext cx="7315200" cy="4724400"/>
          </a:xfrm>
        </p:spPr>
        <p:txBody>
          <a:bodyPr/>
          <a:lstStyle/>
          <a:p>
            <a:pPr>
              <a:lnSpc>
                <a:spcPct val="90000"/>
              </a:lnSpc>
            </a:pPr>
            <a:endParaRPr lang="en-US" sz="2800" smtClean="0"/>
          </a:p>
          <a:p>
            <a:pPr>
              <a:lnSpc>
                <a:spcPct val="90000"/>
              </a:lnSpc>
            </a:pPr>
            <a:r>
              <a:rPr lang="en-US" sz="2800" smtClean="0"/>
              <a:t>Why is manipulation of financial statements not only unethical and illegal, but also bad for stockholders?</a:t>
            </a:r>
          </a:p>
        </p:txBody>
      </p:sp>
      <p:sp>
        <p:nvSpPr>
          <p:cNvPr id="37892" name="Rectangle 5"/>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83FEB500-916C-4552-8D58-3B4F9AF1E057}" type="slidenum">
              <a:rPr lang="en-US" sz="1100"/>
              <a:pPr algn="ctr"/>
              <a:t>20</a:t>
            </a:fld>
            <a:endParaRPr lang="en-US" sz="11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Chapter Outline</a:t>
            </a:r>
          </a:p>
        </p:txBody>
      </p:sp>
      <p:sp>
        <p:nvSpPr>
          <p:cNvPr id="21507" name="Rectangle 3"/>
          <p:cNvSpPr>
            <a:spLocks noGrp="1" noChangeArrowheads="1"/>
          </p:cNvSpPr>
          <p:nvPr>
            <p:ph idx="1"/>
          </p:nvPr>
        </p:nvSpPr>
        <p:spPr/>
        <p:txBody>
          <a:bodyPr/>
          <a:lstStyle/>
          <a:p>
            <a:r>
              <a:rPr lang="en-US" smtClean="0"/>
              <a:t>The Balance Sheet</a:t>
            </a:r>
          </a:p>
          <a:p>
            <a:r>
              <a:rPr lang="en-US" smtClean="0"/>
              <a:t>The Income Statement</a:t>
            </a:r>
          </a:p>
          <a:p>
            <a:r>
              <a:rPr lang="en-US" smtClean="0"/>
              <a:t>Taxes</a:t>
            </a:r>
          </a:p>
          <a:p>
            <a:r>
              <a:rPr lang="en-US" smtClean="0"/>
              <a:t>Cash Flow</a:t>
            </a:r>
          </a:p>
        </p:txBody>
      </p:sp>
      <p:sp>
        <p:nvSpPr>
          <p:cNvPr id="21508" name="Rectangle 5"/>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332AC7B3-2076-4DE5-9E3D-D4DE22DAA399}" type="slidenum">
              <a:rPr lang="en-US" sz="1100"/>
              <a:pPr algn="ctr"/>
              <a:t>2</a:t>
            </a:fld>
            <a:endParaRPr lang="en-US" sz="11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Balance Sheet</a:t>
            </a:r>
          </a:p>
        </p:txBody>
      </p:sp>
      <p:sp>
        <p:nvSpPr>
          <p:cNvPr id="22531" name="Rectangle 3"/>
          <p:cNvSpPr>
            <a:spLocks noGrp="1" noChangeArrowheads="1"/>
          </p:cNvSpPr>
          <p:nvPr>
            <p:ph idx="1"/>
          </p:nvPr>
        </p:nvSpPr>
        <p:spPr/>
        <p:txBody>
          <a:bodyPr/>
          <a:lstStyle/>
          <a:p>
            <a:pPr>
              <a:lnSpc>
                <a:spcPct val="90000"/>
              </a:lnSpc>
            </a:pPr>
            <a:r>
              <a:rPr lang="en-US" sz="2800" smtClean="0"/>
              <a:t>The balance sheet is a snapshot of the firm’s assets and liabilities at a given point in time</a:t>
            </a:r>
          </a:p>
          <a:p>
            <a:pPr>
              <a:lnSpc>
                <a:spcPct val="90000"/>
              </a:lnSpc>
            </a:pPr>
            <a:r>
              <a:rPr lang="en-US" sz="2800" smtClean="0"/>
              <a:t>Assets are listed in order of decreasing liquidity</a:t>
            </a:r>
          </a:p>
          <a:p>
            <a:pPr lvl="1">
              <a:lnSpc>
                <a:spcPct val="90000"/>
              </a:lnSpc>
            </a:pPr>
            <a:r>
              <a:rPr lang="en-US" sz="2400" smtClean="0"/>
              <a:t>Ease of conversion to cash</a:t>
            </a:r>
          </a:p>
          <a:p>
            <a:pPr lvl="1">
              <a:lnSpc>
                <a:spcPct val="90000"/>
              </a:lnSpc>
            </a:pPr>
            <a:r>
              <a:rPr lang="en-US" sz="2400" smtClean="0"/>
              <a:t>Without significant loss of value</a:t>
            </a:r>
          </a:p>
          <a:p>
            <a:pPr>
              <a:lnSpc>
                <a:spcPct val="90000"/>
              </a:lnSpc>
            </a:pPr>
            <a:r>
              <a:rPr lang="en-US" sz="2800" smtClean="0"/>
              <a:t>Balance Sheet Identity</a:t>
            </a:r>
          </a:p>
          <a:p>
            <a:pPr lvl="1">
              <a:lnSpc>
                <a:spcPct val="90000"/>
              </a:lnSpc>
            </a:pPr>
            <a:r>
              <a:rPr lang="en-US" sz="2400" smtClean="0"/>
              <a:t>Assets = Liabilities + Stockholders’ Equity</a:t>
            </a:r>
          </a:p>
        </p:txBody>
      </p:sp>
      <p:sp>
        <p:nvSpPr>
          <p:cNvPr id="22532" name="Rectangle 5"/>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FE329469-635F-46B6-ADCC-0D8AC9C56EF6}" type="slidenum">
              <a:rPr lang="en-US" sz="1100"/>
              <a:pPr algn="ctr"/>
              <a:t>3</a:t>
            </a:fld>
            <a:endParaRPr lang="en-US" sz="11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1024"/>
          <p:cNvGraphicFramePr>
            <a:graphicFrameLocks/>
          </p:cNvGraphicFramePr>
          <p:nvPr>
            <p:ph/>
          </p:nvPr>
        </p:nvGraphicFramePr>
        <p:xfrm>
          <a:off x="1719263" y="2462213"/>
          <a:ext cx="6027737" cy="2068512"/>
        </p:xfrm>
        <a:graphic>
          <a:graphicData uri="http://schemas.openxmlformats.org/presentationml/2006/ole">
            <p:oleObj spid="_x0000_s1026" name="Photo Editor Photo" r:id="rId4" imgW="6857143" imgH="2352381" progId="MSPhotoEd.3">
              <p:embed/>
            </p:oleObj>
          </a:graphicData>
        </a:graphic>
      </p:graphicFrame>
      <p:sp>
        <p:nvSpPr>
          <p:cNvPr id="1028" name="Rectangle 2"/>
          <p:cNvSpPr>
            <a:spLocks noGrp="1" noChangeArrowheads="1"/>
          </p:cNvSpPr>
          <p:nvPr>
            <p:ph type="title" idx="4294967295"/>
          </p:nvPr>
        </p:nvSpPr>
        <p:spPr>
          <a:xfrm>
            <a:off x="1981200" y="274638"/>
            <a:ext cx="7162800" cy="1143000"/>
          </a:xfrm>
        </p:spPr>
        <p:txBody>
          <a:bodyPr/>
          <a:lstStyle/>
          <a:p>
            <a:r>
              <a:rPr lang="en-US" smtClean="0"/>
              <a:t>The Balance Sheet - Figure 2.1</a:t>
            </a:r>
          </a:p>
        </p:txBody>
      </p:sp>
      <p:graphicFrame>
        <p:nvGraphicFramePr>
          <p:cNvPr id="1027" name="Object 1025"/>
          <p:cNvGraphicFramePr>
            <a:graphicFrameLocks/>
          </p:cNvGraphicFramePr>
          <p:nvPr/>
        </p:nvGraphicFramePr>
        <p:xfrm>
          <a:off x="7056438" y="2971800"/>
          <a:ext cx="1858962" cy="2833688"/>
        </p:xfrm>
        <a:graphic>
          <a:graphicData uri="http://schemas.openxmlformats.org/presentationml/2006/ole">
            <p:oleObj spid="_x0000_s1027" name="Photo Editor Photo" r:id="rId5" imgW="6857143" imgH="2352381" progId="MSPhotoEd.3">
              <p:embed/>
            </p:oleObj>
          </a:graphicData>
        </a:graphic>
      </p:graphicFrame>
      <p:sp>
        <p:nvSpPr>
          <p:cNvPr id="1029" name="Rectangle 14"/>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DC75C549-19A8-4D78-87E3-500FF7CB8B85}" type="slidenum">
              <a:rPr lang="en-US" sz="1100"/>
              <a:pPr algn="ctr"/>
              <a:t>4</a:t>
            </a:fld>
            <a:endParaRPr lang="en-US" sz="11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Net Working Capital and Liquidity</a:t>
            </a:r>
          </a:p>
        </p:txBody>
      </p:sp>
      <p:sp>
        <p:nvSpPr>
          <p:cNvPr id="23555" name="Rectangle 3"/>
          <p:cNvSpPr>
            <a:spLocks noGrp="1" noChangeArrowheads="1"/>
          </p:cNvSpPr>
          <p:nvPr>
            <p:ph idx="1"/>
          </p:nvPr>
        </p:nvSpPr>
        <p:spPr/>
        <p:txBody>
          <a:bodyPr/>
          <a:lstStyle/>
          <a:p>
            <a:r>
              <a:rPr lang="en-US" sz="2400" smtClean="0"/>
              <a:t>Net Working Capital</a:t>
            </a:r>
          </a:p>
          <a:p>
            <a:pPr lvl="1"/>
            <a:r>
              <a:rPr lang="en-US" sz="1800" smtClean="0"/>
              <a:t>= Current Assets – Current Liabilities</a:t>
            </a:r>
          </a:p>
          <a:p>
            <a:pPr lvl="1"/>
            <a:r>
              <a:rPr lang="en-US" sz="1800" smtClean="0"/>
              <a:t>Positive when the cash that will be received over the next 12 months exceeds the cash that will be paid out</a:t>
            </a:r>
          </a:p>
          <a:p>
            <a:pPr lvl="1"/>
            <a:r>
              <a:rPr lang="en-US" sz="1800" smtClean="0"/>
              <a:t>Usually positive in a healthy firm</a:t>
            </a:r>
          </a:p>
          <a:p>
            <a:r>
              <a:rPr lang="en-US" sz="2400" smtClean="0"/>
              <a:t>Liquidity</a:t>
            </a:r>
          </a:p>
          <a:p>
            <a:pPr lvl="1"/>
            <a:r>
              <a:rPr lang="en-US" sz="1800" smtClean="0"/>
              <a:t>Ability to convert to cash quickly without a significant loss in value</a:t>
            </a:r>
          </a:p>
          <a:p>
            <a:pPr lvl="1"/>
            <a:r>
              <a:rPr lang="en-US" sz="1800" smtClean="0"/>
              <a:t>Liquid firms are less likely to experience financial distress</a:t>
            </a:r>
          </a:p>
          <a:p>
            <a:pPr lvl="1"/>
            <a:r>
              <a:rPr lang="en-US" sz="1800" smtClean="0"/>
              <a:t>But liquid assets typically earn a lower return</a:t>
            </a:r>
          </a:p>
          <a:p>
            <a:pPr lvl="1"/>
            <a:r>
              <a:rPr lang="en-US" sz="1800" smtClean="0"/>
              <a:t>Trade-off to find balance between liquid and illiquid assets</a:t>
            </a:r>
          </a:p>
        </p:txBody>
      </p:sp>
      <p:sp>
        <p:nvSpPr>
          <p:cNvPr id="23556" name="Rectangle 5"/>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1ACF6B00-DAA6-4D54-8CD4-29B1CD2D16CC}" type="slidenum">
              <a:rPr lang="en-US" sz="1100"/>
              <a:pPr algn="ctr"/>
              <a:t>5</a:t>
            </a:fld>
            <a:endParaRPr lang="en-US" sz="11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fontScale="90000"/>
          </a:bodyPr>
          <a:lstStyle/>
          <a:p>
            <a:pPr fontAlgn="auto">
              <a:spcAft>
                <a:spcPts val="0"/>
              </a:spcAft>
              <a:defRPr/>
            </a:pPr>
            <a:r>
              <a:rPr lang="en-US" sz="4000" smtClean="0"/>
              <a:t>US Corporation Balance Sheet – Table 2.1</a:t>
            </a:r>
          </a:p>
        </p:txBody>
      </p:sp>
      <p:sp>
        <p:nvSpPr>
          <p:cNvPr id="24579" name="Rectangle 11"/>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08215BA9-9320-47EB-B590-9D413C67C7FF}" type="slidenum">
              <a:rPr lang="en-US" sz="1100"/>
              <a:pPr algn="ctr"/>
              <a:t>6</a:t>
            </a:fld>
            <a:endParaRPr lang="en-US" sz="1100"/>
          </a:p>
        </p:txBody>
      </p:sp>
      <p:pic>
        <p:nvPicPr>
          <p:cNvPr id="24580" name="Picture 10" descr="http://textflow.mheducation.com/figures/1259291855/dbl23_lg.jpg"/>
          <p:cNvPicPr>
            <a:picLocks noChangeAspect="1" noChangeArrowheads="1"/>
          </p:cNvPicPr>
          <p:nvPr/>
        </p:nvPicPr>
        <p:blipFill>
          <a:blip r:embed="rId3" cstate="print"/>
          <a:srcRect/>
          <a:stretch>
            <a:fillRect/>
          </a:stretch>
        </p:blipFill>
        <p:spPr bwMode="auto">
          <a:xfrm>
            <a:off x="990600" y="1524000"/>
            <a:ext cx="752475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Market Value vs. Book Value</a:t>
            </a:r>
          </a:p>
        </p:txBody>
      </p:sp>
      <p:sp>
        <p:nvSpPr>
          <p:cNvPr id="25603" name="Rectangle 3"/>
          <p:cNvSpPr>
            <a:spLocks noGrp="1" noChangeArrowheads="1"/>
          </p:cNvSpPr>
          <p:nvPr>
            <p:ph idx="1"/>
          </p:nvPr>
        </p:nvSpPr>
        <p:spPr/>
        <p:txBody>
          <a:bodyPr/>
          <a:lstStyle/>
          <a:p>
            <a:pPr>
              <a:lnSpc>
                <a:spcPct val="90000"/>
              </a:lnSpc>
            </a:pPr>
            <a:r>
              <a:rPr lang="en-US" sz="2800" smtClean="0"/>
              <a:t>The balance sheet provides the book value of the assets, liabilities, and equity.</a:t>
            </a:r>
          </a:p>
          <a:p>
            <a:pPr>
              <a:lnSpc>
                <a:spcPct val="90000"/>
              </a:lnSpc>
            </a:pPr>
            <a:r>
              <a:rPr lang="en-US" sz="2800" smtClean="0"/>
              <a:t>Market value is the price at which the assets, liabilities ,or equity can actually be bought or sold.</a:t>
            </a:r>
          </a:p>
          <a:p>
            <a:pPr>
              <a:lnSpc>
                <a:spcPct val="90000"/>
              </a:lnSpc>
            </a:pPr>
            <a:r>
              <a:rPr lang="en-US" sz="2800" smtClean="0"/>
              <a:t>Market value and book value are often very different. Why?</a:t>
            </a:r>
          </a:p>
          <a:p>
            <a:pPr>
              <a:lnSpc>
                <a:spcPct val="90000"/>
              </a:lnSpc>
            </a:pPr>
            <a:r>
              <a:rPr lang="en-US" sz="2800" smtClean="0"/>
              <a:t>Which is more important to the decision-making process?</a:t>
            </a:r>
          </a:p>
        </p:txBody>
      </p:sp>
      <p:sp>
        <p:nvSpPr>
          <p:cNvPr id="25604" name="Rectangle 5"/>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85AD8FF3-F120-45D3-9215-D0F7ABE6A07B}" type="slidenum">
              <a:rPr lang="en-US" sz="1100"/>
              <a:pPr algn="ctr"/>
              <a:t>7</a:t>
            </a:fld>
            <a:endParaRPr lang="en-US" sz="11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fontAlgn="auto">
              <a:spcAft>
                <a:spcPts val="0"/>
              </a:spcAft>
              <a:defRPr/>
            </a:pPr>
            <a:r>
              <a:rPr lang="en-US" smtClean="0"/>
              <a:t>Example 2.2 Klingon Corporation</a:t>
            </a:r>
          </a:p>
        </p:txBody>
      </p:sp>
      <p:graphicFrame>
        <p:nvGraphicFramePr>
          <p:cNvPr id="15551" name="Group 191"/>
          <p:cNvGraphicFramePr>
            <a:graphicFrameLocks noGrp="1"/>
          </p:cNvGraphicFramePr>
          <p:nvPr>
            <p:ph type="tbl" idx="1"/>
          </p:nvPr>
        </p:nvGraphicFramePr>
        <p:xfrm>
          <a:off x="1816100" y="1717675"/>
          <a:ext cx="6704013" cy="4067178"/>
        </p:xfrm>
        <a:graphic>
          <a:graphicData uri="http://schemas.openxmlformats.org/drawingml/2006/table">
            <a:tbl>
              <a:tblPr/>
              <a:tblGrid>
                <a:gridCol w="1117600"/>
                <a:gridCol w="1116013"/>
                <a:gridCol w="1119187"/>
                <a:gridCol w="1117600"/>
                <a:gridCol w="1116013"/>
                <a:gridCol w="1117600"/>
              </a:tblGrid>
              <a:tr h="455613">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KLINGON CORPORATION</a:t>
                      </a:r>
                    </a:p>
                  </a:txBody>
                  <a:tcPr horzOverflow="overflow">
                    <a:lnL cap="flat">
                      <a:noFill/>
                    </a:lnL>
                    <a:lnR cap="flat">
                      <a:noFill/>
                    </a:lnR>
                    <a:lnT w="12700" cap="flat" cmpd="sng" algn="ctr">
                      <a:solidFill>
                        <a:schemeClr val="tx1"/>
                      </a:solidFill>
                      <a:prstDash val="solid"/>
                      <a:round/>
                      <a:headEnd type="none" w="sm" len="sm"/>
                      <a:tailEnd type="none" w="sm" len="sm"/>
                    </a:lnT>
                    <a:lnB>
                      <a:noFill/>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6725">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Balance Sheets</a:t>
                      </a:r>
                    </a:p>
                  </a:txBody>
                  <a:tcPr horzOverflow="overflow">
                    <a:lnL cap="flat">
                      <a:noFill/>
                    </a:lnL>
                    <a:lnR cap="flat">
                      <a:noFill/>
                    </a:lnR>
                    <a:lnT>
                      <a:noFill/>
                    </a:lnT>
                    <a:lnB>
                      <a:noFill/>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5138">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Market Value versus Book Value</a:t>
                      </a:r>
                    </a:p>
                  </a:txBody>
                  <a:tcPr horzOverflow="overflow">
                    <a:lnL cap="flat">
                      <a:noFill/>
                    </a:lnL>
                    <a:lnR cap="flat">
                      <a:noFill/>
                    </a:lnR>
                    <a:lnT>
                      <a:noFill/>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Book</a:t>
                      </a: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Market</a:t>
                      </a: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Book</a:t>
                      </a: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Market</a:t>
                      </a:r>
                    </a:p>
                  </a:txBody>
                  <a:tcPr horzOverflow="overflow">
                    <a:lnL>
                      <a:noFill/>
                    </a:lnL>
                    <a:lnR cap="flat">
                      <a:noFill/>
                    </a:lnR>
                    <a:lnT w="12700" cap="flat" cmpd="sng" algn="ctr">
                      <a:solidFill>
                        <a:schemeClr val="tx1"/>
                      </a:solidFill>
                      <a:prstDash val="solid"/>
                      <a:round/>
                      <a:headEnd type="none" w="sm" len="sm"/>
                      <a:tailEnd type="none" w="sm" len="sm"/>
                    </a:lnT>
                    <a:lnB>
                      <a:noFill/>
                    </a:lnB>
                    <a:lnTlToBr>
                      <a:noFill/>
                    </a:lnTlToBr>
                    <a:lnBlToTr>
                      <a:noFill/>
                    </a:lnBlToTr>
                    <a:solidFill>
                      <a:schemeClr val="accent1"/>
                    </a:solidFill>
                  </a:tcPr>
                </a:tc>
              </a:tr>
              <a:tr h="81756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Assets</a:t>
                      </a:r>
                    </a:p>
                  </a:txBody>
                  <a:tcPr horzOverflow="overflow">
                    <a:lnL cap="flat">
                      <a:noFill/>
                    </a:lnL>
                    <a:lnR>
                      <a:noFill/>
                    </a:lnR>
                    <a:lnT>
                      <a:noFill/>
                    </a:lnT>
                    <a:lnB>
                      <a:noFill/>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Liabilities and Shareholders’ Equity</a:t>
                      </a:r>
                    </a:p>
                  </a:txBody>
                  <a:tcPr horzOverflow="overflow">
                    <a:lnL>
                      <a:noFill/>
                    </a:lnL>
                    <a:lnR cap="flat">
                      <a:noFill/>
                    </a:lnR>
                    <a:lnT>
                      <a:noFill/>
                    </a:lnT>
                    <a:lnB>
                      <a:noFill/>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NWC</a:t>
                      </a:r>
                    </a:p>
                  </a:txBody>
                  <a:tcPr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   400</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$ 600</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LTD</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   500</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   500</a:t>
                      </a:r>
                    </a:p>
                  </a:txBody>
                  <a:tcPr horzOverflow="overflow">
                    <a:lnL>
                      <a:noFill/>
                    </a:lnL>
                    <a:lnR cap="flat">
                      <a:noFill/>
                    </a:lnR>
                    <a:lnT>
                      <a:noFill/>
                    </a:lnT>
                    <a:lnB>
                      <a:noFill/>
                    </a:lnB>
                    <a:lnTlToBr>
                      <a:noFill/>
                    </a:lnTlToBr>
                    <a:lnBlToTr>
                      <a:noFill/>
                    </a:lnBlToTr>
                    <a:solidFill>
                      <a:schemeClr val="accent1"/>
                    </a:soli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NFA</a:t>
                      </a:r>
                    </a:p>
                  </a:txBody>
                  <a:tcPr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   700</a:t>
                      </a: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 1,000</a:t>
                      </a: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SE</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600</a:t>
                      </a: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1,100</a:t>
                      </a:r>
                    </a:p>
                  </a:txBody>
                  <a:tcPr horzOverflow="overflow">
                    <a:lnL>
                      <a:noFill/>
                    </a:lnL>
                    <a:lnR cap="flat">
                      <a:noFill/>
                    </a:lnR>
                    <a:lnT>
                      <a:noFill/>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a:noFill/>
                    </a:lnT>
                    <a:lnB cap="flat">
                      <a:noFill/>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1,100</a:t>
                      </a: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1,600</a:t>
                      </a: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cap="flat">
                      <a:noFill/>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1,100</a:t>
                      </a: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1,600</a:t>
                      </a:r>
                    </a:p>
                  </a:txBody>
                  <a:tcP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bl>
          </a:graphicData>
        </a:graphic>
      </p:graphicFrame>
      <p:sp>
        <p:nvSpPr>
          <p:cNvPr id="26663" name="Rectangle 193"/>
          <p:cNvSpPr>
            <a:spLocks noChangeArrowheads="1"/>
          </p:cNvSpPr>
          <p:nvPr/>
        </p:nvSpPr>
        <p:spPr bwMode="auto">
          <a:xfrm>
            <a:off x="8610600" y="6445250"/>
            <a:ext cx="385763" cy="260350"/>
          </a:xfrm>
          <a:prstGeom prst="rect">
            <a:avLst/>
          </a:prstGeom>
          <a:noFill/>
          <a:ln w="38100">
            <a:noFill/>
            <a:miter lim="800000"/>
            <a:headEnd/>
            <a:tailEnd/>
          </a:ln>
        </p:spPr>
        <p:txBody>
          <a:bodyPr wrap="none">
            <a:spAutoFit/>
          </a:bodyPr>
          <a:lstStyle/>
          <a:p>
            <a:pPr algn="ctr"/>
            <a:r>
              <a:rPr lang="en-US" sz="1100"/>
              <a:t>2-</a:t>
            </a:r>
            <a:fld id="{00942707-E5B4-4F52-A50C-ED548C7F62C0}" type="slidenum">
              <a:rPr lang="en-US" sz="1100"/>
              <a:pPr algn="ctr"/>
              <a:t>8</a:t>
            </a:fld>
            <a:endParaRPr lang="en-US" sz="11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TotalTime>
  <Words>2804</Words>
  <Application>Microsoft Office PowerPoint</Application>
  <PresentationFormat>On-screen Show (4:3)</PresentationFormat>
  <Paragraphs>232</Paragraphs>
  <Slides>21</Slides>
  <Notes>14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Times New Roman</vt:lpstr>
      <vt:lpstr>Calibri</vt:lpstr>
      <vt:lpstr>Batang</vt:lpstr>
      <vt:lpstr>1_Default Design</vt:lpstr>
      <vt:lpstr>Office Theme</vt:lpstr>
      <vt:lpstr>Microsoft Photo Editor 3.0 Photo</vt:lpstr>
      <vt:lpstr>Chapter 2</vt:lpstr>
      <vt:lpstr>Key Concepts and Skills</vt:lpstr>
      <vt:lpstr>Chapter Outline</vt:lpstr>
      <vt:lpstr>Balance Sheet</vt:lpstr>
      <vt:lpstr>The Balance Sheet - Figure 2.1</vt:lpstr>
      <vt:lpstr>Net Working Capital and Liquidity</vt:lpstr>
      <vt:lpstr>US Corporation Balance Sheet – Table 2.1</vt:lpstr>
      <vt:lpstr>Market Value vs. Book Value</vt:lpstr>
      <vt:lpstr>Example 2.2 Klingon Corporation</vt:lpstr>
      <vt:lpstr>Income Statement</vt:lpstr>
      <vt:lpstr>US Corporation Income Statement – Table 2.2</vt:lpstr>
      <vt:lpstr>Work the Web Example</vt:lpstr>
      <vt:lpstr>Taxes</vt:lpstr>
      <vt:lpstr>Example: Marginal Vs. Average Rates</vt:lpstr>
      <vt:lpstr>The Concept of Cash Flow</vt:lpstr>
      <vt:lpstr>Cash Flow From Assets</vt:lpstr>
      <vt:lpstr>Example: US Corporation – Part I</vt:lpstr>
      <vt:lpstr>Example: US Corporation – Part II</vt:lpstr>
      <vt:lpstr>Cash Flow Summary - Table 2.5</vt:lpstr>
      <vt:lpstr>Quick Quiz</vt:lpstr>
      <vt:lpstr>Ethics Issues</vt:lpstr>
    </vt:vector>
  </TitlesOfParts>
  <Company>University of Tampa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Statements, Taxes and Cash Flow</dc:title>
  <dc:creator>Kent P. Ragan</dc:creator>
  <cp:lastModifiedBy>Javad</cp:lastModifiedBy>
  <cp:revision>73</cp:revision>
  <dcterms:created xsi:type="dcterms:W3CDTF">2000-07-30T00:49:53Z</dcterms:created>
  <dcterms:modified xsi:type="dcterms:W3CDTF">2017-03-25T17:28:39Z</dcterms:modified>
</cp:coreProperties>
</file>