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00"/>
  </p:notesMasterIdLst>
  <p:handoutMasterIdLst>
    <p:handoutMasterId r:id="rId101"/>
  </p:handoutMasterIdLst>
  <p:sldIdLst>
    <p:sldId id="384" r:id="rId2"/>
    <p:sldId id="258" r:id="rId3"/>
    <p:sldId id="271" r:id="rId4"/>
    <p:sldId id="272" r:id="rId5"/>
    <p:sldId id="277" r:id="rId6"/>
    <p:sldId id="279" r:id="rId7"/>
    <p:sldId id="302" r:id="rId8"/>
    <p:sldId id="303" r:id="rId9"/>
    <p:sldId id="305" r:id="rId10"/>
    <p:sldId id="310" r:id="rId11"/>
    <p:sldId id="306" r:id="rId12"/>
    <p:sldId id="280" r:id="rId13"/>
    <p:sldId id="344" r:id="rId14"/>
    <p:sldId id="316" r:id="rId15"/>
    <p:sldId id="283" r:id="rId16"/>
    <p:sldId id="284" r:id="rId17"/>
    <p:sldId id="285" r:id="rId18"/>
    <p:sldId id="287" r:id="rId19"/>
    <p:sldId id="288" r:id="rId20"/>
    <p:sldId id="377" r:id="rId21"/>
    <p:sldId id="369" r:id="rId22"/>
    <p:sldId id="289" r:id="rId23"/>
    <p:sldId id="291" r:id="rId24"/>
    <p:sldId id="292" r:id="rId25"/>
    <p:sldId id="293" r:id="rId26"/>
    <p:sldId id="294" r:id="rId27"/>
    <p:sldId id="295" r:id="rId28"/>
    <p:sldId id="297" r:id="rId29"/>
    <p:sldId id="298" r:id="rId30"/>
    <p:sldId id="299" r:id="rId31"/>
    <p:sldId id="378" r:id="rId32"/>
    <p:sldId id="300" r:id="rId33"/>
    <p:sldId id="329" r:id="rId34"/>
    <p:sldId id="312" r:id="rId35"/>
    <p:sldId id="314" r:id="rId36"/>
    <p:sldId id="322" r:id="rId37"/>
    <p:sldId id="282" r:id="rId38"/>
    <p:sldId id="315" r:id="rId39"/>
    <p:sldId id="317" r:id="rId40"/>
    <p:sldId id="319" r:id="rId41"/>
    <p:sldId id="320" r:id="rId42"/>
    <p:sldId id="321" r:id="rId43"/>
    <p:sldId id="379" r:id="rId44"/>
    <p:sldId id="324" r:id="rId45"/>
    <p:sldId id="356" r:id="rId46"/>
    <p:sldId id="357" r:id="rId47"/>
    <p:sldId id="325" r:id="rId48"/>
    <p:sldId id="276" r:id="rId49"/>
    <p:sldId id="326" r:id="rId50"/>
    <p:sldId id="327" r:id="rId51"/>
    <p:sldId id="381" r:id="rId52"/>
    <p:sldId id="311" r:id="rId53"/>
    <p:sldId id="330" r:id="rId54"/>
    <p:sldId id="332" r:id="rId55"/>
    <p:sldId id="340" r:id="rId56"/>
    <p:sldId id="346" r:id="rId57"/>
    <p:sldId id="341" r:id="rId58"/>
    <p:sldId id="382" r:id="rId59"/>
    <p:sldId id="336" r:id="rId60"/>
    <p:sldId id="342" r:id="rId61"/>
    <p:sldId id="343" r:id="rId62"/>
    <p:sldId id="333" r:id="rId63"/>
    <p:sldId id="339" r:id="rId64"/>
    <p:sldId id="347" r:id="rId65"/>
    <p:sldId id="338" r:id="rId66"/>
    <p:sldId id="358" r:id="rId67"/>
    <p:sldId id="355" r:id="rId68"/>
    <p:sldId id="380" r:id="rId69"/>
    <p:sldId id="351" r:id="rId70"/>
    <p:sldId id="353" r:id="rId71"/>
    <p:sldId id="354" r:id="rId72"/>
    <p:sldId id="361" r:id="rId73"/>
    <p:sldId id="363" r:id="rId74"/>
    <p:sldId id="362" r:id="rId75"/>
    <p:sldId id="359" r:id="rId76"/>
    <p:sldId id="360" r:id="rId77"/>
    <p:sldId id="364" r:id="rId78"/>
    <p:sldId id="334" r:id="rId79"/>
    <p:sldId id="368" r:id="rId80"/>
    <p:sldId id="371" r:id="rId81"/>
    <p:sldId id="370" r:id="rId82"/>
    <p:sldId id="372" r:id="rId83"/>
    <p:sldId id="383" r:id="rId84"/>
    <p:sldId id="335" r:id="rId85"/>
    <p:sldId id="366" r:id="rId86"/>
    <p:sldId id="266" r:id="rId87"/>
    <p:sldId id="331" r:id="rId88"/>
    <p:sldId id="269" r:id="rId89"/>
    <p:sldId id="270" r:id="rId90"/>
    <p:sldId id="259" r:id="rId91"/>
    <p:sldId id="260" r:id="rId92"/>
    <p:sldId id="261" r:id="rId93"/>
    <p:sldId id="373" r:id="rId94"/>
    <p:sldId id="374" r:id="rId95"/>
    <p:sldId id="375" r:id="rId96"/>
    <p:sldId id="262" r:id="rId97"/>
    <p:sldId id="265" r:id="rId98"/>
    <p:sldId id="267" r:id="rId99"/>
  </p:sldIdLst>
  <p:sldSz cx="9144000" cy="6858000" type="screen4x3"/>
  <p:notesSz cx="6858000" cy="9144000"/>
  <p:custDataLst>
    <p:tags r:id="rId10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6" autoAdjust="0"/>
    <p:restoredTop sz="90206" autoAdjust="0"/>
  </p:normalViewPr>
  <p:slideViewPr>
    <p:cSldViewPr>
      <p:cViewPr>
        <p:scale>
          <a:sx n="50" d="100"/>
          <a:sy n="50" d="100"/>
        </p:scale>
        <p:origin x="-2922" y="-1128"/>
      </p:cViewPr>
      <p:guideLst>
        <p:guide orient="horz" pos="2160"/>
        <p:guide pos="2880"/>
      </p:guideLst>
    </p:cSldViewPr>
  </p:slideViewPr>
  <p:notesTextViewPr>
    <p:cViewPr>
      <p:scale>
        <a:sx n="100" d="100"/>
        <a:sy n="100" d="100"/>
      </p:scale>
      <p:origin x="0" y="0"/>
    </p:cViewPr>
  </p:notesTextViewPr>
  <p:sorterViewPr>
    <p:cViewPr>
      <p:scale>
        <a:sx n="96" d="100"/>
        <a:sy n="9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5070D17-BAC9-4317-A569-928B7ACE40D0}" type="datetimeFigureOut">
              <a:rPr lang="en-US"/>
              <a:pPr>
                <a:defRPr/>
              </a:pPr>
              <a:t>3/25/2017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0AF7376-3F06-4E99-A02A-8799515498E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E08A7A-6C42-446E-8BBD-6AB49AC77B35}" type="datetimeFigureOut">
              <a:rPr lang="en-US"/>
              <a:pPr>
                <a:defRPr/>
              </a:pPr>
              <a:t>3/25/2017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52BA9B-82E6-4730-81CF-D5158E8F94F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Every faculty member has his/her “favorite” capital budgeting techniques.  Clearly the “big three” of payback, NPV and IRR need to be presented but the other techniques are to be presented at your discretion.  This chapter is set up such that you can eliminate slides of the techniques that you prefer to be left in the textbook and not in your lecture.  You can drop them from the “chapter outline” and the table of “Capital Budgeting Decision Criteria Comparisons” for a smooth flow of PowerPoint material. </a:t>
            </a:r>
          </a:p>
          <a:p>
            <a:pPr eaLnBrk="1" hangingPunct="1">
              <a:spcBef>
                <a:spcPct val="0"/>
              </a:spcBef>
            </a:pPr>
            <a:endParaRPr lang="en-US" i="1" smtClean="0"/>
          </a:p>
          <a:p>
            <a:pPr eaLnBrk="1" hangingPunct="1">
              <a:spcBef>
                <a:spcPct val="0"/>
              </a:spcBef>
            </a:pPr>
            <a:r>
              <a:rPr lang="en-US" i="1" smtClean="0"/>
              <a:t>Lecture Tip: </a:t>
            </a:r>
            <a:r>
              <a:rPr lang="en-US" smtClean="0"/>
              <a:t>A logical prerequisite to the analysis of investment opportunities is the creation of investment opportunities. Unlike the field of investments, where the analyst more or less takes the investment opportunity set as a given, the field of capital budgeting relies on the work of people in the areas of engineering, research and development, information technology and others for the creation of investment opportunities. As such, it is important to remind students of the importance of creativity in this area, as well as the importance of analytical techniques.</a:t>
            </a:r>
          </a:p>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E0BA67-DE32-41D1-90AD-15E2AA235BB3}"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payback period is year 3 if you assume that the cash flows occur at the end of the year, as we do with all of the other decision rules.</a:t>
            </a:r>
          </a:p>
          <a:p>
            <a:pPr eaLnBrk="1" hangingPunct="1">
              <a:spcBef>
                <a:spcPct val="0"/>
              </a:spcBef>
            </a:pPr>
            <a:endParaRPr lang="en-US" smtClean="0"/>
          </a:p>
          <a:p>
            <a:pPr eaLnBrk="1" hangingPunct="1">
              <a:spcBef>
                <a:spcPct val="0"/>
              </a:spcBef>
            </a:pPr>
            <a:r>
              <a:rPr lang="en-US" smtClean="0"/>
              <a:t>If we assume that the cash flows occur evenly throughout the year, then the project pays back in 2.34 years.</a:t>
            </a:r>
          </a:p>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D51BBC-466A-48E1-BFF1-401B788C1C49}" type="slidenum">
              <a:rPr lang="en-US"/>
              <a:pPr fontAlgn="base">
                <a:spcBef>
                  <a:spcPct val="0"/>
                </a:spcBef>
                <a:spcAft>
                  <a:spcPct val="0"/>
                </a:spcAft>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Economics students will recognize that the practice of capital budgeting defines the firm’s investment opportunity schedule (the IOS). </a:t>
            </a:r>
          </a:p>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BE5C96-3192-4408-9215-7D791C92CEDE}" type="slidenum">
              <a:rPr lang="en-US"/>
              <a:pPr fontAlgn="base">
                <a:spcBef>
                  <a:spcPct val="0"/>
                </a:spcBef>
                <a:spcAft>
                  <a:spcPct val="0"/>
                </a:spcAft>
                <a:defRPr/>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answer to all of these questions is no.</a:t>
            </a:r>
          </a:p>
          <a:p>
            <a:pPr eaLnBrk="1" hangingPunct="1">
              <a:spcBef>
                <a:spcPct val="0"/>
              </a:spcBef>
            </a:pPr>
            <a:endParaRPr lang="en-US" smtClean="0"/>
          </a:p>
          <a:p>
            <a:pPr lvl="3" eaLnBrk="1" hangingPunct="1">
              <a:spcBef>
                <a:spcPct val="0"/>
              </a:spcBef>
            </a:pPr>
            <a:r>
              <a:rPr lang="en-US" i="1" smtClean="0"/>
              <a:t>Lecture Tip: </a:t>
            </a:r>
            <a:r>
              <a:rPr lang="en-US" smtClean="0"/>
              <a:t>The payback period can be interpreted as a naïve form of discounting if we consider the class of investments with level cash flows over arbitrarily long lives. Since the present value of a perpetuity is the payment divided by the discount rate, a payback period cutoff can be seen to imply a certain discount rate. That is:</a:t>
            </a:r>
            <a:br>
              <a:rPr lang="en-US" smtClean="0"/>
            </a:br>
            <a:endParaRPr lang="en-US" smtClean="0"/>
          </a:p>
          <a:p>
            <a:pPr lvl="3" eaLnBrk="1" hangingPunct="1">
              <a:spcBef>
                <a:spcPct val="0"/>
              </a:spcBef>
            </a:pPr>
            <a:r>
              <a:rPr lang="en-US" smtClean="0"/>
              <a:t>cost/annual cash flow = payback period cutoff</a:t>
            </a:r>
            <a:br>
              <a:rPr lang="en-US" smtClean="0"/>
            </a:br>
            <a:r>
              <a:rPr lang="en-US" smtClean="0"/>
              <a:t>cost = annual cash flow times payback period cutoff</a:t>
            </a:r>
            <a:br>
              <a:rPr lang="en-US" smtClean="0"/>
            </a:br>
            <a:r>
              <a:rPr lang="en-US" smtClean="0"/>
              <a:t/>
            </a:r>
            <a:br>
              <a:rPr lang="en-US" smtClean="0"/>
            </a:br>
            <a:r>
              <a:rPr lang="en-US" smtClean="0"/>
              <a:t>The PV of a perpetuity is: PV = annual cash flow / R. This illustrates the inverse relationship between the payback period cutoff and the discount rate.</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68AAC6-4764-4E3A-9D49-42F9AD7C3E2C}" type="slidenum">
              <a:rPr lang="en-US"/>
              <a:pPr fontAlgn="base">
                <a:spcBef>
                  <a:spcPct val="0"/>
                </a:spcBef>
                <a:spcAft>
                  <a:spcPct val="0"/>
                </a:spcAft>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valuable to let students know that many firms use BOTH payback and either NPV or IRR.  For smaller valued projects a manager may be authorized to spend budgeted dollars using payback but when the intended project is large in cost, then the more sophisticated NPV or IRR may be required and approval needed from the CFO.</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4844E0-024A-4436-BBF5-F495422E042B}" type="slidenum">
              <a:rPr lang="en-US"/>
              <a:pPr fontAlgn="base">
                <a:spcBef>
                  <a:spcPct val="0"/>
                </a:spcBef>
                <a:spcAft>
                  <a:spcPct val="0"/>
                </a:spcAft>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marL="0" lvl="3" eaLnBrk="1" hangingPunct="1">
              <a:spcBef>
                <a:spcPct val="0"/>
              </a:spcBef>
            </a:pPr>
            <a:r>
              <a:rPr lang="en-US" smtClean="0"/>
              <a:t>Teaching the payback rule seems to put one in a delicate situation – as the text indicates, the rule is flawed as an indicator of project desirability. Yet, past surveys suggest that practitioners often use it as a secondary decision measure. How can we explain this apparent discrepancy between theory and practice? While the payback period is widely used in practice, it is rarely the primary decision criterion. As William Baumol pointed out in the early 1960s, the payback rule serves as a crude “risk screening” device – the longer cash is tied up, the greater the likelihood that it will not be returned. The payback period may be helpful when mutually exclusive projects are compared. Given two similar projects with different paybacks, the project with the shorter payback is often, but not always, the better project. Similarly, the bias toward liquidity may be justifiable in such industries as healthcare, where technology changes rapidly, requiring quick payback to make machines justifiable, or in international investments where the possibility of government seizure of assets exists.</a:t>
            </a:r>
            <a:endParaRPr lang="en-US" i="1" smtClean="0"/>
          </a:p>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1065BE-6CD8-4EAD-A24D-4C656BA97599}" type="slidenum">
              <a:rPr lang="en-US"/>
              <a:pPr fontAlgn="base">
                <a:spcBef>
                  <a:spcPct val="0"/>
                </a:spcBef>
                <a:spcAft>
                  <a:spcPct val="0"/>
                </a:spcAft>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Thus the payback period is 3 years if you use the end of the time period.</a:t>
            </a:r>
          </a:p>
          <a:p>
            <a:pPr eaLnBrk="1" hangingPunct="1">
              <a:spcBef>
                <a:spcPct val="0"/>
              </a:spcBef>
            </a:pPr>
            <a:r>
              <a:rPr lang="en-US" smtClean="0"/>
              <a:t>The payback period is 2.81 years if we consider the cash flow to occur evenly over the year.</a:t>
            </a:r>
          </a:p>
          <a:p>
            <a:pPr eaLnBrk="1" hangingPunct="1">
              <a:spcBef>
                <a:spcPct val="0"/>
              </a:spcBef>
            </a:pPr>
            <a:r>
              <a:rPr lang="en-US" smtClean="0"/>
              <a:t>If the management’s criteria number is 4, then we would ACCEPT this project as the discounted payback period is less than the management’s number of 4 years.</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A803DA-2225-488D-9387-2CAC8AE097A5}" type="slidenum">
              <a:rPr lang="en-US"/>
              <a:pPr fontAlgn="base">
                <a:spcBef>
                  <a:spcPct val="0"/>
                </a:spcBef>
                <a:spcAft>
                  <a:spcPct val="0"/>
                </a:spcAft>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answer to the first two questions is yes.</a:t>
            </a:r>
          </a:p>
          <a:p>
            <a:pPr eaLnBrk="1" hangingPunct="1">
              <a:spcBef>
                <a:spcPct val="0"/>
              </a:spcBef>
            </a:pPr>
            <a:r>
              <a:rPr lang="en-US" smtClean="0"/>
              <a:t>The answer to the third question is no because of the arbitrary cut-off date.</a:t>
            </a:r>
          </a:p>
          <a:p>
            <a:pPr eaLnBrk="1" hangingPunct="1">
              <a:spcBef>
                <a:spcPct val="0"/>
              </a:spcBef>
            </a:pPr>
            <a:r>
              <a:rPr lang="en-US" smtClean="0"/>
              <a:t>Since the rule does not indicate whether or not we are creating value for the firm, it should not be the primary decision rule.</a:t>
            </a:r>
          </a:p>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8F7709-1E74-48C3-AC47-E47E4DBBF11F}" type="slidenum">
              <a:rPr lang="en-US"/>
              <a:pPr fontAlgn="base">
                <a:spcBef>
                  <a:spcPct val="0"/>
                </a:spcBef>
                <a:spcAft>
                  <a:spcPct val="0"/>
                </a:spcAft>
                <a:defRPr/>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EBF432-16B9-486C-A1C6-5F805FF1029E}" type="slidenum">
              <a:rPr lang="en-US"/>
              <a:pPr fontAlgn="base">
                <a:spcBef>
                  <a:spcPct val="0"/>
                </a:spcBef>
                <a:spcAft>
                  <a:spcPct val="0"/>
                </a:spcAft>
                <a:defRPr/>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learn how to estimate the cash flows and the required return in subsequent chapters.</a:t>
            </a:r>
          </a:p>
          <a:p>
            <a:pPr eaLnBrk="1" hangingPunct="1">
              <a:spcBef>
                <a:spcPct val="0"/>
              </a:spcBef>
            </a:pPr>
            <a:endParaRPr lang="en-US" smtClean="0"/>
          </a:p>
          <a:p>
            <a:pPr eaLnBrk="1" hangingPunct="1">
              <a:spcBef>
                <a:spcPct val="0"/>
              </a:spcBef>
            </a:pPr>
            <a:r>
              <a:rPr lang="en-US" smtClean="0"/>
              <a:t>The NPV measures the increase in firm value, which is also the increase in the value of what the shareholders own. Thus, making decisions with the NPV rule facilitates the achievement of our goal in Chapter 1 – making decisions that will maximize shareholder wealth.</a:t>
            </a:r>
          </a:p>
          <a:p>
            <a:pPr eaLnBrk="1" hangingPunct="1">
              <a:spcBef>
                <a:spcPct val="0"/>
              </a:spcBef>
            </a:pPr>
            <a:endParaRPr lang="en-US" smtClean="0"/>
          </a:p>
          <a:p>
            <a:pPr eaLnBrk="1" hangingPunct="1">
              <a:spcBef>
                <a:spcPct val="0"/>
              </a:spcBef>
            </a:pPr>
            <a:r>
              <a:rPr lang="en-US" i="1" smtClean="0"/>
              <a:t>Lecture Tip: </a:t>
            </a:r>
            <a:r>
              <a:rPr lang="en-US" smtClean="0"/>
              <a:t>Although this point may seem obvious, it is often helpful to stress the word “net” in net present value. It is not uncommon for some students to carelessly calculate the PV of a project’s future cash flows and fail to subtract out its cost (after all this is what the programmers of Lotus and Excel did when they programmed the NPV function). The PV of future cash flows is not NPV; rather, NPV is the amount remaining after offsetting the PV of future cash flows with the initial cost. Thus, the NPV amount determines the incremental value created by undertaking the investment. </a:t>
            </a: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04F7E6-708C-4683-BA2D-6FEE321BC69E}" type="slidenum">
              <a:rPr lang="en-US"/>
              <a:pPr fontAlgn="base">
                <a:spcBef>
                  <a:spcPct val="0"/>
                </a:spcBef>
                <a:spcAft>
                  <a:spcPct val="0"/>
                </a:spcAft>
                <a:defRPr/>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Here’s another perspective on the meaning of NPV. If we accept a project with a negative NPV of -$2,422, this is financially equivalent to investing $2,422 today and receiving nothing in return. Therefore, the total value of the firm would decrease by $2,422. This assumes that the various components (cash flow estimates, discount rate, etc.) used in the computation are correct.</a:t>
            </a:r>
          </a:p>
          <a:p>
            <a:pPr eaLnBrk="1" hangingPunct="1">
              <a:spcBef>
                <a:spcPct val="0"/>
              </a:spcBef>
            </a:pPr>
            <a:endParaRPr lang="en-US"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B04FCA-2491-416C-BC56-7F6837465628}" type="slidenum">
              <a:rPr lang="en-US"/>
              <a:pPr fontAlgn="base">
                <a:spcBef>
                  <a:spcPct val="0"/>
                </a:spcBef>
                <a:spcAft>
                  <a:spcPct val="0"/>
                </a:spcAft>
                <a:defRPr/>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E98E25-241B-4445-8D21-6D8B4E34311A}" type="slidenum">
              <a:rPr lang="en-US"/>
              <a:pPr fontAlgn="base">
                <a:spcBef>
                  <a:spcPct val="0"/>
                </a:spcBef>
                <a:spcAft>
                  <a:spcPct val="0"/>
                </a:spcAft>
                <a:defRPr/>
              </a:pPr>
              <a:t>5</a:t>
            </a:fld>
            <a:endParaRPr 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rPr>
              <a:t>It may seem odd to some students that we are starting with Capital Budgeting and yet we need both the cost of capital and the capital structure to be able to produce NPV, IRR and MIRR computations.  This graphic depicts the cycle of capital structure (use of debt and equity in a firm) which is needed to produce the Weighted Average Cost of Capital (WACC) which, in turn, is required as the discount rate for NPV and the comparative rate for IRR and MIRR.  Letting students know that they will be GIVEN the firm’s cost of capital in this chapter and they will learn about the capital structure and the WACC later on helps them understand the big picture.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If a firm does invest well in capital budgeting projects, then they can potentially earn a profit which then brings up yet another topic of dividend policy for the distribution of those profits.  This too, is another chapter dealt will later in the book.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example will be used for each of the decision rules so that the students can compare the different rules and see that conflicts can arise. This illustrates the importance of recognizing which decision rules provide the best information for making decisions that will increase owner wealth.</a:t>
            </a:r>
          </a:p>
          <a:p>
            <a:pPr eaLnBrk="1" hangingPunct="1">
              <a:spcBef>
                <a:spcPct val="0"/>
              </a:spcBef>
            </a:pPr>
            <a:endParaRPr lang="en-US"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EB280C-AE5D-4BAD-8FFE-4815D858C7AA}" type="slidenum">
              <a:rPr lang="en-US"/>
              <a:pPr fontAlgn="base">
                <a:spcBef>
                  <a:spcPct val="0"/>
                </a:spcBef>
                <a:spcAft>
                  <a:spcPct val="0"/>
                </a:spcAft>
                <a:defRPr/>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demonstration of the use of the calculator for NPV computation will take some time.  Each step is controlled by the mouse so that you can go at your own pace with the demonstration. The basic procedure is that you start with the year 0 cash flow and then enter the cash flows in order. F01, F02, etc. are used to set the frequency of a cash flow occurrence.  This is designed such that if you have an annuity, you can enter the CF once and then “tell” the calculator how many times this one cash flow is repeated (using the FO to equal the number of repeat years). Many calculators only require you to use this function if the frequency is something other than 1. The final computation is always identified in red font with red answers appearing on the calculator’s screen.</a:t>
            </a:r>
          </a:p>
          <a:p>
            <a:pPr eaLnBrk="1" hangingPunct="1">
              <a:spcBef>
                <a:spcPct val="0"/>
              </a:spcBef>
            </a:pPr>
            <a:endParaRPr lang="en-US"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03BCF4-0FC3-4D3F-9C97-8A699BD23870}" type="slidenum">
              <a:rPr lang="en-US"/>
              <a:pPr fontAlgn="base">
                <a:spcBef>
                  <a:spcPct val="0"/>
                </a:spcBef>
                <a:spcAft>
                  <a:spcPct val="0"/>
                </a:spcAft>
                <a:defRPr/>
              </a:pPr>
              <a:t>41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demonstration of the use of the calculator for NPV computation will take some time.  Each step is controlled by the mouse so that you can go at your own pace with the demonstration.  The arrows are color coded to match the set of keys the students will use.  Blue arrows indicate the “g” key; goldenrod arrows indicate the “f” key and yellow arrows indicate the “white lettered” keys.  The final computation is always identified in red font with red answers appearing on the calculator’s screen.</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5A721C-24FE-4777-BCFA-DE08CDB24575}" type="slidenum">
              <a:rPr lang="en-US"/>
              <a:pPr fontAlgn="base">
                <a:spcBef>
                  <a:spcPct val="0"/>
                </a:spcBef>
                <a:spcAft>
                  <a:spcPct val="0"/>
                </a:spcAft>
                <a:defRPr/>
              </a:pPr>
              <a:t>42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answer to all of these questions is yes</a:t>
            </a:r>
          </a:p>
          <a:p>
            <a:pPr eaLnBrk="1" hangingPunct="1">
              <a:spcBef>
                <a:spcPct val="0"/>
              </a:spcBef>
            </a:pPr>
            <a:endParaRPr lang="en-US" smtClean="0"/>
          </a:p>
          <a:p>
            <a:pPr eaLnBrk="1" hangingPunct="1">
              <a:spcBef>
                <a:spcPct val="0"/>
              </a:spcBef>
            </a:pPr>
            <a:r>
              <a:rPr lang="en-US" smtClean="0"/>
              <a:t>The risk of the cash flows is accounted for through the choice of the discount rate.</a:t>
            </a:r>
          </a:p>
          <a:p>
            <a:pPr eaLnBrk="1" hangingPunct="1">
              <a:spcBef>
                <a:spcPct val="0"/>
              </a:spcBef>
            </a:pPr>
            <a:endParaRPr lang="en-US" smtClean="0"/>
          </a:p>
          <a:p>
            <a:pPr eaLnBrk="1" hangingPunct="1">
              <a:spcBef>
                <a:spcPct val="0"/>
              </a:spcBef>
            </a:pPr>
            <a:r>
              <a:rPr lang="en-US" smtClean="0"/>
              <a:t>This is why NPV is so favored by many organizations as the preferred capital budgeting technique.</a:t>
            </a:r>
          </a:p>
          <a:p>
            <a:pPr eaLnBrk="1" hangingPunct="1">
              <a:spcBef>
                <a:spcPct val="0"/>
              </a:spcBef>
            </a:pPr>
            <a:endParaRPr lang="en-US" smtClean="0"/>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DAD800-CDAC-4173-9FA0-CBC54703FE2D}" type="slidenum">
              <a:rPr lang="en-US"/>
              <a:pPr fontAlgn="base">
                <a:spcBef>
                  <a:spcPct val="0"/>
                </a:spcBef>
                <a:spcAft>
                  <a:spcPct val="0"/>
                </a:spcAft>
                <a:defRPr/>
              </a:pPr>
              <a:t>44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should point out, however, that if you get a very large IRR that you should go back and look at your cash flow estimates again. In competitive markets, extremely high IRRs should be rare. Also, since the IRR calculation assumes that you can reinvest future cash flows at the IRR, a high IRR may be unrealistic.</a:t>
            </a:r>
          </a:p>
          <a:p>
            <a:pPr eaLnBrk="1" hangingPunct="1">
              <a:spcBef>
                <a:spcPct val="0"/>
              </a:spcBef>
            </a:pPr>
            <a:endParaRPr lang="en-US" smtClean="0"/>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270528-29C7-4CF2-914C-6A6AFDF85163}" type="slidenum">
              <a:rPr lang="en-US"/>
              <a:pPr fontAlgn="base">
                <a:spcBef>
                  <a:spcPct val="0"/>
                </a:spcBef>
                <a:spcAft>
                  <a:spcPct val="0"/>
                </a:spcAft>
                <a:defRPr/>
              </a:pPr>
              <a:t>45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1A7679-1023-4DF6-A0CF-E44D6CE9D86D}" type="slidenum">
              <a:rPr lang="en-US"/>
              <a:pPr fontAlgn="base">
                <a:spcBef>
                  <a:spcPct val="0"/>
                </a:spcBef>
                <a:spcAft>
                  <a:spcPct val="0"/>
                </a:spcAft>
                <a:defRPr/>
              </a:pPr>
              <a:t>46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Click on the Excel icon to go to an embedded Excel worksheet that has the cash flows along with the right and wrong way to compute NPV. Click on the cell with the solution to show the students the difference in the formulas. </a:t>
            </a:r>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54FA4F-E76B-4494-A9FA-2351BD480D17}" type="slidenum">
              <a:rPr lang="en-US"/>
              <a:pPr fontAlgn="base">
                <a:spcBef>
                  <a:spcPct val="0"/>
                </a:spcBef>
                <a:spcAft>
                  <a:spcPct val="0"/>
                </a:spcAft>
                <a:defRPr/>
              </a:pPr>
              <a:t>47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539B8A-D217-4617-8931-25C89B9E5DE5}" type="slidenum">
              <a:rPr lang="en-US"/>
              <a:pPr fontAlgn="base">
                <a:spcBef>
                  <a:spcPct val="0"/>
                </a:spcBef>
                <a:spcAft>
                  <a:spcPct val="0"/>
                </a:spcAft>
                <a:defRPr/>
              </a:pPr>
              <a:t>49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08902E-F700-428E-9095-19DBBB805C31}" type="slidenum">
              <a:rPr lang="en-US"/>
              <a:pPr fontAlgn="base">
                <a:spcBef>
                  <a:spcPct val="0"/>
                </a:spcBef>
                <a:spcAft>
                  <a:spcPct val="0"/>
                </a:spcAft>
                <a:defRPr/>
              </a:pPr>
              <a:t>50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2BA6DB-6087-4B6F-8439-BAC4EB3C7C04}" type="slidenum">
              <a:rPr lang="en-US"/>
              <a:pPr fontAlgn="base">
                <a:spcBef>
                  <a:spcPct val="0"/>
                </a:spcBef>
                <a:spcAft>
                  <a:spcPct val="0"/>
                </a:spcAft>
                <a:defRPr/>
              </a:pPr>
              <a:t>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66A74A-FA03-4B58-A299-F8785FF218EA}" type="slidenum">
              <a:rPr lang="en-US"/>
              <a:pPr fontAlgn="base">
                <a:spcBef>
                  <a:spcPct val="0"/>
                </a:spcBef>
                <a:spcAft>
                  <a:spcPct val="0"/>
                </a:spcAft>
                <a:defRPr/>
              </a:pPr>
              <a:t>6</a:t>
            </a:fld>
            <a:endParaRPr lang="en-US"/>
          </a:p>
        </p:txBody>
      </p:sp>
      <p:sp>
        <p:nvSpPr>
          <p:cNvPr id="105475" name="Rectangle 2"/>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105476" name="Notes 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of the students of finance will be using capital budgeting techniques when they reach a managerial position in a firm.  The most typical use of capital budgeting is to evaluate a replacement asset due to old age (obsolescence) or break-down (maintenance).  Sometimes a new asset is evaluated as a replacement because it can reduce the costs of production with savings of energy, raw materials, labor, and/or reduced flaws or defects.  Expansion of current products or services should involve a capital budgeting analysis to determine if the timing is right for such an expansion.  Expanding the business into an entirely new product or service is by far the riskiest of ventures and all prudent Chief Financial Officers would require a capital budgeting analysis as part of a well thought-out business plan.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B81758-2137-4E3C-8FB4-F106A75873A7}" type="slidenum">
              <a:rPr lang="en-US"/>
              <a:pPr fontAlgn="base">
                <a:spcBef>
                  <a:spcPct val="0"/>
                </a:spcBef>
                <a:spcAft>
                  <a:spcPct val="0"/>
                </a:spcAft>
                <a:defRPr/>
              </a:pPr>
              <a:t>55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8.</a:t>
            </a:r>
            <a:fld id="{96FDBE6A-1A38-4D10-B4CD-5BCB66D7F968}" type="slidenum">
              <a:rPr lang="en-US"/>
              <a:pPr fontAlgn="base">
                <a:spcBef>
                  <a:spcPct val="0"/>
                </a:spcBef>
                <a:spcAft>
                  <a:spcPct val="0"/>
                </a:spcAft>
                <a:defRPr/>
              </a:pPr>
              <a:t>56</a:t>
            </a:fld>
            <a:endParaRPr lang="en-US"/>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slide is duplicated from a previous slide to focus on the unused information about NI or Net Income per year and Average Book Value.  We will use this information in the computation of AAR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figure of 25% used in this example was just an assumed number. Students may ask where you came up with the 25%. Point out that this is one of the drawbacks of this rule. There is no good theory for determining what the return should be. We generally just use some rule of thumb.</a:t>
            </a:r>
          </a:p>
          <a:p>
            <a:pPr eaLnBrk="1" hangingPunct="1">
              <a:spcBef>
                <a:spcPct val="0"/>
              </a:spcBef>
            </a:pPr>
            <a:endParaRPr lang="en-US" smtClean="0"/>
          </a:p>
          <a:p>
            <a:pPr eaLnBrk="1" hangingPunct="1">
              <a:spcBef>
                <a:spcPct val="0"/>
              </a:spcBef>
            </a:pPr>
            <a:r>
              <a:rPr lang="en-US" smtClean="0"/>
              <a:t>This rule would indicate that we accept this project.</a:t>
            </a:r>
          </a:p>
          <a:p>
            <a:pPr eaLnBrk="1" hangingPunct="1">
              <a:spcBef>
                <a:spcPct val="0"/>
              </a:spcBef>
            </a:pPr>
            <a:endParaRPr lang="en-US" smtClean="0"/>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FBC3C-A57D-4E8B-8B5A-71DD6E45A28D}" type="slidenum">
              <a:rPr lang="en-US"/>
              <a:pPr fontAlgn="base">
                <a:spcBef>
                  <a:spcPct val="0"/>
                </a:spcBef>
                <a:spcAft>
                  <a:spcPct val="0"/>
                </a:spcAft>
                <a:defRPr/>
              </a:pPr>
              <a:t>57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answer to all of these questions is no. In fact, this rule is even worse than the payback rule in that it doesn’t even use cash flows for the analysis. It uses net income and book value. Thus, it is not surprising that most surveys indicate that few large firms employ the payback and/or AAR methods exclusively.</a:t>
            </a:r>
          </a:p>
          <a:p>
            <a:pPr eaLnBrk="1" hangingPunct="1">
              <a:spcBef>
                <a:spcPct val="0"/>
              </a:spcBef>
            </a:pPr>
            <a:endParaRPr lang="en-US" smtClean="0"/>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63944A-A26B-47A0-97E5-80DD5D96F4F9}" type="slidenum">
              <a:rPr lang="en-US"/>
              <a:pPr fontAlgn="base">
                <a:spcBef>
                  <a:spcPct val="0"/>
                </a:spcBef>
                <a:spcAft>
                  <a:spcPct val="0"/>
                </a:spcAft>
                <a:defRPr/>
              </a:pPr>
              <a:t>59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a:t>
            </a:r>
            <a:r>
              <a:rPr lang="en-US" b="1" i="1" smtClean="0"/>
              <a:t> </a:t>
            </a:r>
            <a:r>
              <a:rPr lang="en-US" smtClean="0"/>
              <a:t>An alternative view of the AAR is that it is the micro-level analogue to the ROA discussed in a previous chapter. As you remember, firm ROA is normally computed as Firm Net Income / Firm Total Assets. And, it is not uncommon to employ values averaged over several quarters or years in order to smooth out this measure. Some analysts ask, “If the ROA is appropriate for the firm, why is it less appropriate for a project?” Perhaps the best answer is that whether you compute the measure for the firm or for a project, you need to recognize the limitations – it doesn’t account for risk or the time value of money and it is based on accounting, rather than market, data.</a:t>
            </a:r>
          </a:p>
        </p:txBody>
      </p:sp>
      <p:sp>
        <p:nvSpPr>
          <p:cNvPr id="122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52E1C-A95C-43E1-8841-18B98ED6A9E0}" type="slidenum">
              <a:rPr lang="en-US"/>
              <a:pPr fontAlgn="base">
                <a:spcBef>
                  <a:spcPct val="0"/>
                </a:spcBef>
                <a:spcAft>
                  <a:spcPct val="0"/>
                </a:spcAft>
                <a:defRPr/>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F3E610-4C38-4D67-8991-DC2C5BA4C7E3}" type="slidenum">
              <a:rPr lang="en-US"/>
              <a:pPr fontAlgn="base">
                <a:spcBef>
                  <a:spcPct val="0"/>
                </a:spcBef>
                <a:spcAft>
                  <a:spcPct val="0"/>
                </a:spcAft>
                <a:defRPr/>
              </a:pPr>
              <a:t>61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IRR rule is very important. Management, and individuals in general, often have a much better feel for percentage returns, and the value that is created, than they do for dollar increases. A dollar increase doesn’t appear to provide as much information if we don’t know what the initial expenditure was. Whether or not the additional information is relevant is another issue.</a:t>
            </a:r>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2CEC18-638A-49FF-B5B8-A4C341A19EC5}" type="slidenum">
              <a:rPr lang="en-US"/>
              <a:pPr fontAlgn="base">
                <a:spcBef>
                  <a:spcPct val="0"/>
                </a:spcBef>
                <a:spcAft>
                  <a:spcPct val="0"/>
                </a:spcAft>
                <a:defRPr/>
              </a:pPr>
              <a:t>63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B7527A-79E7-4685-A30B-1AE1FBB6A543}" type="slidenum">
              <a:rPr lang="en-US"/>
              <a:pPr fontAlgn="base">
                <a:spcBef>
                  <a:spcPct val="0"/>
                </a:spcBef>
                <a:spcAft>
                  <a:spcPct val="0"/>
                </a:spcAft>
                <a:defRPr/>
              </a:pPr>
              <a:t>64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of the financial calculators will compute the IRR as soon as it is pressed; others require that you press the compute (CPT) key.</a:t>
            </a:r>
          </a:p>
          <a:p>
            <a:pPr eaLnBrk="1" hangingPunct="1">
              <a:spcBef>
                <a:spcPct val="0"/>
              </a:spcBef>
            </a:pPr>
            <a:endParaRPr lang="en-US" smtClean="0"/>
          </a:p>
        </p:txBody>
      </p:sp>
      <p:sp>
        <p:nvSpPr>
          <p:cNvPr id="1320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6E81D5-6990-4A6E-92B2-F620E1F25985}" type="slidenum">
              <a:rPr lang="en-US"/>
              <a:pPr fontAlgn="base">
                <a:spcBef>
                  <a:spcPct val="0"/>
                </a:spcBef>
                <a:spcAft>
                  <a:spcPct val="0"/>
                </a:spcAft>
                <a:defRPr/>
              </a:pPr>
              <a:t>65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Click on the Excel icon to go to an embedded spreadsheet so that you can illustrate how to compute IRR on the spreadsheet.</a:t>
            </a:r>
          </a:p>
          <a:p>
            <a:pPr eaLnBrk="1" hangingPunct="1">
              <a:spcBef>
                <a:spcPct val="0"/>
              </a:spcBef>
            </a:pPr>
            <a:endParaRPr lang="en-US" smtClean="0"/>
          </a:p>
        </p:txBody>
      </p:sp>
      <p:sp>
        <p:nvSpPr>
          <p:cNvPr id="1351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8E18AB-E5A0-4E5B-8B8E-9ED00804E093}" type="slidenum">
              <a:rPr lang="en-US"/>
              <a:pPr fontAlgn="base">
                <a:spcBef>
                  <a:spcPct val="0"/>
                </a:spcBef>
                <a:spcAft>
                  <a:spcPct val="0"/>
                </a:spcAft>
                <a:defRPr/>
              </a:pPr>
              <a:t>66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important slide demonstrates visually to students the connection between the past two chapters of Bond and Stock valuation and the content of this chapter: project valuation (or evaluation if you wish).  Demonstrating both the similarities and the differences of the three items allows students the opportunity to visualize how finance approaches valuation.</a:t>
            </a:r>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80F738-0B8D-495E-8F8A-C75E597FBC68}" type="slidenum">
              <a:rPr lang="en-US"/>
              <a:pPr fontAlgn="base">
                <a:spcBef>
                  <a:spcPct val="0"/>
                </a:spcBef>
                <a:spcAft>
                  <a:spcPct val="0"/>
                </a:spcAft>
                <a:defRPr/>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Lecture Tip: </a:t>
            </a:r>
            <a:r>
              <a:rPr lang="en-US" smtClean="0"/>
              <a:t>Here’s another perspective on the meaning of NPV. If we accept a project with a negative NPV of -$2,422, this is financially equivalent to investing $2,422 today and receiving nothing in return. Therefore, the total value of the firm would decrease by $2,422. This assumes that the various components (cash flow estimates, discount rate, etc.) used in the computation are correct.</a:t>
            </a:r>
          </a:p>
          <a:p>
            <a:pPr eaLnBrk="1" hangingPunct="1">
              <a:spcBef>
                <a:spcPct val="0"/>
              </a:spcBef>
            </a:pPr>
            <a:endParaRPr lang="en-US" smtClean="0"/>
          </a:p>
        </p:txBody>
      </p:sp>
      <p:sp>
        <p:nvSpPr>
          <p:cNvPr id="137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758155-3F87-4EBC-A254-22C4E73B796A}" type="slidenum">
              <a:rPr lang="en-US"/>
              <a:pPr fontAlgn="base">
                <a:spcBef>
                  <a:spcPct val="0"/>
                </a:spcBef>
                <a:spcAft>
                  <a:spcPct val="0"/>
                </a:spcAft>
                <a:defRPr/>
              </a:pPr>
              <a:t>67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answer to all of these questions is yes, although it is not always as obvious.</a:t>
            </a:r>
          </a:p>
          <a:p>
            <a:pPr eaLnBrk="1" hangingPunct="1">
              <a:spcBef>
                <a:spcPct val="0"/>
              </a:spcBef>
            </a:pPr>
            <a:endParaRPr lang="en-US" smtClean="0"/>
          </a:p>
          <a:p>
            <a:pPr eaLnBrk="1" hangingPunct="1">
              <a:spcBef>
                <a:spcPct val="0"/>
              </a:spcBef>
            </a:pPr>
            <a:r>
              <a:rPr lang="en-US" smtClean="0"/>
              <a:t>The IRR rule accounts for time value because it is finding the rate of return that equates all of the cash flows on a time value basis.</a:t>
            </a:r>
          </a:p>
          <a:p>
            <a:pPr eaLnBrk="1" hangingPunct="1">
              <a:spcBef>
                <a:spcPct val="0"/>
              </a:spcBef>
            </a:pPr>
            <a:r>
              <a:rPr lang="en-US" smtClean="0"/>
              <a:t>The IRR rule accounts for the risk of the cash flows because you compare it to the required return, which is determined by the risk of the project.</a:t>
            </a:r>
          </a:p>
          <a:p>
            <a:pPr eaLnBrk="1" hangingPunct="1">
              <a:spcBef>
                <a:spcPct val="0"/>
              </a:spcBef>
            </a:pPr>
            <a:r>
              <a:rPr lang="en-US" smtClean="0"/>
              <a:t>The IRR rule provides an indication of value because we will always increase value if we can earn a return greater than our required return.</a:t>
            </a:r>
          </a:p>
          <a:p>
            <a:pPr eaLnBrk="1" hangingPunct="1">
              <a:spcBef>
                <a:spcPct val="0"/>
              </a:spcBef>
            </a:pPr>
            <a:r>
              <a:rPr lang="en-US" smtClean="0"/>
              <a:t>We should consider the IRR rule as our primary decision criteria, but as we will see, it has some problems that the NPV does not have. That is why we end up choosing the NPV as our ultimate decision rule.</a:t>
            </a:r>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FFBB01-2E5B-48BF-8A7D-6843D76CFCBA}" type="slidenum">
              <a:rPr lang="en-US"/>
              <a:pPr fontAlgn="base">
                <a:spcBef>
                  <a:spcPct val="0"/>
                </a:spcBef>
                <a:spcAft>
                  <a:spcPct val="0"/>
                </a:spcAft>
                <a:defRPr/>
              </a:pPr>
              <a:t>69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should point out, however, that if you get a very large IRR that you should go back and look at your cash flow estimates again. In competitive markets, extremely high IRRs should be rare. Also, since the IRR calculation assumes that you can reinvest future cash flows at the IRR, a high IRR may be unrealistic.</a:t>
            </a:r>
          </a:p>
          <a:p>
            <a:pPr eaLnBrk="1" hangingPunct="1">
              <a:spcBef>
                <a:spcPct val="0"/>
              </a:spcBef>
            </a:pPr>
            <a:endParaRPr lang="en-US" smtClean="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81E3F5-F2AE-492B-80AE-A3F20790E72E}" type="slidenum">
              <a:rPr lang="en-US"/>
              <a:pPr fontAlgn="base">
                <a:spcBef>
                  <a:spcPct val="0"/>
                </a:spcBef>
                <a:spcAft>
                  <a:spcPct val="0"/>
                </a:spcAft>
                <a:defRPr/>
              </a:pPr>
              <a:t>70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A82F20-06E9-4DB8-BCBD-EB3EE4A0EFA1}" type="slidenum">
              <a:rPr lang="en-US"/>
              <a:pPr fontAlgn="base">
                <a:spcBef>
                  <a:spcPct val="0"/>
                </a:spcBef>
                <a:spcAft>
                  <a:spcPct val="0"/>
                </a:spcAft>
                <a:defRPr/>
              </a:pPr>
              <a:t>71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long as we do not have limited capital, we should choose project A. Students will often argue that you should choose B because then you can invest the additional $100 in another good project, say C.  The point is that if we do not have limited capital, we can invest in A and C and still be better off.</a:t>
            </a:r>
          </a:p>
          <a:p>
            <a:pPr eaLnBrk="1" hangingPunct="1">
              <a:spcBef>
                <a:spcPct val="0"/>
              </a:spcBef>
            </a:pPr>
            <a:endParaRPr lang="en-US" smtClean="0"/>
          </a:p>
          <a:p>
            <a:pPr eaLnBrk="1" hangingPunct="1">
              <a:spcBef>
                <a:spcPct val="0"/>
              </a:spcBef>
            </a:pPr>
            <a:r>
              <a:rPr lang="en-US" smtClean="0"/>
              <a:t>If we have limited capital, then we will need to examine what combinations of projects with A provide the highest NPV and what combinations of projects with B provide the highest NPV. You then go with the set that will create the most value. If you have limited capital and a large number of mutually exclusive projects, then you will want to set up a computer program to determine the best combination of projects within the budget constraints. The important point is that we DO NOT use IRR to choose between projects regardless of whether or not we have limited capital.</a:t>
            </a:r>
          </a:p>
          <a:p>
            <a:pPr eaLnBrk="1" hangingPunct="1">
              <a:spcBef>
                <a:spcPct val="0"/>
              </a:spcBef>
            </a:pPr>
            <a:endParaRPr lang="en-US" smtClean="0"/>
          </a:p>
          <a:p>
            <a:pPr eaLnBrk="1" hangingPunct="1">
              <a:spcBef>
                <a:spcPct val="0"/>
              </a:spcBef>
            </a:pPr>
            <a:r>
              <a:rPr lang="en-US" smtClean="0"/>
              <a:t>Embedded in the analysis, we may want to calculate the NPV of the incremental project, i.e., the additional CF represented by project A above project B. The IRR of this CF stream is the crossover point and provides the return on the incremental investment.</a:t>
            </a: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1240D1-0574-4605-B857-2063CC6F9742}" type="slidenum">
              <a:rPr lang="en-US"/>
              <a:pPr fontAlgn="base">
                <a:spcBef>
                  <a:spcPct val="0"/>
                </a:spcBef>
                <a:spcAft>
                  <a:spcPct val="0"/>
                </a:spcAft>
                <a:defRPr/>
              </a:pPr>
              <a:t>73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the required return is less than the crossover point of 11.8%, then you should choose A</a:t>
            </a:r>
          </a:p>
          <a:p>
            <a:pPr eaLnBrk="1" hangingPunct="1">
              <a:spcBef>
                <a:spcPct val="0"/>
              </a:spcBef>
            </a:pPr>
            <a:endParaRPr lang="en-US" smtClean="0"/>
          </a:p>
          <a:p>
            <a:pPr eaLnBrk="1" hangingPunct="1">
              <a:spcBef>
                <a:spcPct val="0"/>
              </a:spcBef>
            </a:pPr>
            <a:r>
              <a:rPr lang="en-US" smtClean="0"/>
              <a:t>If the required return is greater than the crossover point of 11.8%, then you should choose B</a:t>
            </a:r>
          </a:p>
          <a:p>
            <a:pPr eaLnBrk="1" hangingPunct="1">
              <a:spcBef>
                <a:spcPct val="0"/>
              </a:spcBef>
            </a:pPr>
            <a:endParaRPr lang="en-US" smtClean="0"/>
          </a:p>
        </p:txBody>
      </p:sp>
      <p:sp>
        <p:nvSpPr>
          <p:cNvPr id="151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994FE7-EE21-46F3-9369-F60E435B6AD8}" type="slidenum">
              <a:rPr lang="en-US"/>
              <a:pPr fontAlgn="base">
                <a:spcBef>
                  <a:spcPct val="0"/>
                </a:spcBef>
                <a:spcAft>
                  <a:spcPct val="0"/>
                </a:spcAft>
                <a:defRPr/>
              </a:pPr>
              <a:t>76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charset="0"/>
                <a:cs typeface="Arial" charset="0"/>
              </a:rPr>
              <a:t>Typically the firm’s cost of capital is used at the reinvestment rate.</a:t>
            </a:r>
          </a:p>
          <a:p>
            <a:pPr eaLnBrk="1" hangingPunct="1">
              <a:spcBef>
                <a:spcPct val="0"/>
              </a:spcBef>
            </a:pPr>
            <a:endParaRPr lang="en-US" smtClean="0"/>
          </a:p>
        </p:txBody>
      </p:sp>
      <p:sp>
        <p:nvSpPr>
          <p:cNvPr id="155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20A626-24B4-4F48-BEAA-DA3D62F290C9}" type="slidenum">
              <a:rPr lang="en-US"/>
              <a:pPr fontAlgn="base">
                <a:spcBef>
                  <a:spcPct val="0"/>
                </a:spcBef>
                <a:spcAft>
                  <a:spcPct val="0"/>
                </a:spcAft>
                <a:defRPr/>
              </a:pPr>
              <a:t>79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Typically the firm’s cost of capital is used at the reinvestment rate</a:t>
            </a:r>
            <a:endParaRPr lang="en-US" smtClean="0"/>
          </a:p>
        </p:txBody>
      </p:sp>
      <p:sp>
        <p:nvSpPr>
          <p:cNvPr id="157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9D92B1-FF2B-415B-970B-E396720F431E}" type="slidenum">
              <a:rPr lang="en-US"/>
              <a:pPr fontAlgn="base">
                <a:spcBef>
                  <a:spcPct val="0"/>
                </a:spcBef>
                <a:spcAft>
                  <a:spcPct val="0"/>
                </a:spcAft>
                <a:defRPr/>
              </a:pPr>
              <a:t>80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  As a simple approximation, the MIRR is often slightly less (about 1 - 2% less) than the IRR.  In this case, the IRR was 16.13 and the MIRR was 14.79 with the spread of 1.34%.</a:t>
            </a:r>
          </a:p>
          <a:p>
            <a:pPr eaLnBrk="1" hangingPunct="1">
              <a:spcBef>
                <a:spcPct val="0"/>
              </a:spcBef>
            </a:pPr>
            <a:r>
              <a:rPr lang="en-US" smtClean="0">
                <a:latin typeface="Arial" charset="0"/>
                <a:cs typeface="Arial" charset="0"/>
              </a:rPr>
              <a:t>While students would love it, there is no MIRR key on the current versions of financial calculators from either HP or TI.  However, you can compute MIRR using Excel and there are apps to download for MIRR for those students using electronic devices.</a:t>
            </a:r>
          </a:p>
          <a:p>
            <a:pPr eaLnBrk="1" hangingPunct="1">
              <a:spcBef>
                <a:spcPct val="0"/>
              </a:spcBef>
            </a:pPr>
            <a:endParaRPr lang="en-US" smtClean="0"/>
          </a:p>
        </p:txBody>
      </p:sp>
      <p:sp>
        <p:nvSpPr>
          <p:cNvPr id="160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EFD26A-7E2B-4F89-AD87-687D4042ED80}" type="slidenum">
              <a:rPr lang="en-US"/>
              <a:pPr fontAlgn="base">
                <a:spcBef>
                  <a:spcPct val="0"/>
                </a:spcBef>
                <a:spcAft>
                  <a:spcPct val="0"/>
                </a:spcAft>
                <a:defRPr/>
              </a:pPr>
              <a:t>82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Even though payback and AAR should not be used to make the final decision, we should consider the project very carefully if they suggest rejection. There may be more risk than we have considered or we may want to pay additional attention to our cash flow estimations.  Sensitivity and scenario analysis can be used to help us evaluate our cash flows.</a:t>
            </a:r>
          </a:p>
          <a:p>
            <a:pPr eaLnBrk="1" hangingPunct="1">
              <a:spcBef>
                <a:spcPct val="0"/>
              </a:spcBef>
            </a:pPr>
            <a:endParaRPr lang="en-US" smtClean="0"/>
          </a:p>
          <a:p>
            <a:pPr eaLnBrk="1" hangingPunct="1">
              <a:spcBef>
                <a:spcPct val="0"/>
              </a:spcBef>
            </a:pPr>
            <a:r>
              <a:rPr lang="en-US" smtClean="0"/>
              <a:t>Some firms use payback for the smaller valued projects and then either NPV or IRR for the larger price-tag projects.</a:t>
            </a:r>
          </a:p>
          <a:p>
            <a:pPr eaLnBrk="1" hangingPunct="1">
              <a:spcBef>
                <a:spcPct val="0"/>
              </a:spcBef>
            </a:pPr>
            <a:endParaRPr lang="en-US" smtClean="0"/>
          </a:p>
          <a:p>
            <a:pPr eaLnBrk="1" hangingPunct="1">
              <a:spcBef>
                <a:spcPct val="0"/>
              </a:spcBef>
            </a:pPr>
            <a:r>
              <a:rPr lang="en-US" smtClean="0"/>
              <a:t>Modified IRR is increasing in popularity over IRR due to its ability to select the project’s reinvestment rate.</a:t>
            </a:r>
          </a:p>
          <a:p>
            <a:pPr eaLnBrk="1" hangingPunct="1">
              <a:spcBef>
                <a:spcPct val="0"/>
              </a:spcBef>
            </a:pPr>
            <a:endParaRPr lang="en-US" smtClean="0"/>
          </a:p>
        </p:txBody>
      </p:sp>
      <p:sp>
        <p:nvSpPr>
          <p:cNvPr id="164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3AF969-9B7E-4A8D-9B0B-7BAFB680AD62}" type="slidenum">
              <a:rPr lang="en-US"/>
              <a:pPr fontAlgn="base">
                <a:spcBef>
                  <a:spcPct val="0"/>
                </a:spcBef>
                <a:spcAft>
                  <a:spcPct val="0"/>
                </a:spcAft>
                <a:defRPr/>
              </a:pPr>
              <a:t>85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5086BE-555E-43F2-8962-CF233001BDF2}" type="slidenum">
              <a:rPr lang="en-US"/>
              <a:pPr fontAlgn="base">
                <a:spcBef>
                  <a:spcPct val="0"/>
                </a:spcBef>
                <a:spcAft>
                  <a:spcPct val="0"/>
                </a:spcAft>
                <a:defRPr/>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8143E26B-CCEE-4643-9658-FDC8BE639D29}" type="slidenum">
              <a:rPr lang="en-US"/>
              <a:pPr fontAlgn="base">
                <a:spcBef>
                  <a:spcPct val="0"/>
                </a:spcBef>
                <a:spcAft>
                  <a:spcPct val="0"/>
                </a:spcAft>
                <a:defRPr/>
              </a:pPr>
              <a:t>86</a:t>
            </a:fld>
            <a:endParaRPr lang="en-US"/>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3" eaLnBrk="1" hangingPunct="1">
              <a:spcBef>
                <a:spcPct val="0"/>
              </a:spcBef>
            </a:pPr>
            <a:endParaRPr lang="en-US" smtClean="0"/>
          </a:p>
          <a:p>
            <a:pPr lvl="3" eaLnBrk="1" hangingPunct="1">
              <a:spcBef>
                <a:spcPct val="0"/>
              </a:spcBef>
            </a:pPr>
            <a:r>
              <a:rPr lang="en-US" smtClean="0"/>
              <a:t>Assume the publishing company has a cost of capital of 8% and estimates it could sell 10,000 volumes by the end of year one and 5,000 volumes in each of the following two years. The immediate printing costs for the 20,000 volumes would be $20,000. The book would sell for $7.50 per copy and net the company a profit of $6 per copy after royalties, marketing costs and taxes. Year one net would be $60,000. From a capital budgeting standpoint, is it financially wise to buy the publication rights? What is the NPV of this investment? The year 0 cash flow is -20,000, year 1 is 60,000, and years 2 and 3 are 30,000 each. Given a cost of capital of 8%, the NPV is just over $85,000. It looks good, right? Now ask the class if the publishing of this book would encourage cheating and if the publishing company would want to be associated with this text and its message. Some students may feel that one should accept these profitable investment opportunities, while others might prefer that the publication of this profitable text be rejected due to the behavior it could encourage. Although the example is simplistic, this type of issue is not uncommon and serves as a starting point for a discussion of the value of “reputational capital.”</a:t>
            </a:r>
          </a:p>
          <a:p>
            <a:pPr eaLnBrk="1" hangingPunct="1">
              <a:spcBef>
                <a:spcPct val="0"/>
              </a:spcBef>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B9134BAA-828D-4630-A539-8EE954F4C44C}" type="slidenum">
              <a:rPr lang="en-US"/>
              <a:pPr fontAlgn="base">
                <a:spcBef>
                  <a:spcPct val="0"/>
                </a:spcBef>
                <a:spcAft>
                  <a:spcPct val="0"/>
                </a:spcAft>
                <a:defRPr/>
              </a:pPr>
              <a:t>87</a:t>
            </a:fld>
            <a:endParaRPr lang="en-US"/>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3" eaLnBrk="1" hangingPunct="1">
              <a:spcBef>
                <a:spcPct val="0"/>
              </a:spcBef>
            </a:pPr>
            <a:endParaRPr lang="en-US" smtClean="0"/>
          </a:p>
          <a:p>
            <a:pPr lvl="3" eaLnBrk="1" hangingPunct="1">
              <a:spcBef>
                <a:spcPct val="0"/>
              </a:spcBef>
            </a:pPr>
            <a:r>
              <a:rPr lang="en-US" smtClean="0"/>
              <a:t>Assume that to comply with the Air Quality Control Act of 1989, a company must install three smoke stack scrubber units to its ventilation stacks at an installed cost of $355,000 per unit. An estimated $100,000 per unit in fines could be saved each year over the five-year life of the ventilation stacks. The cost of capital is 14% for the firm. The analysis of the investment results in a NPV of -$35,076. Could investment in a healthier working environment result in lower long-term costs in the form of lower future health costs? If so, might this decision result in an increase in shareholder wealth? Notice that if the answer to this second question is yes, it suggests that our original analysis omitted some side benefits to the project. </a:t>
            </a:r>
          </a:p>
          <a:p>
            <a:pPr lvl="3" eaLnBrk="1" hangingPunct="1">
              <a:spcBef>
                <a:spcPct val="0"/>
              </a:spcBef>
            </a:pPr>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6B075B7F-20A8-4F29-9F4F-050A65957076}" type="slidenum">
              <a:rPr lang="en-US"/>
              <a:pPr fontAlgn="base">
                <a:spcBef>
                  <a:spcPct val="0"/>
                </a:spcBef>
                <a:spcAft>
                  <a:spcPct val="0"/>
                </a:spcAft>
                <a:defRPr/>
              </a:pPr>
              <a:t>88</a:t>
            </a:fld>
            <a:endParaRPr lang="en-US"/>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Payback period = 4 years</a:t>
            </a:r>
          </a:p>
          <a:p>
            <a:pPr eaLnBrk="1" hangingPunct="1">
              <a:spcBef>
                <a:spcPct val="0"/>
              </a:spcBef>
            </a:pPr>
            <a:r>
              <a:rPr lang="en-US" smtClean="0"/>
              <a:t>The project does not pay back on a discounted basis.</a:t>
            </a:r>
          </a:p>
          <a:p>
            <a:pPr eaLnBrk="1" hangingPunct="1">
              <a:spcBef>
                <a:spcPct val="0"/>
              </a:spcBef>
            </a:pPr>
            <a:r>
              <a:rPr lang="en-US" smtClean="0"/>
              <a:t>NPV = -2,758.72</a:t>
            </a:r>
          </a:p>
          <a:p>
            <a:pPr eaLnBrk="1" hangingPunct="1">
              <a:spcBef>
                <a:spcPct val="0"/>
              </a:spcBef>
            </a:pPr>
            <a:r>
              <a:rPr lang="en-US" smtClean="0"/>
              <a:t>IRR = 7.93%</a:t>
            </a:r>
          </a:p>
          <a:p>
            <a:pPr eaLnBrk="1" hangingPunct="1">
              <a:spcBef>
                <a:spcPct val="0"/>
              </a:spcBef>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ABA60BE3-A9F4-44C9-AF3B-4A755BD6131C}" type="slidenum">
              <a:rPr lang="en-US"/>
              <a:pPr fontAlgn="base">
                <a:spcBef>
                  <a:spcPct val="0"/>
                </a:spcBef>
                <a:spcAft>
                  <a:spcPct val="0"/>
                </a:spcAft>
                <a:defRPr/>
              </a:pPr>
              <a:t>89</a:t>
            </a:fld>
            <a:endParaRPr lang="en-US"/>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NPV = -$6,472; reject the project since it would lower the value of the firm.</a:t>
            </a:r>
          </a:p>
          <a:p>
            <a:pPr eaLnBrk="1" hangingPunct="1">
              <a:spcBef>
                <a:spcPct val="0"/>
              </a:spcBef>
            </a:pPr>
            <a:endParaRPr lang="en-US" smtClean="0"/>
          </a:p>
          <a:p>
            <a:pPr eaLnBrk="1" hangingPunct="1">
              <a:spcBef>
                <a:spcPct val="0"/>
              </a:spcBef>
            </a:pPr>
            <a:r>
              <a:rPr lang="en-US" smtClean="0"/>
              <a:t>IRR = 11.81%, so reject the project since it would tie up investable funds in a project that will provide insufficient return.</a:t>
            </a:r>
          </a:p>
          <a:p>
            <a:pPr eaLnBrk="1" hangingPunct="1">
              <a:spcBef>
                <a:spcPct val="0"/>
              </a:spcBef>
            </a:pPr>
            <a:endParaRPr lang="en-US" smtClean="0"/>
          </a:p>
          <a:p>
            <a:pPr eaLnBrk="1" hangingPunct="1">
              <a:spcBef>
                <a:spcPct val="0"/>
              </a:spcBef>
            </a:pPr>
            <a:r>
              <a:rPr lang="en-US" smtClean="0"/>
              <a:t>The NPV and IRR decision rules will provide the same decision for all independent projects with conventional/normal cash flow patterns. If a project adds value to the firm (i.e., has a positive NPV), then it must be expected to provide a return above that which is required. Both of those justifications are good for shareholders.</a:t>
            </a:r>
          </a:p>
          <a:p>
            <a:pPr eaLnBrk="1" hangingPunct="1">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While clearly a violation of PowerPoint’s 7 by 7 rule, sometimes students like to see comparison material on a slide that allows them to print the page and use it for a review.</a:t>
            </a:r>
          </a:p>
        </p:txBody>
      </p:sp>
      <p:sp>
        <p:nvSpPr>
          <p:cNvPr id="177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2308E0-3C7E-4616-8E09-E3E6AD602BFD}" type="slidenum">
              <a:rPr lang="en-US"/>
              <a:pPr fontAlgn="base">
                <a:spcBef>
                  <a:spcPct val="0"/>
                </a:spcBef>
                <a:spcAft>
                  <a:spcPct val="0"/>
                </a:spcAft>
                <a:defRPr/>
              </a:pPr>
              <a:t>92</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While clearly a violation of PowerPoint’s 7 by 7 rule, sometimes students like to see comparison material on a slide that allows them to print the page and use it for a review.</a:t>
            </a:r>
          </a:p>
          <a:p>
            <a:pPr eaLnBrk="1" hangingPunct="1">
              <a:spcBef>
                <a:spcPct val="0"/>
              </a:spcBef>
            </a:pPr>
            <a:endParaRPr lang="en-US" smtClean="0"/>
          </a:p>
        </p:txBody>
      </p:sp>
      <p:sp>
        <p:nvSpPr>
          <p:cNvPr id="179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61DBA9-4B25-4B1E-9737-AE5E37A9D7E5}" type="slidenum">
              <a:rPr lang="en-US"/>
              <a:pPr fontAlgn="base">
                <a:spcBef>
                  <a:spcPct val="0"/>
                </a:spcBef>
                <a:spcAft>
                  <a:spcPct val="0"/>
                </a:spcAft>
                <a:defRPr/>
              </a:pPr>
              <a:t>93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3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3C2C37-4807-45AB-BD49-6881CE78D969}" type="slidenum">
              <a:rPr lang="en-US"/>
              <a:pPr fontAlgn="base">
                <a:spcBef>
                  <a:spcPct val="0"/>
                </a:spcBef>
                <a:spcAft>
                  <a:spcPct val="0"/>
                </a:spcAft>
                <a:defRPr/>
              </a:pPr>
              <a:t>96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5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E8912B-F3B8-46E8-9D47-9DF23D0B7F47}" type="slidenum">
              <a:rPr lang="en-US"/>
              <a:pPr fontAlgn="base">
                <a:spcBef>
                  <a:spcPct val="0"/>
                </a:spcBef>
                <a:spcAft>
                  <a:spcPct val="0"/>
                </a:spcAft>
                <a:defRPr/>
              </a:pPr>
              <a:t>97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3032F1-2C38-46E5-94EE-DBCF213A33AB}" type="slidenum">
              <a:rPr lang="en-US"/>
              <a:pPr fontAlgn="base">
                <a:spcBef>
                  <a:spcPct val="0"/>
                </a:spcBef>
                <a:spcAft>
                  <a:spcPct val="0"/>
                </a:spcAft>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27767D-0F75-4CA2-9D51-F2A14DC984BD}" type="slidenum">
              <a:rPr lang="en-US"/>
              <a:pPr fontAlgn="base">
                <a:spcBef>
                  <a:spcPct val="0"/>
                </a:spcBef>
                <a:spcAft>
                  <a:spcPct val="0"/>
                </a:spcAft>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8.</a:t>
            </a:r>
            <a:fld id="{B8CE3D95-E7E7-4242-AD5C-27FB9335AA6D}" type="slidenum">
              <a:rPr lang="en-US"/>
              <a:pPr fontAlgn="base">
                <a:spcBef>
                  <a:spcPct val="0"/>
                </a:spcBef>
                <a:spcAft>
                  <a:spcPct val="0"/>
                </a:spcAft>
                <a:defRPr/>
              </a:pPr>
              <a:t>13</a:t>
            </a:fld>
            <a:endParaRPr lang="en-US"/>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example will be used for each of the decision rules so that the students can compare the different rules and see that conflicts can arise. This illustrates the importance of recognizing which decision rules provide the best information for making decisions that will increase owner wealth.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example will be used for each of the decision rules so that the students can compare the different rules and see that conflicts can arise. This illustrates the importance of recognizing which decision rules provide the best information for making decisions that will increase owner wealth.</a:t>
            </a:r>
          </a:p>
          <a:p>
            <a:pPr eaLnBrk="1" hangingPunct="1">
              <a:spcBef>
                <a:spcPct val="0"/>
              </a:spcBef>
            </a:pPr>
            <a:r>
              <a:rPr lang="en-US" smtClean="0"/>
              <a:t>The required rate of return for assets of this risk level is 12%.</a:t>
            </a:r>
          </a:p>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A4D50A-86E8-401C-B6FE-F516D3E255A8}" type="slidenum">
              <a:rPr lang="en-US"/>
              <a:pPr fontAlgn="base">
                <a:spcBef>
                  <a:spcPct val="0"/>
                </a:spcBef>
                <a:spcAft>
                  <a:spcPct val="0"/>
                </a:spcAft>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B9DCBA-EDF4-43B7-BD7C-4D2769A76238}" type="datetime1">
              <a:rPr lang="en-US"/>
              <a:pPr>
                <a:defRPr/>
              </a:pPr>
              <a:t>3/25/2017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9-</a:t>
            </a:r>
            <a:fld id="{44352ECF-3326-4D1B-99F8-F26DA209A41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090F75-E81B-4DAE-8C1C-6BDACAD3EB46}" type="datetime1">
              <a:rPr lang="en-US"/>
              <a:pPr>
                <a:defRPr/>
              </a:pPr>
              <a:t>3/25/2017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9-</a:t>
            </a:r>
            <a:fld id="{D4A7CD88-F0AF-49C2-95DE-59D9AC2D67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C8F4A3-B862-4A8F-8394-216DE39DF784}" type="datetime1">
              <a:rPr lang="en-US"/>
              <a:pPr>
                <a:defRPr/>
              </a:pPr>
              <a:t>3/25/2017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9-</a:t>
            </a:r>
            <a:fld id="{24B877A7-711F-4D0B-90D0-C6E7D895FA9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82FF16-85AD-467D-A90A-057C23451377}" type="datetime1">
              <a:rPr lang="en-US"/>
              <a:pPr>
                <a:defRPr/>
              </a:pPr>
              <a:t>3/25/2017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9-</a:t>
            </a:r>
            <a:fld id="{12C8AD25-0A5C-4291-9556-006AA51579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B6C407-4FCC-4A3E-835D-DDEB2390DDA1}" type="datetime1">
              <a:rPr lang="en-US"/>
              <a:pPr>
                <a:defRPr/>
              </a:pPr>
              <a:t>3/25/2017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9-</a:t>
            </a:r>
            <a:fld id="{924749E0-9F05-47FD-92C5-242E1E0ACD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6B128F-469E-452B-B347-45D7E4898083}" type="datetime1">
              <a:rPr lang="en-US"/>
              <a:pPr>
                <a:defRPr/>
              </a:pPr>
              <a:t>3/25/2017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9-</a:t>
            </a:r>
            <a:fld id="{FB48C500-7B9A-4ADB-BA90-96A23E6B04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DE0885-52CC-4803-BB46-2064A5D60E37}" type="datetime1">
              <a:rPr lang="en-US"/>
              <a:pPr>
                <a:defRPr/>
              </a:pPr>
              <a:t>3/25/2017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9-</a:t>
            </a:r>
            <a:fld id="{0781B0DF-471F-4702-B861-3FE26194D7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BD81FBF-902E-4AD4-954E-A0CFCB2905CB}" type="datetime1">
              <a:rPr lang="en-US"/>
              <a:pPr>
                <a:defRPr/>
              </a:pPr>
              <a:t>3/25/2017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9-</a:t>
            </a:r>
            <a:fld id="{0F923858-EB26-4570-9D40-7523A1A78C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9E3C38-34F9-4221-A8E1-21787B7FFF75}" type="datetime1">
              <a:rPr lang="en-US"/>
              <a:pPr>
                <a:defRPr/>
              </a:pPr>
              <a:t>3/25/2017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r>
              <a:rPr lang="en-US"/>
              <a:t>9-</a:t>
            </a:r>
            <a:fld id="{09BE3B75-A797-44FC-8351-A3CEB136F1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20F169-2A13-4166-86D2-48C6B58683FA}" type="datetime1">
              <a:rPr lang="en-US"/>
              <a:pPr>
                <a:defRPr/>
              </a:pPr>
              <a:t>3/25/2017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9-</a:t>
            </a:r>
            <a:fld id="{3EC3852D-F97E-4F10-B4F4-A08A029648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3C659F-93DB-4F79-8871-4176BB018540}" type="datetime1">
              <a:rPr lang="en-US"/>
              <a:pPr>
                <a:defRPr/>
              </a:pPr>
              <a:t>3/25/2017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9-</a:t>
            </a:r>
            <a:fld id="{60C5220B-BA2B-4E31-9B9C-40A0CBE510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fld id="{B9CF0018-F095-4340-BFA7-ABA28EFC482F}" type="datetime1">
              <a:rPr lang="en-US"/>
              <a:pPr>
                <a:defRPr/>
              </a:pPr>
              <a:t>3/25/2017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r>
              <a:rPr lang="en-US"/>
              <a:t>9-</a:t>
            </a:r>
            <a:fld id="{DDD363FF-8159-4ED8-A495-B0DF32DD45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a:t>9-</a:t>
            </a:r>
            <a:fld id="{C3580E0C-A400-4547-82A7-41D5ED25AA44}" type="slidenum">
              <a:rPr lang="en-US"/>
              <a:pPr>
                <a:defRPr/>
              </a:pPr>
              <a:t>1</a:t>
            </a:fld>
            <a:endParaRPr lang="en-US"/>
          </a:p>
        </p:txBody>
      </p:sp>
      <p:sp>
        <p:nvSpPr>
          <p:cNvPr id="6147" name="Rectangle 2"/>
          <p:cNvSpPr>
            <a:spLocks noChangeArrowheads="1"/>
          </p:cNvSpPr>
          <p:nvPr/>
        </p:nvSpPr>
        <p:spPr bwMode="auto">
          <a:xfrm>
            <a:off x="2286000" y="1524000"/>
            <a:ext cx="4572000" cy="1754188"/>
          </a:xfrm>
          <a:prstGeom prst="rect">
            <a:avLst/>
          </a:prstGeom>
          <a:noFill/>
          <a:ln w="9525">
            <a:noFill/>
            <a:miter lim="800000"/>
            <a:headEnd/>
            <a:tailEnd/>
          </a:ln>
        </p:spPr>
        <p:txBody>
          <a:bodyPr>
            <a:spAutoFit/>
          </a:bodyPr>
          <a:lstStyle/>
          <a:p>
            <a:pPr algn="ctr"/>
            <a:r>
              <a:rPr lang="en-US" sz="3600" b="1">
                <a:solidFill>
                  <a:schemeClr val="tx2"/>
                </a:solidFill>
                <a:latin typeface="Franklin Gothic Book" pitchFamily="34" charset="0"/>
              </a:rPr>
              <a:t>Net Present Value and Other </a:t>
            </a:r>
          </a:p>
          <a:p>
            <a:pPr algn="ctr"/>
            <a:r>
              <a:rPr lang="en-US" sz="3600" b="1">
                <a:solidFill>
                  <a:schemeClr val="tx2"/>
                </a:solidFill>
                <a:latin typeface="Franklin Gothic Book" pitchFamily="34" charset="0"/>
              </a:rPr>
              <a:t>Investment Criteria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914400" y="152400"/>
            <a:ext cx="7772400" cy="1524000"/>
          </a:xfrm>
        </p:spPr>
        <p:txBody>
          <a:bodyPr rtlCol="0">
            <a:normAutofit fontScale="90000"/>
          </a:bodyPr>
          <a:lstStyle/>
          <a:p>
            <a:pPr fontAlgn="auto">
              <a:spcAft>
                <a:spcPts val="0"/>
              </a:spcAft>
              <a:defRPr/>
            </a:pPr>
            <a:r>
              <a:rPr lang="en-US" sz="4800" b="1" smtClean="0"/>
              <a:t>Bonds, Stocks and Project</a:t>
            </a:r>
            <a:br>
              <a:rPr lang="en-US" sz="4800" b="1" smtClean="0"/>
            </a:br>
            <a:r>
              <a:rPr lang="en-US" sz="4800" b="1" smtClean="0"/>
              <a:t>Differences</a:t>
            </a:r>
          </a:p>
        </p:txBody>
      </p:sp>
      <p:sp>
        <p:nvSpPr>
          <p:cNvPr id="33793" name="Slide Number Placeholder 22"/>
          <p:cNvSpPr>
            <a:spLocks noGrp="1"/>
          </p:cNvSpPr>
          <p:nvPr>
            <p:ph type="sldNum" sz="quarter" idx="12"/>
          </p:nvPr>
        </p:nvSpPr>
        <p:spPr bwMode="auto">
          <a:ln>
            <a:round/>
            <a:headEnd/>
            <a:tailEnd/>
          </a:ln>
        </p:spPr>
        <p:txBody>
          <a:bodyPr/>
          <a:lstStyle/>
          <a:p>
            <a:pPr>
              <a:defRPr/>
            </a:pPr>
            <a:r>
              <a:rPr lang="en-US"/>
              <a:t>9-</a:t>
            </a:r>
            <a:fld id="{A518F574-476F-40E3-9703-E684449ABFEA}" type="slidenum">
              <a:rPr lang="en-US"/>
              <a:pPr>
                <a:defRPr/>
              </a:pPr>
              <a:t>10</a:t>
            </a:fld>
            <a:endParaRPr lang="en-US"/>
          </a:p>
        </p:txBody>
      </p:sp>
      <p:sp>
        <p:nvSpPr>
          <p:cNvPr id="4" name="TextBox 3"/>
          <p:cNvSpPr txBox="1">
            <a:spLocks noChangeArrowheads="1"/>
          </p:cNvSpPr>
          <p:nvPr/>
        </p:nvSpPr>
        <p:spPr bwMode="auto">
          <a:xfrm>
            <a:off x="1295400" y="1676400"/>
            <a:ext cx="6934200" cy="3751263"/>
          </a:xfrm>
          <a:prstGeom prst="rect">
            <a:avLst/>
          </a:prstGeom>
          <a:noFill/>
          <a:ln w="9525">
            <a:noFill/>
            <a:miter lim="800000"/>
            <a:headEnd/>
            <a:tailEnd/>
          </a:ln>
        </p:spPr>
        <p:txBody>
          <a:bodyPr>
            <a:spAutoFit/>
          </a:bodyPr>
          <a:lstStyle/>
          <a:p>
            <a:pPr marL="234950" indent="-234950"/>
            <a:endParaRPr lang="en-US" sz="2000" b="1">
              <a:latin typeface="Perpetua" pitchFamily="18" charset="0"/>
            </a:endParaRPr>
          </a:p>
          <a:p>
            <a:pPr marL="234950" indent="-234950">
              <a:buFont typeface="Arial" charset="0"/>
              <a:buChar char="•"/>
            </a:pPr>
            <a:r>
              <a:rPr lang="en-US" sz="2800" b="1">
                <a:latin typeface="Perpetua" pitchFamily="18" charset="0"/>
              </a:rPr>
              <a:t>With bonds and stock our goal is to determine the value today (P</a:t>
            </a:r>
            <a:r>
              <a:rPr lang="en-US" sz="2800" b="1" baseline="-25000">
                <a:latin typeface="Perpetua" pitchFamily="18" charset="0"/>
              </a:rPr>
              <a:t>0</a:t>
            </a:r>
            <a:r>
              <a:rPr lang="en-US" sz="2800" b="1">
                <a:latin typeface="Perpetua" pitchFamily="18" charset="0"/>
              </a:rPr>
              <a:t>); our goal with projects is to determine if we will </a:t>
            </a:r>
            <a:r>
              <a:rPr lang="en-US" sz="2800" b="1">
                <a:solidFill>
                  <a:srgbClr val="0070C0"/>
                </a:solidFill>
                <a:latin typeface="Perpetua" pitchFamily="18" charset="0"/>
              </a:rPr>
              <a:t>exceed our cost </a:t>
            </a:r>
            <a:r>
              <a:rPr lang="en-US" sz="2800" b="1">
                <a:latin typeface="Perpetua" pitchFamily="18" charset="0"/>
              </a:rPr>
              <a:t>with the cash flows identified.</a:t>
            </a:r>
          </a:p>
          <a:p>
            <a:pPr marL="234950" indent="-234950">
              <a:buFont typeface="Arial" charset="0"/>
              <a:buChar char="•"/>
            </a:pPr>
            <a:endParaRPr lang="en-US" sz="2000" b="1"/>
          </a:p>
          <a:p>
            <a:pPr marL="234950" indent="-234950"/>
            <a:endParaRPr lang="en-US" sz="2800" b="1"/>
          </a:p>
          <a:p>
            <a:pPr marL="234950" indent="-234950">
              <a:buFont typeface="Arial" charset="0"/>
              <a:buChar char="•"/>
            </a:pP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Slide Number Placeholder 22"/>
          <p:cNvSpPr>
            <a:spLocks noGrp="1"/>
          </p:cNvSpPr>
          <p:nvPr>
            <p:ph type="sldNum" sz="quarter" idx="12"/>
          </p:nvPr>
        </p:nvSpPr>
        <p:spPr bwMode="auto">
          <a:ln>
            <a:round/>
            <a:headEnd/>
            <a:tailEnd/>
          </a:ln>
        </p:spPr>
        <p:txBody>
          <a:bodyPr/>
          <a:lstStyle/>
          <a:p>
            <a:pPr>
              <a:defRPr/>
            </a:pPr>
            <a:r>
              <a:rPr lang="en-US"/>
              <a:t>9-</a:t>
            </a:r>
            <a:fld id="{76B01AE9-BA99-4325-94A5-437D25E99B78}" type="slidenum">
              <a:rPr lang="en-US"/>
              <a:pPr>
                <a:defRPr/>
              </a:pPr>
              <a:t>11</a:t>
            </a:fld>
            <a:endParaRPr lang="en-US"/>
          </a:p>
        </p:txBody>
      </p:sp>
      <p:sp>
        <p:nvSpPr>
          <p:cNvPr id="3" name="TextBox 2"/>
          <p:cNvSpPr txBox="1"/>
          <p:nvPr/>
        </p:nvSpPr>
        <p:spPr>
          <a:xfrm>
            <a:off x="1447800" y="1371600"/>
            <a:ext cx="6477000" cy="3416300"/>
          </a:xfrm>
          <a:prstGeom prst="rect">
            <a:avLst/>
          </a:prstGeom>
          <a:noFill/>
        </p:spPr>
        <p:txBody>
          <a:bodyPr>
            <a:spAutoFit/>
          </a:bodyPr>
          <a:lstStyle/>
          <a:p>
            <a:pPr algn="ctr" fontAlgn="auto">
              <a:spcBef>
                <a:spcPts val="0"/>
              </a:spcBef>
              <a:spcAft>
                <a:spcPts val="0"/>
              </a:spcAft>
              <a:defRPr/>
            </a:pPr>
            <a:r>
              <a:rPr lang="en-US" sz="5400" b="1" dirty="0">
                <a:latin typeface="+mj-lt"/>
                <a:cs typeface="Arial" pitchFamily="34" charset="0"/>
              </a:rPr>
              <a:t>Our Task:</a:t>
            </a:r>
          </a:p>
          <a:p>
            <a:pPr algn="ctr" fontAlgn="auto">
              <a:spcBef>
                <a:spcPts val="0"/>
              </a:spcBef>
              <a:spcAft>
                <a:spcPts val="0"/>
              </a:spcAft>
              <a:defRPr/>
            </a:pPr>
            <a:r>
              <a:rPr lang="en-US" sz="5400" b="1" dirty="0">
                <a:latin typeface="+mj-lt"/>
                <a:cs typeface="Arial" pitchFamily="34" charset="0"/>
              </a:rPr>
              <a:t>To determine if we should purchase the </a:t>
            </a:r>
            <a:r>
              <a:rPr lang="en-US" sz="5400" b="1" dirty="0">
                <a:solidFill>
                  <a:srgbClr val="0070C0"/>
                </a:solidFill>
                <a:latin typeface="+mj-lt"/>
                <a:cs typeface="Arial" pitchFamily="34" charset="0"/>
              </a:rPr>
              <a:t>project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304800"/>
            <a:ext cx="7772400" cy="1036638"/>
          </a:xfrm>
          <a:solidFill>
            <a:schemeClr val="bg2"/>
          </a:solidFill>
        </p:spPr>
        <p:txBody>
          <a:bodyPr/>
          <a:lstStyle/>
          <a:p>
            <a:r>
              <a:rPr lang="en-US" sz="4800" b="1" smtClean="0"/>
              <a:t>Payback Period</a:t>
            </a:r>
          </a:p>
        </p:txBody>
      </p:sp>
      <p:sp>
        <p:nvSpPr>
          <p:cNvPr id="40961" name="Slide Number Placeholder 22"/>
          <p:cNvSpPr>
            <a:spLocks noGrp="1"/>
          </p:cNvSpPr>
          <p:nvPr>
            <p:ph type="sldNum" sz="quarter" idx="12"/>
          </p:nvPr>
        </p:nvSpPr>
        <p:spPr bwMode="auto">
          <a:ln>
            <a:round/>
            <a:headEnd/>
            <a:tailEnd/>
          </a:ln>
        </p:spPr>
        <p:txBody>
          <a:bodyPr/>
          <a:lstStyle/>
          <a:p>
            <a:pPr>
              <a:defRPr/>
            </a:pPr>
            <a:r>
              <a:rPr lang="en-US"/>
              <a:t>9-</a:t>
            </a:r>
            <a:fld id="{05689A0C-18AD-4342-AFC4-C17ED70B574B}" type="slidenum">
              <a:rPr lang="en-US"/>
              <a:pPr>
                <a:defRPr/>
              </a:pPr>
              <a:t>12</a:t>
            </a:fld>
            <a:endParaRPr lang="en-US"/>
          </a:p>
        </p:txBody>
      </p:sp>
      <p:sp>
        <p:nvSpPr>
          <p:cNvPr id="4" name="TextBox 3"/>
          <p:cNvSpPr txBox="1">
            <a:spLocks noChangeArrowheads="1"/>
          </p:cNvSpPr>
          <p:nvPr/>
        </p:nvSpPr>
        <p:spPr bwMode="auto">
          <a:xfrm>
            <a:off x="685800" y="1600200"/>
            <a:ext cx="7924800" cy="4664075"/>
          </a:xfrm>
          <a:prstGeom prst="rect">
            <a:avLst/>
          </a:prstGeom>
          <a:noFill/>
          <a:ln w="9525">
            <a:noFill/>
            <a:miter lim="800000"/>
            <a:headEnd/>
            <a:tailEnd/>
          </a:ln>
        </p:spPr>
        <p:txBody>
          <a:bodyPr>
            <a:spAutoFit/>
          </a:bodyPr>
          <a:lstStyle/>
          <a:p>
            <a:pPr marL="1995488" indent="-1995488"/>
            <a:r>
              <a:rPr lang="en-US" sz="3200" b="1">
                <a:solidFill>
                  <a:srgbClr val="0070C0"/>
                </a:solidFill>
                <a:latin typeface="Perpetua" pitchFamily="18" charset="0"/>
              </a:rPr>
              <a:t>Definition:</a:t>
            </a:r>
            <a:r>
              <a:rPr lang="en-US" sz="3200" b="1">
                <a:latin typeface="Perpetua" pitchFamily="18" charset="0"/>
              </a:rPr>
              <a:t> How </a:t>
            </a:r>
            <a:r>
              <a:rPr lang="en-US" sz="3200" b="1">
                <a:solidFill>
                  <a:srgbClr val="0070C0"/>
                </a:solidFill>
                <a:latin typeface="Perpetua" pitchFamily="18" charset="0"/>
              </a:rPr>
              <a:t>long</a:t>
            </a:r>
            <a:r>
              <a:rPr lang="en-US" sz="3200" b="1">
                <a:latin typeface="Perpetua" pitchFamily="18" charset="0"/>
              </a:rPr>
              <a:t> does it take to get the initial cost back in a nominal sense?</a:t>
            </a:r>
          </a:p>
          <a:p>
            <a:pPr marL="1995488" indent="-1995488"/>
            <a:endParaRPr lang="en-US" sz="3200" b="1">
              <a:latin typeface="Perpetua" pitchFamily="18" charset="0"/>
            </a:endParaRPr>
          </a:p>
          <a:p>
            <a:pPr marL="1995488" indent="-1995488"/>
            <a:r>
              <a:rPr lang="en-US" sz="3200" b="1">
                <a:solidFill>
                  <a:srgbClr val="0070C0"/>
                </a:solidFill>
                <a:latin typeface="Perpetua" pitchFamily="18" charset="0"/>
              </a:rPr>
              <a:t>Computation:</a:t>
            </a:r>
          </a:p>
          <a:p>
            <a:pPr marL="2624138" lvl="1" indent="-514350">
              <a:buFont typeface="Franklin Gothic Book" pitchFamily="34" charset="0"/>
              <a:buAutoNum type="arabicPeriod"/>
            </a:pPr>
            <a:r>
              <a:rPr lang="en-US" sz="2800" b="1">
                <a:latin typeface="Perpetua" pitchFamily="18" charset="0"/>
              </a:rPr>
              <a:t>Estimate the cash flows</a:t>
            </a:r>
          </a:p>
          <a:p>
            <a:pPr marL="2624138" lvl="1" indent="-514350">
              <a:buFont typeface="Franklin Gothic Book" pitchFamily="34" charset="0"/>
              <a:buAutoNum type="arabicPeriod"/>
            </a:pPr>
            <a:r>
              <a:rPr lang="en-US" sz="2800" b="1">
                <a:latin typeface="Perpetua" pitchFamily="18" charset="0"/>
              </a:rPr>
              <a:t>Subtract the future cash flows from the initial cost until the initial investment has been recovered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4">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381000"/>
            <a:ext cx="7772400" cy="884238"/>
          </a:xfrm>
          <a:solidFill>
            <a:schemeClr val="bg2"/>
          </a:solidFill>
        </p:spPr>
        <p:txBody>
          <a:bodyPr/>
          <a:lstStyle/>
          <a:p>
            <a:r>
              <a:rPr lang="en-US" sz="4800" b="1" smtClean="0"/>
              <a:t>Project Example Information</a:t>
            </a:r>
          </a:p>
        </p:txBody>
      </p:sp>
      <p:sp>
        <p:nvSpPr>
          <p:cNvPr id="41987" name="Rectangle 3"/>
          <p:cNvSpPr>
            <a:spLocks noGrp="1" noChangeArrowheads="1"/>
          </p:cNvSpPr>
          <p:nvPr>
            <p:ph idx="1"/>
          </p:nvPr>
        </p:nvSpPr>
        <p:spPr>
          <a:xfrm>
            <a:off x="457200" y="1524000"/>
            <a:ext cx="8229600" cy="4525963"/>
          </a:xfrm>
        </p:spPr>
        <p:txBody>
          <a:bodyPr rtlCol="0">
            <a:normAutofit lnSpcReduction="10000"/>
          </a:bodyPr>
          <a:lstStyle/>
          <a:p>
            <a:pPr fontAlgn="auto">
              <a:spcAft>
                <a:spcPts val="0"/>
              </a:spcAft>
              <a:buFont typeface="Arial" pitchFamily="34" charset="0"/>
              <a:buChar char="•"/>
              <a:defRPr/>
            </a:pPr>
            <a:r>
              <a:rPr lang="en-US" b="1" smtClean="0">
                <a:cs typeface="Arial" charset="0"/>
              </a:rPr>
              <a:t>You are reviewing a new project and have estimated the following cash flows:</a:t>
            </a:r>
          </a:p>
          <a:p>
            <a:pPr lvl="1" fontAlgn="auto">
              <a:spcAft>
                <a:spcPts val="0"/>
              </a:spcAft>
              <a:buFont typeface="Arial" pitchFamily="34" charset="0"/>
              <a:buChar char="–"/>
              <a:defRPr/>
            </a:pPr>
            <a:r>
              <a:rPr lang="en-US" b="1" smtClean="0">
                <a:cs typeface="Arial" charset="0"/>
              </a:rPr>
              <a:t>Year 0:	CF = -165,000</a:t>
            </a:r>
          </a:p>
          <a:p>
            <a:pPr lvl="1" fontAlgn="auto">
              <a:spcAft>
                <a:spcPts val="0"/>
              </a:spcAft>
              <a:buFont typeface="Arial" pitchFamily="34" charset="0"/>
              <a:buChar char="–"/>
              <a:defRPr/>
            </a:pPr>
            <a:r>
              <a:rPr lang="en-US" b="1" smtClean="0">
                <a:cs typeface="Arial" charset="0"/>
              </a:rPr>
              <a:t>Year 1:	CF = 63,120; NI = 13,620</a:t>
            </a:r>
          </a:p>
          <a:p>
            <a:pPr lvl="1" fontAlgn="auto">
              <a:spcAft>
                <a:spcPts val="0"/>
              </a:spcAft>
              <a:buFont typeface="Arial" pitchFamily="34" charset="0"/>
              <a:buChar char="–"/>
              <a:defRPr/>
            </a:pPr>
            <a:r>
              <a:rPr lang="en-US" b="1" smtClean="0">
                <a:cs typeface="Arial" charset="0"/>
              </a:rPr>
              <a:t>Year 2:	CF = 70,800; NI = 3,300</a:t>
            </a:r>
          </a:p>
          <a:p>
            <a:pPr lvl="1" fontAlgn="auto">
              <a:spcAft>
                <a:spcPts val="0"/>
              </a:spcAft>
              <a:buFont typeface="Arial" pitchFamily="34" charset="0"/>
              <a:buChar char="–"/>
              <a:defRPr/>
            </a:pPr>
            <a:r>
              <a:rPr lang="en-US" b="1" smtClean="0">
                <a:cs typeface="Arial" charset="0"/>
              </a:rPr>
              <a:t>Year 3:	CF = 91,080; NI = 29,100</a:t>
            </a:r>
          </a:p>
          <a:p>
            <a:pPr lvl="1" fontAlgn="auto">
              <a:spcAft>
                <a:spcPts val="0"/>
              </a:spcAft>
              <a:buFont typeface="Arial" pitchFamily="34" charset="0"/>
              <a:buChar char="–"/>
              <a:defRPr/>
            </a:pPr>
            <a:r>
              <a:rPr lang="en-US" b="1" smtClean="0">
                <a:cs typeface="Arial" charset="0"/>
              </a:rPr>
              <a:t>Average Book Value = 72,000</a:t>
            </a:r>
          </a:p>
          <a:p>
            <a:pPr fontAlgn="auto">
              <a:spcAft>
                <a:spcPts val="0"/>
              </a:spcAft>
              <a:buFont typeface="Arial" pitchFamily="34" charset="0"/>
              <a:buChar char="•"/>
              <a:defRPr/>
            </a:pPr>
            <a:r>
              <a:rPr lang="en-US" b="1" smtClean="0">
                <a:cs typeface="Arial" charset="0"/>
              </a:rPr>
              <a:t>Your required return for assets of this risk level is 12%.</a:t>
            </a:r>
          </a:p>
        </p:txBody>
      </p:sp>
      <p:sp>
        <p:nvSpPr>
          <p:cNvPr id="41985" name="Slide Number Placeholder 22"/>
          <p:cNvSpPr>
            <a:spLocks noGrp="1"/>
          </p:cNvSpPr>
          <p:nvPr>
            <p:ph type="sldNum" sz="quarter" idx="12"/>
          </p:nvPr>
        </p:nvSpPr>
        <p:spPr bwMode="auto">
          <a:ln>
            <a:round/>
            <a:headEnd/>
            <a:tailEnd/>
          </a:ln>
        </p:spPr>
        <p:txBody>
          <a:bodyPr/>
          <a:lstStyle/>
          <a:p>
            <a:pPr>
              <a:defRPr/>
            </a:pPr>
            <a:r>
              <a:rPr lang="en-US"/>
              <a:t>9-</a:t>
            </a:r>
            <a:fld id="{3A693467-1B69-40CC-AC2D-BD40292C3503}"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457200"/>
            <a:ext cx="7772400" cy="960438"/>
          </a:xfrm>
          <a:solidFill>
            <a:schemeClr val="bg2"/>
          </a:solidFill>
        </p:spPr>
        <p:txBody>
          <a:bodyPr/>
          <a:lstStyle/>
          <a:p>
            <a:r>
              <a:rPr lang="en-US" sz="4800" b="1" smtClean="0"/>
              <a:t>Project Example - Visual</a:t>
            </a:r>
          </a:p>
        </p:txBody>
      </p:sp>
      <p:sp>
        <p:nvSpPr>
          <p:cNvPr id="44033" name="Slide Number Placeholder 22"/>
          <p:cNvSpPr>
            <a:spLocks noGrp="1"/>
          </p:cNvSpPr>
          <p:nvPr>
            <p:ph type="sldNum" sz="quarter" idx="12"/>
          </p:nvPr>
        </p:nvSpPr>
        <p:spPr bwMode="auto">
          <a:ln>
            <a:round/>
            <a:headEnd/>
            <a:tailEnd/>
          </a:ln>
        </p:spPr>
        <p:txBody>
          <a:bodyPr/>
          <a:lstStyle/>
          <a:p>
            <a:pPr>
              <a:defRPr/>
            </a:pPr>
            <a:r>
              <a:rPr lang="en-US"/>
              <a:t>9-</a:t>
            </a:r>
            <a:fld id="{D36D8080-BA9A-484A-A169-78535396749D}" type="slidenum">
              <a:rPr lang="en-US"/>
              <a:pPr>
                <a:defRPr/>
              </a:pPr>
              <a:t>14</a:t>
            </a:fld>
            <a:endParaRPr lang="en-US"/>
          </a:p>
        </p:txBody>
      </p:sp>
      <p:sp>
        <p:nvSpPr>
          <p:cNvPr id="19460"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19461" name="Group 25"/>
          <p:cNvGrpSpPr>
            <a:grpSpLocks/>
          </p:cNvGrpSpPr>
          <p:nvPr/>
        </p:nvGrpSpPr>
        <p:grpSpPr bwMode="auto">
          <a:xfrm>
            <a:off x="381000" y="2209800"/>
            <a:ext cx="8229600" cy="2782888"/>
            <a:chOff x="381000" y="2209800"/>
            <a:chExt cx="8229600" cy="2782907"/>
          </a:xfrm>
        </p:grpSpPr>
        <p:sp>
          <p:nvSpPr>
            <p:cNvPr id="19463"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19464"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472"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19473"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9475"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19465"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19466"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19467"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sp>
        <p:nvSpPr>
          <p:cNvPr id="19462" name="TextBox 18"/>
          <p:cNvSpPr txBox="1">
            <a:spLocks noChangeArrowheads="1"/>
          </p:cNvSpPr>
          <p:nvPr/>
        </p:nvSpPr>
        <p:spPr bwMode="auto">
          <a:xfrm>
            <a:off x="838200" y="5486400"/>
            <a:ext cx="7391400" cy="954088"/>
          </a:xfrm>
          <a:prstGeom prst="rect">
            <a:avLst/>
          </a:prstGeom>
          <a:noFill/>
          <a:ln w="9525">
            <a:noFill/>
            <a:miter lim="800000"/>
            <a:headEnd/>
            <a:tailEnd/>
          </a:ln>
        </p:spPr>
        <p:txBody>
          <a:bodyPr>
            <a:spAutoFit/>
          </a:bodyPr>
          <a:lstStyle/>
          <a:p>
            <a:r>
              <a:rPr lang="en-US" sz="2800" b="1">
                <a:solidFill>
                  <a:srgbClr val="7030A0"/>
                </a:solidFill>
                <a:latin typeface="Perpetua" pitchFamily="18" charset="0"/>
              </a:rPr>
              <a:t>The required return for assets of this risk level is 12% (as determined by the firm).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838200" y="304800"/>
            <a:ext cx="7772400" cy="960438"/>
          </a:xfrm>
          <a:solidFill>
            <a:schemeClr val="bg2"/>
          </a:solidFill>
        </p:spPr>
        <p:txBody>
          <a:bodyPr/>
          <a:lstStyle/>
          <a:p>
            <a:r>
              <a:rPr lang="en-US" sz="4800" b="1" smtClean="0"/>
              <a:t>Payback Computation</a:t>
            </a:r>
          </a:p>
        </p:txBody>
      </p:sp>
      <p:sp>
        <p:nvSpPr>
          <p:cNvPr id="46081" name="Slide Number Placeholder 22"/>
          <p:cNvSpPr>
            <a:spLocks noGrp="1"/>
          </p:cNvSpPr>
          <p:nvPr>
            <p:ph type="sldNum" sz="quarter" idx="12"/>
          </p:nvPr>
        </p:nvSpPr>
        <p:spPr bwMode="auto">
          <a:ln>
            <a:round/>
            <a:headEnd/>
            <a:tailEnd/>
          </a:ln>
        </p:spPr>
        <p:txBody>
          <a:bodyPr/>
          <a:lstStyle/>
          <a:p>
            <a:pPr>
              <a:defRPr/>
            </a:pPr>
            <a:r>
              <a:rPr lang="en-US"/>
              <a:t>9-</a:t>
            </a:r>
            <a:fld id="{C5B6DEFA-63D0-488E-9368-424F22C0CF6C}" type="slidenum">
              <a:rPr lang="en-US"/>
              <a:pPr>
                <a:defRPr/>
              </a:pPr>
              <a:t>15</a:t>
            </a:fld>
            <a:endParaRPr lang="en-US"/>
          </a:p>
        </p:txBody>
      </p:sp>
      <p:sp>
        <p:nvSpPr>
          <p:cNvPr id="20484"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20485" name="Group 25"/>
          <p:cNvGrpSpPr>
            <a:grpSpLocks/>
          </p:cNvGrpSpPr>
          <p:nvPr/>
        </p:nvGrpSpPr>
        <p:grpSpPr bwMode="auto">
          <a:xfrm>
            <a:off x="381000" y="2209800"/>
            <a:ext cx="8229600" cy="2782888"/>
            <a:chOff x="381000" y="2209800"/>
            <a:chExt cx="8229600" cy="2782907"/>
          </a:xfrm>
        </p:grpSpPr>
        <p:sp>
          <p:nvSpPr>
            <p:cNvPr id="20488"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20489"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0497"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20498"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0500"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20490"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20491"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20492"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sp>
        <p:nvSpPr>
          <p:cNvPr id="19" name="TextBox 18"/>
          <p:cNvSpPr txBox="1">
            <a:spLocks noChangeArrowheads="1"/>
          </p:cNvSpPr>
          <p:nvPr/>
        </p:nvSpPr>
        <p:spPr bwMode="auto">
          <a:xfrm>
            <a:off x="762000" y="5334000"/>
            <a:ext cx="7315200" cy="523875"/>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Year 1:  $165,000 – 63,120 = 101,880 </a:t>
            </a:r>
          </a:p>
        </p:txBody>
      </p:sp>
      <p:sp>
        <p:nvSpPr>
          <p:cNvPr id="22" name="TextBox 21"/>
          <p:cNvSpPr txBox="1">
            <a:spLocks noChangeArrowheads="1"/>
          </p:cNvSpPr>
          <p:nvPr/>
        </p:nvSpPr>
        <p:spPr bwMode="auto">
          <a:xfrm>
            <a:off x="1219200" y="5867400"/>
            <a:ext cx="7010400" cy="461963"/>
          </a:xfrm>
          <a:prstGeom prst="rect">
            <a:avLst/>
          </a:prstGeom>
          <a:noFill/>
          <a:ln w="9525">
            <a:noFill/>
            <a:miter lim="800000"/>
            <a:headEnd/>
            <a:tailEnd/>
          </a:ln>
        </p:spPr>
        <p:txBody>
          <a:bodyPr>
            <a:spAutoFit/>
          </a:bodyPr>
          <a:lstStyle/>
          <a:p>
            <a:r>
              <a:rPr lang="en-US" sz="2400" b="1">
                <a:latin typeface="Perpetua" pitchFamily="18" charset="0"/>
              </a:rPr>
              <a:t>We need to get to zero so keep going…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strVal val="#ppt_w*0.70"/>
                                          </p:val>
                                        </p:tav>
                                        <p:tav tm="100000">
                                          <p:val>
                                            <p:strVal val="#ppt_w"/>
                                          </p:val>
                                        </p:tav>
                                      </p:tavLst>
                                    </p:anim>
                                    <p:anim calcmode="lin" valueType="num">
                                      <p:cBhvr>
                                        <p:cTn id="14" dur="1000" fill="hold"/>
                                        <p:tgtEl>
                                          <p:spTgt spid="22"/>
                                        </p:tgtEl>
                                        <p:attrNameLst>
                                          <p:attrName>ppt_h</p:attrName>
                                        </p:attrNameLst>
                                      </p:cBhvr>
                                      <p:tavLst>
                                        <p:tav tm="0">
                                          <p:val>
                                            <p:strVal val="#ppt_h"/>
                                          </p:val>
                                        </p:tav>
                                        <p:tav tm="100000">
                                          <p:val>
                                            <p:strVal val="#ppt_h"/>
                                          </p:val>
                                        </p:tav>
                                      </p:tavLst>
                                    </p:anim>
                                    <p:animEffect transition="in" filter="fade">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304800"/>
            <a:ext cx="7772400" cy="960438"/>
          </a:xfrm>
          <a:solidFill>
            <a:schemeClr val="bg2"/>
          </a:solidFill>
        </p:spPr>
        <p:txBody>
          <a:bodyPr/>
          <a:lstStyle/>
          <a:p>
            <a:r>
              <a:rPr lang="en-US" sz="4800" b="1" smtClean="0"/>
              <a:t>Payback Computation</a:t>
            </a:r>
          </a:p>
        </p:txBody>
      </p:sp>
      <p:sp>
        <p:nvSpPr>
          <p:cNvPr id="47105" name="Slide Number Placeholder 22"/>
          <p:cNvSpPr>
            <a:spLocks noGrp="1"/>
          </p:cNvSpPr>
          <p:nvPr>
            <p:ph type="sldNum" sz="quarter" idx="12"/>
          </p:nvPr>
        </p:nvSpPr>
        <p:spPr bwMode="auto">
          <a:ln>
            <a:round/>
            <a:headEnd/>
            <a:tailEnd/>
          </a:ln>
        </p:spPr>
        <p:txBody>
          <a:bodyPr/>
          <a:lstStyle/>
          <a:p>
            <a:pPr>
              <a:defRPr/>
            </a:pPr>
            <a:r>
              <a:rPr lang="en-US"/>
              <a:t>9-</a:t>
            </a:r>
            <a:fld id="{BCF9CBF7-069A-4265-8CFF-55C15AEBD169}" type="slidenum">
              <a:rPr lang="en-US"/>
              <a:pPr>
                <a:defRPr/>
              </a:pPr>
              <a:t>16</a:t>
            </a:fld>
            <a:endParaRPr lang="en-US"/>
          </a:p>
        </p:txBody>
      </p:sp>
      <p:sp>
        <p:nvSpPr>
          <p:cNvPr id="21508"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21509" name="Group 25"/>
          <p:cNvGrpSpPr>
            <a:grpSpLocks/>
          </p:cNvGrpSpPr>
          <p:nvPr/>
        </p:nvGrpSpPr>
        <p:grpSpPr bwMode="auto">
          <a:xfrm>
            <a:off x="381000" y="2209800"/>
            <a:ext cx="8229600" cy="2782888"/>
            <a:chOff x="381000" y="2209800"/>
            <a:chExt cx="8229600" cy="2782907"/>
          </a:xfrm>
        </p:grpSpPr>
        <p:sp>
          <p:nvSpPr>
            <p:cNvPr id="21512"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21513"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1521"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21522"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1524"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21514"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21515"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21516"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sp>
        <p:nvSpPr>
          <p:cNvPr id="19" name="TextBox 18"/>
          <p:cNvSpPr txBox="1">
            <a:spLocks noChangeArrowheads="1"/>
          </p:cNvSpPr>
          <p:nvPr/>
        </p:nvSpPr>
        <p:spPr bwMode="auto">
          <a:xfrm>
            <a:off x="762000" y="5334000"/>
            <a:ext cx="7315200" cy="523875"/>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Year 2:  $101,880 – 70,800 = 31,080 </a:t>
            </a:r>
          </a:p>
        </p:txBody>
      </p:sp>
      <p:sp>
        <p:nvSpPr>
          <p:cNvPr id="22" name="TextBox 21"/>
          <p:cNvSpPr txBox="1">
            <a:spLocks noChangeArrowheads="1"/>
          </p:cNvSpPr>
          <p:nvPr/>
        </p:nvSpPr>
        <p:spPr bwMode="auto">
          <a:xfrm>
            <a:off x="1219200" y="5867400"/>
            <a:ext cx="7010400" cy="461963"/>
          </a:xfrm>
          <a:prstGeom prst="rect">
            <a:avLst/>
          </a:prstGeom>
          <a:noFill/>
          <a:ln w="9525">
            <a:noFill/>
            <a:miter lim="800000"/>
            <a:headEnd/>
            <a:tailEnd/>
          </a:ln>
        </p:spPr>
        <p:txBody>
          <a:bodyPr>
            <a:spAutoFit/>
          </a:bodyPr>
          <a:lstStyle/>
          <a:p>
            <a:r>
              <a:rPr lang="en-US" sz="2400" b="1">
                <a:latin typeface="Perpetua" pitchFamily="18" charset="0"/>
              </a:rPr>
              <a:t>We need to get to zero so keep going…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strVal val="#ppt_w*0.70"/>
                                          </p:val>
                                        </p:tav>
                                        <p:tav tm="100000">
                                          <p:val>
                                            <p:strVal val="#ppt_w"/>
                                          </p:val>
                                        </p:tav>
                                      </p:tavLst>
                                    </p:anim>
                                    <p:anim calcmode="lin" valueType="num">
                                      <p:cBhvr>
                                        <p:cTn id="14" dur="1000" fill="hold"/>
                                        <p:tgtEl>
                                          <p:spTgt spid="22"/>
                                        </p:tgtEl>
                                        <p:attrNameLst>
                                          <p:attrName>ppt_h</p:attrName>
                                        </p:attrNameLst>
                                      </p:cBhvr>
                                      <p:tavLst>
                                        <p:tav tm="0">
                                          <p:val>
                                            <p:strVal val="#ppt_h"/>
                                          </p:val>
                                        </p:tav>
                                        <p:tav tm="100000">
                                          <p:val>
                                            <p:strVal val="#ppt_h"/>
                                          </p:val>
                                        </p:tav>
                                      </p:tavLst>
                                    </p:anim>
                                    <p:animEffect transition="in" filter="fade">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920750" y="381000"/>
            <a:ext cx="7772400" cy="884238"/>
          </a:xfrm>
          <a:solidFill>
            <a:schemeClr val="bg2"/>
          </a:solidFill>
        </p:spPr>
        <p:txBody>
          <a:bodyPr/>
          <a:lstStyle/>
          <a:p>
            <a:r>
              <a:rPr lang="en-US" sz="4800" b="1" smtClean="0"/>
              <a:t>Payback Computation</a:t>
            </a:r>
          </a:p>
        </p:txBody>
      </p:sp>
      <p:sp>
        <p:nvSpPr>
          <p:cNvPr id="48129" name="Slide Number Placeholder 22"/>
          <p:cNvSpPr>
            <a:spLocks noGrp="1"/>
          </p:cNvSpPr>
          <p:nvPr>
            <p:ph type="sldNum" sz="quarter" idx="12"/>
          </p:nvPr>
        </p:nvSpPr>
        <p:spPr bwMode="auto">
          <a:ln>
            <a:round/>
            <a:headEnd/>
            <a:tailEnd/>
          </a:ln>
        </p:spPr>
        <p:txBody>
          <a:bodyPr/>
          <a:lstStyle/>
          <a:p>
            <a:pPr>
              <a:defRPr/>
            </a:pPr>
            <a:r>
              <a:rPr lang="en-US"/>
              <a:t>9-</a:t>
            </a:r>
            <a:fld id="{9404525F-032F-4FAF-BC48-7FA7D9AFD345}" type="slidenum">
              <a:rPr lang="en-US"/>
              <a:pPr>
                <a:defRPr/>
              </a:pPr>
              <a:t>17</a:t>
            </a:fld>
            <a:endParaRPr lang="en-US"/>
          </a:p>
        </p:txBody>
      </p:sp>
      <p:sp>
        <p:nvSpPr>
          <p:cNvPr id="22532"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22533" name="Group 25"/>
          <p:cNvGrpSpPr>
            <a:grpSpLocks/>
          </p:cNvGrpSpPr>
          <p:nvPr/>
        </p:nvGrpSpPr>
        <p:grpSpPr bwMode="auto">
          <a:xfrm>
            <a:off x="381000" y="2209800"/>
            <a:ext cx="8229600" cy="2782888"/>
            <a:chOff x="381000" y="2209800"/>
            <a:chExt cx="8229600" cy="2782907"/>
          </a:xfrm>
        </p:grpSpPr>
        <p:sp>
          <p:nvSpPr>
            <p:cNvPr id="22536"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22537"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545"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22546"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548"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22538"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22539"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22540"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sp>
        <p:nvSpPr>
          <p:cNvPr id="19" name="TextBox 18"/>
          <p:cNvSpPr txBox="1">
            <a:spLocks noChangeArrowheads="1"/>
          </p:cNvSpPr>
          <p:nvPr/>
        </p:nvSpPr>
        <p:spPr bwMode="auto">
          <a:xfrm>
            <a:off x="762000" y="5334000"/>
            <a:ext cx="7315200" cy="523875"/>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Year 3:  $31,080 – 91,080 = -60,000 </a:t>
            </a:r>
          </a:p>
        </p:txBody>
      </p:sp>
      <p:sp>
        <p:nvSpPr>
          <p:cNvPr id="22" name="TextBox 21"/>
          <p:cNvSpPr txBox="1">
            <a:spLocks noChangeArrowheads="1"/>
          </p:cNvSpPr>
          <p:nvPr/>
        </p:nvSpPr>
        <p:spPr bwMode="auto">
          <a:xfrm>
            <a:off x="838200" y="5867400"/>
            <a:ext cx="7391400" cy="461963"/>
          </a:xfrm>
          <a:prstGeom prst="rect">
            <a:avLst/>
          </a:prstGeom>
          <a:noFill/>
          <a:ln w="9525">
            <a:noFill/>
            <a:miter lim="800000"/>
            <a:headEnd/>
            <a:tailEnd/>
          </a:ln>
        </p:spPr>
        <p:txBody>
          <a:bodyPr>
            <a:spAutoFit/>
          </a:bodyPr>
          <a:lstStyle/>
          <a:p>
            <a:r>
              <a:rPr lang="en-US" sz="2400" b="1">
                <a:latin typeface="Perpetua" pitchFamily="18" charset="0"/>
              </a:rPr>
              <a:t>We “passed” zero so payback is achieved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strVal val="#ppt_w*0.70"/>
                                          </p:val>
                                        </p:tav>
                                        <p:tav tm="100000">
                                          <p:val>
                                            <p:strVal val="#ppt_w"/>
                                          </p:val>
                                        </p:tav>
                                      </p:tavLst>
                                    </p:anim>
                                    <p:anim calcmode="lin" valueType="num">
                                      <p:cBhvr>
                                        <p:cTn id="14" dur="1000" fill="hold"/>
                                        <p:tgtEl>
                                          <p:spTgt spid="22"/>
                                        </p:tgtEl>
                                        <p:attrNameLst>
                                          <p:attrName>ppt_h</p:attrName>
                                        </p:attrNameLst>
                                      </p:cBhvr>
                                      <p:tavLst>
                                        <p:tav tm="0">
                                          <p:val>
                                            <p:strVal val="#ppt_h"/>
                                          </p:val>
                                        </p:tav>
                                        <p:tav tm="100000">
                                          <p:val>
                                            <p:strVal val="#ppt_h"/>
                                          </p:val>
                                        </p:tav>
                                      </p:tavLst>
                                    </p:anim>
                                    <p:animEffect transition="in" filter="fade">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solidFill>
            <a:schemeClr val="bg2"/>
          </a:solidFill>
        </p:spPr>
        <p:txBody>
          <a:bodyPr/>
          <a:lstStyle/>
          <a:p>
            <a:r>
              <a:rPr lang="en-US" sz="4800" b="1" smtClean="0"/>
              <a:t>Payback Decision</a:t>
            </a:r>
          </a:p>
        </p:txBody>
      </p:sp>
      <p:sp>
        <p:nvSpPr>
          <p:cNvPr id="51201" name="Slide Number Placeholder 22"/>
          <p:cNvSpPr>
            <a:spLocks noGrp="1"/>
          </p:cNvSpPr>
          <p:nvPr>
            <p:ph type="sldNum" sz="quarter" idx="12"/>
          </p:nvPr>
        </p:nvSpPr>
        <p:spPr bwMode="auto">
          <a:ln>
            <a:round/>
            <a:headEnd/>
            <a:tailEnd/>
          </a:ln>
        </p:spPr>
        <p:txBody>
          <a:bodyPr/>
          <a:lstStyle/>
          <a:p>
            <a:pPr>
              <a:defRPr/>
            </a:pPr>
            <a:r>
              <a:rPr lang="en-US"/>
              <a:t>9-</a:t>
            </a:r>
            <a:fld id="{6FF9AF10-3ADC-457B-AC2F-93D88162F53F}" type="slidenum">
              <a:rPr lang="en-US"/>
              <a:pPr>
                <a:defRPr/>
              </a:pPr>
              <a:t>18</a:t>
            </a:fld>
            <a:endParaRPr lang="en-US"/>
          </a:p>
        </p:txBody>
      </p:sp>
      <p:sp>
        <p:nvSpPr>
          <p:cNvPr id="23556" name="TextBox 3"/>
          <p:cNvSpPr txBox="1">
            <a:spLocks noChangeArrowheads="1"/>
          </p:cNvSpPr>
          <p:nvPr/>
        </p:nvSpPr>
        <p:spPr bwMode="auto">
          <a:xfrm>
            <a:off x="1219200" y="1981200"/>
            <a:ext cx="6858000" cy="2862263"/>
          </a:xfrm>
          <a:prstGeom prst="rect">
            <a:avLst/>
          </a:prstGeom>
          <a:noFill/>
          <a:ln w="9525">
            <a:noFill/>
            <a:miter lim="800000"/>
            <a:headEnd/>
            <a:tailEnd/>
          </a:ln>
        </p:spPr>
        <p:txBody>
          <a:bodyPr>
            <a:spAutoFit/>
          </a:bodyPr>
          <a:lstStyle/>
          <a:p>
            <a:r>
              <a:rPr lang="en-US" sz="2800" b="1">
                <a:latin typeface="Perpetua" pitchFamily="18" charset="0"/>
              </a:rPr>
              <a:t>We need to know a “management’s number.  What does the firm use for the evaluation of its projects when they use payback?  </a:t>
            </a:r>
          </a:p>
          <a:p>
            <a:endParaRPr lang="en-US" sz="2000" b="1">
              <a:latin typeface="Perpetua" pitchFamily="18" charset="0"/>
            </a:endParaRPr>
          </a:p>
          <a:p>
            <a:r>
              <a:rPr lang="en-US" sz="2800" b="1">
                <a:latin typeface="Perpetua" pitchFamily="18" charset="0"/>
              </a:rPr>
              <a:t>Most companies use either 3 or 4 years.  </a:t>
            </a:r>
          </a:p>
          <a:p>
            <a:endParaRPr lang="en-US" sz="2000" b="1">
              <a:latin typeface="Perpetua" pitchFamily="18" charset="0"/>
            </a:endParaRPr>
          </a:p>
          <a:p>
            <a:r>
              <a:rPr lang="en-US" sz="2800" b="1">
                <a:latin typeface="Perpetua" pitchFamily="18" charset="0"/>
              </a:rPr>
              <a:t>Let’s use </a:t>
            </a:r>
            <a:r>
              <a:rPr lang="en-US" sz="2800" b="1">
                <a:solidFill>
                  <a:srgbClr val="0070C0"/>
                </a:solidFill>
                <a:latin typeface="Perpetua" pitchFamily="18" charset="0"/>
              </a:rPr>
              <a:t>4</a:t>
            </a:r>
            <a:r>
              <a:rPr lang="en-US" sz="2800" b="1">
                <a:latin typeface="Perpetua" pitchFamily="18" charset="0"/>
              </a:rPr>
              <a:t> in our numerical example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solidFill>
            <a:schemeClr val="bg2"/>
          </a:solidFill>
        </p:spPr>
        <p:txBody>
          <a:bodyPr/>
          <a:lstStyle/>
          <a:p>
            <a:r>
              <a:rPr lang="en-US" sz="4800" b="1" smtClean="0"/>
              <a:t>Payback Decision</a:t>
            </a:r>
          </a:p>
        </p:txBody>
      </p:sp>
      <p:sp>
        <p:nvSpPr>
          <p:cNvPr id="52225" name="Slide Number Placeholder 22"/>
          <p:cNvSpPr>
            <a:spLocks noGrp="1"/>
          </p:cNvSpPr>
          <p:nvPr>
            <p:ph type="sldNum" sz="quarter" idx="12"/>
          </p:nvPr>
        </p:nvSpPr>
        <p:spPr bwMode="auto">
          <a:ln>
            <a:round/>
            <a:headEnd/>
            <a:tailEnd/>
          </a:ln>
        </p:spPr>
        <p:txBody>
          <a:bodyPr/>
          <a:lstStyle/>
          <a:p>
            <a:pPr>
              <a:defRPr/>
            </a:pPr>
            <a:r>
              <a:rPr lang="en-US"/>
              <a:t>9-</a:t>
            </a:r>
            <a:fld id="{FECED77E-7214-4B0D-B673-524A2B8910A7}" type="slidenum">
              <a:rPr lang="en-US"/>
              <a:pPr>
                <a:defRPr/>
              </a:pPr>
              <a:t>19</a:t>
            </a:fld>
            <a:endParaRPr lang="en-US"/>
          </a:p>
        </p:txBody>
      </p:sp>
      <p:sp>
        <p:nvSpPr>
          <p:cNvPr id="4" name="TextBox 3"/>
          <p:cNvSpPr txBox="1">
            <a:spLocks noChangeArrowheads="1"/>
          </p:cNvSpPr>
          <p:nvPr/>
        </p:nvSpPr>
        <p:spPr bwMode="auto">
          <a:xfrm>
            <a:off x="790575" y="1524000"/>
            <a:ext cx="3962400" cy="4967288"/>
          </a:xfrm>
          <a:prstGeom prst="rect">
            <a:avLst/>
          </a:prstGeom>
          <a:noFill/>
          <a:ln w="9525">
            <a:noFill/>
            <a:miter lim="800000"/>
            <a:headEnd/>
            <a:tailEnd/>
          </a:ln>
        </p:spPr>
        <p:txBody>
          <a:bodyPr>
            <a:spAutoFit/>
          </a:bodyPr>
          <a:lstStyle/>
          <a:p>
            <a:r>
              <a:rPr lang="en-US" sz="3200" b="1">
                <a:latin typeface="Perpetua" pitchFamily="18" charset="0"/>
              </a:rPr>
              <a:t>Our computed payback was 3 years</a:t>
            </a:r>
          </a:p>
          <a:p>
            <a:endParaRPr lang="en-US" sz="1600" b="1">
              <a:latin typeface="Perpetua" pitchFamily="18" charset="0"/>
            </a:endParaRPr>
          </a:p>
          <a:p>
            <a:r>
              <a:rPr lang="en-US" sz="3200" b="1">
                <a:latin typeface="Perpetua" pitchFamily="18" charset="0"/>
              </a:rPr>
              <a:t>The firm’s uses 4 years as it’s criteria, so… </a:t>
            </a:r>
          </a:p>
          <a:p>
            <a:endParaRPr lang="en-US" sz="1600" b="1">
              <a:latin typeface="Perpetua" pitchFamily="18" charset="0"/>
            </a:endParaRPr>
          </a:p>
          <a:p>
            <a:r>
              <a:rPr lang="en-US" sz="3200" b="1">
                <a:solidFill>
                  <a:srgbClr val="0070C0"/>
                </a:solidFill>
                <a:latin typeface="Perpetua" pitchFamily="18" charset="0"/>
              </a:rPr>
              <a:t>YES</a:t>
            </a:r>
            <a:r>
              <a:rPr lang="en-US" sz="3200" b="1">
                <a:latin typeface="Perpetua" pitchFamily="18" charset="0"/>
              </a:rPr>
              <a:t>, we </a:t>
            </a:r>
            <a:r>
              <a:rPr lang="en-US" sz="3200" b="1">
                <a:solidFill>
                  <a:srgbClr val="0070C0"/>
                </a:solidFill>
                <a:latin typeface="Perpetua" pitchFamily="18" charset="0"/>
              </a:rPr>
              <a:t>Accept</a:t>
            </a:r>
            <a:r>
              <a:rPr lang="en-US" sz="3200" b="1">
                <a:latin typeface="Perpetua" pitchFamily="18" charset="0"/>
              </a:rPr>
              <a:t> this project as we recover our cost of the project early.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2"/>
          </p:nvPr>
        </p:nvSpPr>
        <p:spPr bwMode="auto">
          <a:ln>
            <a:round/>
            <a:headEnd/>
            <a:tailEnd/>
          </a:ln>
        </p:spPr>
        <p:txBody>
          <a:bodyPr/>
          <a:lstStyle/>
          <a:p>
            <a:pPr>
              <a:defRPr/>
            </a:pPr>
            <a:r>
              <a:rPr lang="en-US"/>
              <a:t>9-</a:t>
            </a:r>
            <a:fld id="{C31DA75A-8F15-4399-80C6-E08D8C863E0E}" type="slidenum">
              <a:rPr lang="en-US"/>
              <a:pPr>
                <a:defRPr/>
              </a:pPr>
              <a:t>2</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p:txBody>
      </p:sp>
      <p:sp>
        <p:nvSpPr>
          <p:cNvPr id="5" name="TextBox 4"/>
          <p:cNvSpPr txBox="1">
            <a:spLocks noChangeArrowheads="1"/>
          </p:cNvSpPr>
          <p:nvPr/>
        </p:nvSpPr>
        <p:spPr bwMode="auto">
          <a:xfrm>
            <a:off x="1066800" y="1752600"/>
            <a:ext cx="7162800" cy="4419600"/>
          </a:xfrm>
          <a:prstGeom prst="rect">
            <a:avLst/>
          </a:prstGeom>
          <a:noFill/>
          <a:ln w="9525">
            <a:noFill/>
            <a:miter lim="800000"/>
            <a:headEnd/>
            <a:tailEnd/>
          </a:ln>
        </p:spPr>
        <p:txBody>
          <a:bodyPr>
            <a:spAutoFit/>
          </a:bodyPr>
          <a:lstStyle/>
          <a:p>
            <a:pPr marL="290513" indent="-290513">
              <a:buFont typeface="Arial" charset="0"/>
              <a:buChar char="•"/>
            </a:pPr>
            <a:r>
              <a:rPr lang="en-US" sz="3200" b="1">
                <a:latin typeface="Perpetua" pitchFamily="18" charset="0"/>
              </a:rPr>
              <a:t>Capital Budgeting Process</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Payback</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Discounted Payback</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Net Present Value</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Profitability Index</a:t>
            </a:r>
          </a:p>
          <a:p>
            <a:pPr marL="290513" indent="-290513">
              <a:buFont typeface="Arial" charset="0"/>
              <a:buChar char="•"/>
            </a:pPr>
            <a:endParaRPr lang="en-US" sz="3200">
              <a:latin typeface="Arial Black" pitchFamily="34" charset="0"/>
            </a:endParaRPr>
          </a:p>
          <a:p>
            <a:pPr marL="290513" indent="-29051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914400" y="152400"/>
            <a:ext cx="7772400" cy="1447800"/>
          </a:xfrm>
          <a:solidFill>
            <a:schemeClr val="bg2"/>
          </a:solidFill>
        </p:spPr>
        <p:txBody>
          <a:bodyPr rtlCol="0">
            <a:normAutofit fontScale="90000"/>
          </a:bodyPr>
          <a:lstStyle/>
          <a:p>
            <a:pPr fontAlgn="auto">
              <a:spcAft>
                <a:spcPts val="0"/>
              </a:spcAft>
              <a:defRPr/>
            </a:pPr>
            <a:r>
              <a:rPr lang="en-US" sz="4800" b="1" smtClean="0"/>
              <a:t>Capital Budgeting Decision Criteria Comparison</a:t>
            </a:r>
          </a:p>
        </p:txBody>
      </p:sp>
      <p:sp>
        <p:nvSpPr>
          <p:cNvPr id="53249" name="Slide Number Placeholder 22"/>
          <p:cNvSpPr>
            <a:spLocks noGrp="1"/>
          </p:cNvSpPr>
          <p:nvPr>
            <p:ph type="sldNum" sz="quarter" idx="12"/>
          </p:nvPr>
        </p:nvSpPr>
        <p:spPr bwMode="auto">
          <a:ln>
            <a:round/>
            <a:headEnd/>
            <a:tailEnd/>
          </a:ln>
        </p:spPr>
        <p:txBody>
          <a:bodyPr/>
          <a:lstStyle/>
          <a:p>
            <a:pPr>
              <a:defRPr/>
            </a:pPr>
            <a:r>
              <a:rPr lang="en-US"/>
              <a:t>9-</a:t>
            </a:r>
            <a:fld id="{1F790BA7-E95A-459B-8093-EBC7539B99E3}" type="slidenum">
              <a:rPr lang="en-US"/>
              <a:pPr>
                <a:defRPr/>
              </a:pPr>
              <a:t>20</a:t>
            </a:fld>
            <a:endParaRPr lang="en-US"/>
          </a:p>
        </p:txBody>
      </p:sp>
      <p:graphicFrame>
        <p:nvGraphicFramePr>
          <p:cNvPr id="4" name="Table 3"/>
          <p:cNvGraphicFramePr>
            <a:graphicFrameLocks noGrp="1"/>
          </p:cNvGraphicFramePr>
          <p:nvPr/>
        </p:nvGraphicFramePr>
        <p:xfrm>
          <a:off x="1066800" y="1793875"/>
          <a:ext cx="7086600" cy="4724400"/>
        </p:xfrm>
        <a:graphic>
          <a:graphicData uri="http://schemas.openxmlformats.org/drawingml/2006/table">
            <a:tbl>
              <a:tblPr firstRow="1" bandRow="1">
                <a:tableStyleId>{00A15C55-8517-42AA-B614-E9B94910E393}</a:tableStyleId>
              </a:tblPr>
              <a:tblGrid>
                <a:gridCol w="3398676"/>
                <a:gridCol w="1325724"/>
                <a:gridCol w="2362200"/>
              </a:tblGrid>
              <a:tr h="590550">
                <a:tc>
                  <a:txBody>
                    <a:bodyPr/>
                    <a:lstStyle/>
                    <a:p>
                      <a:pPr algn="ctr"/>
                      <a:r>
                        <a:rPr lang="en-US" sz="3200" dirty="0" smtClean="0">
                          <a:solidFill>
                            <a:schemeClr val="bg1"/>
                          </a:solidFill>
                        </a:rPr>
                        <a:t>Technique</a:t>
                      </a:r>
                      <a:endParaRPr lang="en-US" dirty="0">
                        <a:solidFill>
                          <a:schemeClr val="bg1"/>
                        </a:solidFill>
                        <a:latin typeface="Arial Black" pitchFamily="34" charset="0"/>
                      </a:endParaRPr>
                    </a:p>
                  </a:txBody>
                  <a:tcPr/>
                </a:tc>
                <a:tc>
                  <a:txBody>
                    <a:bodyPr/>
                    <a:lstStyle/>
                    <a:p>
                      <a:pPr algn="ctr"/>
                      <a:r>
                        <a:rPr lang="en-US" sz="3200" dirty="0" smtClean="0">
                          <a:solidFill>
                            <a:schemeClr val="bg1"/>
                          </a:solidFill>
                        </a:rPr>
                        <a:t>Units</a:t>
                      </a:r>
                      <a:endParaRPr lang="en-US" sz="3200" dirty="0">
                        <a:solidFill>
                          <a:schemeClr val="bg1"/>
                        </a:solidFill>
                        <a:latin typeface="Arial Black" pitchFamily="34" charset="0"/>
                      </a:endParaRPr>
                    </a:p>
                  </a:txBody>
                  <a:tcPr/>
                </a:tc>
                <a:tc>
                  <a:txBody>
                    <a:bodyPr/>
                    <a:lstStyle/>
                    <a:p>
                      <a:r>
                        <a:rPr lang="en-US" sz="3200" baseline="0" dirty="0" smtClean="0">
                          <a:solidFill>
                            <a:schemeClr val="bg1"/>
                          </a:solidFill>
                        </a:rPr>
                        <a:t> Accept if:</a:t>
                      </a:r>
                      <a:endParaRPr lang="en-US" sz="3200" dirty="0">
                        <a:solidFill>
                          <a:schemeClr val="bg1"/>
                        </a:solidFill>
                        <a:latin typeface="Arial Black" pitchFamily="34" charset="0"/>
                      </a:endParaRPr>
                    </a:p>
                  </a:txBody>
                  <a:tcPr/>
                </a:tc>
              </a:tr>
              <a:tr h="590550">
                <a:tc>
                  <a:txBody>
                    <a:bodyPr/>
                    <a:lstStyle/>
                    <a:p>
                      <a:pPr algn="ctr"/>
                      <a:r>
                        <a:rPr lang="en-US" sz="2800" b="1" dirty="0" smtClean="0">
                          <a:latin typeface="+mn-lt"/>
                          <a:cs typeface="Arial" pitchFamily="34" charset="0"/>
                        </a:rPr>
                        <a:t>Payback</a:t>
                      </a:r>
                      <a:endParaRPr lang="en-US" sz="2800" b="1" dirty="0">
                        <a:latin typeface="+mn-lt"/>
                        <a:cs typeface="Arial" pitchFamily="34" charset="0"/>
                      </a:endParaRPr>
                    </a:p>
                  </a:txBody>
                  <a:tcPr/>
                </a:tc>
                <a:tc>
                  <a:txBody>
                    <a:bodyPr/>
                    <a:lstStyle/>
                    <a:p>
                      <a:pPr algn="ctr"/>
                      <a:r>
                        <a:rPr lang="en-US" sz="2800" b="1" dirty="0" smtClean="0">
                          <a:latin typeface="+mn-lt"/>
                          <a:cs typeface="Arial" pitchFamily="34" charset="0"/>
                        </a:rPr>
                        <a:t>Time</a:t>
                      </a:r>
                    </a:p>
                  </a:txBody>
                  <a:tcPr/>
                </a:tc>
                <a:tc>
                  <a:txBody>
                    <a:bodyPr/>
                    <a:lstStyle/>
                    <a:p>
                      <a:r>
                        <a:rPr lang="en-US" sz="2000" b="1" dirty="0" smtClean="0">
                          <a:latin typeface="+mn-lt"/>
                          <a:cs typeface="Arial" pitchFamily="34" charset="0"/>
                        </a:rPr>
                        <a:t>Payback &lt; Mgt’s #</a:t>
                      </a:r>
                      <a:endParaRPr lang="en-US" sz="2000" b="1" dirty="0">
                        <a:latin typeface="+mn-lt"/>
                        <a:cs typeface="Arial" pitchFamily="34" charset="0"/>
                      </a:endParaRPr>
                    </a:p>
                  </a:txBody>
                  <a:tcPr/>
                </a:tc>
              </a:tr>
              <a:tr h="5905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905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905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905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905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905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381000"/>
            <a:ext cx="7772400" cy="1036638"/>
          </a:xfrm>
          <a:solidFill>
            <a:schemeClr val="bg2"/>
          </a:solidFill>
        </p:spPr>
        <p:txBody>
          <a:bodyPr/>
          <a:lstStyle/>
          <a:p>
            <a:r>
              <a:rPr lang="en-US" sz="4800" b="1" smtClean="0"/>
              <a:t>Good Decision Criteria</a:t>
            </a:r>
          </a:p>
        </p:txBody>
      </p:sp>
      <p:sp>
        <p:nvSpPr>
          <p:cNvPr id="54273" name="Slide Number Placeholder 22"/>
          <p:cNvSpPr>
            <a:spLocks noGrp="1"/>
          </p:cNvSpPr>
          <p:nvPr>
            <p:ph type="sldNum" sz="quarter" idx="12"/>
          </p:nvPr>
        </p:nvSpPr>
        <p:spPr bwMode="auto">
          <a:ln>
            <a:round/>
            <a:headEnd/>
            <a:tailEnd/>
          </a:ln>
        </p:spPr>
        <p:txBody>
          <a:bodyPr/>
          <a:lstStyle/>
          <a:p>
            <a:pPr>
              <a:defRPr/>
            </a:pPr>
            <a:r>
              <a:rPr lang="en-US"/>
              <a:t>9-</a:t>
            </a:r>
            <a:fld id="{3867FBA9-0EB7-437F-96FB-F4D29779C1D1}" type="slidenum">
              <a:rPr lang="en-US"/>
              <a:pPr>
                <a:defRPr/>
              </a:pPr>
              <a:t>21</a:t>
            </a:fld>
            <a:endParaRPr lang="en-US"/>
          </a:p>
        </p:txBody>
      </p:sp>
      <p:sp>
        <p:nvSpPr>
          <p:cNvPr id="26628" name="TextBox 3"/>
          <p:cNvSpPr txBox="1">
            <a:spLocks noChangeArrowheads="1"/>
          </p:cNvSpPr>
          <p:nvPr/>
        </p:nvSpPr>
        <p:spPr bwMode="auto">
          <a:xfrm>
            <a:off x="838200" y="1447800"/>
            <a:ext cx="7696200" cy="4370388"/>
          </a:xfrm>
          <a:prstGeom prst="rect">
            <a:avLst/>
          </a:prstGeom>
          <a:noFill/>
          <a:ln w="9525">
            <a:noFill/>
            <a:miter lim="800000"/>
            <a:headEnd/>
            <a:tailEnd/>
          </a:ln>
        </p:spPr>
        <p:txBody>
          <a:bodyPr>
            <a:spAutoFit/>
          </a:bodyPr>
          <a:lstStyle/>
          <a:p>
            <a:r>
              <a:rPr lang="en-US" sz="2800" b="1">
                <a:latin typeface="Perpetua" pitchFamily="18" charset="0"/>
              </a:rPr>
              <a:t>We need to ask ourselves the following questions when evaluating capital budgeting decision rules:</a:t>
            </a:r>
          </a:p>
          <a:p>
            <a:endParaRPr lang="en-US" b="1">
              <a:latin typeface="Perpetua" pitchFamily="18" charset="0"/>
            </a:endParaRPr>
          </a:p>
          <a:p>
            <a:pPr marL="971550" lvl="1" indent="-514350">
              <a:buFont typeface="Franklin Gothic Book" pitchFamily="34" charset="0"/>
              <a:buAutoNum type="arabicPeriod"/>
            </a:pPr>
            <a:r>
              <a:rPr lang="en-US" sz="2800" b="1">
                <a:latin typeface="Perpetua" pitchFamily="18" charset="0"/>
              </a:rPr>
              <a:t>Does the decision rule adjust for the time value of money?</a:t>
            </a:r>
          </a:p>
          <a:p>
            <a:pPr marL="971550" lvl="1" indent="-514350">
              <a:buFont typeface="Franklin Gothic Book" pitchFamily="34" charset="0"/>
              <a:buAutoNum type="arabicPeriod"/>
            </a:pPr>
            <a:endParaRPr lang="en-US" b="1">
              <a:latin typeface="Perpetua" pitchFamily="18" charset="0"/>
            </a:endParaRPr>
          </a:p>
          <a:p>
            <a:pPr marL="971550" lvl="1" indent="-514350">
              <a:buFont typeface="Franklin Gothic Book" pitchFamily="34" charset="0"/>
              <a:buAutoNum type="arabicPeriod"/>
            </a:pPr>
            <a:r>
              <a:rPr lang="en-US" sz="2800" b="1">
                <a:latin typeface="Perpetua" pitchFamily="18" charset="0"/>
              </a:rPr>
              <a:t>Does the decision rule adjust for risk?</a:t>
            </a:r>
          </a:p>
          <a:p>
            <a:pPr marL="971550" lvl="1" indent="-514350">
              <a:buFont typeface="Franklin Gothic Book" pitchFamily="34" charset="0"/>
              <a:buAutoNum type="arabicPeriod"/>
            </a:pPr>
            <a:endParaRPr lang="en-US" b="1">
              <a:latin typeface="Perpetua" pitchFamily="18" charset="0"/>
            </a:endParaRPr>
          </a:p>
          <a:p>
            <a:pPr marL="971550" lvl="1" indent="-514350">
              <a:buFont typeface="Franklin Gothic Book" pitchFamily="34" charset="0"/>
              <a:buAutoNum type="arabicPeriod"/>
            </a:pPr>
            <a:r>
              <a:rPr lang="en-US" sz="2800" b="1">
                <a:latin typeface="Perpetua" pitchFamily="18" charset="0"/>
              </a:rPr>
              <a:t>Does the decision rule provide information on whether we are creating value for the firm?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p:cNvSpPr>
            <a:spLocks noGrp="1"/>
          </p:cNvSpPr>
          <p:nvPr>
            <p:ph type="title"/>
          </p:nvPr>
        </p:nvSpPr>
        <p:spPr>
          <a:xfrm>
            <a:off x="914400" y="274638"/>
            <a:ext cx="7772400" cy="1477962"/>
          </a:xfrm>
          <a:solidFill>
            <a:schemeClr val="bg2"/>
          </a:solidFill>
        </p:spPr>
        <p:txBody>
          <a:bodyPr rtlCol="0">
            <a:normAutofit fontScale="90000"/>
          </a:bodyPr>
          <a:lstStyle/>
          <a:p>
            <a:pPr fontAlgn="auto">
              <a:spcAft>
                <a:spcPts val="0"/>
              </a:spcAft>
              <a:defRPr/>
            </a:pPr>
            <a:r>
              <a:rPr lang="en-US" sz="4800" b="1" smtClean="0"/>
              <a:t>Decision Criteria Test - Payback</a:t>
            </a:r>
          </a:p>
        </p:txBody>
      </p:sp>
      <p:sp>
        <p:nvSpPr>
          <p:cNvPr id="56321" name="Slide Number Placeholder 22"/>
          <p:cNvSpPr>
            <a:spLocks noGrp="1"/>
          </p:cNvSpPr>
          <p:nvPr>
            <p:ph type="sldNum" sz="quarter" idx="12"/>
          </p:nvPr>
        </p:nvSpPr>
        <p:spPr bwMode="auto">
          <a:ln>
            <a:round/>
            <a:headEnd/>
            <a:tailEnd/>
          </a:ln>
        </p:spPr>
        <p:txBody>
          <a:bodyPr/>
          <a:lstStyle/>
          <a:p>
            <a:pPr>
              <a:defRPr/>
            </a:pPr>
            <a:r>
              <a:rPr lang="en-US"/>
              <a:t>9-</a:t>
            </a:r>
            <a:fld id="{79F3BF22-EEFB-4C3A-94AF-7D71D73D89F6}" type="slidenum">
              <a:rPr lang="en-US"/>
              <a:pPr>
                <a:defRPr/>
              </a:pPr>
              <a:t>22</a:t>
            </a:fld>
            <a:endParaRPr lang="en-US"/>
          </a:p>
        </p:txBody>
      </p:sp>
      <p:sp>
        <p:nvSpPr>
          <p:cNvPr id="4" name="TextBox 3"/>
          <p:cNvSpPr txBox="1">
            <a:spLocks noChangeArrowheads="1"/>
          </p:cNvSpPr>
          <p:nvPr/>
        </p:nvSpPr>
        <p:spPr bwMode="auto">
          <a:xfrm>
            <a:off x="990600" y="1752600"/>
            <a:ext cx="7315200" cy="4370388"/>
          </a:xfrm>
          <a:prstGeom prst="rect">
            <a:avLst/>
          </a:prstGeom>
          <a:noFill/>
          <a:ln w="9525">
            <a:noFill/>
            <a:miter lim="800000"/>
            <a:headEnd/>
            <a:tailEnd/>
          </a:ln>
        </p:spPr>
        <p:txBody>
          <a:bodyPr>
            <a:spAutoFit/>
          </a:bodyPr>
          <a:lstStyle/>
          <a:p>
            <a:pPr marL="342900" indent="-342900">
              <a:buFont typeface="Franklin Gothic Book" pitchFamily="34" charset="0"/>
              <a:buAutoNum type="arabicPeriod"/>
            </a:pPr>
            <a:r>
              <a:rPr lang="en-US" sz="2800" b="1">
                <a:latin typeface="Perpetua" pitchFamily="18" charset="0"/>
              </a:rPr>
              <a:t>Does the payback rule account for the time value of money?</a:t>
            </a:r>
          </a:p>
          <a:p>
            <a:pPr marL="342900" indent="-342900">
              <a:buFont typeface="Franklin Gothic Book" pitchFamily="34" charset="0"/>
              <a:buAutoNum type="arabicPeriod"/>
            </a:pPr>
            <a:endParaRPr lang="en-US" b="1">
              <a:latin typeface="Perpetua" pitchFamily="18" charset="0"/>
            </a:endParaRPr>
          </a:p>
          <a:p>
            <a:pPr marL="342900" indent="-342900">
              <a:buFont typeface="Franklin Gothic Book" pitchFamily="34" charset="0"/>
              <a:buAutoNum type="arabicPeriod"/>
            </a:pPr>
            <a:r>
              <a:rPr lang="en-US" sz="2800" b="1">
                <a:latin typeface="Perpetua" pitchFamily="18" charset="0"/>
              </a:rPr>
              <a:t>Does the payback rule account for the risk of the cash flows?</a:t>
            </a:r>
          </a:p>
          <a:p>
            <a:pPr marL="342900" indent="-342900">
              <a:buFont typeface="Franklin Gothic Book" pitchFamily="34" charset="0"/>
              <a:buAutoNum type="arabicPeriod"/>
            </a:pPr>
            <a:endParaRPr lang="en-US" b="1">
              <a:latin typeface="Perpetua" pitchFamily="18" charset="0"/>
            </a:endParaRPr>
          </a:p>
          <a:p>
            <a:pPr marL="342900" indent="-342900">
              <a:buFont typeface="Franklin Gothic Book" pitchFamily="34" charset="0"/>
              <a:buAutoNum type="arabicPeriod"/>
            </a:pPr>
            <a:r>
              <a:rPr lang="en-US" sz="2800" b="1">
                <a:latin typeface="Perpetua" pitchFamily="18" charset="0"/>
              </a:rPr>
              <a:t>Does the payback rule provide an indication about the increase in value?</a:t>
            </a:r>
          </a:p>
          <a:p>
            <a:pPr marL="342900" indent="-342900">
              <a:buFont typeface="Franklin Gothic Book" pitchFamily="34" charset="0"/>
              <a:buAutoNum type="arabicPeriod"/>
            </a:pPr>
            <a:endParaRPr lang="en-US" b="1">
              <a:latin typeface="Perpetua" pitchFamily="18" charset="0"/>
            </a:endParaRPr>
          </a:p>
          <a:p>
            <a:pPr marL="342900" indent="-342900">
              <a:buFont typeface="Franklin Gothic Book" pitchFamily="34" charset="0"/>
              <a:buAutoNum type="arabicPeriod"/>
            </a:pPr>
            <a:r>
              <a:rPr lang="en-US" sz="2800" b="1">
                <a:latin typeface="Perpetua" pitchFamily="18" charset="0"/>
              </a:rPr>
              <a:t>Should we consider the payback rule for our primary decision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a:xfrm>
            <a:off x="914400" y="152400"/>
            <a:ext cx="7772400" cy="1524000"/>
          </a:xfrm>
          <a:solidFill>
            <a:schemeClr val="bg2"/>
          </a:solidFill>
        </p:spPr>
        <p:txBody>
          <a:bodyPr rtlCol="0">
            <a:normAutofit fontScale="90000"/>
          </a:bodyPr>
          <a:lstStyle/>
          <a:p>
            <a:pPr fontAlgn="auto">
              <a:spcAft>
                <a:spcPts val="0"/>
              </a:spcAft>
              <a:defRPr/>
            </a:pPr>
            <a:r>
              <a:rPr lang="en-US" sz="4800" b="1" smtClean="0"/>
              <a:t>Decision Criteria Test - Payback</a:t>
            </a:r>
          </a:p>
        </p:txBody>
      </p:sp>
      <p:sp>
        <p:nvSpPr>
          <p:cNvPr id="58369" name="Slide Number Placeholder 22"/>
          <p:cNvSpPr>
            <a:spLocks noGrp="1"/>
          </p:cNvSpPr>
          <p:nvPr>
            <p:ph type="sldNum" sz="quarter" idx="12"/>
          </p:nvPr>
        </p:nvSpPr>
        <p:spPr bwMode="auto">
          <a:ln>
            <a:round/>
            <a:headEnd/>
            <a:tailEnd/>
          </a:ln>
        </p:spPr>
        <p:txBody>
          <a:bodyPr/>
          <a:lstStyle/>
          <a:p>
            <a:pPr>
              <a:defRPr/>
            </a:pPr>
            <a:r>
              <a:rPr lang="en-US"/>
              <a:t>9-</a:t>
            </a:r>
            <a:fld id="{7C411F81-AE17-4B72-8C48-13515299697E}" type="slidenum">
              <a:rPr lang="en-US"/>
              <a:pPr>
                <a:defRPr/>
              </a:pPr>
              <a:t>23</a:t>
            </a:fld>
            <a:endParaRPr lang="en-US"/>
          </a:p>
        </p:txBody>
      </p:sp>
      <p:sp>
        <p:nvSpPr>
          <p:cNvPr id="4" name="TextBox 3"/>
          <p:cNvSpPr txBox="1">
            <a:spLocks noChangeArrowheads="1"/>
          </p:cNvSpPr>
          <p:nvPr/>
        </p:nvSpPr>
        <p:spPr bwMode="auto">
          <a:xfrm>
            <a:off x="990600" y="1752600"/>
            <a:ext cx="7620000" cy="1970088"/>
          </a:xfrm>
          <a:prstGeom prst="rect">
            <a:avLst/>
          </a:prstGeom>
          <a:noFill/>
          <a:ln w="9525">
            <a:noFill/>
            <a:miter lim="800000"/>
            <a:headEnd/>
            <a:tailEnd/>
          </a:ln>
        </p:spPr>
        <p:txBody>
          <a:bodyPr>
            <a:spAutoFit/>
          </a:bodyPr>
          <a:lstStyle/>
          <a:p>
            <a:pPr marL="342900" indent="-342900"/>
            <a:r>
              <a:rPr lang="en-US" sz="2800" b="1">
                <a:latin typeface="Perpetua" pitchFamily="18" charset="0"/>
              </a:rPr>
              <a:t>Q: So if Payback is not that great as a capital budgeting technique, why use it?</a:t>
            </a:r>
          </a:p>
          <a:p>
            <a:pPr marL="342900" indent="-342900"/>
            <a:endParaRPr lang="en-US" b="1">
              <a:latin typeface="Perpetua" pitchFamily="18" charset="0"/>
            </a:endParaRPr>
          </a:p>
          <a:p>
            <a:pPr marL="342900" indent="-342900"/>
            <a:r>
              <a:rPr lang="en-US" sz="2800" b="1">
                <a:latin typeface="Perpetua" pitchFamily="18" charset="0"/>
              </a:rPr>
              <a:t>A: Because it is so easy to compute!</a:t>
            </a:r>
          </a:p>
          <a:p>
            <a:pPr marL="342900" indent="-342900"/>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solidFill>
            <a:schemeClr val="bg2"/>
          </a:solidFill>
        </p:spPr>
        <p:txBody>
          <a:bodyPr/>
          <a:lstStyle/>
          <a:p>
            <a:r>
              <a:rPr lang="en-US" sz="4800" b="1" smtClean="0"/>
              <a:t>Payback’s </a:t>
            </a:r>
            <a:r>
              <a:rPr lang="en-US" sz="4800" b="1" smtClean="0">
                <a:solidFill>
                  <a:srgbClr val="00B050"/>
                </a:solidFill>
              </a:rPr>
              <a:t>Advantages</a:t>
            </a:r>
          </a:p>
        </p:txBody>
      </p:sp>
      <p:sp>
        <p:nvSpPr>
          <p:cNvPr id="60417" name="Slide Number Placeholder 22"/>
          <p:cNvSpPr>
            <a:spLocks noGrp="1"/>
          </p:cNvSpPr>
          <p:nvPr>
            <p:ph type="sldNum" sz="quarter" idx="12"/>
          </p:nvPr>
        </p:nvSpPr>
        <p:spPr bwMode="auto">
          <a:ln>
            <a:round/>
            <a:headEnd/>
            <a:tailEnd/>
          </a:ln>
        </p:spPr>
        <p:txBody>
          <a:bodyPr/>
          <a:lstStyle/>
          <a:p>
            <a:pPr>
              <a:defRPr/>
            </a:pPr>
            <a:r>
              <a:rPr lang="en-US"/>
              <a:t>9-</a:t>
            </a:r>
            <a:fld id="{B5359D3C-3DED-4412-8A8B-88226C50C36C}" type="slidenum">
              <a:rPr lang="en-US"/>
              <a:pPr>
                <a:defRPr/>
              </a:pPr>
              <a:t>24</a:t>
            </a:fld>
            <a:endParaRPr lang="en-US"/>
          </a:p>
        </p:txBody>
      </p:sp>
      <p:sp>
        <p:nvSpPr>
          <p:cNvPr id="29700" name="TextBox 3"/>
          <p:cNvSpPr txBox="1">
            <a:spLocks noChangeArrowheads="1"/>
          </p:cNvSpPr>
          <p:nvPr/>
        </p:nvSpPr>
        <p:spPr bwMode="auto">
          <a:xfrm>
            <a:off x="1295400" y="1676400"/>
            <a:ext cx="6096000" cy="4117975"/>
          </a:xfrm>
          <a:prstGeom prst="rect">
            <a:avLst/>
          </a:prstGeom>
          <a:noFill/>
          <a:ln w="9525">
            <a:noFill/>
            <a:miter lim="800000"/>
            <a:headEnd/>
            <a:tailEnd/>
          </a:ln>
        </p:spPr>
        <p:txBody>
          <a:bodyPr>
            <a:spAutoFit/>
          </a:bodyPr>
          <a:lstStyle/>
          <a:p>
            <a:pPr marL="858838" lvl="1" indent="-401638">
              <a:buFont typeface="Arial" charset="0"/>
              <a:buChar char="•"/>
            </a:pPr>
            <a:r>
              <a:rPr lang="en-US" sz="3600" b="1">
                <a:latin typeface="Perpetua" pitchFamily="18" charset="0"/>
              </a:rPr>
              <a:t>Easy to understand and compute (you just subtract!)</a:t>
            </a:r>
          </a:p>
          <a:p>
            <a:pPr marL="858838" lvl="1" indent="-401638">
              <a:buFont typeface="Arial" charset="0"/>
              <a:buChar char="•"/>
            </a:pPr>
            <a:endParaRPr lang="en-US" sz="2400" b="1">
              <a:latin typeface="Perpetua" pitchFamily="18" charset="0"/>
            </a:endParaRPr>
          </a:p>
          <a:p>
            <a:pPr marL="858838" lvl="1" indent="-401638">
              <a:buFont typeface="Arial" charset="0"/>
              <a:buChar char="•"/>
            </a:pPr>
            <a:r>
              <a:rPr lang="en-US" sz="3600" b="1">
                <a:latin typeface="Perpetua" pitchFamily="18" charset="0"/>
              </a:rPr>
              <a:t>Adjusts for uncertainty of later cash flows</a:t>
            </a:r>
          </a:p>
          <a:p>
            <a:pPr marL="858838" lvl="1" indent="-401638">
              <a:buFont typeface="Arial" charset="0"/>
              <a:buChar char="•"/>
            </a:pPr>
            <a:endParaRPr lang="en-US" sz="2400" b="1">
              <a:latin typeface="Perpetua" pitchFamily="18" charset="0"/>
            </a:endParaRPr>
          </a:p>
          <a:p>
            <a:pPr marL="858838" lvl="1" indent="-401638">
              <a:buFont typeface="Arial" charset="0"/>
              <a:buChar char="•"/>
            </a:pPr>
            <a:r>
              <a:rPr lang="en-US" sz="3600" b="1">
                <a:latin typeface="Perpetua" pitchFamily="18" charset="0"/>
              </a:rPr>
              <a:t>Biased toward liquidity</a:t>
            </a:r>
            <a:endParaRPr lang="en-US" sz="2000" b="1">
              <a:latin typeface="Perpetu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188913"/>
            <a:ext cx="7772400" cy="960437"/>
          </a:xfrm>
          <a:solidFill>
            <a:schemeClr val="bg2"/>
          </a:solidFill>
        </p:spPr>
        <p:txBody>
          <a:bodyPr/>
          <a:lstStyle/>
          <a:p>
            <a:r>
              <a:rPr lang="en-US" sz="4800" b="1" smtClean="0"/>
              <a:t>Payback’s </a:t>
            </a:r>
            <a:r>
              <a:rPr lang="en-US" sz="4800" b="1" smtClean="0">
                <a:solidFill>
                  <a:srgbClr val="FF0000"/>
                </a:solidFill>
              </a:rPr>
              <a:t>Disadvantages</a:t>
            </a:r>
          </a:p>
        </p:txBody>
      </p:sp>
      <p:sp>
        <p:nvSpPr>
          <p:cNvPr id="61441" name="Slide Number Placeholder 22"/>
          <p:cNvSpPr>
            <a:spLocks noGrp="1"/>
          </p:cNvSpPr>
          <p:nvPr>
            <p:ph type="sldNum" sz="quarter" idx="12"/>
          </p:nvPr>
        </p:nvSpPr>
        <p:spPr bwMode="auto">
          <a:ln>
            <a:round/>
            <a:headEnd/>
            <a:tailEnd/>
          </a:ln>
        </p:spPr>
        <p:txBody>
          <a:bodyPr/>
          <a:lstStyle/>
          <a:p>
            <a:pPr>
              <a:defRPr/>
            </a:pPr>
            <a:r>
              <a:rPr lang="en-US"/>
              <a:t>9-</a:t>
            </a:r>
            <a:fld id="{586BEB4D-8F7E-45FD-AD19-2D5B175C31C3}" type="slidenum">
              <a:rPr lang="en-US"/>
              <a:pPr>
                <a:defRPr/>
              </a:pPr>
              <a:t>25</a:t>
            </a:fld>
            <a:endParaRPr lang="en-US"/>
          </a:p>
        </p:txBody>
      </p:sp>
      <p:sp>
        <p:nvSpPr>
          <p:cNvPr id="30724" name="TextBox 3"/>
          <p:cNvSpPr txBox="1">
            <a:spLocks noChangeArrowheads="1"/>
          </p:cNvSpPr>
          <p:nvPr/>
        </p:nvSpPr>
        <p:spPr bwMode="auto">
          <a:xfrm>
            <a:off x="1143000" y="1295400"/>
            <a:ext cx="6553200" cy="5699125"/>
          </a:xfrm>
          <a:prstGeom prst="rect">
            <a:avLst/>
          </a:prstGeom>
          <a:noFill/>
          <a:ln w="9525">
            <a:noFill/>
            <a:miter lim="800000"/>
            <a:headEnd/>
            <a:tailEnd/>
          </a:ln>
        </p:spPr>
        <p:txBody>
          <a:bodyPr>
            <a:spAutoFit/>
          </a:bodyPr>
          <a:lstStyle/>
          <a:p>
            <a:pPr marL="858838" lvl="1" indent="-401638">
              <a:buFont typeface="Arial" charset="0"/>
              <a:buChar char="•"/>
            </a:pPr>
            <a:r>
              <a:rPr lang="en-US" sz="3200" b="1">
                <a:solidFill>
                  <a:srgbClr val="0070C0"/>
                </a:solidFill>
                <a:latin typeface="Perpetua" pitchFamily="18" charset="0"/>
              </a:rPr>
              <a:t>Ignores</a:t>
            </a:r>
            <a:r>
              <a:rPr lang="en-US" sz="3200" b="1">
                <a:latin typeface="Perpetua" pitchFamily="18" charset="0"/>
              </a:rPr>
              <a:t> the time value of money</a:t>
            </a:r>
          </a:p>
          <a:p>
            <a:pPr marL="858838" lvl="1" indent="-401638">
              <a:buFont typeface="Arial" charset="0"/>
              <a:buChar char="•"/>
            </a:pPr>
            <a:endParaRPr lang="en-US" sz="1600" b="1">
              <a:latin typeface="Perpetua" pitchFamily="18" charset="0"/>
            </a:endParaRPr>
          </a:p>
          <a:p>
            <a:pPr marL="858838" lvl="1" indent="-401638">
              <a:buFont typeface="Arial" charset="0"/>
              <a:buChar char="•"/>
            </a:pPr>
            <a:r>
              <a:rPr lang="en-US" sz="3200" b="1">
                <a:latin typeface="Perpetua" pitchFamily="18" charset="0"/>
              </a:rPr>
              <a:t>Requires an arbitrary cutoff point</a:t>
            </a:r>
          </a:p>
          <a:p>
            <a:pPr marL="858838" lvl="1" indent="-401638">
              <a:buFont typeface="Arial" charset="0"/>
              <a:buChar char="•"/>
            </a:pPr>
            <a:endParaRPr lang="en-US" sz="1600" b="1">
              <a:latin typeface="Perpetua" pitchFamily="18" charset="0"/>
            </a:endParaRPr>
          </a:p>
          <a:p>
            <a:pPr marL="858838" lvl="1" indent="-401638">
              <a:buFont typeface="Arial" charset="0"/>
              <a:buChar char="•"/>
            </a:pPr>
            <a:r>
              <a:rPr lang="en-US" sz="3200" b="1">
                <a:solidFill>
                  <a:srgbClr val="0070C0"/>
                </a:solidFill>
                <a:latin typeface="Perpetua" pitchFamily="18" charset="0"/>
              </a:rPr>
              <a:t>Ignores cash flows beyond the cutoff date</a:t>
            </a:r>
          </a:p>
          <a:p>
            <a:pPr marL="858838" lvl="1" indent="-401638">
              <a:buFont typeface="Arial" charset="0"/>
              <a:buChar char="•"/>
            </a:pPr>
            <a:endParaRPr lang="en-US" sz="1600" b="1">
              <a:latin typeface="Perpetua" pitchFamily="18" charset="0"/>
            </a:endParaRPr>
          </a:p>
          <a:p>
            <a:pPr marL="858838" lvl="1" indent="-401638">
              <a:buFont typeface="Arial" charset="0"/>
              <a:buChar char="•"/>
            </a:pPr>
            <a:r>
              <a:rPr lang="en-US" sz="3200" b="1">
                <a:latin typeface="Perpetua" pitchFamily="18" charset="0"/>
              </a:rPr>
              <a:t>Biased </a:t>
            </a:r>
            <a:r>
              <a:rPr lang="en-US" sz="3200" b="1">
                <a:solidFill>
                  <a:srgbClr val="0070C0"/>
                </a:solidFill>
                <a:latin typeface="Perpetua" pitchFamily="18" charset="0"/>
              </a:rPr>
              <a:t>against</a:t>
            </a:r>
            <a:r>
              <a:rPr lang="en-US" sz="3200" b="1">
                <a:latin typeface="Perpetua" pitchFamily="18" charset="0"/>
              </a:rPr>
              <a:t> long-term projects, such as research and development, and new projects</a:t>
            </a:r>
          </a:p>
          <a:p>
            <a:pPr>
              <a:buFont typeface="Arial" charset="0"/>
              <a:buChar char="•"/>
            </a:pPr>
            <a:endParaRPr lang="en-US" sz="32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solidFill>
            <a:schemeClr val="bg2"/>
          </a:solidFill>
        </p:spPr>
        <p:txBody>
          <a:bodyPr/>
          <a:lstStyle/>
          <a:p>
            <a:r>
              <a:rPr lang="en-US" sz="4800" b="1" smtClean="0"/>
              <a:t>Discounted Payback Period</a:t>
            </a:r>
          </a:p>
        </p:txBody>
      </p:sp>
      <p:sp>
        <p:nvSpPr>
          <p:cNvPr id="64513" name="Slide Number Placeholder 22"/>
          <p:cNvSpPr>
            <a:spLocks noGrp="1"/>
          </p:cNvSpPr>
          <p:nvPr>
            <p:ph type="sldNum" sz="quarter" idx="12"/>
          </p:nvPr>
        </p:nvSpPr>
        <p:spPr bwMode="auto">
          <a:ln>
            <a:round/>
            <a:headEnd/>
            <a:tailEnd/>
          </a:ln>
        </p:spPr>
        <p:txBody>
          <a:bodyPr/>
          <a:lstStyle/>
          <a:p>
            <a:pPr>
              <a:defRPr/>
            </a:pPr>
            <a:r>
              <a:rPr lang="en-US"/>
              <a:t>9-</a:t>
            </a:r>
            <a:fld id="{B0196281-C313-48CC-8EED-A8103657839E}" type="slidenum">
              <a:rPr lang="en-US"/>
              <a:pPr>
                <a:defRPr/>
              </a:pPr>
              <a:t>26</a:t>
            </a:fld>
            <a:endParaRPr lang="en-US"/>
          </a:p>
        </p:txBody>
      </p:sp>
      <p:sp>
        <p:nvSpPr>
          <p:cNvPr id="4" name="TextBox 3"/>
          <p:cNvSpPr txBox="1">
            <a:spLocks noChangeArrowheads="1"/>
          </p:cNvSpPr>
          <p:nvPr/>
        </p:nvSpPr>
        <p:spPr bwMode="auto">
          <a:xfrm>
            <a:off x="685800" y="1600200"/>
            <a:ext cx="7924800" cy="4154488"/>
          </a:xfrm>
          <a:prstGeom prst="rect">
            <a:avLst/>
          </a:prstGeom>
          <a:noFill/>
          <a:ln w="9525">
            <a:noFill/>
            <a:miter lim="800000"/>
            <a:headEnd/>
            <a:tailEnd/>
          </a:ln>
        </p:spPr>
        <p:txBody>
          <a:bodyPr>
            <a:spAutoFit/>
          </a:bodyPr>
          <a:lstStyle/>
          <a:p>
            <a:r>
              <a:rPr lang="en-US" sz="3200" b="1">
                <a:latin typeface="Perpetua" pitchFamily="18" charset="0"/>
              </a:rPr>
              <a:t>Definition: How </a:t>
            </a:r>
            <a:r>
              <a:rPr lang="en-US" sz="3200" b="1">
                <a:solidFill>
                  <a:srgbClr val="0070C0"/>
                </a:solidFill>
                <a:latin typeface="Perpetua" pitchFamily="18" charset="0"/>
              </a:rPr>
              <a:t>long</a:t>
            </a:r>
            <a:r>
              <a:rPr lang="en-US" sz="3200" b="1">
                <a:latin typeface="Perpetua" pitchFamily="18" charset="0"/>
              </a:rPr>
              <a:t> does it take to get the initial cost back after you bring all of the cash flows to the present value.</a:t>
            </a:r>
          </a:p>
          <a:p>
            <a:endParaRPr lang="en-US" sz="2400" b="1">
              <a:latin typeface="Perpetua" pitchFamily="18" charset="0"/>
            </a:endParaRPr>
          </a:p>
          <a:p>
            <a:r>
              <a:rPr lang="en-US" sz="3200" b="1">
                <a:latin typeface="Perpetua" pitchFamily="18" charset="0"/>
              </a:rPr>
              <a:t>Computation:</a:t>
            </a:r>
          </a:p>
          <a:p>
            <a:pPr marL="971550" lvl="1" indent="-514350">
              <a:buFont typeface="Franklin Gothic Book" pitchFamily="34" charset="0"/>
              <a:buAutoNum type="arabicPeriod"/>
            </a:pPr>
            <a:r>
              <a:rPr lang="en-US" sz="2800" b="1">
                <a:latin typeface="Perpetua" pitchFamily="18" charset="0"/>
              </a:rPr>
              <a:t>Estimate the present value of the cash flows</a:t>
            </a:r>
          </a:p>
          <a:p>
            <a:pPr marL="971550" lvl="1" indent="-514350">
              <a:buFont typeface="Franklin Gothic Book" pitchFamily="34" charset="0"/>
              <a:buAutoNum type="arabicPeriod"/>
            </a:pPr>
            <a:r>
              <a:rPr lang="en-US" sz="2800" b="1">
                <a:latin typeface="Perpetua" pitchFamily="18" charset="0"/>
              </a:rPr>
              <a:t>Subtract the future cash flows from the initial cost until the initial investment has been recovered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4">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itle 1"/>
          <p:cNvSpPr>
            <a:spLocks noGrp="1"/>
          </p:cNvSpPr>
          <p:nvPr>
            <p:ph type="title"/>
          </p:nvPr>
        </p:nvSpPr>
        <p:spPr>
          <a:xfrm>
            <a:off x="831850" y="152400"/>
            <a:ext cx="7772400" cy="1447800"/>
          </a:xfrm>
          <a:solidFill>
            <a:schemeClr val="bg2"/>
          </a:solidFill>
        </p:spPr>
        <p:txBody>
          <a:bodyPr rtlCol="0">
            <a:normAutofit fontScale="90000"/>
          </a:bodyPr>
          <a:lstStyle/>
          <a:p>
            <a:pPr fontAlgn="auto">
              <a:spcAft>
                <a:spcPts val="0"/>
              </a:spcAft>
              <a:defRPr/>
            </a:pPr>
            <a:r>
              <a:rPr lang="en-US" sz="4800" b="1" smtClean="0"/>
              <a:t>Discounted Payback Computation Step 1</a:t>
            </a:r>
          </a:p>
        </p:txBody>
      </p:sp>
      <p:sp>
        <p:nvSpPr>
          <p:cNvPr id="65537" name="Slide Number Placeholder 22"/>
          <p:cNvSpPr>
            <a:spLocks noGrp="1"/>
          </p:cNvSpPr>
          <p:nvPr>
            <p:ph type="sldNum" sz="quarter" idx="12"/>
          </p:nvPr>
        </p:nvSpPr>
        <p:spPr bwMode="auto">
          <a:ln>
            <a:round/>
            <a:headEnd/>
            <a:tailEnd/>
          </a:ln>
        </p:spPr>
        <p:txBody>
          <a:bodyPr/>
          <a:lstStyle/>
          <a:p>
            <a:pPr>
              <a:defRPr/>
            </a:pPr>
            <a:r>
              <a:rPr lang="en-US"/>
              <a:t>9-</a:t>
            </a:r>
            <a:fld id="{E4F7F84A-FCBF-4A3B-B610-E524AF2B4CA3}" type="slidenum">
              <a:rPr lang="en-US"/>
              <a:pPr>
                <a:defRPr/>
              </a:pPr>
              <a:t>27</a:t>
            </a:fld>
            <a:endParaRPr lang="en-US"/>
          </a:p>
        </p:txBody>
      </p:sp>
      <p:sp>
        <p:nvSpPr>
          <p:cNvPr id="32772" name="TextBox 14"/>
          <p:cNvSpPr txBox="1">
            <a:spLocks noChangeArrowheads="1"/>
          </p:cNvSpPr>
          <p:nvPr/>
        </p:nvSpPr>
        <p:spPr bwMode="auto">
          <a:xfrm>
            <a:off x="3455988" y="1611313"/>
            <a:ext cx="2743200" cy="647700"/>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32773" name="Group 25"/>
          <p:cNvGrpSpPr>
            <a:grpSpLocks/>
          </p:cNvGrpSpPr>
          <p:nvPr/>
        </p:nvGrpSpPr>
        <p:grpSpPr bwMode="auto">
          <a:xfrm>
            <a:off x="381000" y="2209800"/>
            <a:ext cx="8229600" cy="2782888"/>
            <a:chOff x="381000" y="2209800"/>
            <a:chExt cx="8229600" cy="2782907"/>
          </a:xfrm>
        </p:grpSpPr>
        <p:sp>
          <p:nvSpPr>
            <p:cNvPr id="32783"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32784"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2792"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32793"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2795"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32785"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32786"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32787"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cxnSp>
        <p:nvCxnSpPr>
          <p:cNvPr id="22" name="Straight Arrow Connector 21"/>
          <p:cNvCxnSpPr/>
          <p:nvPr/>
        </p:nvCxnSpPr>
        <p:spPr>
          <a:xfrm flipH="1">
            <a:off x="1752600" y="5105400"/>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752600" y="5486400"/>
            <a:ext cx="3962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752600" y="5943600"/>
            <a:ext cx="5867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0" y="5029200"/>
            <a:ext cx="0" cy="914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4953000"/>
            <a:ext cx="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4953000"/>
            <a:ext cx="0" cy="533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2780" name="TextBox 37"/>
          <p:cNvSpPr txBox="1">
            <a:spLocks noChangeArrowheads="1"/>
          </p:cNvSpPr>
          <p:nvPr/>
        </p:nvSpPr>
        <p:spPr bwMode="auto">
          <a:xfrm>
            <a:off x="381000" y="4876800"/>
            <a:ext cx="1600200" cy="461963"/>
          </a:xfrm>
          <a:prstGeom prst="rect">
            <a:avLst/>
          </a:prstGeom>
          <a:noFill/>
          <a:ln w="9525">
            <a:noFill/>
            <a:miter lim="800000"/>
            <a:headEnd/>
            <a:tailEnd/>
          </a:ln>
        </p:spPr>
        <p:txBody>
          <a:bodyPr>
            <a:spAutoFit/>
          </a:bodyPr>
          <a:lstStyle/>
          <a:p>
            <a:r>
              <a:rPr lang="en-US" sz="2400">
                <a:latin typeface="Arial Black" pitchFamily="34" charset="0"/>
              </a:rPr>
              <a:t>56,357</a:t>
            </a:r>
          </a:p>
        </p:txBody>
      </p:sp>
      <p:sp>
        <p:nvSpPr>
          <p:cNvPr id="32781" name="TextBox 38"/>
          <p:cNvSpPr txBox="1">
            <a:spLocks noChangeArrowheads="1"/>
          </p:cNvSpPr>
          <p:nvPr/>
        </p:nvSpPr>
        <p:spPr bwMode="auto">
          <a:xfrm>
            <a:off x="304800" y="5295900"/>
            <a:ext cx="1676400" cy="461963"/>
          </a:xfrm>
          <a:prstGeom prst="rect">
            <a:avLst/>
          </a:prstGeom>
          <a:noFill/>
          <a:ln w="9525">
            <a:noFill/>
            <a:miter lim="800000"/>
            <a:headEnd/>
            <a:tailEnd/>
          </a:ln>
        </p:spPr>
        <p:txBody>
          <a:bodyPr>
            <a:spAutoFit/>
          </a:bodyPr>
          <a:lstStyle/>
          <a:p>
            <a:r>
              <a:rPr lang="en-US" sz="2400">
                <a:latin typeface="Arial Black" pitchFamily="34" charset="0"/>
              </a:rPr>
              <a:t> 56,441</a:t>
            </a:r>
          </a:p>
        </p:txBody>
      </p:sp>
      <p:sp>
        <p:nvSpPr>
          <p:cNvPr id="32782" name="TextBox 39"/>
          <p:cNvSpPr txBox="1">
            <a:spLocks noChangeArrowheads="1"/>
          </p:cNvSpPr>
          <p:nvPr/>
        </p:nvSpPr>
        <p:spPr bwMode="auto">
          <a:xfrm>
            <a:off x="381000" y="5715000"/>
            <a:ext cx="1676400" cy="461963"/>
          </a:xfrm>
          <a:prstGeom prst="rect">
            <a:avLst/>
          </a:prstGeom>
          <a:noFill/>
          <a:ln w="9525">
            <a:noFill/>
            <a:miter lim="800000"/>
            <a:headEnd/>
            <a:tailEnd/>
          </a:ln>
        </p:spPr>
        <p:txBody>
          <a:bodyPr>
            <a:spAutoFit/>
          </a:bodyPr>
          <a:lstStyle/>
          <a:p>
            <a:r>
              <a:rPr lang="en-US" sz="2400">
                <a:latin typeface="Arial Black" pitchFamily="34" charset="0"/>
              </a:rPr>
              <a:t>64,829</a:t>
            </a:r>
            <a:endParaRPr lang="en-US" sz="2400">
              <a:latin typeface="Perpetu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p:nvPr>
        </p:nvSpPr>
        <p:spPr>
          <a:xfrm>
            <a:off x="914400" y="152400"/>
            <a:ext cx="7772400" cy="1447800"/>
          </a:xfrm>
          <a:solidFill>
            <a:schemeClr val="bg2"/>
          </a:solidFill>
        </p:spPr>
        <p:txBody>
          <a:bodyPr rtlCol="0">
            <a:normAutofit fontScale="90000"/>
          </a:bodyPr>
          <a:lstStyle/>
          <a:p>
            <a:pPr fontAlgn="auto">
              <a:spcAft>
                <a:spcPts val="0"/>
              </a:spcAft>
              <a:defRPr/>
            </a:pPr>
            <a:r>
              <a:rPr lang="en-US" sz="4800" b="1" smtClean="0"/>
              <a:t>Discounted Payback Computation Step 2</a:t>
            </a:r>
          </a:p>
        </p:txBody>
      </p:sp>
      <p:sp>
        <p:nvSpPr>
          <p:cNvPr id="66561" name="Slide Number Placeholder 22"/>
          <p:cNvSpPr>
            <a:spLocks noGrp="1"/>
          </p:cNvSpPr>
          <p:nvPr>
            <p:ph type="sldNum" sz="quarter" idx="12"/>
          </p:nvPr>
        </p:nvSpPr>
        <p:spPr bwMode="auto">
          <a:ln>
            <a:round/>
            <a:headEnd/>
            <a:tailEnd/>
          </a:ln>
        </p:spPr>
        <p:txBody>
          <a:bodyPr/>
          <a:lstStyle/>
          <a:p>
            <a:pPr>
              <a:defRPr/>
            </a:pPr>
            <a:r>
              <a:rPr lang="en-US"/>
              <a:t>9-</a:t>
            </a:r>
            <a:fld id="{E9788335-66B4-4A4D-A63A-281DA70E8DAC}" type="slidenum">
              <a:rPr lang="en-US"/>
              <a:pPr>
                <a:defRPr/>
              </a:pPr>
              <a:t>28</a:t>
            </a:fld>
            <a:endParaRPr lang="en-US"/>
          </a:p>
        </p:txBody>
      </p:sp>
      <p:sp>
        <p:nvSpPr>
          <p:cNvPr id="33796" name="TextBox 14"/>
          <p:cNvSpPr txBox="1">
            <a:spLocks noChangeArrowheads="1"/>
          </p:cNvSpPr>
          <p:nvPr/>
        </p:nvSpPr>
        <p:spPr bwMode="auto">
          <a:xfrm>
            <a:off x="3402013" y="16764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33797" name="Group 25"/>
          <p:cNvGrpSpPr>
            <a:grpSpLocks/>
          </p:cNvGrpSpPr>
          <p:nvPr/>
        </p:nvGrpSpPr>
        <p:grpSpPr bwMode="auto">
          <a:xfrm>
            <a:off x="381000" y="2209800"/>
            <a:ext cx="8229600" cy="2782888"/>
            <a:chOff x="381000" y="2209800"/>
            <a:chExt cx="8229600" cy="2782907"/>
          </a:xfrm>
        </p:grpSpPr>
        <p:sp>
          <p:nvSpPr>
            <p:cNvPr id="33808"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33809"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817"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33818"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820"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33810"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33811"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33812"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cxnSp>
        <p:nvCxnSpPr>
          <p:cNvPr id="22" name="Straight Arrow Connector 21"/>
          <p:cNvCxnSpPr/>
          <p:nvPr/>
        </p:nvCxnSpPr>
        <p:spPr>
          <a:xfrm flipH="1">
            <a:off x="1752600" y="5105400"/>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752600" y="5486400"/>
            <a:ext cx="3962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752600" y="5943600"/>
            <a:ext cx="5867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0" y="5029200"/>
            <a:ext cx="0" cy="914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4953000"/>
            <a:ext cx="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4953000"/>
            <a:ext cx="0" cy="533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3804" name="TextBox 37"/>
          <p:cNvSpPr txBox="1">
            <a:spLocks noChangeArrowheads="1"/>
          </p:cNvSpPr>
          <p:nvPr/>
        </p:nvSpPr>
        <p:spPr bwMode="auto">
          <a:xfrm>
            <a:off x="381000" y="4876800"/>
            <a:ext cx="1600200" cy="461963"/>
          </a:xfrm>
          <a:prstGeom prst="rect">
            <a:avLst/>
          </a:prstGeom>
          <a:noFill/>
          <a:ln w="9525">
            <a:noFill/>
            <a:miter lim="800000"/>
            <a:headEnd/>
            <a:tailEnd/>
          </a:ln>
        </p:spPr>
        <p:txBody>
          <a:bodyPr>
            <a:spAutoFit/>
          </a:bodyPr>
          <a:lstStyle/>
          <a:p>
            <a:r>
              <a:rPr lang="en-US" sz="2400">
                <a:latin typeface="Arial Black" pitchFamily="34" charset="0"/>
              </a:rPr>
              <a:t>56,357</a:t>
            </a:r>
          </a:p>
        </p:txBody>
      </p:sp>
      <p:sp>
        <p:nvSpPr>
          <p:cNvPr id="33805" name="TextBox 38"/>
          <p:cNvSpPr txBox="1">
            <a:spLocks noChangeArrowheads="1"/>
          </p:cNvSpPr>
          <p:nvPr/>
        </p:nvSpPr>
        <p:spPr bwMode="auto">
          <a:xfrm>
            <a:off x="304800" y="5295900"/>
            <a:ext cx="1676400" cy="461963"/>
          </a:xfrm>
          <a:prstGeom prst="rect">
            <a:avLst/>
          </a:prstGeom>
          <a:noFill/>
          <a:ln w="9525">
            <a:noFill/>
            <a:miter lim="800000"/>
            <a:headEnd/>
            <a:tailEnd/>
          </a:ln>
        </p:spPr>
        <p:txBody>
          <a:bodyPr>
            <a:spAutoFit/>
          </a:bodyPr>
          <a:lstStyle/>
          <a:p>
            <a:r>
              <a:rPr lang="en-US" sz="2400">
                <a:latin typeface="Arial Black" pitchFamily="34" charset="0"/>
              </a:rPr>
              <a:t> 56,441</a:t>
            </a:r>
          </a:p>
        </p:txBody>
      </p:sp>
      <p:sp>
        <p:nvSpPr>
          <p:cNvPr id="33806" name="TextBox 39"/>
          <p:cNvSpPr txBox="1">
            <a:spLocks noChangeArrowheads="1"/>
          </p:cNvSpPr>
          <p:nvPr/>
        </p:nvSpPr>
        <p:spPr bwMode="auto">
          <a:xfrm>
            <a:off x="381000" y="5715000"/>
            <a:ext cx="1676400" cy="461963"/>
          </a:xfrm>
          <a:prstGeom prst="rect">
            <a:avLst/>
          </a:prstGeom>
          <a:noFill/>
          <a:ln w="9525">
            <a:noFill/>
            <a:miter lim="800000"/>
            <a:headEnd/>
            <a:tailEnd/>
          </a:ln>
        </p:spPr>
        <p:txBody>
          <a:bodyPr>
            <a:spAutoFit/>
          </a:bodyPr>
          <a:lstStyle/>
          <a:p>
            <a:r>
              <a:rPr lang="en-US" sz="2400">
                <a:latin typeface="Arial Black" pitchFamily="34" charset="0"/>
              </a:rPr>
              <a:t>64,829</a:t>
            </a:r>
            <a:endParaRPr lang="en-US" sz="2400">
              <a:latin typeface="Perpetua" pitchFamily="18" charset="0"/>
            </a:endParaRPr>
          </a:p>
        </p:txBody>
      </p:sp>
      <p:sp>
        <p:nvSpPr>
          <p:cNvPr id="33807" name="TextBox 27"/>
          <p:cNvSpPr txBox="1">
            <a:spLocks noChangeArrowheads="1"/>
          </p:cNvSpPr>
          <p:nvPr/>
        </p:nvSpPr>
        <p:spPr bwMode="auto">
          <a:xfrm>
            <a:off x="609600" y="6172200"/>
            <a:ext cx="8229600" cy="461963"/>
          </a:xfrm>
          <a:prstGeom prst="rect">
            <a:avLst/>
          </a:prstGeom>
          <a:noFill/>
          <a:ln w="9525">
            <a:noFill/>
            <a:miter lim="800000"/>
            <a:headEnd/>
            <a:tailEnd/>
          </a:ln>
        </p:spPr>
        <p:txBody>
          <a:bodyPr>
            <a:spAutoFit/>
          </a:bodyPr>
          <a:lstStyle/>
          <a:p>
            <a:r>
              <a:rPr lang="en-US" sz="2400">
                <a:solidFill>
                  <a:srgbClr val="0070C0"/>
                </a:solidFill>
                <a:latin typeface="Arial Black" pitchFamily="34" charset="0"/>
              </a:rPr>
              <a:t>Year 1: 165,000 – 56,357 = 108,643; continue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p:cNvSpPr>
            <a:spLocks noGrp="1"/>
          </p:cNvSpPr>
          <p:nvPr>
            <p:ph type="title"/>
          </p:nvPr>
        </p:nvSpPr>
        <p:spPr>
          <a:xfrm>
            <a:off x="914400" y="152400"/>
            <a:ext cx="7772400" cy="1427163"/>
          </a:xfrm>
          <a:solidFill>
            <a:schemeClr val="bg2"/>
          </a:solidFill>
        </p:spPr>
        <p:txBody>
          <a:bodyPr rtlCol="0">
            <a:normAutofit fontScale="90000"/>
          </a:bodyPr>
          <a:lstStyle/>
          <a:p>
            <a:pPr fontAlgn="auto">
              <a:spcAft>
                <a:spcPts val="0"/>
              </a:spcAft>
              <a:defRPr/>
            </a:pPr>
            <a:r>
              <a:rPr lang="en-US" sz="4800" b="1" smtClean="0"/>
              <a:t>Discounted Payback Computation Step 2</a:t>
            </a:r>
          </a:p>
        </p:txBody>
      </p:sp>
      <p:sp>
        <p:nvSpPr>
          <p:cNvPr id="67585" name="Slide Number Placeholder 22"/>
          <p:cNvSpPr>
            <a:spLocks noGrp="1"/>
          </p:cNvSpPr>
          <p:nvPr>
            <p:ph type="sldNum" sz="quarter" idx="12"/>
          </p:nvPr>
        </p:nvSpPr>
        <p:spPr bwMode="auto">
          <a:ln>
            <a:round/>
            <a:headEnd/>
            <a:tailEnd/>
          </a:ln>
        </p:spPr>
        <p:txBody>
          <a:bodyPr/>
          <a:lstStyle/>
          <a:p>
            <a:pPr>
              <a:defRPr/>
            </a:pPr>
            <a:r>
              <a:rPr lang="en-US"/>
              <a:t>9-</a:t>
            </a:r>
            <a:fld id="{A75B3C4B-B0A3-4A29-9225-844AF1C3C06C}" type="slidenum">
              <a:rPr lang="en-US"/>
              <a:pPr>
                <a:defRPr/>
              </a:pPr>
              <a:t>29</a:t>
            </a:fld>
            <a:endParaRPr lang="en-US"/>
          </a:p>
        </p:txBody>
      </p:sp>
      <p:sp>
        <p:nvSpPr>
          <p:cNvPr id="34820" name="TextBox 14"/>
          <p:cNvSpPr txBox="1">
            <a:spLocks noChangeArrowheads="1"/>
          </p:cNvSpPr>
          <p:nvPr/>
        </p:nvSpPr>
        <p:spPr bwMode="auto">
          <a:xfrm>
            <a:off x="3429000" y="1579563"/>
            <a:ext cx="2743200" cy="646112"/>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34821" name="Group 25"/>
          <p:cNvGrpSpPr>
            <a:grpSpLocks/>
          </p:cNvGrpSpPr>
          <p:nvPr/>
        </p:nvGrpSpPr>
        <p:grpSpPr bwMode="auto">
          <a:xfrm>
            <a:off x="381000" y="2209800"/>
            <a:ext cx="8229600" cy="2782888"/>
            <a:chOff x="381000" y="2209800"/>
            <a:chExt cx="8229600" cy="2782907"/>
          </a:xfrm>
        </p:grpSpPr>
        <p:sp>
          <p:nvSpPr>
            <p:cNvPr id="34832"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34833"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4841"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34842"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4844"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34834"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34835"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34836"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cxnSp>
        <p:nvCxnSpPr>
          <p:cNvPr id="22" name="Straight Arrow Connector 21"/>
          <p:cNvCxnSpPr/>
          <p:nvPr/>
        </p:nvCxnSpPr>
        <p:spPr>
          <a:xfrm flipH="1">
            <a:off x="1752600" y="5105400"/>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752600" y="5486400"/>
            <a:ext cx="3962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752600" y="5943600"/>
            <a:ext cx="5867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0" y="5029200"/>
            <a:ext cx="0" cy="914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4953000"/>
            <a:ext cx="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4953000"/>
            <a:ext cx="0" cy="533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4828" name="TextBox 37"/>
          <p:cNvSpPr txBox="1">
            <a:spLocks noChangeArrowheads="1"/>
          </p:cNvSpPr>
          <p:nvPr/>
        </p:nvSpPr>
        <p:spPr bwMode="auto">
          <a:xfrm>
            <a:off x="381000" y="4876800"/>
            <a:ext cx="1600200" cy="461963"/>
          </a:xfrm>
          <a:prstGeom prst="rect">
            <a:avLst/>
          </a:prstGeom>
          <a:noFill/>
          <a:ln w="9525">
            <a:noFill/>
            <a:miter lim="800000"/>
            <a:headEnd/>
            <a:tailEnd/>
          </a:ln>
        </p:spPr>
        <p:txBody>
          <a:bodyPr>
            <a:spAutoFit/>
          </a:bodyPr>
          <a:lstStyle/>
          <a:p>
            <a:r>
              <a:rPr lang="en-US" sz="2400">
                <a:latin typeface="Arial Black" pitchFamily="34" charset="0"/>
              </a:rPr>
              <a:t>56,357</a:t>
            </a:r>
          </a:p>
        </p:txBody>
      </p:sp>
      <p:sp>
        <p:nvSpPr>
          <p:cNvPr id="34829" name="TextBox 38"/>
          <p:cNvSpPr txBox="1">
            <a:spLocks noChangeArrowheads="1"/>
          </p:cNvSpPr>
          <p:nvPr/>
        </p:nvSpPr>
        <p:spPr bwMode="auto">
          <a:xfrm>
            <a:off x="304800" y="5295900"/>
            <a:ext cx="1676400" cy="461963"/>
          </a:xfrm>
          <a:prstGeom prst="rect">
            <a:avLst/>
          </a:prstGeom>
          <a:noFill/>
          <a:ln w="9525">
            <a:noFill/>
            <a:miter lim="800000"/>
            <a:headEnd/>
            <a:tailEnd/>
          </a:ln>
        </p:spPr>
        <p:txBody>
          <a:bodyPr>
            <a:spAutoFit/>
          </a:bodyPr>
          <a:lstStyle/>
          <a:p>
            <a:r>
              <a:rPr lang="en-US" sz="2400">
                <a:latin typeface="Arial Black" pitchFamily="34" charset="0"/>
              </a:rPr>
              <a:t> 56,441</a:t>
            </a:r>
          </a:p>
        </p:txBody>
      </p:sp>
      <p:sp>
        <p:nvSpPr>
          <p:cNvPr id="34830" name="TextBox 39"/>
          <p:cNvSpPr txBox="1">
            <a:spLocks noChangeArrowheads="1"/>
          </p:cNvSpPr>
          <p:nvPr/>
        </p:nvSpPr>
        <p:spPr bwMode="auto">
          <a:xfrm>
            <a:off x="381000" y="5715000"/>
            <a:ext cx="1676400" cy="461963"/>
          </a:xfrm>
          <a:prstGeom prst="rect">
            <a:avLst/>
          </a:prstGeom>
          <a:noFill/>
          <a:ln w="9525">
            <a:noFill/>
            <a:miter lim="800000"/>
            <a:headEnd/>
            <a:tailEnd/>
          </a:ln>
        </p:spPr>
        <p:txBody>
          <a:bodyPr>
            <a:spAutoFit/>
          </a:bodyPr>
          <a:lstStyle/>
          <a:p>
            <a:r>
              <a:rPr lang="en-US" sz="2400">
                <a:latin typeface="Arial Black" pitchFamily="34" charset="0"/>
              </a:rPr>
              <a:t>64,829</a:t>
            </a:r>
            <a:endParaRPr lang="en-US" sz="2400">
              <a:latin typeface="Perpetua" pitchFamily="18" charset="0"/>
            </a:endParaRPr>
          </a:p>
        </p:txBody>
      </p:sp>
      <p:sp>
        <p:nvSpPr>
          <p:cNvPr id="34831" name="TextBox 27"/>
          <p:cNvSpPr txBox="1">
            <a:spLocks noChangeArrowheads="1"/>
          </p:cNvSpPr>
          <p:nvPr/>
        </p:nvSpPr>
        <p:spPr bwMode="auto">
          <a:xfrm>
            <a:off x="609600" y="6172200"/>
            <a:ext cx="8229600" cy="461963"/>
          </a:xfrm>
          <a:prstGeom prst="rect">
            <a:avLst/>
          </a:prstGeom>
          <a:noFill/>
          <a:ln w="9525">
            <a:noFill/>
            <a:miter lim="800000"/>
            <a:headEnd/>
            <a:tailEnd/>
          </a:ln>
        </p:spPr>
        <p:txBody>
          <a:bodyPr>
            <a:spAutoFit/>
          </a:bodyPr>
          <a:lstStyle/>
          <a:p>
            <a:r>
              <a:rPr lang="en-US" sz="2400">
                <a:solidFill>
                  <a:srgbClr val="0070C0"/>
                </a:solidFill>
                <a:latin typeface="Arial Black" pitchFamily="34" charset="0"/>
              </a:rPr>
              <a:t>Year 2: 108,643 – 56,441 = 52,202; continue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Slide Number Placeholder 22"/>
          <p:cNvSpPr>
            <a:spLocks noGrp="1"/>
          </p:cNvSpPr>
          <p:nvPr>
            <p:ph type="sldNum" sz="quarter" idx="12"/>
          </p:nvPr>
        </p:nvSpPr>
        <p:spPr bwMode="auto">
          <a:ln>
            <a:round/>
            <a:headEnd/>
            <a:tailEnd/>
          </a:ln>
        </p:spPr>
        <p:txBody>
          <a:bodyPr/>
          <a:lstStyle/>
          <a:p>
            <a:pPr>
              <a:defRPr/>
            </a:pPr>
            <a:r>
              <a:rPr lang="en-US"/>
              <a:t>9-</a:t>
            </a:r>
            <a:fld id="{488B20F1-4C8E-4AFB-A8B5-B6460FBFB0BD}" type="slidenum">
              <a:rPr lang="en-US"/>
              <a:pPr>
                <a:defRPr/>
              </a:pPr>
              <a:t>3</a:t>
            </a:fld>
            <a:endParaRPr lang="en-US"/>
          </a:p>
        </p:txBody>
      </p:sp>
      <p:sp>
        <p:nvSpPr>
          <p:cNvPr id="4" name="TextBox 3"/>
          <p:cNvSpPr txBox="1"/>
          <p:nvPr/>
        </p:nvSpPr>
        <p:spPr>
          <a:xfrm>
            <a:off x="1447800" y="228600"/>
            <a:ext cx="6248400" cy="1570038"/>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a:p>
            <a:pPr algn="ctr" fontAlgn="auto">
              <a:spcBef>
                <a:spcPts val="0"/>
              </a:spcBef>
              <a:spcAft>
                <a:spcPts val="0"/>
              </a:spcAft>
              <a:defRPr/>
            </a:pPr>
            <a:r>
              <a:rPr lang="en-US" sz="4800" b="1" dirty="0">
                <a:solidFill>
                  <a:schemeClr val="tx2"/>
                </a:solidFill>
                <a:latin typeface="+mj-lt"/>
                <a:cs typeface="+mn-cs"/>
              </a:rPr>
              <a:t>(continued)</a:t>
            </a:r>
          </a:p>
        </p:txBody>
      </p:sp>
      <p:sp>
        <p:nvSpPr>
          <p:cNvPr id="5" name="TextBox 4"/>
          <p:cNvSpPr txBox="1">
            <a:spLocks noChangeArrowheads="1"/>
          </p:cNvSpPr>
          <p:nvPr/>
        </p:nvSpPr>
        <p:spPr bwMode="auto">
          <a:xfrm>
            <a:off x="914400" y="2133600"/>
            <a:ext cx="7924800" cy="3657600"/>
          </a:xfrm>
          <a:prstGeom prst="rect">
            <a:avLst/>
          </a:prstGeom>
          <a:noFill/>
          <a:ln w="9525">
            <a:noFill/>
            <a:miter lim="800000"/>
            <a:headEnd/>
            <a:tailEnd/>
          </a:ln>
        </p:spPr>
        <p:txBody>
          <a:bodyPr>
            <a:spAutoFit/>
          </a:bodyPr>
          <a:lstStyle/>
          <a:p>
            <a:pPr marL="290513" indent="-290513">
              <a:buFont typeface="Arial" charset="0"/>
              <a:buChar char="•"/>
            </a:pPr>
            <a:r>
              <a:rPr lang="en-US" sz="3200" b="1">
                <a:latin typeface="Perpetua" pitchFamily="18" charset="0"/>
              </a:rPr>
              <a:t>The Average Accounting Return</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The Internal Rate of Return</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Modified Internal Rate of Return</a:t>
            </a:r>
          </a:p>
          <a:p>
            <a:pPr marL="290513" indent="-290513">
              <a:buFont typeface="Arial" charset="0"/>
              <a:buChar char="•"/>
            </a:pPr>
            <a:endParaRPr lang="en-US" b="1">
              <a:latin typeface="Perpetua" pitchFamily="18" charset="0"/>
            </a:endParaRPr>
          </a:p>
          <a:p>
            <a:pPr marL="290513" indent="-290513">
              <a:buFont typeface="Arial" charset="0"/>
              <a:buChar char="•"/>
            </a:pPr>
            <a:r>
              <a:rPr lang="en-US" sz="3200" b="1">
                <a:latin typeface="Perpetua" pitchFamily="18" charset="0"/>
              </a:rPr>
              <a:t>The Practice of Capital Budgeting</a:t>
            </a:r>
          </a:p>
          <a:p>
            <a:pPr marL="290513" indent="-290513">
              <a:buFont typeface="Arial" charset="0"/>
              <a:buChar char="•"/>
            </a:pPr>
            <a:endParaRPr lang="en-US" sz="3200">
              <a:latin typeface="Arial Black" pitchFamily="34" charset="0"/>
            </a:endParaRPr>
          </a:p>
          <a:p>
            <a:pPr marL="290513" indent="-290513">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p:cNvSpPr>
            <a:spLocks noGrp="1"/>
          </p:cNvSpPr>
          <p:nvPr>
            <p:ph type="title"/>
          </p:nvPr>
        </p:nvSpPr>
        <p:spPr>
          <a:xfrm>
            <a:off x="914400" y="152400"/>
            <a:ext cx="7772400" cy="1447800"/>
          </a:xfrm>
          <a:solidFill>
            <a:schemeClr val="bg2"/>
          </a:solidFill>
        </p:spPr>
        <p:txBody>
          <a:bodyPr rtlCol="0">
            <a:normAutofit fontScale="90000"/>
          </a:bodyPr>
          <a:lstStyle/>
          <a:p>
            <a:pPr fontAlgn="auto">
              <a:spcAft>
                <a:spcPts val="0"/>
              </a:spcAft>
              <a:defRPr/>
            </a:pPr>
            <a:r>
              <a:rPr lang="en-US" sz="4800" b="1" smtClean="0"/>
              <a:t>Discounted Payback Computation Step 2</a:t>
            </a:r>
          </a:p>
        </p:txBody>
      </p:sp>
      <p:sp>
        <p:nvSpPr>
          <p:cNvPr id="68609" name="Slide Number Placeholder 22"/>
          <p:cNvSpPr>
            <a:spLocks noGrp="1"/>
          </p:cNvSpPr>
          <p:nvPr>
            <p:ph type="sldNum" sz="quarter" idx="12"/>
          </p:nvPr>
        </p:nvSpPr>
        <p:spPr bwMode="auto">
          <a:ln>
            <a:round/>
            <a:headEnd/>
            <a:tailEnd/>
          </a:ln>
        </p:spPr>
        <p:txBody>
          <a:bodyPr/>
          <a:lstStyle/>
          <a:p>
            <a:pPr>
              <a:defRPr/>
            </a:pPr>
            <a:r>
              <a:rPr lang="en-US"/>
              <a:t>9-</a:t>
            </a:r>
            <a:fld id="{2B5221F9-BD19-42DA-A7A1-51772B84F068}" type="slidenum">
              <a:rPr lang="en-US"/>
              <a:pPr>
                <a:defRPr/>
              </a:pPr>
              <a:t>30</a:t>
            </a:fld>
            <a:endParaRPr lang="en-US"/>
          </a:p>
        </p:txBody>
      </p:sp>
      <p:sp>
        <p:nvSpPr>
          <p:cNvPr id="35844" name="TextBox 14"/>
          <p:cNvSpPr txBox="1">
            <a:spLocks noChangeArrowheads="1"/>
          </p:cNvSpPr>
          <p:nvPr/>
        </p:nvSpPr>
        <p:spPr bwMode="auto">
          <a:xfrm>
            <a:off x="3581400" y="159385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35845" name="Group 25"/>
          <p:cNvGrpSpPr>
            <a:grpSpLocks/>
          </p:cNvGrpSpPr>
          <p:nvPr/>
        </p:nvGrpSpPr>
        <p:grpSpPr bwMode="auto">
          <a:xfrm>
            <a:off x="381000" y="2209800"/>
            <a:ext cx="8229600" cy="2782888"/>
            <a:chOff x="381000" y="2209800"/>
            <a:chExt cx="8229600" cy="2782907"/>
          </a:xfrm>
        </p:grpSpPr>
        <p:sp>
          <p:nvSpPr>
            <p:cNvPr id="35856"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35857"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5865"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35866"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5868"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35858"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35859"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35860"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cxnSp>
        <p:nvCxnSpPr>
          <p:cNvPr id="22" name="Straight Arrow Connector 21"/>
          <p:cNvCxnSpPr/>
          <p:nvPr/>
        </p:nvCxnSpPr>
        <p:spPr>
          <a:xfrm flipH="1">
            <a:off x="1752600" y="5105400"/>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752600" y="5486400"/>
            <a:ext cx="3962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752600" y="5943600"/>
            <a:ext cx="5867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0" y="5029200"/>
            <a:ext cx="0" cy="914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4953000"/>
            <a:ext cx="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4953000"/>
            <a:ext cx="0" cy="533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5852" name="TextBox 37"/>
          <p:cNvSpPr txBox="1">
            <a:spLocks noChangeArrowheads="1"/>
          </p:cNvSpPr>
          <p:nvPr/>
        </p:nvSpPr>
        <p:spPr bwMode="auto">
          <a:xfrm>
            <a:off x="381000" y="4876800"/>
            <a:ext cx="1600200" cy="461963"/>
          </a:xfrm>
          <a:prstGeom prst="rect">
            <a:avLst/>
          </a:prstGeom>
          <a:noFill/>
          <a:ln w="9525">
            <a:noFill/>
            <a:miter lim="800000"/>
            <a:headEnd/>
            <a:tailEnd/>
          </a:ln>
        </p:spPr>
        <p:txBody>
          <a:bodyPr>
            <a:spAutoFit/>
          </a:bodyPr>
          <a:lstStyle/>
          <a:p>
            <a:r>
              <a:rPr lang="en-US" sz="2400">
                <a:latin typeface="Arial Black" pitchFamily="34" charset="0"/>
              </a:rPr>
              <a:t>56,357</a:t>
            </a:r>
          </a:p>
        </p:txBody>
      </p:sp>
      <p:sp>
        <p:nvSpPr>
          <p:cNvPr id="35853" name="TextBox 38"/>
          <p:cNvSpPr txBox="1">
            <a:spLocks noChangeArrowheads="1"/>
          </p:cNvSpPr>
          <p:nvPr/>
        </p:nvSpPr>
        <p:spPr bwMode="auto">
          <a:xfrm>
            <a:off x="304800" y="5295900"/>
            <a:ext cx="1676400" cy="461963"/>
          </a:xfrm>
          <a:prstGeom prst="rect">
            <a:avLst/>
          </a:prstGeom>
          <a:noFill/>
          <a:ln w="9525">
            <a:noFill/>
            <a:miter lim="800000"/>
            <a:headEnd/>
            <a:tailEnd/>
          </a:ln>
        </p:spPr>
        <p:txBody>
          <a:bodyPr>
            <a:spAutoFit/>
          </a:bodyPr>
          <a:lstStyle/>
          <a:p>
            <a:r>
              <a:rPr lang="en-US" sz="2400">
                <a:latin typeface="Arial Black" pitchFamily="34" charset="0"/>
              </a:rPr>
              <a:t> 56,441</a:t>
            </a:r>
          </a:p>
        </p:txBody>
      </p:sp>
      <p:sp>
        <p:nvSpPr>
          <p:cNvPr id="35854" name="TextBox 39"/>
          <p:cNvSpPr txBox="1">
            <a:spLocks noChangeArrowheads="1"/>
          </p:cNvSpPr>
          <p:nvPr/>
        </p:nvSpPr>
        <p:spPr bwMode="auto">
          <a:xfrm>
            <a:off x="381000" y="5715000"/>
            <a:ext cx="1676400" cy="461963"/>
          </a:xfrm>
          <a:prstGeom prst="rect">
            <a:avLst/>
          </a:prstGeom>
          <a:noFill/>
          <a:ln w="9525">
            <a:noFill/>
            <a:miter lim="800000"/>
            <a:headEnd/>
            <a:tailEnd/>
          </a:ln>
        </p:spPr>
        <p:txBody>
          <a:bodyPr>
            <a:spAutoFit/>
          </a:bodyPr>
          <a:lstStyle/>
          <a:p>
            <a:r>
              <a:rPr lang="en-US" sz="2400">
                <a:latin typeface="Arial Black" pitchFamily="34" charset="0"/>
              </a:rPr>
              <a:t>64,829</a:t>
            </a:r>
            <a:endParaRPr lang="en-US" sz="2400">
              <a:latin typeface="Perpetua" pitchFamily="18" charset="0"/>
            </a:endParaRPr>
          </a:p>
        </p:txBody>
      </p:sp>
      <p:sp>
        <p:nvSpPr>
          <p:cNvPr id="35855" name="TextBox 27"/>
          <p:cNvSpPr txBox="1">
            <a:spLocks noChangeArrowheads="1"/>
          </p:cNvSpPr>
          <p:nvPr/>
        </p:nvSpPr>
        <p:spPr bwMode="auto">
          <a:xfrm>
            <a:off x="609600" y="6172200"/>
            <a:ext cx="8229600" cy="461963"/>
          </a:xfrm>
          <a:prstGeom prst="rect">
            <a:avLst/>
          </a:prstGeom>
          <a:noFill/>
          <a:ln w="9525">
            <a:noFill/>
            <a:miter lim="800000"/>
            <a:headEnd/>
            <a:tailEnd/>
          </a:ln>
        </p:spPr>
        <p:txBody>
          <a:bodyPr>
            <a:spAutoFit/>
          </a:bodyPr>
          <a:lstStyle/>
          <a:p>
            <a:r>
              <a:rPr lang="en-US" sz="2400">
                <a:solidFill>
                  <a:srgbClr val="0070C0"/>
                </a:solidFill>
                <a:latin typeface="Arial Black" pitchFamily="34" charset="0"/>
              </a:rPr>
              <a:t>Year 3: 52,202 – 64,829 = -12,627; finished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itle 1"/>
          <p:cNvSpPr>
            <a:spLocks noGrp="1"/>
          </p:cNvSpPr>
          <p:nvPr>
            <p:ph type="title"/>
          </p:nvPr>
        </p:nvSpPr>
        <p:spPr>
          <a:xfrm>
            <a:off x="914400" y="152400"/>
            <a:ext cx="7772400" cy="1447800"/>
          </a:xfrm>
          <a:solidFill>
            <a:schemeClr val="bg2"/>
          </a:solidFill>
        </p:spPr>
        <p:txBody>
          <a:bodyPr rtlCol="0">
            <a:normAutofit fontScale="90000"/>
          </a:bodyPr>
          <a:lstStyle/>
          <a:p>
            <a:pPr fontAlgn="auto">
              <a:spcAft>
                <a:spcPts val="0"/>
              </a:spcAft>
              <a:defRPr/>
            </a:pPr>
            <a:r>
              <a:rPr lang="en-US" sz="4800" b="1" smtClean="0"/>
              <a:t>Capital Budgeting Decision Criteria Comparison</a:t>
            </a:r>
          </a:p>
        </p:txBody>
      </p:sp>
      <p:sp>
        <p:nvSpPr>
          <p:cNvPr id="70657" name="Slide Number Placeholder 22"/>
          <p:cNvSpPr>
            <a:spLocks noGrp="1"/>
          </p:cNvSpPr>
          <p:nvPr>
            <p:ph type="sldNum" sz="quarter" idx="12"/>
          </p:nvPr>
        </p:nvSpPr>
        <p:spPr bwMode="auto">
          <a:ln>
            <a:round/>
            <a:headEnd/>
            <a:tailEnd/>
          </a:ln>
        </p:spPr>
        <p:txBody>
          <a:bodyPr/>
          <a:lstStyle/>
          <a:p>
            <a:pPr>
              <a:defRPr/>
            </a:pPr>
            <a:r>
              <a:rPr lang="en-US"/>
              <a:t>9-</a:t>
            </a:r>
            <a:fld id="{B839F1F1-CFF1-47E1-8DCC-512BB8BAA6ED}" type="slidenum">
              <a:rPr lang="en-US"/>
              <a:pPr>
                <a:defRPr/>
              </a:pPr>
              <a:t>31</a:t>
            </a:fld>
            <a:endParaRPr lang="en-US"/>
          </a:p>
        </p:txBody>
      </p:sp>
      <p:graphicFrame>
        <p:nvGraphicFramePr>
          <p:cNvPr id="4" name="Table 3"/>
          <p:cNvGraphicFramePr>
            <a:graphicFrameLocks noGrp="1"/>
          </p:cNvGraphicFramePr>
          <p:nvPr/>
        </p:nvGraphicFramePr>
        <p:xfrm>
          <a:off x="1219200" y="1790700"/>
          <a:ext cx="6934200" cy="4579938"/>
        </p:xfrm>
        <a:graphic>
          <a:graphicData uri="http://schemas.openxmlformats.org/drawingml/2006/table">
            <a:tbl>
              <a:tblPr firstRow="1" bandRow="1">
                <a:tableStyleId>{00A15C55-8517-42AA-B614-E9B94910E393}</a:tableStyleId>
              </a:tblPr>
              <a:tblGrid>
                <a:gridCol w="3325586"/>
                <a:gridCol w="1297214"/>
                <a:gridCol w="2311400"/>
              </a:tblGrid>
              <a:tr h="571500">
                <a:tc>
                  <a:txBody>
                    <a:bodyPr/>
                    <a:lstStyle/>
                    <a:p>
                      <a:pPr algn="ctr"/>
                      <a:r>
                        <a:rPr lang="en-US" sz="3200" dirty="0" smtClean="0">
                          <a:solidFill>
                            <a:schemeClr val="bg1"/>
                          </a:solidFill>
                        </a:rPr>
                        <a:t>Technique</a:t>
                      </a:r>
                      <a:endParaRPr lang="en-US" dirty="0">
                        <a:solidFill>
                          <a:schemeClr val="bg1"/>
                        </a:solidFill>
                        <a:latin typeface="Arial Black" pitchFamily="34" charset="0"/>
                      </a:endParaRPr>
                    </a:p>
                  </a:txBody>
                  <a:tcPr/>
                </a:tc>
                <a:tc>
                  <a:txBody>
                    <a:bodyPr/>
                    <a:lstStyle/>
                    <a:p>
                      <a:pPr algn="ctr"/>
                      <a:r>
                        <a:rPr lang="en-US" sz="3200" dirty="0" smtClean="0">
                          <a:solidFill>
                            <a:schemeClr val="bg1"/>
                          </a:solidFill>
                        </a:rPr>
                        <a:t>Units</a:t>
                      </a:r>
                      <a:endParaRPr lang="en-US" sz="3200" dirty="0">
                        <a:solidFill>
                          <a:schemeClr val="bg1"/>
                        </a:solidFill>
                        <a:latin typeface="Arial Black" pitchFamily="34" charset="0"/>
                      </a:endParaRPr>
                    </a:p>
                  </a:txBody>
                  <a:tcPr/>
                </a:tc>
                <a:tc>
                  <a:txBody>
                    <a:bodyPr/>
                    <a:lstStyle/>
                    <a:p>
                      <a:r>
                        <a:rPr lang="en-US" sz="3200" baseline="0" dirty="0" smtClean="0">
                          <a:solidFill>
                            <a:schemeClr val="bg1"/>
                          </a:solidFill>
                        </a:rPr>
                        <a:t> Accept if:</a:t>
                      </a:r>
                      <a:endParaRPr lang="en-US" sz="3200" dirty="0">
                        <a:solidFill>
                          <a:schemeClr val="bg1"/>
                        </a:solidFill>
                        <a:latin typeface="Arial Black" pitchFamily="34" charset="0"/>
                      </a:endParaRPr>
                    </a:p>
                  </a:txBody>
                  <a:tcPr/>
                </a:tc>
              </a:tr>
              <a:tr h="571500">
                <a:tc>
                  <a:txBody>
                    <a:bodyPr/>
                    <a:lstStyle/>
                    <a:p>
                      <a:pPr algn="ctr"/>
                      <a:r>
                        <a:rPr lang="en-US" sz="2800" b="1" dirty="0" smtClean="0">
                          <a:latin typeface="+mn-lt"/>
                          <a:cs typeface="Arial" pitchFamily="34" charset="0"/>
                        </a:rPr>
                        <a:t>Payback</a:t>
                      </a:r>
                      <a:endParaRPr lang="en-US" sz="2800" b="1" dirty="0">
                        <a:latin typeface="+mn-lt"/>
                        <a:cs typeface="Arial" pitchFamily="34" charset="0"/>
                      </a:endParaRPr>
                    </a:p>
                  </a:txBody>
                  <a:tcPr/>
                </a:tc>
                <a:tc>
                  <a:txBody>
                    <a:bodyPr/>
                    <a:lstStyle/>
                    <a:p>
                      <a:pPr algn="ctr"/>
                      <a:r>
                        <a:rPr lang="en-US" sz="2800" b="1" dirty="0" smtClean="0">
                          <a:latin typeface="+mn-lt"/>
                          <a:cs typeface="Arial" pitchFamily="34" charset="0"/>
                        </a:rPr>
                        <a:t>Time</a:t>
                      </a:r>
                    </a:p>
                  </a:txBody>
                  <a:tcPr/>
                </a:tc>
                <a:tc>
                  <a:txBody>
                    <a:bodyPr/>
                    <a:lstStyle/>
                    <a:p>
                      <a:r>
                        <a:rPr lang="en-US" sz="2000" b="1" dirty="0" smtClean="0">
                          <a:latin typeface="+mn-lt"/>
                          <a:cs typeface="Arial" pitchFamily="34" charset="0"/>
                        </a:rPr>
                        <a:t>Payback &lt; Mgt’s #</a:t>
                      </a:r>
                      <a:endParaRPr lang="en-US" sz="2000" b="1" dirty="0">
                        <a:latin typeface="+mn-lt"/>
                        <a:cs typeface="Arial" pitchFamily="34" charset="0"/>
                      </a:endParaRPr>
                    </a:p>
                  </a:txBody>
                  <a:tcPr/>
                </a:tc>
              </a:tr>
              <a:tr h="571500">
                <a:tc>
                  <a:txBody>
                    <a:bodyPr/>
                    <a:lstStyle/>
                    <a:p>
                      <a:pPr algn="ctr"/>
                      <a:r>
                        <a:rPr lang="en-US" sz="2400" b="1" dirty="0" smtClean="0">
                          <a:latin typeface="+mn-lt"/>
                          <a:cs typeface="Arial" pitchFamily="34" charset="0"/>
                        </a:rPr>
                        <a:t>Discounted Payback</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Time</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Payback</a:t>
                      </a:r>
                      <a:r>
                        <a:rPr lang="en-US" sz="2000" b="1" baseline="0" dirty="0" smtClean="0">
                          <a:latin typeface="+mn-lt"/>
                          <a:cs typeface="Arial" pitchFamily="34" charset="0"/>
                        </a:rPr>
                        <a:t> &lt; Mgt’s #</a:t>
                      </a:r>
                      <a:endParaRPr lang="en-US" sz="2000" b="1" dirty="0">
                        <a:latin typeface="+mn-lt"/>
                        <a:cs typeface="Arial" pitchFamily="34" charset="0"/>
                      </a:endParaRPr>
                    </a:p>
                  </a:txBody>
                  <a:tcPr/>
                </a:tc>
              </a:tr>
              <a:tr h="57150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7150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7150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7150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7150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p:cNvSpPr>
            <a:spLocks noGrp="1"/>
          </p:cNvSpPr>
          <p:nvPr>
            <p:ph type="title"/>
          </p:nvPr>
        </p:nvSpPr>
        <p:spPr>
          <a:xfrm>
            <a:off x="914400" y="152400"/>
            <a:ext cx="7772400" cy="1447800"/>
          </a:xfrm>
          <a:solidFill>
            <a:schemeClr val="bg2"/>
          </a:solidFill>
        </p:spPr>
        <p:txBody>
          <a:bodyPr rtlCol="0">
            <a:normAutofit fontScale="90000"/>
          </a:bodyPr>
          <a:lstStyle/>
          <a:p>
            <a:pPr fontAlgn="auto">
              <a:spcAft>
                <a:spcPts val="0"/>
              </a:spcAft>
              <a:defRPr/>
            </a:pPr>
            <a:r>
              <a:rPr lang="en-US" sz="4800" b="1" smtClean="0"/>
              <a:t>Decision Criteria Test – Discounted Payback</a:t>
            </a:r>
          </a:p>
        </p:txBody>
      </p:sp>
      <p:sp>
        <p:nvSpPr>
          <p:cNvPr id="71681" name="Slide Number Placeholder 22"/>
          <p:cNvSpPr>
            <a:spLocks noGrp="1"/>
          </p:cNvSpPr>
          <p:nvPr>
            <p:ph type="sldNum" sz="quarter" idx="12"/>
          </p:nvPr>
        </p:nvSpPr>
        <p:spPr bwMode="auto">
          <a:ln>
            <a:round/>
            <a:headEnd/>
            <a:tailEnd/>
          </a:ln>
        </p:spPr>
        <p:txBody>
          <a:bodyPr/>
          <a:lstStyle/>
          <a:p>
            <a:pPr>
              <a:defRPr/>
            </a:pPr>
            <a:r>
              <a:rPr lang="en-US"/>
              <a:t>9-</a:t>
            </a:r>
            <a:fld id="{4918DFFF-E5AE-44EB-80C6-463E205A2EE2}" type="slidenum">
              <a:rPr lang="en-US"/>
              <a:pPr>
                <a:defRPr/>
              </a:pPr>
              <a:t>32</a:t>
            </a:fld>
            <a:endParaRPr lang="en-US"/>
          </a:p>
        </p:txBody>
      </p:sp>
      <p:sp>
        <p:nvSpPr>
          <p:cNvPr id="37892" name="TextBox 3"/>
          <p:cNvSpPr txBox="1">
            <a:spLocks noChangeArrowheads="1"/>
          </p:cNvSpPr>
          <p:nvPr/>
        </p:nvSpPr>
        <p:spPr bwMode="auto">
          <a:xfrm>
            <a:off x="914400" y="1752600"/>
            <a:ext cx="7620000" cy="4370388"/>
          </a:xfrm>
          <a:prstGeom prst="rect">
            <a:avLst/>
          </a:prstGeom>
          <a:noFill/>
          <a:ln w="9525">
            <a:noFill/>
            <a:miter lim="800000"/>
            <a:headEnd/>
            <a:tailEnd/>
          </a:ln>
        </p:spPr>
        <p:txBody>
          <a:bodyPr>
            <a:spAutoFit/>
          </a:bodyPr>
          <a:lstStyle/>
          <a:p>
            <a:pPr marL="342900" indent="-342900">
              <a:buFont typeface="Franklin Gothic Book" pitchFamily="34" charset="0"/>
              <a:buAutoNum type="arabicPeriod"/>
            </a:pPr>
            <a:r>
              <a:rPr lang="en-US" sz="2800" b="1">
                <a:latin typeface="Perpetua" pitchFamily="18" charset="0"/>
              </a:rPr>
              <a:t>Does the discounted payback rule account for the time value of money?</a:t>
            </a:r>
          </a:p>
          <a:p>
            <a:pPr marL="342900" indent="-342900">
              <a:buFont typeface="Franklin Gothic Book" pitchFamily="34" charset="0"/>
              <a:buAutoNum type="arabicPeriod"/>
            </a:pPr>
            <a:endParaRPr lang="en-US" b="1">
              <a:latin typeface="Perpetua" pitchFamily="18" charset="0"/>
            </a:endParaRPr>
          </a:p>
          <a:p>
            <a:pPr marL="342900" indent="-342900">
              <a:buFont typeface="Franklin Gothic Book" pitchFamily="34" charset="0"/>
              <a:buAutoNum type="arabicPeriod"/>
            </a:pPr>
            <a:r>
              <a:rPr lang="en-US" sz="2800" b="1">
                <a:latin typeface="Perpetua" pitchFamily="18" charset="0"/>
              </a:rPr>
              <a:t>Does the discounted payback rule account for the risk of the cash flows?</a:t>
            </a:r>
          </a:p>
          <a:p>
            <a:pPr marL="342900" indent="-342900">
              <a:buFont typeface="Franklin Gothic Book" pitchFamily="34" charset="0"/>
              <a:buAutoNum type="arabicPeriod"/>
            </a:pPr>
            <a:endParaRPr lang="en-US" b="1">
              <a:latin typeface="Perpetua" pitchFamily="18" charset="0"/>
            </a:endParaRPr>
          </a:p>
          <a:p>
            <a:pPr marL="342900" indent="-342900">
              <a:buFont typeface="Franklin Gothic Book" pitchFamily="34" charset="0"/>
              <a:buAutoNum type="arabicPeriod"/>
            </a:pPr>
            <a:r>
              <a:rPr lang="en-US" sz="2800" b="1">
                <a:latin typeface="Perpetua" pitchFamily="18" charset="0"/>
              </a:rPr>
              <a:t>Does the discounted payback rule provide an indication about the increase in value?</a:t>
            </a:r>
          </a:p>
          <a:p>
            <a:pPr marL="342900" indent="-342900">
              <a:buFont typeface="Franklin Gothic Book" pitchFamily="34" charset="0"/>
              <a:buAutoNum type="arabicPeriod"/>
            </a:pPr>
            <a:endParaRPr lang="en-US" b="1">
              <a:latin typeface="Perpetua" pitchFamily="18" charset="0"/>
            </a:endParaRPr>
          </a:p>
          <a:p>
            <a:pPr marL="342900" indent="-342900">
              <a:buFont typeface="Franklin Gothic Book" pitchFamily="34" charset="0"/>
              <a:buAutoNum type="arabicPeriod"/>
            </a:pPr>
            <a:r>
              <a:rPr lang="en-US" sz="2800" b="1">
                <a:latin typeface="Perpetua" pitchFamily="18" charset="0"/>
              </a:rPr>
              <a:t>Should we consider the discounted payback rule for our primary decision rule?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p:cNvSpPr>
            <a:spLocks noGrp="1"/>
          </p:cNvSpPr>
          <p:nvPr>
            <p:ph type="title"/>
          </p:nvPr>
        </p:nvSpPr>
        <p:spPr>
          <a:xfrm>
            <a:off x="914400" y="152400"/>
            <a:ext cx="7772400" cy="1447800"/>
          </a:xfrm>
          <a:solidFill>
            <a:schemeClr val="bg2"/>
          </a:solidFill>
        </p:spPr>
        <p:txBody>
          <a:bodyPr rtlCol="0">
            <a:normAutofit fontScale="90000"/>
          </a:bodyPr>
          <a:lstStyle/>
          <a:p>
            <a:pPr fontAlgn="auto">
              <a:spcAft>
                <a:spcPts val="0"/>
              </a:spcAft>
              <a:defRPr/>
            </a:pPr>
            <a:r>
              <a:rPr lang="en-US" sz="4800" b="1" smtClean="0"/>
              <a:t>Discounted Payback’s </a:t>
            </a:r>
            <a:r>
              <a:rPr lang="en-US" sz="4800" b="1" smtClean="0">
                <a:solidFill>
                  <a:srgbClr val="00B050"/>
                </a:solidFill>
              </a:rPr>
              <a:t>Advantages</a:t>
            </a:r>
          </a:p>
        </p:txBody>
      </p:sp>
      <p:sp>
        <p:nvSpPr>
          <p:cNvPr id="73729" name="Slide Number Placeholder 22"/>
          <p:cNvSpPr>
            <a:spLocks noGrp="1"/>
          </p:cNvSpPr>
          <p:nvPr>
            <p:ph type="sldNum" sz="quarter" idx="12"/>
          </p:nvPr>
        </p:nvSpPr>
        <p:spPr bwMode="auto">
          <a:ln>
            <a:round/>
            <a:headEnd/>
            <a:tailEnd/>
          </a:ln>
        </p:spPr>
        <p:txBody>
          <a:bodyPr/>
          <a:lstStyle/>
          <a:p>
            <a:pPr>
              <a:defRPr/>
            </a:pPr>
            <a:r>
              <a:rPr lang="en-US"/>
              <a:t>9-</a:t>
            </a:r>
            <a:fld id="{222199A2-0702-4114-A369-7E344AEAF29D}" type="slidenum">
              <a:rPr lang="en-US"/>
              <a:pPr>
                <a:defRPr/>
              </a:pPr>
              <a:t>33</a:t>
            </a:fld>
            <a:endParaRPr lang="en-US"/>
          </a:p>
        </p:txBody>
      </p:sp>
      <p:sp>
        <p:nvSpPr>
          <p:cNvPr id="38916" name="TextBox 3"/>
          <p:cNvSpPr txBox="1">
            <a:spLocks noChangeArrowheads="1"/>
          </p:cNvSpPr>
          <p:nvPr/>
        </p:nvSpPr>
        <p:spPr bwMode="auto">
          <a:xfrm>
            <a:off x="1143000" y="1828800"/>
            <a:ext cx="7162800" cy="3079750"/>
          </a:xfrm>
          <a:prstGeom prst="rect">
            <a:avLst/>
          </a:prstGeom>
          <a:noFill/>
          <a:ln w="9525">
            <a:noFill/>
            <a:miter lim="800000"/>
            <a:headEnd/>
            <a:tailEnd/>
          </a:ln>
        </p:spPr>
        <p:txBody>
          <a:bodyPr>
            <a:spAutoFit/>
          </a:bodyPr>
          <a:lstStyle/>
          <a:p>
            <a:endParaRPr lang="en-US" sz="2000" b="1"/>
          </a:p>
          <a:p>
            <a:pPr marL="803275" lvl="1" indent="-346075">
              <a:buFont typeface="Arial" charset="0"/>
              <a:buChar char="•"/>
            </a:pPr>
            <a:r>
              <a:rPr lang="en-US" sz="3600" b="1">
                <a:solidFill>
                  <a:srgbClr val="0070C0"/>
                </a:solidFill>
                <a:latin typeface="Perpetua" pitchFamily="18" charset="0"/>
              </a:rPr>
              <a:t>Includes</a:t>
            </a:r>
            <a:r>
              <a:rPr lang="en-US" sz="3600" b="1">
                <a:latin typeface="Perpetua" pitchFamily="18" charset="0"/>
              </a:rPr>
              <a:t> time value of money</a:t>
            </a:r>
          </a:p>
          <a:p>
            <a:pPr marL="803275" lvl="1" indent="-346075">
              <a:buFont typeface="Arial" charset="0"/>
              <a:buChar char="•"/>
            </a:pPr>
            <a:endParaRPr lang="en-US" sz="2400" b="1">
              <a:latin typeface="Perpetua" pitchFamily="18" charset="0"/>
            </a:endParaRPr>
          </a:p>
          <a:p>
            <a:pPr marL="803275" lvl="1" indent="-346075">
              <a:buFont typeface="Arial" charset="0"/>
              <a:buChar char="•"/>
            </a:pPr>
            <a:r>
              <a:rPr lang="en-US" sz="3600" b="1">
                <a:latin typeface="Perpetua" pitchFamily="18" charset="0"/>
              </a:rPr>
              <a:t>Easy to understand</a:t>
            </a:r>
          </a:p>
          <a:p>
            <a:pPr marL="803275" lvl="1" indent="-346075">
              <a:buFont typeface="Arial" charset="0"/>
              <a:buChar char="•"/>
            </a:pPr>
            <a:endParaRPr lang="en-US" sz="2400" b="1">
              <a:latin typeface="Perpetua" pitchFamily="18" charset="0"/>
            </a:endParaRPr>
          </a:p>
          <a:p>
            <a:pPr marL="803275" lvl="1" indent="-346075">
              <a:buFont typeface="Arial" charset="0"/>
              <a:buChar char="•"/>
            </a:pPr>
            <a:r>
              <a:rPr lang="en-US" sz="3600" b="1">
                <a:latin typeface="Perpetua" pitchFamily="18" charset="0"/>
              </a:rPr>
              <a:t>Biased towards liquidity</a:t>
            </a:r>
            <a:endParaRPr lang="en-US" sz="3200" b="1">
              <a:latin typeface="Perpetua" pitchFamily="18" charset="0"/>
            </a:endParaRPr>
          </a:p>
          <a:p>
            <a:pPr marL="803275" lvl="1" indent="-346075">
              <a:buFont typeface="Arial" charset="0"/>
              <a:buChar char="•"/>
            </a:pPr>
            <a:endParaRPr lang="en-US" sz="2000"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p:cNvSpPr>
            <a:spLocks noGrp="1"/>
          </p:cNvSpPr>
          <p:nvPr>
            <p:ph type="title"/>
          </p:nvPr>
        </p:nvSpPr>
        <p:spPr>
          <a:xfrm>
            <a:off x="914400" y="152400"/>
            <a:ext cx="7772400" cy="1477963"/>
          </a:xfrm>
          <a:solidFill>
            <a:schemeClr val="bg2"/>
          </a:solidFill>
        </p:spPr>
        <p:txBody>
          <a:bodyPr rtlCol="0">
            <a:normAutofit fontScale="90000"/>
          </a:bodyPr>
          <a:lstStyle/>
          <a:p>
            <a:pPr fontAlgn="auto">
              <a:spcAft>
                <a:spcPts val="0"/>
              </a:spcAft>
              <a:defRPr/>
            </a:pPr>
            <a:r>
              <a:rPr lang="en-US" sz="4800" b="1" smtClean="0"/>
              <a:t>Discounted Payback’s </a:t>
            </a:r>
            <a:r>
              <a:rPr lang="en-US" sz="4800" b="1" smtClean="0">
                <a:solidFill>
                  <a:srgbClr val="FF0000"/>
                </a:solidFill>
              </a:rPr>
              <a:t>Disadvantages</a:t>
            </a:r>
          </a:p>
        </p:txBody>
      </p:sp>
      <p:sp>
        <p:nvSpPr>
          <p:cNvPr id="74753" name="Slide Number Placeholder 22"/>
          <p:cNvSpPr>
            <a:spLocks noGrp="1"/>
          </p:cNvSpPr>
          <p:nvPr>
            <p:ph type="sldNum" sz="quarter" idx="12"/>
          </p:nvPr>
        </p:nvSpPr>
        <p:spPr bwMode="auto">
          <a:ln>
            <a:round/>
            <a:headEnd/>
            <a:tailEnd/>
          </a:ln>
        </p:spPr>
        <p:txBody>
          <a:bodyPr/>
          <a:lstStyle/>
          <a:p>
            <a:pPr>
              <a:defRPr/>
            </a:pPr>
            <a:r>
              <a:rPr lang="en-US"/>
              <a:t>9-</a:t>
            </a:r>
            <a:fld id="{7932ECD2-299E-4F25-B4E7-96798104EB82}" type="slidenum">
              <a:rPr lang="en-US"/>
              <a:pPr>
                <a:defRPr/>
              </a:pPr>
              <a:t>34</a:t>
            </a:fld>
            <a:endParaRPr lang="en-US"/>
          </a:p>
        </p:txBody>
      </p:sp>
      <p:sp>
        <p:nvSpPr>
          <p:cNvPr id="39940" name="TextBox 4"/>
          <p:cNvSpPr txBox="1">
            <a:spLocks noChangeArrowheads="1"/>
          </p:cNvSpPr>
          <p:nvPr/>
        </p:nvSpPr>
        <p:spPr bwMode="auto">
          <a:xfrm>
            <a:off x="762000" y="1981200"/>
            <a:ext cx="7696200" cy="3387725"/>
          </a:xfrm>
          <a:prstGeom prst="rect">
            <a:avLst/>
          </a:prstGeom>
          <a:noFill/>
          <a:ln w="9525">
            <a:noFill/>
            <a:miter lim="800000"/>
            <a:headEnd/>
            <a:tailEnd/>
          </a:ln>
        </p:spPr>
        <p:txBody>
          <a:bodyPr>
            <a:spAutoFit/>
          </a:bodyPr>
          <a:lstStyle/>
          <a:p>
            <a:pPr marL="747713" lvl="1" indent="-290513">
              <a:buFont typeface="Arial" charset="0"/>
              <a:buChar char="•"/>
            </a:pPr>
            <a:r>
              <a:rPr lang="en-US" sz="3600" b="1">
                <a:latin typeface="Perpetua" pitchFamily="18" charset="0"/>
              </a:rPr>
              <a:t>Requires an arbitrary cutoff point</a:t>
            </a:r>
          </a:p>
          <a:p>
            <a:pPr marL="747713" lvl="1" indent="-290513">
              <a:buFont typeface="Arial" charset="0"/>
              <a:buChar char="•"/>
            </a:pPr>
            <a:endParaRPr lang="en-US" b="1">
              <a:latin typeface="Perpetua" pitchFamily="18" charset="0"/>
            </a:endParaRPr>
          </a:p>
          <a:p>
            <a:pPr marL="747713" lvl="1" indent="-290513">
              <a:buFont typeface="Arial" charset="0"/>
              <a:buChar char="•"/>
            </a:pPr>
            <a:r>
              <a:rPr lang="en-US" sz="3600" b="1">
                <a:solidFill>
                  <a:srgbClr val="0070C0"/>
                </a:solidFill>
                <a:latin typeface="Perpetua" pitchFamily="18" charset="0"/>
              </a:rPr>
              <a:t>Ignores cash flows beyond the cutoff point</a:t>
            </a:r>
          </a:p>
          <a:p>
            <a:pPr marL="747713" lvl="1" indent="-290513">
              <a:buFont typeface="Arial" charset="0"/>
              <a:buChar char="•"/>
            </a:pPr>
            <a:endParaRPr lang="en-US" b="1">
              <a:latin typeface="Perpetua" pitchFamily="18" charset="0"/>
            </a:endParaRPr>
          </a:p>
          <a:p>
            <a:pPr marL="747713" lvl="1" indent="-290513">
              <a:buFont typeface="Arial" charset="0"/>
              <a:buChar char="•"/>
            </a:pPr>
            <a:r>
              <a:rPr lang="en-US" sz="3600" b="1">
                <a:latin typeface="Perpetua" pitchFamily="18" charset="0"/>
              </a:rPr>
              <a:t>Biased </a:t>
            </a:r>
            <a:r>
              <a:rPr lang="en-US" sz="3600" b="1">
                <a:solidFill>
                  <a:srgbClr val="0070C0"/>
                </a:solidFill>
                <a:latin typeface="Perpetua" pitchFamily="18" charset="0"/>
              </a:rPr>
              <a:t>against</a:t>
            </a:r>
            <a:r>
              <a:rPr lang="en-US" sz="3600" b="1">
                <a:latin typeface="Perpetua" pitchFamily="18" charset="0"/>
              </a:rPr>
              <a:t> long-term projects, such as R&amp;D and new products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solidFill>
            <a:schemeClr val="bg2"/>
          </a:solidFill>
        </p:spPr>
        <p:txBody>
          <a:bodyPr/>
          <a:lstStyle/>
          <a:p>
            <a:r>
              <a:rPr lang="en-US" sz="4800" b="1" smtClean="0"/>
              <a:t>Net Present Value</a:t>
            </a:r>
          </a:p>
        </p:txBody>
      </p:sp>
      <p:sp>
        <p:nvSpPr>
          <p:cNvPr id="77825" name="Slide Number Placeholder 22"/>
          <p:cNvSpPr>
            <a:spLocks noGrp="1"/>
          </p:cNvSpPr>
          <p:nvPr>
            <p:ph type="sldNum" sz="quarter" idx="12"/>
          </p:nvPr>
        </p:nvSpPr>
        <p:spPr bwMode="auto">
          <a:ln>
            <a:round/>
            <a:headEnd/>
            <a:tailEnd/>
          </a:ln>
        </p:spPr>
        <p:txBody>
          <a:bodyPr/>
          <a:lstStyle/>
          <a:p>
            <a:pPr>
              <a:defRPr/>
            </a:pPr>
            <a:r>
              <a:rPr lang="en-US"/>
              <a:t>9-</a:t>
            </a:r>
            <a:fld id="{6B91D2F6-1AF2-40EF-B514-4EC6475FDEC8}" type="slidenum">
              <a:rPr lang="en-US"/>
              <a:pPr>
                <a:defRPr/>
              </a:pPr>
              <a:t>35</a:t>
            </a:fld>
            <a:endParaRPr lang="en-US"/>
          </a:p>
        </p:txBody>
      </p:sp>
      <p:sp>
        <p:nvSpPr>
          <p:cNvPr id="4" name="TextBox 3"/>
          <p:cNvSpPr txBox="1"/>
          <p:nvPr/>
        </p:nvSpPr>
        <p:spPr>
          <a:xfrm>
            <a:off x="838200" y="1600200"/>
            <a:ext cx="7924800" cy="4957763"/>
          </a:xfrm>
          <a:prstGeom prst="rect">
            <a:avLst/>
          </a:prstGeom>
          <a:noFill/>
        </p:spPr>
        <p:txBody>
          <a:bodyPr>
            <a:spAutoFit/>
          </a:bodyPr>
          <a:lstStyle/>
          <a:p>
            <a:pPr fontAlgn="auto">
              <a:spcBef>
                <a:spcPts val="0"/>
              </a:spcBef>
              <a:spcAft>
                <a:spcPts val="0"/>
              </a:spcAft>
              <a:defRPr/>
            </a:pPr>
            <a:r>
              <a:rPr lang="en-US" sz="3200" b="1" dirty="0">
                <a:solidFill>
                  <a:srgbClr val="0070C0"/>
                </a:solidFill>
                <a:latin typeface="+mn-lt"/>
                <a:cs typeface="Arial" pitchFamily="34" charset="0"/>
              </a:rPr>
              <a:t>Definition: </a:t>
            </a:r>
            <a:r>
              <a:rPr lang="en-US" sz="3200" b="1" dirty="0">
                <a:latin typeface="+mn-lt"/>
                <a:cs typeface="Arial" pitchFamily="34" charset="0"/>
              </a:rPr>
              <a:t>The difference between the market value of a project and its cost</a:t>
            </a:r>
          </a:p>
          <a:p>
            <a:pPr fontAlgn="auto">
              <a:spcBef>
                <a:spcPts val="0"/>
              </a:spcBef>
              <a:spcAft>
                <a:spcPts val="0"/>
              </a:spcAft>
              <a:defRPr/>
            </a:pPr>
            <a:endParaRPr lang="en-US" sz="3200" b="1" dirty="0">
              <a:latin typeface="+mn-lt"/>
              <a:cs typeface="Arial" pitchFamily="34" charset="0"/>
            </a:endParaRPr>
          </a:p>
          <a:p>
            <a:pPr fontAlgn="auto">
              <a:spcBef>
                <a:spcPts val="0"/>
              </a:spcBef>
              <a:spcAft>
                <a:spcPts val="0"/>
              </a:spcAft>
              <a:defRPr/>
            </a:pPr>
            <a:r>
              <a:rPr lang="en-US" sz="3200" b="1" dirty="0">
                <a:solidFill>
                  <a:srgbClr val="0070C0"/>
                </a:solidFill>
                <a:latin typeface="+mn-lt"/>
                <a:cs typeface="Arial" pitchFamily="34" charset="0"/>
              </a:rPr>
              <a:t>Computation:</a:t>
            </a:r>
          </a:p>
          <a:p>
            <a:pPr marL="971550" lvl="1" indent="-514350" fontAlgn="auto">
              <a:lnSpc>
                <a:spcPct val="90000"/>
              </a:lnSpc>
              <a:spcBef>
                <a:spcPts val="0"/>
              </a:spcBef>
              <a:spcAft>
                <a:spcPts val="0"/>
              </a:spcAft>
              <a:buFontTx/>
              <a:buAutoNum type="arabicPeriod"/>
              <a:defRPr/>
            </a:pPr>
            <a:r>
              <a:rPr lang="en-US" sz="2800" b="1" dirty="0">
                <a:latin typeface="+mn-lt"/>
                <a:cs typeface="Arial" pitchFamily="34" charset="0"/>
              </a:rPr>
              <a:t>Estimate the future cash flows</a:t>
            </a:r>
          </a:p>
          <a:p>
            <a:pPr marL="971550" lvl="1" indent="-514350" fontAlgn="auto">
              <a:lnSpc>
                <a:spcPct val="90000"/>
              </a:lnSpc>
              <a:spcBef>
                <a:spcPts val="0"/>
              </a:spcBef>
              <a:spcAft>
                <a:spcPts val="0"/>
              </a:spcAft>
              <a:buFontTx/>
              <a:buAutoNum type="arabicPeriod"/>
              <a:defRPr/>
            </a:pPr>
            <a:endParaRPr lang="en-US" b="1" dirty="0">
              <a:latin typeface="+mn-lt"/>
              <a:cs typeface="Arial" pitchFamily="34" charset="0"/>
            </a:endParaRPr>
          </a:p>
          <a:p>
            <a:pPr marL="971550" lvl="1" indent="-514350" fontAlgn="auto">
              <a:lnSpc>
                <a:spcPct val="90000"/>
              </a:lnSpc>
              <a:spcBef>
                <a:spcPts val="0"/>
              </a:spcBef>
              <a:spcAft>
                <a:spcPts val="0"/>
              </a:spcAft>
              <a:buFontTx/>
              <a:buAutoNum type="arabicPeriod" startAt="2"/>
              <a:defRPr/>
            </a:pPr>
            <a:r>
              <a:rPr lang="en-US" sz="2800" b="1" dirty="0">
                <a:latin typeface="+mn-lt"/>
                <a:cs typeface="Arial" pitchFamily="34" charset="0"/>
              </a:rPr>
              <a:t>Estimate the required return for projects of this risk level.</a:t>
            </a:r>
          </a:p>
          <a:p>
            <a:pPr marL="971550" lvl="1" indent="-514350" fontAlgn="auto">
              <a:lnSpc>
                <a:spcPct val="90000"/>
              </a:lnSpc>
              <a:spcBef>
                <a:spcPts val="0"/>
              </a:spcBef>
              <a:spcAft>
                <a:spcPts val="0"/>
              </a:spcAft>
              <a:buFontTx/>
              <a:buAutoNum type="arabicPeriod" startAt="2"/>
              <a:defRPr/>
            </a:pPr>
            <a:endParaRPr lang="en-US" b="1" dirty="0">
              <a:latin typeface="+mn-lt"/>
              <a:cs typeface="Arial" pitchFamily="34" charset="0"/>
            </a:endParaRPr>
          </a:p>
          <a:p>
            <a:pPr lvl="1" fontAlgn="auto">
              <a:lnSpc>
                <a:spcPct val="90000"/>
              </a:lnSpc>
              <a:spcBef>
                <a:spcPts val="0"/>
              </a:spcBef>
              <a:spcAft>
                <a:spcPts val="0"/>
              </a:spcAft>
              <a:defRPr/>
            </a:pPr>
            <a:r>
              <a:rPr lang="en-US" sz="2800" b="1" dirty="0">
                <a:latin typeface="+mn-lt"/>
                <a:cs typeface="Arial" pitchFamily="34" charset="0"/>
              </a:rPr>
              <a:t>3.  Find the present value of the cash flows and subtract the initial investment.</a:t>
            </a:r>
          </a:p>
          <a:p>
            <a:pPr marL="971550" lvl="1" indent="-514350" fontAlgn="auto">
              <a:spcBef>
                <a:spcPts val="0"/>
              </a:spcBef>
              <a:spcAft>
                <a:spcPts val="0"/>
              </a:spcAft>
              <a:buFont typeface="+mj-lt"/>
              <a:buAutoNum type="arabicPeriod"/>
              <a:defRPr/>
            </a:pP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4">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p:cTn id="2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4">
                                            <p:txEl>
                                              <p:pRg st="5" end="5"/>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p:cTn id="2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solidFill>
            <a:schemeClr val="bg2"/>
          </a:solidFill>
        </p:spPr>
        <p:txBody>
          <a:bodyPr/>
          <a:lstStyle/>
          <a:p>
            <a:r>
              <a:rPr lang="en-US" sz="4800" b="1" smtClean="0"/>
              <a:t>NPV – Decision Rule</a:t>
            </a:r>
          </a:p>
        </p:txBody>
      </p:sp>
      <p:sp>
        <p:nvSpPr>
          <p:cNvPr id="79873" name="Slide Number Placeholder 22"/>
          <p:cNvSpPr>
            <a:spLocks noGrp="1"/>
          </p:cNvSpPr>
          <p:nvPr>
            <p:ph type="sldNum" sz="quarter" idx="12"/>
          </p:nvPr>
        </p:nvSpPr>
        <p:spPr bwMode="auto">
          <a:ln>
            <a:round/>
            <a:headEnd/>
            <a:tailEnd/>
          </a:ln>
        </p:spPr>
        <p:txBody>
          <a:bodyPr/>
          <a:lstStyle/>
          <a:p>
            <a:pPr>
              <a:defRPr/>
            </a:pPr>
            <a:r>
              <a:rPr lang="en-US"/>
              <a:t>9-</a:t>
            </a:r>
            <a:fld id="{A504560C-167A-4754-8F27-FD31C404A4B2}" type="slidenum">
              <a:rPr lang="en-US"/>
              <a:pPr>
                <a:defRPr/>
              </a:pPr>
              <a:t>36</a:t>
            </a:fld>
            <a:endParaRPr lang="en-US"/>
          </a:p>
        </p:txBody>
      </p:sp>
      <p:sp>
        <p:nvSpPr>
          <p:cNvPr id="41988" name="TextBox 3"/>
          <p:cNvSpPr txBox="1">
            <a:spLocks noChangeArrowheads="1"/>
          </p:cNvSpPr>
          <p:nvPr/>
        </p:nvSpPr>
        <p:spPr bwMode="auto">
          <a:xfrm>
            <a:off x="914400" y="1981200"/>
            <a:ext cx="7391400" cy="3386138"/>
          </a:xfrm>
          <a:prstGeom prst="rect">
            <a:avLst/>
          </a:prstGeom>
          <a:noFill/>
          <a:ln w="9525">
            <a:noFill/>
            <a:miter lim="800000"/>
            <a:headEnd/>
            <a:tailEnd/>
          </a:ln>
        </p:spPr>
        <p:txBody>
          <a:bodyPr>
            <a:spAutoFit/>
          </a:bodyPr>
          <a:lstStyle/>
          <a:p>
            <a:pPr marL="457200" indent="-457200">
              <a:buFont typeface="Arial" charset="0"/>
              <a:buChar char="•"/>
            </a:pPr>
            <a:r>
              <a:rPr lang="en-US" sz="2800" b="1">
                <a:latin typeface="Perpetua" pitchFamily="18" charset="0"/>
              </a:rPr>
              <a:t>A </a:t>
            </a:r>
            <a:r>
              <a:rPr lang="en-US" sz="2800" b="1">
                <a:solidFill>
                  <a:srgbClr val="00B050"/>
                </a:solidFill>
                <a:latin typeface="Perpetua" pitchFamily="18" charset="0"/>
              </a:rPr>
              <a:t>positive NPV </a:t>
            </a:r>
            <a:r>
              <a:rPr lang="en-US" sz="2800" b="1">
                <a:latin typeface="Perpetua" pitchFamily="18" charset="0"/>
              </a:rPr>
              <a:t>means that the project is expected to add value to the firm and will therefore increase the wealth of the owners.</a:t>
            </a:r>
          </a:p>
          <a:p>
            <a:pPr marL="457200" indent="-457200">
              <a:buFont typeface="Arial" charset="0"/>
              <a:buChar char="•"/>
            </a:pPr>
            <a:endParaRPr lang="en-US" sz="2000" b="1">
              <a:latin typeface="Perpetua" pitchFamily="18" charset="0"/>
            </a:endParaRPr>
          </a:p>
          <a:p>
            <a:pPr marL="457200" indent="-457200">
              <a:buFont typeface="Arial" charset="0"/>
              <a:buChar char="•"/>
            </a:pPr>
            <a:r>
              <a:rPr lang="en-US" sz="2800" b="1">
                <a:latin typeface="Perpetua" pitchFamily="18" charset="0"/>
              </a:rPr>
              <a:t>Since our goal is to increase owner wealth, NPV is a direct measure of how well this project will meet our goal, as measured in </a:t>
            </a:r>
            <a:r>
              <a:rPr lang="en-US" sz="2800" b="1">
                <a:solidFill>
                  <a:srgbClr val="0070C0"/>
                </a:solidFill>
                <a:latin typeface="Perpetua" pitchFamily="18" charset="0"/>
              </a:rPr>
              <a:t>dollar terms</a:t>
            </a:r>
            <a:r>
              <a:rPr lang="en-US" sz="2800" b="1"/>
              <a:t>.</a:t>
            </a:r>
            <a:endParaRPr lang="en-US" sz="2800" b="1" i="1"/>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solidFill>
            <a:schemeClr val="bg2"/>
          </a:solidFill>
        </p:spPr>
        <p:txBody>
          <a:bodyPr/>
          <a:lstStyle/>
          <a:p>
            <a:r>
              <a:rPr lang="en-US" sz="4800" b="1" smtClean="0"/>
              <a:t>Project Example - NPV</a:t>
            </a:r>
          </a:p>
        </p:txBody>
      </p:sp>
      <p:sp>
        <p:nvSpPr>
          <p:cNvPr id="81921" name="Slide Number Placeholder 22"/>
          <p:cNvSpPr>
            <a:spLocks noGrp="1"/>
          </p:cNvSpPr>
          <p:nvPr>
            <p:ph type="sldNum" sz="quarter" idx="12"/>
          </p:nvPr>
        </p:nvSpPr>
        <p:spPr bwMode="auto">
          <a:ln>
            <a:round/>
            <a:headEnd/>
            <a:tailEnd/>
          </a:ln>
        </p:spPr>
        <p:txBody>
          <a:bodyPr/>
          <a:lstStyle/>
          <a:p>
            <a:pPr>
              <a:defRPr/>
            </a:pPr>
            <a:r>
              <a:rPr lang="en-US"/>
              <a:t>9-</a:t>
            </a:r>
            <a:fld id="{C87FE7D3-03F1-42DD-8FDE-A6FAC86CA610}" type="slidenum">
              <a:rPr lang="en-US"/>
              <a:pPr>
                <a:defRPr/>
              </a:pPr>
              <a:t>37</a:t>
            </a:fld>
            <a:endParaRPr lang="en-US"/>
          </a:p>
        </p:txBody>
      </p:sp>
      <p:sp>
        <p:nvSpPr>
          <p:cNvPr id="43012"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43013" name="Group 25"/>
          <p:cNvGrpSpPr>
            <a:grpSpLocks/>
          </p:cNvGrpSpPr>
          <p:nvPr/>
        </p:nvGrpSpPr>
        <p:grpSpPr bwMode="auto">
          <a:xfrm>
            <a:off x="381000" y="2209800"/>
            <a:ext cx="8229600" cy="2782888"/>
            <a:chOff x="381000" y="2209800"/>
            <a:chExt cx="8229600" cy="2782907"/>
          </a:xfrm>
        </p:grpSpPr>
        <p:sp>
          <p:nvSpPr>
            <p:cNvPr id="43014"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43015"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3023"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43024"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3026"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43016"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43017"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43018"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76200"/>
            <a:ext cx="7772400" cy="1447800"/>
          </a:xfrm>
          <a:solidFill>
            <a:schemeClr val="bg2"/>
          </a:solidFill>
        </p:spPr>
        <p:txBody>
          <a:bodyPr/>
          <a:lstStyle/>
          <a:p>
            <a:r>
              <a:rPr lang="en-US" b="1" smtClean="0"/>
              <a:t>Net Present Value Computation Step </a:t>
            </a:r>
            <a:r>
              <a:rPr lang="en-US" b="1" smtClean="0">
                <a:solidFill>
                  <a:srgbClr val="FF0000"/>
                </a:solidFill>
              </a:rPr>
              <a:t>1</a:t>
            </a:r>
          </a:p>
        </p:txBody>
      </p:sp>
      <p:sp>
        <p:nvSpPr>
          <p:cNvPr id="83969" name="Slide Number Placeholder 22"/>
          <p:cNvSpPr>
            <a:spLocks noGrp="1"/>
          </p:cNvSpPr>
          <p:nvPr>
            <p:ph type="sldNum" sz="quarter" idx="12"/>
          </p:nvPr>
        </p:nvSpPr>
        <p:spPr bwMode="auto">
          <a:ln>
            <a:round/>
            <a:headEnd/>
            <a:tailEnd/>
          </a:ln>
        </p:spPr>
        <p:txBody>
          <a:bodyPr/>
          <a:lstStyle/>
          <a:p>
            <a:pPr>
              <a:defRPr/>
            </a:pPr>
            <a:r>
              <a:rPr lang="en-US"/>
              <a:t>9-</a:t>
            </a:r>
            <a:fld id="{E101E777-D856-4F4E-AAAB-71899F5BC673}" type="slidenum">
              <a:rPr lang="en-US"/>
              <a:pPr>
                <a:defRPr/>
              </a:pPr>
              <a:t>38</a:t>
            </a:fld>
            <a:endParaRPr lang="en-US"/>
          </a:p>
        </p:txBody>
      </p:sp>
      <p:sp>
        <p:nvSpPr>
          <p:cNvPr id="44036" name="TextBox 14"/>
          <p:cNvSpPr txBox="1">
            <a:spLocks noChangeArrowheads="1"/>
          </p:cNvSpPr>
          <p:nvPr/>
        </p:nvSpPr>
        <p:spPr bwMode="auto">
          <a:xfrm>
            <a:off x="3938588" y="1490663"/>
            <a:ext cx="2743200" cy="641350"/>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44037" name="Group 25"/>
          <p:cNvGrpSpPr>
            <a:grpSpLocks/>
          </p:cNvGrpSpPr>
          <p:nvPr/>
        </p:nvGrpSpPr>
        <p:grpSpPr bwMode="auto">
          <a:xfrm>
            <a:off x="966788" y="2252663"/>
            <a:ext cx="8229600" cy="2774950"/>
            <a:chOff x="381000" y="2209800"/>
            <a:chExt cx="8229600" cy="2774969"/>
          </a:xfrm>
        </p:grpSpPr>
        <p:sp>
          <p:nvSpPr>
            <p:cNvPr id="44051" name="TextBox 12"/>
            <p:cNvSpPr txBox="1">
              <a:spLocks noChangeArrowheads="1"/>
            </p:cNvSpPr>
            <p:nvPr/>
          </p:nvSpPr>
          <p:spPr bwMode="auto">
            <a:xfrm>
              <a:off x="381000" y="4038613"/>
              <a:ext cx="2209800" cy="519116"/>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44052"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4060" name="TextBox 10"/>
              <p:cNvSpPr txBox="1">
                <a:spLocks noChangeArrowheads="1"/>
              </p:cNvSpPr>
              <p:nvPr/>
            </p:nvSpPr>
            <p:spPr bwMode="auto">
              <a:xfrm>
                <a:off x="3124200" y="2209800"/>
                <a:ext cx="609600" cy="641350"/>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44061" name="TextBox 11"/>
              <p:cNvSpPr txBox="1">
                <a:spLocks noChangeArrowheads="1"/>
              </p:cNvSpPr>
              <p:nvPr/>
            </p:nvSpPr>
            <p:spPr bwMode="auto">
              <a:xfrm>
                <a:off x="5181600" y="2209800"/>
                <a:ext cx="838200" cy="641350"/>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4063" name="TextBox 20"/>
              <p:cNvSpPr txBox="1">
                <a:spLocks noChangeArrowheads="1"/>
              </p:cNvSpPr>
              <p:nvPr/>
            </p:nvSpPr>
            <p:spPr bwMode="auto">
              <a:xfrm>
                <a:off x="7162800" y="2209800"/>
                <a:ext cx="762000" cy="641350"/>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44053" name="TextBox 22"/>
            <p:cNvSpPr txBox="1">
              <a:spLocks noChangeArrowheads="1"/>
            </p:cNvSpPr>
            <p:nvPr/>
          </p:nvSpPr>
          <p:spPr bwMode="auto">
            <a:xfrm>
              <a:off x="2971800" y="4038613"/>
              <a:ext cx="2133600" cy="946156"/>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44054" name="TextBox 23"/>
            <p:cNvSpPr txBox="1">
              <a:spLocks noChangeArrowheads="1"/>
            </p:cNvSpPr>
            <p:nvPr/>
          </p:nvSpPr>
          <p:spPr bwMode="auto">
            <a:xfrm>
              <a:off x="5105400" y="4038613"/>
              <a:ext cx="1524000" cy="946156"/>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44055" name="TextBox 24"/>
            <p:cNvSpPr txBox="1">
              <a:spLocks noChangeArrowheads="1"/>
            </p:cNvSpPr>
            <p:nvPr/>
          </p:nvSpPr>
          <p:spPr bwMode="auto">
            <a:xfrm>
              <a:off x="7010400" y="4038613"/>
              <a:ext cx="1600200" cy="946156"/>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grpSp>
        <p:nvGrpSpPr>
          <p:cNvPr id="4" name="Group 30"/>
          <p:cNvGrpSpPr>
            <a:grpSpLocks/>
          </p:cNvGrpSpPr>
          <p:nvPr/>
        </p:nvGrpSpPr>
        <p:grpSpPr bwMode="auto">
          <a:xfrm>
            <a:off x="2338388" y="5072063"/>
            <a:ext cx="5867400" cy="914400"/>
            <a:chOff x="1752600" y="5029200"/>
            <a:chExt cx="5867400" cy="914400"/>
          </a:xfrm>
        </p:grpSpPr>
        <p:cxnSp>
          <p:nvCxnSpPr>
            <p:cNvPr id="27" name="Straight Arrow Connector 26"/>
            <p:cNvCxnSpPr/>
            <p:nvPr/>
          </p:nvCxnSpPr>
          <p:spPr>
            <a:xfrm flipH="1">
              <a:off x="1752600" y="5943600"/>
              <a:ext cx="5867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0" y="5029200"/>
              <a:ext cx="0" cy="914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Group 28"/>
          <p:cNvGrpSpPr>
            <a:grpSpLocks/>
          </p:cNvGrpSpPr>
          <p:nvPr/>
        </p:nvGrpSpPr>
        <p:grpSpPr bwMode="auto">
          <a:xfrm>
            <a:off x="2338388" y="4995863"/>
            <a:ext cx="1905000" cy="152400"/>
            <a:chOff x="1752600" y="4953000"/>
            <a:chExt cx="1905000" cy="152400"/>
          </a:xfrm>
        </p:grpSpPr>
        <p:cxnSp>
          <p:nvCxnSpPr>
            <p:cNvPr id="22" name="Straight Arrow Connector 21"/>
            <p:cNvCxnSpPr/>
            <p:nvPr/>
          </p:nvCxnSpPr>
          <p:spPr>
            <a:xfrm flipH="1">
              <a:off x="1752600" y="5105400"/>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4953000"/>
              <a:ext cx="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29"/>
          <p:cNvGrpSpPr>
            <a:grpSpLocks/>
          </p:cNvGrpSpPr>
          <p:nvPr/>
        </p:nvGrpSpPr>
        <p:grpSpPr bwMode="auto">
          <a:xfrm>
            <a:off x="2338388" y="4995863"/>
            <a:ext cx="3962400" cy="533400"/>
            <a:chOff x="1752600" y="4953000"/>
            <a:chExt cx="3962400" cy="533400"/>
          </a:xfrm>
        </p:grpSpPr>
        <p:cxnSp>
          <p:nvCxnSpPr>
            <p:cNvPr id="26" name="Straight Arrow Connector 25"/>
            <p:cNvCxnSpPr/>
            <p:nvPr/>
          </p:nvCxnSpPr>
          <p:spPr>
            <a:xfrm flipH="1">
              <a:off x="1752600" y="5486400"/>
              <a:ext cx="39624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4953000"/>
              <a:ext cx="0" cy="533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a:spLocks noChangeArrowheads="1"/>
          </p:cNvSpPr>
          <p:nvPr/>
        </p:nvSpPr>
        <p:spPr bwMode="auto">
          <a:xfrm>
            <a:off x="966788" y="4919663"/>
            <a:ext cx="1600200" cy="457200"/>
          </a:xfrm>
          <a:prstGeom prst="rect">
            <a:avLst/>
          </a:prstGeom>
          <a:noFill/>
          <a:ln w="9525">
            <a:noFill/>
            <a:miter lim="800000"/>
            <a:headEnd/>
            <a:tailEnd/>
          </a:ln>
        </p:spPr>
        <p:txBody>
          <a:bodyPr>
            <a:spAutoFit/>
          </a:bodyPr>
          <a:lstStyle/>
          <a:p>
            <a:r>
              <a:rPr lang="en-US" sz="2400">
                <a:latin typeface="Arial Black" pitchFamily="34" charset="0"/>
              </a:rPr>
              <a:t>56,357</a:t>
            </a:r>
          </a:p>
        </p:txBody>
      </p:sp>
      <p:sp>
        <p:nvSpPr>
          <p:cNvPr id="39" name="TextBox 38"/>
          <p:cNvSpPr txBox="1">
            <a:spLocks noChangeArrowheads="1"/>
          </p:cNvSpPr>
          <p:nvPr/>
        </p:nvSpPr>
        <p:spPr bwMode="auto">
          <a:xfrm>
            <a:off x="890588" y="5338763"/>
            <a:ext cx="1676400" cy="457200"/>
          </a:xfrm>
          <a:prstGeom prst="rect">
            <a:avLst/>
          </a:prstGeom>
          <a:noFill/>
          <a:ln w="9525">
            <a:noFill/>
            <a:miter lim="800000"/>
            <a:headEnd/>
            <a:tailEnd/>
          </a:ln>
        </p:spPr>
        <p:txBody>
          <a:bodyPr>
            <a:spAutoFit/>
          </a:bodyPr>
          <a:lstStyle/>
          <a:p>
            <a:r>
              <a:rPr lang="en-US" sz="2400">
                <a:latin typeface="Arial Black" pitchFamily="34" charset="0"/>
              </a:rPr>
              <a:t> 56,441</a:t>
            </a:r>
          </a:p>
        </p:txBody>
      </p:sp>
      <p:sp>
        <p:nvSpPr>
          <p:cNvPr id="40" name="TextBox 39"/>
          <p:cNvSpPr txBox="1">
            <a:spLocks noChangeArrowheads="1"/>
          </p:cNvSpPr>
          <p:nvPr/>
        </p:nvSpPr>
        <p:spPr bwMode="auto">
          <a:xfrm>
            <a:off x="966788" y="5757863"/>
            <a:ext cx="1676400" cy="457200"/>
          </a:xfrm>
          <a:prstGeom prst="rect">
            <a:avLst/>
          </a:prstGeom>
          <a:noFill/>
          <a:ln w="9525">
            <a:noFill/>
            <a:miter lim="800000"/>
            <a:headEnd/>
            <a:tailEnd/>
          </a:ln>
        </p:spPr>
        <p:txBody>
          <a:bodyPr>
            <a:spAutoFit/>
          </a:bodyPr>
          <a:lstStyle/>
          <a:p>
            <a:r>
              <a:rPr lang="en-US" sz="2400" u="sng">
                <a:latin typeface="Arial Black" pitchFamily="34" charset="0"/>
              </a:rPr>
              <a:t>64,829</a:t>
            </a:r>
            <a:endParaRPr lang="en-US" sz="2400" u="sng">
              <a:latin typeface="Perpetua" pitchFamily="18" charset="0"/>
            </a:endParaRPr>
          </a:p>
        </p:txBody>
      </p:sp>
      <p:sp>
        <p:nvSpPr>
          <p:cNvPr id="28" name="TextBox 27"/>
          <p:cNvSpPr txBox="1">
            <a:spLocks noChangeArrowheads="1"/>
          </p:cNvSpPr>
          <p:nvPr/>
        </p:nvSpPr>
        <p:spPr bwMode="auto">
          <a:xfrm>
            <a:off x="731838" y="6215063"/>
            <a:ext cx="5638800" cy="457200"/>
          </a:xfrm>
          <a:prstGeom prst="rect">
            <a:avLst/>
          </a:prstGeom>
          <a:noFill/>
          <a:ln w="9525">
            <a:noFill/>
            <a:miter lim="800000"/>
            <a:headEnd/>
            <a:tailEnd/>
          </a:ln>
        </p:spPr>
        <p:txBody>
          <a:bodyPr>
            <a:spAutoFit/>
          </a:bodyPr>
          <a:lstStyle/>
          <a:p>
            <a:r>
              <a:rPr lang="en-US" sz="2400">
                <a:solidFill>
                  <a:srgbClr val="C00000"/>
                </a:solidFill>
                <a:latin typeface="Arial Black" pitchFamily="34" charset="0"/>
              </a:rPr>
              <a:t>177,627 = </a:t>
            </a:r>
            <a:r>
              <a:rPr lang="en-US" sz="2400" b="1">
                <a:solidFill>
                  <a:srgbClr val="C00000"/>
                </a:solidFill>
                <a:latin typeface="Perpetua" pitchFamily="18" charset="0"/>
              </a:rPr>
              <a:t>PV of all cash flows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Effect transition="in" filter="fade">
                                      <p:cBhvr>
                                        <p:cTn id="15" dur="10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1000" fill="hold"/>
                                        <p:tgtEl>
                                          <p:spTgt spid="39"/>
                                        </p:tgtEl>
                                        <p:attrNameLst>
                                          <p:attrName>ppt_w</p:attrName>
                                        </p:attrNameLst>
                                      </p:cBhvr>
                                      <p:tavLst>
                                        <p:tav tm="0">
                                          <p:val>
                                            <p:fltVal val="0"/>
                                          </p:val>
                                        </p:tav>
                                        <p:tav tm="100000">
                                          <p:val>
                                            <p:strVal val="#ppt_w"/>
                                          </p:val>
                                        </p:tav>
                                      </p:tavLst>
                                    </p:anim>
                                    <p:anim calcmode="lin" valueType="num">
                                      <p:cBhvr>
                                        <p:cTn id="27" dur="1000" fill="hold"/>
                                        <p:tgtEl>
                                          <p:spTgt spid="39"/>
                                        </p:tgtEl>
                                        <p:attrNameLst>
                                          <p:attrName>ppt_h</p:attrName>
                                        </p:attrNameLst>
                                      </p:cBhvr>
                                      <p:tavLst>
                                        <p:tav tm="0">
                                          <p:val>
                                            <p:fltVal val="0"/>
                                          </p:val>
                                        </p:tav>
                                        <p:tav tm="100000">
                                          <p:val>
                                            <p:strVal val="#ppt_h"/>
                                          </p:val>
                                        </p:tav>
                                      </p:tavLst>
                                    </p:anim>
                                    <p:animEffect transition="in" filter="fade">
                                      <p:cBhvr>
                                        <p:cTn id="28" dur="10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strVal val="#ppt_w*0.70"/>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Effect transition="in" filter="fade">
                                      <p:cBhvr>
                                        <p:cTn id="35" dur="1000"/>
                                        <p:tgtEl>
                                          <p:spTgt spid="4"/>
                                        </p:tgtEl>
                                      </p:cBhvr>
                                    </p:animEffect>
                                  </p:childTnLst>
                                </p:cTn>
                              </p:par>
                            </p:childTnLst>
                          </p:cTn>
                        </p:par>
                        <p:par>
                          <p:cTn id="36" fill="hold">
                            <p:stCondLst>
                              <p:cond delay="1000"/>
                            </p:stCondLst>
                            <p:childTnLst>
                              <p:par>
                                <p:cTn id="37" presetID="53"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28"/>
                                        </p:tgtEl>
                                        <p:attrNameLst>
                                          <p:attrName>style.visibility</p:attrName>
                                        </p:attrNameLst>
                                      </p:cBhvr>
                                      <p:to>
                                        <p:strVal val="visible"/>
                                      </p:to>
                                    </p:set>
                                    <p:anim calcmode="discrete" valueType="clr">
                                      <p:cBhvr override="childStyle">
                                        <p:cTn id="46"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8"/>
                                        </p:tgtEl>
                                        <p:attrNameLst>
                                          <p:attrName>fillcolor</p:attrName>
                                        </p:attrNameLst>
                                      </p:cBhvr>
                                      <p:tavLst>
                                        <p:tav tm="0">
                                          <p:val>
                                            <p:clrVal>
                                              <a:schemeClr val="accent2"/>
                                            </p:clrVal>
                                          </p:val>
                                        </p:tav>
                                        <p:tav tm="50000">
                                          <p:val>
                                            <p:clrVal>
                                              <a:schemeClr val="hlink"/>
                                            </p:clrVal>
                                          </p:val>
                                        </p:tav>
                                      </p:tavLst>
                                    </p:anim>
                                    <p:set>
                                      <p:cBhvr>
                                        <p:cTn id="48"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a:xfrm>
            <a:off x="876300" y="152400"/>
            <a:ext cx="7772400" cy="1447800"/>
          </a:xfrm>
          <a:solidFill>
            <a:schemeClr val="bg2"/>
          </a:solidFill>
        </p:spPr>
        <p:txBody>
          <a:bodyPr/>
          <a:lstStyle/>
          <a:p>
            <a:r>
              <a:rPr lang="en-US" b="1" smtClean="0"/>
              <a:t>Net Present Value Computation Step </a:t>
            </a:r>
            <a:r>
              <a:rPr lang="en-US" b="1" smtClean="0">
                <a:solidFill>
                  <a:srgbClr val="FF0000"/>
                </a:solidFill>
              </a:rPr>
              <a:t>2</a:t>
            </a:r>
          </a:p>
        </p:txBody>
      </p:sp>
      <p:sp>
        <p:nvSpPr>
          <p:cNvPr id="84993" name="Slide Number Placeholder 22"/>
          <p:cNvSpPr>
            <a:spLocks noGrp="1"/>
          </p:cNvSpPr>
          <p:nvPr>
            <p:ph type="sldNum" sz="quarter" idx="12"/>
          </p:nvPr>
        </p:nvSpPr>
        <p:spPr bwMode="auto">
          <a:ln>
            <a:round/>
            <a:headEnd/>
            <a:tailEnd/>
          </a:ln>
        </p:spPr>
        <p:txBody>
          <a:bodyPr/>
          <a:lstStyle/>
          <a:p>
            <a:pPr>
              <a:defRPr/>
            </a:pPr>
            <a:r>
              <a:rPr lang="en-US"/>
              <a:t>9-</a:t>
            </a:r>
            <a:fld id="{A953EDE4-3340-428E-B7C2-22F94FB55699}" type="slidenum">
              <a:rPr lang="en-US"/>
              <a:pPr>
                <a:defRPr/>
              </a:pPr>
              <a:t>39</a:t>
            </a:fld>
            <a:endParaRPr lang="en-US"/>
          </a:p>
        </p:txBody>
      </p:sp>
      <p:sp>
        <p:nvSpPr>
          <p:cNvPr id="45060" name="TextBox 14"/>
          <p:cNvSpPr txBox="1">
            <a:spLocks noChangeArrowheads="1"/>
          </p:cNvSpPr>
          <p:nvPr/>
        </p:nvSpPr>
        <p:spPr bwMode="auto">
          <a:xfrm>
            <a:off x="3438525" y="1606550"/>
            <a:ext cx="2743200" cy="647700"/>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45061" name="Group 25"/>
          <p:cNvGrpSpPr>
            <a:grpSpLocks/>
          </p:cNvGrpSpPr>
          <p:nvPr/>
        </p:nvGrpSpPr>
        <p:grpSpPr bwMode="auto">
          <a:xfrm>
            <a:off x="381000" y="2209800"/>
            <a:ext cx="8229600" cy="2782888"/>
            <a:chOff x="381000" y="2209800"/>
            <a:chExt cx="8229600" cy="2782907"/>
          </a:xfrm>
        </p:grpSpPr>
        <p:sp>
          <p:nvSpPr>
            <p:cNvPr id="45064"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45065"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5073"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45074"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5076"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45066"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45067"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45068"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sp>
        <p:nvSpPr>
          <p:cNvPr id="39" name="TextBox 38"/>
          <p:cNvSpPr txBox="1">
            <a:spLocks noChangeArrowheads="1"/>
          </p:cNvSpPr>
          <p:nvPr/>
        </p:nvSpPr>
        <p:spPr bwMode="auto">
          <a:xfrm>
            <a:off x="381000" y="5562600"/>
            <a:ext cx="8763000" cy="584200"/>
          </a:xfrm>
          <a:prstGeom prst="rect">
            <a:avLst/>
          </a:prstGeom>
          <a:noFill/>
          <a:ln w="9525">
            <a:noFill/>
            <a:miter lim="800000"/>
            <a:headEnd/>
            <a:tailEnd/>
          </a:ln>
        </p:spPr>
        <p:txBody>
          <a:bodyPr>
            <a:spAutoFit/>
          </a:bodyPr>
          <a:lstStyle/>
          <a:p>
            <a:r>
              <a:rPr lang="en-US" sz="2400">
                <a:latin typeface="Arial Black" pitchFamily="34" charset="0"/>
              </a:rPr>
              <a:t> </a:t>
            </a:r>
            <a:r>
              <a:rPr lang="en-US" sz="3200">
                <a:solidFill>
                  <a:srgbClr val="C00000"/>
                </a:solidFill>
                <a:latin typeface="Arial Black" pitchFamily="34" charset="0"/>
              </a:rPr>
              <a:t>NPV =$177,627 - $165,000 = $12,627</a:t>
            </a:r>
            <a:endParaRPr lang="en-US" sz="2400">
              <a:solidFill>
                <a:srgbClr val="C00000"/>
              </a:solidFill>
              <a:latin typeface="Arial Black" pitchFamily="34" charset="0"/>
            </a:endParaRPr>
          </a:p>
        </p:txBody>
      </p:sp>
      <p:sp>
        <p:nvSpPr>
          <p:cNvPr id="40" name="TextBox 39"/>
          <p:cNvSpPr txBox="1">
            <a:spLocks noChangeArrowheads="1"/>
          </p:cNvSpPr>
          <p:nvPr/>
        </p:nvSpPr>
        <p:spPr bwMode="auto">
          <a:xfrm>
            <a:off x="838200" y="5029200"/>
            <a:ext cx="7162800" cy="461963"/>
          </a:xfrm>
          <a:prstGeom prst="rect">
            <a:avLst/>
          </a:prstGeom>
          <a:noFill/>
          <a:ln w="9525">
            <a:noFill/>
            <a:miter lim="800000"/>
            <a:headEnd/>
            <a:tailEnd/>
          </a:ln>
        </p:spPr>
        <p:txBody>
          <a:bodyPr>
            <a:spAutoFit/>
          </a:bodyPr>
          <a:lstStyle/>
          <a:p>
            <a:r>
              <a:rPr lang="en-US" sz="2400">
                <a:solidFill>
                  <a:srgbClr val="C00000"/>
                </a:solidFill>
                <a:latin typeface="Arial Black" pitchFamily="34" charset="0"/>
              </a:rPr>
              <a:t>NPV = PV of Inflows – PV of Outflows </a:t>
            </a:r>
            <a:endParaRPr lang="en-US" sz="2400">
              <a:solidFill>
                <a:srgbClr val="C00000"/>
              </a:solidFill>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Effect transition="in" filter="fade">
                                      <p:cBhvr>
                                        <p:cTn id="9" dur="1000"/>
                                        <p:tgtEl>
                                          <p:spTgt spid="40"/>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Effect transition="in" filter="fade">
                                      <p:cBhvr>
                                        <p:cTn id="15"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Slide Number Placeholder 22"/>
          <p:cNvSpPr>
            <a:spLocks noGrp="1"/>
          </p:cNvSpPr>
          <p:nvPr>
            <p:ph type="sldNum" sz="quarter" idx="12"/>
          </p:nvPr>
        </p:nvSpPr>
        <p:spPr bwMode="auto">
          <a:ln>
            <a:round/>
            <a:headEnd/>
            <a:tailEnd/>
          </a:ln>
        </p:spPr>
        <p:txBody>
          <a:bodyPr/>
          <a:lstStyle/>
          <a:p>
            <a:pPr>
              <a:defRPr/>
            </a:pPr>
            <a:r>
              <a:rPr lang="en-US"/>
              <a:t>9-</a:t>
            </a:r>
            <a:fld id="{9AEBFEDA-D763-4E55-BA90-D679A942D6F7}" type="slidenum">
              <a:rPr lang="en-US"/>
              <a:pPr>
                <a:defRPr/>
              </a:pPr>
              <a:t>4</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p:txBody>
      </p:sp>
      <p:sp>
        <p:nvSpPr>
          <p:cNvPr id="5" name="TextBox 4"/>
          <p:cNvSpPr txBox="1">
            <a:spLocks noChangeArrowheads="1"/>
          </p:cNvSpPr>
          <p:nvPr/>
        </p:nvSpPr>
        <p:spPr bwMode="auto">
          <a:xfrm>
            <a:off x="935038" y="1905000"/>
            <a:ext cx="7162800" cy="4419600"/>
          </a:xfrm>
          <a:prstGeom prst="rect">
            <a:avLst/>
          </a:prstGeom>
          <a:noFill/>
          <a:ln w="9525">
            <a:noFill/>
            <a:miter lim="800000"/>
            <a:headEnd/>
            <a:tailEnd/>
          </a:ln>
        </p:spPr>
        <p:txBody>
          <a:bodyPr>
            <a:spAutoFit/>
          </a:bodyPr>
          <a:lstStyle/>
          <a:p>
            <a:pPr marL="234950" indent="-234950">
              <a:buFont typeface="Arial" charset="0"/>
              <a:buChar char="•"/>
            </a:pPr>
            <a:r>
              <a:rPr lang="en-US" sz="3200" b="1">
                <a:latin typeface="Perpetua" pitchFamily="18" charset="0"/>
              </a:rPr>
              <a:t>Capital Budgeting Process</a:t>
            </a:r>
          </a:p>
          <a:p>
            <a:pPr marL="234950" indent="-234950">
              <a:buFont typeface="Arial" charset="0"/>
              <a:buChar char="•"/>
            </a:pPr>
            <a:endParaRPr lang="en-US" b="1">
              <a:latin typeface="Perpetua" pitchFamily="18" charset="0"/>
            </a:endParaRPr>
          </a:p>
          <a:p>
            <a:pPr marL="234950" indent="-234950">
              <a:buFont typeface="Arial" charset="0"/>
              <a:buChar char="•"/>
            </a:pPr>
            <a:r>
              <a:rPr lang="en-US" sz="3200" b="1">
                <a:latin typeface="Perpetua" pitchFamily="18" charset="0"/>
              </a:rPr>
              <a:t>Payback</a:t>
            </a:r>
          </a:p>
          <a:p>
            <a:pPr marL="234950" indent="-234950">
              <a:buFont typeface="Arial" charset="0"/>
              <a:buChar char="•"/>
            </a:pPr>
            <a:endParaRPr lang="en-US" b="1">
              <a:latin typeface="Perpetua" pitchFamily="18" charset="0"/>
            </a:endParaRPr>
          </a:p>
          <a:p>
            <a:pPr marL="234950" indent="-234950">
              <a:buFont typeface="Arial" charset="0"/>
              <a:buChar char="•"/>
            </a:pPr>
            <a:r>
              <a:rPr lang="en-US" sz="3200" b="1">
                <a:latin typeface="Perpetua" pitchFamily="18" charset="0"/>
              </a:rPr>
              <a:t>Discounted Payback</a:t>
            </a:r>
          </a:p>
          <a:p>
            <a:pPr marL="234950" indent="-234950">
              <a:buFont typeface="Arial" charset="0"/>
              <a:buChar char="•"/>
            </a:pPr>
            <a:endParaRPr lang="en-US" b="1">
              <a:latin typeface="Perpetua" pitchFamily="18" charset="0"/>
            </a:endParaRPr>
          </a:p>
          <a:p>
            <a:pPr marL="234950" indent="-234950">
              <a:buFont typeface="Arial" charset="0"/>
              <a:buChar char="•"/>
            </a:pPr>
            <a:r>
              <a:rPr lang="en-US" sz="3200" b="1">
                <a:latin typeface="Perpetua" pitchFamily="18" charset="0"/>
              </a:rPr>
              <a:t>Net Present Value</a:t>
            </a:r>
          </a:p>
          <a:p>
            <a:pPr marL="234950" indent="-234950">
              <a:buFont typeface="Arial" charset="0"/>
              <a:buChar char="•"/>
            </a:pPr>
            <a:endParaRPr lang="en-US" b="1">
              <a:latin typeface="Perpetua" pitchFamily="18" charset="0"/>
            </a:endParaRPr>
          </a:p>
          <a:p>
            <a:pPr marL="234950" indent="-234950">
              <a:buFont typeface="Arial" charset="0"/>
              <a:buChar char="•"/>
            </a:pPr>
            <a:r>
              <a:rPr lang="en-US" sz="3200" b="1">
                <a:latin typeface="Perpetua" pitchFamily="18" charset="0"/>
              </a:rPr>
              <a:t>Profitability Index</a:t>
            </a:r>
          </a:p>
          <a:p>
            <a:pPr marL="234950" indent="-234950">
              <a:buFont typeface="Arial" charset="0"/>
              <a:buChar char="•"/>
            </a:pPr>
            <a:endParaRPr lang="en-US" sz="3200">
              <a:latin typeface="Arial Black" pitchFamily="34" charset="0"/>
            </a:endParaRPr>
          </a:p>
          <a:p>
            <a:pPr marL="234950" indent="-23495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0" end="0"/>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2" end="2"/>
                                            </p:txEl>
                                          </p:spTgt>
                                        </p:tgtEl>
                                        <p:attrNameLst>
                                          <p:attrName>style.opacity</p:attrName>
                                        </p:attrNameLst>
                                      </p:cBhvr>
                                      <p:to>
                                        <p:strVal val="0.5"/>
                                      </p:to>
                                    </p:set>
                                    <p:animEffect filter="image" prLst="opacity: 0.5">
                                      <p:cBhvr rctx="IE">
                                        <p:cTn id="9" dur="indefinite"/>
                                        <p:tgtEl>
                                          <p:spTgt spid="5">
                                            <p:txEl>
                                              <p:pRg st="2" end="2"/>
                                            </p:txEl>
                                          </p:spTgt>
                                        </p:tgtEl>
                                      </p:cBhvr>
                                    </p:animEffect>
                                  </p:childTnLst>
                                </p:cTn>
                              </p:par>
                              <p:par>
                                <p:cTn id="10" presetID="9" presetClass="emph" presetSubtype="0" nodeType="withEffect">
                                  <p:stCondLst>
                                    <p:cond delay="0"/>
                                  </p:stCondLst>
                                  <p:childTnLst>
                                    <p:set>
                                      <p:cBhvr rctx="PPT">
                                        <p:cTn id="11" dur="indefinite"/>
                                        <p:tgtEl>
                                          <p:spTgt spid="5">
                                            <p:txEl>
                                              <p:pRg st="4" end="4"/>
                                            </p:txEl>
                                          </p:spTgt>
                                        </p:tgtEl>
                                        <p:attrNameLst>
                                          <p:attrName>style.opacity</p:attrName>
                                        </p:attrNameLst>
                                      </p:cBhvr>
                                      <p:to>
                                        <p:strVal val="0.5"/>
                                      </p:to>
                                    </p:set>
                                    <p:animEffect filter="image" prLst="opacity: 0.5">
                                      <p:cBhvr rctx="IE">
                                        <p:cTn id="12" dur="indefinite"/>
                                        <p:tgtEl>
                                          <p:spTgt spid="5">
                                            <p:txEl>
                                              <p:pRg st="4" end="4"/>
                                            </p:txEl>
                                          </p:spTgt>
                                        </p:tgtEl>
                                      </p:cBhvr>
                                    </p:animEffect>
                                  </p:childTnLst>
                                </p:cTn>
                              </p:par>
                              <p:par>
                                <p:cTn id="13" presetID="9" presetClass="emph" presetSubtype="0" nodeType="withEffect">
                                  <p:stCondLst>
                                    <p:cond delay="0"/>
                                  </p:stCondLst>
                                  <p:childTnLst>
                                    <p:set>
                                      <p:cBhvr rctx="PPT">
                                        <p:cTn id="14" dur="indefinite"/>
                                        <p:tgtEl>
                                          <p:spTgt spid="5">
                                            <p:txEl>
                                              <p:pRg st="6" end="6"/>
                                            </p:txEl>
                                          </p:spTgt>
                                        </p:tgtEl>
                                        <p:attrNameLst>
                                          <p:attrName>style.opacity</p:attrName>
                                        </p:attrNameLst>
                                      </p:cBhvr>
                                      <p:to>
                                        <p:strVal val="0.5"/>
                                      </p:to>
                                    </p:set>
                                    <p:animEffect filter="image" prLst="opacity: 0.5">
                                      <p:cBhvr rctx="IE">
                                        <p:cTn id="15" dur="indefinite"/>
                                        <p:tgtEl>
                                          <p:spTgt spid="5">
                                            <p:txEl>
                                              <p:pRg st="6" end="6"/>
                                            </p:txEl>
                                          </p:spTgt>
                                        </p:tgtEl>
                                      </p:cBhvr>
                                    </p:animEffect>
                                  </p:childTnLst>
                                </p:cTn>
                              </p:par>
                              <p:par>
                                <p:cTn id="16" presetID="9" presetClass="emph" presetSubtype="0" nodeType="withEffect">
                                  <p:stCondLst>
                                    <p:cond delay="0"/>
                                  </p:stCondLst>
                                  <p:childTnLst>
                                    <p:set>
                                      <p:cBhvr rctx="PPT">
                                        <p:cTn id="17" dur="indefinite"/>
                                        <p:tgtEl>
                                          <p:spTgt spid="5">
                                            <p:txEl>
                                              <p:pRg st="8" end="8"/>
                                            </p:txEl>
                                          </p:spTgt>
                                        </p:tgtEl>
                                        <p:attrNameLst>
                                          <p:attrName>style.opacity</p:attrName>
                                        </p:attrNameLst>
                                      </p:cBhvr>
                                      <p:to>
                                        <p:strVal val="0.5"/>
                                      </p:to>
                                    </p:set>
                                    <p:animEffect filter="image" prLst="opacity: 0.5">
                                      <p:cBhvr rctx="IE">
                                        <p:cTn id="18" dur="indefinite"/>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solidFill>
            <a:schemeClr val="bg2"/>
          </a:solidFill>
        </p:spPr>
        <p:txBody>
          <a:bodyPr/>
          <a:lstStyle/>
          <a:p>
            <a:r>
              <a:rPr lang="en-US" sz="4800" b="1" smtClean="0"/>
              <a:t>Net Present Value Decision</a:t>
            </a:r>
          </a:p>
        </p:txBody>
      </p:sp>
      <p:sp>
        <p:nvSpPr>
          <p:cNvPr id="86017" name="Slide Number Placeholder 22"/>
          <p:cNvSpPr>
            <a:spLocks noGrp="1"/>
          </p:cNvSpPr>
          <p:nvPr>
            <p:ph type="sldNum" sz="quarter" idx="12"/>
          </p:nvPr>
        </p:nvSpPr>
        <p:spPr bwMode="auto">
          <a:ln>
            <a:round/>
            <a:headEnd/>
            <a:tailEnd/>
          </a:ln>
        </p:spPr>
        <p:txBody>
          <a:bodyPr/>
          <a:lstStyle/>
          <a:p>
            <a:pPr>
              <a:defRPr/>
            </a:pPr>
            <a:r>
              <a:rPr lang="en-US"/>
              <a:t>9-</a:t>
            </a:r>
            <a:fld id="{556FFDA1-4EB2-42C3-B9AE-CAD50D088EFA}" type="slidenum">
              <a:rPr lang="en-US"/>
              <a:pPr>
                <a:defRPr/>
              </a:pPr>
              <a:t>40</a:t>
            </a:fld>
            <a:endParaRPr lang="en-US"/>
          </a:p>
        </p:txBody>
      </p:sp>
      <p:sp>
        <p:nvSpPr>
          <p:cNvPr id="4" name="TextBox 3"/>
          <p:cNvSpPr txBox="1">
            <a:spLocks noChangeArrowheads="1"/>
          </p:cNvSpPr>
          <p:nvPr/>
        </p:nvSpPr>
        <p:spPr bwMode="auto">
          <a:xfrm>
            <a:off x="685800" y="1738313"/>
            <a:ext cx="5029200" cy="3970337"/>
          </a:xfrm>
          <a:prstGeom prst="rect">
            <a:avLst/>
          </a:prstGeom>
          <a:noFill/>
          <a:ln w="9525">
            <a:noFill/>
            <a:miter lim="800000"/>
            <a:headEnd/>
            <a:tailEnd/>
          </a:ln>
        </p:spPr>
        <p:txBody>
          <a:bodyPr>
            <a:spAutoFit/>
          </a:bodyPr>
          <a:lstStyle/>
          <a:p>
            <a:r>
              <a:rPr lang="en-US" sz="2800" b="1">
                <a:latin typeface="Perpetua" pitchFamily="18" charset="0"/>
              </a:rPr>
              <a:t>If the NPV is positive </a:t>
            </a:r>
          </a:p>
          <a:p>
            <a:r>
              <a:rPr lang="en-US" sz="2800" b="1">
                <a:latin typeface="Perpetua" pitchFamily="18" charset="0"/>
              </a:rPr>
              <a:t>(NPV &gt; $0), then we </a:t>
            </a:r>
            <a:r>
              <a:rPr lang="en-US" sz="2800" b="1">
                <a:solidFill>
                  <a:srgbClr val="00B050"/>
                </a:solidFill>
                <a:latin typeface="Perpetua" pitchFamily="18" charset="0"/>
              </a:rPr>
              <a:t>ACCEPT</a:t>
            </a:r>
            <a:r>
              <a:rPr lang="en-US" sz="2800" b="1">
                <a:latin typeface="Perpetua" pitchFamily="18" charset="0"/>
              </a:rPr>
              <a:t> the project.  Conversely, if the NPV is negative, then we </a:t>
            </a:r>
            <a:r>
              <a:rPr lang="en-US" sz="2800" b="1">
                <a:solidFill>
                  <a:srgbClr val="FF0000"/>
                </a:solidFill>
                <a:latin typeface="Perpetua" pitchFamily="18" charset="0"/>
              </a:rPr>
              <a:t>REJECT</a:t>
            </a:r>
            <a:r>
              <a:rPr lang="en-US" sz="2800" b="1">
                <a:latin typeface="Perpetua" pitchFamily="18" charset="0"/>
              </a:rPr>
              <a:t> the project.</a:t>
            </a:r>
          </a:p>
          <a:p>
            <a:endParaRPr lang="en-US" sz="2800" b="1">
              <a:latin typeface="Perpetua" pitchFamily="18" charset="0"/>
            </a:endParaRPr>
          </a:p>
          <a:p>
            <a:r>
              <a:rPr lang="en-US" sz="2800" b="1">
                <a:latin typeface="Perpetua" pitchFamily="18" charset="0"/>
              </a:rPr>
              <a:t>Thus in our case, the NPV is $12,627 so we </a:t>
            </a:r>
            <a:r>
              <a:rPr lang="en-US" sz="2800" b="1">
                <a:solidFill>
                  <a:srgbClr val="00B050"/>
                </a:solidFill>
                <a:latin typeface="Perpetua" pitchFamily="18" charset="0"/>
              </a:rPr>
              <a:t>ACCEPT</a:t>
            </a:r>
            <a:r>
              <a:rPr lang="en-US" sz="2800" b="1">
                <a:latin typeface="Perpetua" pitchFamily="18" charset="0"/>
              </a:rPr>
              <a:t> the project.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106" name="Group 21"/>
          <p:cNvGrpSpPr>
            <a:grpSpLocks/>
          </p:cNvGrpSpPr>
          <p:nvPr/>
        </p:nvGrpSpPr>
        <p:grpSpPr bwMode="auto">
          <a:xfrm>
            <a:off x="180975" y="457200"/>
            <a:ext cx="6191250" cy="6191250"/>
            <a:chOff x="-1219200" y="228600"/>
            <a:chExt cx="6191250" cy="6191250"/>
          </a:xfrm>
        </p:grpSpPr>
        <p:pic>
          <p:nvPicPr>
            <p:cNvPr id="47134" name="Picture 2" descr="http://i.ebayimg.com/t/NEW-TEXAS-INSTRUMENTS-BA-II-PLUS-CALCULATOR-SLIDE-CASE-/00/s/NjUwWDY1MA==/$(KGrHqJ,!h4E6GntFnUQBOmKDLCLO!~~60_3.JPG"/>
            <p:cNvPicPr>
              <a:picLocks noChangeAspect="1" noChangeArrowheads="1"/>
            </p:cNvPicPr>
            <p:nvPr/>
          </p:nvPicPr>
          <p:blipFill>
            <a:blip r:embed="rId3" cstate="print"/>
            <a:srcRect/>
            <a:stretch>
              <a:fillRect/>
            </a:stretch>
          </p:blipFill>
          <p:spPr bwMode="auto">
            <a:xfrm>
              <a:off x="-1219200" y="228600"/>
              <a:ext cx="6191250" cy="6191250"/>
            </a:xfrm>
            <a:prstGeom prst="rect">
              <a:avLst/>
            </a:prstGeom>
            <a:noFill/>
            <a:ln w="9525">
              <a:noFill/>
              <a:miter lim="800000"/>
              <a:headEnd/>
              <a:tailEnd/>
            </a:ln>
          </p:spPr>
        </p:pic>
        <p:sp>
          <p:nvSpPr>
            <p:cNvPr id="26" name="Rectangle 25"/>
            <p:cNvSpPr/>
            <p:nvPr/>
          </p:nvSpPr>
          <p:spPr>
            <a:xfrm>
              <a:off x="685800" y="1371600"/>
              <a:ext cx="2286000" cy="609600"/>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TextBox 5"/>
          <p:cNvSpPr txBox="1">
            <a:spLocks noChangeArrowheads="1"/>
          </p:cNvSpPr>
          <p:nvPr/>
        </p:nvSpPr>
        <p:spPr bwMode="auto">
          <a:xfrm>
            <a:off x="6100763" y="990600"/>
            <a:ext cx="2776537" cy="473075"/>
          </a:xfrm>
          <a:prstGeom prst="rect">
            <a:avLst/>
          </a:prstGeom>
          <a:noFill/>
          <a:ln w="9525">
            <a:noFill/>
            <a:miter lim="800000"/>
            <a:headEnd/>
            <a:tailEnd/>
          </a:ln>
        </p:spPr>
        <p:txBody>
          <a:bodyPr>
            <a:spAutoFit/>
          </a:bodyPr>
          <a:lstStyle/>
          <a:p>
            <a:r>
              <a:rPr lang="en-US" sz="2500">
                <a:latin typeface="Arial Black" pitchFamily="34" charset="0"/>
              </a:rPr>
              <a:t>-165,000 = CF</a:t>
            </a:r>
            <a:r>
              <a:rPr lang="en-US" sz="2500" baseline="-25000">
                <a:latin typeface="Arial Black" pitchFamily="34" charset="0"/>
              </a:rPr>
              <a:t>0</a:t>
            </a:r>
          </a:p>
        </p:txBody>
      </p:sp>
      <p:sp>
        <p:nvSpPr>
          <p:cNvPr id="7" name="TextBox 6"/>
          <p:cNvSpPr txBox="1">
            <a:spLocks noChangeArrowheads="1"/>
          </p:cNvSpPr>
          <p:nvPr/>
        </p:nvSpPr>
        <p:spPr bwMode="auto">
          <a:xfrm>
            <a:off x="6862763" y="4114800"/>
            <a:ext cx="1176337" cy="473075"/>
          </a:xfrm>
          <a:prstGeom prst="rect">
            <a:avLst/>
          </a:prstGeom>
          <a:noFill/>
          <a:ln w="9525">
            <a:noFill/>
            <a:miter lim="800000"/>
            <a:headEnd/>
            <a:tailEnd/>
          </a:ln>
        </p:spPr>
        <p:txBody>
          <a:bodyPr>
            <a:spAutoFit/>
          </a:bodyPr>
          <a:lstStyle/>
          <a:p>
            <a:r>
              <a:rPr lang="en-US" sz="2500">
                <a:latin typeface="Arial Black" pitchFamily="34" charset="0"/>
              </a:rPr>
              <a:t>I = 12 </a:t>
            </a:r>
          </a:p>
        </p:txBody>
      </p:sp>
      <p:sp>
        <p:nvSpPr>
          <p:cNvPr id="10" name="TextBox 9"/>
          <p:cNvSpPr txBox="1">
            <a:spLocks noChangeArrowheads="1"/>
          </p:cNvSpPr>
          <p:nvPr/>
        </p:nvSpPr>
        <p:spPr bwMode="auto">
          <a:xfrm>
            <a:off x="6862763" y="5257800"/>
            <a:ext cx="1557337" cy="473075"/>
          </a:xfrm>
          <a:prstGeom prst="rect">
            <a:avLst/>
          </a:prstGeom>
          <a:noFill/>
          <a:ln w="9525">
            <a:noFill/>
            <a:miter lim="800000"/>
            <a:headEnd/>
            <a:tailEnd/>
          </a:ln>
        </p:spPr>
        <p:txBody>
          <a:bodyPr>
            <a:spAutoFit/>
          </a:bodyPr>
          <a:lstStyle/>
          <a:p>
            <a:r>
              <a:rPr lang="en-US" sz="2500">
                <a:solidFill>
                  <a:srgbClr val="FF0000"/>
                </a:solidFill>
                <a:latin typeface="Arial Black" pitchFamily="34" charset="0"/>
              </a:rPr>
              <a:t>NPV = ?</a:t>
            </a:r>
          </a:p>
        </p:txBody>
      </p:sp>
      <p:sp>
        <p:nvSpPr>
          <p:cNvPr id="11" name="TextBox 10"/>
          <p:cNvSpPr txBox="1">
            <a:spLocks noChangeArrowheads="1"/>
          </p:cNvSpPr>
          <p:nvPr/>
        </p:nvSpPr>
        <p:spPr bwMode="auto">
          <a:xfrm>
            <a:off x="2138363" y="1600200"/>
            <a:ext cx="2438400"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12,627.41</a:t>
            </a:r>
          </a:p>
        </p:txBody>
      </p:sp>
      <p:cxnSp>
        <p:nvCxnSpPr>
          <p:cNvPr id="13" name="Straight Arrow Connector 12"/>
          <p:cNvCxnSpPr/>
          <p:nvPr/>
        </p:nvCxnSpPr>
        <p:spPr>
          <a:xfrm flipH="1">
            <a:off x="2976563" y="1143000"/>
            <a:ext cx="31242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890963" y="2057400"/>
            <a:ext cx="1524000" cy="9144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1"/>
          </p:cNvCxnSpPr>
          <p:nvPr/>
        </p:nvCxnSpPr>
        <p:spPr>
          <a:xfrm>
            <a:off x="5491163" y="46355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433763" y="3352800"/>
            <a:ext cx="4114800" cy="609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814763" y="2971800"/>
            <a:ext cx="1752600" cy="990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519363" y="2971800"/>
            <a:ext cx="4114800" cy="2057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433763" y="3429000"/>
            <a:ext cx="3429000" cy="2057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6862763" y="4681538"/>
            <a:ext cx="1219200" cy="473075"/>
          </a:xfrm>
          <a:prstGeom prst="rect">
            <a:avLst/>
          </a:prstGeom>
          <a:noFill/>
          <a:ln w="9525">
            <a:noFill/>
            <a:miter lim="800000"/>
            <a:headEnd/>
            <a:tailEnd/>
          </a:ln>
        </p:spPr>
        <p:txBody>
          <a:bodyPr>
            <a:spAutoFit/>
          </a:bodyPr>
          <a:lstStyle/>
          <a:p>
            <a:r>
              <a:rPr lang="en-US" sz="2500">
                <a:solidFill>
                  <a:srgbClr val="FF0000"/>
                </a:solidFill>
                <a:latin typeface="Arial Black" pitchFamily="34" charset="0"/>
              </a:rPr>
              <a:t>CPT</a:t>
            </a:r>
          </a:p>
        </p:txBody>
      </p:sp>
      <p:sp>
        <p:nvSpPr>
          <p:cNvPr id="47119" name="TextBox 31"/>
          <p:cNvSpPr txBox="1">
            <a:spLocks noChangeArrowheads="1"/>
          </p:cNvSpPr>
          <p:nvPr/>
        </p:nvSpPr>
        <p:spPr bwMode="auto">
          <a:xfrm>
            <a:off x="5257800" y="457200"/>
            <a:ext cx="3886200" cy="473075"/>
          </a:xfrm>
          <a:prstGeom prst="rect">
            <a:avLst/>
          </a:prstGeom>
          <a:solidFill>
            <a:schemeClr val="bg2"/>
          </a:solidFill>
          <a:ln w="9525">
            <a:noFill/>
            <a:miter lim="800000"/>
            <a:headEnd/>
            <a:tailEnd/>
          </a:ln>
        </p:spPr>
        <p:txBody>
          <a:bodyPr>
            <a:spAutoFit/>
          </a:bodyPr>
          <a:lstStyle/>
          <a:p>
            <a:pPr algn="ctr"/>
            <a:r>
              <a:rPr lang="en-US" sz="2500" b="1">
                <a:solidFill>
                  <a:srgbClr val="0070C0"/>
                </a:solidFill>
                <a:latin typeface="Franklin Gothic Book" pitchFamily="34" charset="0"/>
              </a:rPr>
              <a:t>TI BA II Plus</a:t>
            </a:r>
          </a:p>
        </p:txBody>
      </p:sp>
      <p:sp>
        <p:nvSpPr>
          <p:cNvPr id="24" name="TextBox 23"/>
          <p:cNvSpPr txBox="1">
            <a:spLocks noChangeArrowheads="1"/>
          </p:cNvSpPr>
          <p:nvPr/>
        </p:nvSpPr>
        <p:spPr bwMode="auto">
          <a:xfrm>
            <a:off x="4957763" y="1604963"/>
            <a:ext cx="2471737" cy="473075"/>
          </a:xfrm>
          <a:prstGeom prst="rect">
            <a:avLst/>
          </a:prstGeom>
          <a:noFill/>
          <a:ln w="9525">
            <a:noFill/>
            <a:miter lim="800000"/>
            <a:headEnd/>
            <a:tailEnd/>
          </a:ln>
        </p:spPr>
        <p:txBody>
          <a:bodyPr>
            <a:spAutoFit/>
          </a:bodyPr>
          <a:lstStyle/>
          <a:p>
            <a:r>
              <a:rPr lang="en-US" sz="2500">
                <a:latin typeface="Arial Black" pitchFamily="34" charset="0"/>
              </a:rPr>
              <a:t>C01 = 63,120 </a:t>
            </a:r>
            <a:endParaRPr lang="en-US" sz="2500" baseline="-25000">
              <a:latin typeface="Arial Black" pitchFamily="34" charset="0"/>
            </a:endParaRPr>
          </a:p>
        </p:txBody>
      </p:sp>
      <p:sp>
        <p:nvSpPr>
          <p:cNvPr id="28" name="TextBox 27"/>
          <p:cNvSpPr txBox="1">
            <a:spLocks noChangeArrowheads="1"/>
          </p:cNvSpPr>
          <p:nvPr/>
        </p:nvSpPr>
        <p:spPr bwMode="auto">
          <a:xfrm>
            <a:off x="4881563" y="2220913"/>
            <a:ext cx="4071937" cy="473075"/>
          </a:xfrm>
          <a:prstGeom prst="rect">
            <a:avLst/>
          </a:prstGeom>
          <a:noFill/>
          <a:ln w="9525">
            <a:noFill/>
            <a:miter lim="800000"/>
            <a:headEnd/>
            <a:tailEnd/>
          </a:ln>
        </p:spPr>
        <p:txBody>
          <a:bodyPr>
            <a:spAutoFit/>
          </a:bodyPr>
          <a:lstStyle/>
          <a:p>
            <a:r>
              <a:rPr lang="en-US" sz="2500">
                <a:latin typeface="Arial Black" pitchFamily="34" charset="0"/>
              </a:rPr>
              <a:t> F01 = 1; CO2 =70,800 </a:t>
            </a:r>
            <a:endParaRPr lang="en-US" sz="2500" baseline="-25000">
              <a:latin typeface="Arial Black" pitchFamily="34" charset="0"/>
            </a:endParaRPr>
          </a:p>
        </p:txBody>
      </p:sp>
      <p:sp>
        <p:nvSpPr>
          <p:cNvPr id="32" name="TextBox 31"/>
          <p:cNvSpPr txBox="1">
            <a:spLocks noChangeArrowheads="1"/>
          </p:cNvSpPr>
          <p:nvPr/>
        </p:nvSpPr>
        <p:spPr bwMode="auto">
          <a:xfrm>
            <a:off x="4881563" y="2819400"/>
            <a:ext cx="4148137" cy="473075"/>
          </a:xfrm>
          <a:prstGeom prst="rect">
            <a:avLst/>
          </a:prstGeom>
          <a:noFill/>
          <a:ln w="9525">
            <a:noFill/>
            <a:miter lim="800000"/>
            <a:headEnd/>
            <a:tailEnd/>
          </a:ln>
        </p:spPr>
        <p:txBody>
          <a:bodyPr>
            <a:spAutoFit/>
          </a:bodyPr>
          <a:lstStyle/>
          <a:p>
            <a:r>
              <a:rPr lang="en-US" sz="2500">
                <a:latin typeface="Arial Black" pitchFamily="34" charset="0"/>
              </a:rPr>
              <a:t> FO2 = 1; CO3 =91,080</a:t>
            </a:r>
            <a:endParaRPr lang="en-US" sz="2500" baseline="-25000">
              <a:latin typeface="Arial Black" pitchFamily="34" charset="0"/>
            </a:endParaRPr>
          </a:p>
        </p:txBody>
      </p:sp>
      <p:sp>
        <p:nvSpPr>
          <p:cNvPr id="35" name="TextBox 34"/>
          <p:cNvSpPr txBox="1">
            <a:spLocks noChangeArrowheads="1"/>
          </p:cNvSpPr>
          <p:nvPr/>
        </p:nvSpPr>
        <p:spPr bwMode="auto">
          <a:xfrm>
            <a:off x="5033963" y="3429000"/>
            <a:ext cx="2471737" cy="473075"/>
          </a:xfrm>
          <a:prstGeom prst="rect">
            <a:avLst/>
          </a:prstGeom>
          <a:noFill/>
          <a:ln w="9525">
            <a:noFill/>
            <a:miter lim="800000"/>
            <a:headEnd/>
            <a:tailEnd/>
          </a:ln>
        </p:spPr>
        <p:txBody>
          <a:bodyPr>
            <a:spAutoFit/>
          </a:bodyPr>
          <a:lstStyle/>
          <a:p>
            <a:r>
              <a:rPr lang="en-US" sz="2500">
                <a:latin typeface="Arial Black" pitchFamily="34" charset="0"/>
              </a:rPr>
              <a:t>FO3 = 1; NPV</a:t>
            </a:r>
          </a:p>
        </p:txBody>
      </p:sp>
      <p:cxnSp>
        <p:nvCxnSpPr>
          <p:cNvPr id="36" name="Straight Arrow Connector 35"/>
          <p:cNvCxnSpPr/>
          <p:nvPr/>
        </p:nvCxnSpPr>
        <p:spPr>
          <a:xfrm flipH="1">
            <a:off x="2900363" y="1447800"/>
            <a:ext cx="3200400" cy="1447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2976563" y="2133600"/>
            <a:ext cx="3810000" cy="838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890963" y="2667000"/>
            <a:ext cx="1600200" cy="304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052763" y="2667000"/>
            <a:ext cx="5715000" cy="304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3814763" y="2971800"/>
            <a:ext cx="1600200" cy="228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3052763" y="3048000"/>
            <a:ext cx="5562600" cy="228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2976563" y="3048000"/>
            <a:ext cx="3962400" cy="1371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7131" name="Slide Number Placeholder 22"/>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9-</a:t>
            </a:r>
            <a:fld id="{1E586106-7E8D-4EBB-8FA8-A6B0D10DA882}" type="slidenum">
              <a:rPr lang="en-US" sz="1000">
                <a:solidFill>
                  <a:srgbClr val="FFFFFF"/>
                </a:solidFill>
                <a:latin typeface="Times New Roman" pitchFamily="18" charset="0"/>
              </a:rPr>
              <a:pPr algn="ctr"/>
              <a:t>41</a:t>
            </a:fld>
            <a:endParaRPr lang="en-US" sz="1000">
              <a:solidFill>
                <a:srgbClr val="FFFFFF"/>
              </a:solidFill>
              <a:latin typeface="Times New Roman" pitchFamily="18" charset="0"/>
            </a:endParaRPr>
          </a:p>
        </p:txBody>
      </p:sp>
      <p:sp>
        <p:nvSpPr>
          <p:cNvPr id="47132" name="Slide Number Placeholder 22"/>
          <p:cNvSpPr>
            <a:spLocks/>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9-</a:t>
            </a:r>
            <a:fld id="{6FC5367F-E816-4107-B435-14BDA37B2D8E}" type="slidenum">
              <a:rPr lang="en-US" sz="1000">
                <a:solidFill>
                  <a:srgbClr val="FFFFFF"/>
                </a:solidFill>
                <a:latin typeface="Times New Roman" pitchFamily="18" charset="0"/>
              </a:rPr>
              <a:pPr algn="ctr"/>
              <a:t>41</a:t>
            </a:fld>
            <a:endParaRPr lang="en-US" sz="1000">
              <a:solidFill>
                <a:srgbClr val="FFFFFF"/>
              </a:solidFill>
              <a:latin typeface="Times New Roman" pitchFamily="18" charset="0"/>
            </a:endParaRPr>
          </a:p>
        </p:txBody>
      </p:sp>
      <p:sp>
        <p:nvSpPr>
          <p:cNvPr id="47133" name="Rectangle 30"/>
          <p:cNvSpPr>
            <a:spLocks noChangeArrowheads="1"/>
          </p:cNvSpPr>
          <p:nvPr/>
        </p:nvSpPr>
        <p:spPr bwMode="auto">
          <a:xfrm>
            <a:off x="304800" y="228600"/>
            <a:ext cx="3006725" cy="369888"/>
          </a:xfrm>
          <a:prstGeom prst="rect">
            <a:avLst/>
          </a:prstGeom>
          <a:noFill/>
          <a:ln w="9525">
            <a:noFill/>
            <a:miter lim="800000"/>
            <a:headEnd/>
            <a:tailEnd/>
          </a:ln>
        </p:spPr>
        <p:txBody>
          <a:bodyPr wrap="none">
            <a:spAutoFit/>
          </a:bodyPr>
          <a:lstStyle/>
          <a:p>
            <a:pPr algn="ctr">
              <a:spcBef>
                <a:spcPct val="50000"/>
              </a:spcBef>
            </a:pPr>
            <a:r>
              <a:rPr lang="en-US" b="1">
                <a:solidFill>
                  <a:schemeClr val="tx2"/>
                </a:solidFill>
              </a:rPr>
              <a:t>Using your calculator……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36"/>
                                        </p:tgtEl>
                                      </p:cBhvr>
                                    </p:animEffect>
                                    <p:set>
                                      <p:cBhvr>
                                        <p:cTn id="29" dur="1" fill="hold">
                                          <p:stCondLst>
                                            <p:cond delay="999"/>
                                          </p:stCondLst>
                                        </p:cTn>
                                        <p:tgtEl>
                                          <p:spTgt spid="3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00"/>
                                        <p:tgtEl>
                                          <p:spTgt spid="16"/>
                                        </p:tgtEl>
                                      </p:cBhvr>
                                    </p:animEffect>
                                    <p:set>
                                      <p:cBhvr>
                                        <p:cTn id="46" dur="1" fill="hold">
                                          <p:stCondLst>
                                            <p:cond delay="9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00"/>
                                        <p:tgtEl>
                                          <p:spTgt spid="43"/>
                                        </p:tgtEl>
                                      </p:cBhvr>
                                    </p:animEffect>
                                    <p:set>
                                      <p:cBhvr>
                                        <p:cTn id="56" dur="1" fill="hold">
                                          <p:stCondLst>
                                            <p:cond delay="999"/>
                                          </p:stCondLst>
                                        </p:cTn>
                                        <p:tgtEl>
                                          <p:spTgt spid="4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10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1000"/>
                                        <p:tgtEl>
                                          <p:spTgt spid="45"/>
                                        </p:tgtEl>
                                      </p:cBhvr>
                                    </p:animEffect>
                                    <p:set>
                                      <p:cBhvr>
                                        <p:cTn id="83" dur="1" fill="hold">
                                          <p:stCondLst>
                                            <p:cond delay="999"/>
                                          </p:stCondLst>
                                        </p:cTn>
                                        <p:tgtEl>
                                          <p:spTgt spid="4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fill="hold"/>
                                        <p:tgtEl>
                                          <p:spTgt spid="32"/>
                                        </p:tgtEl>
                                        <p:attrNameLst>
                                          <p:attrName>ppt_w</p:attrName>
                                        </p:attrNameLst>
                                      </p:cBhvr>
                                      <p:tavLst>
                                        <p:tav tm="0">
                                          <p:val>
                                            <p:fltVal val="0"/>
                                          </p:val>
                                        </p:tav>
                                        <p:tav tm="100000">
                                          <p:val>
                                            <p:strVal val="#ppt_w"/>
                                          </p:val>
                                        </p:tav>
                                      </p:tavLst>
                                    </p:anim>
                                    <p:anim calcmode="lin" valueType="num">
                                      <p:cBhvr>
                                        <p:cTn id="89" dur="500" fill="hold"/>
                                        <p:tgtEl>
                                          <p:spTgt spid="32"/>
                                        </p:tgtEl>
                                        <p:attrNameLst>
                                          <p:attrName>ppt_h</p:attrName>
                                        </p:attrNameLst>
                                      </p:cBhvr>
                                      <p:tavLst>
                                        <p:tav tm="0">
                                          <p:val>
                                            <p:fltVal val="0"/>
                                          </p:val>
                                        </p:tav>
                                        <p:tav tm="100000">
                                          <p:val>
                                            <p:strVal val="#ppt_h"/>
                                          </p:val>
                                        </p:tav>
                                      </p:tavLst>
                                    </p:anim>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1000"/>
                                        <p:tgtEl>
                                          <p:spTgt spid="4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1000"/>
                                        <p:tgtEl>
                                          <p:spTgt spid="46"/>
                                        </p:tgtEl>
                                      </p:cBhvr>
                                    </p:animEffect>
                                    <p:set>
                                      <p:cBhvr>
                                        <p:cTn id="100" dur="1" fill="hold">
                                          <p:stCondLst>
                                            <p:cond delay="999"/>
                                          </p:stCondLst>
                                        </p:cTn>
                                        <p:tgtEl>
                                          <p:spTgt spid="4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1000"/>
                                        <p:tgtEl>
                                          <p:spTgt spid="4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1000"/>
                                        <p:tgtEl>
                                          <p:spTgt spid="47"/>
                                        </p:tgtEl>
                                      </p:cBhvr>
                                    </p:animEffect>
                                    <p:set>
                                      <p:cBhvr>
                                        <p:cTn id="110" dur="1" fill="hold">
                                          <p:stCondLst>
                                            <p:cond delay="999"/>
                                          </p:stCondLst>
                                        </p:cTn>
                                        <p:tgtEl>
                                          <p:spTgt spid="4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10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1000"/>
                                        <p:tgtEl>
                                          <p:spTgt spid="25"/>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1000"/>
                                        <p:tgtEl>
                                          <p:spTgt spid="25"/>
                                        </p:tgtEl>
                                      </p:cBhvr>
                                    </p:animEffect>
                                    <p:set>
                                      <p:cBhvr>
                                        <p:cTn id="125" dur="1" fill="hold">
                                          <p:stCondLst>
                                            <p:cond delay="999"/>
                                          </p:stCondLst>
                                        </p:cTn>
                                        <p:tgtEl>
                                          <p:spTgt spid="25"/>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fade">
                                      <p:cBhvr>
                                        <p:cTn id="130" dur="1000"/>
                                        <p:tgtEl>
                                          <p:spTgt spid="23"/>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1000"/>
                                        <p:tgtEl>
                                          <p:spTgt spid="23"/>
                                        </p:tgtEl>
                                      </p:cBhvr>
                                    </p:animEffect>
                                    <p:set>
                                      <p:cBhvr>
                                        <p:cTn id="135" dur="1" fill="hold">
                                          <p:stCondLst>
                                            <p:cond delay="999"/>
                                          </p:stCondLst>
                                        </p:cTn>
                                        <p:tgtEl>
                                          <p:spTgt spid="23"/>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7"/>
                                        </p:tgtEl>
                                        <p:attrNameLst>
                                          <p:attrName>style.visibility</p:attrName>
                                        </p:attrNameLst>
                                      </p:cBhvr>
                                      <p:to>
                                        <p:strVal val="visible"/>
                                      </p:to>
                                    </p:set>
                                    <p:anim calcmode="lin" valueType="num">
                                      <p:cBhvr>
                                        <p:cTn id="140" dur="500" fill="hold"/>
                                        <p:tgtEl>
                                          <p:spTgt spid="7"/>
                                        </p:tgtEl>
                                        <p:attrNameLst>
                                          <p:attrName>ppt_w</p:attrName>
                                        </p:attrNameLst>
                                      </p:cBhvr>
                                      <p:tavLst>
                                        <p:tav tm="0">
                                          <p:val>
                                            <p:fltVal val="0"/>
                                          </p:val>
                                        </p:tav>
                                        <p:tav tm="100000">
                                          <p:val>
                                            <p:strVal val="#ppt_w"/>
                                          </p:val>
                                        </p:tav>
                                      </p:tavLst>
                                    </p:anim>
                                    <p:anim calcmode="lin" valueType="num">
                                      <p:cBhvr>
                                        <p:cTn id="141" dur="500" fill="hold"/>
                                        <p:tgtEl>
                                          <p:spTgt spid="7"/>
                                        </p:tgtEl>
                                        <p:attrNameLst>
                                          <p:attrName>ppt_h</p:attrName>
                                        </p:attrNameLst>
                                      </p:cBhvr>
                                      <p:tavLst>
                                        <p:tav tm="0">
                                          <p:val>
                                            <p:fltVal val="0"/>
                                          </p:val>
                                        </p:tav>
                                        <p:tav tm="100000">
                                          <p:val>
                                            <p:strVal val="#ppt_h"/>
                                          </p:val>
                                        </p:tav>
                                      </p:tavLst>
                                    </p:anim>
                                    <p:animEffect transition="in" filter="fade">
                                      <p:cBhvr>
                                        <p:cTn id="142" dur="500"/>
                                        <p:tgtEl>
                                          <p:spTgt spid="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fade">
                                      <p:cBhvr>
                                        <p:cTn id="147" dur="1000"/>
                                        <p:tgtEl>
                                          <p:spTgt spid="63"/>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1000"/>
                                        <p:tgtEl>
                                          <p:spTgt spid="63"/>
                                        </p:tgtEl>
                                      </p:cBhvr>
                                    </p:animEffect>
                                    <p:set>
                                      <p:cBhvr>
                                        <p:cTn id="152" dur="1" fill="hold">
                                          <p:stCondLst>
                                            <p:cond delay="999"/>
                                          </p:stCondLst>
                                        </p:cTn>
                                        <p:tgtEl>
                                          <p:spTgt spid="63"/>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0"/>
                                        </p:tgtEl>
                                        <p:attrNameLst>
                                          <p:attrName>style.visibility</p:attrName>
                                        </p:attrNameLst>
                                      </p:cBhvr>
                                      <p:to>
                                        <p:strVal val="visible"/>
                                      </p:to>
                                    </p:set>
                                    <p:animEffect transition="in" filter="fade">
                                      <p:cBhvr>
                                        <p:cTn id="157" dur="1000"/>
                                        <p:tgtEl>
                                          <p:spTgt spid="30"/>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27"/>
                                        </p:tgtEl>
                                        <p:attrNameLst>
                                          <p:attrName>style.visibility</p:attrName>
                                        </p:attrNameLst>
                                      </p:cBhvr>
                                      <p:to>
                                        <p:strVal val="visible"/>
                                      </p:to>
                                    </p:set>
                                    <p:animEffect transition="in" filter="fade">
                                      <p:cBhvr>
                                        <p:cTn id="162" dur="1000"/>
                                        <p:tgtEl>
                                          <p:spTgt spid="27"/>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1000"/>
                                        <p:tgtEl>
                                          <p:spTgt spid="27"/>
                                        </p:tgtEl>
                                      </p:cBhvr>
                                    </p:animEffect>
                                    <p:set>
                                      <p:cBhvr>
                                        <p:cTn id="167" dur="1" fill="hold">
                                          <p:stCondLst>
                                            <p:cond delay="999"/>
                                          </p:stCondLst>
                                        </p:cTn>
                                        <p:tgtEl>
                                          <p:spTgt spid="27"/>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53" presetClass="entr" presetSubtype="0" fill="hold" grpId="0" nodeType="clickEffect">
                                  <p:stCondLst>
                                    <p:cond delay="0"/>
                                  </p:stCondLst>
                                  <p:childTnLst>
                                    <p:set>
                                      <p:cBhvr>
                                        <p:cTn id="171" dur="1" fill="hold">
                                          <p:stCondLst>
                                            <p:cond delay="0"/>
                                          </p:stCondLst>
                                        </p:cTn>
                                        <p:tgtEl>
                                          <p:spTgt spid="10"/>
                                        </p:tgtEl>
                                        <p:attrNameLst>
                                          <p:attrName>style.visibility</p:attrName>
                                        </p:attrNameLst>
                                      </p:cBhvr>
                                      <p:to>
                                        <p:strVal val="visible"/>
                                      </p:to>
                                    </p:set>
                                    <p:anim calcmode="lin" valueType="num">
                                      <p:cBhvr>
                                        <p:cTn id="172" dur="1000" fill="hold"/>
                                        <p:tgtEl>
                                          <p:spTgt spid="10"/>
                                        </p:tgtEl>
                                        <p:attrNameLst>
                                          <p:attrName>ppt_w</p:attrName>
                                        </p:attrNameLst>
                                      </p:cBhvr>
                                      <p:tavLst>
                                        <p:tav tm="0">
                                          <p:val>
                                            <p:fltVal val="0"/>
                                          </p:val>
                                        </p:tav>
                                        <p:tav tm="100000">
                                          <p:val>
                                            <p:strVal val="#ppt_w"/>
                                          </p:val>
                                        </p:tav>
                                      </p:tavLst>
                                    </p:anim>
                                    <p:anim calcmode="lin" valueType="num">
                                      <p:cBhvr>
                                        <p:cTn id="173" dur="1000" fill="hold"/>
                                        <p:tgtEl>
                                          <p:spTgt spid="10"/>
                                        </p:tgtEl>
                                        <p:attrNameLst>
                                          <p:attrName>ppt_h</p:attrName>
                                        </p:attrNameLst>
                                      </p:cBhvr>
                                      <p:tavLst>
                                        <p:tav tm="0">
                                          <p:val>
                                            <p:fltVal val="0"/>
                                          </p:val>
                                        </p:tav>
                                        <p:tav tm="100000">
                                          <p:val>
                                            <p:strVal val="#ppt_h"/>
                                          </p:val>
                                        </p:tav>
                                      </p:tavLst>
                                    </p:anim>
                                    <p:animEffect transition="in" filter="fade">
                                      <p:cBhvr>
                                        <p:cTn id="174" dur="1000"/>
                                        <p:tgtEl>
                                          <p:spTgt spid="10"/>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29"/>
                                        </p:tgtEl>
                                        <p:attrNameLst>
                                          <p:attrName>style.visibility</p:attrName>
                                        </p:attrNameLst>
                                      </p:cBhvr>
                                      <p:to>
                                        <p:strVal val="visible"/>
                                      </p:to>
                                    </p:set>
                                    <p:animEffect transition="in" filter="fade">
                                      <p:cBhvr>
                                        <p:cTn id="179" dur="1000"/>
                                        <p:tgtEl>
                                          <p:spTgt spid="29"/>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29"/>
                                        </p:tgtEl>
                                      </p:cBhvr>
                                    </p:animEffect>
                                    <p:set>
                                      <p:cBhvr>
                                        <p:cTn id="184" dur="1" fill="hold">
                                          <p:stCondLst>
                                            <p:cond delay="499"/>
                                          </p:stCondLst>
                                        </p:cTn>
                                        <p:tgtEl>
                                          <p:spTgt spid="29"/>
                                        </p:tgtEl>
                                        <p:attrNameLst>
                                          <p:attrName>style.visibility</p:attrName>
                                        </p:attrNameLst>
                                      </p:cBhvr>
                                      <p:to>
                                        <p:strVal val="hidden"/>
                                      </p:to>
                                    </p:set>
                                  </p:childTnLst>
                                </p:cTn>
                              </p:par>
                            </p:childTnLst>
                          </p:cTn>
                        </p:par>
                        <p:par>
                          <p:cTn id="185" fill="hold">
                            <p:stCondLst>
                              <p:cond delay="500"/>
                            </p:stCondLst>
                            <p:childTnLst>
                              <p:par>
                                <p:cTn id="186" presetID="53" presetClass="entr" presetSubtype="0" fill="hold" grpId="0" nodeType="afterEffect">
                                  <p:stCondLst>
                                    <p:cond delay="0"/>
                                  </p:stCondLst>
                                  <p:childTnLst>
                                    <p:set>
                                      <p:cBhvr>
                                        <p:cTn id="187" dur="1" fill="hold">
                                          <p:stCondLst>
                                            <p:cond delay="0"/>
                                          </p:stCondLst>
                                        </p:cTn>
                                        <p:tgtEl>
                                          <p:spTgt spid="11"/>
                                        </p:tgtEl>
                                        <p:attrNameLst>
                                          <p:attrName>style.visibility</p:attrName>
                                        </p:attrNameLst>
                                      </p:cBhvr>
                                      <p:to>
                                        <p:strVal val="visible"/>
                                      </p:to>
                                    </p:set>
                                    <p:anim calcmode="lin" valueType="num">
                                      <p:cBhvr>
                                        <p:cTn id="188" dur="500" fill="hold"/>
                                        <p:tgtEl>
                                          <p:spTgt spid="11"/>
                                        </p:tgtEl>
                                        <p:attrNameLst>
                                          <p:attrName>ppt_w</p:attrName>
                                        </p:attrNameLst>
                                      </p:cBhvr>
                                      <p:tavLst>
                                        <p:tav tm="0">
                                          <p:val>
                                            <p:fltVal val="0"/>
                                          </p:val>
                                        </p:tav>
                                        <p:tav tm="100000">
                                          <p:val>
                                            <p:strVal val="#ppt_w"/>
                                          </p:val>
                                        </p:tav>
                                      </p:tavLst>
                                    </p:anim>
                                    <p:anim calcmode="lin" valueType="num">
                                      <p:cBhvr>
                                        <p:cTn id="189" dur="500" fill="hold"/>
                                        <p:tgtEl>
                                          <p:spTgt spid="11"/>
                                        </p:tgtEl>
                                        <p:attrNameLst>
                                          <p:attrName>ppt_h</p:attrName>
                                        </p:attrNameLst>
                                      </p:cBhvr>
                                      <p:tavLst>
                                        <p:tav tm="0">
                                          <p:val>
                                            <p:fltVal val="0"/>
                                          </p:val>
                                        </p:tav>
                                        <p:tav tm="100000">
                                          <p:val>
                                            <p:strVal val="#ppt_h"/>
                                          </p:val>
                                        </p:tav>
                                      </p:tavLst>
                                    </p:anim>
                                    <p:animEffect transition="in" filter="fade">
                                      <p:cBhvr>
                                        <p:cTn id="19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30" grpId="0"/>
      <p:bldP spid="24" grpId="0"/>
      <p:bldP spid="28" grpId="0"/>
      <p:bldP spid="32" grpId="0"/>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Slide Number Placeholder 22"/>
          <p:cNvSpPr>
            <a:spLocks noGrp="1"/>
          </p:cNvSpPr>
          <p:nvPr>
            <p:ph type="sldNum" sz="quarter" idx="12"/>
          </p:nvPr>
        </p:nvSpPr>
        <p:spPr bwMode="auto">
          <a:ln>
            <a:round/>
            <a:headEnd/>
            <a:tailEnd/>
          </a:ln>
        </p:spPr>
        <p:txBody>
          <a:bodyPr/>
          <a:lstStyle/>
          <a:p>
            <a:pPr>
              <a:defRPr/>
            </a:pPr>
            <a:r>
              <a:rPr lang="en-US"/>
              <a:t>9-</a:t>
            </a:r>
            <a:fld id="{80372D4E-43DA-4DE9-A583-DF8745F177FC}" type="slidenum">
              <a:rPr lang="en-US"/>
              <a:pPr>
                <a:defRPr/>
              </a:pPr>
              <a:t>42</a:t>
            </a:fld>
            <a:endParaRPr lang="en-US"/>
          </a:p>
        </p:txBody>
      </p:sp>
      <p:pic>
        <p:nvPicPr>
          <p:cNvPr id="48131" name="Picture 2" descr="http://a1.mzstatic.com/us/r1000/032/Purple/85/1e/af/mzl.etighpol.320x480-75.jpg"/>
          <p:cNvPicPr>
            <a:picLocks noChangeAspect="1" noChangeArrowheads="1"/>
          </p:cNvPicPr>
          <p:nvPr/>
        </p:nvPicPr>
        <p:blipFill>
          <a:blip r:embed="rId3" cstate="print"/>
          <a:srcRect/>
          <a:stretch>
            <a:fillRect/>
          </a:stretch>
        </p:blipFill>
        <p:spPr bwMode="auto">
          <a:xfrm>
            <a:off x="1355725" y="2419350"/>
            <a:ext cx="6188075" cy="3867150"/>
          </a:xfrm>
          <a:prstGeom prst="rect">
            <a:avLst/>
          </a:prstGeom>
          <a:noFill/>
          <a:ln w="9525">
            <a:noFill/>
            <a:miter lim="800000"/>
            <a:headEnd/>
            <a:tailEnd/>
          </a:ln>
        </p:spPr>
      </p:pic>
      <p:sp>
        <p:nvSpPr>
          <p:cNvPr id="4" name="TextBox 3"/>
          <p:cNvSpPr txBox="1">
            <a:spLocks noChangeArrowheads="1"/>
          </p:cNvSpPr>
          <p:nvPr/>
        </p:nvSpPr>
        <p:spPr bwMode="auto">
          <a:xfrm>
            <a:off x="228600" y="228600"/>
            <a:ext cx="3581400" cy="584200"/>
          </a:xfrm>
          <a:prstGeom prst="rect">
            <a:avLst/>
          </a:prstGeom>
          <a:noFill/>
          <a:ln w="9525">
            <a:noFill/>
            <a:miter lim="800000"/>
            <a:headEnd/>
            <a:tailEnd/>
          </a:ln>
        </p:spPr>
        <p:txBody>
          <a:bodyPr>
            <a:spAutoFit/>
          </a:bodyPr>
          <a:lstStyle/>
          <a:p>
            <a:r>
              <a:rPr lang="en-US" sz="3200">
                <a:latin typeface="Arial Black" pitchFamily="34" charset="0"/>
              </a:rPr>
              <a:t>-165,000 = CF</a:t>
            </a:r>
            <a:r>
              <a:rPr lang="en-US" sz="3200" baseline="-25000">
                <a:latin typeface="Arial Black" pitchFamily="34" charset="0"/>
              </a:rPr>
              <a:t>0</a:t>
            </a:r>
          </a:p>
        </p:txBody>
      </p:sp>
      <p:sp>
        <p:nvSpPr>
          <p:cNvPr id="5" name="TextBox 4"/>
          <p:cNvSpPr txBox="1">
            <a:spLocks noChangeArrowheads="1"/>
          </p:cNvSpPr>
          <p:nvPr/>
        </p:nvSpPr>
        <p:spPr bwMode="auto">
          <a:xfrm>
            <a:off x="1828800" y="1524000"/>
            <a:ext cx="1301750" cy="584200"/>
          </a:xfrm>
          <a:prstGeom prst="rect">
            <a:avLst/>
          </a:prstGeom>
          <a:noFill/>
          <a:ln w="9525">
            <a:noFill/>
            <a:miter lim="800000"/>
            <a:headEnd/>
            <a:tailEnd/>
          </a:ln>
        </p:spPr>
        <p:txBody>
          <a:bodyPr wrap="none">
            <a:spAutoFit/>
          </a:bodyPr>
          <a:lstStyle/>
          <a:p>
            <a:r>
              <a:rPr lang="en-US" sz="3200">
                <a:latin typeface="Arial Black" pitchFamily="34" charset="0"/>
              </a:rPr>
              <a:t>I - 12</a:t>
            </a:r>
          </a:p>
        </p:txBody>
      </p:sp>
      <p:sp>
        <p:nvSpPr>
          <p:cNvPr id="6" name="TextBox 5"/>
          <p:cNvSpPr txBox="1">
            <a:spLocks noChangeArrowheads="1"/>
          </p:cNvSpPr>
          <p:nvPr/>
        </p:nvSpPr>
        <p:spPr bwMode="auto">
          <a:xfrm>
            <a:off x="304800" y="990600"/>
            <a:ext cx="2971800" cy="584200"/>
          </a:xfrm>
          <a:prstGeom prst="rect">
            <a:avLst/>
          </a:prstGeom>
          <a:noFill/>
          <a:ln w="9525">
            <a:noFill/>
            <a:miter lim="800000"/>
            <a:headEnd/>
            <a:tailEnd/>
          </a:ln>
        </p:spPr>
        <p:txBody>
          <a:bodyPr>
            <a:spAutoFit/>
          </a:bodyPr>
          <a:lstStyle/>
          <a:p>
            <a:r>
              <a:rPr lang="en-US" sz="3200">
                <a:latin typeface="Arial Black" pitchFamily="34" charset="0"/>
              </a:rPr>
              <a:t>63,120= CF</a:t>
            </a:r>
            <a:r>
              <a:rPr lang="en-US" sz="3200" baseline="-25000">
                <a:latin typeface="Arial Black" pitchFamily="34" charset="0"/>
              </a:rPr>
              <a:t>1</a:t>
            </a:r>
            <a:r>
              <a:rPr lang="en-US" sz="3200">
                <a:latin typeface="Arial Black" pitchFamily="34" charset="0"/>
              </a:rPr>
              <a:t> </a:t>
            </a:r>
          </a:p>
        </p:txBody>
      </p:sp>
      <p:sp>
        <p:nvSpPr>
          <p:cNvPr id="7" name="TextBox 6"/>
          <p:cNvSpPr txBox="1">
            <a:spLocks noChangeArrowheads="1"/>
          </p:cNvSpPr>
          <p:nvPr/>
        </p:nvSpPr>
        <p:spPr bwMode="auto">
          <a:xfrm>
            <a:off x="3505200" y="1524000"/>
            <a:ext cx="23622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NPV = ?</a:t>
            </a:r>
          </a:p>
        </p:txBody>
      </p:sp>
      <p:cxnSp>
        <p:nvCxnSpPr>
          <p:cNvPr id="9" name="Straight Arrow Connector 8"/>
          <p:cNvCxnSpPr/>
          <p:nvPr/>
        </p:nvCxnSpPr>
        <p:spPr>
          <a:xfrm flipH="1">
            <a:off x="2362200" y="1981200"/>
            <a:ext cx="1600200" cy="38100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09800" y="1981200"/>
            <a:ext cx="152400" cy="19050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 y="1447800"/>
            <a:ext cx="2286000" cy="44958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 y="685800"/>
            <a:ext cx="2362200" cy="53340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590800" y="2743200"/>
            <a:ext cx="26670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12,627.41</a:t>
            </a:r>
          </a:p>
        </p:txBody>
      </p:sp>
      <p:sp>
        <p:nvSpPr>
          <p:cNvPr id="30735" name="TextBox 15"/>
          <p:cNvSpPr txBox="1">
            <a:spLocks noChangeArrowheads="1"/>
          </p:cNvSpPr>
          <p:nvPr/>
        </p:nvSpPr>
        <p:spPr bwMode="auto">
          <a:xfrm>
            <a:off x="4267200" y="166688"/>
            <a:ext cx="3733800" cy="831850"/>
          </a:xfrm>
          <a:prstGeom prst="rect">
            <a:avLst/>
          </a:prstGeom>
          <a:solidFill>
            <a:schemeClr val="bg2"/>
          </a:solidFill>
          <a:ln w="9525">
            <a:noFill/>
            <a:miter lim="800000"/>
            <a:headEnd/>
            <a:tailEnd/>
          </a:ln>
        </p:spPr>
        <p:txBody>
          <a:bodyPr>
            <a:spAutoFit/>
          </a:bodyPr>
          <a:lstStyle/>
          <a:p>
            <a:pPr algn="ctr" fontAlgn="auto">
              <a:spcBef>
                <a:spcPts val="0"/>
              </a:spcBef>
              <a:spcAft>
                <a:spcPts val="0"/>
              </a:spcAft>
              <a:defRPr/>
            </a:pPr>
            <a:r>
              <a:rPr lang="en-US" sz="4800" b="1" dirty="0">
                <a:solidFill>
                  <a:srgbClr val="0070C0"/>
                </a:solidFill>
                <a:latin typeface="+mj-lt"/>
                <a:cs typeface="+mn-cs"/>
              </a:rPr>
              <a:t>HP 12-C</a:t>
            </a:r>
          </a:p>
        </p:txBody>
      </p:sp>
      <p:cxnSp>
        <p:nvCxnSpPr>
          <p:cNvPr id="17" name="Straight Arrow Connector 16"/>
          <p:cNvCxnSpPr/>
          <p:nvPr/>
        </p:nvCxnSpPr>
        <p:spPr>
          <a:xfrm>
            <a:off x="762000" y="685800"/>
            <a:ext cx="2133600" cy="32766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62000" y="1447800"/>
            <a:ext cx="2743200" cy="25146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6096000" y="990600"/>
            <a:ext cx="2971800" cy="584200"/>
          </a:xfrm>
          <a:prstGeom prst="rect">
            <a:avLst/>
          </a:prstGeom>
          <a:noFill/>
          <a:ln w="9525">
            <a:noFill/>
            <a:miter lim="800000"/>
            <a:headEnd/>
            <a:tailEnd/>
          </a:ln>
        </p:spPr>
        <p:txBody>
          <a:bodyPr>
            <a:spAutoFit/>
          </a:bodyPr>
          <a:lstStyle/>
          <a:p>
            <a:r>
              <a:rPr lang="en-US" sz="3200">
                <a:latin typeface="Arial Black" pitchFamily="34" charset="0"/>
              </a:rPr>
              <a:t>90,080= CF</a:t>
            </a:r>
            <a:r>
              <a:rPr lang="en-US" sz="3200" baseline="-25000">
                <a:latin typeface="Arial Black" pitchFamily="34" charset="0"/>
              </a:rPr>
              <a:t>3</a:t>
            </a:r>
            <a:r>
              <a:rPr lang="en-US" sz="3200">
                <a:latin typeface="Arial Black" pitchFamily="34" charset="0"/>
              </a:rPr>
              <a:t> </a:t>
            </a:r>
          </a:p>
        </p:txBody>
      </p:sp>
      <p:sp>
        <p:nvSpPr>
          <p:cNvPr id="26" name="TextBox 25"/>
          <p:cNvSpPr txBox="1">
            <a:spLocks noChangeArrowheads="1"/>
          </p:cNvSpPr>
          <p:nvPr/>
        </p:nvSpPr>
        <p:spPr bwMode="auto">
          <a:xfrm>
            <a:off x="3200400" y="990600"/>
            <a:ext cx="2971800" cy="584200"/>
          </a:xfrm>
          <a:prstGeom prst="rect">
            <a:avLst/>
          </a:prstGeom>
          <a:noFill/>
          <a:ln w="9525">
            <a:noFill/>
            <a:miter lim="800000"/>
            <a:headEnd/>
            <a:tailEnd/>
          </a:ln>
        </p:spPr>
        <p:txBody>
          <a:bodyPr>
            <a:spAutoFit/>
          </a:bodyPr>
          <a:lstStyle/>
          <a:p>
            <a:r>
              <a:rPr lang="en-US" sz="3200">
                <a:latin typeface="Arial Black" pitchFamily="34" charset="0"/>
              </a:rPr>
              <a:t>70,800= CF</a:t>
            </a:r>
            <a:r>
              <a:rPr lang="en-US" sz="3200" baseline="-25000">
                <a:latin typeface="Arial Black" pitchFamily="34" charset="0"/>
              </a:rPr>
              <a:t>2</a:t>
            </a:r>
            <a:r>
              <a:rPr lang="en-US" sz="3200">
                <a:latin typeface="Arial Black" pitchFamily="34" charset="0"/>
              </a:rPr>
              <a:t> </a:t>
            </a:r>
          </a:p>
        </p:txBody>
      </p:sp>
      <p:cxnSp>
        <p:nvCxnSpPr>
          <p:cNvPr id="27" name="Straight Arrow Connector 26"/>
          <p:cNvCxnSpPr/>
          <p:nvPr/>
        </p:nvCxnSpPr>
        <p:spPr>
          <a:xfrm flipH="1">
            <a:off x="3581400" y="1524000"/>
            <a:ext cx="381000" cy="23622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971800" y="1447800"/>
            <a:ext cx="762000" cy="43434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971800" y="1447800"/>
            <a:ext cx="3581400" cy="44196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657600" y="1524000"/>
            <a:ext cx="3048000" cy="23622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048000" y="1981200"/>
            <a:ext cx="1371600" cy="16764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17"/>
                                        </p:tgtEl>
                                      </p:cBhvr>
                                    </p:animEffect>
                                    <p:set>
                                      <p:cBhvr>
                                        <p:cTn id="29" dur="1" fill="hold">
                                          <p:stCondLst>
                                            <p:cond delay="9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00"/>
                                        <p:tgtEl>
                                          <p:spTgt spid="11"/>
                                        </p:tgtEl>
                                      </p:cBhvr>
                                    </p:animEffect>
                                    <p:set>
                                      <p:cBhvr>
                                        <p:cTn id="46" dur="1" fill="hold">
                                          <p:stCondLst>
                                            <p:cond delay="9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00"/>
                                        <p:tgtEl>
                                          <p:spTgt spid="21"/>
                                        </p:tgtEl>
                                      </p:cBhvr>
                                    </p:animEffect>
                                    <p:set>
                                      <p:cBhvr>
                                        <p:cTn id="56" dur="1" fill="hold">
                                          <p:stCondLst>
                                            <p:cond delay="999"/>
                                          </p:stCondLst>
                                        </p:cTn>
                                        <p:tgtEl>
                                          <p:spTgt spid="2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1000" fill="hold"/>
                                        <p:tgtEl>
                                          <p:spTgt spid="26"/>
                                        </p:tgtEl>
                                        <p:attrNameLst>
                                          <p:attrName>ppt_w</p:attrName>
                                        </p:attrNameLst>
                                      </p:cBhvr>
                                      <p:tavLst>
                                        <p:tav tm="0">
                                          <p:val>
                                            <p:fltVal val="0"/>
                                          </p:val>
                                        </p:tav>
                                        <p:tav tm="100000">
                                          <p:val>
                                            <p:strVal val="#ppt_w"/>
                                          </p:val>
                                        </p:tav>
                                      </p:tavLst>
                                    </p:anim>
                                    <p:anim calcmode="lin" valueType="num">
                                      <p:cBhvr>
                                        <p:cTn id="62" dur="1000" fill="hold"/>
                                        <p:tgtEl>
                                          <p:spTgt spid="26"/>
                                        </p:tgtEl>
                                        <p:attrNameLst>
                                          <p:attrName>ppt_h</p:attrName>
                                        </p:attrNameLst>
                                      </p:cBhvr>
                                      <p:tavLst>
                                        <p:tav tm="0">
                                          <p:val>
                                            <p:fltVal val="0"/>
                                          </p:val>
                                        </p:tav>
                                        <p:tav tm="100000">
                                          <p:val>
                                            <p:strVal val="#ppt_h"/>
                                          </p:val>
                                        </p:tav>
                                      </p:tavLst>
                                    </p:anim>
                                    <p:animEffect transition="in" filter="fade">
                                      <p:cBhvr>
                                        <p:cTn id="63" dur="10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1000"/>
                                        <p:tgtEl>
                                          <p:spTgt spid="28"/>
                                        </p:tgtEl>
                                      </p:cBhvr>
                                    </p:animEffect>
                                    <p:set>
                                      <p:cBhvr>
                                        <p:cTn id="73" dur="1" fill="hold">
                                          <p:stCondLst>
                                            <p:cond delay="999"/>
                                          </p:stCondLst>
                                        </p:cTn>
                                        <p:tgtEl>
                                          <p:spTgt spid="2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1000"/>
                                        <p:tgtEl>
                                          <p:spTgt spid="27"/>
                                        </p:tgtEl>
                                      </p:cBhvr>
                                    </p:animEffect>
                                    <p:set>
                                      <p:cBhvr>
                                        <p:cTn id="83" dur="1" fill="hold">
                                          <p:stCondLst>
                                            <p:cond delay="999"/>
                                          </p:stCondLst>
                                        </p:cTn>
                                        <p:tgtEl>
                                          <p:spTgt spid="2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1000" fill="hold"/>
                                        <p:tgtEl>
                                          <p:spTgt spid="24"/>
                                        </p:tgtEl>
                                        <p:attrNameLst>
                                          <p:attrName>ppt_w</p:attrName>
                                        </p:attrNameLst>
                                      </p:cBhvr>
                                      <p:tavLst>
                                        <p:tav tm="0">
                                          <p:val>
                                            <p:fltVal val="0"/>
                                          </p:val>
                                        </p:tav>
                                        <p:tav tm="100000">
                                          <p:val>
                                            <p:strVal val="#ppt_w"/>
                                          </p:val>
                                        </p:tav>
                                      </p:tavLst>
                                    </p:anim>
                                    <p:anim calcmode="lin" valueType="num">
                                      <p:cBhvr>
                                        <p:cTn id="89" dur="1000" fill="hold"/>
                                        <p:tgtEl>
                                          <p:spTgt spid="24"/>
                                        </p:tgtEl>
                                        <p:attrNameLst>
                                          <p:attrName>ppt_h</p:attrName>
                                        </p:attrNameLst>
                                      </p:cBhvr>
                                      <p:tavLst>
                                        <p:tav tm="0">
                                          <p:val>
                                            <p:fltVal val="0"/>
                                          </p:val>
                                        </p:tav>
                                        <p:tav tm="100000">
                                          <p:val>
                                            <p:strVal val="#ppt_h"/>
                                          </p:val>
                                        </p:tav>
                                      </p:tavLst>
                                    </p:anim>
                                    <p:animEffect transition="in" filter="fade">
                                      <p:cBhvr>
                                        <p:cTn id="90" dur="10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10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1000"/>
                                        <p:tgtEl>
                                          <p:spTgt spid="31"/>
                                        </p:tgtEl>
                                      </p:cBhvr>
                                    </p:animEffect>
                                    <p:set>
                                      <p:cBhvr>
                                        <p:cTn id="100" dur="1" fill="hold">
                                          <p:stCondLst>
                                            <p:cond delay="999"/>
                                          </p:stCondLst>
                                        </p:cTn>
                                        <p:tgtEl>
                                          <p:spTgt spid="3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1000"/>
                                        <p:tgtEl>
                                          <p:spTgt spid="32"/>
                                        </p:tgtEl>
                                      </p:cBhvr>
                                    </p:animEffect>
                                    <p:set>
                                      <p:cBhvr>
                                        <p:cTn id="110" dur="1" fill="hold">
                                          <p:stCondLst>
                                            <p:cond delay="999"/>
                                          </p:stCondLst>
                                        </p:cTn>
                                        <p:tgtEl>
                                          <p:spTgt spid="3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1000" fill="hold"/>
                                        <p:tgtEl>
                                          <p:spTgt spid="5"/>
                                        </p:tgtEl>
                                        <p:attrNameLst>
                                          <p:attrName>ppt_w</p:attrName>
                                        </p:attrNameLst>
                                      </p:cBhvr>
                                      <p:tavLst>
                                        <p:tav tm="0">
                                          <p:val>
                                            <p:fltVal val="0"/>
                                          </p:val>
                                        </p:tav>
                                        <p:tav tm="100000">
                                          <p:val>
                                            <p:strVal val="#ppt_w"/>
                                          </p:val>
                                        </p:tav>
                                      </p:tavLst>
                                    </p:anim>
                                    <p:anim calcmode="lin" valueType="num">
                                      <p:cBhvr>
                                        <p:cTn id="116" dur="1000" fill="hold"/>
                                        <p:tgtEl>
                                          <p:spTgt spid="5"/>
                                        </p:tgtEl>
                                        <p:attrNameLst>
                                          <p:attrName>ppt_h</p:attrName>
                                        </p:attrNameLst>
                                      </p:cBhvr>
                                      <p:tavLst>
                                        <p:tav tm="0">
                                          <p:val>
                                            <p:fltVal val="0"/>
                                          </p:val>
                                        </p:tav>
                                        <p:tav tm="100000">
                                          <p:val>
                                            <p:strVal val="#ppt_h"/>
                                          </p:val>
                                        </p:tav>
                                      </p:tavLst>
                                    </p:anim>
                                    <p:animEffect transition="in" filter="fade">
                                      <p:cBhvr>
                                        <p:cTn id="117" dur="1000"/>
                                        <p:tgtEl>
                                          <p:spTgt spid="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fade">
                                      <p:cBhvr>
                                        <p:cTn id="122" dur="10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1000"/>
                                        <p:tgtEl>
                                          <p:spTgt spid="10"/>
                                        </p:tgtEl>
                                      </p:cBhvr>
                                    </p:animEffect>
                                    <p:set>
                                      <p:cBhvr>
                                        <p:cTn id="127" dur="1" fill="hold">
                                          <p:stCondLst>
                                            <p:cond delay="999"/>
                                          </p:stCondLst>
                                        </p:cTn>
                                        <p:tgtEl>
                                          <p:spTgt spid="10"/>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7"/>
                                        </p:tgtEl>
                                        <p:attrNameLst>
                                          <p:attrName>style.visibility</p:attrName>
                                        </p:attrNameLst>
                                      </p:cBhvr>
                                      <p:to>
                                        <p:strVal val="visible"/>
                                      </p:to>
                                    </p:set>
                                    <p:anim calcmode="lin" valueType="num">
                                      <p:cBhvr>
                                        <p:cTn id="132" dur="1000" fill="hold"/>
                                        <p:tgtEl>
                                          <p:spTgt spid="7"/>
                                        </p:tgtEl>
                                        <p:attrNameLst>
                                          <p:attrName>ppt_w</p:attrName>
                                        </p:attrNameLst>
                                      </p:cBhvr>
                                      <p:tavLst>
                                        <p:tav tm="0">
                                          <p:val>
                                            <p:fltVal val="0"/>
                                          </p:val>
                                        </p:tav>
                                        <p:tav tm="100000">
                                          <p:val>
                                            <p:strVal val="#ppt_w"/>
                                          </p:val>
                                        </p:tav>
                                      </p:tavLst>
                                    </p:anim>
                                    <p:anim calcmode="lin" valueType="num">
                                      <p:cBhvr>
                                        <p:cTn id="133" dur="1000" fill="hold"/>
                                        <p:tgtEl>
                                          <p:spTgt spid="7"/>
                                        </p:tgtEl>
                                        <p:attrNameLst>
                                          <p:attrName>ppt_h</p:attrName>
                                        </p:attrNameLst>
                                      </p:cBhvr>
                                      <p:tavLst>
                                        <p:tav tm="0">
                                          <p:val>
                                            <p:fltVal val="0"/>
                                          </p:val>
                                        </p:tav>
                                        <p:tav tm="100000">
                                          <p:val>
                                            <p:strVal val="#ppt_h"/>
                                          </p:val>
                                        </p:tav>
                                      </p:tavLst>
                                    </p:anim>
                                    <p:animEffect transition="in" filter="fade">
                                      <p:cBhvr>
                                        <p:cTn id="134" dur="1000"/>
                                        <p:tgtEl>
                                          <p:spTgt spid="7"/>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fade">
                                      <p:cBhvr>
                                        <p:cTn id="139" dur="1000"/>
                                        <p:tgtEl>
                                          <p:spTgt spid="9"/>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1000"/>
                                        <p:tgtEl>
                                          <p:spTgt spid="9"/>
                                        </p:tgtEl>
                                      </p:cBhvr>
                                    </p:animEffect>
                                    <p:set>
                                      <p:cBhvr>
                                        <p:cTn id="144" dur="1" fill="hold">
                                          <p:stCondLst>
                                            <p:cond delay="999"/>
                                          </p:stCondLst>
                                        </p:cTn>
                                        <p:tgtEl>
                                          <p:spTgt spid="9"/>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43"/>
                                        </p:tgtEl>
                                        <p:attrNameLst>
                                          <p:attrName>style.visibility</p:attrName>
                                        </p:attrNameLst>
                                      </p:cBhvr>
                                      <p:to>
                                        <p:strVal val="visible"/>
                                      </p:to>
                                    </p:set>
                                    <p:animEffect transition="in" filter="fade">
                                      <p:cBhvr>
                                        <p:cTn id="149" dur="1000"/>
                                        <p:tgtEl>
                                          <p:spTgt spid="43"/>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1000"/>
                                        <p:tgtEl>
                                          <p:spTgt spid="43"/>
                                        </p:tgtEl>
                                      </p:cBhvr>
                                    </p:animEffect>
                                    <p:set>
                                      <p:cBhvr>
                                        <p:cTn id="154" dur="1" fill="hold">
                                          <p:stCondLst>
                                            <p:cond delay="999"/>
                                          </p:stCondLst>
                                        </p:cTn>
                                        <p:tgtEl>
                                          <p:spTgt spid="43"/>
                                        </p:tgtEl>
                                        <p:attrNameLst>
                                          <p:attrName>style.visibility</p:attrName>
                                        </p:attrNameLst>
                                      </p:cBhvr>
                                      <p:to>
                                        <p:strVal val="hidden"/>
                                      </p:to>
                                    </p:set>
                                  </p:childTnLst>
                                </p:cTn>
                              </p:par>
                            </p:childTnLst>
                          </p:cTn>
                        </p:par>
                        <p:par>
                          <p:cTn id="155" fill="hold">
                            <p:stCondLst>
                              <p:cond delay="1000"/>
                            </p:stCondLst>
                            <p:childTnLst>
                              <p:par>
                                <p:cTn id="156" presetID="53" presetClass="entr" presetSubtype="0" fill="hold" grpId="0" nodeType="afterEffect">
                                  <p:stCondLst>
                                    <p:cond delay="0"/>
                                  </p:stCondLst>
                                  <p:childTnLst>
                                    <p:set>
                                      <p:cBhvr>
                                        <p:cTn id="157" dur="1" fill="hold">
                                          <p:stCondLst>
                                            <p:cond delay="0"/>
                                          </p:stCondLst>
                                        </p:cTn>
                                        <p:tgtEl>
                                          <p:spTgt spid="19"/>
                                        </p:tgtEl>
                                        <p:attrNameLst>
                                          <p:attrName>style.visibility</p:attrName>
                                        </p:attrNameLst>
                                      </p:cBhvr>
                                      <p:to>
                                        <p:strVal val="visible"/>
                                      </p:to>
                                    </p:set>
                                    <p:anim calcmode="lin" valueType="num">
                                      <p:cBhvr>
                                        <p:cTn id="158" dur="500" fill="hold"/>
                                        <p:tgtEl>
                                          <p:spTgt spid="19"/>
                                        </p:tgtEl>
                                        <p:attrNameLst>
                                          <p:attrName>ppt_w</p:attrName>
                                        </p:attrNameLst>
                                      </p:cBhvr>
                                      <p:tavLst>
                                        <p:tav tm="0">
                                          <p:val>
                                            <p:fltVal val="0"/>
                                          </p:val>
                                        </p:tav>
                                        <p:tav tm="100000">
                                          <p:val>
                                            <p:strVal val="#ppt_w"/>
                                          </p:val>
                                        </p:tav>
                                      </p:tavLst>
                                    </p:anim>
                                    <p:anim calcmode="lin" valueType="num">
                                      <p:cBhvr>
                                        <p:cTn id="159" dur="500" fill="hold"/>
                                        <p:tgtEl>
                                          <p:spTgt spid="19"/>
                                        </p:tgtEl>
                                        <p:attrNameLst>
                                          <p:attrName>ppt_h</p:attrName>
                                        </p:attrNameLst>
                                      </p:cBhvr>
                                      <p:tavLst>
                                        <p:tav tm="0">
                                          <p:val>
                                            <p:fltVal val="0"/>
                                          </p:val>
                                        </p:tav>
                                        <p:tav tm="100000">
                                          <p:val>
                                            <p:strVal val="#ppt_h"/>
                                          </p:val>
                                        </p:tav>
                                      </p:tavLst>
                                    </p:anim>
                                    <p:animEffect transition="in" filter="fade">
                                      <p:cBhvr>
                                        <p:cTn id="1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9" grpId="0"/>
      <p:bldP spid="24" grpId="0"/>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Title 1"/>
          <p:cNvSpPr>
            <a:spLocks noGrp="1"/>
          </p:cNvSpPr>
          <p:nvPr>
            <p:ph type="title"/>
          </p:nvPr>
        </p:nvSpPr>
        <p:spPr>
          <a:xfrm>
            <a:off x="914400" y="152400"/>
            <a:ext cx="7772400" cy="1524000"/>
          </a:xfrm>
          <a:solidFill>
            <a:schemeClr val="bg2"/>
          </a:solidFill>
        </p:spPr>
        <p:txBody>
          <a:bodyPr rtlCol="0">
            <a:normAutofit fontScale="90000"/>
          </a:bodyPr>
          <a:lstStyle/>
          <a:p>
            <a:pPr fontAlgn="auto">
              <a:spcAft>
                <a:spcPts val="0"/>
              </a:spcAft>
              <a:defRPr/>
            </a:pPr>
            <a:r>
              <a:rPr lang="en-US" sz="4800" b="1" smtClean="0"/>
              <a:t>Capital Budgeting Decision Criteria Comparison</a:t>
            </a:r>
          </a:p>
        </p:txBody>
      </p:sp>
      <p:sp>
        <p:nvSpPr>
          <p:cNvPr id="92161" name="Slide Number Placeholder 22"/>
          <p:cNvSpPr>
            <a:spLocks noGrp="1"/>
          </p:cNvSpPr>
          <p:nvPr>
            <p:ph type="sldNum" sz="quarter" idx="12"/>
          </p:nvPr>
        </p:nvSpPr>
        <p:spPr bwMode="auto">
          <a:ln>
            <a:round/>
            <a:headEnd/>
            <a:tailEnd/>
          </a:ln>
        </p:spPr>
        <p:txBody>
          <a:bodyPr/>
          <a:lstStyle/>
          <a:p>
            <a:pPr>
              <a:defRPr/>
            </a:pPr>
            <a:r>
              <a:rPr lang="en-US"/>
              <a:t>9-</a:t>
            </a:r>
            <a:fld id="{AD57E363-A237-4A48-89FE-F16F7C47C988}" type="slidenum">
              <a:rPr lang="en-US"/>
              <a:pPr>
                <a:defRPr/>
              </a:pPr>
              <a:t>43</a:t>
            </a:fld>
            <a:endParaRPr lang="en-US"/>
          </a:p>
        </p:txBody>
      </p:sp>
      <p:graphicFrame>
        <p:nvGraphicFramePr>
          <p:cNvPr id="4" name="Table 3"/>
          <p:cNvGraphicFramePr>
            <a:graphicFrameLocks noGrp="1"/>
          </p:cNvGraphicFramePr>
          <p:nvPr/>
        </p:nvGraphicFramePr>
        <p:xfrm>
          <a:off x="1143000" y="1752600"/>
          <a:ext cx="6858000" cy="4446588"/>
        </p:xfrm>
        <a:graphic>
          <a:graphicData uri="http://schemas.openxmlformats.org/drawingml/2006/table">
            <a:tbl>
              <a:tblPr firstRow="1" bandRow="1">
                <a:tableStyleId>{00A15C55-8517-42AA-B614-E9B94910E393}</a:tableStyleId>
              </a:tblPr>
              <a:tblGrid>
                <a:gridCol w="3289041"/>
                <a:gridCol w="1282959"/>
                <a:gridCol w="2286000"/>
              </a:tblGrid>
              <a:tr h="552450">
                <a:tc>
                  <a:txBody>
                    <a:bodyPr/>
                    <a:lstStyle/>
                    <a:p>
                      <a:pPr algn="ctr"/>
                      <a:r>
                        <a:rPr lang="en-US" sz="3200" dirty="0" smtClean="0">
                          <a:solidFill>
                            <a:schemeClr val="bg1"/>
                          </a:solidFill>
                        </a:rPr>
                        <a:t>Technique</a:t>
                      </a:r>
                      <a:endParaRPr lang="en-US" dirty="0">
                        <a:solidFill>
                          <a:schemeClr val="bg1"/>
                        </a:solidFill>
                        <a:latin typeface="Arial Black" pitchFamily="34" charset="0"/>
                      </a:endParaRPr>
                    </a:p>
                  </a:txBody>
                  <a:tcPr/>
                </a:tc>
                <a:tc>
                  <a:txBody>
                    <a:bodyPr/>
                    <a:lstStyle/>
                    <a:p>
                      <a:pPr algn="ctr"/>
                      <a:r>
                        <a:rPr lang="en-US" sz="3200" dirty="0" smtClean="0">
                          <a:solidFill>
                            <a:schemeClr val="bg1"/>
                          </a:solidFill>
                        </a:rPr>
                        <a:t>Units</a:t>
                      </a:r>
                      <a:endParaRPr lang="en-US" sz="3200" dirty="0">
                        <a:solidFill>
                          <a:schemeClr val="bg1"/>
                        </a:solidFill>
                        <a:latin typeface="Arial Black" pitchFamily="34" charset="0"/>
                      </a:endParaRPr>
                    </a:p>
                  </a:txBody>
                  <a:tcPr/>
                </a:tc>
                <a:tc>
                  <a:txBody>
                    <a:bodyPr/>
                    <a:lstStyle/>
                    <a:p>
                      <a:r>
                        <a:rPr lang="en-US" sz="3200" baseline="0" dirty="0" smtClean="0">
                          <a:solidFill>
                            <a:schemeClr val="bg1"/>
                          </a:solidFill>
                        </a:rPr>
                        <a:t> Accept if:</a:t>
                      </a:r>
                      <a:endParaRPr lang="en-US" sz="3200" dirty="0">
                        <a:solidFill>
                          <a:schemeClr val="bg1"/>
                        </a:solidFill>
                        <a:latin typeface="Arial Black" pitchFamily="34" charset="0"/>
                      </a:endParaRPr>
                    </a:p>
                  </a:txBody>
                  <a:tcPr/>
                </a:tc>
              </a:tr>
              <a:tr h="552450">
                <a:tc>
                  <a:txBody>
                    <a:bodyPr/>
                    <a:lstStyle/>
                    <a:p>
                      <a:pPr algn="ctr"/>
                      <a:r>
                        <a:rPr lang="en-US" sz="2800" b="1" dirty="0" smtClean="0">
                          <a:latin typeface="+mn-lt"/>
                          <a:cs typeface="Arial" pitchFamily="34" charset="0"/>
                        </a:rPr>
                        <a:t>Payback</a:t>
                      </a:r>
                      <a:endParaRPr lang="en-US" sz="2800" b="1" dirty="0">
                        <a:latin typeface="+mn-lt"/>
                        <a:cs typeface="Arial" pitchFamily="34" charset="0"/>
                      </a:endParaRPr>
                    </a:p>
                  </a:txBody>
                  <a:tcPr/>
                </a:tc>
                <a:tc>
                  <a:txBody>
                    <a:bodyPr/>
                    <a:lstStyle/>
                    <a:p>
                      <a:pPr algn="ctr"/>
                      <a:r>
                        <a:rPr lang="en-US" sz="2800" b="1" dirty="0" smtClean="0">
                          <a:latin typeface="+mn-lt"/>
                          <a:cs typeface="Arial" pitchFamily="34" charset="0"/>
                        </a:rPr>
                        <a:t>Time</a:t>
                      </a:r>
                    </a:p>
                  </a:txBody>
                  <a:tcPr/>
                </a:tc>
                <a:tc>
                  <a:txBody>
                    <a:bodyPr/>
                    <a:lstStyle/>
                    <a:p>
                      <a:r>
                        <a:rPr lang="en-US" sz="2000" b="1" dirty="0" smtClean="0">
                          <a:latin typeface="+mn-lt"/>
                          <a:cs typeface="Arial" pitchFamily="34" charset="0"/>
                        </a:rPr>
                        <a:t>Payback &lt; Mgt’s #</a:t>
                      </a:r>
                      <a:endParaRPr lang="en-US" sz="2000" b="1" dirty="0">
                        <a:latin typeface="+mn-lt"/>
                        <a:cs typeface="Arial" pitchFamily="34" charset="0"/>
                      </a:endParaRPr>
                    </a:p>
                  </a:txBody>
                  <a:tcPr/>
                </a:tc>
              </a:tr>
              <a:tr h="552450">
                <a:tc>
                  <a:txBody>
                    <a:bodyPr/>
                    <a:lstStyle/>
                    <a:p>
                      <a:pPr algn="ctr"/>
                      <a:r>
                        <a:rPr lang="en-US" sz="2400" b="1" dirty="0" smtClean="0">
                          <a:latin typeface="+mn-lt"/>
                          <a:cs typeface="Arial" pitchFamily="34" charset="0"/>
                        </a:rPr>
                        <a:t>Discounted Payback</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Time</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Payback</a:t>
                      </a:r>
                      <a:r>
                        <a:rPr lang="en-US" sz="2000" b="1" baseline="0" dirty="0" smtClean="0">
                          <a:latin typeface="+mn-lt"/>
                          <a:cs typeface="Arial" pitchFamily="34" charset="0"/>
                        </a:rPr>
                        <a:t> &lt; Mgt’s #</a:t>
                      </a:r>
                      <a:endParaRPr lang="en-US" sz="2000" b="1" dirty="0">
                        <a:latin typeface="+mn-lt"/>
                        <a:cs typeface="Arial" pitchFamily="34" charset="0"/>
                      </a:endParaRPr>
                    </a:p>
                  </a:txBody>
                  <a:tcPr/>
                </a:tc>
              </a:tr>
              <a:tr h="552450">
                <a:tc>
                  <a:txBody>
                    <a:bodyPr/>
                    <a:lstStyle/>
                    <a:p>
                      <a:pPr algn="ctr"/>
                      <a:r>
                        <a:rPr lang="en-US" sz="2400" b="1" dirty="0" smtClean="0">
                          <a:latin typeface="+mn-lt"/>
                          <a:cs typeface="Arial" pitchFamily="34" charset="0"/>
                        </a:rPr>
                        <a:t>Net</a:t>
                      </a:r>
                      <a:r>
                        <a:rPr lang="en-US" sz="2400" b="1" baseline="0" dirty="0" smtClean="0">
                          <a:latin typeface="+mn-lt"/>
                          <a:cs typeface="Arial" pitchFamily="34" charset="0"/>
                        </a:rPr>
                        <a:t> Present Value</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NPV &gt; $0</a:t>
                      </a:r>
                      <a:endParaRPr lang="en-US" sz="2000" b="1" dirty="0">
                        <a:latin typeface="+mn-lt"/>
                        <a:cs typeface="Arial" pitchFamily="34" charset="0"/>
                      </a:endParaRPr>
                    </a:p>
                  </a:txBody>
                  <a:tcPr/>
                </a:tc>
              </a:tr>
              <a:tr h="5524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524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524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552450">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solidFill>
            <a:schemeClr val="bg2"/>
          </a:solidFill>
        </p:spPr>
        <p:txBody>
          <a:bodyPr/>
          <a:lstStyle/>
          <a:p>
            <a:r>
              <a:rPr lang="en-US" sz="4800" b="1" smtClean="0"/>
              <a:t>Decision Criteria Test - NPV</a:t>
            </a:r>
          </a:p>
        </p:txBody>
      </p:sp>
      <p:sp>
        <p:nvSpPr>
          <p:cNvPr id="93185" name="Slide Number Placeholder 22"/>
          <p:cNvSpPr>
            <a:spLocks noGrp="1"/>
          </p:cNvSpPr>
          <p:nvPr>
            <p:ph type="sldNum" sz="quarter" idx="12"/>
          </p:nvPr>
        </p:nvSpPr>
        <p:spPr bwMode="auto">
          <a:ln>
            <a:round/>
            <a:headEnd/>
            <a:tailEnd/>
          </a:ln>
        </p:spPr>
        <p:txBody>
          <a:bodyPr/>
          <a:lstStyle/>
          <a:p>
            <a:pPr>
              <a:defRPr/>
            </a:pPr>
            <a:r>
              <a:rPr lang="en-US"/>
              <a:t>9-</a:t>
            </a:r>
            <a:fld id="{0F77E0E6-20FB-4D1B-8162-6E361B2C4749}" type="slidenum">
              <a:rPr lang="en-US"/>
              <a:pPr>
                <a:defRPr/>
              </a:pPr>
              <a:t>44</a:t>
            </a:fld>
            <a:endParaRPr lang="en-US"/>
          </a:p>
        </p:txBody>
      </p:sp>
      <p:sp>
        <p:nvSpPr>
          <p:cNvPr id="4" name="TextBox 3"/>
          <p:cNvSpPr txBox="1">
            <a:spLocks noChangeArrowheads="1"/>
          </p:cNvSpPr>
          <p:nvPr/>
        </p:nvSpPr>
        <p:spPr bwMode="auto">
          <a:xfrm>
            <a:off x="990600" y="1600200"/>
            <a:ext cx="7391400" cy="4422775"/>
          </a:xfrm>
          <a:prstGeom prst="rect">
            <a:avLst/>
          </a:prstGeom>
          <a:noFill/>
          <a:ln w="9525">
            <a:noFill/>
            <a:miter lim="800000"/>
            <a:headEnd/>
            <a:tailEnd/>
          </a:ln>
        </p:spPr>
        <p:txBody>
          <a:bodyPr>
            <a:spAutoFit/>
          </a:bodyPr>
          <a:lstStyle/>
          <a:p>
            <a:pPr marL="401638" indent="-401638">
              <a:buFont typeface="Arial" charset="0"/>
              <a:buChar char="•"/>
            </a:pPr>
            <a:r>
              <a:rPr lang="en-US" sz="2800" b="1">
                <a:latin typeface="Perpetua" pitchFamily="18" charset="0"/>
              </a:rPr>
              <a:t>Does the NPV rule account for the time value of money?</a:t>
            </a:r>
          </a:p>
          <a:p>
            <a:pPr marL="401638" indent="-401638">
              <a:buFont typeface="Arial" charset="0"/>
              <a:buChar char="•"/>
            </a:pPr>
            <a:endParaRPr lang="en-US" sz="2000" b="1">
              <a:latin typeface="Perpetua" pitchFamily="18" charset="0"/>
            </a:endParaRPr>
          </a:p>
          <a:p>
            <a:pPr marL="401638" indent="-401638">
              <a:buFont typeface="Arial" charset="0"/>
              <a:buChar char="•"/>
            </a:pPr>
            <a:r>
              <a:rPr lang="en-US" sz="2800" b="1">
                <a:latin typeface="Perpetua" pitchFamily="18" charset="0"/>
              </a:rPr>
              <a:t>Does the NPV rule account for the risk of the cash flows?</a:t>
            </a:r>
          </a:p>
          <a:p>
            <a:pPr marL="401638" indent="-401638">
              <a:buFont typeface="Arial" charset="0"/>
              <a:buChar char="•"/>
            </a:pPr>
            <a:endParaRPr lang="en-US" sz="2000" b="1">
              <a:latin typeface="Perpetua" pitchFamily="18" charset="0"/>
            </a:endParaRPr>
          </a:p>
          <a:p>
            <a:pPr marL="401638" indent="-401638">
              <a:buFont typeface="Arial" charset="0"/>
              <a:buChar char="•"/>
            </a:pPr>
            <a:r>
              <a:rPr lang="en-US" sz="2800" b="1">
                <a:latin typeface="Perpetua" pitchFamily="18" charset="0"/>
              </a:rPr>
              <a:t>Does the NPV rule provide an indication about the increase in value?</a:t>
            </a:r>
          </a:p>
          <a:p>
            <a:pPr marL="401638" indent="-401638">
              <a:buFont typeface="Arial" charset="0"/>
              <a:buChar char="•"/>
            </a:pPr>
            <a:endParaRPr lang="en-US" sz="2000" b="1">
              <a:latin typeface="Perpetua" pitchFamily="18" charset="0"/>
            </a:endParaRPr>
          </a:p>
          <a:p>
            <a:pPr marL="401638" indent="-401638">
              <a:buFont typeface="Arial" charset="0"/>
              <a:buChar char="•"/>
            </a:pPr>
            <a:r>
              <a:rPr lang="en-US" sz="2800" b="1">
                <a:latin typeface="Perpetua" pitchFamily="18" charset="0"/>
              </a:rPr>
              <a:t>Should we consider the NPV rule for our primary decision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258763"/>
            <a:ext cx="8001000" cy="1036637"/>
          </a:xfrm>
          <a:solidFill>
            <a:schemeClr val="bg2"/>
          </a:solidFill>
        </p:spPr>
        <p:txBody>
          <a:bodyPr/>
          <a:lstStyle/>
          <a:p>
            <a:r>
              <a:rPr lang="en-US" sz="4800" b="1" smtClean="0"/>
              <a:t>Net Present Value </a:t>
            </a:r>
            <a:r>
              <a:rPr lang="en-US" sz="4800" b="1" smtClean="0">
                <a:solidFill>
                  <a:srgbClr val="00B050"/>
                </a:solidFill>
              </a:rPr>
              <a:t>Advantages</a:t>
            </a:r>
          </a:p>
        </p:txBody>
      </p:sp>
      <p:sp>
        <p:nvSpPr>
          <p:cNvPr id="95233" name="Slide Number Placeholder 22"/>
          <p:cNvSpPr>
            <a:spLocks noGrp="1"/>
          </p:cNvSpPr>
          <p:nvPr>
            <p:ph type="sldNum" sz="quarter" idx="12"/>
          </p:nvPr>
        </p:nvSpPr>
        <p:spPr bwMode="auto">
          <a:ln>
            <a:round/>
            <a:headEnd/>
            <a:tailEnd/>
          </a:ln>
        </p:spPr>
        <p:txBody>
          <a:bodyPr/>
          <a:lstStyle/>
          <a:p>
            <a:pPr>
              <a:defRPr/>
            </a:pPr>
            <a:r>
              <a:rPr lang="en-US"/>
              <a:t>9-</a:t>
            </a:r>
            <a:fld id="{FFD44574-2146-4E3A-AF7F-F1DF54406C7C}" type="slidenum">
              <a:rPr lang="en-US"/>
              <a:pPr>
                <a:defRPr/>
              </a:pPr>
              <a:t>45</a:t>
            </a:fld>
            <a:endParaRPr lang="en-US"/>
          </a:p>
        </p:txBody>
      </p:sp>
      <p:sp>
        <p:nvSpPr>
          <p:cNvPr id="51204" name="TextBox 3"/>
          <p:cNvSpPr txBox="1">
            <a:spLocks noChangeArrowheads="1"/>
          </p:cNvSpPr>
          <p:nvPr/>
        </p:nvSpPr>
        <p:spPr bwMode="auto">
          <a:xfrm>
            <a:off x="685800" y="1371600"/>
            <a:ext cx="7848600" cy="4051300"/>
          </a:xfrm>
          <a:prstGeom prst="rect">
            <a:avLst/>
          </a:prstGeom>
          <a:noFill/>
          <a:ln w="9525">
            <a:noFill/>
            <a:miter lim="800000"/>
            <a:headEnd/>
            <a:tailEnd/>
          </a:ln>
        </p:spPr>
        <p:txBody>
          <a:bodyPr>
            <a:spAutoFit/>
          </a:bodyPr>
          <a:lstStyle/>
          <a:p>
            <a:pPr marL="457200" indent="-457200">
              <a:buFont typeface="Arial" charset="0"/>
              <a:buChar char="•"/>
            </a:pPr>
            <a:r>
              <a:rPr lang="en-US" sz="3200" b="1">
                <a:latin typeface="Perpetua" pitchFamily="18" charset="0"/>
              </a:rPr>
              <a:t>Considers all of the cash flows in the computation</a:t>
            </a:r>
          </a:p>
          <a:p>
            <a:pPr marL="457200" indent="-457200">
              <a:buFont typeface="Arial" charset="0"/>
              <a:buChar char="•"/>
            </a:pPr>
            <a:endParaRPr lang="en-US" sz="1200" b="1">
              <a:latin typeface="Perpetua" pitchFamily="18" charset="0"/>
            </a:endParaRPr>
          </a:p>
          <a:p>
            <a:pPr marL="457200" indent="-457200">
              <a:buFont typeface="Arial" charset="0"/>
              <a:buChar char="•"/>
            </a:pPr>
            <a:r>
              <a:rPr lang="en-US" sz="3200" b="1">
                <a:latin typeface="Perpetua" pitchFamily="18" charset="0"/>
              </a:rPr>
              <a:t>Uses the time value of money</a:t>
            </a:r>
          </a:p>
          <a:p>
            <a:pPr marL="457200" indent="-457200"/>
            <a:endParaRPr lang="en-US" sz="1200" b="1">
              <a:latin typeface="Perpetua" pitchFamily="18" charset="0"/>
            </a:endParaRPr>
          </a:p>
          <a:p>
            <a:pPr marL="457200" indent="-457200">
              <a:buFont typeface="Arial" charset="0"/>
              <a:buChar char="•"/>
            </a:pPr>
            <a:r>
              <a:rPr lang="en-US" sz="3200" b="1">
                <a:latin typeface="Perpetua" pitchFamily="18" charset="0"/>
              </a:rPr>
              <a:t>Provides the answer in dollar terms, which is easy to understand</a:t>
            </a:r>
          </a:p>
          <a:p>
            <a:pPr marL="457200" indent="-457200">
              <a:buFont typeface="Arial" charset="0"/>
              <a:buChar char="•"/>
            </a:pPr>
            <a:endParaRPr lang="en-US" sz="1200" b="1">
              <a:latin typeface="Perpetua" pitchFamily="18" charset="0"/>
            </a:endParaRPr>
          </a:p>
          <a:p>
            <a:pPr marL="457200" indent="-457200">
              <a:buFont typeface="Arial" charset="0"/>
              <a:buChar char="•"/>
            </a:pPr>
            <a:r>
              <a:rPr lang="en-US" sz="3200" b="1">
                <a:latin typeface="Perpetua" pitchFamily="18" charset="0"/>
              </a:rPr>
              <a:t>Usually provides a similar answer to the IRR computation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itle 1"/>
          <p:cNvSpPr>
            <a:spLocks noGrp="1"/>
          </p:cNvSpPr>
          <p:nvPr>
            <p:ph type="title"/>
          </p:nvPr>
        </p:nvSpPr>
        <p:spPr>
          <a:xfrm>
            <a:off x="1295400" y="152400"/>
            <a:ext cx="6248400" cy="1447800"/>
          </a:xfrm>
          <a:solidFill>
            <a:schemeClr val="bg2"/>
          </a:solidFill>
        </p:spPr>
        <p:txBody>
          <a:bodyPr rtlCol="0">
            <a:normAutofit fontScale="90000"/>
          </a:bodyPr>
          <a:lstStyle/>
          <a:p>
            <a:pPr fontAlgn="auto">
              <a:spcAft>
                <a:spcPts val="0"/>
              </a:spcAft>
              <a:defRPr/>
            </a:pPr>
            <a:r>
              <a:rPr lang="en-US" sz="4800" smtClean="0"/>
              <a:t>Net Present Value </a:t>
            </a:r>
            <a:r>
              <a:rPr lang="en-US" sz="4800" smtClean="0">
                <a:solidFill>
                  <a:srgbClr val="FF0000"/>
                </a:solidFill>
              </a:rPr>
              <a:t>Disadvantages</a:t>
            </a:r>
          </a:p>
        </p:txBody>
      </p:sp>
      <p:sp>
        <p:nvSpPr>
          <p:cNvPr id="97281" name="Slide Number Placeholder 22"/>
          <p:cNvSpPr>
            <a:spLocks noGrp="1"/>
          </p:cNvSpPr>
          <p:nvPr>
            <p:ph type="sldNum" sz="quarter" idx="12"/>
          </p:nvPr>
        </p:nvSpPr>
        <p:spPr bwMode="auto">
          <a:ln>
            <a:round/>
            <a:headEnd/>
            <a:tailEnd/>
          </a:ln>
        </p:spPr>
        <p:txBody>
          <a:bodyPr/>
          <a:lstStyle/>
          <a:p>
            <a:pPr>
              <a:defRPr/>
            </a:pPr>
            <a:r>
              <a:rPr lang="en-US"/>
              <a:t>9-</a:t>
            </a:r>
            <a:fld id="{9BEA0C75-5E13-434E-989C-99F98D2499F8}" type="slidenum">
              <a:rPr lang="en-US"/>
              <a:pPr>
                <a:defRPr/>
              </a:pPr>
              <a:t>46</a:t>
            </a:fld>
            <a:endParaRPr lang="en-US"/>
          </a:p>
        </p:txBody>
      </p:sp>
      <p:sp>
        <p:nvSpPr>
          <p:cNvPr id="52228" name="TextBox 4"/>
          <p:cNvSpPr txBox="1">
            <a:spLocks noChangeArrowheads="1"/>
          </p:cNvSpPr>
          <p:nvPr/>
        </p:nvSpPr>
        <p:spPr bwMode="auto">
          <a:xfrm>
            <a:off x="533400" y="2057400"/>
            <a:ext cx="8305800" cy="3748088"/>
          </a:xfrm>
          <a:prstGeom prst="rect">
            <a:avLst/>
          </a:prstGeom>
          <a:noFill/>
          <a:ln w="9525">
            <a:noFill/>
            <a:miter lim="800000"/>
            <a:headEnd/>
            <a:tailEnd/>
          </a:ln>
        </p:spPr>
        <p:txBody>
          <a:bodyPr>
            <a:spAutoFit/>
          </a:bodyPr>
          <a:lstStyle/>
          <a:p>
            <a:pPr marL="803275" lvl="1" indent="-346075">
              <a:buFont typeface="Arial" charset="0"/>
              <a:buChar char="•"/>
            </a:pPr>
            <a:r>
              <a:rPr lang="en-US" sz="3200" b="1">
                <a:latin typeface="Perpetua" pitchFamily="18" charset="0"/>
              </a:rPr>
              <a:t>Requires the use of the time value of money, thus a bit more difficult to compute</a:t>
            </a:r>
          </a:p>
          <a:p>
            <a:pPr marL="803275" lvl="1" indent="-346075">
              <a:buFont typeface="Arial" charset="0"/>
              <a:buChar char="•"/>
            </a:pPr>
            <a:endParaRPr lang="en-US" sz="2000" b="1">
              <a:latin typeface="Perpetua" pitchFamily="18" charset="0"/>
            </a:endParaRPr>
          </a:p>
          <a:p>
            <a:pPr marL="803275" lvl="1" indent="-346075">
              <a:buFont typeface="Arial" charset="0"/>
              <a:buChar char="•"/>
            </a:pPr>
            <a:r>
              <a:rPr lang="en-US" sz="3200" b="1">
                <a:latin typeface="Perpetua" pitchFamily="18" charset="0"/>
              </a:rPr>
              <a:t>Projects that differ by orders of magnitude in cost are not obvious in the NPV final figure</a:t>
            </a:r>
          </a:p>
          <a:p>
            <a:pPr marL="803275" lvl="1" indent="-346075"/>
            <a:endParaRPr lang="en-US" sz="2800" b="1"/>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86" name="Title 1"/>
          <p:cNvSpPr>
            <a:spLocks noGrp="1"/>
          </p:cNvSpPr>
          <p:nvPr>
            <p:ph type="title"/>
          </p:nvPr>
        </p:nvSpPr>
        <p:spPr>
          <a:xfrm>
            <a:off x="914400" y="152400"/>
            <a:ext cx="7772400" cy="1447800"/>
          </a:xfrm>
          <a:solidFill>
            <a:schemeClr val="bg2"/>
          </a:solidFill>
        </p:spPr>
        <p:txBody>
          <a:bodyPr rtlCol="0">
            <a:normAutofit fontScale="90000"/>
          </a:bodyPr>
          <a:lstStyle/>
          <a:p>
            <a:pPr fontAlgn="auto">
              <a:spcAft>
                <a:spcPts val="0"/>
              </a:spcAft>
              <a:defRPr/>
            </a:pPr>
            <a:r>
              <a:rPr lang="en-US" sz="4800" b="1" smtClean="0"/>
              <a:t>Calculating NPVs with a Spreadsheet</a:t>
            </a:r>
          </a:p>
        </p:txBody>
      </p:sp>
      <p:sp>
        <p:nvSpPr>
          <p:cNvPr id="28685" name="Slide Number Placeholder 22"/>
          <p:cNvSpPr>
            <a:spLocks noGrp="1"/>
          </p:cNvSpPr>
          <p:nvPr>
            <p:ph type="sldNum" sz="quarter" idx="12"/>
          </p:nvPr>
        </p:nvSpPr>
        <p:spPr bwMode="auto">
          <a:ln>
            <a:round/>
            <a:headEnd/>
            <a:tailEnd/>
          </a:ln>
        </p:spPr>
        <p:txBody>
          <a:bodyPr/>
          <a:lstStyle/>
          <a:p>
            <a:pPr>
              <a:defRPr/>
            </a:pPr>
            <a:r>
              <a:rPr lang="en-US"/>
              <a:t>9-</a:t>
            </a:r>
            <a:fld id="{EBB0C6D2-26C4-4F12-A437-0596E325379F}" type="slidenum">
              <a:rPr lang="en-US"/>
              <a:pPr>
                <a:defRPr/>
              </a:pPr>
              <a:t>47</a:t>
            </a:fld>
            <a:endParaRPr lang="en-US"/>
          </a:p>
        </p:txBody>
      </p:sp>
      <p:sp>
        <p:nvSpPr>
          <p:cNvPr id="1029" name="TextBox 3"/>
          <p:cNvSpPr txBox="1">
            <a:spLocks noChangeArrowheads="1"/>
          </p:cNvSpPr>
          <p:nvPr/>
        </p:nvSpPr>
        <p:spPr bwMode="auto">
          <a:xfrm>
            <a:off x="762000" y="1828800"/>
            <a:ext cx="6858000" cy="4591050"/>
          </a:xfrm>
          <a:prstGeom prst="rect">
            <a:avLst/>
          </a:prstGeom>
          <a:noFill/>
          <a:ln w="9525">
            <a:noFill/>
            <a:miter lim="800000"/>
            <a:headEnd/>
            <a:tailEnd/>
          </a:ln>
        </p:spPr>
        <p:txBody>
          <a:bodyPr>
            <a:spAutoFit/>
          </a:bodyPr>
          <a:lstStyle/>
          <a:p>
            <a:pPr marL="290513" indent="-290513">
              <a:lnSpc>
                <a:spcPct val="90000"/>
              </a:lnSpc>
              <a:buFont typeface="Arial" charset="0"/>
              <a:buChar char="•"/>
            </a:pPr>
            <a:r>
              <a:rPr lang="en-US" sz="2800" b="1">
                <a:latin typeface="Perpetua" pitchFamily="18" charset="0"/>
              </a:rPr>
              <a:t>Spreadsheets are an excellent way to compute NPVs, especially when you have to compute the cash flows as well.</a:t>
            </a:r>
          </a:p>
          <a:p>
            <a:pPr marL="290513" indent="-290513">
              <a:lnSpc>
                <a:spcPct val="90000"/>
              </a:lnSpc>
              <a:buFont typeface="Arial" charset="0"/>
              <a:buChar char="•"/>
            </a:pPr>
            <a:endParaRPr lang="en-US" b="1">
              <a:latin typeface="Perpetua" pitchFamily="18" charset="0"/>
            </a:endParaRPr>
          </a:p>
          <a:p>
            <a:pPr marL="290513" indent="-290513">
              <a:lnSpc>
                <a:spcPct val="90000"/>
              </a:lnSpc>
              <a:buFont typeface="Arial" charset="0"/>
              <a:buChar char="•"/>
            </a:pPr>
            <a:r>
              <a:rPr lang="en-US" sz="2800" b="1">
                <a:latin typeface="Perpetua" pitchFamily="18" charset="0"/>
              </a:rPr>
              <a:t>Using the NPV function:</a:t>
            </a:r>
          </a:p>
          <a:p>
            <a:pPr marL="290513" indent="-290513">
              <a:lnSpc>
                <a:spcPct val="90000"/>
              </a:lnSpc>
              <a:buFont typeface="Arial" charset="0"/>
              <a:buChar char="•"/>
            </a:pPr>
            <a:endParaRPr lang="en-US" b="1">
              <a:latin typeface="Perpetua" pitchFamily="18" charset="0"/>
            </a:endParaRPr>
          </a:p>
          <a:p>
            <a:pPr marL="969963" lvl="1" indent="-512763">
              <a:lnSpc>
                <a:spcPct val="90000"/>
              </a:lnSpc>
              <a:buFont typeface="Arial" charset="0"/>
              <a:buChar char="•"/>
            </a:pPr>
            <a:r>
              <a:rPr lang="en-US" sz="2400" b="1">
                <a:latin typeface="Perpetua" pitchFamily="18" charset="0"/>
              </a:rPr>
              <a:t>The first component is the required return entered as a decimal</a:t>
            </a:r>
          </a:p>
          <a:p>
            <a:pPr marL="969963" lvl="1" indent="-512763">
              <a:lnSpc>
                <a:spcPct val="90000"/>
              </a:lnSpc>
              <a:buFont typeface="Arial" charset="0"/>
              <a:buChar char="•"/>
            </a:pPr>
            <a:endParaRPr lang="en-US" b="1">
              <a:latin typeface="Perpetua" pitchFamily="18" charset="0"/>
            </a:endParaRPr>
          </a:p>
          <a:p>
            <a:pPr marL="969963" lvl="1" indent="-512763">
              <a:lnSpc>
                <a:spcPct val="90000"/>
              </a:lnSpc>
              <a:buFont typeface="Arial" charset="0"/>
              <a:buChar char="•"/>
            </a:pPr>
            <a:r>
              <a:rPr lang="en-US" sz="2400" b="1">
                <a:latin typeface="Perpetua" pitchFamily="18" charset="0"/>
              </a:rPr>
              <a:t>The second component is the range of cash flows </a:t>
            </a:r>
            <a:r>
              <a:rPr lang="en-US" sz="2400" b="1" i="1">
                <a:latin typeface="Perpetua" pitchFamily="18" charset="0"/>
              </a:rPr>
              <a:t>beginning with year 1</a:t>
            </a:r>
          </a:p>
          <a:p>
            <a:pPr marL="969963" lvl="1" indent="-512763">
              <a:lnSpc>
                <a:spcPct val="90000"/>
              </a:lnSpc>
              <a:buFont typeface="Arial" charset="0"/>
              <a:buChar char="•"/>
            </a:pPr>
            <a:endParaRPr lang="en-US" b="1">
              <a:latin typeface="Perpetua" pitchFamily="18" charset="0"/>
            </a:endParaRPr>
          </a:p>
          <a:p>
            <a:pPr marL="969963" lvl="1" indent="-512763">
              <a:lnSpc>
                <a:spcPct val="90000"/>
              </a:lnSpc>
              <a:buFont typeface="Arial" charset="0"/>
              <a:buChar char="•"/>
            </a:pPr>
            <a:r>
              <a:rPr lang="en-US" sz="2400" b="1">
                <a:latin typeface="Perpetua" pitchFamily="18" charset="0"/>
              </a:rPr>
              <a:t>Subtract the initial investment after computing the NPV</a:t>
            </a:r>
          </a:p>
        </p:txBody>
      </p:sp>
      <p:graphicFrame>
        <p:nvGraphicFramePr>
          <p:cNvPr id="1026" name="Object 13">
            <a:hlinkClick r:id="" action="ppaction://ole?verb=1"/>
          </p:cNvPr>
          <p:cNvGraphicFramePr>
            <a:graphicFrameLocks/>
          </p:cNvGraphicFramePr>
          <p:nvPr/>
        </p:nvGraphicFramePr>
        <p:xfrm>
          <a:off x="6934200" y="2667000"/>
          <a:ext cx="1676400" cy="1295400"/>
        </p:xfrm>
        <a:graphic>
          <a:graphicData uri="http://schemas.openxmlformats.org/presentationml/2006/ole">
            <p:oleObj spid="_x0000_s1026" name="Worksheet" showAsIcon="1" r:id="rId4" imgW="381000" imgH="628650" progId="Excel.SheetMacroEnabled.12">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1" name="Slide Number Placeholder 22"/>
          <p:cNvSpPr>
            <a:spLocks noGrp="1"/>
          </p:cNvSpPr>
          <p:nvPr>
            <p:ph type="sldNum" sz="quarter" idx="12"/>
          </p:nvPr>
        </p:nvSpPr>
        <p:spPr bwMode="auto">
          <a:ln>
            <a:round/>
            <a:headEnd/>
            <a:tailEnd/>
          </a:ln>
        </p:spPr>
        <p:txBody>
          <a:bodyPr/>
          <a:lstStyle/>
          <a:p>
            <a:pPr>
              <a:defRPr/>
            </a:pPr>
            <a:r>
              <a:rPr lang="en-US"/>
              <a:t>9-</a:t>
            </a:r>
            <a:fld id="{9B1892AB-517D-4FF7-8D4E-5CE0AC3EF9C2}" type="slidenum">
              <a:rPr lang="en-US"/>
              <a:pPr>
                <a:defRPr/>
              </a:pPr>
              <a:t>48</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p:txBody>
      </p:sp>
      <p:sp>
        <p:nvSpPr>
          <p:cNvPr id="5" name="TextBox 4"/>
          <p:cNvSpPr txBox="1">
            <a:spLocks noChangeArrowheads="1"/>
          </p:cNvSpPr>
          <p:nvPr/>
        </p:nvSpPr>
        <p:spPr bwMode="auto">
          <a:xfrm>
            <a:off x="1143000" y="1752600"/>
            <a:ext cx="7162800" cy="4419600"/>
          </a:xfrm>
          <a:prstGeom prst="rect">
            <a:avLst/>
          </a:prstGeom>
          <a:noFill/>
          <a:ln w="9525">
            <a:noFill/>
            <a:miter lim="800000"/>
            <a:headEnd/>
            <a:tailEnd/>
          </a:ln>
        </p:spPr>
        <p:txBody>
          <a:bodyPr>
            <a:spAutoFit/>
          </a:bodyPr>
          <a:lstStyle/>
          <a:p>
            <a:pPr marL="346075" indent="-346075">
              <a:buFont typeface="Arial" charset="0"/>
              <a:buChar char="•"/>
            </a:pPr>
            <a:r>
              <a:rPr lang="en-US" sz="3200" b="1">
                <a:latin typeface="Perpetua" pitchFamily="18" charset="0"/>
              </a:rPr>
              <a:t>Capital Budgeting Process</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Payback</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Discounted Payback</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Net Present Value</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Profitability Index</a:t>
            </a:r>
          </a:p>
          <a:p>
            <a:pPr marL="346075" indent="-346075">
              <a:buFont typeface="Arial" charset="0"/>
              <a:buChar char="•"/>
            </a:pPr>
            <a:endParaRPr lang="en-US" sz="3200">
              <a:latin typeface="Arial Black" pitchFamily="34" charset="0"/>
            </a:endParaRPr>
          </a:p>
          <a:p>
            <a:pPr marL="346075" indent="-34607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8" end="8"/>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5"/>
                                      </p:to>
                                    </p:set>
                                    <p:animEffect filter="image" prLst="opacity: 0.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4" end="4"/>
                                            </p:txEl>
                                          </p:spTgt>
                                        </p:tgtEl>
                                        <p:attrNameLst>
                                          <p:attrName>style.opacity</p:attrName>
                                        </p:attrNameLst>
                                      </p:cBhvr>
                                      <p:to>
                                        <p:strVal val="0.5"/>
                                      </p:to>
                                    </p:set>
                                    <p:animEffect filter="image" prLst="opacity: 0.5">
                                      <p:cBhvr rctx="IE">
                                        <p:cTn id="15" dur="indefinite"/>
                                        <p:tgtEl>
                                          <p:spTgt spid="5">
                                            <p:txEl>
                                              <p:pRg st="4" end="4"/>
                                            </p:txEl>
                                          </p:spTgt>
                                        </p:tgtEl>
                                      </p:cBhvr>
                                    </p:animEffect>
                                  </p:childTnLst>
                                </p:cTn>
                              </p:par>
                              <p:par>
                                <p:cTn id="16" presetID="9" presetClass="emph" presetSubtype="0" nodeType="withEffect">
                                  <p:stCondLst>
                                    <p:cond delay="0"/>
                                  </p:stCondLst>
                                  <p:childTnLst>
                                    <p:set>
                                      <p:cBhvr rctx="PPT">
                                        <p:cTn id="17" dur="indefinite"/>
                                        <p:tgtEl>
                                          <p:spTgt spid="5">
                                            <p:txEl>
                                              <p:pRg st="6" end="6"/>
                                            </p:txEl>
                                          </p:spTgt>
                                        </p:tgtEl>
                                        <p:attrNameLst>
                                          <p:attrName>style.opacity</p:attrName>
                                        </p:attrNameLst>
                                      </p:cBhvr>
                                      <p:to>
                                        <p:strVal val="0.5"/>
                                      </p:to>
                                    </p:set>
                                    <p:animEffect filter="image" prLst="opacity: 0.5">
                                      <p:cBhvr rctx="IE">
                                        <p:cTn id="18" dur="indefinite"/>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a:xfrm>
            <a:off x="914400" y="381000"/>
            <a:ext cx="7772400" cy="1036638"/>
          </a:xfrm>
          <a:solidFill>
            <a:schemeClr val="bg2"/>
          </a:solidFill>
        </p:spPr>
        <p:txBody>
          <a:bodyPr/>
          <a:lstStyle/>
          <a:p>
            <a:r>
              <a:rPr lang="en-US" sz="4800" b="1" smtClean="0"/>
              <a:t>Profitability Index</a:t>
            </a:r>
          </a:p>
        </p:txBody>
      </p:sp>
      <p:sp>
        <p:nvSpPr>
          <p:cNvPr id="103425" name="Slide Number Placeholder 22"/>
          <p:cNvSpPr>
            <a:spLocks noGrp="1"/>
          </p:cNvSpPr>
          <p:nvPr>
            <p:ph type="sldNum" sz="quarter" idx="12"/>
          </p:nvPr>
        </p:nvSpPr>
        <p:spPr bwMode="auto">
          <a:ln>
            <a:round/>
            <a:headEnd/>
            <a:tailEnd/>
          </a:ln>
        </p:spPr>
        <p:txBody>
          <a:bodyPr/>
          <a:lstStyle/>
          <a:p>
            <a:pPr>
              <a:defRPr/>
            </a:pPr>
            <a:r>
              <a:rPr lang="en-US"/>
              <a:t>9-</a:t>
            </a:r>
            <a:fld id="{EEC1BDE2-53AD-49D3-9CD9-7D4E3B49743A}" type="slidenum">
              <a:rPr lang="en-US"/>
              <a:pPr>
                <a:defRPr/>
              </a:pPr>
              <a:t>49</a:t>
            </a:fld>
            <a:endParaRPr lang="en-US"/>
          </a:p>
        </p:txBody>
      </p:sp>
      <p:sp>
        <p:nvSpPr>
          <p:cNvPr id="4" name="TextBox 3"/>
          <p:cNvSpPr txBox="1">
            <a:spLocks noChangeArrowheads="1"/>
          </p:cNvSpPr>
          <p:nvPr/>
        </p:nvSpPr>
        <p:spPr bwMode="auto">
          <a:xfrm>
            <a:off x="685800" y="1600200"/>
            <a:ext cx="7924800" cy="4216400"/>
          </a:xfrm>
          <a:prstGeom prst="rect">
            <a:avLst/>
          </a:prstGeom>
          <a:noFill/>
          <a:ln w="9525">
            <a:noFill/>
            <a:miter lim="800000"/>
            <a:headEnd/>
            <a:tailEnd/>
          </a:ln>
        </p:spPr>
        <p:txBody>
          <a:bodyPr>
            <a:spAutoFit/>
          </a:bodyPr>
          <a:lstStyle/>
          <a:p>
            <a:r>
              <a:rPr lang="en-US" sz="3200" b="1">
                <a:solidFill>
                  <a:srgbClr val="0070C0"/>
                </a:solidFill>
                <a:latin typeface="Perpetua" pitchFamily="18" charset="0"/>
              </a:rPr>
              <a:t>Definition: </a:t>
            </a:r>
            <a:r>
              <a:rPr lang="en-US" sz="2800" b="1">
                <a:latin typeface="Perpetua" pitchFamily="18" charset="0"/>
              </a:rPr>
              <a:t>The PI measures the benefit per unit cost of a project, based on the time value of money.  It is very useful in situations where you have multiple projects of hugely different costs and/or limited capital (capital rationing).</a:t>
            </a:r>
          </a:p>
          <a:p>
            <a:endParaRPr lang="en-US" sz="3200" b="1">
              <a:latin typeface="Perpetua" pitchFamily="18" charset="0"/>
            </a:endParaRPr>
          </a:p>
          <a:p>
            <a:r>
              <a:rPr lang="en-US" sz="3200" b="1">
                <a:solidFill>
                  <a:srgbClr val="0070C0"/>
                </a:solidFill>
                <a:latin typeface="Perpetua" pitchFamily="18" charset="0"/>
              </a:rPr>
              <a:t>Computation:  PI = </a:t>
            </a:r>
            <a:r>
              <a:rPr lang="en-US" sz="3200" b="1" u="sng">
                <a:solidFill>
                  <a:srgbClr val="0070C0"/>
                </a:solidFill>
                <a:latin typeface="Perpetua" pitchFamily="18" charset="0"/>
              </a:rPr>
              <a:t>PV of Inflows</a:t>
            </a:r>
          </a:p>
          <a:p>
            <a:r>
              <a:rPr lang="en-US" sz="3200" b="1">
                <a:solidFill>
                  <a:srgbClr val="0070C0"/>
                </a:solidFill>
                <a:latin typeface="Perpetua" pitchFamily="18" charset="0"/>
              </a:rPr>
              <a:t>			     PV of Outflows</a:t>
            </a:r>
            <a:endParaRPr lang="en-US" sz="2800" b="1">
              <a:latin typeface="Perpetua" pitchFamily="18" charset="0"/>
            </a:endParaRPr>
          </a:p>
          <a:p>
            <a:pPr marL="971550" lvl="1" indent="-514350">
              <a:buFont typeface="Franklin Gothic Book" pitchFamily="34" charset="0"/>
              <a:buAutoNum type="arabicPeriod"/>
            </a:pP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4">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Slide Number Placeholder 22"/>
          <p:cNvSpPr>
            <a:spLocks noGrp="1"/>
          </p:cNvSpPr>
          <p:nvPr>
            <p:ph type="sldNum" sz="quarter" idx="12"/>
          </p:nvPr>
        </p:nvSpPr>
        <p:spPr bwMode="auto">
          <a:ln>
            <a:round/>
            <a:headEnd/>
            <a:tailEnd/>
          </a:ln>
        </p:spPr>
        <p:txBody>
          <a:bodyPr/>
          <a:lstStyle/>
          <a:p>
            <a:pPr>
              <a:defRPr/>
            </a:pPr>
            <a:r>
              <a:rPr lang="en-US"/>
              <a:t>9-</a:t>
            </a:r>
            <a:fld id="{90128F2D-524C-48A0-8EF6-5B085829601B}" type="slidenum">
              <a:rPr lang="en-US"/>
              <a:pPr>
                <a:defRPr/>
              </a:pPr>
              <a:t>5</a:t>
            </a:fld>
            <a:endParaRPr lang="en-US"/>
          </a:p>
        </p:txBody>
      </p:sp>
      <p:grpSp>
        <p:nvGrpSpPr>
          <p:cNvPr id="2" name="Group 18"/>
          <p:cNvGrpSpPr>
            <a:grpSpLocks/>
          </p:cNvGrpSpPr>
          <p:nvPr/>
        </p:nvGrpSpPr>
        <p:grpSpPr bwMode="auto">
          <a:xfrm>
            <a:off x="3124200" y="381000"/>
            <a:ext cx="2362200" cy="2057400"/>
            <a:chOff x="912" y="2352"/>
            <a:chExt cx="1488" cy="1296"/>
          </a:xfrm>
        </p:grpSpPr>
        <p:grpSp>
          <p:nvGrpSpPr>
            <p:cNvPr id="10269" name="Group 16"/>
            <p:cNvGrpSpPr>
              <a:grpSpLocks/>
            </p:cNvGrpSpPr>
            <p:nvPr/>
          </p:nvGrpSpPr>
          <p:grpSpPr bwMode="auto">
            <a:xfrm>
              <a:off x="912" y="2352"/>
              <a:ext cx="1488" cy="1296"/>
              <a:chOff x="912" y="2352"/>
              <a:chExt cx="1488" cy="1296"/>
            </a:xfrm>
          </p:grpSpPr>
          <p:sp>
            <p:nvSpPr>
              <p:cNvPr id="10271" name="AutoShape 12"/>
              <p:cNvSpPr>
                <a:spLocks noChangeArrowheads="1"/>
              </p:cNvSpPr>
              <p:nvPr/>
            </p:nvSpPr>
            <p:spPr bwMode="auto">
              <a:xfrm>
                <a:off x="912" y="2352"/>
                <a:ext cx="1488" cy="1296"/>
              </a:xfrm>
              <a:prstGeom prst="octagon">
                <a:avLst>
                  <a:gd name="adj" fmla="val 29287"/>
                </a:avLst>
              </a:prstGeom>
              <a:solidFill>
                <a:srgbClr val="0000CC"/>
              </a:solidFill>
              <a:ln w="9525">
                <a:solidFill>
                  <a:schemeClr val="tx1"/>
                </a:solidFill>
                <a:miter lim="800000"/>
                <a:headEnd/>
                <a:tailEnd/>
              </a:ln>
            </p:spPr>
            <p:txBody>
              <a:bodyPr wrap="none" anchor="ctr"/>
              <a:lstStyle/>
              <a:p>
                <a:endParaRPr lang="en-US">
                  <a:latin typeface="Perpetua" pitchFamily="18" charset="0"/>
                </a:endParaRPr>
              </a:p>
            </p:txBody>
          </p:sp>
          <p:sp>
            <p:nvSpPr>
              <p:cNvPr id="10272" name="AutoShape 15"/>
              <p:cNvSpPr>
                <a:spLocks noChangeArrowheads="1"/>
              </p:cNvSpPr>
              <p:nvPr/>
            </p:nvSpPr>
            <p:spPr bwMode="auto">
              <a:xfrm>
                <a:off x="1008" y="2448"/>
                <a:ext cx="1296" cy="1104"/>
              </a:xfrm>
              <a:prstGeom prst="octagon">
                <a:avLst>
                  <a:gd name="adj" fmla="val 28856"/>
                </a:avLst>
              </a:prstGeom>
              <a:solidFill>
                <a:srgbClr val="0066FF"/>
              </a:solidFill>
              <a:ln w="9525">
                <a:solidFill>
                  <a:schemeClr val="tx1"/>
                </a:solidFill>
                <a:miter lim="800000"/>
                <a:headEnd/>
                <a:tailEnd/>
              </a:ln>
            </p:spPr>
            <p:txBody>
              <a:bodyPr wrap="none" anchor="ctr"/>
              <a:lstStyle/>
              <a:p>
                <a:endParaRPr lang="en-US">
                  <a:latin typeface="Perpetua" pitchFamily="18" charset="0"/>
                </a:endParaRPr>
              </a:p>
            </p:txBody>
          </p:sp>
        </p:grpSp>
        <p:sp>
          <p:nvSpPr>
            <p:cNvPr id="10270" name="Text Box 17"/>
            <p:cNvSpPr txBox="1">
              <a:spLocks noChangeArrowheads="1"/>
            </p:cNvSpPr>
            <p:nvPr/>
          </p:nvSpPr>
          <p:spPr bwMode="auto">
            <a:xfrm>
              <a:off x="1056" y="2640"/>
              <a:ext cx="1296" cy="672"/>
            </a:xfrm>
            <a:prstGeom prst="rect">
              <a:avLst/>
            </a:prstGeom>
            <a:noFill/>
            <a:ln w="9525">
              <a:noFill/>
              <a:miter lim="800000"/>
              <a:headEnd/>
              <a:tailEnd/>
            </a:ln>
          </p:spPr>
          <p:txBody>
            <a:bodyPr>
              <a:spAutoFit/>
            </a:bodyPr>
            <a:lstStyle/>
            <a:p>
              <a:pPr>
                <a:spcBef>
                  <a:spcPct val="50000"/>
                </a:spcBef>
              </a:pPr>
              <a:r>
                <a:rPr lang="en-US" sz="3200" b="1">
                  <a:latin typeface="Perpetua" pitchFamily="18" charset="0"/>
                </a:rPr>
                <a:t>Capital Structure</a:t>
              </a:r>
            </a:p>
          </p:txBody>
        </p:sp>
      </p:grpSp>
      <p:grpSp>
        <p:nvGrpSpPr>
          <p:cNvPr id="4" name="Group 41"/>
          <p:cNvGrpSpPr>
            <a:grpSpLocks/>
          </p:cNvGrpSpPr>
          <p:nvPr/>
        </p:nvGrpSpPr>
        <p:grpSpPr bwMode="auto">
          <a:xfrm>
            <a:off x="5029200" y="4419600"/>
            <a:ext cx="2376488" cy="2057400"/>
            <a:chOff x="3168" y="2784"/>
            <a:chExt cx="1497" cy="1296"/>
          </a:xfrm>
        </p:grpSpPr>
        <p:grpSp>
          <p:nvGrpSpPr>
            <p:cNvPr id="10265" name="Group 20"/>
            <p:cNvGrpSpPr>
              <a:grpSpLocks/>
            </p:cNvGrpSpPr>
            <p:nvPr/>
          </p:nvGrpSpPr>
          <p:grpSpPr bwMode="auto">
            <a:xfrm>
              <a:off x="3168" y="2784"/>
              <a:ext cx="1488" cy="1296"/>
              <a:chOff x="912" y="2352"/>
              <a:chExt cx="1488" cy="1296"/>
            </a:xfrm>
          </p:grpSpPr>
          <p:sp>
            <p:nvSpPr>
              <p:cNvPr id="10267" name="AutoShape 21"/>
              <p:cNvSpPr>
                <a:spLocks noChangeArrowheads="1"/>
              </p:cNvSpPr>
              <p:nvPr/>
            </p:nvSpPr>
            <p:spPr bwMode="auto">
              <a:xfrm>
                <a:off x="912" y="2352"/>
                <a:ext cx="1488" cy="1296"/>
              </a:xfrm>
              <a:prstGeom prst="octagon">
                <a:avLst>
                  <a:gd name="adj" fmla="val 29287"/>
                </a:avLst>
              </a:prstGeom>
              <a:solidFill>
                <a:srgbClr val="0000CC"/>
              </a:solidFill>
              <a:ln w="9525">
                <a:solidFill>
                  <a:schemeClr val="tx1"/>
                </a:solidFill>
                <a:miter lim="800000"/>
                <a:headEnd/>
                <a:tailEnd/>
              </a:ln>
            </p:spPr>
            <p:txBody>
              <a:bodyPr wrap="none" anchor="ctr"/>
              <a:lstStyle/>
              <a:p>
                <a:endParaRPr lang="en-US">
                  <a:latin typeface="Perpetua" pitchFamily="18" charset="0"/>
                </a:endParaRPr>
              </a:p>
            </p:txBody>
          </p:sp>
          <p:sp>
            <p:nvSpPr>
              <p:cNvPr id="10268" name="AutoShape 22"/>
              <p:cNvSpPr>
                <a:spLocks noChangeArrowheads="1"/>
              </p:cNvSpPr>
              <p:nvPr/>
            </p:nvSpPr>
            <p:spPr bwMode="auto">
              <a:xfrm>
                <a:off x="1008" y="2448"/>
                <a:ext cx="1296" cy="1104"/>
              </a:xfrm>
              <a:prstGeom prst="octagon">
                <a:avLst>
                  <a:gd name="adj" fmla="val 28856"/>
                </a:avLst>
              </a:prstGeom>
              <a:solidFill>
                <a:srgbClr val="0066FF"/>
              </a:solidFill>
              <a:ln w="9525">
                <a:solidFill>
                  <a:schemeClr val="tx1"/>
                </a:solidFill>
                <a:miter lim="800000"/>
                <a:headEnd/>
                <a:tailEnd/>
              </a:ln>
            </p:spPr>
            <p:txBody>
              <a:bodyPr wrap="none" anchor="ctr"/>
              <a:lstStyle/>
              <a:p>
                <a:endParaRPr lang="en-US">
                  <a:latin typeface="Perpetua" pitchFamily="18" charset="0"/>
                </a:endParaRPr>
              </a:p>
            </p:txBody>
          </p:sp>
        </p:grpSp>
        <p:sp>
          <p:nvSpPr>
            <p:cNvPr id="10266" name="Text Box 23"/>
            <p:cNvSpPr txBox="1">
              <a:spLocks noChangeArrowheads="1"/>
            </p:cNvSpPr>
            <p:nvPr/>
          </p:nvSpPr>
          <p:spPr bwMode="auto">
            <a:xfrm>
              <a:off x="3273" y="3042"/>
              <a:ext cx="1392" cy="672"/>
            </a:xfrm>
            <a:prstGeom prst="rect">
              <a:avLst/>
            </a:prstGeom>
            <a:noFill/>
            <a:ln w="9525">
              <a:noFill/>
              <a:miter lim="800000"/>
              <a:headEnd/>
              <a:tailEnd/>
            </a:ln>
          </p:spPr>
          <p:txBody>
            <a:bodyPr>
              <a:spAutoFit/>
            </a:bodyPr>
            <a:lstStyle/>
            <a:p>
              <a:pPr>
                <a:spcBef>
                  <a:spcPct val="50000"/>
                </a:spcBef>
              </a:pPr>
              <a:r>
                <a:rPr lang="en-US" sz="3200" b="1">
                  <a:latin typeface="Perpetua" pitchFamily="18" charset="0"/>
                </a:rPr>
                <a:t>  Capital     Budgeting</a:t>
              </a:r>
            </a:p>
          </p:txBody>
        </p:sp>
      </p:grpSp>
      <p:grpSp>
        <p:nvGrpSpPr>
          <p:cNvPr id="6" name="Group 24"/>
          <p:cNvGrpSpPr>
            <a:grpSpLocks/>
          </p:cNvGrpSpPr>
          <p:nvPr/>
        </p:nvGrpSpPr>
        <p:grpSpPr bwMode="auto">
          <a:xfrm>
            <a:off x="1447800" y="4419600"/>
            <a:ext cx="2362200" cy="2057400"/>
            <a:chOff x="912" y="2352"/>
            <a:chExt cx="1488" cy="1296"/>
          </a:xfrm>
        </p:grpSpPr>
        <p:grpSp>
          <p:nvGrpSpPr>
            <p:cNvPr id="10261" name="Group 25"/>
            <p:cNvGrpSpPr>
              <a:grpSpLocks/>
            </p:cNvGrpSpPr>
            <p:nvPr/>
          </p:nvGrpSpPr>
          <p:grpSpPr bwMode="auto">
            <a:xfrm>
              <a:off x="912" y="2352"/>
              <a:ext cx="1488" cy="1296"/>
              <a:chOff x="912" y="2352"/>
              <a:chExt cx="1488" cy="1296"/>
            </a:xfrm>
          </p:grpSpPr>
          <p:sp>
            <p:nvSpPr>
              <p:cNvPr id="10263" name="AutoShape 26"/>
              <p:cNvSpPr>
                <a:spLocks noChangeArrowheads="1"/>
              </p:cNvSpPr>
              <p:nvPr/>
            </p:nvSpPr>
            <p:spPr bwMode="auto">
              <a:xfrm>
                <a:off x="912" y="2352"/>
                <a:ext cx="1488" cy="1296"/>
              </a:xfrm>
              <a:prstGeom prst="octagon">
                <a:avLst>
                  <a:gd name="adj" fmla="val 29287"/>
                </a:avLst>
              </a:prstGeom>
              <a:solidFill>
                <a:srgbClr val="0000CC"/>
              </a:solidFill>
              <a:ln w="9525">
                <a:solidFill>
                  <a:schemeClr val="tx1"/>
                </a:solidFill>
                <a:miter lim="800000"/>
                <a:headEnd/>
                <a:tailEnd/>
              </a:ln>
            </p:spPr>
            <p:txBody>
              <a:bodyPr wrap="none" anchor="ctr"/>
              <a:lstStyle/>
              <a:p>
                <a:endParaRPr lang="en-US">
                  <a:latin typeface="Perpetua" pitchFamily="18" charset="0"/>
                </a:endParaRPr>
              </a:p>
            </p:txBody>
          </p:sp>
          <p:sp>
            <p:nvSpPr>
              <p:cNvPr id="10264" name="AutoShape 27"/>
              <p:cNvSpPr>
                <a:spLocks noChangeArrowheads="1"/>
              </p:cNvSpPr>
              <p:nvPr/>
            </p:nvSpPr>
            <p:spPr bwMode="auto">
              <a:xfrm>
                <a:off x="1008" y="2448"/>
                <a:ext cx="1296" cy="1104"/>
              </a:xfrm>
              <a:prstGeom prst="octagon">
                <a:avLst>
                  <a:gd name="adj" fmla="val 28856"/>
                </a:avLst>
              </a:prstGeom>
              <a:solidFill>
                <a:srgbClr val="0066FF"/>
              </a:solidFill>
              <a:ln w="9525">
                <a:solidFill>
                  <a:schemeClr val="tx1"/>
                </a:solidFill>
                <a:miter lim="800000"/>
                <a:headEnd/>
                <a:tailEnd/>
              </a:ln>
            </p:spPr>
            <p:txBody>
              <a:bodyPr wrap="none" anchor="ctr"/>
              <a:lstStyle/>
              <a:p>
                <a:endParaRPr lang="en-US">
                  <a:latin typeface="Perpetua" pitchFamily="18" charset="0"/>
                </a:endParaRPr>
              </a:p>
            </p:txBody>
          </p:sp>
        </p:grpSp>
        <p:sp>
          <p:nvSpPr>
            <p:cNvPr id="10262" name="Text Box 28"/>
            <p:cNvSpPr txBox="1">
              <a:spLocks noChangeArrowheads="1"/>
            </p:cNvSpPr>
            <p:nvPr/>
          </p:nvSpPr>
          <p:spPr bwMode="auto">
            <a:xfrm>
              <a:off x="1056" y="2640"/>
              <a:ext cx="1296" cy="672"/>
            </a:xfrm>
            <a:prstGeom prst="rect">
              <a:avLst/>
            </a:prstGeom>
            <a:noFill/>
            <a:ln w="9525">
              <a:noFill/>
              <a:miter lim="800000"/>
              <a:headEnd/>
              <a:tailEnd/>
            </a:ln>
          </p:spPr>
          <p:txBody>
            <a:bodyPr>
              <a:spAutoFit/>
            </a:bodyPr>
            <a:lstStyle/>
            <a:p>
              <a:pPr>
                <a:spcBef>
                  <a:spcPct val="50000"/>
                </a:spcBef>
              </a:pPr>
              <a:r>
                <a:rPr lang="en-US" sz="3200" b="1">
                  <a:latin typeface="Perpetua" pitchFamily="18" charset="0"/>
                </a:rPr>
                <a:t>Profits or Losses</a:t>
              </a:r>
            </a:p>
          </p:txBody>
        </p:sp>
      </p:grpSp>
      <p:grpSp>
        <p:nvGrpSpPr>
          <p:cNvPr id="8" name="Group 43"/>
          <p:cNvGrpSpPr>
            <a:grpSpLocks/>
          </p:cNvGrpSpPr>
          <p:nvPr/>
        </p:nvGrpSpPr>
        <p:grpSpPr bwMode="auto">
          <a:xfrm>
            <a:off x="773113" y="1905000"/>
            <a:ext cx="2351087" cy="2057400"/>
            <a:chOff x="487" y="1200"/>
            <a:chExt cx="1481" cy="1296"/>
          </a:xfrm>
        </p:grpSpPr>
        <p:grpSp>
          <p:nvGrpSpPr>
            <p:cNvPr id="10257" name="Group 30"/>
            <p:cNvGrpSpPr>
              <a:grpSpLocks/>
            </p:cNvGrpSpPr>
            <p:nvPr/>
          </p:nvGrpSpPr>
          <p:grpSpPr bwMode="auto">
            <a:xfrm>
              <a:off x="487" y="1200"/>
              <a:ext cx="1433" cy="1296"/>
              <a:chOff x="912" y="2352"/>
              <a:chExt cx="1488" cy="1296"/>
            </a:xfrm>
          </p:grpSpPr>
          <p:sp>
            <p:nvSpPr>
              <p:cNvPr id="10259" name="AutoShape 31"/>
              <p:cNvSpPr>
                <a:spLocks noChangeArrowheads="1"/>
              </p:cNvSpPr>
              <p:nvPr/>
            </p:nvSpPr>
            <p:spPr bwMode="auto">
              <a:xfrm>
                <a:off x="912" y="2352"/>
                <a:ext cx="1488" cy="1296"/>
              </a:xfrm>
              <a:prstGeom prst="octagon">
                <a:avLst>
                  <a:gd name="adj" fmla="val 29287"/>
                </a:avLst>
              </a:prstGeom>
              <a:solidFill>
                <a:srgbClr val="0000CC"/>
              </a:solidFill>
              <a:ln w="9525">
                <a:solidFill>
                  <a:schemeClr val="tx1"/>
                </a:solidFill>
                <a:miter lim="800000"/>
                <a:headEnd/>
                <a:tailEnd/>
              </a:ln>
            </p:spPr>
            <p:txBody>
              <a:bodyPr wrap="none" anchor="ctr"/>
              <a:lstStyle/>
              <a:p>
                <a:endParaRPr lang="en-US">
                  <a:latin typeface="Perpetua" pitchFamily="18" charset="0"/>
                </a:endParaRPr>
              </a:p>
            </p:txBody>
          </p:sp>
          <p:sp>
            <p:nvSpPr>
              <p:cNvPr id="10260" name="AutoShape 32"/>
              <p:cNvSpPr>
                <a:spLocks noChangeArrowheads="1"/>
              </p:cNvSpPr>
              <p:nvPr/>
            </p:nvSpPr>
            <p:spPr bwMode="auto">
              <a:xfrm>
                <a:off x="1008" y="2448"/>
                <a:ext cx="1296" cy="1104"/>
              </a:xfrm>
              <a:prstGeom prst="octagon">
                <a:avLst>
                  <a:gd name="adj" fmla="val 28856"/>
                </a:avLst>
              </a:prstGeom>
              <a:solidFill>
                <a:srgbClr val="0066FF"/>
              </a:solidFill>
              <a:ln w="9525">
                <a:solidFill>
                  <a:schemeClr val="tx1"/>
                </a:solidFill>
                <a:miter lim="800000"/>
                <a:headEnd/>
                <a:tailEnd/>
              </a:ln>
            </p:spPr>
            <p:txBody>
              <a:bodyPr wrap="none" anchor="ctr"/>
              <a:lstStyle/>
              <a:p>
                <a:endParaRPr lang="en-US">
                  <a:latin typeface="Perpetua" pitchFamily="18" charset="0"/>
                </a:endParaRPr>
              </a:p>
            </p:txBody>
          </p:sp>
        </p:grpSp>
        <p:sp>
          <p:nvSpPr>
            <p:cNvPr id="10258" name="Text Box 33"/>
            <p:cNvSpPr txBox="1">
              <a:spLocks noChangeArrowheads="1"/>
            </p:cNvSpPr>
            <p:nvPr/>
          </p:nvSpPr>
          <p:spPr bwMode="auto">
            <a:xfrm>
              <a:off x="624" y="1488"/>
              <a:ext cx="1344" cy="672"/>
            </a:xfrm>
            <a:prstGeom prst="rect">
              <a:avLst/>
            </a:prstGeom>
            <a:noFill/>
            <a:ln w="9525">
              <a:noFill/>
              <a:miter lim="800000"/>
              <a:headEnd/>
              <a:tailEnd/>
            </a:ln>
          </p:spPr>
          <p:txBody>
            <a:bodyPr>
              <a:spAutoFit/>
            </a:bodyPr>
            <a:lstStyle/>
            <a:p>
              <a:pPr>
                <a:spcBef>
                  <a:spcPct val="50000"/>
                </a:spcBef>
              </a:pPr>
              <a:r>
                <a:rPr lang="en-US" sz="3200" b="1">
                  <a:latin typeface="Perpetua" pitchFamily="18" charset="0"/>
                </a:rPr>
                <a:t>Dividend Policy                </a:t>
              </a:r>
            </a:p>
          </p:txBody>
        </p:sp>
      </p:grpSp>
      <p:grpSp>
        <p:nvGrpSpPr>
          <p:cNvPr id="10" name="Group 40"/>
          <p:cNvGrpSpPr>
            <a:grpSpLocks/>
          </p:cNvGrpSpPr>
          <p:nvPr/>
        </p:nvGrpSpPr>
        <p:grpSpPr bwMode="auto">
          <a:xfrm>
            <a:off x="5638800" y="1905000"/>
            <a:ext cx="2438400" cy="2057400"/>
            <a:chOff x="3552" y="1200"/>
            <a:chExt cx="1536" cy="1296"/>
          </a:xfrm>
        </p:grpSpPr>
        <p:grpSp>
          <p:nvGrpSpPr>
            <p:cNvPr id="10253" name="Group 39"/>
            <p:cNvGrpSpPr>
              <a:grpSpLocks/>
            </p:cNvGrpSpPr>
            <p:nvPr/>
          </p:nvGrpSpPr>
          <p:grpSpPr bwMode="auto">
            <a:xfrm>
              <a:off x="3552" y="1200"/>
              <a:ext cx="1488" cy="1296"/>
              <a:chOff x="3552" y="1200"/>
              <a:chExt cx="1488" cy="1296"/>
            </a:xfrm>
          </p:grpSpPr>
          <p:sp>
            <p:nvSpPr>
              <p:cNvPr id="10255" name="AutoShape 36"/>
              <p:cNvSpPr>
                <a:spLocks noChangeArrowheads="1"/>
              </p:cNvSpPr>
              <p:nvPr/>
            </p:nvSpPr>
            <p:spPr bwMode="auto">
              <a:xfrm>
                <a:off x="3552" y="1200"/>
                <a:ext cx="1488" cy="1296"/>
              </a:xfrm>
              <a:prstGeom prst="octagon">
                <a:avLst>
                  <a:gd name="adj" fmla="val 29287"/>
                </a:avLst>
              </a:prstGeom>
              <a:solidFill>
                <a:srgbClr val="0000CC"/>
              </a:solidFill>
              <a:ln w="9525">
                <a:solidFill>
                  <a:schemeClr val="tx1"/>
                </a:solidFill>
                <a:miter lim="800000"/>
                <a:headEnd/>
                <a:tailEnd/>
              </a:ln>
            </p:spPr>
            <p:txBody>
              <a:bodyPr wrap="none" anchor="ctr"/>
              <a:lstStyle/>
              <a:p>
                <a:endParaRPr lang="en-US">
                  <a:latin typeface="Perpetua" pitchFamily="18" charset="0"/>
                </a:endParaRPr>
              </a:p>
            </p:txBody>
          </p:sp>
          <p:sp>
            <p:nvSpPr>
              <p:cNvPr id="10256" name="AutoShape 37"/>
              <p:cNvSpPr>
                <a:spLocks noChangeArrowheads="1"/>
              </p:cNvSpPr>
              <p:nvPr/>
            </p:nvSpPr>
            <p:spPr bwMode="auto">
              <a:xfrm>
                <a:off x="3648" y="1296"/>
                <a:ext cx="1296" cy="1104"/>
              </a:xfrm>
              <a:prstGeom prst="octagon">
                <a:avLst>
                  <a:gd name="adj" fmla="val 28856"/>
                </a:avLst>
              </a:prstGeom>
              <a:solidFill>
                <a:srgbClr val="0066FF"/>
              </a:solidFill>
              <a:ln w="9525">
                <a:solidFill>
                  <a:schemeClr val="tx1"/>
                </a:solidFill>
                <a:miter lim="800000"/>
                <a:headEnd/>
                <a:tailEnd/>
              </a:ln>
            </p:spPr>
            <p:txBody>
              <a:bodyPr wrap="none" anchor="ctr"/>
              <a:lstStyle/>
              <a:p>
                <a:endParaRPr lang="en-US">
                  <a:latin typeface="Perpetua" pitchFamily="18" charset="0"/>
                </a:endParaRPr>
              </a:p>
            </p:txBody>
          </p:sp>
        </p:grpSp>
        <p:sp>
          <p:nvSpPr>
            <p:cNvPr id="10254" name="Text Box 38"/>
            <p:cNvSpPr txBox="1">
              <a:spLocks noChangeArrowheads="1"/>
            </p:cNvSpPr>
            <p:nvPr/>
          </p:nvSpPr>
          <p:spPr bwMode="auto">
            <a:xfrm>
              <a:off x="3792" y="1488"/>
              <a:ext cx="1296" cy="672"/>
            </a:xfrm>
            <a:prstGeom prst="rect">
              <a:avLst/>
            </a:prstGeom>
            <a:noFill/>
            <a:ln w="9525">
              <a:noFill/>
              <a:miter lim="800000"/>
              <a:headEnd/>
              <a:tailEnd/>
            </a:ln>
          </p:spPr>
          <p:txBody>
            <a:bodyPr>
              <a:spAutoFit/>
            </a:bodyPr>
            <a:lstStyle/>
            <a:p>
              <a:pPr>
                <a:spcBef>
                  <a:spcPct val="50000"/>
                </a:spcBef>
              </a:pPr>
              <a:r>
                <a:rPr lang="en-US" sz="3200" b="1">
                  <a:latin typeface="Perpetua" pitchFamily="18" charset="0"/>
                </a:rPr>
                <a:t>Cost of Capital</a:t>
              </a:r>
            </a:p>
          </p:txBody>
        </p:sp>
      </p:grpSp>
      <p:sp>
        <p:nvSpPr>
          <p:cNvPr id="2055" name="AutoShape 46"/>
          <p:cNvSpPr>
            <a:spLocks noChangeArrowheads="1"/>
          </p:cNvSpPr>
          <p:nvPr/>
        </p:nvSpPr>
        <p:spPr bwMode="auto">
          <a:xfrm rot="5400000">
            <a:off x="5981700" y="723900"/>
            <a:ext cx="914400" cy="1447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056" name="AutoShape 48"/>
          <p:cNvSpPr>
            <a:spLocks noChangeArrowheads="1"/>
          </p:cNvSpPr>
          <p:nvPr/>
        </p:nvSpPr>
        <p:spPr bwMode="auto">
          <a:xfrm>
            <a:off x="1905000" y="533400"/>
            <a:ext cx="914400"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057" name="AutoShape 49"/>
          <p:cNvSpPr>
            <a:spLocks noChangeArrowheads="1"/>
          </p:cNvSpPr>
          <p:nvPr/>
        </p:nvSpPr>
        <p:spPr bwMode="auto">
          <a:xfrm rot="-2481669">
            <a:off x="457200" y="3581400"/>
            <a:ext cx="914400" cy="1447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058" name="AutoShape 50"/>
          <p:cNvSpPr>
            <a:spLocks noChangeArrowheads="1"/>
          </p:cNvSpPr>
          <p:nvPr/>
        </p:nvSpPr>
        <p:spPr bwMode="auto">
          <a:xfrm rot="9486314">
            <a:off x="7391400" y="3810000"/>
            <a:ext cx="914400" cy="1447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rotWithShape="1">
            <a:gsLst>
              <a:gs pos="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059" name="AutoShape 51"/>
          <p:cNvSpPr>
            <a:spLocks noChangeArrowheads="1"/>
          </p:cNvSpPr>
          <p:nvPr/>
        </p:nvSpPr>
        <p:spPr bwMode="auto">
          <a:xfrm>
            <a:off x="3886200" y="5181600"/>
            <a:ext cx="990600" cy="685800"/>
          </a:xfrm>
          <a:prstGeom prst="leftArrow">
            <a:avLst>
              <a:gd name="adj1" fmla="val 50000"/>
              <a:gd name="adj2" fmla="val 36111"/>
            </a:avLst>
          </a:prstGeom>
          <a:gradFill rotWithShape="1">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p:cTn id="13" dur="1000" fill="hold"/>
                                        <p:tgtEl>
                                          <p:spTgt spid="2055"/>
                                        </p:tgtEl>
                                        <p:attrNameLst>
                                          <p:attrName>ppt_w</p:attrName>
                                        </p:attrNameLst>
                                      </p:cBhvr>
                                      <p:tavLst>
                                        <p:tav tm="0">
                                          <p:val>
                                            <p:strVal val="#ppt_w*0.70"/>
                                          </p:val>
                                        </p:tav>
                                        <p:tav tm="100000">
                                          <p:val>
                                            <p:strVal val="#ppt_w"/>
                                          </p:val>
                                        </p:tav>
                                      </p:tavLst>
                                    </p:anim>
                                    <p:anim calcmode="lin" valueType="num">
                                      <p:cBhvr>
                                        <p:cTn id="14" dur="1000" fill="hold"/>
                                        <p:tgtEl>
                                          <p:spTgt spid="2055"/>
                                        </p:tgtEl>
                                        <p:attrNameLst>
                                          <p:attrName>ppt_h</p:attrName>
                                        </p:attrNameLst>
                                      </p:cBhvr>
                                      <p:tavLst>
                                        <p:tav tm="0">
                                          <p:val>
                                            <p:strVal val="#ppt_h"/>
                                          </p:val>
                                        </p:tav>
                                        <p:tav tm="100000">
                                          <p:val>
                                            <p:strVal val="#ppt_h"/>
                                          </p:val>
                                        </p:tav>
                                      </p:tavLst>
                                    </p:anim>
                                    <p:animEffect transition="in" filter="fade">
                                      <p:cBhvr>
                                        <p:cTn id="15" dur="1000"/>
                                        <p:tgtEl>
                                          <p:spTgt spid="2055"/>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p:cTn id="25" dur="1000" fill="hold"/>
                                        <p:tgtEl>
                                          <p:spTgt spid="2058"/>
                                        </p:tgtEl>
                                        <p:attrNameLst>
                                          <p:attrName>ppt_w</p:attrName>
                                        </p:attrNameLst>
                                      </p:cBhvr>
                                      <p:tavLst>
                                        <p:tav tm="0">
                                          <p:val>
                                            <p:strVal val="#ppt_w*0.70"/>
                                          </p:val>
                                        </p:tav>
                                        <p:tav tm="100000">
                                          <p:val>
                                            <p:strVal val="#ppt_w"/>
                                          </p:val>
                                        </p:tav>
                                      </p:tavLst>
                                    </p:anim>
                                    <p:anim calcmode="lin" valueType="num">
                                      <p:cBhvr>
                                        <p:cTn id="26" dur="1000" fill="hold"/>
                                        <p:tgtEl>
                                          <p:spTgt spid="2058"/>
                                        </p:tgtEl>
                                        <p:attrNameLst>
                                          <p:attrName>ppt_h</p:attrName>
                                        </p:attrNameLst>
                                      </p:cBhvr>
                                      <p:tavLst>
                                        <p:tav tm="0">
                                          <p:val>
                                            <p:strVal val="#ppt_h"/>
                                          </p:val>
                                        </p:tav>
                                        <p:tav tm="100000">
                                          <p:val>
                                            <p:strVal val="#ppt_h"/>
                                          </p:val>
                                        </p:tav>
                                      </p:tavLst>
                                    </p:anim>
                                    <p:animEffect transition="in" filter="fade">
                                      <p:cBhvr>
                                        <p:cTn id="27" dur="1000"/>
                                        <p:tgtEl>
                                          <p:spTgt spid="2058"/>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2059"/>
                                        </p:tgtEl>
                                        <p:attrNameLst>
                                          <p:attrName>style.visibility</p:attrName>
                                        </p:attrNameLst>
                                      </p:cBhvr>
                                      <p:to>
                                        <p:strVal val="visible"/>
                                      </p:to>
                                    </p:set>
                                    <p:anim calcmode="lin" valueType="num">
                                      <p:cBhvr>
                                        <p:cTn id="37" dur="1000" fill="hold"/>
                                        <p:tgtEl>
                                          <p:spTgt spid="2059"/>
                                        </p:tgtEl>
                                        <p:attrNameLst>
                                          <p:attrName>ppt_w</p:attrName>
                                        </p:attrNameLst>
                                      </p:cBhvr>
                                      <p:tavLst>
                                        <p:tav tm="0">
                                          <p:val>
                                            <p:strVal val="#ppt_w*0.70"/>
                                          </p:val>
                                        </p:tav>
                                        <p:tav tm="100000">
                                          <p:val>
                                            <p:strVal val="#ppt_w"/>
                                          </p:val>
                                        </p:tav>
                                      </p:tavLst>
                                    </p:anim>
                                    <p:anim calcmode="lin" valueType="num">
                                      <p:cBhvr>
                                        <p:cTn id="38" dur="1000" fill="hold"/>
                                        <p:tgtEl>
                                          <p:spTgt spid="2059"/>
                                        </p:tgtEl>
                                        <p:attrNameLst>
                                          <p:attrName>ppt_h</p:attrName>
                                        </p:attrNameLst>
                                      </p:cBhvr>
                                      <p:tavLst>
                                        <p:tav tm="0">
                                          <p:val>
                                            <p:strVal val="#ppt_h"/>
                                          </p:val>
                                        </p:tav>
                                        <p:tav tm="100000">
                                          <p:val>
                                            <p:strVal val="#ppt_h"/>
                                          </p:val>
                                        </p:tav>
                                      </p:tavLst>
                                    </p:anim>
                                    <p:animEffect transition="in" filter="fade">
                                      <p:cBhvr>
                                        <p:cTn id="39" dur="1000"/>
                                        <p:tgtEl>
                                          <p:spTgt spid="2059"/>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strVal val="#ppt_w*0.70"/>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Effect transition="in" filter="fade">
                                      <p:cBhvr>
                                        <p:cTn id="45" dur="1000"/>
                                        <p:tgtEl>
                                          <p:spTgt spid="6"/>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2057"/>
                                        </p:tgtEl>
                                        <p:attrNameLst>
                                          <p:attrName>style.visibility</p:attrName>
                                        </p:attrNameLst>
                                      </p:cBhvr>
                                      <p:to>
                                        <p:strVal val="visible"/>
                                      </p:to>
                                    </p:set>
                                    <p:anim calcmode="lin" valueType="num">
                                      <p:cBhvr>
                                        <p:cTn id="49" dur="1000" fill="hold"/>
                                        <p:tgtEl>
                                          <p:spTgt spid="2057"/>
                                        </p:tgtEl>
                                        <p:attrNameLst>
                                          <p:attrName>ppt_w</p:attrName>
                                        </p:attrNameLst>
                                      </p:cBhvr>
                                      <p:tavLst>
                                        <p:tav tm="0">
                                          <p:val>
                                            <p:strVal val="#ppt_w*0.70"/>
                                          </p:val>
                                        </p:tav>
                                        <p:tav tm="100000">
                                          <p:val>
                                            <p:strVal val="#ppt_w"/>
                                          </p:val>
                                        </p:tav>
                                      </p:tavLst>
                                    </p:anim>
                                    <p:anim calcmode="lin" valueType="num">
                                      <p:cBhvr>
                                        <p:cTn id="50" dur="1000" fill="hold"/>
                                        <p:tgtEl>
                                          <p:spTgt spid="2057"/>
                                        </p:tgtEl>
                                        <p:attrNameLst>
                                          <p:attrName>ppt_h</p:attrName>
                                        </p:attrNameLst>
                                      </p:cBhvr>
                                      <p:tavLst>
                                        <p:tav tm="0">
                                          <p:val>
                                            <p:strVal val="#ppt_h"/>
                                          </p:val>
                                        </p:tav>
                                        <p:tav tm="100000">
                                          <p:val>
                                            <p:strVal val="#ppt_h"/>
                                          </p:val>
                                        </p:tav>
                                      </p:tavLst>
                                    </p:anim>
                                    <p:animEffect transition="in" filter="fade">
                                      <p:cBhvr>
                                        <p:cTn id="51" dur="1000"/>
                                        <p:tgtEl>
                                          <p:spTgt spid="2057"/>
                                        </p:tgtEl>
                                      </p:cBhvr>
                                    </p:animEffect>
                                  </p:childTnLst>
                                </p:cTn>
                              </p:par>
                            </p:childTnLst>
                          </p:cTn>
                        </p:par>
                        <p:par>
                          <p:cTn id="52" fill="hold">
                            <p:stCondLst>
                              <p:cond delay="8000"/>
                            </p:stCondLst>
                            <p:childTnLst>
                              <p:par>
                                <p:cTn id="53" presetID="55"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strVal val="#ppt_w*0.70"/>
                                          </p:val>
                                        </p:tav>
                                        <p:tav tm="100000">
                                          <p:val>
                                            <p:strVal val="#ppt_w"/>
                                          </p:val>
                                        </p:tav>
                                      </p:tavLst>
                                    </p:anim>
                                    <p:anim calcmode="lin" valueType="num">
                                      <p:cBhvr>
                                        <p:cTn id="56" dur="1000" fill="hold"/>
                                        <p:tgtEl>
                                          <p:spTgt spid="8"/>
                                        </p:tgtEl>
                                        <p:attrNameLst>
                                          <p:attrName>ppt_h</p:attrName>
                                        </p:attrNameLst>
                                      </p:cBhvr>
                                      <p:tavLst>
                                        <p:tav tm="0">
                                          <p:val>
                                            <p:strVal val="#ppt_h"/>
                                          </p:val>
                                        </p:tav>
                                        <p:tav tm="100000">
                                          <p:val>
                                            <p:strVal val="#ppt_h"/>
                                          </p:val>
                                        </p:tav>
                                      </p:tavLst>
                                    </p:anim>
                                    <p:animEffect transition="in" filter="fade">
                                      <p:cBhvr>
                                        <p:cTn id="57" dur="1000"/>
                                        <p:tgtEl>
                                          <p:spTgt spid="8"/>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2056"/>
                                        </p:tgtEl>
                                        <p:attrNameLst>
                                          <p:attrName>style.visibility</p:attrName>
                                        </p:attrNameLst>
                                      </p:cBhvr>
                                      <p:to>
                                        <p:strVal val="visible"/>
                                      </p:to>
                                    </p:set>
                                    <p:anim calcmode="lin" valueType="num">
                                      <p:cBhvr>
                                        <p:cTn id="61" dur="1000" fill="hold"/>
                                        <p:tgtEl>
                                          <p:spTgt spid="2056"/>
                                        </p:tgtEl>
                                        <p:attrNameLst>
                                          <p:attrName>ppt_w</p:attrName>
                                        </p:attrNameLst>
                                      </p:cBhvr>
                                      <p:tavLst>
                                        <p:tav tm="0">
                                          <p:val>
                                            <p:strVal val="#ppt_w*0.70"/>
                                          </p:val>
                                        </p:tav>
                                        <p:tav tm="100000">
                                          <p:val>
                                            <p:strVal val="#ppt_w"/>
                                          </p:val>
                                        </p:tav>
                                      </p:tavLst>
                                    </p:anim>
                                    <p:anim calcmode="lin" valueType="num">
                                      <p:cBhvr>
                                        <p:cTn id="62" dur="1000" fill="hold"/>
                                        <p:tgtEl>
                                          <p:spTgt spid="2056"/>
                                        </p:tgtEl>
                                        <p:attrNameLst>
                                          <p:attrName>ppt_h</p:attrName>
                                        </p:attrNameLst>
                                      </p:cBhvr>
                                      <p:tavLst>
                                        <p:tav tm="0">
                                          <p:val>
                                            <p:strVal val="#ppt_h"/>
                                          </p:val>
                                        </p:tav>
                                        <p:tav tm="100000">
                                          <p:val>
                                            <p:strVal val="#ppt_h"/>
                                          </p:val>
                                        </p:tav>
                                      </p:tavLst>
                                    </p:anim>
                                    <p:animEffect transition="in" filter="fade">
                                      <p:cBhvr>
                                        <p:cTn id="6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7" grpId="0" animBg="1"/>
      <p:bldP spid="2058" grpId="0" animBg="1"/>
      <p:bldP spid="2059"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p:cNvSpPr>
            <a:spLocks noGrp="1"/>
          </p:cNvSpPr>
          <p:nvPr>
            <p:ph type="title"/>
          </p:nvPr>
        </p:nvSpPr>
        <p:spPr>
          <a:solidFill>
            <a:schemeClr val="bg2"/>
          </a:solidFill>
        </p:spPr>
        <p:txBody>
          <a:bodyPr/>
          <a:lstStyle/>
          <a:p>
            <a:r>
              <a:rPr lang="en-US" sz="4800" b="1" smtClean="0"/>
              <a:t>Profitability Index Example</a:t>
            </a:r>
          </a:p>
        </p:txBody>
      </p:sp>
      <p:sp>
        <p:nvSpPr>
          <p:cNvPr id="105473" name="Slide Number Placeholder 22"/>
          <p:cNvSpPr>
            <a:spLocks noGrp="1"/>
          </p:cNvSpPr>
          <p:nvPr>
            <p:ph type="sldNum" sz="quarter" idx="12"/>
          </p:nvPr>
        </p:nvSpPr>
        <p:spPr bwMode="auto">
          <a:ln>
            <a:round/>
            <a:headEnd/>
            <a:tailEnd/>
          </a:ln>
        </p:spPr>
        <p:txBody>
          <a:bodyPr/>
          <a:lstStyle/>
          <a:p>
            <a:pPr>
              <a:defRPr/>
            </a:pPr>
            <a:r>
              <a:rPr lang="en-US"/>
              <a:t>9-</a:t>
            </a:r>
            <a:fld id="{999BCC5B-14E6-4A28-BFF6-1476E51A7000}" type="slidenum">
              <a:rPr lang="en-US"/>
              <a:pPr>
                <a:defRPr/>
              </a:pPr>
              <a:t>50</a:t>
            </a:fld>
            <a:endParaRPr lang="en-US"/>
          </a:p>
        </p:txBody>
      </p:sp>
      <p:sp>
        <p:nvSpPr>
          <p:cNvPr id="4" name="TextBox 3"/>
          <p:cNvSpPr txBox="1">
            <a:spLocks noChangeArrowheads="1"/>
          </p:cNvSpPr>
          <p:nvPr/>
        </p:nvSpPr>
        <p:spPr bwMode="auto">
          <a:xfrm>
            <a:off x="914400" y="1676400"/>
            <a:ext cx="7924800" cy="4664075"/>
          </a:xfrm>
          <a:prstGeom prst="rect">
            <a:avLst/>
          </a:prstGeom>
          <a:noFill/>
          <a:ln w="9525">
            <a:noFill/>
            <a:miter lim="800000"/>
            <a:headEnd/>
            <a:tailEnd/>
          </a:ln>
        </p:spPr>
        <p:txBody>
          <a:bodyPr>
            <a:spAutoFit/>
          </a:bodyPr>
          <a:lstStyle/>
          <a:p>
            <a:r>
              <a:rPr lang="en-US" sz="3200" b="1">
                <a:solidFill>
                  <a:srgbClr val="0070C0"/>
                </a:solidFill>
                <a:latin typeface="Perpetua" pitchFamily="18" charset="0"/>
              </a:rPr>
              <a:t>PI =	</a:t>
            </a:r>
            <a:r>
              <a:rPr lang="en-US" sz="3200" b="1" u="sng">
                <a:solidFill>
                  <a:srgbClr val="0070C0"/>
                </a:solidFill>
                <a:latin typeface="Perpetua" pitchFamily="18" charset="0"/>
              </a:rPr>
              <a:t>PV of Inflows</a:t>
            </a:r>
          </a:p>
          <a:p>
            <a:r>
              <a:rPr lang="en-US" sz="3200" b="1">
                <a:solidFill>
                  <a:srgbClr val="0070C0"/>
                </a:solidFill>
                <a:latin typeface="Perpetua" pitchFamily="18" charset="0"/>
              </a:rPr>
              <a:t>       	PV of Outflows</a:t>
            </a:r>
          </a:p>
          <a:p>
            <a:endParaRPr lang="en-US" sz="3200" b="1">
              <a:solidFill>
                <a:srgbClr val="0070C0"/>
              </a:solidFill>
              <a:latin typeface="Perpetua" pitchFamily="18" charset="0"/>
            </a:endParaRPr>
          </a:p>
          <a:p>
            <a:r>
              <a:rPr lang="en-US" sz="3200" b="1">
                <a:latin typeface="Perpetua" pitchFamily="18" charset="0"/>
              </a:rPr>
              <a:t>       </a:t>
            </a:r>
            <a:r>
              <a:rPr lang="en-US" sz="3200" b="1" u="sng">
                <a:latin typeface="Perpetua" pitchFamily="18" charset="0"/>
              </a:rPr>
              <a:t>$177,627</a:t>
            </a:r>
            <a:r>
              <a:rPr lang="en-US" sz="3200" b="1">
                <a:latin typeface="Perpetua" pitchFamily="18" charset="0"/>
              </a:rPr>
              <a:t>   =   1.0765</a:t>
            </a:r>
            <a:endParaRPr lang="en-US" sz="2800" b="1" u="sng">
              <a:latin typeface="Perpetua" pitchFamily="18" charset="0"/>
            </a:endParaRPr>
          </a:p>
          <a:p>
            <a:pPr marL="971550" lvl="1" indent="-514350"/>
            <a:r>
              <a:rPr lang="en-US" sz="2800" b="1">
                <a:latin typeface="Perpetua" pitchFamily="18" charset="0"/>
              </a:rPr>
              <a:t>    </a:t>
            </a:r>
            <a:r>
              <a:rPr lang="en-US" sz="3200" b="1">
                <a:latin typeface="Perpetua" pitchFamily="18" charset="0"/>
              </a:rPr>
              <a:t>$165,000</a:t>
            </a:r>
          </a:p>
          <a:p>
            <a:endParaRPr lang="en-US" sz="2800" b="1">
              <a:latin typeface="Perpetua" pitchFamily="18" charset="0"/>
            </a:endParaRPr>
          </a:p>
          <a:p>
            <a:r>
              <a:rPr lang="en-US" sz="2800" b="1">
                <a:latin typeface="Perpetua" pitchFamily="18" charset="0"/>
              </a:rPr>
              <a:t>A Profitability Index of 1.076 implies that for every $1 of investment, we create an additional $0.0765 in value.  A PI &gt;1 means the firm is increasing in value.</a:t>
            </a:r>
            <a:endParaRPr lang="en-US" sz="2400" b="1">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1000"/>
                                        <p:tgtEl>
                                          <p:spTgt spid="4">
                                            <p:txEl>
                                              <p:pRg st="3" end="3"/>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6" dur="1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3"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p:cNvSpPr>
            <a:spLocks noGrp="1"/>
          </p:cNvSpPr>
          <p:nvPr>
            <p:ph type="title"/>
          </p:nvPr>
        </p:nvSpPr>
        <p:spPr>
          <a:xfrm>
            <a:off x="914400" y="274638"/>
            <a:ext cx="7772400" cy="1477962"/>
          </a:xfrm>
          <a:solidFill>
            <a:schemeClr val="bg2"/>
          </a:solidFill>
        </p:spPr>
        <p:txBody>
          <a:bodyPr/>
          <a:lstStyle/>
          <a:p>
            <a:r>
              <a:rPr lang="en-US" b="1" smtClean="0"/>
              <a:t>Capital Budgeting Decision Criteria Comparison</a:t>
            </a:r>
          </a:p>
        </p:txBody>
      </p:sp>
      <p:sp>
        <p:nvSpPr>
          <p:cNvPr id="107521" name="Slide Number Placeholder 22"/>
          <p:cNvSpPr>
            <a:spLocks noGrp="1"/>
          </p:cNvSpPr>
          <p:nvPr>
            <p:ph type="sldNum" sz="quarter" idx="12"/>
          </p:nvPr>
        </p:nvSpPr>
        <p:spPr bwMode="auto">
          <a:ln>
            <a:round/>
            <a:headEnd/>
            <a:tailEnd/>
          </a:ln>
        </p:spPr>
        <p:txBody>
          <a:bodyPr/>
          <a:lstStyle/>
          <a:p>
            <a:pPr>
              <a:defRPr/>
            </a:pPr>
            <a:r>
              <a:rPr lang="en-US"/>
              <a:t>9-</a:t>
            </a:r>
            <a:fld id="{5FE0FD0A-B720-4FC4-A896-E4E1956DC79D}" type="slidenum">
              <a:rPr lang="en-US"/>
              <a:pPr>
                <a:defRPr/>
              </a:pPr>
              <a:t>51</a:t>
            </a:fld>
            <a:endParaRPr lang="en-US"/>
          </a:p>
        </p:txBody>
      </p:sp>
      <p:graphicFrame>
        <p:nvGraphicFramePr>
          <p:cNvPr id="4" name="Table 3"/>
          <p:cNvGraphicFramePr>
            <a:graphicFrameLocks noGrp="1"/>
          </p:cNvGraphicFramePr>
          <p:nvPr/>
        </p:nvGraphicFramePr>
        <p:xfrm>
          <a:off x="1524000" y="1858963"/>
          <a:ext cx="6324600" cy="4702175"/>
        </p:xfrm>
        <a:graphic>
          <a:graphicData uri="http://schemas.openxmlformats.org/drawingml/2006/table">
            <a:tbl>
              <a:tblPr firstRow="1" bandRow="1">
                <a:tableStyleId>{00A15C55-8517-42AA-B614-E9B94910E393}</a:tableStyleId>
              </a:tblPr>
              <a:tblGrid>
                <a:gridCol w="3033226"/>
                <a:gridCol w="1183174"/>
                <a:gridCol w="2108200"/>
              </a:tblGrid>
              <a:tr h="533876">
                <a:tc>
                  <a:txBody>
                    <a:bodyPr/>
                    <a:lstStyle/>
                    <a:p>
                      <a:pPr algn="ctr"/>
                      <a:r>
                        <a:rPr lang="en-US" sz="3200" dirty="0" smtClean="0">
                          <a:solidFill>
                            <a:schemeClr val="bg1"/>
                          </a:solidFill>
                        </a:rPr>
                        <a:t>Technique</a:t>
                      </a:r>
                      <a:endParaRPr lang="en-US" dirty="0">
                        <a:solidFill>
                          <a:schemeClr val="bg1"/>
                        </a:solidFill>
                        <a:latin typeface="Arial Black" pitchFamily="34" charset="0"/>
                      </a:endParaRPr>
                    </a:p>
                  </a:txBody>
                  <a:tcPr/>
                </a:tc>
                <a:tc>
                  <a:txBody>
                    <a:bodyPr/>
                    <a:lstStyle/>
                    <a:p>
                      <a:pPr algn="ctr"/>
                      <a:r>
                        <a:rPr lang="en-US" sz="3200" dirty="0" smtClean="0">
                          <a:solidFill>
                            <a:schemeClr val="bg1"/>
                          </a:solidFill>
                        </a:rPr>
                        <a:t>Units</a:t>
                      </a:r>
                      <a:endParaRPr lang="en-US" sz="3200" dirty="0">
                        <a:solidFill>
                          <a:schemeClr val="bg1"/>
                        </a:solidFill>
                        <a:latin typeface="Arial Black" pitchFamily="34" charset="0"/>
                      </a:endParaRPr>
                    </a:p>
                  </a:txBody>
                  <a:tcPr/>
                </a:tc>
                <a:tc>
                  <a:txBody>
                    <a:bodyPr/>
                    <a:lstStyle/>
                    <a:p>
                      <a:r>
                        <a:rPr lang="en-US" sz="3200" baseline="0" dirty="0" smtClean="0">
                          <a:solidFill>
                            <a:schemeClr val="bg1"/>
                          </a:solidFill>
                        </a:rPr>
                        <a:t> Accept if:</a:t>
                      </a:r>
                      <a:endParaRPr lang="en-US" sz="3200" dirty="0">
                        <a:solidFill>
                          <a:schemeClr val="bg1"/>
                        </a:solidFill>
                        <a:latin typeface="Arial Black" pitchFamily="34" charset="0"/>
                      </a:endParaRPr>
                    </a:p>
                  </a:txBody>
                  <a:tcPr/>
                </a:tc>
              </a:tr>
              <a:tr h="646271">
                <a:tc>
                  <a:txBody>
                    <a:bodyPr/>
                    <a:lstStyle/>
                    <a:p>
                      <a:pPr algn="ctr"/>
                      <a:r>
                        <a:rPr lang="en-US" sz="2800" b="1" dirty="0" smtClean="0">
                          <a:latin typeface="+mn-lt"/>
                          <a:cs typeface="Arial" pitchFamily="34" charset="0"/>
                        </a:rPr>
                        <a:t>Payback</a:t>
                      </a:r>
                      <a:endParaRPr lang="en-US" sz="2800" b="1" dirty="0">
                        <a:latin typeface="+mn-lt"/>
                        <a:cs typeface="Arial" pitchFamily="34" charset="0"/>
                      </a:endParaRPr>
                    </a:p>
                  </a:txBody>
                  <a:tcPr/>
                </a:tc>
                <a:tc>
                  <a:txBody>
                    <a:bodyPr/>
                    <a:lstStyle/>
                    <a:p>
                      <a:pPr algn="ctr"/>
                      <a:r>
                        <a:rPr lang="en-US" sz="2800" b="1" smtClean="0">
                          <a:latin typeface="+mn-lt"/>
                          <a:cs typeface="Arial" pitchFamily="34" charset="0"/>
                        </a:rPr>
                        <a:t>Time</a:t>
                      </a:r>
                      <a:endParaRPr lang="en-US" sz="2800" b="1" dirty="0" smtClean="0">
                        <a:latin typeface="+mn-lt"/>
                        <a:cs typeface="Arial" pitchFamily="34" charset="0"/>
                      </a:endParaRPr>
                    </a:p>
                  </a:txBody>
                  <a:tcPr/>
                </a:tc>
                <a:tc>
                  <a:txBody>
                    <a:bodyPr/>
                    <a:lstStyle/>
                    <a:p>
                      <a:r>
                        <a:rPr lang="en-US" sz="2000" b="1" dirty="0" smtClean="0">
                          <a:latin typeface="+mn-lt"/>
                          <a:cs typeface="Arial" pitchFamily="34" charset="0"/>
                        </a:rPr>
                        <a:t>Payback &lt; Mgt’s #</a:t>
                      </a:r>
                      <a:endParaRPr lang="en-US" sz="2000" b="1" dirty="0">
                        <a:latin typeface="+mn-lt"/>
                        <a:cs typeface="Arial" pitchFamily="34" charset="0"/>
                      </a:endParaRPr>
                    </a:p>
                  </a:txBody>
                  <a:tcPr/>
                </a:tc>
              </a:tr>
              <a:tr h="646271">
                <a:tc>
                  <a:txBody>
                    <a:bodyPr/>
                    <a:lstStyle/>
                    <a:p>
                      <a:pPr algn="ctr"/>
                      <a:r>
                        <a:rPr lang="en-US" sz="2400" b="1" dirty="0" smtClean="0">
                          <a:latin typeface="+mn-lt"/>
                          <a:cs typeface="Arial" pitchFamily="34" charset="0"/>
                        </a:rPr>
                        <a:t>Discounted Payback</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Time</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Payback</a:t>
                      </a:r>
                      <a:r>
                        <a:rPr lang="en-US" sz="2000" b="1" baseline="0" dirty="0" smtClean="0">
                          <a:latin typeface="+mn-lt"/>
                          <a:cs typeface="Arial" pitchFamily="34" charset="0"/>
                        </a:rPr>
                        <a:t> &lt; Mgt’s #</a:t>
                      </a:r>
                      <a:endParaRPr lang="en-US" sz="2000" b="1" dirty="0">
                        <a:latin typeface="+mn-lt"/>
                        <a:cs typeface="Arial" pitchFamily="34" charset="0"/>
                      </a:endParaRPr>
                    </a:p>
                  </a:txBody>
                  <a:tcPr/>
                </a:tc>
              </a:tr>
              <a:tr h="477679">
                <a:tc>
                  <a:txBody>
                    <a:bodyPr/>
                    <a:lstStyle/>
                    <a:p>
                      <a:pPr algn="ctr"/>
                      <a:r>
                        <a:rPr lang="en-US" sz="2400" b="1" dirty="0" smtClean="0">
                          <a:latin typeface="+mn-lt"/>
                          <a:cs typeface="Arial" pitchFamily="34" charset="0"/>
                        </a:rPr>
                        <a:t>Net</a:t>
                      </a:r>
                      <a:r>
                        <a:rPr lang="en-US" sz="2400" b="1" baseline="0" dirty="0" smtClean="0">
                          <a:latin typeface="+mn-lt"/>
                          <a:cs typeface="Arial" pitchFamily="34" charset="0"/>
                        </a:rPr>
                        <a:t> Present Value</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NPV &gt; $0</a:t>
                      </a:r>
                      <a:endParaRPr lang="en-US" sz="2000" b="1" dirty="0">
                        <a:latin typeface="+mn-lt"/>
                        <a:cs typeface="Arial" pitchFamily="34" charset="0"/>
                      </a:endParaRPr>
                    </a:p>
                  </a:txBody>
                  <a:tcPr/>
                </a:tc>
              </a:tr>
              <a:tr h="758666">
                <a:tc>
                  <a:txBody>
                    <a:bodyPr/>
                    <a:lstStyle/>
                    <a:p>
                      <a:pPr algn="ctr"/>
                      <a:r>
                        <a:rPr lang="en-US" sz="2400" b="1" dirty="0" smtClean="0">
                          <a:latin typeface="+mn-lt"/>
                          <a:cs typeface="Arial" pitchFamily="34" charset="0"/>
                        </a:rPr>
                        <a:t>Profitability Index (PI)</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None</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PI &gt; 1.0</a:t>
                      </a:r>
                      <a:endParaRPr lang="en-US" sz="2000" b="1" dirty="0">
                        <a:latin typeface="+mn-lt"/>
                        <a:cs typeface="Arial" pitchFamily="34" charset="0"/>
                      </a:endParaRPr>
                    </a:p>
                  </a:txBody>
                  <a:tcPr/>
                </a:tc>
              </a:tr>
              <a:tr h="477679">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477679">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477679">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a:solidFill>
            <a:schemeClr val="bg2"/>
          </a:solidFill>
        </p:spPr>
        <p:txBody>
          <a:bodyPr/>
          <a:lstStyle/>
          <a:p>
            <a:r>
              <a:rPr lang="en-US" sz="4800" b="1" smtClean="0"/>
              <a:t>Profitability Index </a:t>
            </a:r>
            <a:r>
              <a:rPr lang="en-US" sz="4800" b="1" smtClean="0">
                <a:solidFill>
                  <a:srgbClr val="00B050"/>
                </a:solidFill>
              </a:rPr>
              <a:t>Advantages</a:t>
            </a:r>
          </a:p>
        </p:txBody>
      </p:sp>
      <p:sp>
        <p:nvSpPr>
          <p:cNvPr id="108545" name="Slide Number Placeholder 22"/>
          <p:cNvSpPr>
            <a:spLocks noGrp="1"/>
          </p:cNvSpPr>
          <p:nvPr>
            <p:ph type="sldNum" sz="quarter" idx="12"/>
          </p:nvPr>
        </p:nvSpPr>
        <p:spPr bwMode="auto">
          <a:ln>
            <a:round/>
            <a:headEnd/>
            <a:tailEnd/>
          </a:ln>
        </p:spPr>
        <p:txBody>
          <a:bodyPr/>
          <a:lstStyle/>
          <a:p>
            <a:pPr>
              <a:defRPr/>
            </a:pPr>
            <a:r>
              <a:rPr lang="en-US"/>
              <a:t>9-</a:t>
            </a:r>
            <a:fld id="{F6D99A09-15DD-4933-9E68-DA762195F795}" type="slidenum">
              <a:rPr lang="en-US"/>
              <a:pPr>
                <a:defRPr/>
              </a:pPr>
              <a:t>52</a:t>
            </a:fld>
            <a:endParaRPr lang="en-US"/>
          </a:p>
        </p:txBody>
      </p:sp>
      <p:sp>
        <p:nvSpPr>
          <p:cNvPr id="57348" name="TextBox 3"/>
          <p:cNvSpPr txBox="1">
            <a:spLocks noChangeArrowheads="1"/>
          </p:cNvSpPr>
          <p:nvPr/>
        </p:nvSpPr>
        <p:spPr bwMode="auto">
          <a:xfrm>
            <a:off x="304800" y="1676400"/>
            <a:ext cx="8686800" cy="3259138"/>
          </a:xfrm>
          <a:prstGeom prst="rect">
            <a:avLst/>
          </a:prstGeom>
          <a:noFill/>
          <a:ln w="9525">
            <a:noFill/>
            <a:miter lim="800000"/>
            <a:headEnd/>
            <a:tailEnd/>
          </a:ln>
        </p:spPr>
        <p:txBody>
          <a:bodyPr>
            <a:spAutoFit/>
          </a:bodyPr>
          <a:lstStyle/>
          <a:p>
            <a:pPr marL="803275" lvl="1" indent="-346075">
              <a:buFont typeface="Arial" charset="0"/>
              <a:buChar char="•"/>
            </a:pPr>
            <a:r>
              <a:rPr lang="en-US" sz="3200" b="1">
                <a:latin typeface="Franklin Gothic Book" pitchFamily="34" charset="0"/>
              </a:rPr>
              <a:t>Closely related to NPV, generally leading to identical decisions</a:t>
            </a:r>
          </a:p>
          <a:p>
            <a:pPr marL="803275" lvl="1" indent="-346075">
              <a:buFont typeface="Arial" charset="0"/>
              <a:buChar char="•"/>
            </a:pPr>
            <a:endParaRPr lang="en-US" sz="2400" b="1">
              <a:latin typeface="Franklin Gothic Book" pitchFamily="34" charset="0"/>
            </a:endParaRPr>
          </a:p>
          <a:p>
            <a:pPr marL="803275" lvl="1" indent="-346075">
              <a:buFont typeface="Arial" charset="0"/>
              <a:buChar char="•"/>
            </a:pPr>
            <a:r>
              <a:rPr lang="en-US" sz="3200" b="1">
                <a:latin typeface="Franklin Gothic Book" pitchFamily="34" charset="0"/>
              </a:rPr>
              <a:t>Easy to understand and communicate</a:t>
            </a:r>
          </a:p>
          <a:p>
            <a:pPr marL="803275" lvl="1" indent="-346075">
              <a:buFont typeface="Arial" charset="0"/>
              <a:buChar char="•"/>
            </a:pPr>
            <a:endParaRPr lang="en-US" sz="2400" b="1">
              <a:latin typeface="Franklin Gothic Book" pitchFamily="34" charset="0"/>
            </a:endParaRPr>
          </a:p>
          <a:p>
            <a:pPr marL="803275" lvl="1" indent="-346075">
              <a:buFont typeface="Arial" charset="0"/>
              <a:buChar char="•"/>
            </a:pPr>
            <a:r>
              <a:rPr lang="en-US" sz="3200" b="1">
                <a:latin typeface="Franklin Gothic Book" pitchFamily="34" charset="0"/>
              </a:rPr>
              <a:t>May be useful when available investment funds are limited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itle 1"/>
          <p:cNvSpPr>
            <a:spLocks noGrp="1"/>
          </p:cNvSpPr>
          <p:nvPr>
            <p:ph type="title"/>
          </p:nvPr>
        </p:nvSpPr>
        <p:spPr>
          <a:xfrm>
            <a:off x="914400" y="274638"/>
            <a:ext cx="7772400" cy="1477962"/>
          </a:xfrm>
          <a:solidFill>
            <a:schemeClr val="bg2"/>
          </a:solidFill>
        </p:spPr>
        <p:txBody>
          <a:bodyPr rtlCol="0">
            <a:normAutofit fontScale="90000"/>
          </a:bodyPr>
          <a:lstStyle/>
          <a:p>
            <a:pPr fontAlgn="auto">
              <a:spcAft>
                <a:spcPts val="0"/>
              </a:spcAft>
              <a:defRPr/>
            </a:pPr>
            <a:r>
              <a:rPr lang="en-US" sz="4800" b="1" smtClean="0"/>
              <a:t>Profitability Index </a:t>
            </a:r>
            <a:r>
              <a:rPr lang="en-US" sz="4800" b="1" smtClean="0">
                <a:solidFill>
                  <a:srgbClr val="FF0000"/>
                </a:solidFill>
              </a:rPr>
              <a:t>Disadvantages</a:t>
            </a:r>
          </a:p>
        </p:txBody>
      </p:sp>
      <p:sp>
        <p:nvSpPr>
          <p:cNvPr id="109569" name="Slide Number Placeholder 22"/>
          <p:cNvSpPr>
            <a:spLocks noGrp="1"/>
          </p:cNvSpPr>
          <p:nvPr>
            <p:ph type="sldNum" sz="quarter" idx="12"/>
          </p:nvPr>
        </p:nvSpPr>
        <p:spPr bwMode="auto">
          <a:ln>
            <a:round/>
            <a:headEnd/>
            <a:tailEnd/>
          </a:ln>
        </p:spPr>
        <p:txBody>
          <a:bodyPr/>
          <a:lstStyle/>
          <a:p>
            <a:pPr>
              <a:defRPr/>
            </a:pPr>
            <a:r>
              <a:rPr lang="en-US"/>
              <a:t>9-</a:t>
            </a:r>
            <a:fld id="{2847BB2D-A5FB-4898-B726-A83B28B3F8E4}" type="slidenum">
              <a:rPr lang="en-US"/>
              <a:pPr>
                <a:defRPr/>
              </a:pPr>
              <a:t>53</a:t>
            </a:fld>
            <a:endParaRPr lang="en-US"/>
          </a:p>
        </p:txBody>
      </p:sp>
      <p:sp>
        <p:nvSpPr>
          <p:cNvPr id="58372" name="TextBox 4"/>
          <p:cNvSpPr txBox="1">
            <a:spLocks noChangeArrowheads="1"/>
          </p:cNvSpPr>
          <p:nvPr/>
        </p:nvSpPr>
        <p:spPr bwMode="auto">
          <a:xfrm>
            <a:off x="762000" y="2362200"/>
            <a:ext cx="7696200" cy="1570038"/>
          </a:xfrm>
          <a:prstGeom prst="rect">
            <a:avLst/>
          </a:prstGeom>
          <a:noFill/>
          <a:ln w="9525">
            <a:noFill/>
            <a:miter lim="800000"/>
            <a:headEnd/>
            <a:tailEnd/>
          </a:ln>
        </p:spPr>
        <p:txBody>
          <a:bodyPr>
            <a:spAutoFit/>
          </a:bodyPr>
          <a:lstStyle/>
          <a:p>
            <a:pPr lvl="1"/>
            <a:r>
              <a:rPr lang="en-US" sz="3200" b="1">
                <a:latin typeface="Perpetua" pitchFamily="18" charset="0"/>
              </a:rPr>
              <a:t>May lead to incorrect decisions in comparisons of mutually exclusive investments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7" name="Slide Number Placeholder 22"/>
          <p:cNvSpPr>
            <a:spLocks noGrp="1"/>
          </p:cNvSpPr>
          <p:nvPr>
            <p:ph type="sldNum" sz="quarter" idx="12"/>
          </p:nvPr>
        </p:nvSpPr>
        <p:spPr bwMode="auto">
          <a:ln>
            <a:round/>
            <a:headEnd/>
            <a:tailEnd/>
          </a:ln>
        </p:spPr>
        <p:txBody>
          <a:bodyPr/>
          <a:lstStyle/>
          <a:p>
            <a:pPr>
              <a:defRPr/>
            </a:pPr>
            <a:r>
              <a:rPr lang="en-US"/>
              <a:t>9-</a:t>
            </a:r>
            <a:fld id="{B439775A-40C0-472F-B718-625675FA1846}" type="slidenum">
              <a:rPr lang="en-US"/>
              <a:pPr>
                <a:defRPr/>
              </a:pPr>
              <a:t>54</a:t>
            </a:fld>
            <a:endParaRPr lang="en-US"/>
          </a:p>
        </p:txBody>
      </p:sp>
      <p:sp>
        <p:nvSpPr>
          <p:cNvPr id="4" name="TextBox 3"/>
          <p:cNvSpPr txBox="1"/>
          <p:nvPr/>
        </p:nvSpPr>
        <p:spPr>
          <a:xfrm>
            <a:off x="1447800" y="381000"/>
            <a:ext cx="6248400" cy="1570038"/>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a:p>
            <a:pPr algn="ctr" fontAlgn="auto">
              <a:spcBef>
                <a:spcPts val="0"/>
              </a:spcBef>
              <a:spcAft>
                <a:spcPts val="0"/>
              </a:spcAft>
              <a:defRPr/>
            </a:pPr>
            <a:r>
              <a:rPr lang="en-US" sz="4800" b="1" dirty="0">
                <a:solidFill>
                  <a:schemeClr val="tx2"/>
                </a:solidFill>
                <a:latin typeface="+mj-lt"/>
                <a:cs typeface="+mn-cs"/>
              </a:rPr>
              <a:t>(continued)</a:t>
            </a:r>
          </a:p>
        </p:txBody>
      </p:sp>
      <p:sp>
        <p:nvSpPr>
          <p:cNvPr id="5" name="TextBox 4"/>
          <p:cNvSpPr txBox="1">
            <a:spLocks noChangeArrowheads="1"/>
          </p:cNvSpPr>
          <p:nvPr/>
        </p:nvSpPr>
        <p:spPr bwMode="auto">
          <a:xfrm>
            <a:off x="1143000" y="2286000"/>
            <a:ext cx="7924800" cy="3657600"/>
          </a:xfrm>
          <a:prstGeom prst="rect">
            <a:avLst/>
          </a:prstGeom>
          <a:noFill/>
          <a:ln w="9525">
            <a:noFill/>
            <a:miter lim="800000"/>
            <a:headEnd/>
            <a:tailEnd/>
          </a:ln>
        </p:spPr>
        <p:txBody>
          <a:bodyPr>
            <a:spAutoFit/>
          </a:bodyPr>
          <a:lstStyle/>
          <a:p>
            <a:pPr marL="346075" indent="-346075">
              <a:buFont typeface="Arial" charset="0"/>
              <a:buChar char="•"/>
            </a:pPr>
            <a:r>
              <a:rPr lang="en-US" sz="3200" b="1">
                <a:latin typeface="Perpetua" pitchFamily="18" charset="0"/>
              </a:rPr>
              <a:t>The Average Accounting Return</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The Internal Rate of Return</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Modified Internal Rate of Return</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The Practice of Capital Budgeting</a:t>
            </a:r>
          </a:p>
          <a:p>
            <a:pPr marL="346075" indent="-346075">
              <a:buFont typeface="Arial" charset="0"/>
              <a:buChar char="•"/>
            </a:pPr>
            <a:endParaRPr lang="en-US" sz="3200">
              <a:latin typeface="Arial Black" pitchFamily="34" charset="0"/>
            </a:endParaRPr>
          </a:p>
          <a:p>
            <a:pPr marL="346075" indent="-34607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0" end="0"/>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2" end="2"/>
                                            </p:txEl>
                                          </p:spTgt>
                                        </p:tgtEl>
                                        <p:attrNameLst>
                                          <p:attrName>style.opacity</p:attrName>
                                        </p:attrNameLst>
                                      </p:cBhvr>
                                      <p:to>
                                        <p:strVal val="0.5"/>
                                      </p:to>
                                    </p:set>
                                    <p:animEffect filter="image" prLst="opacity: 0.5">
                                      <p:cBhvr rctx="IE">
                                        <p:cTn id="9" dur="indefinite"/>
                                        <p:tgtEl>
                                          <p:spTgt spid="5">
                                            <p:txEl>
                                              <p:pRg st="2" end="2"/>
                                            </p:txEl>
                                          </p:spTgt>
                                        </p:tgtEl>
                                      </p:cBhvr>
                                    </p:animEffect>
                                  </p:childTnLst>
                                </p:cTn>
                              </p:par>
                              <p:par>
                                <p:cTn id="10" presetID="9" presetClass="emph" presetSubtype="0" nodeType="withEffect">
                                  <p:stCondLst>
                                    <p:cond delay="0"/>
                                  </p:stCondLst>
                                  <p:childTnLst>
                                    <p:set>
                                      <p:cBhvr rctx="PPT">
                                        <p:cTn id="11" dur="indefinite"/>
                                        <p:tgtEl>
                                          <p:spTgt spid="5">
                                            <p:txEl>
                                              <p:pRg st="4" end="4"/>
                                            </p:txEl>
                                          </p:spTgt>
                                        </p:tgtEl>
                                        <p:attrNameLst>
                                          <p:attrName>style.opacity</p:attrName>
                                        </p:attrNameLst>
                                      </p:cBhvr>
                                      <p:to>
                                        <p:strVal val="0.5"/>
                                      </p:to>
                                    </p:set>
                                    <p:animEffect filter="image" prLst="opacity: 0.5">
                                      <p:cBhvr rctx="IE">
                                        <p:cTn id="12" dur="indefinite"/>
                                        <p:tgtEl>
                                          <p:spTgt spid="5">
                                            <p:txEl>
                                              <p:pRg st="4" end="4"/>
                                            </p:txEl>
                                          </p:spTgt>
                                        </p:tgtEl>
                                      </p:cBhvr>
                                    </p:animEffect>
                                  </p:childTnLst>
                                </p:cTn>
                              </p:par>
                              <p:par>
                                <p:cTn id="13" presetID="9" presetClass="emph" presetSubtype="0" nodeType="withEffect">
                                  <p:stCondLst>
                                    <p:cond delay="0"/>
                                  </p:stCondLst>
                                  <p:childTnLst>
                                    <p:set>
                                      <p:cBhvr rctx="PPT">
                                        <p:cTn id="14" dur="indefinite"/>
                                        <p:tgtEl>
                                          <p:spTgt spid="5">
                                            <p:txEl>
                                              <p:pRg st="6" end="6"/>
                                            </p:txEl>
                                          </p:spTgt>
                                        </p:tgtEl>
                                        <p:attrNameLst>
                                          <p:attrName>style.opacity</p:attrName>
                                        </p:attrNameLst>
                                      </p:cBhvr>
                                      <p:to>
                                        <p:strVal val="0.5"/>
                                      </p:to>
                                    </p:set>
                                    <p:animEffect filter="image" prLst="opacity: 0.5">
                                      <p:cBhvr rctx="IE">
                                        <p:cTn id="15" dur="indefinite"/>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p:cNvSpPr>
            <a:spLocks noGrp="1"/>
          </p:cNvSpPr>
          <p:nvPr>
            <p:ph type="title"/>
          </p:nvPr>
        </p:nvSpPr>
        <p:spPr>
          <a:solidFill>
            <a:schemeClr val="bg2"/>
          </a:solidFill>
        </p:spPr>
        <p:txBody>
          <a:bodyPr/>
          <a:lstStyle/>
          <a:p>
            <a:r>
              <a:rPr lang="en-US" sz="4800" b="1" smtClean="0"/>
              <a:t>Average Accounting Return</a:t>
            </a:r>
          </a:p>
        </p:txBody>
      </p:sp>
      <p:sp>
        <p:nvSpPr>
          <p:cNvPr id="112641" name="Slide Number Placeholder 22"/>
          <p:cNvSpPr>
            <a:spLocks noGrp="1"/>
          </p:cNvSpPr>
          <p:nvPr>
            <p:ph type="sldNum" sz="quarter" idx="12"/>
          </p:nvPr>
        </p:nvSpPr>
        <p:spPr bwMode="auto">
          <a:ln>
            <a:round/>
            <a:headEnd/>
            <a:tailEnd/>
          </a:ln>
        </p:spPr>
        <p:txBody>
          <a:bodyPr/>
          <a:lstStyle/>
          <a:p>
            <a:pPr>
              <a:defRPr/>
            </a:pPr>
            <a:r>
              <a:rPr lang="en-US"/>
              <a:t>9-</a:t>
            </a:r>
            <a:fld id="{068F3D99-ACD6-4831-A5D8-5E4941F1B7DF}" type="slidenum">
              <a:rPr lang="en-US"/>
              <a:pPr>
                <a:defRPr/>
              </a:pPr>
              <a:t>55</a:t>
            </a:fld>
            <a:endParaRPr lang="en-US"/>
          </a:p>
        </p:txBody>
      </p:sp>
      <p:sp>
        <p:nvSpPr>
          <p:cNvPr id="4" name="TextBox 3"/>
          <p:cNvSpPr txBox="1">
            <a:spLocks noChangeArrowheads="1"/>
          </p:cNvSpPr>
          <p:nvPr/>
        </p:nvSpPr>
        <p:spPr bwMode="auto">
          <a:xfrm>
            <a:off x="762000" y="1752600"/>
            <a:ext cx="7924800" cy="4216400"/>
          </a:xfrm>
          <a:prstGeom prst="rect">
            <a:avLst/>
          </a:prstGeom>
          <a:noFill/>
          <a:ln w="9525">
            <a:noFill/>
            <a:miter lim="800000"/>
            <a:headEnd/>
            <a:tailEnd/>
          </a:ln>
        </p:spPr>
        <p:txBody>
          <a:bodyPr>
            <a:spAutoFit/>
          </a:bodyPr>
          <a:lstStyle/>
          <a:p>
            <a:r>
              <a:rPr lang="en-US" sz="3200" b="1">
                <a:solidFill>
                  <a:srgbClr val="0070C0"/>
                </a:solidFill>
                <a:latin typeface="Perpetua" pitchFamily="18" charset="0"/>
              </a:rPr>
              <a:t>Definition: </a:t>
            </a:r>
            <a:r>
              <a:rPr lang="en-US" sz="2800" b="1">
                <a:latin typeface="Perpetua" pitchFamily="18" charset="0"/>
              </a:rPr>
              <a:t>The AAR is a measure of the average accounting profit compared to some measure of average accounting value of a project. The AAR is then compared to a required return by the company.</a:t>
            </a:r>
          </a:p>
          <a:p>
            <a:endParaRPr lang="en-US" sz="3200" b="1">
              <a:latin typeface="Perpetua" pitchFamily="18" charset="0"/>
            </a:endParaRPr>
          </a:p>
          <a:p>
            <a:r>
              <a:rPr lang="en-US" sz="3200" b="1">
                <a:solidFill>
                  <a:srgbClr val="0070C0"/>
                </a:solidFill>
                <a:latin typeface="Perpetua" pitchFamily="18" charset="0"/>
              </a:rPr>
              <a:t>Computation:  AAR = </a:t>
            </a:r>
            <a:r>
              <a:rPr lang="en-US" sz="2800" b="1" u="sng">
                <a:solidFill>
                  <a:srgbClr val="0070C0"/>
                </a:solidFill>
                <a:latin typeface="Perpetua" pitchFamily="18" charset="0"/>
              </a:rPr>
              <a:t>Average Net Income</a:t>
            </a:r>
            <a:endParaRPr lang="en-US" sz="3200" b="1" u="sng">
              <a:solidFill>
                <a:srgbClr val="0070C0"/>
              </a:solidFill>
              <a:latin typeface="Perpetua" pitchFamily="18" charset="0"/>
            </a:endParaRPr>
          </a:p>
          <a:p>
            <a:r>
              <a:rPr lang="en-US" sz="3200" b="1">
                <a:solidFill>
                  <a:srgbClr val="0070C0"/>
                </a:solidFill>
                <a:latin typeface="Perpetua" pitchFamily="18" charset="0"/>
              </a:rPr>
              <a:t>				</a:t>
            </a:r>
            <a:r>
              <a:rPr lang="en-US" sz="2400" b="1">
                <a:solidFill>
                  <a:srgbClr val="0070C0"/>
                </a:solidFill>
                <a:latin typeface="Perpetua" pitchFamily="18" charset="0"/>
              </a:rPr>
              <a:t>  </a:t>
            </a:r>
            <a:r>
              <a:rPr lang="en-US" sz="2800" b="1">
                <a:solidFill>
                  <a:srgbClr val="0070C0"/>
                </a:solidFill>
                <a:latin typeface="Perpetua" pitchFamily="18" charset="0"/>
              </a:rPr>
              <a:t>Average Book Value</a:t>
            </a:r>
            <a:endParaRPr lang="en-US" sz="2800" b="1">
              <a:latin typeface="Perpetua" pitchFamily="18" charset="0"/>
            </a:endParaRPr>
          </a:p>
          <a:p>
            <a:pPr marL="971550" lvl="1" indent="-514350"/>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4">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solidFill>
            <a:schemeClr val="bg2"/>
          </a:solidFill>
        </p:spPr>
        <p:txBody>
          <a:bodyPr/>
          <a:lstStyle/>
          <a:p>
            <a:r>
              <a:rPr lang="en-US" sz="4800" b="1" smtClean="0"/>
              <a:t>Project Example Information</a:t>
            </a:r>
          </a:p>
        </p:txBody>
      </p:sp>
      <p:sp>
        <p:nvSpPr>
          <p:cNvPr id="114691" name="Rectangle 3"/>
          <p:cNvSpPr>
            <a:spLocks noGrp="1" noChangeArrowheads="1"/>
          </p:cNvSpPr>
          <p:nvPr>
            <p:ph idx="1"/>
          </p:nvPr>
        </p:nvSpPr>
        <p:spPr>
          <a:xfrm>
            <a:off x="609600" y="1600200"/>
            <a:ext cx="8229600" cy="4525963"/>
          </a:xfrm>
        </p:spPr>
        <p:txBody>
          <a:bodyPr rtlCol="0">
            <a:normAutofit lnSpcReduction="10000"/>
          </a:bodyPr>
          <a:lstStyle/>
          <a:p>
            <a:pPr fontAlgn="auto">
              <a:spcAft>
                <a:spcPts val="0"/>
              </a:spcAft>
              <a:buFont typeface="Arial" pitchFamily="34" charset="0"/>
              <a:buChar char="•"/>
              <a:defRPr/>
            </a:pPr>
            <a:r>
              <a:rPr lang="en-US" b="1" smtClean="0">
                <a:cs typeface="Arial" charset="0"/>
              </a:rPr>
              <a:t>You are reviewing a new project and have estimated the following cash flows:</a:t>
            </a:r>
          </a:p>
          <a:p>
            <a:pPr lvl="1" fontAlgn="auto">
              <a:spcAft>
                <a:spcPts val="0"/>
              </a:spcAft>
              <a:buFont typeface="Arial" pitchFamily="34" charset="0"/>
              <a:buChar char="–"/>
              <a:defRPr/>
            </a:pPr>
            <a:r>
              <a:rPr lang="en-US" b="1" smtClean="0">
                <a:cs typeface="Arial" charset="0"/>
              </a:rPr>
              <a:t>Year 0:	CF = -165,000</a:t>
            </a:r>
          </a:p>
          <a:p>
            <a:pPr lvl="1" fontAlgn="auto">
              <a:spcAft>
                <a:spcPts val="0"/>
              </a:spcAft>
              <a:buFont typeface="Arial" pitchFamily="34" charset="0"/>
              <a:buChar char="–"/>
              <a:defRPr/>
            </a:pPr>
            <a:r>
              <a:rPr lang="en-US" b="1" smtClean="0">
                <a:cs typeface="Arial" charset="0"/>
              </a:rPr>
              <a:t>Year 1:	CF = 63,120; </a:t>
            </a:r>
            <a:r>
              <a:rPr lang="en-US" b="1" smtClean="0">
                <a:solidFill>
                  <a:srgbClr val="0070C0"/>
                </a:solidFill>
                <a:cs typeface="Arial" charset="0"/>
              </a:rPr>
              <a:t>NI = 13,620</a:t>
            </a:r>
          </a:p>
          <a:p>
            <a:pPr lvl="1" fontAlgn="auto">
              <a:spcAft>
                <a:spcPts val="0"/>
              </a:spcAft>
              <a:buFont typeface="Arial" pitchFamily="34" charset="0"/>
              <a:buChar char="–"/>
              <a:defRPr/>
            </a:pPr>
            <a:r>
              <a:rPr lang="en-US" b="1" smtClean="0">
                <a:cs typeface="Arial" charset="0"/>
              </a:rPr>
              <a:t>Year 2:	CF = 70,800; </a:t>
            </a:r>
            <a:r>
              <a:rPr lang="en-US" b="1" smtClean="0">
                <a:solidFill>
                  <a:srgbClr val="0070C0"/>
                </a:solidFill>
                <a:cs typeface="Arial" charset="0"/>
              </a:rPr>
              <a:t>NI = 3,300</a:t>
            </a:r>
          </a:p>
          <a:p>
            <a:pPr lvl="1" fontAlgn="auto">
              <a:spcAft>
                <a:spcPts val="0"/>
              </a:spcAft>
              <a:buFont typeface="Arial" pitchFamily="34" charset="0"/>
              <a:buChar char="–"/>
              <a:defRPr/>
            </a:pPr>
            <a:r>
              <a:rPr lang="en-US" b="1" smtClean="0">
                <a:cs typeface="Arial" charset="0"/>
              </a:rPr>
              <a:t>Year 3:	CF = 91,080; </a:t>
            </a:r>
            <a:r>
              <a:rPr lang="en-US" b="1" smtClean="0">
                <a:solidFill>
                  <a:srgbClr val="0070C0"/>
                </a:solidFill>
                <a:cs typeface="Arial" charset="0"/>
              </a:rPr>
              <a:t>NI = 29,100</a:t>
            </a:r>
          </a:p>
          <a:p>
            <a:pPr lvl="1" fontAlgn="auto">
              <a:spcAft>
                <a:spcPts val="0"/>
              </a:spcAft>
              <a:buFont typeface="Arial" pitchFamily="34" charset="0"/>
              <a:buChar char="–"/>
              <a:defRPr/>
            </a:pPr>
            <a:r>
              <a:rPr lang="en-US" b="1" smtClean="0">
                <a:solidFill>
                  <a:srgbClr val="0070C0"/>
                </a:solidFill>
                <a:cs typeface="Arial" charset="0"/>
              </a:rPr>
              <a:t>Average Book Value = 72,000</a:t>
            </a:r>
          </a:p>
          <a:p>
            <a:pPr fontAlgn="auto">
              <a:spcAft>
                <a:spcPts val="0"/>
              </a:spcAft>
              <a:buFont typeface="Arial" pitchFamily="34" charset="0"/>
              <a:buChar char="•"/>
              <a:defRPr/>
            </a:pPr>
            <a:r>
              <a:rPr lang="en-US" b="1" smtClean="0">
                <a:cs typeface="Arial" charset="0"/>
              </a:rPr>
              <a:t>Your required return for assets of this risk level is 12%.</a:t>
            </a:r>
          </a:p>
        </p:txBody>
      </p:sp>
      <p:sp>
        <p:nvSpPr>
          <p:cNvPr id="114689" name="Slide Number Placeholder 22"/>
          <p:cNvSpPr>
            <a:spLocks noGrp="1"/>
          </p:cNvSpPr>
          <p:nvPr>
            <p:ph type="sldNum" sz="quarter" idx="12"/>
          </p:nvPr>
        </p:nvSpPr>
        <p:spPr bwMode="auto">
          <a:ln>
            <a:round/>
            <a:headEnd/>
            <a:tailEnd/>
          </a:ln>
        </p:spPr>
        <p:txBody>
          <a:bodyPr/>
          <a:lstStyle/>
          <a:p>
            <a:pPr>
              <a:defRPr/>
            </a:pPr>
            <a:r>
              <a:rPr lang="en-US"/>
              <a:t>9-</a:t>
            </a:r>
            <a:fld id="{6FE3D2EB-CF2B-4DB2-AE70-1DACFB564AC6}" type="slidenum">
              <a:rPr lang="en-US"/>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a:xfrm>
            <a:off x="914400" y="334963"/>
            <a:ext cx="7772400" cy="960437"/>
          </a:xfrm>
          <a:solidFill>
            <a:schemeClr val="bg2"/>
          </a:solidFill>
        </p:spPr>
        <p:txBody>
          <a:bodyPr/>
          <a:lstStyle/>
          <a:p>
            <a:r>
              <a:rPr lang="en-US" sz="4800" b="1" smtClean="0"/>
              <a:t>Average Accounting Return</a:t>
            </a:r>
          </a:p>
        </p:txBody>
      </p:sp>
      <p:sp>
        <p:nvSpPr>
          <p:cNvPr id="116737" name="Slide Number Placeholder 22"/>
          <p:cNvSpPr>
            <a:spLocks noGrp="1"/>
          </p:cNvSpPr>
          <p:nvPr>
            <p:ph type="sldNum" sz="quarter" idx="12"/>
          </p:nvPr>
        </p:nvSpPr>
        <p:spPr bwMode="auto">
          <a:ln>
            <a:round/>
            <a:headEnd/>
            <a:tailEnd/>
          </a:ln>
        </p:spPr>
        <p:txBody>
          <a:bodyPr/>
          <a:lstStyle/>
          <a:p>
            <a:pPr>
              <a:defRPr/>
            </a:pPr>
            <a:r>
              <a:rPr lang="en-US"/>
              <a:t>9-</a:t>
            </a:r>
            <a:fld id="{C00E15CB-6923-467C-8401-28FA52ED25C0}" type="slidenum">
              <a:rPr lang="en-US"/>
              <a:pPr>
                <a:defRPr/>
              </a:pPr>
              <a:t>57</a:t>
            </a:fld>
            <a:endParaRPr lang="en-US"/>
          </a:p>
        </p:txBody>
      </p:sp>
      <p:sp>
        <p:nvSpPr>
          <p:cNvPr id="4" name="TextBox 3"/>
          <p:cNvSpPr txBox="1">
            <a:spLocks noChangeArrowheads="1"/>
          </p:cNvSpPr>
          <p:nvPr/>
        </p:nvSpPr>
        <p:spPr bwMode="auto">
          <a:xfrm>
            <a:off x="685800" y="1600200"/>
            <a:ext cx="8229600" cy="5332413"/>
          </a:xfrm>
          <a:prstGeom prst="rect">
            <a:avLst/>
          </a:prstGeom>
          <a:noFill/>
          <a:ln w="9525">
            <a:noFill/>
            <a:miter lim="800000"/>
            <a:headEnd/>
            <a:tailEnd/>
          </a:ln>
        </p:spPr>
        <p:txBody>
          <a:bodyPr>
            <a:spAutoFit/>
          </a:bodyPr>
          <a:lstStyle/>
          <a:p>
            <a:pPr marL="457200" indent="-457200"/>
            <a:r>
              <a:rPr lang="en-US" sz="3200" b="1">
                <a:latin typeface="Perpetua" pitchFamily="18" charset="0"/>
              </a:rPr>
              <a:t>Using the figures of our previous example:</a:t>
            </a:r>
          </a:p>
          <a:p>
            <a:pPr marL="457200" indent="-457200"/>
            <a:r>
              <a:rPr lang="en-US" sz="3200" b="1">
                <a:latin typeface="Perpetua" pitchFamily="18" charset="0"/>
              </a:rPr>
              <a:t>1.  ($13,620 + 3,300 + 29,100) / 3  </a:t>
            </a:r>
          </a:p>
          <a:p>
            <a:pPr marL="457200" indent="-457200"/>
            <a:endParaRPr lang="en-US" sz="2000" b="1">
              <a:latin typeface="Perpetua" pitchFamily="18" charset="0"/>
            </a:endParaRPr>
          </a:p>
          <a:p>
            <a:pPr marL="457200" indent="-457200">
              <a:buFontTx/>
              <a:buAutoNum type="arabicPeriod" startAt="2"/>
            </a:pPr>
            <a:r>
              <a:rPr lang="en-US" sz="3200" b="1">
                <a:latin typeface="Perpetua" pitchFamily="18" charset="0"/>
              </a:rPr>
              <a:t>46,020/ 3  = $15,340</a:t>
            </a:r>
          </a:p>
          <a:p>
            <a:pPr marL="457200" indent="-457200">
              <a:buFontTx/>
              <a:buAutoNum type="arabicPeriod" startAt="2"/>
            </a:pPr>
            <a:endParaRPr lang="en-US" sz="2000" b="1">
              <a:latin typeface="Perpetua" pitchFamily="18" charset="0"/>
            </a:endParaRPr>
          </a:p>
          <a:p>
            <a:pPr marL="457200" indent="-457200">
              <a:buFontTx/>
              <a:buAutoNum type="arabicPeriod" startAt="2"/>
            </a:pPr>
            <a:r>
              <a:rPr lang="en-US" sz="3200" b="1">
                <a:latin typeface="Perpetua" pitchFamily="18" charset="0"/>
              </a:rPr>
              <a:t>AAR = 15,340 /72,000  =  .2131 or 21%</a:t>
            </a:r>
          </a:p>
          <a:p>
            <a:pPr marL="457200" indent="-457200">
              <a:buFontTx/>
              <a:buAutoNum type="arabicPeriod" startAt="2"/>
            </a:pPr>
            <a:endParaRPr lang="en-US" sz="2000" b="1">
              <a:latin typeface="Perpetua" pitchFamily="18" charset="0"/>
            </a:endParaRPr>
          </a:p>
          <a:p>
            <a:pPr marL="457200" indent="-457200">
              <a:buFontTx/>
              <a:buAutoNum type="arabicPeriod" startAt="2"/>
            </a:pPr>
            <a:r>
              <a:rPr lang="en-US" sz="3200" b="1">
                <a:latin typeface="Perpetua" pitchFamily="18" charset="0"/>
              </a:rPr>
              <a:t>If we compare this to our firm’s requirement of 25%, then we would </a:t>
            </a:r>
            <a:r>
              <a:rPr lang="en-US" sz="3200" b="1">
                <a:solidFill>
                  <a:srgbClr val="FF0000"/>
                </a:solidFill>
                <a:latin typeface="Perpetua" pitchFamily="18" charset="0"/>
              </a:rPr>
              <a:t>Reject</a:t>
            </a:r>
            <a:r>
              <a:rPr lang="en-US" sz="3200" b="1">
                <a:latin typeface="Perpetua" pitchFamily="18" charset="0"/>
              </a:rPr>
              <a:t> this project as the AAR &lt; 25%</a:t>
            </a:r>
            <a:endParaRPr lang="en-US" sz="2800" b="1">
              <a:latin typeface="Perpetua" pitchFamily="18" charset="0"/>
            </a:endParaRPr>
          </a:p>
          <a:p>
            <a:pPr marL="457200" indent="-457200"/>
            <a:endParaRPr lang="en-US" sz="3200" b="1"/>
          </a:p>
          <a:p>
            <a:pPr marL="1196975" lvl="1" indent="-514350"/>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0" dur="10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p:cTn id="35"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7"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itle 1"/>
          <p:cNvSpPr>
            <a:spLocks noGrp="1"/>
          </p:cNvSpPr>
          <p:nvPr>
            <p:ph type="title"/>
          </p:nvPr>
        </p:nvSpPr>
        <p:spPr>
          <a:xfrm>
            <a:off x="685800" y="152400"/>
            <a:ext cx="7772400" cy="1447800"/>
          </a:xfrm>
          <a:solidFill>
            <a:schemeClr val="bg2"/>
          </a:solidFill>
        </p:spPr>
        <p:txBody>
          <a:bodyPr rtlCol="0">
            <a:normAutofit fontScale="90000"/>
          </a:bodyPr>
          <a:lstStyle/>
          <a:p>
            <a:pPr fontAlgn="auto">
              <a:spcAft>
                <a:spcPts val="0"/>
              </a:spcAft>
              <a:defRPr/>
            </a:pPr>
            <a:r>
              <a:rPr lang="en-US" sz="4800" b="1" smtClean="0"/>
              <a:t>Capital Budgeting Decision Criteria Comparison</a:t>
            </a:r>
          </a:p>
        </p:txBody>
      </p:sp>
      <p:sp>
        <p:nvSpPr>
          <p:cNvPr id="118785" name="Slide Number Placeholder 22"/>
          <p:cNvSpPr>
            <a:spLocks noGrp="1"/>
          </p:cNvSpPr>
          <p:nvPr>
            <p:ph type="sldNum" sz="quarter" idx="12"/>
          </p:nvPr>
        </p:nvSpPr>
        <p:spPr bwMode="auto">
          <a:ln>
            <a:round/>
            <a:headEnd/>
            <a:tailEnd/>
          </a:ln>
        </p:spPr>
        <p:txBody>
          <a:bodyPr/>
          <a:lstStyle/>
          <a:p>
            <a:pPr>
              <a:defRPr/>
            </a:pPr>
            <a:r>
              <a:rPr lang="en-US"/>
              <a:t>9-</a:t>
            </a:r>
            <a:fld id="{A2C5C7A8-5EC0-4665-8373-B65DD1A0B9A8}" type="slidenum">
              <a:rPr lang="en-US"/>
              <a:pPr>
                <a:defRPr/>
              </a:pPr>
              <a:t>58</a:t>
            </a:fld>
            <a:endParaRPr lang="en-US"/>
          </a:p>
        </p:txBody>
      </p:sp>
      <p:graphicFrame>
        <p:nvGraphicFramePr>
          <p:cNvPr id="4" name="Table 3"/>
          <p:cNvGraphicFramePr>
            <a:graphicFrameLocks noGrp="1"/>
          </p:cNvGraphicFramePr>
          <p:nvPr/>
        </p:nvGraphicFramePr>
        <p:xfrm>
          <a:off x="914400" y="1676400"/>
          <a:ext cx="7315200" cy="5040313"/>
        </p:xfrm>
        <a:graphic>
          <a:graphicData uri="http://schemas.openxmlformats.org/drawingml/2006/table">
            <a:tbl>
              <a:tblPr firstRow="1" bandRow="1">
                <a:tableStyleId>{00A15C55-8517-42AA-B614-E9B94910E393}</a:tableStyleId>
              </a:tblPr>
              <a:tblGrid>
                <a:gridCol w="3508310"/>
                <a:gridCol w="1368490"/>
                <a:gridCol w="2438400"/>
              </a:tblGrid>
              <a:tr h="628654">
                <a:tc>
                  <a:txBody>
                    <a:bodyPr/>
                    <a:lstStyle/>
                    <a:p>
                      <a:pPr algn="ctr"/>
                      <a:r>
                        <a:rPr lang="en-US" sz="3200" dirty="0" smtClean="0">
                          <a:solidFill>
                            <a:schemeClr val="bg1"/>
                          </a:solidFill>
                        </a:rPr>
                        <a:t>Technique</a:t>
                      </a:r>
                      <a:endParaRPr lang="en-US" dirty="0">
                        <a:solidFill>
                          <a:schemeClr val="bg1"/>
                        </a:solidFill>
                        <a:latin typeface="Arial Black" pitchFamily="34" charset="0"/>
                      </a:endParaRPr>
                    </a:p>
                  </a:txBody>
                  <a:tcPr/>
                </a:tc>
                <a:tc>
                  <a:txBody>
                    <a:bodyPr/>
                    <a:lstStyle/>
                    <a:p>
                      <a:pPr algn="ctr"/>
                      <a:r>
                        <a:rPr lang="en-US" sz="3200" dirty="0" smtClean="0">
                          <a:solidFill>
                            <a:schemeClr val="bg1"/>
                          </a:solidFill>
                        </a:rPr>
                        <a:t>Units</a:t>
                      </a:r>
                      <a:endParaRPr lang="en-US" sz="3200" dirty="0">
                        <a:solidFill>
                          <a:schemeClr val="bg1"/>
                        </a:solidFill>
                        <a:latin typeface="Arial Black" pitchFamily="34" charset="0"/>
                      </a:endParaRPr>
                    </a:p>
                  </a:txBody>
                  <a:tcPr/>
                </a:tc>
                <a:tc>
                  <a:txBody>
                    <a:bodyPr/>
                    <a:lstStyle/>
                    <a:p>
                      <a:r>
                        <a:rPr lang="en-US" sz="3200" baseline="0" dirty="0" smtClean="0">
                          <a:solidFill>
                            <a:schemeClr val="bg1"/>
                          </a:solidFill>
                        </a:rPr>
                        <a:t> Accept if:</a:t>
                      </a:r>
                      <a:endParaRPr lang="en-US" sz="3200" dirty="0">
                        <a:solidFill>
                          <a:schemeClr val="bg1"/>
                        </a:solidFill>
                        <a:latin typeface="Arial Black" pitchFamily="34" charset="0"/>
                      </a:endParaRPr>
                    </a:p>
                  </a:txBody>
                  <a:tcPr/>
                </a:tc>
              </a:tr>
              <a:tr h="628654">
                <a:tc>
                  <a:txBody>
                    <a:bodyPr/>
                    <a:lstStyle/>
                    <a:p>
                      <a:pPr algn="ctr"/>
                      <a:r>
                        <a:rPr lang="en-US" sz="2800" b="1" dirty="0" smtClean="0">
                          <a:latin typeface="+mn-lt"/>
                          <a:cs typeface="Arial" pitchFamily="34" charset="0"/>
                        </a:rPr>
                        <a:t>Payback</a:t>
                      </a:r>
                      <a:endParaRPr lang="en-US" sz="2800" b="1" dirty="0">
                        <a:latin typeface="+mn-lt"/>
                        <a:cs typeface="Arial" pitchFamily="34" charset="0"/>
                      </a:endParaRPr>
                    </a:p>
                  </a:txBody>
                  <a:tcPr/>
                </a:tc>
                <a:tc>
                  <a:txBody>
                    <a:bodyPr/>
                    <a:lstStyle/>
                    <a:p>
                      <a:pPr algn="ctr"/>
                      <a:r>
                        <a:rPr lang="en-US" sz="2800" b="1" smtClean="0">
                          <a:latin typeface="+mn-lt"/>
                          <a:cs typeface="Arial" pitchFamily="34" charset="0"/>
                        </a:rPr>
                        <a:t>Time</a:t>
                      </a:r>
                      <a:endParaRPr lang="en-US" sz="2800" b="1" dirty="0" smtClean="0">
                        <a:latin typeface="+mn-lt"/>
                        <a:cs typeface="Arial" pitchFamily="34" charset="0"/>
                      </a:endParaRPr>
                    </a:p>
                  </a:txBody>
                  <a:tcPr/>
                </a:tc>
                <a:tc>
                  <a:txBody>
                    <a:bodyPr/>
                    <a:lstStyle/>
                    <a:p>
                      <a:r>
                        <a:rPr lang="en-US" sz="2000" b="1" dirty="0" smtClean="0">
                          <a:latin typeface="+mn-lt"/>
                          <a:cs typeface="Arial" pitchFamily="34" charset="0"/>
                        </a:rPr>
                        <a:t>Payback &lt; Mgt’s #</a:t>
                      </a:r>
                      <a:endParaRPr lang="en-US" sz="2000" b="1" dirty="0">
                        <a:latin typeface="+mn-lt"/>
                        <a:cs typeface="Arial" pitchFamily="34" charset="0"/>
                      </a:endParaRPr>
                    </a:p>
                  </a:txBody>
                  <a:tcPr/>
                </a:tc>
              </a:tr>
              <a:tr h="628654">
                <a:tc>
                  <a:txBody>
                    <a:bodyPr/>
                    <a:lstStyle/>
                    <a:p>
                      <a:pPr algn="ctr"/>
                      <a:r>
                        <a:rPr lang="en-US" sz="2400" b="1" dirty="0" smtClean="0">
                          <a:latin typeface="+mn-lt"/>
                          <a:cs typeface="Arial" pitchFamily="34" charset="0"/>
                        </a:rPr>
                        <a:t>Discounted Payback</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Time</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Payback</a:t>
                      </a:r>
                      <a:r>
                        <a:rPr lang="en-US" sz="2000" b="1" baseline="0" dirty="0" smtClean="0">
                          <a:latin typeface="+mn-lt"/>
                          <a:cs typeface="Arial" pitchFamily="34" charset="0"/>
                        </a:rPr>
                        <a:t> &lt; Mgt’s #</a:t>
                      </a:r>
                      <a:endParaRPr lang="en-US" sz="2000" b="1" dirty="0">
                        <a:latin typeface="+mn-lt"/>
                        <a:cs typeface="Arial" pitchFamily="34" charset="0"/>
                      </a:endParaRPr>
                    </a:p>
                  </a:txBody>
                  <a:tcPr/>
                </a:tc>
              </a:tr>
              <a:tr h="628654">
                <a:tc>
                  <a:txBody>
                    <a:bodyPr/>
                    <a:lstStyle/>
                    <a:p>
                      <a:pPr algn="ctr"/>
                      <a:r>
                        <a:rPr lang="en-US" sz="2400" b="1" dirty="0" smtClean="0">
                          <a:latin typeface="+mn-lt"/>
                          <a:cs typeface="Arial" pitchFamily="34" charset="0"/>
                        </a:rPr>
                        <a:t>Net</a:t>
                      </a:r>
                      <a:r>
                        <a:rPr lang="en-US" sz="2400" b="1" baseline="0" dirty="0" smtClean="0">
                          <a:latin typeface="+mn-lt"/>
                          <a:cs typeface="Arial" pitchFamily="34" charset="0"/>
                        </a:rPr>
                        <a:t> Present Value</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NPV &gt; $0</a:t>
                      </a:r>
                      <a:endParaRPr lang="en-US" sz="2000" b="1" dirty="0">
                        <a:latin typeface="+mn-lt"/>
                        <a:cs typeface="Arial" pitchFamily="34" charset="0"/>
                      </a:endParaRPr>
                    </a:p>
                  </a:txBody>
                  <a:tcPr/>
                </a:tc>
              </a:tr>
              <a:tr h="628654">
                <a:tc>
                  <a:txBody>
                    <a:bodyPr/>
                    <a:lstStyle/>
                    <a:p>
                      <a:pPr algn="ctr"/>
                      <a:r>
                        <a:rPr lang="en-US" sz="2400" b="1" dirty="0" smtClean="0">
                          <a:latin typeface="+mn-lt"/>
                          <a:cs typeface="Arial" pitchFamily="34" charset="0"/>
                        </a:rPr>
                        <a:t>Profitability Index (PI)</a:t>
                      </a:r>
                      <a:endParaRPr lang="en-US" sz="2400" b="1" dirty="0">
                        <a:latin typeface="+mn-lt"/>
                        <a:cs typeface="Arial" pitchFamily="34" charset="0"/>
                      </a:endParaRPr>
                    </a:p>
                  </a:txBody>
                  <a:tcPr/>
                </a:tc>
                <a:tc>
                  <a:txBody>
                    <a:bodyPr/>
                    <a:lstStyle/>
                    <a:p>
                      <a:pPr algn="ctr"/>
                      <a:r>
                        <a:rPr lang="en-US" sz="2800" b="1" dirty="0" smtClean="0">
                          <a:latin typeface="+mn-lt"/>
                          <a:cs typeface="Arial" pitchFamily="34" charset="0"/>
                        </a:rPr>
                        <a:t>None</a:t>
                      </a:r>
                      <a:endParaRPr lang="en-US" sz="2800" b="1" dirty="0">
                        <a:latin typeface="+mn-lt"/>
                        <a:cs typeface="Arial" pitchFamily="34" charset="0"/>
                      </a:endParaRPr>
                    </a:p>
                  </a:txBody>
                  <a:tcPr/>
                </a:tc>
                <a:tc>
                  <a:txBody>
                    <a:bodyPr/>
                    <a:lstStyle/>
                    <a:p>
                      <a:r>
                        <a:rPr lang="en-US" sz="2000" b="1" dirty="0" smtClean="0">
                          <a:latin typeface="+mn-lt"/>
                          <a:cs typeface="Arial" pitchFamily="34" charset="0"/>
                        </a:rPr>
                        <a:t>PI &gt; 1.0</a:t>
                      </a:r>
                      <a:endParaRPr lang="en-US" sz="2000" b="1" dirty="0">
                        <a:latin typeface="+mn-lt"/>
                        <a:cs typeface="Arial" pitchFamily="34" charset="0"/>
                      </a:endParaRPr>
                    </a:p>
                  </a:txBody>
                  <a:tcPr/>
                </a:tc>
              </a:tr>
              <a:tr h="630530">
                <a:tc>
                  <a:txBody>
                    <a:bodyPr/>
                    <a:lstStyle/>
                    <a:p>
                      <a:pPr algn="ctr"/>
                      <a:r>
                        <a:rPr lang="en-US" sz="2400" b="1" dirty="0" smtClean="0">
                          <a:latin typeface="+mn-lt"/>
                          <a:cs typeface="Arial" pitchFamily="34" charset="0"/>
                        </a:rPr>
                        <a:t>Average</a:t>
                      </a:r>
                      <a:r>
                        <a:rPr lang="en-US" sz="2400" b="1" baseline="0" dirty="0" smtClean="0">
                          <a:latin typeface="+mn-lt"/>
                          <a:cs typeface="Arial" pitchFamily="34" charset="0"/>
                        </a:rPr>
                        <a:t> Acct. Return</a:t>
                      </a:r>
                      <a:endParaRPr lang="en-US" sz="2400" b="1" dirty="0">
                        <a:latin typeface="+mn-lt"/>
                        <a:cs typeface="Arial" pitchFamily="34" charset="0"/>
                      </a:endParaRPr>
                    </a:p>
                  </a:txBody>
                  <a:tcPr/>
                </a:tc>
                <a:tc>
                  <a:txBody>
                    <a:bodyPr/>
                    <a:lstStyle/>
                    <a:p>
                      <a:pPr algn="ctr"/>
                      <a:r>
                        <a:rPr lang="en-US" sz="3600" b="1" dirty="0" smtClean="0">
                          <a:latin typeface="+mn-lt"/>
                          <a:cs typeface="Arial" pitchFamily="34" charset="0"/>
                        </a:rPr>
                        <a:t>%</a:t>
                      </a:r>
                      <a:endParaRPr lang="en-US" sz="3600" b="1" dirty="0">
                        <a:latin typeface="+mn-lt"/>
                        <a:cs typeface="Arial" pitchFamily="34" charset="0"/>
                      </a:endParaRPr>
                    </a:p>
                  </a:txBody>
                  <a:tcPr/>
                </a:tc>
                <a:tc>
                  <a:txBody>
                    <a:bodyPr/>
                    <a:lstStyle/>
                    <a:p>
                      <a:r>
                        <a:rPr lang="en-US" sz="2000" b="1" dirty="0" smtClean="0">
                          <a:latin typeface="+mn-lt"/>
                          <a:cs typeface="Arial" pitchFamily="34" charset="0"/>
                        </a:rPr>
                        <a:t>AAR &gt; Mgt’s #</a:t>
                      </a:r>
                      <a:endParaRPr lang="en-US" sz="2000" b="1" dirty="0">
                        <a:latin typeface="+mn-lt"/>
                        <a:cs typeface="Arial" pitchFamily="34" charset="0"/>
                      </a:endParaRPr>
                    </a:p>
                  </a:txBody>
                  <a:tcPr/>
                </a:tc>
              </a:tr>
              <a:tr h="628654">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r h="628654">
                <a:tc>
                  <a:txBody>
                    <a:bodyPr/>
                    <a:lstStyle/>
                    <a:p>
                      <a:endParaRPr lang="en-US" sz="2000" b="1" dirty="0">
                        <a:latin typeface="Arial" pitchFamily="34" charset="0"/>
                        <a:cs typeface="Arial" pitchFamily="34" charset="0"/>
                      </a:endParaRPr>
                    </a:p>
                  </a:txBody>
                  <a:tcPr/>
                </a:tc>
                <a:tc>
                  <a:txBody>
                    <a:bodyPr/>
                    <a:lstStyle/>
                    <a:p>
                      <a:pPr algn="ctr"/>
                      <a:endParaRPr lang="en-US" sz="2800" b="1" dirty="0">
                        <a:latin typeface="Arial" pitchFamily="34" charset="0"/>
                        <a:cs typeface="Arial" pitchFamily="34" charset="0"/>
                      </a:endParaRPr>
                    </a:p>
                  </a:txBody>
                  <a:tcPr/>
                </a:tc>
                <a:tc>
                  <a:txBody>
                    <a:bodyPr/>
                    <a:lstStyle/>
                    <a:p>
                      <a:endParaRPr lang="en-US" sz="20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1"/>
          <p:cNvSpPr>
            <a:spLocks noGrp="1"/>
          </p:cNvSpPr>
          <p:nvPr>
            <p:ph type="title"/>
          </p:nvPr>
        </p:nvSpPr>
        <p:spPr>
          <a:xfrm>
            <a:off x="762000" y="304800"/>
            <a:ext cx="7772400" cy="884238"/>
          </a:xfrm>
          <a:solidFill>
            <a:schemeClr val="bg2"/>
          </a:solidFill>
        </p:spPr>
        <p:txBody>
          <a:bodyPr/>
          <a:lstStyle/>
          <a:p>
            <a:r>
              <a:rPr lang="en-US" sz="4800" b="1" smtClean="0"/>
              <a:t>Decision Criteria Test - AAR</a:t>
            </a:r>
          </a:p>
        </p:txBody>
      </p:sp>
      <p:sp>
        <p:nvSpPr>
          <p:cNvPr id="119809" name="Slide Number Placeholder 22"/>
          <p:cNvSpPr>
            <a:spLocks noGrp="1"/>
          </p:cNvSpPr>
          <p:nvPr>
            <p:ph type="sldNum" sz="quarter" idx="12"/>
          </p:nvPr>
        </p:nvSpPr>
        <p:spPr bwMode="auto">
          <a:ln>
            <a:round/>
            <a:headEnd/>
            <a:tailEnd/>
          </a:ln>
        </p:spPr>
        <p:txBody>
          <a:bodyPr/>
          <a:lstStyle/>
          <a:p>
            <a:pPr>
              <a:defRPr/>
            </a:pPr>
            <a:r>
              <a:rPr lang="en-US"/>
              <a:t>9-</a:t>
            </a:r>
            <a:fld id="{BD75F7B4-1860-4C5B-A3FA-0EE6902BCF00}" type="slidenum">
              <a:rPr lang="en-US"/>
              <a:pPr>
                <a:defRPr/>
              </a:pPr>
              <a:t>59</a:t>
            </a:fld>
            <a:endParaRPr lang="en-US"/>
          </a:p>
        </p:txBody>
      </p:sp>
      <p:sp>
        <p:nvSpPr>
          <p:cNvPr id="4" name="TextBox 3"/>
          <p:cNvSpPr txBox="1"/>
          <p:nvPr/>
        </p:nvSpPr>
        <p:spPr>
          <a:xfrm>
            <a:off x="914400" y="1295400"/>
            <a:ext cx="7239000" cy="4862513"/>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US" sz="2800" b="1" dirty="0">
                <a:latin typeface="+mn-lt"/>
                <a:cs typeface="Arial" pitchFamily="34" charset="0"/>
              </a:rPr>
              <a:t>Does the AAR rule account for the time value of money?</a:t>
            </a:r>
          </a:p>
          <a:p>
            <a:pPr marL="342900" indent="-342900" fontAlgn="auto">
              <a:spcBef>
                <a:spcPts val="0"/>
              </a:spcBef>
              <a:spcAft>
                <a:spcPts val="0"/>
              </a:spcAft>
              <a:buFont typeface="+mj-lt"/>
              <a:buAutoNum type="arabicPeriod"/>
              <a:defRPr/>
            </a:pPr>
            <a:endParaRPr lang="en-US" sz="2000" b="1" dirty="0">
              <a:latin typeface="+mn-lt"/>
              <a:cs typeface="Arial" pitchFamily="34" charset="0"/>
            </a:endParaRPr>
          </a:p>
          <a:p>
            <a:pPr marL="342900" indent="-342900" fontAlgn="auto">
              <a:spcBef>
                <a:spcPts val="0"/>
              </a:spcBef>
              <a:spcAft>
                <a:spcPts val="0"/>
              </a:spcAft>
              <a:buFont typeface="+mj-lt"/>
              <a:buAutoNum type="arabicPeriod"/>
              <a:defRPr/>
            </a:pPr>
            <a:r>
              <a:rPr lang="en-US" sz="2800" b="1" dirty="0">
                <a:latin typeface="+mn-lt"/>
                <a:cs typeface="Arial" pitchFamily="34" charset="0"/>
              </a:rPr>
              <a:t>Does the AAR rule account for the risk of the cash flows?</a:t>
            </a:r>
          </a:p>
          <a:p>
            <a:pPr marL="342900" indent="-342900" fontAlgn="auto">
              <a:spcBef>
                <a:spcPts val="0"/>
              </a:spcBef>
              <a:spcAft>
                <a:spcPts val="0"/>
              </a:spcAft>
              <a:buFont typeface="+mj-lt"/>
              <a:buAutoNum type="arabicPeriod"/>
              <a:defRPr/>
            </a:pPr>
            <a:endParaRPr lang="en-US" sz="2000" b="1" dirty="0">
              <a:latin typeface="+mn-lt"/>
              <a:cs typeface="Arial" pitchFamily="34" charset="0"/>
            </a:endParaRPr>
          </a:p>
          <a:p>
            <a:pPr marL="342900" indent="-342900" fontAlgn="auto">
              <a:spcBef>
                <a:spcPts val="0"/>
              </a:spcBef>
              <a:spcAft>
                <a:spcPts val="0"/>
              </a:spcAft>
              <a:buFont typeface="+mj-lt"/>
              <a:buAutoNum type="arabicPeriod"/>
              <a:defRPr/>
            </a:pPr>
            <a:r>
              <a:rPr lang="en-US" sz="2800" b="1" dirty="0">
                <a:latin typeface="+mn-lt"/>
                <a:cs typeface="Arial" pitchFamily="34" charset="0"/>
              </a:rPr>
              <a:t>Does the AAR rule provide an indication about the increase in value?</a:t>
            </a:r>
          </a:p>
          <a:p>
            <a:pPr marL="342900" indent="-342900" fontAlgn="auto">
              <a:spcBef>
                <a:spcPts val="0"/>
              </a:spcBef>
              <a:spcAft>
                <a:spcPts val="0"/>
              </a:spcAft>
              <a:buFont typeface="+mj-lt"/>
              <a:buAutoNum type="arabicPeriod"/>
              <a:defRPr/>
            </a:pPr>
            <a:endParaRPr lang="en-US" sz="2000" b="1" dirty="0">
              <a:latin typeface="+mn-lt"/>
              <a:cs typeface="Arial" pitchFamily="34" charset="0"/>
            </a:endParaRPr>
          </a:p>
          <a:p>
            <a:pPr marL="342900" indent="-342900" fontAlgn="auto">
              <a:spcBef>
                <a:spcPts val="0"/>
              </a:spcBef>
              <a:spcAft>
                <a:spcPts val="0"/>
              </a:spcAft>
              <a:buFont typeface="+mj-lt"/>
              <a:buAutoNum type="arabicPeriod"/>
              <a:defRPr/>
            </a:pPr>
            <a:r>
              <a:rPr lang="en-US" sz="2800" b="1" dirty="0">
                <a:latin typeface="+mn-lt"/>
                <a:cs typeface="Arial" pitchFamily="34" charset="0"/>
              </a:rPr>
              <a:t>Should we consider the AAR rule for our primary decision rule?</a:t>
            </a: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Slide Number Placeholder 22"/>
          <p:cNvSpPr>
            <a:spLocks noGrp="1"/>
          </p:cNvSpPr>
          <p:nvPr>
            <p:ph type="sldNum" sz="quarter" idx="12"/>
          </p:nvPr>
        </p:nvSpPr>
        <p:spPr bwMode="auto">
          <a:ln>
            <a:round/>
            <a:headEnd/>
            <a:tailEnd/>
          </a:ln>
        </p:spPr>
        <p:txBody>
          <a:bodyPr/>
          <a:lstStyle/>
          <a:p>
            <a:pPr>
              <a:defRPr/>
            </a:pPr>
            <a:r>
              <a:rPr lang="en-US"/>
              <a:t>9-</a:t>
            </a:r>
            <a:fld id="{03F7133D-10DA-4670-8E78-FECF8B9C23AC}" type="slidenum">
              <a:rPr lang="en-US"/>
              <a:pPr>
                <a:defRPr/>
              </a:pPr>
              <a:t>6</a:t>
            </a:fld>
            <a:endParaRPr lang="en-US"/>
          </a:p>
        </p:txBody>
      </p:sp>
      <p:sp>
        <p:nvSpPr>
          <p:cNvPr id="11267" name="Rectangle 2"/>
          <p:cNvSpPr>
            <a:spLocks noChangeArrowheads="1"/>
          </p:cNvSpPr>
          <p:nvPr/>
        </p:nvSpPr>
        <p:spPr bwMode="auto">
          <a:xfrm>
            <a:off x="1460500" y="2298700"/>
            <a:ext cx="6223000" cy="3327400"/>
          </a:xfrm>
          <a:prstGeom prst="rect">
            <a:avLst/>
          </a:prstGeom>
          <a:solidFill>
            <a:schemeClr val="bg1"/>
          </a:solidFill>
          <a:ln w="25400">
            <a:solidFill>
              <a:schemeClr val="tx1"/>
            </a:solidFill>
            <a:miter lim="800000"/>
            <a:headEnd/>
            <a:tailEnd/>
          </a:ln>
        </p:spPr>
        <p:txBody>
          <a:bodyPr wrap="none" anchor="ctr"/>
          <a:lstStyle/>
          <a:p>
            <a:endParaRPr lang="en-US">
              <a:latin typeface="Perpetua" pitchFamily="18" charset="0"/>
            </a:endParaRPr>
          </a:p>
        </p:txBody>
      </p:sp>
      <p:sp>
        <p:nvSpPr>
          <p:cNvPr id="11268" name="Rectangle 4"/>
          <p:cNvSpPr>
            <a:spLocks noChangeArrowheads="1"/>
          </p:cNvSpPr>
          <p:nvPr/>
        </p:nvSpPr>
        <p:spPr bwMode="auto">
          <a:xfrm>
            <a:off x="2041525" y="1554163"/>
            <a:ext cx="4975225" cy="708025"/>
          </a:xfrm>
          <a:prstGeom prst="rect">
            <a:avLst/>
          </a:prstGeom>
          <a:noFill/>
          <a:ln w="9525">
            <a:noFill/>
            <a:miter lim="800000"/>
            <a:headEnd/>
            <a:tailEnd/>
          </a:ln>
        </p:spPr>
        <p:txBody>
          <a:bodyPr wrap="none" lIns="92075" tIns="46038" rIns="92075" bIns="46038">
            <a:spAutoFit/>
          </a:bodyPr>
          <a:lstStyle/>
          <a:p>
            <a:pPr eaLnBrk="0" hangingPunct="0"/>
            <a:r>
              <a:rPr lang="en-US" sz="4000" b="1">
                <a:latin typeface="Times New Roman" pitchFamily="18" charset="0"/>
              </a:rPr>
              <a:t> </a:t>
            </a:r>
            <a:r>
              <a:rPr lang="en-US" sz="4000" b="1">
                <a:latin typeface="Perpetua" pitchFamily="18" charset="0"/>
              </a:rPr>
              <a:t>Replace           Expand</a:t>
            </a:r>
          </a:p>
        </p:txBody>
      </p:sp>
      <p:sp>
        <p:nvSpPr>
          <p:cNvPr id="11269" name="Line 5"/>
          <p:cNvSpPr>
            <a:spLocks noChangeShapeType="1"/>
          </p:cNvSpPr>
          <p:nvPr/>
        </p:nvSpPr>
        <p:spPr bwMode="auto">
          <a:xfrm>
            <a:off x="4572000" y="2286000"/>
            <a:ext cx="0" cy="3200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270" name="Line 6"/>
          <p:cNvSpPr>
            <a:spLocks noChangeShapeType="1"/>
          </p:cNvSpPr>
          <p:nvPr/>
        </p:nvSpPr>
        <p:spPr bwMode="auto">
          <a:xfrm>
            <a:off x="1447800" y="3962400"/>
            <a:ext cx="62484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271" name="Rectangle 3"/>
          <p:cNvSpPr>
            <a:spLocks noChangeArrowheads="1"/>
          </p:cNvSpPr>
          <p:nvPr/>
        </p:nvSpPr>
        <p:spPr bwMode="auto">
          <a:xfrm>
            <a:off x="1536700" y="2374900"/>
            <a:ext cx="2946400" cy="1498600"/>
          </a:xfrm>
          <a:prstGeom prst="rect">
            <a:avLst/>
          </a:prstGeom>
          <a:solidFill>
            <a:srgbClr val="F57B49"/>
          </a:solidFill>
          <a:ln w="25400">
            <a:solidFill>
              <a:schemeClr val="tx1"/>
            </a:solidFill>
            <a:miter lim="800000"/>
            <a:headEnd/>
            <a:tailEnd/>
          </a:ln>
        </p:spPr>
        <p:txBody>
          <a:bodyPr wrap="none" anchor="ctr"/>
          <a:lstStyle/>
          <a:p>
            <a:endParaRPr lang="en-US">
              <a:latin typeface="Perpetua" pitchFamily="18" charset="0"/>
            </a:endParaRPr>
          </a:p>
        </p:txBody>
      </p:sp>
      <p:sp>
        <p:nvSpPr>
          <p:cNvPr id="11272" name="Rectangle 8"/>
          <p:cNvSpPr>
            <a:spLocks noChangeArrowheads="1"/>
          </p:cNvSpPr>
          <p:nvPr/>
        </p:nvSpPr>
        <p:spPr bwMode="auto">
          <a:xfrm>
            <a:off x="4660900" y="2374900"/>
            <a:ext cx="2946400" cy="1498600"/>
          </a:xfrm>
          <a:prstGeom prst="rect">
            <a:avLst/>
          </a:prstGeom>
          <a:solidFill>
            <a:srgbClr val="8CF4EA"/>
          </a:solidFill>
          <a:ln w="25400">
            <a:solidFill>
              <a:schemeClr val="tx1"/>
            </a:solidFill>
            <a:miter lim="800000"/>
            <a:headEnd/>
            <a:tailEnd/>
          </a:ln>
        </p:spPr>
        <p:txBody>
          <a:bodyPr wrap="none" anchor="ctr"/>
          <a:lstStyle/>
          <a:p>
            <a:endParaRPr lang="en-US">
              <a:latin typeface="Perpetua" pitchFamily="18" charset="0"/>
            </a:endParaRPr>
          </a:p>
        </p:txBody>
      </p:sp>
      <p:sp>
        <p:nvSpPr>
          <p:cNvPr id="11273" name="Rectangle 12"/>
          <p:cNvSpPr>
            <a:spLocks noChangeArrowheads="1"/>
          </p:cNvSpPr>
          <p:nvPr/>
        </p:nvSpPr>
        <p:spPr bwMode="auto">
          <a:xfrm>
            <a:off x="4660900" y="4051300"/>
            <a:ext cx="2946400" cy="1498600"/>
          </a:xfrm>
          <a:prstGeom prst="rect">
            <a:avLst/>
          </a:prstGeom>
          <a:solidFill>
            <a:srgbClr val="51DC00"/>
          </a:solidFill>
          <a:ln w="25400">
            <a:solidFill>
              <a:schemeClr val="tx1"/>
            </a:solidFill>
            <a:miter lim="800000"/>
            <a:headEnd/>
            <a:tailEnd/>
          </a:ln>
        </p:spPr>
        <p:txBody>
          <a:bodyPr wrap="none" anchor="ctr"/>
          <a:lstStyle/>
          <a:p>
            <a:endParaRPr lang="en-US">
              <a:latin typeface="Perpetua" pitchFamily="18" charset="0"/>
            </a:endParaRPr>
          </a:p>
        </p:txBody>
      </p:sp>
      <p:grpSp>
        <p:nvGrpSpPr>
          <p:cNvPr id="11274" name="Group 17"/>
          <p:cNvGrpSpPr>
            <a:grpSpLocks/>
          </p:cNvGrpSpPr>
          <p:nvPr/>
        </p:nvGrpSpPr>
        <p:grpSpPr bwMode="auto">
          <a:xfrm>
            <a:off x="1524000" y="2362200"/>
            <a:ext cx="6219825" cy="3187700"/>
            <a:chOff x="960" y="1488"/>
            <a:chExt cx="3918" cy="2008"/>
          </a:xfrm>
        </p:grpSpPr>
        <p:sp>
          <p:nvSpPr>
            <p:cNvPr id="11276" name="Rectangle 7"/>
            <p:cNvSpPr>
              <a:spLocks noChangeArrowheads="1"/>
            </p:cNvSpPr>
            <p:nvPr/>
          </p:nvSpPr>
          <p:spPr bwMode="auto">
            <a:xfrm>
              <a:off x="960" y="1488"/>
              <a:ext cx="1922" cy="952"/>
            </a:xfrm>
            <a:prstGeom prst="rect">
              <a:avLst/>
            </a:prstGeom>
            <a:noFill/>
            <a:ln w="9525">
              <a:noFill/>
              <a:miter lim="800000"/>
              <a:headEnd/>
              <a:tailEnd/>
            </a:ln>
          </p:spPr>
          <p:txBody>
            <a:bodyPr lIns="92075" tIns="46038" rIns="92075" bIns="46038">
              <a:spAutoFit/>
            </a:bodyPr>
            <a:lstStyle/>
            <a:p>
              <a:pPr algn="ctr" eaLnBrk="0" hangingPunct="0"/>
              <a:r>
                <a:rPr lang="en-US" sz="3100" b="1">
                  <a:latin typeface="Times New Roman" pitchFamily="18" charset="0"/>
                </a:rPr>
                <a:t>Maintenance </a:t>
              </a:r>
            </a:p>
            <a:p>
              <a:pPr algn="ctr" eaLnBrk="0" hangingPunct="0"/>
              <a:r>
                <a:rPr lang="en-US" sz="3100" b="1">
                  <a:latin typeface="Times New Roman" pitchFamily="18" charset="0"/>
                </a:rPr>
                <a:t>or </a:t>
              </a:r>
            </a:p>
            <a:p>
              <a:pPr algn="ctr" eaLnBrk="0" hangingPunct="0"/>
              <a:r>
                <a:rPr lang="en-US" sz="3100" b="1">
                  <a:latin typeface="Times New Roman" pitchFamily="18" charset="0"/>
                </a:rPr>
                <a:t>Obsolescence</a:t>
              </a:r>
            </a:p>
          </p:txBody>
        </p:sp>
        <p:sp>
          <p:nvSpPr>
            <p:cNvPr id="11277" name="Rectangle 9"/>
            <p:cNvSpPr>
              <a:spLocks noChangeArrowheads="1"/>
            </p:cNvSpPr>
            <p:nvPr/>
          </p:nvSpPr>
          <p:spPr bwMode="auto">
            <a:xfrm>
              <a:off x="2916" y="1632"/>
              <a:ext cx="1962" cy="730"/>
            </a:xfrm>
            <a:prstGeom prst="rect">
              <a:avLst/>
            </a:prstGeom>
            <a:noFill/>
            <a:ln w="9525">
              <a:noFill/>
              <a:miter lim="800000"/>
              <a:headEnd/>
              <a:tailEnd/>
            </a:ln>
          </p:spPr>
          <p:txBody>
            <a:bodyPr wrap="none" lIns="92075" tIns="46038" rIns="92075" bIns="46038">
              <a:spAutoFit/>
            </a:bodyPr>
            <a:lstStyle/>
            <a:p>
              <a:pPr eaLnBrk="0" hangingPunct="0">
                <a:lnSpc>
                  <a:spcPct val="75000"/>
                </a:lnSpc>
              </a:pPr>
              <a:r>
                <a:rPr lang="en-US" sz="3100" b="1">
                  <a:latin typeface="Times New Roman" pitchFamily="18" charset="0"/>
                </a:rPr>
                <a:t>Current Product </a:t>
              </a:r>
            </a:p>
            <a:p>
              <a:pPr eaLnBrk="0" hangingPunct="0">
                <a:lnSpc>
                  <a:spcPct val="75000"/>
                </a:lnSpc>
              </a:pPr>
              <a:r>
                <a:rPr lang="en-US" sz="3100" b="1">
                  <a:latin typeface="Times New Roman" pitchFamily="18" charset="0"/>
                </a:rPr>
                <a:t>	    or</a:t>
              </a:r>
            </a:p>
            <a:p>
              <a:pPr eaLnBrk="0" hangingPunct="0">
                <a:lnSpc>
                  <a:spcPct val="75000"/>
                </a:lnSpc>
              </a:pPr>
              <a:r>
                <a:rPr lang="en-US" sz="3100" b="1">
                  <a:latin typeface="Times New Roman" pitchFamily="18" charset="0"/>
                </a:rPr>
                <a:t>Current Service</a:t>
              </a:r>
            </a:p>
          </p:txBody>
        </p:sp>
        <p:sp>
          <p:nvSpPr>
            <p:cNvPr id="11278" name="Rectangle 10"/>
            <p:cNvSpPr>
              <a:spLocks noChangeArrowheads="1"/>
            </p:cNvSpPr>
            <p:nvPr/>
          </p:nvSpPr>
          <p:spPr bwMode="auto">
            <a:xfrm>
              <a:off x="968" y="2552"/>
              <a:ext cx="1856" cy="944"/>
            </a:xfrm>
            <a:prstGeom prst="rect">
              <a:avLst/>
            </a:prstGeom>
            <a:solidFill>
              <a:srgbClr val="EAEC5E"/>
            </a:solidFill>
            <a:ln w="25400">
              <a:solidFill>
                <a:schemeClr val="tx1"/>
              </a:solidFill>
              <a:miter lim="800000"/>
              <a:headEnd/>
              <a:tailEnd/>
            </a:ln>
          </p:spPr>
          <p:txBody>
            <a:bodyPr wrap="none" anchor="ctr"/>
            <a:lstStyle/>
            <a:p>
              <a:endParaRPr lang="en-US">
                <a:latin typeface="Perpetua" pitchFamily="18" charset="0"/>
              </a:endParaRPr>
            </a:p>
          </p:txBody>
        </p:sp>
        <p:sp>
          <p:nvSpPr>
            <p:cNvPr id="11279" name="Rectangle 11"/>
            <p:cNvSpPr>
              <a:spLocks noChangeArrowheads="1"/>
            </p:cNvSpPr>
            <p:nvPr/>
          </p:nvSpPr>
          <p:spPr bwMode="auto">
            <a:xfrm>
              <a:off x="1269" y="2726"/>
              <a:ext cx="1205" cy="506"/>
            </a:xfrm>
            <a:prstGeom prst="rect">
              <a:avLst/>
            </a:prstGeom>
            <a:noFill/>
            <a:ln w="9525">
              <a:noFill/>
              <a:miter lim="800000"/>
              <a:headEnd/>
              <a:tailEnd/>
            </a:ln>
          </p:spPr>
          <p:txBody>
            <a:bodyPr wrap="none" lIns="92075" tIns="46038" rIns="92075" bIns="46038">
              <a:spAutoFit/>
            </a:bodyPr>
            <a:lstStyle/>
            <a:p>
              <a:pPr algn="ctr" eaLnBrk="0" hangingPunct="0">
                <a:lnSpc>
                  <a:spcPct val="75000"/>
                </a:lnSpc>
              </a:pPr>
              <a:r>
                <a:rPr lang="en-US" sz="3100" b="1">
                  <a:latin typeface="Times New Roman" pitchFamily="18" charset="0"/>
                </a:rPr>
                <a:t>Cost</a:t>
              </a:r>
            </a:p>
            <a:p>
              <a:pPr algn="ctr" eaLnBrk="0" hangingPunct="0">
                <a:lnSpc>
                  <a:spcPct val="75000"/>
                </a:lnSpc>
              </a:pPr>
              <a:r>
                <a:rPr lang="en-US" sz="3100" b="1">
                  <a:latin typeface="Times New Roman" pitchFamily="18" charset="0"/>
                </a:rPr>
                <a:t>Reduction</a:t>
              </a:r>
            </a:p>
          </p:txBody>
        </p:sp>
        <p:sp>
          <p:nvSpPr>
            <p:cNvPr id="11280" name="Rectangle 13"/>
            <p:cNvSpPr>
              <a:spLocks noChangeArrowheads="1"/>
            </p:cNvSpPr>
            <p:nvPr/>
          </p:nvSpPr>
          <p:spPr bwMode="auto">
            <a:xfrm>
              <a:off x="3024" y="2678"/>
              <a:ext cx="1728" cy="730"/>
            </a:xfrm>
            <a:prstGeom prst="rect">
              <a:avLst/>
            </a:prstGeom>
            <a:noFill/>
            <a:ln w="9525">
              <a:noFill/>
              <a:miter lim="800000"/>
              <a:headEnd/>
              <a:tailEnd/>
            </a:ln>
          </p:spPr>
          <p:txBody>
            <a:bodyPr lIns="92075" tIns="46038" rIns="92075" bIns="46038">
              <a:spAutoFit/>
            </a:bodyPr>
            <a:lstStyle/>
            <a:p>
              <a:pPr algn="ctr" eaLnBrk="0" hangingPunct="0">
                <a:lnSpc>
                  <a:spcPct val="75000"/>
                </a:lnSpc>
              </a:pPr>
              <a:r>
                <a:rPr lang="en-US" sz="3100" b="1">
                  <a:latin typeface="Times New Roman" pitchFamily="18" charset="0"/>
                </a:rPr>
                <a:t>New Product or</a:t>
              </a:r>
            </a:p>
            <a:p>
              <a:pPr algn="ctr" eaLnBrk="0" hangingPunct="0">
                <a:lnSpc>
                  <a:spcPct val="75000"/>
                </a:lnSpc>
              </a:pPr>
              <a:r>
                <a:rPr lang="en-US" sz="3100" b="1">
                  <a:latin typeface="Times New Roman" pitchFamily="18" charset="0"/>
                </a:rPr>
                <a:t>New Service</a:t>
              </a:r>
            </a:p>
          </p:txBody>
        </p:sp>
      </p:grpSp>
      <p:sp>
        <p:nvSpPr>
          <p:cNvPr id="14" name="TextBox 13"/>
          <p:cNvSpPr txBox="1"/>
          <p:nvPr/>
        </p:nvSpPr>
        <p:spPr>
          <a:xfrm>
            <a:off x="762000" y="609600"/>
            <a:ext cx="78486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Uses of Capital Budgeting</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9" name="Title 1"/>
          <p:cNvSpPr>
            <a:spLocks noGrp="1"/>
          </p:cNvSpPr>
          <p:nvPr>
            <p:ph type="title"/>
          </p:nvPr>
        </p:nvSpPr>
        <p:spPr>
          <a:xfrm>
            <a:off x="914400" y="274638"/>
            <a:ext cx="7772400" cy="1554162"/>
          </a:xfrm>
          <a:solidFill>
            <a:schemeClr val="bg2"/>
          </a:solidFill>
        </p:spPr>
        <p:txBody>
          <a:bodyPr rtlCol="0">
            <a:normAutofit fontScale="90000"/>
          </a:bodyPr>
          <a:lstStyle/>
          <a:p>
            <a:pPr fontAlgn="auto">
              <a:spcAft>
                <a:spcPts val="0"/>
              </a:spcAft>
              <a:defRPr/>
            </a:pPr>
            <a:r>
              <a:rPr lang="en-US" sz="4800" b="1" smtClean="0"/>
              <a:t>Average Accounting Return </a:t>
            </a:r>
            <a:r>
              <a:rPr lang="en-US" sz="4800" b="1" smtClean="0">
                <a:solidFill>
                  <a:srgbClr val="00B050"/>
                </a:solidFill>
              </a:rPr>
              <a:t>Advantages</a:t>
            </a:r>
          </a:p>
        </p:txBody>
      </p:sp>
      <p:sp>
        <p:nvSpPr>
          <p:cNvPr id="121857" name="Slide Number Placeholder 22"/>
          <p:cNvSpPr>
            <a:spLocks noGrp="1"/>
          </p:cNvSpPr>
          <p:nvPr>
            <p:ph type="sldNum" sz="quarter" idx="12"/>
          </p:nvPr>
        </p:nvSpPr>
        <p:spPr bwMode="auto">
          <a:ln>
            <a:round/>
            <a:headEnd/>
            <a:tailEnd/>
          </a:ln>
        </p:spPr>
        <p:txBody>
          <a:bodyPr/>
          <a:lstStyle/>
          <a:p>
            <a:pPr>
              <a:defRPr/>
            </a:pPr>
            <a:r>
              <a:rPr lang="en-US"/>
              <a:t>9-</a:t>
            </a:r>
            <a:fld id="{B413DC95-48CF-497B-B028-E658A82558B1}" type="slidenum">
              <a:rPr lang="en-US"/>
              <a:pPr>
                <a:defRPr/>
              </a:pPr>
              <a:t>60</a:t>
            </a:fld>
            <a:endParaRPr lang="en-US"/>
          </a:p>
        </p:txBody>
      </p:sp>
      <p:sp>
        <p:nvSpPr>
          <p:cNvPr id="65540" name="TextBox 3"/>
          <p:cNvSpPr txBox="1">
            <a:spLocks noChangeArrowheads="1"/>
          </p:cNvSpPr>
          <p:nvPr/>
        </p:nvSpPr>
        <p:spPr bwMode="auto">
          <a:xfrm>
            <a:off x="415925" y="2286000"/>
            <a:ext cx="4800600" cy="3019425"/>
          </a:xfrm>
          <a:prstGeom prst="rect">
            <a:avLst/>
          </a:prstGeom>
          <a:noFill/>
          <a:ln w="9525">
            <a:noFill/>
            <a:miter lim="800000"/>
            <a:headEnd/>
            <a:tailEnd/>
          </a:ln>
        </p:spPr>
        <p:txBody>
          <a:bodyPr>
            <a:spAutoFit/>
          </a:bodyPr>
          <a:lstStyle/>
          <a:p>
            <a:pPr marL="803275" lvl="1" indent="-346075">
              <a:buFont typeface="Arial" charset="0"/>
              <a:buChar char="•"/>
            </a:pPr>
            <a:r>
              <a:rPr lang="en-US" sz="3600" b="1">
                <a:latin typeface="Perpetua" pitchFamily="18" charset="0"/>
              </a:rPr>
              <a:t>Easy to calculate</a:t>
            </a:r>
          </a:p>
          <a:p>
            <a:pPr marL="803275" lvl="1" indent="-346075">
              <a:buFont typeface="Arial" charset="0"/>
              <a:buChar char="•"/>
            </a:pPr>
            <a:endParaRPr lang="en-US" sz="2400" b="1">
              <a:latin typeface="Perpetua" pitchFamily="18" charset="0"/>
            </a:endParaRPr>
          </a:p>
          <a:p>
            <a:pPr marL="803275" lvl="1" indent="-346075">
              <a:buFont typeface="Arial" charset="0"/>
              <a:buChar char="•"/>
            </a:pPr>
            <a:r>
              <a:rPr lang="en-US" sz="3600" b="1">
                <a:latin typeface="Perpetua" pitchFamily="18" charset="0"/>
              </a:rPr>
              <a:t>Needed information will  usually be available</a:t>
            </a:r>
          </a:p>
          <a:p>
            <a:pPr marL="803275" lvl="1" indent="-346075">
              <a:buFont typeface="Arial" charset="0"/>
              <a:buChar char="•"/>
            </a:pPr>
            <a:endParaRPr lang="en-US" sz="2400" b="1"/>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Title 1"/>
          <p:cNvSpPr>
            <a:spLocks noGrp="1"/>
          </p:cNvSpPr>
          <p:nvPr>
            <p:ph type="title"/>
          </p:nvPr>
        </p:nvSpPr>
        <p:spPr>
          <a:xfrm>
            <a:off x="914400" y="152400"/>
            <a:ext cx="7772400" cy="1371600"/>
          </a:xfrm>
          <a:solidFill>
            <a:schemeClr val="bg2"/>
          </a:solidFill>
        </p:spPr>
        <p:txBody>
          <a:bodyPr rtlCol="0">
            <a:normAutofit fontScale="90000"/>
          </a:bodyPr>
          <a:lstStyle/>
          <a:p>
            <a:pPr fontAlgn="auto">
              <a:spcAft>
                <a:spcPts val="0"/>
              </a:spcAft>
              <a:defRPr/>
            </a:pPr>
            <a:r>
              <a:rPr lang="en-US" sz="4800" b="1" smtClean="0"/>
              <a:t>Average Accounting Return </a:t>
            </a:r>
            <a:r>
              <a:rPr lang="en-US" sz="4800" b="1" smtClean="0">
                <a:solidFill>
                  <a:srgbClr val="FF0000"/>
                </a:solidFill>
              </a:rPr>
              <a:t>Disadvantages</a:t>
            </a:r>
          </a:p>
        </p:txBody>
      </p:sp>
      <p:sp>
        <p:nvSpPr>
          <p:cNvPr id="123905" name="Slide Number Placeholder 22"/>
          <p:cNvSpPr>
            <a:spLocks noGrp="1"/>
          </p:cNvSpPr>
          <p:nvPr>
            <p:ph type="sldNum" sz="quarter" idx="12"/>
          </p:nvPr>
        </p:nvSpPr>
        <p:spPr bwMode="auto">
          <a:ln>
            <a:round/>
            <a:headEnd/>
            <a:tailEnd/>
          </a:ln>
        </p:spPr>
        <p:txBody>
          <a:bodyPr/>
          <a:lstStyle/>
          <a:p>
            <a:pPr>
              <a:defRPr/>
            </a:pPr>
            <a:r>
              <a:rPr lang="en-US"/>
              <a:t>9-</a:t>
            </a:r>
            <a:fld id="{4E5BDB30-4646-4B66-B7E7-B44281282325}" type="slidenum">
              <a:rPr lang="en-US"/>
              <a:pPr>
                <a:defRPr/>
              </a:pPr>
              <a:t>61</a:t>
            </a:fld>
            <a:endParaRPr lang="en-US"/>
          </a:p>
        </p:txBody>
      </p:sp>
      <p:sp>
        <p:nvSpPr>
          <p:cNvPr id="66564" name="TextBox 4"/>
          <p:cNvSpPr txBox="1">
            <a:spLocks noChangeArrowheads="1"/>
          </p:cNvSpPr>
          <p:nvPr/>
        </p:nvSpPr>
        <p:spPr bwMode="auto">
          <a:xfrm>
            <a:off x="228600" y="1600200"/>
            <a:ext cx="5257800" cy="5514975"/>
          </a:xfrm>
          <a:prstGeom prst="rect">
            <a:avLst/>
          </a:prstGeom>
          <a:noFill/>
          <a:ln w="9525">
            <a:noFill/>
            <a:miter lim="800000"/>
            <a:headEnd/>
            <a:tailEnd/>
          </a:ln>
        </p:spPr>
        <p:txBody>
          <a:bodyPr>
            <a:spAutoFit/>
          </a:bodyPr>
          <a:lstStyle/>
          <a:p>
            <a:pPr marL="803275" lvl="1" indent="-346075">
              <a:buFont typeface="Arial" charset="0"/>
              <a:buChar char="•"/>
              <a:tabLst>
                <a:tab pos="803275" algn="l"/>
              </a:tabLst>
            </a:pPr>
            <a:r>
              <a:rPr lang="en-US" sz="3200" b="1">
                <a:latin typeface="Perpetua" pitchFamily="18" charset="0"/>
              </a:rPr>
              <a:t>Not a true rate of return; time value of money is ignored</a:t>
            </a:r>
          </a:p>
          <a:p>
            <a:pPr marL="803275" lvl="1" indent="-346075">
              <a:buFont typeface="Arial" charset="0"/>
              <a:buChar char="•"/>
              <a:tabLst>
                <a:tab pos="803275" algn="l"/>
              </a:tabLst>
            </a:pPr>
            <a:endParaRPr lang="en-US" sz="2000" b="1">
              <a:latin typeface="Perpetua" pitchFamily="18" charset="0"/>
            </a:endParaRPr>
          </a:p>
          <a:p>
            <a:pPr marL="803275" lvl="1" indent="-346075">
              <a:buFont typeface="Arial" charset="0"/>
              <a:buChar char="•"/>
              <a:tabLst>
                <a:tab pos="803275" algn="l"/>
              </a:tabLst>
            </a:pPr>
            <a:r>
              <a:rPr lang="en-US" sz="3200" b="1">
                <a:latin typeface="Perpetua" pitchFamily="18" charset="0"/>
              </a:rPr>
              <a:t>Uses an arbitrary benchmark cutoff rate</a:t>
            </a:r>
          </a:p>
          <a:p>
            <a:pPr marL="803275" lvl="1" indent="-346075">
              <a:buFont typeface="Arial" charset="0"/>
              <a:buChar char="•"/>
              <a:tabLst>
                <a:tab pos="803275" algn="l"/>
              </a:tabLst>
            </a:pPr>
            <a:endParaRPr lang="en-US" sz="2000" b="1">
              <a:latin typeface="Perpetua" pitchFamily="18" charset="0"/>
            </a:endParaRPr>
          </a:p>
          <a:p>
            <a:pPr marL="803275" lvl="1" indent="-346075">
              <a:buFont typeface="Arial" charset="0"/>
              <a:buChar char="•"/>
              <a:tabLst>
                <a:tab pos="803275" algn="l"/>
              </a:tabLst>
            </a:pPr>
            <a:r>
              <a:rPr lang="en-US" sz="3200" b="1">
                <a:latin typeface="Perpetua" pitchFamily="18" charset="0"/>
              </a:rPr>
              <a:t>Based on accounting net income and book values, not cash flows and market values</a:t>
            </a:r>
          </a:p>
          <a:p>
            <a:pPr marL="803275" lvl="1" indent="-346075">
              <a:tabLst>
                <a:tab pos="803275" algn="l"/>
              </a:tabLst>
            </a:pPr>
            <a:endParaRPr lang="en-US" sz="2800" b="1"/>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3" name="Slide Number Placeholder 22"/>
          <p:cNvSpPr>
            <a:spLocks noGrp="1"/>
          </p:cNvSpPr>
          <p:nvPr>
            <p:ph type="sldNum" sz="quarter" idx="12"/>
          </p:nvPr>
        </p:nvSpPr>
        <p:spPr bwMode="auto">
          <a:ln>
            <a:round/>
            <a:headEnd/>
            <a:tailEnd/>
          </a:ln>
        </p:spPr>
        <p:txBody>
          <a:bodyPr/>
          <a:lstStyle/>
          <a:p>
            <a:pPr>
              <a:defRPr/>
            </a:pPr>
            <a:r>
              <a:rPr lang="en-US"/>
              <a:t>9-</a:t>
            </a:r>
            <a:fld id="{6B6879E1-D41C-41F9-AEDF-67D07B4764FD}" type="slidenum">
              <a:rPr lang="en-US"/>
              <a:pPr>
                <a:defRPr/>
              </a:pPr>
              <a:t>62</a:t>
            </a:fld>
            <a:endParaRPr lang="en-US"/>
          </a:p>
        </p:txBody>
      </p:sp>
      <p:sp>
        <p:nvSpPr>
          <p:cNvPr id="4" name="TextBox 3"/>
          <p:cNvSpPr txBox="1"/>
          <p:nvPr/>
        </p:nvSpPr>
        <p:spPr>
          <a:xfrm>
            <a:off x="1427163" y="228600"/>
            <a:ext cx="6248400" cy="1570038"/>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a:p>
            <a:pPr algn="ctr" fontAlgn="auto">
              <a:spcBef>
                <a:spcPts val="0"/>
              </a:spcBef>
              <a:spcAft>
                <a:spcPts val="0"/>
              </a:spcAft>
              <a:defRPr/>
            </a:pPr>
            <a:r>
              <a:rPr lang="en-US" sz="4800" b="1" dirty="0">
                <a:solidFill>
                  <a:schemeClr val="tx2"/>
                </a:solidFill>
                <a:latin typeface="+mj-lt"/>
                <a:cs typeface="+mn-cs"/>
              </a:rPr>
              <a:t>(continued)</a:t>
            </a:r>
          </a:p>
        </p:txBody>
      </p:sp>
      <p:sp>
        <p:nvSpPr>
          <p:cNvPr id="5" name="TextBox 4"/>
          <p:cNvSpPr txBox="1">
            <a:spLocks noChangeArrowheads="1"/>
          </p:cNvSpPr>
          <p:nvPr/>
        </p:nvSpPr>
        <p:spPr bwMode="auto">
          <a:xfrm>
            <a:off x="1066800" y="2133600"/>
            <a:ext cx="7924800" cy="3657600"/>
          </a:xfrm>
          <a:prstGeom prst="rect">
            <a:avLst/>
          </a:prstGeom>
          <a:noFill/>
          <a:ln w="9525">
            <a:noFill/>
            <a:miter lim="800000"/>
            <a:headEnd/>
            <a:tailEnd/>
          </a:ln>
        </p:spPr>
        <p:txBody>
          <a:bodyPr>
            <a:spAutoFit/>
          </a:bodyPr>
          <a:lstStyle/>
          <a:p>
            <a:pPr marL="346075" indent="-346075">
              <a:buFont typeface="Arial" charset="0"/>
              <a:buChar char="•"/>
            </a:pPr>
            <a:r>
              <a:rPr lang="en-US" sz="3200" b="1">
                <a:latin typeface="Perpetua" pitchFamily="18" charset="0"/>
              </a:rPr>
              <a:t>The Average Accounting Return</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The Internal Rate of Return</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Modified Internal Rate of Return</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The Practice of Capital Budgeting</a:t>
            </a:r>
          </a:p>
          <a:p>
            <a:pPr marL="346075" indent="-346075">
              <a:buFont typeface="Arial" charset="0"/>
              <a:buChar char="•"/>
            </a:pPr>
            <a:endParaRPr lang="en-US" sz="3200">
              <a:latin typeface="Arial Black" pitchFamily="34" charset="0"/>
            </a:endParaRPr>
          </a:p>
          <a:p>
            <a:pPr marL="346075" indent="-34607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1000" fill="hold"/>
                                        <p:tgtEl>
                                          <p:spTgt spid="5">
                                            <p:txEl>
                                              <p:pRg st="2" end="2"/>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4" end="4"/>
                                            </p:txEl>
                                          </p:spTgt>
                                        </p:tgtEl>
                                        <p:attrNameLst>
                                          <p:attrName>style.opacity</p:attrName>
                                        </p:attrNameLst>
                                      </p:cBhvr>
                                      <p:to>
                                        <p:strVal val="0.5"/>
                                      </p:to>
                                    </p:set>
                                    <p:animEffect filter="image" prLst="opacity: 0.5">
                                      <p:cBhvr rctx="IE">
                                        <p:cTn id="12" dur="indefinite"/>
                                        <p:tgtEl>
                                          <p:spTgt spid="5">
                                            <p:txEl>
                                              <p:pRg st="4" end="4"/>
                                            </p:txEl>
                                          </p:spTgt>
                                        </p:tgtEl>
                                      </p:cBhvr>
                                    </p:animEffect>
                                  </p:childTnLst>
                                </p:cTn>
                              </p:par>
                              <p:par>
                                <p:cTn id="13" presetID="9" presetClass="emph" presetSubtype="0" nodeType="withEffect">
                                  <p:stCondLst>
                                    <p:cond delay="0"/>
                                  </p:stCondLst>
                                  <p:childTnLst>
                                    <p:set>
                                      <p:cBhvr rctx="PPT">
                                        <p:cTn id="14" dur="indefinite"/>
                                        <p:tgtEl>
                                          <p:spTgt spid="5">
                                            <p:txEl>
                                              <p:pRg st="6" end="6"/>
                                            </p:txEl>
                                          </p:spTgt>
                                        </p:tgtEl>
                                        <p:attrNameLst>
                                          <p:attrName>style.opacity</p:attrName>
                                        </p:attrNameLst>
                                      </p:cBhvr>
                                      <p:to>
                                        <p:strVal val="0.5"/>
                                      </p:to>
                                    </p:set>
                                    <p:animEffect filter="image" prLst="opacity: 0.5">
                                      <p:cBhvr rctx="IE">
                                        <p:cTn id="15" dur="indefinite"/>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p:cNvSpPr>
            <a:spLocks noGrp="1"/>
          </p:cNvSpPr>
          <p:nvPr>
            <p:ph type="title"/>
          </p:nvPr>
        </p:nvSpPr>
        <p:spPr>
          <a:xfrm>
            <a:off x="914400" y="381000"/>
            <a:ext cx="7772400" cy="1036638"/>
          </a:xfrm>
          <a:solidFill>
            <a:schemeClr val="bg2"/>
          </a:solidFill>
        </p:spPr>
        <p:txBody>
          <a:bodyPr/>
          <a:lstStyle/>
          <a:p>
            <a:r>
              <a:rPr lang="en-US" sz="4800" b="1" smtClean="0"/>
              <a:t>Internal Rate of Return</a:t>
            </a:r>
          </a:p>
        </p:txBody>
      </p:sp>
      <p:sp>
        <p:nvSpPr>
          <p:cNvPr id="126977" name="Slide Number Placeholder 22"/>
          <p:cNvSpPr>
            <a:spLocks noGrp="1"/>
          </p:cNvSpPr>
          <p:nvPr>
            <p:ph type="sldNum" sz="quarter" idx="12"/>
          </p:nvPr>
        </p:nvSpPr>
        <p:spPr bwMode="auto">
          <a:ln>
            <a:round/>
            <a:headEnd/>
            <a:tailEnd/>
          </a:ln>
        </p:spPr>
        <p:txBody>
          <a:bodyPr/>
          <a:lstStyle/>
          <a:p>
            <a:pPr>
              <a:defRPr/>
            </a:pPr>
            <a:r>
              <a:rPr lang="en-US"/>
              <a:t>9-</a:t>
            </a:r>
            <a:fld id="{F56A019E-C465-4185-A6EF-92F0852FC9F6}" type="slidenum">
              <a:rPr lang="en-US"/>
              <a:pPr>
                <a:defRPr/>
              </a:pPr>
              <a:t>63</a:t>
            </a:fld>
            <a:endParaRPr lang="en-US"/>
          </a:p>
        </p:txBody>
      </p:sp>
      <p:sp>
        <p:nvSpPr>
          <p:cNvPr id="68612" name="TextBox 3"/>
          <p:cNvSpPr txBox="1">
            <a:spLocks noChangeArrowheads="1"/>
          </p:cNvSpPr>
          <p:nvPr/>
        </p:nvSpPr>
        <p:spPr bwMode="auto">
          <a:xfrm>
            <a:off x="1066800" y="1600200"/>
            <a:ext cx="7467600" cy="4113213"/>
          </a:xfrm>
          <a:prstGeom prst="rect">
            <a:avLst/>
          </a:prstGeom>
          <a:noFill/>
          <a:ln w="9525">
            <a:noFill/>
            <a:miter lim="800000"/>
            <a:headEnd/>
            <a:tailEnd/>
          </a:ln>
        </p:spPr>
        <p:txBody>
          <a:bodyPr>
            <a:spAutoFit/>
          </a:bodyPr>
          <a:lstStyle/>
          <a:p>
            <a:pPr marL="512763" indent="-512763">
              <a:buFont typeface="Arial" charset="0"/>
              <a:buChar char="•"/>
            </a:pPr>
            <a:r>
              <a:rPr lang="en-US" sz="3200" b="1">
                <a:latin typeface="Perpetua" pitchFamily="18" charset="0"/>
              </a:rPr>
              <a:t>This is the most important alternative to NPV</a:t>
            </a:r>
          </a:p>
          <a:p>
            <a:pPr marL="512763" indent="-512763">
              <a:buFont typeface="Arial" charset="0"/>
              <a:buChar char="•"/>
            </a:pPr>
            <a:endParaRPr lang="en-US" sz="2000" b="1">
              <a:latin typeface="Perpetua" pitchFamily="18" charset="0"/>
            </a:endParaRPr>
          </a:p>
          <a:p>
            <a:pPr marL="512763" indent="-512763">
              <a:buFont typeface="Arial" charset="0"/>
              <a:buChar char="•"/>
            </a:pPr>
            <a:r>
              <a:rPr lang="en-US" sz="3200" b="1">
                <a:latin typeface="Perpetua" pitchFamily="18" charset="0"/>
              </a:rPr>
              <a:t>It is often used in practice and is intuitively appealing</a:t>
            </a:r>
          </a:p>
          <a:p>
            <a:pPr marL="512763" indent="-512763">
              <a:buFont typeface="Arial" charset="0"/>
              <a:buChar char="•"/>
            </a:pPr>
            <a:endParaRPr lang="en-US" sz="2000" b="1">
              <a:latin typeface="Perpetua" pitchFamily="18" charset="0"/>
            </a:endParaRPr>
          </a:p>
          <a:p>
            <a:pPr marL="512763" indent="-512763">
              <a:buFont typeface="Arial" charset="0"/>
              <a:buChar char="•"/>
            </a:pPr>
            <a:r>
              <a:rPr lang="en-US" sz="3200" b="1">
                <a:latin typeface="Perpetua" pitchFamily="18" charset="0"/>
              </a:rPr>
              <a:t>It is based entirely on the estimated cash flows and is independent of interest rates found elsewhere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p:cNvSpPr>
            <a:spLocks noGrp="1"/>
          </p:cNvSpPr>
          <p:nvPr>
            <p:ph type="title"/>
          </p:nvPr>
        </p:nvSpPr>
        <p:spPr>
          <a:xfrm>
            <a:off x="762000" y="304800"/>
            <a:ext cx="7772400" cy="1143000"/>
          </a:xfrm>
          <a:solidFill>
            <a:schemeClr val="bg2"/>
          </a:solidFill>
        </p:spPr>
        <p:txBody>
          <a:bodyPr/>
          <a:lstStyle/>
          <a:p>
            <a:r>
              <a:rPr lang="en-US" sz="4800" b="1" smtClean="0"/>
              <a:t>Internal Rate of Return</a:t>
            </a:r>
          </a:p>
        </p:txBody>
      </p:sp>
      <p:sp>
        <p:nvSpPr>
          <p:cNvPr id="129025" name="Slide Number Placeholder 22"/>
          <p:cNvSpPr>
            <a:spLocks noGrp="1"/>
          </p:cNvSpPr>
          <p:nvPr>
            <p:ph type="sldNum" sz="quarter" idx="12"/>
          </p:nvPr>
        </p:nvSpPr>
        <p:spPr bwMode="auto">
          <a:ln>
            <a:round/>
            <a:headEnd/>
            <a:tailEnd/>
          </a:ln>
        </p:spPr>
        <p:txBody>
          <a:bodyPr/>
          <a:lstStyle/>
          <a:p>
            <a:pPr>
              <a:defRPr/>
            </a:pPr>
            <a:r>
              <a:rPr lang="en-US"/>
              <a:t>9-</a:t>
            </a:r>
            <a:fld id="{BA250899-AB5F-4B8D-ADDA-14D27E853F78}" type="slidenum">
              <a:rPr lang="en-US"/>
              <a:pPr>
                <a:defRPr/>
              </a:pPr>
              <a:t>64</a:t>
            </a:fld>
            <a:endParaRPr lang="en-US"/>
          </a:p>
        </p:txBody>
      </p:sp>
      <p:sp>
        <p:nvSpPr>
          <p:cNvPr id="4" name="TextBox 3"/>
          <p:cNvSpPr txBox="1">
            <a:spLocks noChangeArrowheads="1"/>
          </p:cNvSpPr>
          <p:nvPr/>
        </p:nvSpPr>
        <p:spPr bwMode="auto">
          <a:xfrm>
            <a:off x="712788" y="1828800"/>
            <a:ext cx="7924800" cy="3600450"/>
          </a:xfrm>
          <a:prstGeom prst="rect">
            <a:avLst/>
          </a:prstGeom>
          <a:noFill/>
          <a:ln w="9525">
            <a:noFill/>
            <a:miter lim="800000"/>
            <a:headEnd/>
            <a:tailEnd/>
          </a:ln>
        </p:spPr>
        <p:txBody>
          <a:bodyPr>
            <a:spAutoFit/>
          </a:bodyPr>
          <a:lstStyle/>
          <a:p>
            <a:r>
              <a:rPr lang="en-US" sz="3200" b="1">
                <a:solidFill>
                  <a:srgbClr val="0070C0"/>
                </a:solidFill>
                <a:latin typeface="Perpetua" pitchFamily="18" charset="0"/>
              </a:rPr>
              <a:t>Definition: </a:t>
            </a:r>
            <a:r>
              <a:rPr lang="en-US" sz="2800" b="1">
                <a:latin typeface="Perpetua" pitchFamily="18" charset="0"/>
              </a:rPr>
              <a:t>It is the discount rate (or required return) that will bring all of the cash flows into present value time and total the exact value of the cost of the project.</a:t>
            </a:r>
          </a:p>
          <a:p>
            <a:endParaRPr lang="en-US" sz="2400" b="1">
              <a:latin typeface="Perpetua" pitchFamily="18" charset="0"/>
            </a:endParaRPr>
          </a:p>
          <a:p>
            <a:r>
              <a:rPr lang="en-US" sz="2800" b="1">
                <a:latin typeface="Perpetua" pitchFamily="18" charset="0"/>
              </a:rPr>
              <a:t>Said another way, it is the return that will yield a NPV = $0.</a:t>
            </a:r>
          </a:p>
          <a:p>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Bottom)">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itle 1"/>
          <p:cNvSpPr>
            <a:spLocks noGrp="1"/>
          </p:cNvSpPr>
          <p:nvPr>
            <p:ph type="title"/>
          </p:nvPr>
        </p:nvSpPr>
        <p:spPr>
          <a:xfrm>
            <a:off x="685800" y="304800"/>
            <a:ext cx="7772400" cy="1143000"/>
          </a:xfrm>
          <a:solidFill>
            <a:schemeClr val="bg2"/>
          </a:solidFill>
        </p:spPr>
        <p:txBody>
          <a:bodyPr/>
          <a:lstStyle/>
          <a:p>
            <a:r>
              <a:rPr lang="en-US" sz="4800" b="1" smtClean="0"/>
              <a:t>Computing IRR for the Project</a:t>
            </a:r>
          </a:p>
        </p:txBody>
      </p:sp>
      <p:sp>
        <p:nvSpPr>
          <p:cNvPr id="131073" name="Slide Number Placeholder 22"/>
          <p:cNvSpPr>
            <a:spLocks noGrp="1"/>
          </p:cNvSpPr>
          <p:nvPr>
            <p:ph type="sldNum" sz="quarter" idx="12"/>
          </p:nvPr>
        </p:nvSpPr>
        <p:spPr bwMode="auto">
          <a:ln>
            <a:round/>
            <a:headEnd/>
            <a:tailEnd/>
          </a:ln>
        </p:spPr>
        <p:txBody>
          <a:bodyPr/>
          <a:lstStyle/>
          <a:p>
            <a:pPr>
              <a:defRPr/>
            </a:pPr>
            <a:r>
              <a:rPr lang="en-US"/>
              <a:t>9-</a:t>
            </a:r>
            <a:fld id="{1234755E-205C-4862-9AF1-D840E4DFA934}" type="slidenum">
              <a:rPr lang="en-US"/>
              <a:pPr>
                <a:defRPr/>
              </a:pPr>
              <a:t>65</a:t>
            </a:fld>
            <a:endParaRPr lang="en-US"/>
          </a:p>
        </p:txBody>
      </p:sp>
      <p:sp>
        <p:nvSpPr>
          <p:cNvPr id="70660" name="TextBox 3"/>
          <p:cNvSpPr txBox="1">
            <a:spLocks noChangeArrowheads="1"/>
          </p:cNvSpPr>
          <p:nvPr/>
        </p:nvSpPr>
        <p:spPr bwMode="auto">
          <a:xfrm>
            <a:off x="457200" y="1600200"/>
            <a:ext cx="8229600" cy="4240213"/>
          </a:xfrm>
          <a:prstGeom prst="rect">
            <a:avLst/>
          </a:prstGeom>
          <a:noFill/>
          <a:ln w="9525">
            <a:noFill/>
            <a:miter lim="800000"/>
            <a:headEnd/>
            <a:tailEnd/>
          </a:ln>
        </p:spPr>
        <p:txBody>
          <a:bodyPr>
            <a:spAutoFit/>
          </a:bodyPr>
          <a:lstStyle/>
          <a:p>
            <a:pPr marL="290513" indent="-290513">
              <a:buFont typeface="Arial" charset="0"/>
              <a:buChar char="•"/>
            </a:pPr>
            <a:r>
              <a:rPr lang="en-US" sz="2800" b="1">
                <a:latin typeface="Perpetua" pitchFamily="18" charset="0"/>
              </a:rPr>
              <a:t>If you do not have a financial calculator, then this becomes a trial and error process</a:t>
            </a:r>
          </a:p>
          <a:p>
            <a:pPr marL="290513" indent="-290513">
              <a:buFont typeface="Arial" charset="0"/>
              <a:buChar char="•"/>
            </a:pPr>
            <a:endParaRPr lang="en-US" sz="2000" b="1">
              <a:latin typeface="Perpetua" pitchFamily="18" charset="0"/>
            </a:endParaRPr>
          </a:p>
          <a:p>
            <a:pPr marL="290513" indent="-290513">
              <a:buFont typeface="Arial" charset="0"/>
              <a:buChar char="•"/>
            </a:pPr>
            <a:r>
              <a:rPr lang="en-US" sz="3200" b="1">
                <a:latin typeface="Perpetua" pitchFamily="18" charset="0"/>
              </a:rPr>
              <a:t>Calculator:</a:t>
            </a:r>
          </a:p>
          <a:p>
            <a:pPr marL="290513" indent="-290513">
              <a:buFont typeface="Arial" charset="0"/>
              <a:buChar char="•"/>
            </a:pPr>
            <a:endParaRPr lang="en-US" sz="1600" b="1">
              <a:latin typeface="Perpetua" pitchFamily="18" charset="0"/>
            </a:endParaRPr>
          </a:p>
          <a:p>
            <a:pPr marL="858838" lvl="1" indent="-401638">
              <a:buFont typeface="Arial" charset="0"/>
              <a:buChar char="•"/>
            </a:pPr>
            <a:r>
              <a:rPr lang="en-US" sz="2800" b="1">
                <a:latin typeface="Perpetua" pitchFamily="18" charset="0"/>
              </a:rPr>
              <a:t>Enter the cash flows as you did with NPV</a:t>
            </a:r>
          </a:p>
          <a:p>
            <a:pPr marL="858838" lvl="1" indent="-401638">
              <a:buFont typeface="Arial" charset="0"/>
              <a:buChar char="•"/>
            </a:pPr>
            <a:endParaRPr lang="en-US" b="1">
              <a:latin typeface="Perpetua" pitchFamily="18" charset="0"/>
            </a:endParaRPr>
          </a:p>
          <a:p>
            <a:pPr marL="858838" lvl="1" indent="-401638">
              <a:buFont typeface="Arial" charset="0"/>
              <a:buChar char="•"/>
            </a:pPr>
            <a:r>
              <a:rPr lang="en-US" sz="2800" b="1">
                <a:latin typeface="Perpetua" pitchFamily="18" charset="0"/>
              </a:rPr>
              <a:t>Press IRR and then CPT</a:t>
            </a:r>
          </a:p>
          <a:p>
            <a:pPr marL="858838" lvl="1" indent="-401638">
              <a:buFont typeface="Arial" charset="0"/>
              <a:buChar char="•"/>
            </a:pPr>
            <a:endParaRPr lang="en-US" b="1">
              <a:latin typeface="Perpetua" pitchFamily="18" charset="0"/>
            </a:endParaRPr>
          </a:p>
          <a:p>
            <a:pPr marL="858838" lvl="1" indent="-401638">
              <a:buFont typeface="Arial" charset="0"/>
              <a:buChar char="•"/>
            </a:pPr>
            <a:r>
              <a:rPr lang="en-US" sz="2800" b="1">
                <a:latin typeface="Perpetua" pitchFamily="18" charset="0"/>
              </a:rPr>
              <a:t>IRR = 16.13% &gt; 12% required return: </a:t>
            </a:r>
          </a:p>
          <a:p>
            <a:pPr marL="858838" lvl="1" indent="-401638"/>
            <a:r>
              <a:rPr lang="en-US" sz="2800" b="1">
                <a:latin typeface="Perpetua" pitchFamily="18" charset="0"/>
              </a:rPr>
              <a:t>	thus we </a:t>
            </a:r>
            <a:r>
              <a:rPr lang="en-US" sz="2800" b="1">
                <a:solidFill>
                  <a:srgbClr val="00B050"/>
                </a:solidFill>
                <a:latin typeface="Perpetua" pitchFamily="18" charset="0"/>
              </a:rPr>
              <a:t>ACCEPT </a:t>
            </a:r>
            <a:r>
              <a:rPr lang="en-US" sz="2800" b="1">
                <a:latin typeface="Perpetua" pitchFamily="18" charset="0"/>
              </a:rPr>
              <a:t>the project.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10" name="Title 1"/>
          <p:cNvSpPr>
            <a:spLocks noGrp="1"/>
          </p:cNvSpPr>
          <p:nvPr>
            <p:ph type="title"/>
          </p:nvPr>
        </p:nvSpPr>
        <p:spPr>
          <a:xfrm>
            <a:off x="914400" y="152400"/>
            <a:ext cx="7772400" cy="1447800"/>
          </a:xfrm>
          <a:solidFill>
            <a:schemeClr val="bg2"/>
          </a:solidFill>
        </p:spPr>
        <p:txBody>
          <a:bodyPr rtlCol="0">
            <a:normAutofit fontScale="90000"/>
          </a:bodyPr>
          <a:lstStyle/>
          <a:p>
            <a:pPr fontAlgn="auto">
              <a:spcAft>
                <a:spcPts val="0"/>
              </a:spcAft>
              <a:defRPr/>
            </a:pPr>
            <a:r>
              <a:rPr lang="en-US" sz="4800" b="1" smtClean="0"/>
              <a:t>Calculating IRRs With A Spreadsheet</a:t>
            </a:r>
          </a:p>
        </p:txBody>
      </p:sp>
      <p:sp>
        <p:nvSpPr>
          <p:cNvPr id="29709" name="Slide Number Placeholder 22"/>
          <p:cNvSpPr>
            <a:spLocks noGrp="1"/>
          </p:cNvSpPr>
          <p:nvPr>
            <p:ph type="sldNum" sz="quarter" idx="12"/>
          </p:nvPr>
        </p:nvSpPr>
        <p:spPr bwMode="auto">
          <a:ln>
            <a:round/>
            <a:headEnd/>
            <a:tailEnd/>
          </a:ln>
        </p:spPr>
        <p:txBody>
          <a:bodyPr/>
          <a:lstStyle/>
          <a:p>
            <a:pPr>
              <a:defRPr/>
            </a:pPr>
            <a:r>
              <a:rPr lang="en-US"/>
              <a:t>9-</a:t>
            </a:r>
            <a:fld id="{EAECD7E7-1DFC-4BC9-BFAB-576F1C656892}" type="slidenum">
              <a:rPr lang="en-US"/>
              <a:pPr>
                <a:defRPr/>
              </a:pPr>
              <a:t>66</a:t>
            </a:fld>
            <a:endParaRPr lang="en-US"/>
          </a:p>
        </p:txBody>
      </p:sp>
      <p:sp>
        <p:nvSpPr>
          <p:cNvPr id="2053" name="TextBox 3"/>
          <p:cNvSpPr txBox="1">
            <a:spLocks noChangeArrowheads="1"/>
          </p:cNvSpPr>
          <p:nvPr/>
        </p:nvSpPr>
        <p:spPr bwMode="auto">
          <a:xfrm>
            <a:off x="533400" y="1752600"/>
            <a:ext cx="8077200" cy="4699000"/>
          </a:xfrm>
          <a:prstGeom prst="rect">
            <a:avLst/>
          </a:prstGeom>
          <a:noFill/>
          <a:ln w="9525">
            <a:noFill/>
            <a:miter lim="800000"/>
            <a:headEnd/>
            <a:tailEnd/>
          </a:ln>
        </p:spPr>
        <p:txBody>
          <a:bodyPr>
            <a:spAutoFit/>
          </a:bodyPr>
          <a:lstStyle/>
          <a:p>
            <a:pPr marL="290513" indent="-290513">
              <a:buFont typeface="Arial" charset="0"/>
              <a:buChar char="•"/>
            </a:pPr>
            <a:r>
              <a:rPr lang="en-US" sz="2800" b="1">
                <a:latin typeface="Perpetua" pitchFamily="18" charset="0"/>
              </a:rPr>
              <a:t>You start with the cash flows the same as you did for the NPV</a:t>
            </a:r>
          </a:p>
          <a:p>
            <a:pPr marL="290513" indent="-290513">
              <a:buFont typeface="Arial" charset="0"/>
              <a:buChar char="•"/>
            </a:pPr>
            <a:endParaRPr lang="en-US" b="1">
              <a:latin typeface="Perpetua" pitchFamily="18" charset="0"/>
            </a:endParaRPr>
          </a:p>
          <a:p>
            <a:pPr marL="290513" indent="-290513">
              <a:buFont typeface="Arial" charset="0"/>
              <a:buChar char="•"/>
            </a:pPr>
            <a:r>
              <a:rPr lang="en-US" sz="2800" b="1">
                <a:latin typeface="Perpetua" pitchFamily="18" charset="0"/>
              </a:rPr>
              <a:t>You use the IRR function</a:t>
            </a:r>
          </a:p>
          <a:p>
            <a:pPr marL="747713" lvl="1" indent="-290513">
              <a:buFont typeface="Arial" charset="0"/>
              <a:buChar char="•"/>
            </a:pPr>
            <a:r>
              <a:rPr lang="en-US" sz="2800" b="1">
                <a:latin typeface="Perpetua" pitchFamily="18" charset="0"/>
              </a:rPr>
              <a:t>First enter your range of cash flows, beginning with the initial cash flow</a:t>
            </a:r>
          </a:p>
          <a:p>
            <a:pPr marL="747713" lvl="1" indent="-290513">
              <a:buFont typeface="Arial" charset="0"/>
              <a:buChar char="•"/>
            </a:pPr>
            <a:endParaRPr lang="en-US" sz="1600" b="1">
              <a:latin typeface="Perpetua" pitchFamily="18" charset="0"/>
            </a:endParaRPr>
          </a:p>
          <a:p>
            <a:pPr marL="747713" lvl="1" indent="-290513">
              <a:buFont typeface="Arial" charset="0"/>
              <a:buChar char="•"/>
            </a:pPr>
            <a:r>
              <a:rPr lang="en-US" sz="2800" b="1">
                <a:latin typeface="Perpetua" pitchFamily="18" charset="0"/>
              </a:rPr>
              <a:t>You can enter a guess, but it is not necessary</a:t>
            </a:r>
          </a:p>
          <a:p>
            <a:pPr marL="747713" lvl="1" indent="-290513">
              <a:buFont typeface="Arial" charset="0"/>
              <a:buChar char="•"/>
            </a:pPr>
            <a:endParaRPr lang="en-US" sz="1600" b="1">
              <a:latin typeface="Perpetua" pitchFamily="18" charset="0"/>
            </a:endParaRPr>
          </a:p>
          <a:p>
            <a:pPr marL="747713" lvl="1" indent="-290513">
              <a:buFont typeface="Arial" charset="0"/>
              <a:buChar char="•"/>
            </a:pPr>
            <a:r>
              <a:rPr lang="en-US" sz="2800" b="1">
                <a:latin typeface="Perpetua" pitchFamily="18" charset="0"/>
              </a:rPr>
              <a:t>The default format is a whole percent – you will normally want to increase the decimal places to at least two</a:t>
            </a:r>
          </a:p>
        </p:txBody>
      </p:sp>
      <p:graphicFrame>
        <p:nvGraphicFramePr>
          <p:cNvPr id="2050" name="Object 13">
            <a:hlinkClick r:id="" action="ppaction://ole?verb=1"/>
          </p:cNvPr>
          <p:cNvGraphicFramePr>
            <a:graphicFrameLocks noChangeAspect="1"/>
          </p:cNvGraphicFramePr>
          <p:nvPr/>
        </p:nvGraphicFramePr>
        <p:xfrm>
          <a:off x="7162800" y="2209800"/>
          <a:ext cx="1524000" cy="1122363"/>
        </p:xfrm>
        <a:graphic>
          <a:graphicData uri="http://schemas.openxmlformats.org/presentationml/2006/ole">
            <p:oleObj spid="_x0000_s2050" name="Worksheet" showAsIcon="1" r:id="rId4" imgW="381000" imgH="628650" progId="Excel.SheetMacroEnabled.12">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p:cNvSpPr>
            <a:spLocks noGrp="1"/>
          </p:cNvSpPr>
          <p:nvPr>
            <p:ph type="title"/>
          </p:nvPr>
        </p:nvSpPr>
        <p:spPr>
          <a:solidFill>
            <a:schemeClr val="bg2"/>
          </a:solidFill>
        </p:spPr>
        <p:txBody>
          <a:bodyPr/>
          <a:lstStyle/>
          <a:p>
            <a:r>
              <a:rPr lang="en-US" sz="4800" b="1" smtClean="0"/>
              <a:t>IRR – Decision Rule</a:t>
            </a:r>
          </a:p>
        </p:txBody>
      </p:sp>
      <p:sp>
        <p:nvSpPr>
          <p:cNvPr id="136193" name="Slide Number Placeholder 22"/>
          <p:cNvSpPr>
            <a:spLocks noGrp="1"/>
          </p:cNvSpPr>
          <p:nvPr>
            <p:ph type="sldNum" sz="quarter" idx="12"/>
          </p:nvPr>
        </p:nvSpPr>
        <p:spPr bwMode="auto">
          <a:ln>
            <a:round/>
            <a:headEnd/>
            <a:tailEnd/>
          </a:ln>
        </p:spPr>
        <p:txBody>
          <a:bodyPr/>
          <a:lstStyle/>
          <a:p>
            <a:pPr>
              <a:defRPr/>
            </a:pPr>
            <a:r>
              <a:rPr lang="en-US"/>
              <a:t>9-</a:t>
            </a:r>
            <a:fld id="{EC2A5B3B-0E1D-40A6-8B6B-3673152C2F52}" type="slidenum">
              <a:rPr lang="en-US"/>
              <a:pPr>
                <a:defRPr/>
              </a:pPr>
              <a:t>67</a:t>
            </a:fld>
            <a:endParaRPr lang="en-US"/>
          </a:p>
        </p:txBody>
      </p:sp>
      <p:sp>
        <p:nvSpPr>
          <p:cNvPr id="71684" name="TextBox 3"/>
          <p:cNvSpPr txBox="1">
            <a:spLocks noChangeArrowheads="1"/>
          </p:cNvSpPr>
          <p:nvPr/>
        </p:nvSpPr>
        <p:spPr bwMode="auto">
          <a:xfrm>
            <a:off x="914400" y="1981200"/>
            <a:ext cx="7391400" cy="3386138"/>
          </a:xfrm>
          <a:prstGeom prst="rect">
            <a:avLst/>
          </a:prstGeom>
          <a:noFill/>
          <a:ln w="9525">
            <a:noFill/>
            <a:miter lim="800000"/>
            <a:headEnd/>
            <a:tailEnd/>
          </a:ln>
        </p:spPr>
        <p:txBody>
          <a:bodyPr>
            <a:spAutoFit/>
          </a:bodyPr>
          <a:lstStyle/>
          <a:p>
            <a:pPr marL="234950" indent="-234950">
              <a:buFont typeface="Arial" charset="0"/>
              <a:buChar char="•"/>
            </a:pPr>
            <a:r>
              <a:rPr lang="en-US" sz="2800" b="1">
                <a:latin typeface="Perpetua" pitchFamily="18" charset="0"/>
              </a:rPr>
              <a:t>If the IRR of a project is greater than the firm’s cost of capital, then we would accept the project</a:t>
            </a:r>
          </a:p>
          <a:p>
            <a:pPr marL="234950" indent="-234950">
              <a:buFont typeface="Arial" charset="0"/>
              <a:buChar char="•"/>
            </a:pPr>
            <a:endParaRPr lang="en-US" sz="2000" b="1">
              <a:latin typeface="Perpetua" pitchFamily="18" charset="0"/>
            </a:endParaRPr>
          </a:p>
          <a:p>
            <a:pPr marL="234950" indent="-234950">
              <a:buFont typeface="Arial" charset="0"/>
              <a:buChar char="•"/>
            </a:pPr>
            <a:r>
              <a:rPr lang="en-US" sz="2800" b="1">
                <a:latin typeface="Perpetua" pitchFamily="18" charset="0"/>
              </a:rPr>
              <a:t>Since our goal is to increase owner wealth, IRR is a direct measure of how well this project will meet our goal, as measured in interest rate terms.</a:t>
            </a:r>
            <a:endParaRPr lang="en-US" sz="2800" b="1" i="1">
              <a:latin typeface="Perpetua"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le 1"/>
          <p:cNvSpPr>
            <a:spLocks noGrp="1"/>
          </p:cNvSpPr>
          <p:nvPr>
            <p:ph type="title"/>
          </p:nvPr>
        </p:nvSpPr>
        <p:spPr>
          <a:xfrm>
            <a:off x="914400" y="152400"/>
            <a:ext cx="7772400" cy="685800"/>
          </a:xfrm>
          <a:solidFill>
            <a:schemeClr val="bg2"/>
          </a:solidFill>
        </p:spPr>
        <p:txBody>
          <a:bodyPr/>
          <a:lstStyle/>
          <a:p>
            <a:pPr>
              <a:lnSpc>
                <a:spcPct val="85000"/>
              </a:lnSpc>
              <a:spcBef>
                <a:spcPct val="10000"/>
              </a:spcBef>
            </a:pPr>
            <a:r>
              <a:rPr lang="en-US" sz="2900" b="1" smtClean="0"/>
              <a:t>Capital Budgeting Decision Criteria Comparison</a:t>
            </a:r>
          </a:p>
        </p:txBody>
      </p:sp>
      <p:sp>
        <p:nvSpPr>
          <p:cNvPr id="138241" name="Slide Number Placeholder 22"/>
          <p:cNvSpPr>
            <a:spLocks noGrp="1"/>
          </p:cNvSpPr>
          <p:nvPr>
            <p:ph type="sldNum" sz="quarter" idx="12"/>
          </p:nvPr>
        </p:nvSpPr>
        <p:spPr bwMode="auto">
          <a:ln>
            <a:round/>
            <a:headEnd/>
            <a:tailEnd/>
          </a:ln>
        </p:spPr>
        <p:txBody>
          <a:bodyPr/>
          <a:lstStyle/>
          <a:p>
            <a:pPr>
              <a:defRPr/>
            </a:pPr>
            <a:r>
              <a:rPr lang="en-US"/>
              <a:t>9-</a:t>
            </a:r>
            <a:fld id="{95BC7018-C57C-48B7-A51A-053C67EC776E}" type="slidenum">
              <a:rPr lang="en-US"/>
              <a:pPr>
                <a:defRPr/>
              </a:pPr>
              <a:t>68</a:t>
            </a:fld>
            <a:endParaRPr lang="en-US"/>
          </a:p>
        </p:txBody>
      </p:sp>
      <p:grpSp>
        <p:nvGrpSpPr>
          <p:cNvPr id="72708" name="Group 52"/>
          <p:cNvGrpSpPr>
            <a:grpSpLocks/>
          </p:cNvGrpSpPr>
          <p:nvPr/>
        </p:nvGrpSpPr>
        <p:grpSpPr bwMode="auto">
          <a:xfrm>
            <a:off x="2209800" y="952500"/>
            <a:ext cx="5259388" cy="5567363"/>
            <a:chOff x="1392" y="960"/>
            <a:chExt cx="3313" cy="3507"/>
          </a:xfrm>
        </p:grpSpPr>
        <p:sp>
          <p:nvSpPr>
            <p:cNvPr id="72709" name="Rectangle 4"/>
            <p:cNvSpPr>
              <a:spLocks noChangeArrowheads="1"/>
            </p:cNvSpPr>
            <p:nvPr/>
          </p:nvSpPr>
          <p:spPr bwMode="auto">
            <a:xfrm>
              <a:off x="1392" y="960"/>
              <a:ext cx="1589" cy="671"/>
            </a:xfrm>
            <a:prstGeom prst="rect">
              <a:avLst/>
            </a:prstGeom>
            <a:solidFill>
              <a:srgbClr val="846648"/>
            </a:solidFill>
            <a:ln w="9525">
              <a:noFill/>
              <a:miter lim="800000"/>
              <a:headEnd/>
              <a:tailEnd/>
            </a:ln>
          </p:spPr>
          <p:txBody>
            <a:bodyPr/>
            <a:lstStyle/>
            <a:p>
              <a:pPr algn="ctr"/>
              <a:r>
                <a:rPr lang="en-US" sz="3200" b="1">
                  <a:solidFill>
                    <a:schemeClr val="bg1"/>
                  </a:solidFill>
                  <a:latin typeface="Perpetua" pitchFamily="18" charset="0"/>
                </a:rPr>
                <a:t>Technique</a:t>
              </a:r>
              <a:endParaRPr lang="en-US" b="1">
                <a:solidFill>
                  <a:schemeClr val="bg1"/>
                </a:solidFill>
                <a:latin typeface="Arial Black" pitchFamily="34" charset="0"/>
              </a:endParaRPr>
            </a:p>
          </p:txBody>
        </p:sp>
        <p:sp>
          <p:nvSpPr>
            <p:cNvPr id="72710" name="Rectangle 5"/>
            <p:cNvSpPr>
              <a:spLocks noChangeArrowheads="1"/>
            </p:cNvSpPr>
            <p:nvPr/>
          </p:nvSpPr>
          <p:spPr bwMode="auto">
            <a:xfrm>
              <a:off x="2981" y="960"/>
              <a:ext cx="619" cy="671"/>
            </a:xfrm>
            <a:prstGeom prst="rect">
              <a:avLst/>
            </a:prstGeom>
            <a:solidFill>
              <a:srgbClr val="846648"/>
            </a:solidFill>
            <a:ln w="9525">
              <a:noFill/>
              <a:miter lim="800000"/>
              <a:headEnd/>
              <a:tailEnd/>
            </a:ln>
          </p:spPr>
          <p:txBody>
            <a:bodyPr/>
            <a:lstStyle/>
            <a:p>
              <a:pPr algn="ctr"/>
              <a:r>
                <a:rPr lang="en-US" sz="3200" b="1">
                  <a:solidFill>
                    <a:schemeClr val="bg1"/>
                  </a:solidFill>
                  <a:latin typeface="Perpetua" pitchFamily="18" charset="0"/>
                </a:rPr>
                <a:t>Units</a:t>
              </a:r>
              <a:endParaRPr lang="en-US" sz="3200" b="1">
                <a:solidFill>
                  <a:schemeClr val="bg1"/>
                </a:solidFill>
                <a:latin typeface="Arial Black" pitchFamily="34" charset="0"/>
              </a:endParaRPr>
            </a:p>
          </p:txBody>
        </p:sp>
        <p:sp>
          <p:nvSpPr>
            <p:cNvPr id="72711" name="Rectangle 6"/>
            <p:cNvSpPr>
              <a:spLocks noChangeArrowheads="1"/>
            </p:cNvSpPr>
            <p:nvPr/>
          </p:nvSpPr>
          <p:spPr bwMode="auto">
            <a:xfrm>
              <a:off x="3600" y="960"/>
              <a:ext cx="1104" cy="671"/>
            </a:xfrm>
            <a:prstGeom prst="rect">
              <a:avLst/>
            </a:prstGeom>
            <a:solidFill>
              <a:srgbClr val="846648"/>
            </a:solidFill>
            <a:ln w="9525">
              <a:noFill/>
              <a:miter lim="800000"/>
              <a:headEnd/>
              <a:tailEnd/>
            </a:ln>
          </p:spPr>
          <p:txBody>
            <a:bodyPr/>
            <a:lstStyle/>
            <a:p>
              <a:r>
                <a:rPr lang="en-US" sz="3200" b="1">
                  <a:solidFill>
                    <a:schemeClr val="bg1"/>
                  </a:solidFill>
                  <a:latin typeface="Perpetua" pitchFamily="18" charset="0"/>
                </a:rPr>
                <a:t> Accept if:</a:t>
              </a:r>
              <a:endParaRPr lang="en-US" sz="3200" b="1">
                <a:solidFill>
                  <a:schemeClr val="bg1"/>
                </a:solidFill>
                <a:latin typeface="Arial Black" pitchFamily="34" charset="0"/>
              </a:endParaRPr>
            </a:p>
          </p:txBody>
        </p:sp>
        <p:sp>
          <p:nvSpPr>
            <p:cNvPr id="72712" name="Rectangle 7"/>
            <p:cNvSpPr>
              <a:spLocks noChangeArrowheads="1"/>
            </p:cNvSpPr>
            <p:nvPr/>
          </p:nvSpPr>
          <p:spPr bwMode="auto">
            <a:xfrm>
              <a:off x="1392" y="1631"/>
              <a:ext cx="1589" cy="441"/>
            </a:xfrm>
            <a:prstGeom prst="rect">
              <a:avLst/>
            </a:prstGeom>
            <a:solidFill>
              <a:srgbClr val="D9D3CF"/>
            </a:solidFill>
            <a:ln w="9525">
              <a:noFill/>
              <a:miter lim="800000"/>
              <a:headEnd/>
              <a:tailEnd/>
            </a:ln>
          </p:spPr>
          <p:txBody>
            <a:bodyPr/>
            <a:lstStyle/>
            <a:p>
              <a:pPr algn="ctr"/>
              <a:r>
                <a:rPr lang="en-US" sz="2800" b="1">
                  <a:solidFill>
                    <a:srgbClr val="000000"/>
                  </a:solidFill>
                  <a:latin typeface="Perpetua" pitchFamily="18" charset="0"/>
                </a:rPr>
                <a:t>Payback</a:t>
              </a:r>
            </a:p>
          </p:txBody>
        </p:sp>
        <p:sp>
          <p:nvSpPr>
            <p:cNvPr id="72713" name="Rectangle 8"/>
            <p:cNvSpPr>
              <a:spLocks noChangeArrowheads="1"/>
            </p:cNvSpPr>
            <p:nvPr/>
          </p:nvSpPr>
          <p:spPr bwMode="auto">
            <a:xfrm>
              <a:off x="2981" y="1631"/>
              <a:ext cx="619" cy="441"/>
            </a:xfrm>
            <a:prstGeom prst="rect">
              <a:avLst/>
            </a:prstGeom>
            <a:solidFill>
              <a:srgbClr val="D9D3CF"/>
            </a:solidFill>
            <a:ln w="9525">
              <a:noFill/>
              <a:miter lim="800000"/>
              <a:headEnd/>
              <a:tailEnd/>
            </a:ln>
          </p:spPr>
          <p:txBody>
            <a:bodyPr/>
            <a:lstStyle/>
            <a:p>
              <a:pPr algn="ctr"/>
              <a:r>
                <a:rPr lang="en-US" sz="2800" b="1">
                  <a:solidFill>
                    <a:srgbClr val="000000"/>
                  </a:solidFill>
                  <a:latin typeface="Perpetua" pitchFamily="18" charset="0"/>
                </a:rPr>
                <a:t>Time</a:t>
              </a:r>
            </a:p>
          </p:txBody>
        </p:sp>
        <p:sp>
          <p:nvSpPr>
            <p:cNvPr id="72714" name="Rectangle 9"/>
            <p:cNvSpPr>
              <a:spLocks noChangeArrowheads="1"/>
            </p:cNvSpPr>
            <p:nvPr/>
          </p:nvSpPr>
          <p:spPr bwMode="auto">
            <a:xfrm>
              <a:off x="3600" y="1631"/>
              <a:ext cx="1104" cy="441"/>
            </a:xfrm>
            <a:prstGeom prst="rect">
              <a:avLst/>
            </a:prstGeom>
            <a:solidFill>
              <a:srgbClr val="D9D3CF"/>
            </a:solidFill>
            <a:ln w="9525">
              <a:noFill/>
              <a:miter lim="800000"/>
              <a:headEnd/>
              <a:tailEnd/>
            </a:ln>
          </p:spPr>
          <p:txBody>
            <a:bodyPr/>
            <a:lstStyle/>
            <a:p>
              <a:r>
                <a:rPr lang="en-US" sz="2000" b="1">
                  <a:solidFill>
                    <a:srgbClr val="000000"/>
                  </a:solidFill>
                  <a:latin typeface="Perpetua" pitchFamily="18" charset="0"/>
                </a:rPr>
                <a:t>Payback &lt; Mgt’s #</a:t>
              </a:r>
            </a:p>
          </p:txBody>
        </p:sp>
        <p:sp>
          <p:nvSpPr>
            <p:cNvPr id="72715" name="Rectangle 10"/>
            <p:cNvSpPr>
              <a:spLocks noChangeArrowheads="1"/>
            </p:cNvSpPr>
            <p:nvPr/>
          </p:nvSpPr>
          <p:spPr bwMode="auto">
            <a:xfrm>
              <a:off x="1392" y="2072"/>
              <a:ext cx="1589" cy="517"/>
            </a:xfrm>
            <a:prstGeom prst="rect">
              <a:avLst/>
            </a:prstGeom>
            <a:solidFill>
              <a:srgbClr val="EDEAE9"/>
            </a:solidFill>
            <a:ln w="9525">
              <a:noFill/>
              <a:miter lim="800000"/>
              <a:headEnd/>
              <a:tailEnd/>
            </a:ln>
          </p:spPr>
          <p:txBody>
            <a:bodyPr/>
            <a:lstStyle/>
            <a:p>
              <a:pPr algn="ctr"/>
              <a:r>
                <a:rPr lang="en-US" sz="2400" b="1">
                  <a:solidFill>
                    <a:srgbClr val="000000"/>
                  </a:solidFill>
                  <a:latin typeface="Perpetua" pitchFamily="18" charset="0"/>
                </a:rPr>
                <a:t>Discounted Payback</a:t>
              </a:r>
            </a:p>
          </p:txBody>
        </p:sp>
        <p:sp>
          <p:nvSpPr>
            <p:cNvPr id="72716" name="Rectangle 11"/>
            <p:cNvSpPr>
              <a:spLocks noChangeArrowheads="1"/>
            </p:cNvSpPr>
            <p:nvPr/>
          </p:nvSpPr>
          <p:spPr bwMode="auto">
            <a:xfrm>
              <a:off x="2981" y="2072"/>
              <a:ext cx="619" cy="517"/>
            </a:xfrm>
            <a:prstGeom prst="rect">
              <a:avLst/>
            </a:prstGeom>
            <a:solidFill>
              <a:srgbClr val="EDEAE9"/>
            </a:solidFill>
            <a:ln w="9525">
              <a:noFill/>
              <a:miter lim="800000"/>
              <a:headEnd/>
              <a:tailEnd/>
            </a:ln>
          </p:spPr>
          <p:txBody>
            <a:bodyPr/>
            <a:lstStyle/>
            <a:p>
              <a:pPr algn="ctr"/>
              <a:r>
                <a:rPr lang="en-US" sz="2800" b="1">
                  <a:solidFill>
                    <a:srgbClr val="000000"/>
                  </a:solidFill>
                  <a:latin typeface="Perpetua" pitchFamily="18" charset="0"/>
                </a:rPr>
                <a:t>Time</a:t>
              </a:r>
            </a:p>
          </p:txBody>
        </p:sp>
        <p:sp>
          <p:nvSpPr>
            <p:cNvPr id="72717" name="Rectangle 12"/>
            <p:cNvSpPr>
              <a:spLocks noChangeArrowheads="1"/>
            </p:cNvSpPr>
            <p:nvPr/>
          </p:nvSpPr>
          <p:spPr bwMode="auto">
            <a:xfrm>
              <a:off x="3600" y="2072"/>
              <a:ext cx="1104" cy="517"/>
            </a:xfrm>
            <a:prstGeom prst="rect">
              <a:avLst/>
            </a:prstGeom>
            <a:solidFill>
              <a:srgbClr val="EDEAE9"/>
            </a:solidFill>
            <a:ln w="9525">
              <a:noFill/>
              <a:miter lim="800000"/>
              <a:headEnd/>
              <a:tailEnd/>
            </a:ln>
          </p:spPr>
          <p:txBody>
            <a:bodyPr/>
            <a:lstStyle/>
            <a:p>
              <a:r>
                <a:rPr lang="en-US" sz="2000" b="1">
                  <a:solidFill>
                    <a:srgbClr val="000000"/>
                  </a:solidFill>
                  <a:latin typeface="Perpetua" pitchFamily="18" charset="0"/>
                </a:rPr>
                <a:t>Payback &lt; Mgt’s #</a:t>
              </a:r>
            </a:p>
          </p:txBody>
        </p:sp>
        <p:sp>
          <p:nvSpPr>
            <p:cNvPr id="72718" name="Rectangle 13"/>
            <p:cNvSpPr>
              <a:spLocks noChangeArrowheads="1"/>
            </p:cNvSpPr>
            <p:nvPr/>
          </p:nvSpPr>
          <p:spPr bwMode="auto">
            <a:xfrm>
              <a:off x="1392" y="2589"/>
              <a:ext cx="1589" cy="326"/>
            </a:xfrm>
            <a:prstGeom prst="rect">
              <a:avLst/>
            </a:prstGeom>
            <a:solidFill>
              <a:srgbClr val="D9D3CF"/>
            </a:solidFill>
            <a:ln w="9525">
              <a:noFill/>
              <a:miter lim="800000"/>
              <a:headEnd/>
              <a:tailEnd/>
            </a:ln>
          </p:spPr>
          <p:txBody>
            <a:bodyPr/>
            <a:lstStyle/>
            <a:p>
              <a:pPr algn="ctr"/>
              <a:r>
                <a:rPr lang="en-US" sz="2400" b="1">
                  <a:solidFill>
                    <a:srgbClr val="000000"/>
                  </a:solidFill>
                  <a:latin typeface="Perpetua" pitchFamily="18" charset="0"/>
                </a:rPr>
                <a:t>Net Present Value </a:t>
              </a:r>
            </a:p>
          </p:txBody>
        </p:sp>
        <p:sp>
          <p:nvSpPr>
            <p:cNvPr id="72719" name="Rectangle 14"/>
            <p:cNvSpPr>
              <a:spLocks noChangeArrowheads="1"/>
            </p:cNvSpPr>
            <p:nvPr/>
          </p:nvSpPr>
          <p:spPr bwMode="auto">
            <a:xfrm>
              <a:off x="2981" y="2589"/>
              <a:ext cx="619" cy="326"/>
            </a:xfrm>
            <a:prstGeom prst="rect">
              <a:avLst/>
            </a:prstGeom>
            <a:solidFill>
              <a:srgbClr val="D9D3CF"/>
            </a:solidFill>
            <a:ln w="9525">
              <a:noFill/>
              <a:miter lim="800000"/>
              <a:headEnd/>
              <a:tailEnd/>
            </a:ln>
          </p:spPr>
          <p:txBody>
            <a:bodyPr/>
            <a:lstStyle/>
            <a:p>
              <a:pPr algn="ctr"/>
              <a:r>
                <a:rPr lang="en-US" sz="2800" b="1">
                  <a:solidFill>
                    <a:srgbClr val="000000"/>
                  </a:solidFill>
                  <a:latin typeface="Perpetua" pitchFamily="18" charset="0"/>
                </a:rPr>
                <a:t>$</a:t>
              </a:r>
            </a:p>
          </p:txBody>
        </p:sp>
        <p:sp>
          <p:nvSpPr>
            <p:cNvPr id="72720" name="Rectangle 15"/>
            <p:cNvSpPr>
              <a:spLocks noChangeArrowheads="1"/>
            </p:cNvSpPr>
            <p:nvPr/>
          </p:nvSpPr>
          <p:spPr bwMode="auto">
            <a:xfrm>
              <a:off x="3600" y="2589"/>
              <a:ext cx="1104" cy="326"/>
            </a:xfrm>
            <a:prstGeom prst="rect">
              <a:avLst/>
            </a:prstGeom>
            <a:solidFill>
              <a:srgbClr val="D9D3CF"/>
            </a:solidFill>
            <a:ln w="9525">
              <a:noFill/>
              <a:miter lim="800000"/>
              <a:headEnd/>
              <a:tailEnd/>
            </a:ln>
          </p:spPr>
          <p:txBody>
            <a:bodyPr/>
            <a:lstStyle/>
            <a:p>
              <a:r>
                <a:rPr lang="en-US" sz="2000" b="1">
                  <a:solidFill>
                    <a:srgbClr val="000000"/>
                  </a:solidFill>
                  <a:latin typeface="Perpetua" pitchFamily="18" charset="0"/>
                </a:rPr>
                <a:t>NPV &gt; $0</a:t>
              </a:r>
            </a:p>
          </p:txBody>
        </p:sp>
        <p:sp>
          <p:nvSpPr>
            <p:cNvPr id="72721" name="Rectangle 16"/>
            <p:cNvSpPr>
              <a:spLocks noChangeArrowheads="1"/>
            </p:cNvSpPr>
            <p:nvPr/>
          </p:nvSpPr>
          <p:spPr bwMode="auto">
            <a:xfrm>
              <a:off x="1392" y="2915"/>
              <a:ext cx="1589" cy="517"/>
            </a:xfrm>
            <a:prstGeom prst="rect">
              <a:avLst/>
            </a:prstGeom>
            <a:solidFill>
              <a:srgbClr val="EDEAE9"/>
            </a:solidFill>
            <a:ln w="9525">
              <a:noFill/>
              <a:miter lim="800000"/>
              <a:headEnd/>
              <a:tailEnd/>
            </a:ln>
          </p:spPr>
          <p:txBody>
            <a:bodyPr/>
            <a:lstStyle/>
            <a:p>
              <a:pPr algn="ctr"/>
              <a:r>
                <a:rPr lang="en-US" sz="2400" b="1">
                  <a:solidFill>
                    <a:srgbClr val="000000"/>
                  </a:solidFill>
                  <a:latin typeface="Perpetua" pitchFamily="18" charset="0"/>
                </a:rPr>
                <a:t>Profitability Index (PI)</a:t>
              </a:r>
            </a:p>
          </p:txBody>
        </p:sp>
        <p:sp>
          <p:nvSpPr>
            <p:cNvPr id="72722" name="Rectangle 17"/>
            <p:cNvSpPr>
              <a:spLocks noChangeArrowheads="1"/>
            </p:cNvSpPr>
            <p:nvPr/>
          </p:nvSpPr>
          <p:spPr bwMode="auto">
            <a:xfrm>
              <a:off x="2981" y="2915"/>
              <a:ext cx="619" cy="517"/>
            </a:xfrm>
            <a:prstGeom prst="rect">
              <a:avLst/>
            </a:prstGeom>
            <a:solidFill>
              <a:srgbClr val="EDEAE9"/>
            </a:solidFill>
            <a:ln w="9525">
              <a:noFill/>
              <a:miter lim="800000"/>
              <a:headEnd/>
              <a:tailEnd/>
            </a:ln>
          </p:spPr>
          <p:txBody>
            <a:bodyPr/>
            <a:lstStyle/>
            <a:p>
              <a:pPr algn="ctr"/>
              <a:r>
                <a:rPr lang="en-US" sz="2800" b="1">
                  <a:solidFill>
                    <a:srgbClr val="000000"/>
                  </a:solidFill>
                  <a:latin typeface="Perpetua" pitchFamily="18" charset="0"/>
                </a:rPr>
                <a:t>None</a:t>
              </a:r>
            </a:p>
          </p:txBody>
        </p:sp>
        <p:sp>
          <p:nvSpPr>
            <p:cNvPr id="72723" name="Rectangle 18"/>
            <p:cNvSpPr>
              <a:spLocks noChangeArrowheads="1"/>
            </p:cNvSpPr>
            <p:nvPr/>
          </p:nvSpPr>
          <p:spPr bwMode="auto">
            <a:xfrm>
              <a:off x="3600" y="2915"/>
              <a:ext cx="1104" cy="517"/>
            </a:xfrm>
            <a:prstGeom prst="rect">
              <a:avLst/>
            </a:prstGeom>
            <a:solidFill>
              <a:srgbClr val="EDEAE9"/>
            </a:solidFill>
            <a:ln w="9525">
              <a:noFill/>
              <a:miter lim="800000"/>
              <a:headEnd/>
              <a:tailEnd/>
            </a:ln>
          </p:spPr>
          <p:txBody>
            <a:bodyPr/>
            <a:lstStyle/>
            <a:p>
              <a:r>
                <a:rPr lang="en-US" sz="2000" b="1">
                  <a:solidFill>
                    <a:srgbClr val="000000"/>
                  </a:solidFill>
                  <a:latin typeface="Perpetua" pitchFamily="18" charset="0"/>
                </a:rPr>
                <a:t>PI &gt; 1.0</a:t>
              </a:r>
            </a:p>
          </p:txBody>
        </p:sp>
        <p:sp>
          <p:nvSpPr>
            <p:cNvPr id="72724" name="Rectangle 19"/>
            <p:cNvSpPr>
              <a:spLocks noChangeArrowheads="1"/>
            </p:cNvSpPr>
            <p:nvPr/>
          </p:nvSpPr>
          <p:spPr bwMode="auto">
            <a:xfrm>
              <a:off x="1392" y="3432"/>
              <a:ext cx="1589" cy="517"/>
            </a:xfrm>
            <a:prstGeom prst="rect">
              <a:avLst/>
            </a:prstGeom>
            <a:solidFill>
              <a:srgbClr val="D9D3CF"/>
            </a:solidFill>
            <a:ln w="9525">
              <a:noFill/>
              <a:miter lim="800000"/>
              <a:headEnd/>
              <a:tailEnd/>
            </a:ln>
          </p:spPr>
          <p:txBody>
            <a:bodyPr/>
            <a:lstStyle/>
            <a:p>
              <a:pPr algn="ctr"/>
              <a:r>
                <a:rPr lang="en-US" sz="2400" b="1">
                  <a:solidFill>
                    <a:srgbClr val="000000"/>
                  </a:solidFill>
                  <a:latin typeface="Perpetua" pitchFamily="18" charset="0"/>
                </a:rPr>
                <a:t>Average Acct. Return </a:t>
              </a:r>
            </a:p>
          </p:txBody>
        </p:sp>
        <p:sp>
          <p:nvSpPr>
            <p:cNvPr id="72725" name="Rectangle 20"/>
            <p:cNvSpPr>
              <a:spLocks noChangeArrowheads="1"/>
            </p:cNvSpPr>
            <p:nvPr/>
          </p:nvSpPr>
          <p:spPr bwMode="auto">
            <a:xfrm>
              <a:off x="2981" y="3432"/>
              <a:ext cx="619" cy="517"/>
            </a:xfrm>
            <a:prstGeom prst="rect">
              <a:avLst/>
            </a:prstGeom>
            <a:solidFill>
              <a:srgbClr val="D9D3CF"/>
            </a:solidFill>
            <a:ln w="9525">
              <a:noFill/>
              <a:miter lim="800000"/>
              <a:headEnd/>
              <a:tailEnd/>
            </a:ln>
          </p:spPr>
          <p:txBody>
            <a:bodyPr/>
            <a:lstStyle/>
            <a:p>
              <a:pPr algn="ctr"/>
              <a:r>
                <a:rPr lang="en-US" sz="3600" b="1">
                  <a:solidFill>
                    <a:srgbClr val="000000"/>
                  </a:solidFill>
                  <a:latin typeface="Perpetua" pitchFamily="18" charset="0"/>
                </a:rPr>
                <a:t>%</a:t>
              </a:r>
            </a:p>
          </p:txBody>
        </p:sp>
        <p:sp>
          <p:nvSpPr>
            <p:cNvPr id="72726" name="Rectangle 21"/>
            <p:cNvSpPr>
              <a:spLocks noChangeArrowheads="1"/>
            </p:cNvSpPr>
            <p:nvPr/>
          </p:nvSpPr>
          <p:spPr bwMode="auto">
            <a:xfrm>
              <a:off x="3600" y="3432"/>
              <a:ext cx="1104" cy="517"/>
            </a:xfrm>
            <a:prstGeom prst="rect">
              <a:avLst/>
            </a:prstGeom>
            <a:solidFill>
              <a:srgbClr val="D9D3CF"/>
            </a:solidFill>
            <a:ln w="9525">
              <a:noFill/>
              <a:miter lim="800000"/>
              <a:headEnd/>
              <a:tailEnd/>
            </a:ln>
          </p:spPr>
          <p:txBody>
            <a:bodyPr/>
            <a:lstStyle/>
            <a:p>
              <a:r>
                <a:rPr lang="en-US" sz="2000" b="1">
                  <a:solidFill>
                    <a:srgbClr val="000000"/>
                  </a:solidFill>
                  <a:latin typeface="Perpetua" pitchFamily="18" charset="0"/>
                </a:rPr>
                <a:t>AAR &gt; Mgt’s #</a:t>
              </a:r>
            </a:p>
          </p:txBody>
        </p:sp>
        <p:sp>
          <p:nvSpPr>
            <p:cNvPr id="72727" name="Rectangle 22"/>
            <p:cNvSpPr>
              <a:spLocks noChangeArrowheads="1"/>
            </p:cNvSpPr>
            <p:nvPr/>
          </p:nvSpPr>
          <p:spPr bwMode="auto">
            <a:xfrm>
              <a:off x="1392" y="3949"/>
              <a:ext cx="1589" cy="517"/>
            </a:xfrm>
            <a:prstGeom prst="rect">
              <a:avLst/>
            </a:prstGeom>
            <a:solidFill>
              <a:srgbClr val="EDEAE9"/>
            </a:solidFill>
            <a:ln w="9525">
              <a:noFill/>
              <a:miter lim="800000"/>
              <a:headEnd/>
              <a:tailEnd/>
            </a:ln>
          </p:spPr>
          <p:txBody>
            <a:bodyPr/>
            <a:lstStyle/>
            <a:p>
              <a:pPr algn="ctr"/>
              <a:r>
                <a:rPr lang="en-US" sz="2400" b="1">
                  <a:solidFill>
                    <a:srgbClr val="000000"/>
                  </a:solidFill>
                  <a:latin typeface="Perpetua" pitchFamily="18" charset="0"/>
                </a:rPr>
                <a:t>Internal Rate of Return </a:t>
              </a:r>
            </a:p>
          </p:txBody>
        </p:sp>
        <p:sp>
          <p:nvSpPr>
            <p:cNvPr id="72728" name="Rectangle 23"/>
            <p:cNvSpPr>
              <a:spLocks noChangeArrowheads="1"/>
            </p:cNvSpPr>
            <p:nvPr/>
          </p:nvSpPr>
          <p:spPr bwMode="auto">
            <a:xfrm>
              <a:off x="2981" y="3949"/>
              <a:ext cx="619" cy="517"/>
            </a:xfrm>
            <a:prstGeom prst="rect">
              <a:avLst/>
            </a:prstGeom>
            <a:solidFill>
              <a:srgbClr val="EDEAE9"/>
            </a:solidFill>
            <a:ln w="9525">
              <a:noFill/>
              <a:miter lim="800000"/>
              <a:headEnd/>
              <a:tailEnd/>
            </a:ln>
          </p:spPr>
          <p:txBody>
            <a:bodyPr/>
            <a:lstStyle/>
            <a:p>
              <a:pPr algn="ctr"/>
              <a:r>
                <a:rPr lang="en-US" sz="3600" b="1">
                  <a:solidFill>
                    <a:srgbClr val="000000"/>
                  </a:solidFill>
                  <a:latin typeface="Perpetua" pitchFamily="18" charset="0"/>
                </a:rPr>
                <a:t>%</a:t>
              </a:r>
            </a:p>
          </p:txBody>
        </p:sp>
        <p:sp>
          <p:nvSpPr>
            <p:cNvPr id="72729" name="Rectangle 24"/>
            <p:cNvSpPr>
              <a:spLocks noChangeArrowheads="1"/>
            </p:cNvSpPr>
            <p:nvPr/>
          </p:nvSpPr>
          <p:spPr bwMode="auto">
            <a:xfrm>
              <a:off x="3600" y="3949"/>
              <a:ext cx="1104" cy="517"/>
            </a:xfrm>
            <a:prstGeom prst="rect">
              <a:avLst/>
            </a:prstGeom>
            <a:solidFill>
              <a:srgbClr val="EDEAE9"/>
            </a:solidFill>
            <a:ln w="9525">
              <a:noFill/>
              <a:miter lim="800000"/>
              <a:headEnd/>
              <a:tailEnd/>
            </a:ln>
          </p:spPr>
          <p:txBody>
            <a:bodyPr/>
            <a:lstStyle/>
            <a:p>
              <a:r>
                <a:rPr lang="en-US" sz="2000" b="1">
                  <a:solidFill>
                    <a:srgbClr val="000000"/>
                  </a:solidFill>
                  <a:latin typeface="Perpetua" pitchFamily="18" charset="0"/>
                </a:rPr>
                <a:t>IRR &gt; R</a:t>
              </a:r>
            </a:p>
          </p:txBody>
        </p:sp>
        <p:sp>
          <p:nvSpPr>
            <p:cNvPr id="72730" name="Line 28"/>
            <p:cNvSpPr>
              <a:spLocks noChangeShapeType="1"/>
            </p:cNvSpPr>
            <p:nvPr/>
          </p:nvSpPr>
          <p:spPr bwMode="auto">
            <a:xfrm>
              <a:off x="2981" y="960"/>
              <a:ext cx="1" cy="3506"/>
            </a:xfrm>
            <a:prstGeom prst="line">
              <a:avLst/>
            </a:prstGeom>
            <a:noFill/>
            <a:ln w="12700" algn="ctr">
              <a:solidFill>
                <a:schemeClr val="bg1"/>
              </a:solidFill>
              <a:round/>
              <a:headEnd/>
              <a:tailEnd/>
            </a:ln>
          </p:spPr>
          <p:txBody>
            <a:bodyPr/>
            <a:lstStyle/>
            <a:p>
              <a:endParaRPr lang="en-US"/>
            </a:p>
          </p:txBody>
        </p:sp>
        <p:sp>
          <p:nvSpPr>
            <p:cNvPr id="72731" name="Line 29"/>
            <p:cNvSpPr>
              <a:spLocks noChangeShapeType="1"/>
            </p:cNvSpPr>
            <p:nvPr/>
          </p:nvSpPr>
          <p:spPr bwMode="auto">
            <a:xfrm>
              <a:off x="3600" y="960"/>
              <a:ext cx="1" cy="3506"/>
            </a:xfrm>
            <a:prstGeom prst="line">
              <a:avLst/>
            </a:prstGeom>
            <a:noFill/>
            <a:ln w="12700" algn="ctr">
              <a:solidFill>
                <a:schemeClr val="bg1"/>
              </a:solidFill>
              <a:round/>
              <a:headEnd/>
              <a:tailEnd/>
            </a:ln>
          </p:spPr>
          <p:txBody>
            <a:bodyPr/>
            <a:lstStyle/>
            <a:p>
              <a:endParaRPr lang="en-US"/>
            </a:p>
          </p:txBody>
        </p:sp>
        <p:sp>
          <p:nvSpPr>
            <p:cNvPr id="72732" name="Line 30"/>
            <p:cNvSpPr>
              <a:spLocks noChangeShapeType="1"/>
            </p:cNvSpPr>
            <p:nvPr/>
          </p:nvSpPr>
          <p:spPr bwMode="auto">
            <a:xfrm>
              <a:off x="1392" y="1631"/>
              <a:ext cx="3312" cy="1"/>
            </a:xfrm>
            <a:prstGeom prst="line">
              <a:avLst/>
            </a:prstGeom>
            <a:noFill/>
            <a:ln w="38100" algn="ctr">
              <a:solidFill>
                <a:schemeClr val="bg1"/>
              </a:solidFill>
              <a:round/>
              <a:headEnd/>
              <a:tailEnd/>
            </a:ln>
          </p:spPr>
          <p:txBody>
            <a:bodyPr/>
            <a:lstStyle/>
            <a:p>
              <a:endParaRPr lang="en-US"/>
            </a:p>
          </p:txBody>
        </p:sp>
        <p:sp>
          <p:nvSpPr>
            <p:cNvPr id="72733" name="Line 31"/>
            <p:cNvSpPr>
              <a:spLocks noChangeShapeType="1"/>
            </p:cNvSpPr>
            <p:nvPr/>
          </p:nvSpPr>
          <p:spPr bwMode="auto">
            <a:xfrm>
              <a:off x="1392" y="2072"/>
              <a:ext cx="3312" cy="1"/>
            </a:xfrm>
            <a:prstGeom prst="line">
              <a:avLst/>
            </a:prstGeom>
            <a:noFill/>
            <a:ln w="12700" algn="ctr">
              <a:solidFill>
                <a:schemeClr val="bg1"/>
              </a:solidFill>
              <a:round/>
              <a:headEnd/>
              <a:tailEnd/>
            </a:ln>
          </p:spPr>
          <p:txBody>
            <a:bodyPr/>
            <a:lstStyle/>
            <a:p>
              <a:endParaRPr lang="en-US"/>
            </a:p>
          </p:txBody>
        </p:sp>
        <p:sp>
          <p:nvSpPr>
            <p:cNvPr id="72734" name="Line 32"/>
            <p:cNvSpPr>
              <a:spLocks noChangeShapeType="1"/>
            </p:cNvSpPr>
            <p:nvPr/>
          </p:nvSpPr>
          <p:spPr bwMode="auto">
            <a:xfrm>
              <a:off x="1392" y="2589"/>
              <a:ext cx="3312" cy="1"/>
            </a:xfrm>
            <a:prstGeom prst="line">
              <a:avLst/>
            </a:prstGeom>
            <a:noFill/>
            <a:ln w="12700" algn="ctr">
              <a:solidFill>
                <a:schemeClr val="bg1"/>
              </a:solidFill>
              <a:round/>
              <a:headEnd/>
              <a:tailEnd/>
            </a:ln>
          </p:spPr>
          <p:txBody>
            <a:bodyPr/>
            <a:lstStyle/>
            <a:p>
              <a:endParaRPr lang="en-US"/>
            </a:p>
          </p:txBody>
        </p:sp>
        <p:sp>
          <p:nvSpPr>
            <p:cNvPr id="72735" name="Line 33"/>
            <p:cNvSpPr>
              <a:spLocks noChangeShapeType="1"/>
            </p:cNvSpPr>
            <p:nvPr/>
          </p:nvSpPr>
          <p:spPr bwMode="auto">
            <a:xfrm>
              <a:off x="1392" y="2915"/>
              <a:ext cx="3312" cy="1"/>
            </a:xfrm>
            <a:prstGeom prst="line">
              <a:avLst/>
            </a:prstGeom>
            <a:noFill/>
            <a:ln w="12700" algn="ctr">
              <a:solidFill>
                <a:schemeClr val="bg1"/>
              </a:solidFill>
              <a:round/>
              <a:headEnd/>
              <a:tailEnd/>
            </a:ln>
          </p:spPr>
          <p:txBody>
            <a:bodyPr/>
            <a:lstStyle/>
            <a:p>
              <a:endParaRPr lang="en-US"/>
            </a:p>
          </p:txBody>
        </p:sp>
        <p:sp>
          <p:nvSpPr>
            <p:cNvPr id="72736" name="Line 34"/>
            <p:cNvSpPr>
              <a:spLocks noChangeShapeType="1"/>
            </p:cNvSpPr>
            <p:nvPr/>
          </p:nvSpPr>
          <p:spPr bwMode="auto">
            <a:xfrm>
              <a:off x="1392" y="3432"/>
              <a:ext cx="3312" cy="1"/>
            </a:xfrm>
            <a:prstGeom prst="line">
              <a:avLst/>
            </a:prstGeom>
            <a:noFill/>
            <a:ln w="12700" algn="ctr">
              <a:solidFill>
                <a:schemeClr val="bg1"/>
              </a:solidFill>
              <a:round/>
              <a:headEnd/>
              <a:tailEnd/>
            </a:ln>
          </p:spPr>
          <p:txBody>
            <a:bodyPr/>
            <a:lstStyle/>
            <a:p>
              <a:endParaRPr lang="en-US"/>
            </a:p>
          </p:txBody>
        </p:sp>
        <p:sp>
          <p:nvSpPr>
            <p:cNvPr id="72737" name="Line 35"/>
            <p:cNvSpPr>
              <a:spLocks noChangeShapeType="1"/>
            </p:cNvSpPr>
            <p:nvPr/>
          </p:nvSpPr>
          <p:spPr bwMode="auto">
            <a:xfrm>
              <a:off x="1392" y="3949"/>
              <a:ext cx="3312" cy="1"/>
            </a:xfrm>
            <a:prstGeom prst="line">
              <a:avLst/>
            </a:prstGeom>
            <a:noFill/>
            <a:ln w="12700" algn="ctr">
              <a:solidFill>
                <a:schemeClr val="bg1"/>
              </a:solidFill>
              <a:round/>
              <a:headEnd/>
              <a:tailEnd/>
            </a:ln>
          </p:spPr>
          <p:txBody>
            <a:bodyPr/>
            <a:lstStyle/>
            <a:p>
              <a:endParaRPr lang="en-US"/>
            </a:p>
          </p:txBody>
        </p:sp>
        <p:sp>
          <p:nvSpPr>
            <p:cNvPr id="72738" name="Line 37"/>
            <p:cNvSpPr>
              <a:spLocks noChangeShapeType="1"/>
            </p:cNvSpPr>
            <p:nvPr/>
          </p:nvSpPr>
          <p:spPr bwMode="auto">
            <a:xfrm>
              <a:off x="1392" y="960"/>
              <a:ext cx="1" cy="3506"/>
            </a:xfrm>
            <a:prstGeom prst="line">
              <a:avLst/>
            </a:prstGeom>
            <a:noFill/>
            <a:ln w="12700" algn="ctr">
              <a:solidFill>
                <a:schemeClr val="bg1"/>
              </a:solidFill>
              <a:round/>
              <a:headEnd/>
              <a:tailEnd/>
            </a:ln>
          </p:spPr>
          <p:txBody>
            <a:bodyPr/>
            <a:lstStyle/>
            <a:p>
              <a:endParaRPr lang="en-US"/>
            </a:p>
          </p:txBody>
        </p:sp>
        <p:sp>
          <p:nvSpPr>
            <p:cNvPr id="72739" name="Line 38"/>
            <p:cNvSpPr>
              <a:spLocks noChangeShapeType="1"/>
            </p:cNvSpPr>
            <p:nvPr/>
          </p:nvSpPr>
          <p:spPr bwMode="auto">
            <a:xfrm>
              <a:off x="4704" y="960"/>
              <a:ext cx="1" cy="3506"/>
            </a:xfrm>
            <a:prstGeom prst="line">
              <a:avLst/>
            </a:prstGeom>
            <a:noFill/>
            <a:ln w="12700" algn="ctr">
              <a:solidFill>
                <a:schemeClr val="bg1"/>
              </a:solidFill>
              <a:round/>
              <a:headEnd/>
              <a:tailEnd/>
            </a:ln>
          </p:spPr>
          <p:txBody>
            <a:bodyPr/>
            <a:lstStyle/>
            <a:p>
              <a:endParaRPr lang="en-US"/>
            </a:p>
          </p:txBody>
        </p:sp>
        <p:sp>
          <p:nvSpPr>
            <p:cNvPr id="72740" name="Line 39"/>
            <p:cNvSpPr>
              <a:spLocks noChangeShapeType="1"/>
            </p:cNvSpPr>
            <p:nvPr/>
          </p:nvSpPr>
          <p:spPr bwMode="auto">
            <a:xfrm>
              <a:off x="1392" y="960"/>
              <a:ext cx="3312" cy="1"/>
            </a:xfrm>
            <a:prstGeom prst="line">
              <a:avLst/>
            </a:prstGeom>
            <a:noFill/>
            <a:ln w="12700" algn="ctr">
              <a:solidFill>
                <a:schemeClr val="bg1"/>
              </a:solidFill>
              <a:round/>
              <a:headEnd/>
              <a:tailEnd/>
            </a:ln>
          </p:spPr>
          <p:txBody>
            <a:bodyPr/>
            <a:lstStyle/>
            <a:p>
              <a:endParaRPr lang="en-US"/>
            </a:p>
          </p:txBody>
        </p:sp>
        <p:sp>
          <p:nvSpPr>
            <p:cNvPr id="72741" name="Line 40"/>
            <p:cNvSpPr>
              <a:spLocks noChangeShapeType="1"/>
            </p:cNvSpPr>
            <p:nvPr/>
          </p:nvSpPr>
          <p:spPr bwMode="auto">
            <a:xfrm>
              <a:off x="1392" y="4466"/>
              <a:ext cx="3312" cy="1"/>
            </a:xfrm>
            <a:prstGeom prst="line">
              <a:avLst/>
            </a:prstGeom>
            <a:noFill/>
            <a:ln w="12700" algn="ctr">
              <a:solidFill>
                <a:schemeClr val="bg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p:cNvSpPr>
            <a:spLocks noGrp="1"/>
          </p:cNvSpPr>
          <p:nvPr>
            <p:ph type="title"/>
          </p:nvPr>
        </p:nvSpPr>
        <p:spPr>
          <a:solidFill>
            <a:schemeClr val="bg2"/>
          </a:solidFill>
        </p:spPr>
        <p:txBody>
          <a:bodyPr/>
          <a:lstStyle/>
          <a:p>
            <a:r>
              <a:rPr lang="en-US" sz="4800" b="1" smtClean="0"/>
              <a:t>Decision Criteria Test - IRR</a:t>
            </a:r>
          </a:p>
        </p:txBody>
      </p:sp>
      <p:sp>
        <p:nvSpPr>
          <p:cNvPr id="139265" name="Slide Number Placeholder 22"/>
          <p:cNvSpPr>
            <a:spLocks noGrp="1"/>
          </p:cNvSpPr>
          <p:nvPr>
            <p:ph type="sldNum" sz="quarter" idx="12"/>
          </p:nvPr>
        </p:nvSpPr>
        <p:spPr bwMode="auto">
          <a:ln>
            <a:round/>
            <a:headEnd/>
            <a:tailEnd/>
          </a:ln>
        </p:spPr>
        <p:txBody>
          <a:bodyPr/>
          <a:lstStyle/>
          <a:p>
            <a:pPr>
              <a:defRPr/>
            </a:pPr>
            <a:r>
              <a:rPr lang="en-US"/>
              <a:t>9-</a:t>
            </a:r>
            <a:fld id="{B4C905B7-5E1F-4E2D-889A-4ABEE9582C1B}" type="slidenum">
              <a:rPr lang="en-US"/>
              <a:pPr>
                <a:defRPr/>
              </a:pPr>
              <a:t>69</a:t>
            </a:fld>
            <a:endParaRPr lang="en-US"/>
          </a:p>
        </p:txBody>
      </p:sp>
      <p:sp>
        <p:nvSpPr>
          <p:cNvPr id="73732" name="TextBox 3"/>
          <p:cNvSpPr txBox="1">
            <a:spLocks noChangeArrowheads="1"/>
          </p:cNvSpPr>
          <p:nvPr/>
        </p:nvSpPr>
        <p:spPr bwMode="auto">
          <a:xfrm>
            <a:off x="685800" y="1606550"/>
            <a:ext cx="8001000" cy="4586288"/>
          </a:xfrm>
          <a:prstGeom prst="rect">
            <a:avLst/>
          </a:prstGeom>
          <a:noFill/>
          <a:ln w="9525">
            <a:noFill/>
            <a:miter lim="800000"/>
            <a:headEnd/>
            <a:tailEnd/>
          </a:ln>
        </p:spPr>
        <p:txBody>
          <a:bodyPr>
            <a:spAutoFit/>
          </a:bodyPr>
          <a:lstStyle/>
          <a:p>
            <a:pPr marL="514350" indent="-514350">
              <a:buFont typeface="Franklin Gothic Book" pitchFamily="34" charset="0"/>
              <a:buAutoNum type="arabicPeriod"/>
            </a:pPr>
            <a:r>
              <a:rPr lang="en-US" sz="2800" b="1">
                <a:latin typeface="Perpetua" pitchFamily="18" charset="0"/>
              </a:rPr>
              <a:t>Does the IRR rule account for the time value of money?</a:t>
            </a:r>
          </a:p>
          <a:p>
            <a:pPr marL="514350" indent="-514350">
              <a:buFont typeface="Franklin Gothic Book" pitchFamily="34" charset="0"/>
              <a:buAutoNum type="arabicPeriod"/>
            </a:pPr>
            <a:endParaRPr lang="en-US" sz="2000" b="1">
              <a:latin typeface="Perpetua" pitchFamily="18" charset="0"/>
            </a:endParaRPr>
          </a:p>
          <a:p>
            <a:pPr marL="514350" indent="-514350">
              <a:buFont typeface="Franklin Gothic Book" pitchFamily="34" charset="0"/>
              <a:buAutoNum type="arabicPeriod"/>
            </a:pPr>
            <a:r>
              <a:rPr lang="en-US" sz="2800" b="1">
                <a:latin typeface="Perpetua" pitchFamily="18" charset="0"/>
              </a:rPr>
              <a:t>Does the IRR rule account for the risk of the cash flows?</a:t>
            </a:r>
          </a:p>
          <a:p>
            <a:pPr marL="514350" indent="-514350">
              <a:buFont typeface="Franklin Gothic Book" pitchFamily="34" charset="0"/>
              <a:buAutoNum type="arabicPeriod"/>
            </a:pPr>
            <a:endParaRPr lang="en-US" sz="2000" b="1">
              <a:latin typeface="Perpetua" pitchFamily="18" charset="0"/>
            </a:endParaRPr>
          </a:p>
          <a:p>
            <a:pPr marL="514350" indent="-514350">
              <a:buFont typeface="Franklin Gothic Book" pitchFamily="34" charset="0"/>
              <a:buAutoNum type="arabicPeriod"/>
            </a:pPr>
            <a:r>
              <a:rPr lang="en-US" sz="2800" b="1">
                <a:latin typeface="Perpetua" pitchFamily="18" charset="0"/>
              </a:rPr>
              <a:t>Does the IRR rule provide an indication about the increase in value?</a:t>
            </a:r>
          </a:p>
          <a:p>
            <a:pPr marL="514350" indent="-514350">
              <a:buFont typeface="Franklin Gothic Book" pitchFamily="34" charset="0"/>
              <a:buAutoNum type="arabicPeriod"/>
            </a:pPr>
            <a:endParaRPr lang="en-US" sz="2000" b="1">
              <a:latin typeface="Perpetua" pitchFamily="18" charset="0"/>
            </a:endParaRPr>
          </a:p>
          <a:p>
            <a:pPr marL="514350" indent="-514350">
              <a:buFont typeface="Franklin Gothic Book" pitchFamily="34" charset="0"/>
              <a:buAutoNum type="arabicPeriod"/>
            </a:pPr>
            <a:r>
              <a:rPr lang="en-US" sz="2800" b="1">
                <a:latin typeface="Perpetua" pitchFamily="18" charset="0"/>
              </a:rPr>
              <a:t>Should we consider the IRR rule for our primary decision criteria?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0" y="188913"/>
            <a:ext cx="7772400" cy="960437"/>
          </a:xfrm>
          <a:solidFill>
            <a:schemeClr val="bg2"/>
          </a:solidFill>
        </p:spPr>
        <p:txBody>
          <a:bodyPr/>
          <a:lstStyle/>
          <a:p>
            <a:r>
              <a:rPr lang="en-US" sz="4800" b="1" smtClean="0"/>
              <a:t>Comparison Valuations</a:t>
            </a:r>
          </a:p>
        </p:txBody>
      </p:sp>
      <p:sp>
        <p:nvSpPr>
          <p:cNvPr id="27649" name="Slide Number Placeholder 22"/>
          <p:cNvSpPr>
            <a:spLocks noGrp="1"/>
          </p:cNvSpPr>
          <p:nvPr>
            <p:ph type="sldNum" sz="quarter" idx="12"/>
          </p:nvPr>
        </p:nvSpPr>
        <p:spPr bwMode="auto">
          <a:ln>
            <a:round/>
            <a:headEnd/>
            <a:tailEnd/>
          </a:ln>
        </p:spPr>
        <p:txBody>
          <a:bodyPr/>
          <a:lstStyle/>
          <a:p>
            <a:pPr>
              <a:defRPr/>
            </a:pPr>
            <a:r>
              <a:rPr lang="en-US"/>
              <a:t>9-</a:t>
            </a:r>
            <a:fld id="{52AC37C7-FFD3-4B2C-A778-EBA0F7FD486F}" type="slidenum">
              <a:rPr lang="en-US"/>
              <a:pPr>
                <a:defRPr/>
              </a:pPr>
              <a:t>7</a:t>
            </a:fld>
            <a:endParaRPr lang="en-US"/>
          </a:p>
        </p:txBody>
      </p:sp>
      <p:grpSp>
        <p:nvGrpSpPr>
          <p:cNvPr id="2" name="Group 76"/>
          <p:cNvGrpSpPr>
            <a:grpSpLocks/>
          </p:cNvGrpSpPr>
          <p:nvPr/>
        </p:nvGrpSpPr>
        <p:grpSpPr bwMode="auto">
          <a:xfrm>
            <a:off x="1524000" y="1143000"/>
            <a:ext cx="5791200" cy="2200275"/>
            <a:chOff x="1524000" y="1143000"/>
            <a:chExt cx="5791200" cy="2199620"/>
          </a:xfrm>
        </p:grpSpPr>
        <p:grpSp>
          <p:nvGrpSpPr>
            <p:cNvPr id="12327" name="Group 14"/>
            <p:cNvGrpSpPr>
              <a:grpSpLocks/>
            </p:cNvGrpSpPr>
            <p:nvPr/>
          </p:nvGrpSpPr>
          <p:grpSpPr bwMode="auto">
            <a:xfrm>
              <a:off x="1752600" y="1524000"/>
              <a:ext cx="5562600" cy="914400"/>
              <a:chOff x="1828800" y="1219200"/>
              <a:chExt cx="5562600" cy="914400"/>
            </a:xfrm>
          </p:grpSpPr>
          <p:grpSp>
            <p:nvGrpSpPr>
              <p:cNvPr id="12335" name="Group 10"/>
              <p:cNvGrpSpPr>
                <a:grpSpLocks/>
              </p:cNvGrpSpPr>
              <p:nvPr/>
            </p:nvGrpSpPr>
            <p:grpSpPr bwMode="auto">
              <a:xfrm>
                <a:off x="1828800" y="1600200"/>
                <a:ext cx="5181600" cy="533400"/>
                <a:chOff x="1828800" y="1600200"/>
                <a:chExt cx="5181600" cy="533400"/>
              </a:xfrm>
            </p:grpSpPr>
            <p:cxnSp>
              <p:nvCxnSpPr>
                <p:cNvPr id="5" name="Straight Connector 4"/>
                <p:cNvCxnSpPr/>
                <p:nvPr/>
              </p:nvCxnSpPr>
              <p:spPr>
                <a:xfrm>
                  <a:off x="1828800" y="2133215"/>
                  <a:ext cx="51816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599974"/>
                  <a:ext cx="0" cy="53324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30600" y="1599974"/>
                  <a:ext cx="0" cy="53324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32400" y="1599974"/>
                  <a:ext cx="0" cy="53324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4200" y="1599974"/>
                  <a:ext cx="0" cy="533241"/>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12336" name="TextBox 11"/>
              <p:cNvSpPr txBox="1">
                <a:spLocks noChangeArrowheads="1"/>
              </p:cNvSpPr>
              <p:nvPr/>
            </p:nvSpPr>
            <p:spPr bwMode="auto">
              <a:xfrm>
                <a:off x="3352800" y="1219200"/>
                <a:ext cx="381000" cy="461665"/>
              </a:xfrm>
              <a:prstGeom prst="rect">
                <a:avLst/>
              </a:prstGeom>
              <a:noFill/>
              <a:ln w="9525">
                <a:noFill/>
                <a:miter lim="800000"/>
                <a:headEnd/>
                <a:tailEnd/>
              </a:ln>
            </p:spPr>
            <p:txBody>
              <a:bodyPr>
                <a:spAutoFit/>
              </a:bodyPr>
              <a:lstStyle/>
              <a:p>
                <a:r>
                  <a:rPr lang="en-US" sz="2400">
                    <a:latin typeface="Arial Black" pitchFamily="34" charset="0"/>
                  </a:rPr>
                  <a:t>1</a:t>
                </a:r>
              </a:p>
            </p:txBody>
          </p:sp>
          <p:sp>
            <p:nvSpPr>
              <p:cNvPr id="12337" name="TextBox 12"/>
              <p:cNvSpPr txBox="1">
                <a:spLocks noChangeArrowheads="1"/>
              </p:cNvSpPr>
              <p:nvPr/>
            </p:nvSpPr>
            <p:spPr bwMode="auto">
              <a:xfrm>
                <a:off x="5029200" y="1219200"/>
                <a:ext cx="457200" cy="461665"/>
              </a:xfrm>
              <a:prstGeom prst="rect">
                <a:avLst/>
              </a:prstGeom>
              <a:noFill/>
              <a:ln w="9525">
                <a:noFill/>
                <a:miter lim="800000"/>
                <a:headEnd/>
                <a:tailEnd/>
              </a:ln>
            </p:spPr>
            <p:txBody>
              <a:bodyPr>
                <a:spAutoFit/>
              </a:bodyPr>
              <a:lstStyle/>
              <a:p>
                <a:r>
                  <a:rPr lang="en-US" sz="2400">
                    <a:latin typeface="Arial Black" pitchFamily="34" charset="0"/>
                  </a:rPr>
                  <a:t>2</a:t>
                </a:r>
              </a:p>
            </p:txBody>
          </p:sp>
          <p:sp>
            <p:nvSpPr>
              <p:cNvPr id="12338" name="TextBox 13"/>
              <p:cNvSpPr txBox="1">
                <a:spLocks noChangeArrowheads="1"/>
              </p:cNvSpPr>
              <p:nvPr/>
            </p:nvSpPr>
            <p:spPr bwMode="auto">
              <a:xfrm>
                <a:off x="6781800" y="1219200"/>
                <a:ext cx="609600" cy="461665"/>
              </a:xfrm>
              <a:prstGeom prst="rect">
                <a:avLst/>
              </a:prstGeom>
              <a:noFill/>
              <a:ln w="9525">
                <a:noFill/>
                <a:miter lim="800000"/>
                <a:headEnd/>
                <a:tailEnd/>
              </a:ln>
            </p:spPr>
            <p:txBody>
              <a:bodyPr>
                <a:spAutoFit/>
              </a:bodyPr>
              <a:lstStyle/>
              <a:p>
                <a:r>
                  <a:rPr lang="en-US" sz="2400">
                    <a:latin typeface="Arial Black" pitchFamily="34" charset="0"/>
                  </a:rPr>
                  <a:t>3</a:t>
                </a:r>
              </a:p>
            </p:txBody>
          </p:sp>
        </p:grpSp>
        <p:sp>
          <p:nvSpPr>
            <p:cNvPr id="12328" name="TextBox 35"/>
            <p:cNvSpPr txBox="1">
              <a:spLocks noChangeArrowheads="1"/>
            </p:cNvSpPr>
            <p:nvPr/>
          </p:nvSpPr>
          <p:spPr bwMode="auto">
            <a:xfrm>
              <a:off x="3657600" y="1143000"/>
              <a:ext cx="1524000" cy="584775"/>
            </a:xfrm>
            <a:prstGeom prst="rect">
              <a:avLst/>
            </a:prstGeom>
            <a:noFill/>
            <a:ln w="9525">
              <a:noFill/>
              <a:miter lim="800000"/>
              <a:headEnd/>
              <a:tailEnd/>
            </a:ln>
          </p:spPr>
          <p:txBody>
            <a:bodyPr>
              <a:spAutoFit/>
            </a:bodyPr>
            <a:lstStyle/>
            <a:p>
              <a:r>
                <a:rPr lang="en-US" sz="3200" b="1">
                  <a:solidFill>
                    <a:srgbClr val="7030A0"/>
                  </a:solidFill>
                  <a:latin typeface="Perpetua" pitchFamily="18" charset="0"/>
                </a:rPr>
                <a:t>Bond</a:t>
              </a:r>
            </a:p>
          </p:txBody>
        </p:sp>
        <p:sp>
          <p:nvSpPr>
            <p:cNvPr id="12329" name="TextBox 38"/>
            <p:cNvSpPr txBox="1">
              <a:spLocks noChangeArrowheads="1"/>
            </p:cNvSpPr>
            <p:nvPr/>
          </p:nvSpPr>
          <p:spPr bwMode="auto">
            <a:xfrm>
              <a:off x="3276600" y="2438400"/>
              <a:ext cx="4572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a:t>
              </a:r>
            </a:p>
          </p:txBody>
        </p:sp>
        <p:sp>
          <p:nvSpPr>
            <p:cNvPr id="12330" name="TextBox 39"/>
            <p:cNvSpPr txBox="1">
              <a:spLocks noChangeArrowheads="1"/>
            </p:cNvSpPr>
            <p:nvPr/>
          </p:nvSpPr>
          <p:spPr bwMode="auto">
            <a:xfrm>
              <a:off x="6553200" y="2438400"/>
              <a:ext cx="4572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a:t>
              </a:r>
            </a:p>
          </p:txBody>
        </p:sp>
        <p:sp>
          <p:nvSpPr>
            <p:cNvPr id="12331" name="TextBox 40"/>
            <p:cNvSpPr txBox="1">
              <a:spLocks noChangeArrowheads="1"/>
            </p:cNvSpPr>
            <p:nvPr/>
          </p:nvSpPr>
          <p:spPr bwMode="auto">
            <a:xfrm>
              <a:off x="4953000" y="2438400"/>
              <a:ext cx="4572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a:t>
              </a:r>
            </a:p>
          </p:txBody>
        </p:sp>
        <p:sp>
          <p:nvSpPr>
            <p:cNvPr id="12332" name="TextBox 47"/>
            <p:cNvSpPr txBox="1">
              <a:spLocks noChangeArrowheads="1"/>
            </p:cNvSpPr>
            <p:nvPr/>
          </p:nvSpPr>
          <p:spPr bwMode="auto">
            <a:xfrm>
              <a:off x="6553200" y="2819400"/>
              <a:ext cx="4572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M</a:t>
              </a:r>
            </a:p>
          </p:txBody>
        </p:sp>
        <p:sp>
          <p:nvSpPr>
            <p:cNvPr id="12333" name="TextBox 72"/>
            <p:cNvSpPr txBox="1">
              <a:spLocks noChangeArrowheads="1"/>
            </p:cNvSpPr>
            <p:nvPr/>
          </p:nvSpPr>
          <p:spPr bwMode="auto">
            <a:xfrm>
              <a:off x="1524000" y="2514600"/>
              <a:ext cx="1371600" cy="523220"/>
            </a:xfrm>
            <a:prstGeom prst="rect">
              <a:avLst/>
            </a:prstGeom>
            <a:noFill/>
            <a:ln w="9525">
              <a:noFill/>
              <a:miter lim="800000"/>
              <a:headEnd/>
              <a:tailEnd/>
            </a:ln>
          </p:spPr>
          <p:txBody>
            <a:bodyPr>
              <a:spAutoFit/>
            </a:bodyPr>
            <a:lstStyle/>
            <a:p>
              <a:r>
                <a:rPr lang="en-US" sz="2800">
                  <a:solidFill>
                    <a:srgbClr val="00B050"/>
                  </a:solidFill>
                  <a:latin typeface="Arial Black" pitchFamily="34" charset="0"/>
                </a:rPr>
                <a:t>P</a:t>
              </a:r>
              <a:r>
                <a:rPr lang="en-US" sz="2800" baseline="-25000">
                  <a:solidFill>
                    <a:srgbClr val="00B050"/>
                  </a:solidFill>
                  <a:latin typeface="Arial Black" pitchFamily="34" charset="0"/>
                </a:rPr>
                <a:t>0</a:t>
              </a:r>
            </a:p>
          </p:txBody>
        </p:sp>
        <p:sp>
          <p:nvSpPr>
            <p:cNvPr id="12334" name="TextBox 73"/>
            <p:cNvSpPr txBox="1">
              <a:spLocks noChangeArrowheads="1"/>
            </p:cNvSpPr>
            <p:nvPr/>
          </p:nvSpPr>
          <p:spPr bwMode="auto">
            <a:xfrm>
              <a:off x="1600200" y="1447800"/>
              <a:ext cx="381000" cy="461665"/>
            </a:xfrm>
            <a:prstGeom prst="rect">
              <a:avLst/>
            </a:prstGeom>
            <a:noFill/>
            <a:ln w="9525">
              <a:noFill/>
              <a:miter lim="800000"/>
              <a:headEnd/>
              <a:tailEnd/>
            </a:ln>
          </p:spPr>
          <p:txBody>
            <a:bodyPr>
              <a:spAutoFit/>
            </a:bodyPr>
            <a:lstStyle/>
            <a:p>
              <a:r>
                <a:rPr lang="en-US" sz="2400">
                  <a:latin typeface="Arial Black" pitchFamily="34" charset="0"/>
                </a:rPr>
                <a:t>0</a:t>
              </a:r>
            </a:p>
          </p:txBody>
        </p:sp>
      </p:grpSp>
      <p:grpSp>
        <p:nvGrpSpPr>
          <p:cNvPr id="6" name="Group 77"/>
          <p:cNvGrpSpPr>
            <a:grpSpLocks/>
          </p:cNvGrpSpPr>
          <p:nvPr/>
        </p:nvGrpSpPr>
        <p:grpSpPr bwMode="auto">
          <a:xfrm>
            <a:off x="1600200" y="2895600"/>
            <a:ext cx="6934200" cy="1971675"/>
            <a:chOff x="1600200" y="2895600"/>
            <a:chExt cx="6934200" cy="1971020"/>
          </a:xfrm>
        </p:grpSpPr>
        <p:cxnSp>
          <p:nvCxnSpPr>
            <p:cNvPr id="21" name="Straight Connector 20"/>
            <p:cNvCxnSpPr/>
            <p:nvPr/>
          </p:nvCxnSpPr>
          <p:spPr>
            <a:xfrm>
              <a:off x="1828800" y="4266744"/>
              <a:ext cx="51054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28800" y="3733522"/>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30600" y="3733522"/>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32400" y="3733522"/>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34200" y="3733522"/>
              <a:ext cx="0" cy="5252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316" name="TextBox 17"/>
            <p:cNvSpPr txBox="1">
              <a:spLocks noChangeArrowheads="1"/>
            </p:cNvSpPr>
            <p:nvPr/>
          </p:nvSpPr>
          <p:spPr bwMode="auto">
            <a:xfrm>
              <a:off x="3352800" y="3352800"/>
              <a:ext cx="381000" cy="461665"/>
            </a:xfrm>
            <a:prstGeom prst="rect">
              <a:avLst/>
            </a:prstGeom>
            <a:noFill/>
            <a:ln w="9525">
              <a:noFill/>
              <a:miter lim="800000"/>
              <a:headEnd/>
              <a:tailEnd/>
            </a:ln>
          </p:spPr>
          <p:txBody>
            <a:bodyPr>
              <a:spAutoFit/>
            </a:bodyPr>
            <a:lstStyle/>
            <a:p>
              <a:r>
                <a:rPr lang="en-US" sz="2400">
                  <a:latin typeface="Arial Black" pitchFamily="34" charset="0"/>
                </a:rPr>
                <a:t>1</a:t>
              </a:r>
            </a:p>
          </p:txBody>
        </p:sp>
        <p:sp>
          <p:nvSpPr>
            <p:cNvPr id="12317" name="TextBox 18"/>
            <p:cNvSpPr txBox="1">
              <a:spLocks noChangeArrowheads="1"/>
            </p:cNvSpPr>
            <p:nvPr/>
          </p:nvSpPr>
          <p:spPr bwMode="auto">
            <a:xfrm>
              <a:off x="5029200" y="3352800"/>
              <a:ext cx="457200" cy="461665"/>
            </a:xfrm>
            <a:prstGeom prst="rect">
              <a:avLst/>
            </a:prstGeom>
            <a:noFill/>
            <a:ln w="9525">
              <a:noFill/>
              <a:miter lim="800000"/>
              <a:headEnd/>
              <a:tailEnd/>
            </a:ln>
          </p:spPr>
          <p:txBody>
            <a:bodyPr>
              <a:spAutoFit/>
            </a:bodyPr>
            <a:lstStyle/>
            <a:p>
              <a:r>
                <a:rPr lang="en-US" sz="2400">
                  <a:latin typeface="Arial Black" pitchFamily="34" charset="0"/>
                </a:rPr>
                <a:t>2</a:t>
              </a:r>
            </a:p>
          </p:txBody>
        </p:sp>
        <p:sp>
          <p:nvSpPr>
            <p:cNvPr id="12318" name="TextBox 19"/>
            <p:cNvSpPr txBox="1">
              <a:spLocks noChangeArrowheads="1"/>
            </p:cNvSpPr>
            <p:nvPr/>
          </p:nvSpPr>
          <p:spPr bwMode="auto">
            <a:xfrm>
              <a:off x="6705600" y="3352800"/>
              <a:ext cx="609600" cy="461665"/>
            </a:xfrm>
            <a:prstGeom prst="rect">
              <a:avLst/>
            </a:prstGeom>
            <a:noFill/>
            <a:ln w="9525">
              <a:noFill/>
              <a:miter lim="800000"/>
              <a:headEnd/>
              <a:tailEnd/>
            </a:ln>
          </p:spPr>
          <p:txBody>
            <a:bodyPr>
              <a:spAutoFit/>
            </a:bodyPr>
            <a:lstStyle/>
            <a:p>
              <a:r>
                <a:rPr lang="en-US" sz="2400">
                  <a:latin typeface="Arial Black" pitchFamily="34" charset="0"/>
                </a:rPr>
                <a:t>3</a:t>
              </a:r>
            </a:p>
          </p:txBody>
        </p:sp>
        <p:sp>
          <p:nvSpPr>
            <p:cNvPr id="12319" name="TextBox 36"/>
            <p:cNvSpPr txBox="1">
              <a:spLocks noChangeArrowheads="1"/>
            </p:cNvSpPr>
            <p:nvPr/>
          </p:nvSpPr>
          <p:spPr bwMode="auto">
            <a:xfrm>
              <a:off x="2514600" y="2895600"/>
              <a:ext cx="4038600" cy="584775"/>
            </a:xfrm>
            <a:prstGeom prst="rect">
              <a:avLst/>
            </a:prstGeom>
            <a:noFill/>
            <a:ln w="9525">
              <a:noFill/>
              <a:miter lim="800000"/>
              <a:headEnd/>
              <a:tailEnd/>
            </a:ln>
          </p:spPr>
          <p:txBody>
            <a:bodyPr>
              <a:spAutoFit/>
            </a:bodyPr>
            <a:lstStyle/>
            <a:p>
              <a:r>
                <a:rPr lang="en-US" sz="3200" b="1">
                  <a:solidFill>
                    <a:srgbClr val="7030A0"/>
                  </a:solidFill>
                  <a:latin typeface="Perpetua" pitchFamily="18" charset="0"/>
                </a:rPr>
                <a:t>Common Stock</a:t>
              </a:r>
            </a:p>
          </p:txBody>
        </p:sp>
        <p:sp>
          <p:nvSpPr>
            <p:cNvPr id="12320" name="TextBox 44"/>
            <p:cNvSpPr txBox="1">
              <a:spLocks noChangeArrowheads="1"/>
            </p:cNvSpPr>
            <p:nvPr/>
          </p:nvSpPr>
          <p:spPr bwMode="auto">
            <a:xfrm>
              <a:off x="3352800" y="4267200"/>
              <a:ext cx="6858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D</a:t>
              </a:r>
              <a:r>
                <a:rPr lang="en-US" sz="2800" baseline="-25000">
                  <a:solidFill>
                    <a:srgbClr val="C00000"/>
                  </a:solidFill>
                  <a:latin typeface="Arial Black" pitchFamily="34" charset="0"/>
                </a:rPr>
                <a:t>1</a:t>
              </a:r>
            </a:p>
          </p:txBody>
        </p:sp>
        <p:sp>
          <p:nvSpPr>
            <p:cNvPr id="12321" name="TextBox 45"/>
            <p:cNvSpPr txBox="1">
              <a:spLocks noChangeArrowheads="1"/>
            </p:cNvSpPr>
            <p:nvPr/>
          </p:nvSpPr>
          <p:spPr bwMode="auto">
            <a:xfrm>
              <a:off x="5029200" y="4267200"/>
              <a:ext cx="7620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D</a:t>
              </a:r>
              <a:r>
                <a:rPr lang="en-US" sz="2800" baseline="-25000">
                  <a:solidFill>
                    <a:srgbClr val="C00000"/>
                  </a:solidFill>
                  <a:latin typeface="Arial Black" pitchFamily="34" charset="0"/>
                </a:rPr>
                <a:t>2</a:t>
              </a:r>
            </a:p>
          </p:txBody>
        </p:sp>
        <p:sp>
          <p:nvSpPr>
            <p:cNvPr id="12322" name="TextBox 46"/>
            <p:cNvSpPr txBox="1">
              <a:spLocks noChangeArrowheads="1"/>
            </p:cNvSpPr>
            <p:nvPr/>
          </p:nvSpPr>
          <p:spPr bwMode="auto">
            <a:xfrm>
              <a:off x="6705600" y="4267200"/>
              <a:ext cx="7620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D</a:t>
              </a:r>
              <a:r>
                <a:rPr lang="en-US" sz="2800" baseline="-25000">
                  <a:solidFill>
                    <a:srgbClr val="C00000"/>
                  </a:solidFill>
                  <a:latin typeface="Arial Black" pitchFamily="34" charset="0"/>
                </a:rPr>
                <a:t>3</a:t>
              </a:r>
            </a:p>
          </p:txBody>
        </p:sp>
        <p:sp>
          <p:nvSpPr>
            <p:cNvPr id="12323" name="TextBox 65"/>
            <p:cNvSpPr txBox="1">
              <a:spLocks noChangeArrowheads="1"/>
            </p:cNvSpPr>
            <p:nvPr/>
          </p:nvSpPr>
          <p:spPr bwMode="auto">
            <a:xfrm>
              <a:off x="7772400" y="4191000"/>
              <a:ext cx="762000" cy="584775"/>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D</a:t>
              </a:r>
              <a:r>
                <a:rPr lang="en-US" sz="4800" baseline="-25000">
                  <a:solidFill>
                    <a:srgbClr val="C00000"/>
                  </a:solidFill>
                  <a:latin typeface="Arial Black" pitchFamily="34" charset="0"/>
                </a:rPr>
                <a:t>∞</a:t>
              </a:r>
              <a:endParaRPr lang="en-US" sz="2800" baseline="-25000">
                <a:solidFill>
                  <a:srgbClr val="C00000"/>
                </a:solidFill>
                <a:latin typeface="Arial Black" pitchFamily="34" charset="0"/>
              </a:endParaRPr>
            </a:p>
          </p:txBody>
        </p:sp>
        <p:cxnSp>
          <p:nvCxnSpPr>
            <p:cNvPr id="69" name="Straight Arrow Connector 68"/>
            <p:cNvCxnSpPr/>
            <p:nvPr/>
          </p:nvCxnSpPr>
          <p:spPr>
            <a:xfrm>
              <a:off x="6934200" y="4266744"/>
              <a:ext cx="1066800" cy="0"/>
            </a:xfrm>
            <a:prstGeom prst="straightConnector1">
              <a:avLst/>
            </a:prstGeom>
            <a:ln w="50800">
              <a:prstDash val="dash"/>
              <a:tailEnd type="arrow"/>
            </a:ln>
          </p:spPr>
          <p:style>
            <a:lnRef idx="1">
              <a:schemeClr val="accent1"/>
            </a:lnRef>
            <a:fillRef idx="0">
              <a:schemeClr val="accent1"/>
            </a:fillRef>
            <a:effectRef idx="0">
              <a:schemeClr val="accent1"/>
            </a:effectRef>
            <a:fontRef idx="minor">
              <a:schemeClr val="tx1"/>
            </a:fontRef>
          </p:style>
        </p:cxnSp>
        <p:sp>
          <p:nvSpPr>
            <p:cNvPr id="12325" name="TextBox 71"/>
            <p:cNvSpPr txBox="1">
              <a:spLocks noChangeArrowheads="1"/>
            </p:cNvSpPr>
            <p:nvPr/>
          </p:nvSpPr>
          <p:spPr bwMode="auto">
            <a:xfrm>
              <a:off x="1600200" y="4343400"/>
              <a:ext cx="1371600" cy="523220"/>
            </a:xfrm>
            <a:prstGeom prst="rect">
              <a:avLst/>
            </a:prstGeom>
            <a:noFill/>
            <a:ln w="9525">
              <a:noFill/>
              <a:miter lim="800000"/>
              <a:headEnd/>
              <a:tailEnd/>
            </a:ln>
          </p:spPr>
          <p:txBody>
            <a:bodyPr>
              <a:spAutoFit/>
            </a:bodyPr>
            <a:lstStyle/>
            <a:p>
              <a:r>
                <a:rPr lang="en-US" sz="2800">
                  <a:solidFill>
                    <a:srgbClr val="00B050"/>
                  </a:solidFill>
                  <a:latin typeface="Arial Black" pitchFamily="34" charset="0"/>
                </a:rPr>
                <a:t>P</a:t>
              </a:r>
              <a:r>
                <a:rPr lang="en-US" sz="2800" baseline="-25000">
                  <a:solidFill>
                    <a:srgbClr val="00B050"/>
                  </a:solidFill>
                  <a:latin typeface="Arial Black" pitchFamily="34" charset="0"/>
                </a:rPr>
                <a:t>0</a:t>
              </a:r>
            </a:p>
          </p:txBody>
        </p:sp>
        <p:sp>
          <p:nvSpPr>
            <p:cNvPr id="12326" name="TextBox 74"/>
            <p:cNvSpPr txBox="1">
              <a:spLocks noChangeArrowheads="1"/>
            </p:cNvSpPr>
            <p:nvPr/>
          </p:nvSpPr>
          <p:spPr bwMode="auto">
            <a:xfrm>
              <a:off x="1676400" y="3276600"/>
              <a:ext cx="381000" cy="461665"/>
            </a:xfrm>
            <a:prstGeom prst="rect">
              <a:avLst/>
            </a:prstGeom>
            <a:noFill/>
            <a:ln w="9525">
              <a:noFill/>
              <a:miter lim="800000"/>
              <a:headEnd/>
              <a:tailEnd/>
            </a:ln>
          </p:spPr>
          <p:txBody>
            <a:bodyPr>
              <a:spAutoFit/>
            </a:bodyPr>
            <a:lstStyle/>
            <a:p>
              <a:r>
                <a:rPr lang="en-US" sz="2400">
                  <a:latin typeface="Arial Black" pitchFamily="34" charset="0"/>
                </a:rPr>
                <a:t>0</a:t>
              </a:r>
            </a:p>
          </p:txBody>
        </p:sp>
      </p:grpSp>
      <p:grpSp>
        <p:nvGrpSpPr>
          <p:cNvPr id="11" name="Group 78"/>
          <p:cNvGrpSpPr>
            <a:grpSpLocks/>
          </p:cNvGrpSpPr>
          <p:nvPr/>
        </p:nvGrpSpPr>
        <p:grpSpPr bwMode="auto">
          <a:xfrm>
            <a:off x="1447800" y="4648200"/>
            <a:ext cx="6096000" cy="1971675"/>
            <a:chOff x="1447800" y="4648200"/>
            <a:chExt cx="6096000" cy="1971020"/>
          </a:xfrm>
        </p:grpSpPr>
        <p:grpSp>
          <p:nvGrpSpPr>
            <p:cNvPr id="12295" name="Group 25"/>
            <p:cNvGrpSpPr>
              <a:grpSpLocks/>
            </p:cNvGrpSpPr>
            <p:nvPr/>
          </p:nvGrpSpPr>
          <p:grpSpPr bwMode="auto">
            <a:xfrm>
              <a:off x="1905000" y="5105400"/>
              <a:ext cx="5562600" cy="914400"/>
              <a:chOff x="1828800" y="1219200"/>
              <a:chExt cx="5562600" cy="914400"/>
            </a:xfrm>
          </p:grpSpPr>
          <p:grpSp>
            <p:nvGrpSpPr>
              <p:cNvPr id="12302" name="Group 26"/>
              <p:cNvGrpSpPr>
                <a:grpSpLocks/>
              </p:cNvGrpSpPr>
              <p:nvPr/>
            </p:nvGrpSpPr>
            <p:grpSpPr bwMode="auto">
              <a:xfrm>
                <a:off x="1828800" y="1600200"/>
                <a:ext cx="5181600" cy="533400"/>
                <a:chOff x="1828800" y="1600200"/>
                <a:chExt cx="5181600" cy="533400"/>
              </a:xfrm>
            </p:grpSpPr>
            <p:cxnSp>
              <p:nvCxnSpPr>
                <p:cNvPr id="31" name="Straight Connector 30"/>
                <p:cNvCxnSpPr/>
                <p:nvPr/>
              </p:nvCxnSpPr>
              <p:spPr>
                <a:xfrm>
                  <a:off x="1828800" y="2133144"/>
                  <a:ext cx="51816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28800" y="1599921"/>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30600" y="1599921"/>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32400" y="1599921"/>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34200" y="1599921"/>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12303" name="TextBox 27"/>
              <p:cNvSpPr txBox="1">
                <a:spLocks noChangeArrowheads="1"/>
              </p:cNvSpPr>
              <p:nvPr/>
            </p:nvSpPr>
            <p:spPr bwMode="auto">
              <a:xfrm>
                <a:off x="3352800" y="1219200"/>
                <a:ext cx="381000" cy="461665"/>
              </a:xfrm>
              <a:prstGeom prst="rect">
                <a:avLst/>
              </a:prstGeom>
              <a:noFill/>
              <a:ln w="9525">
                <a:noFill/>
                <a:miter lim="800000"/>
                <a:headEnd/>
                <a:tailEnd/>
              </a:ln>
            </p:spPr>
            <p:txBody>
              <a:bodyPr>
                <a:spAutoFit/>
              </a:bodyPr>
              <a:lstStyle/>
              <a:p>
                <a:r>
                  <a:rPr lang="en-US" sz="2400">
                    <a:latin typeface="Arial Black" pitchFamily="34" charset="0"/>
                  </a:rPr>
                  <a:t>1</a:t>
                </a:r>
              </a:p>
            </p:txBody>
          </p:sp>
          <p:sp>
            <p:nvSpPr>
              <p:cNvPr id="12304" name="TextBox 28"/>
              <p:cNvSpPr txBox="1">
                <a:spLocks noChangeArrowheads="1"/>
              </p:cNvSpPr>
              <p:nvPr/>
            </p:nvSpPr>
            <p:spPr bwMode="auto">
              <a:xfrm>
                <a:off x="5029200" y="1219200"/>
                <a:ext cx="457200" cy="461665"/>
              </a:xfrm>
              <a:prstGeom prst="rect">
                <a:avLst/>
              </a:prstGeom>
              <a:noFill/>
              <a:ln w="9525">
                <a:noFill/>
                <a:miter lim="800000"/>
                <a:headEnd/>
                <a:tailEnd/>
              </a:ln>
            </p:spPr>
            <p:txBody>
              <a:bodyPr>
                <a:spAutoFit/>
              </a:bodyPr>
              <a:lstStyle/>
              <a:p>
                <a:r>
                  <a:rPr lang="en-US" sz="2400">
                    <a:latin typeface="Arial Black" pitchFamily="34" charset="0"/>
                  </a:rPr>
                  <a:t>2</a:t>
                </a:r>
              </a:p>
            </p:txBody>
          </p:sp>
          <p:sp>
            <p:nvSpPr>
              <p:cNvPr id="12305" name="TextBox 29"/>
              <p:cNvSpPr txBox="1">
                <a:spLocks noChangeArrowheads="1"/>
              </p:cNvSpPr>
              <p:nvPr/>
            </p:nvSpPr>
            <p:spPr bwMode="auto">
              <a:xfrm>
                <a:off x="6781800" y="1219200"/>
                <a:ext cx="609600" cy="461665"/>
              </a:xfrm>
              <a:prstGeom prst="rect">
                <a:avLst/>
              </a:prstGeom>
              <a:noFill/>
              <a:ln w="9525">
                <a:noFill/>
                <a:miter lim="800000"/>
                <a:headEnd/>
                <a:tailEnd/>
              </a:ln>
            </p:spPr>
            <p:txBody>
              <a:bodyPr>
                <a:spAutoFit/>
              </a:bodyPr>
              <a:lstStyle/>
              <a:p>
                <a:r>
                  <a:rPr lang="en-US" sz="2400">
                    <a:latin typeface="Arial Black" pitchFamily="34" charset="0"/>
                  </a:rPr>
                  <a:t>3</a:t>
                </a:r>
              </a:p>
            </p:txBody>
          </p:sp>
        </p:grpSp>
        <p:sp>
          <p:nvSpPr>
            <p:cNvPr id="12296" name="TextBox 37"/>
            <p:cNvSpPr txBox="1">
              <a:spLocks noChangeArrowheads="1"/>
            </p:cNvSpPr>
            <p:nvPr/>
          </p:nvSpPr>
          <p:spPr bwMode="auto">
            <a:xfrm>
              <a:off x="3505200" y="4648200"/>
              <a:ext cx="1981200" cy="584775"/>
            </a:xfrm>
            <a:prstGeom prst="rect">
              <a:avLst/>
            </a:prstGeom>
            <a:noFill/>
            <a:ln w="9525">
              <a:noFill/>
              <a:miter lim="800000"/>
              <a:headEnd/>
              <a:tailEnd/>
            </a:ln>
          </p:spPr>
          <p:txBody>
            <a:bodyPr>
              <a:spAutoFit/>
            </a:bodyPr>
            <a:lstStyle/>
            <a:p>
              <a:r>
                <a:rPr lang="en-US" sz="3200" b="1">
                  <a:solidFill>
                    <a:srgbClr val="7030A0"/>
                  </a:solidFill>
                  <a:latin typeface="Perpetua" pitchFamily="18" charset="0"/>
                </a:rPr>
                <a:t>Project</a:t>
              </a:r>
            </a:p>
          </p:txBody>
        </p:sp>
        <p:sp>
          <p:nvSpPr>
            <p:cNvPr id="12297" name="TextBox 41"/>
            <p:cNvSpPr txBox="1">
              <a:spLocks noChangeArrowheads="1"/>
            </p:cNvSpPr>
            <p:nvPr/>
          </p:nvSpPr>
          <p:spPr bwMode="auto">
            <a:xfrm>
              <a:off x="6629400" y="6019800"/>
              <a:ext cx="9144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CF</a:t>
              </a:r>
              <a:r>
                <a:rPr lang="en-US" sz="2800" baseline="-25000">
                  <a:solidFill>
                    <a:srgbClr val="C00000"/>
                  </a:solidFill>
                  <a:latin typeface="Arial Black" pitchFamily="34" charset="0"/>
                </a:rPr>
                <a:t>3</a:t>
              </a:r>
            </a:p>
          </p:txBody>
        </p:sp>
        <p:sp>
          <p:nvSpPr>
            <p:cNvPr id="12298" name="TextBox 42"/>
            <p:cNvSpPr txBox="1">
              <a:spLocks noChangeArrowheads="1"/>
            </p:cNvSpPr>
            <p:nvPr/>
          </p:nvSpPr>
          <p:spPr bwMode="auto">
            <a:xfrm>
              <a:off x="4953000" y="6019800"/>
              <a:ext cx="9144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CF</a:t>
              </a:r>
              <a:r>
                <a:rPr lang="en-US" sz="2800" baseline="-25000">
                  <a:solidFill>
                    <a:srgbClr val="C00000"/>
                  </a:solidFill>
                  <a:latin typeface="Arial Black" pitchFamily="34" charset="0"/>
                </a:rPr>
                <a:t>2</a:t>
              </a:r>
            </a:p>
          </p:txBody>
        </p:sp>
        <p:sp>
          <p:nvSpPr>
            <p:cNvPr id="12299" name="TextBox 43"/>
            <p:cNvSpPr txBox="1">
              <a:spLocks noChangeArrowheads="1"/>
            </p:cNvSpPr>
            <p:nvPr/>
          </p:nvSpPr>
          <p:spPr bwMode="auto">
            <a:xfrm>
              <a:off x="3200400" y="6019800"/>
              <a:ext cx="9144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CF</a:t>
              </a:r>
              <a:r>
                <a:rPr lang="en-US" sz="2800" baseline="-25000">
                  <a:solidFill>
                    <a:srgbClr val="C00000"/>
                  </a:solidFill>
                  <a:latin typeface="Arial Black" pitchFamily="34" charset="0"/>
                </a:rPr>
                <a:t>1</a:t>
              </a:r>
            </a:p>
          </p:txBody>
        </p:sp>
        <p:sp>
          <p:nvSpPr>
            <p:cNvPr id="12300" name="TextBox 70"/>
            <p:cNvSpPr txBox="1">
              <a:spLocks noChangeArrowheads="1"/>
            </p:cNvSpPr>
            <p:nvPr/>
          </p:nvSpPr>
          <p:spPr bwMode="auto">
            <a:xfrm>
              <a:off x="1447800" y="6096000"/>
              <a:ext cx="1371600" cy="523220"/>
            </a:xfrm>
            <a:prstGeom prst="rect">
              <a:avLst/>
            </a:prstGeom>
            <a:noFill/>
            <a:ln w="9525">
              <a:noFill/>
              <a:miter lim="800000"/>
              <a:headEnd/>
              <a:tailEnd/>
            </a:ln>
          </p:spPr>
          <p:txBody>
            <a:bodyPr>
              <a:spAutoFit/>
            </a:bodyPr>
            <a:lstStyle/>
            <a:p>
              <a:r>
                <a:rPr lang="en-US" sz="2800">
                  <a:solidFill>
                    <a:srgbClr val="00B050"/>
                  </a:solidFill>
                  <a:latin typeface="Arial Black" pitchFamily="34" charset="0"/>
                </a:rPr>
                <a:t>COST</a:t>
              </a:r>
            </a:p>
          </p:txBody>
        </p:sp>
        <p:sp>
          <p:nvSpPr>
            <p:cNvPr id="12301" name="TextBox 75"/>
            <p:cNvSpPr txBox="1">
              <a:spLocks noChangeArrowheads="1"/>
            </p:cNvSpPr>
            <p:nvPr/>
          </p:nvSpPr>
          <p:spPr bwMode="auto">
            <a:xfrm>
              <a:off x="1752600" y="5029200"/>
              <a:ext cx="381000" cy="461665"/>
            </a:xfrm>
            <a:prstGeom prst="rect">
              <a:avLst/>
            </a:prstGeom>
            <a:noFill/>
            <a:ln w="9525">
              <a:noFill/>
              <a:miter lim="800000"/>
              <a:headEnd/>
              <a:tailEnd/>
            </a:ln>
          </p:spPr>
          <p:txBody>
            <a:bodyPr>
              <a:spAutoFit/>
            </a:bodyPr>
            <a:lstStyle/>
            <a:p>
              <a:r>
                <a:rPr lang="en-US" sz="2400">
                  <a:latin typeface="Arial Black" pitchFamily="34" charset="0"/>
                </a:rPr>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Title 1"/>
          <p:cNvSpPr>
            <a:spLocks noGrp="1"/>
          </p:cNvSpPr>
          <p:nvPr>
            <p:ph type="title"/>
          </p:nvPr>
        </p:nvSpPr>
        <p:spPr>
          <a:xfrm>
            <a:off x="914400" y="152400"/>
            <a:ext cx="7772400" cy="1447800"/>
          </a:xfrm>
          <a:solidFill>
            <a:schemeClr val="bg2"/>
          </a:solidFill>
        </p:spPr>
        <p:txBody>
          <a:bodyPr rtlCol="0">
            <a:normAutofit fontScale="90000"/>
          </a:bodyPr>
          <a:lstStyle/>
          <a:p>
            <a:pPr fontAlgn="auto">
              <a:spcAft>
                <a:spcPts val="0"/>
              </a:spcAft>
              <a:defRPr/>
            </a:pPr>
            <a:r>
              <a:rPr lang="en-US" sz="4800" b="1" smtClean="0"/>
              <a:t>Internal Rate of Return </a:t>
            </a:r>
            <a:r>
              <a:rPr lang="en-US" sz="4800" b="1" smtClean="0">
                <a:solidFill>
                  <a:srgbClr val="00B050"/>
                </a:solidFill>
              </a:rPr>
              <a:t>Advantages</a:t>
            </a:r>
          </a:p>
        </p:txBody>
      </p:sp>
      <p:sp>
        <p:nvSpPr>
          <p:cNvPr id="141313" name="Slide Number Placeholder 22"/>
          <p:cNvSpPr>
            <a:spLocks noGrp="1"/>
          </p:cNvSpPr>
          <p:nvPr>
            <p:ph type="sldNum" sz="quarter" idx="12"/>
          </p:nvPr>
        </p:nvSpPr>
        <p:spPr bwMode="auto">
          <a:ln>
            <a:round/>
            <a:headEnd/>
            <a:tailEnd/>
          </a:ln>
        </p:spPr>
        <p:txBody>
          <a:bodyPr/>
          <a:lstStyle/>
          <a:p>
            <a:pPr>
              <a:defRPr/>
            </a:pPr>
            <a:r>
              <a:rPr lang="en-US"/>
              <a:t>9-</a:t>
            </a:r>
            <a:fld id="{1824E054-F320-48B9-8097-D640C0B4D625}" type="slidenum">
              <a:rPr lang="en-US"/>
              <a:pPr>
                <a:defRPr/>
              </a:pPr>
              <a:t>70</a:t>
            </a:fld>
            <a:endParaRPr lang="en-US"/>
          </a:p>
        </p:txBody>
      </p:sp>
      <p:sp>
        <p:nvSpPr>
          <p:cNvPr id="74756" name="TextBox 3"/>
          <p:cNvSpPr txBox="1">
            <a:spLocks noChangeArrowheads="1"/>
          </p:cNvSpPr>
          <p:nvPr/>
        </p:nvSpPr>
        <p:spPr bwMode="auto">
          <a:xfrm>
            <a:off x="762000" y="1600200"/>
            <a:ext cx="7924800" cy="4905375"/>
          </a:xfrm>
          <a:prstGeom prst="rect">
            <a:avLst/>
          </a:prstGeom>
          <a:noFill/>
          <a:ln w="9525">
            <a:noFill/>
            <a:miter lim="800000"/>
            <a:headEnd/>
            <a:tailEnd/>
          </a:ln>
        </p:spPr>
        <p:txBody>
          <a:bodyPr>
            <a:spAutoFit/>
          </a:bodyPr>
          <a:lstStyle/>
          <a:p>
            <a:pPr marL="401638" indent="-401638">
              <a:buFont typeface="Arial" charset="0"/>
              <a:buChar char="•"/>
            </a:pPr>
            <a:r>
              <a:rPr lang="en-US" sz="3200" b="1">
                <a:latin typeface="Perpetua" pitchFamily="18" charset="0"/>
              </a:rPr>
              <a:t>Considers all of the cash flows in the computation</a:t>
            </a:r>
          </a:p>
          <a:p>
            <a:pPr marL="401638" indent="-401638">
              <a:buFont typeface="Arial" charset="0"/>
              <a:buChar char="•"/>
            </a:pPr>
            <a:endParaRPr lang="en-US" sz="2000" b="1">
              <a:latin typeface="Perpetua" pitchFamily="18" charset="0"/>
            </a:endParaRPr>
          </a:p>
          <a:p>
            <a:pPr marL="401638" indent="-401638">
              <a:buFont typeface="Arial" charset="0"/>
              <a:buChar char="•"/>
            </a:pPr>
            <a:r>
              <a:rPr lang="en-US" sz="3200" b="1">
                <a:latin typeface="Perpetua" pitchFamily="18" charset="0"/>
              </a:rPr>
              <a:t>Uses the time value of money</a:t>
            </a:r>
          </a:p>
          <a:p>
            <a:pPr marL="401638" indent="-401638"/>
            <a:endParaRPr lang="en-US" sz="2000" b="1">
              <a:latin typeface="Perpetua" pitchFamily="18" charset="0"/>
            </a:endParaRPr>
          </a:p>
          <a:p>
            <a:pPr marL="401638" indent="-401638">
              <a:buFont typeface="Arial" charset="0"/>
              <a:buChar char="•"/>
            </a:pPr>
            <a:r>
              <a:rPr lang="en-US" sz="3200" b="1">
                <a:latin typeface="Perpetua" pitchFamily="18" charset="0"/>
              </a:rPr>
              <a:t>If the IRR is high enough, you may not need to estimate a required return, which is often a difficult task</a:t>
            </a:r>
          </a:p>
          <a:p>
            <a:pPr marL="401638" indent="-401638">
              <a:buFont typeface="Arial" charset="0"/>
              <a:buChar char="•"/>
            </a:pPr>
            <a:endParaRPr lang="en-US" sz="2000" b="1">
              <a:latin typeface="Perpetua" pitchFamily="18" charset="0"/>
            </a:endParaRPr>
          </a:p>
          <a:p>
            <a:pPr marL="401638" indent="-401638">
              <a:buFont typeface="Arial" charset="0"/>
              <a:buChar char="•"/>
            </a:pPr>
            <a:r>
              <a:rPr lang="en-US" sz="3200" b="1">
                <a:latin typeface="Perpetua" pitchFamily="18" charset="0"/>
              </a:rPr>
              <a:t>Usually provides a similar answer to the NPV computation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Title 1"/>
          <p:cNvSpPr>
            <a:spLocks noGrp="1"/>
          </p:cNvSpPr>
          <p:nvPr>
            <p:ph type="title"/>
          </p:nvPr>
        </p:nvSpPr>
        <p:spPr>
          <a:xfrm>
            <a:off x="914400" y="274638"/>
            <a:ext cx="7772400" cy="1401762"/>
          </a:xfrm>
          <a:solidFill>
            <a:schemeClr val="bg2"/>
          </a:solidFill>
        </p:spPr>
        <p:txBody>
          <a:bodyPr/>
          <a:lstStyle/>
          <a:p>
            <a:pPr>
              <a:lnSpc>
                <a:spcPct val="80000"/>
              </a:lnSpc>
            </a:pPr>
            <a:r>
              <a:rPr lang="en-US" sz="4800" b="1" smtClean="0"/>
              <a:t>Internal Rate of Return </a:t>
            </a:r>
            <a:r>
              <a:rPr lang="en-US" sz="4800" b="1" smtClean="0">
                <a:solidFill>
                  <a:srgbClr val="FF0000"/>
                </a:solidFill>
              </a:rPr>
              <a:t>Disadvantages</a:t>
            </a:r>
          </a:p>
        </p:txBody>
      </p:sp>
      <p:sp>
        <p:nvSpPr>
          <p:cNvPr id="143361" name="Slide Number Placeholder 22"/>
          <p:cNvSpPr>
            <a:spLocks noGrp="1"/>
          </p:cNvSpPr>
          <p:nvPr>
            <p:ph type="sldNum" sz="quarter" idx="12"/>
          </p:nvPr>
        </p:nvSpPr>
        <p:spPr bwMode="auto">
          <a:ln>
            <a:round/>
            <a:headEnd/>
            <a:tailEnd/>
          </a:ln>
        </p:spPr>
        <p:txBody>
          <a:bodyPr/>
          <a:lstStyle/>
          <a:p>
            <a:pPr>
              <a:defRPr/>
            </a:pPr>
            <a:r>
              <a:rPr lang="en-US"/>
              <a:t>9-</a:t>
            </a:r>
            <a:fld id="{9C339F78-2EE0-4905-A8F8-2C9C64D146D0}" type="slidenum">
              <a:rPr lang="en-US"/>
              <a:pPr>
                <a:defRPr/>
              </a:pPr>
              <a:t>71</a:t>
            </a:fld>
            <a:endParaRPr lang="en-US"/>
          </a:p>
        </p:txBody>
      </p:sp>
      <p:sp>
        <p:nvSpPr>
          <p:cNvPr id="75780" name="TextBox 4"/>
          <p:cNvSpPr txBox="1">
            <a:spLocks noChangeArrowheads="1"/>
          </p:cNvSpPr>
          <p:nvPr/>
        </p:nvSpPr>
        <p:spPr bwMode="auto">
          <a:xfrm>
            <a:off x="381000" y="1828800"/>
            <a:ext cx="8153400" cy="4235450"/>
          </a:xfrm>
          <a:prstGeom prst="rect">
            <a:avLst/>
          </a:prstGeom>
          <a:noFill/>
          <a:ln w="9525">
            <a:noFill/>
            <a:miter lim="800000"/>
            <a:headEnd/>
            <a:tailEnd/>
          </a:ln>
        </p:spPr>
        <p:txBody>
          <a:bodyPr>
            <a:spAutoFit/>
          </a:bodyPr>
          <a:lstStyle/>
          <a:p>
            <a:pPr marL="803275" lvl="1" indent="-346075">
              <a:buFont typeface="Arial" charset="0"/>
              <a:buChar char="•"/>
            </a:pPr>
            <a:r>
              <a:rPr lang="en-US" sz="3200" b="1">
                <a:latin typeface="Perpetua" pitchFamily="18" charset="0"/>
              </a:rPr>
              <a:t>Uses the firm’s required rate of return for comparison purposes.</a:t>
            </a:r>
          </a:p>
          <a:p>
            <a:pPr marL="803275" lvl="1" indent="-346075">
              <a:buFont typeface="Arial" charset="0"/>
              <a:buChar char="•"/>
            </a:pPr>
            <a:endParaRPr lang="en-US" sz="2000" b="1">
              <a:latin typeface="Perpetua" pitchFamily="18" charset="0"/>
            </a:endParaRPr>
          </a:p>
          <a:p>
            <a:pPr marL="803275" lvl="1" indent="-346075">
              <a:buFont typeface="Arial" charset="0"/>
              <a:buChar char="•"/>
            </a:pPr>
            <a:r>
              <a:rPr lang="en-US" sz="3200" b="1">
                <a:latin typeface="Perpetua" pitchFamily="18" charset="0"/>
              </a:rPr>
              <a:t>Unusually high numbers can often occur when a significant amount of the project’s cash flows occur early in the life of the project.</a:t>
            </a:r>
          </a:p>
          <a:p>
            <a:pPr marL="803275" lvl="1" indent="-346075">
              <a:buFont typeface="Arial" charset="0"/>
              <a:buChar char="•"/>
            </a:pPr>
            <a:endParaRPr lang="en-US" sz="3200" b="1"/>
          </a:p>
          <a:p>
            <a:pPr marL="803275" lvl="1" indent="-346075"/>
            <a:endParaRPr lang="en-US" sz="2800" b="1"/>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Title 1"/>
          <p:cNvSpPr>
            <a:spLocks noGrp="1"/>
          </p:cNvSpPr>
          <p:nvPr>
            <p:ph type="title"/>
          </p:nvPr>
        </p:nvSpPr>
        <p:spPr>
          <a:solidFill>
            <a:schemeClr val="bg2"/>
          </a:solidFill>
        </p:spPr>
        <p:txBody>
          <a:bodyPr/>
          <a:lstStyle/>
          <a:p>
            <a:r>
              <a:rPr lang="en-US" sz="4800" b="1" smtClean="0"/>
              <a:t>Mutually Exclusive Projects</a:t>
            </a:r>
          </a:p>
        </p:txBody>
      </p:sp>
      <p:sp>
        <p:nvSpPr>
          <p:cNvPr id="145409" name="Slide Number Placeholder 22"/>
          <p:cNvSpPr>
            <a:spLocks noGrp="1"/>
          </p:cNvSpPr>
          <p:nvPr>
            <p:ph type="sldNum" sz="quarter" idx="12"/>
          </p:nvPr>
        </p:nvSpPr>
        <p:spPr bwMode="auto">
          <a:ln>
            <a:round/>
            <a:headEnd/>
            <a:tailEnd/>
          </a:ln>
        </p:spPr>
        <p:txBody>
          <a:bodyPr/>
          <a:lstStyle/>
          <a:p>
            <a:pPr>
              <a:defRPr/>
            </a:pPr>
            <a:r>
              <a:rPr lang="en-US"/>
              <a:t>9-</a:t>
            </a:r>
            <a:fld id="{7DFD133C-6B83-4219-A2A8-9D4FA1BD26EC}" type="slidenum">
              <a:rPr lang="en-US"/>
              <a:pPr>
                <a:defRPr/>
              </a:pPr>
              <a:t>72</a:t>
            </a:fld>
            <a:endParaRPr lang="en-US"/>
          </a:p>
        </p:txBody>
      </p:sp>
      <p:sp>
        <p:nvSpPr>
          <p:cNvPr id="76804" name="TextBox 3"/>
          <p:cNvSpPr txBox="1">
            <a:spLocks noChangeArrowheads="1"/>
          </p:cNvSpPr>
          <p:nvPr/>
        </p:nvSpPr>
        <p:spPr bwMode="auto">
          <a:xfrm>
            <a:off x="381000" y="1828800"/>
            <a:ext cx="8610600" cy="3478213"/>
          </a:xfrm>
          <a:prstGeom prst="rect">
            <a:avLst/>
          </a:prstGeom>
          <a:noFill/>
          <a:ln w="9525">
            <a:noFill/>
            <a:miter lim="800000"/>
            <a:headEnd/>
            <a:tailEnd/>
          </a:ln>
        </p:spPr>
        <p:txBody>
          <a:bodyPr>
            <a:spAutoFit/>
          </a:bodyPr>
          <a:lstStyle/>
          <a:p>
            <a:r>
              <a:rPr lang="en-US" sz="2800" b="1">
                <a:solidFill>
                  <a:srgbClr val="0070C0"/>
                </a:solidFill>
                <a:latin typeface="Perpetua" pitchFamily="18" charset="0"/>
              </a:rPr>
              <a:t>Mutually exclusive projects:</a:t>
            </a:r>
          </a:p>
          <a:p>
            <a:pPr lvl="1"/>
            <a:r>
              <a:rPr lang="en-US" sz="2800" b="1">
                <a:solidFill>
                  <a:srgbClr val="0070C0"/>
                </a:solidFill>
                <a:latin typeface="Perpetua" pitchFamily="18" charset="0"/>
              </a:rPr>
              <a:t>If you choose one, you can’t choose the other</a:t>
            </a:r>
          </a:p>
          <a:p>
            <a:pPr lvl="1"/>
            <a:r>
              <a:rPr lang="en-US" sz="2800" b="1">
                <a:latin typeface="Perpetua" pitchFamily="18" charset="0"/>
              </a:rPr>
              <a:t>Example: You can choose to attend graduate school at either Harvard or Stanford, but not both</a:t>
            </a:r>
          </a:p>
          <a:p>
            <a:pPr lvl="1"/>
            <a:endParaRPr lang="en-US" sz="2400" b="1">
              <a:latin typeface="Perpetua" pitchFamily="18" charset="0"/>
            </a:endParaRPr>
          </a:p>
          <a:p>
            <a:r>
              <a:rPr lang="en-US" sz="2800" b="1">
                <a:latin typeface="Perpetua" pitchFamily="18" charset="0"/>
              </a:rPr>
              <a:t>Intuitively, you would use the following decision rules:</a:t>
            </a:r>
          </a:p>
          <a:p>
            <a:pPr lvl="1"/>
            <a:r>
              <a:rPr lang="en-US" sz="2800" b="1">
                <a:latin typeface="Perpetua" pitchFamily="18" charset="0"/>
              </a:rPr>
              <a:t>NPV – choose the project with the higher NPV</a:t>
            </a:r>
          </a:p>
          <a:p>
            <a:pPr lvl="1"/>
            <a:r>
              <a:rPr lang="en-US" sz="2800" b="1">
                <a:latin typeface="Perpetua" pitchFamily="18" charset="0"/>
              </a:rPr>
              <a:t>IRR – choose the project with the higher IRR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itle 1"/>
          <p:cNvSpPr>
            <a:spLocks noGrp="1"/>
          </p:cNvSpPr>
          <p:nvPr>
            <p:ph type="title"/>
          </p:nvPr>
        </p:nvSpPr>
        <p:spPr>
          <a:xfrm>
            <a:off x="838200" y="258763"/>
            <a:ext cx="7772400" cy="1036637"/>
          </a:xfrm>
          <a:solidFill>
            <a:schemeClr val="bg2"/>
          </a:solidFill>
        </p:spPr>
        <p:txBody>
          <a:bodyPr/>
          <a:lstStyle/>
          <a:p>
            <a:r>
              <a:rPr lang="en-US" sz="4800" b="1" smtClean="0"/>
              <a:t>Mutually Exclusive Projects</a:t>
            </a:r>
          </a:p>
        </p:txBody>
      </p:sp>
      <p:sp>
        <p:nvSpPr>
          <p:cNvPr id="146433" name="Slide Number Placeholder 22"/>
          <p:cNvSpPr>
            <a:spLocks noGrp="1"/>
          </p:cNvSpPr>
          <p:nvPr>
            <p:ph type="sldNum" sz="quarter" idx="12"/>
          </p:nvPr>
        </p:nvSpPr>
        <p:spPr bwMode="auto">
          <a:ln>
            <a:round/>
            <a:headEnd/>
            <a:tailEnd/>
          </a:ln>
        </p:spPr>
        <p:txBody>
          <a:bodyPr/>
          <a:lstStyle/>
          <a:p>
            <a:pPr>
              <a:defRPr/>
            </a:pPr>
            <a:r>
              <a:rPr lang="en-US"/>
              <a:t>9-</a:t>
            </a:r>
            <a:fld id="{DC8AB81C-D36D-43C1-B815-4DA9D63557E8}" type="slidenum">
              <a:rPr lang="en-US"/>
              <a:pPr>
                <a:defRPr/>
              </a:pPr>
              <a:t>73</a:t>
            </a:fld>
            <a:endParaRPr lang="en-US"/>
          </a:p>
        </p:txBody>
      </p:sp>
      <p:graphicFrame>
        <p:nvGraphicFramePr>
          <p:cNvPr id="5" name="Table 4"/>
          <p:cNvGraphicFramePr>
            <a:graphicFrameLocks noGrp="1"/>
          </p:cNvGraphicFramePr>
          <p:nvPr/>
        </p:nvGraphicFramePr>
        <p:xfrm>
          <a:off x="685800" y="1447800"/>
          <a:ext cx="4343400" cy="4503738"/>
        </p:xfrm>
        <a:graphic>
          <a:graphicData uri="http://schemas.openxmlformats.org/drawingml/2006/table">
            <a:tbl>
              <a:tblPr/>
              <a:tblGrid>
                <a:gridCol w="1316037"/>
                <a:gridCol w="1503363"/>
                <a:gridCol w="1524000"/>
              </a:tblGrid>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Project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Project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2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325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IRR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19.43%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22.17%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mn-lt"/>
                        </a:rPr>
                        <a:t>NPV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$64.05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$60.74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TextBox 5"/>
          <p:cNvSpPr txBox="1">
            <a:spLocks noChangeArrowheads="1"/>
          </p:cNvSpPr>
          <p:nvPr/>
        </p:nvSpPr>
        <p:spPr bwMode="auto">
          <a:xfrm>
            <a:off x="5410200" y="3810000"/>
            <a:ext cx="3200400" cy="2308225"/>
          </a:xfrm>
          <a:prstGeom prst="rect">
            <a:avLst/>
          </a:prstGeom>
          <a:noFill/>
          <a:ln w="9525">
            <a:noFill/>
            <a:miter lim="800000"/>
            <a:headEnd/>
            <a:tailEnd/>
          </a:ln>
        </p:spPr>
        <p:txBody>
          <a:bodyPr>
            <a:spAutoFit/>
          </a:bodyPr>
          <a:lstStyle/>
          <a:p>
            <a:r>
              <a:rPr lang="en-US" sz="2400" b="1">
                <a:latin typeface="Perpetua" pitchFamily="18" charset="0"/>
              </a:rPr>
              <a:t>If the required rate of return for the firm is 10% and Projects A and B are both of equal risk, which project would you select?</a:t>
            </a:r>
          </a:p>
        </p:txBody>
      </p:sp>
      <p:pic>
        <p:nvPicPr>
          <p:cNvPr id="7" name="Picture 6" descr="http://news.careproviders.org/careact/image_upload/confused.jpg"/>
          <p:cNvPicPr>
            <a:picLocks noChangeAspect="1" noChangeArrowheads="1"/>
          </p:cNvPicPr>
          <p:nvPr/>
        </p:nvPicPr>
        <p:blipFill>
          <a:blip r:embed="rId3" cstate="print"/>
          <a:srcRect/>
          <a:stretch>
            <a:fillRect/>
          </a:stretch>
        </p:blipFill>
        <p:spPr bwMode="auto">
          <a:xfrm>
            <a:off x="5829300" y="1524000"/>
            <a:ext cx="23622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itle 1"/>
          <p:cNvSpPr>
            <a:spLocks noGrp="1"/>
          </p:cNvSpPr>
          <p:nvPr>
            <p:ph type="title"/>
          </p:nvPr>
        </p:nvSpPr>
        <p:spPr>
          <a:xfrm>
            <a:off x="838200" y="304800"/>
            <a:ext cx="7772400" cy="960438"/>
          </a:xfrm>
          <a:solidFill>
            <a:schemeClr val="bg2"/>
          </a:solidFill>
        </p:spPr>
        <p:txBody>
          <a:bodyPr/>
          <a:lstStyle/>
          <a:p>
            <a:r>
              <a:rPr lang="en-US" sz="4800" b="1" smtClean="0"/>
              <a:t>NPV Profiles</a:t>
            </a:r>
          </a:p>
        </p:txBody>
      </p:sp>
      <p:sp>
        <p:nvSpPr>
          <p:cNvPr id="148484" name="Slide Number Placeholder 22"/>
          <p:cNvSpPr>
            <a:spLocks noGrp="1"/>
          </p:cNvSpPr>
          <p:nvPr>
            <p:ph type="sldNum" sz="quarter" idx="12"/>
          </p:nvPr>
        </p:nvSpPr>
        <p:spPr bwMode="auto">
          <a:ln>
            <a:round/>
            <a:headEnd/>
            <a:tailEnd/>
          </a:ln>
        </p:spPr>
        <p:txBody>
          <a:bodyPr/>
          <a:lstStyle/>
          <a:p>
            <a:pPr>
              <a:defRPr/>
            </a:pPr>
            <a:r>
              <a:rPr lang="en-US"/>
              <a:t>9-</a:t>
            </a:r>
            <a:fld id="{24F2E907-B510-4B33-BBE7-66F05BC031FB}" type="slidenum">
              <a:rPr lang="en-US"/>
              <a:pPr>
                <a:defRPr/>
              </a:pPr>
              <a:t>74</a:t>
            </a:fld>
            <a:endParaRPr lang="en-US"/>
          </a:p>
        </p:txBody>
      </p:sp>
      <p:graphicFrame>
        <p:nvGraphicFramePr>
          <p:cNvPr id="3074" name="Object 4"/>
          <p:cNvGraphicFramePr>
            <a:graphicFrameLocks noChangeAspect="1"/>
          </p:cNvGraphicFramePr>
          <p:nvPr/>
        </p:nvGraphicFramePr>
        <p:xfrm>
          <a:off x="762000" y="1447800"/>
          <a:ext cx="7713663" cy="4800600"/>
        </p:xfrm>
        <a:graphic>
          <a:graphicData uri="http://schemas.openxmlformats.org/presentationml/2006/ole">
            <p:oleObj spid="_x0000_s3074" r:id="rId3" imgW="7712108" imgH="4797968" progId="Excel.SheetMacroEnabled.12">
              <p:embed/>
            </p:oleObj>
          </a:graphicData>
        </a:graphic>
      </p:graphicFrame>
      <p:sp>
        <p:nvSpPr>
          <p:cNvPr id="5" name="TextBox 4"/>
          <p:cNvSpPr txBox="1"/>
          <p:nvPr/>
        </p:nvSpPr>
        <p:spPr>
          <a:xfrm>
            <a:off x="3886200" y="1524000"/>
            <a:ext cx="3733800" cy="1570038"/>
          </a:xfrm>
          <a:prstGeom prst="rect">
            <a:avLst/>
          </a:prstGeom>
          <a:noFill/>
        </p:spPr>
        <p:txBody>
          <a:bodyPr>
            <a:spAutoFit/>
          </a:bodyPr>
          <a:lstStyle/>
          <a:p>
            <a:pPr fontAlgn="auto">
              <a:spcBef>
                <a:spcPct val="50000"/>
              </a:spcBef>
              <a:spcAft>
                <a:spcPts val="0"/>
              </a:spcAft>
              <a:defRPr/>
            </a:pPr>
            <a:r>
              <a:rPr lang="en-US" sz="2400" b="1" dirty="0">
                <a:latin typeface="+mn-lt"/>
                <a:cs typeface="Arial" pitchFamily="34" charset="0"/>
              </a:rPr>
              <a:t>IRR for </a:t>
            </a:r>
            <a:r>
              <a:rPr lang="en-US" sz="2400" b="1" dirty="0">
                <a:solidFill>
                  <a:srgbClr val="FF0000"/>
                </a:solidFill>
                <a:latin typeface="+mn-lt"/>
                <a:cs typeface="Arial" pitchFamily="34" charset="0"/>
              </a:rPr>
              <a:t>A = 19.43%</a:t>
            </a:r>
          </a:p>
          <a:p>
            <a:pPr fontAlgn="auto">
              <a:spcBef>
                <a:spcPct val="50000"/>
              </a:spcBef>
              <a:spcAft>
                <a:spcPts val="0"/>
              </a:spcAft>
              <a:defRPr/>
            </a:pPr>
            <a:r>
              <a:rPr lang="en-US" sz="2400" b="1" dirty="0">
                <a:latin typeface="+mn-lt"/>
                <a:cs typeface="Arial" pitchFamily="34" charset="0"/>
              </a:rPr>
              <a:t>IRR for </a:t>
            </a:r>
            <a:r>
              <a:rPr lang="en-US" sz="2400" b="1" dirty="0">
                <a:solidFill>
                  <a:schemeClr val="tx2">
                    <a:lumMod val="75000"/>
                  </a:schemeClr>
                </a:solidFill>
                <a:latin typeface="+mn-lt"/>
                <a:cs typeface="Arial" pitchFamily="34" charset="0"/>
              </a:rPr>
              <a:t>B = 22.17%</a:t>
            </a:r>
          </a:p>
          <a:p>
            <a:pPr fontAlgn="auto">
              <a:spcBef>
                <a:spcPct val="50000"/>
              </a:spcBef>
              <a:spcAft>
                <a:spcPts val="0"/>
              </a:spcAft>
              <a:defRPr/>
            </a:pPr>
            <a:r>
              <a:rPr lang="en-US" sz="2400" b="1" dirty="0">
                <a:latin typeface="+mn-lt"/>
                <a:cs typeface="Arial" pitchFamily="34" charset="0"/>
              </a:rPr>
              <a:t>Crossover Point = 11.8%</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itle 1"/>
          <p:cNvSpPr>
            <a:spLocks noGrp="1"/>
          </p:cNvSpPr>
          <p:nvPr>
            <p:ph type="title"/>
          </p:nvPr>
        </p:nvSpPr>
        <p:spPr>
          <a:xfrm>
            <a:off x="706438" y="231775"/>
            <a:ext cx="7772400" cy="1036638"/>
          </a:xfrm>
          <a:solidFill>
            <a:schemeClr val="bg2"/>
          </a:solidFill>
        </p:spPr>
        <p:txBody>
          <a:bodyPr/>
          <a:lstStyle/>
          <a:p>
            <a:r>
              <a:rPr lang="en-US" sz="4800" b="1" smtClean="0"/>
              <a:t>NPV vs. IRR</a:t>
            </a:r>
          </a:p>
        </p:txBody>
      </p:sp>
      <p:sp>
        <p:nvSpPr>
          <p:cNvPr id="149505" name="Slide Number Placeholder 22"/>
          <p:cNvSpPr>
            <a:spLocks noGrp="1"/>
          </p:cNvSpPr>
          <p:nvPr>
            <p:ph type="sldNum" sz="quarter" idx="12"/>
          </p:nvPr>
        </p:nvSpPr>
        <p:spPr bwMode="auto">
          <a:ln>
            <a:round/>
            <a:headEnd/>
            <a:tailEnd/>
          </a:ln>
        </p:spPr>
        <p:txBody>
          <a:bodyPr/>
          <a:lstStyle/>
          <a:p>
            <a:pPr>
              <a:defRPr/>
            </a:pPr>
            <a:r>
              <a:rPr lang="en-US"/>
              <a:t>9-</a:t>
            </a:r>
            <a:fld id="{8F8185DE-15D7-4ED6-BACF-621FCF767DE7}" type="slidenum">
              <a:rPr lang="en-US"/>
              <a:pPr>
                <a:defRPr/>
              </a:pPr>
              <a:t>75</a:t>
            </a:fld>
            <a:endParaRPr lang="en-US"/>
          </a:p>
        </p:txBody>
      </p:sp>
      <p:sp>
        <p:nvSpPr>
          <p:cNvPr id="78852" name="TextBox 3"/>
          <p:cNvSpPr txBox="1">
            <a:spLocks noChangeArrowheads="1"/>
          </p:cNvSpPr>
          <p:nvPr/>
        </p:nvSpPr>
        <p:spPr bwMode="auto">
          <a:xfrm>
            <a:off x="914400" y="1524000"/>
            <a:ext cx="7162800" cy="4778375"/>
          </a:xfrm>
          <a:prstGeom prst="rect">
            <a:avLst/>
          </a:prstGeom>
          <a:noFill/>
          <a:ln w="9525">
            <a:noFill/>
            <a:miter lim="800000"/>
            <a:headEnd/>
            <a:tailEnd/>
          </a:ln>
        </p:spPr>
        <p:txBody>
          <a:bodyPr>
            <a:spAutoFit/>
          </a:bodyPr>
          <a:lstStyle/>
          <a:p>
            <a:pPr marL="346075" indent="-346075">
              <a:buFont typeface="Arial" charset="0"/>
              <a:buChar char="•"/>
            </a:pPr>
            <a:r>
              <a:rPr lang="en-US" sz="2400" b="1">
                <a:latin typeface="Perpetua" pitchFamily="18" charset="0"/>
              </a:rPr>
              <a:t>NPV and IRR will generally give us the same decision</a:t>
            </a:r>
          </a:p>
          <a:p>
            <a:pPr marL="346075" indent="-346075">
              <a:buFont typeface="Arial" charset="0"/>
              <a:buChar char="•"/>
            </a:pPr>
            <a:endParaRPr lang="en-US" sz="2400" b="1">
              <a:latin typeface="Perpetua" pitchFamily="18" charset="0"/>
            </a:endParaRPr>
          </a:p>
          <a:p>
            <a:pPr marL="346075" indent="-346075">
              <a:buFont typeface="Arial" charset="0"/>
              <a:buChar char="•"/>
            </a:pPr>
            <a:r>
              <a:rPr lang="en-US" sz="2400" b="1">
                <a:latin typeface="Perpetua" pitchFamily="18" charset="0"/>
              </a:rPr>
              <a:t>Exceptions:</a:t>
            </a:r>
          </a:p>
          <a:p>
            <a:pPr marL="346075" indent="-346075">
              <a:buFont typeface="Arial" charset="0"/>
              <a:buChar char="•"/>
            </a:pPr>
            <a:endParaRPr lang="en-US" sz="2000" b="1">
              <a:latin typeface="Perpetua" pitchFamily="18" charset="0"/>
            </a:endParaRPr>
          </a:p>
          <a:p>
            <a:pPr marL="750888" lvl="1" indent="-290513">
              <a:buFont typeface="Arial" charset="0"/>
              <a:buChar char="•"/>
            </a:pPr>
            <a:r>
              <a:rPr lang="en-US" sz="2400" b="1">
                <a:latin typeface="Perpetua" pitchFamily="18" charset="0"/>
              </a:rPr>
              <a:t>Nonconventional cash flows – cash flow signs change more than once</a:t>
            </a:r>
          </a:p>
          <a:p>
            <a:pPr marL="750888" lvl="1" indent="-290513">
              <a:buFont typeface="Arial" charset="0"/>
              <a:buChar char="•"/>
            </a:pPr>
            <a:endParaRPr lang="en-US" sz="2400" b="1">
              <a:latin typeface="Perpetua" pitchFamily="18" charset="0"/>
            </a:endParaRPr>
          </a:p>
          <a:p>
            <a:pPr marL="750888" lvl="1" indent="-290513">
              <a:buFont typeface="Arial" charset="0"/>
              <a:buChar char="•"/>
            </a:pPr>
            <a:r>
              <a:rPr lang="en-US" sz="2400" b="1">
                <a:latin typeface="Perpetua" pitchFamily="18" charset="0"/>
              </a:rPr>
              <a:t>Mutually exclusive projects</a:t>
            </a:r>
          </a:p>
          <a:p>
            <a:pPr marL="1316038" lvl="2" indent="-401638">
              <a:buFont typeface="Arial" charset="0"/>
              <a:buChar char="•"/>
            </a:pPr>
            <a:r>
              <a:rPr lang="en-US" sz="2400" b="1">
                <a:latin typeface="Perpetua" pitchFamily="18" charset="0"/>
              </a:rPr>
              <a:t>Initial investments are substantially different (issue of scale)</a:t>
            </a:r>
          </a:p>
          <a:p>
            <a:pPr marL="1316038" lvl="2" indent="-401638">
              <a:buFont typeface="Arial" charset="0"/>
              <a:buChar char="•"/>
            </a:pPr>
            <a:r>
              <a:rPr lang="en-US" sz="2400" b="1">
                <a:latin typeface="Perpetua" pitchFamily="18" charset="0"/>
              </a:rPr>
              <a:t>Timing of cash flows is substantially different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itle 1"/>
          <p:cNvSpPr>
            <a:spLocks noGrp="1"/>
          </p:cNvSpPr>
          <p:nvPr>
            <p:ph type="title"/>
          </p:nvPr>
        </p:nvSpPr>
        <p:spPr>
          <a:xfrm>
            <a:off x="1143000" y="381000"/>
            <a:ext cx="7391400" cy="1036638"/>
          </a:xfrm>
          <a:solidFill>
            <a:schemeClr val="bg2"/>
          </a:solidFill>
        </p:spPr>
        <p:txBody>
          <a:bodyPr/>
          <a:lstStyle/>
          <a:p>
            <a:r>
              <a:rPr lang="en-US" sz="4800" b="1" smtClean="0"/>
              <a:t>NPV Profile</a:t>
            </a:r>
          </a:p>
        </p:txBody>
      </p:sp>
      <p:sp>
        <p:nvSpPr>
          <p:cNvPr id="150532" name="Slide Number Placeholder 22"/>
          <p:cNvSpPr>
            <a:spLocks noGrp="1"/>
          </p:cNvSpPr>
          <p:nvPr>
            <p:ph type="sldNum" sz="quarter" idx="12"/>
          </p:nvPr>
        </p:nvSpPr>
        <p:spPr bwMode="auto">
          <a:ln>
            <a:round/>
            <a:headEnd/>
            <a:tailEnd/>
          </a:ln>
        </p:spPr>
        <p:txBody>
          <a:bodyPr/>
          <a:lstStyle/>
          <a:p>
            <a:pPr>
              <a:defRPr/>
            </a:pPr>
            <a:r>
              <a:rPr lang="en-US"/>
              <a:t>9-</a:t>
            </a:r>
            <a:fld id="{F3A07BFF-7699-4E02-ABE3-1CA5757FEB3B}" type="slidenum">
              <a:rPr lang="en-US"/>
              <a:pPr>
                <a:defRPr/>
              </a:pPr>
              <a:t>76</a:t>
            </a:fld>
            <a:endParaRPr lang="en-US"/>
          </a:p>
        </p:txBody>
      </p:sp>
      <p:graphicFrame>
        <p:nvGraphicFramePr>
          <p:cNvPr id="4098" name="Object 4"/>
          <p:cNvGraphicFramePr>
            <a:graphicFrameLocks noChangeAspect="1"/>
          </p:cNvGraphicFramePr>
          <p:nvPr/>
        </p:nvGraphicFramePr>
        <p:xfrm>
          <a:off x="711200" y="1778000"/>
          <a:ext cx="7589838" cy="4724400"/>
        </p:xfrm>
        <a:graphic>
          <a:graphicData uri="http://schemas.openxmlformats.org/presentationml/2006/ole">
            <p:oleObj spid="_x0000_s4098" r:id="rId4" imgW="7590178" imgH="4724809" progId="Excel.SheetMacroEnabled.12">
              <p:embed/>
            </p:oleObj>
          </a:graphicData>
        </a:graphic>
      </p:graphicFrame>
      <p:sp>
        <p:nvSpPr>
          <p:cNvPr id="4101" name="TextBox 5"/>
          <p:cNvSpPr txBox="1">
            <a:spLocks noChangeArrowheads="1"/>
          </p:cNvSpPr>
          <p:nvPr/>
        </p:nvSpPr>
        <p:spPr bwMode="auto">
          <a:xfrm>
            <a:off x="3505200" y="3810000"/>
            <a:ext cx="3429000" cy="954088"/>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IRR = 10.11% </a:t>
            </a:r>
            <a:r>
              <a:rPr lang="en-US" sz="2800" u="sng">
                <a:solidFill>
                  <a:srgbClr val="0070C0"/>
                </a:solidFill>
                <a:latin typeface="Arial Black" pitchFamily="34" charset="0"/>
              </a:rPr>
              <a:t>and</a:t>
            </a:r>
            <a:r>
              <a:rPr lang="en-US" sz="2800">
                <a:solidFill>
                  <a:srgbClr val="0070C0"/>
                </a:solidFill>
                <a:latin typeface="Arial Black" pitchFamily="34" charset="0"/>
              </a:rPr>
              <a:t>  42.66%</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304800"/>
            <a:ext cx="8229600" cy="960438"/>
          </a:xfrm>
          <a:solidFill>
            <a:schemeClr val="bg2"/>
          </a:solidFill>
        </p:spPr>
        <p:txBody>
          <a:bodyPr/>
          <a:lstStyle/>
          <a:p>
            <a:r>
              <a:rPr lang="en-US" sz="4800" b="1" smtClean="0"/>
              <a:t>Conflicts Between NPV and IRR</a:t>
            </a:r>
          </a:p>
        </p:txBody>
      </p:sp>
      <p:sp>
        <p:nvSpPr>
          <p:cNvPr id="152577" name="Slide Number Placeholder 22"/>
          <p:cNvSpPr>
            <a:spLocks noGrp="1"/>
          </p:cNvSpPr>
          <p:nvPr>
            <p:ph type="sldNum" sz="quarter" idx="12"/>
          </p:nvPr>
        </p:nvSpPr>
        <p:spPr bwMode="auto">
          <a:ln>
            <a:round/>
            <a:headEnd/>
            <a:tailEnd/>
          </a:ln>
        </p:spPr>
        <p:txBody>
          <a:bodyPr/>
          <a:lstStyle/>
          <a:p>
            <a:pPr>
              <a:defRPr/>
            </a:pPr>
            <a:r>
              <a:rPr lang="en-US"/>
              <a:t>9-</a:t>
            </a:r>
            <a:fld id="{3092D86A-E8BB-4408-8D2E-DC256ECACEA8}" type="slidenum">
              <a:rPr lang="en-US"/>
              <a:pPr>
                <a:defRPr/>
              </a:pPr>
              <a:t>77</a:t>
            </a:fld>
            <a:endParaRPr lang="en-US"/>
          </a:p>
        </p:txBody>
      </p:sp>
      <p:sp>
        <p:nvSpPr>
          <p:cNvPr id="4" name="TextBox 3"/>
          <p:cNvSpPr txBox="1">
            <a:spLocks noChangeArrowheads="1"/>
          </p:cNvSpPr>
          <p:nvPr/>
        </p:nvSpPr>
        <p:spPr bwMode="auto">
          <a:xfrm>
            <a:off x="838200" y="1600200"/>
            <a:ext cx="4419600" cy="3935413"/>
          </a:xfrm>
          <a:prstGeom prst="rect">
            <a:avLst/>
          </a:prstGeom>
          <a:noFill/>
          <a:ln w="9525">
            <a:noFill/>
            <a:miter lim="800000"/>
            <a:headEnd/>
            <a:tailEnd/>
          </a:ln>
        </p:spPr>
        <p:txBody>
          <a:bodyPr>
            <a:spAutoFit/>
          </a:bodyPr>
          <a:lstStyle/>
          <a:p>
            <a:pPr marL="290513" indent="-290513">
              <a:buFont typeface="Arial" charset="0"/>
              <a:buChar char="•"/>
            </a:pPr>
            <a:r>
              <a:rPr lang="en-US" sz="2800" b="1">
                <a:latin typeface="Perpetua" pitchFamily="18" charset="0"/>
              </a:rPr>
              <a:t>NPV directly measures the increase in value to the firm.</a:t>
            </a:r>
          </a:p>
          <a:p>
            <a:pPr marL="290513" indent="-290513">
              <a:buFont typeface="Arial" charset="0"/>
              <a:buChar char="•"/>
            </a:pPr>
            <a:endParaRPr lang="en-US" sz="2000" b="1">
              <a:latin typeface="Perpetua" pitchFamily="18" charset="0"/>
            </a:endParaRPr>
          </a:p>
          <a:p>
            <a:pPr marL="290513" indent="-290513">
              <a:buFont typeface="Arial" charset="0"/>
              <a:buChar char="•"/>
            </a:pPr>
            <a:r>
              <a:rPr lang="en-US" sz="2800" b="1">
                <a:latin typeface="Perpetua" pitchFamily="18" charset="0"/>
              </a:rPr>
              <a:t>Whenever there is a conflict between NPV and another decision rule, you should </a:t>
            </a:r>
          </a:p>
          <a:p>
            <a:pPr marL="290513" indent="-290513"/>
            <a:r>
              <a:rPr lang="en-US" sz="3600" b="1" i="1" u="sng">
                <a:solidFill>
                  <a:srgbClr val="0070C0"/>
                </a:solidFill>
                <a:latin typeface="Perpetua" pitchFamily="18" charset="0"/>
              </a:rPr>
              <a:t>always</a:t>
            </a:r>
            <a:r>
              <a:rPr lang="en-US" sz="3600" b="1">
                <a:solidFill>
                  <a:srgbClr val="0070C0"/>
                </a:solidFill>
                <a:latin typeface="Perpetua" pitchFamily="18" charset="0"/>
              </a:rPr>
              <a:t> use NPV!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4">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1" name="Slide Number Placeholder 22"/>
          <p:cNvSpPr>
            <a:spLocks noGrp="1"/>
          </p:cNvSpPr>
          <p:nvPr>
            <p:ph type="sldNum" sz="quarter" idx="12"/>
          </p:nvPr>
        </p:nvSpPr>
        <p:spPr bwMode="auto">
          <a:ln>
            <a:round/>
            <a:headEnd/>
            <a:tailEnd/>
          </a:ln>
        </p:spPr>
        <p:txBody>
          <a:bodyPr/>
          <a:lstStyle/>
          <a:p>
            <a:pPr>
              <a:defRPr/>
            </a:pPr>
            <a:r>
              <a:rPr lang="en-US"/>
              <a:t>9-</a:t>
            </a:r>
            <a:fld id="{32E7A6FD-9BE5-490B-AF91-9BDCE98033E2}" type="slidenum">
              <a:rPr lang="en-US"/>
              <a:pPr>
                <a:defRPr/>
              </a:pPr>
              <a:t>78</a:t>
            </a:fld>
            <a:endParaRPr lang="en-US"/>
          </a:p>
        </p:txBody>
      </p:sp>
      <p:sp>
        <p:nvSpPr>
          <p:cNvPr id="4" name="TextBox 3"/>
          <p:cNvSpPr txBox="1"/>
          <p:nvPr/>
        </p:nvSpPr>
        <p:spPr>
          <a:xfrm>
            <a:off x="1427163" y="228600"/>
            <a:ext cx="6248400" cy="1570038"/>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a:p>
            <a:pPr algn="ctr" fontAlgn="auto">
              <a:spcBef>
                <a:spcPts val="0"/>
              </a:spcBef>
              <a:spcAft>
                <a:spcPts val="0"/>
              </a:spcAft>
              <a:defRPr/>
            </a:pPr>
            <a:r>
              <a:rPr lang="en-US" sz="4800" b="1" dirty="0">
                <a:solidFill>
                  <a:schemeClr val="tx2"/>
                </a:solidFill>
                <a:latin typeface="+mj-lt"/>
                <a:cs typeface="+mn-cs"/>
              </a:rPr>
              <a:t>(continued)</a:t>
            </a:r>
          </a:p>
        </p:txBody>
      </p:sp>
      <p:sp>
        <p:nvSpPr>
          <p:cNvPr id="5" name="TextBox 4"/>
          <p:cNvSpPr txBox="1">
            <a:spLocks noChangeArrowheads="1"/>
          </p:cNvSpPr>
          <p:nvPr/>
        </p:nvSpPr>
        <p:spPr bwMode="auto">
          <a:xfrm>
            <a:off x="1066800" y="2133600"/>
            <a:ext cx="7924800" cy="3657600"/>
          </a:xfrm>
          <a:prstGeom prst="rect">
            <a:avLst/>
          </a:prstGeom>
          <a:noFill/>
          <a:ln w="9525">
            <a:noFill/>
            <a:miter lim="800000"/>
            <a:headEnd/>
            <a:tailEnd/>
          </a:ln>
        </p:spPr>
        <p:txBody>
          <a:bodyPr>
            <a:spAutoFit/>
          </a:bodyPr>
          <a:lstStyle/>
          <a:p>
            <a:pPr marL="346075" indent="-346075">
              <a:buFont typeface="Arial" charset="0"/>
              <a:buChar char="•"/>
            </a:pPr>
            <a:r>
              <a:rPr lang="en-US" sz="3200" b="1">
                <a:latin typeface="Perpetua" pitchFamily="18" charset="0"/>
              </a:rPr>
              <a:t>The Average Accounting Return</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The Internal Rate of Return</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Modified Internal Rate of Return</a:t>
            </a:r>
          </a:p>
          <a:p>
            <a:pPr marL="346075" indent="-346075">
              <a:buFont typeface="Arial" charset="0"/>
              <a:buChar char="•"/>
            </a:pPr>
            <a:endParaRPr lang="en-US" b="1">
              <a:latin typeface="Perpetua" pitchFamily="18" charset="0"/>
            </a:endParaRPr>
          </a:p>
          <a:p>
            <a:pPr marL="346075" indent="-346075">
              <a:buFont typeface="Arial" charset="0"/>
              <a:buChar char="•"/>
            </a:pPr>
            <a:r>
              <a:rPr lang="en-US" sz="3200" b="1">
                <a:latin typeface="Perpetua" pitchFamily="18" charset="0"/>
              </a:rPr>
              <a:t>The Practice of Capital Budgeting</a:t>
            </a:r>
          </a:p>
          <a:p>
            <a:pPr marL="346075" indent="-346075">
              <a:buFont typeface="Arial" charset="0"/>
              <a:buChar char="•"/>
            </a:pPr>
            <a:endParaRPr lang="en-US" sz="3200">
              <a:latin typeface="Arial Black" pitchFamily="34" charset="0"/>
            </a:endParaRPr>
          </a:p>
          <a:p>
            <a:pPr marL="346075" indent="-34607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4" end="4"/>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5"/>
                                      </p:to>
                                    </p:set>
                                    <p:animEffect filter="image" prLst="opacity: 0.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6" end="6"/>
                                            </p:txEl>
                                          </p:spTgt>
                                        </p:tgtEl>
                                        <p:attrNameLst>
                                          <p:attrName>style.opacity</p:attrName>
                                        </p:attrNameLst>
                                      </p:cBhvr>
                                      <p:to>
                                        <p:strVal val="0.5"/>
                                      </p:to>
                                    </p:set>
                                    <p:animEffect filter="image" prLst="opacity: 0.5">
                                      <p:cBhvr rctx="IE">
                                        <p:cTn id="15" dur="indefinite"/>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Title 1"/>
          <p:cNvSpPr>
            <a:spLocks noGrp="1"/>
          </p:cNvSpPr>
          <p:nvPr>
            <p:ph type="title"/>
          </p:nvPr>
        </p:nvSpPr>
        <p:spPr>
          <a:xfrm>
            <a:off x="914400" y="274638"/>
            <a:ext cx="7772400" cy="1325562"/>
          </a:xfrm>
          <a:solidFill>
            <a:schemeClr val="bg2"/>
          </a:solidFill>
        </p:spPr>
        <p:txBody>
          <a:bodyPr rtlCol="0">
            <a:normAutofit fontScale="90000"/>
          </a:bodyPr>
          <a:lstStyle/>
          <a:p>
            <a:pPr fontAlgn="auto">
              <a:spcAft>
                <a:spcPts val="0"/>
              </a:spcAft>
              <a:defRPr/>
            </a:pPr>
            <a:r>
              <a:rPr lang="en-US" b="1" smtClean="0"/>
              <a:t>Modified Internal Rate of Return (MIRR)</a:t>
            </a:r>
          </a:p>
        </p:txBody>
      </p:sp>
      <p:sp>
        <p:nvSpPr>
          <p:cNvPr id="154625" name="Slide Number Placeholder 22"/>
          <p:cNvSpPr>
            <a:spLocks noGrp="1"/>
          </p:cNvSpPr>
          <p:nvPr>
            <p:ph type="sldNum" sz="quarter" idx="12"/>
          </p:nvPr>
        </p:nvSpPr>
        <p:spPr bwMode="auto">
          <a:ln>
            <a:round/>
            <a:headEnd/>
            <a:tailEnd/>
          </a:ln>
        </p:spPr>
        <p:txBody>
          <a:bodyPr/>
          <a:lstStyle/>
          <a:p>
            <a:pPr>
              <a:defRPr/>
            </a:pPr>
            <a:r>
              <a:rPr lang="en-US"/>
              <a:t>9-</a:t>
            </a:r>
            <a:fld id="{2A1C88E8-984D-45D4-9B1D-66E60A00F591}" type="slidenum">
              <a:rPr lang="en-US"/>
              <a:pPr>
                <a:defRPr/>
              </a:pPr>
              <a:t>79</a:t>
            </a:fld>
            <a:endParaRPr lang="en-US"/>
          </a:p>
        </p:txBody>
      </p:sp>
      <p:sp>
        <p:nvSpPr>
          <p:cNvPr id="81924" name="TextBox 3"/>
          <p:cNvSpPr txBox="1">
            <a:spLocks noChangeArrowheads="1"/>
          </p:cNvSpPr>
          <p:nvPr/>
        </p:nvSpPr>
        <p:spPr bwMode="auto">
          <a:xfrm>
            <a:off x="609600" y="1752600"/>
            <a:ext cx="8153400" cy="4400550"/>
          </a:xfrm>
          <a:prstGeom prst="rect">
            <a:avLst/>
          </a:prstGeom>
          <a:noFill/>
          <a:ln w="9525">
            <a:noFill/>
            <a:miter lim="800000"/>
            <a:headEnd/>
            <a:tailEnd/>
          </a:ln>
        </p:spPr>
        <p:txBody>
          <a:bodyPr>
            <a:spAutoFit/>
          </a:bodyPr>
          <a:lstStyle/>
          <a:p>
            <a:r>
              <a:rPr lang="en-US" sz="2800" b="1">
                <a:solidFill>
                  <a:srgbClr val="0070C0"/>
                </a:solidFill>
                <a:latin typeface="Perpetua" pitchFamily="18" charset="0"/>
              </a:rPr>
              <a:t>Definition</a:t>
            </a:r>
            <a:r>
              <a:rPr lang="en-US" sz="2800" b="1">
                <a:latin typeface="Perpetua" pitchFamily="18" charset="0"/>
              </a:rPr>
              <a:t>: MIRR differentiates itself from IRR in that the reinvestment rate for the cash flows is determined by the evaluator. It is the interest rate that compares the future value of the cash flows with the cost of the project. </a:t>
            </a:r>
          </a:p>
          <a:p>
            <a:endParaRPr lang="en-US" sz="2800" b="1">
              <a:latin typeface="Perpetua" pitchFamily="18" charset="0"/>
            </a:endParaRPr>
          </a:p>
          <a:p>
            <a:r>
              <a:rPr lang="en-US" sz="2800" b="1">
                <a:latin typeface="Perpetua" pitchFamily="18" charset="0"/>
              </a:rPr>
              <a:t>The benefit of MIRR over IRR is that we can produce a single number with specific rates for borrowing and reinvestment.</a:t>
            </a:r>
          </a:p>
          <a:p>
            <a:endParaRPr lang="en-US" sz="28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Title 1"/>
          <p:cNvSpPr>
            <a:spLocks noGrp="1"/>
          </p:cNvSpPr>
          <p:nvPr>
            <p:ph type="title"/>
          </p:nvPr>
        </p:nvSpPr>
        <p:spPr>
          <a:xfrm>
            <a:off x="914400" y="152400"/>
            <a:ext cx="7772400" cy="1524000"/>
          </a:xfrm>
          <a:solidFill>
            <a:schemeClr val="bg2"/>
          </a:solidFill>
        </p:spPr>
        <p:txBody>
          <a:bodyPr rtlCol="0">
            <a:normAutofit fontScale="90000"/>
          </a:bodyPr>
          <a:lstStyle/>
          <a:p>
            <a:pPr fontAlgn="auto">
              <a:spcAft>
                <a:spcPts val="0"/>
              </a:spcAft>
              <a:defRPr/>
            </a:pPr>
            <a:r>
              <a:rPr lang="en-US" sz="4800" b="1" smtClean="0"/>
              <a:t>Bonds, Stock and Project</a:t>
            </a:r>
            <a:br>
              <a:rPr lang="en-US" sz="4800" b="1" smtClean="0"/>
            </a:br>
            <a:r>
              <a:rPr lang="en-US" sz="4800" b="1" smtClean="0"/>
              <a:t>Similarities</a:t>
            </a:r>
          </a:p>
        </p:txBody>
      </p:sp>
      <p:sp>
        <p:nvSpPr>
          <p:cNvPr id="134145" name="Slide Number Placeholder 22"/>
          <p:cNvSpPr>
            <a:spLocks noGrp="1"/>
          </p:cNvSpPr>
          <p:nvPr>
            <p:ph type="sldNum" sz="quarter" idx="12"/>
          </p:nvPr>
        </p:nvSpPr>
        <p:spPr bwMode="auto">
          <a:ln>
            <a:round/>
            <a:headEnd/>
            <a:tailEnd/>
          </a:ln>
        </p:spPr>
        <p:txBody>
          <a:bodyPr/>
          <a:lstStyle/>
          <a:p>
            <a:pPr>
              <a:defRPr/>
            </a:pPr>
            <a:r>
              <a:rPr lang="en-US"/>
              <a:t>9-</a:t>
            </a:r>
            <a:fld id="{593CCCEA-6F65-4A53-86C6-E16FC0C2DBBB}" type="slidenum">
              <a:rPr lang="en-US"/>
              <a:pPr>
                <a:defRPr/>
              </a:pPr>
              <a:t>8</a:t>
            </a:fld>
            <a:endParaRPr lang="en-US"/>
          </a:p>
        </p:txBody>
      </p:sp>
      <p:sp>
        <p:nvSpPr>
          <p:cNvPr id="4" name="TextBox 3"/>
          <p:cNvSpPr txBox="1">
            <a:spLocks noChangeArrowheads="1"/>
          </p:cNvSpPr>
          <p:nvPr/>
        </p:nvSpPr>
        <p:spPr bwMode="auto">
          <a:xfrm>
            <a:off x="1066800" y="1524000"/>
            <a:ext cx="7467600" cy="4783138"/>
          </a:xfrm>
          <a:prstGeom prst="rect">
            <a:avLst/>
          </a:prstGeom>
          <a:noFill/>
          <a:ln w="9525">
            <a:noFill/>
            <a:miter lim="800000"/>
            <a:headEnd/>
            <a:tailEnd/>
          </a:ln>
        </p:spPr>
        <p:txBody>
          <a:bodyPr>
            <a:spAutoFit/>
          </a:bodyPr>
          <a:lstStyle/>
          <a:p>
            <a:pPr marL="234950" indent="-234950"/>
            <a:endParaRPr lang="en-US" sz="2000" b="1"/>
          </a:p>
          <a:p>
            <a:pPr marL="234950" indent="-234950">
              <a:buFont typeface="Arial" charset="0"/>
              <a:buChar char="•"/>
            </a:pPr>
            <a:r>
              <a:rPr lang="en-US" sz="3200" b="1">
                <a:latin typeface="Perpetua" pitchFamily="18" charset="0"/>
              </a:rPr>
              <a:t>All three have identified future dollars that an must be considered</a:t>
            </a:r>
          </a:p>
          <a:p>
            <a:pPr marL="234950" indent="-234950"/>
            <a:endParaRPr lang="en-US" sz="3200" b="1">
              <a:latin typeface="Perpetua" pitchFamily="18" charset="0"/>
            </a:endParaRPr>
          </a:p>
          <a:p>
            <a:pPr marL="234950" indent="-234950">
              <a:buFont typeface="Arial" charset="0"/>
              <a:buChar char="•"/>
            </a:pPr>
            <a:r>
              <a:rPr lang="en-US" sz="3200" b="1">
                <a:latin typeface="Perpetua" pitchFamily="18" charset="0"/>
              </a:rPr>
              <a:t>All three involve bring future dollars into present value terms</a:t>
            </a:r>
          </a:p>
          <a:p>
            <a:pPr marL="234950" indent="-234950"/>
            <a:endParaRPr lang="en-US" sz="3200" b="1">
              <a:latin typeface="Perpetua" pitchFamily="18" charset="0"/>
            </a:endParaRPr>
          </a:p>
          <a:p>
            <a:pPr marL="234950" indent="-234950">
              <a:buFont typeface="Arial" charset="0"/>
              <a:buChar char="•"/>
            </a:pPr>
            <a:r>
              <a:rPr lang="en-US" sz="3200" b="1">
                <a:latin typeface="Perpetua" pitchFamily="18" charset="0"/>
              </a:rPr>
              <a:t>All three involve an “accept/reject” decision in the form of purchasing or not purchasing the 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Title 1"/>
          <p:cNvSpPr>
            <a:spLocks noGrp="1"/>
          </p:cNvSpPr>
          <p:nvPr>
            <p:ph type="title"/>
          </p:nvPr>
        </p:nvSpPr>
        <p:spPr>
          <a:xfrm>
            <a:off x="914400" y="274638"/>
            <a:ext cx="7772400" cy="1477962"/>
          </a:xfrm>
          <a:solidFill>
            <a:schemeClr val="bg2"/>
          </a:solidFill>
        </p:spPr>
        <p:txBody>
          <a:bodyPr rtlCol="0">
            <a:normAutofit fontScale="90000"/>
          </a:bodyPr>
          <a:lstStyle/>
          <a:p>
            <a:pPr fontAlgn="auto">
              <a:spcAft>
                <a:spcPts val="0"/>
              </a:spcAft>
              <a:defRPr/>
            </a:pPr>
            <a:r>
              <a:rPr lang="en-US" sz="4800" b="1" smtClean="0"/>
              <a:t>Modified Internal Rate of Return (MIRR)</a:t>
            </a:r>
          </a:p>
        </p:txBody>
      </p:sp>
      <p:sp>
        <p:nvSpPr>
          <p:cNvPr id="156673" name="Slide Number Placeholder 22"/>
          <p:cNvSpPr>
            <a:spLocks noGrp="1"/>
          </p:cNvSpPr>
          <p:nvPr>
            <p:ph type="sldNum" sz="quarter" idx="12"/>
          </p:nvPr>
        </p:nvSpPr>
        <p:spPr bwMode="auto">
          <a:ln>
            <a:round/>
            <a:headEnd/>
            <a:tailEnd/>
          </a:ln>
        </p:spPr>
        <p:txBody>
          <a:bodyPr/>
          <a:lstStyle/>
          <a:p>
            <a:pPr>
              <a:defRPr/>
            </a:pPr>
            <a:r>
              <a:rPr lang="en-US"/>
              <a:t>9-</a:t>
            </a:r>
            <a:fld id="{01E1A200-EF07-4143-A3BA-6F717C556DC3}" type="slidenum">
              <a:rPr lang="en-US"/>
              <a:pPr>
                <a:defRPr/>
              </a:pPr>
              <a:t>80</a:t>
            </a:fld>
            <a:endParaRPr lang="en-US"/>
          </a:p>
        </p:txBody>
      </p:sp>
      <p:sp>
        <p:nvSpPr>
          <p:cNvPr id="82948" name="TextBox 3"/>
          <p:cNvSpPr txBox="1">
            <a:spLocks noChangeArrowheads="1"/>
          </p:cNvSpPr>
          <p:nvPr/>
        </p:nvSpPr>
        <p:spPr bwMode="auto">
          <a:xfrm>
            <a:off x="762000" y="1752600"/>
            <a:ext cx="8153400" cy="3970338"/>
          </a:xfrm>
          <a:prstGeom prst="rect">
            <a:avLst/>
          </a:prstGeom>
          <a:noFill/>
          <a:ln w="9525">
            <a:noFill/>
            <a:miter lim="800000"/>
            <a:headEnd/>
            <a:tailEnd/>
          </a:ln>
        </p:spPr>
        <p:txBody>
          <a:bodyPr>
            <a:spAutoFit/>
          </a:bodyPr>
          <a:lstStyle/>
          <a:p>
            <a:endParaRPr lang="en-US" sz="2800" b="1">
              <a:latin typeface="Perpetua" pitchFamily="18" charset="0"/>
            </a:endParaRPr>
          </a:p>
          <a:p>
            <a:r>
              <a:rPr lang="en-US" sz="2800" b="1">
                <a:solidFill>
                  <a:srgbClr val="0070C0"/>
                </a:solidFill>
                <a:latin typeface="Perpetua" pitchFamily="18" charset="0"/>
              </a:rPr>
              <a:t>Computation</a:t>
            </a:r>
            <a:r>
              <a:rPr lang="en-US" sz="2800" b="1">
                <a:latin typeface="Perpetua" pitchFamily="18" charset="0"/>
              </a:rPr>
              <a:t>:  </a:t>
            </a:r>
          </a:p>
          <a:p>
            <a:pPr lvl="1"/>
            <a:r>
              <a:rPr lang="en-US" sz="2800" b="1">
                <a:latin typeface="Perpetua" pitchFamily="18" charset="0"/>
              </a:rPr>
              <a:t>Step 1: Take the Cash flows to the end of the project and add them up; this is labeled the “terminal value”.</a:t>
            </a:r>
          </a:p>
          <a:p>
            <a:pPr lvl="1"/>
            <a:endParaRPr lang="en-US" sz="2800" b="1">
              <a:latin typeface="Perpetua" pitchFamily="18" charset="0"/>
            </a:endParaRPr>
          </a:p>
          <a:p>
            <a:pPr lvl="1"/>
            <a:r>
              <a:rPr lang="en-US" sz="2800" b="1">
                <a:latin typeface="Perpetua" pitchFamily="18" charset="0"/>
              </a:rPr>
              <a:t>Step 2: Find the rate of return that equates the cost with the terminal value for the life of the project.  This is the MIRR.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itle 1"/>
          <p:cNvSpPr>
            <a:spLocks noGrp="1"/>
          </p:cNvSpPr>
          <p:nvPr>
            <p:ph type="title"/>
          </p:nvPr>
        </p:nvSpPr>
        <p:spPr>
          <a:solidFill>
            <a:schemeClr val="bg2"/>
          </a:solidFill>
        </p:spPr>
        <p:txBody>
          <a:bodyPr/>
          <a:lstStyle/>
          <a:p>
            <a:r>
              <a:rPr lang="en-US" sz="4800" b="1" smtClean="0"/>
              <a:t>MIRR Computation Step </a:t>
            </a:r>
            <a:r>
              <a:rPr lang="en-US" sz="4800" b="1" smtClean="0">
                <a:solidFill>
                  <a:srgbClr val="FF0000"/>
                </a:solidFill>
              </a:rPr>
              <a:t>1</a:t>
            </a:r>
          </a:p>
        </p:txBody>
      </p:sp>
      <p:sp>
        <p:nvSpPr>
          <p:cNvPr id="158721" name="Slide Number Placeholder 22"/>
          <p:cNvSpPr>
            <a:spLocks noGrp="1"/>
          </p:cNvSpPr>
          <p:nvPr>
            <p:ph type="sldNum" sz="quarter" idx="12"/>
          </p:nvPr>
        </p:nvSpPr>
        <p:spPr bwMode="auto">
          <a:ln>
            <a:round/>
            <a:headEnd/>
            <a:tailEnd/>
          </a:ln>
        </p:spPr>
        <p:txBody>
          <a:bodyPr/>
          <a:lstStyle/>
          <a:p>
            <a:pPr>
              <a:defRPr/>
            </a:pPr>
            <a:r>
              <a:rPr lang="en-US"/>
              <a:t>9-</a:t>
            </a:r>
            <a:fld id="{19AB9A55-7FF0-4866-ACCC-1CF1B4103FA9}" type="slidenum">
              <a:rPr lang="en-US"/>
              <a:pPr>
                <a:defRPr/>
              </a:pPr>
              <a:t>81</a:t>
            </a:fld>
            <a:endParaRPr lang="en-US"/>
          </a:p>
        </p:txBody>
      </p:sp>
      <p:sp>
        <p:nvSpPr>
          <p:cNvPr id="83972"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83973" name="Group 25"/>
          <p:cNvGrpSpPr>
            <a:grpSpLocks/>
          </p:cNvGrpSpPr>
          <p:nvPr/>
        </p:nvGrpSpPr>
        <p:grpSpPr bwMode="auto">
          <a:xfrm>
            <a:off x="381000" y="2209800"/>
            <a:ext cx="8229600" cy="2782888"/>
            <a:chOff x="381000" y="2209800"/>
            <a:chExt cx="8229600" cy="2782907"/>
          </a:xfrm>
        </p:grpSpPr>
        <p:sp>
          <p:nvSpPr>
            <p:cNvPr id="83981"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83982"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10011"/>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3990"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83991"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605"/>
                <a:ext cx="0" cy="91440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3993"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83983" name="TextBox 22"/>
            <p:cNvSpPr txBox="1">
              <a:spLocks noChangeArrowheads="1"/>
            </p:cNvSpPr>
            <p:nvPr/>
          </p:nvSpPr>
          <p:spPr bwMode="auto">
            <a:xfrm>
              <a:off x="2971800" y="4038600"/>
              <a:ext cx="21336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1</a:t>
              </a:r>
              <a:r>
                <a:rPr lang="en-US" sz="2800">
                  <a:latin typeface="Arial Black" pitchFamily="34" charset="0"/>
                </a:rPr>
                <a:t> = 63,120</a:t>
              </a:r>
            </a:p>
          </p:txBody>
        </p:sp>
        <p:sp>
          <p:nvSpPr>
            <p:cNvPr id="83984" name="TextBox 23"/>
            <p:cNvSpPr txBox="1">
              <a:spLocks noChangeArrowheads="1"/>
            </p:cNvSpPr>
            <p:nvPr/>
          </p:nvSpPr>
          <p:spPr bwMode="auto">
            <a:xfrm>
              <a:off x="5105400" y="4038600"/>
              <a:ext cx="15240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2</a:t>
              </a:r>
              <a:r>
                <a:rPr lang="en-US" sz="2800">
                  <a:latin typeface="Arial Black" pitchFamily="34" charset="0"/>
                </a:rPr>
                <a:t> = 70,800</a:t>
              </a:r>
            </a:p>
          </p:txBody>
        </p:sp>
        <p:sp>
          <p:nvSpPr>
            <p:cNvPr id="83985" name="TextBox 24"/>
            <p:cNvSpPr txBox="1">
              <a:spLocks noChangeArrowheads="1"/>
            </p:cNvSpPr>
            <p:nvPr/>
          </p:nvSpPr>
          <p:spPr bwMode="auto">
            <a:xfrm>
              <a:off x="7010400" y="4038600"/>
              <a:ext cx="1600200" cy="954107"/>
            </a:xfrm>
            <a:prstGeom prst="rect">
              <a:avLst/>
            </a:prstGeom>
            <a:noFill/>
            <a:ln w="9525">
              <a:noFill/>
              <a:miter lim="800000"/>
              <a:headEnd/>
              <a:tailEnd/>
            </a:ln>
          </p:spPr>
          <p:txBody>
            <a:bodyPr>
              <a:spAutoFit/>
            </a:bodyPr>
            <a:lstStyle/>
            <a:p>
              <a:r>
                <a:rPr lang="en-US" sz="2800">
                  <a:latin typeface="Arial Black" pitchFamily="34" charset="0"/>
                </a:rPr>
                <a:t>CF</a:t>
              </a:r>
              <a:r>
                <a:rPr lang="en-US" sz="2800" baseline="-25000">
                  <a:latin typeface="Arial Black" pitchFamily="34" charset="0"/>
                </a:rPr>
                <a:t>3</a:t>
              </a:r>
              <a:r>
                <a:rPr lang="en-US" sz="2800">
                  <a:latin typeface="Arial Black" pitchFamily="34" charset="0"/>
                </a:rPr>
                <a:t> = 91,080</a:t>
              </a:r>
            </a:p>
          </p:txBody>
        </p:sp>
      </p:grpSp>
      <p:cxnSp>
        <p:nvCxnSpPr>
          <p:cNvPr id="22" name="Straight Arrow Connector 21"/>
          <p:cNvCxnSpPr/>
          <p:nvPr/>
        </p:nvCxnSpPr>
        <p:spPr>
          <a:xfrm>
            <a:off x="3657600" y="5105400"/>
            <a:ext cx="3429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715000" y="5638800"/>
            <a:ext cx="1371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4953000"/>
            <a:ext cx="0" cy="152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715000" y="4953000"/>
            <a:ext cx="0" cy="685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3978" name="TextBox 37"/>
          <p:cNvSpPr txBox="1">
            <a:spLocks noChangeArrowheads="1"/>
          </p:cNvSpPr>
          <p:nvPr/>
        </p:nvSpPr>
        <p:spPr bwMode="auto">
          <a:xfrm>
            <a:off x="7010400" y="4953000"/>
            <a:ext cx="1600200" cy="523875"/>
          </a:xfrm>
          <a:prstGeom prst="rect">
            <a:avLst/>
          </a:prstGeom>
          <a:noFill/>
          <a:ln w="9525">
            <a:noFill/>
            <a:miter lim="800000"/>
            <a:headEnd/>
            <a:tailEnd/>
          </a:ln>
        </p:spPr>
        <p:txBody>
          <a:bodyPr>
            <a:spAutoFit/>
          </a:bodyPr>
          <a:lstStyle/>
          <a:p>
            <a:r>
              <a:rPr lang="en-US" sz="2800">
                <a:latin typeface="Arial Black" pitchFamily="34" charset="0"/>
              </a:rPr>
              <a:t>79,178</a:t>
            </a:r>
          </a:p>
        </p:txBody>
      </p:sp>
      <p:sp>
        <p:nvSpPr>
          <p:cNvPr id="83979" name="TextBox 38"/>
          <p:cNvSpPr txBox="1">
            <a:spLocks noChangeArrowheads="1"/>
          </p:cNvSpPr>
          <p:nvPr/>
        </p:nvSpPr>
        <p:spPr bwMode="auto">
          <a:xfrm>
            <a:off x="6934200" y="5410200"/>
            <a:ext cx="1676400" cy="523875"/>
          </a:xfrm>
          <a:prstGeom prst="rect">
            <a:avLst/>
          </a:prstGeom>
          <a:noFill/>
          <a:ln w="9525">
            <a:noFill/>
            <a:miter lim="800000"/>
            <a:headEnd/>
            <a:tailEnd/>
          </a:ln>
        </p:spPr>
        <p:txBody>
          <a:bodyPr>
            <a:spAutoFit/>
          </a:bodyPr>
          <a:lstStyle/>
          <a:p>
            <a:r>
              <a:rPr lang="en-US" sz="2400">
                <a:latin typeface="Arial Black" pitchFamily="34" charset="0"/>
              </a:rPr>
              <a:t> </a:t>
            </a:r>
            <a:r>
              <a:rPr lang="en-US" sz="2800" u="sng">
                <a:latin typeface="Arial Black" pitchFamily="34" charset="0"/>
              </a:rPr>
              <a:t>79,296</a:t>
            </a:r>
          </a:p>
        </p:txBody>
      </p:sp>
      <p:sp>
        <p:nvSpPr>
          <p:cNvPr id="83980" name="TextBox 39"/>
          <p:cNvSpPr txBox="1">
            <a:spLocks noChangeArrowheads="1"/>
          </p:cNvSpPr>
          <p:nvPr/>
        </p:nvSpPr>
        <p:spPr bwMode="auto">
          <a:xfrm>
            <a:off x="5562600" y="5943600"/>
            <a:ext cx="2971800" cy="523875"/>
          </a:xfrm>
          <a:prstGeom prst="rect">
            <a:avLst/>
          </a:prstGeom>
          <a:noFill/>
          <a:ln w="9525">
            <a:noFill/>
            <a:miter lim="800000"/>
            <a:headEnd/>
            <a:tailEnd/>
          </a:ln>
        </p:spPr>
        <p:txBody>
          <a:bodyPr>
            <a:spAutoFit/>
          </a:bodyPr>
          <a:lstStyle/>
          <a:p>
            <a:r>
              <a:rPr lang="en-US" sz="2800">
                <a:solidFill>
                  <a:srgbClr val="7030A0"/>
                </a:solidFill>
                <a:latin typeface="Arial Black" pitchFamily="34" charset="0"/>
              </a:rPr>
              <a:t>TV = $249,554</a:t>
            </a:r>
            <a:endParaRPr lang="en-US" sz="2800">
              <a:solidFill>
                <a:srgbClr val="7030A0"/>
              </a:solidFill>
              <a:latin typeface="Perpetua"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itle 1"/>
          <p:cNvSpPr>
            <a:spLocks noGrp="1"/>
          </p:cNvSpPr>
          <p:nvPr>
            <p:ph type="title"/>
          </p:nvPr>
        </p:nvSpPr>
        <p:spPr>
          <a:solidFill>
            <a:schemeClr val="bg2"/>
          </a:solidFill>
        </p:spPr>
        <p:txBody>
          <a:bodyPr/>
          <a:lstStyle/>
          <a:p>
            <a:r>
              <a:rPr lang="en-US" sz="4800" b="1" smtClean="0"/>
              <a:t>MIRR Computation Step </a:t>
            </a:r>
            <a:r>
              <a:rPr lang="en-US" sz="4800" b="1" smtClean="0">
                <a:solidFill>
                  <a:srgbClr val="FF0000"/>
                </a:solidFill>
              </a:rPr>
              <a:t>2</a:t>
            </a:r>
          </a:p>
        </p:txBody>
      </p:sp>
      <p:sp>
        <p:nvSpPr>
          <p:cNvPr id="159745" name="Slide Number Placeholder 22"/>
          <p:cNvSpPr>
            <a:spLocks noGrp="1"/>
          </p:cNvSpPr>
          <p:nvPr>
            <p:ph type="sldNum" sz="quarter" idx="12"/>
          </p:nvPr>
        </p:nvSpPr>
        <p:spPr bwMode="auto">
          <a:ln>
            <a:round/>
            <a:headEnd/>
            <a:tailEnd/>
          </a:ln>
        </p:spPr>
        <p:txBody>
          <a:bodyPr/>
          <a:lstStyle/>
          <a:p>
            <a:pPr>
              <a:defRPr/>
            </a:pPr>
            <a:r>
              <a:rPr lang="en-US"/>
              <a:t>9-</a:t>
            </a:r>
            <a:fld id="{7B332719-B396-4AB8-9FE4-68DE4667B844}" type="slidenum">
              <a:rPr lang="en-US"/>
              <a:pPr>
                <a:defRPr/>
              </a:pPr>
              <a:t>82</a:t>
            </a:fld>
            <a:endParaRPr lang="en-US"/>
          </a:p>
        </p:txBody>
      </p:sp>
      <p:sp>
        <p:nvSpPr>
          <p:cNvPr id="84996" name="TextBox 14"/>
          <p:cNvSpPr txBox="1">
            <a:spLocks noChangeArrowheads="1"/>
          </p:cNvSpPr>
          <p:nvPr/>
        </p:nvSpPr>
        <p:spPr bwMode="auto">
          <a:xfrm>
            <a:off x="3352800" y="1447800"/>
            <a:ext cx="2743200" cy="646113"/>
          </a:xfrm>
          <a:prstGeom prst="rect">
            <a:avLst/>
          </a:prstGeom>
          <a:noFill/>
          <a:ln w="9525">
            <a:noFill/>
            <a:miter lim="800000"/>
            <a:headEnd/>
            <a:tailEnd/>
          </a:ln>
        </p:spPr>
        <p:txBody>
          <a:bodyPr>
            <a:spAutoFit/>
          </a:bodyPr>
          <a:lstStyle/>
          <a:p>
            <a:r>
              <a:rPr lang="en-US" sz="3600">
                <a:latin typeface="Arial Black" pitchFamily="34" charset="0"/>
              </a:rPr>
              <a:t>R = 12%</a:t>
            </a:r>
          </a:p>
        </p:txBody>
      </p:sp>
      <p:grpSp>
        <p:nvGrpSpPr>
          <p:cNvPr id="84997" name="Group 25"/>
          <p:cNvGrpSpPr>
            <a:grpSpLocks/>
          </p:cNvGrpSpPr>
          <p:nvPr/>
        </p:nvGrpSpPr>
        <p:grpSpPr bwMode="auto">
          <a:xfrm>
            <a:off x="381000" y="2209800"/>
            <a:ext cx="8305800" cy="2352675"/>
            <a:chOff x="381000" y="2209800"/>
            <a:chExt cx="8305800" cy="2352020"/>
          </a:xfrm>
        </p:grpSpPr>
        <p:sp>
          <p:nvSpPr>
            <p:cNvPr id="85001" name="TextBox 12"/>
            <p:cNvSpPr txBox="1">
              <a:spLocks noChangeArrowheads="1"/>
            </p:cNvSpPr>
            <p:nvPr/>
          </p:nvSpPr>
          <p:spPr bwMode="auto">
            <a:xfrm>
              <a:off x="381000" y="4038600"/>
              <a:ext cx="2209800" cy="523220"/>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 -165,000</a:t>
              </a:r>
            </a:p>
          </p:txBody>
        </p:sp>
        <p:grpSp>
          <p:nvGrpSpPr>
            <p:cNvPr id="85002" name="Group 21"/>
            <p:cNvGrpSpPr>
              <a:grpSpLocks/>
            </p:cNvGrpSpPr>
            <p:nvPr/>
          </p:nvGrpSpPr>
          <p:grpSpPr bwMode="auto">
            <a:xfrm>
              <a:off x="1371600" y="2209800"/>
              <a:ext cx="6553200" cy="1600200"/>
              <a:chOff x="1371600" y="2209800"/>
              <a:chExt cx="6553200" cy="1600200"/>
            </a:xfrm>
          </p:grpSpPr>
          <p:cxnSp>
            <p:nvCxnSpPr>
              <p:cNvPr id="5" name="Straight Connector 4"/>
              <p:cNvCxnSpPr/>
              <p:nvPr/>
            </p:nvCxnSpPr>
            <p:spPr>
              <a:xfrm>
                <a:off x="1371600" y="3809554"/>
                <a:ext cx="6096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2895409"/>
                <a:ext cx="0" cy="91414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3600" y="2895409"/>
                <a:ext cx="0" cy="91414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95409"/>
                <a:ext cx="0" cy="91414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5010" name="TextBox 10"/>
              <p:cNvSpPr txBox="1">
                <a:spLocks noChangeArrowheads="1"/>
              </p:cNvSpPr>
              <p:nvPr/>
            </p:nvSpPr>
            <p:spPr bwMode="auto">
              <a:xfrm>
                <a:off x="3124200" y="2209800"/>
                <a:ext cx="609600" cy="646331"/>
              </a:xfrm>
              <a:prstGeom prst="rect">
                <a:avLst/>
              </a:prstGeom>
              <a:noFill/>
              <a:ln w="9525">
                <a:noFill/>
                <a:miter lim="800000"/>
                <a:headEnd/>
                <a:tailEnd/>
              </a:ln>
            </p:spPr>
            <p:txBody>
              <a:bodyPr>
                <a:spAutoFit/>
              </a:bodyPr>
              <a:lstStyle/>
              <a:p>
                <a:r>
                  <a:rPr lang="en-US" sz="3600">
                    <a:latin typeface="Arial Black" pitchFamily="34" charset="0"/>
                  </a:rPr>
                  <a:t>1</a:t>
                </a:r>
              </a:p>
            </p:txBody>
          </p:sp>
          <p:sp>
            <p:nvSpPr>
              <p:cNvPr id="85011" name="TextBox 11"/>
              <p:cNvSpPr txBox="1">
                <a:spLocks noChangeArrowheads="1"/>
              </p:cNvSpPr>
              <p:nvPr/>
            </p:nvSpPr>
            <p:spPr bwMode="auto">
              <a:xfrm>
                <a:off x="5181600" y="2209800"/>
                <a:ext cx="838200" cy="646331"/>
              </a:xfrm>
              <a:prstGeom prst="rect">
                <a:avLst/>
              </a:prstGeom>
              <a:noFill/>
              <a:ln w="9525">
                <a:noFill/>
                <a:miter lim="800000"/>
                <a:headEnd/>
                <a:tailEnd/>
              </a:ln>
            </p:spPr>
            <p:txBody>
              <a:bodyPr>
                <a:spAutoFit/>
              </a:bodyPr>
              <a:lstStyle/>
              <a:p>
                <a:r>
                  <a:rPr lang="en-US" sz="3600">
                    <a:latin typeface="Arial Black" pitchFamily="34" charset="0"/>
                  </a:rPr>
                  <a:t>2</a:t>
                </a:r>
              </a:p>
            </p:txBody>
          </p:sp>
          <p:cxnSp>
            <p:nvCxnSpPr>
              <p:cNvPr id="20" name="Straight Connector 19"/>
              <p:cNvCxnSpPr/>
              <p:nvPr/>
            </p:nvCxnSpPr>
            <p:spPr>
              <a:xfrm>
                <a:off x="5435600" y="2895409"/>
                <a:ext cx="0" cy="91414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5013" name="TextBox 20"/>
              <p:cNvSpPr txBox="1">
                <a:spLocks noChangeArrowheads="1"/>
              </p:cNvSpPr>
              <p:nvPr/>
            </p:nvSpPr>
            <p:spPr bwMode="auto">
              <a:xfrm>
                <a:off x="7162800" y="2209800"/>
                <a:ext cx="762000" cy="646331"/>
              </a:xfrm>
              <a:prstGeom prst="rect">
                <a:avLst/>
              </a:prstGeom>
              <a:noFill/>
              <a:ln w="9525">
                <a:noFill/>
                <a:miter lim="800000"/>
                <a:headEnd/>
                <a:tailEnd/>
              </a:ln>
            </p:spPr>
            <p:txBody>
              <a:bodyPr>
                <a:spAutoFit/>
              </a:bodyPr>
              <a:lstStyle/>
              <a:p>
                <a:r>
                  <a:rPr lang="en-US" sz="3600">
                    <a:latin typeface="Arial Black" pitchFamily="34" charset="0"/>
                  </a:rPr>
                  <a:t>3</a:t>
                </a:r>
              </a:p>
            </p:txBody>
          </p:sp>
        </p:grpSp>
        <p:sp>
          <p:nvSpPr>
            <p:cNvPr id="85003" name="TextBox 22"/>
            <p:cNvSpPr txBox="1">
              <a:spLocks noChangeArrowheads="1"/>
            </p:cNvSpPr>
            <p:nvPr/>
          </p:nvSpPr>
          <p:spPr bwMode="auto">
            <a:xfrm>
              <a:off x="2971800" y="4038600"/>
              <a:ext cx="2133600" cy="523220"/>
            </a:xfrm>
            <a:prstGeom prst="rect">
              <a:avLst/>
            </a:prstGeom>
            <a:noFill/>
            <a:ln w="9525">
              <a:noFill/>
              <a:miter lim="800000"/>
              <a:headEnd/>
              <a:tailEnd/>
            </a:ln>
          </p:spPr>
          <p:txBody>
            <a:bodyPr>
              <a:spAutoFit/>
            </a:bodyPr>
            <a:lstStyle/>
            <a:p>
              <a:endParaRPr lang="en-US" sz="2800">
                <a:latin typeface="Arial Black" pitchFamily="34" charset="0"/>
              </a:endParaRPr>
            </a:p>
          </p:txBody>
        </p:sp>
        <p:sp>
          <p:nvSpPr>
            <p:cNvPr id="85004" name="TextBox 23"/>
            <p:cNvSpPr txBox="1">
              <a:spLocks noChangeArrowheads="1"/>
            </p:cNvSpPr>
            <p:nvPr/>
          </p:nvSpPr>
          <p:spPr bwMode="auto">
            <a:xfrm>
              <a:off x="5105400" y="4038600"/>
              <a:ext cx="1524000" cy="523220"/>
            </a:xfrm>
            <a:prstGeom prst="rect">
              <a:avLst/>
            </a:prstGeom>
            <a:noFill/>
            <a:ln w="9525">
              <a:noFill/>
              <a:miter lim="800000"/>
              <a:headEnd/>
              <a:tailEnd/>
            </a:ln>
          </p:spPr>
          <p:txBody>
            <a:bodyPr>
              <a:spAutoFit/>
            </a:bodyPr>
            <a:lstStyle/>
            <a:p>
              <a:endParaRPr lang="en-US" sz="2800">
                <a:latin typeface="Arial Black" pitchFamily="34" charset="0"/>
              </a:endParaRPr>
            </a:p>
          </p:txBody>
        </p:sp>
        <p:sp>
          <p:nvSpPr>
            <p:cNvPr id="85005" name="TextBox 24"/>
            <p:cNvSpPr txBox="1">
              <a:spLocks noChangeArrowheads="1"/>
            </p:cNvSpPr>
            <p:nvPr/>
          </p:nvSpPr>
          <p:spPr bwMode="auto">
            <a:xfrm>
              <a:off x="7086600" y="4038600"/>
              <a:ext cx="1600200" cy="523220"/>
            </a:xfrm>
            <a:prstGeom prst="rect">
              <a:avLst/>
            </a:prstGeom>
            <a:noFill/>
            <a:ln w="9525">
              <a:noFill/>
              <a:miter lim="800000"/>
              <a:headEnd/>
              <a:tailEnd/>
            </a:ln>
          </p:spPr>
          <p:txBody>
            <a:bodyPr>
              <a:spAutoFit/>
            </a:bodyPr>
            <a:lstStyle/>
            <a:p>
              <a:endParaRPr lang="en-US" sz="2800">
                <a:latin typeface="Arial Black" pitchFamily="34" charset="0"/>
              </a:endParaRPr>
            </a:p>
          </p:txBody>
        </p:sp>
      </p:grpSp>
      <p:sp>
        <p:nvSpPr>
          <p:cNvPr id="84998" name="TextBox 39"/>
          <p:cNvSpPr txBox="1">
            <a:spLocks noChangeArrowheads="1"/>
          </p:cNvSpPr>
          <p:nvPr/>
        </p:nvSpPr>
        <p:spPr bwMode="auto">
          <a:xfrm>
            <a:off x="5867400" y="4038600"/>
            <a:ext cx="2971800" cy="523875"/>
          </a:xfrm>
          <a:prstGeom prst="rect">
            <a:avLst/>
          </a:prstGeom>
          <a:noFill/>
          <a:ln w="9525">
            <a:noFill/>
            <a:miter lim="800000"/>
            <a:headEnd/>
            <a:tailEnd/>
          </a:ln>
        </p:spPr>
        <p:txBody>
          <a:bodyPr>
            <a:spAutoFit/>
          </a:bodyPr>
          <a:lstStyle/>
          <a:p>
            <a:r>
              <a:rPr lang="en-US" sz="2800">
                <a:solidFill>
                  <a:srgbClr val="7030A0"/>
                </a:solidFill>
                <a:latin typeface="Arial Black" pitchFamily="34" charset="0"/>
              </a:rPr>
              <a:t>TV = $249,554</a:t>
            </a:r>
            <a:endParaRPr lang="en-US" sz="2800">
              <a:solidFill>
                <a:srgbClr val="7030A0"/>
              </a:solidFill>
              <a:latin typeface="Perpetua" pitchFamily="18" charset="0"/>
            </a:endParaRPr>
          </a:p>
        </p:txBody>
      </p:sp>
      <p:sp>
        <p:nvSpPr>
          <p:cNvPr id="84999" name="TextBox 26"/>
          <p:cNvSpPr txBox="1">
            <a:spLocks noChangeArrowheads="1"/>
          </p:cNvSpPr>
          <p:nvPr/>
        </p:nvSpPr>
        <p:spPr bwMode="auto">
          <a:xfrm>
            <a:off x="1905000" y="4572000"/>
            <a:ext cx="5486400" cy="954088"/>
          </a:xfrm>
          <a:prstGeom prst="rect">
            <a:avLst/>
          </a:prstGeom>
          <a:noFill/>
          <a:ln w="9525">
            <a:noFill/>
            <a:miter lim="800000"/>
            <a:headEnd/>
            <a:tailEnd/>
          </a:ln>
        </p:spPr>
        <p:txBody>
          <a:bodyPr>
            <a:spAutoFit/>
          </a:bodyPr>
          <a:lstStyle/>
          <a:p>
            <a:r>
              <a:rPr lang="en-US" sz="2800">
                <a:solidFill>
                  <a:srgbClr val="0070C0"/>
                </a:solidFill>
                <a:latin typeface="Arial Black" pitchFamily="34" charset="0"/>
              </a:rPr>
              <a:t>MIRR:  PV = -165,000; FV = 249,554; N = 3; Solve for I</a:t>
            </a:r>
          </a:p>
        </p:txBody>
      </p:sp>
      <p:sp>
        <p:nvSpPr>
          <p:cNvPr id="85000" name="TextBox 27"/>
          <p:cNvSpPr txBox="1">
            <a:spLocks noChangeArrowheads="1"/>
          </p:cNvSpPr>
          <p:nvPr/>
        </p:nvSpPr>
        <p:spPr bwMode="auto">
          <a:xfrm>
            <a:off x="1524000" y="5562600"/>
            <a:ext cx="6477000" cy="954088"/>
          </a:xfrm>
          <a:prstGeom prst="rect">
            <a:avLst/>
          </a:prstGeom>
          <a:noFill/>
          <a:ln w="9525">
            <a:noFill/>
            <a:miter lim="800000"/>
            <a:headEnd/>
            <a:tailEnd/>
          </a:ln>
        </p:spPr>
        <p:txBody>
          <a:bodyPr>
            <a:spAutoFit/>
          </a:bodyPr>
          <a:lstStyle/>
          <a:p>
            <a:r>
              <a:rPr lang="en-US" sz="2800" b="1">
                <a:latin typeface="Perpetua" pitchFamily="18" charset="0"/>
              </a:rPr>
              <a:t>MIRR = 14.79% which is greater than 12%, therefore </a:t>
            </a:r>
            <a:r>
              <a:rPr lang="en-US" sz="2800" b="1">
                <a:solidFill>
                  <a:srgbClr val="00B050"/>
                </a:solidFill>
                <a:latin typeface="Perpetua" pitchFamily="18" charset="0"/>
              </a:rPr>
              <a:t>ACCEPT </a:t>
            </a:r>
            <a:r>
              <a:rPr lang="en-US" sz="2800" b="1">
                <a:latin typeface="Perpetua" pitchFamily="18" charset="0"/>
              </a:rPr>
              <a:t>the project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p:nvPr>
        </p:nvSpPr>
        <p:spPr>
          <a:xfrm>
            <a:off x="914400" y="176213"/>
            <a:ext cx="7772400" cy="1143000"/>
          </a:xfrm>
          <a:solidFill>
            <a:schemeClr val="bg2"/>
          </a:solidFill>
        </p:spPr>
        <p:txBody>
          <a:bodyPr/>
          <a:lstStyle/>
          <a:p>
            <a:r>
              <a:rPr lang="en-US" sz="3000" b="1" smtClean="0"/>
              <a:t>Capital Budgeting Decision Criteria Comparison</a:t>
            </a:r>
          </a:p>
        </p:txBody>
      </p:sp>
      <p:sp>
        <p:nvSpPr>
          <p:cNvPr id="161793" name="Slide Number Placeholder 22"/>
          <p:cNvSpPr>
            <a:spLocks noGrp="1"/>
          </p:cNvSpPr>
          <p:nvPr>
            <p:ph type="sldNum" sz="quarter" idx="12"/>
          </p:nvPr>
        </p:nvSpPr>
        <p:spPr bwMode="auto">
          <a:ln>
            <a:round/>
            <a:headEnd/>
            <a:tailEnd/>
          </a:ln>
        </p:spPr>
        <p:txBody>
          <a:bodyPr/>
          <a:lstStyle/>
          <a:p>
            <a:pPr>
              <a:defRPr/>
            </a:pPr>
            <a:r>
              <a:rPr lang="en-US"/>
              <a:t>9-</a:t>
            </a:r>
            <a:fld id="{80A896F4-A517-4B15-A2B9-923C8FBADC40}" type="slidenum">
              <a:rPr lang="en-US"/>
              <a:pPr>
                <a:defRPr/>
              </a:pPr>
              <a:t>83</a:t>
            </a:fld>
            <a:endParaRPr lang="en-US"/>
          </a:p>
        </p:txBody>
      </p:sp>
      <p:graphicFrame>
        <p:nvGraphicFramePr>
          <p:cNvPr id="4" name="Table 3"/>
          <p:cNvGraphicFramePr>
            <a:graphicFrameLocks noGrp="1"/>
          </p:cNvGraphicFramePr>
          <p:nvPr/>
        </p:nvGraphicFramePr>
        <p:xfrm>
          <a:off x="1066800" y="1371600"/>
          <a:ext cx="7315200" cy="5370513"/>
        </p:xfrm>
        <a:graphic>
          <a:graphicData uri="http://schemas.openxmlformats.org/drawingml/2006/table">
            <a:tbl>
              <a:tblPr/>
              <a:tblGrid>
                <a:gridCol w="3508375"/>
                <a:gridCol w="1368425"/>
                <a:gridCol w="2438400"/>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bg1"/>
                          </a:solidFill>
                          <a:effectLst/>
                          <a:latin typeface="Perpetua" pitchFamily="18" charset="0"/>
                        </a:rPr>
                        <a:t>Technique</a:t>
                      </a:r>
                      <a:endParaRPr kumimoji="0" lang="en-US" sz="1800" b="1" i="0" u="none" strike="noStrike" cap="none" normalizeH="0" baseline="0" smtClean="0">
                        <a:ln>
                          <a:noFill/>
                        </a:ln>
                        <a:solidFill>
                          <a:schemeClr val="bg1"/>
                        </a:solidFill>
                        <a:effectLst/>
                        <a:latin typeface="Arial Blac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664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bg1"/>
                          </a:solidFill>
                          <a:effectLst/>
                          <a:latin typeface="Perpetua" pitchFamily="18" charset="0"/>
                        </a:rPr>
                        <a:t>Units</a:t>
                      </a:r>
                      <a:endParaRPr kumimoji="0" lang="en-US" sz="3200" b="1" i="0" u="none" strike="noStrike" cap="none" normalizeH="0" baseline="0" smtClean="0">
                        <a:ln>
                          <a:noFill/>
                        </a:ln>
                        <a:solidFill>
                          <a:schemeClr val="bg1"/>
                        </a:solidFill>
                        <a:effectLst/>
                        <a:latin typeface="Arial Blac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664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bg1"/>
                          </a:solidFill>
                          <a:effectLst/>
                          <a:latin typeface="Perpetua" pitchFamily="18" charset="0"/>
                        </a:rPr>
                        <a:t> Accept if:</a:t>
                      </a:r>
                      <a:endParaRPr kumimoji="0" lang="en-US" sz="3200" b="1" i="0" u="none" strike="noStrike" cap="none" normalizeH="0" baseline="0" smtClean="0">
                        <a:ln>
                          <a:noFill/>
                        </a:ln>
                        <a:solidFill>
                          <a:schemeClr val="bg1"/>
                        </a:solidFill>
                        <a:effectLst/>
                        <a:latin typeface="Arial Blac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6648"/>
                    </a:solid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cs typeface="Arial" charset="0"/>
                        </a:rPr>
                        <a:t>Payback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cs typeface="Arial" charset="0"/>
                        </a:rPr>
                        <a:t>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Payback &lt; Mgt’s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Perpetua" pitchFamily="18" charset="0"/>
                          <a:cs typeface="Arial" charset="0"/>
                        </a:rPr>
                        <a:t>Discounted Payback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cs typeface="Arial" charset="0"/>
                        </a:rPr>
                        <a:t>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Payback &lt; Mgt’s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r>
              <a:tr h="64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Perpetua" pitchFamily="18" charset="0"/>
                          <a:cs typeface="Arial" charset="0"/>
                        </a:rPr>
                        <a:t>Net Present Value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NPV &gt; $0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Perpetua" pitchFamily="18" charset="0"/>
                          <a:cs typeface="Arial" charset="0"/>
                        </a:rPr>
                        <a:t>Profitability Index (PI)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cs typeface="Arial"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PI &gt;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r>
              <a:tr h="649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Perpetua" pitchFamily="18" charset="0"/>
                          <a:cs typeface="Arial" charset="0"/>
                        </a:rPr>
                        <a:t>Average Acct. Return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000000"/>
                          </a:solidFill>
                          <a:effectLst/>
                          <a:latin typeface="Perpetu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AAR &gt; Mgt’s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r>
              <a:tr h="649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Perpetua" pitchFamily="18" charset="0"/>
                          <a:cs typeface="Arial" charset="0"/>
                        </a:rPr>
                        <a:t>Internal Rate of Return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000000"/>
                          </a:solidFill>
                          <a:effectLst/>
                          <a:latin typeface="Perpetu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IRR &gt; 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E9"/>
                    </a:solidFill>
                  </a:tcPr>
                </a:tc>
              </a:tr>
              <a:tr h="835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Perpetua" pitchFamily="18" charset="0"/>
                          <a:cs typeface="Arial" charset="0"/>
                        </a:rPr>
                        <a:t>Modified Internal Rate of Return (MIRR)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000000"/>
                          </a:solidFill>
                          <a:effectLst/>
                          <a:latin typeface="Perpetua" pitchFamily="18"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cs typeface="Arial" charset="0"/>
                        </a:rPr>
                        <a:t>IRR &gt; 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3CF"/>
                    </a:solid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7" name="Slide Number Placeholder 22"/>
          <p:cNvSpPr>
            <a:spLocks noGrp="1"/>
          </p:cNvSpPr>
          <p:nvPr>
            <p:ph type="sldNum" sz="quarter" idx="12"/>
          </p:nvPr>
        </p:nvSpPr>
        <p:spPr bwMode="auto">
          <a:ln>
            <a:round/>
            <a:headEnd/>
            <a:tailEnd/>
          </a:ln>
        </p:spPr>
        <p:txBody>
          <a:bodyPr/>
          <a:lstStyle/>
          <a:p>
            <a:pPr>
              <a:defRPr/>
            </a:pPr>
            <a:r>
              <a:rPr lang="en-US"/>
              <a:t>9-</a:t>
            </a:r>
            <a:fld id="{3176DD6C-C557-4E09-84EA-148BADF87004}" type="slidenum">
              <a:rPr lang="en-US"/>
              <a:pPr>
                <a:defRPr/>
              </a:pPr>
              <a:t>84</a:t>
            </a:fld>
            <a:endParaRPr lang="en-US"/>
          </a:p>
        </p:txBody>
      </p:sp>
      <p:sp>
        <p:nvSpPr>
          <p:cNvPr id="4" name="TextBox 3"/>
          <p:cNvSpPr txBox="1"/>
          <p:nvPr/>
        </p:nvSpPr>
        <p:spPr>
          <a:xfrm>
            <a:off x="1447800" y="228600"/>
            <a:ext cx="6248400" cy="1570038"/>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a:p>
            <a:pPr algn="ctr" fontAlgn="auto">
              <a:spcBef>
                <a:spcPts val="0"/>
              </a:spcBef>
              <a:spcAft>
                <a:spcPts val="0"/>
              </a:spcAft>
              <a:defRPr/>
            </a:pPr>
            <a:r>
              <a:rPr lang="en-US" sz="4800" b="1" dirty="0">
                <a:solidFill>
                  <a:schemeClr val="tx2"/>
                </a:solidFill>
                <a:latin typeface="+mj-lt"/>
                <a:cs typeface="+mn-cs"/>
              </a:rPr>
              <a:t>(continued)</a:t>
            </a:r>
          </a:p>
        </p:txBody>
      </p:sp>
      <p:sp>
        <p:nvSpPr>
          <p:cNvPr id="5" name="TextBox 4"/>
          <p:cNvSpPr txBox="1">
            <a:spLocks noChangeArrowheads="1"/>
          </p:cNvSpPr>
          <p:nvPr/>
        </p:nvSpPr>
        <p:spPr bwMode="auto">
          <a:xfrm>
            <a:off x="1219200" y="2133600"/>
            <a:ext cx="7924800" cy="3657600"/>
          </a:xfrm>
          <a:prstGeom prst="rect">
            <a:avLst/>
          </a:prstGeom>
          <a:noFill/>
          <a:ln w="9525">
            <a:noFill/>
            <a:miter lim="800000"/>
            <a:headEnd/>
            <a:tailEnd/>
          </a:ln>
        </p:spPr>
        <p:txBody>
          <a:bodyPr>
            <a:spAutoFit/>
          </a:bodyPr>
          <a:lstStyle/>
          <a:p>
            <a:pPr marL="401638" indent="-401638">
              <a:buFont typeface="Arial" charset="0"/>
              <a:buChar char="•"/>
            </a:pPr>
            <a:r>
              <a:rPr lang="en-US" sz="3200" b="1">
                <a:latin typeface="Perpetua" pitchFamily="18" charset="0"/>
              </a:rPr>
              <a:t>The Average Accounting Return</a:t>
            </a:r>
          </a:p>
          <a:p>
            <a:pPr marL="401638" indent="-401638">
              <a:buFont typeface="Arial" charset="0"/>
              <a:buChar char="•"/>
            </a:pPr>
            <a:endParaRPr lang="en-US" b="1">
              <a:latin typeface="Perpetua" pitchFamily="18" charset="0"/>
            </a:endParaRPr>
          </a:p>
          <a:p>
            <a:pPr marL="401638" indent="-401638">
              <a:buFont typeface="Arial" charset="0"/>
              <a:buChar char="•"/>
            </a:pPr>
            <a:r>
              <a:rPr lang="en-US" sz="3200" b="1">
                <a:latin typeface="Perpetua" pitchFamily="18" charset="0"/>
              </a:rPr>
              <a:t>The Internal Rate of Return</a:t>
            </a:r>
          </a:p>
          <a:p>
            <a:pPr marL="401638" indent="-401638">
              <a:buFont typeface="Arial" charset="0"/>
              <a:buChar char="•"/>
            </a:pPr>
            <a:endParaRPr lang="en-US" b="1">
              <a:latin typeface="Perpetua" pitchFamily="18" charset="0"/>
            </a:endParaRPr>
          </a:p>
          <a:p>
            <a:pPr marL="401638" indent="-401638">
              <a:buFont typeface="Arial" charset="0"/>
              <a:buChar char="•"/>
            </a:pPr>
            <a:r>
              <a:rPr lang="en-US" sz="3200" b="1">
                <a:latin typeface="Perpetua" pitchFamily="18" charset="0"/>
              </a:rPr>
              <a:t>Modified Internal Rate of Return</a:t>
            </a:r>
          </a:p>
          <a:p>
            <a:pPr marL="401638" indent="-401638">
              <a:buFont typeface="Arial" charset="0"/>
              <a:buChar char="•"/>
            </a:pPr>
            <a:endParaRPr lang="en-US" b="1">
              <a:latin typeface="Perpetua" pitchFamily="18" charset="0"/>
            </a:endParaRPr>
          </a:p>
          <a:p>
            <a:pPr marL="401638" indent="-401638">
              <a:buFont typeface="Arial" charset="0"/>
              <a:buChar char="•"/>
            </a:pPr>
            <a:r>
              <a:rPr lang="en-US" sz="3200" b="1">
                <a:latin typeface="Perpetua" pitchFamily="18" charset="0"/>
              </a:rPr>
              <a:t>The Practice of Capital Budgeting</a:t>
            </a:r>
          </a:p>
          <a:p>
            <a:pPr marL="401638" indent="-401638">
              <a:buFont typeface="Arial" charset="0"/>
              <a:buChar char="•"/>
            </a:pPr>
            <a:endParaRPr lang="en-US" sz="3200">
              <a:latin typeface="Arial Black" pitchFamily="34" charset="0"/>
            </a:endParaRPr>
          </a:p>
          <a:p>
            <a:pPr marL="401638" indent="-401638">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1000" fill="hold"/>
                                        <p:tgtEl>
                                          <p:spTgt spid="5">
                                            <p:txEl>
                                              <p:pRg st="6" end="6"/>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5"/>
                                      </p:to>
                                    </p:set>
                                    <p:animEffect filter="image" prLst="opacity: 0.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4" end="4"/>
                                            </p:txEl>
                                          </p:spTgt>
                                        </p:tgtEl>
                                        <p:attrNameLst>
                                          <p:attrName>style.opacity</p:attrName>
                                        </p:attrNameLst>
                                      </p:cBhvr>
                                      <p:to>
                                        <p:strVal val="0.5"/>
                                      </p:to>
                                    </p:set>
                                    <p:animEffect filter="image" prLst="opacity: 0.5">
                                      <p:cBhvr rctx="IE">
                                        <p:cTn id="15"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p:cNvSpPr>
            <a:spLocks noGrp="1"/>
          </p:cNvSpPr>
          <p:nvPr>
            <p:ph type="title"/>
          </p:nvPr>
        </p:nvSpPr>
        <p:spPr>
          <a:xfrm>
            <a:off x="838200" y="228600"/>
            <a:ext cx="7772400" cy="1036638"/>
          </a:xfrm>
          <a:solidFill>
            <a:schemeClr val="bg2"/>
          </a:solidFill>
        </p:spPr>
        <p:txBody>
          <a:bodyPr/>
          <a:lstStyle/>
          <a:p>
            <a:r>
              <a:rPr lang="en-US" sz="4800" b="1" smtClean="0"/>
              <a:t>Capital Budgeting In Practice</a:t>
            </a:r>
          </a:p>
        </p:txBody>
      </p:sp>
      <p:sp>
        <p:nvSpPr>
          <p:cNvPr id="163841" name="Slide Number Placeholder 22"/>
          <p:cNvSpPr>
            <a:spLocks noGrp="1"/>
          </p:cNvSpPr>
          <p:nvPr>
            <p:ph type="sldNum" sz="quarter" idx="12"/>
          </p:nvPr>
        </p:nvSpPr>
        <p:spPr bwMode="auto">
          <a:ln>
            <a:round/>
            <a:headEnd/>
            <a:tailEnd/>
          </a:ln>
        </p:spPr>
        <p:txBody>
          <a:bodyPr/>
          <a:lstStyle/>
          <a:p>
            <a:pPr>
              <a:defRPr/>
            </a:pPr>
            <a:r>
              <a:rPr lang="en-US"/>
              <a:t>9-</a:t>
            </a:r>
            <a:fld id="{6170C52B-BFC3-4F41-A877-B0A378AB73FF}" type="slidenum">
              <a:rPr lang="en-US"/>
              <a:pPr>
                <a:defRPr/>
              </a:pPr>
              <a:t>85</a:t>
            </a:fld>
            <a:endParaRPr lang="en-US"/>
          </a:p>
        </p:txBody>
      </p:sp>
      <p:sp>
        <p:nvSpPr>
          <p:cNvPr id="4" name="TextBox 3"/>
          <p:cNvSpPr txBox="1">
            <a:spLocks noChangeArrowheads="1"/>
          </p:cNvSpPr>
          <p:nvPr/>
        </p:nvSpPr>
        <p:spPr bwMode="auto">
          <a:xfrm>
            <a:off x="457200" y="1447800"/>
            <a:ext cx="8305800" cy="4849813"/>
          </a:xfrm>
          <a:prstGeom prst="rect">
            <a:avLst/>
          </a:prstGeom>
          <a:noFill/>
          <a:ln w="9525">
            <a:noFill/>
            <a:miter lim="800000"/>
            <a:headEnd/>
            <a:tailEnd/>
          </a:ln>
        </p:spPr>
        <p:txBody>
          <a:bodyPr>
            <a:spAutoFit/>
          </a:bodyPr>
          <a:lstStyle/>
          <a:p>
            <a:pPr marL="346075" indent="-346075">
              <a:buFont typeface="Arial" charset="0"/>
              <a:buChar char="•"/>
            </a:pPr>
            <a:r>
              <a:rPr lang="en-US" sz="2800" b="1">
                <a:latin typeface="Perpetua" pitchFamily="18" charset="0"/>
              </a:rPr>
              <a:t>We should consider several investment criteria when making decisions</a:t>
            </a:r>
          </a:p>
          <a:p>
            <a:pPr marL="346075" indent="-346075">
              <a:buFont typeface="Arial" charset="0"/>
              <a:buChar char="•"/>
            </a:pPr>
            <a:endParaRPr lang="en-US" sz="2000" b="1">
              <a:latin typeface="Perpetua" pitchFamily="18" charset="0"/>
            </a:endParaRPr>
          </a:p>
          <a:p>
            <a:pPr marL="346075" indent="-346075">
              <a:buFont typeface="Arial" charset="0"/>
              <a:buChar char="•"/>
            </a:pPr>
            <a:r>
              <a:rPr lang="en-US" sz="2800" b="1">
                <a:latin typeface="Perpetua" pitchFamily="18" charset="0"/>
              </a:rPr>
              <a:t>Most managers will be using the techniques of capital budgeting as part of their job.</a:t>
            </a:r>
          </a:p>
          <a:p>
            <a:pPr marL="346075" indent="-346075">
              <a:buFont typeface="Arial" charset="0"/>
              <a:buChar char="•"/>
            </a:pPr>
            <a:endParaRPr lang="en-US" sz="2000" b="1">
              <a:latin typeface="Perpetua" pitchFamily="18" charset="0"/>
            </a:endParaRPr>
          </a:p>
          <a:p>
            <a:pPr marL="346075" indent="-346075">
              <a:buFont typeface="Arial" charset="0"/>
              <a:buChar char="•"/>
            </a:pPr>
            <a:r>
              <a:rPr lang="en-US" sz="2800" b="1">
                <a:latin typeface="Perpetua" pitchFamily="18" charset="0"/>
              </a:rPr>
              <a:t>Payback is a commonly used secondary investment criteria and is used when the project costs are small</a:t>
            </a:r>
          </a:p>
          <a:p>
            <a:pPr marL="346075" indent="-346075"/>
            <a:endParaRPr lang="en-US" sz="2000" b="1">
              <a:latin typeface="Perpetua" pitchFamily="18" charset="0"/>
            </a:endParaRPr>
          </a:p>
          <a:p>
            <a:pPr marL="346075" indent="-346075">
              <a:buFont typeface="Arial" charset="0"/>
              <a:buChar char="•"/>
            </a:pPr>
            <a:r>
              <a:rPr lang="en-US" sz="2800" b="1">
                <a:latin typeface="Perpetua" pitchFamily="18" charset="0"/>
              </a:rPr>
              <a:t>NPV and IRR are the most commonly used primary investment criteria and especially when the project costs are large</a:t>
            </a:r>
            <a:endParaRPr lang="en-US" sz="3200" b="1">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Bottom)">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lide(fromBottom)">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lide(fromBottom)">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14400" y="274638"/>
            <a:ext cx="7772400" cy="944562"/>
          </a:xfrm>
          <a:solidFill>
            <a:schemeClr val="bg2"/>
          </a:solidFill>
        </p:spPr>
        <p:txBody>
          <a:bodyPr lIns="91417" tIns="45709" rIns="91417" bIns="45709" anchor="t"/>
          <a:lstStyle/>
          <a:p>
            <a:r>
              <a:rPr lang="en-US" sz="4800" b="1" smtClean="0"/>
              <a:t>Ethics Issues I</a:t>
            </a:r>
          </a:p>
        </p:txBody>
      </p:sp>
      <p:sp>
        <p:nvSpPr>
          <p:cNvPr id="93187" name="Rectangle 3"/>
          <p:cNvSpPr>
            <a:spLocks noGrp="1" noChangeArrowheads="1"/>
          </p:cNvSpPr>
          <p:nvPr>
            <p:ph idx="1"/>
          </p:nvPr>
        </p:nvSpPr>
        <p:spPr>
          <a:xfrm>
            <a:off x="533400" y="1676400"/>
            <a:ext cx="8229600" cy="4525963"/>
          </a:xfrm>
        </p:spPr>
        <p:txBody>
          <a:bodyPr lIns="91417" tIns="45709" rIns="91417" bIns="45709" rtlCol="0">
            <a:normAutofit lnSpcReduction="10000"/>
          </a:bodyPr>
          <a:lstStyle/>
          <a:p>
            <a:pPr fontAlgn="auto">
              <a:spcAft>
                <a:spcPts val="0"/>
              </a:spcAft>
              <a:buFont typeface="Wingdings 2" pitchFamily="18" charset="2"/>
              <a:buNone/>
              <a:defRPr/>
            </a:pPr>
            <a:r>
              <a:rPr lang="en-US" b="1" smtClean="0">
                <a:cs typeface="Arial" charset="0"/>
              </a:rPr>
              <a:t>   ABC poll in the spring of 2004 found that one-third of students age 12 – 17 admitted to cheating and the percentage increased as the students got older and felt more grade pressure. </a:t>
            </a:r>
          </a:p>
          <a:p>
            <a:pPr fontAlgn="auto">
              <a:spcAft>
                <a:spcPts val="0"/>
              </a:spcAft>
              <a:buFont typeface="Wingdings 2" pitchFamily="18" charset="2"/>
              <a:buNone/>
              <a:defRPr/>
            </a:pPr>
            <a:endParaRPr lang="en-US" sz="2200" b="1" smtClean="0">
              <a:cs typeface="Arial" charset="0"/>
            </a:endParaRPr>
          </a:p>
          <a:p>
            <a:pPr fontAlgn="auto">
              <a:spcAft>
                <a:spcPts val="0"/>
              </a:spcAft>
              <a:buFont typeface="Wingdings 2" pitchFamily="18" charset="2"/>
              <a:buNone/>
              <a:defRPr/>
            </a:pPr>
            <a:r>
              <a:rPr lang="en-US" b="1" smtClean="0">
                <a:cs typeface="Arial" charset="0"/>
              </a:rPr>
              <a:t>   If a book entitled “How to Cheat: A User’s Guide” would generate a positive NPV, would it be proper for a publishing company to offer the new book?</a:t>
            </a:r>
          </a:p>
          <a:p>
            <a:pPr fontAlgn="auto">
              <a:spcAft>
                <a:spcPts val="0"/>
              </a:spcAft>
              <a:buFont typeface="Arial" pitchFamily="34" charset="0"/>
              <a:buChar char="•"/>
              <a:defRPr/>
            </a:pPr>
            <a:endParaRPr lang="en-US" sz="2300" smtClean="0">
              <a:latin typeface="Arial Black" pitchFamily="34" charset="0"/>
            </a:endParaRPr>
          </a:p>
        </p:txBody>
      </p:sp>
      <p:sp>
        <p:nvSpPr>
          <p:cNvPr id="165889" name="Slide Number Placeholder 22"/>
          <p:cNvSpPr>
            <a:spLocks noGrp="1"/>
          </p:cNvSpPr>
          <p:nvPr>
            <p:ph type="sldNum" sz="quarter" idx="12"/>
          </p:nvPr>
        </p:nvSpPr>
        <p:spPr bwMode="auto">
          <a:ln>
            <a:round/>
            <a:headEnd/>
            <a:tailEnd/>
          </a:ln>
        </p:spPr>
        <p:txBody>
          <a:bodyPr/>
          <a:lstStyle/>
          <a:p>
            <a:pPr>
              <a:defRPr/>
            </a:pPr>
            <a:r>
              <a:rPr lang="en-US"/>
              <a:t>9-</a:t>
            </a:r>
            <a:fld id="{DECC85CC-D091-4B18-9761-D5B073EEB65A}" type="slidenum">
              <a:rPr lang="en-US"/>
              <a:pPr>
                <a:defRPr/>
              </a:pPr>
              <a:t>86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10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93187">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p:cTn id="13" dur="10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14400" y="274638"/>
            <a:ext cx="7772400" cy="868362"/>
          </a:xfrm>
          <a:solidFill>
            <a:schemeClr val="bg2"/>
          </a:solidFill>
        </p:spPr>
        <p:txBody>
          <a:bodyPr lIns="91417" tIns="45709" rIns="91417" bIns="45709" anchor="t"/>
          <a:lstStyle/>
          <a:p>
            <a:r>
              <a:rPr lang="en-US" sz="4800" b="1" smtClean="0"/>
              <a:t>Ethics Issues II</a:t>
            </a:r>
          </a:p>
        </p:txBody>
      </p:sp>
      <p:sp>
        <p:nvSpPr>
          <p:cNvPr id="93187" name="Rectangle 3"/>
          <p:cNvSpPr>
            <a:spLocks noGrp="1" noChangeArrowheads="1"/>
          </p:cNvSpPr>
          <p:nvPr>
            <p:ph idx="1"/>
          </p:nvPr>
        </p:nvSpPr>
        <p:spPr>
          <a:xfrm>
            <a:off x="457200" y="1905000"/>
            <a:ext cx="8229600" cy="4525963"/>
          </a:xfrm>
        </p:spPr>
        <p:txBody>
          <a:bodyPr lIns="91417" tIns="45709" rIns="91417" bIns="45709"/>
          <a:lstStyle/>
          <a:p>
            <a:pPr marL="0" indent="0">
              <a:lnSpc>
                <a:spcPct val="80000"/>
              </a:lnSpc>
              <a:buFont typeface="Wingdings 2" pitchFamily="18" charset="2"/>
              <a:buNone/>
            </a:pPr>
            <a:r>
              <a:rPr lang="en-US" b="1" smtClean="0">
                <a:cs typeface="Arial" charset="0"/>
              </a:rPr>
              <a:t>Should a firm exceed the minimum legal limits of government imposed environmental regulations and be responsible for the environment, even if this responsibility leads to a wealth reduction for the firm? </a:t>
            </a:r>
          </a:p>
          <a:p>
            <a:pPr marL="0" indent="0">
              <a:lnSpc>
                <a:spcPct val="80000"/>
              </a:lnSpc>
              <a:buFont typeface="Wingdings 2" pitchFamily="18" charset="2"/>
              <a:buNone/>
            </a:pPr>
            <a:endParaRPr lang="en-US" sz="2000" b="1" smtClean="0">
              <a:cs typeface="Arial" charset="0"/>
            </a:endParaRPr>
          </a:p>
          <a:p>
            <a:pPr marL="0" indent="0">
              <a:lnSpc>
                <a:spcPct val="80000"/>
              </a:lnSpc>
              <a:buFont typeface="Wingdings 2" pitchFamily="18" charset="2"/>
              <a:buNone/>
            </a:pPr>
            <a:r>
              <a:rPr lang="en-US" b="1" smtClean="0">
                <a:cs typeface="Arial" charset="0"/>
              </a:rPr>
              <a:t>Is environmental damage merely a cost of doing business?</a:t>
            </a:r>
          </a:p>
          <a:p>
            <a:pPr marL="0" indent="0">
              <a:buFont typeface="Wingdings 2" pitchFamily="18" charset="2"/>
              <a:buNone/>
            </a:pPr>
            <a:endParaRPr lang="en-US" sz="2300" smtClean="0">
              <a:latin typeface="Arial Black" pitchFamily="34" charset="0"/>
            </a:endParaRPr>
          </a:p>
        </p:txBody>
      </p:sp>
      <p:sp>
        <p:nvSpPr>
          <p:cNvPr id="167937" name="Slide Number Placeholder 22"/>
          <p:cNvSpPr>
            <a:spLocks noGrp="1"/>
          </p:cNvSpPr>
          <p:nvPr>
            <p:ph type="sldNum" sz="quarter" idx="12"/>
          </p:nvPr>
        </p:nvSpPr>
        <p:spPr bwMode="auto">
          <a:ln>
            <a:round/>
            <a:headEnd/>
            <a:tailEnd/>
          </a:ln>
        </p:spPr>
        <p:txBody>
          <a:bodyPr/>
          <a:lstStyle/>
          <a:p>
            <a:pPr>
              <a:defRPr/>
            </a:pPr>
            <a:r>
              <a:rPr lang="en-US"/>
              <a:t>9-</a:t>
            </a:r>
            <a:fld id="{DCC44C69-E4FA-4F3B-8441-79A3EC1DEFC8}" type="slidenum">
              <a:rPr lang="en-US"/>
              <a:pPr>
                <a:defRPr/>
              </a:pPr>
              <a:t>87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10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93187">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p:cTn id="13"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274638"/>
            <a:ext cx="7772400" cy="944562"/>
          </a:xfrm>
          <a:solidFill>
            <a:schemeClr val="bg2"/>
          </a:solidFill>
        </p:spPr>
        <p:txBody>
          <a:bodyPr lIns="91417" tIns="45709" rIns="91417" bIns="45709" anchor="t"/>
          <a:lstStyle/>
          <a:p>
            <a:r>
              <a:rPr lang="en-US" sz="4800" b="1" smtClean="0"/>
              <a:t>Quick Quiz</a:t>
            </a:r>
          </a:p>
        </p:txBody>
      </p:sp>
      <p:sp>
        <p:nvSpPr>
          <p:cNvPr id="93187" name="Rectangle 3"/>
          <p:cNvSpPr>
            <a:spLocks noGrp="1" noChangeArrowheads="1"/>
          </p:cNvSpPr>
          <p:nvPr>
            <p:ph idx="1"/>
          </p:nvPr>
        </p:nvSpPr>
        <p:spPr>
          <a:xfrm>
            <a:off x="457200" y="1905000"/>
            <a:ext cx="8229600" cy="4800600"/>
          </a:xfrm>
        </p:spPr>
        <p:txBody>
          <a:bodyPr lIns="91417" tIns="45709" rIns="91417" bIns="45709" rtlCol="0">
            <a:normAutofit lnSpcReduction="10000"/>
          </a:bodyPr>
          <a:lstStyle/>
          <a:p>
            <a:pPr marL="568325" indent="-568325" fontAlgn="auto">
              <a:lnSpc>
                <a:spcPct val="80000"/>
              </a:lnSpc>
              <a:spcAft>
                <a:spcPts val="0"/>
              </a:spcAft>
              <a:buFont typeface="Arial" pitchFamily="34" charset="0"/>
              <a:buChar char="•"/>
              <a:defRPr/>
            </a:pPr>
            <a:r>
              <a:rPr lang="en-US" b="1" smtClean="0">
                <a:cs typeface="Arial" charset="0"/>
              </a:rPr>
              <a:t>Consider an investment that costs $100,000 and has a cash inflow of $25,000 every year for 5 years. The required return is 9%, and required payback is 4 years.</a:t>
            </a:r>
          </a:p>
          <a:p>
            <a:pPr marL="568325" indent="-568325" fontAlgn="auto">
              <a:lnSpc>
                <a:spcPct val="80000"/>
              </a:lnSpc>
              <a:spcAft>
                <a:spcPts val="0"/>
              </a:spcAft>
              <a:buFont typeface="Arial" pitchFamily="34" charset="0"/>
              <a:buChar char="•"/>
              <a:defRPr/>
            </a:pPr>
            <a:endParaRPr lang="en-US" sz="1100" b="1" smtClean="0">
              <a:cs typeface="Arial" charset="0"/>
            </a:endParaRPr>
          </a:p>
          <a:p>
            <a:pPr marL="969963" lvl="1" indent="-287338" fontAlgn="auto">
              <a:lnSpc>
                <a:spcPct val="80000"/>
              </a:lnSpc>
              <a:spcAft>
                <a:spcPts val="0"/>
              </a:spcAft>
              <a:buFont typeface="Arial" pitchFamily="34" charset="0"/>
              <a:buChar char="–"/>
              <a:defRPr/>
            </a:pPr>
            <a:r>
              <a:rPr lang="en-US" b="1" smtClean="0">
                <a:cs typeface="Arial" charset="0"/>
              </a:rPr>
              <a:t>What is the payback period?</a:t>
            </a:r>
          </a:p>
          <a:p>
            <a:pPr marL="969963" lvl="1" indent="-287338" fontAlgn="auto">
              <a:lnSpc>
                <a:spcPct val="80000"/>
              </a:lnSpc>
              <a:spcAft>
                <a:spcPts val="0"/>
              </a:spcAft>
              <a:buFont typeface="Arial" pitchFamily="34" charset="0"/>
              <a:buChar char="–"/>
              <a:defRPr/>
            </a:pPr>
            <a:r>
              <a:rPr lang="en-US" b="1" smtClean="0">
                <a:cs typeface="Arial" charset="0"/>
              </a:rPr>
              <a:t>What is the discounted payback period?</a:t>
            </a:r>
          </a:p>
          <a:p>
            <a:pPr marL="969963" lvl="1" indent="-287338" fontAlgn="auto">
              <a:lnSpc>
                <a:spcPct val="80000"/>
              </a:lnSpc>
              <a:spcAft>
                <a:spcPts val="0"/>
              </a:spcAft>
              <a:buFont typeface="Arial" pitchFamily="34" charset="0"/>
              <a:buChar char="–"/>
              <a:defRPr/>
            </a:pPr>
            <a:r>
              <a:rPr lang="en-US" b="1" smtClean="0">
                <a:cs typeface="Arial" charset="0"/>
              </a:rPr>
              <a:t>What is the NPV?</a:t>
            </a:r>
          </a:p>
          <a:p>
            <a:pPr marL="969963" lvl="1" indent="-287338" fontAlgn="auto">
              <a:lnSpc>
                <a:spcPct val="80000"/>
              </a:lnSpc>
              <a:spcAft>
                <a:spcPts val="0"/>
              </a:spcAft>
              <a:buFont typeface="Arial" pitchFamily="34" charset="0"/>
              <a:buChar char="–"/>
              <a:defRPr/>
            </a:pPr>
            <a:r>
              <a:rPr lang="en-US" b="1" smtClean="0">
                <a:cs typeface="Arial" charset="0"/>
              </a:rPr>
              <a:t>What is the IRR?</a:t>
            </a:r>
          </a:p>
          <a:p>
            <a:pPr marL="969963" lvl="1" indent="-287338" fontAlgn="auto">
              <a:lnSpc>
                <a:spcPct val="80000"/>
              </a:lnSpc>
              <a:spcAft>
                <a:spcPts val="0"/>
              </a:spcAft>
              <a:buFont typeface="Arial" pitchFamily="34" charset="0"/>
              <a:buChar char="–"/>
              <a:defRPr/>
            </a:pPr>
            <a:r>
              <a:rPr lang="en-US" b="1" smtClean="0">
                <a:cs typeface="Arial" charset="0"/>
              </a:rPr>
              <a:t>Should we accept the project?</a:t>
            </a:r>
          </a:p>
          <a:p>
            <a:pPr marL="568325" indent="-568325" fontAlgn="auto">
              <a:lnSpc>
                <a:spcPct val="80000"/>
              </a:lnSpc>
              <a:spcAft>
                <a:spcPts val="0"/>
              </a:spcAft>
              <a:buFont typeface="Arial" pitchFamily="34" charset="0"/>
              <a:buChar char="•"/>
              <a:defRPr/>
            </a:pPr>
            <a:r>
              <a:rPr lang="en-US" b="1" smtClean="0">
                <a:cs typeface="Arial" charset="0"/>
              </a:rPr>
              <a:t>What decision rule should be the primary decision method?</a:t>
            </a:r>
          </a:p>
          <a:p>
            <a:pPr marL="568325" indent="-568325" fontAlgn="auto">
              <a:spcAft>
                <a:spcPts val="0"/>
              </a:spcAft>
              <a:buFont typeface="Arial" pitchFamily="34" charset="0"/>
              <a:buChar char="•"/>
              <a:defRPr/>
            </a:pPr>
            <a:endParaRPr lang="en-US" sz="2300" smtClean="0">
              <a:latin typeface="Arial Black" pitchFamily="34" charset="0"/>
            </a:endParaRPr>
          </a:p>
        </p:txBody>
      </p:sp>
      <p:sp>
        <p:nvSpPr>
          <p:cNvPr id="169985" name="Slide Number Placeholder 22"/>
          <p:cNvSpPr>
            <a:spLocks noGrp="1"/>
          </p:cNvSpPr>
          <p:nvPr>
            <p:ph type="sldNum" sz="quarter" idx="12"/>
          </p:nvPr>
        </p:nvSpPr>
        <p:spPr bwMode="auto">
          <a:ln>
            <a:round/>
            <a:headEnd/>
            <a:tailEnd/>
          </a:ln>
        </p:spPr>
        <p:txBody>
          <a:bodyPr/>
          <a:lstStyle/>
          <a:p>
            <a:pPr>
              <a:defRPr/>
            </a:pPr>
            <a:r>
              <a:rPr lang="en-US"/>
              <a:t>9-</a:t>
            </a:r>
            <a:fld id="{B29E5C69-C673-4491-909D-61E010D7263C}" type="slidenum">
              <a:rPr lang="en-US"/>
              <a:pPr>
                <a:defRPr/>
              </a:pPr>
              <a:t>88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 calcmode="lin" valueType="num">
                                      <p:cBhvr>
                                        <p:cTn id="14"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3187">
                                            <p:txEl>
                                              <p:pRg st="3" end="3"/>
                                            </p:txEl>
                                          </p:spTgt>
                                        </p:tgtEl>
                                        <p:attrNameLst>
                                          <p:attrName>style.visibility</p:attrName>
                                        </p:attrNameLst>
                                      </p:cBhvr>
                                      <p:to>
                                        <p:strVal val="visible"/>
                                      </p:to>
                                    </p:set>
                                    <p:anim calcmode="lin" valueType="num">
                                      <p:cBhvr>
                                        <p:cTn id="21"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318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3187">
                                            <p:txEl>
                                              <p:pRg st="4" end="4"/>
                                            </p:txEl>
                                          </p:spTgt>
                                        </p:tgtEl>
                                        <p:attrNameLst>
                                          <p:attrName>style.visibility</p:attrName>
                                        </p:attrNameLst>
                                      </p:cBhvr>
                                      <p:to>
                                        <p:strVal val="visible"/>
                                      </p:to>
                                    </p:set>
                                    <p:anim calcmode="lin" valueType="num">
                                      <p:cBhvr>
                                        <p:cTn id="28" dur="5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9318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3187">
                                            <p:txEl>
                                              <p:pRg st="5" end="5"/>
                                            </p:txEl>
                                          </p:spTgt>
                                        </p:tgtEl>
                                        <p:attrNameLst>
                                          <p:attrName>style.visibility</p:attrName>
                                        </p:attrNameLst>
                                      </p:cBhvr>
                                      <p:to>
                                        <p:strVal val="visible"/>
                                      </p:to>
                                    </p:set>
                                    <p:anim calcmode="lin" valueType="num">
                                      <p:cBhvr>
                                        <p:cTn id="35" dur="500" fill="hold"/>
                                        <p:tgtEl>
                                          <p:spTgt spid="93187">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93187">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931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93187">
                                            <p:txEl>
                                              <p:pRg st="6" end="6"/>
                                            </p:txEl>
                                          </p:spTgt>
                                        </p:tgtEl>
                                        <p:attrNameLst>
                                          <p:attrName>style.visibility</p:attrName>
                                        </p:attrNameLst>
                                      </p:cBhvr>
                                      <p:to>
                                        <p:strVal val="visible"/>
                                      </p:to>
                                    </p:set>
                                    <p:anim calcmode="lin" valueType="num">
                                      <p:cBhvr>
                                        <p:cTn id="42" dur="500" fill="hold"/>
                                        <p:tgtEl>
                                          <p:spTgt spid="93187">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93187">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9318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p:cTn id="49" dur="500" fill="hold"/>
                                        <p:tgtEl>
                                          <p:spTgt spid="9318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93187">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931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914400" y="274638"/>
            <a:ext cx="7772400" cy="944562"/>
          </a:xfrm>
          <a:solidFill>
            <a:schemeClr val="bg2"/>
          </a:solidFill>
        </p:spPr>
        <p:txBody>
          <a:bodyPr lIns="91417" tIns="45709" rIns="91417" bIns="45709" anchor="t"/>
          <a:lstStyle/>
          <a:p>
            <a:r>
              <a:rPr lang="en-US" sz="4800" b="1" smtClean="0"/>
              <a:t>Comprehensive Problem</a:t>
            </a:r>
          </a:p>
        </p:txBody>
      </p:sp>
      <p:sp>
        <p:nvSpPr>
          <p:cNvPr id="93187" name="Rectangle 3"/>
          <p:cNvSpPr>
            <a:spLocks noGrp="1" noChangeArrowheads="1"/>
          </p:cNvSpPr>
          <p:nvPr>
            <p:ph idx="1"/>
          </p:nvPr>
        </p:nvSpPr>
        <p:spPr>
          <a:xfrm>
            <a:off x="457200" y="1524000"/>
            <a:ext cx="8229600" cy="4525963"/>
          </a:xfrm>
        </p:spPr>
        <p:txBody>
          <a:bodyPr lIns="91417" tIns="45709" rIns="91417" bIns="45709"/>
          <a:lstStyle/>
          <a:p>
            <a:pPr marL="512763" indent="-512763">
              <a:lnSpc>
                <a:spcPct val="80000"/>
              </a:lnSpc>
              <a:buFont typeface="Wingdings 2" pitchFamily="18" charset="2"/>
              <a:buNone/>
            </a:pPr>
            <a:endParaRPr lang="en-US" sz="2200" smtClean="0"/>
          </a:p>
          <a:p>
            <a:pPr marL="512763" indent="-512763">
              <a:lnSpc>
                <a:spcPct val="80000"/>
              </a:lnSpc>
              <a:buFont typeface="Franklin Gothic Book" pitchFamily="34" charset="0"/>
              <a:buAutoNum type="arabicPeriod"/>
            </a:pPr>
            <a:r>
              <a:rPr lang="en-US" b="1" smtClean="0">
                <a:cs typeface="Arial" charset="0"/>
              </a:rPr>
              <a:t>An investment project has the following cash flows: CF0 = -1,000,000; C01 – C08 = 200,000 each</a:t>
            </a:r>
          </a:p>
          <a:p>
            <a:pPr marL="512763" indent="-512763">
              <a:lnSpc>
                <a:spcPct val="80000"/>
              </a:lnSpc>
              <a:buFont typeface="Franklin Gothic Book" pitchFamily="34" charset="0"/>
              <a:buAutoNum type="arabicPeriod"/>
            </a:pPr>
            <a:r>
              <a:rPr lang="en-US" b="1" smtClean="0">
                <a:cs typeface="Arial" charset="0"/>
              </a:rPr>
              <a:t>If the required rate of return is 12%, what decision should be made using NPV?</a:t>
            </a:r>
          </a:p>
          <a:p>
            <a:pPr marL="512763" indent="-512763">
              <a:lnSpc>
                <a:spcPct val="80000"/>
              </a:lnSpc>
              <a:buFont typeface="Franklin Gothic Book" pitchFamily="34" charset="0"/>
              <a:buAutoNum type="arabicPeriod"/>
            </a:pPr>
            <a:r>
              <a:rPr lang="en-US" b="1" smtClean="0">
                <a:cs typeface="Arial" charset="0"/>
              </a:rPr>
              <a:t>How would the IRR decision rule be used for this project, and what decision would be reached?</a:t>
            </a:r>
          </a:p>
          <a:p>
            <a:pPr marL="512763" indent="-512763">
              <a:lnSpc>
                <a:spcPct val="80000"/>
              </a:lnSpc>
              <a:buFont typeface="Franklin Gothic Book" pitchFamily="34" charset="0"/>
              <a:buAutoNum type="arabicPeriod"/>
            </a:pPr>
            <a:r>
              <a:rPr lang="en-US" b="1" smtClean="0">
                <a:cs typeface="Arial" charset="0"/>
              </a:rPr>
              <a:t>How are the above two decisions related? </a:t>
            </a:r>
          </a:p>
          <a:p>
            <a:pPr marL="512763" indent="-512763">
              <a:lnSpc>
                <a:spcPct val="80000"/>
              </a:lnSpc>
            </a:pPr>
            <a:endParaRPr lang="en-US" sz="2100" smtClean="0">
              <a:latin typeface="Arial Black" pitchFamily="34" charset="0"/>
            </a:endParaRPr>
          </a:p>
        </p:txBody>
      </p:sp>
      <p:sp>
        <p:nvSpPr>
          <p:cNvPr id="172033" name="Slide Number Placeholder 22"/>
          <p:cNvSpPr>
            <a:spLocks noGrp="1"/>
          </p:cNvSpPr>
          <p:nvPr>
            <p:ph type="sldNum" sz="quarter" idx="12"/>
          </p:nvPr>
        </p:nvSpPr>
        <p:spPr bwMode="auto">
          <a:ln>
            <a:round/>
            <a:headEnd/>
            <a:tailEnd/>
          </a:ln>
        </p:spPr>
        <p:txBody>
          <a:bodyPr/>
          <a:lstStyle/>
          <a:p>
            <a:pPr>
              <a:defRPr/>
            </a:pPr>
            <a:r>
              <a:rPr lang="en-US"/>
              <a:t>9-</a:t>
            </a:r>
            <a:fld id="{24CFACD0-8BA8-4DCB-9455-083D2AB7EA0F}" type="slidenum">
              <a:rPr lang="en-US"/>
              <a:pPr>
                <a:defRPr/>
              </a:pPr>
              <a:t>89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p:cTn id="7" dur="10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9318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 calcmode="lin" valueType="num">
                                      <p:cBhvr>
                                        <p:cTn id="14" dur="10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9318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3187">
                                            <p:txEl>
                                              <p:pRg st="3" end="3"/>
                                            </p:txEl>
                                          </p:spTgt>
                                        </p:tgtEl>
                                        <p:attrNameLst>
                                          <p:attrName>style.visibility</p:attrName>
                                        </p:attrNameLst>
                                      </p:cBhvr>
                                      <p:to>
                                        <p:strVal val="visible"/>
                                      </p:to>
                                    </p:set>
                                    <p:anim calcmode="lin" valueType="num">
                                      <p:cBhvr>
                                        <p:cTn id="21" dur="10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9318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3187">
                                            <p:txEl>
                                              <p:pRg st="4" end="4"/>
                                            </p:txEl>
                                          </p:spTgt>
                                        </p:tgtEl>
                                        <p:attrNameLst>
                                          <p:attrName>style.visibility</p:attrName>
                                        </p:attrNameLst>
                                      </p:cBhvr>
                                      <p:to>
                                        <p:strVal val="visible"/>
                                      </p:to>
                                    </p:set>
                                    <p:anim calcmode="lin" valueType="num">
                                      <p:cBhvr>
                                        <p:cTn id="28" dur="1000" fill="hold"/>
                                        <p:tgtEl>
                                          <p:spTgt spid="93187">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93187">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228600"/>
            <a:ext cx="7772400" cy="1447800"/>
          </a:xfrm>
          <a:solidFill>
            <a:schemeClr val="bg2"/>
          </a:solidFill>
        </p:spPr>
        <p:txBody>
          <a:bodyPr rtlCol="0">
            <a:normAutofit fontScale="90000"/>
          </a:bodyPr>
          <a:lstStyle/>
          <a:p>
            <a:pPr fontAlgn="auto">
              <a:spcAft>
                <a:spcPts val="0"/>
              </a:spcAft>
              <a:defRPr/>
            </a:pPr>
            <a:r>
              <a:rPr lang="en-US" sz="4800" b="1" smtClean="0"/>
              <a:t>Bonds, Stocks and Project</a:t>
            </a:r>
            <a:br>
              <a:rPr lang="en-US" sz="4800" b="1" smtClean="0"/>
            </a:br>
            <a:r>
              <a:rPr lang="en-US" sz="4800" b="1" smtClean="0"/>
              <a:t>Differences</a:t>
            </a:r>
          </a:p>
        </p:txBody>
      </p:sp>
      <p:sp>
        <p:nvSpPr>
          <p:cNvPr id="31745" name="Slide Number Placeholder 22"/>
          <p:cNvSpPr>
            <a:spLocks noGrp="1"/>
          </p:cNvSpPr>
          <p:nvPr>
            <p:ph type="sldNum" sz="quarter" idx="12"/>
          </p:nvPr>
        </p:nvSpPr>
        <p:spPr bwMode="auto">
          <a:ln>
            <a:round/>
            <a:headEnd/>
            <a:tailEnd/>
          </a:ln>
        </p:spPr>
        <p:txBody>
          <a:bodyPr/>
          <a:lstStyle/>
          <a:p>
            <a:pPr>
              <a:defRPr/>
            </a:pPr>
            <a:r>
              <a:rPr lang="en-US"/>
              <a:t>9-</a:t>
            </a:r>
            <a:fld id="{2B1D1EA9-D450-42EA-8B60-32F07EF4C5AF}" type="slidenum">
              <a:rPr lang="en-US"/>
              <a:pPr>
                <a:defRPr/>
              </a:pPr>
              <a:t>9</a:t>
            </a:fld>
            <a:endParaRPr lang="en-US"/>
          </a:p>
        </p:txBody>
      </p:sp>
      <p:sp>
        <p:nvSpPr>
          <p:cNvPr id="4" name="TextBox 3"/>
          <p:cNvSpPr txBox="1">
            <a:spLocks noChangeArrowheads="1"/>
          </p:cNvSpPr>
          <p:nvPr/>
        </p:nvSpPr>
        <p:spPr bwMode="auto">
          <a:xfrm>
            <a:off x="1066800" y="1524000"/>
            <a:ext cx="6934200" cy="4605338"/>
          </a:xfrm>
          <a:prstGeom prst="rect">
            <a:avLst/>
          </a:prstGeom>
          <a:noFill/>
          <a:ln w="9525">
            <a:noFill/>
            <a:miter lim="800000"/>
            <a:headEnd/>
            <a:tailEnd/>
          </a:ln>
        </p:spPr>
        <p:txBody>
          <a:bodyPr>
            <a:spAutoFit/>
          </a:bodyPr>
          <a:lstStyle/>
          <a:p>
            <a:pPr marL="234950" indent="-234950"/>
            <a:endParaRPr lang="en-US" sz="2000" b="1"/>
          </a:p>
          <a:p>
            <a:pPr marL="234950" indent="-234950">
              <a:buFont typeface="Arial" charset="0"/>
              <a:buChar char="•"/>
            </a:pPr>
            <a:r>
              <a:rPr lang="en-US" sz="2800" b="1">
                <a:latin typeface="Perpetua" pitchFamily="18" charset="0"/>
              </a:rPr>
              <a:t>A bond has coupon payments and a lump-sum payment; stock has dividend payments forever; projects have cash flows that end.</a:t>
            </a:r>
          </a:p>
          <a:p>
            <a:pPr marL="234950" indent="-234950">
              <a:buFont typeface="Arial" charset="0"/>
              <a:buChar char="•"/>
            </a:pPr>
            <a:endParaRPr lang="en-US" sz="2000" b="1">
              <a:latin typeface="Perpetua" pitchFamily="18" charset="0"/>
            </a:endParaRPr>
          </a:p>
          <a:p>
            <a:pPr marL="234950" indent="-234950">
              <a:buFont typeface="Arial" charset="0"/>
              <a:buChar char="•"/>
            </a:pPr>
            <a:r>
              <a:rPr lang="en-US" sz="2800" b="1">
                <a:latin typeface="Perpetua" pitchFamily="18" charset="0"/>
              </a:rPr>
              <a:t>Coupon payments are fixed; stock dividends change or “grow” over time; project cash flows are typically different each year.</a:t>
            </a:r>
          </a:p>
          <a:p>
            <a:pPr marL="234950" indent="-234950">
              <a:buFont typeface="Arial" charset="0"/>
              <a:buChar char="•"/>
            </a:pP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1" name="Slide Number Placeholder 22"/>
          <p:cNvSpPr>
            <a:spLocks noGrp="1"/>
          </p:cNvSpPr>
          <p:nvPr>
            <p:ph type="sldNum" sz="quarter" idx="12"/>
          </p:nvPr>
        </p:nvSpPr>
        <p:spPr bwMode="auto">
          <a:ln>
            <a:round/>
            <a:headEnd/>
            <a:tailEnd/>
          </a:ln>
        </p:spPr>
        <p:txBody>
          <a:bodyPr/>
          <a:lstStyle/>
          <a:p>
            <a:pPr>
              <a:defRPr/>
            </a:pPr>
            <a:r>
              <a:rPr lang="en-US"/>
              <a:t>9-</a:t>
            </a:r>
            <a:fld id="{97EF0FC4-FE06-487D-83E6-4A534F490F01}" type="slidenum">
              <a:rPr lang="en-US"/>
              <a:pPr>
                <a:defRPr/>
              </a:pPr>
              <a:t>90</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Terminology</a:t>
            </a:r>
          </a:p>
        </p:txBody>
      </p:sp>
      <p:sp>
        <p:nvSpPr>
          <p:cNvPr id="5" name="TextBox 4"/>
          <p:cNvSpPr txBox="1">
            <a:spLocks noChangeArrowheads="1"/>
          </p:cNvSpPr>
          <p:nvPr/>
        </p:nvSpPr>
        <p:spPr bwMode="auto">
          <a:xfrm>
            <a:off x="1066800" y="1752600"/>
            <a:ext cx="7162800" cy="5270500"/>
          </a:xfrm>
          <a:prstGeom prst="rect">
            <a:avLst/>
          </a:prstGeom>
          <a:noFill/>
          <a:ln w="9525">
            <a:noFill/>
            <a:miter lim="800000"/>
            <a:headEnd/>
            <a:tailEnd/>
          </a:ln>
        </p:spPr>
        <p:txBody>
          <a:bodyPr>
            <a:spAutoFit/>
          </a:bodyPr>
          <a:lstStyle/>
          <a:p>
            <a:pPr marL="346075" indent="-346075">
              <a:buFont typeface="Arial" charset="0"/>
              <a:buChar char="•"/>
            </a:pPr>
            <a:r>
              <a:rPr lang="en-US" sz="3200" b="1">
                <a:latin typeface="Perpetua" pitchFamily="18" charset="0"/>
              </a:rPr>
              <a:t>Capital budgeting</a:t>
            </a:r>
          </a:p>
          <a:p>
            <a:pPr marL="346075" indent="-346075">
              <a:buFont typeface="Arial" charset="0"/>
              <a:buChar char="•"/>
            </a:pPr>
            <a:r>
              <a:rPr lang="en-US" sz="3200" b="1">
                <a:latin typeface="Perpetua" pitchFamily="18" charset="0"/>
              </a:rPr>
              <a:t>Decision criteria</a:t>
            </a:r>
          </a:p>
          <a:p>
            <a:pPr marL="346075" indent="-346075">
              <a:buFont typeface="Arial" charset="0"/>
              <a:buChar char="•"/>
            </a:pPr>
            <a:r>
              <a:rPr lang="en-US" sz="3200" b="1">
                <a:latin typeface="Perpetua" pitchFamily="18" charset="0"/>
              </a:rPr>
              <a:t>Project’s cash flows</a:t>
            </a:r>
          </a:p>
          <a:p>
            <a:pPr marL="346075" indent="-346075">
              <a:buFont typeface="Arial" charset="0"/>
              <a:buChar char="•"/>
            </a:pPr>
            <a:r>
              <a:rPr lang="en-US" sz="3200" b="1">
                <a:latin typeface="Perpetua" pitchFamily="18" charset="0"/>
              </a:rPr>
              <a:t>Payback</a:t>
            </a:r>
          </a:p>
          <a:p>
            <a:pPr marL="346075" indent="-346075">
              <a:buFont typeface="Arial" charset="0"/>
              <a:buChar char="•"/>
            </a:pPr>
            <a:r>
              <a:rPr lang="en-US" sz="3200" b="1">
                <a:latin typeface="Perpetua" pitchFamily="18" charset="0"/>
              </a:rPr>
              <a:t>Discounted Payback</a:t>
            </a:r>
          </a:p>
          <a:p>
            <a:pPr marL="346075" indent="-346075">
              <a:buFont typeface="Arial" charset="0"/>
              <a:buChar char="•"/>
            </a:pPr>
            <a:r>
              <a:rPr lang="en-US" sz="3200" b="1">
                <a:latin typeface="Perpetua" pitchFamily="18" charset="0"/>
              </a:rPr>
              <a:t>Net Present Value (NPV)</a:t>
            </a:r>
          </a:p>
          <a:p>
            <a:pPr marL="346075" indent="-346075">
              <a:buFont typeface="Arial" charset="0"/>
              <a:buChar char="•"/>
            </a:pPr>
            <a:r>
              <a:rPr lang="en-US" sz="3200" b="1">
                <a:latin typeface="Perpetua" pitchFamily="18" charset="0"/>
              </a:rPr>
              <a:t>Internal Rate of Return (IRR)</a:t>
            </a:r>
          </a:p>
          <a:p>
            <a:pPr marL="346075" indent="-346075">
              <a:buFont typeface="Arial" charset="0"/>
              <a:buChar char="•"/>
            </a:pPr>
            <a:r>
              <a:rPr lang="en-US" sz="3200" b="1">
                <a:latin typeface="Perpetua" pitchFamily="18" charset="0"/>
              </a:rPr>
              <a:t>Modified IRR (MIRR)</a:t>
            </a:r>
          </a:p>
          <a:p>
            <a:pPr marL="346075" indent="-346075">
              <a:buFont typeface="Arial" charset="0"/>
              <a:buChar char="•"/>
            </a:pPr>
            <a:endParaRPr lang="en-US" sz="3200">
              <a:latin typeface="Arial Black" pitchFamily="34" charset="0"/>
            </a:endParaRPr>
          </a:p>
          <a:p>
            <a:pPr marL="346075" indent="-346075">
              <a:buFont typeface="Arial" charset="0"/>
              <a:buChar char="•"/>
            </a:pPr>
            <a:endParaRPr lang="en-US" sz="3200">
              <a:latin typeface="Arial Black" pitchFamily="34" charset="0"/>
            </a:endParaRPr>
          </a:p>
          <a:p>
            <a:pPr marL="346075" indent="-34607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5" name="Slide Number Placeholder 22"/>
          <p:cNvSpPr>
            <a:spLocks noGrp="1"/>
          </p:cNvSpPr>
          <p:nvPr>
            <p:ph type="sldNum" sz="quarter" idx="12"/>
          </p:nvPr>
        </p:nvSpPr>
        <p:spPr bwMode="auto">
          <a:ln>
            <a:round/>
            <a:headEnd/>
            <a:tailEnd/>
          </a:ln>
        </p:spPr>
        <p:txBody>
          <a:bodyPr/>
          <a:lstStyle/>
          <a:p>
            <a:pPr>
              <a:defRPr/>
            </a:pPr>
            <a:r>
              <a:rPr lang="en-US"/>
              <a:t>9-</a:t>
            </a:r>
            <a:fld id="{D7D7137B-04F4-41E5-A330-77698141E35D}" type="slidenum">
              <a:rPr lang="en-US"/>
              <a:pPr>
                <a:defRPr/>
              </a:pPr>
              <a:t>91</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Formulas</a:t>
            </a:r>
          </a:p>
        </p:txBody>
      </p:sp>
      <p:sp>
        <p:nvSpPr>
          <p:cNvPr id="94212"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sp>
        <p:nvSpPr>
          <p:cNvPr id="94213" name="Rectangle 7"/>
          <p:cNvSpPr>
            <a:spLocks noChangeArrowheads="1"/>
          </p:cNvSpPr>
          <p:nvPr/>
        </p:nvSpPr>
        <p:spPr bwMode="auto">
          <a:xfrm>
            <a:off x="990600" y="5486400"/>
            <a:ext cx="760413" cy="584200"/>
          </a:xfrm>
          <a:prstGeom prst="rect">
            <a:avLst/>
          </a:prstGeom>
          <a:noFill/>
          <a:ln w="9525">
            <a:noFill/>
            <a:miter lim="800000"/>
            <a:headEnd/>
            <a:tailEnd/>
          </a:ln>
        </p:spPr>
        <p:txBody>
          <a:bodyPr wrap="none">
            <a:spAutoFit/>
          </a:bodyPr>
          <a:lstStyle/>
          <a:p>
            <a:pPr lvl="1"/>
            <a:r>
              <a:rPr lang="en-US" sz="3200"/>
              <a:t> </a:t>
            </a:r>
          </a:p>
        </p:txBody>
      </p:sp>
      <p:sp>
        <p:nvSpPr>
          <p:cNvPr id="94214" name="Rectangle 8"/>
          <p:cNvSpPr>
            <a:spLocks noChangeArrowheads="1"/>
          </p:cNvSpPr>
          <p:nvPr/>
        </p:nvSpPr>
        <p:spPr bwMode="auto">
          <a:xfrm>
            <a:off x="1295400" y="2209800"/>
            <a:ext cx="7010400" cy="1077913"/>
          </a:xfrm>
          <a:prstGeom prst="rect">
            <a:avLst/>
          </a:prstGeom>
          <a:noFill/>
          <a:ln w="9525">
            <a:noFill/>
            <a:miter lim="800000"/>
            <a:headEnd/>
            <a:tailEnd/>
          </a:ln>
        </p:spPr>
        <p:txBody>
          <a:bodyPr>
            <a:spAutoFit/>
          </a:bodyPr>
          <a:lstStyle/>
          <a:p>
            <a:r>
              <a:rPr lang="en-US" sz="3200" b="1">
                <a:solidFill>
                  <a:srgbClr val="0070C0"/>
                </a:solidFill>
                <a:latin typeface="Perpetua" pitchFamily="18" charset="0"/>
              </a:rPr>
              <a:t>Profitability Index = </a:t>
            </a:r>
            <a:r>
              <a:rPr lang="en-US" sz="3200" b="1" u="sng">
                <a:solidFill>
                  <a:srgbClr val="0070C0"/>
                </a:solidFill>
                <a:latin typeface="Perpetua" pitchFamily="18" charset="0"/>
              </a:rPr>
              <a:t>PV of Inflows</a:t>
            </a:r>
          </a:p>
          <a:p>
            <a:r>
              <a:rPr lang="en-US" sz="3200" b="1">
                <a:solidFill>
                  <a:srgbClr val="0070C0"/>
                </a:solidFill>
                <a:latin typeface="Perpetua" pitchFamily="18" charset="0"/>
              </a:rPr>
              <a:t>		                 PV of Outflows</a:t>
            </a:r>
            <a:endParaRPr lang="en-US" sz="2800" b="1">
              <a:latin typeface="Perpetua"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29" name="Slide Number Placeholder 22"/>
          <p:cNvSpPr>
            <a:spLocks noGrp="1"/>
          </p:cNvSpPr>
          <p:nvPr>
            <p:ph type="sldNum" sz="quarter" idx="12"/>
          </p:nvPr>
        </p:nvSpPr>
        <p:spPr bwMode="auto">
          <a:ln>
            <a:round/>
            <a:headEnd/>
            <a:tailEnd/>
          </a:ln>
        </p:spPr>
        <p:txBody>
          <a:bodyPr/>
          <a:lstStyle/>
          <a:p>
            <a:pPr>
              <a:defRPr/>
            </a:pPr>
            <a:r>
              <a:rPr lang="en-US"/>
              <a:t>9-</a:t>
            </a:r>
            <a:fld id="{6F8655DB-9351-4F70-8264-F2E7D01064D8}" type="slidenum">
              <a:rPr lang="en-US"/>
              <a:pPr>
                <a:defRPr/>
              </a:pPr>
              <a:t>92</a:t>
            </a:fld>
            <a:endParaRPr lang="en-US"/>
          </a:p>
        </p:txBody>
      </p:sp>
      <p:sp>
        <p:nvSpPr>
          <p:cNvPr id="4" name="TextBox 3"/>
          <p:cNvSpPr txBox="1"/>
          <p:nvPr/>
        </p:nvSpPr>
        <p:spPr>
          <a:xfrm>
            <a:off x="685800" y="381000"/>
            <a:ext cx="7848600" cy="769938"/>
          </a:xfrm>
          <a:prstGeom prst="rect">
            <a:avLst/>
          </a:prstGeom>
          <a:solidFill>
            <a:schemeClr val="bg2"/>
          </a:solidFill>
        </p:spPr>
        <p:txBody>
          <a:bodyPr>
            <a:spAutoFit/>
          </a:bodyPr>
          <a:lstStyle/>
          <a:p>
            <a:pPr algn="ctr" fontAlgn="auto">
              <a:spcBef>
                <a:spcPts val="0"/>
              </a:spcBef>
              <a:spcAft>
                <a:spcPts val="0"/>
              </a:spcAft>
              <a:defRPr/>
            </a:pPr>
            <a:r>
              <a:rPr lang="en-US" sz="4400" b="1" dirty="0">
                <a:solidFill>
                  <a:schemeClr val="tx2"/>
                </a:solidFill>
                <a:latin typeface="+mj-lt"/>
                <a:cs typeface="+mn-cs"/>
              </a:rPr>
              <a:t>Summary – Payback Criteria</a:t>
            </a:r>
          </a:p>
        </p:txBody>
      </p:sp>
      <p:sp>
        <p:nvSpPr>
          <p:cNvPr id="5" name="TextBox 4"/>
          <p:cNvSpPr txBox="1">
            <a:spLocks noChangeArrowheads="1"/>
          </p:cNvSpPr>
          <p:nvPr/>
        </p:nvSpPr>
        <p:spPr bwMode="auto">
          <a:xfrm>
            <a:off x="457200" y="1600200"/>
            <a:ext cx="8305800" cy="4278313"/>
          </a:xfrm>
          <a:prstGeom prst="rect">
            <a:avLst/>
          </a:prstGeom>
          <a:noFill/>
          <a:ln w="9525">
            <a:noFill/>
            <a:miter lim="800000"/>
            <a:headEnd/>
            <a:tailEnd/>
          </a:ln>
        </p:spPr>
        <p:txBody>
          <a:bodyPr>
            <a:spAutoFit/>
          </a:bodyPr>
          <a:lstStyle/>
          <a:p>
            <a:r>
              <a:rPr lang="en-US" sz="2800" b="1">
                <a:solidFill>
                  <a:srgbClr val="0070C0"/>
                </a:solidFill>
                <a:latin typeface="Perpetua" pitchFamily="18" charset="0"/>
              </a:rPr>
              <a:t>Payback period</a:t>
            </a:r>
          </a:p>
          <a:p>
            <a:pPr lvl="1"/>
            <a:r>
              <a:rPr lang="en-US" sz="2400" b="1">
                <a:latin typeface="Perpetua" pitchFamily="18" charset="0"/>
              </a:rPr>
              <a:t>Length of time until initial investment is recovered</a:t>
            </a:r>
          </a:p>
          <a:p>
            <a:pPr lvl="1"/>
            <a:r>
              <a:rPr lang="en-US" sz="2400" b="1">
                <a:latin typeface="Perpetua" pitchFamily="18" charset="0"/>
              </a:rPr>
              <a:t>Take the project if it pays back within some specified period</a:t>
            </a:r>
          </a:p>
          <a:p>
            <a:pPr lvl="1"/>
            <a:r>
              <a:rPr lang="en-US" sz="2400" b="1">
                <a:latin typeface="Perpetua" pitchFamily="18" charset="0"/>
              </a:rPr>
              <a:t>Doesn’t account for time value of money, and there is an arbitrary cutoff period</a:t>
            </a:r>
          </a:p>
          <a:p>
            <a:r>
              <a:rPr lang="en-US" sz="2800" b="1">
                <a:solidFill>
                  <a:srgbClr val="0070C0"/>
                </a:solidFill>
                <a:latin typeface="Perpetua" pitchFamily="18" charset="0"/>
              </a:rPr>
              <a:t>Discounted payback period</a:t>
            </a:r>
          </a:p>
          <a:p>
            <a:pPr lvl="1"/>
            <a:r>
              <a:rPr lang="en-US" sz="2400" b="1">
                <a:latin typeface="Perpetua" pitchFamily="18" charset="0"/>
              </a:rPr>
              <a:t>Length of time until initial investment is recovered on a discounted basis</a:t>
            </a:r>
          </a:p>
          <a:p>
            <a:pPr lvl="1"/>
            <a:r>
              <a:rPr lang="en-US" sz="2400" b="1">
                <a:latin typeface="Perpetua" pitchFamily="18" charset="0"/>
              </a:rPr>
              <a:t>Take the project if it pays back in some specified period</a:t>
            </a:r>
          </a:p>
          <a:p>
            <a:pPr lvl="1"/>
            <a:r>
              <a:rPr lang="en-US" sz="2400" b="1">
                <a:latin typeface="Perpetua" pitchFamily="18" charset="0"/>
              </a:rPr>
              <a:t>There is an arbitrary cutoff period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1000"/>
                                        <p:tgtEl>
                                          <p:spTgt spid="5">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lide(fromBottom)">
                                      <p:cBhvr>
                                        <p:cTn id="10" dur="500"/>
                                        <p:tgtEl>
                                          <p:spTgt spid="5">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lide(fromBottom)">
                                      <p:cBhvr>
                                        <p:cTn id="13" dur="500"/>
                                        <p:tgtEl>
                                          <p:spTgt spid="5">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slide(fromBottom)">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slide(fromBottom)">
                                      <p:cBhvr>
                                        <p:cTn id="21" dur="1000"/>
                                        <p:tgtEl>
                                          <p:spTgt spid="5">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slide(fromBottom)">
                                      <p:cBhvr>
                                        <p:cTn id="24" dur="500"/>
                                        <p:tgtEl>
                                          <p:spTgt spid="5">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slide(fromBottom)">
                                      <p:cBhvr>
                                        <p:cTn id="27" dur="500"/>
                                        <p:tgtEl>
                                          <p:spTgt spid="5">
                                            <p:txEl>
                                              <p:pRg st="6" end="6"/>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slide(fromBottom)">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7" name="Slide Number Placeholder 22"/>
          <p:cNvSpPr>
            <a:spLocks noGrp="1"/>
          </p:cNvSpPr>
          <p:nvPr>
            <p:ph type="sldNum" sz="quarter" idx="12"/>
          </p:nvPr>
        </p:nvSpPr>
        <p:spPr bwMode="auto">
          <a:ln>
            <a:round/>
            <a:headEnd/>
            <a:tailEnd/>
          </a:ln>
        </p:spPr>
        <p:txBody>
          <a:bodyPr/>
          <a:lstStyle/>
          <a:p>
            <a:pPr>
              <a:defRPr/>
            </a:pPr>
            <a:r>
              <a:rPr lang="en-US"/>
              <a:t>9-</a:t>
            </a:r>
            <a:fld id="{39AABC26-201F-4C04-8124-EAD2FD70B357}" type="slidenum">
              <a:rPr lang="en-US"/>
              <a:pPr>
                <a:defRPr/>
              </a:pPr>
              <a:t>93</a:t>
            </a:fld>
            <a:endParaRPr lang="en-US"/>
          </a:p>
        </p:txBody>
      </p:sp>
      <p:sp>
        <p:nvSpPr>
          <p:cNvPr id="4" name="TextBox 3"/>
          <p:cNvSpPr txBox="1"/>
          <p:nvPr/>
        </p:nvSpPr>
        <p:spPr>
          <a:xfrm>
            <a:off x="685800" y="381000"/>
            <a:ext cx="7848600" cy="1570038"/>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Summary – Discounted Cash Flow Criteria</a:t>
            </a:r>
          </a:p>
        </p:txBody>
      </p:sp>
      <p:sp>
        <p:nvSpPr>
          <p:cNvPr id="96260" name="TextBox 4"/>
          <p:cNvSpPr txBox="1">
            <a:spLocks noChangeArrowheads="1"/>
          </p:cNvSpPr>
          <p:nvPr/>
        </p:nvSpPr>
        <p:spPr bwMode="auto">
          <a:xfrm>
            <a:off x="228600" y="1905000"/>
            <a:ext cx="7162800" cy="892175"/>
          </a:xfrm>
          <a:prstGeom prst="rect">
            <a:avLst/>
          </a:prstGeom>
          <a:noFill/>
          <a:ln w="9525">
            <a:noFill/>
            <a:miter lim="800000"/>
            <a:headEnd/>
            <a:tailEnd/>
          </a:ln>
        </p:spPr>
        <p:txBody>
          <a:bodyPr>
            <a:spAutoFit/>
          </a:bodyPr>
          <a:lstStyle/>
          <a:p>
            <a:pPr>
              <a:buFont typeface="Arial" charset="0"/>
              <a:buChar char="•"/>
            </a:pPr>
            <a:endParaRPr lang="en-US" sz="3200">
              <a:latin typeface="Arial Black" pitchFamily="34" charset="0"/>
            </a:endParaRPr>
          </a:p>
          <a:p>
            <a:pPr>
              <a:buFont typeface="Arial" charset="0"/>
              <a:buChar char="•"/>
            </a:pPr>
            <a:endParaRPr lang="en-US" sz="2000">
              <a:latin typeface="Arial Black" pitchFamily="34" charset="0"/>
            </a:endParaRPr>
          </a:p>
        </p:txBody>
      </p:sp>
      <p:sp>
        <p:nvSpPr>
          <p:cNvPr id="7" name="Rectangle 6"/>
          <p:cNvSpPr>
            <a:spLocks noChangeArrowheads="1"/>
          </p:cNvSpPr>
          <p:nvPr/>
        </p:nvSpPr>
        <p:spPr bwMode="auto">
          <a:xfrm>
            <a:off x="685800" y="2057400"/>
            <a:ext cx="8077200" cy="4327525"/>
          </a:xfrm>
          <a:prstGeom prst="rect">
            <a:avLst/>
          </a:prstGeom>
          <a:noFill/>
          <a:ln w="9525">
            <a:noFill/>
            <a:miter lim="800000"/>
            <a:headEnd/>
            <a:tailEnd/>
          </a:ln>
        </p:spPr>
        <p:txBody>
          <a:bodyPr>
            <a:spAutoFit/>
          </a:bodyPr>
          <a:lstStyle/>
          <a:p>
            <a:pPr>
              <a:lnSpc>
                <a:spcPct val="80000"/>
              </a:lnSpc>
            </a:pPr>
            <a:r>
              <a:rPr lang="en-US" sz="2800" b="1">
                <a:solidFill>
                  <a:srgbClr val="0070C0"/>
                </a:solidFill>
                <a:latin typeface="Perpetua" pitchFamily="18" charset="0"/>
              </a:rPr>
              <a:t>Net present value</a:t>
            </a:r>
          </a:p>
          <a:p>
            <a:pPr lvl="1">
              <a:lnSpc>
                <a:spcPct val="80000"/>
              </a:lnSpc>
            </a:pPr>
            <a:r>
              <a:rPr lang="en-US" sz="2000" b="1">
                <a:latin typeface="Perpetua" pitchFamily="18" charset="0"/>
              </a:rPr>
              <a:t>Difference between market value and cost</a:t>
            </a:r>
          </a:p>
          <a:p>
            <a:pPr lvl="1">
              <a:lnSpc>
                <a:spcPct val="80000"/>
              </a:lnSpc>
            </a:pPr>
            <a:r>
              <a:rPr lang="en-US" sz="2000" b="1">
                <a:latin typeface="Perpetua" pitchFamily="18" charset="0"/>
              </a:rPr>
              <a:t>Take the project if the NPV is positive</a:t>
            </a:r>
          </a:p>
          <a:p>
            <a:pPr lvl="1">
              <a:lnSpc>
                <a:spcPct val="80000"/>
              </a:lnSpc>
            </a:pPr>
            <a:r>
              <a:rPr lang="en-US" sz="2000" b="1">
                <a:latin typeface="Perpetua" pitchFamily="18" charset="0"/>
              </a:rPr>
              <a:t>Has no serious problems</a:t>
            </a:r>
          </a:p>
          <a:p>
            <a:pPr lvl="1">
              <a:lnSpc>
                <a:spcPct val="80000"/>
              </a:lnSpc>
            </a:pPr>
            <a:r>
              <a:rPr lang="en-US" sz="2000" b="1">
                <a:latin typeface="Perpetua" pitchFamily="18" charset="0"/>
              </a:rPr>
              <a:t>Preferred decision criterion</a:t>
            </a:r>
          </a:p>
          <a:p>
            <a:pPr>
              <a:lnSpc>
                <a:spcPct val="80000"/>
              </a:lnSpc>
            </a:pPr>
            <a:r>
              <a:rPr lang="en-US" sz="2800" b="1">
                <a:solidFill>
                  <a:srgbClr val="0070C0"/>
                </a:solidFill>
                <a:latin typeface="Perpetua" pitchFamily="18" charset="0"/>
              </a:rPr>
              <a:t>Internal rate of return</a:t>
            </a:r>
          </a:p>
          <a:p>
            <a:pPr lvl="1">
              <a:lnSpc>
                <a:spcPct val="80000"/>
              </a:lnSpc>
            </a:pPr>
            <a:r>
              <a:rPr lang="en-US" sz="2000" b="1">
                <a:latin typeface="Perpetua" pitchFamily="18" charset="0"/>
              </a:rPr>
              <a:t>Discount rate that makes NPV = 0</a:t>
            </a:r>
          </a:p>
          <a:p>
            <a:pPr lvl="1">
              <a:lnSpc>
                <a:spcPct val="80000"/>
              </a:lnSpc>
            </a:pPr>
            <a:r>
              <a:rPr lang="en-US" sz="2000" b="1">
                <a:latin typeface="Perpetua" pitchFamily="18" charset="0"/>
              </a:rPr>
              <a:t>Take the project if the IRR is greater than the required return</a:t>
            </a:r>
          </a:p>
          <a:p>
            <a:pPr lvl="1">
              <a:lnSpc>
                <a:spcPct val="80000"/>
              </a:lnSpc>
            </a:pPr>
            <a:r>
              <a:rPr lang="en-US" sz="2000" b="1">
                <a:latin typeface="Perpetua" pitchFamily="18" charset="0"/>
              </a:rPr>
              <a:t>Same decision as NPV with conventional cash flows</a:t>
            </a:r>
          </a:p>
          <a:p>
            <a:pPr lvl="1">
              <a:lnSpc>
                <a:spcPct val="80000"/>
              </a:lnSpc>
            </a:pPr>
            <a:r>
              <a:rPr lang="en-US" sz="2000" b="1">
                <a:latin typeface="Perpetua" pitchFamily="18" charset="0"/>
              </a:rPr>
              <a:t>IRR is unreliable with nonconventional cash flows or mutually exclusive projects</a:t>
            </a:r>
          </a:p>
          <a:p>
            <a:pPr>
              <a:lnSpc>
                <a:spcPct val="80000"/>
              </a:lnSpc>
            </a:pPr>
            <a:r>
              <a:rPr lang="en-US" sz="2800" b="1">
                <a:solidFill>
                  <a:srgbClr val="0070C0"/>
                </a:solidFill>
                <a:latin typeface="Perpetua" pitchFamily="18" charset="0"/>
              </a:rPr>
              <a:t>Profitability Index</a:t>
            </a:r>
          </a:p>
          <a:p>
            <a:pPr lvl="1">
              <a:lnSpc>
                <a:spcPct val="80000"/>
              </a:lnSpc>
            </a:pPr>
            <a:r>
              <a:rPr lang="en-US" sz="2000" b="1">
                <a:latin typeface="Perpetua" pitchFamily="18" charset="0"/>
              </a:rPr>
              <a:t>Benefit-cost ratio</a:t>
            </a:r>
          </a:p>
          <a:p>
            <a:pPr lvl="1">
              <a:lnSpc>
                <a:spcPct val="80000"/>
              </a:lnSpc>
            </a:pPr>
            <a:r>
              <a:rPr lang="en-US" sz="2000" b="1">
                <a:latin typeface="Perpetua" pitchFamily="18" charset="0"/>
              </a:rPr>
              <a:t>Take investment if PI &gt; 1</a:t>
            </a:r>
          </a:p>
          <a:p>
            <a:pPr lvl="1">
              <a:lnSpc>
                <a:spcPct val="80000"/>
              </a:lnSpc>
            </a:pPr>
            <a:r>
              <a:rPr lang="en-US" sz="2000" b="1">
                <a:latin typeface="Perpetua" pitchFamily="18" charset="0"/>
              </a:rPr>
              <a:t>Cannot be used to rank mutually exclusive projects</a:t>
            </a:r>
          </a:p>
          <a:p>
            <a:pPr lvl="1">
              <a:lnSpc>
                <a:spcPct val="80000"/>
              </a:lnSpc>
            </a:pPr>
            <a:r>
              <a:rPr lang="en-US" sz="2000" b="1">
                <a:latin typeface="Perpetua" pitchFamily="18" charset="0"/>
              </a:rPr>
              <a:t>May be used to rank projects in the presence of capital rationing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1000"/>
                                        <p:tgtEl>
                                          <p:spTgt spid="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slide(fromBottom)">
                                      <p:cBhvr>
                                        <p:cTn id="10" dur="1000"/>
                                        <p:tgtEl>
                                          <p:spTgt spid="7">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slide(fromBottom)">
                                      <p:cBhvr>
                                        <p:cTn id="13" dur="1000"/>
                                        <p:tgtEl>
                                          <p:spTgt spid="7">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slide(fromBottom)">
                                      <p:cBhvr>
                                        <p:cTn id="16" dur="1000"/>
                                        <p:tgtEl>
                                          <p:spTgt spid="7">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slide(fromBottom)">
                                      <p:cBhvr>
                                        <p:cTn id="19" dur="10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slide(fromBottom)">
                                      <p:cBhvr>
                                        <p:cTn id="24" dur="500"/>
                                        <p:tgtEl>
                                          <p:spTgt spid="7">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slide(fromBottom)">
                                      <p:cBhvr>
                                        <p:cTn id="27" dur="1000"/>
                                        <p:tgtEl>
                                          <p:spTgt spid="7">
                                            <p:txEl>
                                              <p:pRg st="6" end="6"/>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slide(fromBottom)">
                                      <p:cBhvr>
                                        <p:cTn id="30" dur="1000"/>
                                        <p:tgtEl>
                                          <p:spTgt spid="7">
                                            <p:txEl>
                                              <p:pRg st="7" end="7"/>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slide(fromBottom)">
                                      <p:cBhvr>
                                        <p:cTn id="33" dur="1000"/>
                                        <p:tgtEl>
                                          <p:spTgt spid="7">
                                            <p:txEl>
                                              <p:pRg st="8" end="8"/>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slide(fromBottom)">
                                      <p:cBhvr>
                                        <p:cTn id="36" dur="1000"/>
                                        <p:tgtEl>
                                          <p:spTgt spid="7">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slide(fromBottom)">
                                      <p:cBhvr>
                                        <p:cTn id="41" dur="1000"/>
                                        <p:tgtEl>
                                          <p:spTgt spid="7">
                                            <p:txEl>
                                              <p:pRg st="10" end="10"/>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Effect transition="in" filter="slide(fromBottom)">
                                      <p:cBhvr>
                                        <p:cTn id="44" dur="1000"/>
                                        <p:tgtEl>
                                          <p:spTgt spid="7">
                                            <p:txEl>
                                              <p:pRg st="11" end="11"/>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Effect transition="in" filter="slide(fromBottom)">
                                      <p:cBhvr>
                                        <p:cTn id="47" dur="1000"/>
                                        <p:tgtEl>
                                          <p:spTgt spid="7">
                                            <p:txEl>
                                              <p:pRg st="12" end="12"/>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7">
                                            <p:txEl>
                                              <p:pRg st="13" end="13"/>
                                            </p:txEl>
                                          </p:spTgt>
                                        </p:tgtEl>
                                        <p:attrNameLst>
                                          <p:attrName>style.visibility</p:attrName>
                                        </p:attrNameLst>
                                      </p:cBhvr>
                                      <p:to>
                                        <p:strVal val="visible"/>
                                      </p:to>
                                    </p:set>
                                    <p:animEffect transition="in" filter="slide(fromBottom)">
                                      <p:cBhvr>
                                        <p:cTn id="50" dur="1000"/>
                                        <p:tgtEl>
                                          <p:spTgt spid="7">
                                            <p:txEl>
                                              <p:pRg st="13" end="13"/>
                                            </p:txEl>
                                          </p:spTgt>
                                        </p:tgtEl>
                                      </p:cBhvr>
                                    </p:animEffect>
                                  </p:childTnLst>
                                </p:cTn>
                              </p:par>
                              <p:par>
                                <p:cTn id="51" presetID="12" presetClass="entr" presetSubtype="4" fill="hold" nodeType="withEffect">
                                  <p:stCondLst>
                                    <p:cond delay="0"/>
                                  </p:stCondLst>
                                  <p:childTnLst>
                                    <p:set>
                                      <p:cBhvr>
                                        <p:cTn id="52" dur="1" fill="hold">
                                          <p:stCondLst>
                                            <p:cond delay="0"/>
                                          </p:stCondLst>
                                        </p:cTn>
                                        <p:tgtEl>
                                          <p:spTgt spid="7">
                                            <p:txEl>
                                              <p:pRg st="14" end="14"/>
                                            </p:txEl>
                                          </p:spTgt>
                                        </p:tgtEl>
                                        <p:attrNameLst>
                                          <p:attrName>style.visibility</p:attrName>
                                        </p:attrNameLst>
                                      </p:cBhvr>
                                      <p:to>
                                        <p:strVal val="visible"/>
                                      </p:to>
                                    </p:set>
                                    <p:animEffect transition="in" filter="slide(fromBottom)">
                                      <p:cBhvr>
                                        <p:cTn id="53" dur="10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5" name="Slide Number Placeholder 22"/>
          <p:cNvSpPr>
            <a:spLocks noGrp="1"/>
          </p:cNvSpPr>
          <p:nvPr>
            <p:ph type="sldNum" sz="quarter" idx="12"/>
          </p:nvPr>
        </p:nvSpPr>
        <p:spPr bwMode="auto">
          <a:ln>
            <a:round/>
            <a:headEnd/>
            <a:tailEnd/>
          </a:ln>
        </p:spPr>
        <p:txBody>
          <a:bodyPr/>
          <a:lstStyle/>
          <a:p>
            <a:pPr>
              <a:defRPr/>
            </a:pPr>
            <a:r>
              <a:rPr lang="en-US"/>
              <a:t>9-</a:t>
            </a:r>
            <a:fld id="{97923255-10F8-44DA-ACBA-A6C247E62D32}" type="slidenum">
              <a:rPr lang="en-US"/>
              <a:pPr>
                <a:defRPr/>
              </a:pPr>
              <a:t>94</a:t>
            </a:fld>
            <a:endParaRPr lang="en-US"/>
          </a:p>
        </p:txBody>
      </p:sp>
      <p:pic>
        <p:nvPicPr>
          <p:cNvPr id="97283" name="Picture 3" descr="C:\Users\Eric\AppData\Local\Microsoft\Windows\Temporary Internet Files\Content.IE5\9DABV0J9\MP900433178[1].jpg"/>
          <p:cNvPicPr>
            <a:picLocks noChangeAspect="1" noChangeArrowheads="1"/>
          </p:cNvPicPr>
          <p:nvPr/>
        </p:nvPicPr>
        <p:blipFill>
          <a:blip r:embed="rId2" cstate="print"/>
          <a:srcRect/>
          <a:stretch>
            <a:fillRect/>
          </a:stretch>
        </p:blipFill>
        <p:spPr bwMode="auto">
          <a:xfrm rot="1601568">
            <a:off x="5754688" y="1681163"/>
            <a:ext cx="2770187" cy="2870200"/>
          </a:xfrm>
          <a:prstGeom prst="rect">
            <a:avLst/>
          </a:prstGeom>
          <a:noFill/>
          <a:ln w="9525">
            <a:noFill/>
            <a:miter lim="800000"/>
            <a:headEnd/>
            <a:tailEnd/>
          </a:ln>
        </p:spPr>
      </p:pic>
      <p:sp>
        <p:nvSpPr>
          <p:cNvPr id="4" name="TextBox 3"/>
          <p:cNvSpPr txBox="1"/>
          <p:nvPr/>
        </p:nvSpPr>
        <p:spPr>
          <a:xfrm>
            <a:off x="685800" y="381000"/>
            <a:ext cx="78486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Key Concepts and Skills</a:t>
            </a:r>
          </a:p>
        </p:txBody>
      </p:sp>
      <p:sp>
        <p:nvSpPr>
          <p:cNvPr id="5" name="TextBox 4"/>
          <p:cNvSpPr txBox="1">
            <a:spLocks noChangeArrowheads="1"/>
          </p:cNvSpPr>
          <p:nvPr/>
        </p:nvSpPr>
        <p:spPr bwMode="auto">
          <a:xfrm>
            <a:off x="228600" y="1905000"/>
            <a:ext cx="7239000" cy="4910138"/>
          </a:xfrm>
          <a:prstGeom prst="rect">
            <a:avLst/>
          </a:prstGeom>
          <a:noFill/>
          <a:ln w="9525">
            <a:noFill/>
            <a:miter lim="800000"/>
            <a:headEnd/>
            <a:tailEnd/>
          </a:ln>
        </p:spPr>
        <p:txBody>
          <a:bodyPr>
            <a:spAutoFit/>
          </a:bodyPr>
          <a:lstStyle/>
          <a:p>
            <a:pPr marL="346075" indent="-346075">
              <a:buFont typeface="Arial" charset="0"/>
              <a:buChar char="•"/>
            </a:pPr>
            <a:r>
              <a:rPr lang="en-US" sz="2800" b="1">
                <a:latin typeface="Perpetua" pitchFamily="18" charset="0"/>
              </a:rPr>
              <a:t>Compute payback and</a:t>
            </a:r>
          </a:p>
          <a:p>
            <a:pPr marL="346075" indent="-346075"/>
            <a:r>
              <a:rPr lang="en-US" sz="2800" b="1">
                <a:latin typeface="Perpetua" pitchFamily="18" charset="0"/>
              </a:rPr>
              <a:t>	discounted payback &amp; evaluate their shortcomings</a:t>
            </a:r>
          </a:p>
          <a:p>
            <a:pPr marL="346075" indent="-346075"/>
            <a:endParaRPr lang="en-US" sz="2000" b="1">
              <a:latin typeface="Perpetua" pitchFamily="18" charset="0"/>
            </a:endParaRPr>
          </a:p>
          <a:p>
            <a:pPr marL="346075" indent="-346075">
              <a:buFont typeface="Arial" charset="0"/>
              <a:buChar char="•"/>
            </a:pPr>
            <a:r>
              <a:rPr lang="en-US" sz="2800" b="1">
                <a:latin typeface="Perpetua" pitchFamily="18" charset="0"/>
              </a:rPr>
              <a:t>Compute accounting rates of </a:t>
            </a:r>
          </a:p>
          <a:p>
            <a:pPr marL="346075" indent="-346075"/>
            <a:r>
              <a:rPr lang="en-US" sz="2800" b="1">
                <a:latin typeface="Perpetua" pitchFamily="18" charset="0"/>
              </a:rPr>
              <a:t>	return and explain its shortcomings</a:t>
            </a:r>
          </a:p>
          <a:p>
            <a:pPr marL="346075" indent="-346075"/>
            <a:endParaRPr lang="en-US" sz="2000" b="1">
              <a:latin typeface="Perpetua" pitchFamily="18" charset="0"/>
            </a:endParaRPr>
          </a:p>
          <a:p>
            <a:pPr marL="346075" indent="-346075">
              <a:buFont typeface="Arial" charset="0"/>
              <a:buChar char="•"/>
            </a:pPr>
            <a:r>
              <a:rPr lang="en-US" sz="2800" b="1">
                <a:latin typeface="Perpetua" pitchFamily="18" charset="0"/>
              </a:rPr>
              <a:t>Compute the NPV and explain why it is superior to the other techniques of capital budgeting</a:t>
            </a:r>
          </a:p>
          <a:p>
            <a:pPr marL="346075" indent="-346075">
              <a:buFont typeface="Arial" charset="0"/>
              <a:buChar char="•"/>
            </a:pPr>
            <a:endParaRPr lang="en-US" sz="3200">
              <a:latin typeface="Arial Black" pitchFamily="34" charset="0"/>
            </a:endParaRPr>
          </a:p>
          <a:p>
            <a:pPr marL="346075" indent="-346075">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1000"/>
                                        <p:tgtEl>
                                          <p:spTgt spid="5">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ssolve">
                                      <p:cBhvr>
                                        <p:cTn id="18" dur="1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dissolve">
                                      <p:cBhvr>
                                        <p:cTn id="2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49" name="Slide Number Placeholder 22"/>
          <p:cNvSpPr>
            <a:spLocks noGrp="1"/>
          </p:cNvSpPr>
          <p:nvPr>
            <p:ph type="sldNum" sz="quarter" idx="12"/>
          </p:nvPr>
        </p:nvSpPr>
        <p:spPr bwMode="auto">
          <a:ln>
            <a:round/>
            <a:headEnd/>
            <a:tailEnd/>
          </a:ln>
        </p:spPr>
        <p:txBody>
          <a:bodyPr/>
          <a:lstStyle/>
          <a:p>
            <a:pPr>
              <a:defRPr/>
            </a:pPr>
            <a:r>
              <a:rPr lang="en-US"/>
              <a:t>9-</a:t>
            </a:r>
            <a:fld id="{1EB415FB-E8E7-4CFC-A394-337D95524974}" type="slidenum">
              <a:rPr lang="en-US"/>
              <a:pPr>
                <a:defRPr/>
              </a:pPr>
              <a:t>95</a:t>
            </a:fld>
            <a:endParaRPr lang="en-US"/>
          </a:p>
        </p:txBody>
      </p:sp>
      <p:pic>
        <p:nvPicPr>
          <p:cNvPr id="98307" name="Picture 3" descr="C:\Users\Eric\AppData\Local\Microsoft\Windows\Temporary Internet Files\Content.IE5\9DABV0J9\MP900433178[1].jpg"/>
          <p:cNvPicPr>
            <a:picLocks noChangeAspect="1" noChangeArrowheads="1"/>
          </p:cNvPicPr>
          <p:nvPr/>
        </p:nvPicPr>
        <p:blipFill>
          <a:blip r:embed="rId2" cstate="print"/>
          <a:srcRect/>
          <a:stretch>
            <a:fillRect/>
          </a:stretch>
        </p:blipFill>
        <p:spPr bwMode="auto">
          <a:xfrm rot="1825102">
            <a:off x="5949950" y="2054225"/>
            <a:ext cx="2495550" cy="2586038"/>
          </a:xfrm>
          <a:prstGeom prst="rect">
            <a:avLst/>
          </a:prstGeom>
          <a:noFill/>
          <a:ln w="9525">
            <a:noFill/>
            <a:miter lim="800000"/>
            <a:headEnd/>
            <a:tailEnd/>
          </a:ln>
        </p:spPr>
      </p:pic>
      <p:sp>
        <p:nvSpPr>
          <p:cNvPr id="4" name="TextBox 3"/>
          <p:cNvSpPr txBox="1"/>
          <p:nvPr/>
        </p:nvSpPr>
        <p:spPr>
          <a:xfrm>
            <a:off x="685800" y="381000"/>
            <a:ext cx="78486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Key Concepts and Skills</a:t>
            </a:r>
          </a:p>
        </p:txBody>
      </p:sp>
      <p:sp>
        <p:nvSpPr>
          <p:cNvPr id="5" name="TextBox 4"/>
          <p:cNvSpPr txBox="1">
            <a:spLocks noChangeArrowheads="1"/>
          </p:cNvSpPr>
          <p:nvPr/>
        </p:nvSpPr>
        <p:spPr bwMode="auto">
          <a:xfrm>
            <a:off x="228600" y="1905000"/>
            <a:ext cx="5791200" cy="4203700"/>
          </a:xfrm>
          <a:prstGeom prst="rect">
            <a:avLst/>
          </a:prstGeom>
          <a:noFill/>
          <a:ln w="9525">
            <a:noFill/>
            <a:miter lim="800000"/>
            <a:headEnd/>
            <a:tailEnd/>
          </a:ln>
        </p:spPr>
        <p:txBody>
          <a:bodyPr>
            <a:spAutoFit/>
          </a:bodyPr>
          <a:lstStyle/>
          <a:p>
            <a:pPr marL="401638" indent="-401638">
              <a:buFont typeface="Arial" charset="0"/>
              <a:buChar char="•"/>
            </a:pPr>
            <a:r>
              <a:rPr lang="en-US" sz="2700" b="1">
                <a:latin typeface="Perpetua" pitchFamily="18" charset="0"/>
              </a:rPr>
              <a:t>Compute both internal rate of </a:t>
            </a:r>
          </a:p>
          <a:p>
            <a:pPr marL="401638" indent="-401638">
              <a:buFont typeface="Arial" charset="0"/>
              <a:buNone/>
            </a:pPr>
            <a:r>
              <a:rPr lang="en-US" sz="2700" b="1">
                <a:latin typeface="Perpetua" pitchFamily="18" charset="0"/>
              </a:rPr>
              <a:t>	return (IRR) and modified internal </a:t>
            </a:r>
          </a:p>
          <a:p>
            <a:pPr marL="401638" indent="-401638">
              <a:buFont typeface="Arial" charset="0"/>
              <a:buNone/>
            </a:pPr>
            <a:r>
              <a:rPr lang="en-US" sz="2700" b="1">
                <a:latin typeface="Perpetua" pitchFamily="18" charset="0"/>
              </a:rPr>
              <a:t>	rate of return (MIRR) and </a:t>
            </a:r>
          </a:p>
          <a:p>
            <a:pPr marL="401638" indent="-401638">
              <a:buFont typeface="Arial" charset="0"/>
              <a:buNone/>
            </a:pPr>
            <a:r>
              <a:rPr lang="en-US" sz="2700" b="1">
                <a:latin typeface="Perpetua" pitchFamily="18" charset="0"/>
              </a:rPr>
              <a:t>	differentiate between them</a:t>
            </a:r>
          </a:p>
          <a:p>
            <a:pPr marL="401638" indent="-401638"/>
            <a:endParaRPr lang="en-US" sz="2700" b="1">
              <a:latin typeface="Perpetua" pitchFamily="18" charset="0"/>
            </a:endParaRPr>
          </a:p>
          <a:p>
            <a:pPr marL="401638" indent="-401638">
              <a:buFont typeface="Arial" charset="0"/>
              <a:buChar char="•"/>
            </a:pPr>
            <a:r>
              <a:rPr lang="en-US" sz="2700" b="1">
                <a:latin typeface="Perpetua" pitchFamily="18" charset="0"/>
              </a:rPr>
              <a:t>Compute the profitability index (PI) and explain its relationship to net present value</a:t>
            </a:r>
          </a:p>
          <a:p>
            <a:pPr marL="401638" indent="-401638">
              <a:buFont typeface="Arial" charset="0"/>
              <a:buChar char="•"/>
            </a:pPr>
            <a:endParaRPr lang="en-US" sz="2700">
              <a:latin typeface="Arial Black" pitchFamily="34" charset="0"/>
            </a:endParaRPr>
          </a:p>
          <a:p>
            <a:pPr marL="401638" indent="-401638">
              <a:buFont typeface="Arial" charset="0"/>
              <a:buChar char="•"/>
            </a:pPr>
            <a:endParaRPr lang="en-US" sz="27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3" name="Slide Number Placeholder 22"/>
          <p:cNvSpPr>
            <a:spLocks noGrp="1"/>
          </p:cNvSpPr>
          <p:nvPr>
            <p:ph type="sldNum" sz="quarter" idx="12"/>
          </p:nvPr>
        </p:nvSpPr>
        <p:spPr bwMode="auto">
          <a:ln>
            <a:round/>
            <a:headEnd/>
            <a:tailEnd/>
          </a:ln>
        </p:spPr>
        <p:txBody>
          <a:bodyPr/>
          <a:lstStyle/>
          <a:p>
            <a:pPr>
              <a:defRPr/>
            </a:pPr>
            <a:r>
              <a:rPr lang="en-US"/>
              <a:t>9-</a:t>
            </a:r>
            <a:fld id="{2A0E2D78-8D4D-411C-B992-EAFC9751BE90}" type="slidenum">
              <a:rPr lang="en-US"/>
              <a:pPr>
                <a:defRPr/>
              </a:pPr>
              <a:t>96</a:t>
            </a:fld>
            <a:endParaRPr lang="en-US"/>
          </a:p>
        </p:txBody>
      </p:sp>
      <p:sp>
        <p:nvSpPr>
          <p:cNvPr id="99331" name="TextBox 3"/>
          <p:cNvSpPr txBox="1">
            <a:spLocks noChangeArrowheads="1"/>
          </p:cNvSpPr>
          <p:nvPr/>
        </p:nvSpPr>
        <p:spPr bwMode="auto">
          <a:xfrm>
            <a:off x="1371600" y="381000"/>
            <a:ext cx="6248400" cy="830263"/>
          </a:xfrm>
          <a:prstGeom prst="rect">
            <a:avLst/>
          </a:prstGeom>
          <a:noFill/>
          <a:ln w="9525">
            <a:noFill/>
            <a:miter lim="800000"/>
            <a:headEnd/>
            <a:tailEnd/>
          </a:ln>
        </p:spPr>
        <p:txBody>
          <a:bodyPr>
            <a:spAutoFit/>
          </a:bodyPr>
          <a:lstStyle/>
          <a:p>
            <a:pPr algn="ctr"/>
            <a:endParaRPr lang="en-US" sz="4800">
              <a:latin typeface="Arial Black" pitchFamily="34" charset="0"/>
            </a:endParaRPr>
          </a:p>
        </p:txBody>
      </p:sp>
      <p:sp>
        <p:nvSpPr>
          <p:cNvPr id="5" name="TextBox 4"/>
          <p:cNvSpPr txBox="1"/>
          <p:nvPr/>
        </p:nvSpPr>
        <p:spPr>
          <a:xfrm>
            <a:off x="2590800" y="2362200"/>
            <a:ext cx="6477000" cy="5016500"/>
          </a:xfrm>
          <a:prstGeom prst="rect">
            <a:avLst/>
          </a:prstGeom>
          <a:noFill/>
        </p:spPr>
        <p:txBody>
          <a:bodyPr>
            <a:spAutoFit/>
          </a:bodyPr>
          <a:lstStyle/>
          <a:p>
            <a:pPr marL="457200" indent="-457200" fontAlgn="auto">
              <a:spcBef>
                <a:spcPts val="0"/>
              </a:spcBef>
              <a:spcAft>
                <a:spcPts val="0"/>
              </a:spcAft>
              <a:buFont typeface="+mj-lt"/>
              <a:buAutoNum type="arabicPeriod"/>
              <a:defRPr/>
            </a:pPr>
            <a:r>
              <a:rPr lang="en-US" sz="2800" b="1" dirty="0">
                <a:latin typeface="+mn-lt"/>
                <a:cs typeface="+mn-cs"/>
              </a:rPr>
              <a:t>Capital budgeting techniques basically involves comparing anticipated cash flows to that of a project’s cost</a:t>
            </a:r>
          </a:p>
          <a:p>
            <a:pPr marL="457200" indent="-457200" fontAlgn="auto">
              <a:spcBef>
                <a:spcPts val="0"/>
              </a:spcBef>
              <a:spcAft>
                <a:spcPts val="0"/>
              </a:spcAft>
              <a:defRPr/>
            </a:pPr>
            <a:endParaRPr lang="en-US" sz="2000" b="1" dirty="0">
              <a:latin typeface="+mn-lt"/>
              <a:cs typeface="+mn-cs"/>
            </a:endParaRPr>
          </a:p>
          <a:p>
            <a:pPr marL="457200" indent="-457200" fontAlgn="auto">
              <a:spcBef>
                <a:spcPts val="0"/>
              </a:spcBef>
              <a:spcAft>
                <a:spcPts val="0"/>
              </a:spcAft>
              <a:defRPr/>
            </a:pPr>
            <a:r>
              <a:rPr lang="en-US" sz="2800" b="1" dirty="0">
                <a:latin typeface="+mn-lt"/>
                <a:cs typeface="+mn-cs"/>
              </a:rPr>
              <a:t>2. Payback and AAR do not utilize the time value of money</a:t>
            </a:r>
          </a:p>
          <a:p>
            <a:pPr marL="457200" indent="-457200" fontAlgn="auto">
              <a:spcBef>
                <a:spcPts val="0"/>
              </a:spcBef>
              <a:spcAft>
                <a:spcPts val="0"/>
              </a:spcAft>
              <a:defRPr/>
            </a:pPr>
            <a:endParaRPr lang="en-US" sz="2000" b="1" dirty="0">
              <a:latin typeface="+mn-lt"/>
              <a:cs typeface="+mn-cs"/>
            </a:endParaRPr>
          </a:p>
          <a:p>
            <a:pPr marL="457200" indent="-457200" fontAlgn="auto">
              <a:spcBef>
                <a:spcPts val="0"/>
              </a:spcBef>
              <a:spcAft>
                <a:spcPts val="0"/>
              </a:spcAft>
              <a:defRPr/>
            </a:pPr>
            <a:r>
              <a:rPr lang="en-US" sz="2800" b="1" dirty="0">
                <a:latin typeface="+mn-lt"/>
                <a:cs typeface="+mn-cs"/>
              </a:rPr>
              <a:t>3.  NPV, IRR and MIRR are superior to other techniques</a:t>
            </a:r>
          </a:p>
          <a:p>
            <a:pPr fontAlgn="auto">
              <a:spcBef>
                <a:spcPts val="0"/>
              </a:spcBef>
              <a:spcAft>
                <a:spcPts val="0"/>
              </a:spcAft>
              <a:defRPr/>
            </a:pPr>
            <a:endParaRPr lang="en-US" sz="3200" dirty="0">
              <a:latin typeface="Arial Black" pitchFamily="34" charset="0"/>
              <a:cs typeface="+mn-cs"/>
            </a:endParaRPr>
          </a:p>
          <a:p>
            <a:pPr fontAlgn="auto">
              <a:spcBef>
                <a:spcPts val="0"/>
              </a:spcBef>
              <a:spcAft>
                <a:spcPts val="0"/>
              </a:spcAft>
              <a:buFont typeface="Arial" pitchFamily="34" charset="0"/>
              <a:buChar char="•"/>
              <a:defRPr/>
            </a:pPr>
            <a:endParaRPr lang="en-US" sz="3200" dirty="0">
              <a:latin typeface="Arial Black" pitchFamily="34" charset="0"/>
              <a:cs typeface="+mn-cs"/>
            </a:endParaRPr>
          </a:p>
          <a:p>
            <a:pPr fontAlgn="auto">
              <a:spcBef>
                <a:spcPts val="0"/>
              </a:spcBef>
              <a:spcAft>
                <a:spcPts val="0"/>
              </a:spcAft>
              <a:buFont typeface="Arial" pitchFamily="34" charset="0"/>
              <a:buChar char="•"/>
              <a:defRPr/>
            </a:pPr>
            <a:endParaRPr lang="en-US" sz="2000" dirty="0">
              <a:latin typeface="Arial Black" pitchFamily="34" charset="0"/>
              <a:cs typeface="+mn-cs"/>
            </a:endParaRPr>
          </a:p>
        </p:txBody>
      </p:sp>
      <p:pic>
        <p:nvPicPr>
          <p:cNvPr id="99333" name="Picture 2" descr="C:\Users\Eric\Documents\PKO_0005490.png"/>
          <p:cNvPicPr>
            <a:picLocks noChangeAspect="1" noChangeArrowheads="1"/>
          </p:cNvPicPr>
          <p:nvPr/>
        </p:nvPicPr>
        <p:blipFill>
          <a:blip r:embed="rId3" cstate="print"/>
          <a:srcRect/>
          <a:stretch>
            <a:fillRect/>
          </a:stretch>
        </p:blipFill>
        <p:spPr bwMode="auto">
          <a:xfrm>
            <a:off x="609600" y="1028700"/>
            <a:ext cx="1339850" cy="3238500"/>
          </a:xfrm>
          <a:prstGeom prst="rect">
            <a:avLst/>
          </a:prstGeom>
          <a:noFill/>
          <a:ln w="9525">
            <a:noFill/>
            <a:miter lim="800000"/>
            <a:headEnd/>
            <a:tailEnd/>
          </a:ln>
        </p:spPr>
      </p:pic>
      <p:grpSp>
        <p:nvGrpSpPr>
          <p:cNvPr id="99334" name="Group 8"/>
          <p:cNvGrpSpPr>
            <a:grpSpLocks/>
          </p:cNvGrpSpPr>
          <p:nvPr/>
        </p:nvGrpSpPr>
        <p:grpSpPr bwMode="auto">
          <a:xfrm>
            <a:off x="2286000" y="0"/>
            <a:ext cx="6248400" cy="2057400"/>
            <a:chOff x="2286000" y="0"/>
            <a:chExt cx="5715000" cy="2057400"/>
          </a:xfrm>
        </p:grpSpPr>
        <p:sp>
          <p:nvSpPr>
            <p:cNvPr id="7" name="Cloud Callout 6"/>
            <p:cNvSpPr/>
            <p:nvPr/>
          </p:nvSpPr>
          <p:spPr>
            <a:xfrm>
              <a:off x="2286000" y="0"/>
              <a:ext cx="5715000" cy="2057400"/>
            </a:xfrm>
            <a:prstGeom prst="cloudCallout">
              <a:avLst>
                <a:gd name="adj1" fmla="val -62302"/>
                <a:gd name="adj2" fmla="val 7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TextBox 7"/>
            <p:cNvSpPr txBox="1"/>
            <p:nvPr/>
          </p:nvSpPr>
          <p:spPr>
            <a:xfrm>
              <a:off x="2971335" y="381000"/>
              <a:ext cx="4724748" cy="1077913"/>
            </a:xfrm>
            <a:prstGeom prst="rect">
              <a:avLst/>
            </a:prstGeom>
            <a:noFill/>
          </p:spPr>
          <p:txBody>
            <a:bodyPr>
              <a:spAutoFit/>
            </a:bodyPr>
            <a:lstStyle/>
            <a:p>
              <a:pPr fontAlgn="auto">
                <a:spcBef>
                  <a:spcPts val="0"/>
                </a:spcBef>
                <a:spcAft>
                  <a:spcPts val="0"/>
                </a:spcAft>
                <a:defRPr/>
              </a:pPr>
              <a:r>
                <a:rPr lang="en-US" sz="3200" b="1" dirty="0">
                  <a:latin typeface="+mj-lt"/>
                  <a:cs typeface="+mn-cs"/>
                </a:rPr>
                <a:t>What are the </a:t>
              </a:r>
              <a:r>
                <a:rPr lang="en-US" sz="3200" b="1" u="sng" dirty="0">
                  <a:latin typeface="+mj-lt"/>
                  <a:cs typeface="+mn-cs"/>
                </a:rPr>
                <a:t>most</a:t>
              </a:r>
              <a:r>
                <a:rPr lang="en-US" sz="3200" b="1" dirty="0">
                  <a:latin typeface="+mj-lt"/>
                  <a:cs typeface="+mn-cs"/>
                </a:rPr>
                <a:t> </a:t>
              </a:r>
              <a:r>
                <a:rPr lang="en-US" sz="3200" b="1" u="sng" dirty="0">
                  <a:latin typeface="+mj-lt"/>
                  <a:cs typeface="+mn-cs"/>
                </a:rPr>
                <a:t>important </a:t>
              </a:r>
              <a:r>
                <a:rPr lang="en-US" sz="3200" b="1" dirty="0">
                  <a:latin typeface="+mj-lt"/>
                  <a:cs typeface="+mn-cs"/>
                </a:rPr>
                <a:t> topics of this chapter?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1" name="Slide Number Placeholder 22"/>
          <p:cNvSpPr>
            <a:spLocks noGrp="1"/>
          </p:cNvSpPr>
          <p:nvPr>
            <p:ph type="sldNum" sz="quarter" idx="12"/>
          </p:nvPr>
        </p:nvSpPr>
        <p:spPr bwMode="auto">
          <a:ln>
            <a:round/>
            <a:headEnd/>
            <a:tailEnd/>
          </a:ln>
        </p:spPr>
        <p:txBody>
          <a:bodyPr/>
          <a:lstStyle/>
          <a:p>
            <a:pPr>
              <a:defRPr/>
            </a:pPr>
            <a:r>
              <a:rPr lang="en-US"/>
              <a:t>9-</a:t>
            </a:r>
            <a:fld id="{921A38E2-57BC-4306-A986-E98CF6CCE5F6}" type="slidenum">
              <a:rPr lang="en-US"/>
              <a:pPr>
                <a:defRPr/>
              </a:pPr>
              <a:t>97</a:t>
            </a:fld>
            <a:endParaRPr lang="en-US"/>
          </a:p>
        </p:txBody>
      </p:sp>
      <p:sp>
        <p:nvSpPr>
          <p:cNvPr id="100355" name="TextBox 3"/>
          <p:cNvSpPr txBox="1">
            <a:spLocks noChangeArrowheads="1"/>
          </p:cNvSpPr>
          <p:nvPr/>
        </p:nvSpPr>
        <p:spPr bwMode="auto">
          <a:xfrm>
            <a:off x="1371600" y="381000"/>
            <a:ext cx="6248400" cy="830263"/>
          </a:xfrm>
          <a:prstGeom prst="rect">
            <a:avLst/>
          </a:prstGeom>
          <a:noFill/>
          <a:ln w="9525">
            <a:noFill/>
            <a:miter lim="800000"/>
            <a:headEnd/>
            <a:tailEnd/>
          </a:ln>
        </p:spPr>
        <p:txBody>
          <a:bodyPr>
            <a:spAutoFit/>
          </a:bodyPr>
          <a:lstStyle/>
          <a:p>
            <a:pPr algn="ctr"/>
            <a:endParaRPr lang="en-US" sz="4800">
              <a:latin typeface="Arial Black" pitchFamily="34" charset="0"/>
            </a:endParaRPr>
          </a:p>
        </p:txBody>
      </p:sp>
      <p:sp>
        <p:nvSpPr>
          <p:cNvPr id="5" name="TextBox 4"/>
          <p:cNvSpPr txBox="1"/>
          <p:nvPr/>
        </p:nvSpPr>
        <p:spPr>
          <a:xfrm>
            <a:off x="2667000" y="2413000"/>
            <a:ext cx="6477000" cy="5570538"/>
          </a:xfrm>
          <a:prstGeom prst="rect">
            <a:avLst/>
          </a:prstGeom>
          <a:noFill/>
        </p:spPr>
        <p:txBody>
          <a:bodyPr>
            <a:spAutoFit/>
          </a:bodyPr>
          <a:lstStyle/>
          <a:p>
            <a:pPr marL="514350" indent="-514350" fontAlgn="auto">
              <a:spcBef>
                <a:spcPts val="0"/>
              </a:spcBef>
              <a:spcAft>
                <a:spcPts val="0"/>
              </a:spcAft>
              <a:buFontTx/>
              <a:buAutoNum type="arabicPeriod" startAt="4"/>
              <a:defRPr/>
            </a:pPr>
            <a:r>
              <a:rPr lang="en-US" sz="2800" b="1" dirty="0">
                <a:latin typeface="+mn-lt"/>
                <a:cs typeface="+mn-cs"/>
              </a:rPr>
              <a:t>The profitability index (PI) assists with the evaluation of unequal costing projects</a:t>
            </a:r>
          </a:p>
          <a:p>
            <a:pPr marL="514350" indent="-514350" fontAlgn="auto">
              <a:spcBef>
                <a:spcPts val="0"/>
              </a:spcBef>
              <a:spcAft>
                <a:spcPts val="0"/>
              </a:spcAft>
              <a:defRPr/>
            </a:pPr>
            <a:endParaRPr lang="en-US" sz="2800" b="1" dirty="0">
              <a:latin typeface="+mn-lt"/>
              <a:cs typeface="+mn-cs"/>
            </a:endParaRPr>
          </a:p>
          <a:p>
            <a:pPr marL="457200" indent="-457200" fontAlgn="auto">
              <a:spcBef>
                <a:spcPts val="0"/>
              </a:spcBef>
              <a:spcAft>
                <a:spcPts val="0"/>
              </a:spcAft>
              <a:defRPr/>
            </a:pPr>
            <a:r>
              <a:rPr lang="en-US" sz="2800" b="1" dirty="0">
                <a:latin typeface="+mn-lt"/>
                <a:cs typeface="+mn-cs"/>
              </a:rPr>
              <a:t>5.  All projects may not have the identical risk classification and we can adjust this using a risk-adjusted discount rate</a:t>
            </a:r>
          </a:p>
          <a:p>
            <a:pPr marL="457200" indent="-457200" fontAlgn="auto">
              <a:spcBef>
                <a:spcPts val="0"/>
              </a:spcBef>
              <a:spcAft>
                <a:spcPts val="0"/>
              </a:spcAft>
              <a:defRPr/>
            </a:pPr>
            <a:endParaRPr lang="en-US" sz="2000" dirty="0">
              <a:latin typeface="Arial Black" pitchFamily="34" charset="0"/>
              <a:cs typeface="+mn-cs"/>
            </a:endParaRPr>
          </a:p>
          <a:p>
            <a:pPr marL="457200" indent="-457200" fontAlgn="auto">
              <a:spcBef>
                <a:spcPts val="0"/>
              </a:spcBef>
              <a:spcAft>
                <a:spcPts val="0"/>
              </a:spcAft>
              <a:defRPr/>
            </a:pPr>
            <a:endParaRPr lang="en-US" sz="2800" dirty="0">
              <a:latin typeface="Arial Black" pitchFamily="34" charset="0"/>
              <a:cs typeface="+mn-cs"/>
            </a:endParaRPr>
          </a:p>
          <a:p>
            <a:pPr fontAlgn="auto">
              <a:spcBef>
                <a:spcPts val="0"/>
              </a:spcBef>
              <a:spcAft>
                <a:spcPts val="0"/>
              </a:spcAft>
              <a:defRPr/>
            </a:pPr>
            <a:endParaRPr lang="en-US" sz="3200" dirty="0">
              <a:latin typeface="Arial Black" pitchFamily="34" charset="0"/>
              <a:cs typeface="+mn-cs"/>
            </a:endParaRPr>
          </a:p>
          <a:p>
            <a:pPr fontAlgn="auto">
              <a:spcBef>
                <a:spcPts val="0"/>
              </a:spcBef>
              <a:spcAft>
                <a:spcPts val="0"/>
              </a:spcAft>
              <a:buFont typeface="Arial" pitchFamily="34" charset="0"/>
              <a:buChar char="•"/>
              <a:defRPr/>
            </a:pPr>
            <a:endParaRPr lang="en-US" sz="3200" dirty="0">
              <a:latin typeface="Arial Black" pitchFamily="34" charset="0"/>
              <a:cs typeface="+mn-cs"/>
            </a:endParaRPr>
          </a:p>
          <a:p>
            <a:pPr fontAlgn="auto">
              <a:spcBef>
                <a:spcPts val="0"/>
              </a:spcBef>
              <a:spcAft>
                <a:spcPts val="0"/>
              </a:spcAft>
              <a:buFont typeface="Arial" pitchFamily="34" charset="0"/>
              <a:buChar char="•"/>
              <a:defRPr/>
            </a:pPr>
            <a:endParaRPr lang="en-US" sz="2000" dirty="0">
              <a:latin typeface="Arial Black" pitchFamily="34" charset="0"/>
              <a:cs typeface="+mn-cs"/>
            </a:endParaRPr>
          </a:p>
        </p:txBody>
      </p:sp>
      <p:grpSp>
        <p:nvGrpSpPr>
          <p:cNvPr id="100357" name="Group 8"/>
          <p:cNvGrpSpPr>
            <a:grpSpLocks/>
          </p:cNvGrpSpPr>
          <p:nvPr/>
        </p:nvGrpSpPr>
        <p:grpSpPr bwMode="auto">
          <a:xfrm>
            <a:off x="2743200" y="0"/>
            <a:ext cx="5854700" cy="2057400"/>
            <a:chOff x="2286000" y="0"/>
            <a:chExt cx="5777163" cy="2057400"/>
          </a:xfrm>
        </p:grpSpPr>
        <p:sp>
          <p:nvSpPr>
            <p:cNvPr id="7" name="Cloud Callout 6"/>
            <p:cNvSpPr/>
            <p:nvPr/>
          </p:nvSpPr>
          <p:spPr>
            <a:xfrm>
              <a:off x="2286000" y="0"/>
              <a:ext cx="5714504" cy="2057400"/>
            </a:xfrm>
            <a:prstGeom prst="cloudCallout">
              <a:avLst>
                <a:gd name="adj1" fmla="val -62302"/>
                <a:gd name="adj2" fmla="val 7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TextBox 7"/>
            <p:cNvSpPr txBox="1"/>
            <p:nvPr/>
          </p:nvSpPr>
          <p:spPr>
            <a:xfrm>
              <a:off x="3338672" y="228600"/>
              <a:ext cx="4724491" cy="1570038"/>
            </a:xfrm>
            <a:prstGeom prst="rect">
              <a:avLst/>
            </a:prstGeom>
            <a:noFill/>
          </p:spPr>
          <p:txBody>
            <a:bodyPr>
              <a:spAutoFit/>
            </a:bodyPr>
            <a:lstStyle/>
            <a:p>
              <a:pPr fontAlgn="auto">
                <a:spcBef>
                  <a:spcPts val="0"/>
                </a:spcBef>
                <a:spcAft>
                  <a:spcPts val="0"/>
                </a:spcAft>
                <a:defRPr/>
              </a:pPr>
              <a:r>
                <a:rPr lang="en-US" sz="3200" b="1" dirty="0">
                  <a:latin typeface="+mj-lt"/>
                  <a:cs typeface="+mn-cs"/>
                </a:rPr>
                <a:t>What are the </a:t>
              </a:r>
              <a:r>
                <a:rPr lang="en-US" sz="3200" b="1" u="sng" dirty="0">
                  <a:latin typeface="+mj-lt"/>
                  <a:cs typeface="+mn-cs"/>
                </a:rPr>
                <a:t>most</a:t>
              </a:r>
              <a:r>
                <a:rPr lang="en-US" sz="3200" b="1" dirty="0">
                  <a:latin typeface="+mj-lt"/>
                  <a:cs typeface="+mn-cs"/>
                </a:rPr>
                <a:t> </a:t>
              </a:r>
              <a:r>
                <a:rPr lang="en-US" sz="3200" b="1" u="sng" dirty="0">
                  <a:latin typeface="+mj-lt"/>
                  <a:cs typeface="+mn-cs"/>
                </a:rPr>
                <a:t>important </a:t>
              </a:r>
              <a:r>
                <a:rPr lang="en-US" sz="3200" b="1" dirty="0">
                  <a:latin typeface="+mj-lt"/>
                  <a:cs typeface="+mn-cs"/>
                </a:rPr>
                <a:t> topics of this chapter?</a:t>
              </a:r>
            </a:p>
          </p:txBody>
        </p:sp>
      </p:grpSp>
      <p:pic>
        <p:nvPicPr>
          <p:cNvPr id="100358" name="Picture 2" descr="C:\Users\Eric\Documents\PKO_0001017.png"/>
          <p:cNvPicPr>
            <a:picLocks noChangeAspect="1" noChangeArrowheads="1"/>
          </p:cNvPicPr>
          <p:nvPr/>
        </p:nvPicPr>
        <p:blipFill>
          <a:blip r:embed="rId3" cstate="print"/>
          <a:srcRect/>
          <a:stretch>
            <a:fillRect/>
          </a:stretch>
        </p:blipFill>
        <p:spPr bwMode="auto">
          <a:xfrm>
            <a:off x="533400" y="796925"/>
            <a:ext cx="1524000" cy="4400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69" name="Slide Number Placeholder 22"/>
          <p:cNvSpPr>
            <a:spLocks noGrp="1"/>
          </p:cNvSpPr>
          <p:nvPr>
            <p:ph type="sldNum" sz="quarter" idx="12"/>
          </p:nvPr>
        </p:nvSpPr>
        <p:spPr bwMode="auto">
          <a:ln>
            <a:round/>
            <a:headEnd/>
            <a:tailEnd/>
          </a:ln>
        </p:spPr>
        <p:txBody>
          <a:bodyPr/>
          <a:lstStyle/>
          <a:p>
            <a:pPr>
              <a:defRPr/>
            </a:pPr>
            <a:r>
              <a:rPr lang="en-US"/>
              <a:t>9-</a:t>
            </a:r>
            <a:fld id="{28AF4220-40DE-4237-A244-12965B627B0A}" type="slidenum">
              <a:rPr lang="en-US"/>
              <a:pPr>
                <a:defRPr/>
              </a:pPr>
              <a:t>98</a:t>
            </a:fld>
            <a:endParaRPr lang="en-US"/>
          </a:p>
        </p:txBody>
      </p:sp>
      <p:sp>
        <p:nvSpPr>
          <p:cNvPr id="3" name="Rectangle 2"/>
          <p:cNvSpPr/>
          <p:nvPr/>
        </p:nvSpPr>
        <p:spPr>
          <a:xfrm>
            <a:off x="1143000" y="2057400"/>
            <a:ext cx="7221849" cy="186204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1500" b="1" spc="50" dirty="0">
                <a:ln w="11430"/>
                <a:solidFill>
                  <a:schemeClr val="accent2"/>
                </a:solidFill>
                <a:latin typeface="+mj-lt"/>
                <a:cs typeface="+mn-cs"/>
              </a:rPr>
              <a:t>Questions?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7.0&quot;&gt;&lt;object type=&quot;1&quot; unique_id=&quot;10001&quot;&gt;&lt;object type=&quot;8&quot; unique_id=&quot;14878&quot;&gt;&lt;/object&gt;&lt;object type=&quot;2&quot; unique_id=&quot;14879&quot;&gt;&lt;object type=&quot;3&quot; unique_id=&quot;14880&quot;&gt;&lt;property id=&quot;20148&quot; value=&quot;5&quot;/&gt;&lt;property id=&quot;20300&quot; value=&quot;Slide 1&quot;/&gt;&lt;property id=&quot;20307&quot; value=&quot;257&quot;/&gt;&lt;/object&gt;&lt;object type=&quot;3&quot; unique_id=&quot;14881&quot;&gt;&lt;property id=&quot;20148&quot; value=&quot;5&quot;/&gt;&lt;property id=&quot;20300&quot; value=&quot;Slide 2&quot;/&gt;&lt;property id=&quot;20307&quot; value=&quot;258&quot;/&gt;&lt;/object&gt;&lt;object type=&quot;3&quot; unique_id=&quot;14882&quot;&gt;&lt;property id=&quot;20148&quot; value=&quot;5&quot;/&gt;&lt;property id=&quot;20300&quot; value=&quot;Slide 3&quot;/&gt;&lt;property id=&quot;20307&quot; value=&quot;271&quot;/&gt;&lt;/object&gt;&lt;object type=&quot;3&quot; unique_id=&quot;14883&quot;&gt;&lt;property id=&quot;20148&quot; value=&quot;5&quot;/&gt;&lt;property id=&quot;20300&quot; value=&quot;Slide 4&quot;/&gt;&lt;property id=&quot;20307&quot; value=&quot;272&quot;/&gt;&lt;/object&gt;&lt;object type=&quot;3&quot; unique_id=&quot;14884&quot;&gt;&lt;property id=&quot;20148&quot; value=&quot;5&quot;/&gt;&lt;property id=&quot;20300&quot; value=&quot;Slide 5&quot;/&gt;&lt;property id=&quot;20307&quot; value=&quot;277&quot;/&gt;&lt;/object&gt;&lt;object type=&quot;3&quot; unique_id=&quot;14885&quot;&gt;&lt;property id=&quot;20148&quot; value=&quot;5&quot;/&gt;&lt;property id=&quot;20300&quot; value=&quot;Slide 6&quot;/&gt;&lt;property id=&quot;20307&quot; value=&quot;278&quot;/&gt;&lt;/object&gt;&lt;object type=&quot;3&quot; unique_id=&quot;14886&quot;&gt;&lt;property id=&quot;20148&quot; value=&quot;5&quot;/&gt;&lt;property id=&quot;20300&quot; value=&quot;Slide 7&quot;/&gt;&lt;property id=&quot;20307&quot; value=&quot;279&quot;/&gt;&lt;/object&gt;&lt;object type=&quot;3&quot; unique_id=&quot;14887&quot;&gt;&lt;property id=&quot;20148&quot; value=&quot;5&quot;/&gt;&lt;property id=&quot;20300&quot; value=&quot;Slide 8 - &amp;quot;Comparison Valuations&amp;quot;&quot;/&gt;&lt;property id=&quot;20307&quot; value=&quot;302&quot;/&gt;&lt;/object&gt;&lt;object type=&quot;3&quot; unique_id=&quot;14888&quot;&gt;&lt;property id=&quot;20148&quot; value=&quot;5&quot;/&gt;&lt;property id=&quot;20300&quot; value=&quot;Slide 9 - &amp;quot;Bonds, Stock and Project&amp;#x0D;&amp;#x0A;Similarities&amp;quot;&quot;/&gt;&lt;property id=&quot;20307&quot; value=&quot;303&quot;/&gt;&lt;/object&gt;&lt;object type=&quot;3&quot; unique_id=&quot;14889&quot;&gt;&lt;property id=&quot;20148&quot; value=&quot;5&quot;/&gt;&lt;property id=&quot;20300&quot; value=&quot;Slide 10 - &amp;quot;Bonds, Stocks and Project&amp;#x0D;&amp;#x0A;Differences&amp;quot;&quot;/&gt;&lt;property id=&quot;20307&quot; value=&quot;305&quot;/&gt;&lt;/object&gt;&lt;object type=&quot;3&quot; unique_id=&quot;14890&quot;&gt;&lt;property id=&quot;20148&quot; value=&quot;5&quot;/&gt;&lt;property id=&quot;20300&quot; value=&quot;Slide 11 - &amp;quot;Bonds, Stocks and Project&amp;#x0D;&amp;#x0A;Differences&amp;quot;&quot;/&gt;&lt;property id=&quot;20307&quot; value=&quot;310&quot;/&gt;&lt;/object&gt;&lt;object type=&quot;3&quot; unique_id=&quot;14891&quot;&gt;&lt;property id=&quot;20148&quot; value=&quot;5&quot;/&gt;&lt;property id=&quot;20300&quot; value=&quot;Slide 12&quot;/&gt;&lt;property id=&quot;20307&quot; value=&quot;306&quot;/&gt;&lt;/object&gt;&lt;object type=&quot;3&quot; unique_id=&quot;14892&quot;&gt;&lt;property id=&quot;20148&quot; value=&quot;5&quot;/&gt;&lt;property id=&quot;20300&quot; value=&quot;Slide 13&quot;/&gt;&lt;property id=&quot;20307&quot; value=&quot;307&quot;/&gt;&lt;/object&gt;&lt;object type=&quot;3&quot; unique_id=&quot;14893&quot;&gt;&lt;property id=&quot;20148&quot; value=&quot;5&quot;/&gt;&lt;property id=&quot;20300&quot; value=&quot;Slide 14&quot;/&gt;&lt;property id=&quot;20307&quot; value=&quot;308&quot;/&gt;&lt;/object&gt;&lt;object type=&quot;3&quot; unique_id=&quot;14894&quot;&gt;&lt;property id=&quot;20148&quot; value=&quot;5&quot;/&gt;&lt;property id=&quot;20300&quot; value=&quot;Slide 15&quot;/&gt;&lt;property id=&quot;20307&quot; value=&quot;309&quot;/&gt;&lt;/object&gt;&lt;object type=&quot;3&quot; unique_id=&quot;14895&quot;&gt;&lt;property id=&quot;20148&quot; value=&quot;5&quot;/&gt;&lt;property id=&quot;20300&quot; value=&quot;Slide 16&quot;/&gt;&lt;property id=&quot;20307&quot; value=&quot;273&quot;/&gt;&lt;/object&gt;&lt;object type=&quot;3&quot; unique_id=&quot;14896&quot;&gt;&lt;property id=&quot;20148&quot; value=&quot;5&quot;/&gt;&lt;property id=&quot;20300&quot; value=&quot;Slide 17 - &amp;quot;Payback Period&amp;quot;&quot;/&gt;&lt;property id=&quot;20307&quot; value=&quot;280&quot;/&gt;&lt;/object&gt;&lt;object type=&quot;3&quot; unique_id=&quot;14897&quot;&gt;&lt;property id=&quot;20148&quot; value=&quot;5&quot;/&gt;&lt;property id=&quot;20300&quot; value=&quot;Slide 18 - &amp;quot;Project Example Information&amp;quot;&quot;/&gt;&lt;property id=&quot;20307&quot; value=&quot;344&quot;/&gt;&lt;/object&gt;&lt;object type=&quot;3&quot; unique_id=&quot;14898&quot;&gt;&lt;property id=&quot;20148&quot; value=&quot;5&quot;/&gt;&lt;property id=&quot;20300&quot; value=&quot;Slide 19 - &amp;quot;Project Example - Visual&amp;quot;&quot;/&gt;&lt;property id=&quot;20307&quot; value=&quot;316&quot;/&gt;&lt;/object&gt;&lt;object type=&quot;3&quot; unique_id=&quot;14899&quot;&gt;&lt;property id=&quot;20148&quot; value=&quot;5&quot;/&gt;&lt;property id=&quot;20300&quot; value=&quot;Slide 20 - &amp;quot;Payback Computation&amp;quot;&quot;/&gt;&lt;property id=&quot;20307&quot; value=&quot;283&quot;/&gt;&lt;/object&gt;&lt;object type=&quot;3&quot; unique_id=&quot;14900&quot;&gt;&lt;property id=&quot;20148&quot; value=&quot;5&quot;/&gt;&lt;property id=&quot;20300&quot; value=&quot;Slide 21 - &amp;quot;Payback Computation&amp;quot;&quot;/&gt;&lt;property id=&quot;20307&quot; value=&quot;284&quot;/&gt;&lt;/object&gt;&lt;object type=&quot;3&quot; unique_id=&quot;14901&quot;&gt;&lt;property id=&quot;20148&quot; value=&quot;5&quot;/&gt;&lt;property id=&quot;20300&quot; value=&quot;Slide 22 - &amp;quot;Payback Computation&amp;quot;&quot;/&gt;&lt;property id=&quot;20307&quot; value=&quot;285&quot;/&gt;&lt;/object&gt;&lt;object type=&quot;3&quot; unique_id=&quot;14902&quot;&gt;&lt;property id=&quot;20148&quot; value=&quot;5&quot;/&gt;&lt;property id=&quot;20300&quot; value=&quot;Slide 23 - &amp;quot;Payback decision&amp;quot;&quot;/&gt;&lt;property id=&quot;20307&quot; value=&quot;286&quot;/&gt;&lt;/object&gt;&lt;object type=&quot;3&quot; unique_id=&quot;14903&quot;&gt;&lt;property id=&quot;20148&quot; value=&quot;5&quot;/&gt;&lt;property id=&quot;20300&quot; value=&quot;Slide 24 - &amp;quot;Payback Decision&amp;quot;&quot;/&gt;&lt;property id=&quot;20307&quot; value=&quot;287&quot;/&gt;&lt;/object&gt;&lt;object type=&quot;3&quot; unique_id=&quot;14904&quot;&gt;&lt;property id=&quot;20148&quot; value=&quot;5&quot;/&gt;&lt;property id=&quot;20300&quot; value=&quot;Slide 25 - &amp;quot;Payback Decision&amp;quot;&quot;/&gt;&lt;property id=&quot;20307&quot; value=&quot;288&quot;/&gt;&lt;/object&gt;&lt;object type=&quot;3&quot; unique_id=&quot;14905&quot;&gt;&lt;property id=&quot;20148&quot; value=&quot;5&quot;/&gt;&lt;property id=&quot;20300&quot; value=&quot;Slide 26 - &amp;quot;Capital Budgeting Decision Criteria Comparison&amp;quot;&quot;/&gt;&lt;property id=&quot;20307&quot; value=&quot;377&quot;/&gt;&lt;/object&gt;&lt;object type=&quot;3&quot; unique_id=&quot;14906&quot;&gt;&lt;property id=&quot;20148&quot; value=&quot;5&quot;/&gt;&lt;property id=&quot;20300&quot; value=&quot;Slide 27 - &amp;quot;Good Decision Criteria&amp;quot;&quot;/&gt;&lt;property id=&quot;20307&quot; value=&quot;369&quot;/&gt;&lt;/object&gt;&lt;object type=&quot;3&quot; unique_id=&quot;14907&quot;&gt;&lt;property id=&quot;20148&quot; value=&quot;5&quot;/&gt;&lt;property id=&quot;20300&quot; value=&quot;Slide 28 - &amp;quot;Decision Criteria Test - Payback&amp;quot;&quot;/&gt;&lt;property id=&quot;20307&quot; value=&quot;289&quot;/&gt;&lt;/object&gt;&lt;object type=&quot;3&quot; unique_id=&quot;14908&quot;&gt;&lt;property id=&quot;20148&quot; value=&quot;5&quot;/&gt;&lt;property id=&quot;20300&quot; value=&quot;Slide 29 - &amp;quot;Decision Criteria Test - Payback&amp;quot;&quot;/&gt;&lt;property id=&quot;20307&quot; value=&quot;291&quot;/&gt;&lt;/object&gt;&lt;object type=&quot;3&quot; unique_id=&quot;14909&quot;&gt;&lt;property id=&quot;20148&quot; value=&quot;5&quot;/&gt;&lt;property id=&quot;20300&quot; value=&quot;Slide 30 - &amp;quot;Payback’s Advantages&amp;quot;&quot;/&gt;&lt;property id=&quot;20307&quot; value=&quot;292&quot;/&gt;&lt;/object&gt;&lt;object type=&quot;3&quot; unique_id=&quot;14910&quot;&gt;&lt;property id=&quot;20148&quot; value=&quot;5&quot;/&gt;&lt;property id=&quot;20300&quot; value=&quot;Slide 31 - &amp;quot;Payback’s Disadvantages&amp;quot;&quot;/&gt;&lt;property id=&quot;20307&quot; value=&quot;293&quot;/&gt;&lt;/object&gt;&lt;object type=&quot;3&quot; unique_id=&quot;14911&quot;&gt;&lt;property id=&quot;20148&quot; value=&quot;5&quot;/&gt;&lt;property id=&quot;20300&quot; value=&quot;Slide 32&quot;/&gt;&lt;property id=&quot;20307&quot; value=&quot;274&quot;/&gt;&lt;/object&gt;&lt;object type=&quot;3&quot; unique_id=&quot;14912&quot;&gt;&lt;property id=&quot;20148&quot; value=&quot;5&quot;/&gt;&lt;property id=&quot;20300&quot; value=&quot;Slide 33 - &amp;quot;Discounted Payback Period&amp;quot;&quot;/&gt;&lt;property id=&quot;20307&quot; value=&quot;294&quot;/&gt;&lt;/object&gt;&lt;object type=&quot;3&quot; unique_id=&quot;14913&quot;&gt;&lt;property id=&quot;20148&quot; value=&quot;5&quot;/&gt;&lt;property id=&quot;20300&quot; value=&quot;Slide 34 - &amp;quot;Discounted Payback Computation Step 1&amp;quot;&quot;/&gt;&lt;property id=&quot;20307&quot; value=&quot;295&quot;/&gt;&lt;/object&gt;&lt;object type=&quot;3&quot; unique_id=&quot;14914&quot;&gt;&lt;property id=&quot;20148&quot; value=&quot;5&quot;/&gt;&lt;property id=&quot;20300&quot; value=&quot;Slide 35 - &amp;quot;Discounted Payback Computation Step 2&amp;quot;&quot;/&gt;&lt;property id=&quot;20307&quot; value=&quot;297&quot;/&gt;&lt;/object&gt;&lt;object type=&quot;3&quot; unique_id=&quot;14915&quot;&gt;&lt;property id=&quot;20148&quot; value=&quot;5&quot;/&gt;&lt;property id=&quot;20300&quot; value=&quot;Slide 36 - &amp;quot;Discounted Payback Computation Step 2&amp;quot;&quot;/&gt;&lt;property id=&quot;20307&quot; value=&quot;298&quot;/&gt;&lt;/object&gt;&lt;object type=&quot;3&quot; unique_id=&quot;14916&quot;&gt;&lt;property id=&quot;20148&quot; value=&quot;5&quot;/&gt;&lt;property id=&quot;20300&quot; value=&quot;Slide 37 - &amp;quot;Discounted Payback Computation Step 2&amp;quot;&quot;/&gt;&lt;property id=&quot;20307&quot; value=&quot;299&quot;/&gt;&lt;/object&gt;&lt;object type=&quot;3&quot; unique_id=&quot;14917&quot;&gt;&lt;property id=&quot;20148&quot; value=&quot;5&quot;/&gt;&lt;property id=&quot;20300&quot; value=&quot;Slide 38 - &amp;quot;Capital Budgeting Decision Criteria Comparison&amp;quot;&quot;/&gt;&lt;property id=&quot;20307&quot; value=&quot;378&quot;/&gt;&lt;/object&gt;&lt;object type=&quot;3&quot; unique_id=&quot;14918&quot;&gt;&lt;property id=&quot;20148&quot; value=&quot;5&quot;/&gt;&lt;property id=&quot;20300&quot; value=&quot;Slide 39 - &amp;quot;Decision Criteria Test – Discounted Payback&amp;quot;&quot;/&gt;&lt;property id=&quot;20307&quot; value=&quot;300&quot;/&gt;&lt;/object&gt;&lt;object type=&quot;3&quot; unique_id=&quot;14919&quot;&gt;&lt;property id=&quot;20148&quot; value=&quot;5&quot;/&gt;&lt;property id=&quot;20300&quot; value=&quot;Slide 40 - &amp;quot;Discounted Payback’s Advantages&amp;quot;&quot;/&gt;&lt;property id=&quot;20307&quot; value=&quot;329&quot;/&gt;&lt;/object&gt;&lt;object type=&quot;3&quot; unique_id=&quot;14920&quot;&gt;&lt;property id=&quot;20148&quot; value=&quot;5&quot;/&gt;&lt;property id=&quot;20300&quot; value=&quot;Slide 41 - &amp;quot;Discounted Payback’s Disadvantages&amp;quot;&quot;/&gt;&lt;property id=&quot;20307&quot; value=&quot;312&quot;/&gt;&lt;/object&gt;&lt;object type=&quot;3&quot; unique_id=&quot;14921&quot;&gt;&lt;property id=&quot;20148&quot; value=&quot;5&quot;/&gt;&lt;property id=&quot;20300&quot; value=&quot;Slide 42&quot;/&gt;&lt;property id=&quot;20307&quot; value=&quot;275&quot;/&gt;&lt;/object&gt;&lt;object type=&quot;3&quot; unique_id=&quot;14922&quot;&gt;&lt;property id=&quot;20148&quot; value=&quot;5&quot;/&gt;&lt;property id=&quot;20300&quot; value=&quot;Slide 43 - &amp;quot;Net Present Value&amp;quot;&quot;/&gt;&lt;property id=&quot;20307&quot; value=&quot;314&quot;/&gt;&lt;/object&gt;&lt;object type=&quot;3&quot; unique_id=&quot;14923&quot;&gt;&lt;property id=&quot;20148&quot; value=&quot;5&quot;/&gt;&lt;property id=&quot;20300&quot; value=&quot;Slide 44 - &amp;quot;NPV – Decision Rule&amp;quot;&quot;/&gt;&lt;property id=&quot;20307&quot; value=&quot;322&quot;/&gt;&lt;/object&gt;&lt;object type=&quot;3&quot; unique_id=&quot;14924&quot;&gt;&lt;property id=&quot;20148&quot; value=&quot;5&quot;/&gt;&lt;property id=&quot;20300&quot; value=&quot;Slide 45 - &amp;quot;Project Example - NPV&amp;quot;&quot;/&gt;&lt;property id=&quot;20307&quot; value=&quot;282&quot;/&gt;&lt;/object&gt;&lt;object type=&quot;3&quot; unique_id=&quot;14925&quot;&gt;&lt;property id=&quot;20148&quot; value=&quot;5&quot;/&gt;&lt;property id=&quot;20300&quot; value=&quot;Slide 46 - &amp;quot;Net Present Value Computation Step 1&amp;quot;&quot;/&gt;&lt;property id=&quot;20307&quot; value=&quot;315&quot;/&gt;&lt;/object&gt;&lt;object type=&quot;3&quot; unique_id=&quot;14926&quot;&gt;&lt;property id=&quot;20148&quot; value=&quot;5&quot;/&gt;&lt;property id=&quot;20300&quot; value=&quot;Slide 47 - &amp;quot;Net Present Value Computation Step 2&amp;quot;&quot;/&gt;&lt;property id=&quot;20307&quot; value=&quot;317&quot;/&gt;&lt;/object&gt;&lt;object type=&quot;3&quot; unique_id=&quot;14927&quot;&gt;&lt;property id=&quot;20148&quot; value=&quot;5&quot;/&gt;&lt;property id=&quot;20300&quot; value=&quot;Slide 48 - &amp;quot;Net Present Value Decision&amp;quot;&quot;/&gt;&lt;property id=&quot;20307&quot; value=&quot;319&quot;/&gt;&lt;/object&gt;&lt;object type=&quot;3&quot; unique_id=&quot;14928&quot;&gt;&lt;property id=&quot;20148&quot; value=&quot;5&quot;/&gt;&lt;property id=&quot;20300&quot; value=&quot;Slide 49&quot;/&gt;&lt;property id=&quot;20307&quot; value=&quot;384&quot;/&gt;&lt;/object&gt;&lt;object type=&quot;3&quot; unique_id=&quot;14929&quot;&gt;&lt;property id=&quot;20148&quot; value=&quot;5&quot;/&gt;&lt;property id=&quot;20300&quot; value=&quot;Slide 50&quot;/&gt;&lt;property id=&quot;20307&quot; value=&quot;320&quot;/&gt;&lt;/object&gt;&lt;object type=&quot;3&quot; unique_id=&quot;14930&quot;&gt;&lt;property id=&quot;20148&quot; value=&quot;5&quot;/&gt;&lt;property id=&quot;20300&quot; value=&quot;Slide 51&quot;/&gt;&lt;property id=&quot;20307&quot; value=&quot;321&quot;/&gt;&lt;/object&gt;&lt;object type=&quot;3&quot; unique_id=&quot;14931&quot;&gt;&lt;property id=&quot;20148&quot; value=&quot;5&quot;/&gt;&lt;property id=&quot;20300&quot; value=&quot;Slide 52 - &amp;quot;Capital Budgeting Decision Criteria Comparison&amp;quot;&quot;/&gt;&lt;property id=&quot;20307&quot; value=&quot;379&quot;/&gt;&lt;/object&gt;&lt;object type=&quot;3&quot; unique_id=&quot;14932&quot;&gt;&lt;property id=&quot;20148&quot; value=&quot;5&quot;/&gt;&lt;property id=&quot;20300&quot; value=&quot;Slide 53 - &amp;quot;Decision Criteria Test - NPV&amp;quot;&quot;/&gt;&lt;property id=&quot;20307&quot; value=&quot;324&quot;/&gt;&lt;/object&gt;&lt;object type=&quot;3&quot; unique_id=&quot;14933&quot;&gt;&lt;property id=&quot;20148&quot; value=&quot;5&quot;/&gt;&lt;property id=&quot;20300&quot; value=&quot;Slide 54 - &amp;quot;Net Present Value Advantages&amp;quot;&quot;/&gt;&lt;property id=&quot;20307&quot; value=&quot;356&quot;/&gt;&lt;/object&gt;&lt;object type=&quot;3&quot; unique_id=&quot;14934&quot;&gt;&lt;property id=&quot;20148&quot; value=&quot;5&quot;/&gt;&lt;property id=&quot;20300&quot; value=&quot;Slide 55 - &amp;quot;Net Present Value Disadvantages&amp;quot;&quot;/&gt;&lt;property id=&quot;20307&quot; value=&quot;357&quot;/&gt;&lt;/object&gt;&lt;object type=&quot;3&quot; unique_id=&quot;14935&quot;&gt;&lt;property id=&quot;20148&quot; value=&quot;5&quot;/&gt;&lt;property id=&quot;20300&quot; value=&quot;Slide 56 - &amp;quot;Calculating NPVs with a Spreadsheet&amp;quot;&quot;/&gt;&lt;property id=&quot;20307&quot; value=&quot;325&quot;/&gt;&lt;/object&gt;&lt;object type=&quot;3&quot; unique_id=&quot;14936&quot;&gt;&lt;property id=&quot;20148&quot; value=&quot;5&quot;/&gt;&lt;property id=&quot;20300&quot; value=&quot;Slide 57&quot;/&gt;&lt;property id=&quot;20307&quot; value=&quot;276&quot;/&gt;&lt;/object&gt;&lt;object type=&quot;3&quot; unique_id=&quot;14937&quot;&gt;&lt;property id=&quot;20148&quot; value=&quot;5&quot;/&gt;&lt;property id=&quot;20300&quot; value=&quot;Slide 58 - &amp;quot;Profitability Index&amp;quot;&quot;/&gt;&lt;property id=&quot;20307&quot; value=&quot;326&quot;/&gt;&lt;/object&gt;&lt;object type=&quot;3&quot; unique_id=&quot;14938&quot;&gt;&lt;property id=&quot;20148&quot; value=&quot;5&quot;/&gt;&lt;property id=&quot;20300&quot; value=&quot;Slide 59 - &amp;quot;Profitability Index Example&amp;quot;&quot;/&gt;&lt;property id=&quot;20307&quot; value=&quot;327&quot;/&gt;&lt;/object&gt;&lt;object type=&quot;3&quot; unique_id=&quot;14939&quot;&gt;&lt;property id=&quot;20148&quot; value=&quot;5&quot;/&gt;&lt;property id=&quot;20300&quot; value=&quot;Slide 60 - &amp;quot;Capital Budgeting Decision Criteria Comparison&amp;quot;&quot;/&gt;&lt;property id=&quot;20307&quot; value=&quot;381&quot;/&gt;&lt;/object&gt;&lt;object type=&quot;3&quot; unique_id=&quot;14940&quot;&gt;&lt;property id=&quot;20148&quot; value=&quot;5&quot;/&gt;&lt;property id=&quot;20300&quot; value=&quot;Slide 61 - &amp;quot;Profitability Index Advantages&amp;quot;&quot;/&gt;&lt;property id=&quot;20307&quot; value=&quot;311&quot;/&gt;&lt;/object&gt;&lt;object type=&quot;3&quot; unique_id=&quot;14941&quot;&gt;&lt;property id=&quot;20148&quot; value=&quot;5&quot;/&gt;&lt;property id=&quot;20300&quot; value=&quot;Slide 62 - &amp;quot;Profitability Index Disadvantages&amp;quot;&quot;/&gt;&lt;property id=&quot;20307&quot; value=&quot;330&quot;/&gt;&lt;/object&gt;&lt;object type=&quot;3&quot; unique_id=&quot;14942&quot;&gt;&lt;property id=&quot;20148&quot; value=&quot;5&quot;/&gt;&lt;property id=&quot;20300&quot; value=&quot;Slide 63&quot;/&gt;&lt;property id=&quot;20307&quot; value=&quot;332&quot;/&gt;&lt;/object&gt;&lt;object type=&quot;3&quot; unique_id=&quot;14943&quot;&gt;&lt;property id=&quot;20148&quot; value=&quot;5&quot;/&gt;&lt;property id=&quot;20300&quot; value=&quot;Slide 64 - &amp;quot;Average Accounting Return&amp;quot;&quot;/&gt;&lt;property id=&quot;20307&quot; value=&quot;340&quot;/&gt;&lt;/object&gt;&lt;object type=&quot;3&quot; unique_id=&quot;14944&quot;&gt;&lt;property id=&quot;20148&quot; value=&quot;5&quot;/&gt;&lt;property id=&quot;20300&quot; value=&quot;Slide 65 - &amp;quot;Project Example Information&amp;quot;&quot;/&gt;&lt;property id=&quot;20307&quot; value=&quot;346&quot;/&gt;&lt;/object&gt;&lt;object type=&quot;3&quot; unique_id=&quot;14945&quot;&gt;&lt;property id=&quot;20148&quot; value=&quot;5&quot;/&gt;&lt;property id=&quot;20300&quot; value=&quot;Slide 66 - &amp;quot;Average Accounting Return&amp;quot;&quot;/&gt;&lt;property id=&quot;20307&quot; value=&quot;341&quot;/&gt;&lt;/object&gt;&lt;object type=&quot;3&quot; unique_id=&quot;14946&quot;&gt;&lt;property id=&quot;20148&quot; value=&quot;5&quot;/&gt;&lt;property id=&quot;20300&quot; value=&quot;Slide 67 - &amp;quot;Capital Budgeting Decision Criteria Comparison&amp;quot;&quot;/&gt;&lt;property id=&quot;20307&quot; value=&quot;382&quot;/&gt;&lt;/object&gt;&lt;object type=&quot;3&quot; unique_id=&quot;14947&quot;&gt;&lt;property id=&quot;20148&quot; value=&quot;5&quot;/&gt;&lt;property id=&quot;20300&quot; value=&quot;Slide 68 - &amp;quot;Decision Criteria Test - AAR&amp;quot;&quot;/&gt;&lt;property id=&quot;20307&quot; value=&quot;336&quot;/&gt;&lt;/object&gt;&lt;object type=&quot;3&quot; unique_id=&quot;14948&quot;&gt;&lt;property id=&quot;20148&quot; value=&quot;5&quot;/&gt;&lt;property id=&quot;20300&quot; value=&quot;Slide 69 - &amp;quot;Average Accounting Return Advantages&amp;quot;&quot;/&gt;&lt;property id=&quot;20307&quot; value=&quot;342&quot;/&gt;&lt;/object&gt;&lt;object type=&quot;3&quot; unique_id=&quot;14949&quot;&gt;&lt;property id=&quot;20148&quot; value=&quot;5&quot;/&gt;&lt;property id=&quot;20300&quot; value=&quot;Slide 70 - &amp;quot;Average Accounting Return Disadvantages&amp;quot;&quot;/&gt;&lt;property id=&quot;20307&quot; value=&quot;343&quot;/&gt;&lt;/object&gt;&lt;object type=&quot;3&quot; unique_id=&quot;14950&quot;&gt;&lt;property id=&quot;20148&quot; value=&quot;5&quot;/&gt;&lt;property id=&quot;20300&quot; value=&quot;Slide 71&quot;/&gt;&lt;property id=&quot;20307&quot; value=&quot;333&quot;/&gt;&lt;/object&gt;&lt;object type=&quot;3&quot; unique_id=&quot;14951&quot;&gt;&lt;property id=&quot;20148&quot; value=&quot;5&quot;/&gt;&lt;property id=&quot;20300&quot; value=&quot;Slide 72 - &amp;quot;Internal Rate of Return&amp;quot;&quot;/&gt;&lt;property id=&quot;20307&quot; value=&quot;339&quot;/&gt;&lt;/object&gt;&lt;object type=&quot;3&quot; unique_id=&quot;14952&quot;&gt;&lt;property id=&quot;20148&quot; value=&quot;5&quot;/&gt;&lt;property id=&quot;20300&quot; value=&quot;Slide 73 - &amp;quot;Internal Rate of Return&amp;quot;&quot;/&gt;&lt;property id=&quot;20307&quot; value=&quot;347&quot;/&gt;&lt;/object&gt;&lt;object type=&quot;3&quot; unique_id=&quot;14953&quot;&gt;&lt;property id=&quot;20148&quot; value=&quot;5&quot;/&gt;&lt;property id=&quot;20300&quot; value=&quot;Slide 74 - &amp;quot;Computing IRR for the Project&amp;quot;&quot;/&gt;&lt;property id=&quot;20307&quot; value=&quot;338&quot;/&gt;&lt;/object&gt;&lt;object type=&quot;3&quot; unique_id=&quot;14954&quot;&gt;&lt;property id=&quot;20148&quot; value=&quot;5&quot;/&gt;&lt;property id=&quot;20300&quot; value=&quot;Slide 75 - &amp;quot;Calculating IRRs With A Spreadsheet&amp;quot;&quot;/&gt;&lt;property id=&quot;20307&quot; value=&quot;358&quot;/&gt;&lt;/object&gt;&lt;object type=&quot;3&quot; unique_id=&quot;14955&quot;&gt;&lt;property id=&quot;20148&quot; value=&quot;5&quot;/&gt;&lt;property id=&quot;20300&quot; value=&quot;Slide 76 - &amp;quot;IRR – Decision Rule&amp;quot;&quot;/&gt;&lt;property id=&quot;20307&quot; value=&quot;355&quot;/&gt;&lt;/object&gt;&lt;object type=&quot;3&quot; unique_id=&quot;14956&quot;&gt;&lt;property id=&quot;20148&quot; value=&quot;5&quot;/&gt;&lt;property id=&quot;20300&quot; value=&quot;Slide 77 - &amp;quot;Capital Budgeting Decision Criteria Comparison&amp;quot;&quot;/&gt;&lt;property id=&quot;20307&quot; value=&quot;380&quot;/&gt;&lt;/object&gt;&lt;object type=&quot;3&quot; unique_id=&quot;14957&quot;&gt;&lt;property id=&quot;20148&quot; value=&quot;5&quot;/&gt;&lt;property id=&quot;20300&quot; value=&quot;Slide 78 - &amp;quot;Decision Criteria Test - IRR&amp;quot;&quot;/&gt;&lt;property id=&quot;20307&quot; value=&quot;351&quot;/&gt;&lt;/object&gt;&lt;object type=&quot;3&quot; unique_id=&quot;14958&quot;&gt;&lt;property id=&quot;20148&quot; value=&quot;5&quot;/&gt;&lt;property id=&quot;20300&quot; value=&quot;Slide 79 - &amp;quot;Internal Rate of Return Advantages&amp;quot;&quot;/&gt;&lt;property id=&quot;20307&quot; value=&quot;353&quot;/&gt;&lt;/object&gt;&lt;object type=&quot;3&quot; unique_id=&quot;14959&quot;&gt;&lt;property id=&quot;20148&quot; value=&quot;5&quot;/&gt;&lt;property id=&quot;20300&quot; value=&quot;Slide 80 - &amp;quot;Internal Rate of Return Disadvantages&amp;quot;&quot;/&gt;&lt;property id=&quot;20307&quot; value=&quot;354&quot;/&gt;&lt;/object&gt;&lt;object type=&quot;3&quot; unique_id=&quot;14960&quot;&gt;&lt;property id=&quot;20148&quot; value=&quot;5&quot;/&gt;&lt;property id=&quot;20300&quot; value=&quot;Slide 81 - &amp;quot;Mutually Exclusive Projects&amp;quot;&quot;/&gt;&lt;property id=&quot;20307&quot; value=&quot;361&quot;/&gt;&lt;/object&gt;&lt;object type=&quot;3&quot; unique_id=&quot;14961&quot;&gt;&lt;property id=&quot;20148&quot; value=&quot;5&quot;/&gt;&lt;property id=&quot;20300&quot; value=&quot;Slide 82 - &amp;quot;Mutually Exclusive Projects&amp;quot;&quot;/&gt;&lt;property id=&quot;20307&quot; value=&quot;363&quot;/&gt;&lt;/object&gt;&lt;object type=&quot;3&quot; unique_id=&quot;14962&quot;&gt;&lt;property id=&quot;20148&quot; value=&quot;5&quot;/&gt;&lt;property id=&quot;20300&quot; value=&quot;Slide 83 - &amp;quot;NPV Profiles&amp;quot;&quot;/&gt;&lt;property id=&quot;20307&quot; value=&quot;362&quot;/&gt;&lt;/object&gt;&lt;object type=&quot;3&quot; unique_id=&quot;14963&quot;&gt;&lt;property id=&quot;20148&quot; value=&quot;5&quot;/&gt;&lt;property id=&quot;20300&quot; value=&quot;Slide 84 - &amp;quot;NPV vs. IRR&amp;quot;&quot;/&gt;&lt;property id=&quot;20307&quot; value=&quot;359&quot;/&gt;&lt;/object&gt;&lt;object type=&quot;3&quot; unique_id=&quot;14964&quot;&gt;&lt;property id=&quot;20148&quot; value=&quot;5&quot;/&gt;&lt;property id=&quot;20300&quot; value=&quot;Slide 85 - &amp;quot;NPV Profile&amp;quot;&quot;/&gt;&lt;property id=&quot;20307&quot; value=&quot;360&quot;/&gt;&lt;/object&gt;&lt;object type=&quot;3&quot; unique_id=&quot;14965&quot;&gt;&lt;property id=&quot;20148&quot; value=&quot;5&quot;/&gt;&lt;property id=&quot;20300&quot; value=&quot;Slide 86 - &amp;quot;Conflicts Between NPV and IRR&amp;quot;&quot;/&gt;&lt;property id=&quot;20307&quot; value=&quot;364&quot;/&gt;&lt;/object&gt;&lt;object type=&quot;3&quot; unique_id=&quot;14966&quot;&gt;&lt;property id=&quot;20148&quot; value=&quot;5&quot;/&gt;&lt;property id=&quot;20300&quot; value=&quot;Slide 87&quot;/&gt;&lt;property id=&quot;20307&quot; value=&quot;334&quot;/&gt;&lt;/object&gt;&lt;object type=&quot;3&quot; unique_id=&quot;14967&quot;&gt;&lt;property id=&quot;20148&quot; value=&quot;5&quot;/&gt;&lt;property id=&quot;20300&quot; value=&quot;Slide 88 - &amp;quot;Modified Internal Rate of Return (MIRR)&amp;quot;&quot;/&gt;&lt;property id=&quot;20307&quot; value=&quot;368&quot;/&gt;&lt;/object&gt;&lt;object type=&quot;3&quot; unique_id=&quot;14968&quot;&gt;&lt;property id=&quot;20148&quot; value=&quot;5&quot;/&gt;&lt;property id=&quot;20300&quot; value=&quot;Slide 89 - &amp;quot;Modified Internal Rate of Return (MIRR)&amp;quot;&quot;/&gt;&lt;property id=&quot;20307&quot; value=&quot;371&quot;/&gt;&lt;/object&gt;&lt;object type=&quot;3&quot; unique_id=&quot;14969&quot;&gt;&lt;property id=&quot;20148&quot; value=&quot;5&quot;/&gt;&lt;property id=&quot;20300&quot; value=&quot;Slide 90 - &amp;quot;MIRR Computation Step 1&amp;quot;&quot;/&gt;&lt;property id=&quot;20307&quot; value=&quot;370&quot;/&gt;&lt;/object&gt;&lt;object type=&quot;3&quot; unique_id=&quot;14970&quot;&gt;&lt;property id=&quot;20148&quot; value=&quot;5&quot;/&gt;&lt;property id=&quot;20300&quot; value=&quot;Slide 91 - &amp;quot;MIRR Computation Step 2&amp;quot;&quot;/&gt;&lt;property id=&quot;20307&quot; value=&quot;372&quot;/&gt;&lt;/object&gt;&lt;object type=&quot;3&quot; unique_id=&quot;14971&quot;&gt;&lt;property id=&quot;20148&quot; value=&quot;5&quot;/&gt;&lt;property id=&quot;20300&quot; value=&quot;Slide 92 - &amp;quot;Capital Budgeting Decision Criteria Comparison&amp;quot;&quot;/&gt;&lt;property id=&quot;20307&quot; value=&quot;383&quot;/&gt;&lt;/object&gt;&lt;object type=&quot;3&quot; unique_id=&quot;14972&quot;&gt;&lt;property id=&quot;20148&quot; value=&quot;5&quot;/&gt;&lt;property id=&quot;20300&quot; value=&quot;Slide 93&quot;/&gt;&lt;property id=&quot;20307&quot; value=&quot;335&quot;/&gt;&lt;/object&gt;&lt;object type=&quot;3&quot; unique_id=&quot;14973&quot;&gt;&lt;property id=&quot;20148&quot; value=&quot;5&quot;/&gt;&lt;property id=&quot;20300&quot; value=&quot;Slide 94 - &amp;quot;Capital Budgeting In Practice&amp;quot;&quot;/&gt;&lt;property id=&quot;20307&quot; value=&quot;366&quot;/&gt;&lt;/object&gt;&lt;object type=&quot;3&quot; unique_id=&quot;14974&quot;&gt;&lt;property id=&quot;20148&quot; value=&quot;5&quot;/&gt;&lt;property id=&quot;20300&quot; value=&quot;Slide 95 - &amp;quot;Ethics Issues I&amp;quot;&quot;/&gt;&lt;property id=&quot;20307&quot; value=&quot;266&quot;/&gt;&lt;/object&gt;&lt;object type=&quot;3&quot; unique_id=&quot;14975&quot;&gt;&lt;property id=&quot;20148&quot; value=&quot;5&quot;/&gt;&lt;property id=&quot;20300&quot; value=&quot;Slide 96 - &amp;quot;Ethics Issues II&amp;quot;&quot;/&gt;&lt;property id=&quot;20307&quot; value=&quot;331&quot;/&gt;&lt;/object&gt;&lt;object type=&quot;3&quot; unique_id=&quot;14976&quot;&gt;&lt;property id=&quot;20148&quot; value=&quot;5&quot;/&gt;&lt;property id=&quot;20300&quot; value=&quot;Slide 97 - &amp;quot;Quick Quiz&amp;quot;&quot;/&gt;&lt;property id=&quot;20307&quot; value=&quot;269&quot;/&gt;&lt;/object&gt;&lt;object type=&quot;3&quot; unique_id=&quot;14977&quot;&gt;&lt;property id=&quot;20148&quot; value=&quot;5&quot;/&gt;&lt;property id=&quot;20300&quot; value=&quot;Slide 98 - &amp;quot;Comprehensive Problem&amp;quot;&quot;/&gt;&lt;property id=&quot;20307&quot; value=&quot;270&quot;/&gt;&lt;/object&gt;&lt;object type=&quot;3&quot; unique_id=&quot;14978&quot;&gt;&lt;property id=&quot;20148&quot; value=&quot;5&quot;/&gt;&lt;property id=&quot;20300&quot; value=&quot;Slide 99&quot;/&gt;&lt;property id=&quot;20307&quot; value=&quot;259&quot;/&gt;&lt;/object&gt;&lt;object type=&quot;3&quot; unique_id=&quot;14979&quot;&gt;&lt;property id=&quot;20148&quot; value=&quot;5&quot;/&gt;&lt;property id=&quot;20300&quot; value=&quot;Slide 100&quot;/&gt;&lt;property id=&quot;20307&quot; value=&quot;260&quot;/&gt;&lt;/object&gt;&lt;object type=&quot;3&quot; unique_id=&quot;14980&quot;&gt;&lt;property id=&quot;20148&quot; value=&quot;5&quot;/&gt;&lt;property id=&quot;20300&quot; value=&quot;Slide 101&quot;/&gt;&lt;property id=&quot;20307&quot; value=&quot;261&quot;/&gt;&lt;/object&gt;&lt;object type=&quot;3&quot; unique_id=&quot;14981&quot;&gt;&lt;property id=&quot;20148&quot; value=&quot;5&quot;/&gt;&lt;property id=&quot;20300&quot; value=&quot;Slide 102&quot;/&gt;&lt;property id=&quot;20307&quot; value=&quot;373&quot;/&gt;&lt;/object&gt;&lt;object type=&quot;3&quot; unique_id=&quot;14982&quot;&gt;&lt;property id=&quot;20148&quot; value=&quot;5&quot;/&gt;&lt;property id=&quot;20300&quot; value=&quot;Slide 103&quot;/&gt;&lt;property id=&quot;20307&quot; value=&quot;374&quot;/&gt;&lt;/object&gt;&lt;object type=&quot;3&quot; unique_id=&quot;14983&quot;&gt;&lt;property id=&quot;20148&quot; value=&quot;5&quot;/&gt;&lt;property id=&quot;20300&quot; value=&quot;Slide 104&quot;/&gt;&lt;property id=&quot;20307&quot; value=&quot;375&quot;/&gt;&lt;/object&gt;&lt;object type=&quot;3&quot; unique_id=&quot;14984&quot;&gt;&lt;property id=&quot;20148&quot; value=&quot;5&quot;/&gt;&lt;property id=&quot;20300&quot; value=&quot;Slide 105&quot;/&gt;&lt;property id=&quot;20307&quot; value=&quot;262&quot;/&gt;&lt;/object&gt;&lt;object type=&quot;3&quot; unique_id=&quot;14985&quot;&gt;&lt;property id=&quot;20148&quot; value=&quot;5&quot;/&gt;&lt;property id=&quot;20300&quot; value=&quot;Slide 106&quot;/&gt;&lt;property id=&quot;20307&quot; value=&quot;265&quot;/&gt;&lt;/object&gt;&lt;object type=&quot;3&quot; unique_id=&quot;14986&quot;&gt;&lt;property id=&quot;20148&quot; value=&quot;5&quot;/&gt;&lt;property id=&quot;20300&quot; value=&quot;Slide 107&quot;/&gt;&lt;property id=&quot;20307&quot; value=&quot;26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2130</TotalTime>
  <Words>7705</Words>
  <Application>Microsoft Office PowerPoint</Application>
  <PresentationFormat>On-screen Show (4:3)</PresentationFormat>
  <Paragraphs>1078</Paragraphs>
  <Slides>98</Slides>
  <Notes>57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98</vt:i4>
      </vt:variant>
    </vt:vector>
  </HeadingPairs>
  <TitlesOfParts>
    <vt:vector size="108" baseType="lpstr">
      <vt:lpstr>Arial</vt:lpstr>
      <vt:lpstr>Calibri</vt:lpstr>
      <vt:lpstr>Franklin Gothic Book</vt:lpstr>
      <vt:lpstr>Perpetua</vt:lpstr>
      <vt:lpstr>Arial Black</vt:lpstr>
      <vt:lpstr>Times New Roman</vt:lpstr>
      <vt:lpstr>Wingdings 2</vt:lpstr>
      <vt:lpstr>Office Theme</vt:lpstr>
      <vt:lpstr>Worksheet</vt:lpstr>
      <vt:lpstr>Microsoft Excel Macro-Enabled Worksheet</vt:lpstr>
      <vt:lpstr>Slide 1</vt:lpstr>
      <vt:lpstr>Slide 2</vt:lpstr>
      <vt:lpstr>Slide 3</vt:lpstr>
      <vt:lpstr>Slide 4</vt:lpstr>
      <vt:lpstr>Slide 5</vt:lpstr>
      <vt:lpstr>Slide 6</vt:lpstr>
      <vt:lpstr>Comparison Valuations</vt:lpstr>
      <vt:lpstr>Bonds, Stock and Project Similarities</vt:lpstr>
      <vt:lpstr>Bonds, Stocks and Project Differences</vt:lpstr>
      <vt:lpstr>Bonds, Stocks and Project Differences</vt:lpstr>
      <vt:lpstr>Slide 11</vt:lpstr>
      <vt:lpstr>Payback Period</vt:lpstr>
      <vt:lpstr>Project Example Information</vt:lpstr>
      <vt:lpstr>Project Example - Visual</vt:lpstr>
      <vt:lpstr>Payback Computation</vt:lpstr>
      <vt:lpstr>Payback Computation</vt:lpstr>
      <vt:lpstr>Payback Computation</vt:lpstr>
      <vt:lpstr>Payback Decision</vt:lpstr>
      <vt:lpstr>Payback Decision</vt:lpstr>
      <vt:lpstr>Capital Budgeting Decision Criteria Comparison</vt:lpstr>
      <vt:lpstr>Good Decision Criteria</vt:lpstr>
      <vt:lpstr>Decision Criteria Test - Payback</vt:lpstr>
      <vt:lpstr>Decision Criteria Test - Payback</vt:lpstr>
      <vt:lpstr>Payback’s Advantages</vt:lpstr>
      <vt:lpstr>Payback’s Disadvantages</vt:lpstr>
      <vt:lpstr>Discounted Payback Period</vt:lpstr>
      <vt:lpstr>Discounted Payback Computation Step 1</vt:lpstr>
      <vt:lpstr>Discounted Payback Computation Step 2</vt:lpstr>
      <vt:lpstr>Discounted Payback Computation Step 2</vt:lpstr>
      <vt:lpstr>Discounted Payback Computation Step 2</vt:lpstr>
      <vt:lpstr>Capital Budgeting Decision Criteria Comparison</vt:lpstr>
      <vt:lpstr>Decision Criteria Test – Discounted Payback</vt:lpstr>
      <vt:lpstr>Discounted Payback’s Advantages</vt:lpstr>
      <vt:lpstr>Discounted Payback’s Disadvantages</vt:lpstr>
      <vt:lpstr>Net Present Value</vt:lpstr>
      <vt:lpstr>NPV – Decision Rule</vt:lpstr>
      <vt:lpstr>Project Example - NPV</vt:lpstr>
      <vt:lpstr>Net Present Value Computation Step 1</vt:lpstr>
      <vt:lpstr>Net Present Value Computation Step 2</vt:lpstr>
      <vt:lpstr>Net Present Value Decision</vt:lpstr>
      <vt:lpstr>Slide 41</vt:lpstr>
      <vt:lpstr>Slide 42</vt:lpstr>
      <vt:lpstr>Capital Budgeting Decision Criteria Comparison</vt:lpstr>
      <vt:lpstr>Decision Criteria Test - NPV</vt:lpstr>
      <vt:lpstr>Net Present Value Advantages</vt:lpstr>
      <vt:lpstr>Net Present Value Disadvantages</vt:lpstr>
      <vt:lpstr>Calculating NPVs with a Spreadsheet</vt:lpstr>
      <vt:lpstr>Slide 48</vt:lpstr>
      <vt:lpstr>Profitability Index</vt:lpstr>
      <vt:lpstr>Profitability Index Example</vt:lpstr>
      <vt:lpstr>Capital Budgeting Decision Criteria Comparison</vt:lpstr>
      <vt:lpstr>Profitability Index Advantages</vt:lpstr>
      <vt:lpstr>Profitability Index Disadvantages</vt:lpstr>
      <vt:lpstr>Slide 54</vt:lpstr>
      <vt:lpstr>Average Accounting Return</vt:lpstr>
      <vt:lpstr>Project Example Information</vt:lpstr>
      <vt:lpstr>Average Accounting Return</vt:lpstr>
      <vt:lpstr>Capital Budgeting Decision Criteria Comparison</vt:lpstr>
      <vt:lpstr>Decision Criteria Test - AAR</vt:lpstr>
      <vt:lpstr>Average Accounting Return Advantages</vt:lpstr>
      <vt:lpstr>Average Accounting Return Disadvantages</vt:lpstr>
      <vt:lpstr>Slide 62</vt:lpstr>
      <vt:lpstr>Internal Rate of Return</vt:lpstr>
      <vt:lpstr>Internal Rate of Return</vt:lpstr>
      <vt:lpstr>Computing IRR for the Project</vt:lpstr>
      <vt:lpstr>Calculating IRRs With A Spreadsheet</vt:lpstr>
      <vt:lpstr>IRR – Decision Rule</vt:lpstr>
      <vt:lpstr>Capital Budgeting Decision Criteria Comparison</vt:lpstr>
      <vt:lpstr>Decision Criteria Test - IRR</vt:lpstr>
      <vt:lpstr>Internal Rate of Return Advantages</vt:lpstr>
      <vt:lpstr>Internal Rate of Return Disadvantages</vt:lpstr>
      <vt:lpstr>Mutually Exclusive Projects</vt:lpstr>
      <vt:lpstr>Mutually Exclusive Projects</vt:lpstr>
      <vt:lpstr>NPV Profiles</vt:lpstr>
      <vt:lpstr>NPV vs. IRR</vt:lpstr>
      <vt:lpstr>NPV Profile</vt:lpstr>
      <vt:lpstr>Conflicts Between NPV and IRR</vt:lpstr>
      <vt:lpstr>Slide 78</vt:lpstr>
      <vt:lpstr>Modified Internal Rate of Return (MIRR)</vt:lpstr>
      <vt:lpstr>Modified Internal Rate of Return (MIRR)</vt:lpstr>
      <vt:lpstr>MIRR Computation Step 1</vt:lpstr>
      <vt:lpstr>MIRR Computation Step 2</vt:lpstr>
      <vt:lpstr>Capital Budgeting Decision Criteria Comparison</vt:lpstr>
      <vt:lpstr>Slide 84</vt:lpstr>
      <vt:lpstr>Capital Budgeting In Practice</vt:lpstr>
      <vt:lpstr>Ethics Issues I</vt:lpstr>
      <vt:lpstr>Ethics Issues II</vt:lpstr>
      <vt:lpstr>Quick Quiz</vt:lpstr>
      <vt:lpstr>Comprehensive Problem</vt:lpstr>
      <vt:lpstr>Slide 90</vt:lpstr>
      <vt:lpstr>Slide 91</vt:lpstr>
      <vt:lpstr>Slide 92</vt:lpstr>
      <vt:lpstr>Slide 93</vt:lpstr>
      <vt:lpstr>Slide 94</vt:lpstr>
      <vt:lpstr>Slide 95</vt:lpstr>
      <vt:lpstr>Slide 96</vt:lpstr>
      <vt:lpstr>Slide 97</vt:lpstr>
      <vt:lpstr>Slide 98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McLaughlin</dc:creator>
  <cp:lastModifiedBy>Javad</cp:lastModifiedBy>
  <cp:revision>59</cp:revision>
  <dcterms:created xsi:type="dcterms:W3CDTF">2012-01-15T21:59:36Z</dcterms:created>
  <dcterms:modified xsi:type="dcterms:W3CDTF">2017-03-25T17:27:31Z</dcterms:modified>
</cp:coreProperties>
</file>