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8"/>
  </p:notesMasterIdLst>
  <p:handoutMasterIdLst>
    <p:handoutMasterId r:id="rId79"/>
  </p:handoutMasterIdLst>
  <p:sldIdLst>
    <p:sldId id="718" r:id="rId2"/>
    <p:sldId id="788" r:id="rId3"/>
    <p:sldId id="786" r:id="rId4"/>
    <p:sldId id="787" r:id="rId5"/>
    <p:sldId id="423" r:id="rId6"/>
    <p:sldId id="597" r:id="rId7"/>
    <p:sldId id="789" r:id="rId8"/>
    <p:sldId id="599" r:id="rId9"/>
    <p:sldId id="600" r:id="rId10"/>
    <p:sldId id="601" r:id="rId11"/>
    <p:sldId id="602" r:id="rId12"/>
    <p:sldId id="682" r:id="rId13"/>
    <p:sldId id="683" r:id="rId14"/>
    <p:sldId id="684" r:id="rId15"/>
    <p:sldId id="685" r:id="rId16"/>
    <p:sldId id="609" r:id="rId17"/>
    <p:sldId id="686" r:id="rId18"/>
    <p:sldId id="687" r:id="rId19"/>
    <p:sldId id="689" r:id="rId20"/>
    <p:sldId id="616" r:id="rId21"/>
    <p:sldId id="617" r:id="rId22"/>
    <p:sldId id="618" r:id="rId23"/>
    <p:sldId id="619" r:id="rId24"/>
    <p:sldId id="620" r:id="rId25"/>
    <p:sldId id="621" r:id="rId26"/>
    <p:sldId id="622" r:id="rId27"/>
    <p:sldId id="690" r:id="rId28"/>
    <p:sldId id="691" r:id="rId29"/>
    <p:sldId id="692" r:id="rId30"/>
    <p:sldId id="693" r:id="rId31"/>
    <p:sldId id="694" r:id="rId32"/>
    <p:sldId id="695" r:id="rId33"/>
    <p:sldId id="696" r:id="rId34"/>
    <p:sldId id="697" r:id="rId35"/>
    <p:sldId id="633" r:id="rId36"/>
    <p:sldId id="634" r:id="rId37"/>
    <p:sldId id="635" r:id="rId38"/>
    <p:sldId id="698" r:id="rId39"/>
    <p:sldId id="699" r:id="rId40"/>
    <p:sldId id="700" r:id="rId41"/>
    <p:sldId id="701" r:id="rId42"/>
    <p:sldId id="642" r:id="rId43"/>
    <p:sldId id="643" r:id="rId44"/>
    <p:sldId id="644" r:id="rId45"/>
    <p:sldId id="719" r:id="rId46"/>
    <p:sldId id="646" r:id="rId47"/>
    <p:sldId id="647" r:id="rId48"/>
    <p:sldId id="702" r:id="rId49"/>
    <p:sldId id="703" r:id="rId50"/>
    <p:sldId id="704" r:id="rId51"/>
    <p:sldId id="705" r:id="rId52"/>
    <p:sldId id="654" r:id="rId53"/>
    <p:sldId id="655" r:id="rId54"/>
    <p:sldId id="656" r:id="rId55"/>
    <p:sldId id="657" r:id="rId56"/>
    <p:sldId id="658" r:id="rId57"/>
    <p:sldId id="659" r:id="rId58"/>
    <p:sldId id="660" r:id="rId59"/>
    <p:sldId id="661" r:id="rId60"/>
    <p:sldId id="662" r:id="rId61"/>
    <p:sldId id="663" r:id="rId62"/>
    <p:sldId id="664" r:id="rId63"/>
    <p:sldId id="706" r:id="rId64"/>
    <p:sldId id="707" r:id="rId65"/>
    <p:sldId id="708" r:id="rId66"/>
    <p:sldId id="709" r:id="rId67"/>
    <p:sldId id="710" r:id="rId68"/>
    <p:sldId id="711" r:id="rId69"/>
    <p:sldId id="673" r:id="rId70"/>
    <p:sldId id="712" r:id="rId71"/>
    <p:sldId id="713" r:id="rId72"/>
    <p:sldId id="714" r:id="rId73"/>
    <p:sldId id="715" r:id="rId74"/>
    <p:sldId id="716" r:id="rId75"/>
    <p:sldId id="681" r:id="rId76"/>
    <p:sldId id="785" r:id="rId77"/>
  </p:sldIdLst>
  <p:sldSz cx="9144000" cy="6858000" type="screen4x3"/>
  <p:notesSz cx="6858000" cy="9144000"/>
  <p:custDataLst>
    <p:tags r:id="rId8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288" userDrawn="1">
          <p15:clr>
            <a:srgbClr val="A4A3A4"/>
          </p15:clr>
        </p15:guide>
        <p15:guide id="4" pos="5472" userDrawn="1">
          <p15:clr>
            <a:srgbClr val="A4A3A4"/>
          </p15:clr>
        </p15:guide>
        <p15:guide id="5" orient="horz" pos="419" userDrawn="1">
          <p15:clr>
            <a:srgbClr val="A4A3A4"/>
          </p15:clr>
        </p15:guide>
        <p15:guide id="6" orient="horz" pos="816" userDrawn="1">
          <p15:clr>
            <a:srgbClr val="A4A3A4"/>
          </p15:clr>
        </p15:guide>
        <p15:guide id="7" orient="horz" pos="120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AE4"/>
    <a:srgbClr val="007FA3"/>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36" autoAdjust="0"/>
    <p:restoredTop sz="82924" autoAdjust="0"/>
  </p:normalViewPr>
  <p:slideViewPr>
    <p:cSldViewPr>
      <p:cViewPr varScale="1">
        <p:scale>
          <a:sx n="66" d="100"/>
          <a:sy n="66" d="100"/>
        </p:scale>
        <p:origin x="1392" y="72"/>
      </p:cViewPr>
      <p:guideLst>
        <p:guide orient="horz" pos="2160"/>
        <p:guide pos="2880"/>
        <p:guide pos="288"/>
        <p:guide pos="5472"/>
        <p:guide orient="horz" pos="419"/>
        <p:guide orient="horz" pos="816"/>
        <p:guide orient="horz" pos="1200"/>
      </p:guideLst>
    </p:cSldViewPr>
  </p:slideViewPr>
  <p:outlineViewPr>
    <p:cViewPr>
      <p:scale>
        <a:sx n="33" d="100"/>
        <a:sy n="33" d="100"/>
      </p:scale>
      <p:origin x="0" y="-6720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4" d="100"/>
          <a:sy n="54"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gs" Target="tags/tag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t>10/2/2020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t>10/2/2020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p>
        </p:txBody>
      </p:sp>
      <p:sp>
        <p:nvSpPr>
          <p:cNvPr id="4" name="Slide Number Placeholder 3"/>
          <p:cNvSpPr>
            <a:spLocks noGrp="1"/>
          </p:cNvSpPr>
          <p:nvPr>
            <p:ph type="sldNum" sz="quarter" idx="10"/>
          </p:nvPr>
        </p:nvSpPr>
        <p:spPr/>
        <p:txBody>
          <a:bodyPr/>
          <a:lstStyle/>
          <a:p>
            <a:fld id="{A73D6722-9B4D-4E29-B226-C325925A8118}" type="slidenum">
              <a:rPr lang="en-US" smtClean="0"/>
              <a:t>1</a:t>
            </a:fld>
            <a:endParaRPr lang="en-US" dirty="0"/>
          </a:p>
        </p:txBody>
      </p:sp>
    </p:spTree>
    <p:extLst>
      <p:ext uri="{BB962C8B-B14F-4D97-AF65-F5344CB8AC3E}">
        <p14:creationId xmlns:p14="http://schemas.microsoft.com/office/powerpoint/2010/main" val="4355001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10</a:t>
            </a:fld>
            <a:endParaRPr lang="en-US" dirty="0"/>
          </a:p>
        </p:txBody>
      </p:sp>
    </p:spTree>
    <p:extLst>
      <p:ext uri="{BB962C8B-B14F-4D97-AF65-F5344CB8AC3E}">
        <p14:creationId xmlns:p14="http://schemas.microsoft.com/office/powerpoint/2010/main" val="867543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b="0" dirty="0"/>
              <a:t>Long Description:</a:t>
            </a:r>
          </a:p>
          <a:p>
            <a:r>
              <a:rPr lang="en-IN" sz="1200" kern="1200" dirty="0">
                <a:solidFill>
                  <a:schemeClr val="tx1"/>
                </a:solidFill>
                <a:effectLst/>
                <a:latin typeface="+mn-lt"/>
                <a:ea typeface="+mn-ea"/>
                <a:cs typeface="+mn-cs"/>
              </a:rPr>
              <a:t>The equation is as follows:</a:t>
            </a:r>
            <a:endParaRPr lang="en-US" sz="1200" kern="1200" dirty="0">
              <a:solidFill>
                <a:schemeClr val="tx1"/>
              </a:solidFill>
              <a:effectLst/>
              <a:latin typeface="+mn-lt"/>
              <a:ea typeface="+mn-ea"/>
              <a:cs typeface="+mn-cs"/>
            </a:endParaRPr>
          </a:p>
          <a:p>
            <a:r>
              <a:rPr lang="en-IN" sz="1200" kern="1200" dirty="0">
                <a:solidFill>
                  <a:schemeClr val="tx1"/>
                </a:solidFill>
                <a:effectLst/>
                <a:latin typeface="+mn-lt"/>
                <a:ea typeface="+mn-ea"/>
                <a:cs typeface="+mn-cs"/>
              </a:rPr>
              <a:t>r sub </a:t>
            </a:r>
            <a:r>
              <a:rPr lang="en-IN" sz="1200" kern="1200" dirty="0" err="1">
                <a:solidFill>
                  <a:schemeClr val="tx1"/>
                </a:solidFill>
                <a:effectLst/>
                <a:latin typeface="+mn-lt"/>
                <a:ea typeface="+mn-ea"/>
                <a:cs typeface="+mn-cs"/>
              </a:rPr>
              <a:t>wacc</a:t>
            </a:r>
            <a:r>
              <a:rPr lang="en-IN" sz="1200" kern="1200" dirty="0">
                <a:solidFill>
                  <a:schemeClr val="tx1"/>
                </a:solidFill>
                <a:effectLst/>
                <a:latin typeface="+mn-lt"/>
                <a:ea typeface="+mn-ea"/>
                <a:cs typeface="+mn-cs"/>
              </a:rPr>
              <a:t> equals open </a:t>
            </a:r>
            <a:r>
              <a:rPr lang="en-IN" sz="1200" kern="1200" dirty="0" err="1">
                <a:solidFill>
                  <a:schemeClr val="tx1"/>
                </a:solidFill>
                <a:effectLst/>
                <a:latin typeface="+mn-lt"/>
                <a:ea typeface="+mn-ea"/>
                <a:cs typeface="+mn-cs"/>
              </a:rPr>
              <a:t>parens</a:t>
            </a:r>
            <a:r>
              <a:rPr lang="en-IN" sz="1200" kern="1200" dirty="0">
                <a:solidFill>
                  <a:schemeClr val="tx1"/>
                </a:solidFill>
                <a:effectLst/>
                <a:latin typeface="+mn-lt"/>
                <a:ea typeface="+mn-ea"/>
                <a:cs typeface="+mn-cs"/>
              </a:rPr>
              <a:t> fraction of firm value financed by equity close </a:t>
            </a:r>
            <a:r>
              <a:rPr lang="en-IN" sz="1200" kern="1200" dirty="0" err="1">
                <a:solidFill>
                  <a:schemeClr val="tx1"/>
                </a:solidFill>
                <a:effectLst/>
                <a:latin typeface="+mn-lt"/>
                <a:ea typeface="+mn-ea"/>
                <a:cs typeface="+mn-cs"/>
              </a:rPr>
              <a:t>parens</a:t>
            </a:r>
            <a:r>
              <a:rPr lang="en-IN" sz="1200" kern="1200" dirty="0">
                <a:solidFill>
                  <a:schemeClr val="tx1"/>
                </a:solidFill>
                <a:effectLst/>
                <a:latin typeface="+mn-lt"/>
                <a:ea typeface="+mn-ea"/>
                <a:cs typeface="+mn-cs"/>
              </a:rPr>
              <a:t> times open </a:t>
            </a:r>
            <a:r>
              <a:rPr lang="en-IN" sz="1200" kern="1200" dirty="0" err="1">
                <a:solidFill>
                  <a:schemeClr val="tx1"/>
                </a:solidFill>
                <a:effectLst/>
                <a:latin typeface="+mn-lt"/>
                <a:ea typeface="+mn-ea"/>
                <a:cs typeface="+mn-cs"/>
              </a:rPr>
              <a:t>parens</a:t>
            </a:r>
            <a:r>
              <a:rPr lang="en-IN" sz="1200" kern="1200" dirty="0">
                <a:solidFill>
                  <a:schemeClr val="tx1"/>
                </a:solidFill>
                <a:effectLst/>
                <a:latin typeface="+mn-lt"/>
                <a:ea typeface="+mn-ea"/>
                <a:cs typeface="+mn-cs"/>
              </a:rPr>
              <a:t> equity cost of capital close </a:t>
            </a:r>
            <a:r>
              <a:rPr lang="en-IN" sz="1200" kern="1200" dirty="0" err="1">
                <a:solidFill>
                  <a:schemeClr val="tx1"/>
                </a:solidFill>
                <a:effectLst/>
                <a:latin typeface="+mn-lt"/>
                <a:ea typeface="+mn-ea"/>
                <a:cs typeface="+mn-cs"/>
              </a:rPr>
              <a:t>parens</a:t>
            </a:r>
            <a:r>
              <a:rPr lang="en-IN" sz="1200" kern="1200" dirty="0">
                <a:solidFill>
                  <a:schemeClr val="tx1"/>
                </a:solidFill>
                <a:effectLst/>
                <a:latin typeface="+mn-lt"/>
                <a:ea typeface="+mn-ea"/>
                <a:cs typeface="+mn-cs"/>
              </a:rPr>
              <a:t> plus open </a:t>
            </a:r>
            <a:r>
              <a:rPr lang="en-IN" sz="1200" kern="1200" dirty="0" err="1">
                <a:solidFill>
                  <a:schemeClr val="tx1"/>
                </a:solidFill>
                <a:effectLst/>
                <a:latin typeface="+mn-lt"/>
                <a:ea typeface="+mn-ea"/>
                <a:cs typeface="+mn-cs"/>
              </a:rPr>
              <a:t>parens</a:t>
            </a:r>
            <a:r>
              <a:rPr lang="en-IN" sz="1200" kern="1200" dirty="0">
                <a:solidFill>
                  <a:schemeClr val="tx1"/>
                </a:solidFill>
                <a:effectLst/>
                <a:latin typeface="+mn-lt"/>
                <a:ea typeface="+mn-ea"/>
                <a:cs typeface="+mn-cs"/>
              </a:rPr>
              <a:t> fraction of firm value financed by debt close </a:t>
            </a:r>
            <a:r>
              <a:rPr lang="en-IN" sz="1200" kern="1200" dirty="0" err="1">
                <a:solidFill>
                  <a:schemeClr val="tx1"/>
                </a:solidFill>
                <a:effectLst/>
                <a:latin typeface="+mn-lt"/>
                <a:ea typeface="+mn-ea"/>
                <a:cs typeface="+mn-cs"/>
              </a:rPr>
              <a:t>parens</a:t>
            </a:r>
            <a:r>
              <a:rPr lang="en-IN" sz="1200" kern="1200" dirty="0">
                <a:solidFill>
                  <a:schemeClr val="tx1"/>
                </a:solidFill>
                <a:effectLst/>
                <a:latin typeface="+mn-lt"/>
                <a:ea typeface="+mn-ea"/>
                <a:cs typeface="+mn-cs"/>
              </a:rPr>
              <a:t> times open </a:t>
            </a:r>
            <a:r>
              <a:rPr lang="en-IN" sz="1200" kern="1200" dirty="0" err="1">
                <a:solidFill>
                  <a:schemeClr val="tx1"/>
                </a:solidFill>
                <a:effectLst/>
                <a:latin typeface="+mn-lt"/>
                <a:ea typeface="+mn-ea"/>
                <a:cs typeface="+mn-cs"/>
              </a:rPr>
              <a:t>parens</a:t>
            </a:r>
            <a:r>
              <a:rPr lang="en-IN" sz="1200" kern="1200" dirty="0">
                <a:solidFill>
                  <a:schemeClr val="tx1"/>
                </a:solidFill>
                <a:effectLst/>
                <a:latin typeface="+mn-lt"/>
                <a:ea typeface="+mn-ea"/>
                <a:cs typeface="+mn-cs"/>
              </a:rPr>
              <a:t> debt cost of capital close </a:t>
            </a:r>
            <a:r>
              <a:rPr lang="en-IN" sz="1200" kern="1200" dirty="0" err="1">
                <a:solidFill>
                  <a:schemeClr val="tx1"/>
                </a:solidFill>
                <a:effectLst/>
                <a:latin typeface="+mn-lt"/>
                <a:ea typeface="+mn-ea"/>
                <a:cs typeface="+mn-cs"/>
              </a:rPr>
              <a:t>parens</a:t>
            </a:r>
            <a:r>
              <a:rPr lang="en-IN" sz="1200" kern="1200" dirty="0">
                <a:solidFill>
                  <a:schemeClr val="tx1"/>
                </a:solidFill>
                <a:effectLst/>
                <a:latin typeface="+mn-lt"/>
                <a:ea typeface="+mn-ea"/>
                <a:cs typeface="+mn-cs"/>
              </a:rPr>
              <a:t> equals open </a:t>
            </a:r>
            <a:r>
              <a:rPr lang="en-IN" sz="1200" kern="1200" dirty="0" err="1">
                <a:solidFill>
                  <a:schemeClr val="tx1"/>
                </a:solidFill>
                <a:effectLst/>
                <a:latin typeface="+mn-lt"/>
                <a:ea typeface="+mn-ea"/>
                <a:cs typeface="+mn-cs"/>
              </a:rPr>
              <a:t>parens</a:t>
            </a:r>
            <a:r>
              <a:rPr lang="en-IN" sz="1200" kern="1200" dirty="0">
                <a:solidFill>
                  <a:schemeClr val="tx1"/>
                </a:solidFill>
                <a:effectLst/>
                <a:latin typeface="+mn-lt"/>
                <a:ea typeface="+mn-ea"/>
                <a:cs typeface="+mn-cs"/>
              </a:rPr>
              <a:t> asset cost of capital close </a:t>
            </a:r>
            <a:r>
              <a:rPr lang="en-IN" sz="1200" kern="1200" dirty="0" err="1">
                <a:solidFill>
                  <a:schemeClr val="tx1"/>
                </a:solidFill>
                <a:effectLst/>
                <a:latin typeface="+mn-lt"/>
                <a:ea typeface="+mn-ea"/>
                <a:cs typeface="+mn-cs"/>
              </a:rPr>
              <a:t>parens</a:t>
            </a:r>
            <a:r>
              <a:rPr lang="en-IN" sz="1200" kern="120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11</a:t>
            </a:fld>
            <a:endParaRPr lang="en-US" dirty="0"/>
          </a:p>
        </p:txBody>
      </p:sp>
    </p:spTree>
    <p:extLst>
      <p:ext uri="{BB962C8B-B14F-4D97-AF65-F5344CB8AC3E}">
        <p14:creationId xmlns:p14="http://schemas.microsoft.com/office/powerpoint/2010/main" val="10098618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12</a:t>
            </a:fld>
            <a:endParaRPr lang="en-US" dirty="0"/>
          </a:p>
        </p:txBody>
      </p:sp>
    </p:spTree>
    <p:extLst>
      <p:ext uri="{BB962C8B-B14F-4D97-AF65-F5344CB8AC3E}">
        <p14:creationId xmlns:p14="http://schemas.microsoft.com/office/powerpoint/2010/main" val="17983533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13</a:t>
            </a:fld>
            <a:endParaRPr lang="en-US" dirty="0"/>
          </a:p>
        </p:txBody>
      </p:sp>
    </p:spTree>
    <p:extLst>
      <p:ext uri="{BB962C8B-B14F-4D97-AF65-F5344CB8AC3E}">
        <p14:creationId xmlns:p14="http://schemas.microsoft.com/office/powerpoint/2010/main" val="5321762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14</a:t>
            </a:fld>
            <a:endParaRPr lang="en-US" dirty="0"/>
          </a:p>
        </p:txBody>
      </p:sp>
    </p:spTree>
    <p:extLst>
      <p:ext uri="{BB962C8B-B14F-4D97-AF65-F5344CB8AC3E}">
        <p14:creationId xmlns:p14="http://schemas.microsoft.com/office/powerpoint/2010/main" val="5766910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15</a:t>
            </a:fld>
            <a:endParaRPr lang="en-US" dirty="0"/>
          </a:p>
        </p:txBody>
      </p:sp>
    </p:spTree>
    <p:extLst>
      <p:ext uri="{BB962C8B-B14F-4D97-AF65-F5344CB8AC3E}">
        <p14:creationId xmlns:p14="http://schemas.microsoft.com/office/powerpoint/2010/main" val="32699045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16</a:t>
            </a:fld>
            <a:endParaRPr lang="en-US" dirty="0"/>
          </a:p>
        </p:txBody>
      </p:sp>
    </p:spTree>
    <p:extLst>
      <p:ext uri="{BB962C8B-B14F-4D97-AF65-F5344CB8AC3E}">
        <p14:creationId xmlns:p14="http://schemas.microsoft.com/office/powerpoint/2010/main" val="42039663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17</a:t>
            </a:fld>
            <a:endParaRPr lang="en-US" dirty="0"/>
          </a:p>
        </p:txBody>
      </p:sp>
    </p:spTree>
    <p:extLst>
      <p:ext uri="{BB962C8B-B14F-4D97-AF65-F5344CB8AC3E}">
        <p14:creationId xmlns:p14="http://schemas.microsoft.com/office/powerpoint/2010/main" val="17991423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18</a:t>
            </a:fld>
            <a:endParaRPr lang="en-US" dirty="0"/>
          </a:p>
        </p:txBody>
      </p:sp>
    </p:spTree>
    <p:extLst>
      <p:ext uri="{BB962C8B-B14F-4D97-AF65-F5344CB8AC3E}">
        <p14:creationId xmlns:p14="http://schemas.microsoft.com/office/powerpoint/2010/main" val="24678604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19</a:t>
            </a:fld>
            <a:endParaRPr lang="en-US" dirty="0"/>
          </a:p>
        </p:txBody>
      </p:sp>
    </p:spTree>
    <p:extLst>
      <p:ext uri="{BB962C8B-B14F-4D97-AF65-F5344CB8AC3E}">
        <p14:creationId xmlns:p14="http://schemas.microsoft.com/office/powerpoint/2010/main" val="3936544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a:t>
            </a:fld>
            <a:endParaRPr lang="en-US" dirty="0"/>
          </a:p>
        </p:txBody>
      </p:sp>
    </p:spTree>
    <p:extLst>
      <p:ext uri="{BB962C8B-B14F-4D97-AF65-F5344CB8AC3E}">
        <p14:creationId xmlns:p14="http://schemas.microsoft.com/office/powerpoint/2010/main" val="27689383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20</a:t>
            </a:fld>
            <a:endParaRPr lang="en-US" dirty="0"/>
          </a:p>
        </p:txBody>
      </p:sp>
    </p:spTree>
    <p:extLst>
      <p:ext uri="{BB962C8B-B14F-4D97-AF65-F5344CB8AC3E}">
        <p14:creationId xmlns:p14="http://schemas.microsoft.com/office/powerpoint/2010/main" val="17511572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21</a:t>
            </a:fld>
            <a:endParaRPr lang="en-US" dirty="0"/>
          </a:p>
        </p:txBody>
      </p:sp>
    </p:spTree>
    <p:extLst>
      <p:ext uri="{BB962C8B-B14F-4D97-AF65-F5344CB8AC3E}">
        <p14:creationId xmlns:p14="http://schemas.microsoft.com/office/powerpoint/2010/main" val="16516442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22</a:t>
            </a:fld>
            <a:endParaRPr lang="en-US" dirty="0"/>
          </a:p>
        </p:txBody>
      </p:sp>
    </p:spTree>
    <p:extLst>
      <p:ext uri="{BB962C8B-B14F-4D97-AF65-F5344CB8AC3E}">
        <p14:creationId xmlns:p14="http://schemas.microsoft.com/office/powerpoint/2010/main" val="10063482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23</a:t>
            </a:fld>
            <a:endParaRPr lang="en-US" dirty="0"/>
          </a:p>
        </p:txBody>
      </p:sp>
    </p:spTree>
    <p:extLst>
      <p:ext uri="{BB962C8B-B14F-4D97-AF65-F5344CB8AC3E}">
        <p14:creationId xmlns:p14="http://schemas.microsoft.com/office/powerpoint/2010/main" val="7355839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24</a:t>
            </a:fld>
            <a:endParaRPr lang="en-US" dirty="0"/>
          </a:p>
        </p:txBody>
      </p:sp>
    </p:spTree>
    <p:extLst>
      <p:ext uri="{BB962C8B-B14F-4D97-AF65-F5344CB8AC3E}">
        <p14:creationId xmlns:p14="http://schemas.microsoft.com/office/powerpoint/2010/main" val="33788461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25</a:t>
            </a:fld>
            <a:endParaRPr lang="en-US" dirty="0"/>
          </a:p>
        </p:txBody>
      </p:sp>
    </p:spTree>
    <p:extLst>
      <p:ext uri="{BB962C8B-B14F-4D97-AF65-F5344CB8AC3E}">
        <p14:creationId xmlns:p14="http://schemas.microsoft.com/office/powerpoint/2010/main" val="292168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26</a:t>
            </a:fld>
            <a:endParaRPr lang="en-US" dirty="0"/>
          </a:p>
        </p:txBody>
      </p:sp>
    </p:spTree>
    <p:extLst>
      <p:ext uri="{BB962C8B-B14F-4D97-AF65-F5344CB8AC3E}">
        <p14:creationId xmlns:p14="http://schemas.microsoft.com/office/powerpoint/2010/main" val="3077400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27</a:t>
            </a:fld>
            <a:endParaRPr lang="en-US" dirty="0"/>
          </a:p>
        </p:txBody>
      </p:sp>
    </p:spTree>
    <p:extLst>
      <p:ext uri="{BB962C8B-B14F-4D97-AF65-F5344CB8AC3E}">
        <p14:creationId xmlns:p14="http://schemas.microsoft.com/office/powerpoint/2010/main" val="16032549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28</a:t>
            </a:fld>
            <a:endParaRPr lang="en-US" dirty="0"/>
          </a:p>
        </p:txBody>
      </p:sp>
    </p:spTree>
    <p:extLst>
      <p:ext uri="{BB962C8B-B14F-4D97-AF65-F5344CB8AC3E}">
        <p14:creationId xmlns:p14="http://schemas.microsoft.com/office/powerpoint/2010/main" val="1190849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29</a:t>
            </a:fld>
            <a:endParaRPr lang="en-US" dirty="0"/>
          </a:p>
        </p:txBody>
      </p:sp>
    </p:spTree>
    <p:extLst>
      <p:ext uri="{BB962C8B-B14F-4D97-AF65-F5344CB8AC3E}">
        <p14:creationId xmlns:p14="http://schemas.microsoft.com/office/powerpoint/2010/main" val="1661939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a:t>
            </a:fld>
            <a:endParaRPr lang="en-US" dirty="0"/>
          </a:p>
        </p:txBody>
      </p:sp>
    </p:spTree>
    <p:extLst>
      <p:ext uri="{BB962C8B-B14F-4D97-AF65-F5344CB8AC3E}">
        <p14:creationId xmlns:p14="http://schemas.microsoft.com/office/powerpoint/2010/main" val="185829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30</a:t>
            </a:fld>
            <a:endParaRPr lang="en-US" dirty="0"/>
          </a:p>
        </p:txBody>
      </p:sp>
    </p:spTree>
    <p:extLst>
      <p:ext uri="{BB962C8B-B14F-4D97-AF65-F5344CB8AC3E}">
        <p14:creationId xmlns:p14="http://schemas.microsoft.com/office/powerpoint/2010/main" val="11253443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31</a:t>
            </a:fld>
            <a:endParaRPr lang="en-US" dirty="0"/>
          </a:p>
        </p:txBody>
      </p:sp>
    </p:spTree>
    <p:extLst>
      <p:ext uri="{BB962C8B-B14F-4D97-AF65-F5344CB8AC3E}">
        <p14:creationId xmlns:p14="http://schemas.microsoft.com/office/powerpoint/2010/main" val="31485186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32</a:t>
            </a:fld>
            <a:endParaRPr lang="en-US" dirty="0"/>
          </a:p>
        </p:txBody>
      </p:sp>
    </p:spTree>
    <p:extLst>
      <p:ext uri="{BB962C8B-B14F-4D97-AF65-F5344CB8AC3E}">
        <p14:creationId xmlns:p14="http://schemas.microsoft.com/office/powerpoint/2010/main" val="33964222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33</a:t>
            </a:fld>
            <a:endParaRPr lang="en-US" dirty="0"/>
          </a:p>
        </p:txBody>
      </p:sp>
    </p:spTree>
    <p:extLst>
      <p:ext uri="{BB962C8B-B14F-4D97-AF65-F5344CB8AC3E}">
        <p14:creationId xmlns:p14="http://schemas.microsoft.com/office/powerpoint/2010/main" val="36280457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34</a:t>
            </a:fld>
            <a:endParaRPr lang="en-US" dirty="0"/>
          </a:p>
        </p:txBody>
      </p:sp>
    </p:spTree>
    <p:extLst>
      <p:ext uri="{BB962C8B-B14F-4D97-AF65-F5344CB8AC3E}">
        <p14:creationId xmlns:p14="http://schemas.microsoft.com/office/powerpoint/2010/main" val="28417291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35</a:t>
            </a:fld>
            <a:endParaRPr lang="en-US" dirty="0"/>
          </a:p>
        </p:txBody>
      </p:sp>
    </p:spTree>
    <p:extLst>
      <p:ext uri="{BB962C8B-B14F-4D97-AF65-F5344CB8AC3E}">
        <p14:creationId xmlns:p14="http://schemas.microsoft.com/office/powerpoint/2010/main" val="24076150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36</a:t>
            </a:fld>
            <a:endParaRPr lang="en-US" dirty="0"/>
          </a:p>
        </p:txBody>
      </p:sp>
    </p:spTree>
    <p:extLst>
      <p:ext uri="{BB962C8B-B14F-4D97-AF65-F5344CB8AC3E}">
        <p14:creationId xmlns:p14="http://schemas.microsoft.com/office/powerpoint/2010/main" val="39264116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37</a:t>
            </a:fld>
            <a:endParaRPr lang="en-US" dirty="0"/>
          </a:p>
        </p:txBody>
      </p:sp>
    </p:spTree>
    <p:extLst>
      <p:ext uri="{BB962C8B-B14F-4D97-AF65-F5344CB8AC3E}">
        <p14:creationId xmlns:p14="http://schemas.microsoft.com/office/powerpoint/2010/main" val="12042858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38</a:t>
            </a:fld>
            <a:endParaRPr lang="en-US" dirty="0"/>
          </a:p>
        </p:txBody>
      </p:sp>
    </p:spTree>
    <p:extLst>
      <p:ext uri="{BB962C8B-B14F-4D97-AF65-F5344CB8AC3E}">
        <p14:creationId xmlns:p14="http://schemas.microsoft.com/office/powerpoint/2010/main" val="408387811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39</a:t>
            </a:fld>
            <a:endParaRPr lang="en-US" dirty="0"/>
          </a:p>
        </p:txBody>
      </p:sp>
    </p:spTree>
    <p:extLst>
      <p:ext uri="{BB962C8B-B14F-4D97-AF65-F5344CB8AC3E}">
        <p14:creationId xmlns:p14="http://schemas.microsoft.com/office/powerpoint/2010/main" val="45016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a:t>
            </a:fld>
            <a:endParaRPr lang="en-US" dirty="0"/>
          </a:p>
        </p:txBody>
      </p:sp>
    </p:spTree>
    <p:extLst>
      <p:ext uri="{BB962C8B-B14F-4D97-AF65-F5344CB8AC3E}">
        <p14:creationId xmlns:p14="http://schemas.microsoft.com/office/powerpoint/2010/main" val="38788624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40</a:t>
            </a:fld>
            <a:endParaRPr lang="en-US" dirty="0"/>
          </a:p>
        </p:txBody>
      </p:sp>
    </p:spTree>
    <p:extLst>
      <p:ext uri="{BB962C8B-B14F-4D97-AF65-F5344CB8AC3E}">
        <p14:creationId xmlns:p14="http://schemas.microsoft.com/office/powerpoint/2010/main" val="205909341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41</a:t>
            </a:fld>
            <a:endParaRPr lang="en-US" dirty="0"/>
          </a:p>
        </p:txBody>
      </p:sp>
    </p:spTree>
    <p:extLst>
      <p:ext uri="{BB962C8B-B14F-4D97-AF65-F5344CB8AC3E}">
        <p14:creationId xmlns:p14="http://schemas.microsoft.com/office/powerpoint/2010/main" val="31214573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IN" b="0" dirty="0"/>
              <a:t>Long Description: </a:t>
            </a: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The table shows the data of the equity of 14 firms as follows.</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Hershey Company</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0.14</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3.8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2.9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84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16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3.6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Nordstrom</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0.53</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6.2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4.4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72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28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5.4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Starbucks</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0.51</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6.1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3.4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91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9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5.7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Target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0.68</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7.1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3.4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79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21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6.1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Johnson and Johnson</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0.67</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7.0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3.0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92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8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6.6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Nike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0.67</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7.0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3.3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97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3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6.9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Exxon Mobil</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0.92</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8.5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2.8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90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10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7.9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Microsoft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0.99</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8.9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2.9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91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9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8.3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Garmin Ltd</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0.92</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8.5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Not Applicable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100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0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8.5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Apple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1.16</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10.0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3.0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89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11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9.1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Weyerhaeuser</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1.43</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11.6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3.8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75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25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9.4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Boeing</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1.34</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11.0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3.6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94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6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10.5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Amazon.com</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1.63</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12.8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3.2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97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3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12.5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AMD</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Beta: 2.52</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Equity: 18.1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Cost of Debt: 7.8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Equity: 96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Debt: 4 percent</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“WACC”: 17.6 percent</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The x-axis of the bar chart shows the “WACC” percent. The y-axis shows the names of the firms. The chart shows a horizontal bar against each firm’s name. The lengths of the bars correspond to the “WACC” values shown in the table. </a:t>
            </a:r>
            <a:endParaRPr lang="en-IN" sz="1200" dirty="0">
              <a:solidFill>
                <a:srgbClr val="000000"/>
              </a:solidFill>
              <a:effectLst/>
              <a:latin typeface="Calibri" panose="020F050202020403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42</a:t>
            </a:fld>
            <a:endParaRPr lang="en-US" dirty="0"/>
          </a:p>
        </p:txBody>
      </p:sp>
    </p:spTree>
    <p:extLst>
      <p:ext uri="{BB962C8B-B14F-4D97-AF65-F5344CB8AC3E}">
        <p14:creationId xmlns:p14="http://schemas.microsoft.com/office/powerpoint/2010/main" val="77555660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43</a:t>
            </a:fld>
            <a:endParaRPr lang="en-US" dirty="0"/>
          </a:p>
        </p:txBody>
      </p:sp>
    </p:spTree>
    <p:extLst>
      <p:ext uri="{BB962C8B-B14F-4D97-AF65-F5344CB8AC3E}">
        <p14:creationId xmlns:p14="http://schemas.microsoft.com/office/powerpoint/2010/main" val="350856117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44</a:t>
            </a:fld>
            <a:endParaRPr lang="en-US" dirty="0"/>
          </a:p>
        </p:txBody>
      </p:sp>
    </p:spTree>
    <p:extLst>
      <p:ext uri="{BB962C8B-B14F-4D97-AF65-F5344CB8AC3E}">
        <p14:creationId xmlns:p14="http://schemas.microsoft.com/office/powerpoint/2010/main" val="385533574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45</a:t>
            </a:fld>
            <a:endParaRPr lang="en-US" dirty="0"/>
          </a:p>
        </p:txBody>
      </p:sp>
    </p:spTree>
    <p:extLst>
      <p:ext uri="{BB962C8B-B14F-4D97-AF65-F5344CB8AC3E}">
        <p14:creationId xmlns:p14="http://schemas.microsoft.com/office/powerpoint/2010/main" val="351909348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46</a:t>
            </a:fld>
            <a:endParaRPr lang="en-US" dirty="0"/>
          </a:p>
        </p:txBody>
      </p:sp>
    </p:spTree>
    <p:extLst>
      <p:ext uri="{BB962C8B-B14F-4D97-AF65-F5344CB8AC3E}">
        <p14:creationId xmlns:p14="http://schemas.microsoft.com/office/powerpoint/2010/main" val="232653353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47</a:t>
            </a:fld>
            <a:endParaRPr lang="en-US" dirty="0"/>
          </a:p>
        </p:txBody>
      </p:sp>
    </p:spTree>
    <p:extLst>
      <p:ext uri="{BB962C8B-B14F-4D97-AF65-F5344CB8AC3E}">
        <p14:creationId xmlns:p14="http://schemas.microsoft.com/office/powerpoint/2010/main" val="231543421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48</a:t>
            </a:fld>
            <a:endParaRPr lang="en-US" dirty="0"/>
          </a:p>
        </p:txBody>
      </p:sp>
    </p:spTree>
    <p:extLst>
      <p:ext uri="{BB962C8B-B14F-4D97-AF65-F5344CB8AC3E}">
        <p14:creationId xmlns:p14="http://schemas.microsoft.com/office/powerpoint/2010/main" val="123164035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49</a:t>
            </a:fld>
            <a:endParaRPr lang="en-US" dirty="0"/>
          </a:p>
        </p:txBody>
      </p:sp>
    </p:spTree>
    <p:extLst>
      <p:ext uri="{BB962C8B-B14F-4D97-AF65-F5344CB8AC3E}">
        <p14:creationId xmlns:p14="http://schemas.microsoft.com/office/powerpoint/2010/main" val="747817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a:t>
            </a:fld>
            <a:endParaRPr lang="en-US" dirty="0"/>
          </a:p>
        </p:txBody>
      </p:sp>
    </p:spTree>
    <p:extLst>
      <p:ext uri="{BB962C8B-B14F-4D97-AF65-F5344CB8AC3E}">
        <p14:creationId xmlns:p14="http://schemas.microsoft.com/office/powerpoint/2010/main" val="403112500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50</a:t>
            </a:fld>
            <a:endParaRPr lang="en-US" dirty="0"/>
          </a:p>
        </p:txBody>
      </p:sp>
    </p:spTree>
    <p:extLst>
      <p:ext uri="{BB962C8B-B14F-4D97-AF65-F5344CB8AC3E}">
        <p14:creationId xmlns:p14="http://schemas.microsoft.com/office/powerpoint/2010/main" val="62406963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51</a:t>
            </a:fld>
            <a:endParaRPr lang="en-US" dirty="0"/>
          </a:p>
        </p:txBody>
      </p:sp>
    </p:spTree>
    <p:extLst>
      <p:ext uri="{BB962C8B-B14F-4D97-AF65-F5344CB8AC3E}">
        <p14:creationId xmlns:p14="http://schemas.microsoft.com/office/powerpoint/2010/main" val="392788613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52</a:t>
            </a:fld>
            <a:endParaRPr lang="en-US" dirty="0"/>
          </a:p>
        </p:txBody>
      </p:sp>
    </p:spTree>
    <p:extLst>
      <p:ext uri="{BB962C8B-B14F-4D97-AF65-F5344CB8AC3E}">
        <p14:creationId xmlns:p14="http://schemas.microsoft.com/office/powerpoint/2010/main" val="30565438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53</a:t>
            </a:fld>
            <a:endParaRPr lang="en-US" dirty="0"/>
          </a:p>
        </p:txBody>
      </p:sp>
    </p:spTree>
    <p:extLst>
      <p:ext uri="{BB962C8B-B14F-4D97-AF65-F5344CB8AC3E}">
        <p14:creationId xmlns:p14="http://schemas.microsoft.com/office/powerpoint/2010/main" val="367359275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54</a:t>
            </a:fld>
            <a:endParaRPr lang="en-US" dirty="0"/>
          </a:p>
        </p:txBody>
      </p:sp>
    </p:spTree>
    <p:extLst>
      <p:ext uri="{BB962C8B-B14F-4D97-AF65-F5344CB8AC3E}">
        <p14:creationId xmlns:p14="http://schemas.microsoft.com/office/powerpoint/2010/main" val="267036177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55</a:t>
            </a:fld>
            <a:endParaRPr lang="en-US" dirty="0"/>
          </a:p>
        </p:txBody>
      </p:sp>
    </p:spTree>
    <p:extLst>
      <p:ext uri="{BB962C8B-B14F-4D97-AF65-F5344CB8AC3E}">
        <p14:creationId xmlns:p14="http://schemas.microsoft.com/office/powerpoint/2010/main" val="417165245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56</a:t>
            </a:fld>
            <a:endParaRPr lang="en-US" dirty="0"/>
          </a:p>
        </p:txBody>
      </p:sp>
    </p:spTree>
    <p:extLst>
      <p:ext uri="{BB962C8B-B14F-4D97-AF65-F5344CB8AC3E}">
        <p14:creationId xmlns:p14="http://schemas.microsoft.com/office/powerpoint/2010/main" val="57340350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IN" b="0" dirty="0"/>
              <a:t>Long Description: </a:t>
            </a: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The years and the amounts are as follows.</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Year 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Sales: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Cost of Goods Sold: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Gross Profit: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Operating Expenses: negative 6.67</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Depreciation: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EBIT: negative 6.67</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Income Tax at 25 percent: 1.67</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Unlevered Net Income: negative 5.00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Incremental Free Cash Flow ($ million)</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Plus: Depreciation: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Less: Capital Expenditures: negative 24.00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Less: Increases in “NWC”: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Incremental Free Cash Flow: negative 29.00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b="1"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Year 1</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Sales: 60.00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Cost of Goods Sold: negative 25.00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Gross Profit: 35.00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Operating Expenses: negative 9.00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Depreciation: negative 6.00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EBIT: 20.00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Income Tax at 25 percent: negative 5.00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Unlevered Net Income: 15.00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Incremental Free Cash Flow ($ million)</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Plus: Depreciation: 6.00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Less: Capital Expenditures: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Less: Increases in “NWC”: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Incremental Free Cash Flow: 21.00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Year 2</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Sales: 60.00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Cost of Goods Sold: negative 25.00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Gross Profit: 35.00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Operating Expenses: negative 9.00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Depreciation: negative 6.00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EBIT: 20.00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Income Tax at 25 percent: negative 5.00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Unlevered Net Income: 15.00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Incremental Free Cash Flow ($ million)</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Plus: Depreciation: 6.00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Less: Capital Expenditures: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Less: Increases in “NWC”: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Incremental Free Cash Flow: 21.00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b="1"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Year 3</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Sales: 60.00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Cost of Goods Sold: negative 25.00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Gross Profit: 35.00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Operating Expenses: negative 9.00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Depreciation: negative 6.00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EBIT: 20.00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Income Tax at 25 percent: negative 5.00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Unlevered Net Income: 15.00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Incremental Free Cash Flow ($ million)</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Plus: Depreciation: 6.00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Less: Capital Expenditures: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Less: Increases in “NWC”: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Incremental Free Cash Flow: 21.00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b="1"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Year 4</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Sales: 60.00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Cost of Goods Sold: negative 25.00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Gross Profit: 35.00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Operating Expenses: negative 9.00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Depreciation: negative 6.00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EBIT: 20.00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Income Tax at 25 percent: negative 5.00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Unlevered Net Income: 15.00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Incremental Free Cash Flow ($ million)</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Plus: Depreciation: 6.00</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Less: Capital Expenditures: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Less: Increases in “NWC”: none</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Times New Roman" panose="02020603050405020304" pitchFamily="18" charset="0"/>
                <a:ea typeface="Times New Roman" panose="02020603050405020304" pitchFamily="18" charset="0"/>
              </a:rPr>
              <a:t>Incremental Free Cash Flow: 21.00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57</a:t>
            </a:fld>
            <a:endParaRPr lang="en-US" dirty="0"/>
          </a:p>
        </p:txBody>
      </p:sp>
    </p:spTree>
    <p:extLst>
      <p:ext uri="{BB962C8B-B14F-4D97-AF65-F5344CB8AC3E}">
        <p14:creationId xmlns:p14="http://schemas.microsoft.com/office/powerpoint/2010/main" val="411448804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58</a:t>
            </a:fld>
            <a:endParaRPr lang="en-US" dirty="0"/>
          </a:p>
        </p:txBody>
      </p:sp>
    </p:spTree>
    <p:extLst>
      <p:ext uri="{BB962C8B-B14F-4D97-AF65-F5344CB8AC3E}">
        <p14:creationId xmlns:p14="http://schemas.microsoft.com/office/powerpoint/2010/main" val="151965437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59</a:t>
            </a:fld>
            <a:endParaRPr lang="en-US" dirty="0"/>
          </a:p>
        </p:txBody>
      </p:sp>
    </p:spTree>
    <p:extLst>
      <p:ext uri="{BB962C8B-B14F-4D97-AF65-F5344CB8AC3E}">
        <p14:creationId xmlns:p14="http://schemas.microsoft.com/office/powerpoint/2010/main" val="2455652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a:t>
            </a:fld>
            <a:endParaRPr lang="en-US" dirty="0"/>
          </a:p>
        </p:txBody>
      </p:sp>
    </p:spTree>
    <p:extLst>
      <p:ext uri="{BB962C8B-B14F-4D97-AF65-F5344CB8AC3E}">
        <p14:creationId xmlns:p14="http://schemas.microsoft.com/office/powerpoint/2010/main" val="153518000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60</a:t>
            </a:fld>
            <a:endParaRPr lang="en-US" dirty="0"/>
          </a:p>
        </p:txBody>
      </p:sp>
    </p:spTree>
    <p:extLst>
      <p:ext uri="{BB962C8B-B14F-4D97-AF65-F5344CB8AC3E}">
        <p14:creationId xmlns:p14="http://schemas.microsoft.com/office/powerpoint/2010/main" val="59934912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b="0" dirty="0"/>
              <a:t>Long Description:</a:t>
            </a:r>
          </a:p>
          <a:p>
            <a:r>
              <a:rPr lang="en-IN" sz="1200" kern="1200" dirty="0">
                <a:solidFill>
                  <a:schemeClr val="tx1"/>
                </a:solidFill>
                <a:effectLst/>
                <a:latin typeface="+mn-lt"/>
                <a:ea typeface="+mn-ea"/>
                <a:cs typeface="+mn-cs"/>
              </a:rPr>
              <a:t>The table shows the following data for Nike:</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Beta: 0.67</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Cost of Equity: 7.0 percent</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Cost of Debt: 3.3 percent</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Percent equity: 97 percent</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Percent debt: 3 percent</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IN" sz="1200" kern="1200" dirty="0">
                <a:solidFill>
                  <a:schemeClr val="tx1"/>
                </a:solidFill>
                <a:effectLst/>
                <a:latin typeface="+mn-lt"/>
                <a:ea typeface="+mn-ea"/>
                <a:cs typeface="+mn-cs"/>
              </a:rPr>
              <a:t>WACC: 6.9 percent.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61</a:t>
            </a:fld>
            <a:endParaRPr lang="en-US" dirty="0"/>
          </a:p>
        </p:txBody>
      </p:sp>
    </p:spTree>
    <p:extLst>
      <p:ext uri="{BB962C8B-B14F-4D97-AF65-F5344CB8AC3E}">
        <p14:creationId xmlns:p14="http://schemas.microsoft.com/office/powerpoint/2010/main" val="48074960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62</a:t>
            </a:fld>
            <a:endParaRPr lang="en-US" dirty="0"/>
          </a:p>
        </p:txBody>
      </p:sp>
    </p:spTree>
    <p:extLst>
      <p:ext uri="{BB962C8B-B14F-4D97-AF65-F5344CB8AC3E}">
        <p14:creationId xmlns:p14="http://schemas.microsoft.com/office/powerpoint/2010/main" val="122489069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63</a:t>
            </a:fld>
            <a:endParaRPr lang="en-US" dirty="0"/>
          </a:p>
        </p:txBody>
      </p:sp>
    </p:spTree>
    <p:extLst>
      <p:ext uri="{BB962C8B-B14F-4D97-AF65-F5344CB8AC3E}">
        <p14:creationId xmlns:p14="http://schemas.microsoft.com/office/powerpoint/2010/main" val="291839326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64</a:t>
            </a:fld>
            <a:endParaRPr lang="en-US" dirty="0"/>
          </a:p>
        </p:txBody>
      </p:sp>
    </p:spTree>
    <p:extLst>
      <p:ext uri="{BB962C8B-B14F-4D97-AF65-F5344CB8AC3E}">
        <p14:creationId xmlns:p14="http://schemas.microsoft.com/office/powerpoint/2010/main" val="61199844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65</a:t>
            </a:fld>
            <a:endParaRPr lang="en-US" dirty="0"/>
          </a:p>
        </p:txBody>
      </p:sp>
    </p:spTree>
    <p:extLst>
      <p:ext uri="{BB962C8B-B14F-4D97-AF65-F5344CB8AC3E}">
        <p14:creationId xmlns:p14="http://schemas.microsoft.com/office/powerpoint/2010/main" val="15132573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66</a:t>
            </a:fld>
            <a:endParaRPr lang="en-US" dirty="0"/>
          </a:p>
        </p:txBody>
      </p:sp>
    </p:spTree>
    <p:extLst>
      <p:ext uri="{BB962C8B-B14F-4D97-AF65-F5344CB8AC3E}">
        <p14:creationId xmlns:p14="http://schemas.microsoft.com/office/powerpoint/2010/main" val="78227037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67</a:t>
            </a:fld>
            <a:endParaRPr lang="en-US" dirty="0"/>
          </a:p>
        </p:txBody>
      </p:sp>
    </p:spTree>
    <p:extLst>
      <p:ext uri="{BB962C8B-B14F-4D97-AF65-F5344CB8AC3E}">
        <p14:creationId xmlns:p14="http://schemas.microsoft.com/office/powerpoint/2010/main" val="67935070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68</a:t>
            </a:fld>
            <a:endParaRPr lang="en-US" dirty="0"/>
          </a:p>
        </p:txBody>
      </p:sp>
    </p:spTree>
    <p:extLst>
      <p:ext uri="{BB962C8B-B14F-4D97-AF65-F5344CB8AC3E}">
        <p14:creationId xmlns:p14="http://schemas.microsoft.com/office/powerpoint/2010/main" val="4603821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69</a:t>
            </a:fld>
            <a:endParaRPr lang="en-US" dirty="0"/>
          </a:p>
        </p:txBody>
      </p:sp>
    </p:spTree>
    <p:extLst>
      <p:ext uri="{BB962C8B-B14F-4D97-AF65-F5344CB8AC3E}">
        <p14:creationId xmlns:p14="http://schemas.microsoft.com/office/powerpoint/2010/main" val="4005938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b="0" dirty="0"/>
              <a:t>Long Description: </a:t>
            </a: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The pie charts show the capital structures of Facebook, Apple, and United Continental.</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Calibri" panose="020F0502020204030204" pitchFamily="34"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The Facebook pie chart shows a circle. The circle is labeled “Equity.”</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The “Apple” pie chart shows two unequal-sized sectors. The small sector is labeled “Debt.” The bigger sector is about 8 times as big as the small sector and is labeled “Equity.”</a:t>
            </a:r>
            <a:endParaRPr lang="en-IN" sz="1200" dirty="0">
              <a:solidFill>
                <a:srgbClr val="000000"/>
              </a:solidFill>
              <a:effectLst/>
              <a:latin typeface="Calibri" panose="020F0502020204030204" pitchFamily="34" charset="0"/>
              <a:ea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dirty="0">
                <a:solidFill>
                  <a:srgbClr val="000000"/>
                </a:solidFill>
                <a:effectLst/>
                <a:latin typeface="Calibri" panose="020F0502020204030204" pitchFamily="34" charset="0"/>
                <a:ea typeface="Times New Roman" panose="02020603050405020304" pitchFamily="18" charset="0"/>
              </a:rPr>
              <a:t>The “United Continental” pie chart shows two unequal-sized sectors. The small sector is labeled “Debt.” The bigger sector is about one-and-half times as big as the small sector and is labeled “Equity.”</a:t>
            </a:r>
            <a:endParaRPr lang="en-IN" sz="1200" dirty="0">
              <a:solidFill>
                <a:srgbClr val="000000"/>
              </a:solidFill>
              <a:effectLst/>
              <a:latin typeface="Calibri" panose="020F050202020403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7</a:t>
            </a:fld>
            <a:endParaRPr lang="en-US" dirty="0"/>
          </a:p>
        </p:txBody>
      </p:sp>
    </p:spTree>
    <p:extLst>
      <p:ext uri="{BB962C8B-B14F-4D97-AF65-F5344CB8AC3E}">
        <p14:creationId xmlns:p14="http://schemas.microsoft.com/office/powerpoint/2010/main" val="408443123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70</a:t>
            </a:fld>
            <a:endParaRPr lang="en-US" dirty="0"/>
          </a:p>
        </p:txBody>
      </p:sp>
    </p:spTree>
    <p:extLst>
      <p:ext uri="{BB962C8B-B14F-4D97-AF65-F5344CB8AC3E}">
        <p14:creationId xmlns:p14="http://schemas.microsoft.com/office/powerpoint/2010/main" val="125660533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71</a:t>
            </a:fld>
            <a:endParaRPr lang="en-US" dirty="0"/>
          </a:p>
        </p:txBody>
      </p:sp>
    </p:spTree>
    <p:extLst>
      <p:ext uri="{BB962C8B-B14F-4D97-AF65-F5344CB8AC3E}">
        <p14:creationId xmlns:p14="http://schemas.microsoft.com/office/powerpoint/2010/main" val="318116570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72</a:t>
            </a:fld>
            <a:endParaRPr lang="en-US" dirty="0"/>
          </a:p>
        </p:txBody>
      </p:sp>
    </p:spTree>
    <p:extLst>
      <p:ext uri="{BB962C8B-B14F-4D97-AF65-F5344CB8AC3E}">
        <p14:creationId xmlns:p14="http://schemas.microsoft.com/office/powerpoint/2010/main" val="302519982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73</a:t>
            </a:fld>
            <a:endParaRPr lang="en-US" dirty="0"/>
          </a:p>
        </p:txBody>
      </p:sp>
    </p:spTree>
    <p:extLst>
      <p:ext uri="{BB962C8B-B14F-4D97-AF65-F5344CB8AC3E}">
        <p14:creationId xmlns:p14="http://schemas.microsoft.com/office/powerpoint/2010/main" val="927697690"/>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74</a:t>
            </a:fld>
            <a:endParaRPr lang="en-US" dirty="0"/>
          </a:p>
        </p:txBody>
      </p:sp>
    </p:spTree>
    <p:extLst>
      <p:ext uri="{BB962C8B-B14F-4D97-AF65-F5344CB8AC3E}">
        <p14:creationId xmlns:p14="http://schemas.microsoft.com/office/powerpoint/2010/main" val="130053736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75</a:t>
            </a:fld>
            <a:endParaRPr lang="en-US" dirty="0"/>
          </a:p>
        </p:txBody>
      </p:sp>
    </p:spTree>
    <p:extLst>
      <p:ext uri="{BB962C8B-B14F-4D97-AF65-F5344CB8AC3E}">
        <p14:creationId xmlns:p14="http://schemas.microsoft.com/office/powerpoint/2010/main" val="4143571820"/>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10"/>
          </p:nvPr>
        </p:nvSpPr>
        <p:spPr/>
        <p:txBody>
          <a:bodyPr/>
          <a:lstStyle/>
          <a:p>
            <a:fld id="{A73D6722-9B4D-4E29-B226-C325925A8118}" type="slidenum">
              <a:rPr lang="en-US" smtClean="0"/>
              <a:t>76</a:t>
            </a:fld>
            <a:endParaRPr lang="en-US" dirty="0"/>
          </a:p>
        </p:txBody>
      </p:sp>
    </p:spTree>
    <p:extLst>
      <p:ext uri="{BB962C8B-B14F-4D97-AF65-F5344CB8AC3E}">
        <p14:creationId xmlns:p14="http://schemas.microsoft.com/office/powerpoint/2010/main" val="18907887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8</a:t>
            </a:fld>
            <a:endParaRPr lang="en-US" dirty="0"/>
          </a:p>
        </p:txBody>
      </p:sp>
    </p:spTree>
    <p:extLst>
      <p:ext uri="{BB962C8B-B14F-4D97-AF65-F5344CB8AC3E}">
        <p14:creationId xmlns:p14="http://schemas.microsoft.com/office/powerpoint/2010/main" val="33412267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9</a:t>
            </a:fld>
            <a:endParaRPr lang="en-US" dirty="0"/>
          </a:p>
        </p:txBody>
      </p:sp>
    </p:spTree>
    <p:extLst>
      <p:ext uri="{BB962C8B-B14F-4D97-AF65-F5344CB8AC3E}">
        <p14:creationId xmlns:p14="http://schemas.microsoft.com/office/powerpoint/2010/main" val="1174587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10/2/2020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t>10/2/2020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10/2/2020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10" name="TextBox 9"/>
          <p:cNvSpPr txBox="1"/>
          <p:nvPr userDrawn="1"/>
        </p:nvSpPr>
        <p:spPr>
          <a:xfrm>
            <a:off x="1600200" y="6429345"/>
            <a:ext cx="7162800" cy="276999"/>
          </a:xfrm>
          <a:prstGeom prst="rect">
            <a:avLst/>
          </a:prstGeom>
          <a:noFill/>
        </p:spPr>
        <p:txBody>
          <a:bodyPr wrap="square" rtlCol="0">
            <a:spAutoFit/>
          </a:bodyPr>
          <a:lstStyle/>
          <a:p>
            <a:pPr algn="r">
              <a:buClrTx/>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2018, 2015, 2012 Pearson Education, Inc. All Rights Reserved.</a:t>
            </a:r>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7111366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2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10/2/2020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20" name="Text Placeholder 17"/>
          <p:cNvSpPr>
            <a:spLocks noGrp="1"/>
          </p:cNvSpPr>
          <p:nvPr>
            <p:ph type="body" sz="quarter" idx="16" hasCustomPrompt="1"/>
          </p:nvPr>
        </p:nvSpPr>
        <p:spPr>
          <a:xfrm>
            <a:off x="3048000" y="6529254"/>
            <a:ext cx="5867400" cy="187537"/>
          </a:xfrm>
        </p:spPr>
        <p:txBody>
          <a:bodyPr/>
          <a:lstStyle>
            <a:lvl1pPr marL="0" indent="0" algn="r">
              <a:buNone/>
              <a:defRPr sz="800" baseline="0"/>
            </a:lvl1pPr>
          </a:lstStyle>
          <a:p>
            <a:pPr lvl="0"/>
            <a:r>
              <a:rPr lang="en-US" dirty="0"/>
              <a:t>Click to add copyright line</a:t>
            </a:r>
            <a:endParaRPr lang="en-IN"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3" name="Picture Placeholder 2">
            <a:extLst>
              <a:ext uri="{FF2B5EF4-FFF2-40B4-BE49-F238E27FC236}">
                <a16:creationId xmlns:a16="http://schemas.microsoft.com/office/drawing/2014/main" id="{8282B2A8-0550-45BA-AE70-D42120393C43}"/>
              </a:ext>
            </a:extLst>
          </p:cNvPr>
          <p:cNvSpPr>
            <a:spLocks noGrp="1"/>
          </p:cNvSpPr>
          <p:nvPr>
            <p:ph type="pic" sz="quarter" idx="17"/>
          </p:nvPr>
        </p:nvSpPr>
        <p:spPr>
          <a:xfrm>
            <a:off x="533400" y="1524000"/>
            <a:ext cx="4038600" cy="4602163"/>
          </a:xfrm>
        </p:spPr>
        <p:txBody>
          <a:bodyPr/>
          <a:lstStyle/>
          <a:p>
            <a:endParaRPr lang="en-IN"/>
          </a:p>
        </p:txBody>
      </p:sp>
    </p:spTree>
    <p:extLst>
      <p:ext uri="{BB962C8B-B14F-4D97-AF65-F5344CB8AC3E}">
        <p14:creationId xmlns:p14="http://schemas.microsoft.com/office/powerpoint/2010/main" val="35064994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9DF6EFB-3F44-496C-A842-1E0B3D3B975A}" type="datetimeFigureOut">
              <a:rPr lang="en-US" smtClean="0"/>
              <a:t>10/2/2020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5" name="Picture Placeholder 4"/>
          <p:cNvSpPr>
            <a:spLocks noGrp="1"/>
          </p:cNvSpPr>
          <p:nvPr>
            <p:ph type="pic" sz="quarter" idx="14"/>
          </p:nvPr>
        </p:nvSpPr>
        <p:spPr>
          <a:xfrm>
            <a:off x="457200" y="5181600"/>
            <a:ext cx="8229600" cy="1066800"/>
          </a:xfrm>
        </p:spPr>
        <p:txBody>
          <a:bodyPr/>
          <a:lstStyle/>
          <a:p>
            <a:endParaRPr lang="en-IN"/>
          </a:p>
        </p:txBody>
      </p:sp>
    </p:spTree>
    <p:extLst>
      <p:ext uri="{BB962C8B-B14F-4D97-AF65-F5344CB8AC3E}">
        <p14:creationId xmlns:p14="http://schemas.microsoft.com/office/powerpoint/2010/main" val="4069084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10/2/2020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4" name="Text Placeholder 6"/>
          <p:cNvSpPr>
            <a:spLocks noGrp="1"/>
          </p:cNvSpPr>
          <p:nvPr>
            <p:ph type="body" sz="quarter" idx="16" hasCustomPrompt="1"/>
          </p:nvPr>
        </p:nvSpPr>
        <p:spPr>
          <a:xfrm>
            <a:off x="2514600" y="6324600"/>
            <a:ext cx="6172200" cy="228600"/>
          </a:xfrm>
        </p:spPr>
        <p:txBody>
          <a:bodyPr>
            <a:noAutofit/>
          </a:bodyPr>
          <a:lstStyle>
            <a:lvl1pPr marL="0" indent="0">
              <a:spcBef>
                <a:spcPts val="0"/>
              </a:spcBef>
              <a:buNone/>
              <a:defRPr sz="1200">
                <a:solidFill>
                  <a:schemeClr val="tx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Tree>
    <p:extLst>
      <p:ext uri="{BB962C8B-B14F-4D97-AF65-F5344CB8AC3E}">
        <p14:creationId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10/2/2020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10/2/2020</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10/2/2020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10/2/2020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9" name="TextBox 8"/>
          <p:cNvSpPr txBox="1"/>
          <p:nvPr userDrawn="1"/>
        </p:nvSpPr>
        <p:spPr>
          <a:xfrm>
            <a:off x="1600200" y="6429345"/>
            <a:ext cx="7162800" cy="276999"/>
          </a:xfrm>
          <a:prstGeom prst="rect">
            <a:avLst/>
          </a:prstGeom>
          <a:noFill/>
        </p:spPr>
        <p:txBody>
          <a:bodyPr wrap="square" rtlCol="0">
            <a:spAutoFit/>
          </a:bodyPr>
          <a:lstStyle/>
          <a:p>
            <a:pPr algn="r">
              <a:buClrTx/>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2018, 2015, 2012 Pearson Education, Inc. All Rights Reserved.</a:t>
            </a: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819401"/>
            <a:ext cx="8229600" cy="10668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10/2/2020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457200" y="4038600"/>
            <a:ext cx="8229600" cy="6858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4953000"/>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10/2/2020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5" name="Picture Placeholder 4">
            <a:extLst>
              <a:ext uri="{FF2B5EF4-FFF2-40B4-BE49-F238E27FC236}">
                <a16:creationId xmlns:a16="http://schemas.microsoft.com/office/drawing/2014/main" id="{A237E888-5218-4A79-B20B-EC8E6A75A577}"/>
              </a:ext>
            </a:extLst>
          </p:cNvPr>
          <p:cNvSpPr>
            <a:spLocks noGrp="1"/>
          </p:cNvSpPr>
          <p:nvPr>
            <p:ph type="pic" sz="quarter" idx="13"/>
          </p:nvPr>
        </p:nvSpPr>
        <p:spPr>
          <a:xfrm>
            <a:off x="685800" y="4267200"/>
            <a:ext cx="7783513" cy="1524000"/>
          </a:xfrm>
        </p:spPr>
        <p:txBody>
          <a:bodyPr/>
          <a:lstStyle/>
          <a:p>
            <a:endParaRPr lang="en-IN"/>
          </a:p>
        </p:txBody>
      </p:sp>
      <p:sp>
        <p:nvSpPr>
          <p:cNvPr id="10" name="Content Placeholder 9">
            <a:extLst>
              <a:ext uri="{FF2B5EF4-FFF2-40B4-BE49-F238E27FC236}">
                <a16:creationId xmlns:a16="http://schemas.microsoft.com/office/drawing/2014/main" id="{F6F8B012-E566-4830-A502-B1A1A3F68822}"/>
              </a:ext>
            </a:extLst>
          </p:cNvPr>
          <p:cNvSpPr>
            <a:spLocks noGrp="1"/>
          </p:cNvSpPr>
          <p:nvPr>
            <p:ph sz="quarter" idx="14"/>
          </p:nvPr>
        </p:nvSpPr>
        <p:spPr>
          <a:xfrm>
            <a:off x="685800" y="5943600"/>
            <a:ext cx="7620000" cy="3508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Content Placeholder 6"/>
          <p:cNvSpPr>
            <a:spLocks noGrp="1"/>
          </p:cNvSpPr>
          <p:nvPr>
            <p:ph sz="quarter" idx="15"/>
          </p:nvPr>
        </p:nvSpPr>
        <p:spPr>
          <a:xfrm>
            <a:off x="685800" y="3763963"/>
            <a:ext cx="8001000" cy="50323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16" name="Content Placeholder 15"/>
          <p:cNvSpPr>
            <a:spLocks noGrp="1"/>
          </p:cNvSpPr>
          <p:nvPr>
            <p:ph sz="quarter" idx="16"/>
          </p:nvPr>
        </p:nvSpPr>
        <p:spPr>
          <a:xfrm>
            <a:off x="457200" y="2819400"/>
            <a:ext cx="8564563" cy="1219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1458541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10/2/2020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10/2/2020</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8" name="TextBox 7"/>
          <p:cNvSpPr txBox="1"/>
          <p:nvPr userDrawn="1"/>
        </p:nvSpPr>
        <p:spPr>
          <a:xfrm>
            <a:off x="1600200" y="6429345"/>
            <a:ext cx="7162800" cy="276999"/>
          </a:xfrm>
          <a:prstGeom prst="rect">
            <a:avLst/>
          </a:prstGeom>
          <a:noFill/>
        </p:spPr>
        <p:txBody>
          <a:bodyPr wrap="square" rtlCol="0">
            <a:spAutoFit/>
          </a:bodyPr>
          <a:lstStyle/>
          <a:p>
            <a:pPr algn="r">
              <a:buClrTx/>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2021 Pearson Education, Inc. All Rights Reserved.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61" r:id="rId8"/>
    <p:sldLayoutId id="2147483651" r:id="rId9"/>
    <p:sldLayoutId id="2147483654" r:id="rId10"/>
    <p:sldLayoutId id="2147483655" r:id="rId11"/>
    <p:sldLayoutId id="2147483663" r:id="rId12"/>
    <p:sldLayoutId id="2147483664"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8.xml"/><Relationship Id="rId1" Type="http://schemas.openxmlformats.org/officeDocument/2006/relationships/vmlDrawing" Target="../drawings/vmlDrawing1.vml"/><Relationship Id="rId5" Type="http://schemas.openxmlformats.org/officeDocument/2006/relationships/image" Target="../media/image5.w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6.wmf"/><Relationship Id="rId4" Type="http://schemas.openxmlformats.org/officeDocument/2006/relationships/oleObject" Target="../embeddings/oleObject2.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7"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7.wmf"/><Relationship Id="rId4" Type="http://schemas.openxmlformats.org/officeDocument/2006/relationships/oleObject" Target="../embeddings/oleObject3.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8.xml"/><Relationship Id="rId1" Type="http://schemas.openxmlformats.org/officeDocument/2006/relationships/vmlDrawing" Target="../drawings/vmlDrawing4.vml"/><Relationship Id="rId5" Type="http://schemas.openxmlformats.org/officeDocument/2006/relationships/image" Target="../media/image9.wmf"/><Relationship Id="rId4" Type="http://schemas.openxmlformats.org/officeDocument/2006/relationships/oleObject" Target="../embeddings/oleObject5.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8.xml"/><Relationship Id="rId1" Type="http://schemas.openxmlformats.org/officeDocument/2006/relationships/vmlDrawing" Target="../drawings/vmlDrawing5.vml"/><Relationship Id="rId5" Type="http://schemas.openxmlformats.org/officeDocument/2006/relationships/image" Target="../media/image10.wmf"/><Relationship Id="rId4" Type="http://schemas.openxmlformats.org/officeDocument/2006/relationships/oleObject" Target="../embeddings/oleObject6.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7" Type="http://schemas.openxmlformats.org/officeDocument/2006/relationships/image" Target="../media/image12.wmf"/><Relationship Id="rId2" Type="http://schemas.openxmlformats.org/officeDocument/2006/relationships/slideLayout" Target="../slideLayouts/slideLayout8.xml"/><Relationship Id="rId1" Type="http://schemas.openxmlformats.org/officeDocument/2006/relationships/vmlDrawing" Target="../drawings/vmlDrawing6.vml"/><Relationship Id="rId6" Type="http://schemas.openxmlformats.org/officeDocument/2006/relationships/oleObject" Target="../embeddings/oleObject8.bin"/><Relationship Id="rId5" Type="http://schemas.openxmlformats.org/officeDocument/2006/relationships/image" Target="../media/image11.wmf"/><Relationship Id="rId4" Type="http://schemas.openxmlformats.org/officeDocument/2006/relationships/oleObject" Target="../embeddings/oleObject7.bin"/></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8.xml"/><Relationship Id="rId1" Type="http://schemas.openxmlformats.org/officeDocument/2006/relationships/vmlDrawing" Target="../drawings/vmlDrawing7.vml"/><Relationship Id="rId5" Type="http://schemas.openxmlformats.org/officeDocument/2006/relationships/image" Target="../media/image13.wmf"/><Relationship Id="rId4" Type="http://schemas.openxmlformats.org/officeDocument/2006/relationships/oleObject" Target="../embeddings/oleObject9.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8.xml"/><Relationship Id="rId1" Type="http://schemas.openxmlformats.org/officeDocument/2006/relationships/vmlDrawing" Target="../drawings/vmlDrawing8.vml"/><Relationship Id="rId5" Type="http://schemas.openxmlformats.org/officeDocument/2006/relationships/image" Target="../media/image14.wmf"/><Relationship Id="rId4" Type="http://schemas.openxmlformats.org/officeDocument/2006/relationships/oleObject" Target="../embeddings/oleObject10.bin"/></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2.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8.xml"/><Relationship Id="rId1" Type="http://schemas.openxmlformats.org/officeDocument/2006/relationships/vmlDrawing" Target="../drawings/vmlDrawing9.vml"/><Relationship Id="rId5" Type="http://schemas.openxmlformats.org/officeDocument/2006/relationships/image" Target="../media/image16.wmf"/><Relationship Id="rId4" Type="http://schemas.openxmlformats.org/officeDocument/2006/relationships/oleObject" Target="../embeddings/oleObject11.bin"/></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8.xml"/><Relationship Id="rId1" Type="http://schemas.openxmlformats.org/officeDocument/2006/relationships/vmlDrawing" Target="../drawings/vmlDrawing10.vml"/><Relationship Id="rId5" Type="http://schemas.openxmlformats.org/officeDocument/2006/relationships/image" Target="../media/image17.wmf"/><Relationship Id="rId4" Type="http://schemas.openxmlformats.org/officeDocument/2006/relationships/oleObject" Target="../embeddings/oleObject12.bin"/></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8.xml"/><Relationship Id="rId1" Type="http://schemas.openxmlformats.org/officeDocument/2006/relationships/vmlDrawing" Target="../drawings/vmlDrawing11.vml"/><Relationship Id="rId5" Type="http://schemas.openxmlformats.org/officeDocument/2006/relationships/image" Target="../media/image18.wmf"/><Relationship Id="rId4" Type="http://schemas.openxmlformats.org/officeDocument/2006/relationships/oleObject" Target="../embeddings/oleObject13.bin"/></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8.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8.xml"/></Relationships>
</file>

<file path=ppt/slides/_rels/slide5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57.xml"/><Relationship Id="rId1" Type="http://schemas.openxmlformats.org/officeDocument/2006/relationships/slideLayout" Target="../slideLayouts/slideLayout8.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58.xml"/><Relationship Id="rId2" Type="http://schemas.openxmlformats.org/officeDocument/2006/relationships/slideLayout" Target="../slideLayouts/slideLayout8.xml"/><Relationship Id="rId1" Type="http://schemas.openxmlformats.org/officeDocument/2006/relationships/vmlDrawing" Target="../drawings/vmlDrawing12.vml"/><Relationship Id="rId5" Type="http://schemas.openxmlformats.org/officeDocument/2006/relationships/image" Target="../media/image20.wmf"/><Relationship Id="rId4" Type="http://schemas.openxmlformats.org/officeDocument/2006/relationships/oleObject" Target="../embeddings/oleObject14.bin"/></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8.xml"/></Relationships>
</file>

<file path=ppt/slides/_rels/slide6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61.xml"/><Relationship Id="rId1" Type="http://schemas.openxmlformats.org/officeDocument/2006/relationships/slideLayout" Target="../slideLayouts/slideLayout8.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8.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8.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8.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8.xml"/></Relationships>
</file>

<file path=ppt/slides/_rels/slide66.xml.rels><?xml version="1.0" encoding="UTF-8" standalone="yes"?>
<Relationships xmlns="http://schemas.openxmlformats.org/package/2006/relationships"><Relationship Id="rId3" Type="http://schemas.openxmlformats.org/officeDocument/2006/relationships/hyperlink" Target="http://finance.yahoo.com/" TargetMode="External"/><Relationship Id="rId2" Type="http://schemas.openxmlformats.org/officeDocument/2006/relationships/notesSlide" Target="../notesSlides/notesSlide66.xml"/><Relationship Id="rId1" Type="http://schemas.openxmlformats.org/officeDocument/2006/relationships/slideLayout" Target="../slideLayouts/slideLayout8.xml"/></Relationships>
</file>

<file path=ppt/slides/_rels/slide67.xml.rels><?xml version="1.0" encoding="UTF-8" standalone="yes"?>
<Relationships xmlns="http://schemas.openxmlformats.org/package/2006/relationships"><Relationship Id="rId3" Type="http://schemas.openxmlformats.org/officeDocument/2006/relationships/notesSlide" Target="../notesSlides/notesSlide67.xml"/><Relationship Id="rId2" Type="http://schemas.openxmlformats.org/officeDocument/2006/relationships/slideLayout" Target="../slideLayouts/slideLayout8.xml"/><Relationship Id="rId1" Type="http://schemas.openxmlformats.org/officeDocument/2006/relationships/vmlDrawing" Target="../drawings/vmlDrawing13.vml"/><Relationship Id="rId5" Type="http://schemas.openxmlformats.org/officeDocument/2006/relationships/image" Target="../media/image22.wmf"/><Relationship Id="rId4" Type="http://schemas.openxmlformats.org/officeDocument/2006/relationships/oleObject" Target="../embeddings/oleObject15.bin"/></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8.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8.xml"/></Relationships>
</file>

<file path=ppt/slides/_rels/slide71.xml.rels><?xml version="1.0" encoding="UTF-8" standalone="yes"?>
<Relationships xmlns="http://schemas.openxmlformats.org/package/2006/relationships"><Relationship Id="rId3" Type="http://schemas.openxmlformats.org/officeDocument/2006/relationships/notesSlide" Target="../notesSlides/notesSlide71.xml"/><Relationship Id="rId2" Type="http://schemas.openxmlformats.org/officeDocument/2006/relationships/slideLayout" Target="../slideLayouts/slideLayout8.xml"/><Relationship Id="rId1" Type="http://schemas.openxmlformats.org/officeDocument/2006/relationships/vmlDrawing" Target="../drawings/vmlDrawing14.vml"/><Relationship Id="rId5" Type="http://schemas.openxmlformats.org/officeDocument/2006/relationships/image" Target="../media/image23.wmf"/><Relationship Id="rId4" Type="http://schemas.openxmlformats.org/officeDocument/2006/relationships/oleObject" Target="../embeddings/oleObject16.bin"/></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8.xml"/></Relationships>
</file>

<file path=ppt/slides/_rels/slide73.xml.rels><?xml version="1.0" encoding="UTF-8" standalone="yes"?>
<Relationships xmlns="http://schemas.openxmlformats.org/package/2006/relationships"><Relationship Id="rId3" Type="http://schemas.openxmlformats.org/officeDocument/2006/relationships/notesSlide" Target="../notesSlides/notesSlide73.xml"/><Relationship Id="rId2" Type="http://schemas.openxmlformats.org/officeDocument/2006/relationships/slideLayout" Target="../slideLayouts/slideLayout8.xml"/><Relationship Id="rId1" Type="http://schemas.openxmlformats.org/officeDocument/2006/relationships/vmlDrawing" Target="../drawings/vmlDrawing15.vml"/><Relationship Id="rId5" Type="http://schemas.openxmlformats.org/officeDocument/2006/relationships/image" Target="../media/image24.wmf"/><Relationship Id="rId4" Type="http://schemas.openxmlformats.org/officeDocument/2006/relationships/oleObject" Target="../embeddings/oleObject17.bin"/></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8.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8.xml"/></Relationships>
</file>

<file path=ppt/slides/_rels/slide7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76.xml"/><Relationship Id="rId1" Type="http://schemas.openxmlformats.org/officeDocument/2006/relationships/slideLayout" Target="../slideLayouts/slideLayout13.xml"/><Relationship Id="rId4" Type="http://schemas.openxmlformats.org/officeDocument/2006/relationships/image" Target="../media/image26.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3548"/>
            <a:ext cx="8229600" cy="478970"/>
          </a:xfrm>
        </p:spPr>
        <p:txBody>
          <a:bodyPr anchor="b"/>
          <a:lstStyle/>
          <a:p>
            <a:r>
              <a:rPr lang="en-US" sz="3600" dirty="0">
                <a:latin typeface="+mj-lt"/>
              </a:rPr>
              <a:t>Fundamentals of Corporate Finance</a:t>
            </a:r>
            <a:endParaRPr lang="en-IN" sz="3600" dirty="0">
              <a:latin typeface="+mj-lt"/>
            </a:endParaRPr>
          </a:p>
        </p:txBody>
      </p:sp>
      <p:sp>
        <p:nvSpPr>
          <p:cNvPr id="3" name="Text Placeholder 2"/>
          <p:cNvSpPr>
            <a:spLocks noGrp="1"/>
          </p:cNvSpPr>
          <p:nvPr>
            <p:ph type="body" sz="quarter" idx="13"/>
          </p:nvPr>
        </p:nvSpPr>
        <p:spPr>
          <a:xfrm>
            <a:off x="457200" y="866534"/>
            <a:ext cx="8229600" cy="330427"/>
          </a:xfrm>
        </p:spPr>
        <p:txBody>
          <a:bodyPr/>
          <a:lstStyle/>
          <a:p>
            <a:r>
              <a:rPr lang="en-US" altLang="en-US" dirty="0"/>
              <a:t>Fifth Edition</a:t>
            </a:r>
            <a:endParaRPr lang="en-IN" dirty="0">
              <a:latin typeface="+mj-lt"/>
            </a:endParaRPr>
          </a:p>
        </p:txBody>
      </p:sp>
      <p:sp>
        <p:nvSpPr>
          <p:cNvPr id="4" name="Text Placeholder 3"/>
          <p:cNvSpPr>
            <a:spLocks noGrp="1"/>
          </p:cNvSpPr>
          <p:nvPr>
            <p:ph type="body" sz="quarter" idx="14"/>
          </p:nvPr>
        </p:nvSpPr>
        <p:spPr>
          <a:xfrm>
            <a:off x="4572000" y="2971800"/>
            <a:ext cx="4108450" cy="533400"/>
          </a:xfrm>
        </p:spPr>
        <p:txBody>
          <a:bodyPr/>
          <a:lstStyle/>
          <a:p>
            <a:r>
              <a:rPr lang="en-IN" sz="3200" dirty="0">
                <a:latin typeface="+mj-lt"/>
              </a:rPr>
              <a:t>Chapter 13</a:t>
            </a:r>
          </a:p>
        </p:txBody>
      </p:sp>
      <p:sp>
        <p:nvSpPr>
          <p:cNvPr id="5" name="Text Placeholder 4"/>
          <p:cNvSpPr>
            <a:spLocks noGrp="1"/>
          </p:cNvSpPr>
          <p:nvPr>
            <p:ph type="body" sz="quarter" idx="15"/>
          </p:nvPr>
        </p:nvSpPr>
        <p:spPr>
          <a:xfrm>
            <a:off x="4572000" y="3555305"/>
            <a:ext cx="4108450" cy="407096"/>
          </a:xfrm>
        </p:spPr>
        <p:txBody>
          <a:bodyPr/>
          <a:lstStyle/>
          <a:p>
            <a:r>
              <a:rPr lang="en-IN" altLang="en-US" sz="2000" dirty="0">
                <a:ea typeface="ヒラギノ角ゴ Pro W3" pitchFamily="-65" charset="-128"/>
              </a:rPr>
              <a:t>The Cost of Capital</a:t>
            </a:r>
          </a:p>
        </p:txBody>
      </p:sp>
      <p:pic>
        <p:nvPicPr>
          <p:cNvPr id="12" name="Picture Placeholder 11" descr="Front Cover: Fundamentals of Corporate Finance Fifth Edition by Berk, DeMarzo and Harford.">
            <a:extLst>
              <a:ext uri="{FF2B5EF4-FFF2-40B4-BE49-F238E27FC236}">
                <a16:creationId xmlns:a16="http://schemas.microsoft.com/office/drawing/2014/main" id="{1AC75C2E-D709-4DEC-936A-F83C2BC27B12}"/>
              </a:ext>
            </a:extLst>
          </p:cNvPr>
          <p:cNvPicPr>
            <a:picLocks noGrp="1" noChangeAspect="1"/>
          </p:cNvPicPr>
          <p:nvPr>
            <p:ph type="pic" sz="quarter" idx="17"/>
          </p:nvPr>
        </p:nvPicPr>
        <p:blipFill>
          <a:blip r:embed="rId3" cstate="print">
            <a:extLst>
              <a:ext uri="{28A0092B-C50C-407E-A947-70E740481C1C}">
                <a14:useLocalDpi xmlns:a14="http://schemas.microsoft.com/office/drawing/2010/main" val="0"/>
              </a:ext>
            </a:extLst>
          </a:blip>
          <a:stretch>
            <a:fillRect/>
          </a:stretch>
        </p:blipFill>
        <p:spPr>
          <a:xfrm>
            <a:off x="495822" y="1304828"/>
            <a:ext cx="3977640" cy="4971011"/>
          </a:xfrm>
          <a:prstGeom prst="rect">
            <a:avLst/>
          </a:prstGeom>
        </p:spPr>
      </p:pic>
      <p:sp>
        <p:nvSpPr>
          <p:cNvPr id="11" name="Text Placeholder 3"/>
          <p:cNvSpPr>
            <a:spLocks noGrp="1"/>
          </p:cNvSpPr>
          <p:nvPr>
            <p:ph type="body" sz="quarter" idx="4294967295"/>
          </p:nvPr>
        </p:nvSpPr>
        <p:spPr>
          <a:xfrm>
            <a:off x="2305050" y="6465888"/>
            <a:ext cx="6381750" cy="188564"/>
          </a:xfrm>
        </p:spPr>
        <p:txBody>
          <a:bodyPr/>
          <a:lstStyle/>
          <a:p>
            <a:pPr marL="0" indent="0" algn="r">
              <a:buClrTx/>
              <a:buNone/>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2021 Pearson Education, Inc. All Rights Reserved.</a:t>
            </a:r>
          </a:p>
        </p:txBody>
      </p:sp>
      <p:sp>
        <p:nvSpPr>
          <p:cNvPr id="8" name="TextBox 9">
            <a:extLst>
              <a:ext uri="{FF2B5EF4-FFF2-40B4-BE49-F238E27FC236}">
                <a16:creationId xmlns:a16="http://schemas.microsoft.com/office/drawing/2014/main" id="{0D6FACD2-B2F7-4427-8164-8ED359899C24}"/>
              </a:ext>
            </a:extLst>
          </p:cNvPr>
          <p:cNvSpPr txBox="1"/>
          <p:nvPr/>
        </p:nvSpPr>
        <p:spPr>
          <a:xfrm>
            <a:off x="4800600" y="4705421"/>
            <a:ext cx="2971808" cy="57573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000" dirty="0">
                <a:solidFill>
                  <a:schemeClr val="bg1"/>
                </a:solidFill>
              </a:rPr>
              <a:t>Slide in this Presentation Contain Hyperlinks. JAWS users should be able to get a list of links by using INSERT+F7</a:t>
            </a:r>
          </a:p>
        </p:txBody>
      </p:sp>
    </p:spTree>
    <p:extLst>
      <p:ext uri="{BB962C8B-B14F-4D97-AF65-F5344CB8AC3E}">
        <p14:creationId xmlns:p14="http://schemas.microsoft.com/office/powerpoint/2010/main" val="1504910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13.1 A First Look at the Weighted Average Cost of Capital </a:t>
            </a:r>
            <a:r>
              <a:rPr lang="en-US" altLang="en-US" sz="2800" dirty="0">
                <a:latin typeface="+mj-lt"/>
                <a:ea typeface="ヒラギノ角ゴ Pro W3" pitchFamily="-65" charset="-128"/>
              </a:rPr>
              <a:t>(4 of 5)</a:t>
            </a:r>
            <a:endParaRPr lang="en-US" sz="2000" dirty="0">
              <a:latin typeface="+mj-lt"/>
            </a:endParaRPr>
          </a:p>
        </p:txBody>
      </p:sp>
      <p:sp>
        <p:nvSpPr>
          <p:cNvPr id="3" name="Content Placeholder 2"/>
          <p:cNvSpPr>
            <a:spLocks noGrp="1"/>
          </p:cNvSpPr>
          <p:nvPr>
            <p:ph idx="1"/>
          </p:nvPr>
        </p:nvSpPr>
        <p:spPr>
          <a:xfrm>
            <a:off x="457200" y="1600201"/>
            <a:ext cx="8229600" cy="1371599"/>
          </a:xfrm>
        </p:spPr>
        <p:txBody>
          <a:bodyPr/>
          <a:lstStyle/>
          <a:p>
            <a:r>
              <a:rPr lang="en-US" altLang="en-US" sz="2400" dirty="0">
                <a:ea typeface="ヒラギノ角ゴ Pro W3" pitchFamily="-65" charset="-128"/>
              </a:rPr>
              <a:t>Weighted Average Cost of Capital Calculations</a:t>
            </a:r>
          </a:p>
          <a:p>
            <a:pPr lvl="1"/>
            <a:r>
              <a:rPr lang="en-US" altLang="en-US" sz="2400" dirty="0">
                <a:ea typeface="ヒラギノ角ゴ Pro W3" pitchFamily="-65" charset="-128"/>
              </a:rPr>
              <a:t>The Weighted Average Cost of Capital: Unlevered Firm</a:t>
            </a:r>
          </a:p>
          <a:p>
            <a:pPr lvl="2"/>
            <a:r>
              <a:rPr lang="en-US" altLang="en-US" sz="2400" i="1" spc="-350" dirty="0">
                <a:ea typeface="ＭＳ Ｐゴシック" panose="020B0600070205080204" pitchFamily="34" charset="-128"/>
              </a:rPr>
              <a:t>r </a:t>
            </a:r>
            <a:r>
              <a:rPr lang="en-US" altLang="en-US" sz="2400" spc="-350" baseline="-25000" dirty="0">
                <a:ea typeface="ＭＳ Ｐゴシック" panose="020B0600070205080204" pitchFamily="34" charset="-128"/>
              </a:rPr>
              <a:t>W A C </a:t>
            </a:r>
            <a:r>
              <a:rPr lang="en-US" altLang="en-US" sz="2400" baseline="-25000" dirty="0">
                <a:ea typeface="ＭＳ Ｐゴシック" panose="020B0600070205080204" pitchFamily="34" charset="-128"/>
              </a:rPr>
              <a:t>C</a:t>
            </a:r>
            <a:r>
              <a:rPr lang="en-US" altLang="en-US" sz="2400" dirty="0">
                <a:ea typeface="ＭＳ Ｐゴシック" panose="020B0600070205080204" pitchFamily="34" charset="-128"/>
              </a:rPr>
              <a:t> = Equity Cost of Capital</a:t>
            </a:r>
          </a:p>
        </p:txBody>
      </p:sp>
    </p:spTree>
    <p:extLst>
      <p:ext uri="{BB962C8B-B14F-4D97-AF65-F5344CB8AC3E}">
        <p14:creationId xmlns:p14="http://schemas.microsoft.com/office/powerpoint/2010/main" val="2201120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ea typeface="ヒラギノ角ゴ Pro W3" pitchFamily="-65" charset="-128"/>
              </a:rPr>
              <a:t>13.1 A First Look at the Weighted Average Cost of Capital </a:t>
            </a:r>
            <a:r>
              <a:rPr lang="en-US" altLang="en-US" sz="2800" dirty="0">
                <a:latin typeface="+mj-lt"/>
                <a:ea typeface="ヒラギノ角ゴ Pro W3" pitchFamily="-65" charset="-128"/>
              </a:rPr>
              <a:t>(5 of 5)</a:t>
            </a:r>
            <a:endParaRPr lang="en-US" sz="2000" dirty="0">
              <a:latin typeface="+mj-lt"/>
            </a:endParaRPr>
          </a:p>
        </p:txBody>
      </p:sp>
      <p:sp>
        <p:nvSpPr>
          <p:cNvPr id="3" name="Content Placeholder 2"/>
          <p:cNvSpPr>
            <a:spLocks noGrp="1"/>
          </p:cNvSpPr>
          <p:nvPr>
            <p:ph idx="1"/>
          </p:nvPr>
        </p:nvSpPr>
        <p:spPr>
          <a:xfrm>
            <a:off x="457200" y="1600201"/>
            <a:ext cx="8229600" cy="838200"/>
          </a:xfrm>
        </p:spPr>
        <p:txBody>
          <a:bodyPr/>
          <a:lstStyle/>
          <a:p>
            <a:r>
              <a:rPr lang="en-US" altLang="en-US" sz="2400" dirty="0">
                <a:ea typeface="ヒラギノ角ゴ Pro W3" pitchFamily="-65" charset="-128"/>
              </a:rPr>
              <a:t>Weighted Average Cost of Capital Calculations</a:t>
            </a:r>
          </a:p>
          <a:p>
            <a:pPr lvl="1"/>
            <a:r>
              <a:rPr lang="en-US" altLang="en-US" sz="2400" dirty="0">
                <a:ea typeface="ヒラギノ角ゴ Pro W3" pitchFamily="-65" charset="-128"/>
              </a:rPr>
              <a:t>The Weighted Average Cost of Capital: Levered Firm</a:t>
            </a:r>
          </a:p>
        </p:txBody>
      </p:sp>
      <p:pic>
        <p:nvPicPr>
          <p:cNvPr id="14" name="Picture Placeholder 13" descr="An equation for weighted average cost of capital (wacc) for pretax.&#10;Long description is available in notes, press F6">
            <a:extLst>
              <a:ext uri="{FF2B5EF4-FFF2-40B4-BE49-F238E27FC236}">
                <a16:creationId xmlns:a16="http://schemas.microsoft.com/office/drawing/2014/main" id="{1A29A676-DEF3-43CE-9B05-97E6CAA0EBD9}"/>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614390" y="2694566"/>
            <a:ext cx="5862610" cy="3020434"/>
          </a:xfrm>
          <a:prstGeom prst="rect">
            <a:avLst/>
          </a:prstGeom>
        </p:spPr>
      </p:pic>
      <p:sp>
        <p:nvSpPr>
          <p:cNvPr id="6" name="Content Placeholder 5"/>
          <p:cNvSpPr>
            <a:spLocks noGrp="1"/>
          </p:cNvSpPr>
          <p:nvPr>
            <p:ph sz="quarter" idx="14"/>
          </p:nvPr>
        </p:nvSpPr>
        <p:spPr>
          <a:xfrm>
            <a:off x="7391400" y="5218939"/>
            <a:ext cx="1295400" cy="350838"/>
          </a:xfrm>
        </p:spPr>
        <p:txBody>
          <a:bodyPr/>
          <a:lstStyle/>
          <a:p>
            <a:pPr marL="0" indent="0">
              <a:buNone/>
            </a:pPr>
            <a:r>
              <a:rPr lang="en-US" altLang="en-US" sz="2000" dirty="0"/>
              <a:t>(Eq. 13.2)</a:t>
            </a:r>
          </a:p>
        </p:txBody>
      </p:sp>
    </p:spTree>
    <p:extLst>
      <p:ext uri="{BB962C8B-B14F-4D97-AF65-F5344CB8AC3E}">
        <p14:creationId xmlns:p14="http://schemas.microsoft.com/office/powerpoint/2010/main" val="1450520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13.1 Calculating the Weights in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a:t>
            </a:r>
            <a:r>
              <a:rPr lang="en-US" altLang="en-US" sz="2800" dirty="0">
                <a:latin typeface="+mj-lt"/>
                <a:ea typeface="ヒラギノ角ゴ Pro W3" pitchFamily="-65" charset="-128"/>
              </a:rPr>
              <a:t>(1 of 4)</a:t>
            </a:r>
            <a:endParaRPr lang="en-US" sz="2800" dirty="0">
              <a:latin typeface="+mj-lt"/>
            </a:endParaRPr>
          </a:p>
        </p:txBody>
      </p:sp>
      <p:sp>
        <p:nvSpPr>
          <p:cNvPr id="3" name="Content Placeholder 2"/>
          <p:cNvSpPr>
            <a:spLocks noGrp="1"/>
          </p:cNvSpPr>
          <p:nvPr>
            <p:ph idx="1"/>
          </p:nvPr>
        </p:nvSpPr>
        <p:spPr>
          <a:xfrm>
            <a:off x="457200" y="1600201"/>
            <a:ext cx="8229600" cy="2438399"/>
          </a:xfrm>
        </p:spPr>
        <p:txBody>
          <a:bodyPr/>
          <a:lstStyle/>
          <a:p>
            <a:pPr>
              <a:buNone/>
            </a:pPr>
            <a:r>
              <a:rPr lang="en-US" altLang="en-US" sz="2400" b="1" dirty="0">
                <a:ea typeface="ヒラギノ角ゴ Pro W3" pitchFamily="-65" charset="-128"/>
              </a:rPr>
              <a:t>Problem:</a:t>
            </a:r>
          </a:p>
          <a:p>
            <a:r>
              <a:rPr lang="en-IN" sz="2400" dirty="0"/>
              <a:t>Suppose Kenai Corp. has debt with a book (face) value of $10 million, trading at 95% of face value. It also has book equity of $10 million, and 1 million shares of common stock trading at $30 per share. What weights should Kenai use in calculating its </a:t>
            </a:r>
            <a:r>
              <a:rPr lang="en-IN" sz="2400" spc="-350" dirty="0"/>
              <a:t>W A C </a:t>
            </a:r>
            <a:r>
              <a:rPr lang="en-IN" sz="2400" dirty="0" err="1"/>
              <a:t>C</a:t>
            </a:r>
            <a:r>
              <a:rPr lang="en-IN" sz="2400" dirty="0"/>
              <a:t>?</a:t>
            </a:r>
            <a:endParaRPr lang="en-US" altLang="en-US" sz="2400" dirty="0">
              <a:ea typeface="ヒラギノ角ゴ Pro W3" pitchFamily="-65" charset="-128"/>
            </a:endParaRPr>
          </a:p>
        </p:txBody>
      </p:sp>
    </p:spTree>
    <p:extLst>
      <p:ext uri="{BB962C8B-B14F-4D97-AF65-F5344CB8AC3E}">
        <p14:creationId xmlns:p14="http://schemas.microsoft.com/office/powerpoint/2010/main" val="681441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13.1 Calculating the Weights in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a:t>
            </a:r>
            <a:r>
              <a:rPr lang="en-US" altLang="en-US" sz="2800" dirty="0">
                <a:latin typeface="+mj-lt"/>
                <a:ea typeface="ヒラギノ角ゴ Pro W3" pitchFamily="-65" charset="-128"/>
              </a:rPr>
              <a:t>(2 of 4)</a:t>
            </a:r>
            <a:endParaRPr lang="en-US" sz="2800" dirty="0">
              <a:latin typeface="+mj-lt"/>
            </a:endParaRPr>
          </a:p>
        </p:txBody>
      </p:sp>
      <p:sp>
        <p:nvSpPr>
          <p:cNvPr id="3" name="Content Placeholder 2"/>
          <p:cNvSpPr>
            <a:spLocks noGrp="1"/>
          </p:cNvSpPr>
          <p:nvPr>
            <p:ph idx="1"/>
          </p:nvPr>
        </p:nvSpPr>
        <p:spPr>
          <a:xfrm>
            <a:off x="457200" y="1600201"/>
            <a:ext cx="8229600" cy="3733799"/>
          </a:xfrm>
        </p:spPr>
        <p:txBody>
          <a:bodyPr/>
          <a:lstStyle/>
          <a:p>
            <a:pPr>
              <a:buNone/>
            </a:pPr>
            <a:r>
              <a:rPr lang="en-US" altLang="en-US" sz="2400" b="1" dirty="0">
                <a:ea typeface="ヒラギノ角ゴ Pro W3" pitchFamily="-65" charset="-128"/>
              </a:rPr>
              <a:t>Solution:</a:t>
            </a:r>
          </a:p>
          <a:p>
            <a:pPr>
              <a:spcBef>
                <a:spcPts val="0"/>
              </a:spcBef>
              <a:buNone/>
            </a:pPr>
            <a:r>
              <a:rPr lang="en-US" altLang="en-US" sz="2400" b="1" dirty="0">
                <a:ea typeface="ヒラギノ角ゴ Pro W3" pitchFamily="-65" charset="-128"/>
              </a:rPr>
              <a:t>Plan:</a:t>
            </a:r>
          </a:p>
          <a:p>
            <a:r>
              <a:rPr lang="en-IN" sz="2400" dirty="0"/>
              <a:t>Equation 13.2 tells us that the weights are the fractions of Kenai financed with debt and financed with equity.</a:t>
            </a:r>
          </a:p>
          <a:p>
            <a:r>
              <a:rPr lang="en-IN" sz="2400" dirty="0"/>
              <a:t>Furthermore, these weights should be based on </a:t>
            </a:r>
            <a:r>
              <a:rPr lang="en-IN" sz="2400" b="1" dirty="0"/>
              <a:t>market values</a:t>
            </a:r>
            <a:r>
              <a:rPr lang="en-IN" sz="2400" dirty="0"/>
              <a:t> because the cost of capital is based on investors’ current assessment of the value of the firm, not on accounting-based book values. Consequently, we can ignore the book values of debt and equity.</a:t>
            </a:r>
            <a:endParaRPr lang="en-US" altLang="en-US" sz="2400" dirty="0">
              <a:ea typeface="ヒラギノ角ゴ Pro W3" pitchFamily="-65" charset="-128"/>
            </a:endParaRPr>
          </a:p>
        </p:txBody>
      </p:sp>
    </p:spTree>
    <p:extLst>
      <p:ext uri="{BB962C8B-B14F-4D97-AF65-F5344CB8AC3E}">
        <p14:creationId xmlns:p14="http://schemas.microsoft.com/office/powerpoint/2010/main" val="1648207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13.1 Calculating the Weights in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a:t>
            </a:r>
            <a:r>
              <a:rPr lang="en-US" altLang="en-US" sz="2800" dirty="0">
                <a:latin typeface="+mj-lt"/>
                <a:ea typeface="ヒラギノ角ゴ Pro W3" pitchFamily="-65" charset="-128"/>
              </a:rPr>
              <a:t>(3 of 4)</a:t>
            </a:r>
            <a:endParaRPr lang="en-US" sz="2800" dirty="0">
              <a:latin typeface="+mj-lt"/>
            </a:endParaRPr>
          </a:p>
        </p:txBody>
      </p:sp>
      <p:sp>
        <p:nvSpPr>
          <p:cNvPr id="3" name="Content Placeholder 2"/>
          <p:cNvSpPr>
            <a:spLocks noGrp="1"/>
          </p:cNvSpPr>
          <p:nvPr>
            <p:ph idx="1"/>
          </p:nvPr>
        </p:nvSpPr>
        <p:spPr>
          <a:xfrm>
            <a:off x="475343" y="1284514"/>
            <a:ext cx="8229600" cy="2133600"/>
          </a:xfrm>
        </p:spPr>
        <p:txBody>
          <a:bodyPr/>
          <a:lstStyle/>
          <a:p>
            <a:pPr>
              <a:buNone/>
            </a:pPr>
            <a:r>
              <a:rPr lang="en-US" altLang="en-US" sz="2400" b="1" dirty="0">
                <a:ea typeface="ヒラギノ角ゴ Pro W3" pitchFamily="-65" charset="-128"/>
              </a:rPr>
              <a:t>Execute:</a:t>
            </a:r>
          </a:p>
          <a:p>
            <a:r>
              <a:rPr lang="en-IN" sz="2400" dirty="0"/>
              <a:t>$10 million in debt trading at 95% of face value is $9.5 million in market value. One million shares of stock at $30 per share is $30 million in market value. So, the total market value of the firm is $39.5 million. The weights are</a:t>
            </a:r>
            <a:endParaRPr lang="en-US" altLang="en-US" sz="2400" dirty="0">
              <a:ea typeface="ヒラギノ角ゴ Pro W3" pitchFamily="-65" charset="-128"/>
            </a:endParaRPr>
          </a:p>
        </p:txBody>
      </p:sp>
      <p:graphicFrame>
        <p:nvGraphicFramePr>
          <p:cNvPr id="5" name="Object 4" descr="Two equations: 9.5 divided by 39.5 = 24.1% for debt and 30 divided by 39.5 = 75.9% for equity.">
            <a:extLst>
              <a:ext uri="{FF2B5EF4-FFF2-40B4-BE49-F238E27FC236}">
                <a16:creationId xmlns:a16="http://schemas.microsoft.com/office/drawing/2014/main" id="{B5617E32-3143-49AB-8536-81FA252C94DD}"/>
              </a:ext>
            </a:extLst>
          </p:cNvPr>
          <p:cNvGraphicFramePr>
            <a:graphicFrameLocks noChangeAspect="1"/>
          </p:cNvGraphicFramePr>
          <p:nvPr>
            <p:extLst>
              <p:ext uri="{D42A27DB-BD31-4B8C-83A1-F6EECF244321}">
                <p14:modId xmlns:p14="http://schemas.microsoft.com/office/powerpoint/2010/main" val="1458645063"/>
              </p:ext>
            </p:extLst>
          </p:nvPr>
        </p:nvGraphicFramePr>
        <p:xfrm>
          <a:off x="1397000" y="3472544"/>
          <a:ext cx="6350000" cy="669925"/>
        </p:xfrm>
        <a:graphic>
          <a:graphicData uri="http://schemas.openxmlformats.org/presentationml/2006/ole">
            <mc:AlternateContent xmlns:mc="http://schemas.openxmlformats.org/markup-compatibility/2006">
              <mc:Choice xmlns:v="urn:schemas-microsoft-com:vml" Requires="v">
                <p:oleObj spid="_x0000_s90427" name="Equation" r:id="rId4" imgW="6984720" imgH="736560" progId="Equation.DSMT4">
                  <p:embed/>
                </p:oleObj>
              </mc:Choice>
              <mc:Fallback>
                <p:oleObj name="Equation" r:id="rId4" imgW="6984720" imgH="736560" progId="Equation.DSMT4">
                  <p:embed/>
                  <p:pic>
                    <p:nvPicPr>
                      <p:cNvPr id="4" name="Object 3" descr="Two equations: 9.5 divided by 39.5 = 24.1% for debt and 30 divided by 39.5 = 75.9% for equity."/>
                      <p:cNvPicPr/>
                      <p:nvPr/>
                    </p:nvPicPr>
                    <p:blipFill>
                      <a:blip r:embed="rId5"/>
                      <a:stretch>
                        <a:fillRect/>
                      </a:stretch>
                    </p:blipFill>
                    <p:spPr>
                      <a:xfrm>
                        <a:off x="1397000" y="3472544"/>
                        <a:ext cx="6350000" cy="669925"/>
                      </a:xfrm>
                      <a:prstGeom prst="rect">
                        <a:avLst/>
                      </a:prstGeom>
                    </p:spPr>
                  </p:pic>
                </p:oleObj>
              </mc:Fallback>
            </mc:AlternateContent>
          </a:graphicData>
        </a:graphic>
      </p:graphicFrame>
      <p:sp>
        <p:nvSpPr>
          <p:cNvPr id="6" name="Content Placeholder 2">
            <a:extLst>
              <a:ext uri="{FF2B5EF4-FFF2-40B4-BE49-F238E27FC236}">
                <a16:creationId xmlns:a16="http://schemas.microsoft.com/office/drawing/2014/main" id="{0923FC0F-A18A-45ED-95F4-901F997145A3}"/>
              </a:ext>
            </a:extLst>
          </p:cNvPr>
          <p:cNvSpPr txBox="1">
            <a:spLocks/>
          </p:cNvSpPr>
          <p:nvPr/>
        </p:nvSpPr>
        <p:spPr>
          <a:xfrm>
            <a:off x="762000" y="4523542"/>
            <a:ext cx="8229600" cy="669925"/>
          </a:xfrm>
          <a:prstGeom prst="rect">
            <a:avLst/>
          </a:prstGeom>
        </p:spPr>
        <p:txBody>
          <a:bodyPr vert="horz" lIns="0" tIns="0" rIns="0" bIns="0" rtlCol="0">
            <a:noAutofit/>
          </a:bodyPr>
          <a:lst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400" kern="1200">
                <a:solidFill>
                  <a:schemeClr val="tx1"/>
                </a:solidFill>
                <a:latin typeface="+mn-lt"/>
                <a:ea typeface="+mn-ea"/>
                <a:cs typeface="+mn-cs"/>
              </a:defRPr>
            </a:lvl9pPr>
          </a:lstStyle>
          <a:p>
            <a:pPr>
              <a:buFont typeface="Arial" panose="020B0604020202020204" pitchFamily="34" charset="0"/>
              <a:buNone/>
            </a:pPr>
            <a:r>
              <a:rPr lang="en-IN" sz="2400" dirty="0"/>
              <a:t>9.5/39.5= 24.1% debt and 30/39.5 = 75.9% for equity</a:t>
            </a:r>
            <a:endParaRPr lang="en-US" altLang="en-US" sz="2400" dirty="0">
              <a:ea typeface="ヒラギノ角ゴ Pro W3" pitchFamily="-65" charset="-128"/>
            </a:endParaRPr>
          </a:p>
        </p:txBody>
      </p:sp>
    </p:spTree>
    <p:extLst>
      <p:ext uri="{BB962C8B-B14F-4D97-AF65-F5344CB8AC3E}">
        <p14:creationId xmlns:p14="http://schemas.microsoft.com/office/powerpoint/2010/main" val="203870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13.1 Calculating the Weights in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a:t>
            </a:r>
            <a:r>
              <a:rPr lang="en-US" altLang="en-US" sz="2800" dirty="0">
                <a:latin typeface="+mj-lt"/>
                <a:ea typeface="ヒラギノ角ゴ Pro W3" pitchFamily="-65" charset="-128"/>
              </a:rPr>
              <a:t>(4 of 4)</a:t>
            </a:r>
            <a:endParaRPr lang="en-US" sz="2800" dirty="0">
              <a:latin typeface="+mj-lt"/>
            </a:endParaRPr>
          </a:p>
        </p:txBody>
      </p:sp>
      <p:sp>
        <p:nvSpPr>
          <p:cNvPr id="3" name="Content Placeholder 2"/>
          <p:cNvSpPr>
            <a:spLocks noGrp="1"/>
          </p:cNvSpPr>
          <p:nvPr>
            <p:ph idx="1"/>
          </p:nvPr>
        </p:nvSpPr>
        <p:spPr>
          <a:xfrm>
            <a:off x="457200" y="1600201"/>
            <a:ext cx="8229600" cy="2133599"/>
          </a:xfrm>
        </p:spPr>
        <p:txBody>
          <a:bodyPr/>
          <a:lstStyle/>
          <a:p>
            <a:pPr>
              <a:buNone/>
            </a:pPr>
            <a:r>
              <a:rPr lang="en-US" altLang="en-US" sz="2400" b="1" dirty="0">
                <a:ea typeface="ヒラギノ角ゴ Pro W3" pitchFamily="-65" charset="-128"/>
              </a:rPr>
              <a:t>Evaluate:</a:t>
            </a:r>
          </a:p>
          <a:p>
            <a:r>
              <a:rPr lang="en-IN" sz="2400" dirty="0"/>
              <a:t>When calculating its overall cost of capital, Kenai will use a weighted average of the cost of its debt capital and the cost of its equity capital, giving a weight of 24.1% to its cost of debt and a weight of 75.9% to its cost of equity.</a:t>
            </a:r>
            <a:endParaRPr lang="en-US" altLang="en-US" sz="2400" dirty="0">
              <a:ea typeface="ヒラギノ角ゴ Pro W3" pitchFamily="-65" charset="-128"/>
            </a:endParaRPr>
          </a:p>
        </p:txBody>
      </p:sp>
    </p:spTree>
    <p:extLst>
      <p:ext uri="{BB962C8B-B14F-4D97-AF65-F5344CB8AC3E}">
        <p14:creationId xmlns:p14="http://schemas.microsoft.com/office/powerpoint/2010/main" val="24553451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ea typeface="ヒラギノ角ゴ Pro W3" pitchFamily="-65" charset="-128"/>
              </a:rPr>
              <a:t>13.2 The Firm’s Costs of Debt and Equity Capital </a:t>
            </a:r>
            <a:r>
              <a:rPr lang="en-US" altLang="en-US" sz="2800" dirty="0">
                <a:latin typeface="+mj-lt"/>
                <a:ea typeface="ヒラギノ角ゴ Pro W3" pitchFamily="-65" charset="-128"/>
              </a:rPr>
              <a:t>(1 of 7)</a:t>
            </a:r>
            <a:endParaRPr lang="en-US" sz="2800" dirty="0">
              <a:latin typeface="+mj-lt"/>
            </a:endParaRPr>
          </a:p>
        </p:txBody>
      </p:sp>
      <p:sp>
        <p:nvSpPr>
          <p:cNvPr id="3" name="Content Placeholder 2"/>
          <p:cNvSpPr>
            <a:spLocks noGrp="1"/>
          </p:cNvSpPr>
          <p:nvPr>
            <p:ph idx="1"/>
          </p:nvPr>
        </p:nvSpPr>
        <p:spPr>
          <a:xfrm>
            <a:off x="457200" y="1614056"/>
            <a:ext cx="8229600" cy="3839864"/>
          </a:xfrm>
        </p:spPr>
        <p:txBody>
          <a:bodyPr/>
          <a:lstStyle/>
          <a:p>
            <a:r>
              <a:rPr lang="en-US" altLang="en-US" sz="2200" dirty="0">
                <a:ea typeface="ヒラギノ角ゴ Pro W3" pitchFamily="-65" charset="-128"/>
              </a:rPr>
              <a:t>Cost of Debt Capital</a:t>
            </a:r>
          </a:p>
          <a:p>
            <a:pPr lvl="1"/>
            <a:r>
              <a:rPr lang="en-US" altLang="en-US" sz="2200" dirty="0">
                <a:ea typeface="ヒラギノ角ゴ Pro W3" pitchFamily="-65" charset="-128"/>
              </a:rPr>
              <a:t>Yield to Maturity and the Cost of Debt</a:t>
            </a:r>
          </a:p>
          <a:p>
            <a:pPr lvl="2"/>
            <a:r>
              <a:rPr lang="en-US" altLang="en-US" sz="2200" dirty="0">
                <a:ea typeface="ＭＳ Ｐゴシック" panose="020B0600070205080204" pitchFamily="34" charset="-128"/>
              </a:rPr>
              <a:t>The Yield to Maturity is the yield that bond purchasers would earn if they held the debt to maturity and received all the payments as promised</a:t>
            </a:r>
          </a:p>
          <a:p>
            <a:pPr lvl="2"/>
            <a:r>
              <a:rPr lang="en-US" altLang="en-US" sz="2200" dirty="0">
                <a:ea typeface="ＭＳ Ｐゴシック" panose="020B0600070205080204" pitchFamily="34" charset="-128"/>
              </a:rPr>
              <a:t>Can use it to estimate the firm's current cost of debt: the yield that investors demand to hold the firm’s debt (new or existing)</a:t>
            </a:r>
          </a:p>
          <a:p>
            <a:pPr lvl="1"/>
            <a:r>
              <a:rPr lang="en-US" altLang="en-US" sz="2200" dirty="0">
                <a:ea typeface="ヒラギノ角ゴ Pro W3" pitchFamily="-65" charset="-128"/>
              </a:rPr>
              <a:t>Taxes and the Cost of Debt</a:t>
            </a:r>
          </a:p>
          <a:p>
            <a:pPr lvl="2"/>
            <a:r>
              <a:rPr lang="en-US" altLang="en-US" sz="2200" dirty="0">
                <a:ea typeface="ＭＳ Ｐゴシック" panose="020B0600070205080204" pitchFamily="34" charset="-128"/>
              </a:rPr>
              <a:t>Effective Cost of Debt</a:t>
            </a:r>
          </a:p>
        </p:txBody>
      </p:sp>
      <p:graphicFrame>
        <p:nvGraphicFramePr>
          <p:cNvPr id="8" name="Object 7" descr="An expression: r sub D times, 1 minus T sub C.">
            <a:extLst>
              <a:ext uri="{FF2B5EF4-FFF2-40B4-BE49-F238E27FC236}">
                <a16:creationId xmlns:a16="http://schemas.microsoft.com/office/drawing/2014/main" id="{9E837200-2AFC-484D-BAF7-2B36729B41B3}"/>
              </a:ext>
            </a:extLst>
          </p:cNvPr>
          <p:cNvGraphicFramePr>
            <a:graphicFrameLocks noChangeAspect="1"/>
          </p:cNvGraphicFramePr>
          <p:nvPr>
            <p:extLst>
              <p:ext uri="{D42A27DB-BD31-4B8C-83A1-F6EECF244321}">
                <p14:modId xmlns:p14="http://schemas.microsoft.com/office/powerpoint/2010/main" val="2414037307"/>
              </p:ext>
            </p:extLst>
          </p:nvPr>
        </p:nvGraphicFramePr>
        <p:xfrm>
          <a:off x="3124200" y="5507916"/>
          <a:ext cx="1193800" cy="381000"/>
        </p:xfrm>
        <a:graphic>
          <a:graphicData uri="http://schemas.openxmlformats.org/presentationml/2006/ole">
            <mc:AlternateContent xmlns:mc="http://schemas.openxmlformats.org/markup-compatibility/2006">
              <mc:Choice xmlns:v="urn:schemas-microsoft-com:vml" Requires="v">
                <p:oleObj spid="_x0000_s87362" name="Equation" r:id="rId4" imgW="1193760" imgH="380880" progId="Equation.DSMT4">
                  <p:embed/>
                </p:oleObj>
              </mc:Choice>
              <mc:Fallback>
                <p:oleObj name="Equation" r:id="rId4" imgW="1193760" imgH="380880" progId="Equation.DSMT4">
                  <p:embed/>
                  <p:pic>
                    <p:nvPicPr>
                      <p:cNvPr id="7" name="Object 6" descr="An expression: r sub D times, 1 minus T sub C."/>
                      <p:cNvPicPr/>
                      <p:nvPr/>
                    </p:nvPicPr>
                    <p:blipFill>
                      <a:blip r:embed="rId5"/>
                      <a:stretch>
                        <a:fillRect/>
                      </a:stretch>
                    </p:blipFill>
                    <p:spPr>
                      <a:xfrm>
                        <a:off x="3124200" y="5507916"/>
                        <a:ext cx="1193800" cy="381000"/>
                      </a:xfrm>
                      <a:prstGeom prst="rect">
                        <a:avLst/>
                      </a:prstGeom>
                    </p:spPr>
                  </p:pic>
                </p:oleObj>
              </mc:Fallback>
            </mc:AlternateContent>
          </a:graphicData>
        </a:graphic>
      </p:graphicFrame>
      <p:sp>
        <p:nvSpPr>
          <p:cNvPr id="4" name="Content Placeholder 3"/>
          <p:cNvSpPr>
            <a:spLocks noGrp="1"/>
          </p:cNvSpPr>
          <p:nvPr>
            <p:ph idx="13"/>
          </p:nvPr>
        </p:nvSpPr>
        <p:spPr>
          <a:xfrm>
            <a:off x="5791200" y="5507181"/>
            <a:ext cx="1219200" cy="380999"/>
          </a:xfrm>
        </p:spPr>
        <p:txBody>
          <a:bodyPr/>
          <a:lstStyle/>
          <a:p>
            <a:pPr marL="0" indent="0">
              <a:buNone/>
            </a:pPr>
            <a:r>
              <a:rPr lang="en-US" altLang="en-US" sz="2000" dirty="0">
                <a:ea typeface="ＭＳ Ｐゴシック" panose="020B0600070205080204" pitchFamily="34" charset="-128"/>
                <a:sym typeface="Symbol" panose="05050102010706020507" pitchFamily="18" charset="2"/>
              </a:rPr>
              <a:t>(Eq. 13.3)</a:t>
            </a:r>
            <a:endParaRPr lang="en-IN" sz="2000" dirty="0"/>
          </a:p>
        </p:txBody>
      </p:sp>
      <p:sp>
        <p:nvSpPr>
          <p:cNvPr id="5" name="Content Placeholder 4"/>
          <p:cNvSpPr>
            <a:spLocks noGrp="1"/>
          </p:cNvSpPr>
          <p:nvPr>
            <p:ph idx="14"/>
          </p:nvPr>
        </p:nvSpPr>
        <p:spPr>
          <a:xfrm>
            <a:off x="1600200" y="5971310"/>
            <a:ext cx="4495800" cy="322051"/>
          </a:xfrm>
        </p:spPr>
        <p:txBody>
          <a:bodyPr/>
          <a:lstStyle/>
          <a:p>
            <a:pPr marL="0" lvl="2" indent="0">
              <a:spcBef>
                <a:spcPts val="1500"/>
              </a:spcBef>
              <a:buNone/>
            </a:pPr>
            <a:r>
              <a:rPr lang="en-US" altLang="en-US" sz="2200" dirty="0">
                <a:ea typeface="ＭＳ Ｐゴシック" panose="020B0600070205080204" pitchFamily="34" charset="-128"/>
              </a:rPr>
              <a:t>where </a:t>
            </a:r>
            <a:r>
              <a:rPr lang="en-US" altLang="en-US" sz="2200" i="1" spc="-350" dirty="0">
                <a:ea typeface="ＭＳ Ｐゴシック" panose="020B0600070205080204" pitchFamily="34" charset="-128"/>
                <a:sym typeface="Symbol" panose="05050102010706020507" pitchFamily="18" charset="2"/>
              </a:rPr>
              <a:t>T </a:t>
            </a:r>
            <a:r>
              <a:rPr lang="en-US" altLang="en-US" sz="2200" i="1" baseline="-25000" dirty="0">
                <a:ea typeface="ＭＳ Ｐゴシック" panose="020B0600070205080204" pitchFamily="34" charset="-128"/>
                <a:sym typeface="Symbol" panose="05050102010706020507" pitchFamily="18" charset="2"/>
              </a:rPr>
              <a:t>C</a:t>
            </a:r>
            <a:r>
              <a:rPr lang="en-US" altLang="en-US" sz="2200" i="1" dirty="0">
                <a:ea typeface="ＭＳ Ｐゴシック" panose="020B0600070205080204" pitchFamily="34" charset="-128"/>
                <a:sym typeface="Symbol" panose="05050102010706020507" pitchFamily="18" charset="2"/>
              </a:rPr>
              <a:t> </a:t>
            </a:r>
            <a:r>
              <a:rPr lang="en-US" altLang="en-US" sz="2200" dirty="0">
                <a:ea typeface="ＭＳ Ｐゴシック" panose="020B0600070205080204" pitchFamily="34" charset="-128"/>
                <a:sym typeface="Symbol" panose="05050102010706020507" pitchFamily="18" charset="2"/>
              </a:rPr>
              <a:t>is the corporate tax rate.</a:t>
            </a:r>
            <a:endParaRPr lang="en-US" altLang="en-US" sz="2200" dirty="0">
              <a:ea typeface="ＭＳ Ｐゴシック" panose="020B0600070205080204" pitchFamily="34" charset="-128"/>
            </a:endParaRPr>
          </a:p>
        </p:txBody>
      </p:sp>
    </p:spTree>
    <p:extLst>
      <p:ext uri="{BB962C8B-B14F-4D97-AF65-F5344CB8AC3E}">
        <p14:creationId xmlns:p14="http://schemas.microsoft.com/office/powerpoint/2010/main" val="1852587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nchor="ctr"/>
          <a:lstStyle/>
          <a:p>
            <a:r>
              <a:rPr lang="en-US" altLang="en-US" sz="3600" dirty="0">
                <a:latin typeface="+mj-lt"/>
                <a:ea typeface="ヒラギノ角ゴ Pro W3" pitchFamily="-65" charset="-128"/>
              </a:rPr>
              <a:t>Example 13.2 Effective Cost of Debt  </a:t>
            </a:r>
            <a:r>
              <a:rPr lang="en-US" altLang="en-US" sz="2800" dirty="0">
                <a:latin typeface="+mj-lt"/>
                <a:ea typeface="ヒラギノ角ゴ Pro W3" pitchFamily="-65" charset="-128"/>
              </a:rPr>
              <a:t>(1 of 4)</a:t>
            </a:r>
            <a:endParaRPr lang="en-US" sz="2000" dirty="0">
              <a:latin typeface="+mj-lt"/>
            </a:endParaRPr>
          </a:p>
        </p:txBody>
      </p:sp>
      <p:sp>
        <p:nvSpPr>
          <p:cNvPr id="3" name="Content Placeholder 2"/>
          <p:cNvSpPr>
            <a:spLocks noGrp="1"/>
          </p:cNvSpPr>
          <p:nvPr>
            <p:ph idx="1"/>
          </p:nvPr>
        </p:nvSpPr>
        <p:spPr>
          <a:xfrm>
            <a:off x="457200" y="1600201"/>
            <a:ext cx="8229600" cy="1752600"/>
          </a:xfrm>
        </p:spPr>
        <p:txBody>
          <a:bodyPr/>
          <a:lstStyle/>
          <a:p>
            <a:pPr>
              <a:buNone/>
            </a:pPr>
            <a:r>
              <a:rPr lang="en-US" altLang="en-US" sz="2400" b="1" dirty="0">
                <a:ea typeface="ヒラギノ角ゴ Pro W3" pitchFamily="-65" charset="-128"/>
              </a:rPr>
              <a:t>Problem:</a:t>
            </a:r>
          </a:p>
          <a:p>
            <a:r>
              <a:rPr lang="en-US" sz="2400" dirty="0"/>
              <a:t>By using the yield to maturity on </a:t>
            </a:r>
            <a:r>
              <a:rPr lang="en-US" sz="2400" spc="-350" dirty="0"/>
              <a:t>A </a:t>
            </a:r>
            <a:r>
              <a:rPr lang="en-US" sz="2400" dirty="0"/>
              <a:t>T&amp;T’s debt, we found that its pretax cost of debt is 3.18%. If </a:t>
            </a:r>
            <a:r>
              <a:rPr lang="en-US" sz="2400" spc="-350" dirty="0"/>
              <a:t>A </a:t>
            </a:r>
            <a:r>
              <a:rPr lang="en-US" sz="2400" dirty="0"/>
              <a:t>T&amp;T’s tax rate is 25%, what is its effective cost of debt?</a:t>
            </a:r>
            <a:endParaRPr lang="en-US" altLang="en-US" sz="2400" dirty="0">
              <a:ea typeface="ヒラギノ角ゴ Pro W3" pitchFamily="-65" charset="-128"/>
            </a:endParaRPr>
          </a:p>
        </p:txBody>
      </p:sp>
    </p:spTree>
    <p:extLst>
      <p:ext uri="{BB962C8B-B14F-4D97-AF65-F5344CB8AC3E}">
        <p14:creationId xmlns:p14="http://schemas.microsoft.com/office/powerpoint/2010/main" val="32423176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958" y="151506"/>
            <a:ext cx="8229600" cy="1097280"/>
          </a:xfrm>
        </p:spPr>
        <p:txBody>
          <a:bodyPr anchor="ctr"/>
          <a:lstStyle/>
          <a:p>
            <a:r>
              <a:rPr lang="en-US" altLang="en-US" sz="3600" dirty="0">
                <a:latin typeface="+mj-lt"/>
                <a:ea typeface="ヒラギノ角ゴ Pro W3" pitchFamily="-65" charset="-128"/>
              </a:rPr>
              <a:t>Example 13.2 Effective Cost of Debt  </a:t>
            </a:r>
            <a:r>
              <a:rPr lang="en-US" altLang="en-US" sz="2800" dirty="0">
                <a:latin typeface="+mj-lt"/>
                <a:ea typeface="ヒラギノ角ゴ Pro W3" pitchFamily="-65" charset="-128"/>
              </a:rPr>
              <a:t>(2 of 4)</a:t>
            </a:r>
            <a:endParaRPr lang="en-US" sz="2000" dirty="0">
              <a:latin typeface="+mj-lt"/>
            </a:endParaRPr>
          </a:p>
        </p:txBody>
      </p:sp>
      <p:sp>
        <p:nvSpPr>
          <p:cNvPr id="3" name="Content Placeholder 2"/>
          <p:cNvSpPr>
            <a:spLocks noGrp="1"/>
          </p:cNvSpPr>
          <p:nvPr>
            <p:ph idx="1"/>
          </p:nvPr>
        </p:nvSpPr>
        <p:spPr>
          <a:xfrm>
            <a:off x="457200" y="1600201"/>
            <a:ext cx="8229600" cy="2590799"/>
          </a:xfrm>
        </p:spPr>
        <p:txBody>
          <a:bodyPr/>
          <a:lstStyle/>
          <a:p>
            <a:pPr>
              <a:buNone/>
            </a:pPr>
            <a:r>
              <a:rPr lang="en-US" altLang="en-US" sz="2400" b="1" dirty="0">
                <a:ea typeface="ヒラギノ角ゴ Pro W3" pitchFamily="-65" charset="-128"/>
              </a:rPr>
              <a:t>Solution:</a:t>
            </a:r>
          </a:p>
          <a:p>
            <a:pPr>
              <a:spcBef>
                <a:spcPts val="0"/>
              </a:spcBef>
              <a:buNone/>
            </a:pPr>
            <a:r>
              <a:rPr lang="en-US" altLang="en-US" sz="2400" b="1" dirty="0">
                <a:ea typeface="ヒラギノ角ゴ Pro W3" pitchFamily="-65" charset="-128"/>
              </a:rPr>
              <a:t>Plan:</a:t>
            </a:r>
          </a:p>
          <a:p>
            <a:r>
              <a:rPr lang="en-IN" sz="2400" dirty="0"/>
              <a:t>We can use Equation 13.3 to calculate </a:t>
            </a:r>
            <a:r>
              <a:rPr lang="en-IN" sz="2400" spc="-350" dirty="0"/>
              <a:t>A </a:t>
            </a:r>
            <a:r>
              <a:rPr lang="en-IN" sz="2400" dirty="0"/>
              <a:t>T&amp;T’s effective cost of debt:</a:t>
            </a:r>
            <a:endParaRPr lang="en-US" altLang="en-US" sz="2400" dirty="0">
              <a:ea typeface="ヒラギノ角ゴ Pro W3" pitchFamily="-65" charset="-128"/>
            </a:endParaRPr>
          </a:p>
          <a:p>
            <a:pPr lvl="1">
              <a:buNone/>
            </a:pPr>
            <a:r>
              <a:rPr lang="en-US" altLang="en-US" sz="2400" i="1" spc="-350" dirty="0">
                <a:ea typeface="ヒラギノ角ゴ Pro W3" pitchFamily="-65" charset="-128"/>
              </a:rPr>
              <a:t>r </a:t>
            </a:r>
            <a:r>
              <a:rPr lang="en-US" altLang="en-US" sz="2400" i="1" baseline="-25000" dirty="0">
                <a:ea typeface="ヒラギノ角ゴ Pro W3" pitchFamily="-65" charset="-128"/>
              </a:rPr>
              <a:t>D</a:t>
            </a:r>
            <a:r>
              <a:rPr lang="en-US" altLang="en-US" sz="2400" dirty="0">
                <a:ea typeface="ヒラギノ角ゴ Pro W3" pitchFamily="-65" charset="-128"/>
              </a:rPr>
              <a:t> = 0.0318 (pretax cost of debt)</a:t>
            </a:r>
          </a:p>
          <a:p>
            <a:pPr lvl="1">
              <a:buNone/>
            </a:pPr>
            <a:r>
              <a:rPr lang="en-US" altLang="en-US" sz="2400" i="1" spc="-350" dirty="0">
                <a:ea typeface="ヒラギノ角ゴ Pro W3" pitchFamily="-65" charset="-128"/>
              </a:rPr>
              <a:t>T </a:t>
            </a:r>
            <a:r>
              <a:rPr lang="en-US" altLang="en-US" sz="2400" i="1" baseline="-25000" dirty="0">
                <a:ea typeface="ヒラギノ角ゴ Pro W3" pitchFamily="-65" charset="-128"/>
              </a:rPr>
              <a:t>C</a:t>
            </a:r>
            <a:r>
              <a:rPr lang="en-US" altLang="en-US" sz="2400" dirty="0">
                <a:ea typeface="ヒラギノ角ゴ Pro W3" pitchFamily="-65" charset="-128"/>
              </a:rPr>
              <a:t> = 0.25 (corporate tax rate)</a:t>
            </a:r>
          </a:p>
          <a:p>
            <a:pPr lvl="1">
              <a:buNone/>
            </a:pPr>
            <a:endParaRPr lang="en-US" altLang="en-US" sz="2400" dirty="0">
              <a:ea typeface="ヒラギノ角ゴ Pro W3" pitchFamily="-65" charset="-128"/>
            </a:endParaRPr>
          </a:p>
        </p:txBody>
      </p:sp>
      <p:sp>
        <p:nvSpPr>
          <p:cNvPr id="5" name="TextBox 4">
            <a:extLst>
              <a:ext uri="{FF2B5EF4-FFF2-40B4-BE49-F238E27FC236}">
                <a16:creationId xmlns:a16="http://schemas.microsoft.com/office/drawing/2014/main" id="{B74D76EC-C0A6-4086-9CCE-6D9BE89BD9DC}"/>
              </a:ext>
            </a:extLst>
          </p:cNvPr>
          <p:cNvSpPr txBox="1"/>
          <p:nvPr/>
        </p:nvSpPr>
        <p:spPr>
          <a:xfrm>
            <a:off x="457200" y="4615097"/>
            <a:ext cx="8077200" cy="830997"/>
          </a:xfrm>
          <a:prstGeom prst="rect">
            <a:avLst/>
          </a:prstGeom>
          <a:noFill/>
        </p:spPr>
        <p:txBody>
          <a:bodyPr wrap="square">
            <a:spAutoFit/>
          </a:bodyPr>
          <a:lstStyle/>
          <a:p>
            <a:r>
              <a:rPr lang="en-IN" sz="2400" dirty="0"/>
              <a:t>AT&amp;T’s effective cost of debt is</a:t>
            </a:r>
            <a:r>
              <a:rPr lang="en-US" altLang="en-US" sz="2400" dirty="0">
                <a:ea typeface="ヒラギノ角ゴ Pro W3" pitchFamily="-65" charset="-128"/>
              </a:rPr>
              <a:t> </a:t>
            </a:r>
          </a:p>
          <a:p>
            <a:pPr marL="0" indent="0" algn="ctr">
              <a:buNone/>
            </a:pPr>
            <a:r>
              <a:rPr lang="en-IN" sz="2400" dirty="0"/>
              <a:t>0.0318 ( 1 – 0.25) = 0.02385 = 2.385%.</a:t>
            </a:r>
            <a:endParaRPr lang="en-US" altLang="en-US" sz="2400" dirty="0">
              <a:ea typeface="ヒラギノ角ゴ Pro W3" pitchFamily="-65" charset="-128"/>
            </a:endParaRPr>
          </a:p>
        </p:txBody>
      </p:sp>
    </p:spTree>
    <p:extLst>
      <p:ext uri="{BB962C8B-B14F-4D97-AF65-F5344CB8AC3E}">
        <p14:creationId xmlns:p14="http://schemas.microsoft.com/office/powerpoint/2010/main" val="2723862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958" y="163158"/>
            <a:ext cx="8229600" cy="1097280"/>
          </a:xfrm>
        </p:spPr>
        <p:txBody>
          <a:bodyPr anchor="ctr"/>
          <a:lstStyle/>
          <a:p>
            <a:r>
              <a:rPr lang="en-US" altLang="en-US" sz="3600" dirty="0">
                <a:latin typeface="+mj-lt"/>
                <a:ea typeface="ヒラギノ角ゴ Pro W3" pitchFamily="-65" charset="-128"/>
              </a:rPr>
              <a:t>Example 13.2 Effective Cost of Debt  </a:t>
            </a:r>
            <a:r>
              <a:rPr lang="en-US" altLang="en-US" sz="2800" dirty="0">
                <a:latin typeface="+mj-lt"/>
                <a:ea typeface="ヒラギノ角ゴ Pro W3" pitchFamily="-65" charset="-128"/>
              </a:rPr>
              <a:t>(4 of 4)</a:t>
            </a:r>
            <a:endParaRPr lang="en-US" sz="2000" dirty="0">
              <a:latin typeface="+mj-lt"/>
            </a:endParaRPr>
          </a:p>
        </p:txBody>
      </p:sp>
      <p:sp>
        <p:nvSpPr>
          <p:cNvPr id="3" name="Content Placeholder 2"/>
          <p:cNvSpPr>
            <a:spLocks noGrp="1"/>
          </p:cNvSpPr>
          <p:nvPr>
            <p:ph idx="1"/>
          </p:nvPr>
        </p:nvSpPr>
        <p:spPr>
          <a:xfrm>
            <a:off x="457200" y="1600200"/>
            <a:ext cx="8229600" cy="4114800"/>
          </a:xfrm>
        </p:spPr>
        <p:txBody>
          <a:bodyPr/>
          <a:lstStyle/>
          <a:p>
            <a:pPr>
              <a:buNone/>
            </a:pPr>
            <a:r>
              <a:rPr lang="en-US" altLang="en-US" sz="2400" b="1" dirty="0">
                <a:ea typeface="ヒラギノ角ゴ Pro W3" pitchFamily="-65" charset="-128"/>
              </a:rPr>
              <a:t>Evaluate:</a:t>
            </a:r>
          </a:p>
          <a:p>
            <a:r>
              <a:rPr lang="en-US" sz="2400" dirty="0"/>
              <a:t>For every new $1000 it borrows, </a:t>
            </a:r>
            <a:r>
              <a:rPr lang="en-US" sz="2400" spc="-350" dirty="0"/>
              <a:t>A </a:t>
            </a:r>
            <a:r>
              <a:rPr lang="en-US" sz="2400" dirty="0"/>
              <a:t>T&amp;T would pay its bondholders 0.0318 ($1000) = $31.80 in interest every year. Because it can deduct that $31.80 in interest from its income, every dollar in interest saves </a:t>
            </a:r>
            <a:r>
              <a:rPr lang="en-US" sz="2400" spc="-350" dirty="0"/>
              <a:t>A </a:t>
            </a:r>
            <a:r>
              <a:rPr lang="en-US" sz="2400" dirty="0"/>
              <a:t>T&amp;T 25 cents in taxes, so the interest tax deduction reduces the firm’s tax payment to the government by 0.25 ($31.80) = $7.95. </a:t>
            </a:r>
          </a:p>
          <a:p>
            <a:r>
              <a:rPr lang="en-US" sz="2400" dirty="0"/>
              <a:t>Thus, </a:t>
            </a:r>
            <a:r>
              <a:rPr lang="en-US" sz="2400" spc="-350" dirty="0"/>
              <a:t>A </a:t>
            </a:r>
            <a:r>
              <a:rPr lang="en-US" sz="2400" dirty="0"/>
              <a:t>T&amp;T’s net cost of $1000 of debt is the $31.80 it pays minus the $7.95 in reduced tax payments, which is $23.85 per $1000 or 2.385%.</a:t>
            </a:r>
            <a:endParaRPr lang="en-US" altLang="en-US" sz="2400" dirty="0">
              <a:ea typeface="ヒラギノ角ゴ Pro W3" pitchFamily="-65" charset="-128"/>
            </a:endParaRPr>
          </a:p>
        </p:txBody>
      </p:sp>
    </p:spTree>
    <p:extLst>
      <p:ext uri="{BB962C8B-B14F-4D97-AF65-F5344CB8AC3E}">
        <p14:creationId xmlns:p14="http://schemas.microsoft.com/office/powerpoint/2010/main" val="3729759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9432"/>
            <a:ext cx="8229600" cy="563078"/>
          </a:xfrm>
        </p:spPr>
        <p:txBody>
          <a:bodyPr/>
          <a:lstStyle/>
          <a:p>
            <a:r>
              <a:rPr lang="en-US" altLang="en-US" sz="3600" dirty="0">
                <a:latin typeface="+mj-lt"/>
              </a:rPr>
              <a:t>Chapter Outline</a:t>
            </a:r>
            <a:endParaRPr lang="en-US" sz="2800" dirty="0">
              <a:latin typeface="+mj-lt"/>
            </a:endParaRPr>
          </a:p>
        </p:txBody>
      </p:sp>
      <p:sp>
        <p:nvSpPr>
          <p:cNvPr id="3" name="Content Placeholder 2"/>
          <p:cNvSpPr>
            <a:spLocks noGrp="1"/>
          </p:cNvSpPr>
          <p:nvPr>
            <p:ph idx="1"/>
          </p:nvPr>
        </p:nvSpPr>
        <p:spPr>
          <a:xfrm>
            <a:off x="457200" y="1001110"/>
            <a:ext cx="8229600" cy="3266090"/>
          </a:xfrm>
        </p:spPr>
        <p:txBody>
          <a:bodyPr/>
          <a:lstStyle/>
          <a:p>
            <a:pPr marL="517525" indent="-517525">
              <a:buNone/>
            </a:pPr>
            <a:r>
              <a:rPr lang="en-US" sz="2400" b="1" dirty="0">
                <a:solidFill>
                  <a:srgbClr val="007FA3"/>
                </a:solidFill>
              </a:rPr>
              <a:t>13.1</a:t>
            </a:r>
            <a:r>
              <a:rPr lang="en-US" sz="2400" dirty="0">
                <a:solidFill>
                  <a:srgbClr val="007FA3"/>
                </a:solidFill>
              </a:rPr>
              <a:t> </a:t>
            </a:r>
            <a:r>
              <a:rPr lang="en-US" altLang="en-US" sz="2400" dirty="0">
                <a:ea typeface="ヒラギノ角ゴ Pro W3" pitchFamily="-65" charset="-128"/>
              </a:rPr>
              <a:t>A First Look at the Weighted Average Cost of Capital</a:t>
            </a:r>
          </a:p>
          <a:p>
            <a:pPr marL="0" indent="0">
              <a:buClr>
                <a:schemeClr val="bg1"/>
              </a:buClr>
              <a:buNone/>
            </a:pPr>
            <a:r>
              <a:rPr lang="en-US" sz="2400" b="1" dirty="0">
                <a:solidFill>
                  <a:srgbClr val="007FA3"/>
                </a:solidFill>
              </a:rPr>
              <a:t>13.2</a:t>
            </a:r>
            <a:r>
              <a:rPr lang="en-US" sz="2400" dirty="0">
                <a:solidFill>
                  <a:srgbClr val="007FA3"/>
                </a:solidFill>
              </a:rPr>
              <a:t> </a:t>
            </a:r>
            <a:r>
              <a:rPr lang="en-US" altLang="en-US" sz="2400" dirty="0">
                <a:ea typeface="ヒラギノ角ゴ Pro W3" pitchFamily="-65" charset="-128"/>
              </a:rPr>
              <a:t>The Firm’s Costs of Debt and Equity Capital</a:t>
            </a:r>
            <a:endParaRPr lang="en-US" sz="2400" dirty="0"/>
          </a:p>
          <a:p>
            <a:pPr marL="0" indent="0">
              <a:buClr>
                <a:schemeClr val="bg1"/>
              </a:buClr>
              <a:buNone/>
            </a:pPr>
            <a:r>
              <a:rPr lang="en-US" sz="2400" b="1" dirty="0">
                <a:solidFill>
                  <a:srgbClr val="007FA3"/>
                </a:solidFill>
              </a:rPr>
              <a:t>13.3 </a:t>
            </a:r>
            <a:r>
              <a:rPr lang="en-US" altLang="en-US" sz="2400" dirty="0">
                <a:ea typeface="ヒラギノ角ゴ Pro W3" pitchFamily="-65" charset="-128"/>
              </a:rPr>
              <a:t>A Second Look at the Weighted Average Cost of Capital</a:t>
            </a:r>
            <a:endParaRPr lang="en-US" sz="2400" dirty="0"/>
          </a:p>
          <a:p>
            <a:pPr marL="914400" indent="-914400">
              <a:buNone/>
            </a:pPr>
            <a:r>
              <a:rPr lang="en-US" sz="2400" b="1" dirty="0">
                <a:solidFill>
                  <a:srgbClr val="007FA3"/>
                </a:solidFill>
              </a:rPr>
              <a:t>13.4 </a:t>
            </a:r>
            <a:r>
              <a:rPr lang="en-US" altLang="en-US" sz="2400" dirty="0">
                <a:ea typeface="ヒラギノ角ゴ Pro W3" pitchFamily="-65" charset="-128"/>
              </a:rPr>
              <a:t>Using the </a:t>
            </a:r>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to Value a Project</a:t>
            </a:r>
          </a:p>
          <a:p>
            <a:pPr marL="914400" indent="-914400">
              <a:buNone/>
            </a:pPr>
            <a:r>
              <a:rPr lang="en-US" sz="2400" b="1" dirty="0">
                <a:solidFill>
                  <a:srgbClr val="007FA3"/>
                </a:solidFill>
              </a:rPr>
              <a:t>13.5 </a:t>
            </a:r>
            <a:r>
              <a:rPr lang="en-US" altLang="en-US" sz="2400" dirty="0">
                <a:ea typeface="ヒラギノ角ゴ Pro W3" pitchFamily="-65" charset="-128"/>
              </a:rPr>
              <a:t>Project-Based Costs of Capital</a:t>
            </a:r>
            <a:endParaRPr lang="en-US" altLang="en-US" sz="2400" dirty="0"/>
          </a:p>
          <a:p>
            <a:pPr marL="914400" indent="-914400">
              <a:buNone/>
            </a:pPr>
            <a:r>
              <a:rPr lang="en-US" sz="2400" b="1" dirty="0">
                <a:solidFill>
                  <a:srgbClr val="007FA3"/>
                </a:solidFill>
              </a:rPr>
              <a:t>13.6 </a:t>
            </a:r>
            <a:r>
              <a:rPr lang="en-US" altLang="en-US" sz="2400" dirty="0">
                <a:ea typeface="ヒラギノ角ゴ Pro W3" pitchFamily="-65" charset="-128"/>
              </a:rPr>
              <a:t>When Raising External Capital Is Costly</a:t>
            </a:r>
            <a:endParaRPr lang="en-US" altLang="en-US" sz="2400" dirty="0"/>
          </a:p>
        </p:txBody>
      </p:sp>
    </p:spTree>
    <p:extLst>
      <p:ext uri="{BB962C8B-B14F-4D97-AF65-F5344CB8AC3E}">
        <p14:creationId xmlns:p14="http://schemas.microsoft.com/office/powerpoint/2010/main" val="4170908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958" y="226130"/>
            <a:ext cx="8229600" cy="1097280"/>
          </a:xfrm>
        </p:spPr>
        <p:txBody>
          <a:bodyPr/>
          <a:lstStyle/>
          <a:p>
            <a:r>
              <a:rPr lang="en-US" altLang="en-US" sz="3600" dirty="0">
                <a:latin typeface="+mj-lt"/>
                <a:ea typeface="ヒラギノ角ゴ Pro W3" pitchFamily="-65" charset="-128"/>
              </a:rPr>
              <a:t>13.2 The Firm’s Costs of Debt and Equity Capital </a:t>
            </a:r>
            <a:r>
              <a:rPr lang="en-US" altLang="en-US" sz="2800" dirty="0">
                <a:latin typeface="+mj-lt"/>
                <a:ea typeface="ヒラギノ角ゴ Pro W3" pitchFamily="-65" charset="-128"/>
              </a:rPr>
              <a:t>(2 of 7)</a:t>
            </a:r>
            <a:endParaRPr lang="en-US" sz="2800" dirty="0">
              <a:latin typeface="+mj-lt"/>
            </a:endParaRPr>
          </a:p>
        </p:txBody>
      </p:sp>
      <p:sp>
        <p:nvSpPr>
          <p:cNvPr id="3" name="Content Placeholder 2"/>
          <p:cNvSpPr>
            <a:spLocks noGrp="1"/>
          </p:cNvSpPr>
          <p:nvPr>
            <p:ph idx="1"/>
          </p:nvPr>
        </p:nvSpPr>
        <p:spPr>
          <a:xfrm>
            <a:off x="467958" y="1600200"/>
            <a:ext cx="8229600" cy="439949"/>
          </a:xfrm>
        </p:spPr>
        <p:txBody>
          <a:bodyPr/>
          <a:lstStyle/>
          <a:p>
            <a:r>
              <a:rPr lang="en-US" altLang="en-US" sz="2400" dirty="0">
                <a:ea typeface="ヒラギノ角ゴ Pro W3" pitchFamily="-65" charset="-128"/>
              </a:rPr>
              <a:t>Cost of Preferred Stock Capital</a:t>
            </a:r>
            <a:endParaRPr lang="en-US" altLang="en-US" sz="2000" dirty="0">
              <a:ea typeface="ＭＳ Ｐゴシック" panose="020B0600070205080204" pitchFamily="34" charset="-128"/>
            </a:endParaRPr>
          </a:p>
        </p:txBody>
      </p:sp>
      <p:graphicFrame>
        <p:nvGraphicFramePr>
          <p:cNvPr id="8" name="Object 15" descr="An equation: cost of preferred stock capital = preferred dividend divided by preferred stock price = dividend sub p f d, divided by P sub p f d.">
            <a:extLst>
              <a:ext uri="{FF2B5EF4-FFF2-40B4-BE49-F238E27FC236}">
                <a16:creationId xmlns:a16="http://schemas.microsoft.com/office/drawing/2014/main" id="{5C144E6B-6E8F-4CD4-B33C-88DC08DDE238}"/>
              </a:ext>
            </a:extLst>
          </p:cNvPr>
          <p:cNvGraphicFramePr>
            <a:graphicFrameLocks noChangeAspect="1"/>
          </p:cNvGraphicFramePr>
          <p:nvPr>
            <p:extLst>
              <p:ext uri="{D42A27DB-BD31-4B8C-83A1-F6EECF244321}">
                <p14:modId xmlns:p14="http://schemas.microsoft.com/office/powerpoint/2010/main" val="1699424422"/>
              </p:ext>
            </p:extLst>
          </p:nvPr>
        </p:nvGraphicFramePr>
        <p:xfrm>
          <a:off x="625120" y="2268750"/>
          <a:ext cx="7843838" cy="838200"/>
        </p:xfrm>
        <a:graphic>
          <a:graphicData uri="http://schemas.openxmlformats.org/presentationml/2006/ole">
            <mc:AlternateContent xmlns:mc="http://schemas.openxmlformats.org/markup-compatibility/2006">
              <mc:Choice xmlns:v="urn:schemas-microsoft-com:vml" Requires="v">
                <p:oleObj spid="_x0000_s75403" name="Equation" r:id="rId4" imgW="4394160" imgH="469800" progId="Equation.DSMT4">
                  <p:embed/>
                </p:oleObj>
              </mc:Choice>
              <mc:Fallback>
                <p:oleObj name="Equation" r:id="rId4" imgW="4394160" imgH="469800" progId="Equation.DSMT4">
                  <p:embed/>
                  <p:pic>
                    <p:nvPicPr>
                      <p:cNvPr id="4" name="Object 15" descr="An equation: cost of preferred stock capital = preferred dividend divided by preferred stock price = dividend sub p f d, divided by P sub p f d."/>
                      <p:cNvPicPr>
                        <a:picLocks noChangeAspect="1" noChangeArrowheads="1"/>
                      </p:cNvPicPr>
                      <p:nvPr/>
                    </p:nvPicPr>
                    <p:blipFill>
                      <a:blip r:embed="rId5"/>
                      <a:srcRect/>
                      <a:stretch>
                        <a:fillRect/>
                      </a:stretch>
                    </p:blipFill>
                    <p:spPr bwMode="auto">
                      <a:xfrm>
                        <a:off x="625120" y="2268750"/>
                        <a:ext cx="7843838"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Content Placeholder 5"/>
          <p:cNvSpPr>
            <a:spLocks noGrp="1"/>
          </p:cNvSpPr>
          <p:nvPr>
            <p:ph idx="13"/>
          </p:nvPr>
        </p:nvSpPr>
        <p:spPr>
          <a:xfrm>
            <a:off x="7543800" y="3238500"/>
            <a:ext cx="1143000" cy="380999"/>
          </a:xfrm>
        </p:spPr>
        <p:txBody>
          <a:bodyPr/>
          <a:lstStyle/>
          <a:p>
            <a:pPr marL="0" indent="0">
              <a:buNone/>
            </a:pPr>
            <a:r>
              <a:rPr lang="en-US" altLang="en-US" sz="2000" dirty="0"/>
              <a:t>(Eq. 3.4)</a:t>
            </a:r>
          </a:p>
        </p:txBody>
      </p:sp>
      <p:sp>
        <p:nvSpPr>
          <p:cNvPr id="7" name="Content Placeholder 6"/>
          <p:cNvSpPr>
            <a:spLocks noGrp="1"/>
          </p:cNvSpPr>
          <p:nvPr>
            <p:ph idx="14"/>
          </p:nvPr>
        </p:nvSpPr>
        <p:spPr>
          <a:xfrm>
            <a:off x="467958" y="3733800"/>
            <a:ext cx="8229600" cy="1143000"/>
          </a:xfrm>
        </p:spPr>
        <p:txBody>
          <a:bodyPr/>
          <a:lstStyle/>
          <a:p>
            <a:pPr marL="256032" lvl="2" indent="-256032">
              <a:spcBef>
                <a:spcPts val="1500"/>
              </a:spcBef>
              <a:buFont typeface="Arial" panose="020B0604020202020204" pitchFamily="34" charset="0"/>
              <a:buChar char="•"/>
            </a:pPr>
            <a:r>
              <a:rPr lang="en-US" altLang="en-US" sz="2400" dirty="0">
                <a:ea typeface="ＭＳ Ｐゴシック" panose="020B0600070205080204" pitchFamily="34" charset="-128"/>
              </a:rPr>
              <a:t>Assume </a:t>
            </a:r>
            <a:r>
              <a:rPr lang="en-US" altLang="en-US" sz="2400" spc="-350" dirty="0">
                <a:ea typeface="ＭＳ Ｐゴシック" panose="020B0600070205080204" pitchFamily="34" charset="-128"/>
              </a:rPr>
              <a:t>A </a:t>
            </a:r>
            <a:r>
              <a:rPr lang="en-US" altLang="en-US" sz="2400" dirty="0">
                <a:ea typeface="ＭＳ Ｐゴシック" panose="020B0600070205080204" pitchFamily="34" charset="-128"/>
              </a:rPr>
              <a:t>T&amp;T’s preferred stock has a price of $25.43 and an annual dividend of $1.37. Its cost of preferred stock, therefore, is</a:t>
            </a:r>
            <a:endParaRPr lang="en-IN" dirty="0"/>
          </a:p>
        </p:txBody>
      </p:sp>
      <p:graphicFrame>
        <p:nvGraphicFramePr>
          <p:cNvPr id="10" name="Object 9" descr="An equation: $3.50 divided by $85.83 = 4.08%.">
            <a:extLst>
              <a:ext uri="{FF2B5EF4-FFF2-40B4-BE49-F238E27FC236}">
                <a16:creationId xmlns:a16="http://schemas.microsoft.com/office/drawing/2014/main" id="{85AB6874-3A4B-42F2-BD30-5E72309FF0EC}"/>
              </a:ext>
            </a:extLst>
          </p:cNvPr>
          <p:cNvGraphicFramePr>
            <a:graphicFrameLocks noChangeAspect="1"/>
          </p:cNvGraphicFramePr>
          <p:nvPr>
            <p:extLst>
              <p:ext uri="{D42A27DB-BD31-4B8C-83A1-F6EECF244321}">
                <p14:modId xmlns:p14="http://schemas.microsoft.com/office/powerpoint/2010/main" val="2886259331"/>
              </p:ext>
            </p:extLst>
          </p:nvPr>
        </p:nvGraphicFramePr>
        <p:xfrm>
          <a:off x="3441700" y="5256213"/>
          <a:ext cx="2273300" cy="762000"/>
        </p:xfrm>
        <a:graphic>
          <a:graphicData uri="http://schemas.openxmlformats.org/presentationml/2006/ole">
            <mc:AlternateContent xmlns:mc="http://schemas.openxmlformats.org/markup-compatibility/2006">
              <mc:Choice xmlns:v="urn:schemas-microsoft-com:vml" Requires="v">
                <p:oleObj spid="_x0000_s75404" name="Equation" r:id="rId6" imgW="2273040" imgH="761760" progId="Equation.DSMT4">
                  <p:embed/>
                </p:oleObj>
              </mc:Choice>
              <mc:Fallback>
                <p:oleObj name="Equation" r:id="rId6" imgW="2273040" imgH="761760" progId="Equation.DSMT4">
                  <p:embed/>
                  <p:pic>
                    <p:nvPicPr>
                      <p:cNvPr id="9" name="Object 8" descr="An equation: $3.50 divided by $85.83 = 4.08%."/>
                      <p:cNvPicPr/>
                      <p:nvPr/>
                    </p:nvPicPr>
                    <p:blipFill>
                      <a:blip r:embed="rId7"/>
                      <a:stretch>
                        <a:fillRect/>
                      </a:stretch>
                    </p:blipFill>
                    <p:spPr>
                      <a:xfrm>
                        <a:off x="3441700" y="5256213"/>
                        <a:ext cx="2273300" cy="762000"/>
                      </a:xfrm>
                      <a:prstGeom prst="rect">
                        <a:avLst/>
                      </a:prstGeom>
                    </p:spPr>
                  </p:pic>
                </p:oleObj>
              </mc:Fallback>
            </mc:AlternateContent>
          </a:graphicData>
        </a:graphic>
      </p:graphicFrame>
    </p:spTree>
    <p:extLst>
      <p:ext uri="{BB962C8B-B14F-4D97-AF65-F5344CB8AC3E}">
        <p14:creationId xmlns:p14="http://schemas.microsoft.com/office/powerpoint/2010/main" val="24403325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958" y="215372"/>
            <a:ext cx="8218842" cy="1097280"/>
          </a:xfrm>
        </p:spPr>
        <p:txBody>
          <a:bodyPr/>
          <a:lstStyle/>
          <a:p>
            <a:r>
              <a:rPr lang="en-US" altLang="en-US" sz="3600" dirty="0">
                <a:latin typeface="+mj-lt"/>
                <a:ea typeface="ヒラギノ角ゴ Pro W3" pitchFamily="-65" charset="-128"/>
              </a:rPr>
              <a:t>13.2 The Firm’s Costs of Debt and Equity Capital </a:t>
            </a:r>
            <a:r>
              <a:rPr lang="en-US" altLang="en-US" sz="2800" dirty="0">
                <a:latin typeface="+mj-lt"/>
                <a:ea typeface="ヒラギノ角ゴ Pro W3" pitchFamily="-65" charset="-128"/>
              </a:rPr>
              <a:t>(3 of 7)</a:t>
            </a:r>
            <a:endParaRPr lang="en-US" sz="2800" dirty="0">
              <a:latin typeface="+mj-lt"/>
            </a:endParaRPr>
          </a:p>
        </p:txBody>
      </p:sp>
      <p:sp>
        <p:nvSpPr>
          <p:cNvPr id="3" name="Content Placeholder 2"/>
          <p:cNvSpPr>
            <a:spLocks noGrp="1"/>
          </p:cNvSpPr>
          <p:nvPr>
            <p:ph idx="1"/>
          </p:nvPr>
        </p:nvSpPr>
        <p:spPr>
          <a:xfrm>
            <a:off x="457200" y="1600200"/>
            <a:ext cx="8229600" cy="3657599"/>
          </a:xfrm>
        </p:spPr>
        <p:txBody>
          <a:bodyPr/>
          <a:lstStyle/>
          <a:p>
            <a:r>
              <a:rPr lang="en-US" altLang="en-US" sz="2400" dirty="0">
                <a:ea typeface="ヒラギノ角ゴ Pro W3" pitchFamily="-65" charset="-128"/>
              </a:rPr>
              <a:t>Cost of Common Stock Capital</a:t>
            </a:r>
          </a:p>
          <a:p>
            <a:pPr lvl="1"/>
            <a:r>
              <a:rPr lang="en-US" altLang="en-US" sz="2400" dirty="0">
                <a:ea typeface="ヒラギノ角ゴ Pro W3" pitchFamily="-65" charset="-128"/>
              </a:rPr>
              <a:t>Capital Asset Pricing Model</a:t>
            </a:r>
          </a:p>
          <a:p>
            <a:pPr lvl="2"/>
            <a:r>
              <a:rPr lang="en-US" altLang="en-US" sz="2400" dirty="0">
                <a:ea typeface="ＭＳ Ｐゴシック" panose="020B0600070205080204" pitchFamily="34" charset="-128"/>
              </a:rPr>
              <a:t>From Chapter 12</a:t>
            </a:r>
          </a:p>
          <a:p>
            <a:pPr marL="1828800" lvl="3" indent="-457200">
              <a:buFont typeface="Verdana" panose="020B0604030504040204" pitchFamily="34" charset="0"/>
              <a:buAutoNum type="arabicPeriod"/>
            </a:pPr>
            <a:r>
              <a:rPr lang="en-US" altLang="en-US" sz="2400" dirty="0">
                <a:ea typeface="ＭＳ Ｐゴシック" panose="020B0600070205080204" pitchFamily="34" charset="-128"/>
              </a:rPr>
              <a:t>Estimate the firm’s beta of equity, typically by regressing 60 months of the company’s returns against 60 months of returns for a market proxy such as the S&amp;P 500</a:t>
            </a:r>
          </a:p>
          <a:p>
            <a:pPr marL="1828800" lvl="3" indent="-457200">
              <a:buFont typeface="Verdana" panose="020B0604030504040204" pitchFamily="34" charset="0"/>
              <a:buAutoNum type="arabicPeriod"/>
            </a:pPr>
            <a:r>
              <a:rPr lang="en-US" altLang="en-US" sz="2400" dirty="0">
                <a:ea typeface="ＭＳ Ｐゴシック" panose="020B0600070205080204" pitchFamily="34" charset="-128"/>
              </a:rPr>
              <a:t>Determine the risk-free rate, typically by using the yield on Treasury bills or bonds</a:t>
            </a:r>
          </a:p>
        </p:txBody>
      </p:sp>
    </p:spTree>
    <p:extLst>
      <p:ext uri="{BB962C8B-B14F-4D97-AF65-F5344CB8AC3E}">
        <p14:creationId xmlns:p14="http://schemas.microsoft.com/office/powerpoint/2010/main" val="23810986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ea typeface="ヒラギノ角ゴ Pro W3" pitchFamily="-65" charset="-128"/>
              </a:rPr>
              <a:t>13.2 The Firm’s Costs of Debt and Equity Capital </a:t>
            </a:r>
            <a:r>
              <a:rPr lang="en-US" altLang="en-US" sz="2800" dirty="0">
                <a:latin typeface="+mj-lt"/>
                <a:ea typeface="ヒラギノ角ゴ Pro W3" pitchFamily="-65" charset="-128"/>
              </a:rPr>
              <a:t>(4 of 7)</a:t>
            </a:r>
            <a:endParaRPr lang="en-US" sz="2000" dirty="0">
              <a:latin typeface="+mj-lt"/>
            </a:endParaRPr>
          </a:p>
        </p:txBody>
      </p:sp>
      <p:sp>
        <p:nvSpPr>
          <p:cNvPr id="3" name="Content Placeholder 2"/>
          <p:cNvSpPr>
            <a:spLocks noGrp="1"/>
          </p:cNvSpPr>
          <p:nvPr>
            <p:ph idx="1"/>
          </p:nvPr>
        </p:nvSpPr>
        <p:spPr>
          <a:xfrm>
            <a:off x="457200" y="1600200"/>
            <a:ext cx="8229600" cy="3124200"/>
          </a:xfrm>
        </p:spPr>
        <p:txBody>
          <a:bodyPr/>
          <a:lstStyle/>
          <a:p>
            <a:r>
              <a:rPr lang="en-US" altLang="en-US" sz="2400" dirty="0">
                <a:ea typeface="ヒラギノ角ゴ Pro W3" pitchFamily="-65" charset="-128"/>
              </a:rPr>
              <a:t>Cost of Common Stock Capital</a:t>
            </a:r>
          </a:p>
          <a:p>
            <a:pPr lvl="1"/>
            <a:r>
              <a:rPr lang="en-US" altLang="en-US" sz="2400" dirty="0">
                <a:ea typeface="ヒラギノ角ゴ Pro W3" pitchFamily="-65" charset="-128"/>
              </a:rPr>
              <a:t>Capital Asset Pricing Model</a:t>
            </a:r>
          </a:p>
          <a:p>
            <a:pPr lvl="2"/>
            <a:r>
              <a:rPr lang="en-US" altLang="en-US" sz="2400" dirty="0">
                <a:ea typeface="ＭＳ Ｐゴシック" panose="020B0600070205080204" pitchFamily="34" charset="-128"/>
              </a:rPr>
              <a:t>From Chapter 12</a:t>
            </a:r>
          </a:p>
          <a:p>
            <a:pPr marL="1828800" lvl="3" indent="-457200">
              <a:buFont typeface="Verdana" panose="020B0604030504040204" pitchFamily="34" charset="0"/>
              <a:buAutoNum type="arabicPeriod" startAt="3"/>
            </a:pPr>
            <a:r>
              <a:rPr lang="en-US" altLang="en-US" sz="2400" dirty="0">
                <a:ea typeface="ＭＳ Ｐゴシック" panose="020B0600070205080204" pitchFamily="34" charset="-128"/>
              </a:rPr>
              <a:t>Estimate the market risk premium, typically by comparing historical returns on a market proxy to contemporaneous risk-free rates</a:t>
            </a:r>
          </a:p>
          <a:p>
            <a:pPr marL="1828800" lvl="3" indent="-457200">
              <a:buFont typeface="Verdana" panose="020B0604030504040204" pitchFamily="34" charset="0"/>
              <a:buAutoNum type="arabicPeriod" startAt="3"/>
            </a:pPr>
            <a:r>
              <a:rPr lang="en-US" altLang="en-US" sz="2400" dirty="0">
                <a:ea typeface="ＭＳ Ｐゴシック" panose="020B0600070205080204" pitchFamily="34" charset="-128"/>
              </a:rPr>
              <a:t>Apply the </a:t>
            </a:r>
            <a:r>
              <a:rPr lang="en-US" altLang="en-US" sz="2400" spc="-350" dirty="0">
                <a:ea typeface="ＭＳ Ｐゴシック" panose="020B0600070205080204" pitchFamily="34" charset="-128"/>
              </a:rPr>
              <a:t>C A P </a:t>
            </a:r>
            <a:r>
              <a:rPr lang="en-US" altLang="en-US" sz="2400" dirty="0">
                <a:ea typeface="ＭＳ Ｐゴシック" panose="020B0600070205080204" pitchFamily="34" charset="-128"/>
              </a:rPr>
              <a:t>M:</a:t>
            </a:r>
          </a:p>
        </p:txBody>
      </p:sp>
      <p:sp>
        <p:nvSpPr>
          <p:cNvPr id="5" name="Content Placeholder 4"/>
          <p:cNvSpPr>
            <a:spLocks noGrp="1"/>
          </p:cNvSpPr>
          <p:nvPr>
            <p:ph sz="quarter" idx="14"/>
          </p:nvPr>
        </p:nvSpPr>
        <p:spPr>
          <a:xfrm>
            <a:off x="457200" y="4832874"/>
            <a:ext cx="8229600" cy="838200"/>
          </a:xfrm>
        </p:spPr>
        <p:txBody>
          <a:bodyPr/>
          <a:lstStyle/>
          <a:p>
            <a:pPr marL="0" indent="0">
              <a:buNone/>
            </a:pPr>
            <a:r>
              <a:rPr lang="en-US" altLang="en-US" sz="2400" dirty="0">
                <a:ea typeface="ヒラギノ角ゴ Pro W3" pitchFamily="-65" charset="-128"/>
              </a:rPr>
              <a:t>Cost of Equity = Risk-Free Rate + Equity Beta </a:t>
            </a:r>
            <a:r>
              <a:rPr lang="en-US" altLang="en-US" sz="2400" dirty="0">
                <a:ea typeface="ヒラギノ角ゴ Pro W3" pitchFamily="-65" charset="-128"/>
                <a:cs typeface="Arial" panose="020B0604020202020204" pitchFamily="34" charset="0"/>
              </a:rPr>
              <a:t>×</a:t>
            </a:r>
            <a:r>
              <a:rPr lang="en-US" altLang="en-US" sz="2400" dirty="0">
                <a:ea typeface="ヒラギノ角ゴ Pro W3" pitchFamily="-65" charset="-128"/>
              </a:rPr>
              <a:t> Market Risk Premium</a:t>
            </a:r>
          </a:p>
        </p:txBody>
      </p:sp>
    </p:spTree>
    <p:extLst>
      <p:ext uri="{BB962C8B-B14F-4D97-AF65-F5344CB8AC3E}">
        <p14:creationId xmlns:p14="http://schemas.microsoft.com/office/powerpoint/2010/main" val="3882523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13.2 The Firm’s Costs of Debt and Equity Capital </a:t>
            </a:r>
            <a:r>
              <a:rPr lang="en-US" altLang="en-US" sz="2800" dirty="0">
                <a:latin typeface="+mj-lt"/>
                <a:ea typeface="ヒラギノ角ゴ Pro W3" pitchFamily="-65" charset="-128"/>
              </a:rPr>
              <a:t>(5 of 7)</a:t>
            </a:r>
            <a:endParaRPr lang="en-US" sz="2800" dirty="0">
              <a:latin typeface="+mj-lt"/>
            </a:endParaRPr>
          </a:p>
        </p:txBody>
      </p:sp>
      <p:sp>
        <p:nvSpPr>
          <p:cNvPr id="3" name="Content Placeholder 2"/>
          <p:cNvSpPr>
            <a:spLocks noGrp="1"/>
          </p:cNvSpPr>
          <p:nvPr>
            <p:ph idx="1"/>
          </p:nvPr>
        </p:nvSpPr>
        <p:spPr>
          <a:xfrm>
            <a:off x="457200" y="1600200"/>
            <a:ext cx="8229600" cy="2438399"/>
          </a:xfrm>
        </p:spPr>
        <p:txBody>
          <a:bodyPr/>
          <a:lstStyle/>
          <a:p>
            <a:r>
              <a:rPr lang="en-US" altLang="en-US" sz="2400" dirty="0">
                <a:ea typeface="ヒラギノ角ゴ Pro W3" pitchFamily="-65" charset="-128"/>
              </a:rPr>
              <a:t>Cost of Common Stock Capital</a:t>
            </a:r>
          </a:p>
          <a:p>
            <a:pPr lvl="1"/>
            <a:r>
              <a:rPr lang="en-US" altLang="en-US" sz="2400" dirty="0">
                <a:ea typeface="ヒラギノ角ゴ Pro W3" pitchFamily="-65" charset="-128"/>
              </a:rPr>
              <a:t>Capital Asset Pricing Model</a:t>
            </a:r>
          </a:p>
          <a:p>
            <a:pPr marL="1371600" lvl="2" indent="-230400"/>
            <a:r>
              <a:rPr lang="en-US" altLang="en-US" sz="2400" dirty="0">
                <a:ea typeface="ＭＳ Ｐゴシック" panose="020B0600070205080204" pitchFamily="34" charset="-128"/>
              </a:rPr>
              <a:t>Assume the equity beta of </a:t>
            </a:r>
            <a:r>
              <a:rPr lang="en-US" altLang="en-US" sz="2400" spc="-300" dirty="0">
                <a:ea typeface="ＭＳ Ｐゴシック" panose="020B0600070205080204" pitchFamily="34" charset="-128"/>
              </a:rPr>
              <a:t>A </a:t>
            </a:r>
            <a:r>
              <a:rPr lang="en-US" altLang="en-US" sz="2400" dirty="0">
                <a:ea typeface="ＭＳ Ｐゴシック" panose="020B0600070205080204" pitchFamily="34" charset="-128"/>
              </a:rPr>
              <a:t>T&amp;T is 0.6, the yield on ten-year Treasury notes is 3%, and you estimate the market risk premium to be 6%. </a:t>
            </a:r>
            <a:r>
              <a:rPr lang="en-US" altLang="en-US" sz="2400" spc="-350" dirty="0">
                <a:ea typeface="ＭＳ Ｐゴシック" panose="020B0600070205080204" pitchFamily="34" charset="-128"/>
              </a:rPr>
              <a:t>A </a:t>
            </a:r>
            <a:r>
              <a:rPr lang="en-US" altLang="en-US" sz="2400" dirty="0">
                <a:ea typeface="ＭＳ Ｐゴシック" panose="020B0600070205080204" pitchFamily="34" charset="-128"/>
              </a:rPr>
              <a:t>T&amp;T’s cost of equity is 3% + 0.60 </a:t>
            </a:r>
            <a:r>
              <a:rPr lang="en-US" altLang="en-US" sz="2400" dirty="0">
                <a:ea typeface="ＭＳ Ｐゴシック" panose="020B0600070205080204" pitchFamily="34" charset="-128"/>
                <a:cs typeface="Arial" panose="020B0604020202020204" pitchFamily="34" charset="0"/>
              </a:rPr>
              <a:t>×</a:t>
            </a:r>
            <a:r>
              <a:rPr lang="en-US" altLang="en-US" sz="2400" dirty="0">
                <a:ea typeface="ＭＳ Ｐゴシック" panose="020B0600070205080204" pitchFamily="34" charset="-128"/>
              </a:rPr>
              <a:t> 6% = 6.6%</a:t>
            </a:r>
          </a:p>
        </p:txBody>
      </p:sp>
    </p:spTree>
    <p:extLst>
      <p:ext uri="{BB962C8B-B14F-4D97-AF65-F5344CB8AC3E}">
        <p14:creationId xmlns:p14="http://schemas.microsoft.com/office/powerpoint/2010/main" val="5042631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ea typeface="ヒラギノ角ゴ Pro W3" pitchFamily="-65" charset="-128"/>
              </a:rPr>
              <a:t>13.2 The Firm’s Costs of Debt and Equity Capital </a:t>
            </a:r>
            <a:r>
              <a:rPr lang="en-US" altLang="en-US" sz="2800" dirty="0">
                <a:latin typeface="+mj-lt"/>
                <a:ea typeface="ヒラギノ角ゴ Pro W3" pitchFamily="-65" charset="-128"/>
              </a:rPr>
              <a:t>(6 of 7)</a:t>
            </a:r>
            <a:endParaRPr lang="en-US" sz="2800" dirty="0">
              <a:latin typeface="+mj-lt"/>
            </a:endParaRPr>
          </a:p>
        </p:txBody>
      </p:sp>
      <p:sp>
        <p:nvSpPr>
          <p:cNvPr id="3" name="Content Placeholder 2"/>
          <p:cNvSpPr>
            <a:spLocks noGrp="1"/>
          </p:cNvSpPr>
          <p:nvPr>
            <p:ph idx="1"/>
          </p:nvPr>
        </p:nvSpPr>
        <p:spPr>
          <a:xfrm>
            <a:off x="457200" y="1600201"/>
            <a:ext cx="8229600" cy="914400"/>
          </a:xfrm>
        </p:spPr>
        <p:txBody>
          <a:bodyPr/>
          <a:lstStyle/>
          <a:p>
            <a:r>
              <a:rPr lang="en-US" altLang="en-US" sz="2400" dirty="0">
                <a:ea typeface="ヒラギノ角ゴ Pro W3" pitchFamily="-65" charset="-128"/>
              </a:rPr>
              <a:t>Cost of Common Stock Capital</a:t>
            </a:r>
          </a:p>
          <a:p>
            <a:pPr lvl="1"/>
            <a:r>
              <a:rPr lang="en-US" altLang="en-US" sz="2400" dirty="0">
                <a:ea typeface="ヒラギノ角ゴ Pro W3" pitchFamily="-65" charset="-128"/>
              </a:rPr>
              <a:t>Constant Dividend Growth Model</a:t>
            </a:r>
          </a:p>
        </p:txBody>
      </p:sp>
      <p:graphicFrame>
        <p:nvGraphicFramePr>
          <p:cNvPr id="8" name="Object 15" descr="An equation: cost of equity = dividend (in one year) divided by current price, plus dividend growth rate = dividend sub 1 divided by P sub E, plus g.">
            <a:extLst>
              <a:ext uri="{FF2B5EF4-FFF2-40B4-BE49-F238E27FC236}">
                <a16:creationId xmlns:a16="http://schemas.microsoft.com/office/drawing/2014/main" id="{AACB9249-86A1-4228-8404-25C32CE2B281}"/>
              </a:ext>
            </a:extLst>
          </p:cNvPr>
          <p:cNvGraphicFramePr>
            <a:graphicFrameLocks noChangeAspect="1"/>
          </p:cNvGraphicFramePr>
          <p:nvPr>
            <p:extLst>
              <p:ext uri="{D42A27DB-BD31-4B8C-83A1-F6EECF244321}">
                <p14:modId xmlns:p14="http://schemas.microsoft.com/office/powerpoint/2010/main" val="1133877697"/>
              </p:ext>
            </p:extLst>
          </p:nvPr>
        </p:nvGraphicFramePr>
        <p:xfrm>
          <a:off x="512329" y="2745509"/>
          <a:ext cx="8119341" cy="721591"/>
        </p:xfrm>
        <a:graphic>
          <a:graphicData uri="http://schemas.openxmlformats.org/presentationml/2006/ole">
            <mc:AlternateContent xmlns:mc="http://schemas.openxmlformats.org/markup-compatibility/2006">
              <mc:Choice xmlns:v="urn:schemas-microsoft-com:vml" Requires="v">
                <p:oleObj spid="_x0000_s88386" name="Equation" r:id="rId4" imgW="5003640" imgH="444240" progId="Equation.DSMT4">
                  <p:embed/>
                </p:oleObj>
              </mc:Choice>
              <mc:Fallback>
                <p:oleObj name="Equation" r:id="rId4" imgW="5003640" imgH="444240" progId="Equation.DSMT4">
                  <p:embed/>
                  <p:pic>
                    <p:nvPicPr>
                      <p:cNvPr id="7" name="Object 15" descr="An equation: cost of equity = dividend (in one year) divided by current price, plus dividend growth rate = dividend sub 1 divided by P sub E, plus g."/>
                      <p:cNvPicPr>
                        <a:picLocks noChangeAspect="1" noChangeArrowheads="1"/>
                      </p:cNvPicPr>
                      <p:nvPr/>
                    </p:nvPicPr>
                    <p:blipFill>
                      <a:blip r:embed="rId5"/>
                      <a:srcRect/>
                      <a:stretch>
                        <a:fillRect/>
                      </a:stretch>
                    </p:blipFill>
                    <p:spPr bwMode="auto">
                      <a:xfrm>
                        <a:off x="512329" y="2745509"/>
                        <a:ext cx="8119341" cy="7215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Content Placeholder 5"/>
          <p:cNvSpPr>
            <a:spLocks noGrp="1"/>
          </p:cNvSpPr>
          <p:nvPr>
            <p:ph idx="4294967295"/>
          </p:nvPr>
        </p:nvSpPr>
        <p:spPr>
          <a:xfrm>
            <a:off x="7391400" y="3733800"/>
            <a:ext cx="1295400" cy="381000"/>
          </a:xfrm>
        </p:spPr>
        <p:txBody>
          <a:bodyPr/>
          <a:lstStyle/>
          <a:p>
            <a:pPr marL="0" indent="0">
              <a:buNone/>
            </a:pPr>
            <a:r>
              <a:rPr lang="en-US" altLang="en-US" sz="2000" dirty="0"/>
              <a:t>(Eq. 13.5)</a:t>
            </a:r>
          </a:p>
        </p:txBody>
      </p:sp>
    </p:spTree>
    <p:extLst>
      <p:ext uri="{BB962C8B-B14F-4D97-AF65-F5344CB8AC3E}">
        <p14:creationId xmlns:p14="http://schemas.microsoft.com/office/powerpoint/2010/main" val="29248799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13.2 The Firm’s Costs of Debt and Equity Capital </a:t>
            </a:r>
            <a:r>
              <a:rPr lang="en-US" altLang="en-US" sz="2800" dirty="0">
                <a:latin typeface="+mj-lt"/>
                <a:ea typeface="ヒラギノ角ゴ Pro W3" pitchFamily="-65" charset="-128"/>
              </a:rPr>
              <a:t>(7 of 7)</a:t>
            </a:r>
            <a:endParaRPr lang="en-US" sz="2800" dirty="0">
              <a:latin typeface="+mj-lt"/>
            </a:endParaRPr>
          </a:p>
        </p:txBody>
      </p:sp>
      <p:sp>
        <p:nvSpPr>
          <p:cNvPr id="3" name="Content Placeholder 2"/>
          <p:cNvSpPr>
            <a:spLocks noGrp="1"/>
          </p:cNvSpPr>
          <p:nvPr>
            <p:ph idx="1"/>
          </p:nvPr>
        </p:nvSpPr>
        <p:spPr>
          <a:xfrm>
            <a:off x="457200" y="1600201"/>
            <a:ext cx="8229600" cy="2743199"/>
          </a:xfrm>
        </p:spPr>
        <p:txBody>
          <a:bodyPr/>
          <a:lstStyle/>
          <a:p>
            <a:r>
              <a:rPr lang="en-US" altLang="en-US" sz="2400" dirty="0">
                <a:ea typeface="ヒラギノ角ゴ Pro W3" pitchFamily="-65" charset="-128"/>
              </a:rPr>
              <a:t>Cost of Common Stock Capital</a:t>
            </a:r>
          </a:p>
          <a:p>
            <a:pPr lvl="1"/>
            <a:r>
              <a:rPr lang="en-US" altLang="en-US" sz="2400" dirty="0">
                <a:ea typeface="ヒラギノ角ゴ Pro W3" pitchFamily="-65" charset="-128"/>
              </a:rPr>
              <a:t>Constant Dividend Growth Model</a:t>
            </a:r>
          </a:p>
          <a:p>
            <a:pPr lvl="2"/>
            <a:r>
              <a:rPr lang="en-US" altLang="en-US" sz="2400" dirty="0">
                <a:ea typeface="ＭＳ Ｐゴシック" panose="020B0600070205080204" pitchFamily="34" charset="-128"/>
              </a:rPr>
              <a:t>Assume in early-2019, the average forecast for        </a:t>
            </a:r>
            <a:r>
              <a:rPr lang="en-US" altLang="en-US" sz="2400" spc="-350" dirty="0">
                <a:ea typeface="ＭＳ Ｐゴシック" panose="020B0600070205080204" pitchFamily="34" charset="-128"/>
              </a:rPr>
              <a:t>A </a:t>
            </a:r>
            <a:r>
              <a:rPr lang="en-US" altLang="en-US" sz="2400" dirty="0">
                <a:ea typeface="ＭＳ Ｐゴシック" panose="020B0600070205080204" pitchFamily="34" charset="-128"/>
              </a:rPr>
              <a:t>T&amp;T’s long-run earnings growth rate was 2.85%. With an expected dividend in one year of $2.04 and a price of $32.20, the </a:t>
            </a:r>
            <a:r>
              <a:rPr lang="en-US" altLang="en-US" sz="2400" spc="-350" dirty="0">
                <a:ea typeface="ＭＳ Ｐゴシック" panose="020B0600070205080204" pitchFamily="34" charset="-128"/>
              </a:rPr>
              <a:t>C D G </a:t>
            </a:r>
            <a:r>
              <a:rPr lang="en-US" altLang="en-US" sz="2400" dirty="0">
                <a:ea typeface="ＭＳ Ｐゴシック" panose="020B0600070205080204" pitchFamily="34" charset="-128"/>
              </a:rPr>
              <a:t>M estimates </a:t>
            </a:r>
            <a:r>
              <a:rPr lang="en-US" altLang="en-US" sz="2400" spc="-350" dirty="0">
                <a:ea typeface="ＭＳ Ｐゴシック" panose="020B0600070205080204" pitchFamily="34" charset="-128"/>
              </a:rPr>
              <a:t>A </a:t>
            </a:r>
            <a:r>
              <a:rPr lang="en-US" altLang="en-US" sz="2400" dirty="0">
                <a:ea typeface="ＭＳ Ｐゴシック" panose="020B0600070205080204" pitchFamily="34" charset="-128"/>
              </a:rPr>
              <a:t>T&amp;T’s cost of equity as follows (using Equation 13.5):</a:t>
            </a:r>
            <a:endParaRPr lang="en-US" altLang="en-US" sz="2400" dirty="0">
              <a:ea typeface="ヒラギノ角ゴ Pro W3" pitchFamily="-65" charset="-128"/>
            </a:endParaRPr>
          </a:p>
        </p:txBody>
      </p:sp>
      <p:graphicFrame>
        <p:nvGraphicFramePr>
          <p:cNvPr id="5" name="Object 15" descr="An equation: cost of equity = dividend sub 1 divided by P sub E, plus g = $2.04 divided by $32.20, plus 0.0285 = 0.092 or 9.2%.">
            <a:extLst>
              <a:ext uri="{FF2B5EF4-FFF2-40B4-BE49-F238E27FC236}">
                <a16:creationId xmlns:a16="http://schemas.microsoft.com/office/drawing/2014/main" id="{0789BDD1-074A-41E8-BB2D-C31CD66729D9}"/>
              </a:ext>
            </a:extLst>
          </p:cNvPr>
          <p:cNvGraphicFramePr>
            <a:graphicFrameLocks noChangeAspect="1"/>
          </p:cNvGraphicFramePr>
          <p:nvPr>
            <p:extLst>
              <p:ext uri="{D42A27DB-BD31-4B8C-83A1-F6EECF244321}">
                <p14:modId xmlns:p14="http://schemas.microsoft.com/office/powerpoint/2010/main" val="775470178"/>
              </p:ext>
            </p:extLst>
          </p:nvPr>
        </p:nvGraphicFramePr>
        <p:xfrm>
          <a:off x="685800" y="4649788"/>
          <a:ext cx="7747000" cy="836612"/>
        </p:xfrm>
        <a:graphic>
          <a:graphicData uri="http://schemas.openxmlformats.org/presentationml/2006/ole">
            <mc:AlternateContent xmlns:mc="http://schemas.openxmlformats.org/markup-compatibility/2006">
              <mc:Choice xmlns:v="urn:schemas-microsoft-com:vml" Requires="v">
                <p:oleObj spid="_x0000_s76103" name="Equation" r:id="rId4" imgW="4114800" imgH="444240" progId="Equation.DSMT4">
                  <p:embed/>
                </p:oleObj>
              </mc:Choice>
              <mc:Fallback>
                <p:oleObj name="Equation" r:id="rId4" imgW="4114800" imgH="444240" progId="Equation.DSMT4">
                  <p:embed/>
                  <p:pic>
                    <p:nvPicPr>
                      <p:cNvPr id="6" name="Object 15" descr="An equation: cost of equity = dividend sub 1 divided by P sub E, plus g = $0.92 divided by $30.05, plus 0.127 = 0.158 or 15.8%."/>
                      <p:cNvPicPr>
                        <a:picLocks noChangeAspect="1" noChangeArrowheads="1"/>
                      </p:cNvPicPr>
                      <p:nvPr/>
                    </p:nvPicPr>
                    <p:blipFill>
                      <a:blip r:embed="rId5"/>
                      <a:srcRect/>
                      <a:stretch>
                        <a:fillRect/>
                      </a:stretch>
                    </p:blipFill>
                    <p:spPr bwMode="auto">
                      <a:xfrm>
                        <a:off x="685800" y="4649788"/>
                        <a:ext cx="7747000" cy="836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8062923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0890"/>
            <a:ext cx="8229600" cy="563078"/>
          </a:xfrm>
        </p:spPr>
        <p:txBody>
          <a:bodyPr/>
          <a:lstStyle/>
          <a:p>
            <a:r>
              <a:rPr lang="en-US" altLang="en-US" sz="3600" dirty="0">
                <a:latin typeface="+mj-lt"/>
                <a:ea typeface="ヒラギノ角ゴ Pro W3" pitchFamily="-65" charset="-128"/>
              </a:rPr>
              <a:t>Estimating the Cost of Equity</a:t>
            </a:r>
            <a:endParaRPr lang="en-US" sz="2000" dirty="0">
              <a:latin typeface="+mj-lt"/>
            </a:endParaRPr>
          </a:p>
        </p:txBody>
      </p:sp>
      <p:sp>
        <p:nvSpPr>
          <p:cNvPr id="3" name="Content Placeholder 2"/>
          <p:cNvSpPr>
            <a:spLocks noGrp="1"/>
          </p:cNvSpPr>
          <p:nvPr>
            <p:ph idx="1"/>
          </p:nvPr>
        </p:nvSpPr>
        <p:spPr>
          <a:xfrm>
            <a:off x="457200" y="1018310"/>
            <a:ext cx="8229600" cy="457200"/>
          </a:xfrm>
        </p:spPr>
        <p:txBody>
          <a:bodyPr/>
          <a:lstStyle/>
          <a:p>
            <a:pPr marL="0" indent="0">
              <a:buNone/>
            </a:pPr>
            <a:r>
              <a:rPr lang="en-US" altLang="en-US" sz="2000" b="1" dirty="0">
                <a:ea typeface="ヒラギノ角ゴ Pro W3" pitchFamily="-65" charset="-128"/>
              </a:rPr>
              <a:t>Table 13.1 </a:t>
            </a:r>
            <a:r>
              <a:rPr lang="en-US" altLang="en-US" sz="2000" dirty="0">
                <a:ea typeface="ヒラギノ角ゴ Pro W3" pitchFamily="-65" charset="-128"/>
              </a:rPr>
              <a:t>Estimating the Cost of Equity</a:t>
            </a:r>
            <a:endParaRPr lang="en-US" sz="2000" b="1" dirty="0">
              <a:solidFill>
                <a:srgbClr val="FF0000"/>
              </a:solidFill>
            </a:endParaRPr>
          </a:p>
        </p:txBody>
      </p:sp>
      <p:graphicFrame>
        <p:nvGraphicFramePr>
          <p:cNvPr id="5" name="Table 4">
            <a:extLst>
              <a:ext uri="{FF2B5EF4-FFF2-40B4-BE49-F238E27FC236}">
                <a16:creationId xmlns:a16="http://schemas.microsoft.com/office/drawing/2014/main" id="{D746B7A1-F569-4221-AF03-8554D81E3EE2}"/>
              </a:ext>
            </a:extLst>
          </p:cNvPr>
          <p:cNvGraphicFramePr>
            <a:graphicFrameLocks noGrp="1"/>
          </p:cNvGraphicFramePr>
          <p:nvPr>
            <p:extLst>
              <p:ext uri="{D42A27DB-BD31-4B8C-83A1-F6EECF244321}">
                <p14:modId xmlns:p14="http://schemas.microsoft.com/office/powerpoint/2010/main" val="414675422"/>
              </p:ext>
            </p:extLst>
          </p:nvPr>
        </p:nvGraphicFramePr>
        <p:xfrm>
          <a:off x="457200" y="1905000"/>
          <a:ext cx="8229600" cy="3657600"/>
        </p:xfrm>
        <a:graphic>
          <a:graphicData uri="http://schemas.openxmlformats.org/drawingml/2006/table">
            <a:tbl>
              <a:tblPr firstRow="1" bandRow="1">
                <a:tableStyleId>{68D230F3-CF80-4859-8CE7-A43EE81993B5}</a:tableStyleId>
              </a:tblPr>
              <a:tblGrid>
                <a:gridCol w="1755260">
                  <a:extLst>
                    <a:ext uri="{9D8B030D-6E8A-4147-A177-3AD203B41FA5}">
                      <a16:colId xmlns:a16="http://schemas.microsoft.com/office/drawing/2014/main" val="20000"/>
                    </a:ext>
                  </a:extLst>
                </a:gridCol>
                <a:gridCol w="3264562">
                  <a:extLst>
                    <a:ext uri="{9D8B030D-6E8A-4147-A177-3AD203B41FA5}">
                      <a16:colId xmlns:a16="http://schemas.microsoft.com/office/drawing/2014/main" val="20001"/>
                    </a:ext>
                  </a:extLst>
                </a:gridCol>
                <a:gridCol w="3209778">
                  <a:extLst>
                    <a:ext uri="{9D8B030D-6E8A-4147-A177-3AD203B41FA5}">
                      <a16:colId xmlns:a16="http://schemas.microsoft.com/office/drawing/2014/main" val="2844901574"/>
                    </a:ext>
                  </a:extLst>
                </a:gridCol>
              </a:tblGrid>
              <a:tr h="475800">
                <a:tc>
                  <a:txBody>
                    <a:bodyPr/>
                    <a:lstStyle/>
                    <a:p>
                      <a:r>
                        <a:rPr lang="en-IN" dirty="0">
                          <a:solidFill>
                            <a:schemeClr val="bg2"/>
                          </a:solidFill>
                        </a:rPr>
                        <a:t>Blank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r>
                        <a:rPr lang="en-IN" sz="1800" b="1" i="0" u="none" strike="noStrike" kern="1200" baseline="0" dirty="0">
                          <a:solidFill>
                            <a:schemeClr val="bg1"/>
                          </a:solidFill>
                          <a:latin typeface="+mn-lt"/>
                          <a:ea typeface="+mn-ea"/>
                          <a:cs typeface="+mn-cs"/>
                        </a:rPr>
                        <a:t>Capital Asset Pricing Model</a:t>
                      </a:r>
                      <a:endParaRPr lang="en-IN" dirty="0">
                        <a:solidFill>
                          <a:schemeClr val="bg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r>
                        <a:rPr lang="en-IN" sz="1800" b="1" i="0" u="none" strike="noStrike" kern="1200" baseline="0" dirty="0">
                          <a:solidFill>
                            <a:schemeClr val="bg1"/>
                          </a:solidFill>
                          <a:latin typeface="+mn-lt"/>
                          <a:ea typeface="+mn-ea"/>
                          <a:cs typeface="+mn-cs"/>
                        </a:rPr>
                        <a:t>Constant Dividend Growth Model</a:t>
                      </a:r>
                      <a:endParaRPr lang="en-IN" dirty="0">
                        <a:solidFill>
                          <a:schemeClr val="bg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val="3155584190"/>
                  </a:ext>
                </a:extLst>
              </a:tr>
              <a:tr h="354386">
                <a:tc>
                  <a:txBody>
                    <a:bodyPr/>
                    <a:lstStyle/>
                    <a:p>
                      <a:r>
                        <a:rPr lang="en-IN" sz="1800" b="1" i="0" u="none" strike="noStrike" kern="1200" baseline="0" dirty="0">
                          <a:solidFill>
                            <a:schemeClr val="tx1"/>
                          </a:solidFill>
                          <a:latin typeface="+mn-lt"/>
                          <a:ea typeface="+mn-ea"/>
                          <a:cs typeface="+mn-cs"/>
                        </a:rPr>
                        <a:t>Inputs</a:t>
                      </a:r>
                      <a:endParaRPr lang="en-IN"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Equity beta</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Current stock price</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20096838"/>
                  </a:ext>
                </a:extLst>
              </a:tr>
              <a:tr h="354386">
                <a:tc>
                  <a:txBody>
                    <a:bodyPr/>
                    <a:lstStyle/>
                    <a:p>
                      <a:r>
                        <a:rPr lang="en-IN" dirty="0">
                          <a:solidFill>
                            <a:srgbClr val="D4EAE4"/>
                          </a:solidFill>
                        </a:rPr>
                        <a:t>Blank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Risk-free rate</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Expected dividend next year</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08600788"/>
                  </a:ext>
                </a:extLst>
              </a:tr>
              <a:tr h="354386">
                <a:tc>
                  <a:txBody>
                    <a:bodyPr/>
                    <a:lstStyle/>
                    <a:p>
                      <a:r>
                        <a:rPr lang="en-IN" dirty="0">
                          <a:solidFill>
                            <a:srgbClr val="D4EAE4"/>
                          </a:solidFill>
                        </a:rPr>
                        <a:t>Blank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Market risk premium</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Future dividend growth rate</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710403481"/>
                  </a:ext>
                </a:extLst>
              </a:tr>
              <a:tr h="354386">
                <a:tc>
                  <a:txBody>
                    <a:bodyPr/>
                    <a:lstStyle/>
                    <a:p>
                      <a:r>
                        <a:rPr lang="en-IN" sz="1800" b="1" i="0" u="none" strike="noStrike" kern="1200" baseline="0" dirty="0">
                          <a:solidFill>
                            <a:schemeClr val="tx1"/>
                          </a:solidFill>
                          <a:latin typeface="+mn-lt"/>
                          <a:ea typeface="+mn-ea"/>
                          <a:cs typeface="+mn-cs"/>
                        </a:rPr>
                        <a:t>Major Assumptions</a:t>
                      </a:r>
                      <a:endParaRPr lang="en-IN"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Estimated beta is correct</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Dividend estimate is correct</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193774392"/>
                  </a:ext>
                </a:extLst>
              </a:tr>
              <a:tr h="354386">
                <a:tc>
                  <a:txBody>
                    <a:bodyPr/>
                    <a:lstStyle/>
                    <a:p>
                      <a:r>
                        <a:rPr lang="en-IN" dirty="0">
                          <a:solidFill>
                            <a:srgbClr val="D4EAE4"/>
                          </a:solidFill>
                        </a:rPr>
                        <a:t>Blank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Market risk premium is accurate</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Growth rate matches market expectations</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646067017"/>
                  </a:ext>
                </a:extLst>
              </a:tr>
              <a:tr h="354386">
                <a:tc>
                  <a:txBody>
                    <a:bodyPr/>
                    <a:lstStyle/>
                    <a:p>
                      <a:r>
                        <a:rPr lang="en-IN" dirty="0">
                          <a:solidFill>
                            <a:srgbClr val="D4EAE4"/>
                          </a:solidFill>
                        </a:rPr>
                        <a:t>Blank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CAPM is the correct model</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Future dividend growth is constant</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860823148"/>
                  </a:ext>
                </a:extLst>
              </a:tr>
            </a:tbl>
          </a:graphicData>
        </a:graphic>
      </p:graphicFrame>
    </p:spTree>
    <p:extLst>
      <p:ext uri="{BB962C8B-B14F-4D97-AF65-F5344CB8AC3E}">
        <p14:creationId xmlns:p14="http://schemas.microsoft.com/office/powerpoint/2010/main" val="400594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958" y="215372"/>
            <a:ext cx="8218842" cy="1097280"/>
          </a:xfrm>
        </p:spPr>
        <p:txBody>
          <a:bodyPr/>
          <a:lstStyle/>
          <a:p>
            <a:r>
              <a:rPr lang="en-US" altLang="en-US" sz="3600" dirty="0">
                <a:latin typeface="+mj-lt"/>
                <a:ea typeface="ヒラギノ角ゴ Pro W3" pitchFamily="-65" charset="-128"/>
              </a:rPr>
              <a:t>Example 13.3 Estimating the Cost of Equity </a:t>
            </a:r>
            <a:r>
              <a:rPr lang="en-US" altLang="en-US" sz="2800" dirty="0">
                <a:latin typeface="+mj-lt"/>
                <a:ea typeface="ヒラギノ角ゴ Pro W3" pitchFamily="-65" charset="-128"/>
              </a:rPr>
              <a:t>(1 of 8)</a:t>
            </a:r>
            <a:endParaRPr lang="en-US" sz="2800" dirty="0">
              <a:latin typeface="+mj-lt"/>
            </a:endParaRPr>
          </a:p>
        </p:txBody>
      </p:sp>
      <p:sp>
        <p:nvSpPr>
          <p:cNvPr id="3" name="Content Placeholder 2"/>
          <p:cNvSpPr>
            <a:spLocks noGrp="1"/>
          </p:cNvSpPr>
          <p:nvPr>
            <p:ph idx="1"/>
          </p:nvPr>
        </p:nvSpPr>
        <p:spPr>
          <a:xfrm>
            <a:off x="457200" y="1600201"/>
            <a:ext cx="8229600" cy="3733799"/>
          </a:xfrm>
        </p:spPr>
        <p:txBody>
          <a:bodyPr/>
          <a:lstStyle/>
          <a:p>
            <a:pPr>
              <a:buNone/>
            </a:pPr>
            <a:r>
              <a:rPr lang="en-US" altLang="en-US" sz="2400" b="1" dirty="0">
                <a:ea typeface="ヒラギノ角ゴ Pro W3" pitchFamily="-65" charset="-128"/>
              </a:rPr>
              <a:t>Problem:</a:t>
            </a:r>
          </a:p>
          <a:p>
            <a:r>
              <a:rPr lang="en-IN" sz="2400" dirty="0"/>
              <a:t>Assume the equity beta for Johnson &amp; Johnson (ticker:      </a:t>
            </a:r>
            <a:r>
              <a:rPr lang="en-IN" sz="2400" spc="-300" dirty="0"/>
              <a:t>J N J</a:t>
            </a:r>
            <a:r>
              <a:rPr lang="en-IN" sz="2400" dirty="0"/>
              <a:t>) is 0.55. The yield on 10-year treasuries is 3%, and you estimate the market risk premium to be 6%. Furthermore, Johnson &amp; Johnson issues dividends at an annual rate of $2.81. Its current stock price is $92.00, and you expect dividends to increase at a constant rate of 4% per year. </a:t>
            </a:r>
          </a:p>
          <a:p>
            <a:r>
              <a:rPr lang="en-IN" sz="2400" dirty="0"/>
              <a:t>Estimate J&amp;J’s cost of equity in two ways.</a:t>
            </a:r>
            <a:endParaRPr lang="en-US" altLang="en-US" sz="2400" dirty="0">
              <a:ea typeface="ヒラギノ角ゴ Pro W3" pitchFamily="-65" charset="-128"/>
            </a:endParaRPr>
          </a:p>
        </p:txBody>
      </p:sp>
    </p:spTree>
    <p:extLst>
      <p:ext uri="{BB962C8B-B14F-4D97-AF65-F5344CB8AC3E}">
        <p14:creationId xmlns:p14="http://schemas.microsoft.com/office/powerpoint/2010/main" val="39092293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13.3 Estimating the Cost of Equity </a:t>
            </a:r>
            <a:r>
              <a:rPr lang="en-US" altLang="en-US" sz="2800" dirty="0">
                <a:latin typeface="+mj-lt"/>
                <a:ea typeface="ヒラギノ角ゴ Pro W3" pitchFamily="-65" charset="-128"/>
              </a:rPr>
              <a:t>(2 of 8)</a:t>
            </a:r>
            <a:endParaRPr lang="en-US" sz="2800" dirty="0">
              <a:latin typeface="+mj-lt"/>
            </a:endParaRPr>
          </a:p>
        </p:txBody>
      </p:sp>
      <p:sp>
        <p:nvSpPr>
          <p:cNvPr id="3" name="Content Placeholder 2"/>
          <p:cNvSpPr>
            <a:spLocks noGrp="1"/>
          </p:cNvSpPr>
          <p:nvPr>
            <p:ph idx="1"/>
          </p:nvPr>
        </p:nvSpPr>
        <p:spPr>
          <a:xfrm>
            <a:off x="467958" y="1600200"/>
            <a:ext cx="8229600" cy="3352799"/>
          </a:xfrm>
        </p:spPr>
        <p:txBody>
          <a:bodyPr/>
          <a:lstStyle/>
          <a:p>
            <a:pPr>
              <a:buNone/>
            </a:pPr>
            <a:r>
              <a:rPr lang="en-US" altLang="en-US" sz="2400" b="1" dirty="0">
                <a:ea typeface="ヒラギノ角ゴ Pro W3" pitchFamily="-65" charset="-128"/>
              </a:rPr>
              <a:t>Solution:</a:t>
            </a:r>
          </a:p>
          <a:p>
            <a:pPr>
              <a:spcBef>
                <a:spcPts val="0"/>
              </a:spcBef>
              <a:buNone/>
            </a:pPr>
            <a:r>
              <a:rPr lang="en-US" altLang="en-US" sz="2400" b="1" dirty="0">
                <a:ea typeface="ヒラギノ角ゴ Pro W3" pitchFamily="-65" charset="-128"/>
              </a:rPr>
              <a:t>Plan:</a:t>
            </a:r>
          </a:p>
          <a:p>
            <a:r>
              <a:rPr lang="en-IN" sz="2400" dirty="0"/>
              <a:t>The two ways to estimate J&amp;J’s cost of equity are to use the </a:t>
            </a:r>
            <a:r>
              <a:rPr lang="en-IN" sz="2400" spc="-350" dirty="0"/>
              <a:t>C A P </a:t>
            </a:r>
            <a:r>
              <a:rPr lang="en-IN" sz="2400" dirty="0"/>
              <a:t>M and the </a:t>
            </a:r>
            <a:r>
              <a:rPr lang="en-IN" sz="2400" spc="-350" dirty="0"/>
              <a:t>C D G </a:t>
            </a:r>
            <a:r>
              <a:rPr lang="en-IN" sz="2400" dirty="0"/>
              <a:t>M.</a:t>
            </a:r>
            <a:endParaRPr lang="en-US" altLang="en-US" sz="2400" dirty="0">
              <a:ea typeface="ヒラギノ角ゴ Pro W3" pitchFamily="-65" charset="-128"/>
            </a:endParaRPr>
          </a:p>
          <a:p>
            <a:pPr marL="914400" indent="-457200">
              <a:buFont typeface="+mj-lt"/>
              <a:buAutoNum type="arabicPeriod"/>
            </a:pPr>
            <a:r>
              <a:rPr lang="en-IN" sz="2400" dirty="0"/>
              <a:t>The </a:t>
            </a:r>
            <a:r>
              <a:rPr lang="en-IN" sz="2400" spc="-350" dirty="0"/>
              <a:t>C A P </a:t>
            </a:r>
            <a:r>
              <a:rPr lang="en-IN" sz="2400" dirty="0"/>
              <a:t>M requires the risk-free rate, an estimate of the equity’s beta, and an estimate of the market risk premium. We can use the yield on 10-year Treasury notes as the risk-free rate.</a:t>
            </a:r>
            <a:endParaRPr lang="en-US" altLang="en-US" sz="2400" dirty="0">
              <a:ea typeface="ヒラギノ角ゴ Pro W3" pitchFamily="-65" charset="-128"/>
            </a:endParaRPr>
          </a:p>
        </p:txBody>
      </p:sp>
    </p:spTree>
    <p:extLst>
      <p:ext uri="{BB962C8B-B14F-4D97-AF65-F5344CB8AC3E}">
        <p14:creationId xmlns:p14="http://schemas.microsoft.com/office/powerpoint/2010/main" val="35242708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958" y="215372"/>
            <a:ext cx="8218842" cy="1097280"/>
          </a:xfrm>
        </p:spPr>
        <p:txBody>
          <a:bodyPr/>
          <a:lstStyle/>
          <a:p>
            <a:r>
              <a:rPr lang="en-US" altLang="en-US" sz="3600" dirty="0">
                <a:latin typeface="+mj-lt"/>
                <a:ea typeface="ヒラギノ角ゴ Pro W3" pitchFamily="-65" charset="-128"/>
              </a:rPr>
              <a:t>Example 13.3 Estimating the Cost of Equity </a:t>
            </a:r>
            <a:r>
              <a:rPr lang="en-US" altLang="en-US" sz="2800" dirty="0">
                <a:latin typeface="+mj-lt"/>
                <a:ea typeface="ヒラギノ角ゴ Pro W3" pitchFamily="-65" charset="-128"/>
              </a:rPr>
              <a:t>(3 of 8)</a:t>
            </a:r>
            <a:endParaRPr lang="en-US" sz="2800" dirty="0">
              <a:latin typeface="+mj-lt"/>
            </a:endParaRPr>
          </a:p>
        </p:txBody>
      </p:sp>
      <p:sp>
        <p:nvSpPr>
          <p:cNvPr id="3" name="Content Placeholder 2"/>
          <p:cNvSpPr>
            <a:spLocks noGrp="1"/>
          </p:cNvSpPr>
          <p:nvPr>
            <p:ph idx="1"/>
          </p:nvPr>
        </p:nvSpPr>
        <p:spPr>
          <a:xfrm>
            <a:off x="457200" y="1600201"/>
            <a:ext cx="8229600" cy="3048000"/>
          </a:xfrm>
        </p:spPr>
        <p:txBody>
          <a:bodyPr/>
          <a:lstStyle/>
          <a:p>
            <a:pPr>
              <a:buNone/>
            </a:pPr>
            <a:r>
              <a:rPr lang="en-US" altLang="en-US" sz="2400" b="1" dirty="0">
                <a:ea typeface="ヒラギノ角ゴ Pro W3" pitchFamily="-65" charset="-128"/>
              </a:rPr>
              <a:t>Solution:</a:t>
            </a:r>
          </a:p>
          <a:p>
            <a:pPr>
              <a:spcBef>
                <a:spcPts val="0"/>
              </a:spcBef>
              <a:buNone/>
            </a:pPr>
            <a:r>
              <a:rPr lang="en-US" altLang="en-US" sz="2400" b="1" dirty="0">
                <a:ea typeface="ヒラギノ角ゴ Pro W3" pitchFamily="-65" charset="-128"/>
              </a:rPr>
              <a:t>Plan:</a:t>
            </a:r>
          </a:p>
          <a:p>
            <a:r>
              <a:rPr lang="en-IN" sz="2400" dirty="0"/>
              <a:t>The two ways to estimate J&amp;J’s cost of equity are to use the </a:t>
            </a:r>
            <a:r>
              <a:rPr lang="en-IN" sz="2400" spc="-350" dirty="0"/>
              <a:t>C A P </a:t>
            </a:r>
            <a:r>
              <a:rPr lang="en-IN" sz="2400" dirty="0"/>
              <a:t>M and the </a:t>
            </a:r>
            <a:r>
              <a:rPr lang="en-IN" sz="2400" spc="-350" dirty="0"/>
              <a:t>C D G </a:t>
            </a:r>
            <a:r>
              <a:rPr lang="en-IN" sz="2400" dirty="0"/>
              <a:t>M.</a:t>
            </a:r>
            <a:endParaRPr lang="en-US" altLang="en-US" sz="2400" dirty="0">
              <a:ea typeface="ヒラギノ角ゴ Pro W3" pitchFamily="-65" charset="-128"/>
            </a:endParaRPr>
          </a:p>
          <a:p>
            <a:pPr marL="914400" indent="-457200">
              <a:buFont typeface="+mj-lt"/>
              <a:buAutoNum type="arabicPeriod" startAt="2"/>
            </a:pPr>
            <a:r>
              <a:rPr lang="en-IN" sz="2400" dirty="0"/>
              <a:t>The </a:t>
            </a:r>
            <a:r>
              <a:rPr lang="en-IN" sz="2400" spc="-350" dirty="0"/>
              <a:t>C D G </a:t>
            </a:r>
            <a:r>
              <a:rPr lang="en-IN" sz="2400" dirty="0"/>
              <a:t>M requires the current stock price, the expected dividend next year, and an estimate of the constant future growth rate for the dividend.</a:t>
            </a:r>
            <a:endParaRPr lang="en-US" altLang="en-US" sz="2400" dirty="0">
              <a:ea typeface="ヒラギノ角ゴ Pro W3" pitchFamily="-65" charset="-128"/>
            </a:endParaRPr>
          </a:p>
        </p:txBody>
      </p:sp>
    </p:spTree>
    <p:extLst>
      <p:ext uri="{BB962C8B-B14F-4D97-AF65-F5344CB8AC3E}">
        <p14:creationId xmlns:p14="http://schemas.microsoft.com/office/powerpoint/2010/main" val="1498425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9432"/>
            <a:ext cx="8229600" cy="563078"/>
          </a:xfrm>
        </p:spPr>
        <p:txBody>
          <a:bodyPr/>
          <a:lstStyle/>
          <a:p>
            <a:r>
              <a:rPr lang="en-US" altLang="en-US" sz="3600" dirty="0">
                <a:latin typeface="+mj-lt"/>
                <a:ea typeface="ヒラギノ角ゴ Pro W3" pitchFamily="-65" charset="-128"/>
              </a:rPr>
              <a:t>Learning Objectives </a:t>
            </a:r>
            <a:r>
              <a:rPr lang="en-US" altLang="en-US" sz="2800" dirty="0">
                <a:latin typeface="+mj-lt"/>
                <a:ea typeface="ヒラギノ角ゴ Pro W3" pitchFamily="-65" charset="-128"/>
              </a:rPr>
              <a:t>(1 of 2)</a:t>
            </a:r>
            <a:endParaRPr lang="en-US" sz="2800" dirty="0">
              <a:latin typeface="+mj-lt"/>
            </a:endParaRPr>
          </a:p>
        </p:txBody>
      </p:sp>
      <p:sp>
        <p:nvSpPr>
          <p:cNvPr id="3" name="Content Placeholder 2"/>
          <p:cNvSpPr>
            <a:spLocks noGrp="1"/>
          </p:cNvSpPr>
          <p:nvPr>
            <p:ph idx="1"/>
          </p:nvPr>
        </p:nvSpPr>
        <p:spPr>
          <a:xfrm>
            <a:off x="457200" y="1001110"/>
            <a:ext cx="8229600" cy="2294878"/>
          </a:xfrm>
        </p:spPr>
        <p:txBody>
          <a:bodyPr/>
          <a:lstStyle/>
          <a:p>
            <a:r>
              <a:rPr lang="en-US" altLang="en-US" sz="2400" dirty="0">
                <a:ea typeface="ヒラギノ角ゴ Pro W3" pitchFamily="-65" charset="-128"/>
              </a:rPr>
              <a:t>Understand the drivers of the firm’s overall cost of capital</a:t>
            </a:r>
          </a:p>
          <a:p>
            <a:r>
              <a:rPr lang="en-US" altLang="en-US" sz="2400" dirty="0">
                <a:ea typeface="ヒラギノ角ゴ Pro W3" pitchFamily="-65" charset="-128"/>
              </a:rPr>
              <a:t>Measure the costs of debt, preferred stock, and common stock</a:t>
            </a:r>
          </a:p>
          <a:p>
            <a:r>
              <a:rPr lang="en-US" altLang="en-US" sz="2400" dirty="0">
                <a:ea typeface="ヒラギノ角ゴ Pro W3" pitchFamily="-65" charset="-128"/>
              </a:rPr>
              <a:t>Compute a firm’s overall, or weighted average, cost of capital</a:t>
            </a:r>
          </a:p>
        </p:txBody>
      </p:sp>
    </p:spTree>
    <p:extLst>
      <p:ext uri="{BB962C8B-B14F-4D97-AF65-F5344CB8AC3E}">
        <p14:creationId xmlns:p14="http://schemas.microsoft.com/office/powerpoint/2010/main" val="41107033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13.3 Estimating the Cost of Equity </a:t>
            </a:r>
            <a:r>
              <a:rPr lang="en-US" altLang="en-US" sz="2800" dirty="0">
                <a:latin typeface="+mj-lt"/>
                <a:ea typeface="ヒラギノ角ゴ Pro W3" pitchFamily="-65" charset="-128"/>
              </a:rPr>
              <a:t>(4 of 8)</a:t>
            </a:r>
            <a:endParaRPr lang="en-US" sz="2800" dirty="0">
              <a:latin typeface="+mj-lt"/>
            </a:endParaRPr>
          </a:p>
        </p:txBody>
      </p:sp>
      <p:sp>
        <p:nvSpPr>
          <p:cNvPr id="3" name="Content Placeholder 2"/>
          <p:cNvSpPr>
            <a:spLocks noGrp="1"/>
          </p:cNvSpPr>
          <p:nvPr>
            <p:ph idx="1"/>
          </p:nvPr>
        </p:nvSpPr>
        <p:spPr>
          <a:xfrm>
            <a:off x="467958" y="1600200"/>
            <a:ext cx="8229600" cy="4114799"/>
          </a:xfrm>
        </p:spPr>
        <p:txBody>
          <a:bodyPr/>
          <a:lstStyle/>
          <a:p>
            <a:pPr>
              <a:buNone/>
            </a:pPr>
            <a:r>
              <a:rPr lang="en-US" altLang="en-US" sz="2400" b="1" dirty="0">
                <a:ea typeface="ヒラギノ角ゴ Pro W3" pitchFamily="-65" charset="-128"/>
              </a:rPr>
              <a:t>Solution:</a:t>
            </a:r>
          </a:p>
          <a:p>
            <a:pPr>
              <a:spcBef>
                <a:spcPts val="0"/>
              </a:spcBef>
              <a:buNone/>
            </a:pPr>
            <a:r>
              <a:rPr lang="en-US" altLang="en-US" sz="2400" b="1" dirty="0">
                <a:ea typeface="ヒラギノ角ゴ Pro W3" pitchFamily="-65" charset="-128"/>
              </a:rPr>
              <a:t>Plan:</a:t>
            </a:r>
          </a:p>
          <a:p>
            <a:r>
              <a:rPr lang="en-US" altLang="en-US" sz="2400" dirty="0">
                <a:ea typeface="ヒラギノ角ゴ Pro W3" pitchFamily="-65" charset="-128"/>
              </a:rPr>
              <a:t>Risk-free rate: 3% Current price: $92.00</a:t>
            </a:r>
          </a:p>
          <a:p>
            <a:r>
              <a:rPr lang="en-US" altLang="en-US" sz="2400" dirty="0">
                <a:ea typeface="ヒラギノ角ゴ Pro W3" pitchFamily="-65" charset="-128"/>
              </a:rPr>
              <a:t>Equity beta: 0.55 Expected dividend: $2.81</a:t>
            </a:r>
          </a:p>
          <a:p>
            <a:r>
              <a:rPr lang="en-US" altLang="en-US" sz="2400" dirty="0">
                <a:ea typeface="ヒラギノ角ゴ Pro W3" pitchFamily="-65" charset="-128"/>
              </a:rPr>
              <a:t>Market risk premium: 6% Estimated future dividend growth rate: 4%</a:t>
            </a:r>
          </a:p>
          <a:p>
            <a:r>
              <a:rPr lang="en-IN" sz="2400" dirty="0"/>
              <a:t>We can use the </a:t>
            </a:r>
            <a:r>
              <a:rPr lang="en-IN" sz="2400" spc="-350" dirty="0"/>
              <a:t>C A P </a:t>
            </a:r>
            <a:r>
              <a:rPr lang="en-IN" sz="2400" dirty="0"/>
              <a:t>M from Chapter 12 to estimate the cost of equity using the </a:t>
            </a:r>
            <a:r>
              <a:rPr lang="en-IN" sz="2400" spc="-350" dirty="0"/>
              <a:t>C A P </a:t>
            </a:r>
            <a:r>
              <a:rPr lang="en-IN" sz="2400" dirty="0"/>
              <a:t>M approach and Equation 13.5 to estimate it using the </a:t>
            </a:r>
            <a:r>
              <a:rPr lang="en-IN" sz="2400" spc="-350" dirty="0"/>
              <a:t>C D G </a:t>
            </a:r>
            <a:r>
              <a:rPr lang="en-IN" sz="2400" dirty="0"/>
              <a:t>M approach.</a:t>
            </a:r>
            <a:endParaRPr lang="en-US" altLang="en-US" sz="2400" dirty="0">
              <a:ea typeface="ヒラギノ角ゴ Pro W3" pitchFamily="-65" charset="-128"/>
            </a:endParaRPr>
          </a:p>
        </p:txBody>
      </p:sp>
    </p:spTree>
    <p:extLst>
      <p:ext uri="{BB962C8B-B14F-4D97-AF65-F5344CB8AC3E}">
        <p14:creationId xmlns:p14="http://schemas.microsoft.com/office/powerpoint/2010/main" val="34748186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ea typeface="ヒラギノ角ゴ Pro W3" pitchFamily="-65" charset="-128"/>
              </a:rPr>
              <a:t>Example 13.3 Estimating the Cost of Equity </a:t>
            </a:r>
            <a:r>
              <a:rPr lang="en-US" altLang="en-US" sz="2800" dirty="0">
                <a:latin typeface="+mj-lt"/>
                <a:ea typeface="ヒラギノ角ゴ Pro W3" pitchFamily="-65" charset="-128"/>
              </a:rPr>
              <a:t>(5 of 8)</a:t>
            </a:r>
            <a:endParaRPr lang="en-US" sz="2800" dirty="0">
              <a:latin typeface="+mj-lt"/>
            </a:endParaRPr>
          </a:p>
        </p:txBody>
      </p:sp>
      <p:sp>
        <p:nvSpPr>
          <p:cNvPr id="3" name="Content Placeholder 2"/>
          <p:cNvSpPr>
            <a:spLocks noGrp="1"/>
          </p:cNvSpPr>
          <p:nvPr>
            <p:ph idx="1"/>
          </p:nvPr>
        </p:nvSpPr>
        <p:spPr>
          <a:xfrm>
            <a:off x="457200" y="1600200"/>
            <a:ext cx="8229600" cy="1069533"/>
          </a:xfrm>
        </p:spPr>
        <p:txBody>
          <a:bodyPr/>
          <a:lstStyle/>
          <a:p>
            <a:pPr>
              <a:buNone/>
            </a:pPr>
            <a:r>
              <a:rPr lang="en-US" altLang="en-US" sz="2400" b="1" dirty="0">
                <a:ea typeface="ヒラギノ角ゴ Pro W3" pitchFamily="-65" charset="-128"/>
              </a:rPr>
              <a:t>Execute:</a:t>
            </a:r>
          </a:p>
          <a:p>
            <a:r>
              <a:rPr lang="en-US" altLang="en-US" sz="2400" dirty="0">
                <a:ea typeface="ヒラギノ角ゴ Pro W3" pitchFamily="-65" charset="-128"/>
              </a:rPr>
              <a:t>The </a:t>
            </a:r>
            <a:r>
              <a:rPr lang="en-US" altLang="en-US" sz="2400" spc="-350" dirty="0">
                <a:ea typeface="ヒラギノ角ゴ Pro W3" pitchFamily="-65" charset="-128"/>
              </a:rPr>
              <a:t>C A P </a:t>
            </a:r>
            <a:r>
              <a:rPr lang="en-US" altLang="en-US" sz="2400" dirty="0">
                <a:ea typeface="ヒラギノ角ゴ Pro W3" pitchFamily="-65" charset="-128"/>
              </a:rPr>
              <a:t>M says that</a:t>
            </a:r>
          </a:p>
        </p:txBody>
      </p:sp>
      <p:graphicFrame>
        <p:nvGraphicFramePr>
          <p:cNvPr id="7" name="Object 23" descr="An equation: cost of equity = risk-free rate plus equity beta times market risk premium = 3.0% plus 0.55 times 6% = 6.3%.">
            <a:extLst>
              <a:ext uri="{FF2B5EF4-FFF2-40B4-BE49-F238E27FC236}">
                <a16:creationId xmlns:a16="http://schemas.microsoft.com/office/drawing/2014/main" id="{F6768CEE-5570-41D2-BC6B-C09A3BD31C7B}"/>
              </a:ext>
            </a:extLst>
          </p:cNvPr>
          <p:cNvGraphicFramePr>
            <a:graphicFrameLocks noChangeAspect="1"/>
          </p:cNvGraphicFramePr>
          <p:nvPr>
            <p:extLst>
              <p:ext uri="{D42A27DB-BD31-4B8C-83A1-F6EECF244321}">
                <p14:modId xmlns:p14="http://schemas.microsoft.com/office/powerpoint/2010/main" val="405372094"/>
              </p:ext>
            </p:extLst>
          </p:nvPr>
        </p:nvGraphicFramePr>
        <p:xfrm>
          <a:off x="508187" y="2855913"/>
          <a:ext cx="8118475" cy="801687"/>
        </p:xfrm>
        <a:graphic>
          <a:graphicData uri="http://schemas.openxmlformats.org/presentationml/2006/ole">
            <mc:AlternateContent xmlns:mc="http://schemas.openxmlformats.org/markup-compatibility/2006">
              <mc:Choice xmlns:v="urn:schemas-microsoft-com:vml" Requires="v">
                <p:oleObj spid="_x0000_s91766" name="Equation" r:id="rId4" imgW="3492360" imgH="342720" progId="Equation.DSMT4">
                  <p:embed/>
                </p:oleObj>
              </mc:Choice>
              <mc:Fallback>
                <p:oleObj name="Equation" r:id="rId4" imgW="3492360" imgH="342720" progId="Equation.DSMT4">
                  <p:embed/>
                  <p:pic>
                    <p:nvPicPr>
                      <p:cNvPr id="5" name="Object 23" descr="An equation: cost of equity = risk-free rate plus equity beta times market risk premium = 3.0% plus 0.55 times 6% = 6.3%."/>
                      <p:cNvPicPr>
                        <a:picLocks noChangeAspect="1" noChangeArrowheads="1"/>
                      </p:cNvPicPr>
                      <p:nvPr/>
                    </p:nvPicPr>
                    <p:blipFill>
                      <a:blip r:embed="rId5"/>
                      <a:srcRect/>
                      <a:stretch>
                        <a:fillRect/>
                      </a:stretch>
                    </p:blipFill>
                    <p:spPr bwMode="auto">
                      <a:xfrm>
                        <a:off x="508187" y="2855913"/>
                        <a:ext cx="8118475" cy="801687"/>
                      </a:xfrm>
                      <a:prstGeom prst="rect">
                        <a:avLst/>
                      </a:prstGeom>
                      <a:noFill/>
                      <a:ln>
                        <a:noFill/>
                      </a:ln>
                      <a:effectLst/>
                    </p:spPr>
                  </p:pic>
                </p:oleObj>
              </mc:Fallback>
            </mc:AlternateContent>
          </a:graphicData>
        </a:graphic>
      </p:graphicFrame>
      <p:sp>
        <p:nvSpPr>
          <p:cNvPr id="6" name="Content Placeholder 5"/>
          <p:cNvSpPr>
            <a:spLocks noGrp="1"/>
          </p:cNvSpPr>
          <p:nvPr>
            <p:ph idx="4294967295"/>
          </p:nvPr>
        </p:nvSpPr>
        <p:spPr>
          <a:xfrm>
            <a:off x="457200" y="3942414"/>
            <a:ext cx="8229600" cy="400986"/>
          </a:xfrm>
        </p:spPr>
        <p:txBody>
          <a:bodyPr/>
          <a:lstStyle/>
          <a:p>
            <a:r>
              <a:rPr lang="en-US" altLang="en-US" sz="2400" dirty="0">
                <a:ea typeface="ヒラギノ角ゴ Pro W3" pitchFamily="-65" charset="-128"/>
              </a:rPr>
              <a:t>The </a:t>
            </a:r>
            <a:r>
              <a:rPr lang="en-US" altLang="en-US" sz="2400" spc="-300" dirty="0">
                <a:ea typeface="ヒラギノ角ゴ Pro W3" pitchFamily="-65" charset="-128"/>
              </a:rPr>
              <a:t>C D G </a:t>
            </a:r>
            <a:r>
              <a:rPr lang="en-US" altLang="en-US" sz="2400" dirty="0">
                <a:ea typeface="ヒラギノ角ゴ Pro W3" pitchFamily="-65" charset="-128"/>
              </a:rPr>
              <a:t>M says that</a:t>
            </a:r>
          </a:p>
        </p:txBody>
      </p:sp>
      <p:graphicFrame>
        <p:nvGraphicFramePr>
          <p:cNvPr id="8" name="Object 22" descr="An equation: cost of equity = dividend (in one year) divided by current price, plus dividend growth rate = $2.81 divided by $92.00, plus 4% = 7.1%.">
            <a:extLst>
              <a:ext uri="{FF2B5EF4-FFF2-40B4-BE49-F238E27FC236}">
                <a16:creationId xmlns:a16="http://schemas.microsoft.com/office/drawing/2014/main" id="{AA9EDDBB-5FDF-4200-B8DB-618D0725662E}"/>
              </a:ext>
            </a:extLst>
          </p:cNvPr>
          <p:cNvGraphicFramePr>
            <a:graphicFrameLocks noChangeAspect="1"/>
          </p:cNvGraphicFramePr>
          <p:nvPr>
            <p:extLst>
              <p:ext uri="{D42A27DB-BD31-4B8C-83A1-F6EECF244321}">
                <p14:modId xmlns:p14="http://schemas.microsoft.com/office/powerpoint/2010/main" val="3372513775"/>
              </p:ext>
            </p:extLst>
          </p:nvPr>
        </p:nvGraphicFramePr>
        <p:xfrm>
          <a:off x="651245" y="4481513"/>
          <a:ext cx="7816850" cy="1636712"/>
        </p:xfrm>
        <a:graphic>
          <a:graphicData uri="http://schemas.openxmlformats.org/presentationml/2006/ole">
            <mc:AlternateContent xmlns:mc="http://schemas.openxmlformats.org/markup-compatibility/2006">
              <mc:Choice xmlns:v="urn:schemas-microsoft-com:vml" Requires="v">
                <p:oleObj spid="_x0000_s91767" name="Equation" r:id="rId6" imgW="3149280" imgH="660240" progId="Equation.DSMT4">
                  <p:embed/>
                </p:oleObj>
              </mc:Choice>
              <mc:Fallback>
                <p:oleObj name="Equation" r:id="rId6" imgW="3149280" imgH="660240" progId="Equation.DSMT4">
                  <p:embed/>
                  <p:pic>
                    <p:nvPicPr>
                      <p:cNvPr id="4" name="Object 22" descr="An equation: cost of equity = dividend (in one year) divided by current price, plus dividend growth rate = $2.81 divided by $92.00, plus 4% = 7.1%."/>
                      <p:cNvPicPr>
                        <a:picLocks noChangeAspect="1" noChangeArrowheads="1"/>
                      </p:cNvPicPr>
                      <p:nvPr/>
                    </p:nvPicPr>
                    <p:blipFill>
                      <a:blip r:embed="rId7"/>
                      <a:srcRect/>
                      <a:stretch>
                        <a:fillRect/>
                      </a:stretch>
                    </p:blipFill>
                    <p:spPr bwMode="auto">
                      <a:xfrm>
                        <a:off x="651245" y="4481513"/>
                        <a:ext cx="7816850" cy="1636712"/>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6331138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13.3 Estimating the Cost of Equity </a:t>
            </a:r>
            <a:r>
              <a:rPr lang="en-US" altLang="en-US" sz="2800" dirty="0">
                <a:latin typeface="+mj-lt"/>
                <a:ea typeface="ヒラギノ角ゴ Pro W3" pitchFamily="-65" charset="-128"/>
              </a:rPr>
              <a:t>(6 of 8)</a:t>
            </a:r>
            <a:endParaRPr lang="en-US" sz="2000" dirty="0">
              <a:latin typeface="+mj-lt"/>
            </a:endParaRPr>
          </a:p>
        </p:txBody>
      </p:sp>
      <p:sp>
        <p:nvSpPr>
          <p:cNvPr id="3" name="Content Placeholder 2"/>
          <p:cNvSpPr>
            <a:spLocks noGrp="1"/>
          </p:cNvSpPr>
          <p:nvPr>
            <p:ph idx="1"/>
          </p:nvPr>
        </p:nvSpPr>
        <p:spPr>
          <a:xfrm>
            <a:off x="457200" y="1627911"/>
            <a:ext cx="8229600" cy="4087090"/>
          </a:xfrm>
        </p:spPr>
        <p:txBody>
          <a:bodyPr/>
          <a:lstStyle/>
          <a:p>
            <a:pPr>
              <a:lnSpc>
                <a:spcPct val="90000"/>
              </a:lnSpc>
              <a:buNone/>
            </a:pPr>
            <a:r>
              <a:rPr lang="en-US" altLang="en-US" sz="2400" b="1" dirty="0">
                <a:ea typeface="ヒラギノ角ゴ Pro W3" pitchFamily="-65" charset="-128"/>
              </a:rPr>
              <a:t>Evaluate:</a:t>
            </a:r>
          </a:p>
          <a:p>
            <a:r>
              <a:rPr lang="en-IN" sz="2400" dirty="0"/>
              <a:t>According to the </a:t>
            </a:r>
            <a:r>
              <a:rPr lang="en-IN" sz="2400" spc="-350" dirty="0"/>
              <a:t>C A P </a:t>
            </a:r>
            <a:r>
              <a:rPr lang="en-IN" sz="2400" dirty="0"/>
              <a:t>M, the cost of equity capital is 6.3%; the </a:t>
            </a:r>
            <a:r>
              <a:rPr lang="en-IN" sz="2400" spc="-350" dirty="0"/>
              <a:t>C D G </a:t>
            </a:r>
            <a:r>
              <a:rPr lang="en-IN" sz="2400" dirty="0"/>
              <a:t>M produces a result of 7.1%. Because of the different assumptions we make when using each method, the two methods do not have to produce the same answer—in fact, it would be highly unlikely that they would. </a:t>
            </a:r>
          </a:p>
          <a:p>
            <a:r>
              <a:rPr lang="en-IN" sz="2400" dirty="0"/>
              <a:t>When the two approaches produce different answers, we must examine the assumptions we made for each approach and decide which set of assumptions is more realistic.</a:t>
            </a:r>
            <a:endParaRPr lang="en-US" altLang="en-US" sz="2400" dirty="0">
              <a:ea typeface="ヒラギノ角ゴ Pro W3" pitchFamily="-65" charset="-128"/>
            </a:endParaRPr>
          </a:p>
        </p:txBody>
      </p:sp>
    </p:spTree>
    <p:extLst>
      <p:ext uri="{BB962C8B-B14F-4D97-AF65-F5344CB8AC3E}">
        <p14:creationId xmlns:p14="http://schemas.microsoft.com/office/powerpoint/2010/main" val="25556142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13.3 Estimating the Cost of Equity </a:t>
            </a:r>
            <a:r>
              <a:rPr lang="en-US" altLang="en-US" sz="2800" dirty="0">
                <a:latin typeface="+mj-lt"/>
                <a:ea typeface="ヒラギノ角ゴ Pro W3" pitchFamily="-65" charset="-128"/>
              </a:rPr>
              <a:t>(7 of 8)</a:t>
            </a:r>
            <a:endParaRPr lang="en-US" sz="2800" dirty="0">
              <a:latin typeface="+mj-lt"/>
            </a:endParaRPr>
          </a:p>
        </p:txBody>
      </p:sp>
      <p:sp>
        <p:nvSpPr>
          <p:cNvPr id="3" name="Content Placeholder 2"/>
          <p:cNvSpPr>
            <a:spLocks noGrp="1"/>
          </p:cNvSpPr>
          <p:nvPr>
            <p:ph idx="1"/>
          </p:nvPr>
        </p:nvSpPr>
        <p:spPr>
          <a:xfrm>
            <a:off x="457200" y="1600201"/>
            <a:ext cx="8229600" cy="2133599"/>
          </a:xfrm>
        </p:spPr>
        <p:txBody>
          <a:bodyPr/>
          <a:lstStyle/>
          <a:p>
            <a:pPr>
              <a:buNone/>
            </a:pPr>
            <a:r>
              <a:rPr lang="en-US" altLang="en-US" sz="2400" b="1" dirty="0">
                <a:ea typeface="ヒラギノ角ゴ Pro W3" pitchFamily="-65" charset="-128"/>
              </a:rPr>
              <a:t>Evaluate:</a:t>
            </a:r>
          </a:p>
          <a:p>
            <a:r>
              <a:rPr lang="en-IN" sz="2400" dirty="0"/>
              <a:t>We can also see what assumption about future dividend growth would be necessary to make the answers converge. By rearranging the </a:t>
            </a:r>
            <a:r>
              <a:rPr lang="en-IN" sz="2400" spc="-350" dirty="0"/>
              <a:t>C D G </a:t>
            </a:r>
            <a:r>
              <a:rPr lang="en-IN" sz="2400" dirty="0"/>
              <a:t>M and using the cost of equity we estimated from the </a:t>
            </a:r>
            <a:r>
              <a:rPr lang="en-IN" sz="2400" spc="-300" dirty="0"/>
              <a:t>C A P </a:t>
            </a:r>
            <a:r>
              <a:rPr lang="en-IN" sz="2400" dirty="0"/>
              <a:t>M, we have</a:t>
            </a:r>
            <a:endParaRPr lang="en-US" altLang="en-US" sz="2400" dirty="0">
              <a:ea typeface="ヒラギノ角ゴ Pro W3" pitchFamily="-65" charset="-128"/>
            </a:endParaRPr>
          </a:p>
        </p:txBody>
      </p:sp>
      <p:graphicFrame>
        <p:nvGraphicFramePr>
          <p:cNvPr id="5" name="Object 15" descr="An equation: dividend growth rate = cost of equity minus, dividend (in one year) divided by current price = 6.3% minus 3.1% = 3.2%.">
            <a:extLst>
              <a:ext uri="{FF2B5EF4-FFF2-40B4-BE49-F238E27FC236}">
                <a16:creationId xmlns:a16="http://schemas.microsoft.com/office/drawing/2014/main" id="{A760B0F6-7B23-4AEE-9796-99CF26A89E9E}"/>
              </a:ext>
            </a:extLst>
          </p:cNvPr>
          <p:cNvGraphicFramePr>
            <a:graphicFrameLocks noChangeAspect="1"/>
          </p:cNvGraphicFramePr>
          <p:nvPr>
            <p:extLst>
              <p:ext uri="{D42A27DB-BD31-4B8C-83A1-F6EECF244321}">
                <p14:modId xmlns:p14="http://schemas.microsoft.com/office/powerpoint/2010/main" val="3029529311"/>
              </p:ext>
            </p:extLst>
          </p:nvPr>
        </p:nvGraphicFramePr>
        <p:xfrm>
          <a:off x="609600" y="3962400"/>
          <a:ext cx="7905750" cy="1219200"/>
        </p:xfrm>
        <a:graphic>
          <a:graphicData uri="http://schemas.openxmlformats.org/presentationml/2006/ole">
            <mc:AlternateContent xmlns:mc="http://schemas.openxmlformats.org/markup-compatibility/2006">
              <mc:Choice xmlns:v="urn:schemas-microsoft-com:vml" Requires="v">
                <p:oleObj spid="_x0000_s92475" name="Equation" r:id="rId4" imgW="3124080" imgH="482400" progId="Equation.DSMT4">
                  <p:embed/>
                </p:oleObj>
              </mc:Choice>
              <mc:Fallback>
                <p:oleObj name="Equation" r:id="rId4" imgW="3124080" imgH="482400" progId="Equation.DSMT4">
                  <p:embed/>
                  <p:pic>
                    <p:nvPicPr>
                      <p:cNvPr id="4" name="Object 15" descr="An equation: dividend growth rate = cost of equity minus, dividend (in one year) divided by current price = 6.3% minus 3.1% = 3.2%."/>
                      <p:cNvPicPr>
                        <a:picLocks noChangeAspect="1" noChangeArrowheads="1"/>
                      </p:cNvPicPr>
                      <p:nvPr/>
                    </p:nvPicPr>
                    <p:blipFill>
                      <a:blip r:embed="rId5"/>
                      <a:srcRect/>
                      <a:stretch>
                        <a:fillRect/>
                      </a:stretch>
                    </p:blipFill>
                    <p:spPr bwMode="auto">
                      <a:xfrm>
                        <a:off x="609600" y="3962400"/>
                        <a:ext cx="7905750" cy="1219200"/>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9258361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13.3 Estimating the Cost of Equity </a:t>
            </a:r>
            <a:r>
              <a:rPr lang="en-US" altLang="en-US" sz="2800" dirty="0">
                <a:latin typeface="+mj-lt"/>
                <a:ea typeface="ヒラギノ角ゴ Pro W3" pitchFamily="-65" charset="-128"/>
              </a:rPr>
              <a:t>(8 of 8)</a:t>
            </a:r>
            <a:endParaRPr lang="en-US" sz="2800" dirty="0">
              <a:latin typeface="+mj-lt"/>
            </a:endParaRPr>
          </a:p>
        </p:txBody>
      </p:sp>
      <p:sp>
        <p:nvSpPr>
          <p:cNvPr id="3" name="Content Placeholder 2"/>
          <p:cNvSpPr>
            <a:spLocks noGrp="1"/>
          </p:cNvSpPr>
          <p:nvPr>
            <p:ph idx="1"/>
          </p:nvPr>
        </p:nvSpPr>
        <p:spPr>
          <a:xfrm>
            <a:off x="457200" y="1600201"/>
            <a:ext cx="8229600" cy="1752600"/>
          </a:xfrm>
        </p:spPr>
        <p:txBody>
          <a:bodyPr/>
          <a:lstStyle/>
          <a:p>
            <a:pPr>
              <a:buNone/>
            </a:pPr>
            <a:r>
              <a:rPr lang="en-US" altLang="en-US" sz="2400" b="1" dirty="0">
                <a:ea typeface="ヒラギノ角ゴ Pro W3" pitchFamily="-65" charset="-128"/>
              </a:rPr>
              <a:t>Evaluate:</a:t>
            </a:r>
          </a:p>
          <a:p>
            <a:r>
              <a:rPr lang="en-IN" sz="2400" dirty="0"/>
              <a:t>Thus, if we believe that J&amp;J’s dividends will grow at a rate of 3.2% per year, the two approaches would produce the same cost of equity estimate.</a:t>
            </a:r>
            <a:endParaRPr lang="en-US" altLang="en-US" sz="2400" dirty="0">
              <a:ea typeface="ヒラギノ角ゴ Pro W3" pitchFamily="-65" charset="-128"/>
            </a:endParaRPr>
          </a:p>
        </p:txBody>
      </p:sp>
    </p:spTree>
    <p:extLst>
      <p:ext uri="{BB962C8B-B14F-4D97-AF65-F5344CB8AC3E}">
        <p14:creationId xmlns:p14="http://schemas.microsoft.com/office/powerpoint/2010/main" val="16487934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ea typeface="ヒラギノ角ゴ Pro W3" pitchFamily="-65" charset="-128"/>
              </a:rPr>
              <a:t>13.3 A Second Look at the Weighted Average Cost of Capital </a:t>
            </a:r>
            <a:r>
              <a:rPr lang="en-US" altLang="en-US" sz="2800" dirty="0">
                <a:latin typeface="+mj-lt"/>
                <a:ea typeface="ヒラギノ角ゴ Pro W3" pitchFamily="-65" charset="-128"/>
              </a:rPr>
              <a:t>(1 of 5)</a:t>
            </a:r>
            <a:endParaRPr lang="en-US" sz="2000" dirty="0">
              <a:latin typeface="+mj-lt"/>
            </a:endParaRPr>
          </a:p>
        </p:txBody>
      </p:sp>
      <p:sp>
        <p:nvSpPr>
          <p:cNvPr id="3" name="Content Placeholder 2"/>
          <p:cNvSpPr>
            <a:spLocks noGrp="1"/>
          </p:cNvSpPr>
          <p:nvPr>
            <p:ph idx="1"/>
          </p:nvPr>
        </p:nvSpPr>
        <p:spPr>
          <a:xfrm>
            <a:off x="457200" y="1600201"/>
            <a:ext cx="8229600" cy="533400"/>
          </a:xfrm>
        </p:spPr>
        <p:txBody>
          <a:bodyPr/>
          <a:lstStyle/>
          <a:p>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Equation</a:t>
            </a:r>
          </a:p>
        </p:txBody>
      </p:sp>
      <p:sp>
        <p:nvSpPr>
          <p:cNvPr id="11" name="Content Placeholder 10"/>
          <p:cNvSpPr>
            <a:spLocks noGrp="1"/>
          </p:cNvSpPr>
          <p:nvPr>
            <p:ph sz="quarter" idx="16"/>
          </p:nvPr>
        </p:nvSpPr>
        <p:spPr>
          <a:xfrm>
            <a:off x="457200" y="2224881"/>
            <a:ext cx="8238247" cy="1661319"/>
          </a:xfrm>
        </p:spPr>
        <p:txBody>
          <a:bodyPr/>
          <a:lstStyle/>
          <a:p>
            <a:pPr lvl="1" algn="ctr">
              <a:buNone/>
            </a:pPr>
            <a:r>
              <a:rPr lang="en-US" altLang="en-US" sz="2400" i="1" spc="-300" dirty="0">
                <a:ea typeface="ヒラギノ角ゴ Pro W3" pitchFamily="-65" charset="-128"/>
              </a:rPr>
              <a:t>r </a:t>
            </a:r>
            <a:r>
              <a:rPr lang="en-US" altLang="en-US" sz="2400" i="1" spc="-300" baseline="-25000" dirty="0">
                <a:ea typeface="ヒラギノ角ゴ Pro W3" pitchFamily="-65" charset="-128"/>
              </a:rPr>
              <a:t>w a c </a:t>
            </a:r>
            <a:r>
              <a:rPr lang="en-US" altLang="en-US" sz="2400" i="1" baseline="-25000" dirty="0" err="1">
                <a:ea typeface="ヒラギノ角ゴ Pro W3" pitchFamily="-65" charset="-128"/>
              </a:rPr>
              <a:t>c</a:t>
            </a:r>
            <a:r>
              <a:rPr lang="en-US" altLang="en-US" sz="2400" dirty="0">
                <a:ea typeface="ヒラギノ角ゴ Pro W3" pitchFamily="-65" charset="-128"/>
              </a:rPr>
              <a:t> = </a:t>
            </a:r>
            <a:r>
              <a:rPr lang="en-US" altLang="en-US" sz="2400" i="1" spc="-300" dirty="0">
                <a:ea typeface="ヒラギノ角ゴ Pro W3" pitchFamily="-65" charset="-128"/>
              </a:rPr>
              <a:t>r </a:t>
            </a:r>
            <a:r>
              <a:rPr lang="en-US" altLang="en-US" sz="2400" i="1" spc="-300" baseline="-25000" dirty="0">
                <a:ea typeface="ヒラギノ角ゴ Pro W3" pitchFamily="-65" charset="-128"/>
              </a:rPr>
              <a:t>E </a:t>
            </a:r>
            <a:r>
              <a:rPr lang="en-US" altLang="en-US" sz="2400" i="1" dirty="0" err="1">
                <a:ea typeface="ヒラギノ角ゴ Pro W3" pitchFamily="-65" charset="-128"/>
              </a:rPr>
              <a:t>E</a:t>
            </a:r>
            <a:r>
              <a:rPr lang="en-US" altLang="en-US" sz="2400" dirty="0">
                <a:ea typeface="ヒラギノ角ゴ Pro W3" pitchFamily="-65" charset="-128"/>
              </a:rPr>
              <a:t>% + </a:t>
            </a:r>
            <a:r>
              <a:rPr lang="en-US" altLang="en-US" sz="2400" i="1" spc="-300" dirty="0">
                <a:ea typeface="ヒラギノ角ゴ Pro W3" pitchFamily="-65" charset="-128"/>
              </a:rPr>
              <a:t>r </a:t>
            </a:r>
            <a:r>
              <a:rPr lang="en-US" altLang="en-US" sz="2400" i="1" spc="-300" baseline="-25000" dirty="0">
                <a:ea typeface="ヒラギノ角ゴ Pro W3" pitchFamily="-65" charset="-128"/>
              </a:rPr>
              <a:t>p f d</a:t>
            </a:r>
            <a:r>
              <a:rPr lang="en-US" altLang="en-US" sz="2400" dirty="0">
                <a:ea typeface="ヒラギノ角ゴ Pro W3" pitchFamily="-65" charset="-128"/>
              </a:rPr>
              <a:t> </a:t>
            </a:r>
            <a:r>
              <a:rPr lang="en-US" altLang="en-US" sz="2400" i="1" dirty="0">
                <a:ea typeface="ヒラギノ角ゴ Pro W3" pitchFamily="-65" charset="-128"/>
              </a:rPr>
              <a:t>P</a:t>
            </a:r>
            <a:r>
              <a:rPr lang="en-US" altLang="en-US" sz="2400" dirty="0">
                <a:ea typeface="ヒラギノ角ゴ Pro W3" pitchFamily="-65" charset="-128"/>
              </a:rPr>
              <a:t>% + </a:t>
            </a:r>
            <a:r>
              <a:rPr lang="en-US" altLang="en-US" sz="2400" i="1" spc="-300" dirty="0">
                <a:ea typeface="ヒラギノ角ゴ Pro W3" pitchFamily="-65" charset="-128"/>
              </a:rPr>
              <a:t>r </a:t>
            </a:r>
            <a:r>
              <a:rPr lang="en-US" altLang="en-US" sz="2400" i="1" baseline="-25000" dirty="0">
                <a:ea typeface="ヒラギノ角ゴ Pro W3" pitchFamily="-65" charset="-128"/>
              </a:rPr>
              <a:t>D</a:t>
            </a:r>
            <a:r>
              <a:rPr lang="en-US" altLang="en-US" sz="2400" dirty="0">
                <a:ea typeface="ヒラギノ角ゴ Pro W3" pitchFamily="-65" charset="-128"/>
              </a:rPr>
              <a:t>(1 </a:t>
            </a:r>
            <a:r>
              <a:rPr lang="en-US" altLang="en-US" sz="2400" dirty="0">
                <a:ea typeface="ヒラギノ角ゴ Pro W3" pitchFamily="-65" charset="-128"/>
                <a:sym typeface="Symbol" panose="05050102010706020507" pitchFamily="18" charset="2"/>
              </a:rPr>
              <a:t></a:t>
            </a:r>
            <a:r>
              <a:rPr lang="en-US" altLang="en-US" sz="2400" dirty="0">
                <a:ea typeface="ヒラギノ角ゴ Pro W3" pitchFamily="-65" charset="-128"/>
              </a:rPr>
              <a:t> </a:t>
            </a:r>
            <a:r>
              <a:rPr lang="en-US" altLang="en-US" sz="2400" i="1" spc="-300" dirty="0">
                <a:ea typeface="ヒラギノ角ゴ Pro W3" pitchFamily="-65" charset="-128"/>
              </a:rPr>
              <a:t>T </a:t>
            </a:r>
            <a:r>
              <a:rPr lang="en-US" altLang="en-US" sz="2400" i="1" baseline="-25000" dirty="0">
                <a:ea typeface="ヒラギノ角ゴ Pro W3" pitchFamily="-65" charset="-128"/>
              </a:rPr>
              <a:t>C</a:t>
            </a:r>
            <a:r>
              <a:rPr lang="en-US" altLang="en-US" sz="2400" dirty="0">
                <a:ea typeface="ヒラギノ角ゴ Pro W3" pitchFamily="-65" charset="-128"/>
              </a:rPr>
              <a:t>)</a:t>
            </a:r>
            <a:r>
              <a:rPr lang="en-US" altLang="en-US" sz="2400" spc="-300" dirty="0">
                <a:ea typeface="ヒラギノ角ゴ Pro W3" pitchFamily="-65" charset="-128"/>
              </a:rPr>
              <a:t> </a:t>
            </a:r>
            <a:r>
              <a:rPr lang="en-US" altLang="en-US" sz="2400" i="1" spc="-300" dirty="0">
                <a:ea typeface="ヒラギノ角ゴ Pro W3" pitchFamily="-65" charset="-128"/>
              </a:rPr>
              <a:t>D </a:t>
            </a:r>
            <a:r>
              <a:rPr lang="en-US" altLang="en-US" sz="2400" dirty="0">
                <a:ea typeface="ヒラギノ角ゴ Pro W3" pitchFamily="-65" charset="-128"/>
              </a:rPr>
              <a:t>%</a:t>
            </a:r>
          </a:p>
          <a:p>
            <a:pPr lvl="1">
              <a:spcBef>
                <a:spcPct val="100000"/>
              </a:spcBef>
            </a:pPr>
            <a:r>
              <a:rPr lang="en-US" altLang="en-US" sz="2400" dirty="0">
                <a:ea typeface="ヒラギノ角ゴ Pro W3" pitchFamily="-65" charset="-128"/>
              </a:rPr>
              <a:t>For a company that does not have preferred stock, the </a:t>
            </a:r>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condenses to:</a:t>
            </a:r>
          </a:p>
          <a:p>
            <a:endParaRPr lang="en-IN" dirty="0"/>
          </a:p>
        </p:txBody>
      </p:sp>
      <p:sp>
        <p:nvSpPr>
          <p:cNvPr id="10" name="Content Placeholder 9"/>
          <p:cNvSpPr>
            <a:spLocks noGrp="1"/>
          </p:cNvSpPr>
          <p:nvPr>
            <p:ph sz="quarter" idx="15"/>
          </p:nvPr>
        </p:nvSpPr>
        <p:spPr>
          <a:xfrm>
            <a:off x="457201" y="4038600"/>
            <a:ext cx="8229600" cy="503237"/>
          </a:xfrm>
        </p:spPr>
        <p:txBody>
          <a:bodyPr/>
          <a:lstStyle/>
          <a:p>
            <a:pPr marL="0" lvl="1" indent="0" algn="ctr">
              <a:spcBef>
                <a:spcPts val="1500"/>
              </a:spcBef>
              <a:buNone/>
            </a:pPr>
            <a:r>
              <a:rPr lang="en-US" altLang="en-US" sz="2400" i="1" spc="-300" dirty="0">
                <a:ea typeface="ヒラギノ角ゴ Pro W3" pitchFamily="-65" charset="-128"/>
              </a:rPr>
              <a:t>r </a:t>
            </a:r>
            <a:r>
              <a:rPr lang="en-US" altLang="en-US" sz="2400" i="1" spc="-300" baseline="-25000" dirty="0">
                <a:ea typeface="ヒラギノ角ゴ Pro W3" pitchFamily="-65" charset="-128"/>
              </a:rPr>
              <a:t>w a c </a:t>
            </a:r>
            <a:r>
              <a:rPr lang="en-US" altLang="en-US" sz="2400" i="1" baseline="-25000" dirty="0" err="1">
                <a:ea typeface="ヒラギノ角ゴ Pro W3" pitchFamily="-65" charset="-128"/>
              </a:rPr>
              <a:t>c</a:t>
            </a:r>
            <a:r>
              <a:rPr lang="en-US" altLang="en-US" sz="2400" dirty="0">
                <a:ea typeface="ヒラギノ角ゴ Pro W3" pitchFamily="-65" charset="-128"/>
              </a:rPr>
              <a:t> = </a:t>
            </a:r>
            <a:r>
              <a:rPr lang="en-US" altLang="en-US" sz="2400" i="1" spc="-300" dirty="0">
                <a:ea typeface="ヒラギノ角ゴ Pro W3" pitchFamily="-65" charset="-128"/>
              </a:rPr>
              <a:t>r </a:t>
            </a:r>
            <a:r>
              <a:rPr lang="en-US" altLang="en-US" sz="2400" i="1" spc="-300" baseline="-25000" dirty="0">
                <a:ea typeface="ヒラギノ角ゴ Pro W3" pitchFamily="-65" charset="-128"/>
              </a:rPr>
              <a:t>E </a:t>
            </a:r>
            <a:r>
              <a:rPr lang="en-US" altLang="en-US" sz="2400" i="1" dirty="0" err="1">
                <a:ea typeface="ヒラギノ角ゴ Pro W3" pitchFamily="-65" charset="-128"/>
              </a:rPr>
              <a:t>E</a:t>
            </a:r>
            <a:r>
              <a:rPr lang="en-US" altLang="en-US" sz="2400" dirty="0">
                <a:ea typeface="ヒラギノ角ゴ Pro W3" pitchFamily="-65" charset="-128"/>
              </a:rPr>
              <a:t>% + </a:t>
            </a:r>
            <a:r>
              <a:rPr lang="en-US" altLang="en-US" sz="2400" i="1" spc="-300" dirty="0">
                <a:ea typeface="ヒラギノ角ゴ Pro W3" pitchFamily="-65" charset="-128"/>
              </a:rPr>
              <a:t>r </a:t>
            </a:r>
            <a:r>
              <a:rPr lang="en-US" altLang="en-US" sz="2400" i="1" baseline="-25000" dirty="0">
                <a:ea typeface="ヒラギノ角ゴ Pro W3" pitchFamily="-65" charset="-128"/>
              </a:rPr>
              <a:t>D</a:t>
            </a:r>
            <a:r>
              <a:rPr lang="en-US" altLang="en-US" sz="2400" dirty="0">
                <a:ea typeface="ヒラギノ角ゴ Pro W3" pitchFamily="-65" charset="-128"/>
              </a:rPr>
              <a:t>(1 </a:t>
            </a:r>
            <a:r>
              <a:rPr lang="en-US" altLang="en-US" sz="2400" dirty="0">
                <a:ea typeface="ヒラギノ角ゴ Pro W3" pitchFamily="-65" charset="-128"/>
                <a:sym typeface="Symbol" panose="05050102010706020507" pitchFamily="18" charset="2"/>
              </a:rPr>
              <a:t></a:t>
            </a:r>
            <a:r>
              <a:rPr lang="en-US" altLang="en-US" sz="2400" dirty="0">
                <a:ea typeface="ヒラギノ角ゴ Pro W3" pitchFamily="-65" charset="-128"/>
              </a:rPr>
              <a:t> </a:t>
            </a:r>
            <a:r>
              <a:rPr lang="en-US" altLang="en-US" sz="2400" i="1" spc="-300" dirty="0">
                <a:ea typeface="ヒラギノ角ゴ Pro W3" pitchFamily="-65" charset="-128"/>
              </a:rPr>
              <a:t>T </a:t>
            </a:r>
            <a:r>
              <a:rPr lang="en-US" altLang="en-US" sz="2400" i="1" baseline="-25000" dirty="0">
                <a:ea typeface="ヒラギノ角ゴ Pro W3" pitchFamily="-65" charset="-128"/>
              </a:rPr>
              <a:t>C</a:t>
            </a:r>
            <a:r>
              <a:rPr lang="en-US" altLang="en-US" sz="2400" dirty="0">
                <a:ea typeface="ヒラギノ角ゴ Pro W3" pitchFamily="-65" charset="-128"/>
              </a:rPr>
              <a:t>)</a:t>
            </a:r>
            <a:r>
              <a:rPr lang="en-US" altLang="en-US" sz="2400" spc="-300" dirty="0">
                <a:ea typeface="ヒラギノ角ゴ Pro W3" pitchFamily="-65" charset="-128"/>
              </a:rPr>
              <a:t> </a:t>
            </a:r>
            <a:r>
              <a:rPr lang="en-US" altLang="en-US" sz="2400" i="1" spc="-300" dirty="0">
                <a:ea typeface="ヒラギノ角ゴ Pro W3" pitchFamily="-65" charset="-128"/>
              </a:rPr>
              <a:t>D </a:t>
            </a:r>
            <a:r>
              <a:rPr lang="en-US" altLang="en-US" sz="2400" dirty="0">
                <a:ea typeface="ヒラギノ角ゴ Pro W3" pitchFamily="-65" charset="-128"/>
              </a:rPr>
              <a:t>%</a:t>
            </a:r>
          </a:p>
        </p:txBody>
      </p:sp>
      <p:sp>
        <p:nvSpPr>
          <p:cNvPr id="5" name="Content Placeholder 4"/>
          <p:cNvSpPr>
            <a:spLocks noGrp="1"/>
          </p:cNvSpPr>
          <p:nvPr>
            <p:ph sz="quarter" idx="14"/>
          </p:nvPr>
        </p:nvSpPr>
        <p:spPr>
          <a:xfrm>
            <a:off x="457200" y="4800600"/>
            <a:ext cx="8229600" cy="350838"/>
          </a:xfrm>
        </p:spPr>
        <p:txBody>
          <a:bodyPr/>
          <a:lstStyle/>
          <a:p>
            <a:pPr marL="5110163" indent="-5110163">
              <a:buNone/>
            </a:pPr>
            <a:r>
              <a:rPr lang="en-US" altLang="en-US" sz="2000" dirty="0"/>
              <a:t>	(Eq. 13.7)</a:t>
            </a:r>
          </a:p>
        </p:txBody>
      </p:sp>
    </p:spTree>
    <p:extLst>
      <p:ext uri="{BB962C8B-B14F-4D97-AF65-F5344CB8AC3E}">
        <p14:creationId xmlns:p14="http://schemas.microsoft.com/office/powerpoint/2010/main" val="37585787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13.3 A Second Look at the Weighted Average Cost of Capital </a:t>
            </a:r>
            <a:r>
              <a:rPr lang="en-US" altLang="en-US" sz="2800" dirty="0">
                <a:latin typeface="+mj-lt"/>
                <a:ea typeface="ヒラギノ角ゴ Pro W3" pitchFamily="-65" charset="-128"/>
              </a:rPr>
              <a:t>(2 of 5)</a:t>
            </a:r>
            <a:endParaRPr lang="en-US" sz="2800" dirty="0">
              <a:latin typeface="+mj-lt"/>
            </a:endParaRPr>
          </a:p>
        </p:txBody>
      </p:sp>
      <p:sp>
        <p:nvSpPr>
          <p:cNvPr id="3" name="Content Placeholder 2"/>
          <p:cNvSpPr>
            <a:spLocks noGrp="1"/>
          </p:cNvSpPr>
          <p:nvPr>
            <p:ph idx="1"/>
          </p:nvPr>
        </p:nvSpPr>
        <p:spPr>
          <a:xfrm>
            <a:off x="457200" y="1600201"/>
            <a:ext cx="8229600" cy="3657600"/>
          </a:xfrm>
        </p:spPr>
        <p:txBody>
          <a:bodyPr/>
          <a:lstStyle/>
          <a:p>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Equation</a:t>
            </a:r>
          </a:p>
          <a:p>
            <a:pPr lvl="1"/>
            <a:r>
              <a:rPr lang="en-US" altLang="en-US" sz="2400" dirty="0">
                <a:ea typeface="ヒラギノ角ゴ Pro W3" pitchFamily="-65" charset="-128"/>
              </a:rPr>
              <a:t>in 2019, the market values of </a:t>
            </a:r>
            <a:r>
              <a:rPr lang="en-US" altLang="en-US" sz="2400" spc="-350" dirty="0">
                <a:ea typeface="ヒラギノ角ゴ Pro W3" pitchFamily="-65" charset="-128"/>
              </a:rPr>
              <a:t>A </a:t>
            </a:r>
            <a:r>
              <a:rPr lang="en-US" altLang="en-US" sz="2400" dirty="0">
                <a:ea typeface="ヒラギノ角ゴ Pro W3" pitchFamily="-65" charset="-128"/>
              </a:rPr>
              <a:t>T&amp;T’s common stock, preferred stock, and debt were $234,560 million, $2,185 million, and $176,505 million, respectively. </a:t>
            </a:r>
          </a:p>
          <a:p>
            <a:pPr lvl="1"/>
            <a:r>
              <a:rPr lang="en-US" altLang="en-US" sz="2400" dirty="0">
                <a:ea typeface="ヒラギノ角ゴ Pro W3" pitchFamily="-65" charset="-128"/>
              </a:rPr>
              <a:t>Its total value was, therefore, $234,560 million + $2,185 million + $176,505 million = $413,250 million. </a:t>
            </a:r>
          </a:p>
          <a:p>
            <a:pPr lvl="1"/>
            <a:r>
              <a:rPr lang="en-US" altLang="en-US" sz="2400" dirty="0">
                <a:ea typeface="ヒラギノ角ゴ Pro W3" pitchFamily="-65" charset="-128"/>
              </a:rPr>
              <a:t>Given the costs of common stock (</a:t>
            </a:r>
            <a:r>
              <a:rPr lang="en-US" altLang="en-US" sz="2400" spc="-350" dirty="0">
                <a:ea typeface="ヒラギノ角ゴ Pro W3" pitchFamily="-65" charset="-128"/>
              </a:rPr>
              <a:t>C A P </a:t>
            </a:r>
            <a:r>
              <a:rPr lang="en-US" altLang="en-US" sz="2400" dirty="0">
                <a:ea typeface="ヒラギノ角ゴ Pro W3" pitchFamily="-65" charset="-128"/>
              </a:rPr>
              <a:t>M estimate), preferred stock, and debt we have already computed,  </a:t>
            </a:r>
            <a:r>
              <a:rPr lang="en-US" altLang="en-US" sz="2400" spc="-350" dirty="0">
                <a:ea typeface="ヒラギノ角ゴ Pro W3" pitchFamily="-65" charset="-128"/>
              </a:rPr>
              <a:t>A </a:t>
            </a:r>
            <a:r>
              <a:rPr lang="en-US" altLang="en-US" sz="2400" dirty="0">
                <a:ea typeface="ヒラギノ角ゴ Pro W3" pitchFamily="-65" charset="-128"/>
              </a:rPr>
              <a:t>T&amp;T’s </a:t>
            </a:r>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(using Equation 13.6) in 2019 was:</a:t>
            </a:r>
          </a:p>
        </p:txBody>
      </p:sp>
    </p:spTree>
    <p:extLst>
      <p:ext uri="{BB962C8B-B14F-4D97-AF65-F5344CB8AC3E}">
        <p14:creationId xmlns:p14="http://schemas.microsoft.com/office/powerpoint/2010/main" val="1959731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13.3 A Second Look at the Weighted Average Cost of Capital </a:t>
            </a:r>
            <a:r>
              <a:rPr lang="en-US" altLang="en-US" sz="2800" dirty="0">
                <a:latin typeface="+mj-lt"/>
                <a:ea typeface="ヒラギノ角ゴ Pro W3" pitchFamily="-65" charset="-128"/>
              </a:rPr>
              <a:t>(3 of 5)</a:t>
            </a:r>
            <a:endParaRPr lang="en-US" sz="2800" dirty="0">
              <a:latin typeface="+mj-lt"/>
            </a:endParaRPr>
          </a:p>
        </p:txBody>
      </p:sp>
      <p:sp>
        <p:nvSpPr>
          <p:cNvPr id="3" name="Content Placeholder 2"/>
          <p:cNvSpPr>
            <a:spLocks noGrp="1"/>
          </p:cNvSpPr>
          <p:nvPr>
            <p:ph idx="1"/>
          </p:nvPr>
        </p:nvSpPr>
        <p:spPr>
          <a:xfrm>
            <a:off x="457200" y="1600201"/>
            <a:ext cx="8229600" cy="457200"/>
          </a:xfrm>
        </p:spPr>
        <p:txBody>
          <a:bodyPr/>
          <a:lstStyle/>
          <a:p>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Equation</a:t>
            </a:r>
          </a:p>
        </p:txBody>
      </p:sp>
      <p:graphicFrame>
        <p:nvGraphicFramePr>
          <p:cNvPr id="5" name="Object 15" descr="An equation: W Ay C C = 6.6% times, 234, 560 divided by 413, 250, plus 5.39% times, 2,185 divided by 413,250, plus 3.18% times, 1 minus 0.25, times 176, 505 divided by 413,250 = 4.8%.">
            <a:extLst>
              <a:ext uri="{FF2B5EF4-FFF2-40B4-BE49-F238E27FC236}">
                <a16:creationId xmlns:a16="http://schemas.microsoft.com/office/drawing/2014/main" id="{41CEDC2C-FD09-44BA-8052-FA0311DF220A}"/>
              </a:ext>
            </a:extLst>
          </p:cNvPr>
          <p:cNvGraphicFramePr>
            <a:graphicFrameLocks noChangeAspect="1"/>
          </p:cNvGraphicFramePr>
          <p:nvPr>
            <p:extLst>
              <p:ext uri="{D42A27DB-BD31-4B8C-83A1-F6EECF244321}">
                <p14:modId xmlns:p14="http://schemas.microsoft.com/office/powerpoint/2010/main" val="2229513688"/>
              </p:ext>
            </p:extLst>
          </p:nvPr>
        </p:nvGraphicFramePr>
        <p:xfrm>
          <a:off x="495126" y="2362200"/>
          <a:ext cx="8128000" cy="1025525"/>
        </p:xfrm>
        <a:graphic>
          <a:graphicData uri="http://schemas.openxmlformats.org/presentationml/2006/ole">
            <mc:AlternateContent xmlns:mc="http://schemas.openxmlformats.org/markup-compatibility/2006">
              <mc:Choice xmlns:v="urn:schemas-microsoft-com:vml" Requires="v">
                <p:oleObj spid="_x0000_s79175" name="Equation" r:id="rId4" imgW="5029200" imgH="634680" progId="Equation.DSMT4">
                  <p:embed/>
                </p:oleObj>
              </mc:Choice>
              <mc:Fallback>
                <p:oleObj name="Equation" r:id="rId4" imgW="5029200" imgH="634680" progId="Equation.DSMT4">
                  <p:embed/>
                  <p:pic>
                    <p:nvPicPr>
                      <p:cNvPr id="4" name="Object 15" descr="An equation: W Ay C C = 10.8% times, 276,880 divided by 481,150, plus 4.08% times, 6,000 divided by 481,150, plus 1.98% times, 1 minus 0.35, times 198,270 divided by 481,150 = 6.8%."/>
                      <p:cNvPicPr>
                        <a:picLocks noChangeAspect="1" noChangeArrowheads="1"/>
                      </p:cNvPicPr>
                      <p:nvPr/>
                    </p:nvPicPr>
                    <p:blipFill>
                      <a:blip r:embed="rId5"/>
                      <a:srcRect/>
                      <a:stretch>
                        <a:fillRect/>
                      </a:stretch>
                    </p:blipFill>
                    <p:spPr bwMode="auto">
                      <a:xfrm>
                        <a:off x="495126" y="2362200"/>
                        <a:ext cx="8128000" cy="1025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3370113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0208"/>
            <a:ext cx="8229600" cy="1097280"/>
          </a:xfrm>
        </p:spPr>
        <p:txBody>
          <a:bodyPr/>
          <a:lstStyle/>
          <a:p>
            <a:r>
              <a:rPr lang="en-US" altLang="en-US" sz="3600" dirty="0">
                <a:latin typeface="+mj-lt"/>
                <a:ea typeface="ヒラギノ角ゴ Pro W3" pitchFamily="-65" charset="-128"/>
              </a:rPr>
              <a:t>Example 13.4 Computing the </a:t>
            </a:r>
            <a:r>
              <a:rPr lang="en-US" altLang="en-US" sz="3600" spc="-450" dirty="0">
                <a:latin typeface="+mj-lt"/>
                <a:ea typeface="ヒラギノ角ゴ Pro W3" pitchFamily="-65" charset="-128"/>
              </a:rPr>
              <a:t>W A C </a:t>
            </a:r>
            <a:r>
              <a:rPr lang="en-US" altLang="en-US" sz="3600" spc="-350" dirty="0" err="1">
                <a:latin typeface="+mj-lt"/>
                <a:ea typeface="ヒラギノ角ゴ Pro W3" pitchFamily="-65" charset="-128"/>
              </a:rPr>
              <a:t>C</a:t>
            </a:r>
            <a:r>
              <a:rPr lang="en-US" altLang="en-US" sz="3600" dirty="0">
                <a:latin typeface="+mj-lt"/>
                <a:ea typeface="ヒラギノ角ゴ Pro W3" pitchFamily="-65" charset="-128"/>
              </a:rPr>
              <a:t>  </a:t>
            </a:r>
            <a:r>
              <a:rPr lang="en-US" altLang="en-US" sz="2800" dirty="0">
                <a:latin typeface="+mj-lt"/>
                <a:ea typeface="ヒラギノ角ゴ Pro W3" pitchFamily="-65" charset="-128"/>
              </a:rPr>
              <a:t>(1 of 4)</a:t>
            </a:r>
            <a:endParaRPr lang="en-US" sz="2000" dirty="0">
              <a:latin typeface="+mj-lt"/>
            </a:endParaRPr>
          </a:p>
        </p:txBody>
      </p:sp>
      <p:sp>
        <p:nvSpPr>
          <p:cNvPr id="3" name="Content Placeholder 2"/>
          <p:cNvSpPr>
            <a:spLocks noGrp="1"/>
          </p:cNvSpPr>
          <p:nvPr>
            <p:ph idx="1"/>
          </p:nvPr>
        </p:nvSpPr>
        <p:spPr>
          <a:xfrm>
            <a:off x="457200" y="1600201"/>
            <a:ext cx="8229600" cy="3200400"/>
          </a:xfrm>
        </p:spPr>
        <p:txBody>
          <a:bodyPr/>
          <a:lstStyle/>
          <a:p>
            <a:pPr>
              <a:buNone/>
            </a:pPr>
            <a:r>
              <a:rPr lang="en-US" altLang="en-US" sz="2400" b="1" dirty="0">
                <a:ea typeface="ヒラギノ角ゴ Pro W3" pitchFamily="-65" charset="-128"/>
              </a:rPr>
              <a:t>Problem:</a:t>
            </a:r>
          </a:p>
          <a:p>
            <a:r>
              <a:rPr lang="en-IN" sz="2400" dirty="0"/>
              <a:t>Assume the expected return on Target’s equity is 11.5%, and the firm has a yield to maturity on its debt of 6%. </a:t>
            </a:r>
          </a:p>
          <a:p>
            <a:r>
              <a:rPr lang="en-IN" sz="2400" dirty="0"/>
              <a:t>Debt accounts for 18% and equity for 82% of Target’s total market value. </a:t>
            </a:r>
          </a:p>
          <a:p>
            <a:r>
              <a:rPr lang="en-IN" sz="2400" dirty="0"/>
              <a:t>If its tax rate is 25%, what is an estimate of this firm’s       </a:t>
            </a:r>
            <a:r>
              <a:rPr lang="en-IN" sz="2400" spc="-300" dirty="0"/>
              <a:t>W A C </a:t>
            </a:r>
            <a:r>
              <a:rPr lang="en-IN" sz="2400" dirty="0" err="1"/>
              <a:t>C</a:t>
            </a:r>
            <a:r>
              <a:rPr lang="en-IN" sz="2400" dirty="0"/>
              <a:t>?</a:t>
            </a:r>
            <a:endParaRPr lang="en-US" altLang="en-US" sz="2400" dirty="0">
              <a:ea typeface="ヒラギノ角ゴ Pro W3" pitchFamily="-65" charset="-128"/>
            </a:endParaRPr>
          </a:p>
        </p:txBody>
      </p:sp>
    </p:spTree>
    <p:extLst>
      <p:ext uri="{BB962C8B-B14F-4D97-AF65-F5344CB8AC3E}">
        <p14:creationId xmlns:p14="http://schemas.microsoft.com/office/powerpoint/2010/main" val="33792592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0208"/>
            <a:ext cx="8229600" cy="1097280"/>
          </a:xfrm>
        </p:spPr>
        <p:txBody>
          <a:bodyPr/>
          <a:lstStyle/>
          <a:p>
            <a:r>
              <a:rPr lang="en-US" altLang="en-US" sz="3600" dirty="0">
                <a:latin typeface="+mj-lt"/>
                <a:ea typeface="ヒラギノ角ゴ Pro W3" pitchFamily="-65" charset="-128"/>
              </a:rPr>
              <a:t>Example 13.4 Computing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baseline="0" dirty="0">
                <a:latin typeface="+mj-lt"/>
                <a:ea typeface="ヒラギノ角ゴ Pro W3" pitchFamily="-65" charset="-128"/>
              </a:rPr>
              <a:t> </a:t>
            </a:r>
            <a:r>
              <a:rPr lang="en-US" altLang="en-US" sz="2800" dirty="0">
                <a:latin typeface="+mj-lt"/>
                <a:ea typeface="ヒラギノ角ゴ Pro W3" pitchFamily="-65" charset="-128"/>
              </a:rPr>
              <a:t>(2 of 4)</a:t>
            </a:r>
            <a:endParaRPr lang="en-US" sz="2000" dirty="0">
              <a:latin typeface="+mj-lt"/>
            </a:endParaRPr>
          </a:p>
        </p:txBody>
      </p:sp>
      <p:sp>
        <p:nvSpPr>
          <p:cNvPr id="3" name="Content Placeholder 2"/>
          <p:cNvSpPr>
            <a:spLocks noGrp="1"/>
          </p:cNvSpPr>
          <p:nvPr>
            <p:ph idx="1"/>
          </p:nvPr>
        </p:nvSpPr>
        <p:spPr>
          <a:xfrm>
            <a:off x="457200" y="1600201"/>
            <a:ext cx="8229600" cy="3047999"/>
          </a:xfrm>
        </p:spPr>
        <p:txBody>
          <a:bodyPr/>
          <a:lstStyle/>
          <a:p>
            <a:pPr>
              <a:buNone/>
            </a:pPr>
            <a:r>
              <a:rPr lang="en-US" altLang="en-US" sz="2400" b="1" dirty="0">
                <a:ea typeface="ヒラギノ角ゴ Pro W3" pitchFamily="-65" charset="-128"/>
              </a:rPr>
              <a:t>Solution:</a:t>
            </a:r>
          </a:p>
          <a:p>
            <a:pPr>
              <a:spcBef>
                <a:spcPts val="0"/>
              </a:spcBef>
              <a:buNone/>
            </a:pPr>
            <a:r>
              <a:rPr lang="en-US" altLang="en-US" sz="2400" b="1" dirty="0">
                <a:ea typeface="ヒラギノ角ゴ Pro W3" pitchFamily="-65" charset="-128"/>
              </a:rPr>
              <a:t>Plan:</a:t>
            </a:r>
          </a:p>
          <a:p>
            <a:r>
              <a:rPr lang="en-IN" sz="2400" dirty="0"/>
              <a:t>We can compute the </a:t>
            </a:r>
            <a:r>
              <a:rPr lang="en-IN" sz="2400" spc="-350" dirty="0"/>
              <a:t>W A C </a:t>
            </a:r>
            <a:r>
              <a:rPr lang="en-IN" sz="2400" dirty="0" err="1"/>
              <a:t>C</a:t>
            </a:r>
            <a:r>
              <a:rPr lang="en-IN" sz="2400" dirty="0"/>
              <a:t> using Equation 13.7. To do so, we need to know the costs of equity and debt, their proportions in Target’s capital structure, and the firm’s tax rate. </a:t>
            </a:r>
          </a:p>
          <a:p>
            <a:r>
              <a:rPr lang="en-IN" sz="2400" dirty="0"/>
              <a:t>We have all that information, so we are ready to proceed.</a:t>
            </a:r>
            <a:r>
              <a:rPr lang="en-US" altLang="en-US" sz="2400" dirty="0">
                <a:ea typeface="ヒラギノ角ゴ Pro W3" pitchFamily="-65" charset="-128"/>
              </a:rPr>
              <a:t> </a:t>
            </a:r>
          </a:p>
        </p:txBody>
      </p:sp>
    </p:spTree>
    <p:extLst>
      <p:ext uri="{BB962C8B-B14F-4D97-AF65-F5344CB8AC3E}">
        <p14:creationId xmlns:p14="http://schemas.microsoft.com/office/powerpoint/2010/main" val="1495831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9432"/>
            <a:ext cx="8229600" cy="563078"/>
          </a:xfrm>
        </p:spPr>
        <p:txBody>
          <a:bodyPr/>
          <a:lstStyle/>
          <a:p>
            <a:r>
              <a:rPr lang="en-US" altLang="en-US" sz="3600" dirty="0">
                <a:latin typeface="+mj-lt"/>
                <a:ea typeface="ヒラギノ角ゴ Pro W3" pitchFamily="-65" charset="-128"/>
              </a:rPr>
              <a:t>Learning Objectives </a:t>
            </a:r>
            <a:r>
              <a:rPr lang="en-US" altLang="en-US" sz="2800" dirty="0">
                <a:latin typeface="+mj-lt"/>
                <a:ea typeface="ヒラギノ角ゴ Pro W3" pitchFamily="-65" charset="-128"/>
              </a:rPr>
              <a:t>(2 of 2)</a:t>
            </a:r>
            <a:endParaRPr lang="en-US" sz="2800" dirty="0">
              <a:latin typeface="+mj-lt"/>
            </a:endParaRPr>
          </a:p>
        </p:txBody>
      </p:sp>
      <p:sp>
        <p:nvSpPr>
          <p:cNvPr id="3" name="Content Placeholder 2"/>
          <p:cNvSpPr>
            <a:spLocks noGrp="1"/>
          </p:cNvSpPr>
          <p:nvPr>
            <p:ph idx="1"/>
          </p:nvPr>
        </p:nvSpPr>
        <p:spPr>
          <a:xfrm>
            <a:off x="457200" y="1001110"/>
            <a:ext cx="8229600" cy="2294878"/>
          </a:xfrm>
        </p:spPr>
        <p:txBody>
          <a:bodyPr/>
          <a:lstStyle/>
          <a:p>
            <a:r>
              <a:rPr lang="en-US" altLang="en-US" sz="2400" dirty="0">
                <a:ea typeface="ヒラギノ角ゴ Pro W3" pitchFamily="-65" charset="-128"/>
              </a:rPr>
              <a:t>Apply the weighted average cost of capital to value projects</a:t>
            </a:r>
          </a:p>
          <a:p>
            <a:r>
              <a:rPr lang="en-US" altLang="en-US" sz="2400" dirty="0">
                <a:ea typeface="ヒラギノ角ゴ Pro W3" pitchFamily="-65" charset="-128"/>
              </a:rPr>
              <a:t>Adjust the cost of capital for the risk associated with the project</a:t>
            </a:r>
          </a:p>
          <a:p>
            <a:r>
              <a:rPr lang="en-US" altLang="en-US" sz="2400" dirty="0">
                <a:ea typeface="ヒラギノ角ゴ Pro W3" pitchFamily="-65" charset="-128"/>
              </a:rPr>
              <a:t>Account for the direct costs of raising external capital</a:t>
            </a:r>
          </a:p>
        </p:txBody>
      </p:sp>
    </p:spTree>
    <p:extLst>
      <p:ext uri="{BB962C8B-B14F-4D97-AF65-F5344CB8AC3E}">
        <p14:creationId xmlns:p14="http://schemas.microsoft.com/office/powerpoint/2010/main" val="38774289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1252"/>
            <a:ext cx="8229600" cy="1097280"/>
          </a:xfrm>
        </p:spPr>
        <p:txBody>
          <a:bodyPr/>
          <a:lstStyle/>
          <a:p>
            <a:r>
              <a:rPr lang="en-US" altLang="en-US" sz="3600" dirty="0">
                <a:latin typeface="+mj-lt"/>
                <a:ea typeface="ヒラギノ角ゴ Pro W3" pitchFamily="-65" charset="-128"/>
              </a:rPr>
              <a:t>Example 13.4 Computing the </a:t>
            </a:r>
            <a:r>
              <a:rPr lang="en-US" altLang="en-US" sz="3600" spc="-4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baseline="0" dirty="0">
                <a:latin typeface="+mj-lt"/>
                <a:ea typeface="ヒラギノ角ゴ Pro W3" pitchFamily="-65" charset="-128"/>
              </a:rPr>
              <a:t> </a:t>
            </a:r>
            <a:r>
              <a:rPr lang="en-US" altLang="en-US" sz="2800" dirty="0">
                <a:latin typeface="+mj-lt"/>
                <a:ea typeface="ヒラギノ角ゴ Pro W3" pitchFamily="-65" charset="-128"/>
              </a:rPr>
              <a:t>(3 of 4)</a:t>
            </a:r>
            <a:endParaRPr lang="en-US" sz="2800" dirty="0">
              <a:latin typeface="+mj-lt"/>
            </a:endParaRPr>
          </a:p>
        </p:txBody>
      </p:sp>
      <p:sp>
        <p:nvSpPr>
          <p:cNvPr id="3" name="Content Placeholder 2"/>
          <p:cNvSpPr>
            <a:spLocks noGrp="1"/>
          </p:cNvSpPr>
          <p:nvPr>
            <p:ph idx="1"/>
          </p:nvPr>
        </p:nvSpPr>
        <p:spPr>
          <a:xfrm>
            <a:off x="457200" y="1600201"/>
            <a:ext cx="8229600" cy="2133600"/>
          </a:xfrm>
        </p:spPr>
        <p:txBody>
          <a:bodyPr/>
          <a:lstStyle/>
          <a:p>
            <a:pPr>
              <a:buNone/>
            </a:pPr>
            <a:r>
              <a:rPr lang="en-US" altLang="en-US" sz="2400" b="1" dirty="0">
                <a:ea typeface="ヒラギノ角ゴ Pro W3" pitchFamily="-65" charset="-128"/>
              </a:rPr>
              <a:t>Execute:</a:t>
            </a:r>
          </a:p>
          <a:p>
            <a:pPr>
              <a:buNone/>
            </a:pPr>
            <a:r>
              <a:rPr lang="en-US" altLang="en-US" sz="2400" i="1" spc="-350" dirty="0">
                <a:ea typeface="ヒラギノ角ゴ Pro W3" pitchFamily="-65" charset="-128"/>
              </a:rPr>
              <a:t>r </a:t>
            </a:r>
            <a:r>
              <a:rPr lang="en-US" altLang="en-US" sz="2400" i="1" spc="-350" baseline="-25000" dirty="0">
                <a:ea typeface="ヒラギノ角ゴ Pro W3" pitchFamily="-65" charset="-128"/>
              </a:rPr>
              <a:t>w a c </a:t>
            </a:r>
            <a:r>
              <a:rPr lang="en-US" altLang="en-US" sz="2400" i="1" baseline="-25000" dirty="0">
                <a:ea typeface="ヒラギノ角ゴ Pro W3" pitchFamily="-65" charset="-128"/>
              </a:rPr>
              <a:t>c</a:t>
            </a:r>
            <a:r>
              <a:rPr lang="en-US" altLang="en-US" sz="2400" i="1" dirty="0">
                <a:ea typeface="ヒラギノ角ゴ Pro W3" pitchFamily="-65" charset="-128"/>
              </a:rPr>
              <a:t> </a:t>
            </a:r>
            <a:r>
              <a:rPr lang="en-US" altLang="en-US" sz="2400" dirty="0">
                <a:ea typeface="ヒラギノ角ゴ Pro W3" pitchFamily="-65" charset="-128"/>
              </a:rPr>
              <a:t>= </a:t>
            </a:r>
            <a:r>
              <a:rPr lang="en-US" altLang="en-US" sz="2400" i="1" spc="-350" dirty="0">
                <a:ea typeface="ヒラギノ角ゴ Pro W3" pitchFamily="-65" charset="-128"/>
              </a:rPr>
              <a:t>r </a:t>
            </a:r>
            <a:r>
              <a:rPr lang="en-US" altLang="en-US" sz="2400" i="1" spc="-350" baseline="-25000" dirty="0">
                <a:ea typeface="ヒラギノ角ゴ Pro W3" pitchFamily="-65" charset="-128"/>
              </a:rPr>
              <a:t>E </a:t>
            </a:r>
            <a:r>
              <a:rPr lang="en-US" altLang="en-US" sz="2400" i="1" dirty="0">
                <a:ea typeface="ヒラギノ角ゴ Pro W3" pitchFamily="-65" charset="-128"/>
              </a:rPr>
              <a:t>E</a:t>
            </a:r>
            <a:r>
              <a:rPr lang="en-US" altLang="en-US" sz="2400" dirty="0">
                <a:ea typeface="ヒラギノ角ゴ Pro W3" pitchFamily="-65" charset="-128"/>
              </a:rPr>
              <a:t>% + </a:t>
            </a:r>
            <a:r>
              <a:rPr lang="en-US" altLang="en-US" sz="2400" i="1" spc="-350" dirty="0">
                <a:ea typeface="ヒラギノ角ゴ Pro W3" pitchFamily="-65" charset="-128"/>
              </a:rPr>
              <a:t>r </a:t>
            </a:r>
            <a:r>
              <a:rPr lang="en-US" altLang="en-US" sz="2400" i="1" baseline="-25000" dirty="0">
                <a:ea typeface="ヒラギノ角ゴ Pro W3" pitchFamily="-65" charset="-128"/>
              </a:rPr>
              <a:t>D</a:t>
            </a:r>
            <a:r>
              <a:rPr lang="en-US" altLang="en-US" sz="2400" i="1" dirty="0">
                <a:ea typeface="ヒラギノ角ゴ Pro W3" pitchFamily="-65" charset="-128"/>
              </a:rPr>
              <a:t> </a:t>
            </a:r>
            <a:r>
              <a:rPr lang="en-US" altLang="en-US" sz="2400" dirty="0">
                <a:ea typeface="ヒラギノ角ゴ Pro W3" pitchFamily="-65" charset="-128"/>
              </a:rPr>
              <a:t>(1 </a:t>
            </a:r>
            <a:r>
              <a:rPr lang="en-US" altLang="en-US" sz="2400" dirty="0">
                <a:ea typeface="ヒラギノ角ゴ Pro W3" pitchFamily="-65" charset="-128"/>
                <a:sym typeface="Symbol" panose="05050102010706020507" pitchFamily="18" charset="2"/>
              </a:rPr>
              <a:t>− </a:t>
            </a:r>
            <a:r>
              <a:rPr lang="en-US" altLang="en-US" sz="2400" i="1" spc="-350" dirty="0">
                <a:ea typeface="ヒラギノ角ゴ Pro W3" pitchFamily="-65" charset="-128"/>
              </a:rPr>
              <a:t>T </a:t>
            </a:r>
            <a:r>
              <a:rPr lang="en-US" altLang="en-US" sz="2400" i="1" baseline="-25000" dirty="0">
                <a:ea typeface="ヒラギノ角ゴ Pro W3" pitchFamily="-65" charset="-128"/>
              </a:rPr>
              <a:t>C</a:t>
            </a:r>
            <a:r>
              <a:rPr lang="en-US" altLang="en-US" sz="2400" dirty="0">
                <a:ea typeface="ヒラギノ角ゴ Pro W3" pitchFamily="-65" charset="-128"/>
              </a:rPr>
              <a:t>)</a:t>
            </a:r>
            <a:r>
              <a:rPr lang="en-US" altLang="en-US" sz="2400" spc="-350" dirty="0">
                <a:ea typeface="ヒラギノ角ゴ Pro W3" pitchFamily="-65" charset="-128"/>
              </a:rPr>
              <a:t> </a:t>
            </a:r>
            <a:r>
              <a:rPr lang="en-US" altLang="en-US" sz="2400" i="1" spc="-350" dirty="0">
                <a:ea typeface="ヒラギノ角ゴ Pro W3" pitchFamily="-65" charset="-128"/>
              </a:rPr>
              <a:t>D </a:t>
            </a:r>
            <a:r>
              <a:rPr lang="en-US" altLang="en-US" sz="2400" dirty="0">
                <a:ea typeface="ヒラギノ角ゴ Pro W3" pitchFamily="-65" charset="-128"/>
              </a:rPr>
              <a:t>% </a:t>
            </a:r>
          </a:p>
          <a:p>
            <a:pPr>
              <a:buNone/>
            </a:pPr>
            <a:r>
              <a:rPr lang="en-US" altLang="en-US" sz="2400" dirty="0">
                <a:ea typeface="ヒラギノ角ゴ Pro W3" pitchFamily="-65" charset="-128"/>
              </a:rPr>
              <a:t>       = (0.115)(0.82) + (0.06)(1 </a:t>
            </a:r>
            <a:r>
              <a:rPr lang="en-US" altLang="en-US" sz="2400" dirty="0">
                <a:ea typeface="ヒラギノ角ゴ Pro W3" pitchFamily="-65" charset="-128"/>
                <a:sym typeface="Symbol" panose="05050102010706020507" pitchFamily="18" charset="2"/>
              </a:rPr>
              <a:t>− </a:t>
            </a:r>
            <a:r>
              <a:rPr lang="en-US" altLang="en-US" sz="2400" dirty="0">
                <a:ea typeface="ヒラギノ角ゴ Pro W3" pitchFamily="-65" charset="-128"/>
              </a:rPr>
              <a:t>0.25)(0.18) </a:t>
            </a:r>
          </a:p>
          <a:p>
            <a:pPr>
              <a:buNone/>
            </a:pPr>
            <a:r>
              <a:rPr lang="en-US" altLang="en-US" sz="2400" dirty="0">
                <a:ea typeface="ヒラギノ角ゴ Pro W3" pitchFamily="-65" charset="-128"/>
              </a:rPr>
              <a:t>       = 0.102 or 10.2%</a:t>
            </a:r>
          </a:p>
        </p:txBody>
      </p:sp>
    </p:spTree>
    <p:extLst>
      <p:ext uri="{BB962C8B-B14F-4D97-AF65-F5344CB8AC3E}">
        <p14:creationId xmlns:p14="http://schemas.microsoft.com/office/powerpoint/2010/main" val="35638183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1252"/>
            <a:ext cx="8229600" cy="1097280"/>
          </a:xfrm>
        </p:spPr>
        <p:txBody>
          <a:bodyPr/>
          <a:lstStyle/>
          <a:p>
            <a:r>
              <a:rPr lang="en-US" altLang="en-US" sz="3600" dirty="0">
                <a:latin typeface="+mj-lt"/>
                <a:ea typeface="ヒラギノ角ゴ Pro W3" pitchFamily="-65" charset="-128"/>
              </a:rPr>
              <a:t>Example 13.4 Computing the </a:t>
            </a:r>
            <a:r>
              <a:rPr lang="en-US" altLang="en-US" sz="3600" spc="-4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baseline="0" dirty="0">
                <a:latin typeface="+mj-lt"/>
                <a:ea typeface="ヒラギノ角ゴ Pro W3" pitchFamily="-65" charset="-128"/>
              </a:rPr>
              <a:t> </a:t>
            </a:r>
            <a:r>
              <a:rPr lang="en-US" altLang="en-US" sz="2800" dirty="0">
                <a:latin typeface="+mj-lt"/>
                <a:ea typeface="ヒラギノ角ゴ Pro W3" pitchFamily="-65" charset="-128"/>
              </a:rPr>
              <a:t>(4 of 4)</a:t>
            </a:r>
            <a:endParaRPr lang="en-US" sz="2800" dirty="0">
              <a:latin typeface="+mj-lt"/>
            </a:endParaRPr>
          </a:p>
        </p:txBody>
      </p:sp>
      <p:sp>
        <p:nvSpPr>
          <p:cNvPr id="3" name="Content Placeholder 2"/>
          <p:cNvSpPr>
            <a:spLocks noGrp="1"/>
          </p:cNvSpPr>
          <p:nvPr>
            <p:ph idx="1"/>
          </p:nvPr>
        </p:nvSpPr>
        <p:spPr>
          <a:xfrm>
            <a:off x="457200" y="1600201"/>
            <a:ext cx="8229600" cy="3352799"/>
          </a:xfrm>
        </p:spPr>
        <p:txBody>
          <a:bodyPr/>
          <a:lstStyle/>
          <a:p>
            <a:pPr>
              <a:buNone/>
            </a:pPr>
            <a:r>
              <a:rPr lang="en-US" altLang="en-US" sz="2400" b="1" dirty="0">
                <a:ea typeface="ヒラギノ角ゴ Pro W3" pitchFamily="-65" charset="-128"/>
              </a:rPr>
              <a:t>Evaluate:</a:t>
            </a:r>
          </a:p>
          <a:p>
            <a:r>
              <a:rPr lang="en-IN" sz="2400" dirty="0"/>
              <a:t>Even though we cannot observe the expected return of Target’s investments directly, we can use the expected return on its equity and debt and the </a:t>
            </a:r>
            <a:r>
              <a:rPr lang="en-IN" sz="2400" spc="-350" dirty="0"/>
              <a:t>W A C </a:t>
            </a:r>
            <a:r>
              <a:rPr lang="en-IN" sz="2400" dirty="0" err="1"/>
              <a:t>C</a:t>
            </a:r>
            <a:r>
              <a:rPr lang="en-IN" sz="2400" dirty="0"/>
              <a:t> formula to estimate it, adjusting for the tax advantage of debt.</a:t>
            </a:r>
          </a:p>
          <a:p>
            <a:r>
              <a:rPr lang="en-IN" sz="2400" dirty="0"/>
              <a:t>Target needs to earn at least a 10.2% return on its investment in current and new stores to satisfy both its debt and equity holders.</a:t>
            </a:r>
            <a:endParaRPr lang="en-US" altLang="en-US" sz="2400" dirty="0">
              <a:ea typeface="ヒラギノ角ゴ Pro W3" pitchFamily="-65" charset="-128"/>
            </a:endParaRPr>
          </a:p>
        </p:txBody>
      </p:sp>
    </p:spTree>
    <p:extLst>
      <p:ext uri="{BB962C8B-B14F-4D97-AF65-F5344CB8AC3E}">
        <p14:creationId xmlns:p14="http://schemas.microsoft.com/office/powerpoint/2010/main" val="33578480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15372"/>
            <a:ext cx="8234979" cy="1097280"/>
          </a:xfrm>
        </p:spPr>
        <p:txBody>
          <a:bodyPr/>
          <a:lstStyle/>
          <a:p>
            <a:r>
              <a:rPr lang="en-US" altLang="en-US" sz="3600" dirty="0">
                <a:latin typeface="+mj-lt"/>
                <a:ea typeface="ヒラギノ角ゴ Pro W3" pitchFamily="-65" charset="-128"/>
              </a:rPr>
              <a:t>Figure 13.3 </a:t>
            </a:r>
            <a:r>
              <a:rPr lang="en-US" altLang="en-US" sz="3600" spc="-350" dirty="0">
                <a:latin typeface="+mj-lt"/>
                <a:ea typeface="ヒラギノ角ゴ Pro W3" pitchFamily="-65" charset="-128"/>
              </a:rPr>
              <a:t>W A C </a:t>
            </a:r>
            <a:r>
              <a:rPr lang="en-US" altLang="en-US" sz="3600" spc="-350" dirty="0" err="1">
                <a:latin typeface="+mj-lt"/>
                <a:ea typeface="ヒラギノ角ゴ Pro W3" pitchFamily="-65" charset="-128"/>
              </a:rPr>
              <a:t>C</a:t>
            </a:r>
            <a:r>
              <a:rPr lang="en-US" altLang="en-US" sz="3600" spc="-350" dirty="0">
                <a:latin typeface="+mj-lt"/>
                <a:ea typeface="ヒラギノ角ゴ Pro W3" pitchFamily="-65" charset="-128"/>
              </a:rPr>
              <a:t> </a:t>
            </a:r>
            <a:r>
              <a:rPr lang="en-US" altLang="en-US" sz="3600" dirty="0">
                <a:latin typeface="+mj-lt"/>
                <a:ea typeface="ヒラギノ角ゴ Pro W3" pitchFamily="-65" charset="-128"/>
              </a:rPr>
              <a:t>s for Real Companies</a:t>
            </a:r>
            <a:endParaRPr lang="en-US" sz="2000" dirty="0">
              <a:latin typeface="+mj-lt"/>
            </a:endParaRPr>
          </a:p>
        </p:txBody>
      </p:sp>
      <p:pic>
        <p:nvPicPr>
          <p:cNvPr id="7" name="Picture Placeholder 6" descr="A figure shows a table and a bar chart.&#10;Long description is available in notes, press F6">
            <a:extLst>
              <a:ext uri="{FF2B5EF4-FFF2-40B4-BE49-F238E27FC236}">
                <a16:creationId xmlns:a16="http://schemas.microsoft.com/office/drawing/2014/main" id="{2B80FADD-1E2C-4EBA-8A35-AD40D8DB68CC}"/>
              </a:ext>
            </a:extLst>
          </p:cNvPr>
          <p:cNvPicPr>
            <a:picLocks noGrp="1" noChangeAspect="1"/>
          </p:cNvPicPr>
          <p:nvPr>
            <p:ph type="pic" sz="quarter" idx="13"/>
          </p:nvPr>
        </p:nvPicPr>
        <p:blipFill>
          <a:blip r:embed="rId3"/>
          <a:stretch>
            <a:fillRect/>
          </a:stretch>
        </p:blipFill>
        <p:spPr>
          <a:xfrm>
            <a:off x="525361" y="1582239"/>
            <a:ext cx="8098568" cy="3861578"/>
          </a:xfrm>
          <a:prstGeom prst="rect">
            <a:avLst/>
          </a:prstGeom>
        </p:spPr>
      </p:pic>
      <p:sp>
        <p:nvSpPr>
          <p:cNvPr id="3" name="Content Placeholder 2"/>
          <p:cNvSpPr>
            <a:spLocks noGrp="1"/>
          </p:cNvSpPr>
          <p:nvPr>
            <p:ph idx="1"/>
          </p:nvPr>
        </p:nvSpPr>
        <p:spPr>
          <a:xfrm>
            <a:off x="457199" y="5745161"/>
            <a:ext cx="8234979" cy="350839"/>
          </a:xfrm>
        </p:spPr>
        <p:txBody>
          <a:bodyPr/>
          <a:lstStyle/>
          <a:p>
            <a:pPr marL="0" indent="0">
              <a:buNone/>
            </a:pPr>
            <a:r>
              <a:rPr lang="en-IN" b="1" i="1" dirty="0"/>
              <a:t>Source</a:t>
            </a:r>
            <a:r>
              <a:rPr lang="en-IN" b="1" dirty="0"/>
              <a:t>:</a:t>
            </a:r>
            <a:r>
              <a:rPr lang="en-IN" dirty="0"/>
              <a:t> Authors’ calculations based on publicly available information in 2019.</a:t>
            </a:r>
            <a:endParaRPr lang="en-US" b="1" dirty="0">
              <a:solidFill>
                <a:srgbClr val="FF0000"/>
              </a:solidFill>
            </a:endParaRPr>
          </a:p>
        </p:txBody>
      </p:sp>
    </p:spTree>
    <p:extLst>
      <p:ext uri="{BB962C8B-B14F-4D97-AF65-F5344CB8AC3E}">
        <p14:creationId xmlns:p14="http://schemas.microsoft.com/office/powerpoint/2010/main" val="9322907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954"/>
            <a:ext cx="8229600" cy="1097280"/>
          </a:xfrm>
        </p:spPr>
        <p:txBody>
          <a:bodyPr/>
          <a:lstStyle/>
          <a:p>
            <a:r>
              <a:rPr lang="en-US" altLang="en-US" sz="3600" dirty="0">
                <a:latin typeface="+mj-lt"/>
                <a:ea typeface="ヒラギノ角ゴ Pro W3" pitchFamily="-65" charset="-128"/>
              </a:rPr>
              <a:t>13.3 A Second Look at the Weighted Average Cost of Capital </a:t>
            </a:r>
            <a:r>
              <a:rPr lang="en-US" altLang="en-US" sz="2800" dirty="0">
                <a:latin typeface="+mj-lt"/>
                <a:ea typeface="ヒラギノ角ゴ Pro W3" pitchFamily="-65" charset="-128"/>
              </a:rPr>
              <a:t>(4 of 5)</a:t>
            </a:r>
            <a:endParaRPr lang="en-US" sz="2800" dirty="0">
              <a:latin typeface="+mj-lt"/>
            </a:endParaRPr>
          </a:p>
        </p:txBody>
      </p:sp>
      <p:sp>
        <p:nvSpPr>
          <p:cNvPr id="3" name="Content Placeholder 2"/>
          <p:cNvSpPr>
            <a:spLocks noGrp="1"/>
          </p:cNvSpPr>
          <p:nvPr>
            <p:ph idx="1"/>
          </p:nvPr>
        </p:nvSpPr>
        <p:spPr>
          <a:xfrm>
            <a:off x="457200" y="1600201"/>
            <a:ext cx="8229600" cy="1295399"/>
          </a:xfrm>
        </p:spPr>
        <p:txBody>
          <a:bodyPr/>
          <a:lstStyle/>
          <a:p>
            <a:r>
              <a:rPr lang="en-US" altLang="en-US" sz="2400" dirty="0">
                <a:ea typeface="ヒラギノ角ゴ Pro W3" pitchFamily="-65" charset="-128"/>
              </a:rPr>
              <a:t>Methods in Practice</a:t>
            </a:r>
          </a:p>
          <a:p>
            <a:pPr lvl="1"/>
            <a:r>
              <a:rPr lang="en-US" altLang="en-US" sz="2400" dirty="0">
                <a:ea typeface="ヒラギノ角ゴ Pro W3" pitchFamily="-65" charset="-128"/>
              </a:rPr>
              <a:t>Net Debt</a:t>
            </a:r>
          </a:p>
          <a:p>
            <a:pPr lvl="2"/>
            <a:r>
              <a:rPr lang="en-US" altLang="en-US" sz="2400" dirty="0">
                <a:ea typeface="ＭＳ Ｐゴシック" panose="020B0600070205080204" pitchFamily="34" charset="-128"/>
              </a:rPr>
              <a:t>Net Debt = Debt − Cash and Risk-Free Securities</a:t>
            </a:r>
          </a:p>
        </p:txBody>
      </p:sp>
      <p:sp>
        <p:nvSpPr>
          <p:cNvPr id="6" name="Content Placeholder 5"/>
          <p:cNvSpPr>
            <a:spLocks noGrp="1"/>
          </p:cNvSpPr>
          <p:nvPr>
            <p:ph idx="4294967295"/>
          </p:nvPr>
        </p:nvSpPr>
        <p:spPr>
          <a:xfrm>
            <a:off x="7218074" y="2895600"/>
            <a:ext cx="1371600" cy="404885"/>
          </a:xfrm>
        </p:spPr>
        <p:txBody>
          <a:bodyPr/>
          <a:lstStyle/>
          <a:p>
            <a:pPr marL="0" indent="0">
              <a:buNone/>
            </a:pPr>
            <a:r>
              <a:rPr lang="en-US" altLang="en-US" sz="2400" dirty="0"/>
              <a:t>(Eq. 13.8)</a:t>
            </a:r>
          </a:p>
        </p:txBody>
      </p:sp>
      <p:graphicFrame>
        <p:nvGraphicFramePr>
          <p:cNvPr id="7" name="Object 15" descr="An equation: r sub w ay c c = r sub E times, market value of equity divided by enterprise value, plus r sub R times, 1 minus T sub C, times net debt divided by enterprise value.">
            <a:extLst>
              <a:ext uri="{FF2B5EF4-FFF2-40B4-BE49-F238E27FC236}">
                <a16:creationId xmlns:a16="http://schemas.microsoft.com/office/drawing/2014/main" id="{4B493E23-4013-49BF-8D5A-95D82199864D}"/>
              </a:ext>
            </a:extLst>
          </p:cNvPr>
          <p:cNvGraphicFramePr>
            <a:graphicFrameLocks noChangeAspect="1"/>
          </p:cNvGraphicFramePr>
          <p:nvPr>
            <p:extLst>
              <p:ext uri="{D42A27DB-BD31-4B8C-83A1-F6EECF244321}">
                <p14:modId xmlns:p14="http://schemas.microsoft.com/office/powerpoint/2010/main" val="1893005041"/>
              </p:ext>
            </p:extLst>
          </p:nvPr>
        </p:nvGraphicFramePr>
        <p:xfrm>
          <a:off x="860425" y="3733800"/>
          <a:ext cx="7694613" cy="788988"/>
        </p:xfrm>
        <a:graphic>
          <a:graphicData uri="http://schemas.openxmlformats.org/presentationml/2006/ole">
            <mc:AlternateContent xmlns:mc="http://schemas.openxmlformats.org/markup-compatibility/2006">
              <mc:Choice xmlns:v="urn:schemas-microsoft-com:vml" Requires="v">
                <p:oleObj spid="_x0000_s80198" name="Equation" r:id="rId4" imgW="4457520" imgH="457200" progId="Equation.DSMT4">
                  <p:embed/>
                </p:oleObj>
              </mc:Choice>
              <mc:Fallback>
                <p:oleObj name="Equation" r:id="rId4" imgW="4457520" imgH="457200" progId="Equation.DSMT4">
                  <p:embed/>
                  <p:pic>
                    <p:nvPicPr>
                      <p:cNvPr id="5" name="Object 15" descr="An equation: r sub w ay c c = r sub E times, market value of equity divided by enterprise value, plus r sub R times, 1 minus T sub C, times net debt divided by enterprise value."/>
                      <p:cNvPicPr>
                        <a:picLocks noChangeAspect="1" noChangeArrowheads="1"/>
                      </p:cNvPicPr>
                      <p:nvPr/>
                    </p:nvPicPr>
                    <p:blipFill>
                      <a:blip r:embed="rId5"/>
                      <a:srcRect/>
                      <a:stretch>
                        <a:fillRect/>
                      </a:stretch>
                    </p:blipFill>
                    <p:spPr bwMode="auto">
                      <a:xfrm>
                        <a:off x="860425" y="3733800"/>
                        <a:ext cx="7694613" cy="788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7003418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13.3 A Second Look at the Weighted Average Cost of Capital </a:t>
            </a:r>
            <a:r>
              <a:rPr lang="en-US" altLang="en-US" sz="2800" dirty="0">
                <a:latin typeface="+mj-lt"/>
                <a:ea typeface="ヒラギノ角ゴ Pro W3" pitchFamily="-65" charset="-128"/>
              </a:rPr>
              <a:t>(5 of 5)</a:t>
            </a:r>
            <a:endParaRPr lang="en-US" sz="2800" dirty="0">
              <a:latin typeface="+mj-lt"/>
            </a:endParaRPr>
          </a:p>
        </p:txBody>
      </p:sp>
      <p:sp>
        <p:nvSpPr>
          <p:cNvPr id="3" name="Content Placeholder 2"/>
          <p:cNvSpPr>
            <a:spLocks noGrp="1"/>
          </p:cNvSpPr>
          <p:nvPr>
            <p:ph idx="1"/>
          </p:nvPr>
        </p:nvSpPr>
        <p:spPr>
          <a:xfrm>
            <a:off x="457200" y="1600200"/>
            <a:ext cx="8229600" cy="4495799"/>
          </a:xfrm>
        </p:spPr>
        <p:txBody>
          <a:bodyPr/>
          <a:lstStyle/>
          <a:p>
            <a:r>
              <a:rPr lang="en-US" altLang="en-US" sz="2400" dirty="0">
                <a:ea typeface="ヒラギノ角ゴ Pro W3" pitchFamily="-65" charset="-128"/>
              </a:rPr>
              <a:t>Methods in Practice</a:t>
            </a:r>
          </a:p>
          <a:p>
            <a:pPr lvl="1"/>
            <a:r>
              <a:rPr lang="en-US" altLang="en-US" sz="2400" dirty="0">
                <a:ea typeface="ヒラギノ角ゴ Pro W3" pitchFamily="-65" charset="-128"/>
              </a:rPr>
              <a:t>The Risk-Free Interest Rate</a:t>
            </a:r>
          </a:p>
          <a:p>
            <a:pPr lvl="2"/>
            <a:r>
              <a:rPr lang="en-US" altLang="en-US" sz="2400" dirty="0">
                <a:ea typeface="ＭＳ Ｐゴシック" panose="020B0600070205080204" pitchFamily="34" charset="-128"/>
              </a:rPr>
              <a:t>Most firms use the yields on long-term treasury bonds</a:t>
            </a:r>
          </a:p>
          <a:p>
            <a:pPr lvl="1"/>
            <a:r>
              <a:rPr lang="en-US" altLang="en-US" sz="2400" dirty="0">
                <a:ea typeface="ヒラギノ角ゴ Pro W3" pitchFamily="-65" charset="-128"/>
              </a:rPr>
              <a:t>The Market-Risk Premium</a:t>
            </a:r>
          </a:p>
          <a:p>
            <a:pPr lvl="2"/>
            <a:r>
              <a:rPr lang="en-US" altLang="en-US" sz="2400" dirty="0">
                <a:ea typeface="ＭＳ Ｐゴシック" panose="020B0600070205080204" pitchFamily="34" charset="-128"/>
              </a:rPr>
              <a:t>Since 1926, the S&amp;P 500 has produced an average return of 7.7% above the rate for one-year Treasury securities</a:t>
            </a:r>
          </a:p>
          <a:p>
            <a:pPr lvl="2"/>
            <a:r>
              <a:rPr lang="en-US" altLang="en-US" sz="2400" dirty="0">
                <a:ea typeface="ＭＳ Ｐゴシック" panose="020B0600070205080204" pitchFamily="34" charset="-128"/>
              </a:rPr>
              <a:t>Since 1962, the S&amp;P 500 has shown an excess return of only 5.5% over the rate for one-year Treasury securities</a:t>
            </a:r>
          </a:p>
        </p:txBody>
      </p:sp>
    </p:spTree>
    <p:extLst>
      <p:ext uri="{BB962C8B-B14F-4D97-AF65-F5344CB8AC3E}">
        <p14:creationId xmlns:p14="http://schemas.microsoft.com/office/powerpoint/2010/main" val="27325581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295400"/>
          </a:xfrm>
        </p:spPr>
        <p:txBody>
          <a:bodyPr/>
          <a:lstStyle/>
          <a:p>
            <a:r>
              <a:rPr lang="en-US" altLang="en-US" sz="2800" dirty="0">
                <a:latin typeface="+mj-lt"/>
                <a:ea typeface="ヒラギノ角ゴ Pro W3" pitchFamily="-65" charset="-128"/>
              </a:rPr>
              <a:t>Historical Excess Returns of the S&amp;P 500 Compared to One-Year Treasury Bills and Ten-Year U.S. Treasury Securities</a:t>
            </a:r>
            <a:endParaRPr lang="en-US" sz="2800" dirty="0">
              <a:latin typeface="+mj-lt"/>
            </a:endParaRPr>
          </a:p>
        </p:txBody>
      </p:sp>
      <p:sp>
        <p:nvSpPr>
          <p:cNvPr id="3" name="Content Placeholder 2"/>
          <p:cNvSpPr>
            <a:spLocks noGrp="1"/>
          </p:cNvSpPr>
          <p:nvPr>
            <p:ph idx="1"/>
          </p:nvPr>
        </p:nvSpPr>
        <p:spPr>
          <a:xfrm>
            <a:off x="457200" y="1860983"/>
            <a:ext cx="8229600" cy="762000"/>
          </a:xfrm>
        </p:spPr>
        <p:txBody>
          <a:bodyPr/>
          <a:lstStyle/>
          <a:p>
            <a:pPr marL="0" indent="0">
              <a:buNone/>
            </a:pPr>
            <a:r>
              <a:rPr lang="en-US" altLang="en-US" sz="2200" b="1" dirty="0">
                <a:ea typeface="ヒラギノ角ゴ Pro W3" pitchFamily="-65" charset="-128"/>
              </a:rPr>
              <a:t>Table 13.2 </a:t>
            </a:r>
            <a:r>
              <a:rPr lang="en-US" altLang="en-US" sz="2200" dirty="0">
                <a:ea typeface="ヒラギノ角ゴ Pro W3" pitchFamily="-65" charset="-128"/>
              </a:rPr>
              <a:t>Historical Excess Returns of the S&amp;P 500 Compared to One-Year Treasury Bills and Ten-Year U.S. Treasury Securities</a:t>
            </a:r>
            <a:endParaRPr lang="en-US" sz="2200" b="1" dirty="0">
              <a:solidFill>
                <a:srgbClr val="FF0000"/>
              </a:solidFill>
            </a:endParaRPr>
          </a:p>
        </p:txBody>
      </p:sp>
      <p:graphicFrame>
        <p:nvGraphicFramePr>
          <p:cNvPr id="6" name="Table 5">
            <a:extLst>
              <a:ext uri="{FF2B5EF4-FFF2-40B4-BE49-F238E27FC236}">
                <a16:creationId xmlns:a16="http://schemas.microsoft.com/office/drawing/2014/main" id="{C837F010-2AF6-4125-943C-F0C5E3614CD8}"/>
              </a:ext>
            </a:extLst>
          </p:cNvPr>
          <p:cNvGraphicFramePr>
            <a:graphicFrameLocks noGrp="1"/>
          </p:cNvGraphicFramePr>
          <p:nvPr>
            <p:extLst>
              <p:ext uri="{D42A27DB-BD31-4B8C-83A1-F6EECF244321}">
                <p14:modId xmlns:p14="http://schemas.microsoft.com/office/powerpoint/2010/main" val="3470416745"/>
              </p:ext>
            </p:extLst>
          </p:nvPr>
        </p:nvGraphicFramePr>
        <p:xfrm>
          <a:off x="457200" y="2982191"/>
          <a:ext cx="8229599" cy="1371600"/>
        </p:xfrm>
        <a:graphic>
          <a:graphicData uri="http://schemas.openxmlformats.org/drawingml/2006/table">
            <a:tbl>
              <a:tblPr firstRow="1" bandRow="1">
                <a:tableStyleId>{68D230F3-CF80-4859-8CE7-A43EE81993B5}</a:tableStyleId>
              </a:tblPr>
              <a:tblGrid>
                <a:gridCol w="2819609">
                  <a:extLst>
                    <a:ext uri="{9D8B030D-6E8A-4147-A177-3AD203B41FA5}">
                      <a16:colId xmlns:a16="http://schemas.microsoft.com/office/drawing/2014/main" val="20000"/>
                    </a:ext>
                  </a:extLst>
                </a:gridCol>
                <a:gridCol w="2508909">
                  <a:extLst>
                    <a:ext uri="{9D8B030D-6E8A-4147-A177-3AD203B41FA5}">
                      <a16:colId xmlns:a16="http://schemas.microsoft.com/office/drawing/2014/main" val="20001"/>
                    </a:ext>
                  </a:extLst>
                </a:gridCol>
                <a:gridCol w="2901081">
                  <a:extLst>
                    <a:ext uri="{9D8B030D-6E8A-4147-A177-3AD203B41FA5}">
                      <a16:colId xmlns:a16="http://schemas.microsoft.com/office/drawing/2014/main" val="2179004872"/>
                    </a:ext>
                  </a:extLst>
                </a:gridCol>
              </a:tblGrid>
              <a:tr h="475800">
                <a:tc>
                  <a:txBody>
                    <a:bodyPr/>
                    <a:lstStyle/>
                    <a:p>
                      <a:r>
                        <a:rPr lang="en-IN" sz="1800" b="1" i="0" u="none" strike="noStrike" kern="1200" baseline="0" dirty="0">
                          <a:solidFill>
                            <a:schemeClr val="bg1"/>
                          </a:solidFill>
                          <a:latin typeface="+mn-lt"/>
                          <a:ea typeface="+mn-ea"/>
                          <a:cs typeface="+mn-cs"/>
                        </a:rPr>
                        <a:t>S&amp;P 500 Excess</a:t>
                      </a:r>
                    </a:p>
                    <a:p>
                      <a:r>
                        <a:rPr lang="en-IN" sz="1800" b="1" i="0" u="none" strike="noStrike" kern="1200" baseline="0" dirty="0">
                          <a:solidFill>
                            <a:schemeClr val="bg1"/>
                          </a:solidFill>
                          <a:latin typeface="+mn-lt"/>
                          <a:ea typeface="+mn-ea"/>
                          <a:cs typeface="+mn-cs"/>
                        </a:rPr>
                        <a:t>Return Versus</a:t>
                      </a:r>
                      <a:endParaRPr lang="en-IN" dirty="0">
                        <a:solidFill>
                          <a:schemeClr val="bg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IN" sz="1800" b="1" i="0" u="none" strike="noStrike" kern="1200" baseline="0" dirty="0">
                          <a:solidFill>
                            <a:schemeClr val="bg1"/>
                          </a:solidFill>
                          <a:latin typeface="+mn-lt"/>
                          <a:ea typeface="+mn-ea"/>
                          <a:cs typeface="+mn-cs"/>
                        </a:rPr>
                        <a:t>Period</a:t>
                      </a:r>
                    </a:p>
                    <a:p>
                      <a:pPr algn="ctr"/>
                      <a:r>
                        <a:rPr lang="en-IN" sz="1800" b="1" i="0" u="none" strike="noStrike" kern="1200" baseline="0" dirty="0">
                          <a:solidFill>
                            <a:schemeClr val="bg1"/>
                          </a:solidFill>
                          <a:latin typeface="+mn-lt"/>
                          <a:ea typeface="+mn-ea"/>
                          <a:cs typeface="+mn-cs"/>
                        </a:rPr>
                        <a:t>1926–2015</a:t>
                      </a:r>
                      <a:endParaRPr lang="en-IN" dirty="0">
                        <a:solidFill>
                          <a:schemeClr val="bg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IN" sz="1800" b="1" i="0" u="none" strike="noStrike" kern="1200" baseline="0" dirty="0">
                          <a:solidFill>
                            <a:schemeClr val="bg1"/>
                          </a:solidFill>
                          <a:latin typeface="+mn-lt"/>
                          <a:ea typeface="+mn-ea"/>
                          <a:cs typeface="+mn-cs"/>
                        </a:rPr>
                        <a:t>Period</a:t>
                      </a:r>
                    </a:p>
                    <a:p>
                      <a:pPr algn="ctr"/>
                      <a:r>
                        <a:rPr lang="en-IN" sz="1800" b="1" i="0" u="none" strike="noStrike" kern="1200" baseline="0" dirty="0">
                          <a:solidFill>
                            <a:schemeClr val="bg1"/>
                          </a:solidFill>
                          <a:latin typeface="+mn-lt"/>
                          <a:ea typeface="+mn-ea"/>
                          <a:cs typeface="+mn-cs"/>
                        </a:rPr>
                        <a:t>1965-2015</a:t>
                      </a:r>
                      <a:endParaRPr lang="en-IN" dirty="0">
                        <a:solidFill>
                          <a:schemeClr val="bg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val="3155584190"/>
                  </a:ext>
                </a:extLst>
              </a:tr>
              <a:tr h="354386">
                <a:tc>
                  <a:txBody>
                    <a:bodyPr/>
                    <a:lstStyle/>
                    <a:p>
                      <a:r>
                        <a:rPr lang="en-IN" sz="1800" b="0" i="0" u="none" strike="noStrike" kern="1200" baseline="0" dirty="0">
                          <a:solidFill>
                            <a:schemeClr val="tx1"/>
                          </a:solidFill>
                          <a:latin typeface="+mn-lt"/>
                          <a:ea typeface="+mn-ea"/>
                          <a:cs typeface="+mn-cs"/>
                        </a:rPr>
                        <a:t>One-year Treasury</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7.7%</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5.0%</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20096838"/>
                  </a:ext>
                </a:extLst>
              </a:tr>
              <a:tr h="354386">
                <a:tc>
                  <a:txBody>
                    <a:bodyPr/>
                    <a:lstStyle/>
                    <a:p>
                      <a:r>
                        <a:rPr lang="en-IN" sz="1800" b="0" i="0" u="none" strike="noStrike" kern="1200" baseline="0" dirty="0">
                          <a:solidFill>
                            <a:schemeClr val="tx1"/>
                          </a:solidFill>
                          <a:latin typeface="+mn-lt"/>
                          <a:ea typeface="+mn-ea"/>
                          <a:cs typeface="+mn-cs"/>
                        </a:rPr>
                        <a:t>10-year Treasury*</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5.9%</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3.9%</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08600788"/>
                  </a:ext>
                </a:extLst>
              </a:tr>
            </a:tbl>
          </a:graphicData>
        </a:graphic>
      </p:graphicFrame>
      <p:sp>
        <p:nvSpPr>
          <p:cNvPr id="4" name="Content Placeholder 3"/>
          <p:cNvSpPr>
            <a:spLocks noGrp="1"/>
          </p:cNvSpPr>
          <p:nvPr>
            <p:ph idx="4294967295"/>
          </p:nvPr>
        </p:nvSpPr>
        <p:spPr>
          <a:xfrm>
            <a:off x="457200" y="5843900"/>
            <a:ext cx="8229600" cy="328300"/>
          </a:xfrm>
        </p:spPr>
        <p:txBody>
          <a:bodyPr/>
          <a:lstStyle/>
          <a:p>
            <a:pPr marL="0" indent="0">
              <a:buNone/>
            </a:pPr>
            <a:r>
              <a:rPr lang="en-IN" dirty="0"/>
              <a:t>*Based on a comparison of compounded returns over a 10-year holding period.</a:t>
            </a:r>
          </a:p>
        </p:txBody>
      </p:sp>
    </p:spTree>
    <p:extLst>
      <p:ext uri="{BB962C8B-B14F-4D97-AF65-F5344CB8AC3E}">
        <p14:creationId xmlns:p14="http://schemas.microsoft.com/office/powerpoint/2010/main" val="3038039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13.4 Using the </a:t>
            </a:r>
            <a:r>
              <a:rPr lang="en-US" altLang="en-US" sz="3600" spc="-2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to Value a Project </a:t>
            </a:r>
            <a:r>
              <a:rPr lang="en-US" altLang="en-US" sz="2800" dirty="0">
                <a:latin typeface="+mj-lt"/>
                <a:ea typeface="ヒラギノ角ゴ Pro W3" pitchFamily="-65" charset="-128"/>
              </a:rPr>
              <a:t>(1 of 9)</a:t>
            </a:r>
            <a:endParaRPr lang="en-US" sz="2000" dirty="0">
              <a:latin typeface="+mj-lt"/>
            </a:endParaRPr>
          </a:p>
        </p:txBody>
      </p:sp>
      <p:sp>
        <p:nvSpPr>
          <p:cNvPr id="3" name="Content Placeholder 2"/>
          <p:cNvSpPr>
            <a:spLocks noGrp="1"/>
          </p:cNvSpPr>
          <p:nvPr>
            <p:ph idx="1"/>
          </p:nvPr>
        </p:nvSpPr>
        <p:spPr>
          <a:xfrm>
            <a:off x="457200" y="1600201"/>
            <a:ext cx="8229600" cy="2971799"/>
          </a:xfrm>
        </p:spPr>
        <p:txBody>
          <a:bodyPr/>
          <a:lstStyle/>
          <a:p>
            <a:r>
              <a:rPr lang="en-US" altLang="en-US" sz="2400" dirty="0">
                <a:ea typeface="ヒラギノ角ゴ Pro W3" pitchFamily="-65" charset="-128"/>
              </a:rPr>
              <a:t>Levered Value</a:t>
            </a:r>
          </a:p>
          <a:p>
            <a:pPr lvl="1"/>
            <a:r>
              <a:rPr lang="en-US" altLang="en-US" sz="2400" dirty="0">
                <a:ea typeface="ヒラギノ角ゴ Pro W3" pitchFamily="-65" charset="-128"/>
              </a:rPr>
              <a:t>The value of an investment, including the benefit of the interest tax deduction, given the firm’s leverage policy</a:t>
            </a:r>
          </a:p>
          <a:p>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Valuation Method</a:t>
            </a:r>
          </a:p>
          <a:p>
            <a:pPr lvl="1"/>
            <a:r>
              <a:rPr lang="en-US" altLang="en-US" sz="2400" dirty="0">
                <a:ea typeface="ヒラギノ角ゴ Pro W3" pitchFamily="-65" charset="-128"/>
              </a:rPr>
              <a:t>Discounting future incremental free cash flows using the firm’s </a:t>
            </a:r>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which produces the levered value of a project</a:t>
            </a:r>
          </a:p>
        </p:txBody>
      </p:sp>
    </p:spTree>
    <p:extLst>
      <p:ext uri="{BB962C8B-B14F-4D97-AF65-F5344CB8AC3E}">
        <p14:creationId xmlns:p14="http://schemas.microsoft.com/office/powerpoint/2010/main" val="31931168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ea typeface="ヒラギノ角ゴ Pro W3" pitchFamily="-65" charset="-128"/>
              </a:rPr>
              <a:t>13.4 Using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to Value a Project </a:t>
            </a:r>
            <a:r>
              <a:rPr lang="en-US" altLang="en-US" sz="2800" dirty="0">
                <a:latin typeface="+mj-lt"/>
                <a:ea typeface="ヒラギノ角ゴ Pro W3" pitchFamily="-65" charset="-128"/>
              </a:rPr>
              <a:t>(2 of 9)</a:t>
            </a:r>
            <a:endParaRPr lang="en-US" sz="2800" dirty="0">
              <a:latin typeface="+mj-lt"/>
            </a:endParaRPr>
          </a:p>
        </p:txBody>
      </p:sp>
      <p:sp>
        <p:nvSpPr>
          <p:cNvPr id="3" name="Content Placeholder 2"/>
          <p:cNvSpPr>
            <a:spLocks noGrp="1"/>
          </p:cNvSpPr>
          <p:nvPr>
            <p:ph idx="1"/>
          </p:nvPr>
        </p:nvSpPr>
        <p:spPr>
          <a:xfrm>
            <a:off x="457200" y="1600201"/>
            <a:ext cx="8229600" cy="381000"/>
          </a:xfrm>
        </p:spPr>
        <p:txBody>
          <a:bodyPr/>
          <a:lstStyle/>
          <a:p>
            <a:r>
              <a:rPr lang="en-US" altLang="en-US" sz="2400" dirty="0">
                <a:ea typeface="ヒラギノ角ゴ Pro W3" pitchFamily="-65" charset="-128"/>
              </a:rPr>
              <a:t>Levered Value</a:t>
            </a:r>
          </a:p>
        </p:txBody>
      </p:sp>
      <p:graphicFrame>
        <p:nvGraphicFramePr>
          <p:cNvPr id="8" name="Object 7" descr="An equation: V naught superscript L = F C F naught plus, F C F sub 1 divided by 1 plus r sub w ay c c, plus F C F sub 2 divided by 1 plus r sub w ay c c, squared, plus F C F sub 3 divided by 1 plus r sub w at c c, cubed, and so on.">
            <a:extLst>
              <a:ext uri="{FF2B5EF4-FFF2-40B4-BE49-F238E27FC236}">
                <a16:creationId xmlns:a16="http://schemas.microsoft.com/office/drawing/2014/main" id="{D7F0992D-4C19-49EC-A286-6F8C1F4EE1EC}"/>
              </a:ext>
            </a:extLst>
          </p:cNvPr>
          <p:cNvGraphicFramePr>
            <a:graphicFrameLocks noChangeAspect="1"/>
          </p:cNvGraphicFramePr>
          <p:nvPr>
            <p:extLst>
              <p:ext uri="{D42A27DB-BD31-4B8C-83A1-F6EECF244321}">
                <p14:modId xmlns:p14="http://schemas.microsoft.com/office/powerpoint/2010/main" val="1487205667"/>
              </p:ext>
            </p:extLst>
          </p:nvPr>
        </p:nvGraphicFramePr>
        <p:xfrm>
          <a:off x="875030" y="2397125"/>
          <a:ext cx="7012940" cy="908050"/>
        </p:xfrm>
        <a:graphic>
          <a:graphicData uri="http://schemas.openxmlformats.org/presentationml/2006/ole">
            <mc:AlternateContent xmlns:mc="http://schemas.openxmlformats.org/markup-compatibility/2006">
              <mc:Choice xmlns:v="urn:schemas-microsoft-com:vml" Requires="v">
                <p:oleObj spid="_x0000_s89409" name="Equation" r:id="rId4" imgW="6375240" imgH="825480" progId="Equation.DSMT4">
                  <p:embed/>
                </p:oleObj>
              </mc:Choice>
              <mc:Fallback>
                <p:oleObj name="Equation" r:id="rId4" imgW="6375240" imgH="825480" progId="Equation.DSMT4">
                  <p:embed/>
                  <p:pic>
                    <p:nvPicPr>
                      <p:cNvPr id="7" name="Object 6" descr="An equation: V naught superscript L = F C F naught plus, F C F sub 1 divided by 1 plus r sub w ay c c, plus F C F sub 2 divided by 1 plus r sub w ay c c, squared, plus F C F sub 3 divided by 1 plus r sub w at c c, cubed, and so on."/>
                      <p:cNvPicPr/>
                      <p:nvPr/>
                    </p:nvPicPr>
                    <p:blipFill>
                      <a:blip r:embed="rId5"/>
                      <a:stretch>
                        <a:fillRect/>
                      </a:stretch>
                    </p:blipFill>
                    <p:spPr>
                      <a:xfrm>
                        <a:off x="875030" y="2397125"/>
                        <a:ext cx="7012940" cy="908050"/>
                      </a:xfrm>
                      <a:prstGeom prst="rect">
                        <a:avLst/>
                      </a:prstGeom>
                    </p:spPr>
                  </p:pic>
                </p:oleObj>
              </mc:Fallback>
            </mc:AlternateContent>
          </a:graphicData>
        </a:graphic>
      </p:graphicFrame>
      <p:sp>
        <p:nvSpPr>
          <p:cNvPr id="6" name="Content Placeholder 5"/>
          <p:cNvSpPr>
            <a:spLocks noGrp="1"/>
          </p:cNvSpPr>
          <p:nvPr>
            <p:ph idx="4294967295"/>
          </p:nvPr>
        </p:nvSpPr>
        <p:spPr>
          <a:xfrm>
            <a:off x="7086600" y="3581400"/>
            <a:ext cx="1447800" cy="381000"/>
          </a:xfrm>
        </p:spPr>
        <p:txBody>
          <a:bodyPr/>
          <a:lstStyle/>
          <a:p>
            <a:pPr marL="0" indent="0">
              <a:buNone/>
            </a:pPr>
            <a:r>
              <a:rPr lang="en-US" altLang="en-US" sz="2400" dirty="0">
                <a:solidFill>
                  <a:srgbClr val="000000"/>
                </a:solidFill>
              </a:rPr>
              <a:t>(Eq. 13.9)</a:t>
            </a:r>
          </a:p>
        </p:txBody>
      </p:sp>
    </p:spTree>
    <p:extLst>
      <p:ext uri="{BB962C8B-B14F-4D97-AF65-F5344CB8AC3E}">
        <p14:creationId xmlns:p14="http://schemas.microsoft.com/office/powerpoint/2010/main" val="32056623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3778"/>
            <a:ext cx="8229600" cy="1094510"/>
          </a:xfrm>
        </p:spPr>
        <p:txBody>
          <a:bodyPr/>
          <a:lstStyle/>
          <a:p>
            <a:r>
              <a:rPr lang="en-US" altLang="en-US" sz="3600" dirty="0">
                <a:latin typeface="+mj-lt"/>
                <a:ea typeface="ヒラギノ角ゴ Pro W3" pitchFamily="-65" charset="-128"/>
              </a:rPr>
              <a:t>Example 13.5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Method </a:t>
            </a:r>
            <a:r>
              <a:rPr lang="en-US" altLang="en-US" sz="3600" baseline="0" dirty="0">
                <a:latin typeface="+mj-lt"/>
                <a:ea typeface="ヒラギノ角ゴ Pro W3" pitchFamily="-65" charset="-128"/>
              </a:rPr>
              <a:t>     </a:t>
            </a:r>
            <a:r>
              <a:rPr lang="en-US" altLang="en-US" sz="2800" dirty="0">
                <a:latin typeface="+mj-lt"/>
                <a:ea typeface="ヒラギノ角ゴ Pro W3" pitchFamily="-65" charset="-128"/>
              </a:rPr>
              <a:t>(1 of 4)</a:t>
            </a:r>
            <a:endParaRPr lang="en-US" sz="2800" dirty="0">
              <a:latin typeface="+mj-lt"/>
            </a:endParaRPr>
          </a:p>
        </p:txBody>
      </p:sp>
      <p:sp>
        <p:nvSpPr>
          <p:cNvPr id="3" name="Content Placeholder 2"/>
          <p:cNvSpPr>
            <a:spLocks noGrp="1"/>
          </p:cNvSpPr>
          <p:nvPr>
            <p:ph idx="1"/>
          </p:nvPr>
        </p:nvSpPr>
        <p:spPr>
          <a:xfrm>
            <a:off x="457200" y="1654291"/>
            <a:ext cx="8229600" cy="4594109"/>
          </a:xfrm>
        </p:spPr>
        <p:txBody>
          <a:bodyPr/>
          <a:lstStyle/>
          <a:p>
            <a:pPr>
              <a:lnSpc>
                <a:spcPct val="90000"/>
              </a:lnSpc>
              <a:buNone/>
            </a:pPr>
            <a:r>
              <a:rPr lang="en-US" altLang="en-US" sz="2400" b="1" dirty="0">
                <a:ea typeface="ヒラギノ角ゴ Pro W3" pitchFamily="-65" charset="-128"/>
              </a:rPr>
              <a:t>Problem:</a:t>
            </a:r>
          </a:p>
          <a:p>
            <a:r>
              <a:rPr lang="en-IN" sz="2400" dirty="0"/>
              <a:t>Suppose Anheuser-Busch InBev is considering introducing a new ultra-light beer with zero calories to be called BudZero. The firm believes that the beer’s flavor and appeal to calorie-conscious drinkers will make it a success. </a:t>
            </a:r>
          </a:p>
          <a:p>
            <a:r>
              <a:rPr lang="en-IN" sz="2400" dirty="0"/>
              <a:t>The cost of bringing the beer to market is $200 million, but Anheuser-Busch InBev expects firstyear incremental free cash flows from BudZero to be $100 million and to grow at 3% per year thereafter. </a:t>
            </a:r>
          </a:p>
          <a:p>
            <a:r>
              <a:rPr lang="en-IN" sz="2400" dirty="0"/>
              <a:t>If Anheuser-Busch InBev’s </a:t>
            </a:r>
            <a:r>
              <a:rPr lang="en-IN" sz="2400" spc="-350" dirty="0"/>
              <a:t>W A C </a:t>
            </a:r>
            <a:r>
              <a:rPr lang="en-IN" sz="2400" dirty="0" err="1"/>
              <a:t>C</a:t>
            </a:r>
            <a:r>
              <a:rPr lang="en-IN" sz="2400" dirty="0"/>
              <a:t> is 5.7%, should it go ahead with the project?</a:t>
            </a:r>
            <a:endParaRPr lang="en-US" altLang="en-US" sz="2400" dirty="0">
              <a:ea typeface="ヒラギノ角ゴ Pro W3" pitchFamily="-65" charset="-128"/>
            </a:endParaRPr>
          </a:p>
        </p:txBody>
      </p:sp>
    </p:spTree>
    <p:extLst>
      <p:ext uri="{BB962C8B-B14F-4D97-AF65-F5344CB8AC3E}">
        <p14:creationId xmlns:p14="http://schemas.microsoft.com/office/powerpoint/2010/main" val="33650312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3778"/>
            <a:ext cx="8229600" cy="1094510"/>
          </a:xfrm>
        </p:spPr>
        <p:txBody>
          <a:bodyPr/>
          <a:lstStyle/>
          <a:p>
            <a:r>
              <a:rPr lang="en-US" altLang="en-US" sz="3600" dirty="0">
                <a:latin typeface="+mj-lt"/>
                <a:ea typeface="ヒラギノ角ゴ Pro W3" pitchFamily="-65" charset="-128"/>
              </a:rPr>
              <a:t>Example 13.5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Method </a:t>
            </a:r>
            <a:r>
              <a:rPr lang="en-US" altLang="en-US" sz="3600" baseline="0" dirty="0">
                <a:latin typeface="+mj-lt"/>
                <a:ea typeface="ヒラギノ角ゴ Pro W3" pitchFamily="-65" charset="-128"/>
              </a:rPr>
              <a:t>     </a:t>
            </a:r>
            <a:r>
              <a:rPr lang="en-US" altLang="en-US" sz="2800" dirty="0">
                <a:latin typeface="+mj-lt"/>
                <a:ea typeface="ヒラギノ角ゴ Pro W3" pitchFamily="-65" charset="-128"/>
              </a:rPr>
              <a:t>(2 of 4)</a:t>
            </a:r>
            <a:endParaRPr lang="en-US" sz="2800" dirty="0">
              <a:latin typeface="+mj-lt"/>
            </a:endParaRPr>
          </a:p>
        </p:txBody>
      </p:sp>
      <p:sp>
        <p:nvSpPr>
          <p:cNvPr id="3" name="Content Placeholder 2"/>
          <p:cNvSpPr>
            <a:spLocks noGrp="1"/>
          </p:cNvSpPr>
          <p:nvPr>
            <p:ph idx="1"/>
          </p:nvPr>
        </p:nvSpPr>
        <p:spPr>
          <a:xfrm>
            <a:off x="457200" y="1598871"/>
            <a:ext cx="8229600" cy="2452255"/>
          </a:xfrm>
        </p:spPr>
        <p:txBody>
          <a:bodyPr/>
          <a:lstStyle/>
          <a:p>
            <a:pPr>
              <a:buNone/>
            </a:pPr>
            <a:r>
              <a:rPr lang="en-US" altLang="en-US" sz="2400" b="1" dirty="0">
                <a:ea typeface="ヒラギノ角ゴ Pro W3" pitchFamily="-65" charset="-128"/>
              </a:rPr>
              <a:t>Solution:</a:t>
            </a:r>
          </a:p>
          <a:p>
            <a:pPr>
              <a:spcBef>
                <a:spcPts val="0"/>
              </a:spcBef>
              <a:buNone/>
            </a:pPr>
            <a:r>
              <a:rPr lang="en-US" altLang="en-US" sz="2400" b="1" dirty="0">
                <a:ea typeface="ヒラギノ角ゴ Pro W3" pitchFamily="-65" charset="-128"/>
              </a:rPr>
              <a:t>Plan:</a:t>
            </a:r>
          </a:p>
          <a:p>
            <a:r>
              <a:rPr lang="en-IN" sz="2400" dirty="0"/>
              <a:t>We can use the </a:t>
            </a:r>
            <a:r>
              <a:rPr lang="en-IN" sz="2400" spc="-350" dirty="0"/>
              <a:t>W A C </a:t>
            </a:r>
            <a:r>
              <a:rPr lang="en-IN" sz="2400" dirty="0" err="1"/>
              <a:t>C</a:t>
            </a:r>
            <a:r>
              <a:rPr lang="en-IN" sz="2400" dirty="0"/>
              <a:t> method shown in Eq. 13.9 to value BudZero and then subtract the up-front cost of $200 million. We will need Anheuser-Busch InBev’s </a:t>
            </a:r>
            <a:r>
              <a:rPr lang="en-IN" sz="2400" spc="-350" dirty="0"/>
              <a:t>W A C </a:t>
            </a:r>
            <a:r>
              <a:rPr lang="en-IN" sz="2400" dirty="0" err="1"/>
              <a:t>C</a:t>
            </a:r>
            <a:r>
              <a:rPr lang="en-IN" sz="2400" dirty="0"/>
              <a:t>, which is 5.7%.</a:t>
            </a:r>
            <a:endParaRPr lang="en-US" altLang="en-US" sz="2400" dirty="0">
              <a:ea typeface="ヒラギノ角ゴ Pro W3" pitchFamily="-65" charset="-128"/>
            </a:endParaRPr>
          </a:p>
        </p:txBody>
      </p:sp>
    </p:spTree>
    <p:extLst>
      <p:ext uri="{BB962C8B-B14F-4D97-AF65-F5344CB8AC3E}">
        <p14:creationId xmlns:p14="http://schemas.microsoft.com/office/powerpoint/2010/main" val="1222561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13.1 A First Look at the Weighted Average Cost of Capital </a:t>
            </a:r>
            <a:r>
              <a:rPr lang="en-US" altLang="en-US" sz="2800" dirty="0">
                <a:latin typeface="+mj-lt"/>
                <a:ea typeface="ヒラギノ角ゴ Pro W3" pitchFamily="-65" charset="-128"/>
              </a:rPr>
              <a:t>(1 of 5)</a:t>
            </a:r>
            <a:endParaRPr lang="en-US" sz="2800" dirty="0">
              <a:latin typeface="+mj-lt"/>
            </a:endParaRPr>
          </a:p>
        </p:txBody>
      </p:sp>
      <p:sp>
        <p:nvSpPr>
          <p:cNvPr id="3" name="Content Placeholder 2"/>
          <p:cNvSpPr>
            <a:spLocks noGrp="1"/>
          </p:cNvSpPr>
          <p:nvPr>
            <p:ph idx="1"/>
          </p:nvPr>
        </p:nvSpPr>
        <p:spPr>
          <a:xfrm>
            <a:off x="457200" y="1600201"/>
            <a:ext cx="8229600" cy="1295399"/>
          </a:xfrm>
        </p:spPr>
        <p:txBody>
          <a:bodyPr/>
          <a:lstStyle/>
          <a:p>
            <a:r>
              <a:rPr lang="en-US" altLang="en-US" sz="2400" dirty="0">
                <a:ea typeface="ヒラギノ角ゴ Pro W3" pitchFamily="-65" charset="-128"/>
              </a:rPr>
              <a:t>The Firm’s Capital Structure</a:t>
            </a:r>
          </a:p>
          <a:p>
            <a:pPr lvl="1"/>
            <a:r>
              <a:rPr lang="en-US" altLang="en-US" sz="2400" dirty="0">
                <a:ea typeface="ヒラギノ角ゴ Pro W3" pitchFamily="-65" charset="-128"/>
              </a:rPr>
              <a:t>Capital</a:t>
            </a:r>
          </a:p>
          <a:p>
            <a:pPr lvl="1"/>
            <a:r>
              <a:rPr lang="en-US" altLang="en-US" sz="2400" dirty="0">
                <a:ea typeface="ヒラギノ角ゴ Pro W3" pitchFamily="-65" charset="-128"/>
              </a:rPr>
              <a:t>Capital Structure</a:t>
            </a:r>
          </a:p>
        </p:txBody>
      </p:sp>
    </p:spTree>
    <p:extLst>
      <p:ext uri="{BB962C8B-B14F-4D97-AF65-F5344CB8AC3E}">
        <p14:creationId xmlns:p14="http://schemas.microsoft.com/office/powerpoint/2010/main" val="7747488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6046"/>
            <a:ext cx="8238267" cy="942110"/>
          </a:xfrm>
        </p:spPr>
        <p:txBody>
          <a:bodyPr/>
          <a:lstStyle/>
          <a:p>
            <a:r>
              <a:rPr lang="en-US" altLang="en-US" sz="3600" dirty="0">
                <a:latin typeface="+mj-lt"/>
                <a:ea typeface="ヒラギノ角ゴ Pro W3" pitchFamily="-65" charset="-128"/>
              </a:rPr>
              <a:t>Example 13.5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Method </a:t>
            </a:r>
            <a:r>
              <a:rPr lang="en-US" altLang="en-US" sz="3600" baseline="0" dirty="0">
                <a:latin typeface="+mj-lt"/>
                <a:ea typeface="ヒラギノ角ゴ Pro W3" pitchFamily="-65" charset="-128"/>
              </a:rPr>
              <a:t>       </a:t>
            </a:r>
            <a:r>
              <a:rPr lang="en-US" altLang="en-US" sz="2800" dirty="0">
                <a:latin typeface="+mj-lt"/>
                <a:ea typeface="ヒラギノ角ゴ Pro W3" pitchFamily="-65" charset="-128"/>
              </a:rPr>
              <a:t>(3 of 4)</a:t>
            </a:r>
            <a:endParaRPr lang="en-US" sz="2800" dirty="0">
              <a:latin typeface="+mj-lt"/>
            </a:endParaRPr>
          </a:p>
        </p:txBody>
      </p:sp>
      <p:sp>
        <p:nvSpPr>
          <p:cNvPr id="3" name="Content Placeholder 2"/>
          <p:cNvSpPr>
            <a:spLocks noGrp="1"/>
          </p:cNvSpPr>
          <p:nvPr>
            <p:ph idx="1"/>
          </p:nvPr>
        </p:nvSpPr>
        <p:spPr>
          <a:xfrm>
            <a:off x="457200" y="1585277"/>
            <a:ext cx="8229600" cy="1828800"/>
          </a:xfrm>
        </p:spPr>
        <p:txBody>
          <a:bodyPr/>
          <a:lstStyle/>
          <a:p>
            <a:pPr>
              <a:buNone/>
            </a:pPr>
            <a:r>
              <a:rPr lang="en-US" altLang="en-US" sz="2400" b="1" dirty="0">
                <a:ea typeface="ヒラギノ角ゴ Pro W3" pitchFamily="-65" charset="-128"/>
              </a:rPr>
              <a:t>Execute:</a:t>
            </a:r>
          </a:p>
          <a:p>
            <a:r>
              <a:rPr lang="en-IN" sz="2400" dirty="0"/>
              <a:t>The cash flows for BudZero are a growing perpetuity. Applying the growing perpetuity formula with the </a:t>
            </a:r>
            <a:r>
              <a:rPr lang="en-IN" sz="2400" spc="-350" dirty="0"/>
              <a:t>W A C </a:t>
            </a:r>
            <a:r>
              <a:rPr lang="en-IN" sz="2400" dirty="0" err="1"/>
              <a:t>C</a:t>
            </a:r>
            <a:r>
              <a:rPr lang="en-IN" sz="2400" dirty="0"/>
              <a:t> method, we have</a:t>
            </a:r>
            <a:endParaRPr lang="en-US" altLang="en-US" sz="2400" dirty="0">
              <a:ea typeface="ヒラギノ角ゴ Pro W3" pitchFamily="-65" charset="-128"/>
            </a:endParaRPr>
          </a:p>
        </p:txBody>
      </p:sp>
      <p:graphicFrame>
        <p:nvGraphicFramePr>
          <p:cNvPr id="4" name="Object 7" descr="An equation: V naught superscript L = F C F naught plus, F C F sub 1 divided by r sub w ay c c minus g = negative $200 million plus, $100 million divided by 0.057 minus 0.03 = $3,503.7 million, or $3.5 billion."/>
          <p:cNvGraphicFramePr>
            <a:graphicFrameLocks noChangeAspect="1"/>
          </p:cNvGraphicFramePr>
          <p:nvPr>
            <p:extLst>
              <p:ext uri="{D42A27DB-BD31-4B8C-83A1-F6EECF244321}">
                <p14:modId xmlns:p14="http://schemas.microsoft.com/office/powerpoint/2010/main" val="883365712"/>
              </p:ext>
            </p:extLst>
          </p:nvPr>
        </p:nvGraphicFramePr>
        <p:xfrm>
          <a:off x="604107" y="3504132"/>
          <a:ext cx="8091360" cy="610668"/>
        </p:xfrm>
        <a:graphic>
          <a:graphicData uri="http://schemas.openxmlformats.org/presentationml/2006/ole">
            <mc:AlternateContent xmlns:mc="http://schemas.openxmlformats.org/markup-compatibility/2006">
              <mc:Choice xmlns:v="urn:schemas-microsoft-com:vml" Requires="v">
                <p:oleObj spid="_x0000_s93497" name="Equation" r:id="rId4" imgW="8229600" imgH="622080" progId="Equation.DSMT4">
                  <p:embed/>
                </p:oleObj>
              </mc:Choice>
              <mc:Fallback>
                <p:oleObj name="Equation" r:id="rId4" imgW="8229600" imgH="622080" progId="Equation.DSMT4">
                  <p:embed/>
                  <p:pic>
                    <p:nvPicPr>
                      <p:cNvPr id="0" name=""/>
                      <p:cNvPicPr>
                        <a:picLocks noChangeAspect="1" noChangeArrowheads="1"/>
                      </p:cNvPicPr>
                      <p:nvPr/>
                    </p:nvPicPr>
                    <p:blipFill>
                      <a:blip r:embed="rId5"/>
                      <a:srcRect/>
                      <a:stretch>
                        <a:fillRect/>
                      </a:stretch>
                    </p:blipFill>
                    <p:spPr bwMode="auto">
                      <a:xfrm>
                        <a:off x="604107" y="3504132"/>
                        <a:ext cx="8091360" cy="610668"/>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5107493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348"/>
            <a:ext cx="8229600" cy="1082623"/>
          </a:xfrm>
        </p:spPr>
        <p:txBody>
          <a:bodyPr/>
          <a:lstStyle/>
          <a:p>
            <a:r>
              <a:rPr lang="en-US" altLang="en-US" sz="3600" dirty="0">
                <a:latin typeface="+mj-lt"/>
                <a:ea typeface="ヒラギノ角ゴ Pro W3" pitchFamily="-65" charset="-128"/>
              </a:rPr>
              <a:t>Example 13.5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Method </a:t>
            </a:r>
            <a:r>
              <a:rPr lang="en-US" altLang="en-US" sz="3600" baseline="0" dirty="0">
                <a:latin typeface="+mj-lt"/>
                <a:ea typeface="ヒラギノ角ゴ Pro W3" pitchFamily="-65" charset="-128"/>
              </a:rPr>
              <a:t>       </a:t>
            </a:r>
            <a:r>
              <a:rPr lang="en-US" altLang="en-US" sz="2800" dirty="0">
                <a:latin typeface="+mj-lt"/>
                <a:ea typeface="ヒラギノ角ゴ Pro W3" pitchFamily="-65" charset="-128"/>
              </a:rPr>
              <a:t>(4 of 4)</a:t>
            </a:r>
            <a:endParaRPr lang="en-US" sz="2800" dirty="0">
              <a:latin typeface="+mj-lt"/>
            </a:endParaRPr>
          </a:p>
        </p:txBody>
      </p:sp>
      <p:sp>
        <p:nvSpPr>
          <p:cNvPr id="3" name="Content Placeholder 2"/>
          <p:cNvSpPr>
            <a:spLocks noGrp="1"/>
          </p:cNvSpPr>
          <p:nvPr>
            <p:ph idx="1"/>
          </p:nvPr>
        </p:nvSpPr>
        <p:spPr>
          <a:xfrm>
            <a:off x="457200" y="1600485"/>
            <a:ext cx="8229600" cy="3567545"/>
          </a:xfrm>
        </p:spPr>
        <p:txBody>
          <a:bodyPr/>
          <a:lstStyle/>
          <a:p>
            <a:pPr>
              <a:buNone/>
            </a:pPr>
            <a:r>
              <a:rPr lang="en-US" altLang="en-US" sz="2400" b="1" dirty="0">
                <a:ea typeface="ヒラギノ角ゴ Pro W3" pitchFamily="-65" charset="-128"/>
              </a:rPr>
              <a:t>Evaluate:</a:t>
            </a:r>
          </a:p>
          <a:p>
            <a:r>
              <a:rPr lang="en-IN" sz="2400" dirty="0"/>
              <a:t>The BudZero project has a positive </a:t>
            </a:r>
            <a:r>
              <a:rPr lang="en-IN" sz="2400" spc="-350" dirty="0"/>
              <a:t>N P </a:t>
            </a:r>
            <a:r>
              <a:rPr lang="en-IN" sz="2400" dirty="0"/>
              <a:t>V because it is expected to generate a return on the $200 million far in excess of Anheuser-Busch InBev’s </a:t>
            </a:r>
            <a:r>
              <a:rPr lang="en-IN" sz="2400" spc="-350" dirty="0"/>
              <a:t>W A C </a:t>
            </a:r>
            <a:r>
              <a:rPr lang="en-IN" sz="2400" dirty="0" err="1"/>
              <a:t>C</a:t>
            </a:r>
            <a:r>
              <a:rPr lang="en-IN" sz="2400" dirty="0"/>
              <a:t> of 5.7%. </a:t>
            </a:r>
          </a:p>
          <a:p>
            <a:r>
              <a:rPr lang="en-IN" sz="2400" dirty="0"/>
              <a:t>As discussed in Chapter 8, taking positive-</a:t>
            </a:r>
            <a:r>
              <a:rPr lang="en-IN" sz="2400" spc="-350" dirty="0"/>
              <a:t>N P </a:t>
            </a:r>
            <a:r>
              <a:rPr lang="en-IN" sz="2400" dirty="0"/>
              <a:t>V projects adds value to the firm. </a:t>
            </a:r>
          </a:p>
          <a:p>
            <a:r>
              <a:rPr lang="en-IN" sz="2400" dirty="0"/>
              <a:t>Here, we can see that the value is created by exceeding the required return of the firm’s investors.</a:t>
            </a:r>
            <a:endParaRPr lang="en-US" altLang="en-US" sz="2400" dirty="0">
              <a:ea typeface="ヒラギノ角ゴ Pro W3" pitchFamily="-65" charset="-128"/>
            </a:endParaRPr>
          </a:p>
        </p:txBody>
      </p:sp>
    </p:spTree>
    <p:extLst>
      <p:ext uri="{BB962C8B-B14F-4D97-AF65-F5344CB8AC3E}">
        <p14:creationId xmlns:p14="http://schemas.microsoft.com/office/powerpoint/2010/main" val="3553157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13.4 Using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to Value a Project </a:t>
            </a:r>
            <a:r>
              <a:rPr lang="en-US" altLang="en-US" sz="2800" dirty="0">
                <a:latin typeface="+mj-lt"/>
                <a:ea typeface="ヒラギノ角ゴ Pro W3" pitchFamily="-65" charset="-128"/>
              </a:rPr>
              <a:t>(3 of 9)</a:t>
            </a:r>
            <a:endParaRPr lang="en-US" sz="2800" dirty="0">
              <a:latin typeface="+mj-lt"/>
            </a:endParaRPr>
          </a:p>
        </p:txBody>
      </p:sp>
      <p:sp>
        <p:nvSpPr>
          <p:cNvPr id="3" name="Content Placeholder 2"/>
          <p:cNvSpPr>
            <a:spLocks noGrp="1"/>
          </p:cNvSpPr>
          <p:nvPr>
            <p:ph idx="1"/>
          </p:nvPr>
        </p:nvSpPr>
        <p:spPr>
          <a:xfrm>
            <a:off x="457200" y="1600200"/>
            <a:ext cx="8229600" cy="3657599"/>
          </a:xfrm>
        </p:spPr>
        <p:txBody>
          <a:bodyPr/>
          <a:lstStyle/>
          <a:p>
            <a:r>
              <a:rPr lang="en-US" altLang="en-US" sz="2400" dirty="0">
                <a:ea typeface="ヒラギノ角ゴ Pro W3" pitchFamily="-65" charset="-128"/>
              </a:rPr>
              <a:t>Key Assumptions</a:t>
            </a:r>
          </a:p>
          <a:p>
            <a:pPr lvl="1"/>
            <a:r>
              <a:rPr lang="en-US" altLang="en-US" sz="2400" dirty="0">
                <a:ea typeface="ヒラギノ角ゴ Pro W3" pitchFamily="-65" charset="-128"/>
              </a:rPr>
              <a:t>Average Risk</a:t>
            </a:r>
          </a:p>
          <a:p>
            <a:pPr lvl="2"/>
            <a:r>
              <a:rPr lang="en-US" altLang="en-US" sz="2400" dirty="0">
                <a:ea typeface="ＭＳ Ｐゴシック" panose="020B0600070205080204" pitchFamily="34" charset="-128"/>
              </a:rPr>
              <a:t>We assume initially that the market risk of the project is equivalent to the average market risk of the firm’s investments</a:t>
            </a:r>
          </a:p>
          <a:p>
            <a:pPr lvl="1"/>
            <a:r>
              <a:rPr lang="en-US" altLang="en-US" sz="2400" dirty="0">
                <a:ea typeface="ヒラギノ角ゴ Pro W3" pitchFamily="-65" charset="-128"/>
              </a:rPr>
              <a:t>Constant Debt-Equity Ratio</a:t>
            </a:r>
          </a:p>
          <a:p>
            <a:pPr lvl="2"/>
            <a:r>
              <a:rPr lang="en-US" altLang="en-US" sz="2400" dirty="0">
                <a:ea typeface="ＭＳ Ｐゴシック" panose="020B0600070205080204" pitchFamily="34" charset="-128"/>
              </a:rPr>
              <a:t>We assume that the firm adjusts its leverage continuously to maintain a constant ratio of the market value of debt to the market value of equity</a:t>
            </a:r>
          </a:p>
        </p:txBody>
      </p:sp>
    </p:spTree>
    <p:extLst>
      <p:ext uri="{BB962C8B-B14F-4D97-AF65-F5344CB8AC3E}">
        <p14:creationId xmlns:p14="http://schemas.microsoft.com/office/powerpoint/2010/main" val="25460777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13.4 Using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to Value a Project </a:t>
            </a:r>
            <a:r>
              <a:rPr lang="en-US" altLang="en-US" sz="2800" dirty="0">
                <a:latin typeface="+mj-lt"/>
                <a:ea typeface="ヒラギノ角ゴ Pro W3" pitchFamily="-65" charset="-128"/>
              </a:rPr>
              <a:t>(4 of 9)</a:t>
            </a:r>
            <a:endParaRPr lang="en-US" sz="2800" dirty="0">
              <a:latin typeface="+mj-lt"/>
            </a:endParaRPr>
          </a:p>
        </p:txBody>
      </p:sp>
      <p:sp>
        <p:nvSpPr>
          <p:cNvPr id="3" name="Content Placeholder 2"/>
          <p:cNvSpPr>
            <a:spLocks noGrp="1"/>
          </p:cNvSpPr>
          <p:nvPr>
            <p:ph idx="1"/>
          </p:nvPr>
        </p:nvSpPr>
        <p:spPr>
          <a:xfrm>
            <a:off x="457200" y="1600200"/>
            <a:ext cx="8229600" cy="2362199"/>
          </a:xfrm>
        </p:spPr>
        <p:txBody>
          <a:bodyPr/>
          <a:lstStyle/>
          <a:p>
            <a:r>
              <a:rPr lang="en-US" altLang="en-US" sz="2400" dirty="0">
                <a:ea typeface="ヒラギノ角ゴ Pro W3" pitchFamily="-65" charset="-128"/>
              </a:rPr>
              <a:t>Key Assumptions</a:t>
            </a:r>
          </a:p>
          <a:p>
            <a:pPr lvl="1"/>
            <a:r>
              <a:rPr lang="en-US" altLang="en-US" sz="2400" dirty="0">
                <a:ea typeface="ヒラギノ角ゴ Pro W3" pitchFamily="-65" charset="-128"/>
              </a:rPr>
              <a:t>Limited Leverage Effects</a:t>
            </a:r>
          </a:p>
          <a:p>
            <a:pPr lvl="2"/>
            <a:r>
              <a:rPr lang="en-US" altLang="en-US" sz="2400" dirty="0">
                <a:ea typeface="ＭＳ Ｐゴシック" panose="020B0600070205080204" pitchFamily="34" charset="-128"/>
              </a:rPr>
              <a:t>We assume initially that the main effect of leverage on valuation follows from the interest tax deduction and that any other factors are not significant at the level of debt chosen</a:t>
            </a:r>
          </a:p>
        </p:txBody>
      </p:sp>
    </p:spTree>
    <p:extLst>
      <p:ext uri="{BB962C8B-B14F-4D97-AF65-F5344CB8AC3E}">
        <p14:creationId xmlns:p14="http://schemas.microsoft.com/office/powerpoint/2010/main" val="6867607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13.4 Using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to Value a Project </a:t>
            </a:r>
            <a:r>
              <a:rPr lang="en-US" altLang="en-US" sz="2800" dirty="0">
                <a:latin typeface="+mj-lt"/>
                <a:ea typeface="ヒラギノ角ゴ Pro W3" pitchFamily="-65" charset="-128"/>
              </a:rPr>
              <a:t>(5 of 9)</a:t>
            </a:r>
            <a:endParaRPr lang="en-US" sz="2000" dirty="0">
              <a:latin typeface="+mj-lt"/>
            </a:endParaRPr>
          </a:p>
        </p:txBody>
      </p:sp>
      <p:sp>
        <p:nvSpPr>
          <p:cNvPr id="3" name="Content Placeholder 2"/>
          <p:cNvSpPr>
            <a:spLocks noGrp="1"/>
          </p:cNvSpPr>
          <p:nvPr>
            <p:ph idx="1"/>
          </p:nvPr>
        </p:nvSpPr>
        <p:spPr>
          <a:xfrm>
            <a:off x="457200" y="1614055"/>
            <a:ext cx="8229600" cy="4495800"/>
          </a:xfrm>
        </p:spPr>
        <p:txBody>
          <a:bodyPr/>
          <a:lstStyle/>
          <a:p>
            <a:r>
              <a:rPr lang="en-US" altLang="en-US" sz="2200" dirty="0">
                <a:ea typeface="ヒラギノ角ゴ Pro W3" pitchFamily="-65" charset="-128"/>
              </a:rPr>
              <a:t>Key Assumptions</a:t>
            </a:r>
          </a:p>
          <a:p>
            <a:pPr lvl="1"/>
            <a:r>
              <a:rPr lang="en-US" altLang="en-US" sz="2200" dirty="0">
                <a:ea typeface="ヒラギノ角ゴ Pro W3" pitchFamily="-65" charset="-128"/>
              </a:rPr>
              <a:t>Assumptions in Practice</a:t>
            </a:r>
          </a:p>
          <a:p>
            <a:pPr lvl="2"/>
            <a:r>
              <a:rPr lang="en-US" altLang="en-US" sz="2200" dirty="0">
                <a:ea typeface="ＭＳ Ｐゴシック" panose="020B0600070205080204" pitchFamily="34" charset="-128"/>
              </a:rPr>
              <a:t>These assumptions are reasonable for many projects and firms</a:t>
            </a:r>
          </a:p>
          <a:p>
            <a:pPr lvl="2"/>
            <a:r>
              <a:rPr lang="en-US" altLang="en-US" sz="2200" dirty="0">
                <a:ea typeface="ＭＳ Ｐゴシック" panose="020B0600070205080204" pitchFamily="34" charset="-128"/>
              </a:rPr>
              <a:t>The first assumption is likely to fit typical projects of firms with investments concentrated in a single industry </a:t>
            </a:r>
          </a:p>
          <a:p>
            <a:pPr lvl="2"/>
            <a:r>
              <a:rPr lang="en-US" altLang="en-US" sz="2200" dirty="0">
                <a:ea typeface="ＭＳ Ｐゴシック" panose="020B0600070205080204" pitchFamily="34" charset="-128"/>
              </a:rPr>
              <a:t>The second assumption reflects the fact that firms tend to increase their levels of debt as they grow larger </a:t>
            </a:r>
          </a:p>
          <a:p>
            <a:pPr lvl="2"/>
            <a:r>
              <a:rPr lang="en-US" altLang="en-US" sz="2200" dirty="0">
                <a:ea typeface="ＭＳ Ｐゴシック" panose="020B0600070205080204" pitchFamily="34" charset="-128"/>
              </a:rPr>
              <a:t>The third assumption is especially relevant for firms without very high levels of debt where the interest tax deduction is likely to be the most important factor affecting the capital budgeting decision</a:t>
            </a:r>
          </a:p>
        </p:txBody>
      </p:sp>
    </p:spTree>
    <p:extLst>
      <p:ext uri="{BB962C8B-B14F-4D97-AF65-F5344CB8AC3E}">
        <p14:creationId xmlns:p14="http://schemas.microsoft.com/office/powerpoint/2010/main" val="264961295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13.4 Using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to Value a Project </a:t>
            </a:r>
            <a:r>
              <a:rPr lang="en-US" altLang="en-US" sz="2800" dirty="0">
                <a:latin typeface="+mj-lt"/>
                <a:ea typeface="ヒラギノ角ゴ Pro W3" pitchFamily="-65" charset="-128"/>
              </a:rPr>
              <a:t>(6 of 9)</a:t>
            </a:r>
            <a:endParaRPr lang="en-US" sz="2800" dirty="0">
              <a:latin typeface="+mj-lt"/>
            </a:endParaRPr>
          </a:p>
        </p:txBody>
      </p:sp>
      <p:sp>
        <p:nvSpPr>
          <p:cNvPr id="3" name="Content Placeholder 2"/>
          <p:cNvSpPr>
            <a:spLocks noGrp="1"/>
          </p:cNvSpPr>
          <p:nvPr>
            <p:ph idx="1"/>
          </p:nvPr>
        </p:nvSpPr>
        <p:spPr>
          <a:xfrm>
            <a:off x="457200" y="1600201"/>
            <a:ext cx="8229600" cy="3581399"/>
          </a:xfrm>
        </p:spPr>
        <p:txBody>
          <a:bodyPr/>
          <a:lstStyle/>
          <a:p>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Method Application: Extending the Life of an </a:t>
            </a:r>
            <a:r>
              <a:rPr lang="en-US" altLang="en-US" sz="2400" spc="-350" dirty="0">
                <a:ea typeface="ヒラギノ角ゴ Pro W3" pitchFamily="-65" charset="-128"/>
              </a:rPr>
              <a:t>A </a:t>
            </a:r>
            <a:r>
              <a:rPr lang="en-US" altLang="en-US" sz="2400" dirty="0">
                <a:ea typeface="ヒラギノ角ゴ Pro W3" pitchFamily="-65" charset="-128"/>
              </a:rPr>
              <a:t>T&amp;T Facility</a:t>
            </a:r>
          </a:p>
          <a:p>
            <a:pPr lvl="1"/>
            <a:r>
              <a:rPr lang="en-US" altLang="en-US" sz="2400" dirty="0">
                <a:ea typeface="ヒラギノ角ゴ Pro W3" pitchFamily="-65" charset="-128"/>
              </a:rPr>
              <a:t>Suppose </a:t>
            </a:r>
            <a:r>
              <a:rPr lang="en-US" altLang="en-US" sz="2400" spc="-350" dirty="0">
                <a:ea typeface="ヒラギノ角ゴ Pro W3" pitchFamily="-65" charset="-128"/>
              </a:rPr>
              <a:t>A </a:t>
            </a:r>
            <a:r>
              <a:rPr lang="en-US" altLang="en-US" sz="2400" dirty="0">
                <a:ea typeface="ヒラギノ角ゴ Pro W3" pitchFamily="-65" charset="-128"/>
              </a:rPr>
              <a:t>T&amp;T is considering an investment that would extend the life of one of its chemical facilities for four years</a:t>
            </a:r>
          </a:p>
          <a:p>
            <a:pPr lvl="1"/>
            <a:r>
              <a:rPr lang="en-US" altLang="en-US" sz="2400" dirty="0">
                <a:ea typeface="ヒラギノ角ゴ Pro W3" pitchFamily="-65" charset="-128"/>
              </a:rPr>
              <a:t>The project would require upfront costs of $6.67 million plus a $24 million investment in equipment</a:t>
            </a:r>
          </a:p>
          <a:p>
            <a:pPr lvl="1"/>
            <a:r>
              <a:rPr lang="en-US" altLang="en-US" sz="2400" dirty="0">
                <a:ea typeface="ヒラギノ角ゴ Pro W3" pitchFamily="-65" charset="-128"/>
              </a:rPr>
              <a:t>The equipment will be obsolete in four years and will be depreciated via straight-line over that period</a:t>
            </a:r>
          </a:p>
        </p:txBody>
      </p:sp>
    </p:spTree>
    <p:extLst>
      <p:ext uri="{BB962C8B-B14F-4D97-AF65-F5344CB8AC3E}">
        <p14:creationId xmlns:p14="http://schemas.microsoft.com/office/powerpoint/2010/main" val="28876408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13.4 Using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to Value a Project </a:t>
            </a:r>
            <a:r>
              <a:rPr lang="en-US" altLang="en-US" sz="2800" dirty="0">
                <a:latin typeface="+mj-lt"/>
                <a:ea typeface="ヒラギノ角ゴ Pro W3" pitchFamily="-65" charset="-128"/>
              </a:rPr>
              <a:t>(7 of 9)</a:t>
            </a:r>
            <a:endParaRPr lang="en-US" sz="2800" dirty="0">
              <a:latin typeface="+mj-lt"/>
            </a:endParaRPr>
          </a:p>
        </p:txBody>
      </p:sp>
      <p:sp>
        <p:nvSpPr>
          <p:cNvPr id="3" name="Content Placeholder 2"/>
          <p:cNvSpPr>
            <a:spLocks noGrp="1"/>
          </p:cNvSpPr>
          <p:nvPr>
            <p:ph idx="1"/>
          </p:nvPr>
        </p:nvSpPr>
        <p:spPr>
          <a:xfrm>
            <a:off x="457200" y="1600201"/>
            <a:ext cx="8229600" cy="3200399"/>
          </a:xfrm>
        </p:spPr>
        <p:txBody>
          <a:bodyPr/>
          <a:lstStyle/>
          <a:p>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Method Application: Extending the Life of an </a:t>
            </a:r>
            <a:r>
              <a:rPr lang="en-US" altLang="en-US" sz="2400" spc="-350" dirty="0">
                <a:ea typeface="ヒラギノ角ゴ Pro W3" pitchFamily="-65" charset="-128"/>
              </a:rPr>
              <a:t>A </a:t>
            </a:r>
            <a:r>
              <a:rPr lang="en-US" altLang="en-US" sz="2400" dirty="0">
                <a:ea typeface="ヒラギノ角ゴ Pro W3" pitchFamily="-65" charset="-128"/>
              </a:rPr>
              <a:t>T&amp;T Facility</a:t>
            </a:r>
          </a:p>
          <a:p>
            <a:pPr lvl="1"/>
            <a:r>
              <a:rPr lang="en-US" altLang="en-US" sz="2400" dirty="0">
                <a:ea typeface="ヒラギノ角ゴ Pro W3" pitchFamily="-65" charset="-128"/>
              </a:rPr>
              <a:t>During the next four years, however, </a:t>
            </a:r>
            <a:r>
              <a:rPr lang="en-US" altLang="en-US" sz="2400" spc="-350" dirty="0">
                <a:ea typeface="ヒラギノ角ゴ Pro W3" pitchFamily="-65" charset="-128"/>
              </a:rPr>
              <a:t>A </a:t>
            </a:r>
            <a:r>
              <a:rPr lang="en-US" altLang="en-US" sz="2400" dirty="0">
                <a:ea typeface="ヒラギノ角ゴ Pro W3" pitchFamily="-65" charset="-128"/>
              </a:rPr>
              <a:t>T&amp;T expects annual sales of $60 million per year from this facility</a:t>
            </a:r>
          </a:p>
          <a:p>
            <a:pPr lvl="1"/>
            <a:r>
              <a:rPr lang="en-US" altLang="en-US" sz="2400" dirty="0">
                <a:ea typeface="ヒラギノ角ゴ Pro W3" pitchFamily="-65" charset="-128"/>
              </a:rPr>
              <a:t>Material costs and operating expenses are expected to total $25 million and $9 million, respectively, per year</a:t>
            </a:r>
          </a:p>
          <a:p>
            <a:pPr lvl="1"/>
            <a:r>
              <a:rPr lang="en-US" altLang="en-US" sz="2400" spc="-350" dirty="0">
                <a:ea typeface="ヒラギノ角ゴ Pro W3" pitchFamily="-65" charset="-128"/>
              </a:rPr>
              <a:t>A </a:t>
            </a:r>
            <a:r>
              <a:rPr lang="en-US" altLang="en-US" sz="2400" dirty="0">
                <a:ea typeface="ヒラギノ角ゴ Pro W3" pitchFamily="-65" charset="-128"/>
              </a:rPr>
              <a:t>T&amp;T expects no net working capital requirements for the project, and it pays a tax rate of 25%.</a:t>
            </a:r>
          </a:p>
        </p:txBody>
      </p:sp>
    </p:spTree>
    <p:extLst>
      <p:ext uri="{BB962C8B-B14F-4D97-AF65-F5344CB8AC3E}">
        <p14:creationId xmlns:p14="http://schemas.microsoft.com/office/powerpoint/2010/main" val="14293079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ea typeface="ヒラギノ角ゴ Pro W3" pitchFamily="-65" charset="-128"/>
              </a:rPr>
              <a:t>Expected Free Cash Flow from </a:t>
            </a:r>
            <a:r>
              <a:rPr lang="en-US" altLang="en-US" sz="3600" spc="-350" dirty="0">
                <a:latin typeface="+mj-lt"/>
                <a:ea typeface="ヒラギノ角ゴ Pro W3" pitchFamily="-65" charset="-128"/>
              </a:rPr>
              <a:t>G </a:t>
            </a:r>
            <a:r>
              <a:rPr lang="en-US" altLang="en-US" sz="3600" dirty="0">
                <a:latin typeface="+mj-lt"/>
                <a:ea typeface="ヒラギノ角ゴ Pro W3" pitchFamily="-65" charset="-128"/>
              </a:rPr>
              <a:t>E’s Facility Project</a:t>
            </a:r>
            <a:endParaRPr lang="en-US" sz="3600" dirty="0">
              <a:latin typeface="+mj-lt"/>
            </a:endParaRPr>
          </a:p>
        </p:txBody>
      </p:sp>
      <p:sp>
        <p:nvSpPr>
          <p:cNvPr id="3" name="Content Placeholder 2"/>
          <p:cNvSpPr>
            <a:spLocks noGrp="1"/>
          </p:cNvSpPr>
          <p:nvPr>
            <p:ph idx="1"/>
          </p:nvPr>
        </p:nvSpPr>
        <p:spPr>
          <a:xfrm>
            <a:off x="457200" y="1592029"/>
            <a:ext cx="8229600" cy="389171"/>
          </a:xfrm>
        </p:spPr>
        <p:txBody>
          <a:bodyPr/>
          <a:lstStyle/>
          <a:p>
            <a:pPr marL="0" indent="0">
              <a:buNone/>
            </a:pPr>
            <a:r>
              <a:rPr lang="en-US" altLang="en-US" sz="2000" b="1" dirty="0">
                <a:ea typeface="ヒラギノ角ゴ Pro W3" pitchFamily="-65" charset="-128"/>
              </a:rPr>
              <a:t>Table 13.3 </a:t>
            </a:r>
            <a:r>
              <a:rPr lang="en-US" altLang="en-US" sz="2000" dirty="0">
                <a:ea typeface="ヒラギノ角ゴ Pro W3" pitchFamily="-65" charset="-128"/>
              </a:rPr>
              <a:t>Expected Free Cash Flow from </a:t>
            </a:r>
            <a:r>
              <a:rPr lang="en-US" altLang="en-US" sz="2000" spc="-350" dirty="0">
                <a:ea typeface="ヒラギノ角ゴ Pro W3" pitchFamily="-65" charset="-128"/>
              </a:rPr>
              <a:t>A </a:t>
            </a:r>
            <a:r>
              <a:rPr lang="en-US" altLang="en-US" sz="2000" dirty="0">
                <a:ea typeface="ヒラギノ角ゴ Pro W3" pitchFamily="-65" charset="-128"/>
              </a:rPr>
              <a:t>T&amp;T’s Facility Project</a:t>
            </a:r>
            <a:endParaRPr lang="en-IN" sz="2000" dirty="0"/>
          </a:p>
        </p:txBody>
      </p:sp>
      <p:pic>
        <p:nvPicPr>
          <p:cNvPr id="7" name="Picture Placeholder 6" descr="A spreadsheet shows the expected free cash flows for 4 years.&#10;Long description is available in notes, press F6">
            <a:extLst>
              <a:ext uri="{FF2B5EF4-FFF2-40B4-BE49-F238E27FC236}">
                <a16:creationId xmlns:a16="http://schemas.microsoft.com/office/drawing/2014/main" id="{B5503F70-BD2C-4D59-9D98-2146AB9D18F5}"/>
              </a:ext>
            </a:extLst>
          </p:cNvPr>
          <p:cNvPicPr>
            <a:picLocks noGrp="1" noChangeAspect="1"/>
          </p:cNvPicPr>
          <p:nvPr>
            <p:ph type="pic" sz="quarter" idx="13"/>
          </p:nvPr>
        </p:nvPicPr>
        <p:blipFill>
          <a:blip r:embed="rId3"/>
          <a:stretch>
            <a:fillRect/>
          </a:stretch>
        </p:blipFill>
        <p:spPr>
          <a:xfrm>
            <a:off x="787006" y="2164813"/>
            <a:ext cx="7570986" cy="3773396"/>
          </a:xfrm>
          <a:prstGeom prst="rect">
            <a:avLst/>
          </a:prstGeom>
        </p:spPr>
      </p:pic>
    </p:spTree>
    <p:extLst>
      <p:ext uri="{BB962C8B-B14F-4D97-AF65-F5344CB8AC3E}">
        <p14:creationId xmlns:p14="http://schemas.microsoft.com/office/powerpoint/2010/main" val="36573450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ea typeface="ヒラギノ角ゴ Pro W3" pitchFamily="-65" charset="-128"/>
              </a:rPr>
              <a:t>13.4 Using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to Value a Project </a:t>
            </a:r>
            <a:r>
              <a:rPr lang="en-US" altLang="en-US" sz="2800" dirty="0">
                <a:latin typeface="+mj-lt"/>
                <a:ea typeface="ヒラギノ角ゴ Pro W3" pitchFamily="-65" charset="-128"/>
              </a:rPr>
              <a:t>(8 of 9)</a:t>
            </a:r>
            <a:endParaRPr lang="en-US" sz="2800" dirty="0">
              <a:latin typeface="+mj-lt"/>
            </a:endParaRPr>
          </a:p>
        </p:txBody>
      </p:sp>
      <p:sp>
        <p:nvSpPr>
          <p:cNvPr id="3" name="Content Placeholder 2"/>
          <p:cNvSpPr>
            <a:spLocks noGrp="1"/>
          </p:cNvSpPr>
          <p:nvPr>
            <p:ph idx="1"/>
          </p:nvPr>
        </p:nvSpPr>
        <p:spPr>
          <a:xfrm>
            <a:off x="457200" y="1600201"/>
            <a:ext cx="8229600" cy="838200"/>
          </a:xfrm>
        </p:spPr>
        <p:txBody>
          <a:bodyPr/>
          <a:lstStyle/>
          <a:p>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Method Application: Extending the Life of an </a:t>
            </a:r>
            <a:r>
              <a:rPr lang="en-US" altLang="en-US" sz="2400" spc="-350" dirty="0">
                <a:ea typeface="ヒラギノ角ゴ Pro W3" pitchFamily="-65" charset="-128"/>
              </a:rPr>
              <a:t>A </a:t>
            </a:r>
            <a:r>
              <a:rPr lang="en-US" altLang="en-US" sz="2400" dirty="0">
                <a:ea typeface="ヒラギノ角ゴ Pro W3" pitchFamily="-65" charset="-128"/>
              </a:rPr>
              <a:t>T&amp;T Facility</a:t>
            </a:r>
            <a:endParaRPr lang="en-US" altLang="en-US" sz="1400" dirty="0">
              <a:ea typeface="ＭＳ Ｐゴシック" panose="020B0600070205080204" pitchFamily="34" charset="-128"/>
            </a:endParaRPr>
          </a:p>
        </p:txBody>
      </p:sp>
      <p:graphicFrame>
        <p:nvGraphicFramePr>
          <p:cNvPr id="4" name="Object 15" descr="An equation: V naught superscript L = 21 divided by 1.048, plus 21 divided by 1.048 squared, plus 21 divided by 1.048 cubed, plus 21 divided by 1.048 raised to the 4 power = $74.81 million."/>
          <p:cNvGraphicFramePr>
            <a:graphicFrameLocks noChangeAspect="1"/>
          </p:cNvGraphicFramePr>
          <p:nvPr>
            <p:extLst>
              <p:ext uri="{D42A27DB-BD31-4B8C-83A1-F6EECF244321}">
                <p14:modId xmlns:p14="http://schemas.microsoft.com/office/powerpoint/2010/main" val="3666451466"/>
              </p:ext>
            </p:extLst>
          </p:nvPr>
        </p:nvGraphicFramePr>
        <p:xfrm>
          <a:off x="1082675" y="2684462"/>
          <a:ext cx="6978650" cy="744538"/>
        </p:xfrm>
        <a:graphic>
          <a:graphicData uri="http://schemas.openxmlformats.org/presentationml/2006/ole">
            <mc:AlternateContent xmlns:mc="http://schemas.openxmlformats.org/markup-compatibility/2006">
              <mc:Choice xmlns:v="urn:schemas-microsoft-com:vml" Requires="v">
                <p:oleObj spid="_x0000_s82249" name="Equation" r:id="rId4" imgW="3695400" imgH="393480" progId="Equation.DSMT4">
                  <p:embed/>
                </p:oleObj>
              </mc:Choice>
              <mc:Fallback>
                <p:oleObj name="Equation" r:id="rId4" imgW="3695400" imgH="393480" progId="Equation.DSMT4">
                  <p:embed/>
                  <p:pic>
                    <p:nvPicPr>
                      <p:cNvPr id="0" name=""/>
                      <p:cNvPicPr>
                        <a:picLocks noChangeAspect="1" noChangeArrowheads="1"/>
                      </p:cNvPicPr>
                      <p:nvPr/>
                    </p:nvPicPr>
                    <p:blipFill>
                      <a:blip r:embed="rId5"/>
                      <a:srcRect/>
                      <a:stretch>
                        <a:fillRect/>
                      </a:stretch>
                    </p:blipFill>
                    <p:spPr bwMode="auto">
                      <a:xfrm>
                        <a:off x="1082675" y="2684462"/>
                        <a:ext cx="6978650" cy="744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Content Placeholder 4"/>
          <p:cNvSpPr>
            <a:spLocks noGrp="1"/>
          </p:cNvSpPr>
          <p:nvPr>
            <p:ph idx="4294967295"/>
          </p:nvPr>
        </p:nvSpPr>
        <p:spPr>
          <a:xfrm>
            <a:off x="457200" y="3733800"/>
            <a:ext cx="8229600" cy="457200"/>
          </a:xfrm>
        </p:spPr>
        <p:txBody>
          <a:bodyPr/>
          <a:lstStyle/>
          <a:p>
            <a:pPr marL="256032" lvl="2" indent="-256032">
              <a:spcBef>
                <a:spcPts val="1500"/>
              </a:spcBef>
              <a:buFont typeface="Arial" panose="020B0604020202020204" pitchFamily="34" charset="0"/>
              <a:buChar char="•"/>
            </a:pPr>
            <a:r>
              <a:rPr lang="en-US" altLang="en-US" sz="2400" spc="-350" dirty="0">
                <a:ea typeface="ＭＳ Ｐゴシック" panose="020B0600070205080204" pitchFamily="34" charset="-128"/>
              </a:rPr>
              <a:t>N P </a:t>
            </a:r>
            <a:r>
              <a:rPr lang="en-US" altLang="en-US" sz="2400" dirty="0">
                <a:ea typeface="ＭＳ Ｐゴシック" panose="020B0600070205080204" pitchFamily="34" charset="-128"/>
              </a:rPr>
              <a:t>V = $74.81 million − $29.00 million = $45.81 million</a:t>
            </a:r>
          </a:p>
        </p:txBody>
      </p:sp>
    </p:spTree>
    <p:extLst>
      <p:ext uri="{BB962C8B-B14F-4D97-AF65-F5344CB8AC3E}">
        <p14:creationId xmlns:p14="http://schemas.microsoft.com/office/powerpoint/2010/main" val="7233500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13.4 Using the </a:t>
            </a:r>
            <a:r>
              <a:rPr lang="en-US" altLang="en-US" sz="3600" spc="-350" dirty="0">
                <a:latin typeface="+mj-lt"/>
                <a:ea typeface="ヒラギノ角ゴ Pro W3" pitchFamily="-65" charset="-128"/>
              </a:rPr>
              <a:t>W A C </a:t>
            </a:r>
            <a:r>
              <a:rPr lang="en-US" altLang="en-US" sz="3600" dirty="0" err="1">
                <a:latin typeface="+mj-lt"/>
                <a:ea typeface="ヒラギノ角ゴ Pro W3" pitchFamily="-65" charset="-128"/>
              </a:rPr>
              <a:t>C</a:t>
            </a:r>
            <a:r>
              <a:rPr lang="en-US" altLang="en-US" sz="3600" dirty="0">
                <a:latin typeface="+mj-lt"/>
                <a:ea typeface="ヒラギノ角ゴ Pro W3" pitchFamily="-65" charset="-128"/>
              </a:rPr>
              <a:t> to Value a Project </a:t>
            </a:r>
            <a:r>
              <a:rPr lang="en-US" altLang="en-US" sz="2800" dirty="0">
                <a:latin typeface="+mj-lt"/>
                <a:ea typeface="ヒラギノ角ゴ Pro W3" pitchFamily="-65" charset="-128"/>
              </a:rPr>
              <a:t>(9 of 9)</a:t>
            </a:r>
            <a:endParaRPr lang="en-US" sz="2000" dirty="0">
              <a:latin typeface="+mj-lt"/>
            </a:endParaRPr>
          </a:p>
        </p:txBody>
      </p:sp>
      <p:sp>
        <p:nvSpPr>
          <p:cNvPr id="3" name="Content Placeholder 2"/>
          <p:cNvSpPr>
            <a:spLocks noGrp="1"/>
          </p:cNvSpPr>
          <p:nvPr>
            <p:ph idx="1"/>
          </p:nvPr>
        </p:nvSpPr>
        <p:spPr>
          <a:xfrm>
            <a:off x="457200" y="1600201"/>
            <a:ext cx="8229600" cy="3581400"/>
          </a:xfrm>
        </p:spPr>
        <p:txBody>
          <a:bodyPr/>
          <a:lstStyle/>
          <a:p>
            <a:r>
              <a:rPr lang="en-US" altLang="en-US" sz="2400" dirty="0">
                <a:ea typeface="ヒラギノ角ゴ Pro W3" pitchFamily="-65" charset="-128"/>
              </a:rPr>
              <a:t>Summary of </a:t>
            </a:r>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Method</a:t>
            </a:r>
          </a:p>
          <a:p>
            <a:pPr marL="971550" lvl="1" indent="-514350">
              <a:buFont typeface="Verdana" panose="020B0604030504040204" pitchFamily="34" charset="0"/>
              <a:buAutoNum type="arabicPeriod"/>
            </a:pPr>
            <a:r>
              <a:rPr lang="en-US" altLang="en-US" sz="2400" dirty="0">
                <a:ea typeface="ヒラギノ角ゴ Pro W3" pitchFamily="-65" charset="-128"/>
              </a:rPr>
              <a:t>Determine the incremental free cash flow of the investment</a:t>
            </a:r>
          </a:p>
          <a:p>
            <a:pPr marL="971550" lvl="1" indent="-514350">
              <a:buFont typeface="Verdana" panose="020B0604030504040204" pitchFamily="34" charset="0"/>
              <a:buAutoNum type="arabicPeriod"/>
            </a:pPr>
            <a:r>
              <a:rPr lang="en-US" altLang="en-US" sz="2400" dirty="0">
                <a:ea typeface="ヒラギノ角ゴ Pro W3" pitchFamily="-65" charset="-128"/>
              </a:rPr>
              <a:t>Compute the weighted average cost of capital using Equation 13.6</a:t>
            </a:r>
          </a:p>
          <a:p>
            <a:pPr marL="971550" lvl="1" indent="-514350">
              <a:buFont typeface="Verdana" panose="020B0604030504040204" pitchFamily="34" charset="0"/>
              <a:buAutoNum type="arabicPeriod"/>
            </a:pPr>
            <a:r>
              <a:rPr lang="en-US" altLang="en-US" sz="2400" dirty="0">
                <a:ea typeface="ヒラギノ角ゴ Pro W3" pitchFamily="-65" charset="-128"/>
              </a:rPr>
              <a:t>Compute the value of the investment, including the tax benefit of leverage, by discounting the incremental free cash flow of the investment using the </a:t>
            </a:r>
            <a:r>
              <a:rPr lang="en-US" altLang="en-US" sz="2400" spc="-350" dirty="0">
                <a:ea typeface="ヒラギノ角ゴ Pro W3" pitchFamily="-65" charset="-128"/>
              </a:rPr>
              <a:t>W A C </a:t>
            </a:r>
            <a:r>
              <a:rPr lang="en-US" altLang="en-US" sz="2400" dirty="0" err="1">
                <a:ea typeface="ヒラギノ角ゴ Pro W3" pitchFamily="-65" charset="-128"/>
              </a:rPr>
              <a:t>C</a:t>
            </a:r>
            <a:endParaRPr lang="en-US" altLang="en-US" sz="2400" dirty="0">
              <a:ea typeface="ヒラギノ角ゴ Pro W3" pitchFamily="-65" charset="-128"/>
            </a:endParaRPr>
          </a:p>
        </p:txBody>
      </p:sp>
    </p:spTree>
    <p:extLst>
      <p:ext uri="{BB962C8B-B14F-4D97-AF65-F5344CB8AC3E}">
        <p14:creationId xmlns:p14="http://schemas.microsoft.com/office/powerpoint/2010/main" val="1534690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0890"/>
            <a:ext cx="8229600" cy="563078"/>
          </a:xfrm>
        </p:spPr>
        <p:txBody>
          <a:bodyPr/>
          <a:lstStyle/>
          <a:p>
            <a:r>
              <a:rPr lang="en-US" altLang="en-US" sz="3600" dirty="0">
                <a:latin typeface="+mj-lt"/>
                <a:ea typeface="ヒラギノ角ゴ Pro W3" pitchFamily="-65" charset="-128"/>
              </a:rPr>
              <a:t>Figure 13.1 A Basic Balance Sheet</a:t>
            </a:r>
            <a:endParaRPr lang="en-US" sz="2000" dirty="0">
              <a:latin typeface="+mj-lt"/>
            </a:endParaRPr>
          </a:p>
        </p:txBody>
      </p:sp>
      <p:graphicFrame>
        <p:nvGraphicFramePr>
          <p:cNvPr id="4" name="Table 3">
            <a:extLst>
              <a:ext uri="{FF2B5EF4-FFF2-40B4-BE49-F238E27FC236}">
                <a16:creationId xmlns:a16="http://schemas.microsoft.com/office/drawing/2014/main" id="{CBFAFF2F-17DB-4E4B-9DAD-90091A90AC14}"/>
              </a:ext>
            </a:extLst>
          </p:cNvPr>
          <p:cNvGraphicFramePr>
            <a:graphicFrameLocks noGrp="1"/>
          </p:cNvGraphicFramePr>
          <p:nvPr>
            <p:extLst>
              <p:ext uri="{D42A27DB-BD31-4B8C-83A1-F6EECF244321}">
                <p14:modId xmlns:p14="http://schemas.microsoft.com/office/powerpoint/2010/main" val="908770640"/>
              </p:ext>
            </p:extLst>
          </p:nvPr>
        </p:nvGraphicFramePr>
        <p:xfrm>
          <a:off x="1155526" y="2640884"/>
          <a:ext cx="6858000" cy="1573080"/>
        </p:xfrm>
        <a:graphic>
          <a:graphicData uri="http://schemas.openxmlformats.org/drawingml/2006/table">
            <a:tbl>
              <a:tblPr firstRow="1" bandRow="1">
                <a:tableStyleId>{68D230F3-CF80-4859-8CE7-A43EE81993B5}</a:tableStyleId>
              </a:tblPr>
              <a:tblGrid>
                <a:gridCol w="31242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tblGrid>
              <a:tr h="475800">
                <a:tc>
                  <a:txBody>
                    <a:bodyPr/>
                    <a:lstStyle/>
                    <a:p>
                      <a:r>
                        <a:rPr lang="en-IN" sz="1800" b="1" i="0" u="none" strike="noStrike" kern="1200" baseline="0" dirty="0">
                          <a:solidFill>
                            <a:schemeClr val="bg1"/>
                          </a:solidFill>
                          <a:latin typeface="+mn-lt"/>
                          <a:ea typeface="+mn-ea"/>
                          <a:cs typeface="+mn-cs"/>
                        </a:rPr>
                        <a:t>Assets</a:t>
                      </a:r>
                      <a:endParaRPr lang="en-IN" dirty="0">
                        <a:solidFill>
                          <a:schemeClr val="bg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r>
                        <a:rPr lang="en-IN" sz="1800" b="1" i="0" u="none" strike="noStrike" kern="1200" baseline="0" dirty="0">
                          <a:solidFill>
                            <a:schemeClr val="bg1"/>
                          </a:solidFill>
                          <a:latin typeface="+mn-lt"/>
                          <a:ea typeface="+mn-ea"/>
                          <a:cs typeface="+mn-cs"/>
                        </a:rPr>
                        <a:t>Liabilities and Equity</a:t>
                      </a:r>
                      <a:endParaRPr lang="en-IN" dirty="0">
                        <a:solidFill>
                          <a:schemeClr val="bg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val="3155584190"/>
                  </a:ext>
                </a:extLst>
              </a:tr>
              <a:tr h="354386">
                <a:tc>
                  <a:txBody>
                    <a:bodyPr/>
                    <a:lstStyle/>
                    <a:p>
                      <a:r>
                        <a:rPr lang="en-IN" sz="1800" b="0" i="0" u="none" strike="noStrike" kern="1200" baseline="0" dirty="0">
                          <a:solidFill>
                            <a:schemeClr val="tx1"/>
                          </a:solidFill>
                          <a:latin typeface="+mn-lt"/>
                          <a:ea typeface="+mn-ea"/>
                          <a:cs typeface="+mn-cs"/>
                        </a:rPr>
                        <a:t>Current Assets</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Debt</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20096838"/>
                  </a:ext>
                </a:extLst>
              </a:tr>
              <a:tr h="354386">
                <a:tc>
                  <a:txBody>
                    <a:bodyPr/>
                    <a:lstStyle/>
                    <a:p>
                      <a:r>
                        <a:rPr lang="en-IN" sz="1800" b="0" i="0" u="none" strike="noStrike" kern="1200" baseline="0" dirty="0">
                          <a:solidFill>
                            <a:schemeClr val="tx1"/>
                          </a:solidFill>
                          <a:latin typeface="+mn-lt"/>
                          <a:ea typeface="+mn-ea"/>
                          <a:cs typeface="+mn-cs"/>
                        </a:rPr>
                        <a:t>Long-Term Assets</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Preferred Stock</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08600788"/>
                  </a:ext>
                </a:extLst>
              </a:tr>
              <a:tr h="354386">
                <a:tc>
                  <a:txBody>
                    <a:bodyPr/>
                    <a:lstStyle/>
                    <a:p>
                      <a:r>
                        <a:rPr lang="en-IN" dirty="0">
                          <a:solidFill>
                            <a:srgbClr val="D4EAE4"/>
                          </a:solidFill>
                        </a:rPr>
                        <a:t>Blank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Equity</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710403481"/>
                  </a:ext>
                </a:extLst>
              </a:tr>
            </a:tbl>
          </a:graphicData>
        </a:graphic>
      </p:graphicFrame>
    </p:spTree>
    <p:extLst>
      <p:ext uri="{BB962C8B-B14F-4D97-AF65-F5344CB8AC3E}">
        <p14:creationId xmlns:p14="http://schemas.microsoft.com/office/powerpoint/2010/main" val="341312056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910"/>
            <a:ext cx="8229600" cy="1097280"/>
          </a:xfrm>
        </p:spPr>
        <p:txBody>
          <a:bodyPr/>
          <a:lstStyle/>
          <a:p>
            <a:r>
              <a:rPr lang="en-US" altLang="en-US" sz="3600" dirty="0">
                <a:latin typeface="+mj-lt"/>
                <a:ea typeface="ヒラギノ角ゴ Pro W3" pitchFamily="-65" charset="-128"/>
              </a:rPr>
              <a:t>13.5 Project-Based Costs of Capital </a:t>
            </a:r>
            <a:r>
              <a:rPr lang="en-US" altLang="en-US" sz="3600" baseline="0" dirty="0">
                <a:latin typeface="+mj-lt"/>
                <a:ea typeface="ヒラギノ角ゴ Pro W3" pitchFamily="-65" charset="-128"/>
              </a:rPr>
              <a:t> </a:t>
            </a:r>
            <a:r>
              <a:rPr lang="en-US" altLang="en-US" sz="2800" dirty="0">
                <a:latin typeface="+mj-lt"/>
                <a:ea typeface="ヒラギノ角ゴ Pro W3" pitchFamily="-65" charset="-128"/>
              </a:rPr>
              <a:t>(1 of 3)</a:t>
            </a:r>
            <a:endParaRPr lang="en-US" sz="2800" dirty="0">
              <a:latin typeface="+mj-lt"/>
            </a:endParaRPr>
          </a:p>
        </p:txBody>
      </p:sp>
      <p:sp>
        <p:nvSpPr>
          <p:cNvPr id="3" name="Content Placeholder 2"/>
          <p:cNvSpPr>
            <a:spLocks noGrp="1"/>
          </p:cNvSpPr>
          <p:nvPr>
            <p:ph idx="1"/>
          </p:nvPr>
        </p:nvSpPr>
        <p:spPr>
          <a:xfrm>
            <a:off x="457200" y="1600201"/>
            <a:ext cx="8229600" cy="2895599"/>
          </a:xfrm>
        </p:spPr>
        <p:txBody>
          <a:bodyPr/>
          <a:lstStyle/>
          <a:p>
            <a:r>
              <a:rPr lang="en-US" altLang="en-US" sz="2400" dirty="0">
                <a:ea typeface="ヒラギノ角ゴ Pro W3" pitchFamily="-65" charset="-128"/>
              </a:rPr>
              <a:t>Cost of Capital of a New Acquisition</a:t>
            </a:r>
          </a:p>
          <a:p>
            <a:pPr lvl="1"/>
            <a:r>
              <a:rPr lang="en-US" altLang="en-US" sz="2400" dirty="0">
                <a:ea typeface="ヒラギノ角ゴ Pro W3" pitchFamily="-65" charset="-128"/>
              </a:rPr>
              <a:t>Suppose </a:t>
            </a:r>
            <a:r>
              <a:rPr lang="en-US" altLang="en-US" sz="2400" spc="-350" dirty="0">
                <a:ea typeface="ヒラギノ角ゴ Pro W3" pitchFamily="-65" charset="-128"/>
              </a:rPr>
              <a:t>A </a:t>
            </a:r>
            <a:r>
              <a:rPr lang="en-US" altLang="en-US" sz="2400" dirty="0">
                <a:ea typeface="ヒラギノ角ゴ Pro W3" pitchFamily="-65" charset="-128"/>
              </a:rPr>
              <a:t>T&amp;T is considering acquiring Nike, a company that is focused on the athletic shoe business</a:t>
            </a:r>
          </a:p>
          <a:p>
            <a:pPr lvl="1"/>
            <a:r>
              <a:rPr lang="en-US" altLang="en-US" sz="2400" dirty="0">
                <a:ea typeface="ヒラギノ角ゴ Pro W3" pitchFamily="-65" charset="-128"/>
              </a:rPr>
              <a:t>Nike faces different market risks than </a:t>
            </a:r>
            <a:r>
              <a:rPr lang="en-US" altLang="en-US" sz="2400" spc="-350" dirty="0">
                <a:ea typeface="ヒラギノ角ゴ Pro W3" pitchFamily="-65" charset="-128"/>
              </a:rPr>
              <a:t>A </a:t>
            </a:r>
            <a:r>
              <a:rPr lang="en-US" altLang="en-US" sz="2400" dirty="0">
                <a:ea typeface="ヒラギノ角ゴ Pro W3" pitchFamily="-65" charset="-128"/>
              </a:rPr>
              <a:t>T&amp;T does in its lines of business</a:t>
            </a:r>
          </a:p>
          <a:p>
            <a:pPr lvl="1"/>
            <a:r>
              <a:rPr lang="en-US" altLang="en-US" sz="2400" dirty="0">
                <a:ea typeface="ヒラギノ角ゴ Pro W3" pitchFamily="-65" charset="-128"/>
              </a:rPr>
              <a:t>What cost of capital should </a:t>
            </a:r>
            <a:r>
              <a:rPr lang="en-US" altLang="en-US" sz="2400" spc="-350" dirty="0">
                <a:ea typeface="ヒラギノ角ゴ Pro W3" pitchFamily="-65" charset="-128"/>
              </a:rPr>
              <a:t>A </a:t>
            </a:r>
            <a:r>
              <a:rPr lang="en-US" altLang="en-US" sz="2400" dirty="0">
                <a:ea typeface="ヒラギノ角ゴ Pro W3" pitchFamily="-65" charset="-128"/>
              </a:rPr>
              <a:t>T&amp;T use to value a possible acquisition of Nike?</a:t>
            </a:r>
          </a:p>
        </p:txBody>
      </p:sp>
    </p:spTree>
    <p:extLst>
      <p:ext uri="{BB962C8B-B14F-4D97-AF65-F5344CB8AC3E}">
        <p14:creationId xmlns:p14="http://schemas.microsoft.com/office/powerpoint/2010/main" val="11118358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13778"/>
            <a:ext cx="8229600" cy="1097280"/>
          </a:xfrm>
        </p:spPr>
        <p:txBody>
          <a:bodyPr/>
          <a:lstStyle/>
          <a:p>
            <a:r>
              <a:rPr lang="en-US" altLang="en-US" sz="3600" dirty="0">
                <a:latin typeface="+mj-lt"/>
                <a:ea typeface="ヒラギノ角ゴ Pro W3" pitchFamily="-65" charset="-128"/>
              </a:rPr>
              <a:t>13.5 Project-Based Costs of Capital </a:t>
            </a:r>
            <a:r>
              <a:rPr lang="en-US" altLang="en-US" sz="3600" baseline="0" dirty="0">
                <a:latin typeface="+mj-lt"/>
                <a:ea typeface="ヒラギノ角ゴ Pro W3" pitchFamily="-65" charset="-128"/>
              </a:rPr>
              <a:t> </a:t>
            </a:r>
            <a:r>
              <a:rPr lang="en-US" altLang="en-US" sz="2800" dirty="0">
                <a:latin typeface="+mj-lt"/>
                <a:ea typeface="ヒラギノ角ゴ Pro W3" pitchFamily="-65" charset="-128"/>
              </a:rPr>
              <a:t>(2 of 3)</a:t>
            </a:r>
            <a:endParaRPr lang="en-US" sz="2800" dirty="0">
              <a:latin typeface="+mj-lt"/>
            </a:endParaRPr>
          </a:p>
        </p:txBody>
      </p:sp>
      <p:sp>
        <p:nvSpPr>
          <p:cNvPr id="3" name="Content Placeholder 2"/>
          <p:cNvSpPr>
            <a:spLocks noGrp="1"/>
          </p:cNvSpPr>
          <p:nvPr>
            <p:ph idx="1"/>
          </p:nvPr>
        </p:nvSpPr>
        <p:spPr/>
        <p:txBody>
          <a:bodyPr/>
          <a:lstStyle/>
          <a:p>
            <a:r>
              <a:rPr lang="en-US" altLang="en-US" sz="2400" dirty="0">
                <a:ea typeface="ヒラギノ角ゴ Pro W3" pitchFamily="-65" charset="-128"/>
              </a:rPr>
              <a:t>Cost of Capital of a New Acquisition</a:t>
            </a:r>
          </a:p>
          <a:p>
            <a:pPr lvl="1"/>
            <a:r>
              <a:rPr lang="en-US" altLang="en-US" sz="2400" dirty="0">
                <a:ea typeface="ヒラギノ角ゴ Pro W3" pitchFamily="-65" charset="-128"/>
              </a:rPr>
              <a:t>Because the risks are different, </a:t>
            </a:r>
            <a:r>
              <a:rPr lang="en-US" altLang="en-US" sz="2400" spc="-350" dirty="0">
                <a:ea typeface="ヒラギノ角ゴ Pro W3" pitchFamily="-65" charset="-128"/>
              </a:rPr>
              <a:t>A </a:t>
            </a:r>
            <a:r>
              <a:rPr lang="en-US" altLang="en-US" sz="2400" dirty="0">
                <a:ea typeface="ヒラギノ角ゴ Pro W3" pitchFamily="-65" charset="-128"/>
              </a:rPr>
              <a:t>T&amp;T’s </a:t>
            </a:r>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would be inappropriate for valuing Nike</a:t>
            </a:r>
          </a:p>
          <a:p>
            <a:pPr lvl="1"/>
            <a:r>
              <a:rPr lang="en-US" altLang="en-US" sz="2400" dirty="0">
                <a:ea typeface="ヒラギノ角ゴ Pro W3" pitchFamily="-65" charset="-128"/>
              </a:rPr>
              <a:t>Instead, </a:t>
            </a:r>
            <a:r>
              <a:rPr lang="en-US" altLang="en-US" sz="2400" spc="-350" dirty="0">
                <a:ea typeface="ヒラギノ角ゴ Pro W3" pitchFamily="-65" charset="-128"/>
              </a:rPr>
              <a:t>A </a:t>
            </a:r>
            <a:r>
              <a:rPr lang="en-US" altLang="en-US" sz="2400" dirty="0">
                <a:ea typeface="ヒラギノ角ゴ Pro W3" pitchFamily="-65" charset="-128"/>
              </a:rPr>
              <a:t>T&amp;T should calculate and use Nike’s </a:t>
            </a:r>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when assessing the acquisition</a:t>
            </a:r>
          </a:p>
        </p:txBody>
      </p:sp>
      <p:pic>
        <p:nvPicPr>
          <p:cNvPr id="9" name="Picture Placeholder 8" descr="A table shows information on Nike.&#10;Long description is available in notes, press F6">
            <a:extLst>
              <a:ext uri="{FF2B5EF4-FFF2-40B4-BE49-F238E27FC236}">
                <a16:creationId xmlns:a16="http://schemas.microsoft.com/office/drawing/2014/main" id="{8D115A35-9B84-48A0-8FDC-E4DBAD12D13A}"/>
              </a:ext>
            </a:extLst>
          </p:cNvPr>
          <p:cNvPicPr>
            <a:picLocks noGrp="1" noChangeAspect="1"/>
          </p:cNvPicPr>
          <p:nvPr>
            <p:ph type="pic" sz="quarter" idx="13"/>
          </p:nvPr>
        </p:nvPicPr>
        <p:blipFill>
          <a:blip r:embed="rId3"/>
          <a:stretch>
            <a:fillRect/>
          </a:stretch>
        </p:blipFill>
        <p:spPr>
          <a:xfrm>
            <a:off x="776877" y="4286805"/>
            <a:ext cx="7566239" cy="850139"/>
          </a:xfrm>
          <a:prstGeom prst="rect">
            <a:avLst/>
          </a:prstGeom>
        </p:spPr>
      </p:pic>
    </p:spTree>
    <p:extLst>
      <p:ext uri="{BB962C8B-B14F-4D97-AF65-F5344CB8AC3E}">
        <p14:creationId xmlns:p14="http://schemas.microsoft.com/office/powerpoint/2010/main" val="171014077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67958" y="157700"/>
            <a:ext cx="8229600" cy="1097280"/>
          </a:xfrm>
        </p:spPr>
        <p:txBody>
          <a:bodyPr anchor="ctr"/>
          <a:lstStyle/>
          <a:p>
            <a:r>
              <a:rPr lang="en-US" altLang="en-US" sz="3600" dirty="0">
                <a:latin typeface="+mj-lt"/>
                <a:ea typeface="ヒラギノ角ゴ Pro W3" pitchFamily="-65" charset="-128"/>
              </a:rPr>
              <a:t>13.5 Project-Based Costs of Capital  </a:t>
            </a:r>
            <a:r>
              <a:rPr lang="en-US" altLang="en-US" sz="2800" dirty="0">
                <a:latin typeface="+mj-lt"/>
                <a:ea typeface="ヒラギノ角ゴ Pro W3" pitchFamily="-65" charset="-128"/>
              </a:rPr>
              <a:t>(3 of 3)</a:t>
            </a:r>
            <a:endParaRPr lang="en-US" sz="2800" dirty="0">
              <a:latin typeface="+mj-lt"/>
            </a:endParaRPr>
          </a:p>
        </p:txBody>
      </p:sp>
      <p:sp>
        <p:nvSpPr>
          <p:cNvPr id="3" name="Content Placeholder 2"/>
          <p:cNvSpPr>
            <a:spLocks noGrp="1"/>
          </p:cNvSpPr>
          <p:nvPr>
            <p:ph idx="1"/>
          </p:nvPr>
        </p:nvSpPr>
        <p:spPr>
          <a:xfrm>
            <a:off x="457200" y="1600200"/>
            <a:ext cx="8229600" cy="3200399"/>
          </a:xfrm>
        </p:spPr>
        <p:txBody>
          <a:bodyPr/>
          <a:lstStyle/>
          <a:p>
            <a:r>
              <a:rPr lang="en-US" altLang="en-US" sz="2400" dirty="0">
                <a:ea typeface="ヒラギノ角ゴ Pro W3" pitchFamily="-65" charset="-128"/>
              </a:rPr>
              <a:t>Divisional Costs of Capital</a:t>
            </a:r>
          </a:p>
          <a:p>
            <a:pPr lvl="1"/>
            <a:r>
              <a:rPr lang="en-US" altLang="en-US" sz="2400" dirty="0">
                <a:ea typeface="ヒラギノ角ゴ Pro W3" pitchFamily="-65" charset="-128"/>
              </a:rPr>
              <a:t>Now assume </a:t>
            </a:r>
            <a:r>
              <a:rPr lang="en-US" altLang="en-US" sz="2400" spc="-350" dirty="0">
                <a:ea typeface="ヒラギノ角ゴ Pro W3" pitchFamily="-65" charset="-128"/>
              </a:rPr>
              <a:t>A </a:t>
            </a:r>
            <a:r>
              <a:rPr lang="en-US" altLang="en-US" sz="2400" dirty="0">
                <a:ea typeface="ヒラギノ角ゴ Pro W3" pitchFamily="-65" charset="-128"/>
              </a:rPr>
              <a:t>T&amp;T decides to create an athletic shoes division internally, rather than buying Nike</a:t>
            </a:r>
          </a:p>
          <a:p>
            <a:pPr lvl="1"/>
            <a:r>
              <a:rPr lang="en-US" altLang="en-US" sz="2400" dirty="0">
                <a:ea typeface="ヒラギノ角ゴ Pro W3" pitchFamily="-65" charset="-128"/>
              </a:rPr>
              <a:t>What should the cost of capital for the new division be? </a:t>
            </a:r>
          </a:p>
          <a:p>
            <a:pPr lvl="2"/>
            <a:r>
              <a:rPr lang="en-US" altLang="en-US" sz="2400" dirty="0">
                <a:ea typeface="ＭＳ Ｐゴシック" panose="020B0600070205080204" pitchFamily="34" charset="-128"/>
              </a:rPr>
              <a:t>If </a:t>
            </a:r>
            <a:r>
              <a:rPr lang="en-US" altLang="en-US" sz="2400" spc="-350" dirty="0">
                <a:ea typeface="ＭＳ Ｐゴシック" panose="020B0600070205080204" pitchFamily="34" charset="-128"/>
              </a:rPr>
              <a:t>A </a:t>
            </a:r>
            <a:r>
              <a:rPr lang="en-US" altLang="en-US" sz="2400" dirty="0">
                <a:ea typeface="ＭＳ Ｐゴシック" panose="020B0600070205080204" pitchFamily="34" charset="-128"/>
              </a:rPr>
              <a:t>T&amp;T plans to finance the division with the same proportion of debt as is used by Nike, then </a:t>
            </a:r>
            <a:r>
              <a:rPr lang="en-US" altLang="en-US" sz="2400" spc="-350" dirty="0">
                <a:ea typeface="ＭＳ Ｐゴシック" panose="020B0600070205080204" pitchFamily="34" charset="-128"/>
              </a:rPr>
              <a:t>A </a:t>
            </a:r>
            <a:r>
              <a:rPr lang="en-US" altLang="en-US" sz="2400" dirty="0">
                <a:ea typeface="ＭＳ Ｐゴシック" panose="020B0600070205080204" pitchFamily="34" charset="-128"/>
              </a:rPr>
              <a:t>T&amp;T would use Nike’s </a:t>
            </a:r>
            <a:r>
              <a:rPr lang="en-US" altLang="en-US" sz="2400" spc="-350" dirty="0">
                <a:ea typeface="ＭＳ Ｐゴシック" panose="020B0600070205080204" pitchFamily="34" charset="-128"/>
              </a:rPr>
              <a:t>W A C </a:t>
            </a:r>
            <a:r>
              <a:rPr lang="en-US" altLang="en-US" sz="2400" dirty="0" err="1">
                <a:ea typeface="ＭＳ Ｐゴシック" panose="020B0600070205080204" pitchFamily="34" charset="-128"/>
              </a:rPr>
              <a:t>C</a:t>
            </a:r>
            <a:r>
              <a:rPr lang="en-US" altLang="en-US" sz="2400" dirty="0">
                <a:ea typeface="ＭＳ Ｐゴシック" panose="020B0600070205080204" pitchFamily="34" charset="-128"/>
              </a:rPr>
              <a:t> as the </a:t>
            </a:r>
            <a:r>
              <a:rPr lang="en-US" altLang="en-US" sz="2400" spc="-350" dirty="0">
                <a:ea typeface="ＭＳ Ｐゴシック" panose="020B0600070205080204" pitchFamily="34" charset="-128"/>
              </a:rPr>
              <a:t>W A C </a:t>
            </a:r>
            <a:r>
              <a:rPr lang="en-US" altLang="en-US" sz="2400" dirty="0" err="1">
                <a:ea typeface="ＭＳ Ｐゴシック" panose="020B0600070205080204" pitchFamily="34" charset="-128"/>
              </a:rPr>
              <a:t>C</a:t>
            </a:r>
            <a:r>
              <a:rPr lang="en-US" altLang="en-US" sz="2400" dirty="0">
                <a:ea typeface="ＭＳ Ｐゴシック" panose="020B0600070205080204" pitchFamily="34" charset="-128"/>
              </a:rPr>
              <a:t> for its new division</a:t>
            </a:r>
            <a:endParaRPr lang="en-US" altLang="en-US" sz="2400" dirty="0">
              <a:solidFill>
                <a:srgbClr val="FF0000"/>
              </a:solidFill>
              <a:ea typeface="ＭＳ Ｐゴシック" panose="020B0600070205080204" pitchFamily="34" charset="-128"/>
            </a:endParaRPr>
          </a:p>
        </p:txBody>
      </p:sp>
    </p:spTree>
    <p:extLst>
      <p:ext uri="{BB962C8B-B14F-4D97-AF65-F5344CB8AC3E}">
        <p14:creationId xmlns:p14="http://schemas.microsoft.com/office/powerpoint/2010/main" val="1616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13.6 A Project in a New Line of Business </a:t>
            </a:r>
            <a:r>
              <a:rPr lang="en-US" altLang="en-US" sz="2800" dirty="0">
                <a:latin typeface="+mj-lt"/>
                <a:ea typeface="ヒラギノ角ゴ Pro W3" pitchFamily="-65" charset="-128"/>
              </a:rPr>
              <a:t>(1 of 6)</a:t>
            </a:r>
            <a:endParaRPr lang="en-US" sz="2800" dirty="0">
              <a:latin typeface="+mj-lt"/>
            </a:endParaRPr>
          </a:p>
        </p:txBody>
      </p:sp>
      <p:sp>
        <p:nvSpPr>
          <p:cNvPr id="3" name="Content Placeholder 2"/>
          <p:cNvSpPr>
            <a:spLocks noGrp="1"/>
          </p:cNvSpPr>
          <p:nvPr>
            <p:ph idx="1"/>
          </p:nvPr>
        </p:nvSpPr>
        <p:spPr>
          <a:xfrm>
            <a:off x="457200" y="1600201"/>
            <a:ext cx="8229600" cy="2971800"/>
          </a:xfrm>
        </p:spPr>
        <p:txBody>
          <a:bodyPr/>
          <a:lstStyle/>
          <a:p>
            <a:pPr>
              <a:buNone/>
            </a:pPr>
            <a:r>
              <a:rPr lang="en-US" altLang="en-US" sz="2400" b="1" dirty="0">
                <a:ea typeface="ヒラギノ角ゴ Pro W3" pitchFamily="-65" charset="-128"/>
              </a:rPr>
              <a:t>Problem:</a:t>
            </a:r>
          </a:p>
          <a:p>
            <a:r>
              <a:rPr lang="en-US" sz="2400" dirty="0"/>
              <a:t>You are working for Microsoft evaluating the possibility of selling energy drinks. Microsoft’s </a:t>
            </a:r>
            <a:r>
              <a:rPr lang="en-US" sz="2400" spc="-350" dirty="0"/>
              <a:t>W A C </a:t>
            </a:r>
            <a:r>
              <a:rPr lang="en-US" sz="2400" dirty="0" err="1"/>
              <a:t>C</a:t>
            </a:r>
            <a:r>
              <a:rPr lang="en-US" sz="2400" dirty="0"/>
              <a:t> is 8.3%. </a:t>
            </a:r>
          </a:p>
          <a:p>
            <a:r>
              <a:rPr lang="en-US" sz="2400" dirty="0"/>
              <a:t>Energy drinks would be a new line of business for Microsoft, however, so the systematic risk of this business would likely differ from the systematic risk of Microsoft’s current business. </a:t>
            </a:r>
            <a:endParaRPr lang="en-US" altLang="en-US" sz="2400" dirty="0">
              <a:ea typeface="ヒラギノ角ゴ Pro W3" pitchFamily="-65" charset="-128"/>
            </a:endParaRPr>
          </a:p>
        </p:txBody>
      </p:sp>
    </p:spTree>
    <p:extLst>
      <p:ext uri="{BB962C8B-B14F-4D97-AF65-F5344CB8AC3E}">
        <p14:creationId xmlns:p14="http://schemas.microsoft.com/office/powerpoint/2010/main" val="244361524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13.6 A Project in a New Line of Business </a:t>
            </a:r>
            <a:r>
              <a:rPr lang="en-US" altLang="en-US" sz="2800" dirty="0">
                <a:latin typeface="+mj-lt"/>
                <a:ea typeface="ヒラギノ角ゴ Pro W3" pitchFamily="-65" charset="-128"/>
              </a:rPr>
              <a:t>(2 of 6)</a:t>
            </a:r>
            <a:endParaRPr lang="en-US" sz="2000" dirty="0">
              <a:latin typeface="+mj-lt"/>
            </a:endParaRPr>
          </a:p>
        </p:txBody>
      </p:sp>
      <p:sp>
        <p:nvSpPr>
          <p:cNvPr id="3" name="Content Placeholder 2"/>
          <p:cNvSpPr>
            <a:spLocks noGrp="1"/>
          </p:cNvSpPr>
          <p:nvPr>
            <p:ph idx="1"/>
          </p:nvPr>
        </p:nvSpPr>
        <p:spPr>
          <a:xfrm>
            <a:off x="457200" y="1600201"/>
            <a:ext cx="8229600" cy="3047999"/>
          </a:xfrm>
        </p:spPr>
        <p:txBody>
          <a:bodyPr/>
          <a:lstStyle/>
          <a:p>
            <a:pPr>
              <a:buNone/>
            </a:pPr>
            <a:r>
              <a:rPr lang="en-US" altLang="en-US" sz="2400" b="1" dirty="0">
                <a:ea typeface="ヒラギノ角ゴ Pro W3" pitchFamily="-65" charset="-128"/>
              </a:rPr>
              <a:t>Problem:</a:t>
            </a:r>
          </a:p>
          <a:p>
            <a:r>
              <a:rPr lang="en-US" sz="2400" dirty="0"/>
              <a:t>As a result, the assets of this new business should have a different cost of capital. You need to find the cost of capital for the energy drink business. </a:t>
            </a:r>
          </a:p>
          <a:p>
            <a:r>
              <a:rPr lang="en-US" sz="2400" dirty="0"/>
              <a:t>Assuming that the risk-free rate is 3% and the market risk premium is 6%, how would you estimate the cost of capital for this type of investment?</a:t>
            </a:r>
            <a:endParaRPr lang="en-US" altLang="en-US" sz="2400" dirty="0">
              <a:ea typeface="ヒラギノ角ゴ Pro W3" pitchFamily="-65" charset="-128"/>
            </a:endParaRPr>
          </a:p>
        </p:txBody>
      </p:sp>
    </p:spTree>
    <p:extLst>
      <p:ext uri="{BB962C8B-B14F-4D97-AF65-F5344CB8AC3E}">
        <p14:creationId xmlns:p14="http://schemas.microsoft.com/office/powerpoint/2010/main" val="146316253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13.6 A Project in a New Line of Business </a:t>
            </a:r>
            <a:r>
              <a:rPr lang="en-US" altLang="en-US" sz="2800" dirty="0">
                <a:latin typeface="+mj-lt"/>
                <a:ea typeface="ヒラギノ角ゴ Pro W3" pitchFamily="-65" charset="-128"/>
              </a:rPr>
              <a:t>(3 of 6)</a:t>
            </a:r>
            <a:endParaRPr lang="en-US" sz="2000" dirty="0">
              <a:latin typeface="+mj-lt"/>
            </a:endParaRPr>
          </a:p>
        </p:txBody>
      </p:sp>
      <p:sp>
        <p:nvSpPr>
          <p:cNvPr id="3" name="Content Placeholder 2"/>
          <p:cNvSpPr>
            <a:spLocks noGrp="1"/>
          </p:cNvSpPr>
          <p:nvPr>
            <p:ph idx="1"/>
          </p:nvPr>
        </p:nvSpPr>
        <p:spPr>
          <a:xfrm>
            <a:off x="457200" y="1600201"/>
            <a:ext cx="8229600" cy="3733799"/>
          </a:xfrm>
        </p:spPr>
        <p:txBody>
          <a:bodyPr/>
          <a:lstStyle/>
          <a:p>
            <a:pPr>
              <a:buNone/>
            </a:pPr>
            <a:r>
              <a:rPr lang="en-US" altLang="en-US" sz="2400" b="1" dirty="0">
                <a:ea typeface="ヒラギノ角ゴ Pro W3" pitchFamily="-65" charset="-128"/>
              </a:rPr>
              <a:t>Solution:</a:t>
            </a:r>
          </a:p>
          <a:p>
            <a:pPr>
              <a:spcBef>
                <a:spcPts val="0"/>
              </a:spcBef>
              <a:buNone/>
            </a:pPr>
            <a:r>
              <a:rPr lang="en-US" altLang="en-US" sz="2400" b="1" dirty="0">
                <a:ea typeface="ヒラギノ角ゴ Pro W3" pitchFamily="-65" charset="-128"/>
              </a:rPr>
              <a:t>Plan:</a:t>
            </a:r>
          </a:p>
          <a:p>
            <a:r>
              <a:rPr lang="en-US" sz="2400" dirty="0"/>
              <a:t>The first step is to identify a company operating in Microsoft’s targeted line of business. Monster Beverage Corporation is a well-known energy drink company. In fact, that is its sole business. </a:t>
            </a:r>
          </a:p>
          <a:p>
            <a:r>
              <a:rPr lang="en-US" sz="2400" dirty="0"/>
              <a:t>Thus, the cost of capital for Monster would be a good estimate of the cost of capital for Microsoft’s proposed energy drink business.</a:t>
            </a:r>
            <a:endParaRPr lang="en-US" altLang="en-US" sz="2400" dirty="0">
              <a:ea typeface="ヒラギノ角ゴ Pro W3" pitchFamily="-65" charset="-128"/>
            </a:endParaRPr>
          </a:p>
        </p:txBody>
      </p:sp>
    </p:spTree>
    <p:extLst>
      <p:ext uri="{BB962C8B-B14F-4D97-AF65-F5344CB8AC3E}">
        <p14:creationId xmlns:p14="http://schemas.microsoft.com/office/powerpoint/2010/main" val="63358903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13.6 A Project in a New Line of Business </a:t>
            </a:r>
            <a:r>
              <a:rPr lang="en-US" altLang="en-US" sz="2800" dirty="0">
                <a:latin typeface="+mj-lt"/>
                <a:ea typeface="ヒラギノ角ゴ Pro W3" pitchFamily="-65" charset="-128"/>
              </a:rPr>
              <a:t>(4 of 6)</a:t>
            </a:r>
            <a:endParaRPr lang="en-US" sz="2800" dirty="0">
              <a:latin typeface="+mj-lt"/>
            </a:endParaRPr>
          </a:p>
        </p:txBody>
      </p:sp>
      <p:sp>
        <p:nvSpPr>
          <p:cNvPr id="3" name="Content Placeholder 2"/>
          <p:cNvSpPr>
            <a:spLocks noGrp="1"/>
          </p:cNvSpPr>
          <p:nvPr>
            <p:ph idx="1"/>
          </p:nvPr>
        </p:nvSpPr>
        <p:spPr>
          <a:xfrm>
            <a:off x="457200" y="1600201"/>
            <a:ext cx="8229600" cy="4114799"/>
          </a:xfrm>
        </p:spPr>
        <p:txBody>
          <a:bodyPr/>
          <a:lstStyle/>
          <a:p>
            <a:pPr>
              <a:buNone/>
            </a:pPr>
            <a:r>
              <a:rPr lang="en-US" altLang="en-US" sz="2400" b="1" dirty="0">
                <a:ea typeface="ヒラギノ角ゴ Pro W3" pitchFamily="-65" charset="-128"/>
              </a:rPr>
              <a:t>Solution:</a:t>
            </a:r>
          </a:p>
          <a:p>
            <a:pPr>
              <a:spcBef>
                <a:spcPts val="0"/>
              </a:spcBef>
              <a:buNone/>
            </a:pPr>
            <a:r>
              <a:rPr lang="en-US" altLang="en-US" sz="2400" b="1" dirty="0">
                <a:ea typeface="ヒラギノ角ゴ Pro W3" pitchFamily="-65" charset="-128"/>
              </a:rPr>
              <a:t>Plan:</a:t>
            </a:r>
          </a:p>
          <a:p>
            <a:r>
              <a:rPr lang="en-US" sz="2400" dirty="0"/>
              <a:t>Many Web sites are available that provide betas for traded stocks, including </a:t>
            </a:r>
            <a:r>
              <a:rPr lang="en-US" sz="2400" dirty="0">
                <a:hlinkClick r:id="rId3"/>
              </a:rPr>
              <a:t>http://finance.yahoo.com</a:t>
            </a:r>
            <a:r>
              <a:rPr lang="en-US" sz="2400" dirty="0"/>
              <a:t>. Suppose you visit that site and find that the beta of Monster stock is 1.45. With this beta, the risk-free rate, and the market risk premium, you can use the </a:t>
            </a:r>
            <a:r>
              <a:rPr lang="en-US" sz="2400" spc="-350" dirty="0"/>
              <a:t>C A P </a:t>
            </a:r>
            <a:r>
              <a:rPr lang="en-US" sz="2400" dirty="0"/>
              <a:t>M to estimate the cost of equity for Monster. </a:t>
            </a:r>
          </a:p>
          <a:p>
            <a:r>
              <a:rPr lang="en-US" sz="2400" dirty="0"/>
              <a:t>Fortunately for us, Monster has no debt, so its cost of equity is the same as its cost of capital for its assets.</a:t>
            </a:r>
            <a:endParaRPr lang="en-US" altLang="en-US" sz="2400" dirty="0">
              <a:ea typeface="ヒラギノ角ゴ Pro W3" pitchFamily="-65" charset="-128"/>
            </a:endParaRPr>
          </a:p>
        </p:txBody>
      </p:sp>
    </p:spTree>
    <p:extLst>
      <p:ext uri="{BB962C8B-B14F-4D97-AF65-F5344CB8AC3E}">
        <p14:creationId xmlns:p14="http://schemas.microsoft.com/office/powerpoint/2010/main" val="40703076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15372"/>
            <a:ext cx="8229600" cy="1097280"/>
          </a:xfrm>
        </p:spPr>
        <p:txBody>
          <a:bodyPr/>
          <a:lstStyle/>
          <a:p>
            <a:r>
              <a:rPr lang="en-US" altLang="en-US" sz="3600" dirty="0">
                <a:latin typeface="+mj-lt"/>
                <a:ea typeface="ヒラギノ角ゴ Pro W3" pitchFamily="-65" charset="-128"/>
              </a:rPr>
              <a:t>Example 13.6 A Project in a New Line of Business </a:t>
            </a:r>
            <a:r>
              <a:rPr lang="en-US" altLang="en-US" sz="2800" dirty="0">
                <a:latin typeface="+mj-lt"/>
                <a:ea typeface="ヒラギノ角ゴ Pro W3" pitchFamily="-65" charset="-128"/>
              </a:rPr>
              <a:t>(5 of 6)</a:t>
            </a:r>
            <a:endParaRPr lang="en-US" sz="2000" dirty="0">
              <a:latin typeface="+mj-lt"/>
            </a:endParaRPr>
          </a:p>
        </p:txBody>
      </p:sp>
      <p:sp>
        <p:nvSpPr>
          <p:cNvPr id="3" name="Content Placeholder 2"/>
          <p:cNvSpPr>
            <a:spLocks noGrp="1"/>
          </p:cNvSpPr>
          <p:nvPr>
            <p:ph idx="1"/>
          </p:nvPr>
        </p:nvSpPr>
        <p:spPr>
          <a:xfrm>
            <a:off x="457200" y="1600201"/>
            <a:ext cx="8229600" cy="990599"/>
          </a:xfrm>
        </p:spPr>
        <p:txBody>
          <a:bodyPr/>
          <a:lstStyle/>
          <a:p>
            <a:pPr>
              <a:buNone/>
            </a:pPr>
            <a:r>
              <a:rPr lang="en-US" altLang="en-US" sz="2400" b="1" dirty="0">
                <a:ea typeface="ヒラギノ角ゴ Pro W3" pitchFamily="-65" charset="-128"/>
              </a:rPr>
              <a:t>Execute:</a:t>
            </a:r>
          </a:p>
          <a:p>
            <a:r>
              <a:rPr lang="en-US" altLang="en-US" sz="2400" dirty="0">
                <a:ea typeface="ヒラギノ角ゴ Pro W3" pitchFamily="-65" charset="-128"/>
              </a:rPr>
              <a:t>Using the </a:t>
            </a:r>
            <a:r>
              <a:rPr lang="en-US" altLang="en-US" sz="2400" spc="-350" dirty="0">
                <a:ea typeface="ヒラギノ角ゴ Pro W3" pitchFamily="-65" charset="-128"/>
              </a:rPr>
              <a:t>C A P </a:t>
            </a:r>
            <a:r>
              <a:rPr lang="en-US" altLang="en-US" sz="2400" dirty="0">
                <a:ea typeface="ヒラギノ角ゴ Pro W3" pitchFamily="-65" charset="-128"/>
              </a:rPr>
              <a:t>M, we have:</a:t>
            </a:r>
          </a:p>
        </p:txBody>
      </p:sp>
      <p:graphicFrame>
        <p:nvGraphicFramePr>
          <p:cNvPr id="4" name="Object 22" descr="An equation: TiVo's cost of equity = risk-free rate plus Tivo's equity beta times market risk premium = 3% plus 1.45 times 6% = 11.7%."/>
          <p:cNvGraphicFramePr>
            <a:graphicFrameLocks noChangeAspect="1"/>
          </p:cNvGraphicFramePr>
          <p:nvPr>
            <p:extLst>
              <p:ext uri="{D42A27DB-BD31-4B8C-83A1-F6EECF244321}">
                <p14:modId xmlns:p14="http://schemas.microsoft.com/office/powerpoint/2010/main" val="3341966195"/>
              </p:ext>
            </p:extLst>
          </p:nvPr>
        </p:nvGraphicFramePr>
        <p:xfrm>
          <a:off x="511175" y="2917825"/>
          <a:ext cx="8210550" cy="630238"/>
        </p:xfrm>
        <a:graphic>
          <a:graphicData uri="http://schemas.openxmlformats.org/presentationml/2006/ole">
            <mc:AlternateContent xmlns:mc="http://schemas.openxmlformats.org/markup-compatibility/2006">
              <mc:Choice xmlns:v="urn:schemas-microsoft-com:vml" Requires="v">
                <p:oleObj spid="_x0000_s94519" name="Equation" r:id="rId4" imgW="5803560" imgH="406080" progId="Equation.DSMT4">
                  <p:embed/>
                </p:oleObj>
              </mc:Choice>
              <mc:Fallback>
                <p:oleObj name="Equation" r:id="rId4" imgW="5803560" imgH="406080" progId="Equation.DSMT4">
                  <p:embed/>
                  <p:pic>
                    <p:nvPicPr>
                      <p:cNvPr id="0" name=""/>
                      <p:cNvPicPr>
                        <a:picLocks noChangeAspect="1" noChangeArrowheads="1"/>
                      </p:cNvPicPr>
                      <p:nvPr/>
                    </p:nvPicPr>
                    <p:blipFill>
                      <a:blip r:embed="rId5"/>
                      <a:srcRect/>
                      <a:stretch>
                        <a:fillRect/>
                      </a:stretch>
                    </p:blipFill>
                    <p:spPr bwMode="auto">
                      <a:xfrm>
                        <a:off x="511175" y="2917825"/>
                        <a:ext cx="8210550"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Content Placeholder 5"/>
          <p:cNvSpPr>
            <a:spLocks noGrp="1"/>
          </p:cNvSpPr>
          <p:nvPr>
            <p:ph idx="4294967295"/>
          </p:nvPr>
        </p:nvSpPr>
        <p:spPr>
          <a:xfrm>
            <a:off x="457200" y="3733800"/>
            <a:ext cx="8229600" cy="762000"/>
          </a:xfrm>
        </p:spPr>
        <p:txBody>
          <a:bodyPr/>
          <a:lstStyle/>
          <a:p>
            <a:r>
              <a:rPr lang="en-IN" sz="2400" dirty="0"/>
              <a:t>Because Monster has no debt, its </a:t>
            </a:r>
            <a:r>
              <a:rPr lang="en-IN" sz="2400" spc="-350" dirty="0"/>
              <a:t>W A C </a:t>
            </a:r>
            <a:r>
              <a:rPr lang="en-IN" sz="2400" dirty="0" err="1"/>
              <a:t>C</a:t>
            </a:r>
            <a:r>
              <a:rPr lang="en-IN" sz="2400" dirty="0"/>
              <a:t> is equivalent to its cost of equity.</a:t>
            </a:r>
            <a:endParaRPr lang="en-US" altLang="en-US" sz="2400" dirty="0">
              <a:ea typeface="ヒラギノ角ゴ Pro W3" pitchFamily="-65" charset="-128"/>
            </a:endParaRPr>
          </a:p>
        </p:txBody>
      </p:sp>
    </p:spTree>
    <p:extLst>
      <p:ext uri="{BB962C8B-B14F-4D97-AF65-F5344CB8AC3E}">
        <p14:creationId xmlns:p14="http://schemas.microsoft.com/office/powerpoint/2010/main" val="28790960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Example 13.6 A Project in a New Line of Business </a:t>
            </a:r>
            <a:r>
              <a:rPr lang="en-US" altLang="en-US" sz="2800" dirty="0">
                <a:latin typeface="+mj-lt"/>
                <a:ea typeface="ヒラギノ角ゴ Pro W3" pitchFamily="-65" charset="-128"/>
              </a:rPr>
              <a:t>(6 of 6)</a:t>
            </a:r>
            <a:endParaRPr lang="en-US" sz="2800" dirty="0">
              <a:latin typeface="+mj-lt"/>
            </a:endParaRPr>
          </a:p>
        </p:txBody>
      </p:sp>
      <p:sp>
        <p:nvSpPr>
          <p:cNvPr id="3" name="Content Placeholder 2"/>
          <p:cNvSpPr>
            <a:spLocks noGrp="1"/>
          </p:cNvSpPr>
          <p:nvPr>
            <p:ph idx="1"/>
          </p:nvPr>
        </p:nvSpPr>
        <p:spPr>
          <a:xfrm>
            <a:off x="457200" y="1600201"/>
            <a:ext cx="8229600" cy="3581400"/>
          </a:xfrm>
        </p:spPr>
        <p:txBody>
          <a:bodyPr/>
          <a:lstStyle/>
          <a:p>
            <a:pPr>
              <a:buNone/>
            </a:pPr>
            <a:r>
              <a:rPr lang="en-US" altLang="en-US" sz="2400" b="1" dirty="0">
                <a:ea typeface="ヒラギノ角ゴ Pro W3" pitchFamily="-65" charset="-128"/>
              </a:rPr>
              <a:t>Evaluate:</a:t>
            </a:r>
          </a:p>
          <a:p>
            <a:r>
              <a:rPr lang="en-US" sz="2400" dirty="0"/>
              <a:t>The correct cost of capital for evaluating an energy drink investment opportunity is 11.7%. </a:t>
            </a:r>
          </a:p>
          <a:p>
            <a:r>
              <a:rPr lang="en-US" sz="2400" dirty="0"/>
              <a:t>If we had used the 8.3% cost of capital that is associated with Microsoft’s existing business, we would have mistakenly used too low of a cost of capital. </a:t>
            </a:r>
          </a:p>
          <a:p>
            <a:r>
              <a:rPr lang="en-US" sz="2400" dirty="0"/>
              <a:t>That could lead us to go ahead with the investment, even if it truly had a negative </a:t>
            </a:r>
            <a:r>
              <a:rPr lang="en-US" sz="2400" spc="-350" dirty="0"/>
              <a:t>N P </a:t>
            </a:r>
            <a:r>
              <a:rPr lang="en-US" sz="2400" dirty="0"/>
              <a:t>V.</a:t>
            </a:r>
            <a:endParaRPr lang="en-US" altLang="en-US" sz="2400" dirty="0">
              <a:ea typeface="ヒラギノ角ゴ Pro W3" pitchFamily="-65" charset="-128"/>
            </a:endParaRPr>
          </a:p>
        </p:txBody>
      </p:sp>
    </p:spTree>
    <p:extLst>
      <p:ext uri="{BB962C8B-B14F-4D97-AF65-F5344CB8AC3E}">
        <p14:creationId xmlns:p14="http://schemas.microsoft.com/office/powerpoint/2010/main" val="119853949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13.6 When Raising External Capital Is Costly</a:t>
            </a:r>
            <a:endParaRPr lang="en-US" sz="3600" dirty="0">
              <a:latin typeface="+mj-lt"/>
            </a:endParaRPr>
          </a:p>
        </p:txBody>
      </p:sp>
      <p:sp>
        <p:nvSpPr>
          <p:cNvPr id="3" name="Content Placeholder 2"/>
          <p:cNvSpPr>
            <a:spLocks noGrp="1"/>
          </p:cNvSpPr>
          <p:nvPr>
            <p:ph idx="1"/>
          </p:nvPr>
        </p:nvSpPr>
        <p:spPr>
          <a:xfrm>
            <a:off x="457200" y="1600201"/>
            <a:ext cx="8229600" cy="2057400"/>
          </a:xfrm>
        </p:spPr>
        <p:txBody>
          <a:bodyPr/>
          <a:lstStyle/>
          <a:p>
            <a:r>
              <a:rPr lang="en-US" altLang="en-US" sz="2400" dirty="0">
                <a:ea typeface="ヒラギノ角ゴ Pro W3" pitchFamily="-65" charset="-128"/>
              </a:rPr>
              <a:t>Issuing new equity or bonds carries a number of costs</a:t>
            </a:r>
          </a:p>
          <a:p>
            <a:pPr lvl="1"/>
            <a:r>
              <a:rPr lang="en-US" altLang="en-US" sz="2400" dirty="0">
                <a:ea typeface="ヒラギノ角ゴ Pro W3" pitchFamily="-65" charset="-128"/>
              </a:rPr>
              <a:t>Issuing costs should be treated as cash outflows that are necessary to the project</a:t>
            </a:r>
          </a:p>
          <a:p>
            <a:pPr lvl="1"/>
            <a:r>
              <a:rPr lang="en-US" altLang="en-US" sz="2400" dirty="0">
                <a:ea typeface="ヒラギノ角ゴ Pro W3" pitchFamily="-65" charset="-128"/>
              </a:rPr>
              <a:t>They can be incorporated as additional costs (negative cash flows) in the </a:t>
            </a:r>
            <a:r>
              <a:rPr lang="en-US" altLang="en-US" sz="2400" spc="-350" dirty="0">
                <a:ea typeface="ヒラギノ角ゴ Pro W3" pitchFamily="-65" charset="-128"/>
              </a:rPr>
              <a:t>N P </a:t>
            </a:r>
            <a:r>
              <a:rPr lang="en-US" altLang="en-US" sz="2400" dirty="0">
                <a:ea typeface="ヒラギノ角ゴ Pro W3" pitchFamily="-65" charset="-128"/>
              </a:rPr>
              <a:t>V analysis</a:t>
            </a:r>
          </a:p>
        </p:txBody>
      </p:sp>
    </p:spTree>
    <p:extLst>
      <p:ext uri="{BB962C8B-B14F-4D97-AF65-F5344CB8AC3E}">
        <p14:creationId xmlns:p14="http://schemas.microsoft.com/office/powerpoint/2010/main" val="508200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390"/>
            <a:ext cx="8229600" cy="647489"/>
          </a:xfrm>
        </p:spPr>
        <p:txBody>
          <a:bodyPr anchor="ctr"/>
          <a:lstStyle/>
          <a:p>
            <a:r>
              <a:rPr lang="en-US" altLang="en-US" sz="3600" dirty="0">
                <a:latin typeface="+mj-lt"/>
                <a:ea typeface="ヒラギノ角ゴ Pro W3" pitchFamily="-65" charset="-128"/>
              </a:rPr>
              <a:t>Figure 13.2 Two Capital Structures</a:t>
            </a:r>
            <a:endParaRPr lang="en-US" sz="2000" dirty="0">
              <a:latin typeface="+mj-lt"/>
            </a:endParaRPr>
          </a:p>
        </p:txBody>
      </p:sp>
      <p:pic>
        <p:nvPicPr>
          <p:cNvPr id="97282" name="Picture 2" descr="A figure shows 3 pie charts.&#10;Long description is available in notes, press F6"/>
          <p:cNvPicPr>
            <a:picLocks noGrp="1" noChangeAspect="1" noChangeArrowheads="1"/>
          </p:cNvPicPr>
          <p:nvPr>
            <p:ph type="pic" sz="quarter" idx="13"/>
          </p:nvPr>
        </p:nvPicPr>
        <p:blipFill>
          <a:blip r:embed="rId3">
            <a:extLst>
              <a:ext uri="{28A0092B-C50C-407E-A947-70E740481C1C}">
                <a14:useLocalDpi xmlns:a14="http://schemas.microsoft.com/office/drawing/2010/main" val="0"/>
              </a:ext>
            </a:extLst>
          </a:blip>
          <a:stretch>
            <a:fillRect/>
          </a:stretch>
        </p:blipFill>
        <p:spPr bwMode="auto">
          <a:xfrm>
            <a:off x="780410" y="1860018"/>
            <a:ext cx="7583181" cy="3092982"/>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52437" y="5637085"/>
            <a:ext cx="8229600" cy="535115"/>
          </a:xfrm>
        </p:spPr>
        <p:txBody>
          <a:bodyPr/>
          <a:lstStyle/>
          <a:p>
            <a:pPr marL="0" indent="0">
              <a:buNone/>
            </a:pPr>
            <a:r>
              <a:rPr lang="en-IN" b="1" dirty="0"/>
              <a:t>Source:</a:t>
            </a:r>
            <a:r>
              <a:rPr lang="en-IN" dirty="0"/>
              <a:t> Authors’ calculations based on publicly available data in 2019. Percentages are based on market value of equity.</a:t>
            </a:r>
            <a:endParaRPr lang="en-US" b="1" dirty="0">
              <a:solidFill>
                <a:srgbClr val="FF0000"/>
              </a:solidFill>
            </a:endParaRPr>
          </a:p>
        </p:txBody>
      </p:sp>
    </p:spTree>
    <p:extLst>
      <p:ext uri="{BB962C8B-B14F-4D97-AF65-F5344CB8AC3E}">
        <p14:creationId xmlns:p14="http://schemas.microsoft.com/office/powerpoint/2010/main" val="280532171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04644"/>
          </a:xfrm>
        </p:spPr>
        <p:txBody>
          <a:bodyPr/>
          <a:lstStyle/>
          <a:p>
            <a:r>
              <a:rPr lang="en-US" altLang="en-US" sz="3200" dirty="0">
                <a:latin typeface="+mj-lt"/>
                <a:ea typeface="ヒラギノ角ゴ Pro W3" pitchFamily="-65" charset="-128"/>
              </a:rPr>
              <a:t>Example 13.7 </a:t>
            </a:r>
            <a:r>
              <a:rPr lang="en-IN" sz="3200" dirty="0">
                <a:latin typeface="+mj-lt"/>
              </a:rPr>
              <a:t>Evaluating an Acquisition with Costly External Financing</a:t>
            </a:r>
            <a:r>
              <a:rPr lang="en-US" altLang="en-US" sz="3200" dirty="0">
                <a:latin typeface="+mj-lt"/>
                <a:ea typeface="ヒラギノ角ゴ Pro W3" pitchFamily="-65" charset="-128"/>
              </a:rPr>
              <a:t> </a:t>
            </a:r>
            <a:r>
              <a:rPr lang="en-US" altLang="en-US" sz="2600" dirty="0">
                <a:latin typeface="+mj-lt"/>
                <a:ea typeface="ヒラギノ角ゴ Pro W3" pitchFamily="-65" charset="-128"/>
              </a:rPr>
              <a:t>(1 of 5)</a:t>
            </a:r>
            <a:endParaRPr lang="en-US" sz="2600" dirty="0">
              <a:latin typeface="+mj-lt"/>
            </a:endParaRPr>
          </a:p>
        </p:txBody>
      </p:sp>
      <p:sp>
        <p:nvSpPr>
          <p:cNvPr id="3" name="Content Placeholder 2"/>
          <p:cNvSpPr>
            <a:spLocks noGrp="1"/>
          </p:cNvSpPr>
          <p:nvPr>
            <p:ph idx="1"/>
          </p:nvPr>
        </p:nvSpPr>
        <p:spPr>
          <a:xfrm>
            <a:off x="457200" y="1600200"/>
            <a:ext cx="8229600" cy="4495800"/>
          </a:xfrm>
        </p:spPr>
        <p:txBody>
          <a:bodyPr/>
          <a:lstStyle/>
          <a:p>
            <a:pPr>
              <a:buNone/>
            </a:pPr>
            <a:r>
              <a:rPr lang="en-US" altLang="en-US" sz="2400" b="1" dirty="0">
                <a:ea typeface="ヒラギノ角ゴ Pro W3" pitchFamily="-65" charset="-128"/>
              </a:rPr>
              <a:t>Problem:</a:t>
            </a:r>
          </a:p>
          <a:p>
            <a:r>
              <a:rPr lang="en-US" sz="2400" dirty="0"/>
              <a:t>You are analyzing </a:t>
            </a:r>
            <a:r>
              <a:rPr lang="en-US" sz="2400" spc="-350" dirty="0"/>
              <a:t>A </a:t>
            </a:r>
            <a:r>
              <a:rPr lang="en-US" sz="2400" dirty="0"/>
              <a:t>T&amp;T’s potential acquisition of Nike.       </a:t>
            </a:r>
            <a:r>
              <a:rPr lang="en-US" sz="2400" spc="-350" dirty="0"/>
              <a:t>A </a:t>
            </a:r>
            <a:r>
              <a:rPr lang="en-US" sz="2400" dirty="0"/>
              <a:t>T&amp;T plans to offer $150 billion as the purchase price for Nike, and it will need to issue additional debt and equity to finance such a large acquisition. You estimate that the issuance costs will be $800 million and will be paid as soon as the transaction closes. You estimate the incremental free cash flows from the acquisition will be $6.24 billion in the first year and will grow at 3% per year thereafter. </a:t>
            </a:r>
          </a:p>
          <a:p>
            <a:r>
              <a:rPr lang="en-US" sz="2400" dirty="0"/>
              <a:t>What is the </a:t>
            </a:r>
            <a:r>
              <a:rPr lang="en-US" sz="2400" spc="-350" dirty="0"/>
              <a:t>N P </a:t>
            </a:r>
            <a:r>
              <a:rPr lang="en-US" sz="2400" dirty="0"/>
              <a:t>V of the proposed acquisition?</a:t>
            </a:r>
            <a:endParaRPr lang="en-US" altLang="en-US" sz="2400" dirty="0">
              <a:ea typeface="ヒラギノ角ゴ Pro W3" pitchFamily="-65" charset="-128"/>
            </a:endParaRPr>
          </a:p>
        </p:txBody>
      </p:sp>
    </p:spTree>
    <p:extLst>
      <p:ext uri="{BB962C8B-B14F-4D97-AF65-F5344CB8AC3E}">
        <p14:creationId xmlns:p14="http://schemas.microsoft.com/office/powerpoint/2010/main" val="141834064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12164"/>
            <a:ext cx="8229600" cy="1097280"/>
          </a:xfrm>
        </p:spPr>
        <p:txBody>
          <a:bodyPr/>
          <a:lstStyle/>
          <a:p>
            <a:r>
              <a:rPr lang="en-US" altLang="en-US" sz="3200" dirty="0">
                <a:latin typeface="+mj-lt"/>
                <a:ea typeface="ヒラギノ角ゴ Pro W3" pitchFamily="-65" charset="-128"/>
              </a:rPr>
              <a:t>Example 13.7 </a:t>
            </a:r>
            <a:r>
              <a:rPr lang="en-IN" sz="3200" dirty="0">
                <a:latin typeface="+mj-lt"/>
              </a:rPr>
              <a:t>Evaluating an Acquisition with Costly External Financing</a:t>
            </a:r>
            <a:r>
              <a:rPr lang="en-US" altLang="en-US" sz="3200" dirty="0">
                <a:latin typeface="+mj-lt"/>
                <a:ea typeface="ヒラギノ角ゴ Pro W3" pitchFamily="-65" charset="-128"/>
              </a:rPr>
              <a:t> </a:t>
            </a:r>
            <a:r>
              <a:rPr lang="en-US" altLang="en-US" sz="2600" dirty="0">
                <a:latin typeface="+mj-lt"/>
                <a:ea typeface="ヒラギノ角ゴ Pro W3" pitchFamily="-65" charset="-128"/>
              </a:rPr>
              <a:t>(2 of 5)</a:t>
            </a:r>
            <a:endParaRPr lang="en-US" sz="2600" dirty="0">
              <a:latin typeface="+mj-lt"/>
            </a:endParaRPr>
          </a:p>
        </p:txBody>
      </p:sp>
      <p:sp>
        <p:nvSpPr>
          <p:cNvPr id="3" name="Content Placeholder 2"/>
          <p:cNvSpPr>
            <a:spLocks noGrp="1"/>
          </p:cNvSpPr>
          <p:nvPr>
            <p:ph idx="1"/>
          </p:nvPr>
        </p:nvSpPr>
        <p:spPr>
          <a:xfrm>
            <a:off x="457200" y="1600200"/>
            <a:ext cx="8229600" cy="2105889"/>
          </a:xfrm>
        </p:spPr>
        <p:txBody>
          <a:bodyPr/>
          <a:lstStyle/>
          <a:p>
            <a:pPr>
              <a:buNone/>
            </a:pPr>
            <a:r>
              <a:rPr lang="en-US" altLang="en-US" sz="2400" b="1" dirty="0">
                <a:ea typeface="ヒラギノ角ゴ Pro W3" pitchFamily="-65" charset="-128"/>
              </a:rPr>
              <a:t>Solution:</a:t>
            </a:r>
          </a:p>
          <a:p>
            <a:pPr>
              <a:spcBef>
                <a:spcPts val="0"/>
              </a:spcBef>
              <a:buNone/>
            </a:pPr>
            <a:r>
              <a:rPr lang="en-US" altLang="en-US" sz="2400" b="1" dirty="0">
                <a:ea typeface="ヒラギノ角ゴ Pro W3" pitchFamily="-65" charset="-128"/>
              </a:rPr>
              <a:t>Plan:</a:t>
            </a:r>
          </a:p>
          <a:p>
            <a:r>
              <a:rPr lang="en-IN" sz="2400" dirty="0"/>
              <a:t>We know from Section 13.5 that the correct cost of capital for this acquisition is Nike’s </a:t>
            </a:r>
            <a:r>
              <a:rPr lang="en-IN" sz="2400" spc="-350" dirty="0"/>
              <a:t>W A C </a:t>
            </a:r>
            <a:r>
              <a:rPr lang="en-IN" sz="2400" dirty="0" err="1"/>
              <a:t>C</a:t>
            </a:r>
            <a:r>
              <a:rPr lang="en-IN" sz="2400" dirty="0"/>
              <a:t>. We can value the incremental free cash flows as a growing perpetuity:</a:t>
            </a:r>
            <a:endParaRPr lang="en-US" altLang="en-US" sz="2400" dirty="0">
              <a:ea typeface="ヒラギノ角ゴ Pro W3" pitchFamily="-65" charset="-128"/>
            </a:endParaRPr>
          </a:p>
        </p:txBody>
      </p:sp>
      <p:graphicFrame>
        <p:nvGraphicFramePr>
          <p:cNvPr id="4" name="Object 14" descr="An equation: P V = F C F sub 1 divided by r minus g, where F C F sub 1 = $6.24 billion, r = Nike's W Ay C C = 0.069 (from figure 13.3), and g = 0.03."/>
          <p:cNvGraphicFramePr>
            <a:graphicFrameLocks noChangeAspect="1"/>
          </p:cNvGraphicFramePr>
          <p:nvPr>
            <p:extLst>
              <p:ext uri="{D42A27DB-BD31-4B8C-83A1-F6EECF244321}">
                <p14:modId xmlns:p14="http://schemas.microsoft.com/office/powerpoint/2010/main" val="2998317273"/>
              </p:ext>
            </p:extLst>
          </p:nvPr>
        </p:nvGraphicFramePr>
        <p:xfrm>
          <a:off x="1699203" y="3832300"/>
          <a:ext cx="5821795" cy="2417329"/>
        </p:xfrm>
        <a:graphic>
          <a:graphicData uri="http://schemas.openxmlformats.org/presentationml/2006/ole">
            <mc:AlternateContent xmlns:mc="http://schemas.openxmlformats.org/markup-compatibility/2006">
              <mc:Choice xmlns:v="urn:schemas-microsoft-com:vml" Requires="v">
                <p:oleObj spid="_x0000_s95541" name="Equation" r:id="rId4" imgW="3276360" imgH="1358640" progId="Equation.DSMT4">
                  <p:embed/>
                </p:oleObj>
              </mc:Choice>
              <mc:Fallback>
                <p:oleObj name="Equation" r:id="rId4" imgW="3276360" imgH="1358640" progId="Equation.DSMT4">
                  <p:embed/>
                  <p:pic>
                    <p:nvPicPr>
                      <p:cNvPr id="0" name=""/>
                      <p:cNvPicPr>
                        <a:picLocks noChangeAspect="1" noChangeArrowheads="1"/>
                      </p:cNvPicPr>
                      <p:nvPr/>
                    </p:nvPicPr>
                    <p:blipFill>
                      <a:blip r:embed="rId5"/>
                      <a:srcRect/>
                      <a:stretch>
                        <a:fillRect/>
                      </a:stretch>
                    </p:blipFill>
                    <p:spPr bwMode="auto">
                      <a:xfrm>
                        <a:off x="1699203" y="3832300"/>
                        <a:ext cx="5821795" cy="2417329"/>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183347471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112164"/>
            <a:ext cx="8229600" cy="1097280"/>
          </a:xfrm>
        </p:spPr>
        <p:txBody>
          <a:bodyPr/>
          <a:lstStyle/>
          <a:p>
            <a:r>
              <a:rPr lang="en-US" altLang="en-US" sz="3200" dirty="0">
                <a:latin typeface="+mj-lt"/>
                <a:ea typeface="ヒラギノ角ゴ Pro W3" pitchFamily="-65" charset="-128"/>
              </a:rPr>
              <a:t>Example 13.7 </a:t>
            </a:r>
            <a:r>
              <a:rPr lang="en-IN" sz="3200" dirty="0">
                <a:latin typeface="+mj-lt"/>
              </a:rPr>
              <a:t>Evaluating an Acquisition with Costly External Financing</a:t>
            </a:r>
            <a:r>
              <a:rPr lang="en-US" altLang="en-US" sz="3200" dirty="0">
                <a:latin typeface="+mj-lt"/>
                <a:ea typeface="ヒラギノ角ゴ Pro W3" pitchFamily="-65" charset="-128"/>
              </a:rPr>
              <a:t> </a:t>
            </a:r>
            <a:r>
              <a:rPr lang="en-US" altLang="en-US" sz="2600" dirty="0">
                <a:latin typeface="+mj-lt"/>
                <a:ea typeface="ヒラギノ角ゴ Pro W3" pitchFamily="-65" charset="-128"/>
              </a:rPr>
              <a:t>(3 of 5)</a:t>
            </a:r>
            <a:endParaRPr lang="en-US" sz="2600" dirty="0">
              <a:latin typeface="+mj-lt"/>
            </a:endParaRPr>
          </a:p>
        </p:txBody>
      </p:sp>
      <p:sp>
        <p:nvSpPr>
          <p:cNvPr id="3" name="Content Placeholder 2"/>
          <p:cNvSpPr>
            <a:spLocks noGrp="1"/>
          </p:cNvSpPr>
          <p:nvPr>
            <p:ph idx="1"/>
          </p:nvPr>
        </p:nvSpPr>
        <p:spPr>
          <a:xfrm>
            <a:off x="457200" y="1600201"/>
            <a:ext cx="8229600" cy="2438399"/>
          </a:xfrm>
        </p:spPr>
        <p:txBody>
          <a:bodyPr/>
          <a:lstStyle/>
          <a:p>
            <a:pPr>
              <a:buNone/>
            </a:pPr>
            <a:r>
              <a:rPr lang="en-US" altLang="en-US" sz="2400" b="1" dirty="0">
                <a:ea typeface="ヒラギノ角ゴ Pro W3" pitchFamily="-65" charset="-128"/>
              </a:rPr>
              <a:t>Solution:</a:t>
            </a:r>
          </a:p>
          <a:p>
            <a:pPr>
              <a:spcBef>
                <a:spcPts val="0"/>
              </a:spcBef>
              <a:buNone/>
            </a:pPr>
            <a:r>
              <a:rPr lang="en-US" altLang="en-US" sz="2400" b="1" dirty="0">
                <a:ea typeface="ヒラギノ角ゴ Pro W3" pitchFamily="-65" charset="-128"/>
              </a:rPr>
              <a:t>Plan:</a:t>
            </a:r>
          </a:p>
          <a:p>
            <a:r>
              <a:rPr lang="en-IN" sz="2400" dirty="0"/>
              <a:t>The </a:t>
            </a:r>
            <a:r>
              <a:rPr lang="en-IN" sz="2400" spc="-350" dirty="0"/>
              <a:t>N P </a:t>
            </a:r>
            <a:r>
              <a:rPr lang="en-IN" sz="2400" dirty="0"/>
              <a:t>V of the transaction, including the costly external financing, is the present value of this growing perpetuity net of both the purchase cost and the transaction costs of using external financing.</a:t>
            </a:r>
            <a:endParaRPr lang="en-US" altLang="en-US" sz="2400" dirty="0">
              <a:ea typeface="ヒラギノ角ゴ Pro W3" pitchFamily="-65" charset="-128"/>
            </a:endParaRPr>
          </a:p>
        </p:txBody>
      </p:sp>
    </p:spTree>
    <p:extLst>
      <p:ext uri="{BB962C8B-B14F-4D97-AF65-F5344CB8AC3E}">
        <p14:creationId xmlns:p14="http://schemas.microsoft.com/office/powerpoint/2010/main" val="281211205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12164"/>
            <a:ext cx="8229600" cy="1097280"/>
          </a:xfrm>
        </p:spPr>
        <p:txBody>
          <a:bodyPr/>
          <a:lstStyle/>
          <a:p>
            <a:r>
              <a:rPr lang="en-US" altLang="en-US" sz="3200" dirty="0">
                <a:latin typeface="+mj-lt"/>
                <a:ea typeface="ヒラギノ角ゴ Pro W3" pitchFamily="-65" charset="-128"/>
              </a:rPr>
              <a:t>Example 13.7 </a:t>
            </a:r>
            <a:r>
              <a:rPr lang="en-IN" sz="3200" dirty="0">
                <a:latin typeface="+mj-lt"/>
              </a:rPr>
              <a:t>Evaluating an Acquisition with Costly External Financing</a:t>
            </a:r>
            <a:r>
              <a:rPr lang="en-US" altLang="en-US" sz="3200" dirty="0">
                <a:latin typeface="+mj-lt"/>
                <a:ea typeface="ヒラギノ角ゴ Pro W3" pitchFamily="-65" charset="-128"/>
              </a:rPr>
              <a:t> </a:t>
            </a:r>
            <a:r>
              <a:rPr lang="en-US" altLang="en-US" sz="2600" dirty="0">
                <a:latin typeface="+mj-lt"/>
                <a:ea typeface="ヒラギノ角ゴ Pro W3" pitchFamily="-65" charset="-128"/>
              </a:rPr>
              <a:t>(4 of 5)</a:t>
            </a:r>
            <a:endParaRPr lang="en-US" sz="2600" dirty="0">
              <a:latin typeface="+mj-lt"/>
            </a:endParaRPr>
          </a:p>
        </p:txBody>
      </p:sp>
      <p:sp>
        <p:nvSpPr>
          <p:cNvPr id="3" name="Content Placeholder 2"/>
          <p:cNvSpPr>
            <a:spLocks noGrp="1"/>
          </p:cNvSpPr>
          <p:nvPr>
            <p:ph idx="1"/>
          </p:nvPr>
        </p:nvSpPr>
        <p:spPr>
          <a:xfrm>
            <a:off x="457200" y="1600200"/>
            <a:ext cx="8229600" cy="1066799"/>
          </a:xfrm>
        </p:spPr>
        <p:txBody>
          <a:bodyPr/>
          <a:lstStyle/>
          <a:p>
            <a:pPr>
              <a:buNone/>
            </a:pPr>
            <a:r>
              <a:rPr lang="en-US" altLang="en-US" sz="2400" b="1" dirty="0">
                <a:ea typeface="ヒラギノ角ゴ Pro W3" pitchFamily="-65" charset="-128"/>
              </a:rPr>
              <a:t>Execute:</a:t>
            </a:r>
          </a:p>
          <a:p>
            <a:r>
              <a:rPr lang="en-IN" sz="2400" dirty="0"/>
              <a:t>Noting that $800 million is $0.8 billion,</a:t>
            </a:r>
            <a:endParaRPr lang="en-US" altLang="en-US" sz="2400" b="1" dirty="0">
              <a:ea typeface="ヒラギノ角ゴ Pro W3" pitchFamily="-65" charset="-128"/>
            </a:endParaRPr>
          </a:p>
        </p:txBody>
      </p:sp>
      <p:graphicFrame>
        <p:nvGraphicFramePr>
          <p:cNvPr id="4" name="Object 14" descr="An equation: N P V = $100 minus $0.8 plus, $3.3 divided by 0.06 minus 0.03 = $9.2 billion."/>
          <p:cNvGraphicFramePr>
            <a:graphicFrameLocks noChangeAspect="1"/>
          </p:cNvGraphicFramePr>
          <p:nvPr>
            <p:extLst>
              <p:ext uri="{D42A27DB-BD31-4B8C-83A1-F6EECF244321}">
                <p14:modId xmlns:p14="http://schemas.microsoft.com/office/powerpoint/2010/main" val="2180902850"/>
              </p:ext>
            </p:extLst>
          </p:nvPr>
        </p:nvGraphicFramePr>
        <p:xfrm>
          <a:off x="838200" y="2954547"/>
          <a:ext cx="6143625" cy="762000"/>
        </p:xfrm>
        <a:graphic>
          <a:graphicData uri="http://schemas.openxmlformats.org/presentationml/2006/ole">
            <mc:AlternateContent xmlns:mc="http://schemas.openxmlformats.org/markup-compatibility/2006">
              <mc:Choice xmlns:v="urn:schemas-microsoft-com:vml" Requires="v">
                <p:oleObj spid="_x0000_s96565" name="Equation" r:id="rId4" imgW="3162240" imgH="393480" progId="Equation.DSMT4">
                  <p:embed/>
                </p:oleObj>
              </mc:Choice>
              <mc:Fallback>
                <p:oleObj name="Equation" r:id="rId4" imgW="3162240" imgH="393480" progId="Equation.DSMT4">
                  <p:embed/>
                  <p:pic>
                    <p:nvPicPr>
                      <p:cNvPr id="0" name=""/>
                      <p:cNvPicPr>
                        <a:picLocks noChangeAspect="1" noChangeArrowheads="1"/>
                      </p:cNvPicPr>
                      <p:nvPr/>
                    </p:nvPicPr>
                    <p:blipFill>
                      <a:blip r:embed="rId5"/>
                      <a:srcRect/>
                      <a:stretch>
                        <a:fillRect/>
                      </a:stretch>
                    </p:blipFill>
                    <p:spPr bwMode="auto">
                      <a:xfrm>
                        <a:off x="838200" y="2954547"/>
                        <a:ext cx="6143625" cy="762000"/>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5971008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121920"/>
            <a:ext cx="8229600" cy="1097280"/>
          </a:xfrm>
        </p:spPr>
        <p:txBody>
          <a:bodyPr/>
          <a:lstStyle/>
          <a:p>
            <a:r>
              <a:rPr lang="en-US" altLang="en-US" sz="3200" dirty="0">
                <a:latin typeface="+mj-lt"/>
                <a:ea typeface="ヒラギノ角ゴ Pro W3" pitchFamily="-65" charset="-128"/>
              </a:rPr>
              <a:t>Example 13.7 </a:t>
            </a:r>
            <a:r>
              <a:rPr lang="en-IN" sz="3200" dirty="0">
                <a:latin typeface="+mj-lt"/>
              </a:rPr>
              <a:t>Evaluating an Acquisition with Costly External Financing</a:t>
            </a:r>
            <a:r>
              <a:rPr lang="en-US" altLang="en-US" sz="3200" dirty="0">
                <a:latin typeface="+mj-lt"/>
                <a:ea typeface="ヒラギノ角ゴ Pro W3" pitchFamily="-65" charset="-128"/>
              </a:rPr>
              <a:t> </a:t>
            </a:r>
            <a:r>
              <a:rPr lang="en-US" altLang="en-US" sz="2600" dirty="0">
                <a:latin typeface="+mj-lt"/>
                <a:ea typeface="ヒラギノ角ゴ Pro W3" pitchFamily="-65" charset="-128"/>
              </a:rPr>
              <a:t>(5 of 5)</a:t>
            </a:r>
            <a:endParaRPr lang="en-US" sz="2600" dirty="0">
              <a:latin typeface="+mj-lt"/>
            </a:endParaRPr>
          </a:p>
        </p:txBody>
      </p:sp>
      <p:sp>
        <p:nvSpPr>
          <p:cNvPr id="3" name="Content Placeholder 2"/>
          <p:cNvSpPr>
            <a:spLocks noGrp="1"/>
          </p:cNvSpPr>
          <p:nvPr>
            <p:ph idx="1"/>
          </p:nvPr>
        </p:nvSpPr>
        <p:spPr>
          <a:xfrm>
            <a:off x="457200" y="1600201"/>
            <a:ext cx="8229600" cy="2667000"/>
          </a:xfrm>
        </p:spPr>
        <p:txBody>
          <a:bodyPr/>
          <a:lstStyle/>
          <a:p>
            <a:pPr>
              <a:buNone/>
            </a:pPr>
            <a:r>
              <a:rPr lang="en-US" altLang="en-US" sz="2400" b="1" dirty="0">
                <a:ea typeface="ヒラギノ角ゴ Pro W3" pitchFamily="-65" charset="-128"/>
              </a:rPr>
              <a:t>Evaluate:</a:t>
            </a:r>
          </a:p>
          <a:p>
            <a:r>
              <a:rPr lang="en-IN" sz="2400" dirty="0"/>
              <a:t>It is not necessary to try to adjust Nike’s </a:t>
            </a:r>
            <a:r>
              <a:rPr lang="en-IN" sz="2400" spc="-350" dirty="0"/>
              <a:t>W A C </a:t>
            </a:r>
            <a:r>
              <a:rPr lang="en-IN" sz="2400" dirty="0" err="1"/>
              <a:t>C</a:t>
            </a:r>
            <a:r>
              <a:rPr lang="en-IN" sz="2400" dirty="0"/>
              <a:t> for the issuance costs of debt and equity. </a:t>
            </a:r>
          </a:p>
          <a:p>
            <a:r>
              <a:rPr lang="en-IN" sz="2400" dirty="0"/>
              <a:t>Instead, we can subtract the issuance costs from the </a:t>
            </a:r>
            <a:r>
              <a:rPr lang="en-IN" sz="2400" spc="-350" dirty="0"/>
              <a:t>N P </a:t>
            </a:r>
            <a:r>
              <a:rPr lang="en-IN" sz="2400" dirty="0"/>
              <a:t>V of the acquisition to confirm that the acquisition remains a positive-</a:t>
            </a:r>
            <a:r>
              <a:rPr lang="en-IN" sz="2400" spc="-350" dirty="0"/>
              <a:t>N P </a:t>
            </a:r>
            <a:r>
              <a:rPr lang="en-IN" sz="2400" dirty="0"/>
              <a:t>V project even if it must be financed externally.</a:t>
            </a:r>
            <a:endParaRPr lang="en-US" altLang="en-US" sz="2400" dirty="0">
              <a:ea typeface="ヒラギノ角ゴ Pro W3" pitchFamily="-65" charset="-128"/>
            </a:endParaRPr>
          </a:p>
        </p:txBody>
      </p:sp>
    </p:spTree>
    <p:extLst>
      <p:ext uri="{BB962C8B-B14F-4D97-AF65-F5344CB8AC3E}">
        <p14:creationId xmlns:p14="http://schemas.microsoft.com/office/powerpoint/2010/main" val="79422420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0890"/>
            <a:ext cx="8229600" cy="563078"/>
          </a:xfrm>
        </p:spPr>
        <p:txBody>
          <a:bodyPr/>
          <a:lstStyle/>
          <a:p>
            <a:r>
              <a:rPr lang="en-US" altLang="en-US" sz="3600" dirty="0">
                <a:latin typeface="+mj-lt"/>
                <a:ea typeface="ヒラギノ角ゴ Pro W3" pitchFamily="-65" charset="-128"/>
              </a:rPr>
              <a:t>Chapter Quiz</a:t>
            </a:r>
            <a:endParaRPr lang="en-US" sz="3600" dirty="0">
              <a:latin typeface="+mj-lt"/>
            </a:endParaRPr>
          </a:p>
        </p:txBody>
      </p:sp>
      <p:sp>
        <p:nvSpPr>
          <p:cNvPr id="3" name="Content Placeholder 2"/>
          <p:cNvSpPr>
            <a:spLocks noGrp="1"/>
          </p:cNvSpPr>
          <p:nvPr>
            <p:ph idx="1"/>
          </p:nvPr>
        </p:nvSpPr>
        <p:spPr>
          <a:xfrm>
            <a:off x="457200" y="976745"/>
            <a:ext cx="8229600" cy="4128655"/>
          </a:xfrm>
        </p:spPr>
        <p:txBody>
          <a:bodyPr/>
          <a:lstStyle/>
          <a:p>
            <a:pPr marL="514350" indent="-514350">
              <a:buFontTx/>
              <a:buAutoNum type="arabicPeriod"/>
            </a:pPr>
            <a:r>
              <a:rPr lang="en-US" altLang="en-US" sz="2400" dirty="0">
                <a:ea typeface="ヒラギノ角ゴ Pro W3" pitchFamily="-65" charset="-128"/>
              </a:rPr>
              <a:t>Why do we use market value weights in the weighted average cost of capital?</a:t>
            </a:r>
          </a:p>
          <a:p>
            <a:pPr marL="514350" indent="-514350">
              <a:buFontTx/>
              <a:buAutoNum type="arabicPeriod"/>
            </a:pPr>
            <a:r>
              <a:rPr lang="en-US" altLang="en-US" sz="2400" dirty="0">
                <a:ea typeface="ヒラギノ角ゴ Pro W3" pitchFamily="-65" charset="-128"/>
              </a:rPr>
              <a:t>What are the major tradeoffs in using the </a:t>
            </a:r>
            <a:r>
              <a:rPr lang="en-US" altLang="en-US" sz="2400" spc="-350" dirty="0">
                <a:ea typeface="ヒラギノ角ゴ Pro W3" pitchFamily="-65" charset="-128"/>
              </a:rPr>
              <a:t>C A P </a:t>
            </a:r>
            <a:r>
              <a:rPr lang="en-US" altLang="en-US" sz="2400" dirty="0">
                <a:ea typeface="ヒラギノ角ゴ Pro W3" pitchFamily="-65" charset="-128"/>
              </a:rPr>
              <a:t>M versus the </a:t>
            </a:r>
            <a:r>
              <a:rPr lang="en-US" altLang="en-US" sz="2400" spc="-350" dirty="0">
                <a:ea typeface="ヒラギノ角ゴ Pro W3" pitchFamily="-65" charset="-128"/>
              </a:rPr>
              <a:t>C D G </a:t>
            </a:r>
            <a:r>
              <a:rPr lang="en-US" altLang="en-US" sz="2400" dirty="0">
                <a:ea typeface="ヒラギノ角ゴ Pro W3" pitchFamily="-65" charset="-128"/>
              </a:rPr>
              <a:t>M to estimate the cost of equity?</a:t>
            </a:r>
          </a:p>
          <a:p>
            <a:pPr marL="514350" indent="-514350">
              <a:buFontTx/>
              <a:buAutoNum type="arabicPeriod"/>
            </a:pPr>
            <a:r>
              <a:rPr lang="en-US" altLang="en-US" sz="2400" dirty="0">
                <a:ea typeface="ヒラギノ角ゴ Pro W3" pitchFamily="-65" charset="-128"/>
              </a:rPr>
              <a:t>Why do different companies have different </a:t>
            </a:r>
            <a:r>
              <a:rPr lang="en-US" altLang="en-US" sz="2400" spc="-350" dirty="0">
                <a:ea typeface="ヒラギノ角ゴ Pro W3" pitchFamily="-65" charset="-128"/>
              </a:rPr>
              <a:t>W A C </a:t>
            </a:r>
            <a:r>
              <a:rPr lang="en-US" altLang="en-US" sz="2400" spc="-350" dirty="0" err="1">
                <a:ea typeface="ヒラギノ角ゴ Pro W3" pitchFamily="-65" charset="-128"/>
              </a:rPr>
              <a:t>C</a:t>
            </a:r>
            <a:r>
              <a:rPr lang="en-US" altLang="en-US" sz="2400" spc="-350" dirty="0">
                <a:ea typeface="ヒラギノ角ゴ Pro W3" pitchFamily="-65" charset="-128"/>
              </a:rPr>
              <a:t> </a:t>
            </a:r>
            <a:r>
              <a:rPr lang="en-US" altLang="en-US" sz="2400" dirty="0">
                <a:ea typeface="ヒラギノ角ゴ Pro W3" pitchFamily="-65" charset="-128"/>
              </a:rPr>
              <a:t>s?</a:t>
            </a:r>
          </a:p>
          <a:p>
            <a:pPr marL="514350" indent="-514350">
              <a:buFontTx/>
              <a:buAutoNum type="arabicPeriod"/>
            </a:pPr>
            <a:r>
              <a:rPr lang="en-US" altLang="en-US" sz="2400" dirty="0">
                <a:ea typeface="ヒラギノ角ゴ Pro W3" pitchFamily="-65" charset="-128"/>
              </a:rPr>
              <a:t>What inputs do you need to be ready to apply the </a:t>
            </a:r>
            <a:r>
              <a:rPr lang="en-US" altLang="en-US" sz="2400" spc="-350" dirty="0">
                <a:ea typeface="ヒラギノ角ゴ Pro W3" pitchFamily="-65" charset="-128"/>
              </a:rPr>
              <a:t>W A C </a:t>
            </a:r>
            <a:r>
              <a:rPr lang="en-US" altLang="en-US" sz="2400" dirty="0" err="1">
                <a:ea typeface="ヒラギノ角ゴ Pro W3" pitchFamily="-65" charset="-128"/>
              </a:rPr>
              <a:t>C</a:t>
            </a:r>
            <a:r>
              <a:rPr lang="en-US" altLang="en-US" sz="2400" dirty="0">
                <a:ea typeface="ヒラギノ角ゴ Pro W3" pitchFamily="-65" charset="-128"/>
              </a:rPr>
              <a:t> method?</a:t>
            </a:r>
          </a:p>
          <a:p>
            <a:pPr marL="514350" indent="-514350">
              <a:buFontTx/>
              <a:buAutoNum type="arabicPeriod"/>
            </a:pPr>
            <a:r>
              <a:rPr lang="en-US" altLang="en-US" sz="2400" dirty="0">
                <a:ea typeface="ヒラギノ角ゴ Pro W3" pitchFamily="-65" charset="-128"/>
              </a:rPr>
              <a:t>What types of additional costs does a firm incur when accessing external capital?</a:t>
            </a:r>
          </a:p>
        </p:txBody>
      </p:sp>
    </p:spTree>
    <p:extLst>
      <p:ext uri="{BB962C8B-B14F-4D97-AF65-F5344CB8AC3E}">
        <p14:creationId xmlns:p14="http://schemas.microsoft.com/office/powerpoint/2010/main" val="327627714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1896"/>
            <a:ext cx="8229600" cy="608447"/>
          </a:xfrm>
        </p:spPr>
        <p:txBody>
          <a:bodyPr wrap="square" anchor="ctr">
            <a:spAutoFit/>
          </a:bodyPr>
          <a:lstStyle/>
          <a:p>
            <a:r>
              <a:rPr lang="en-US" sz="3600" dirty="0">
                <a:latin typeface="+mj-lt"/>
              </a:rPr>
              <a:t>Copyright</a:t>
            </a:r>
            <a:endParaRPr lang="en-US" sz="3600" b="0" dirty="0">
              <a:latin typeface="+mj-lt"/>
            </a:endParaRPr>
          </a:p>
        </p:txBody>
      </p:sp>
      <p:pic>
        <p:nvPicPr>
          <p:cNvPr id="10" name="Picture Placeholder 9" descr="Warning">
            <a:extLst>
              <a:ext uri="{FF2B5EF4-FFF2-40B4-BE49-F238E27FC236}">
                <a16:creationId xmlns:a16="http://schemas.microsoft.com/office/drawing/2014/main" id="{916ED080-4A7D-4795-B4C6-665358BE6EAE}"/>
              </a:ext>
            </a:extLst>
          </p:cNvPr>
          <p:cNvPicPr>
            <a:picLocks noGrp="1" noChangeAspect="1"/>
          </p:cNvPicPr>
          <p:nvPr>
            <p:ph type="pic" sz="quarter" idx="14"/>
          </p:nvPr>
        </p:nvPicPr>
        <p:blipFill>
          <a:blip r:embed="rId3">
            <a:extLst>
              <a:ext uri="{96DAC541-7B7A-43D3-8B79-37D633B846F1}">
                <asvg:svgBlip xmlns:asvg="http://schemas.microsoft.com/office/drawing/2016/SVG/main" r:embed="rId4"/>
              </a:ext>
            </a:extLst>
          </a:blip>
          <a:stretch>
            <a:fillRect/>
          </a:stretch>
        </p:blipFill>
        <p:spPr>
          <a:xfrm>
            <a:off x="557060" y="2286000"/>
            <a:ext cx="1347940" cy="1347940"/>
          </a:xfrm>
          <a:prstGeom prst="rect">
            <a:avLst/>
          </a:prstGeom>
        </p:spPr>
      </p:pic>
      <p:sp>
        <p:nvSpPr>
          <p:cNvPr id="3" name="Content Placeholder 2">
            <a:extLst>
              <a:ext uri="{FF2B5EF4-FFF2-40B4-BE49-F238E27FC236}">
                <a16:creationId xmlns:a16="http://schemas.microsoft.com/office/drawing/2014/main" id="{DF9C7A11-9888-4F7B-B711-91904077BD8C}"/>
              </a:ext>
            </a:extLst>
          </p:cNvPr>
          <p:cNvSpPr>
            <a:spLocks noGrp="1"/>
          </p:cNvSpPr>
          <p:nvPr>
            <p:ph idx="1"/>
          </p:nvPr>
        </p:nvSpPr>
        <p:spPr>
          <a:xfrm>
            <a:off x="2277035" y="1609165"/>
            <a:ext cx="6400800" cy="3262432"/>
          </a:xfrm>
          <a:ln w="28575">
            <a:solidFill>
              <a:schemeClr val="tx1"/>
            </a:solidFill>
          </a:ln>
        </p:spPr>
        <p:txBody>
          <a:bodyPr lIns="274320" tIns="274320" rIns="274320" bIns="274320"/>
          <a:lstStyle/>
          <a:p>
            <a:pPr marL="0" indent="0">
              <a:buNone/>
            </a:pPr>
            <a:r>
              <a:rPr lang="en-US" b="1" dirty="0"/>
              <a:t>This work is protected by United States copyright laws and is provided solely for the use of instructors in teaching their courses and assessing student learning. Dissemination or sale of any part of this work (including on the World Wide Web) will destroy the integrity of the work and is not permitted. The work and materials from it should never be made available to students except by instructors using the accompanying text in their classes. All recipients of this work are expected to abide by these restrictions and to honor the intended pedagogical purposes and the needs of other instructors who rely on these materials.</a:t>
            </a:r>
          </a:p>
        </p:txBody>
      </p:sp>
    </p:spTree>
    <p:extLst>
      <p:ext uri="{BB962C8B-B14F-4D97-AF65-F5344CB8AC3E}">
        <p14:creationId xmlns:p14="http://schemas.microsoft.com/office/powerpoint/2010/main" val="729604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ea typeface="ヒラギノ角ゴ Pro W3" pitchFamily="-65" charset="-128"/>
              </a:rPr>
              <a:t>13.1 A First Look at the Weighted Average Cost of Capital </a:t>
            </a:r>
            <a:r>
              <a:rPr lang="en-US" altLang="en-US" sz="2800" dirty="0">
                <a:latin typeface="+mj-lt"/>
                <a:ea typeface="ヒラギノ角ゴ Pro W3" pitchFamily="-65" charset="-128"/>
              </a:rPr>
              <a:t>(2 of 5)</a:t>
            </a:r>
            <a:endParaRPr lang="en-US" sz="2000" dirty="0">
              <a:latin typeface="+mj-lt"/>
            </a:endParaRPr>
          </a:p>
        </p:txBody>
      </p:sp>
      <p:sp>
        <p:nvSpPr>
          <p:cNvPr id="3" name="Content Placeholder 2"/>
          <p:cNvSpPr>
            <a:spLocks noGrp="1"/>
          </p:cNvSpPr>
          <p:nvPr>
            <p:ph idx="1"/>
          </p:nvPr>
        </p:nvSpPr>
        <p:spPr>
          <a:xfrm>
            <a:off x="457200" y="1600200"/>
            <a:ext cx="8229600" cy="2895600"/>
          </a:xfrm>
        </p:spPr>
        <p:txBody>
          <a:bodyPr/>
          <a:lstStyle/>
          <a:p>
            <a:r>
              <a:rPr lang="en-US" altLang="en-US" sz="2400" dirty="0">
                <a:ea typeface="ヒラギノ角ゴ Pro W3" pitchFamily="-65" charset="-128"/>
              </a:rPr>
              <a:t>Opportunity Cost and the Overall Cost of Capital</a:t>
            </a:r>
          </a:p>
          <a:p>
            <a:r>
              <a:rPr lang="en-US" altLang="en-US" sz="2400" dirty="0">
                <a:ea typeface="ヒラギノ角ゴ Pro W3" pitchFamily="-65" charset="-128"/>
              </a:rPr>
              <a:t>Weighted Averages and the Overall Cost of Capital</a:t>
            </a:r>
          </a:p>
          <a:p>
            <a:pPr lvl="1"/>
            <a:r>
              <a:rPr lang="en-US" altLang="en-US" sz="2400" dirty="0">
                <a:ea typeface="ヒラギノ角ゴ Pro W3" pitchFamily="-65" charset="-128"/>
              </a:rPr>
              <a:t>Weighted Average Cost of Capital (</a:t>
            </a:r>
            <a:r>
              <a:rPr lang="en-US" altLang="en-US" sz="2400" spc="-300" dirty="0">
                <a:ea typeface="ヒラギノ角ゴ Pro W3" pitchFamily="-65" charset="-128"/>
              </a:rPr>
              <a:t>W A C </a:t>
            </a:r>
            <a:r>
              <a:rPr lang="en-US" altLang="en-US" sz="2400" dirty="0">
                <a:ea typeface="ヒラギノ角ゴ Pro W3" pitchFamily="-65" charset="-128"/>
              </a:rPr>
              <a:t>C)</a:t>
            </a:r>
          </a:p>
          <a:p>
            <a:pPr lvl="1"/>
            <a:r>
              <a:rPr lang="en-US" altLang="en-US" sz="2400" dirty="0">
                <a:ea typeface="ヒラギノ角ゴ Pro W3" pitchFamily="-65" charset="-128"/>
              </a:rPr>
              <a:t>Market-Value Balance Sheet</a:t>
            </a:r>
          </a:p>
          <a:p>
            <a:pPr marL="0" lvl="1">
              <a:spcBef>
                <a:spcPts val="1600"/>
              </a:spcBef>
              <a:buNone/>
            </a:pPr>
            <a:r>
              <a:rPr lang="en-US" altLang="en-US" sz="2400" dirty="0">
                <a:ea typeface="ヒラギノ角ゴ Pro W3" pitchFamily="-65" charset="-128"/>
              </a:rPr>
              <a:t>Market Value of Equity + Market Value of Debt = Market Value of Assets		</a:t>
            </a:r>
          </a:p>
        </p:txBody>
      </p:sp>
      <p:sp>
        <p:nvSpPr>
          <p:cNvPr id="4" name="Content Placeholder 3"/>
          <p:cNvSpPr>
            <a:spLocks noGrp="1"/>
          </p:cNvSpPr>
          <p:nvPr>
            <p:ph idx="4294967295"/>
          </p:nvPr>
        </p:nvSpPr>
        <p:spPr>
          <a:xfrm>
            <a:off x="7086600" y="3962400"/>
            <a:ext cx="1447800" cy="381000"/>
          </a:xfrm>
        </p:spPr>
        <p:txBody>
          <a:bodyPr/>
          <a:lstStyle/>
          <a:p>
            <a:pPr marL="0" indent="0">
              <a:buNone/>
            </a:pPr>
            <a:r>
              <a:rPr lang="en-US" altLang="en-US" sz="2400" dirty="0">
                <a:ea typeface="ヒラギノ角ゴ Pro W3" pitchFamily="-65" charset="-128"/>
              </a:rPr>
              <a:t>(Eq. 13.1)</a:t>
            </a:r>
            <a:endParaRPr lang="en-IN" sz="2400" dirty="0"/>
          </a:p>
        </p:txBody>
      </p:sp>
    </p:spTree>
    <p:extLst>
      <p:ext uri="{BB962C8B-B14F-4D97-AF65-F5344CB8AC3E}">
        <p14:creationId xmlns:p14="http://schemas.microsoft.com/office/powerpoint/2010/main" val="3019978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ea typeface="ヒラギノ角ゴ Pro W3" pitchFamily="-65" charset="-128"/>
              </a:rPr>
              <a:t>13.1 A First Look at the Weighted Average Cost of Capital </a:t>
            </a:r>
            <a:r>
              <a:rPr lang="en-US" altLang="en-US" sz="2800" dirty="0">
                <a:latin typeface="+mj-lt"/>
                <a:ea typeface="ヒラギノ角ゴ Pro W3" pitchFamily="-65" charset="-128"/>
              </a:rPr>
              <a:t>(3 of 5)</a:t>
            </a:r>
            <a:endParaRPr lang="en-US" sz="2800" dirty="0">
              <a:latin typeface="+mj-lt"/>
            </a:endParaRPr>
          </a:p>
        </p:txBody>
      </p:sp>
      <p:sp>
        <p:nvSpPr>
          <p:cNvPr id="3" name="Content Placeholder 2"/>
          <p:cNvSpPr>
            <a:spLocks noGrp="1"/>
          </p:cNvSpPr>
          <p:nvPr>
            <p:ph idx="1"/>
          </p:nvPr>
        </p:nvSpPr>
        <p:spPr>
          <a:xfrm>
            <a:off x="457200" y="1600200"/>
            <a:ext cx="8229600" cy="1752599"/>
          </a:xfrm>
        </p:spPr>
        <p:txBody>
          <a:bodyPr/>
          <a:lstStyle/>
          <a:p>
            <a:r>
              <a:rPr lang="en-US" altLang="en-US" sz="2400" dirty="0">
                <a:ea typeface="ヒラギノ角ゴ Pro W3" pitchFamily="-65" charset="-128"/>
              </a:rPr>
              <a:t>Weighted Average Cost of Capital Calculations</a:t>
            </a:r>
          </a:p>
          <a:p>
            <a:pPr lvl="1"/>
            <a:r>
              <a:rPr lang="en-US" altLang="en-US" sz="2400" dirty="0">
                <a:ea typeface="ヒラギノ角ゴ Pro W3" pitchFamily="-65" charset="-128"/>
              </a:rPr>
              <a:t>Leverage</a:t>
            </a:r>
          </a:p>
          <a:p>
            <a:pPr lvl="2"/>
            <a:r>
              <a:rPr lang="en-US" altLang="en-US" sz="2400" dirty="0">
                <a:ea typeface="ＭＳ Ｐゴシック" panose="020B0600070205080204" pitchFamily="34" charset="-128"/>
              </a:rPr>
              <a:t>Unlevered- Equity finance company</a:t>
            </a:r>
          </a:p>
          <a:p>
            <a:pPr lvl="2"/>
            <a:r>
              <a:rPr lang="en-US" altLang="en-US" sz="2400" dirty="0">
                <a:ea typeface="ＭＳ Ｐゴシック" panose="020B0600070205080204" pitchFamily="34" charset="-128"/>
              </a:rPr>
              <a:t>Levered- Mix of debt and equity</a:t>
            </a:r>
          </a:p>
        </p:txBody>
      </p:sp>
    </p:spTree>
    <p:extLst>
      <p:ext uri="{BB962C8B-B14F-4D97-AF65-F5344CB8AC3E}">
        <p14:creationId xmlns:p14="http://schemas.microsoft.com/office/powerpoint/2010/main" val="6468431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7005a2e866052da2c1bf16dda4b5072ecf02da7"/>
</p:tagLst>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5987</TotalTime>
  <Words>6300</Words>
  <Application>Microsoft Office PowerPoint</Application>
  <PresentationFormat>On-screen Show (4:3)</PresentationFormat>
  <Paragraphs>671</Paragraphs>
  <Slides>76</Slides>
  <Notes>76</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76</vt:i4>
      </vt:variant>
    </vt:vector>
  </HeadingPairs>
  <TitlesOfParts>
    <vt:vector size="84" baseType="lpstr">
      <vt:lpstr>Arial</vt:lpstr>
      <vt:lpstr>Calibri</vt:lpstr>
      <vt:lpstr>Symbol</vt:lpstr>
      <vt:lpstr>Times New Roman</vt:lpstr>
      <vt:lpstr>Verdana</vt:lpstr>
      <vt:lpstr>Wingdings</vt:lpstr>
      <vt:lpstr>508 Lecture</vt:lpstr>
      <vt:lpstr>Equation</vt:lpstr>
      <vt:lpstr>Fundamentals of Corporate Finance</vt:lpstr>
      <vt:lpstr>Chapter Outline</vt:lpstr>
      <vt:lpstr>Learning Objectives (1 of 2)</vt:lpstr>
      <vt:lpstr>Learning Objectives (2 of 2)</vt:lpstr>
      <vt:lpstr>13.1 A First Look at the Weighted Average Cost of Capital (1 of 5)</vt:lpstr>
      <vt:lpstr>Figure 13.1 A Basic Balance Sheet</vt:lpstr>
      <vt:lpstr>Figure 13.2 Two Capital Structures</vt:lpstr>
      <vt:lpstr>13.1 A First Look at the Weighted Average Cost of Capital (2 of 5)</vt:lpstr>
      <vt:lpstr>13.1 A First Look at the Weighted Average Cost of Capital (3 of 5)</vt:lpstr>
      <vt:lpstr>13.1 A First Look at the Weighted Average Cost of Capital (4 of 5)</vt:lpstr>
      <vt:lpstr>13.1 A First Look at the Weighted Average Cost of Capital (5 of 5)</vt:lpstr>
      <vt:lpstr>Example 13.1 Calculating the Weights in the W A C C (1 of 4)</vt:lpstr>
      <vt:lpstr>Example 13.1 Calculating the Weights in the W A C C (2 of 4)</vt:lpstr>
      <vt:lpstr>Example 13.1 Calculating the Weights in the W A C C (3 of 4)</vt:lpstr>
      <vt:lpstr>Example 13.1 Calculating the Weights in the W A C C (4 of 4)</vt:lpstr>
      <vt:lpstr>13.2 The Firm’s Costs of Debt and Equity Capital (1 of 7)</vt:lpstr>
      <vt:lpstr>Example 13.2 Effective Cost of Debt  (1 of 4)</vt:lpstr>
      <vt:lpstr>Example 13.2 Effective Cost of Debt  (2 of 4)</vt:lpstr>
      <vt:lpstr>Example 13.2 Effective Cost of Debt  (4 of 4)</vt:lpstr>
      <vt:lpstr>13.2 The Firm’s Costs of Debt and Equity Capital (2 of 7)</vt:lpstr>
      <vt:lpstr>13.2 The Firm’s Costs of Debt and Equity Capital (3 of 7)</vt:lpstr>
      <vt:lpstr>13.2 The Firm’s Costs of Debt and Equity Capital (4 of 7)</vt:lpstr>
      <vt:lpstr>13.2 The Firm’s Costs of Debt and Equity Capital (5 of 7)</vt:lpstr>
      <vt:lpstr>13.2 The Firm’s Costs of Debt and Equity Capital (6 of 7)</vt:lpstr>
      <vt:lpstr>13.2 The Firm’s Costs of Debt and Equity Capital (7 of 7)</vt:lpstr>
      <vt:lpstr>Estimating the Cost of Equity</vt:lpstr>
      <vt:lpstr>Example 13.3 Estimating the Cost of Equity (1 of 8)</vt:lpstr>
      <vt:lpstr>Example 13.3 Estimating the Cost of Equity (2 of 8)</vt:lpstr>
      <vt:lpstr>Example 13.3 Estimating the Cost of Equity (3 of 8)</vt:lpstr>
      <vt:lpstr>Example 13.3 Estimating the Cost of Equity (4 of 8)</vt:lpstr>
      <vt:lpstr>Example 13.3 Estimating the Cost of Equity (5 of 8)</vt:lpstr>
      <vt:lpstr>Example 13.3 Estimating the Cost of Equity (6 of 8)</vt:lpstr>
      <vt:lpstr>Example 13.3 Estimating the Cost of Equity (7 of 8)</vt:lpstr>
      <vt:lpstr>Example 13.3 Estimating the Cost of Equity (8 of 8)</vt:lpstr>
      <vt:lpstr>13.3 A Second Look at the Weighted Average Cost of Capital (1 of 5)</vt:lpstr>
      <vt:lpstr>13.3 A Second Look at the Weighted Average Cost of Capital (2 of 5)</vt:lpstr>
      <vt:lpstr>13.3 A Second Look at the Weighted Average Cost of Capital (3 of 5)</vt:lpstr>
      <vt:lpstr>Example 13.4 Computing the W A C C  (1 of 4)</vt:lpstr>
      <vt:lpstr>Example 13.4 Computing the W A C C (2 of 4)</vt:lpstr>
      <vt:lpstr>Example 13.4 Computing the W A C C (3 of 4)</vt:lpstr>
      <vt:lpstr>Example 13.4 Computing the W A C C (4 of 4)</vt:lpstr>
      <vt:lpstr>Figure 13.3 W A C C s for Real Companies</vt:lpstr>
      <vt:lpstr>13.3 A Second Look at the Weighted Average Cost of Capital (4 of 5)</vt:lpstr>
      <vt:lpstr>13.3 A Second Look at the Weighted Average Cost of Capital (5 of 5)</vt:lpstr>
      <vt:lpstr>Historical Excess Returns of the S&amp;P 500 Compared to One-Year Treasury Bills and Ten-Year U.S. Treasury Securities</vt:lpstr>
      <vt:lpstr>13.4 Using the W A C C to Value a Project (1 of 9)</vt:lpstr>
      <vt:lpstr>13.4 Using the W A C C to Value a Project (2 of 9)</vt:lpstr>
      <vt:lpstr>Example 13.5 The W A C C Method      (1 of 4)</vt:lpstr>
      <vt:lpstr>Example 13.5 The W A C C Method      (2 of 4)</vt:lpstr>
      <vt:lpstr>Example 13.5 The W A C C Method        (3 of 4)</vt:lpstr>
      <vt:lpstr>Example 13.5 The W A C C Method        (4 of 4)</vt:lpstr>
      <vt:lpstr>13.4 Using the W A C C to Value a Project (3 of 9)</vt:lpstr>
      <vt:lpstr>13.4 Using the W A C C to Value a Project (4 of 9)</vt:lpstr>
      <vt:lpstr>13.4 Using the W A C C to Value a Project (5 of 9)</vt:lpstr>
      <vt:lpstr>13.4 Using the W A C C to Value a Project (6 of 9)</vt:lpstr>
      <vt:lpstr>13.4 Using the W A C C to Value a Project (7 of 9)</vt:lpstr>
      <vt:lpstr>Expected Free Cash Flow from G E’s Facility Project</vt:lpstr>
      <vt:lpstr>13.4 Using the W A C C to Value a Project (8 of 9)</vt:lpstr>
      <vt:lpstr>13.4 Using the W A C C to Value a Project (9 of 9)</vt:lpstr>
      <vt:lpstr>13.5 Project-Based Costs of Capital  (1 of 3)</vt:lpstr>
      <vt:lpstr>13.5 Project-Based Costs of Capital  (2 of 3)</vt:lpstr>
      <vt:lpstr>13.5 Project-Based Costs of Capital  (3 of 3)</vt:lpstr>
      <vt:lpstr>Example 13.6 A Project in a New Line of Business (1 of 6)</vt:lpstr>
      <vt:lpstr>Example 13.6 A Project in a New Line of Business (2 of 6)</vt:lpstr>
      <vt:lpstr>Example 13.6 A Project in a New Line of Business (3 of 6)</vt:lpstr>
      <vt:lpstr>Example 13.6 A Project in a New Line of Business (4 of 6)</vt:lpstr>
      <vt:lpstr>Example 13.6 A Project in a New Line of Business (5 of 6)</vt:lpstr>
      <vt:lpstr>Example 13.6 A Project in a New Line of Business (6 of 6)</vt:lpstr>
      <vt:lpstr>13.6 When Raising External Capital Is Costly</vt:lpstr>
      <vt:lpstr>Example 13.7 Evaluating an Acquisition with Costly External Financing (1 of 5)</vt:lpstr>
      <vt:lpstr>Example 13.7 Evaluating an Acquisition with Costly External Financing (2 of 5)</vt:lpstr>
      <vt:lpstr>Example 13.7 Evaluating an Acquisition with Costly External Financing (3 of 5)</vt:lpstr>
      <vt:lpstr>Example 13.7 Evaluating an Acquisition with Costly External Financing (4 of 5)</vt:lpstr>
      <vt:lpstr>Example 13.7 Evaluating an Acquisition with Costly External Financing (5 of 5)</vt:lpstr>
      <vt:lpstr>Chapter Quiz</vt:lpstr>
      <vt:lpstr>Copyright</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Corporate Finance, Fifth Edition, Chapter 13  The Cost of Capital</dc:title>
  <dc:subject>Business</dc:subject>
  <dc:creator>Berk/DeMarzo/Harford</dc:creator>
  <cp:lastModifiedBy>javad kashefi</cp:lastModifiedBy>
  <cp:revision>834</cp:revision>
  <dcterms:created xsi:type="dcterms:W3CDTF">2014-07-14T20:04:21Z</dcterms:created>
  <dcterms:modified xsi:type="dcterms:W3CDTF">2020-10-02T16:07:39Z</dcterms:modified>
</cp:coreProperties>
</file>