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94"/>
  </p:notesMasterIdLst>
  <p:handoutMasterIdLst>
    <p:handoutMasterId r:id="rId95"/>
  </p:handoutMasterIdLst>
  <p:sldIdLst>
    <p:sldId id="397" r:id="rId2"/>
    <p:sldId id="319" r:id="rId3"/>
    <p:sldId id="398" r:id="rId4"/>
    <p:sldId id="423" r:id="rId5"/>
    <p:sldId id="487" r:id="rId6"/>
    <p:sldId id="488" r:id="rId7"/>
    <p:sldId id="489" r:id="rId8"/>
    <p:sldId id="601" r:id="rId9"/>
    <p:sldId id="602" r:id="rId10"/>
    <p:sldId id="603" r:id="rId11"/>
    <p:sldId id="604" r:id="rId12"/>
    <p:sldId id="605" r:id="rId13"/>
    <p:sldId id="606" r:id="rId14"/>
    <p:sldId id="607" r:id="rId15"/>
    <p:sldId id="608" r:id="rId16"/>
    <p:sldId id="500" r:id="rId17"/>
    <p:sldId id="609" r:id="rId18"/>
    <p:sldId id="610" r:id="rId19"/>
    <p:sldId id="611" r:id="rId20"/>
    <p:sldId id="612" r:id="rId21"/>
    <p:sldId id="507" r:id="rId22"/>
    <p:sldId id="508" r:id="rId23"/>
    <p:sldId id="509" r:id="rId24"/>
    <p:sldId id="510" r:id="rId25"/>
    <p:sldId id="511" r:id="rId26"/>
    <p:sldId id="597" r:id="rId27"/>
    <p:sldId id="512" r:id="rId28"/>
    <p:sldId id="513" r:id="rId29"/>
    <p:sldId id="514" r:id="rId30"/>
    <p:sldId id="515" r:id="rId31"/>
    <p:sldId id="516" r:id="rId32"/>
    <p:sldId id="517" r:id="rId33"/>
    <p:sldId id="518" r:id="rId34"/>
    <p:sldId id="598" r:id="rId35"/>
    <p:sldId id="519" r:id="rId36"/>
    <p:sldId id="520" r:id="rId37"/>
    <p:sldId id="521" r:id="rId38"/>
    <p:sldId id="537" r:id="rId39"/>
    <p:sldId id="538" r:id="rId40"/>
    <p:sldId id="539" r:id="rId41"/>
    <p:sldId id="540" r:id="rId42"/>
    <p:sldId id="541" r:id="rId43"/>
    <p:sldId id="542" r:id="rId44"/>
    <p:sldId id="543" r:id="rId45"/>
    <p:sldId id="544" r:id="rId46"/>
    <p:sldId id="545" r:id="rId47"/>
    <p:sldId id="546" r:id="rId48"/>
    <p:sldId id="547" r:id="rId49"/>
    <p:sldId id="548" r:id="rId50"/>
    <p:sldId id="549" r:id="rId51"/>
    <p:sldId id="550" r:id="rId52"/>
    <p:sldId id="599" r:id="rId53"/>
    <p:sldId id="600" r:id="rId54"/>
    <p:sldId id="551" r:id="rId55"/>
    <p:sldId id="624" r:id="rId56"/>
    <p:sldId id="625" r:id="rId57"/>
    <p:sldId id="626" r:id="rId58"/>
    <p:sldId id="627" r:id="rId59"/>
    <p:sldId id="558" r:id="rId60"/>
    <p:sldId id="559" r:id="rId61"/>
    <p:sldId id="560" r:id="rId62"/>
    <p:sldId id="561" r:id="rId63"/>
    <p:sldId id="562" r:id="rId64"/>
    <p:sldId id="563" r:id="rId65"/>
    <p:sldId id="564" r:id="rId66"/>
    <p:sldId id="565" r:id="rId67"/>
    <p:sldId id="566" r:id="rId68"/>
    <p:sldId id="567" r:id="rId69"/>
    <p:sldId id="628" r:id="rId70"/>
    <p:sldId id="629" r:id="rId71"/>
    <p:sldId id="630" r:id="rId72"/>
    <p:sldId id="631" r:id="rId73"/>
    <p:sldId id="574" r:id="rId74"/>
    <p:sldId id="575" r:id="rId75"/>
    <p:sldId id="576" r:id="rId76"/>
    <p:sldId id="577" r:id="rId77"/>
    <p:sldId id="632" r:id="rId78"/>
    <p:sldId id="633" r:id="rId79"/>
    <p:sldId id="634" r:id="rId80"/>
    <p:sldId id="635" r:id="rId81"/>
    <p:sldId id="636" r:id="rId82"/>
    <p:sldId id="637" r:id="rId83"/>
    <p:sldId id="584" r:id="rId84"/>
    <p:sldId id="638" r:id="rId85"/>
    <p:sldId id="639" r:id="rId86"/>
    <p:sldId id="640" r:id="rId87"/>
    <p:sldId id="641" r:id="rId88"/>
    <p:sldId id="642" r:id="rId89"/>
    <p:sldId id="643" r:id="rId90"/>
    <p:sldId id="593" r:id="rId91"/>
    <p:sldId id="594" r:id="rId92"/>
    <p:sldId id="595" r:id="rId93"/>
  </p:sldIdLst>
  <p:sldSz cx="9144000" cy="6858000" type="screen4x3"/>
  <p:notesSz cx="6858000" cy="9144000"/>
  <p:custDataLst>
    <p:tags r:id="rId9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568" autoAdjust="0"/>
    <p:restoredTop sz="86355" autoAdjust="0"/>
  </p:normalViewPr>
  <p:slideViewPr>
    <p:cSldViewPr>
      <p:cViewPr varScale="1">
        <p:scale>
          <a:sx n="59" d="100"/>
          <a:sy n="59" d="100"/>
        </p:scale>
        <p:origin x="84" y="402"/>
      </p:cViewPr>
      <p:guideLst>
        <p:guide orient="horz" pos="2160"/>
        <p:guide pos="2880"/>
      </p:guideLst>
    </p:cSldViewPr>
  </p:slideViewPr>
  <p:outlineViewPr>
    <p:cViewPr>
      <p:scale>
        <a:sx n="33" d="100"/>
        <a:sy n="33" d="100"/>
      </p:scale>
      <p:origin x="0" y="-12043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8/25/2019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8/25/2019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MathType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671375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10</a:t>
            </a:fld>
            <a:endParaRPr lang="en-US" dirty="0"/>
          </a:p>
        </p:txBody>
      </p:sp>
    </p:spTree>
    <p:extLst>
      <p:ext uri="{BB962C8B-B14F-4D97-AF65-F5344CB8AC3E}">
        <p14:creationId xmlns:p14="http://schemas.microsoft.com/office/powerpoint/2010/main" val="3839338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11</a:t>
            </a:fld>
            <a:endParaRPr lang="en-US" dirty="0"/>
          </a:p>
        </p:txBody>
      </p:sp>
    </p:spTree>
    <p:extLst>
      <p:ext uri="{BB962C8B-B14F-4D97-AF65-F5344CB8AC3E}">
        <p14:creationId xmlns:p14="http://schemas.microsoft.com/office/powerpoint/2010/main" val="32796997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12</a:t>
            </a:fld>
            <a:endParaRPr lang="en-US" dirty="0"/>
          </a:p>
        </p:txBody>
      </p:sp>
    </p:spTree>
    <p:extLst>
      <p:ext uri="{BB962C8B-B14F-4D97-AF65-F5344CB8AC3E}">
        <p14:creationId xmlns:p14="http://schemas.microsoft.com/office/powerpoint/2010/main" val="36609854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13</a:t>
            </a:fld>
            <a:endParaRPr lang="en-US" dirty="0"/>
          </a:p>
        </p:txBody>
      </p:sp>
    </p:spTree>
    <p:extLst>
      <p:ext uri="{BB962C8B-B14F-4D97-AF65-F5344CB8AC3E}">
        <p14:creationId xmlns:p14="http://schemas.microsoft.com/office/powerpoint/2010/main" val="684820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14</a:t>
            </a:fld>
            <a:endParaRPr lang="en-US" dirty="0"/>
          </a:p>
        </p:txBody>
      </p:sp>
    </p:spTree>
    <p:extLst>
      <p:ext uri="{BB962C8B-B14F-4D97-AF65-F5344CB8AC3E}">
        <p14:creationId xmlns:p14="http://schemas.microsoft.com/office/powerpoint/2010/main" val="3005752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15</a:t>
            </a:fld>
            <a:endParaRPr lang="en-US" dirty="0"/>
          </a:p>
        </p:txBody>
      </p:sp>
    </p:spTree>
    <p:extLst>
      <p:ext uri="{BB962C8B-B14F-4D97-AF65-F5344CB8AC3E}">
        <p14:creationId xmlns:p14="http://schemas.microsoft.com/office/powerpoint/2010/main" val="6687573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16</a:t>
            </a:fld>
            <a:endParaRPr lang="en-US" dirty="0"/>
          </a:p>
        </p:txBody>
      </p:sp>
    </p:spTree>
    <p:extLst>
      <p:ext uri="{BB962C8B-B14F-4D97-AF65-F5344CB8AC3E}">
        <p14:creationId xmlns:p14="http://schemas.microsoft.com/office/powerpoint/2010/main" val="2643706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17</a:t>
            </a:fld>
            <a:endParaRPr lang="en-US" dirty="0"/>
          </a:p>
        </p:txBody>
      </p:sp>
    </p:spTree>
    <p:extLst>
      <p:ext uri="{BB962C8B-B14F-4D97-AF65-F5344CB8AC3E}">
        <p14:creationId xmlns:p14="http://schemas.microsoft.com/office/powerpoint/2010/main" val="40305538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18</a:t>
            </a:fld>
            <a:endParaRPr lang="en-US" dirty="0"/>
          </a:p>
        </p:txBody>
      </p:sp>
    </p:spTree>
    <p:extLst>
      <p:ext uri="{BB962C8B-B14F-4D97-AF65-F5344CB8AC3E}">
        <p14:creationId xmlns:p14="http://schemas.microsoft.com/office/powerpoint/2010/main" val="4087038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19</a:t>
            </a:fld>
            <a:endParaRPr lang="en-US" dirty="0"/>
          </a:p>
        </p:txBody>
      </p:sp>
    </p:spTree>
    <p:extLst>
      <p:ext uri="{BB962C8B-B14F-4D97-AF65-F5344CB8AC3E}">
        <p14:creationId xmlns:p14="http://schemas.microsoft.com/office/powerpoint/2010/main" val="3563412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a:t>
            </a:fld>
            <a:endParaRPr lang="en-US" dirty="0"/>
          </a:p>
        </p:txBody>
      </p:sp>
    </p:spTree>
    <p:extLst>
      <p:ext uri="{BB962C8B-B14F-4D97-AF65-F5344CB8AC3E}">
        <p14:creationId xmlns:p14="http://schemas.microsoft.com/office/powerpoint/2010/main" val="1736395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20</a:t>
            </a:fld>
            <a:endParaRPr lang="en-US" dirty="0"/>
          </a:p>
        </p:txBody>
      </p:sp>
    </p:spTree>
    <p:extLst>
      <p:ext uri="{BB962C8B-B14F-4D97-AF65-F5344CB8AC3E}">
        <p14:creationId xmlns:p14="http://schemas.microsoft.com/office/powerpoint/2010/main" val="24408549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21</a:t>
            </a:fld>
            <a:endParaRPr lang="en-US" dirty="0"/>
          </a:p>
        </p:txBody>
      </p:sp>
    </p:spTree>
    <p:extLst>
      <p:ext uri="{BB962C8B-B14F-4D97-AF65-F5344CB8AC3E}">
        <p14:creationId xmlns:p14="http://schemas.microsoft.com/office/powerpoint/2010/main" val="31185710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22</a:t>
            </a:fld>
            <a:endParaRPr lang="en-US" dirty="0"/>
          </a:p>
        </p:txBody>
      </p:sp>
    </p:spTree>
    <p:extLst>
      <p:ext uri="{BB962C8B-B14F-4D97-AF65-F5344CB8AC3E}">
        <p14:creationId xmlns:p14="http://schemas.microsoft.com/office/powerpoint/2010/main" val="17972309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23</a:t>
            </a:fld>
            <a:endParaRPr lang="en-US" dirty="0"/>
          </a:p>
        </p:txBody>
      </p:sp>
    </p:spTree>
    <p:extLst>
      <p:ext uri="{BB962C8B-B14F-4D97-AF65-F5344CB8AC3E}">
        <p14:creationId xmlns:p14="http://schemas.microsoft.com/office/powerpoint/2010/main" val="1160943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24</a:t>
            </a:fld>
            <a:endParaRPr lang="en-US" dirty="0"/>
          </a:p>
        </p:txBody>
      </p:sp>
    </p:spTree>
    <p:extLst>
      <p:ext uri="{BB962C8B-B14F-4D97-AF65-F5344CB8AC3E}">
        <p14:creationId xmlns:p14="http://schemas.microsoft.com/office/powerpoint/2010/main" val="2700840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25</a:t>
            </a:fld>
            <a:endParaRPr lang="en-US" dirty="0"/>
          </a:p>
        </p:txBody>
      </p:sp>
    </p:spTree>
    <p:extLst>
      <p:ext uri="{BB962C8B-B14F-4D97-AF65-F5344CB8AC3E}">
        <p14:creationId xmlns:p14="http://schemas.microsoft.com/office/powerpoint/2010/main" val="29995539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26</a:t>
            </a:fld>
            <a:endParaRPr lang="en-US" dirty="0"/>
          </a:p>
        </p:txBody>
      </p:sp>
    </p:spTree>
    <p:extLst>
      <p:ext uri="{BB962C8B-B14F-4D97-AF65-F5344CB8AC3E}">
        <p14:creationId xmlns:p14="http://schemas.microsoft.com/office/powerpoint/2010/main" val="935443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27</a:t>
            </a:fld>
            <a:endParaRPr lang="en-US" dirty="0"/>
          </a:p>
        </p:txBody>
      </p:sp>
    </p:spTree>
    <p:extLst>
      <p:ext uri="{BB962C8B-B14F-4D97-AF65-F5344CB8AC3E}">
        <p14:creationId xmlns:p14="http://schemas.microsoft.com/office/powerpoint/2010/main" val="17322344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28</a:t>
            </a:fld>
            <a:endParaRPr lang="en-US" dirty="0"/>
          </a:p>
        </p:txBody>
      </p:sp>
    </p:spTree>
    <p:extLst>
      <p:ext uri="{BB962C8B-B14F-4D97-AF65-F5344CB8AC3E}">
        <p14:creationId xmlns:p14="http://schemas.microsoft.com/office/powerpoint/2010/main" val="35029966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29</a:t>
            </a:fld>
            <a:endParaRPr lang="en-US" dirty="0"/>
          </a:p>
        </p:txBody>
      </p:sp>
    </p:spTree>
    <p:extLst>
      <p:ext uri="{BB962C8B-B14F-4D97-AF65-F5344CB8AC3E}">
        <p14:creationId xmlns:p14="http://schemas.microsoft.com/office/powerpoint/2010/main" val="613568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a:t>
            </a:fld>
            <a:endParaRPr lang="en-US" dirty="0"/>
          </a:p>
        </p:txBody>
      </p:sp>
    </p:spTree>
    <p:extLst>
      <p:ext uri="{BB962C8B-B14F-4D97-AF65-F5344CB8AC3E}">
        <p14:creationId xmlns:p14="http://schemas.microsoft.com/office/powerpoint/2010/main" val="21704958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30</a:t>
            </a:fld>
            <a:endParaRPr lang="en-US" dirty="0"/>
          </a:p>
        </p:txBody>
      </p:sp>
    </p:spTree>
    <p:extLst>
      <p:ext uri="{BB962C8B-B14F-4D97-AF65-F5344CB8AC3E}">
        <p14:creationId xmlns:p14="http://schemas.microsoft.com/office/powerpoint/2010/main" val="26032473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31</a:t>
            </a:fld>
            <a:endParaRPr lang="en-US" dirty="0"/>
          </a:p>
        </p:txBody>
      </p:sp>
    </p:spTree>
    <p:extLst>
      <p:ext uri="{BB962C8B-B14F-4D97-AF65-F5344CB8AC3E}">
        <p14:creationId xmlns:p14="http://schemas.microsoft.com/office/powerpoint/2010/main" val="40596620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32</a:t>
            </a:fld>
            <a:endParaRPr lang="en-US" dirty="0"/>
          </a:p>
        </p:txBody>
      </p:sp>
    </p:spTree>
    <p:extLst>
      <p:ext uri="{BB962C8B-B14F-4D97-AF65-F5344CB8AC3E}">
        <p14:creationId xmlns:p14="http://schemas.microsoft.com/office/powerpoint/2010/main" val="3144521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33</a:t>
            </a:fld>
            <a:endParaRPr lang="en-US" dirty="0"/>
          </a:p>
        </p:txBody>
      </p:sp>
    </p:spTree>
    <p:extLst>
      <p:ext uri="{BB962C8B-B14F-4D97-AF65-F5344CB8AC3E}">
        <p14:creationId xmlns:p14="http://schemas.microsoft.com/office/powerpoint/2010/main" val="18198439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34</a:t>
            </a:fld>
            <a:endParaRPr lang="en-US" dirty="0"/>
          </a:p>
        </p:txBody>
      </p:sp>
    </p:spTree>
    <p:extLst>
      <p:ext uri="{BB962C8B-B14F-4D97-AF65-F5344CB8AC3E}">
        <p14:creationId xmlns:p14="http://schemas.microsoft.com/office/powerpoint/2010/main" val="16001933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35</a:t>
            </a:fld>
            <a:endParaRPr lang="en-US" dirty="0"/>
          </a:p>
        </p:txBody>
      </p:sp>
    </p:spTree>
    <p:extLst>
      <p:ext uri="{BB962C8B-B14F-4D97-AF65-F5344CB8AC3E}">
        <p14:creationId xmlns:p14="http://schemas.microsoft.com/office/powerpoint/2010/main" val="24058057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36</a:t>
            </a:fld>
            <a:endParaRPr lang="en-US" dirty="0"/>
          </a:p>
        </p:txBody>
      </p:sp>
    </p:spTree>
    <p:extLst>
      <p:ext uri="{BB962C8B-B14F-4D97-AF65-F5344CB8AC3E}">
        <p14:creationId xmlns:p14="http://schemas.microsoft.com/office/powerpoint/2010/main" val="33026621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37</a:t>
            </a:fld>
            <a:endParaRPr lang="en-US" dirty="0"/>
          </a:p>
        </p:txBody>
      </p:sp>
    </p:spTree>
    <p:extLst>
      <p:ext uri="{BB962C8B-B14F-4D97-AF65-F5344CB8AC3E}">
        <p14:creationId xmlns:p14="http://schemas.microsoft.com/office/powerpoint/2010/main" val="23996312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38</a:t>
            </a:fld>
            <a:endParaRPr lang="en-US" dirty="0"/>
          </a:p>
        </p:txBody>
      </p:sp>
    </p:spTree>
    <p:extLst>
      <p:ext uri="{BB962C8B-B14F-4D97-AF65-F5344CB8AC3E}">
        <p14:creationId xmlns:p14="http://schemas.microsoft.com/office/powerpoint/2010/main" val="17149631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39</a:t>
            </a:fld>
            <a:endParaRPr lang="en-US" dirty="0"/>
          </a:p>
        </p:txBody>
      </p:sp>
    </p:spTree>
    <p:extLst>
      <p:ext uri="{BB962C8B-B14F-4D97-AF65-F5344CB8AC3E}">
        <p14:creationId xmlns:p14="http://schemas.microsoft.com/office/powerpoint/2010/main" val="3026426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a:t>
            </a:fld>
            <a:endParaRPr lang="en-US" dirty="0"/>
          </a:p>
        </p:txBody>
      </p:sp>
    </p:spTree>
    <p:extLst>
      <p:ext uri="{BB962C8B-B14F-4D97-AF65-F5344CB8AC3E}">
        <p14:creationId xmlns:p14="http://schemas.microsoft.com/office/powerpoint/2010/main" val="40311250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40</a:t>
            </a:fld>
            <a:endParaRPr lang="en-US" dirty="0"/>
          </a:p>
        </p:txBody>
      </p:sp>
    </p:spTree>
    <p:extLst>
      <p:ext uri="{BB962C8B-B14F-4D97-AF65-F5344CB8AC3E}">
        <p14:creationId xmlns:p14="http://schemas.microsoft.com/office/powerpoint/2010/main" val="38927359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41</a:t>
            </a:fld>
            <a:endParaRPr lang="en-US" dirty="0"/>
          </a:p>
        </p:txBody>
      </p:sp>
    </p:spTree>
    <p:extLst>
      <p:ext uri="{BB962C8B-B14F-4D97-AF65-F5344CB8AC3E}">
        <p14:creationId xmlns:p14="http://schemas.microsoft.com/office/powerpoint/2010/main" val="163211444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42</a:t>
            </a:fld>
            <a:endParaRPr lang="en-US" dirty="0"/>
          </a:p>
        </p:txBody>
      </p:sp>
    </p:spTree>
    <p:extLst>
      <p:ext uri="{BB962C8B-B14F-4D97-AF65-F5344CB8AC3E}">
        <p14:creationId xmlns:p14="http://schemas.microsoft.com/office/powerpoint/2010/main" val="8014813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43</a:t>
            </a:fld>
            <a:endParaRPr lang="en-US" dirty="0"/>
          </a:p>
        </p:txBody>
      </p:sp>
    </p:spTree>
    <p:extLst>
      <p:ext uri="{BB962C8B-B14F-4D97-AF65-F5344CB8AC3E}">
        <p14:creationId xmlns:p14="http://schemas.microsoft.com/office/powerpoint/2010/main" val="20678948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44</a:t>
            </a:fld>
            <a:endParaRPr lang="en-US" dirty="0"/>
          </a:p>
        </p:txBody>
      </p:sp>
    </p:spTree>
    <p:extLst>
      <p:ext uri="{BB962C8B-B14F-4D97-AF65-F5344CB8AC3E}">
        <p14:creationId xmlns:p14="http://schemas.microsoft.com/office/powerpoint/2010/main" val="1533046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45</a:t>
            </a:fld>
            <a:endParaRPr lang="en-US" dirty="0"/>
          </a:p>
        </p:txBody>
      </p:sp>
    </p:spTree>
    <p:extLst>
      <p:ext uri="{BB962C8B-B14F-4D97-AF65-F5344CB8AC3E}">
        <p14:creationId xmlns:p14="http://schemas.microsoft.com/office/powerpoint/2010/main" val="39819341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46</a:t>
            </a:fld>
            <a:endParaRPr lang="en-US" dirty="0"/>
          </a:p>
        </p:txBody>
      </p:sp>
    </p:spTree>
    <p:extLst>
      <p:ext uri="{BB962C8B-B14F-4D97-AF65-F5344CB8AC3E}">
        <p14:creationId xmlns:p14="http://schemas.microsoft.com/office/powerpoint/2010/main" val="40460689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47</a:t>
            </a:fld>
            <a:endParaRPr lang="en-US" dirty="0"/>
          </a:p>
        </p:txBody>
      </p:sp>
    </p:spTree>
    <p:extLst>
      <p:ext uri="{BB962C8B-B14F-4D97-AF65-F5344CB8AC3E}">
        <p14:creationId xmlns:p14="http://schemas.microsoft.com/office/powerpoint/2010/main" val="403211741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48</a:t>
            </a:fld>
            <a:endParaRPr lang="en-US" dirty="0"/>
          </a:p>
        </p:txBody>
      </p:sp>
    </p:spTree>
    <p:extLst>
      <p:ext uri="{BB962C8B-B14F-4D97-AF65-F5344CB8AC3E}">
        <p14:creationId xmlns:p14="http://schemas.microsoft.com/office/powerpoint/2010/main" val="29135396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49</a:t>
            </a:fld>
            <a:endParaRPr lang="en-US" dirty="0"/>
          </a:p>
        </p:txBody>
      </p:sp>
    </p:spTree>
    <p:extLst>
      <p:ext uri="{BB962C8B-B14F-4D97-AF65-F5344CB8AC3E}">
        <p14:creationId xmlns:p14="http://schemas.microsoft.com/office/powerpoint/2010/main" val="393686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a:t>
            </a:fld>
            <a:endParaRPr lang="en-US" dirty="0"/>
          </a:p>
        </p:txBody>
      </p:sp>
    </p:spTree>
    <p:extLst>
      <p:ext uri="{BB962C8B-B14F-4D97-AF65-F5344CB8AC3E}">
        <p14:creationId xmlns:p14="http://schemas.microsoft.com/office/powerpoint/2010/main" val="150195325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50</a:t>
            </a:fld>
            <a:endParaRPr lang="en-US" dirty="0"/>
          </a:p>
        </p:txBody>
      </p:sp>
    </p:spTree>
    <p:extLst>
      <p:ext uri="{BB962C8B-B14F-4D97-AF65-F5344CB8AC3E}">
        <p14:creationId xmlns:p14="http://schemas.microsoft.com/office/powerpoint/2010/main" val="20785040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51</a:t>
            </a:fld>
            <a:endParaRPr lang="en-US" dirty="0"/>
          </a:p>
        </p:txBody>
      </p:sp>
    </p:spTree>
    <p:extLst>
      <p:ext uri="{BB962C8B-B14F-4D97-AF65-F5344CB8AC3E}">
        <p14:creationId xmlns:p14="http://schemas.microsoft.com/office/powerpoint/2010/main" val="41476707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52</a:t>
            </a:fld>
            <a:endParaRPr lang="en-US" dirty="0"/>
          </a:p>
        </p:txBody>
      </p:sp>
    </p:spTree>
    <p:extLst>
      <p:ext uri="{BB962C8B-B14F-4D97-AF65-F5344CB8AC3E}">
        <p14:creationId xmlns:p14="http://schemas.microsoft.com/office/powerpoint/2010/main" val="8716204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53</a:t>
            </a:fld>
            <a:endParaRPr lang="en-US" dirty="0"/>
          </a:p>
        </p:txBody>
      </p:sp>
    </p:spTree>
    <p:extLst>
      <p:ext uri="{BB962C8B-B14F-4D97-AF65-F5344CB8AC3E}">
        <p14:creationId xmlns:p14="http://schemas.microsoft.com/office/powerpoint/2010/main" val="31415134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54</a:t>
            </a:fld>
            <a:endParaRPr lang="en-US" dirty="0"/>
          </a:p>
        </p:txBody>
      </p:sp>
    </p:spTree>
    <p:extLst>
      <p:ext uri="{BB962C8B-B14F-4D97-AF65-F5344CB8AC3E}">
        <p14:creationId xmlns:p14="http://schemas.microsoft.com/office/powerpoint/2010/main" val="41520881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55</a:t>
            </a:fld>
            <a:endParaRPr lang="en-US" dirty="0"/>
          </a:p>
        </p:txBody>
      </p:sp>
    </p:spTree>
    <p:extLst>
      <p:ext uri="{BB962C8B-B14F-4D97-AF65-F5344CB8AC3E}">
        <p14:creationId xmlns:p14="http://schemas.microsoft.com/office/powerpoint/2010/main" val="9662044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56</a:t>
            </a:fld>
            <a:endParaRPr lang="en-US" dirty="0"/>
          </a:p>
        </p:txBody>
      </p:sp>
    </p:spTree>
    <p:extLst>
      <p:ext uri="{BB962C8B-B14F-4D97-AF65-F5344CB8AC3E}">
        <p14:creationId xmlns:p14="http://schemas.microsoft.com/office/powerpoint/2010/main" val="25545152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57</a:t>
            </a:fld>
            <a:endParaRPr lang="en-US" dirty="0"/>
          </a:p>
        </p:txBody>
      </p:sp>
    </p:spTree>
    <p:extLst>
      <p:ext uri="{BB962C8B-B14F-4D97-AF65-F5344CB8AC3E}">
        <p14:creationId xmlns:p14="http://schemas.microsoft.com/office/powerpoint/2010/main" val="32083294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58</a:t>
            </a:fld>
            <a:endParaRPr lang="en-US" dirty="0"/>
          </a:p>
        </p:txBody>
      </p:sp>
    </p:spTree>
    <p:extLst>
      <p:ext uri="{BB962C8B-B14F-4D97-AF65-F5344CB8AC3E}">
        <p14:creationId xmlns:p14="http://schemas.microsoft.com/office/powerpoint/2010/main" val="40728933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59</a:t>
            </a:fld>
            <a:endParaRPr lang="en-US" dirty="0"/>
          </a:p>
        </p:txBody>
      </p:sp>
    </p:spTree>
    <p:extLst>
      <p:ext uri="{BB962C8B-B14F-4D97-AF65-F5344CB8AC3E}">
        <p14:creationId xmlns:p14="http://schemas.microsoft.com/office/powerpoint/2010/main" val="3190814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a:t>
            </a:fld>
            <a:endParaRPr lang="en-US" dirty="0"/>
          </a:p>
        </p:txBody>
      </p:sp>
    </p:spTree>
    <p:extLst>
      <p:ext uri="{BB962C8B-B14F-4D97-AF65-F5344CB8AC3E}">
        <p14:creationId xmlns:p14="http://schemas.microsoft.com/office/powerpoint/2010/main" val="26854169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60</a:t>
            </a:fld>
            <a:endParaRPr lang="en-US" dirty="0"/>
          </a:p>
        </p:txBody>
      </p:sp>
    </p:spTree>
    <p:extLst>
      <p:ext uri="{BB962C8B-B14F-4D97-AF65-F5344CB8AC3E}">
        <p14:creationId xmlns:p14="http://schemas.microsoft.com/office/powerpoint/2010/main" val="13875726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61</a:t>
            </a:fld>
            <a:endParaRPr lang="en-US" dirty="0"/>
          </a:p>
        </p:txBody>
      </p:sp>
    </p:spTree>
    <p:extLst>
      <p:ext uri="{BB962C8B-B14F-4D97-AF65-F5344CB8AC3E}">
        <p14:creationId xmlns:p14="http://schemas.microsoft.com/office/powerpoint/2010/main" val="40072013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62</a:t>
            </a:fld>
            <a:endParaRPr lang="en-US" dirty="0"/>
          </a:p>
        </p:txBody>
      </p:sp>
    </p:spTree>
    <p:extLst>
      <p:ext uri="{BB962C8B-B14F-4D97-AF65-F5344CB8AC3E}">
        <p14:creationId xmlns:p14="http://schemas.microsoft.com/office/powerpoint/2010/main" val="9053818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63</a:t>
            </a:fld>
            <a:endParaRPr lang="en-US" dirty="0"/>
          </a:p>
        </p:txBody>
      </p:sp>
    </p:spTree>
    <p:extLst>
      <p:ext uri="{BB962C8B-B14F-4D97-AF65-F5344CB8AC3E}">
        <p14:creationId xmlns:p14="http://schemas.microsoft.com/office/powerpoint/2010/main" val="19447615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64</a:t>
            </a:fld>
            <a:endParaRPr lang="en-US" dirty="0"/>
          </a:p>
        </p:txBody>
      </p:sp>
    </p:spTree>
    <p:extLst>
      <p:ext uri="{BB962C8B-B14F-4D97-AF65-F5344CB8AC3E}">
        <p14:creationId xmlns:p14="http://schemas.microsoft.com/office/powerpoint/2010/main" val="12307825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65</a:t>
            </a:fld>
            <a:endParaRPr lang="en-US" dirty="0"/>
          </a:p>
        </p:txBody>
      </p:sp>
    </p:spTree>
    <p:extLst>
      <p:ext uri="{BB962C8B-B14F-4D97-AF65-F5344CB8AC3E}">
        <p14:creationId xmlns:p14="http://schemas.microsoft.com/office/powerpoint/2010/main" val="27659938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66</a:t>
            </a:fld>
            <a:endParaRPr lang="en-US" dirty="0"/>
          </a:p>
        </p:txBody>
      </p:sp>
    </p:spTree>
    <p:extLst>
      <p:ext uri="{BB962C8B-B14F-4D97-AF65-F5344CB8AC3E}">
        <p14:creationId xmlns:p14="http://schemas.microsoft.com/office/powerpoint/2010/main" val="320971452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67</a:t>
            </a:fld>
            <a:endParaRPr lang="en-US" dirty="0"/>
          </a:p>
        </p:txBody>
      </p:sp>
    </p:spTree>
    <p:extLst>
      <p:ext uri="{BB962C8B-B14F-4D97-AF65-F5344CB8AC3E}">
        <p14:creationId xmlns:p14="http://schemas.microsoft.com/office/powerpoint/2010/main" val="16006363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68</a:t>
            </a:fld>
            <a:endParaRPr lang="en-US" dirty="0"/>
          </a:p>
        </p:txBody>
      </p:sp>
    </p:spTree>
    <p:extLst>
      <p:ext uri="{BB962C8B-B14F-4D97-AF65-F5344CB8AC3E}">
        <p14:creationId xmlns:p14="http://schemas.microsoft.com/office/powerpoint/2010/main" val="306687443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69</a:t>
            </a:fld>
            <a:endParaRPr lang="en-US" dirty="0"/>
          </a:p>
        </p:txBody>
      </p:sp>
    </p:spTree>
    <p:extLst>
      <p:ext uri="{BB962C8B-B14F-4D97-AF65-F5344CB8AC3E}">
        <p14:creationId xmlns:p14="http://schemas.microsoft.com/office/powerpoint/2010/main" val="1501468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a:t>
            </a:fld>
            <a:endParaRPr lang="en-US" dirty="0"/>
          </a:p>
        </p:txBody>
      </p:sp>
    </p:spTree>
    <p:extLst>
      <p:ext uri="{BB962C8B-B14F-4D97-AF65-F5344CB8AC3E}">
        <p14:creationId xmlns:p14="http://schemas.microsoft.com/office/powerpoint/2010/main" val="173687425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70</a:t>
            </a:fld>
            <a:endParaRPr lang="en-US" dirty="0"/>
          </a:p>
        </p:txBody>
      </p:sp>
    </p:spTree>
    <p:extLst>
      <p:ext uri="{BB962C8B-B14F-4D97-AF65-F5344CB8AC3E}">
        <p14:creationId xmlns:p14="http://schemas.microsoft.com/office/powerpoint/2010/main" val="36827631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71</a:t>
            </a:fld>
            <a:endParaRPr lang="en-US" dirty="0"/>
          </a:p>
        </p:txBody>
      </p:sp>
    </p:spTree>
    <p:extLst>
      <p:ext uri="{BB962C8B-B14F-4D97-AF65-F5344CB8AC3E}">
        <p14:creationId xmlns:p14="http://schemas.microsoft.com/office/powerpoint/2010/main" val="61342949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72</a:t>
            </a:fld>
            <a:endParaRPr lang="en-US" dirty="0"/>
          </a:p>
        </p:txBody>
      </p:sp>
    </p:spTree>
    <p:extLst>
      <p:ext uri="{BB962C8B-B14F-4D97-AF65-F5344CB8AC3E}">
        <p14:creationId xmlns:p14="http://schemas.microsoft.com/office/powerpoint/2010/main" val="416999039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73</a:t>
            </a:fld>
            <a:endParaRPr lang="en-US" dirty="0"/>
          </a:p>
        </p:txBody>
      </p:sp>
    </p:spTree>
    <p:extLst>
      <p:ext uri="{BB962C8B-B14F-4D97-AF65-F5344CB8AC3E}">
        <p14:creationId xmlns:p14="http://schemas.microsoft.com/office/powerpoint/2010/main" val="362934516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74</a:t>
            </a:fld>
            <a:endParaRPr lang="en-US" dirty="0"/>
          </a:p>
        </p:txBody>
      </p:sp>
    </p:spTree>
    <p:extLst>
      <p:ext uri="{BB962C8B-B14F-4D97-AF65-F5344CB8AC3E}">
        <p14:creationId xmlns:p14="http://schemas.microsoft.com/office/powerpoint/2010/main" val="897669918"/>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75</a:t>
            </a:fld>
            <a:endParaRPr lang="en-US" dirty="0"/>
          </a:p>
        </p:txBody>
      </p:sp>
    </p:spTree>
    <p:extLst>
      <p:ext uri="{BB962C8B-B14F-4D97-AF65-F5344CB8AC3E}">
        <p14:creationId xmlns:p14="http://schemas.microsoft.com/office/powerpoint/2010/main" val="417196884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76</a:t>
            </a:fld>
            <a:endParaRPr lang="en-US" dirty="0"/>
          </a:p>
        </p:txBody>
      </p:sp>
    </p:spTree>
    <p:extLst>
      <p:ext uri="{BB962C8B-B14F-4D97-AF65-F5344CB8AC3E}">
        <p14:creationId xmlns:p14="http://schemas.microsoft.com/office/powerpoint/2010/main" val="414233686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77</a:t>
            </a:fld>
            <a:endParaRPr lang="en-US" dirty="0"/>
          </a:p>
        </p:txBody>
      </p:sp>
    </p:spTree>
    <p:extLst>
      <p:ext uri="{BB962C8B-B14F-4D97-AF65-F5344CB8AC3E}">
        <p14:creationId xmlns:p14="http://schemas.microsoft.com/office/powerpoint/2010/main" val="144019275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78</a:t>
            </a:fld>
            <a:endParaRPr lang="en-US" dirty="0"/>
          </a:p>
        </p:txBody>
      </p:sp>
    </p:spTree>
    <p:extLst>
      <p:ext uri="{BB962C8B-B14F-4D97-AF65-F5344CB8AC3E}">
        <p14:creationId xmlns:p14="http://schemas.microsoft.com/office/powerpoint/2010/main" val="335863665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79</a:t>
            </a:fld>
            <a:endParaRPr lang="en-US" dirty="0"/>
          </a:p>
        </p:txBody>
      </p:sp>
    </p:spTree>
    <p:extLst>
      <p:ext uri="{BB962C8B-B14F-4D97-AF65-F5344CB8AC3E}">
        <p14:creationId xmlns:p14="http://schemas.microsoft.com/office/powerpoint/2010/main" val="707193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a:t>
            </a:fld>
            <a:endParaRPr lang="en-US" dirty="0"/>
          </a:p>
        </p:txBody>
      </p:sp>
    </p:spTree>
    <p:extLst>
      <p:ext uri="{BB962C8B-B14F-4D97-AF65-F5344CB8AC3E}">
        <p14:creationId xmlns:p14="http://schemas.microsoft.com/office/powerpoint/2010/main" val="6973394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80</a:t>
            </a:fld>
            <a:endParaRPr lang="en-US" dirty="0"/>
          </a:p>
        </p:txBody>
      </p:sp>
    </p:spTree>
    <p:extLst>
      <p:ext uri="{BB962C8B-B14F-4D97-AF65-F5344CB8AC3E}">
        <p14:creationId xmlns:p14="http://schemas.microsoft.com/office/powerpoint/2010/main" val="311435487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81</a:t>
            </a:fld>
            <a:endParaRPr lang="en-US" dirty="0"/>
          </a:p>
        </p:txBody>
      </p:sp>
    </p:spTree>
    <p:extLst>
      <p:ext uri="{BB962C8B-B14F-4D97-AF65-F5344CB8AC3E}">
        <p14:creationId xmlns:p14="http://schemas.microsoft.com/office/powerpoint/2010/main" val="395808692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82</a:t>
            </a:fld>
            <a:endParaRPr lang="en-US" dirty="0"/>
          </a:p>
        </p:txBody>
      </p:sp>
    </p:spTree>
    <p:extLst>
      <p:ext uri="{BB962C8B-B14F-4D97-AF65-F5344CB8AC3E}">
        <p14:creationId xmlns:p14="http://schemas.microsoft.com/office/powerpoint/2010/main" val="130108361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83</a:t>
            </a:fld>
            <a:endParaRPr lang="en-US" dirty="0"/>
          </a:p>
        </p:txBody>
      </p:sp>
    </p:spTree>
    <p:extLst>
      <p:ext uri="{BB962C8B-B14F-4D97-AF65-F5344CB8AC3E}">
        <p14:creationId xmlns:p14="http://schemas.microsoft.com/office/powerpoint/2010/main" val="427028382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84</a:t>
            </a:fld>
            <a:endParaRPr lang="en-US" dirty="0"/>
          </a:p>
        </p:txBody>
      </p:sp>
    </p:spTree>
    <p:extLst>
      <p:ext uri="{BB962C8B-B14F-4D97-AF65-F5344CB8AC3E}">
        <p14:creationId xmlns:p14="http://schemas.microsoft.com/office/powerpoint/2010/main" val="131587735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85</a:t>
            </a:fld>
            <a:endParaRPr lang="en-US" dirty="0"/>
          </a:p>
        </p:txBody>
      </p:sp>
    </p:spTree>
    <p:extLst>
      <p:ext uri="{BB962C8B-B14F-4D97-AF65-F5344CB8AC3E}">
        <p14:creationId xmlns:p14="http://schemas.microsoft.com/office/powerpoint/2010/main" val="29784572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86</a:t>
            </a:fld>
            <a:endParaRPr lang="en-US" dirty="0"/>
          </a:p>
        </p:txBody>
      </p:sp>
    </p:spTree>
    <p:extLst>
      <p:ext uri="{BB962C8B-B14F-4D97-AF65-F5344CB8AC3E}">
        <p14:creationId xmlns:p14="http://schemas.microsoft.com/office/powerpoint/2010/main" val="99100464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87</a:t>
            </a:fld>
            <a:endParaRPr lang="en-US" dirty="0"/>
          </a:p>
        </p:txBody>
      </p:sp>
    </p:spTree>
    <p:extLst>
      <p:ext uri="{BB962C8B-B14F-4D97-AF65-F5344CB8AC3E}">
        <p14:creationId xmlns:p14="http://schemas.microsoft.com/office/powerpoint/2010/main" val="2307382320"/>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88</a:t>
            </a:fld>
            <a:endParaRPr lang="en-US" dirty="0"/>
          </a:p>
        </p:txBody>
      </p:sp>
    </p:spTree>
    <p:extLst>
      <p:ext uri="{BB962C8B-B14F-4D97-AF65-F5344CB8AC3E}">
        <p14:creationId xmlns:p14="http://schemas.microsoft.com/office/powerpoint/2010/main" val="392761820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89</a:t>
            </a:fld>
            <a:endParaRPr lang="en-US" dirty="0"/>
          </a:p>
        </p:txBody>
      </p:sp>
    </p:spTree>
    <p:extLst>
      <p:ext uri="{BB962C8B-B14F-4D97-AF65-F5344CB8AC3E}">
        <p14:creationId xmlns:p14="http://schemas.microsoft.com/office/powerpoint/2010/main" val="3494237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9</a:t>
            </a:fld>
            <a:endParaRPr lang="en-US" dirty="0"/>
          </a:p>
        </p:txBody>
      </p:sp>
    </p:spTree>
    <p:extLst>
      <p:ext uri="{BB962C8B-B14F-4D97-AF65-F5344CB8AC3E}">
        <p14:creationId xmlns:p14="http://schemas.microsoft.com/office/powerpoint/2010/main" val="269651462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90</a:t>
            </a:fld>
            <a:endParaRPr lang="en-US" dirty="0"/>
          </a:p>
        </p:txBody>
      </p:sp>
    </p:spTree>
    <p:extLst>
      <p:ext uri="{BB962C8B-B14F-4D97-AF65-F5344CB8AC3E}">
        <p14:creationId xmlns:p14="http://schemas.microsoft.com/office/powerpoint/2010/main" val="12327863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91</a:t>
            </a:fld>
            <a:endParaRPr lang="en-US" dirty="0"/>
          </a:p>
        </p:txBody>
      </p:sp>
    </p:spTree>
    <p:extLst>
      <p:ext uri="{BB962C8B-B14F-4D97-AF65-F5344CB8AC3E}">
        <p14:creationId xmlns:p14="http://schemas.microsoft.com/office/powerpoint/2010/main" val="324678192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92</a:t>
            </a:fld>
            <a:endParaRPr lang="en-US" dirty="0"/>
          </a:p>
        </p:txBody>
      </p:sp>
    </p:spTree>
    <p:extLst>
      <p:ext uri="{BB962C8B-B14F-4D97-AF65-F5344CB8AC3E}">
        <p14:creationId xmlns:p14="http://schemas.microsoft.com/office/powerpoint/2010/main" val="1537201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8BFB9-4707-4395-884D-5A54F411468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B40219C7-18BE-486E-84E3-D8B16E2375A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B410EE6-295F-4128-B491-62FB0F413A4B}"/>
              </a:ext>
            </a:extLst>
          </p:cNvPr>
          <p:cNvSpPr>
            <a:spLocks noGrp="1"/>
          </p:cNvSpPr>
          <p:nvPr>
            <p:ph type="dt" sz="half" idx="10"/>
          </p:nvPr>
        </p:nvSpPr>
        <p:spPr/>
        <p:txBody>
          <a:bodyPr/>
          <a:lstStyle/>
          <a:p>
            <a:fld id="{A9DF6EFB-3F44-496C-A842-1E0B3D3B975A}" type="datetimeFigureOut">
              <a:rPr lang="en-US" smtClean="0"/>
              <a:t>8/25/2019</a:t>
            </a:fld>
            <a:endParaRPr lang="en-US" dirty="0"/>
          </a:p>
        </p:txBody>
      </p:sp>
      <p:sp>
        <p:nvSpPr>
          <p:cNvPr id="5" name="Footer Placeholder 4">
            <a:extLst>
              <a:ext uri="{FF2B5EF4-FFF2-40B4-BE49-F238E27FC236}">
                <a16:creationId xmlns:a16="http://schemas.microsoft.com/office/drawing/2014/main" id="{C6C6D642-0769-49D6-96DD-D98D1793EE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7942EF-3445-410C-A7B3-67E311F58993}"/>
              </a:ext>
            </a:extLst>
          </p:cNvPr>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97987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72465-D0F5-4DD9-A5E4-D3C5254E77B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343F2D-A6E1-4C97-B648-8DF971EC66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6EEB1-ABBC-409D-8E6F-4F8BC37939C6}"/>
              </a:ext>
            </a:extLst>
          </p:cNvPr>
          <p:cNvSpPr>
            <a:spLocks noGrp="1"/>
          </p:cNvSpPr>
          <p:nvPr>
            <p:ph type="dt" sz="half" idx="10"/>
          </p:nvPr>
        </p:nvSpPr>
        <p:spPr/>
        <p:txBody>
          <a:bodyPr/>
          <a:lstStyle/>
          <a:p>
            <a:fld id="{A9DF6EFB-3F44-496C-A842-1E0B3D3B975A}" type="datetimeFigureOut">
              <a:rPr lang="en-US" smtClean="0"/>
              <a:pPr/>
              <a:t>8/25/2019</a:t>
            </a:fld>
            <a:endParaRPr lang="en-US" dirty="0"/>
          </a:p>
        </p:txBody>
      </p:sp>
      <p:sp>
        <p:nvSpPr>
          <p:cNvPr id="5" name="Footer Placeholder 4">
            <a:extLst>
              <a:ext uri="{FF2B5EF4-FFF2-40B4-BE49-F238E27FC236}">
                <a16:creationId xmlns:a16="http://schemas.microsoft.com/office/drawing/2014/main" id="{037A6142-C621-4704-AE5B-A15FBDC76FE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D8DACE9-E2E0-4884-B902-3B4AE39A6CF5}"/>
              </a:ext>
            </a:extLst>
          </p:cNvPr>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283623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F3E2EE-3BE4-4BF0-B83C-6C5D1E6F5BAA}"/>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F99B0B-AC91-4F9B-A44C-FFD2E2E70B13}"/>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06573-58E8-437A-8138-7166AAE35449}"/>
              </a:ext>
            </a:extLst>
          </p:cNvPr>
          <p:cNvSpPr>
            <a:spLocks noGrp="1"/>
          </p:cNvSpPr>
          <p:nvPr>
            <p:ph type="dt" sz="half" idx="10"/>
          </p:nvPr>
        </p:nvSpPr>
        <p:spPr/>
        <p:txBody>
          <a:bodyPr/>
          <a:lstStyle/>
          <a:p>
            <a:fld id="{A9DF6EFB-3F44-496C-A842-1E0B3D3B975A}" type="datetimeFigureOut">
              <a:rPr lang="en-US" smtClean="0"/>
              <a:pPr/>
              <a:t>8/25/2019</a:t>
            </a:fld>
            <a:endParaRPr lang="en-US" dirty="0"/>
          </a:p>
        </p:txBody>
      </p:sp>
      <p:sp>
        <p:nvSpPr>
          <p:cNvPr id="5" name="Footer Placeholder 4">
            <a:extLst>
              <a:ext uri="{FF2B5EF4-FFF2-40B4-BE49-F238E27FC236}">
                <a16:creationId xmlns:a16="http://schemas.microsoft.com/office/drawing/2014/main" id="{BBCDC775-41AD-45FF-8520-DA3AEC9F5D2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BA8A3C2-6EA9-41E2-9864-B7C658364841}"/>
              </a:ext>
            </a:extLst>
          </p:cNvPr>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79357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3048000" y="6529254"/>
            <a:ext cx="5867400" cy="187537"/>
          </a:xfrm>
        </p:spPr>
        <p:txBody>
          <a:bodyPr/>
          <a:lstStyle>
            <a:lvl1pPr marL="0" indent="0" algn="r">
              <a:buNone/>
              <a:defRPr sz="800" baseline="0"/>
            </a:lvl1pPr>
          </a:lstStyle>
          <a:p>
            <a:pPr lvl="0"/>
            <a:r>
              <a:rPr lang="en-US" dirty="0"/>
              <a:t>Click to add copyright line</a:t>
            </a:r>
            <a:endParaRPr lang="en-IN"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025500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6138031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1352315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8382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819401"/>
            <a:ext cx="8229600" cy="10668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8/25/2019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4038600"/>
            <a:ext cx="8229600" cy="6858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4953000"/>
            <a:ext cx="8229600" cy="914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3965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 Placeholder 6"/>
          <p:cNvSpPr>
            <a:spLocks noGrp="1"/>
          </p:cNvSpPr>
          <p:nvPr>
            <p:ph type="body" sz="quarter" idx="16" hasCustomPrompt="1"/>
          </p:nvPr>
        </p:nvSpPr>
        <p:spPr>
          <a:xfrm>
            <a:off x="2514600" y="6324600"/>
            <a:ext cx="6172200" cy="228600"/>
          </a:xfrm>
        </p:spPr>
        <p:txBody>
          <a:bodyPr>
            <a:noAutofit/>
          </a:bodyPr>
          <a:lstStyle>
            <a:lvl1pPr marL="0" indent="0">
              <a:spcBef>
                <a:spcPts val="0"/>
              </a:spcBef>
              <a:buNone/>
              <a:defRPr sz="1200">
                <a:solidFill>
                  <a:schemeClr val="tx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Tree>
    <p:extLst>
      <p:ext uri="{BB962C8B-B14F-4D97-AF65-F5344CB8AC3E}">
        <p14:creationId xmlns:p14="http://schemas.microsoft.com/office/powerpoint/2010/main" val="2981062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8/25/2019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8/25/2019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9" name="TextBox 8"/>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203796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2AB7F-2124-4D5D-A939-B142FE8F0A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9B7AAC-0197-4493-907D-4703A4CEAA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58ABFB-A69B-4E79-A805-72D5D1CD76CD}"/>
              </a:ext>
            </a:extLst>
          </p:cNvPr>
          <p:cNvSpPr>
            <a:spLocks noGrp="1"/>
          </p:cNvSpPr>
          <p:nvPr>
            <p:ph type="dt" sz="half" idx="10"/>
          </p:nvPr>
        </p:nvSpPr>
        <p:spPr/>
        <p:txBody>
          <a:bodyPr/>
          <a:lstStyle/>
          <a:p>
            <a:fld id="{A9DF6EFB-3F44-496C-A842-1E0B3D3B975A}" type="datetimeFigureOut">
              <a:rPr lang="en-US" smtClean="0"/>
              <a:pPr/>
              <a:t>8/25/2019</a:t>
            </a:fld>
            <a:endParaRPr lang="en-US" dirty="0"/>
          </a:p>
        </p:txBody>
      </p:sp>
      <p:sp>
        <p:nvSpPr>
          <p:cNvPr id="5" name="Footer Placeholder 4">
            <a:extLst>
              <a:ext uri="{FF2B5EF4-FFF2-40B4-BE49-F238E27FC236}">
                <a16:creationId xmlns:a16="http://schemas.microsoft.com/office/drawing/2014/main" id="{5ECFD5E9-70C3-4E70-8AB6-5264BDB00D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DFF38B-0657-4730-BF61-188F23F44DAA}"/>
              </a:ext>
            </a:extLst>
          </p:cNvPr>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617428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8/25/2019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8/25/2019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711136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C2166-DF2A-4BD9-B968-FBE7BE8DD25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192046B-3BE2-4E72-A1CD-A2AC86B4515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50D2AD-EBD5-4B8E-95DF-EBC4C455A43E}"/>
              </a:ext>
            </a:extLst>
          </p:cNvPr>
          <p:cNvSpPr>
            <a:spLocks noGrp="1"/>
          </p:cNvSpPr>
          <p:nvPr>
            <p:ph type="dt" sz="half" idx="10"/>
          </p:nvPr>
        </p:nvSpPr>
        <p:spPr/>
        <p:txBody>
          <a:bodyPr/>
          <a:lstStyle/>
          <a:p>
            <a:fld id="{A9DF6EFB-3F44-496C-A842-1E0B3D3B975A}" type="datetimeFigureOut">
              <a:rPr lang="en-US" smtClean="0"/>
              <a:t>8/25/2019</a:t>
            </a:fld>
            <a:endParaRPr lang="en-US" dirty="0"/>
          </a:p>
        </p:txBody>
      </p:sp>
      <p:sp>
        <p:nvSpPr>
          <p:cNvPr id="5" name="Footer Placeholder 4">
            <a:extLst>
              <a:ext uri="{FF2B5EF4-FFF2-40B4-BE49-F238E27FC236}">
                <a16:creationId xmlns:a16="http://schemas.microsoft.com/office/drawing/2014/main" id="{A885B123-F4BD-4742-9C44-F89321A96E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4D48AB-BE22-4C20-BBBD-03B5C9DFE7A4}"/>
              </a:ext>
            </a:extLst>
          </p:cNvPr>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380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B65B2-D278-462F-BF2C-C1B7203867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7461F5-FD6B-4B1E-96BC-6E313B76439C}"/>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F54560-784A-4659-B185-31F7386C964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8638BC-5FDE-4E49-8CD7-349AFD34D7D6}"/>
              </a:ext>
            </a:extLst>
          </p:cNvPr>
          <p:cNvSpPr>
            <a:spLocks noGrp="1"/>
          </p:cNvSpPr>
          <p:nvPr>
            <p:ph type="dt" sz="half" idx="10"/>
          </p:nvPr>
        </p:nvSpPr>
        <p:spPr/>
        <p:txBody>
          <a:bodyPr/>
          <a:lstStyle/>
          <a:p>
            <a:fld id="{A9DF6EFB-3F44-496C-A842-1E0B3D3B975A}" type="datetimeFigureOut">
              <a:rPr lang="en-US" smtClean="0"/>
              <a:pPr/>
              <a:t>8/25/2019</a:t>
            </a:fld>
            <a:endParaRPr lang="en-US" dirty="0"/>
          </a:p>
        </p:txBody>
      </p:sp>
      <p:sp>
        <p:nvSpPr>
          <p:cNvPr id="6" name="Footer Placeholder 5">
            <a:extLst>
              <a:ext uri="{FF2B5EF4-FFF2-40B4-BE49-F238E27FC236}">
                <a16:creationId xmlns:a16="http://schemas.microsoft.com/office/drawing/2014/main" id="{D3FFDFA8-26FF-4D27-AB88-1C1E68BFAE2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601DD09-51E5-4432-B9A1-AE8F5FB4BB71}"/>
              </a:ext>
            </a:extLst>
          </p:cNvPr>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63908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5D70F-423A-405C-BBC1-BFFBB50BB7A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E5090C-63B6-46C9-B4C6-A22E82A254C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9A8DCBD-538A-4C92-83EF-8092D82EB72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FDBEAC-4D7B-49CB-840B-56AFCF5B1CC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00EBACB-EC2F-4752-AA2F-1B0C8CA8FAA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100CCD6-2344-4A16-A8C5-0A63CF83D55C}"/>
              </a:ext>
            </a:extLst>
          </p:cNvPr>
          <p:cNvSpPr>
            <a:spLocks noGrp="1"/>
          </p:cNvSpPr>
          <p:nvPr>
            <p:ph type="dt" sz="half" idx="10"/>
          </p:nvPr>
        </p:nvSpPr>
        <p:spPr/>
        <p:txBody>
          <a:bodyPr/>
          <a:lstStyle/>
          <a:p>
            <a:fld id="{A9DF6EFB-3F44-496C-A842-1E0B3D3B975A}" type="datetimeFigureOut">
              <a:rPr lang="en-US" smtClean="0"/>
              <a:pPr/>
              <a:t>8/25/2019</a:t>
            </a:fld>
            <a:endParaRPr lang="en-US" dirty="0"/>
          </a:p>
        </p:txBody>
      </p:sp>
      <p:sp>
        <p:nvSpPr>
          <p:cNvPr id="8" name="Footer Placeholder 7">
            <a:extLst>
              <a:ext uri="{FF2B5EF4-FFF2-40B4-BE49-F238E27FC236}">
                <a16:creationId xmlns:a16="http://schemas.microsoft.com/office/drawing/2014/main" id="{70CADD20-C0CF-4D93-BFF5-7415184474C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8629B32-D1A5-4E72-AED8-4FE629EA316D}"/>
              </a:ext>
            </a:extLst>
          </p:cNvPr>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944650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4383A-2321-401C-A1B2-BEBCA643E2A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B858A6-66CC-484C-BBFA-2D66BD8A4FC5}"/>
              </a:ext>
            </a:extLst>
          </p:cNvPr>
          <p:cNvSpPr>
            <a:spLocks noGrp="1"/>
          </p:cNvSpPr>
          <p:nvPr>
            <p:ph type="dt" sz="half" idx="10"/>
          </p:nvPr>
        </p:nvSpPr>
        <p:spPr/>
        <p:txBody>
          <a:bodyPr/>
          <a:lstStyle/>
          <a:p>
            <a:fld id="{A9DF6EFB-3F44-496C-A842-1E0B3D3B975A}" type="datetimeFigureOut">
              <a:rPr lang="en-US" smtClean="0"/>
              <a:t>8/25/2019</a:t>
            </a:fld>
            <a:endParaRPr lang="en-US" dirty="0"/>
          </a:p>
        </p:txBody>
      </p:sp>
      <p:sp>
        <p:nvSpPr>
          <p:cNvPr id="4" name="Footer Placeholder 3">
            <a:extLst>
              <a:ext uri="{FF2B5EF4-FFF2-40B4-BE49-F238E27FC236}">
                <a16:creationId xmlns:a16="http://schemas.microsoft.com/office/drawing/2014/main" id="{15E52A0C-0BFF-456D-9F10-07CB80907D6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0A11406-72B5-4E84-8F80-485D28787CF0}"/>
              </a:ext>
            </a:extLst>
          </p:cNvPr>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527202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C3E88E-9A3F-447C-8444-AEBEB0C5D6D1}"/>
              </a:ext>
            </a:extLst>
          </p:cNvPr>
          <p:cNvSpPr>
            <a:spLocks noGrp="1"/>
          </p:cNvSpPr>
          <p:nvPr>
            <p:ph type="dt" sz="half" idx="10"/>
          </p:nvPr>
        </p:nvSpPr>
        <p:spPr/>
        <p:txBody>
          <a:bodyPr/>
          <a:lstStyle/>
          <a:p>
            <a:fld id="{A9DF6EFB-3F44-496C-A842-1E0B3D3B975A}" type="datetimeFigureOut">
              <a:rPr lang="en-US" smtClean="0"/>
              <a:pPr/>
              <a:t>8/25/2019</a:t>
            </a:fld>
            <a:endParaRPr lang="en-US" dirty="0"/>
          </a:p>
        </p:txBody>
      </p:sp>
      <p:sp>
        <p:nvSpPr>
          <p:cNvPr id="3" name="Footer Placeholder 2">
            <a:extLst>
              <a:ext uri="{FF2B5EF4-FFF2-40B4-BE49-F238E27FC236}">
                <a16:creationId xmlns:a16="http://schemas.microsoft.com/office/drawing/2014/main" id="{5B92F7F9-A74A-42E4-B61E-69424783063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D401D1F-2558-42F5-992B-5A529A6CABA0}"/>
              </a:ext>
            </a:extLst>
          </p:cNvPr>
          <p:cNvSpPr>
            <a:spLocks noGrp="1"/>
          </p:cNvSpPr>
          <p:nvPr>
            <p:ph type="sldNum" sz="quarter" idx="12"/>
          </p:nvPr>
        </p:nvSpPr>
        <p:spPr/>
        <p:txBody>
          <a:bodyPr/>
          <a:lstStyle/>
          <a:p>
            <a:fld id="{200B2350-5261-4F5C-9DF5-EF0D264FC8D2}" type="slidenum">
              <a:rPr lang="en-US" smtClean="0"/>
              <a:pPr/>
              <a:t>‹#›</a:t>
            </a:fld>
            <a:endParaRPr lang="en-US" dirty="0"/>
          </a:p>
        </p:txBody>
      </p:sp>
      <p:sp>
        <p:nvSpPr>
          <p:cNvPr id="5" name="TextBox 4">
            <a:extLst>
              <a:ext uri="{FF2B5EF4-FFF2-40B4-BE49-F238E27FC236}">
                <a16:creationId xmlns:a16="http://schemas.microsoft.com/office/drawing/2014/main" id="{A29B1732-C4C5-4043-B4B1-A7EF519E8C8D}"/>
              </a:ext>
            </a:extLst>
          </p:cNvPr>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pic>
        <p:nvPicPr>
          <p:cNvPr id="6" name="Picture 5" descr="Pearson Logo">
            <a:extLst>
              <a:ext uri="{FF2B5EF4-FFF2-40B4-BE49-F238E27FC236}">
                <a16:creationId xmlns:a16="http://schemas.microsoft.com/office/drawing/2014/main" id="{953DC994-8E6B-4578-937C-BEC142BC28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413865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B0B9B-AADC-41E7-A234-D59B8D973054}"/>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5703E1A-AF06-477D-B684-01C59172AAA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53080D3-D1F4-4DE9-9D03-9589C6683D4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749588E-2AA5-416F-8C17-61E60BBE3C2C}"/>
              </a:ext>
            </a:extLst>
          </p:cNvPr>
          <p:cNvSpPr>
            <a:spLocks noGrp="1"/>
          </p:cNvSpPr>
          <p:nvPr>
            <p:ph type="dt" sz="half" idx="10"/>
          </p:nvPr>
        </p:nvSpPr>
        <p:spPr/>
        <p:txBody>
          <a:bodyPr/>
          <a:lstStyle/>
          <a:p>
            <a:fld id="{A9DF6EFB-3F44-496C-A842-1E0B3D3B975A}" type="datetimeFigureOut">
              <a:rPr lang="en-US" smtClean="0"/>
              <a:pPr/>
              <a:t>8/25/2019</a:t>
            </a:fld>
            <a:endParaRPr lang="en-US" dirty="0"/>
          </a:p>
        </p:txBody>
      </p:sp>
      <p:sp>
        <p:nvSpPr>
          <p:cNvPr id="6" name="Footer Placeholder 5">
            <a:extLst>
              <a:ext uri="{FF2B5EF4-FFF2-40B4-BE49-F238E27FC236}">
                <a16:creationId xmlns:a16="http://schemas.microsoft.com/office/drawing/2014/main" id="{4BED601E-3AB7-44A9-8B96-2C383E354E1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8E56B43-DA33-4EB5-BEF6-703F210072AE}"/>
              </a:ext>
            </a:extLst>
          </p:cNvPr>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537238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CD9F0-94AE-4B65-A83A-953113B5A0A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312257F-0387-457B-A872-B4ECCC3244E4}"/>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48600D0-08AC-4566-83A9-9C58FDC0D10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08CB266-BF40-4A3E-BC62-5D3B9435CAAE}"/>
              </a:ext>
            </a:extLst>
          </p:cNvPr>
          <p:cNvSpPr>
            <a:spLocks noGrp="1"/>
          </p:cNvSpPr>
          <p:nvPr>
            <p:ph type="dt" sz="half" idx="10"/>
          </p:nvPr>
        </p:nvSpPr>
        <p:spPr/>
        <p:txBody>
          <a:bodyPr/>
          <a:lstStyle/>
          <a:p>
            <a:fld id="{A9DF6EFB-3F44-496C-A842-1E0B3D3B975A}" type="datetimeFigureOut">
              <a:rPr lang="en-US" smtClean="0"/>
              <a:pPr/>
              <a:t>8/25/2019</a:t>
            </a:fld>
            <a:endParaRPr lang="en-US" dirty="0"/>
          </a:p>
        </p:txBody>
      </p:sp>
      <p:sp>
        <p:nvSpPr>
          <p:cNvPr id="6" name="Footer Placeholder 5">
            <a:extLst>
              <a:ext uri="{FF2B5EF4-FFF2-40B4-BE49-F238E27FC236}">
                <a16:creationId xmlns:a16="http://schemas.microsoft.com/office/drawing/2014/main" id="{4C815945-93CC-4DA6-BF0B-155FA63D9D6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55D9A39-60FC-48C1-B170-859793E793AA}"/>
              </a:ext>
            </a:extLst>
          </p:cNvPr>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895562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AA3534-272F-44DB-A8BB-E7BFF2BE364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3F6139C-AA80-4174-AF5D-F71F4536189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027970-ED01-4466-9ABB-3E2CE9272EF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9DF6EFB-3F44-496C-A842-1E0B3D3B975A}" type="datetimeFigureOut">
              <a:rPr lang="en-US" smtClean="0"/>
              <a:pPr/>
              <a:t>8/25/2019</a:t>
            </a:fld>
            <a:endParaRPr lang="en-US" dirty="0"/>
          </a:p>
        </p:txBody>
      </p:sp>
      <p:sp>
        <p:nvSpPr>
          <p:cNvPr id="5" name="Footer Placeholder 4">
            <a:extLst>
              <a:ext uri="{FF2B5EF4-FFF2-40B4-BE49-F238E27FC236}">
                <a16:creationId xmlns:a16="http://schemas.microsoft.com/office/drawing/2014/main" id="{9670E58B-FE8D-4957-97B7-2ADAAEA570B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77A9106-CD71-4338-9D7C-A997C1C8D2D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00B2350-5261-4F5C-9DF5-EF0D264FC8D2}" type="slidenum">
              <a:rPr lang="en-US" smtClean="0"/>
              <a:pPr/>
              <a:t>‹#›</a:t>
            </a:fld>
            <a:endParaRPr lang="en-US" dirty="0"/>
          </a:p>
        </p:txBody>
      </p:sp>
      <p:pic>
        <p:nvPicPr>
          <p:cNvPr id="7" name="Picture 6" descr="Pearson Logo">
            <a:extLst>
              <a:ext uri="{FF2B5EF4-FFF2-40B4-BE49-F238E27FC236}">
                <a16:creationId xmlns:a16="http://schemas.microsoft.com/office/drawing/2014/main" id="{87C658FC-474C-44DC-B293-2B1F0467EC0C}"/>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a:extLst>
              <a:ext uri="{FF2B5EF4-FFF2-40B4-BE49-F238E27FC236}">
                <a16:creationId xmlns:a16="http://schemas.microsoft.com/office/drawing/2014/main" id="{30D3C76A-03E7-49D9-B5E2-36752E3ECFFD}"/>
              </a:ext>
            </a:extLst>
          </p:cNvPr>
          <p:cNvSpPr txBox="1"/>
          <p:nvPr userDrawn="1"/>
        </p:nvSpPr>
        <p:spPr>
          <a:xfrm>
            <a:off x="1600200" y="6429345"/>
            <a:ext cx="7162800" cy="276999"/>
          </a:xfrm>
          <a:prstGeom prst="rect">
            <a:avLst/>
          </a:prstGeom>
          <a:noFill/>
        </p:spPr>
        <p:txBody>
          <a:bodyPr wrap="square" rtlCol="0">
            <a:spAutoFit/>
          </a:bodyPr>
          <a:lstStyle/>
          <a:p>
            <a:pPr algn="r">
              <a:buClrTx/>
              <a:defRPr/>
            </a:pPr>
            <a:r>
              <a:rPr lang="en-US" altLang="en-US" sz="1200" dirty="0">
                <a:latin typeface="Verdana" panose="020B0604030504040204" pitchFamily="34" charset="0"/>
                <a:ea typeface="Verdana" panose="020B0604030504040204" pitchFamily="34" charset="0"/>
                <a:cs typeface="Verdana" panose="020B0604030504040204" pitchFamily="34" charset="0"/>
              </a:rPr>
              <a:t>Copyright © 2018, 2015, 2012 Pearson Education, Inc. All Rights Reserved.</a:t>
            </a:r>
          </a:p>
        </p:txBody>
      </p:sp>
    </p:spTree>
    <p:extLst>
      <p:ext uri="{BB962C8B-B14F-4D97-AF65-F5344CB8AC3E}">
        <p14:creationId xmlns:p14="http://schemas.microsoft.com/office/powerpoint/2010/main" val="172116786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57" r:id="rId16"/>
    <p:sldLayoutId id="2147483656" r:id="rId17"/>
    <p:sldLayoutId id="2147483650" r:id="rId18"/>
    <p:sldLayoutId id="2147483658" r:id="rId19"/>
    <p:sldLayoutId id="2147483654" r:id="rId20"/>
    <p:sldLayoutId id="2147483655" r:id="rId2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7.wmf"/><Relationship Id="rId2" Type="http://schemas.openxmlformats.org/officeDocument/2006/relationships/slideLayout" Target="../slideLayouts/slideLayout14.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6.w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3.xml"/><Relationship Id="rId7" Type="http://schemas.openxmlformats.org/officeDocument/2006/relationships/image" Target="../media/image9.wmf"/><Relationship Id="rId2" Type="http://schemas.openxmlformats.org/officeDocument/2006/relationships/slideLayout" Target="../slideLayouts/slideLayout15.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8.wmf"/><Relationship Id="rId4" Type="http://schemas.openxmlformats.org/officeDocument/2006/relationships/oleObject" Target="../embeddings/oleObject7.bin"/><Relationship Id="rId9" Type="http://schemas.openxmlformats.org/officeDocument/2006/relationships/image" Target="../media/image10.wm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vmlDrawing" Target="../drawings/vmlDrawing6.vml"/><Relationship Id="rId5" Type="http://schemas.openxmlformats.org/officeDocument/2006/relationships/image" Target="../media/image11.wmf"/><Relationship Id="rId4"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4.wmf"/><Relationship Id="rId2" Type="http://schemas.openxmlformats.org/officeDocument/2006/relationships/slideLayout" Target="../slideLayouts/slideLayout14.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image" Target="../media/image13.wmf"/><Relationship Id="rId4"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vmlDrawing" Target="../drawings/vmlDrawing8.vml"/><Relationship Id="rId5" Type="http://schemas.openxmlformats.org/officeDocument/2006/relationships/image" Target="../media/image15.wmf"/><Relationship Id="rId4"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4.xml"/><Relationship Id="rId1" Type="http://schemas.openxmlformats.org/officeDocument/2006/relationships/vmlDrawing" Target="../drawings/vmlDrawing9.vml"/><Relationship Id="rId5" Type="http://schemas.openxmlformats.org/officeDocument/2006/relationships/image" Target="../media/image19.wmf"/><Relationship Id="rId4" Type="http://schemas.openxmlformats.org/officeDocument/2006/relationships/oleObject" Target="../embeddings/oleObject14.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4.xml"/><Relationship Id="rId1" Type="http://schemas.openxmlformats.org/officeDocument/2006/relationships/vmlDrawing" Target="../drawings/vmlDrawing10.vml"/><Relationship Id="rId5" Type="http://schemas.openxmlformats.org/officeDocument/2006/relationships/image" Target="../media/image23.wmf"/><Relationship Id="rId4" Type="http://schemas.openxmlformats.org/officeDocument/2006/relationships/oleObject" Target="../embeddings/oleObject15.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4.xml"/><Relationship Id="rId1" Type="http://schemas.openxmlformats.org/officeDocument/2006/relationships/vmlDrawing" Target="../drawings/vmlDrawing11.vml"/><Relationship Id="rId5" Type="http://schemas.openxmlformats.org/officeDocument/2006/relationships/image" Target="../media/image25.wmf"/><Relationship Id="rId4" Type="http://schemas.openxmlformats.org/officeDocument/2006/relationships/oleObject" Target="../embeddings/oleObject16.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4.wmf"/><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14.xml"/><Relationship Id="rId1" Type="http://schemas.openxmlformats.org/officeDocument/2006/relationships/vmlDrawing" Target="../drawings/vmlDrawing12.vml"/><Relationship Id="rId5" Type="http://schemas.openxmlformats.org/officeDocument/2006/relationships/image" Target="../media/image30.wmf"/><Relationship Id="rId4" Type="http://schemas.openxmlformats.org/officeDocument/2006/relationships/oleObject" Target="../embeddings/oleObject17.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vmlDrawing" Target="../drawings/vmlDrawing3.vml"/><Relationship Id="rId5" Type="http://schemas.openxmlformats.org/officeDocument/2006/relationships/image" Target="../media/image5.wmf"/><Relationship Id="rId4"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4.xml"/><Relationship Id="rId1" Type="http://schemas.openxmlformats.org/officeDocument/2006/relationships/vmlDrawing" Target="../drawings/vmlDrawing13.vml"/><Relationship Id="rId5" Type="http://schemas.openxmlformats.org/officeDocument/2006/relationships/image" Target="../media/image31.wmf"/><Relationship Id="rId4" Type="http://schemas.openxmlformats.org/officeDocument/2006/relationships/oleObject" Target="../embeddings/oleObject18.bin"/></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75.xml"/><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4.xml"/><Relationship Id="rId1" Type="http://schemas.openxmlformats.org/officeDocument/2006/relationships/vmlDrawing" Target="../drawings/vmlDrawing14.vml"/><Relationship Id="rId5" Type="http://schemas.openxmlformats.org/officeDocument/2006/relationships/image" Target="../media/image34.wmf"/><Relationship Id="rId4" Type="http://schemas.openxmlformats.org/officeDocument/2006/relationships/oleObject" Target="../embeddings/oleObject19.bin"/></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382000" cy="806267"/>
          </a:xfrm>
        </p:spPr>
        <p:txBody>
          <a:bodyPr anchor="b"/>
          <a:lstStyle/>
          <a:p>
            <a:r>
              <a:rPr lang="en-US" sz="3600" dirty="0">
                <a:latin typeface="+mj-lt"/>
              </a:rPr>
              <a:t>Fundamentals of Corporate Finance</a:t>
            </a:r>
            <a:endParaRPr lang="en-IN" sz="3600" dirty="0">
              <a:latin typeface="+mj-lt"/>
            </a:endParaRPr>
          </a:p>
        </p:txBody>
      </p:sp>
      <p:sp>
        <p:nvSpPr>
          <p:cNvPr id="4" name="Text Placeholder 3"/>
          <p:cNvSpPr>
            <a:spLocks noGrp="1"/>
          </p:cNvSpPr>
          <p:nvPr>
            <p:ph type="body" sz="quarter" idx="14"/>
          </p:nvPr>
        </p:nvSpPr>
        <p:spPr>
          <a:xfrm>
            <a:off x="2438400" y="1508919"/>
            <a:ext cx="3657600" cy="1600199"/>
          </a:xfrm>
        </p:spPr>
        <p:txBody>
          <a:bodyPr/>
          <a:lstStyle/>
          <a:p>
            <a:pPr algn="ctr"/>
            <a:r>
              <a:rPr lang="en-IN" sz="4000" b="1" dirty="0"/>
              <a:t>Chapter 12</a:t>
            </a:r>
            <a:endParaRPr lang="en-IN" sz="4000" dirty="0"/>
          </a:p>
        </p:txBody>
      </p:sp>
      <p:sp>
        <p:nvSpPr>
          <p:cNvPr id="5" name="Text Placeholder 4"/>
          <p:cNvSpPr>
            <a:spLocks noGrp="1"/>
          </p:cNvSpPr>
          <p:nvPr>
            <p:ph type="body" sz="quarter" idx="15"/>
          </p:nvPr>
        </p:nvSpPr>
        <p:spPr>
          <a:xfrm>
            <a:off x="2438400" y="3322637"/>
            <a:ext cx="3657600" cy="2925763"/>
          </a:xfrm>
        </p:spPr>
        <p:txBody>
          <a:bodyPr/>
          <a:lstStyle/>
          <a:p>
            <a:pPr algn="ctr"/>
            <a:r>
              <a:rPr lang="en-US" altLang="en-US" sz="3600" dirty="0">
                <a:ea typeface="ヒラギノ角ゴ Pro W3" pitchFamily="-65" charset="-128"/>
              </a:rPr>
              <a:t>Systematic Risk and the Equity Risk Premium</a:t>
            </a:r>
          </a:p>
        </p:txBody>
      </p:sp>
    </p:spTree>
    <p:extLst>
      <p:ext uri="{BB962C8B-B14F-4D97-AF65-F5344CB8AC3E}">
        <p14:creationId xmlns:p14="http://schemas.microsoft.com/office/powerpoint/2010/main" val="1685008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Example 12.1 Calculating Portfolio Returns </a:t>
            </a:r>
            <a:r>
              <a:rPr lang="en-US" altLang="en-US" sz="2000" b="0" dirty="0">
                <a:latin typeface="+mj-lt"/>
                <a:ea typeface="ヒラギノ角ゴ Pro W3" pitchFamily="-65" charset="-128"/>
              </a:rPr>
              <a:t>(3 of 8)</a:t>
            </a:r>
            <a:endParaRPr lang="en-US" sz="2000" b="0" dirty="0">
              <a:latin typeface="+mj-lt"/>
            </a:endParaRPr>
          </a:p>
        </p:txBody>
      </p:sp>
      <p:sp>
        <p:nvSpPr>
          <p:cNvPr id="3" name="Content Placeholder 2"/>
          <p:cNvSpPr>
            <a:spLocks noGrp="1"/>
          </p:cNvSpPr>
          <p:nvPr>
            <p:ph idx="1"/>
          </p:nvPr>
        </p:nvSpPr>
        <p:spPr>
          <a:xfrm>
            <a:off x="457200" y="1600200"/>
            <a:ext cx="8229600" cy="4343399"/>
          </a:xfrm>
        </p:spPr>
        <p:txBody>
          <a:bodyPr/>
          <a:lstStyle/>
          <a:p>
            <a:pPr>
              <a:buNone/>
            </a:pPr>
            <a:r>
              <a:rPr lang="en-US" altLang="en-US" sz="2600" b="1" dirty="0">
                <a:ea typeface="ヒラギノ角ゴ Pro W3" pitchFamily="-65" charset="-128"/>
              </a:rPr>
              <a:t>Plan:</a:t>
            </a:r>
          </a:p>
          <a:p>
            <a:r>
              <a:rPr lang="en-IN" sz="2400" dirty="0"/>
              <a:t>To calculate the return on your portfolio, compute its value using the new prices and compare it to the original $100,000 investment.</a:t>
            </a:r>
          </a:p>
          <a:p>
            <a:r>
              <a:rPr lang="en-IN" sz="2400" dirty="0"/>
              <a:t>To confirm that Equation 12.2 is true, compute the return on each stock individually using Equation 11.1 from Chapter 11, multiply those returns by their original weights in the portfolio, and compare your answer to the return you just calculated for the portfolio as a whole.</a:t>
            </a:r>
            <a:endParaRPr lang="en-US" altLang="en-US" sz="2400" dirty="0">
              <a:ea typeface="ヒラギノ角ゴ Pro W3" pitchFamily="-65" charset="-128"/>
            </a:endParaRPr>
          </a:p>
        </p:txBody>
      </p:sp>
    </p:spTree>
    <p:extLst>
      <p:ext uri="{BB962C8B-B14F-4D97-AF65-F5344CB8AC3E}">
        <p14:creationId xmlns:p14="http://schemas.microsoft.com/office/powerpoint/2010/main" val="3889438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Example 12.1 Calculating Portfolio Returns </a:t>
            </a:r>
            <a:r>
              <a:rPr lang="en-US" altLang="en-US" sz="2000" b="0" dirty="0">
                <a:latin typeface="+mj-lt"/>
                <a:ea typeface="ヒラギノ角ゴ Pro W3" pitchFamily="-65" charset="-128"/>
              </a:rPr>
              <a:t>(4 of 8)</a:t>
            </a:r>
            <a:endParaRPr lang="en-US" sz="2000" b="0" dirty="0">
              <a:latin typeface="+mj-lt"/>
            </a:endParaRPr>
          </a:p>
        </p:txBody>
      </p:sp>
      <p:sp>
        <p:nvSpPr>
          <p:cNvPr id="3" name="Content Placeholder 2"/>
          <p:cNvSpPr>
            <a:spLocks noGrp="1"/>
          </p:cNvSpPr>
          <p:nvPr>
            <p:ph idx="1"/>
          </p:nvPr>
        </p:nvSpPr>
        <p:spPr>
          <a:xfrm>
            <a:off x="457200" y="1600200"/>
            <a:ext cx="8229600" cy="4343399"/>
          </a:xfrm>
        </p:spPr>
        <p:txBody>
          <a:bodyPr/>
          <a:lstStyle/>
          <a:p>
            <a:pPr>
              <a:buNone/>
            </a:pPr>
            <a:r>
              <a:rPr lang="en-US" altLang="en-US" sz="2600" b="1" dirty="0">
                <a:ea typeface="ヒラギノ角ゴ Pro W3" pitchFamily="-65" charset="-128"/>
              </a:rPr>
              <a:t>Execute:</a:t>
            </a:r>
          </a:p>
          <a:p>
            <a:r>
              <a:rPr lang="en-IN" sz="2400" dirty="0"/>
              <a:t>The new value of your Apple stock is 200 </a:t>
            </a:r>
            <a:r>
              <a:rPr lang="en-IN" sz="2400" dirty="0">
                <a:latin typeface="Arial" panose="020B0604020202020204" pitchFamily="34" charset="0"/>
                <a:cs typeface="Arial" panose="020B0604020202020204" pitchFamily="34" charset="0"/>
              </a:rPr>
              <a:t>×</a:t>
            </a:r>
            <a:r>
              <a:rPr lang="en-IN" sz="2400" dirty="0"/>
              <a:t> $240 = $48,000 and the new value of your Coca-Cola stock is 1000 </a:t>
            </a:r>
            <a:r>
              <a:rPr lang="en-IN" sz="2400" dirty="0">
                <a:latin typeface="Arial" panose="020B0604020202020204" pitchFamily="34" charset="0"/>
                <a:cs typeface="Arial" panose="020B0604020202020204" pitchFamily="34" charset="0"/>
              </a:rPr>
              <a:t>×</a:t>
            </a:r>
            <a:r>
              <a:rPr lang="en-IN" sz="2400" dirty="0"/>
              <a:t> $57 = $57,000. So, the new value of your portfolio is $48,000 + 57,000 = $105,000, for a gain of $5000 or a 5% return on your initial $100,000 investment.</a:t>
            </a:r>
            <a:endParaRPr lang="en-US" altLang="en-US" sz="2400" dirty="0">
              <a:ea typeface="ヒラギノ角ゴ Pro W3" pitchFamily="-65" charset="-128"/>
            </a:endParaRPr>
          </a:p>
        </p:txBody>
      </p:sp>
    </p:spTree>
    <p:extLst>
      <p:ext uri="{BB962C8B-B14F-4D97-AF65-F5344CB8AC3E}">
        <p14:creationId xmlns:p14="http://schemas.microsoft.com/office/powerpoint/2010/main" val="1876135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ヒラギノ角ゴ Pro W3" pitchFamily="-65" charset="-128"/>
              </a:rPr>
              <a:t>Example 12.1 Calculating Portfolio Returns </a:t>
            </a:r>
            <a:r>
              <a:rPr lang="en-US" altLang="en-US" sz="2000" b="0" dirty="0">
                <a:latin typeface="+mj-lt"/>
                <a:ea typeface="ヒラギノ角ゴ Pro W3" pitchFamily="-65" charset="-128"/>
              </a:rPr>
              <a:t>(5 of 8)</a:t>
            </a:r>
            <a:endParaRPr lang="en-US" sz="2000" b="0" dirty="0">
              <a:latin typeface="+mj-lt"/>
            </a:endParaRPr>
          </a:p>
        </p:txBody>
      </p:sp>
      <p:sp>
        <p:nvSpPr>
          <p:cNvPr id="3" name="Content Placeholder 2"/>
          <p:cNvSpPr>
            <a:spLocks noGrp="1"/>
          </p:cNvSpPr>
          <p:nvPr>
            <p:ph idx="1"/>
          </p:nvPr>
        </p:nvSpPr>
        <p:spPr>
          <a:xfrm>
            <a:off x="457200" y="1600201"/>
            <a:ext cx="8229600" cy="1676400"/>
          </a:xfrm>
        </p:spPr>
        <p:txBody>
          <a:bodyPr/>
          <a:lstStyle/>
          <a:p>
            <a:pPr>
              <a:buNone/>
            </a:pPr>
            <a:r>
              <a:rPr lang="en-US" altLang="en-US" sz="2600" b="1" dirty="0">
                <a:ea typeface="ヒラギノ角ゴ Pro W3" pitchFamily="-65" charset="-128"/>
              </a:rPr>
              <a:t>Execute:</a:t>
            </a:r>
          </a:p>
          <a:p>
            <a:r>
              <a:rPr lang="en-IN" sz="2400" dirty="0"/>
              <a:t>Since neither stock paid any dividends, we calculate their returns simply as the capital gain or loss divided by the purchase price. The return on Apple stock was</a:t>
            </a:r>
            <a:endParaRPr lang="en-US" altLang="en-US" sz="2400" dirty="0">
              <a:ea typeface="ヒラギノ角ゴ Pro W3" pitchFamily="-65" charset="-128"/>
            </a:endParaRPr>
          </a:p>
        </p:txBody>
      </p:sp>
      <p:sp>
        <p:nvSpPr>
          <p:cNvPr id="5" name="Content Placeholder 4"/>
          <p:cNvSpPr>
            <a:spLocks noGrp="1"/>
          </p:cNvSpPr>
          <p:nvPr>
            <p:ph idx="13"/>
          </p:nvPr>
        </p:nvSpPr>
        <p:spPr>
          <a:xfrm>
            <a:off x="762000" y="4267200"/>
            <a:ext cx="6705600" cy="381000"/>
          </a:xfrm>
        </p:spPr>
        <p:txBody>
          <a:bodyPr>
            <a:normAutofit fontScale="92500" lnSpcReduction="10000"/>
          </a:bodyPr>
          <a:lstStyle/>
          <a:p>
            <a:pPr marL="0" indent="0">
              <a:buNone/>
            </a:pPr>
            <a:r>
              <a:rPr lang="en-IN" sz="2400" dirty="0"/>
              <a:t>and the return on Coca-Cola stock was</a:t>
            </a:r>
          </a:p>
        </p:txBody>
      </p:sp>
      <p:graphicFrame>
        <p:nvGraphicFramePr>
          <p:cNvPr id="6" name="Object 5" descr="An equation: $40 divided by $200 = 20%."/>
          <p:cNvGraphicFramePr>
            <a:graphicFrameLocks noChangeAspect="1"/>
          </p:cNvGraphicFramePr>
          <p:nvPr>
            <p:extLst>
              <p:ext uri="{D42A27DB-BD31-4B8C-83A1-F6EECF244321}">
                <p14:modId xmlns:p14="http://schemas.microsoft.com/office/powerpoint/2010/main" val="2318980155"/>
              </p:ext>
            </p:extLst>
          </p:nvPr>
        </p:nvGraphicFramePr>
        <p:xfrm>
          <a:off x="3074988" y="3387725"/>
          <a:ext cx="1604962" cy="692150"/>
        </p:xfrm>
        <a:graphic>
          <a:graphicData uri="http://schemas.openxmlformats.org/presentationml/2006/ole">
            <mc:AlternateContent xmlns:mc="http://schemas.openxmlformats.org/markup-compatibility/2006">
              <mc:Choice xmlns:v="urn:schemas-microsoft-com:vml" Requires="v">
                <p:oleObj spid="_x0000_s77868" name="Equation" r:id="rId4" imgW="1765080" imgH="761760" progId="Equation.DSMT4">
                  <p:embed/>
                </p:oleObj>
              </mc:Choice>
              <mc:Fallback>
                <p:oleObj name="Equation" r:id="rId4" imgW="1765080" imgH="761760" progId="Equation.DSMT4">
                  <p:embed/>
                  <p:pic>
                    <p:nvPicPr>
                      <p:cNvPr id="0" name=""/>
                      <p:cNvPicPr/>
                      <p:nvPr/>
                    </p:nvPicPr>
                    <p:blipFill>
                      <a:blip r:embed="rId5"/>
                      <a:stretch>
                        <a:fillRect/>
                      </a:stretch>
                    </p:blipFill>
                    <p:spPr>
                      <a:xfrm>
                        <a:off x="3074988" y="3387725"/>
                        <a:ext cx="1604962" cy="692150"/>
                      </a:xfrm>
                      <a:prstGeom prst="rect">
                        <a:avLst/>
                      </a:prstGeom>
                    </p:spPr>
                  </p:pic>
                </p:oleObj>
              </mc:Fallback>
            </mc:AlternateContent>
          </a:graphicData>
        </a:graphic>
      </p:graphicFrame>
      <p:graphicFrame>
        <p:nvGraphicFramePr>
          <p:cNvPr id="7" name="Object 6" descr="An equation: negative $3 divided by $60 = negative 5%."/>
          <p:cNvGraphicFramePr>
            <a:graphicFrameLocks noChangeAspect="1"/>
          </p:cNvGraphicFramePr>
          <p:nvPr>
            <p:extLst>
              <p:ext uri="{D42A27DB-BD31-4B8C-83A1-F6EECF244321}">
                <p14:modId xmlns:p14="http://schemas.microsoft.com/office/powerpoint/2010/main" val="1006243236"/>
              </p:ext>
            </p:extLst>
          </p:nvPr>
        </p:nvGraphicFramePr>
        <p:xfrm>
          <a:off x="3351213" y="4856163"/>
          <a:ext cx="1454150" cy="692150"/>
        </p:xfrm>
        <a:graphic>
          <a:graphicData uri="http://schemas.openxmlformats.org/presentationml/2006/ole">
            <mc:AlternateContent xmlns:mc="http://schemas.openxmlformats.org/markup-compatibility/2006">
              <mc:Choice xmlns:v="urn:schemas-microsoft-com:vml" Requires="v">
                <p:oleObj spid="_x0000_s77869" name="Equation" r:id="rId6" imgW="1600200" imgH="761760" progId="Equation.DSMT4">
                  <p:embed/>
                </p:oleObj>
              </mc:Choice>
              <mc:Fallback>
                <p:oleObj name="Equation" r:id="rId6" imgW="1600200" imgH="761760" progId="Equation.DSMT4">
                  <p:embed/>
                  <p:pic>
                    <p:nvPicPr>
                      <p:cNvPr id="0" name=""/>
                      <p:cNvPicPr/>
                      <p:nvPr/>
                    </p:nvPicPr>
                    <p:blipFill>
                      <a:blip r:embed="rId7"/>
                      <a:stretch>
                        <a:fillRect/>
                      </a:stretch>
                    </p:blipFill>
                    <p:spPr>
                      <a:xfrm>
                        <a:off x="3351213" y="4856163"/>
                        <a:ext cx="1454150" cy="692150"/>
                      </a:xfrm>
                      <a:prstGeom prst="rect">
                        <a:avLst/>
                      </a:prstGeom>
                    </p:spPr>
                  </p:pic>
                </p:oleObj>
              </mc:Fallback>
            </mc:AlternateContent>
          </a:graphicData>
        </a:graphic>
      </p:graphicFrame>
    </p:spTree>
    <p:extLst>
      <p:ext uri="{BB962C8B-B14F-4D97-AF65-F5344CB8AC3E}">
        <p14:creationId xmlns:p14="http://schemas.microsoft.com/office/powerpoint/2010/main" val="2573207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ヒラギノ角ゴ Pro W3" pitchFamily="-65" charset="-128"/>
              </a:rPr>
              <a:t>Example 12.1 Calculating Portfolio Returns </a:t>
            </a:r>
            <a:r>
              <a:rPr lang="en-US" altLang="en-US" sz="2000" b="0" dirty="0">
                <a:latin typeface="+mj-lt"/>
                <a:ea typeface="ヒラギノ角ゴ Pro W3" pitchFamily="-65" charset="-128"/>
              </a:rPr>
              <a:t>(6 of 8)</a:t>
            </a:r>
            <a:endParaRPr lang="en-US" sz="2000" b="0" dirty="0">
              <a:latin typeface="+mj-lt"/>
            </a:endParaRPr>
          </a:p>
        </p:txBody>
      </p:sp>
      <p:sp>
        <p:nvSpPr>
          <p:cNvPr id="3" name="Content Placeholder 2"/>
          <p:cNvSpPr>
            <a:spLocks noGrp="1"/>
          </p:cNvSpPr>
          <p:nvPr>
            <p:ph idx="1"/>
          </p:nvPr>
        </p:nvSpPr>
        <p:spPr>
          <a:xfrm>
            <a:off x="457200" y="1600200"/>
            <a:ext cx="4648200" cy="990599"/>
          </a:xfrm>
        </p:spPr>
        <p:txBody>
          <a:bodyPr/>
          <a:lstStyle/>
          <a:p>
            <a:pPr>
              <a:buNone/>
            </a:pPr>
            <a:r>
              <a:rPr lang="en-US" altLang="en-US" sz="2600" b="1" dirty="0">
                <a:ea typeface="ヒラギノ角ゴ Pro W3" pitchFamily="-65" charset="-128"/>
              </a:rPr>
              <a:t>Execute:</a:t>
            </a:r>
          </a:p>
          <a:p>
            <a:r>
              <a:rPr lang="en-US" altLang="en-US" sz="2400" dirty="0">
                <a:ea typeface="ヒラギノ角ゴ Pro W3" pitchFamily="-65" charset="-128"/>
              </a:rPr>
              <a:t>The initial portfolio weights were</a:t>
            </a:r>
          </a:p>
        </p:txBody>
      </p:sp>
      <p:sp>
        <p:nvSpPr>
          <p:cNvPr id="8" name="Content Placeholder 7"/>
          <p:cNvSpPr>
            <a:spLocks noGrp="1"/>
          </p:cNvSpPr>
          <p:nvPr>
            <p:ph idx="13"/>
          </p:nvPr>
        </p:nvSpPr>
        <p:spPr>
          <a:xfrm>
            <a:off x="661987" y="2819400"/>
            <a:ext cx="1852613" cy="424875"/>
          </a:xfrm>
        </p:spPr>
        <p:txBody>
          <a:bodyPr>
            <a:normAutofit fontScale="92500"/>
          </a:bodyPr>
          <a:lstStyle/>
          <a:p>
            <a:pPr marL="0" indent="0">
              <a:buNone/>
            </a:pPr>
            <a:r>
              <a:rPr lang="en-US" altLang="en-US" sz="2400" dirty="0">
                <a:ea typeface="ヒラギノ角ゴ Pro W3" pitchFamily="-65" charset="-128"/>
              </a:rPr>
              <a:t>for Apple and</a:t>
            </a:r>
            <a:endParaRPr lang="en-IN" sz="2400" dirty="0"/>
          </a:p>
        </p:txBody>
      </p:sp>
      <p:sp>
        <p:nvSpPr>
          <p:cNvPr id="9" name="Content Placeholder 8"/>
          <p:cNvSpPr>
            <a:spLocks noGrp="1"/>
          </p:cNvSpPr>
          <p:nvPr>
            <p:ph idx="14"/>
          </p:nvPr>
        </p:nvSpPr>
        <p:spPr>
          <a:xfrm>
            <a:off x="457200" y="2743200"/>
            <a:ext cx="8229600" cy="1371600"/>
          </a:xfrm>
        </p:spPr>
        <p:txBody>
          <a:bodyPr/>
          <a:lstStyle/>
          <a:p>
            <a:pPr marL="255600" indent="-255600">
              <a:lnSpc>
                <a:spcPct val="150000"/>
              </a:lnSpc>
              <a:buNone/>
            </a:pPr>
            <a:r>
              <a:rPr lang="en-US" altLang="en-US" sz="2400" dirty="0">
                <a:ea typeface="ヒラギノ角ゴ Pro W3" pitchFamily="-65" charset="-128"/>
              </a:rPr>
              <a:t>                                                      for </a:t>
            </a:r>
            <a:r>
              <a:rPr lang="en-IN" sz="2400" dirty="0"/>
              <a:t>Coca-Cola,</a:t>
            </a:r>
            <a:r>
              <a:rPr lang="en-US" altLang="en-US" sz="2400" dirty="0">
                <a:ea typeface="ヒラギノ角ゴ Pro W3" pitchFamily="-65" charset="-128"/>
              </a:rPr>
              <a:t> so we can also compute portfolio return from Equation 11.2 as:</a:t>
            </a:r>
          </a:p>
        </p:txBody>
      </p:sp>
      <p:graphicFrame>
        <p:nvGraphicFramePr>
          <p:cNvPr id="5" name="Object 4" descr="An equation: $40,000 divided by $100,000 = 40%."/>
          <p:cNvGraphicFramePr>
            <a:graphicFrameLocks noChangeAspect="1"/>
          </p:cNvGraphicFramePr>
          <p:nvPr>
            <p:extLst>
              <p:ext uri="{D42A27DB-BD31-4B8C-83A1-F6EECF244321}">
                <p14:modId xmlns:p14="http://schemas.microsoft.com/office/powerpoint/2010/main" val="3578604897"/>
              </p:ext>
            </p:extLst>
          </p:nvPr>
        </p:nvGraphicFramePr>
        <p:xfrm>
          <a:off x="5329238" y="2011363"/>
          <a:ext cx="2078037" cy="703262"/>
        </p:xfrm>
        <a:graphic>
          <a:graphicData uri="http://schemas.openxmlformats.org/presentationml/2006/ole">
            <mc:AlternateContent xmlns:mc="http://schemas.openxmlformats.org/markup-compatibility/2006">
              <mc:Choice xmlns:v="urn:schemas-microsoft-com:vml" Requires="v">
                <p:oleObj spid="_x0000_s78919" name="Equation" r:id="rId4" imgW="2286000" imgH="774360" progId="Equation.DSMT4">
                  <p:embed/>
                </p:oleObj>
              </mc:Choice>
              <mc:Fallback>
                <p:oleObj name="Equation" r:id="rId4" imgW="2286000" imgH="774360" progId="Equation.DSMT4">
                  <p:embed/>
                  <p:pic>
                    <p:nvPicPr>
                      <p:cNvPr id="0" name=""/>
                      <p:cNvPicPr/>
                      <p:nvPr/>
                    </p:nvPicPr>
                    <p:blipFill>
                      <a:blip r:embed="rId5"/>
                      <a:stretch>
                        <a:fillRect/>
                      </a:stretch>
                    </p:blipFill>
                    <p:spPr>
                      <a:xfrm>
                        <a:off x="5329238" y="2011363"/>
                        <a:ext cx="2078037" cy="703262"/>
                      </a:xfrm>
                      <a:prstGeom prst="rect">
                        <a:avLst/>
                      </a:prstGeom>
                    </p:spPr>
                  </p:pic>
                </p:oleObj>
              </mc:Fallback>
            </mc:AlternateContent>
          </a:graphicData>
        </a:graphic>
      </p:graphicFrame>
      <p:graphicFrame>
        <p:nvGraphicFramePr>
          <p:cNvPr id="6" name="Object 5" descr="An equation: $60,000 divided by $100,000 = 60%."/>
          <p:cNvGraphicFramePr>
            <a:graphicFrameLocks noChangeAspect="1"/>
          </p:cNvGraphicFramePr>
          <p:nvPr>
            <p:extLst>
              <p:ext uri="{D42A27DB-BD31-4B8C-83A1-F6EECF244321}">
                <p14:modId xmlns:p14="http://schemas.microsoft.com/office/powerpoint/2010/main" val="1190282355"/>
              </p:ext>
            </p:extLst>
          </p:nvPr>
        </p:nvGraphicFramePr>
        <p:xfrm>
          <a:off x="2706688" y="2682875"/>
          <a:ext cx="2092325" cy="703263"/>
        </p:xfrm>
        <a:graphic>
          <a:graphicData uri="http://schemas.openxmlformats.org/presentationml/2006/ole">
            <mc:AlternateContent xmlns:mc="http://schemas.openxmlformats.org/markup-compatibility/2006">
              <mc:Choice xmlns:v="urn:schemas-microsoft-com:vml" Requires="v">
                <p:oleObj spid="_x0000_s78920" name="Equation" r:id="rId6" imgW="2286000" imgH="774360" progId="Equation.DSMT4">
                  <p:embed/>
                </p:oleObj>
              </mc:Choice>
              <mc:Fallback>
                <p:oleObj name="Equation" r:id="rId6" imgW="2286000" imgH="774360" progId="Equation.DSMT4">
                  <p:embed/>
                  <p:pic>
                    <p:nvPicPr>
                      <p:cNvPr id="0" name=""/>
                      <p:cNvPicPr/>
                      <p:nvPr/>
                    </p:nvPicPr>
                    <p:blipFill>
                      <a:blip r:embed="rId7"/>
                      <a:stretch>
                        <a:fillRect/>
                      </a:stretch>
                    </p:blipFill>
                    <p:spPr>
                      <a:xfrm>
                        <a:off x="2706688" y="2682875"/>
                        <a:ext cx="2092325" cy="703263"/>
                      </a:xfrm>
                      <a:prstGeom prst="rect">
                        <a:avLst/>
                      </a:prstGeom>
                    </p:spPr>
                  </p:pic>
                </p:oleObj>
              </mc:Fallback>
            </mc:AlternateContent>
          </a:graphicData>
        </a:graphic>
      </p:graphicFrame>
      <p:graphicFrame>
        <p:nvGraphicFramePr>
          <p:cNvPr id="7" name="Object 6" descr="An equation: R sub P = W sub Apple times R sub Apple, plus W sub Coke times R sub Coke = 0.40 times 20% plus 0.60 times, negative 5% = 5%."/>
          <p:cNvGraphicFramePr>
            <a:graphicFrameLocks noChangeAspect="1"/>
          </p:cNvGraphicFramePr>
          <p:nvPr>
            <p:extLst>
              <p:ext uri="{D42A27DB-BD31-4B8C-83A1-F6EECF244321}">
                <p14:modId xmlns:p14="http://schemas.microsoft.com/office/powerpoint/2010/main" val="1900271721"/>
              </p:ext>
            </p:extLst>
          </p:nvPr>
        </p:nvGraphicFramePr>
        <p:xfrm>
          <a:off x="1096963" y="4419600"/>
          <a:ext cx="7199312" cy="369888"/>
        </p:xfrm>
        <a:graphic>
          <a:graphicData uri="http://schemas.openxmlformats.org/presentationml/2006/ole">
            <mc:AlternateContent xmlns:mc="http://schemas.openxmlformats.org/markup-compatibility/2006">
              <mc:Choice xmlns:v="urn:schemas-microsoft-com:vml" Requires="v">
                <p:oleObj spid="_x0000_s78921" name="Equation" r:id="rId8" imgW="8191440" imgH="419040" progId="Equation.DSMT4">
                  <p:embed/>
                </p:oleObj>
              </mc:Choice>
              <mc:Fallback>
                <p:oleObj name="Equation" r:id="rId8" imgW="8191440" imgH="419040" progId="Equation.DSMT4">
                  <p:embed/>
                  <p:pic>
                    <p:nvPicPr>
                      <p:cNvPr id="0" name=""/>
                      <p:cNvPicPr/>
                      <p:nvPr/>
                    </p:nvPicPr>
                    <p:blipFill>
                      <a:blip r:embed="rId9"/>
                      <a:stretch>
                        <a:fillRect/>
                      </a:stretch>
                    </p:blipFill>
                    <p:spPr>
                      <a:xfrm>
                        <a:off x="1096963" y="4419600"/>
                        <a:ext cx="7199312" cy="369888"/>
                      </a:xfrm>
                      <a:prstGeom prst="rect">
                        <a:avLst/>
                      </a:prstGeom>
                    </p:spPr>
                  </p:pic>
                </p:oleObj>
              </mc:Fallback>
            </mc:AlternateContent>
          </a:graphicData>
        </a:graphic>
      </p:graphicFrame>
    </p:spTree>
    <p:extLst>
      <p:ext uri="{BB962C8B-B14F-4D97-AF65-F5344CB8AC3E}">
        <p14:creationId xmlns:p14="http://schemas.microsoft.com/office/powerpoint/2010/main" val="3704310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Example 12.1 Calculating Portfolio Returns </a:t>
            </a:r>
            <a:r>
              <a:rPr lang="en-US" altLang="en-US" sz="2000" b="0" dirty="0">
                <a:latin typeface="+mj-lt"/>
                <a:ea typeface="ヒラギノ角ゴ Pro W3" pitchFamily="-65" charset="-128"/>
              </a:rPr>
              <a:t>(7 of 8)</a:t>
            </a:r>
            <a:endParaRPr lang="en-US" sz="2000" b="0" dirty="0">
              <a:latin typeface="+mj-lt"/>
            </a:endParaRPr>
          </a:p>
        </p:txBody>
      </p:sp>
      <p:sp>
        <p:nvSpPr>
          <p:cNvPr id="3" name="Content Placeholder 2"/>
          <p:cNvSpPr>
            <a:spLocks noGrp="1"/>
          </p:cNvSpPr>
          <p:nvPr>
            <p:ph idx="1"/>
          </p:nvPr>
        </p:nvSpPr>
        <p:spPr>
          <a:xfrm>
            <a:off x="457200" y="1600201"/>
            <a:ext cx="8229600" cy="1752600"/>
          </a:xfrm>
        </p:spPr>
        <p:txBody>
          <a:bodyPr/>
          <a:lstStyle/>
          <a:p>
            <a:pPr>
              <a:buNone/>
            </a:pPr>
            <a:r>
              <a:rPr lang="en-US" altLang="en-US" sz="2600" b="1" dirty="0">
                <a:ea typeface="ヒラギノ角ゴ Pro W3" pitchFamily="-65" charset="-128"/>
              </a:rPr>
              <a:t>Execute:</a:t>
            </a:r>
          </a:p>
          <a:p>
            <a:r>
              <a:rPr lang="en-IN" sz="2400" dirty="0"/>
              <a:t>After the price change, the new portfolio weights are equal to the value of your investment in each stock divided by the new portfolio value:</a:t>
            </a:r>
            <a:endParaRPr lang="en-US" altLang="en-US" sz="2400" dirty="0">
              <a:ea typeface="ヒラギノ角ゴ Pro W3" pitchFamily="-65" charset="-128"/>
            </a:endParaRPr>
          </a:p>
        </p:txBody>
      </p:sp>
      <p:graphicFrame>
        <p:nvGraphicFramePr>
          <p:cNvPr id="4" name="Object 3" descr="Two equations: W sub Apple = 200 times $240, divided by 105,000 = 45.71%, and W sub Coca-cola = 1000 times $57, divided by 105,000 = 54.29%."/>
          <p:cNvGraphicFramePr>
            <a:graphicFrameLocks noChangeAspect="1"/>
          </p:cNvGraphicFramePr>
          <p:nvPr>
            <p:extLst>
              <p:ext uri="{D42A27DB-BD31-4B8C-83A1-F6EECF244321}">
                <p14:modId xmlns:p14="http://schemas.microsoft.com/office/powerpoint/2010/main" val="1904968164"/>
              </p:ext>
            </p:extLst>
          </p:nvPr>
        </p:nvGraphicFramePr>
        <p:xfrm>
          <a:off x="536575" y="3649663"/>
          <a:ext cx="8070850" cy="704850"/>
        </p:xfrm>
        <a:graphic>
          <a:graphicData uri="http://schemas.openxmlformats.org/presentationml/2006/ole">
            <mc:AlternateContent xmlns:mc="http://schemas.openxmlformats.org/markup-compatibility/2006">
              <mc:Choice xmlns:v="urn:schemas-microsoft-com:vml" Requires="v">
                <p:oleObj spid="_x0000_s79897" name="Equation" r:id="rId4" imgW="8877240" imgH="774360" progId="Equation.DSMT4">
                  <p:embed/>
                </p:oleObj>
              </mc:Choice>
              <mc:Fallback>
                <p:oleObj name="Equation" r:id="rId4" imgW="8877240" imgH="774360" progId="Equation.DSMT4">
                  <p:embed/>
                  <p:pic>
                    <p:nvPicPr>
                      <p:cNvPr id="0" name=""/>
                      <p:cNvPicPr/>
                      <p:nvPr/>
                    </p:nvPicPr>
                    <p:blipFill>
                      <a:blip r:embed="rId5"/>
                      <a:stretch>
                        <a:fillRect/>
                      </a:stretch>
                    </p:blipFill>
                    <p:spPr>
                      <a:xfrm>
                        <a:off x="536575" y="3649663"/>
                        <a:ext cx="8070850" cy="704850"/>
                      </a:xfrm>
                      <a:prstGeom prst="rect">
                        <a:avLst/>
                      </a:prstGeom>
                    </p:spPr>
                  </p:pic>
                </p:oleObj>
              </mc:Fallback>
            </mc:AlternateContent>
          </a:graphicData>
        </a:graphic>
      </p:graphicFrame>
    </p:spTree>
    <p:extLst>
      <p:ext uri="{BB962C8B-B14F-4D97-AF65-F5344CB8AC3E}">
        <p14:creationId xmlns:p14="http://schemas.microsoft.com/office/powerpoint/2010/main" val="12809736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Example 12.1 Calculating Portfolio Returns </a:t>
            </a:r>
            <a:r>
              <a:rPr lang="en-US" altLang="en-US" sz="2000" b="0" dirty="0">
                <a:latin typeface="+mj-lt"/>
                <a:ea typeface="ヒラギノ角ゴ Pro W3" pitchFamily="-65" charset="-128"/>
              </a:rPr>
              <a:t>(8 of 8)</a:t>
            </a:r>
            <a:endParaRPr lang="en-US" sz="2000" b="0" dirty="0">
              <a:latin typeface="+mj-lt"/>
            </a:endParaRPr>
          </a:p>
        </p:txBody>
      </p:sp>
      <p:sp>
        <p:nvSpPr>
          <p:cNvPr id="3" name="Content Placeholder 2"/>
          <p:cNvSpPr>
            <a:spLocks noGrp="1"/>
          </p:cNvSpPr>
          <p:nvPr>
            <p:ph idx="1"/>
          </p:nvPr>
        </p:nvSpPr>
        <p:spPr>
          <a:xfrm>
            <a:off x="457200" y="1600200"/>
            <a:ext cx="8229600" cy="4343399"/>
          </a:xfrm>
        </p:spPr>
        <p:txBody>
          <a:bodyPr/>
          <a:lstStyle/>
          <a:p>
            <a:pPr>
              <a:buNone/>
            </a:pPr>
            <a:r>
              <a:rPr lang="en-US" altLang="en-US" sz="2600" b="1" dirty="0">
                <a:ea typeface="ヒラギノ角ゴ Pro W3" pitchFamily="-65" charset="-128"/>
              </a:rPr>
              <a:t>Evaluate:</a:t>
            </a:r>
          </a:p>
          <a:p>
            <a:r>
              <a:rPr lang="en-IN" sz="2400" dirty="0"/>
              <a:t>The $3000 loss on your investment in Coca-Cola was offset by the $8000 gain in your investment in Apple, for a total gain of $5,000 or 5%. The same result comes from giving a 40% weight to the 20% return on Apple and a 60% weight to the −5% loss on Coca-Cola—you have a total net return of 5%.</a:t>
            </a:r>
            <a:endParaRPr lang="en-US" altLang="en-US" sz="2400" dirty="0">
              <a:ea typeface="ヒラギノ角ゴ Pro W3" pitchFamily="-65" charset="-128"/>
            </a:endParaRPr>
          </a:p>
        </p:txBody>
      </p:sp>
    </p:spTree>
    <p:extLst>
      <p:ext uri="{BB962C8B-B14F-4D97-AF65-F5344CB8AC3E}">
        <p14:creationId xmlns:p14="http://schemas.microsoft.com/office/powerpoint/2010/main" val="111450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Summary of Portfolio Concepts</a:t>
            </a:r>
            <a:endParaRPr lang="en-US" sz="2000" dirty="0">
              <a:latin typeface="+mj-lt"/>
            </a:endParaRPr>
          </a:p>
        </p:txBody>
      </p:sp>
      <p:sp>
        <p:nvSpPr>
          <p:cNvPr id="3" name="Content Placeholder 2"/>
          <p:cNvSpPr>
            <a:spLocks noGrp="1"/>
          </p:cNvSpPr>
          <p:nvPr>
            <p:ph idx="1"/>
          </p:nvPr>
        </p:nvSpPr>
        <p:spPr>
          <a:xfrm>
            <a:off x="457200" y="1600201"/>
            <a:ext cx="8229600" cy="457200"/>
          </a:xfrm>
        </p:spPr>
        <p:txBody>
          <a:bodyPr/>
          <a:lstStyle/>
          <a:p>
            <a:pPr marL="0" indent="0">
              <a:buNone/>
            </a:pPr>
            <a:r>
              <a:rPr lang="en-US" altLang="en-US" sz="2400" b="1" dirty="0">
                <a:ea typeface="ヒラギノ角ゴ Pro W3" pitchFamily="-65" charset="-128"/>
              </a:rPr>
              <a:t>Table 12.1</a:t>
            </a:r>
            <a:r>
              <a:rPr lang="en-US" altLang="en-US" sz="2400" dirty="0">
                <a:ea typeface="ヒラギノ角ゴ Pro W3" pitchFamily="-65" charset="-128"/>
              </a:rPr>
              <a:t> Summary of Portfolio Concepts</a:t>
            </a:r>
            <a:endParaRPr lang="en-US" sz="2400" b="1" dirty="0">
              <a:solidFill>
                <a:srgbClr val="FF0000"/>
              </a:solidFill>
            </a:endParaRPr>
          </a:p>
        </p:txBody>
      </p:sp>
      <p:pic>
        <p:nvPicPr>
          <p:cNvPr id="4" name="Picture 3" descr="Table 12.1, summary of portfolio concepts, with 3 columns: term, concept, and equation. Row 1: portfolio weight. Concept: the relative investment in your portfolio. Equation: w sub I = value of investment I divided by total value of portfolio. Row 2: portfolio return. Concept: the total return earned on your portfolio, accounting for the returns of all the securities in the portfolio and their weights. Equation: R sub P = W sub 1 times R sub 2 + w sub 2 times R sub 2, and so on, plus W sub n times R sub n. Row 3: portfolio expected return. Concept: the return you can expect to earn for your portfolio, given the expected returns of the securities in that portfolio and the relative amount you have invested in each. Equation: E times, left bracket, R sub P, right bracket, = w sub 1 times E times, left bracket, R sub 1, right bracket, plus w sub 2 times E times, left bracket, R sub 2, right bracket, and so on, plus w sub n times E times, left bracket R sub n, right brack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473" y="2222168"/>
            <a:ext cx="8312727" cy="2413663"/>
          </a:xfrm>
          <a:prstGeom prst="rect">
            <a:avLst/>
          </a:prstGeom>
        </p:spPr>
      </p:pic>
    </p:spTree>
    <p:extLst>
      <p:ext uri="{BB962C8B-B14F-4D97-AF65-F5344CB8AC3E}">
        <p14:creationId xmlns:p14="http://schemas.microsoft.com/office/powerpoint/2010/main" val="1408673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Example 12.2 Portfolio Expected Return </a:t>
            </a:r>
            <a:r>
              <a:rPr lang="en-US" altLang="en-US" sz="2000" b="0" dirty="0">
                <a:latin typeface="+mj-lt"/>
                <a:ea typeface="ヒラギノ角ゴ Pro W3" pitchFamily="-65" charset="-128"/>
              </a:rPr>
              <a:t>(1 of 4)</a:t>
            </a:r>
            <a:endParaRPr lang="en-US" sz="2000" dirty="0">
              <a:latin typeface="+mj-lt"/>
            </a:endParaRPr>
          </a:p>
        </p:txBody>
      </p:sp>
      <p:sp>
        <p:nvSpPr>
          <p:cNvPr id="3" name="Content Placeholder 2"/>
          <p:cNvSpPr>
            <a:spLocks noGrp="1"/>
          </p:cNvSpPr>
          <p:nvPr>
            <p:ph idx="1"/>
          </p:nvPr>
        </p:nvSpPr>
        <p:spPr>
          <a:xfrm>
            <a:off x="457200" y="1600200"/>
            <a:ext cx="8229600" cy="4343399"/>
          </a:xfrm>
        </p:spPr>
        <p:txBody>
          <a:bodyPr/>
          <a:lstStyle/>
          <a:p>
            <a:pPr>
              <a:buNone/>
            </a:pPr>
            <a:r>
              <a:rPr lang="en-US" altLang="en-US" sz="2600" b="1" dirty="0">
                <a:ea typeface="ヒラギノ角ゴ Pro W3" pitchFamily="-65" charset="-128"/>
              </a:rPr>
              <a:t>Problem:</a:t>
            </a:r>
          </a:p>
          <a:p>
            <a:r>
              <a:rPr lang="en-IN" sz="2400" dirty="0"/>
              <a:t>Suppose you invest $10,000 in Boeing (BA) stock, and $30,000 in Merck (MRK) stock. You expect a return of 10% for Boeing and 16% for Merck. </a:t>
            </a:r>
          </a:p>
          <a:p>
            <a:r>
              <a:rPr lang="en-IN" sz="2400" dirty="0"/>
              <a:t>What is the expected return for your portfolio?</a:t>
            </a:r>
            <a:endParaRPr lang="en-US" altLang="en-US" sz="2400" dirty="0">
              <a:ea typeface="ヒラギノ角ゴ Pro W3" pitchFamily="-65" charset="-128"/>
            </a:endParaRPr>
          </a:p>
        </p:txBody>
      </p:sp>
    </p:spTree>
    <p:extLst>
      <p:ext uri="{BB962C8B-B14F-4D97-AF65-F5344CB8AC3E}">
        <p14:creationId xmlns:p14="http://schemas.microsoft.com/office/powerpoint/2010/main" val="42318843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ヒラギノ角ゴ Pro W3" pitchFamily="-65" charset="-128"/>
              </a:rPr>
              <a:t>Example 12.2 Portfolio Expected Return </a:t>
            </a:r>
            <a:r>
              <a:rPr lang="en-US" altLang="en-US" sz="2000" b="0" dirty="0">
                <a:latin typeface="+mj-lt"/>
                <a:ea typeface="ヒラギノ角ゴ Pro W3" pitchFamily="-65" charset="-128"/>
              </a:rPr>
              <a:t>(2 of 4)</a:t>
            </a:r>
            <a:endParaRPr lang="en-US" sz="2000" dirty="0">
              <a:latin typeface="+mj-lt"/>
            </a:endParaRPr>
          </a:p>
        </p:txBody>
      </p:sp>
      <p:sp>
        <p:nvSpPr>
          <p:cNvPr id="3" name="Content Placeholder 2"/>
          <p:cNvSpPr>
            <a:spLocks noGrp="1"/>
          </p:cNvSpPr>
          <p:nvPr>
            <p:ph idx="1"/>
          </p:nvPr>
        </p:nvSpPr>
        <p:spPr>
          <a:xfrm>
            <a:off x="457200" y="1600200"/>
            <a:ext cx="8229600" cy="1426979"/>
          </a:xfrm>
        </p:spPr>
        <p:txBody>
          <a:bodyPr/>
          <a:lstStyle/>
          <a:p>
            <a:pPr>
              <a:buNone/>
            </a:pPr>
            <a:r>
              <a:rPr lang="en-US" altLang="en-US" sz="2600" b="1" dirty="0">
                <a:ea typeface="ヒラギノ角ゴ Pro W3" pitchFamily="-65" charset="-128"/>
              </a:rPr>
              <a:t>Solution:</a:t>
            </a:r>
          </a:p>
          <a:p>
            <a:pPr>
              <a:spcBef>
                <a:spcPts val="0"/>
              </a:spcBef>
              <a:buNone/>
            </a:pPr>
            <a:r>
              <a:rPr lang="en-US" altLang="en-US" sz="2600" b="1" dirty="0">
                <a:ea typeface="ヒラギノ角ゴ Pro W3" pitchFamily="-65" charset="-128"/>
              </a:rPr>
              <a:t>Plan:</a:t>
            </a:r>
          </a:p>
          <a:p>
            <a:r>
              <a:rPr lang="en-IN" sz="2400" dirty="0"/>
              <a:t>You have a total of $40,000 invested:</a:t>
            </a:r>
            <a:endParaRPr lang="en-US" altLang="en-US" sz="2400" dirty="0">
              <a:ea typeface="ヒラギノ角ゴ Pro W3" pitchFamily="-65" charset="-128"/>
            </a:endParaRPr>
          </a:p>
        </p:txBody>
      </p:sp>
      <p:sp>
        <p:nvSpPr>
          <p:cNvPr id="6" name="Content Placeholder 5"/>
          <p:cNvSpPr>
            <a:spLocks noGrp="1"/>
          </p:cNvSpPr>
          <p:nvPr>
            <p:ph idx="13"/>
          </p:nvPr>
        </p:nvSpPr>
        <p:spPr>
          <a:xfrm>
            <a:off x="457200" y="5029200"/>
            <a:ext cx="8229600" cy="1096963"/>
          </a:xfrm>
        </p:spPr>
        <p:txBody>
          <a:bodyPr/>
          <a:lstStyle/>
          <a:p>
            <a:r>
              <a:rPr lang="en-IN" sz="2400" dirty="0"/>
              <a:t>Using Equation 12.3, compute the expected return on your whole portfolio by multiplying the expected returns of the stocks in your portfolio by their respective portfolio weights.</a:t>
            </a:r>
          </a:p>
        </p:txBody>
      </p:sp>
      <p:graphicFrame>
        <p:nvGraphicFramePr>
          <p:cNvPr id="4" name="Object 3" descr="Two equations. First: $10,000 divided by $40,000 = 25% in Boeing: E times, left bracket, R sub B Ay, right bracket = 10%. Second: $30,000 divided by $40,000 = 75% in Merck: E times, left bracket, R sub M R K, right bracket = 16%."/>
          <p:cNvGraphicFramePr>
            <a:graphicFrameLocks noChangeAspect="1"/>
          </p:cNvGraphicFramePr>
          <p:nvPr>
            <p:extLst>
              <p:ext uri="{D42A27DB-BD31-4B8C-83A1-F6EECF244321}">
                <p14:modId xmlns:p14="http://schemas.microsoft.com/office/powerpoint/2010/main" val="499759099"/>
              </p:ext>
            </p:extLst>
          </p:nvPr>
        </p:nvGraphicFramePr>
        <p:xfrm>
          <a:off x="1168400" y="3111500"/>
          <a:ext cx="5448300" cy="774700"/>
        </p:xfrm>
        <a:graphic>
          <a:graphicData uri="http://schemas.openxmlformats.org/presentationml/2006/ole">
            <mc:AlternateContent xmlns:mc="http://schemas.openxmlformats.org/markup-compatibility/2006">
              <mc:Choice xmlns:v="urn:schemas-microsoft-com:vml" Requires="v">
                <p:oleObj spid="_x0000_s80938" name="Equation" r:id="rId4" imgW="5448240" imgH="774360" progId="Equation.DSMT4">
                  <p:embed/>
                </p:oleObj>
              </mc:Choice>
              <mc:Fallback>
                <p:oleObj name="Equation" r:id="rId4" imgW="5448240" imgH="774360" progId="Equation.DSMT4">
                  <p:embed/>
                  <p:pic>
                    <p:nvPicPr>
                      <p:cNvPr id="0" name=""/>
                      <p:cNvPicPr/>
                      <p:nvPr/>
                    </p:nvPicPr>
                    <p:blipFill>
                      <a:blip r:embed="rId5"/>
                      <a:stretch>
                        <a:fillRect/>
                      </a:stretch>
                    </p:blipFill>
                    <p:spPr>
                      <a:xfrm>
                        <a:off x="1168400" y="3111500"/>
                        <a:ext cx="5448300" cy="774700"/>
                      </a:xfrm>
                      <a:prstGeom prst="rect">
                        <a:avLst/>
                      </a:prstGeom>
                    </p:spPr>
                  </p:pic>
                </p:oleObj>
              </mc:Fallback>
            </mc:AlternateContent>
          </a:graphicData>
        </a:graphic>
      </p:graphicFrame>
      <p:graphicFrame>
        <p:nvGraphicFramePr>
          <p:cNvPr id="5" name="Object 4" descr="Two equations. First: $10,000 divided by $40,000 = 25% in Boeing: E times, left bracket, R sub B Ay, right bracket = 10%. Second: $30,000 divided by $40,000 = 75% in Merck: E times, left bracket, R sub M R K, right bracket = 16%."/>
          <p:cNvGraphicFramePr>
            <a:graphicFrameLocks noChangeAspect="1"/>
          </p:cNvGraphicFramePr>
          <p:nvPr>
            <p:extLst>
              <p:ext uri="{D42A27DB-BD31-4B8C-83A1-F6EECF244321}">
                <p14:modId xmlns:p14="http://schemas.microsoft.com/office/powerpoint/2010/main" val="3087982407"/>
              </p:ext>
            </p:extLst>
          </p:nvPr>
        </p:nvGraphicFramePr>
        <p:xfrm>
          <a:off x="1168400" y="4070350"/>
          <a:ext cx="5486400" cy="774700"/>
        </p:xfrm>
        <a:graphic>
          <a:graphicData uri="http://schemas.openxmlformats.org/presentationml/2006/ole">
            <mc:AlternateContent xmlns:mc="http://schemas.openxmlformats.org/markup-compatibility/2006">
              <mc:Choice xmlns:v="urn:schemas-microsoft-com:vml" Requires="v">
                <p:oleObj spid="_x0000_s80939" name="Equation" r:id="rId6" imgW="5486400" imgH="774360" progId="Equation.DSMT4">
                  <p:embed/>
                </p:oleObj>
              </mc:Choice>
              <mc:Fallback>
                <p:oleObj name="Equation" r:id="rId6" imgW="5486400" imgH="774360" progId="Equation.DSMT4">
                  <p:embed/>
                  <p:pic>
                    <p:nvPicPr>
                      <p:cNvPr id="0" name=""/>
                      <p:cNvPicPr/>
                      <p:nvPr/>
                    </p:nvPicPr>
                    <p:blipFill>
                      <a:blip r:embed="rId7"/>
                      <a:stretch>
                        <a:fillRect/>
                      </a:stretch>
                    </p:blipFill>
                    <p:spPr>
                      <a:xfrm>
                        <a:off x="1168400" y="4070350"/>
                        <a:ext cx="5486400" cy="774700"/>
                      </a:xfrm>
                      <a:prstGeom prst="rect">
                        <a:avLst/>
                      </a:prstGeom>
                    </p:spPr>
                  </p:pic>
                </p:oleObj>
              </mc:Fallback>
            </mc:AlternateContent>
          </a:graphicData>
        </a:graphic>
      </p:graphicFrame>
    </p:spTree>
    <p:extLst>
      <p:ext uri="{BB962C8B-B14F-4D97-AF65-F5344CB8AC3E}">
        <p14:creationId xmlns:p14="http://schemas.microsoft.com/office/powerpoint/2010/main" val="4004150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Example 12.2 Portfolio Expected Return </a:t>
            </a:r>
            <a:r>
              <a:rPr lang="en-US" altLang="en-US" sz="2000" b="0" dirty="0">
                <a:latin typeface="+mj-lt"/>
                <a:ea typeface="ヒラギノ角ゴ Pro W3" pitchFamily="-65" charset="-128"/>
              </a:rPr>
              <a:t>(3 of 4)</a:t>
            </a:r>
            <a:endParaRPr lang="en-US" sz="2000" dirty="0">
              <a:latin typeface="+mj-lt"/>
            </a:endParaRPr>
          </a:p>
        </p:txBody>
      </p:sp>
      <p:sp>
        <p:nvSpPr>
          <p:cNvPr id="3" name="Content Placeholder 2"/>
          <p:cNvSpPr>
            <a:spLocks noGrp="1"/>
          </p:cNvSpPr>
          <p:nvPr>
            <p:ph idx="1"/>
          </p:nvPr>
        </p:nvSpPr>
        <p:spPr>
          <a:xfrm>
            <a:off x="457200" y="1600201"/>
            <a:ext cx="8229600" cy="1066800"/>
          </a:xfrm>
        </p:spPr>
        <p:txBody>
          <a:bodyPr/>
          <a:lstStyle/>
          <a:p>
            <a:pPr>
              <a:buNone/>
            </a:pPr>
            <a:r>
              <a:rPr lang="en-US" altLang="en-US" sz="2600" b="1" dirty="0">
                <a:ea typeface="ヒラギノ角ゴ Pro W3" pitchFamily="-65" charset="-128"/>
              </a:rPr>
              <a:t>Execute:</a:t>
            </a:r>
          </a:p>
          <a:p>
            <a:r>
              <a:rPr lang="en-US" altLang="en-US" sz="2400" dirty="0">
                <a:ea typeface="ヒラギノ角ゴ Pro W3" pitchFamily="-65" charset="-128"/>
              </a:rPr>
              <a:t>The expected return on your portfolio is:</a:t>
            </a:r>
          </a:p>
        </p:txBody>
      </p:sp>
      <p:graphicFrame>
        <p:nvGraphicFramePr>
          <p:cNvPr id="5" name="Object 4" descr="An equation: E times, left bracket, R sub P, right bracket = W times B Ay, times E times, left bracket, R sub B Ay, right bracket, plus W sub M R K, times E times, left bracket R sub M R K, right bracket. E times, left bracket, R sub P, right bracket = 0.25 times 10% plus 0.75 times 16% = 14.5%."/>
          <p:cNvGraphicFramePr>
            <a:graphicFrameLocks noChangeAspect="1"/>
          </p:cNvGraphicFramePr>
          <p:nvPr>
            <p:extLst>
              <p:ext uri="{D42A27DB-BD31-4B8C-83A1-F6EECF244321}">
                <p14:modId xmlns:p14="http://schemas.microsoft.com/office/powerpoint/2010/main" val="1820101629"/>
              </p:ext>
            </p:extLst>
          </p:nvPr>
        </p:nvGraphicFramePr>
        <p:xfrm>
          <a:off x="1371600" y="2954550"/>
          <a:ext cx="5979160" cy="949960"/>
        </p:xfrm>
        <a:graphic>
          <a:graphicData uri="http://schemas.openxmlformats.org/presentationml/2006/ole">
            <mc:AlternateContent xmlns:mc="http://schemas.openxmlformats.org/markup-compatibility/2006">
              <mc:Choice xmlns:v="urn:schemas-microsoft-com:vml" Requires="v">
                <p:oleObj spid="_x0000_s81942" name="Equation" r:id="rId4" imgW="5435280" imgH="863280" progId="Equation.DSMT4">
                  <p:embed/>
                </p:oleObj>
              </mc:Choice>
              <mc:Fallback>
                <p:oleObj name="Equation" r:id="rId4" imgW="5435280" imgH="863280" progId="Equation.DSMT4">
                  <p:embed/>
                  <p:pic>
                    <p:nvPicPr>
                      <p:cNvPr id="0" name=""/>
                      <p:cNvPicPr/>
                      <p:nvPr/>
                    </p:nvPicPr>
                    <p:blipFill>
                      <a:blip r:embed="rId5"/>
                      <a:stretch>
                        <a:fillRect/>
                      </a:stretch>
                    </p:blipFill>
                    <p:spPr>
                      <a:xfrm>
                        <a:off x="1371600" y="2954550"/>
                        <a:ext cx="5979160" cy="949960"/>
                      </a:xfrm>
                      <a:prstGeom prst="rect">
                        <a:avLst/>
                      </a:prstGeom>
                    </p:spPr>
                  </p:pic>
                </p:oleObj>
              </mc:Fallback>
            </mc:AlternateContent>
          </a:graphicData>
        </a:graphic>
      </p:graphicFrame>
    </p:spTree>
    <p:extLst>
      <p:ext uri="{BB962C8B-B14F-4D97-AF65-F5344CB8AC3E}">
        <p14:creationId xmlns:p14="http://schemas.microsoft.com/office/powerpoint/2010/main" val="2588805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Learning Objectives"/>
          <p:cNvSpPr>
            <a:spLocks noGrp="1"/>
          </p:cNvSpPr>
          <p:nvPr>
            <p:ph type="title"/>
          </p:nvPr>
        </p:nvSpPr>
        <p:spPr/>
        <p:txBody>
          <a:bodyPr/>
          <a:lstStyle/>
          <a:p>
            <a:r>
              <a:rPr lang="en-US" altLang="en-US" sz="3600" dirty="0">
                <a:latin typeface="+mj-lt"/>
              </a:rPr>
              <a:t>Chapter Outline</a:t>
            </a:r>
            <a:endParaRPr lang="en-US" sz="3600" b="1" dirty="0">
              <a:latin typeface="+mj-lt"/>
            </a:endParaRPr>
          </a:p>
        </p:txBody>
      </p:sp>
      <p:sp>
        <p:nvSpPr>
          <p:cNvPr id="3" name="Learning Objective List"/>
          <p:cNvSpPr>
            <a:spLocks noGrp="1"/>
          </p:cNvSpPr>
          <p:nvPr>
            <p:ph idx="1"/>
          </p:nvPr>
        </p:nvSpPr>
        <p:spPr>
          <a:xfrm>
            <a:off x="457200" y="1600200"/>
            <a:ext cx="8382000" cy="4525963"/>
          </a:xfrm>
        </p:spPr>
        <p:txBody>
          <a:bodyPr/>
          <a:lstStyle/>
          <a:p>
            <a:pPr marL="517525" indent="-517525">
              <a:buNone/>
            </a:pPr>
            <a:r>
              <a:rPr lang="en-US" sz="2400" b="1" dirty="0">
                <a:solidFill>
                  <a:srgbClr val="007FA3"/>
                </a:solidFill>
              </a:rPr>
              <a:t>12.1</a:t>
            </a:r>
            <a:r>
              <a:rPr lang="en-US" sz="2400" dirty="0">
                <a:solidFill>
                  <a:srgbClr val="007FA3"/>
                </a:solidFill>
              </a:rPr>
              <a:t> </a:t>
            </a:r>
            <a:r>
              <a:rPr lang="en-US" altLang="en-US" sz="2400" dirty="0">
                <a:ea typeface="ヒラギノ角ゴ Pro W3" pitchFamily="-65" charset="-128"/>
              </a:rPr>
              <a:t>The Expected Return of a Portfolio</a:t>
            </a:r>
          </a:p>
          <a:p>
            <a:pPr marL="0" indent="0">
              <a:buClr>
                <a:schemeClr val="bg1"/>
              </a:buClr>
              <a:buNone/>
            </a:pPr>
            <a:r>
              <a:rPr lang="en-US" sz="2400" b="1" dirty="0">
                <a:solidFill>
                  <a:srgbClr val="007FA3"/>
                </a:solidFill>
              </a:rPr>
              <a:t>12.2</a:t>
            </a:r>
            <a:r>
              <a:rPr lang="en-US" sz="2400" dirty="0">
                <a:solidFill>
                  <a:srgbClr val="007FA3"/>
                </a:solidFill>
              </a:rPr>
              <a:t> </a:t>
            </a:r>
            <a:r>
              <a:rPr lang="en-US" altLang="en-US" sz="2400" dirty="0">
                <a:ea typeface="ヒラギノ角ゴ Pro W3" pitchFamily="-65" charset="-128"/>
              </a:rPr>
              <a:t>The Volatility of a Portfolio </a:t>
            </a:r>
            <a:endParaRPr lang="en-US" sz="2400" dirty="0"/>
          </a:p>
          <a:p>
            <a:pPr marL="0" indent="0">
              <a:buClr>
                <a:schemeClr val="bg1"/>
              </a:buClr>
              <a:buNone/>
            </a:pPr>
            <a:r>
              <a:rPr lang="en-US" sz="2400" b="1" dirty="0">
                <a:solidFill>
                  <a:srgbClr val="007FA3"/>
                </a:solidFill>
              </a:rPr>
              <a:t>12.3 </a:t>
            </a:r>
            <a:r>
              <a:rPr lang="en-US" altLang="en-US" sz="2400" dirty="0">
                <a:ea typeface="ヒラギノ角ゴ Pro W3" pitchFamily="-65" charset="-128"/>
              </a:rPr>
              <a:t>Measuring Systematic Risk</a:t>
            </a:r>
            <a:endParaRPr lang="en-US" sz="2400" dirty="0"/>
          </a:p>
          <a:p>
            <a:pPr marL="914400" indent="-914400">
              <a:buNone/>
            </a:pPr>
            <a:r>
              <a:rPr lang="en-US" sz="2400" b="1" dirty="0">
                <a:solidFill>
                  <a:srgbClr val="007FA3"/>
                </a:solidFill>
              </a:rPr>
              <a:t>12.4 </a:t>
            </a:r>
            <a:r>
              <a:rPr lang="en-US" altLang="en-US" sz="2400" dirty="0">
                <a:ea typeface="ヒラギノ角ゴ Pro W3" pitchFamily="-65" charset="-128"/>
              </a:rPr>
              <a:t>Putting it All Together: The Capital Asset Pricing Model </a:t>
            </a:r>
            <a:endParaRPr lang="en-US" altLang="en-US" sz="2400" dirty="0"/>
          </a:p>
        </p:txBody>
      </p:sp>
    </p:spTree>
    <p:extLst>
      <p:ext uri="{BB962C8B-B14F-4D97-AF65-F5344CB8AC3E}">
        <p14:creationId xmlns:p14="http://schemas.microsoft.com/office/powerpoint/2010/main" val="793399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Example 12.2 Portfolio Expected Return </a:t>
            </a:r>
            <a:r>
              <a:rPr lang="en-US" altLang="en-US" sz="2000" b="0" dirty="0">
                <a:latin typeface="+mj-lt"/>
                <a:ea typeface="ヒラギノ角ゴ Pro W3" pitchFamily="-65" charset="-128"/>
              </a:rPr>
              <a:t>(4 of 4)</a:t>
            </a:r>
            <a:endParaRPr lang="en-US" sz="2000" dirty="0">
              <a:latin typeface="+mj-lt"/>
            </a:endParaRPr>
          </a:p>
        </p:txBody>
      </p:sp>
      <p:sp>
        <p:nvSpPr>
          <p:cNvPr id="3" name="Content Placeholder 2"/>
          <p:cNvSpPr>
            <a:spLocks noGrp="1"/>
          </p:cNvSpPr>
          <p:nvPr>
            <p:ph idx="1"/>
          </p:nvPr>
        </p:nvSpPr>
        <p:spPr>
          <a:xfrm>
            <a:off x="457200" y="1600200"/>
            <a:ext cx="8229600" cy="4343399"/>
          </a:xfrm>
        </p:spPr>
        <p:txBody>
          <a:bodyPr/>
          <a:lstStyle/>
          <a:p>
            <a:pPr>
              <a:buNone/>
            </a:pPr>
            <a:r>
              <a:rPr lang="en-US" altLang="en-US" sz="2600" b="1" dirty="0">
                <a:ea typeface="ヒラギノ角ゴ Pro W3" pitchFamily="-65" charset="-128"/>
              </a:rPr>
              <a:t>Evaluate</a:t>
            </a:r>
          </a:p>
          <a:p>
            <a:r>
              <a:rPr lang="en-IN" sz="2400" dirty="0"/>
              <a:t>The importance of each stock for the expected return of the overall portfolio is determined by the relative amount of money you have invested in it. Most (75%) of your money is invested in Merck, so the overall expected return of the portfolio is much closer to Merck’s expected return than it is to Boeing’s.</a:t>
            </a:r>
            <a:endParaRPr lang="en-US" altLang="en-US" sz="2400" dirty="0">
              <a:ea typeface="ヒラギノ角ゴ Pro W3" pitchFamily="-65" charset="-128"/>
            </a:endParaRPr>
          </a:p>
        </p:txBody>
      </p:sp>
    </p:spTree>
    <p:extLst>
      <p:ext uri="{BB962C8B-B14F-4D97-AF65-F5344CB8AC3E}">
        <p14:creationId xmlns:p14="http://schemas.microsoft.com/office/powerpoint/2010/main" val="1510434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12.2 The Volatility of a Portfolio </a:t>
            </a:r>
            <a:r>
              <a:rPr lang="en-US" altLang="en-US" sz="2000" b="0" dirty="0">
                <a:latin typeface="+mj-lt"/>
                <a:ea typeface="ヒラギノ角ゴ Pro W3" pitchFamily="-65" charset="-128"/>
              </a:rPr>
              <a:t>(1 of 11)</a:t>
            </a:r>
            <a:endParaRPr lang="en-US" sz="2000" dirty="0">
              <a:latin typeface="+mj-lt"/>
            </a:endParaRPr>
          </a:p>
        </p:txBody>
      </p:sp>
      <p:sp>
        <p:nvSpPr>
          <p:cNvPr id="3" name="Content Placeholder 2"/>
          <p:cNvSpPr>
            <a:spLocks noGrp="1"/>
          </p:cNvSpPr>
          <p:nvPr>
            <p:ph idx="1"/>
          </p:nvPr>
        </p:nvSpPr>
        <p:spPr>
          <a:xfrm>
            <a:off x="457200" y="1600200"/>
            <a:ext cx="8229600" cy="4343399"/>
          </a:xfrm>
        </p:spPr>
        <p:txBody>
          <a:bodyPr/>
          <a:lstStyle/>
          <a:p>
            <a:r>
              <a:rPr lang="en-US" altLang="en-US" sz="2600" dirty="0">
                <a:ea typeface="ヒラギノ角ゴ Pro W3" pitchFamily="-65" charset="-128"/>
              </a:rPr>
              <a:t>Investors care about return, but also risk</a:t>
            </a:r>
          </a:p>
          <a:p>
            <a:r>
              <a:rPr lang="en-US" altLang="en-US" sz="2600" dirty="0">
                <a:ea typeface="ヒラギノ角ゴ Pro W3" pitchFamily="-65" charset="-128"/>
              </a:rPr>
              <a:t>When we combine stocks in a portfolio, some risk is eliminated through diversification</a:t>
            </a:r>
          </a:p>
          <a:p>
            <a:pPr lvl="1"/>
            <a:r>
              <a:rPr lang="en-US" altLang="en-US" sz="2400" dirty="0">
                <a:ea typeface="ヒラギノ角ゴ Pro W3" pitchFamily="-65" charset="-128"/>
              </a:rPr>
              <a:t>Remaining risk depends upon the degree to which the stocks share common risk</a:t>
            </a:r>
          </a:p>
          <a:p>
            <a:pPr lvl="1"/>
            <a:r>
              <a:rPr lang="en-US" altLang="en-US" sz="2400" dirty="0">
                <a:ea typeface="ヒラギノ角ゴ Pro W3" pitchFamily="-65" charset="-128"/>
              </a:rPr>
              <a:t>The volatility of a portfolio is the total risk, measured as standard deviation, of the portfolio</a:t>
            </a:r>
          </a:p>
        </p:txBody>
      </p:sp>
    </p:spTree>
    <p:extLst>
      <p:ext uri="{BB962C8B-B14F-4D97-AF65-F5344CB8AC3E}">
        <p14:creationId xmlns:p14="http://schemas.microsoft.com/office/powerpoint/2010/main" val="2072144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12.2 The Volatility of a Portfolio </a:t>
            </a:r>
            <a:r>
              <a:rPr lang="en-US" altLang="en-US" sz="2000" b="0" dirty="0">
                <a:latin typeface="+mj-lt"/>
                <a:ea typeface="ヒラギノ角ゴ Pro W3" pitchFamily="-65" charset="-128"/>
              </a:rPr>
              <a:t>(2 of 11)</a:t>
            </a:r>
            <a:endParaRPr lang="en-US" sz="2000" dirty="0">
              <a:latin typeface="+mj-lt"/>
            </a:endParaRPr>
          </a:p>
        </p:txBody>
      </p:sp>
      <p:sp>
        <p:nvSpPr>
          <p:cNvPr id="3" name="Content Placeholder 2"/>
          <p:cNvSpPr>
            <a:spLocks noGrp="1"/>
          </p:cNvSpPr>
          <p:nvPr>
            <p:ph idx="1"/>
          </p:nvPr>
        </p:nvSpPr>
        <p:spPr>
          <a:xfrm>
            <a:off x="457200" y="1600200"/>
            <a:ext cx="8229600" cy="4343399"/>
          </a:xfrm>
        </p:spPr>
        <p:txBody>
          <a:bodyPr/>
          <a:lstStyle/>
          <a:p>
            <a:r>
              <a:rPr lang="en-US" altLang="en-US" sz="2600" dirty="0">
                <a:ea typeface="ヒラギノ角ゴ Pro W3" pitchFamily="-65" charset="-128"/>
              </a:rPr>
              <a:t>Table 12.2 shows returns for three hypothetical stocks, along with their average returns and volatilities  </a:t>
            </a:r>
          </a:p>
          <a:p>
            <a:r>
              <a:rPr lang="en-US" altLang="en-US" sz="2600" dirty="0">
                <a:ea typeface="ヒラギノ角ゴ Pro W3" pitchFamily="-65" charset="-128"/>
              </a:rPr>
              <a:t>Note that while the three stocks have the same volatility and average return, the pattern of returns differs</a:t>
            </a:r>
          </a:p>
          <a:p>
            <a:r>
              <a:rPr lang="en-US" altLang="en-US" sz="2600" dirty="0">
                <a:ea typeface="ヒラギノ角ゴ Pro W3" pitchFamily="-65" charset="-128"/>
              </a:rPr>
              <a:t>When the airline stocks performed well, the oil stock did poorly, and when the airlines did poorly, the oil stock did well</a:t>
            </a:r>
          </a:p>
        </p:txBody>
      </p:sp>
    </p:spTree>
    <p:extLst>
      <p:ext uri="{BB962C8B-B14F-4D97-AF65-F5344CB8AC3E}">
        <p14:creationId xmlns:p14="http://schemas.microsoft.com/office/powerpoint/2010/main" val="2225582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Returns for Three Stocks, and Portfolios of Pairs of Stocks</a:t>
            </a:r>
            <a:endParaRPr lang="en-US" sz="2000" dirty="0">
              <a:latin typeface="+mj-lt"/>
            </a:endParaRPr>
          </a:p>
        </p:txBody>
      </p:sp>
      <p:sp>
        <p:nvSpPr>
          <p:cNvPr id="3" name="Content Placeholder 2"/>
          <p:cNvSpPr>
            <a:spLocks noGrp="1"/>
          </p:cNvSpPr>
          <p:nvPr>
            <p:ph idx="1"/>
          </p:nvPr>
        </p:nvSpPr>
        <p:spPr>
          <a:xfrm>
            <a:off x="457200" y="1600201"/>
            <a:ext cx="8229600" cy="304799"/>
          </a:xfrm>
        </p:spPr>
        <p:txBody>
          <a:bodyPr>
            <a:normAutofit fontScale="85000" lnSpcReduction="10000"/>
          </a:bodyPr>
          <a:lstStyle/>
          <a:p>
            <a:pPr marL="0" indent="0">
              <a:buNone/>
            </a:pPr>
            <a:r>
              <a:rPr lang="en-US" altLang="en-US" sz="2000" b="1" dirty="0">
                <a:ea typeface="ヒラギノ角ゴ Pro W3" pitchFamily="-65" charset="-128"/>
              </a:rPr>
              <a:t>Table 12.2</a:t>
            </a:r>
            <a:r>
              <a:rPr lang="en-US" altLang="en-US" sz="2000" dirty="0">
                <a:ea typeface="ヒラギノ角ゴ Pro W3" pitchFamily="-65" charset="-128"/>
              </a:rPr>
              <a:t> Retu	</a:t>
            </a:r>
            <a:r>
              <a:rPr lang="en-US" altLang="en-US" sz="2000" dirty="0" err="1">
                <a:ea typeface="ヒラギノ角ゴ Pro W3" pitchFamily="-65" charset="-128"/>
              </a:rPr>
              <a:t>rns</a:t>
            </a:r>
            <a:r>
              <a:rPr lang="en-US" altLang="en-US" sz="2000" dirty="0">
                <a:ea typeface="ヒラギノ角ゴ Pro W3" pitchFamily="-65" charset="-128"/>
              </a:rPr>
              <a:t> for Three Stocks, and Portfolios of Pairs of Stocks</a:t>
            </a:r>
            <a:endParaRPr lang="en-US" sz="2000" b="1" dirty="0">
              <a:solidFill>
                <a:srgbClr val="FF0000"/>
              </a:solidFill>
            </a:endParaRPr>
          </a:p>
        </p:txBody>
      </p:sp>
      <p:graphicFrame>
        <p:nvGraphicFramePr>
          <p:cNvPr id="4" name="Table 3" descr="Table 12.2, returns for three stocks, and portfolios of pairs of stocks, with 6 columns: year, North Air, West Air, Texas Oil, half N.Ay. And half W.Ay., and half W.Ay. And half T.O. The columns that include North Air, West Air, and Texas Oil are stock returns. The two columns with pairs of stocks are portfolio returns. For 2011, left to right from North Air through the second pair of stock returns, respectively: 21%, 9%, negative 2%, 15.0%, and 3.5%. For 2012: 30%, 21%, negative 5%, 25.5%, and 8.0%. For 2013: 7%, 7%, 9%, 7.0%, and 8.0%. For 2014: negative 5%, negative 2%, 21%, negative 3.5%, and 9.5%. For 2015: negative 2%, negative 5%, 30%, negative 3.5%, and 9.5%. For 2016: 9%, 30%, 7%, 19.5%, and 18.5%. The average return for each stock and each pair of stocks is 10%. The volatility from left to right: 13.4%, 13.4%, 13.4%, 12.1%, and 5.1%."/>
          <p:cNvGraphicFramePr>
            <a:graphicFrameLocks noGrp="1"/>
          </p:cNvGraphicFramePr>
          <p:nvPr>
            <p:extLst>
              <p:ext uri="{D42A27DB-BD31-4B8C-83A1-F6EECF244321}">
                <p14:modId xmlns:p14="http://schemas.microsoft.com/office/powerpoint/2010/main" val="810148668"/>
              </p:ext>
            </p:extLst>
          </p:nvPr>
        </p:nvGraphicFramePr>
        <p:xfrm>
          <a:off x="457200" y="2057400"/>
          <a:ext cx="8382000" cy="4216400"/>
        </p:xfrm>
        <a:graphic>
          <a:graphicData uri="http://schemas.openxmlformats.org/drawingml/2006/table">
            <a:tbl>
              <a:tblPr firstRow="1" bandRow="1">
                <a:tableStyleId>{3B4B98B0-60AC-42C2-AFA5-B58CD77FA1E5}</a:tableStyleId>
              </a:tblPr>
              <a:tblGrid>
                <a:gridCol w="1397000">
                  <a:extLst>
                    <a:ext uri="{9D8B030D-6E8A-4147-A177-3AD203B41FA5}">
                      <a16:colId xmlns:a16="http://schemas.microsoft.com/office/drawing/2014/main" val="20000"/>
                    </a:ext>
                  </a:extLst>
                </a:gridCol>
                <a:gridCol w="1397000">
                  <a:extLst>
                    <a:ext uri="{9D8B030D-6E8A-4147-A177-3AD203B41FA5}">
                      <a16:colId xmlns:a16="http://schemas.microsoft.com/office/drawing/2014/main" val="20001"/>
                    </a:ext>
                  </a:extLst>
                </a:gridCol>
                <a:gridCol w="1397000">
                  <a:extLst>
                    <a:ext uri="{9D8B030D-6E8A-4147-A177-3AD203B41FA5}">
                      <a16:colId xmlns:a16="http://schemas.microsoft.com/office/drawing/2014/main" val="20002"/>
                    </a:ext>
                  </a:extLst>
                </a:gridCol>
                <a:gridCol w="1397000">
                  <a:extLst>
                    <a:ext uri="{9D8B030D-6E8A-4147-A177-3AD203B41FA5}">
                      <a16:colId xmlns:a16="http://schemas.microsoft.com/office/drawing/2014/main" val="20003"/>
                    </a:ext>
                  </a:extLst>
                </a:gridCol>
                <a:gridCol w="1397000">
                  <a:extLst>
                    <a:ext uri="{9D8B030D-6E8A-4147-A177-3AD203B41FA5}">
                      <a16:colId xmlns:a16="http://schemas.microsoft.com/office/drawing/2014/main" val="20004"/>
                    </a:ext>
                  </a:extLst>
                </a:gridCol>
                <a:gridCol w="1397000">
                  <a:extLst>
                    <a:ext uri="{9D8B030D-6E8A-4147-A177-3AD203B41FA5}">
                      <a16:colId xmlns:a16="http://schemas.microsoft.com/office/drawing/2014/main" val="20005"/>
                    </a:ext>
                  </a:extLst>
                </a:gridCol>
              </a:tblGrid>
              <a:tr h="370840">
                <a:tc>
                  <a:txBody>
                    <a:bodyPr/>
                    <a:lstStyle/>
                    <a:p>
                      <a:r>
                        <a:rPr lang="en-IN" sz="1400" b="1" i="0" u="none" strike="noStrike" kern="1200" baseline="0" dirty="0">
                          <a:solidFill>
                            <a:schemeClr val="tx1"/>
                          </a:solidFill>
                          <a:latin typeface="+mn-lt"/>
                          <a:ea typeface="+mn-ea"/>
                          <a:cs typeface="+mn-cs"/>
                        </a:rPr>
                        <a:t>Stock Returns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dirty="0">
                          <a:solidFill>
                            <a:schemeClr val="bg1"/>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dirty="0">
                          <a:solidFill>
                            <a:schemeClr val="bg1"/>
                          </a:solidFill>
                        </a:rPr>
                        <a:t>Blank</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dirty="0">
                          <a:solidFill>
                            <a:schemeClr val="bg1"/>
                          </a:solidFill>
                        </a:rPr>
                        <a:t>Blank</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b="1" i="0" u="none" strike="noStrike" kern="1200" baseline="0" dirty="0">
                          <a:solidFill>
                            <a:schemeClr val="tx1"/>
                          </a:solidFill>
                          <a:latin typeface="+mn-lt"/>
                          <a:ea typeface="+mn-ea"/>
                          <a:cs typeface="+mn-cs"/>
                        </a:rPr>
                        <a:t>Portfolio Returns</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400" dirty="0">
                          <a:solidFill>
                            <a:schemeClr val="bg1"/>
                          </a:solidFill>
                        </a:rPr>
                        <a:t>Blank</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IN" sz="1400" b="1" i="0" u="none" strike="noStrike" kern="1200" baseline="0" dirty="0">
                          <a:solidFill>
                            <a:schemeClr val="tx1"/>
                          </a:solidFill>
                          <a:latin typeface="+mn-lt"/>
                          <a:ea typeface="+mn-ea"/>
                          <a:cs typeface="+mn-cs"/>
                        </a:rPr>
                        <a:t>Year</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b="1" i="0" u="none" strike="noStrike" kern="1200" baseline="0" dirty="0">
                          <a:solidFill>
                            <a:schemeClr val="tx1"/>
                          </a:solidFill>
                          <a:latin typeface="+mn-lt"/>
                          <a:ea typeface="+mn-ea"/>
                          <a:cs typeface="+mn-cs"/>
                        </a:rPr>
                        <a:t>North Air</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b="1" i="0" u="none" strike="noStrike" kern="1200" baseline="0" dirty="0">
                          <a:solidFill>
                            <a:schemeClr val="tx1"/>
                          </a:solidFill>
                          <a:latin typeface="+mn-lt"/>
                          <a:ea typeface="+mn-ea"/>
                          <a:cs typeface="+mn-cs"/>
                        </a:rPr>
                        <a:t>West Air</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b="1" i="0" u="none" strike="noStrike" kern="1200" baseline="0" dirty="0">
                          <a:solidFill>
                            <a:schemeClr val="tx1"/>
                          </a:solidFill>
                          <a:latin typeface="+mn-lt"/>
                          <a:ea typeface="+mn-ea"/>
                          <a:cs typeface="+mn-cs"/>
                        </a:rPr>
                        <a:t>Texas Oil</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b="1" i="0" u="none" strike="noStrike" kern="1200" baseline="0" dirty="0">
                          <a:solidFill>
                            <a:schemeClr val="tx1"/>
                          </a:solidFill>
                          <a:latin typeface="+mn-lt"/>
                          <a:ea typeface="+mn-ea"/>
                          <a:cs typeface="+mn-cs"/>
                        </a:rPr>
                        <a:t>(1)</a:t>
                      </a:r>
                    </a:p>
                    <a:p>
                      <a:r>
                        <a:rPr lang="en-IN" sz="1400" b="1" i="0" u="none" strike="noStrike" kern="1200" baseline="0" dirty="0">
                          <a:solidFill>
                            <a:schemeClr val="tx1"/>
                          </a:solidFill>
                          <a:latin typeface="+mn-lt"/>
                          <a:ea typeface="+mn-ea"/>
                          <a:cs typeface="+mn-cs"/>
                        </a:rPr>
                        <a:t>Half N.A.</a:t>
                      </a:r>
                    </a:p>
                    <a:p>
                      <a:r>
                        <a:rPr lang="en-IN" sz="1400" b="1" i="0" u="none" strike="noStrike" kern="1200" baseline="0" dirty="0">
                          <a:solidFill>
                            <a:schemeClr val="tx1"/>
                          </a:solidFill>
                          <a:latin typeface="+mn-lt"/>
                          <a:ea typeface="+mn-ea"/>
                          <a:cs typeface="+mn-cs"/>
                        </a:rPr>
                        <a:t>and Half W.A.</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400" b="1" i="0" u="none" strike="noStrike" kern="1200" baseline="0" dirty="0">
                          <a:solidFill>
                            <a:schemeClr val="tx1"/>
                          </a:solidFill>
                          <a:latin typeface="+mn-lt"/>
                          <a:ea typeface="+mn-ea"/>
                          <a:cs typeface="+mn-cs"/>
                        </a:rPr>
                        <a:t>(2)</a:t>
                      </a:r>
                    </a:p>
                    <a:p>
                      <a:r>
                        <a:rPr lang="en-IN" sz="1400" b="1" i="0" u="none" strike="noStrike" kern="1200" baseline="0" dirty="0">
                          <a:solidFill>
                            <a:schemeClr val="tx1"/>
                          </a:solidFill>
                          <a:latin typeface="+mn-lt"/>
                          <a:ea typeface="+mn-ea"/>
                          <a:cs typeface="+mn-cs"/>
                        </a:rPr>
                        <a:t>Half W.A. and Half T.O.</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algn="ctr"/>
                      <a:r>
                        <a:rPr lang="en-IN" sz="1400" dirty="0"/>
                        <a:t>2011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4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4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4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400" dirty="0"/>
                        <a:t>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400"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ctr"/>
                      <a:r>
                        <a:rPr lang="en-IN" sz="1400" dirty="0"/>
                        <a:t>2012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40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4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4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400" dirty="0"/>
                        <a:t>25.5%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400" dirty="0"/>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pPr algn="ctr"/>
                      <a:r>
                        <a:rPr lang="en-IN" sz="1400" dirty="0"/>
                        <a:t>2013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4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4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4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400" dirty="0"/>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400" dirty="0"/>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a:r>
                        <a:rPr lang="en-IN" sz="1400" dirty="0"/>
                        <a:t>2014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4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4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400" dirty="0"/>
                        <a:t>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400"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400" dirty="0"/>
                        <a:t>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pPr algn="ctr"/>
                      <a:r>
                        <a:rPr lang="en-IN" sz="1400" dirty="0"/>
                        <a:t>2015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400" dirty="0"/>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400" dirty="0"/>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40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400" dirty="0"/>
                        <a: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400" dirty="0"/>
                        <a:t>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a:r>
                        <a:rPr lang="en-IN" sz="1400" dirty="0"/>
                        <a:t>2016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400" dirty="0"/>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400" dirty="0"/>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400" dirty="0"/>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400" dirty="0"/>
                        <a:t>19.5%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400" dirty="0"/>
                        <a:t>18.5%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370840">
                <a:tc>
                  <a:txBody>
                    <a:bodyPr/>
                    <a:lstStyle/>
                    <a:p>
                      <a:r>
                        <a:rPr lang="en-IN" sz="1400" b="0" i="0" u="none" strike="noStrike" kern="1200" baseline="0" dirty="0">
                          <a:solidFill>
                            <a:schemeClr val="tx1"/>
                          </a:solidFill>
                          <a:latin typeface="+mn-lt"/>
                          <a:ea typeface="+mn-ea"/>
                          <a:cs typeface="+mn-cs"/>
                        </a:rPr>
                        <a:t>Avg. Return</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4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4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4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4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400" dirty="0"/>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r>
                        <a:rPr lang="en-IN" sz="1400" b="0" i="0" u="none" strike="noStrike" kern="1200" baseline="0" dirty="0">
                          <a:solidFill>
                            <a:schemeClr val="tx1"/>
                          </a:solidFill>
                          <a:latin typeface="+mn-lt"/>
                          <a:ea typeface="+mn-ea"/>
                          <a:cs typeface="+mn-cs"/>
                        </a:rPr>
                        <a:t>Volatility</a:t>
                      </a:r>
                      <a:endParaRPr lang="en-IN"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400" dirty="0"/>
                        <a:t>13.4%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400" dirty="0"/>
                        <a:t>13.4%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400" dirty="0"/>
                        <a:t>13.4%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400" dirty="0"/>
                        <a:t>12.1%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400" dirty="0"/>
                        <a:t>5.1%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8636167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12.2 The Volatility of a Portfolio </a:t>
            </a:r>
            <a:r>
              <a:rPr lang="en-US" altLang="en-US" sz="2000" b="0" dirty="0">
                <a:latin typeface="+mj-lt"/>
                <a:ea typeface="ヒラギノ角ゴ Pro W3" pitchFamily="-65" charset="-128"/>
              </a:rPr>
              <a:t>(3 of 11)</a:t>
            </a:r>
            <a:endParaRPr lang="en-US" sz="2000" dirty="0">
              <a:latin typeface="+mj-lt"/>
            </a:endParaRPr>
          </a:p>
        </p:txBody>
      </p:sp>
      <p:sp>
        <p:nvSpPr>
          <p:cNvPr id="3" name="Content Placeholder 2"/>
          <p:cNvSpPr>
            <a:spLocks noGrp="1"/>
          </p:cNvSpPr>
          <p:nvPr>
            <p:ph idx="1"/>
          </p:nvPr>
        </p:nvSpPr>
        <p:spPr>
          <a:xfrm>
            <a:off x="457200" y="1600200"/>
            <a:ext cx="8229600" cy="4343399"/>
          </a:xfrm>
        </p:spPr>
        <p:txBody>
          <a:bodyPr/>
          <a:lstStyle/>
          <a:p>
            <a:r>
              <a:rPr lang="en-US" altLang="en-US" sz="2600" dirty="0">
                <a:ea typeface="ヒラギノ角ゴ Pro W3" pitchFamily="-65" charset="-128"/>
              </a:rPr>
              <a:t>Table 12.2 shows returns for two portfolios:</a:t>
            </a:r>
          </a:p>
          <a:p>
            <a:pPr lvl="1"/>
            <a:r>
              <a:rPr lang="en-US" altLang="en-US" sz="2400" dirty="0">
                <a:ea typeface="ヒラギノ角ゴ Pro W3" pitchFamily="-65" charset="-128"/>
              </a:rPr>
              <a:t>An equal investment in the two airlines, North Air and West Air</a:t>
            </a:r>
          </a:p>
          <a:p>
            <a:pPr lvl="1"/>
            <a:r>
              <a:rPr lang="en-US" altLang="en-US" sz="2400" dirty="0">
                <a:ea typeface="ヒラギノ角ゴ Pro W3" pitchFamily="-65" charset="-128"/>
              </a:rPr>
              <a:t>An equal investment in West Air and Tex Oil  </a:t>
            </a:r>
          </a:p>
          <a:p>
            <a:r>
              <a:rPr lang="en-US" altLang="en-US" sz="2600" dirty="0">
                <a:ea typeface="ヒラギノ角ゴ Pro W3" pitchFamily="-65" charset="-128"/>
              </a:rPr>
              <a:t>Average return of both portfolios is equal to the average return of the stocks</a:t>
            </a:r>
          </a:p>
          <a:p>
            <a:r>
              <a:rPr lang="en-US" altLang="en-US" sz="2600" dirty="0">
                <a:ea typeface="ヒラギノ角ゴ Pro W3" pitchFamily="-65" charset="-128"/>
              </a:rPr>
              <a:t>Volatilities (standard deviations) are very different</a:t>
            </a:r>
          </a:p>
        </p:txBody>
      </p:sp>
    </p:spTree>
    <p:extLst>
      <p:ext uri="{BB962C8B-B14F-4D97-AF65-F5344CB8AC3E}">
        <p14:creationId xmlns:p14="http://schemas.microsoft.com/office/powerpoint/2010/main" val="2203097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Figure 12.1 Volatility of Airline and Oil Portfolios </a:t>
            </a:r>
            <a:r>
              <a:rPr lang="en-US" altLang="en-US" sz="2000" b="0" dirty="0">
                <a:latin typeface="+mj-lt"/>
                <a:ea typeface="ヒラギノ角ゴ Pro W3" pitchFamily="-65" charset="-128"/>
              </a:rPr>
              <a:t>(1 of 2)</a:t>
            </a:r>
            <a:endParaRPr lang="en-US" sz="2000" b="0" dirty="0">
              <a:latin typeface="+mj-lt"/>
            </a:endParaRPr>
          </a:p>
        </p:txBody>
      </p:sp>
      <p:sp>
        <p:nvSpPr>
          <p:cNvPr id="3" name="Content Placeholder 2"/>
          <p:cNvSpPr>
            <a:spLocks noGrp="1"/>
          </p:cNvSpPr>
          <p:nvPr>
            <p:ph idx="1"/>
          </p:nvPr>
        </p:nvSpPr>
        <p:spPr>
          <a:xfrm>
            <a:off x="457200" y="1600201"/>
            <a:ext cx="8229600" cy="381000"/>
          </a:xfrm>
        </p:spPr>
        <p:txBody>
          <a:bodyPr/>
          <a:lstStyle/>
          <a:p>
            <a:pPr marL="0" indent="0">
              <a:buNone/>
            </a:pPr>
            <a:r>
              <a:rPr lang="en-IN" sz="2000" dirty="0"/>
              <a:t>Panel (a): Portfolio split equally between West Air and North Air</a:t>
            </a:r>
            <a:endParaRPr lang="en-US" sz="2000" b="1" dirty="0">
              <a:solidFill>
                <a:srgbClr val="FF0000"/>
              </a:solidFill>
            </a:endParaRPr>
          </a:p>
        </p:txBody>
      </p:sp>
      <p:pic>
        <p:nvPicPr>
          <p:cNvPr id="4" name="Picture 3" descr="A bar graph where the x-axis is year, and the y-axis is return from negative 10% to 35%. Each year has 3 vertical bar graphs for West Air, North Air, and one-half North Air + one-half West Air; returns for the bars are given in that respective order. For 2011: 9%, 21%, and 15%. For 2012: 21%, 30%, and 25%. For 2013: 6%, 6%, and 6%. For 2014: negative 2%, negative 6%, and negative 4%. For 2015: negative 6%, negative 2%, and negative 4%. For 2016: 32%, 8%, and 20%. All data are approxima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2057400"/>
            <a:ext cx="5610518" cy="4179264"/>
          </a:xfrm>
          <a:prstGeom prst="rect">
            <a:avLst/>
          </a:prstGeom>
        </p:spPr>
      </p:pic>
    </p:spTree>
    <p:extLst>
      <p:ext uri="{BB962C8B-B14F-4D97-AF65-F5344CB8AC3E}">
        <p14:creationId xmlns:p14="http://schemas.microsoft.com/office/powerpoint/2010/main" val="1070155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Figure 12.1 Volatility of Airline and Oil Portfolios </a:t>
            </a:r>
            <a:r>
              <a:rPr lang="en-US" altLang="en-US" sz="2000" b="0" dirty="0">
                <a:latin typeface="+mj-lt"/>
                <a:ea typeface="ヒラギノ角ゴ Pro W3" pitchFamily="-65" charset="-128"/>
              </a:rPr>
              <a:t>(2 of 2)</a:t>
            </a:r>
            <a:endParaRPr lang="en-US" sz="2000" b="0" dirty="0">
              <a:latin typeface="+mj-lt"/>
            </a:endParaRPr>
          </a:p>
        </p:txBody>
      </p:sp>
      <p:sp>
        <p:nvSpPr>
          <p:cNvPr id="3" name="Content Placeholder 2"/>
          <p:cNvSpPr>
            <a:spLocks noGrp="1"/>
          </p:cNvSpPr>
          <p:nvPr>
            <p:ph idx="1"/>
          </p:nvPr>
        </p:nvSpPr>
        <p:spPr>
          <a:xfrm>
            <a:off x="457200" y="1600201"/>
            <a:ext cx="8229600" cy="381000"/>
          </a:xfrm>
        </p:spPr>
        <p:txBody>
          <a:bodyPr/>
          <a:lstStyle/>
          <a:p>
            <a:pPr marL="0" indent="0">
              <a:buNone/>
            </a:pPr>
            <a:r>
              <a:rPr lang="en-IN" sz="2000" dirty="0"/>
              <a:t>Panel (b): Portfolio split equally between West Air and Texas Oil</a:t>
            </a:r>
            <a:endParaRPr lang="en-US" sz="2000" b="1" dirty="0">
              <a:solidFill>
                <a:srgbClr val="FF0000"/>
              </a:solidFill>
            </a:endParaRPr>
          </a:p>
        </p:txBody>
      </p:sp>
      <p:pic>
        <p:nvPicPr>
          <p:cNvPr id="5" name="Picture 4" descr="A bar graph where the x-axis is year, and the y-axis is return from negative 10% to 35%. Each year has 3 vertical bar graphs for West Air, Texas Oil, and one-half West Air + one-half Texas Oil; returns for the bars are given in that respective order. For 2011: 9%, negative 2%, and 3%. For 2012: 22%, negative 5%, and 7%. For 2013: 6%, 8%, and 7%. For 2014: negative 2%, 20%, and 10%. For 2015: negative 6%, 30%, and 12%. For 2016: 30%, 7%, and 18%. All data are approxima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212395"/>
            <a:ext cx="4999850" cy="3959805"/>
          </a:xfrm>
          <a:prstGeom prst="rect">
            <a:avLst/>
          </a:prstGeom>
        </p:spPr>
      </p:pic>
    </p:spTree>
    <p:extLst>
      <p:ext uri="{BB962C8B-B14F-4D97-AF65-F5344CB8AC3E}">
        <p14:creationId xmlns:p14="http://schemas.microsoft.com/office/powerpoint/2010/main" val="9617768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12.2 The Volatility of a Portfolio </a:t>
            </a:r>
            <a:r>
              <a:rPr lang="en-US" altLang="en-US" sz="2000" b="0" dirty="0">
                <a:latin typeface="+mj-lt"/>
                <a:ea typeface="ヒラギノ角ゴ Pro W3" pitchFamily="-65" charset="-128"/>
              </a:rPr>
              <a:t>(4 of 11)</a:t>
            </a:r>
            <a:endParaRPr lang="en-US" sz="2000" dirty="0">
              <a:latin typeface="+mj-lt"/>
            </a:endParaRPr>
          </a:p>
        </p:txBody>
      </p:sp>
      <p:sp>
        <p:nvSpPr>
          <p:cNvPr id="3" name="Content Placeholder 2"/>
          <p:cNvSpPr>
            <a:spLocks noGrp="1"/>
          </p:cNvSpPr>
          <p:nvPr>
            <p:ph idx="1"/>
          </p:nvPr>
        </p:nvSpPr>
        <p:spPr>
          <a:xfrm>
            <a:off x="457200" y="1600200"/>
            <a:ext cx="8229600" cy="4343399"/>
          </a:xfrm>
        </p:spPr>
        <p:txBody>
          <a:bodyPr/>
          <a:lstStyle/>
          <a:p>
            <a:r>
              <a:rPr lang="en-US" altLang="en-US" sz="2600" dirty="0">
                <a:ea typeface="ヒラギノ角ゴ Pro W3" pitchFamily="-65" charset="-128"/>
              </a:rPr>
              <a:t>This example demonstrates two important truths</a:t>
            </a:r>
          </a:p>
          <a:p>
            <a:pPr lvl="1"/>
            <a:r>
              <a:rPr lang="en-US" altLang="en-US" sz="2400" dirty="0">
                <a:ea typeface="ヒラギノ角ゴ Pro W3" pitchFamily="-65" charset="-128"/>
              </a:rPr>
              <a:t>By combining stocks into a portfolio, we reduce risk through diversification</a:t>
            </a:r>
          </a:p>
          <a:p>
            <a:pPr lvl="1"/>
            <a:r>
              <a:rPr lang="en-US" altLang="en-US" sz="2400" dirty="0">
                <a:ea typeface="ヒラギノ角ゴ Pro W3" pitchFamily="-65" charset="-128"/>
              </a:rPr>
              <a:t>The amount of risk that is eliminated depends upon the degree to which the stocks move together</a:t>
            </a:r>
          </a:p>
          <a:p>
            <a:r>
              <a:rPr lang="en-US" altLang="en-US" sz="2400" dirty="0">
                <a:ea typeface="ヒラギノ角ゴ Pro W3" pitchFamily="-65" charset="-128"/>
              </a:rPr>
              <a:t>Combining airline stocks reduces volatility only slightly compared to the individual stocks</a:t>
            </a:r>
          </a:p>
          <a:p>
            <a:r>
              <a:rPr lang="en-US" altLang="en-US" sz="2400" dirty="0">
                <a:ea typeface="ヒラギノ角ゴ Pro W3" pitchFamily="-65" charset="-128"/>
              </a:rPr>
              <a:t>Combining airline and oil stocks reduces volatility below that of either stock</a:t>
            </a:r>
            <a:endParaRPr lang="en-US" altLang="en-US" dirty="0">
              <a:ea typeface="ヒラギノ角ゴ Pro W3" pitchFamily="-65" charset="-128"/>
            </a:endParaRPr>
          </a:p>
        </p:txBody>
      </p:sp>
    </p:spTree>
    <p:extLst>
      <p:ext uri="{BB962C8B-B14F-4D97-AF65-F5344CB8AC3E}">
        <p14:creationId xmlns:p14="http://schemas.microsoft.com/office/powerpoint/2010/main" val="3058145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12.2 The Volatility of a Portfolio </a:t>
            </a:r>
            <a:r>
              <a:rPr lang="en-US" altLang="en-US" sz="2000" b="0" dirty="0">
                <a:latin typeface="+mj-lt"/>
                <a:ea typeface="ヒラギノ角ゴ Pro W3" pitchFamily="-65" charset="-128"/>
              </a:rPr>
              <a:t>(5 of 11)</a:t>
            </a:r>
            <a:endParaRPr lang="en-US" sz="2000" dirty="0">
              <a:latin typeface="+mj-lt"/>
            </a:endParaRPr>
          </a:p>
        </p:txBody>
      </p:sp>
      <p:sp>
        <p:nvSpPr>
          <p:cNvPr id="3" name="Content Placeholder 2"/>
          <p:cNvSpPr>
            <a:spLocks noGrp="1"/>
          </p:cNvSpPr>
          <p:nvPr>
            <p:ph idx="1"/>
          </p:nvPr>
        </p:nvSpPr>
        <p:spPr>
          <a:xfrm>
            <a:off x="457200" y="1600200"/>
            <a:ext cx="8229600" cy="4343399"/>
          </a:xfrm>
        </p:spPr>
        <p:txBody>
          <a:bodyPr/>
          <a:lstStyle/>
          <a:p>
            <a:r>
              <a:rPr lang="en-US" altLang="en-US" sz="2600" dirty="0">
                <a:ea typeface="ヒラギノ角ゴ Pro W3" pitchFamily="-65" charset="-128"/>
              </a:rPr>
              <a:t>Measuring Stocks’ Co-movement:  Correlation</a:t>
            </a:r>
          </a:p>
          <a:p>
            <a:pPr lvl="1"/>
            <a:r>
              <a:rPr lang="en-US" altLang="en-US" sz="2400" dirty="0">
                <a:ea typeface="ヒラギノ角ゴ Pro W3" pitchFamily="-65" charset="-128"/>
              </a:rPr>
              <a:t>To find the risk of a portfolio, we need to know</a:t>
            </a:r>
          </a:p>
          <a:p>
            <a:pPr lvl="2"/>
            <a:r>
              <a:rPr lang="en-US" altLang="en-US" sz="2200" dirty="0">
                <a:ea typeface="ＭＳ Ｐゴシック" panose="020B0600070205080204" pitchFamily="34" charset="-128"/>
              </a:rPr>
              <a:t>The risk of the component stocks</a:t>
            </a:r>
          </a:p>
          <a:p>
            <a:pPr lvl="2"/>
            <a:r>
              <a:rPr lang="en-US" altLang="en-US" sz="2200" dirty="0">
                <a:ea typeface="ＭＳ Ｐゴシック" panose="020B0600070205080204" pitchFamily="34" charset="-128"/>
              </a:rPr>
              <a:t>The degree to which they move together</a:t>
            </a:r>
          </a:p>
          <a:p>
            <a:pPr lvl="1"/>
            <a:r>
              <a:rPr lang="en-US" altLang="en-US" sz="2400" dirty="0">
                <a:ea typeface="ヒラギノ角ゴ Pro W3" pitchFamily="-65" charset="-128"/>
              </a:rPr>
              <a:t>Correlation ranges from −1 to +1, and measures the degree to which the returns share common risk</a:t>
            </a:r>
          </a:p>
        </p:txBody>
      </p:sp>
    </p:spTree>
    <p:extLst>
      <p:ext uri="{BB962C8B-B14F-4D97-AF65-F5344CB8AC3E}">
        <p14:creationId xmlns:p14="http://schemas.microsoft.com/office/powerpoint/2010/main" val="30362057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Figure 12.2 Correlation</a:t>
            </a:r>
            <a:endParaRPr lang="en-US" sz="2000" dirty="0">
              <a:latin typeface="+mj-lt"/>
            </a:endParaRPr>
          </a:p>
        </p:txBody>
      </p:sp>
      <p:sp>
        <p:nvSpPr>
          <p:cNvPr id="3" name="Content Placeholder 2"/>
          <p:cNvSpPr>
            <a:spLocks noGrp="1"/>
          </p:cNvSpPr>
          <p:nvPr>
            <p:ph idx="1"/>
          </p:nvPr>
        </p:nvSpPr>
        <p:spPr>
          <a:xfrm>
            <a:off x="457200" y="5029200"/>
            <a:ext cx="8229600" cy="609600"/>
          </a:xfrm>
        </p:spPr>
        <p:txBody>
          <a:bodyPr>
            <a:normAutofit lnSpcReduction="10000"/>
          </a:bodyPr>
          <a:lstStyle/>
          <a:p>
            <a:pPr marL="0" indent="0">
              <a:buNone/>
            </a:pPr>
            <a:r>
              <a:rPr lang="en-IN" sz="2000" b="1" dirty="0"/>
              <a:t>Source:</a:t>
            </a:r>
            <a:r>
              <a:rPr lang="en-IN" sz="2000" dirty="0"/>
              <a:t> Authors’ calculations based on data from The </a:t>
            </a:r>
            <a:r>
              <a:rPr lang="en-IN" sz="2000" dirty="0" err="1"/>
              <a:t>Center</a:t>
            </a:r>
            <a:r>
              <a:rPr lang="en-IN" sz="2000" dirty="0"/>
              <a:t> for Research in Security Prices.</a:t>
            </a:r>
            <a:endParaRPr lang="en-US" sz="2000" b="1" dirty="0">
              <a:solidFill>
                <a:srgbClr val="FF0000"/>
              </a:solidFill>
            </a:endParaRPr>
          </a:p>
        </p:txBody>
      </p:sp>
      <p:pic>
        <p:nvPicPr>
          <p:cNvPr id="4" name="Picture 3" descr="A horizontal bar that goes from negative 1 to positive 1. Negative 1 is labeled, perfectly negatively correlated and always move oppositely. Negative one-half is labeled, tend to move oppositely. Zero is labeled, uncorrelated and no tendency. Positive one-half is labeled tend to move together. Positive 1 is labeled, perfectly positively correlated and always move together. Microsoft and Boeing are at approximately positive 0.25. Microsoft and Cisco are at approximately positive 0.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057400"/>
            <a:ext cx="7747000" cy="2565400"/>
          </a:xfrm>
          <a:prstGeom prst="rect">
            <a:avLst/>
          </a:prstGeom>
        </p:spPr>
      </p:pic>
    </p:spTree>
    <p:extLst>
      <p:ext uri="{BB962C8B-B14F-4D97-AF65-F5344CB8AC3E}">
        <p14:creationId xmlns:p14="http://schemas.microsoft.com/office/powerpoint/2010/main" val="479861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Learning Objectives"/>
          <p:cNvSpPr>
            <a:spLocks noGrp="1"/>
          </p:cNvSpPr>
          <p:nvPr>
            <p:ph type="title"/>
          </p:nvPr>
        </p:nvSpPr>
        <p:spPr/>
        <p:txBody>
          <a:bodyPr/>
          <a:lstStyle/>
          <a:p>
            <a:r>
              <a:rPr lang="en-US" sz="3600" b="1" dirty="0">
                <a:latin typeface="+mj-lt"/>
              </a:rPr>
              <a:t>Learning Objectives</a:t>
            </a:r>
            <a:endParaRPr lang="en-US" sz="2000" b="0" dirty="0">
              <a:latin typeface="+mj-lt"/>
            </a:endParaRPr>
          </a:p>
        </p:txBody>
      </p:sp>
      <p:sp>
        <p:nvSpPr>
          <p:cNvPr id="3" name="Learning Objective List"/>
          <p:cNvSpPr>
            <a:spLocks noGrp="1"/>
          </p:cNvSpPr>
          <p:nvPr>
            <p:ph idx="1"/>
          </p:nvPr>
        </p:nvSpPr>
        <p:spPr>
          <a:xfrm>
            <a:off x="457200" y="1600200"/>
            <a:ext cx="8382000" cy="4525963"/>
          </a:xfrm>
        </p:spPr>
        <p:txBody>
          <a:bodyPr/>
          <a:lstStyle/>
          <a:p>
            <a:pPr marL="255600" indent="-255600">
              <a:buSzPct val="100000"/>
            </a:pPr>
            <a:r>
              <a:rPr lang="en-US" altLang="en-US" sz="2400" dirty="0">
                <a:ea typeface="ヒラギノ角ゴ Pro W3" pitchFamily="-65" charset="-128"/>
              </a:rPr>
              <a:t>Calculate the expected return of a portfolio</a:t>
            </a:r>
          </a:p>
          <a:p>
            <a:pPr marL="255600" indent="-255600">
              <a:buSzPct val="100000"/>
            </a:pPr>
            <a:r>
              <a:rPr lang="en-US" altLang="en-US" sz="2400" dirty="0">
                <a:ea typeface="ヒラギノ角ゴ Pro W3" pitchFamily="-65" charset="-128"/>
              </a:rPr>
              <a:t>Measure systematic risk</a:t>
            </a:r>
          </a:p>
          <a:p>
            <a:pPr marL="255600" indent="-255600">
              <a:buSzPct val="100000"/>
            </a:pPr>
            <a:r>
              <a:rPr lang="en-US" altLang="en-US" sz="2400" dirty="0">
                <a:ea typeface="ヒラギノ角ゴ Pro W3" pitchFamily="-65" charset="-128"/>
              </a:rPr>
              <a:t>Use the Capital Asset Pricing Model (CAPM) to compute the cost of equity capital for a stock</a:t>
            </a:r>
          </a:p>
        </p:txBody>
      </p:sp>
    </p:spTree>
    <p:extLst>
      <p:ext uri="{BB962C8B-B14F-4D97-AF65-F5344CB8AC3E}">
        <p14:creationId xmlns:p14="http://schemas.microsoft.com/office/powerpoint/2010/main" val="1864161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12.2 The Volatility of a Portfolio </a:t>
            </a:r>
            <a:r>
              <a:rPr lang="en-US" altLang="en-US" sz="2000" b="0" dirty="0">
                <a:latin typeface="+mj-lt"/>
                <a:ea typeface="ヒラギノ角ゴ Pro W3" pitchFamily="-65" charset="-128"/>
              </a:rPr>
              <a:t>(6 of 11)</a:t>
            </a:r>
            <a:endParaRPr lang="en-US" sz="2000" dirty="0">
              <a:latin typeface="+mj-lt"/>
            </a:endParaRPr>
          </a:p>
        </p:txBody>
      </p:sp>
      <p:sp>
        <p:nvSpPr>
          <p:cNvPr id="3" name="Content Placeholder 2"/>
          <p:cNvSpPr>
            <a:spLocks noGrp="1"/>
          </p:cNvSpPr>
          <p:nvPr>
            <p:ph idx="1"/>
          </p:nvPr>
        </p:nvSpPr>
        <p:spPr>
          <a:xfrm>
            <a:off x="457200" y="1600201"/>
            <a:ext cx="8229600" cy="457200"/>
          </a:xfrm>
        </p:spPr>
        <p:txBody>
          <a:bodyPr/>
          <a:lstStyle/>
          <a:p>
            <a:r>
              <a:rPr lang="en-US" altLang="en-US" sz="2600" dirty="0">
                <a:ea typeface="ヒラギノ角ゴ Pro W3" pitchFamily="-65" charset="-128"/>
              </a:rPr>
              <a:t>Correlation is scaled covariance and is defined as </a:t>
            </a:r>
          </a:p>
        </p:txBody>
      </p:sp>
      <p:graphicFrame>
        <p:nvGraphicFramePr>
          <p:cNvPr id="5" name="Object 4" descr="An equation: Correlation times, R sub I, R sub j = covariance times, R sub I, R sub j, divided by standard deviation times R sub I, times standard deviation times R sub j."/>
          <p:cNvGraphicFramePr>
            <a:graphicFrameLocks noChangeAspect="1"/>
          </p:cNvGraphicFramePr>
          <p:nvPr>
            <p:extLst>
              <p:ext uri="{D42A27DB-BD31-4B8C-83A1-F6EECF244321}">
                <p14:modId xmlns:p14="http://schemas.microsoft.com/office/powerpoint/2010/main" val="648722738"/>
              </p:ext>
            </p:extLst>
          </p:nvPr>
        </p:nvGraphicFramePr>
        <p:xfrm>
          <a:off x="2057400" y="2514600"/>
          <a:ext cx="4246879" cy="1007273"/>
        </p:xfrm>
        <a:graphic>
          <a:graphicData uri="http://schemas.openxmlformats.org/presentationml/2006/ole">
            <mc:AlternateContent xmlns:mc="http://schemas.openxmlformats.org/markup-compatibility/2006">
              <mc:Choice xmlns:v="urn:schemas-microsoft-com:vml" Requires="v">
                <p:oleObj spid="_x0000_s64573" name="Equation" r:id="rId4" imgW="1981080" imgH="469800" progId="Equation.DSMT4">
                  <p:embed/>
                </p:oleObj>
              </mc:Choice>
              <mc:Fallback>
                <p:oleObj name="Equation" r:id="rId4" imgW="1981080" imgH="469800" progId="Equation.DSMT4">
                  <p:embed/>
                  <p:pic>
                    <p:nvPicPr>
                      <p:cNvPr id="0" name=""/>
                      <p:cNvPicPr/>
                      <p:nvPr/>
                    </p:nvPicPr>
                    <p:blipFill>
                      <a:blip r:embed="rId5"/>
                      <a:stretch>
                        <a:fillRect/>
                      </a:stretch>
                    </p:blipFill>
                    <p:spPr>
                      <a:xfrm>
                        <a:off x="2057400" y="2514600"/>
                        <a:ext cx="4246879" cy="1007273"/>
                      </a:xfrm>
                      <a:prstGeom prst="rect">
                        <a:avLst/>
                      </a:prstGeom>
                    </p:spPr>
                  </p:pic>
                </p:oleObj>
              </mc:Fallback>
            </mc:AlternateContent>
          </a:graphicData>
        </a:graphic>
      </p:graphicFrame>
    </p:spTree>
    <p:extLst>
      <p:ext uri="{BB962C8B-B14F-4D97-AF65-F5344CB8AC3E}">
        <p14:creationId xmlns:p14="http://schemas.microsoft.com/office/powerpoint/2010/main" val="29054477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12.2 The Volatility of a Portfolio </a:t>
            </a:r>
            <a:r>
              <a:rPr lang="en-US" altLang="en-US" sz="2000" b="0" dirty="0">
                <a:latin typeface="+mj-lt"/>
                <a:ea typeface="ヒラギノ角ゴ Pro W3" pitchFamily="-65" charset="-128"/>
              </a:rPr>
              <a:t>(7 of 11)</a:t>
            </a:r>
            <a:endParaRPr lang="en-US" sz="2000" dirty="0">
              <a:latin typeface="+mj-lt"/>
            </a:endParaRPr>
          </a:p>
        </p:txBody>
      </p:sp>
      <p:sp>
        <p:nvSpPr>
          <p:cNvPr id="3" name="Content Placeholder 2"/>
          <p:cNvSpPr>
            <a:spLocks noGrp="1"/>
          </p:cNvSpPr>
          <p:nvPr>
            <p:ph idx="1"/>
          </p:nvPr>
        </p:nvSpPr>
        <p:spPr>
          <a:xfrm>
            <a:off x="457200" y="1600200"/>
            <a:ext cx="8229600" cy="4343399"/>
          </a:xfrm>
        </p:spPr>
        <p:txBody>
          <a:bodyPr/>
          <a:lstStyle/>
          <a:p>
            <a:r>
              <a:rPr lang="en-US" altLang="en-US" sz="2600" dirty="0">
                <a:ea typeface="ヒラギノ角ゴ Pro W3" pitchFamily="-65" charset="-128"/>
              </a:rPr>
              <a:t>Stock returns tend to move together if they are affected similarly by economic events</a:t>
            </a:r>
          </a:p>
          <a:p>
            <a:pPr lvl="1"/>
            <a:r>
              <a:rPr lang="en-US" altLang="en-US" sz="2200" dirty="0">
                <a:ea typeface="ヒラギノ角ゴ Pro W3" pitchFamily="-65" charset="-128"/>
              </a:rPr>
              <a:t>Stocks in the same industry tend to have more highly correlated returns than stocks in different industries</a:t>
            </a:r>
          </a:p>
          <a:p>
            <a:r>
              <a:rPr lang="en-US" altLang="en-US" sz="2600" dirty="0">
                <a:ea typeface="ヒラギノ角ゴ Pro W3" pitchFamily="-65" charset="-128"/>
              </a:rPr>
              <a:t>Table 12.3 shows several stocks’</a:t>
            </a:r>
          </a:p>
          <a:p>
            <a:pPr lvl="1"/>
            <a:r>
              <a:rPr lang="en-US" altLang="en-US" sz="2200" dirty="0">
                <a:ea typeface="ヒラギノ角ゴ Pro W3" pitchFamily="-65" charset="-128"/>
              </a:rPr>
              <a:t>Volatility of individual stock returns </a:t>
            </a:r>
          </a:p>
          <a:p>
            <a:pPr lvl="1"/>
            <a:r>
              <a:rPr lang="en-US" altLang="en-US" sz="2200" dirty="0">
                <a:ea typeface="ヒラギノ角ゴ Pro W3" pitchFamily="-65" charset="-128"/>
              </a:rPr>
              <a:t>Correlation between them </a:t>
            </a:r>
          </a:p>
          <a:p>
            <a:pPr lvl="1"/>
            <a:r>
              <a:rPr lang="en-US" altLang="en-US" sz="2200" dirty="0">
                <a:ea typeface="ヒラギノ角ゴ Pro W3" pitchFamily="-65" charset="-128"/>
              </a:rPr>
              <a:t>The table can be read across rows or down columns</a:t>
            </a:r>
          </a:p>
        </p:txBody>
      </p:sp>
    </p:spTree>
    <p:extLst>
      <p:ext uri="{BB962C8B-B14F-4D97-AF65-F5344CB8AC3E}">
        <p14:creationId xmlns:p14="http://schemas.microsoft.com/office/powerpoint/2010/main" val="667189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normAutofit fontScale="90000"/>
          </a:bodyPr>
          <a:lstStyle/>
          <a:p>
            <a:r>
              <a:rPr lang="en-US" altLang="en-US" sz="2800" dirty="0">
                <a:latin typeface="+mj-lt"/>
                <a:ea typeface="ヒラギノ角ゴ Pro W3" pitchFamily="-65" charset="-128"/>
              </a:rPr>
              <a:t>Estimated Annual Volatilities and Correlations for Selected Stocks. (Based on Monthly Returns, January 2006-December 2015)</a:t>
            </a:r>
            <a:endParaRPr lang="en-US" sz="2800" dirty="0">
              <a:latin typeface="+mj-lt"/>
            </a:endParaRPr>
          </a:p>
        </p:txBody>
      </p:sp>
      <p:sp>
        <p:nvSpPr>
          <p:cNvPr id="3" name="Content Placeholder 2"/>
          <p:cNvSpPr>
            <a:spLocks noGrp="1"/>
          </p:cNvSpPr>
          <p:nvPr>
            <p:ph idx="1"/>
          </p:nvPr>
        </p:nvSpPr>
        <p:spPr>
          <a:xfrm>
            <a:off x="457200" y="1600201"/>
            <a:ext cx="8229600" cy="533400"/>
          </a:xfrm>
        </p:spPr>
        <p:txBody>
          <a:bodyPr>
            <a:normAutofit fontScale="92500" lnSpcReduction="20000"/>
          </a:bodyPr>
          <a:lstStyle/>
          <a:p>
            <a:pPr marL="0" indent="0">
              <a:buNone/>
            </a:pPr>
            <a:r>
              <a:rPr lang="en-US" altLang="en-US" sz="2000" b="1" dirty="0">
                <a:ea typeface="ヒラギノ角ゴ Pro W3" pitchFamily="-65" charset="-128"/>
              </a:rPr>
              <a:t>Table 12.3</a:t>
            </a:r>
            <a:r>
              <a:rPr lang="en-US" altLang="en-US" sz="2000" dirty="0">
                <a:ea typeface="ヒラギノ角ゴ Pro W3" pitchFamily="-65" charset="-128"/>
              </a:rPr>
              <a:t> Estimated Annual Volatilities and Correlations for Selected Stocks. (Based on Monthly Returns, January 2006-December 2015)</a:t>
            </a:r>
            <a:endParaRPr lang="en-US" sz="2000" b="1" dirty="0">
              <a:solidFill>
                <a:srgbClr val="FF0000"/>
              </a:solidFill>
            </a:endParaRPr>
          </a:p>
        </p:txBody>
      </p:sp>
      <p:pic>
        <p:nvPicPr>
          <p:cNvPr id="4" name="Picture 3" descr="Table 12.3, estimated annual volatilities and correlations for selected stocks, with 1 column of 7 rows and 7 other columns (labeled standard deviation) that correspond. The columns from left to right and the rows from top to bottom are as follows (only the columns have percentages): Microsoft 25%, Starbucks 29%, Netflix 61%, Coca-Cola 16%, McDonald's 14%, Cisco 28%, and Boeing 26%. The column for Microsoft: 1, 0.35, 0.18, 0.40, 0.43, 0.52, and 0.28 (corresponding with the Microsoft through Boeing). Column for Starbucks: 0.35, 1, 0.19, 0.23, 0.17, 0.52, and 0.48. Column for Netflix: 0.18, 0.19, 1, 0.00, 0.13, 0.10, and 0.10. Column for Coca-Cola: 0.40, 0.23, 0.00, 1, 0.59, 0.27, and 0.34. Column for McDonald's: 0.43, 0.17, 0.13, 0.59, 1, 0.28, and 0.37. Column for Cisco: 0.52, 0.52, 0.10, 0.27, 0.28, 1, and 0.46. Column for Boeing: 0.28, 0.48, 0.10, 0.34, 0.37, 0.46, and 1. For each column, the number 1 is highlighted, corresponding with the matching row. Correlations of 0.00 are highlighted between Netflix and Coca-Cola, and the reverse of Coca-Cola and Netflix. Correlations of 0.59 are highlighted between Coca-Cola and McDonald's, and the reverse of McDonald's and Coca-Co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637" y="2567101"/>
            <a:ext cx="8312727" cy="2562570"/>
          </a:xfrm>
          <a:prstGeom prst="rect">
            <a:avLst/>
          </a:prstGeom>
        </p:spPr>
      </p:pic>
    </p:spTree>
    <p:extLst>
      <p:ext uri="{BB962C8B-B14F-4D97-AF65-F5344CB8AC3E}">
        <p14:creationId xmlns:p14="http://schemas.microsoft.com/office/powerpoint/2010/main" val="2399571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mj-lt"/>
                <a:ea typeface="ヒラギノ角ゴ Pro W3" pitchFamily="-65" charset="-128"/>
              </a:rPr>
              <a:t>Figure 12.3 Scatterplots of Returns</a:t>
            </a:r>
            <a:r>
              <a:rPr lang="en-US" altLang="en-US" sz="3600" dirty="0">
                <a:latin typeface="+mj-lt"/>
                <a:ea typeface="ヒラギノ角ゴ Pro W3" pitchFamily="-65" charset="-128"/>
              </a:rPr>
              <a:t> </a:t>
            </a:r>
            <a:r>
              <a:rPr lang="en-US" altLang="en-US" sz="2000" b="0" dirty="0">
                <a:latin typeface="+mj-lt"/>
                <a:ea typeface="ヒラギノ角ゴ Pro W3" pitchFamily="-65" charset="-128"/>
              </a:rPr>
              <a:t>(1 of 2)</a:t>
            </a:r>
            <a:endParaRPr lang="en-US" sz="2000" b="0" dirty="0">
              <a:latin typeface="+mj-lt"/>
            </a:endParaRPr>
          </a:p>
        </p:txBody>
      </p:sp>
      <p:sp>
        <p:nvSpPr>
          <p:cNvPr id="3" name="Content Placeholder 2"/>
          <p:cNvSpPr>
            <a:spLocks noGrp="1"/>
          </p:cNvSpPr>
          <p:nvPr>
            <p:ph idx="1"/>
          </p:nvPr>
        </p:nvSpPr>
        <p:spPr>
          <a:xfrm>
            <a:off x="457200" y="1600201"/>
            <a:ext cx="8229600" cy="258618"/>
          </a:xfrm>
        </p:spPr>
        <p:txBody>
          <a:bodyPr>
            <a:normAutofit fontScale="70000" lnSpcReduction="20000"/>
          </a:bodyPr>
          <a:lstStyle/>
          <a:p>
            <a:pPr marL="0" indent="0">
              <a:buNone/>
            </a:pPr>
            <a:r>
              <a:rPr lang="en-IN" sz="2000" dirty="0"/>
              <a:t>Panel (a): Monthly Returns for Coca-Cola and Netflix</a:t>
            </a:r>
            <a:endParaRPr lang="en-US" sz="2000" b="1" dirty="0">
              <a:solidFill>
                <a:srgbClr val="FF0000"/>
              </a:solidFill>
            </a:endParaRPr>
          </a:p>
        </p:txBody>
      </p:sp>
      <p:sp>
        <p:nvSpPr>
          <p:cNvPr id="4" name="Content Placeholder 3"/>
          <p:cNvSpPr>
            <a:spLocks noGrp="1"/>
          </p:cNvSpPr>
          <p:nvPr>
            <p:ph idx="13"/>
          </p:nvPr>
        </p:nvSpPr>
        <p:spPr>
          <a:xfrm>
            <a:off x="457200" y="5638800"/>
            <a:ext cx="8229600" cy="487363"/>
          </a:xfrm>
        </p:spPr>
        <p:txBody>
          <a:bodyPr/>
          <a:lstStyle/>
          <a:p>
            <a:pPr marL="0" indent="0">
              <a:buNone/>
            </a:pPr>
            <a:r>
              <a:rPr lang="en-IN" b="1" dirty="0"/>
              <a:t>Source:</a:t>
            </a:r>
            <a:r>
              <a:rPr lang="en-IN" dirty="0"/>
              <a:t> Authors’ calculations based on data from The </a:t>
            </a:r>
            <a:r>
              <a:rPr lang="en-IN" dirty="0" err="1"/>
              <a:t>Center</a:t>
            </a:r>
            <a:r>
              <a:rPr lang="en-IN" dirty="0"/>
              <a:t> for Research in Security Prices.</a:t>
            </a:r>
          </a:p>
        </p:txBody>
      </p:sp>
      <p:pic>
        <p:nvPicPr>
          <p:cNvPr id="5" name="Picture 4" descr="A graph where the x-axis is Coca-Cola Returns from negative 0.2 to 0.2 in increments of 0.05, and the y-axis is Netflix Returns from negative 0.4 to 0.4 in increments of 0.1. Plotted points form a scatterplot that is spread across the graph, generally rising with a broad, linear patter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057400"/>
            <a:ext cx="5033818" cy="3382818"/>
          </a:xfrm>
          <a:prstGeom prst="rect">
            <a:avLst/>
          </a:prstGeom>
        </p:spPr>
      </p:pic>
    </p:spTree>
    <p:extLst>
      <p:ext uri="{BB962C8B-B14F-4D97-AF65-F5344CB8AC3E}">
        <p14:creationId xmlns:p14="http://schemas.microsoft.com/office/powerpoint/2010/main" val="26941769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mj-lt"/>
                <a:ea typeface="ヒラギノ角ゴ Pro W3" pitchFamily="-65" charset="-128"/>
              </a:rPr>
              <a:t>Figure 12.3 Scatterplots of Returns</a:t>
            </a:r>
            <a:r>
              <a:rPr lang="en-US" altLang="en-US" sz="3600" dirty="0">
                <a:latin typeface="+mj-lt"/>
                <a:ea typeface="ヒラギノ角ゴ Pro W3" pitchFamily="-65" charset="-128"/>
              </a:rPr>
              <a:t> </a:t>
            </a:r>
            <a:r>
              <a:rPr lang="en-US" altLang="en-US" sz="2000" b="0" dirty="0">
                <a:latin typeface="+mj-lt"/>
                <a:ea typeface="ヒラギノ角ゴ Pro W3" pitchFamily="-65" charset="-128"/>
              </a:rPr>
              <a:t>(2 of 2)</a:t>
            </a:r>
            <a:endParaRPr lang="en-US" sz="2000" b="0" dirty="0">
              <a:latin typeface="+mj-lt"/>
            </a:endParaRPr>
          </a:p>
        </p:txBody>
      </p:sp>
      <p:sp>
        <p:nvSpPr>
          <p:cNvPr id="3" name="Content Placeholder 2"/>
          <p:cNvSpPr>
            <a:spLocks noGrp="1"/>
          </p:cNvSpPr>
          <p:nvPr>
            <p:ph idx="1"/>
          </p:nvPr>
        </p:nvSpPr>
        <p:spPr>
          <a:xfrm>
            <a:off x="457200" y="1600201"/>
            <a:ext cx="8229600" cy="350982"/>
          </a:xfrm>
        </p:spPr>
        <p:txBody>
          <a:bodyPr>
            <a:normAutofit lnSpcReduction="10000"/>
          </a:bodyPr>
          <a:lstStyle/>
          <a:p>
            <a:pPr marL="0" indent="0">
              <a:buNone/>
            </a:pPr>
            <a:r>
              <a:rPr lang="en-IN" sz="2000" dirty="0"/>
              <a:t>Panel (b): Monthly Returns for Coca-Cola and McDonald’s</a:t>
            </a:r>
            <a:endParaRPr lang="en-US" sz="2000" b="1" dirty="0">
              <a:solidFill>
                <a:srgbClr val="FF0000"/>
              </a:solidFill>
            </a:endParaRPr>
          </a:p>
        </p:txBody>
      </p:sp>
      <p:sp>
        <p:nvSpPr>
          <p:cNvPr id="4" name="Content Placeholder 3"/>
          <p:cNvSpPr>
            <a:spLocks noGrp="1"/>
          </p:cNvSpPr>
          <p:nvPr>
            <p:ph idx="13"/>
          </p:nvPr>
        </p:nvSpPr>
        <p:spPr>
          <a:xfrm>
            <a:off x="457200" y="5638800"/>
            <a:ext cx="8229600" cy="487363"/>
          </a:xfrm>
        </p:spPr>
        <p:txBody>
          <a:bodyPr/>
          <a:lstStyle/>
          <a:p>
            <a:pPr marL="0" indent="0">
              <a:buNone/>
            </a:pPr>
            <a:r>
              <a:rPr lang="en-IN" b="1" dirty="0"/>
              <a:t>Source:</a:t>
            </a:r>
            <a:r>
              <a:rPr lang="en-IN" dirty="0"/>
              <a:t> Authors’ calculations based on data from The </a:t>
            </a:r>
            <a:r>
              <a:rPr lang="en-IN" dirty="0" err="1"/>
              <a:t>Center</a:t>
            </a:r>
            <a:r>
              <a:rPr lang="en-IN" dirty="0"/>
              <a:t> for Research in Security Prices.</a:t>
            </a:r>
          </a:p>
        </p:txBody>
      </p:sp>
      <p:pic>
        <p:nvPicPr>
          <p:cNvPr id="6" name="Picture 5" descr="A graph where the x-axis is Coca-Cola Returns from negative 0.2 to 0.2 in increments of 0.05, and the y-axis is McDonald's Returns from negative 0.4 to 0.4 in increments of 0.1. Plotted points form a scatterplot that is generally spread about y = x, rising with a linear patter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6400" y="2103582"/>
            <a:ext cx="5091545" cy="3382818"/>
          </a:xfrm>
          <a:prstGeom prst="rect">
            <a:avLst/>
          </a:prstGeom>
        </p:spPr>
      </p:pic>
    </p:spTree>
    <p:extLst>
      <p:ext uri="{BB962C8B-B14F-4D97-AF65-F5344CB8AC3E}">
        <p14:creationId xmlns:p14="http://schemas.microsoft.com/office/powerpoint/2010/main" val="21278597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ヒラギノ角ゴ Pro W3" pitchFamily="-65" charset="-128"/>
              </a:rPr>
              <a:t>12.2 The Volatility of a Portfolio </a:t>
            </a:r>
            <a:r>
              <a:rPr lang="en-US" altLang="en-US" sz="2000" b="0" dirty="0">
                <a:latin typeface="+mj-lt"/>
                <a:ea typeface="ヒラギノ角ゴ Pro W3" pitchFamily="-65" charset="-128"/>
              </a:rPr>
              <a:t>(8 of 11)</a:t>
            </a:r>
            <a:endParaRPr lang="en-US" sz="2000" dirty="0">
              <a:latin typeface="+mj-lt"/>
            </a:endParaRPr>
          </a:p>
        </p:txBody>
      </p:sp>
      <p:sp>
        <p:nvSpPr>
          <p:cNvPr id="3" name="Content Placeholder 2"/>
          <p:cNvSpPr>
            <a:spLocks noGrp="1"/>
          </p:cNvSpPr>
          <p:nvPr>
            <p:ph idx="1"/>
          </p:nvPr>
        </p:nvSpPr>
        <p:spPr>
          <a:xfrm>
            <a:off x="457200" y="1600200"/>
            <a:ext cx="8229600" cy="1189221"/>
          </a:xfrm>
        </p:spPr>
        <p:txBody>
          <a:bodyPr/>
          <a:lstStyle/>
          <a:p>
            <a:pPr>
              <a:lnSpc>
                <a:spcPct val="90000"/>
              </a:lnSpc>
            </a:pPr>
            <a:r>
              <a:rPr lang="en-US" altLang="en-US" sz="2600" dirty="0">
                <a:ea typeface="ヒラギノ角ゴ Pro W3" pitchFamily="-65" charset="-128"/>
              </a:rPr>
              <a:t>Computing a Portfolio’s Variance and Standard Deviation</a:t>
            </a:r>
          </a:p>
          <a:p>
            <a:pPr lvl="1">
              <a:lnSpc>
                <a:spcPct val="90000"/>
              </a:lnSpc>
            </a:pPr>
            <a:r>
              <a:rPr lang="en-US" altLang="en-US" sz="2400" dirty="0">
                <a:ea typeface="ヒラギノ角ゴ Pro W3" pitchFamily="-65" charset="-128"/>
              </a:rPr>
              <a:t>The formula for the variance of a two-stock portfolio is:</a:t>
            </a:r>
          </a:p>
        </p:txBody>
      </p:sp>
      <p:sp>
        <p:nvSpPr>
          <p:cNvPr id="6" name="Content Placeholder 5"/>
          <p:cNvSpPr>
            <a:spLocks noGrp="1"/>
          </p:cNvSpPr>
          <p:nvPr>
            <p:ph idx="13"/>
          </p:nvPr>
        </p:nvSpPr>
        <p:spPr>
          <a:xfrm>
            <a:off x="6858000" y="4038600"/>
            <a:ext cx="1295400" cy="304800"/>
          </a:xfrm>
        </p:spPr>
        <p:txBody>
          <a:bodyPr>
            <a:normAutofit fontScale="85000" lnSpcReduction="10000"/>
          </a:bodyPr>
          <a:lstStyle/>
          <a:p>
            <a:pPr marL="0" indent="0">
              <a:buNone/>
            </a:pPr>
            <a:r>
              <a:rPr lang="en-US" altLang="en-US" sz="2000" dirty="0">
                <a:ea typeface="ＭＳ Ｐゴシック" panose="020B0600070205080204" pitchFamily="34" charset="-128"/>
              </a:rPr>
              <a:t>(Eq. 12.4)</a:t>
            </a:r>
          </a:p>
        </p:txBody>
      </p:sp>
      <p:graphicFrame>
        <p:nvGraphicFramePr>
          <p:cNvPr id="7" name="Object 6" descr="An equation where the first part of the formula after the equal sign but before the plus sign is, accounting for the risk of stock 1; the second part, after the first plus sign, is accounting for the risk of stock 2; and the last part, after the second plus sign, is adjustment for how much the two stocks move together: variance times, R sub p = W sub 1 squared, times standard deviation times, R sub 1 squared plus W sub 2 squared times, standard deviation times R sub 2 squared, plus 2 times W sub 1 times W sub 2 times correlation times, R sub 1, R sub 2, times standard deviation times R sub 1, times standard deviation times R sub 2."/>
          <p:cNvGraphicFramePr>
            <a:graphicFrameLocks noChangeAspect="1"/>
          </p:cNvGraphicFramePr>
          <p:nvPr>
            <p:extLst>
              <p:ext uri="{D42A27DB-BD31-4B8C-83A1-F6EECF244321}">
                <p14:modId xmlns:p14="http://schemas.microsoft.com/office/powerpoint/2010/main" val="4239510130"/>
              </p:ext>
            </p:extLst>
          </p:nvPr>
        </p:nvGraphicFramePr>
        <p:xfrm>
          <a:off x="788107" y="3004941"/>
          <a:ext cx="7567787" cy="818139"/>
        </p:xfrm>
        <a:graphic>
          <a:graphicData uri="http://schemas.openxmlformats.org/presentationml/2006/ole">
            <mc:AlternateContent xmlns:mc="http://schemas.openxmlformats.org/markup-compatibility/2006">
              <mc:Choice xmlns:v="urn:schemas-microsoft-com:vml" Requires="v">
                <p:oleObj spid="_x0000_s65596" name="Equation" r:id="rId4" imgW="4698720" imgH="507960" progId="Equation.DSMT4">
                  <p:embed/>
                </p:oleObj>
              </mc:Choice>
              <mc:Fallback>
                <p:oleObj name="Equation" r:id="rId4" imgW="4698720" imgH="507960" progId="Equation.DSMT4">
                  <p:embed/>
                  <p:pic>
                    <p:nvPicPr>
                      <p:cNvPr id="0" name=""/>
                      <p:cNvPicPr/>
                      <p:nvPr/>
                    </p:nvPicPr>
                    <p:blipFill>
                      <a:blip r:embed="rId5"/>
                      <a:stretch>
                        <a:fillRect/>
                      </a:stretch>
                    </p:blipFill>
                    <p:spPr>
                      <a:xfrm>
                        <a:off x="788107" y="3004941"/>
                        <a:ext cx="7567787" cy="818139"/>
                      </a:xfrm>
                      <a:prstGeom prst="rect">
                        <a:avLst/>
                      </a:prstGeom>
                    </p:spPr>
                  </p:pic>
                </p:oleObj>
              </mc:Fallback>
            </mc:AlternateContent>
          </a:graphicData>
        </a:graphic>
      </p:graphicFrame>
    </p:spTree>
    <p:extLst>
      <p:ext uri="{BB962C8B-B14F-4D97-AF65-F5344CB8AC3E}">
        <p14:creationId xmlns:p14="http://schemas.microsoft.com/office/powerpoint/2010/main" val="42483996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12.2 The Volatility of a Portfolio </a:t>
            </a:r>
            <a:r>
              <a:rPr lang="en-US" altLang="en-US" sz="2000" b="0" dirty="0">
                <a:latin typeface="+mj-lt"/>
                <a:ea typeface="ヒラギノ角ゴ Pro W3" pitchFamily="-65" charset="-128"/>
              </a:rPr>
              <a:t>(9 of 11)</a:t>
            </a:r>
            <a:endParaRPr lang="en-US" sz="2000" dirty="0">
              <a:latin typeface="+mj-lt"/>
            </a:endParaRPr>
          </a:p>
        </p:txBody>
      </p:sp>
      <p:sp>
        <p:nvSpPr>
          <p:cNvPr id="3" name="Content Placeholder 2"/>
          <p:cNvSpPr>
            <a:spLocks noGrp="1"/>
          </p:cNvSpPr>
          <p:nvPr>
            <p:ph idx="1"/>
          </p:nvPr>
        </p:nvSpPr>
        <p:spPr>
          <a:xfrm>
            <a:off x="457200" y="1600200"/>
            <a:ext cx="8229600" cy="4343399"/>
          </a:xfrm>
        </p:spPr>
        <p:txBody>
          <a:bodyPr/>
          <a:lstStyle/>
          <a:p>
            <a:r>
              <a:rPr lang="en-US" altLang="en-US" sz="2600" dirty="0">
                <a:ea typeface="ヒラギノ角ゴ Pro W3" pitchFamily="-65" charset="-128"/>
              </a:rPr>
              <a:t>The three parts of Equation 12.4 each account for an important determinant of the overall variance of the portfolio: </a:t>
            </a:r>
          </a:p>
          <a:p>
            <a:pPr lvl="1"/>
            <a:r>
              <a:rPr lang="en-US" altLang="en-US" sz="2400" dirty="0">
                <a:ea typeface="ヒラギノ角ゴ Pro W3" pitchFamily="-65" charset="-128"/>
              </a:rPr>
              <a:t>the risk of stock 1</a:t>
            </a:r>
          </a:p>
          <a:p>
            <a:pPr lvl="1"/>
            <a:r>
              <a:rPr lang="en-US" altLang="en-US" sz="2400" dirty="0">
                <a:ea typeface="ヒラギノ角ゴ Pro W3" pitchFamily="-65" charset="-128"/>
              </a:rPr>
              <a:t>the risk of stock 2</a:t>
            </a:r>
          </a:p>
          <a:p>
            <a:pPr lvl="1"/>
            <a:r>
              <a:rPr lang="en-US" altLang="en-US" sz="2400" dirty="0">
                <a:ea typeface="ヒラギノ角ゴ Pro W3" pitchFamily="-65" charset="-128"/>
              </a:rPr>
              <a:t>an adjustment for how much the two stocks move together (their correlation, given as </a:t>
            </a:r>
            <a:r>
              <a:rPr lang="en-US" altLang="en-US" sz="2400" i="1" dirty="0" err="1">
                <a:ea typeface="ヒラギノ角ゴ Pro W3" pitchFamily="-65" charset="-128"/>
              </a:rPr>
              <a:t>Corr</a:t>
            </a:r>
            <a:r>
              <a:rPr lang="en-US" altLang="en-US" sz="2400" dirty="0">
                <a:ea typeface="ヒラギノ角ゴ Pro W3" pitchFamily="-65" charset="-128"/>
              </a:rPr>
              <a:t>(</a:t>
            </a:r>
            <a:r>
              <a:rPr lang="en-US" altLang="en-US" sz="2400" i="1" dirty="0">
                <a:ea typeface="ヒラギノ角ゴ Pro W3" pitchFamily="-65" charset="-128"/>
              </a:rPr>
              <a:t>R</a:t>
            </a:r>
            <a:r>
              <a:rPr lang="en-US" altLang="en-US" sz="2400" baseline="-25000" dirty="0">
                <a:ea typeface="ヒラギノ角ゴ Pro W3" pitchFamily="-65" charset="-128"/>
              </a:rPr>
              <a:t>1</a:t>
            </a:r>
            <a:r>
              <a:rPr lang="en-US" altLang="en-US" sz="2400" dirty="0">
                <a:ea typeface="ヒラギノ角ゴ Pro W3" pitchFamily="-65" charset="-128"/>
              </a:rPr>
              <a:t>, </a:t>
            </a:r>
            <a:r>
              <a:rPr lang="en-US" altLang="en-US" sz="2400" i="1" dirty="0">
                <a:ea typeface="ヒラギノ角ゴ Pro W3" pitchFamily="-65" charset="-128"/>
              </a:rPr>
              <a:t>R</a:t>
            </a:r>
            <a:r>
              <a:rPr lang="en-US" altLang="en-US" sz="2400" baseline="-25000" dirty="0">
                <a:ea typeface="ヒラギノ角ゴ Pro W3" pitchFamily="-65" charset="-128"/>
              </a:rPr>
              <a:t>2</a:t>
            </a:r>
            <a:r>
              <a:rPr lang="en-US" altLang="en-US" sz="2400" dirty="0">
                <a:ea typeface="ヒラギノ角ゴ Pro W3" pitchFamily="-65" charset="-128"/>
              </a:rPr>
              <a:t>))</a:t>
            </a:r>
          </a:p>
        </p:txBody>
      </p:sp>
    </p:spTree>
    <p:extLst>
      <p:ext uri="{BB962C8B-B14F-4D97-AF65-F5344CB8AC3E}">
        <p14:creationId xmlns:p14="http://schemas.microsoft.com/office/powerpoint/2010/main" val="27360402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12.2 The Volatility of a Portfolio </a:t>
            </a:r>
            <a:r>
              <a:rPr lang="en-US" altLang="en-US" sz="2000" b="0" dirty="0">
                <a:latin typeface="+mj-lt"/>
                <a:ea typeface="ヒラギノ角ゴ Pro W3" pitchFamily="-65" charset="-128"/>
              </a:rPr>
              <a:t>(10 of 11)</a:t>
            </a:r>
            <a:endParaRPr lang="en-US" sz="2000" dirty="0">
              <a:latin typeface="+mj-lt"/>
            </a:endParaRPr>
          </a:p>
        </p:txBody>
      </p:sp>
      <p:sp>
        <p:nvSpPr>
          <p:cNvPr id="3" name="Content Placeholder 2"/>
          <p:cNvSpPr>
            <a:spLocks noGrp="1"/>
          </p:cNvSpPr>
          <p:nvPr>
            <p:ph idx="1"/>
          </p:nvPr>
        </p:nvSpPr>
        <p:spPr>
          <a:xfrm>
            <a:off x="457200" y="1600200"/>
            <a:ext cx="8229600" cy="4343399"/>
          </a:xfrm>
        </p:spPr>
        <p:txBody>
          <a:bodyPr/>
          <a:lstStyle/>
          <a:p>
            <a:r>
              <a:rPr lang="en-US" altLang="en-US" sz="2600" dirty="0">
                <a:ea typeface="ヒラギノ角ゴ Pro W3" pitchFamily="-65" charset="-128"/>
              </a:rPr>
              <a:t>Expected return of a portfolio is equal to the weighted average expected return of its stocks</a:t>
            </a:r>
          </a:p>
          <a:p>
            <a:r>
              <a:rPr lang="en-US" altLang="en-US" sz="2600" dirty="0">
                <a:ea typeface="ヒラギノ角ゴ Pro W3" pitchFamily="-65" charset="-128"/>
              </a:rPr>
              <a:t>Volatility of the portfolio is lower than the weighted average of the individual stocks’ volatility, unless all the stocks all have perfect positive correlation with each other </a:t>
            </a:r>
          </a:p>
          <a:p>
            <a:pPr lvl="1"/>
            <a:r>
              <a:rPr lang="en-US" altLang="en-US" sz="2400" dirty="0">
                <a:ea typeface="ヒラギノ角ゴ Pro W3" pitchFamily="-65" charset="-128"/>
              </a:rPr>
              <a:t>Diversification</a:t>
            </a:r>
          </a:p>
        </p:txBody>
      </p:sp>
    </p:spTree>
    <p:extLst>
      <p:ext uri="{BB962C8B-B14F-4D97-AF65-F5344CB8AC3E}">
        <p14:creationId xmlns:p14="http://schemas.microsoft.com/office/powerpoint/2010/main" val="16702744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12.2 The Volatility of a Portfolio </a:t>
            </a:r>
            <a:r>
              <a:rPr lang="en-US" altLang="en-US" sz="2000" b="0" dirty="0">
                <a:latin typeface="+mj-lt"/>
                <a:ea typeface="ヒラギノ角ゴ Pro W3" pitchFamily="-65" charset="-128"/>
              </a:rPr>
              <a:t>(11 of 11)</a:t>
            </a:r>
            <a:endParaRPr lang="en-US" sz="2000" dirty="0">
              <a:latin typeface="+mj-lt"/>
            </a:endParaRPr>
          </a:p>
        </p:txBody>
      </p:sp>
      <p:sp>
        <p:nvSpPr>
          <p:cNvPr id="3" name="Content Placeholder 2"/>
          <p:cNvSpPr>
            <a:spLocks noGrp="1"/>
          </p:cNvSpPr>
          <p:nvPr>
            <p:ph idx="1"/>
          </p:nvPr>
        </p:nvSpPr>
        <p:spPr>
          <a:xfrm>
            <a:off x="457200" y="1600200"/>
            <a:ext cx="8229600" cy="4648199"/>
          </a:xfrm>
        </p:spPr>
        <p:txBody>
          <a:bodyPr/>
          <a:lstStyle/>
          <a:p>
            <a:r>
              <a:rPr lang="en-US" altLang="en-US" sz="2600" dirty="0">
                <a:ea typeface="ヒラギノ角ゴ Pro W3" pitchFamily="-65" charset="-128"/>
              </a:rPr>
              <a:t>The Volatility of a Large Portfolio</a:t>
            </a:r>
          </a:p>
          <a:p>
            <a:pPr lvl="1"/>
            <a:r>
              <a:rPr lang="en-US" altLang="en-US" sz="2400" dirty="0">
                <a:ea typeface="ヒラギノ角ゴ Pro W3" pitchFamily="-65" charset="-128"/>
              </a:rPr>
              <a:t>Volatility declines as the number of stocks in the equally weighted portfolio grows</a:t>
            </a:r>
          </a:p>
          <a:p>
            <a:pPr lvl="2"/>
            <a:r>
              <a:rPr lang="en-US" altLang="en-US" sz="2200" dirty="0">
                <a:ea typeface="ＭＳ Ｐゴシック" panose="020B0600070205080204" pitchFamily="34" charset="-128"/>
              </a:rPr>
              <a:t>Most dramatic initially – going from 1 to 2 stocks reduces volatility much more than going from 100 to 101 stocks</a:t>
            </a:r>
          </a:p>
          <a:p>
            <a:pPr lvl="1"/>
            <a:r>
              <a:rPr lang="en-US" altLang="en-US" sz="2400" dirty="0">
                <a:ea typeface="ヒラギノ角ゴ Pro W3" pitchFamily="-65" charset="-128"/>
              </a:rPr>
              <a:t>Even for a very large portfolio systematic risk remains</a:t>
            </a:r>
          </a:p>
        </p:txBody>
      </p:sp>
    </p:spTree>
    <p:extLst>
      <p:ext uri="{BB962C8B-B14F-4D97-AF65-F5344CB8AC3E}">
        <p14:creationId xmlns:p14="http://schemas.microsoft.com/office/powerpoint/2010/main" val="3614788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2800" dirty="0">
                <a:latin typeface="+mj-lt"/>
                <a:ea typeface="ヒラギノ角ゴ Pro W3" pitchFamily="-65" charset="-128"/>
              </a:rPr>
              <a:t>Figure 12.4 Volatility of an Equally Weighted Portfolio versus the Number of Stocks</a:t>
            </a:r>
            <a:endParaRPr lang="en-US" sz="2800" dirty="0">
              <a:latin typeface="+mj-lt"/>
            </a:endParaRPr>
          </a:p>
        </p:txBody>
      </p:sp>
      <p:pic>
        <p:nvPicPr>
          <p:cNvPr id="5" name="Picture 4" descr="A diagram with 2 panels. Panel ay is a table with 2 columns, number of stocks and portfolio volatility: 1 stock, 40%; 2 stocks, 32%; 3 stocks, 28.8%; 4 stocks, 27.1%; 5 stocks, 26%; 10 stocks, 23.7%; 15 stocks, 22.9%; 20 stocks, 22.5%; 25 stocks, 22.2%; 30 stocks, 22.1%; 50 stocks, 21.7%; 100 stocks, 21.5%; and 1,000 stocks, 21.2%. Panel b is a graph where the x-axis is number of stocks from 1 to 1,000, and the y-axis is portfolio volatility from 0% to 50%. A smooth curve begins at (0, 40), falling with decreasing steepness toward y = 21.2%. A dashed horizontal line at y = 21.2% separates the graph. The area above this line but below the curve is shaded green and labeled, unsystematic and diversifiable. The area below the dashed line is shaded yellow and labeled, systematic and non-diversifiable.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1676400"/>
            <a:ext cx="6400800" cy="447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60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12.1 The Expected Return of a Portfolio </a:t>
            </a:r>
            <a:r>
              <a:rPr lang="en-US" altLang="en-US" sz="2000" b="0" dirty="0">
                <a:latin typeface="+mj-lt"/>
                <a:ea typeface="ヒラギノ角ゴ Pro W3" pitchFamily="-65" charset="-128"/>
              </a:rPr>
              <a:t>(1 of 5)</a:t>
            </a:r>
            <a:endParaRPr lang="en-US" sz="2000" b="0" dirty="0">
              <a:latin typeface="+mj-lt"/>
            </a:endParaRPr>
          </a:p>
        </p:txBody>
      </p:sp>
      <p:sp>
        <p:nvSpPr>
          <p:cNvPr id="3" name="Content Placeholder 2"/>
          <p:cNvSpPr>
            <a:spLocks noGrp="1"/>
          </p:cNvSpPr>
          <p:nvPr>
            <p:ph idx="1"/>
          </p:nvPr>
        </p:nvSpPr>
        <p:spPr>
          <a:xfrm>
            <a:off x="457200" y="1600200"/>
            <a:ext cx="8229600" cy="4343399"/>
          </a:xfrm>
        </p:spPr>
        <p:txBody>
          <a:bodyPr/>
          <a:lstStyle/>
          <a:p>
            <a:r>
              <a:rPr lang="en-US" altLang="en-US" sz="2400" dirty="0">
                <a:ea typeface="ヒラギノ角ゴ Pro W3" pitchFamily="-65" charset="-128"/>
              </a:rPr>
              <a:t>In Chapter 11 we found:</a:t>
            </a:r>
          </a:p>
          <a:p>
            <a:pPr lvl="1"/>
            <a:r>
              <a:rPr lang="en-US" altLang="en-US" sz="2400" dirty="0">
                <a:ea typeface="ヒラギノ角ゴ Pro W3" pitchFamily="-65" charset="-128"/>
              </a:rPr>
              <a:t>For large portfolios, investors expect higher returns for higher risk</a:t>
            </a:r>
          </a:p>
          <a:p>
            <a:pPr lvl="1"/>
            <a:r>
              <a:rPr lang="en-US" altLang="en-US" sz="2400" dirty="0">
                <a:ea typeface="ヒラギノ角ゴ Pro W3" pitchFamily="-65" charset="-128"/>
              </a:rPr>
              <a:t>The same does not hold true for individual stocks</a:t>
            </a:r>
          </a:p>
          <a:p>
            <a:pPr lvl="1"/>
            <a:r>
              <a:rPr lang="en-US" altLang="en-US" sz="2400" dirty="0">
                <a:ea typeface="ヒラギノ角ゴ Pro W3" pitchFamily="-65" charset="-128"/>
              </a:rPr>
              <a:t>Stocks have both unsystematic and systematic risk</a:t>
            </a:r>
          </a:p>
          <a:p>
            <a:pPr lvl="2"/>
            <a:r>
              <a:rPr lang="en-US" altLang="en-US" sz="2200" dirty="0">
                <a:ea typeface="ＭＳ Ｐゴシック" panose="020B0600070205080204" pitchFamily="34" charset="-128"/>
              </a:rPr>
              <a:t>only systematic risk is rewarded</a:t>
            </a:r>
          </a:p>
          <a:p>
            <a:pPr lvl="2"/>
            <a:r>
              <a:rPr lang="en-US" altLang="en-US" sz="2200" dirty="0">
                <a:ea typeface="ＭＳ Ｐゴシック" panose="020B0600070205080204" pitchFamily="34" charset="-128"/>
              </a:rPr>
              <a:t>rational investors should choose to diversify</a:t>
            </a:r>
          </a:p>
        </p:txBody>
      </p:sp>
    </p:spTree>
    <p:extLst>
      <p:ext uri="{BB962C8B-B14F-4D97-AF65-F5344CB8AC3E}">
        <p14:creationId xmlns:p14="http://schemas.microsoft.com/office/powerpoint/2010/main" val="7747488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12.3 Measuring Systematic Risk </a:t>
            </a:r>
            <a:r>
              <a:rPr lang="en-US" altLang="en-US" sz="2000" b="0" dirty="0">
                <a:latin typeface="+mj-lt"/>
                <a:ea typeface="ヒラギノ角ゴ Pro W3" pitchFamily="-65" charset="-128"/>
              </a:rPr>
              <a:t>(1 of 13)</a:t>
            </a:r>
            <a:endParaRPr lang="en-US" sz="2000" dirty="0">
              <a:latin typeface="+mj-lt"/>
            </a:endParaRPr>
          </a:p>
        </p:txBody>
      </p:sp>
      <p:sp>
        <p:nvSpPr>
          <p:cNvPr id="3" name="Content Placeholder 2"/>
          <p:cNvSpPr>
            <a:spLocks noGrp="1"/>
          </p:cNvSpPr>
          <p:nvPr>
            <p:ph idx="1"/>
          </p:nvPr>
        </p:nvSpPr>
        <p:spPr>
          <a:xfrm>
            <a:off x="457200" y="1600200"/>
            <a:ext cx="8229600" cy="4648199"/>
          </a:xfrm>
        </p:spPr>
        <p:txBody>
          <a:bodyPr/>
          <a:lstStyle/>
          <a:p>
            <a:pPr marL="347663" indent="-347663"/>
            <a:r>
              <a:rPr lang="en-US" altLang="en-US" sz="2600" dirty="0">
                <a:ea typeface="ヒラギノ角ゴ Pro W3" pitchFamily="-65" charset="-128"/>
              </a:rPr>
              <a:t>Our goal is to understand the impact of risk on the firm’s investors so we can: </a:t>
            </a:r>
          </a:p>
          <a:p>
            <a:pPr marL="747713" lvl="1" indent="-347663"/>
            <a:r>
              <a:rPr lang="en-US" altLang="en-US" sz="2400" dirty="0">
                <a:ea typeface="ヒラギノ角ゴ Pro W3" pitchFamily="-65" charset="-128"/>
              </a:rPr>
              <a:t>quantify the relation between risk and required return to produce a discount rate for present value calculations</a:t>
            </a:r>
          </a:p>
          <a:p>
            <a:pPr marL="347663" indent="-347663"/>
            <a:r>
              <a:rPr lang="en-US" altLang="en-US" sz="2600" dirty="0">
                <a:ea typeface="ヒラギノ角ゴ Pro W3" pitchFamily="-65" charset="-128"/>
              </a:rPr>
              <a:t>To recap:</a:t>
            </a:r>
          </a:p>
          <a:p>
            <a:pPr marL="747713" lvl="1" indent="-347663"/>
            <a:r>
              <a:rPr lang="en-US" altLang="en-US" sz="2400" dirty="0">
                <a:ea typeface="ヒラギノ角ゴ Pro W3" pitchFamily="-65" charset="-128"/>
              </a:rPr>
              <a:t>The amount of a stock’s risk that is diversified away depends on its correlation with other stocks in the portfolio that you put it in</a:t>
            </a:r>
          </a:p>
          <a:p>
            <a:pPr marL="747713" lvl="1" indent="-347663"/>
            <a:r>
              <a:rPr lang="en-US" altLang="en-US" sz="2400" dirty="0">
                <a:ea typeface="ヒラギノ角ゴ Pro W3" pitchFamily="-65" charset="-128"/>
              </a:rPr>
              <a:t>With a large enough portfolio, you can diversify away all unsystematic risk, but you will still be left with systematic risk</a:t>
            </a:r>
          </a:p>
        </p:txBody>
      </p:sp>
    </p:spTree>
    <p:extLst>
      <p:ext uri="{BB962C8B-B14F-4D97-AF65-F5344CB8AC3E}">
        <p14:creationId xmlns:p14="http://schemas.microsoft.com/office/powerpoint/2010/main" val="14593280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12.3 Measuring Systematic Risk </a:t>
            </a:r>
            <a:r>
              <a:rPr lang="en-US" altLang="en-US" sz="2000" b="0" dirty="0">
                <a:latin typeface="+mj-lt"/>
                <a:ea typeface="ヒラギノ角ゴ Pro W3" pitchFamily="-65" charset="-128"/>
              </a:rPr>
              <a:t>(2 of 13)</a:t>
            </a:r>
            <a:endParaRPr lang="en-US" sz="2000" dirty="0">
              <a:latin typeface="+mj-lt"/>
            </a:endParaRPr>
          </a:p>
        </p:txBody>
      </p:sp>
      <p:sp>
        <p:nvSpPr>
          <p:cNvPr id="3" name="Content Placeholder 2"/>
          <p:cNvSpPr>
            <a:spLocks noGrp="1"/>
          </p:cNvSpPr>
          <p:nvPr>
            <p:ph idx="1"/>
          </p:nvPr>
        </p:nvSpPr>
        <p:spPr>
          <a:xfrm>
            <a:off x="457200" y="1600200"/>
            <a:ext cx="8229600" cy="4648199"/>
          </a:xfrm>
        </p:spPr>
        <p:txBody>
          <a:bodyPr/>
          <a:lstStyle/>
          <a:p>
            <a:r>
              <a:rPr lang="en-US" altLang="en-US" sz="2600" dirty="0">
                <a:ea typeface="ヒラギノ角ゴ Pro W3" pitchFamily="-65" charset="-128"/>
              </a:rPr>
              <a:t>Role of the Market Portfolio</a:t>
            </a:r>
          </a:p>
          <a:p>
            <a:pPr lvl="1"/>
            <a:r>
              <a:rPr lang="en-US" altLang="en-US" sz="2400" dirty="0">
                <a:ea typeface="ヒラギノ角ゴ Pro W3" pitchFamily="-65" charset="-128"/>
              </a:rPr>
              <a:t>The sum of all investors’ portfolios must equal the portfolio of all risky securities in the market</a:t>
            </a:r>
          </a:p>
          <a:p>
            <a:pPr lvl="1"/>
            <a:r>
              <a:rPr lang="en-US" altLang="en-US" sz="2400" dirty="0">
                <a:ea typeface="ヒラギノ角ゴ Pro W3" pitchFamily="-65" charset="-128"/>
              </a:rPr>
              <a:t>The market portfolio is the portfolio of all risky investments, held in proportion to their value</a:t>
            </a:r>
          </a:p>
          <a:p>
            <a:pPr lvl="2"/>
            <a:r>
              <a:rPr lang="en-US" altLang="en-US" sz="2200" dirty="0">
                <a:ea typeface="ＭＳ Ｐゴシック" panose="020B0600070205080204" pitchFamily="34" charset="-128"/>
              </a:rPr>
              <a:t>Thus, the market portfolio contains more of the largest companies and less of the smallest companies</a:t>
            </a:r>
          </a:p>
        </p:txBody>
      </p:sp>
    </p:spTree>
    <p:extLst>
      <p:ext uri="{BB962C8B-B14F-4D97-AF65-F5344CB8AC3E}">
        <p14:creationId xmlns:p14="http://schemas.microsoft.com/office/powerpoint/2010/main" val="37801445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12.3 Measuring Systematic Risk </a:t>
            </a:r>
            <a:r>
              <a:rPr lang="en-US" altLang="en-US" sz="2000" b="0" dirty="0">
                <a:latin typeface="+mj-lt"/>
                <a:ea typeface="ヒラギノ角ゴ Pro W3" pitchFamily="-65" charset="-128"/>
              </a:rPr>
              <a:t>(3 of 13)</a:t>
            </a:r>
            <a:endParaRPr lang="en-US" sz="2000" dirty="0">
              <a:latin typeface="+mj-lt"/>
            </a:endParaRPr>
          </a:p>
        </p:txBody>
      </p:sp>
      <p:sp>
        <p:nvSpPr>
          <p:cNvPr id="3" name="Content Placeholder 2"/>
          <p:cNvSpPr>
            <a:spLocks noGrp="1"/>
          </p:cNvSpPr>
          <p:nvPr>
            <p:ph idx="1"/>
          </p:nvPr>
        </p:nvSpPr>
        <p:spPr>
          <a:xfrm>
            <a:off x="457200" y="1600201"/>
            <a:ext cx="8229600" cy="914400"/>
          </a:xfrm>
        </p:spPr>
        <p:txBody>
          <a:bodyPr/>
          <a:lstStyle/>
          <a:p>
            <a:r>
              <a:rPr lang="en-US" altLang="en-US" sz="2600" dirty="0">
                <a:ea typeface="ヒラギノ角ゴ Pro W3" pitchFamily="-65" charset="-128"/>
              </a:rPr>
              <a:t>Imagine that there are only two companies in the stock market, each with 1000 shares outstanding:</a:t>
            </a:r>
          </a:p>
        </p:txBody>
      </p:sp>
      <p:graphicFrame>
        <p:nvGraphicFramePr>
          <p:cNvPr id="5" name="Table 4" descr="A table with 4 columns: blank, number of shares outstanding, price per share, and market capitalization. Row 1: Company Ay. Number of shares outstanding: 1,000. Price per share: $40. Market capitalization: $40,000. Row 2: Company B. Number of shares outstanding: 1,000. Price per share: $10. Market capitalization: $10,000."/>
          <p:cNvGraphicFramePr>
            <a:graphicFrameLocks noGrp="1"/>
          </p:cNvGraphicFramePr>
          <p:nvPr>
            <p:extLst>
              <p:ext uri="{D42A27DB-BD31-4B8C-83A1-F6EECF244321}">
                <p14:modId xmlns:p14="http://schemas.microsoft.com/office/powerpoint/2010/main" val="1907938242"/>
              </p:ext>
            </p:extLst>
          </p:nvPr>
        </p:nvGraphicFramePr>
        <p:xfrm>
          <a:off x="762000" y="2819400"/>
          <a:ext cx="7620000" cy="1381760"/>
        </p:xfrm>
        <a:graphic>
          <a:graphicData uri="http://schemas.openxmlformats.org/drawingml/2006/table">
            <a:tbl>
              <a:tblPr firstRow="1" bandRow="1">
                <a:tableStyleId>{3B4B98B0-60AC-42C2-AFA5-B58CD77FA1E5}</a:tableStyleId>
              </a:tblPr>
              <a:tblGrid>
                <a:gridCol w="1447800">
                  <a:extLst>
                    <a:ext uri="{9D8B030D-6E8A-4147-A177-3AD203B41FA5}">
                      <a16:colId xmlns:a16="http://schemas.microsoft.com/office/drawing/2014/main" val="20000"/>
                    </a:ext>
                  </a:extLst>
                </a:gridCol>
                <a:gridCol w="23622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1905000">
                  <a:extLst>
                    <a:ext uri="{9D8B030D-6E8A-4147-A177-3AD203B41FA5}">
                      <a16:colId xmlns:a16="http://schemas.microsoft.com/office/drawing/2014/main" val="20003"/>
                    </a:ext>
                  </a:extLst>
                </a:gridCol>
              </a:tblGrid>
              <a:tr h="370840">
                <a:tc>
                  <a:txBody>
                    <a:bodyPr/>
                    <a:lstStyle/>
                    <a:p>
                      <a:r>
                        <a:rPr lang="en-IN" dirty="0">
                          <a:solidFill>
                            <a:schemeClr val="bg1"/>
                          </a:solidFill>
                        </a:rPr>
                        <a:t>Blank</a:t>
                      </a: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800" b="1" i="0" u="none" strike="noStrike" kern="1200" baseline="0" dirty="0">
                          <a:solidFill>
                            <a:schemeClr val="tx1"/>
                          </a:solidFill>
                          <a:latin typeface="+mn-lt"/>
                          <a:ea typeface="+mn-ea"/>
                          <a:cs typeface="+mn-cs"/>
                        </a:rPr>
                        <a:t>Number of Shares</a:t>
                      </a:r>
                    </a:p>
                    <a:p>
                      <a:r>
                        <a:rPr lang="en-IN" sz="1800" b="1" i="0" u="none" strike="noStrike" kern="1200" baseline="0" dirty="0">
                          <a:solidFill>
                            <a:schemeClr val="tx1"/>
                          </a:solidFill>
                          <a:latin typeface="+mn-lt"/>
                          <a:ea typeface="+mn-ea"/>
                          <a:cs typeface="+mn-cs"/>
                        </a:rPr>
                        <a:t>Outstanding</a:t>
                      </a:r>
                      <a:endParaRPr lang="en-IN"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800" b="1" i="0" u="none" strike="noStrike" kern="1200" baseline="0" dirty="0">
                          <a:solidFill>
                            <a:schemeClr val="tx1"/>
                          </a:solidFill>
                          <a:latin typeface="+mn-lt"/>
                          <a:ea typeface="+mn-ea"/>
                          <a:cs typeface="+mn-cs"/>
                        </a:rPr>
                        <a:t>Price per Share</a:t>
                      </a:r>
                      <a:endParaRPr lang="en-IN"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800" b="1" i="0" u="none" strike="noStrike" kern="1200" baseline="0" dirty="0">
                          <a:solidFill>
                            <a:schemeClr val="tx1"/>
                          </a:solidFill>
                          <a:latin typeface="+mn-lt"/>
                          <a:ea typeface="+mn-ea"/>
                          <a:cs typeface="+mn-cs"/>
                        </a:rPr>
                        <a:t>Market Capitalization</a:t>
                      </a:r>
                      <a:endParaRPr lang="en-IN" dirty="0"/>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IN" sz="1800" b="0" i="0" u="none" strike="noStrike" kern="1200" baseline="0" dirty="0">
                          <a:solidFill>
                            <a:schemeClr val="tx1"/>
                          </a:solidFill>
                          <a:latin typeface="+mn-lt"/>
                          <a:ea typeface="+mn-ea"/>
                          <a:cs typeface="+mn-cs"/>
                        </a:rPr>
                        <a:t>Company A</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800" b="0" i="0" u="none" strike="noStrike" kern="1200" baseline="0" dirty="0">
                          <a:solidFill>
                            <a:schemeClr val="tx1"/>
                          </a:solidFill>
                          <a:latin typeface="+mn-lt"/>
                          <a:ea typeface="+mn-ea"/>
                          <a:cs typeface="+mn-cs"/>
                        </a:rPr>
                        <a:t>1000</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800" b="0" i="0" u="none" strike="noStrike" kern="1200" baseline="0" dirty="0">
                          <a:solidFill>
                            <a:schemeClr val="tx1"/>
                          </a:solidFill>
                          <a:latin typeface="+mn-lt"/>
                          <a:ea typeface="+mn-ea"/>
                          <a:cs typeface="+mn-cs"/>
                        </a:rPr>
                        <a:t>$40</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800" b="0" i="0" u="none" strike="noStrike" kern="1200" baseline="0" dirty="0">
                          <a:solidFill>
                            <a:schemeClr val="tx1"/>
                          </a:solidFill>
                          <a:latin typeface="+mn-lt"/>
                          <a:ea typeface="+mn-ea"/>
                          <a:cs typeface="+mn-cs"/>
                        </a:rPr>
                        <a:t>$40,000</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IN" sz="1800" b="0" i="0" u="none" strike="noStrike" kern="1200" baseline="0" dirty="0">
                          <a:solidFill>
                            <a:schemeClr val="tx1"/>
                          </a:solidFill>
                          <a:latin typeface="+mn-lt"/>
                          <a:ea typeface="+mn-ea"/>
                          <a:cs typeface="+mn-cs"/>
                        </a:rPr>
                        <a:t>Company B</a:t>
                      </a:r>
                      <a:endParaRPr lang="en-I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800" b="0" i="0" u="none" strike="noStrike" kern="1200" baseline="0" dirty="0">
                          <a:solidFill>
                            <a:schemeClr val="tx1"/>
                          </a:solidFill>
                          <a:latin typeface="+mn-lt"/>
                          <a:ea typeface="+mn-ea"/>
                          <a:cs typeface="+mn-cs"/>
                        </a:rPr>
                        <a:t>1000</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800" b="0" i="0" u="none" strike="noStrike" kern="1200" baseline="0" dirty="0">
                          <a:solidFill>
                            <a:schemeClr val="tx1"/>
                          </a:solidFill>
                          <a:latin typeface="+mn-lt"/>
                          <a:ea typeface="+mn-ea"/>
                          <a:cs typeface="+mn-cs"/>
                        </a:rPr>
                        <a:t>$10</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800" b="0" i="0" u="none" strike="noStrike" kern="1200" baseline="0" dirty="0">
                          <a:solidFill>
                            <a:schemeClr val="tx1"/>
                          </a:solidFill>
                          <a:latin typeface="+mn-lt"/>
                          <a:ea typeface="+mn-ea"/>
                          <a:cs typeface="+mn-cs"/>
                        </a:rPr>
                        <a:t>$10,000</a:t>
                      </a:r>
                      <a:endParaRPr lang="en-IN"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760978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12.3 Measuring Systematic Risk </a:t>
            </a:r>
            <a:r>
              <a:rPr lang="en-US" altLang="en-US" sz="2000" b="0" dirty="0">
                <a:latin typeface="+mj-lt"/>
                <a:ea typeface="ヒラギノ角ゴ Pro W3" pitchFamily="-65" charset="-128"/>
              </a:rPr>
              <a:t>(4 of 13)</a:t>
            </a:r>
            <a:endParaRPr lang="en-US" sz="2000" dirty="0">
              <a:latin typeface="+mj-lt"/>
            </a:endParaRPr>
          </a:p>
        </p:txBody>
      </p:sp>
      <p:sp>
        <p:nvSpPr>
          <p:cNvPr id="3" name="Content Placeholder 2"/>
          <p:cNvSpPr>
            <a:spLocks noGrp="1"/>
          </p:cNvSpPr>
          <p:nvPr>
            <p:ph idx="1"/>
          </p:nvPr>
        </p:nvSpPr>
        <p:spPr>
          <a:xfrm>
            <a:off x="457200" y="1600200"/>
            <a:ext cx="8229600" cy="4648199"/>
          </a:xfrm>
        </p:spPr>
        <p:txBody>
          <a:bodyPr/>
          <a:lstStyle/>
          <a:p>
            <a:r>
              <a:rPr lang="en-US" altLang="en-US" sz="2600" dirty="0">
                <a:ea typeface="ヒラギノ角ゴ Pro W3" pitchFamily="-65" charset="-128"/>
              </a:rPr>
              <a:t>Aggregate market portfolio is 1000 shares of each, with:</a:t>
            </a:r>
          </a:p>
          <a:p>
            <a:pPr lvl="1"/>
            <a:r>
              <a:rPr lang="en-US" altLang="en-US" sz="2400" dirty="0">
                <a:ea typeface="ヒラギノ角ゴ Pro W3" pitchFamily="-65" charset="-128"/>
              </a:rPr>
              <a:t>80% ($40,000/$50,000) in A</a:t>
            </a:r>
          </a:p>
          <a:p>
            <a:pPr lvl="1"/>
            <a:r>
              <a:rPr lang="en-US" altLang="en-US" sz="2400" dirty="0">
                <a:ea typeface="ヒラギノ角ゴ Pro W3" pitchFamily="-65" charset="-128"/>
              </a:rPr>
              <a:t>20% ($10,000/$50,000) in B</a:t>
            </a:r>
          </a:p>
          <a:p>
            <a:r>
              <a:rPr lang="en-US" altLang="en-US" sz="2600" dirty="0">
                <a:ea typeface="ヒラギノ角ゴ Pro W3" pitchFamily="-65" charset="-128"/>
              </a:rPr>
              <a:t>The sum of everyone’s portfolios must be the market portfolio</a:t>
            </a:r>
          </a:p>
        </p:txBody>
      </p:sp>
    </p:spTree>
    <p:extLst>
      <p:ext uri="{BB962C8B-B14F-4D97-AF65-F5344CB8AC3E}">
        <p14:creationId xmlns:p14="http://schemas.microsoft.com/office/powerpoint/2010/main" val="1109115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12.3 Measuring Systematic Risk </a:t>
            </a:r>
            <a:r>
              <a:rPr lang="en-US" altLang="en-US" sz="2000" b="0" dirty="0">
                <a:latin typeface="+mj-lt"/>
                <a:ea typeface="ヒラギノ角ゴ Pro W3" pitchFamily="-65" charset="-128"/>
              </a:rPr>
              <a:t>(5 of 13)</a:t>
            </a:r>
            <a:endParaRPr lang="en-US" sz="2000" dirty="0">
              <a:latin typeface="+mj-lt"/>
            </a:endParaRPr>
          </a:p>
        </p:txBody>
      </p:sp>
      <p:sp>
        <p:nvSpPr>
          <p:cNvPr id="3" name="Content Placeholder 2"/>
          <p:cNvSpPr>
            <a:spLocks noGrp="1"/>
          </p:cNvSpPr>
          <p:nvPr>
            <p:ph idx="1"/>
          </p:nvPr>
        </p:nvSpPr>
        <p:spPr>
          <a:xfrm>
            <a:off x="457200" y="1600200"/>
            <a:ext cx="8229600" cy="4648199"/>
          </a:xfrm>
        </p:spPr>
        <p:txBody>
          <a:bodyPr/>
          <a:lstStyle/>
          <a:p>
            <a:r>
              <a:rPr lang="en-US" altLang="en-US" sz="2600" dirty="0">
                <a:ea typeface="ヒラギノ角ゴ Pro W3" pitchFamily="-65" charset="-128"/>
              </a:rPr>
              <a:t>Since stocks are held in proportion to their market capitalization (value), we say that the portfolio is value-weighted</a:t>
            </a:r>
          </a:p>
        </p:txBody>
      </p:sp>
    </p:spTree>
    <p:extLst>
      <p:ext uri="{BB962C8B-B14F-4D97-AF65-F5344CB8AC3E}">
        <p14:creationId xmlns:p14="http://schemas.microsoft.com/office/powerpoint/2010/main" val="38380881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ヒラギノ角ゴ Pro W3" pitchFamily="-65" charset="-128"/>
              </a:rPr>
              <a:t>12.3 Measuring Systematic Risk </a:t>
            </a:r>
            <a:r>
              <a:rPr lang="en-US" altLang="en-US" sz="2000" b="0" dirty="0">
                <a:latin typeface="+mj-lt"/>
                <a:ea typeface="ヒラギノ角ゴ Pro W3" pitchFamily="-65" charset="-128"/>
              </a:rPr>
              <a:t>(6 of 13)</a:t>
            </a:r>
            <a:endParaRPr lang="en-US" sz="2000" dirty="0">
              <a:latin typeface="+mj-lt"/>
            </a:endParaRPr>
          </a:p>
        </p:txBody>
      </p:sp>
      <p:sp>
        <p:nvSpPr>
          <p:cNvPr id="3" name="Content Placeholder 2"/>
          <p:cNvSpPr>
            <a:spLocks noGrp="1"/>
          </p:cNvSpPr>
          <p:nvPr>
            <p:ph idx="1"/>
          </p:nvPr>
        </p:nvSpPr>
        <p:spPr/>
        <p:txBody>
          <a:bodyPr/>
          <a:lstStyle/>
          <a:p>
            <a:r>
              <a:rPr lang="en-US" altLang="en-US" sz="2600" dirty="0">
                <a:ea typeface="ヒラギノ角ゴ Pro W3" pitchFamily="-65" charset="-128"/>
              </a:rPr>
              <a:t>The investment in each security is proportional to its market capitalization, which is the total market value of its outstanding shares:</a:t>
            </a:r>
          </a:p>
        </p:txBody>
      </p:sp>
      <p:sp>
        <p:nvSpPr>
          <p:cNvPr id="6" name="Content Placeholder 5"/>
          <p:cNvSpPr>
            <a:spLocks noGrp="1"/>
          </p:cNvSpPr>
          <p:nvPr>
            <p:ph idx="13"/>
          </p:nvPr>
        </p:nvSpPr>
        <p:spPr>
          <a:xfrm>
            <a:off x="7467600" y="3962401"/>
            <a:ext cx="1219200" cy="381000"/>
          </a:xfrm>
        </p:spPr>
        <p:txBody>
          <a:bodyPr/>
          <a:lstStyle/>
          <a:p>
            <a:pPr marL="0" indent="0">
              <a:buNone/>
            </a:pPr>
            <a:r>
              <a:rPr lang="en-US" altLang="en-US" sz="2000" dirty="0">
                <a:ea typeface="ＭＳ Ｐゴシック" panose="020B0600070205080204" pitchFamily="34" charset="-128"/>
              </a:rPr>
              <a:t>(Eq. 12.5)</a:t>
            </a:r>
          </a:p>
        </p:txBody>
      </p:sp>
      <p:graphicFrame>
        <p:nvGraphicFramePr>
          <p:cNvPr id="7" name="Object 6" descr="An equation: market value of a firm = number of shares outstanding, times price per share."/>
          <p:cNvGraphicFramePr>
            <a:graphicFrameLocks noChangeAspect="1"/>
          </p:cNvGraphicFramePr>
          <p:nvPr>
            <p:extLst>
              <p:ext uri="{D42A27DB-BD31-4B8C-83A1-F6EECF244321}">
                <p14:modId xmlns:p14="http://schemas.microsoft.com/office/powerpoint/2010/main" val="1695225448"/>
              </p:ext>
            </p:extLst>
          </p:nvPr>
        </p:nvGraphicFramePr>
        <p:xfrm>
          <a:off x="358584" y="3224466"/>
          <a:ext cx="8426832" cy="409069"/>
        </p:xfrm>
        <a:graphic>
          <a:graphicData uri="http://schemas.openxmlformats.org/presentationml/2006/ole">
            <mc:AlternateContent xmlns:mc="http://schemas.openxmlformats.org/markup-compatibility/2006">
              <mc:Choice xmlns:v="urn:schemas-microsoft-com:vml" Requires="v">
                <p:oleObj spid="_x0000_s70716" name="Equation" r:id="rId4" imgW="5232240" imgH="253800" progId="Equation.DSMT4">
                  <p:embed/>
                </p:oleObj>
              </mc:Choice>
              <mc:Fallback>
                <p:oleObj name="Equation" r:id="rId4" imgW="5232240" imgH="253800" progId="Equation.DSMT4">
                  <p:embed/>
                  <p:pic>
                    <p:nvPicPr>
                      <p:cNvPr id="0" name=""/>
                      <p:cNvPicPr/>
                      <p:nvPr/>
                    </p:nvPicPr>
                    <p:blipFill>
                      <a:blip r:embed="rId5"/>
                      <a:stretch>
                        <a:fillRect/>
                      </a:stretch>
                    </p:blipFill>
                    <p:spPr>
                      <a:xfrm>
                        <a:off x="358584" y="3224466"/>
                        <a:ext cx="8426832" cy="409069"/>
                      </a:xfrm>
                      <a:prstGeom prst="rect">
                        <a:avLst/>
                      </a:prstGeom>
                    </p:spPr>
                  </p:pic>
                </p:oleObj>
              </mc:Fallback>
            </mc:AlternateContent>
          </a:graphicData>
        </a:graphic>
      </p:graphicFrame>
    </p:spTree>
    <p:extLst>
      <p:ext uri="{BB962C8B-B14F-4D97-AF65-F5344CB8AC3E}">
        <p14:creationId xmlns:p14="http://schemas.microsoft.com/office/powerpoint/2010/main" val="22392197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12.3 Measuring Systematic Risk </a:t>
            </a:r>
            <a:r>
              <a:rPr lang="en-US" altLang="en-US" sz="2000" b="0" dirty="0">
                <a:latin typeface="+mj-lt"/>
                <a:ea typeface="ヒラギノ角ゴ Pro W3" pitchFamily="-65" charset="-128"/>
              </a:rPr>
              <a:t>(7 of 13)</a:t>
            </a:r>
            <a:endParaRPr lang="en-US" sz="2000" dirty="0">
              <a:latin typeface="+mj-lt"/>
            </a:endParaRPr>
          </a:p>
        </p:txBody>
      </p:sp>
      <p:sp>
        <p:nvSpPr>
          <p:cNvPr id="3" name="Content Placeholder 2"/>
          <p:cNvSpPr>
            <a:spLocks noGrp="1"/>
          </p:cNvSpPr>
          <p:nvPr>
            <p:ph idx="1"/>
          </p:nvPr>
        </p:nvSpPr>
        <p:spPr>
          <a:xfrm>
            <a:off x="457200" y="1600200"/>
            <a:ext cx="8229600" cy="4648199"/>
          </a:xfrm>
        </p:spPr>
        <p:txBody>
          <a:bodyPr/>
          <a:lstStyle/>
          <a:p>
            <a:r>
              <a:rPr lang="en-US" altLang="en-US" sz="2600" dirty="0">
                <a:ea typeface="ヒラギノ角ゴ Pro W3" pitchFamily="-65" charset="-128"/>
              </a:rPr>
              <a:t>Stock Market Indexes as the Market Portfolio</a:t>
            </a:r>
          </a:p>
          <a:p>
            <a:pPr lvl="1"/>
            <a:r>
              <a:rPr lang="en-US" altLang="en-US" sz="2400" dirty="0">
                <a:ea typeface="ヒラギノ角ゴ Pro W3" pitchFamily="-65" charset="-128"/>
              </a:rPr>
              <a:t>In practice we use a market proxy—a portfolio whose return should track the underlying, unobservable market portfolio</a:t>
            </a:r>
          </a:p>
          <a:p>
            <a:pPr lvl="2"/>
            <a:r>
              <a:rPr lang="en-US" altLang="en-US" sz="2200" dirty="0">
                <a:ea typeface="ＭＳ Ｐゴシック" panose="020B0600070205080204" pitchFamily="34" charset="-128"/>
              </a:rPr>
              <a:t>The most common proxy portfolios are market indexes</a:t>
            </a:r>
          </a:p>
          <a:p>
            <a:pPr lvl="2"/>
            <a:r>
              <a:rPr lang="en-US" altLang="en-US" sz="2200" dirty="0">
                <a:ea typeface="ＭＳ Ｐゴシック" panose="020B0600070205080204" pitchFamily="34" charset="-128"/>
              </a:rPr>
              <a:t>A market index reports the value of a particular portfolio</a:t>
            </a:r>
          </a:p>
          <a:p>
            <a:pPr lvl="3"/>
            <a:r>
              <a:rPr lang="en-US" altLang="en-US" sz="2000" dirty="0">
                <a:ea typeface="ＭＳ Ｐゴシック" panose="020B0600070205080204" pitchFamily="34" charset="-128"/>
              </a:rPr>
              <a:t>Dow Jones Industrial Average</a:t>
            </a:r>
          </a:p>
          <a:p>
            <a:pPr lvl="3"/>
            <a:r>
              <a:rPr lang="en-US" altLang="en-US" sz="2000" dirty="0">
                <a:ea typeface="ＭＳ Ｐゴシック" panose="020B0600070205080204" pitchFamily="34" charset="-128"/>
              </a:rPr>
              <a:t>S&amp;P 500</a:t>
            </a:r>
          </a:p>
        </p:txBody>
      </p:sp>
    </p:spTree>
    <p:extLst>
      <p:ext uri="{BB962C8B-B14F-4D97-AF65-F5344CB8AC3E}">
        <p14:creationId xmlns:p14="http://schemas.microsoft.com/office/powerpoint/2010/main" val="13416753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Figure 12.5 The S&amp;P 500</a:t>
            </a:r>
            <a:endParaRPr lang="en-US" sz="2000" dirty="0">
              <a:latin typeface="+mj-lt"/>
            </a:endParaRPr>
          </a:p>
        </p:txBody>
      </p:sp>
      <p:pic>
        <p:nvPicPr>
          <p:cNvPr id="5" name="Picture 3" descr="A diagram with 2 panels. Panel ay is a pie graph labeled, as a fraction of the number of public firms. The majority of the graph is labeled, rest, and a small sliver is labeled, S and P 500. Panel B is another pie graph labeled, as a fraction of total market capitalization of public firms. Approximately 30% is labeled rest, and the remainder is labeled, S and P 50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828800"/>
            <a:ext cx="597058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21455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12.3 Measuring Systematic Risk </a:t>
            </a:r>
            <a:r>
              <a:rPr lang="en-US" altLang="en-US" sz="2000" b="0" dirty="0">
                <a:latin typeface="+mj-lt"/>
                <a:ea typeface="ヒラギノ角ゴ Pro W3" pitchFamily="-65" charset="-128"/>
              </a:rPr>
              <a:t>(8 of 13)</a:t>
            </a:r>
            <a:endParaRPr lang="en-US" sz="2000" dirty="0">
              <a:latin typeface="+mj-lt"/>
            </a:endParaRPr>
          </a:p>
        </p:txBody>
      </p:sp>
      <p:sp>
        <p:nvSpPr>
          <p:cNvPr id="3" name="Content Placeholder 2"/>
          <p:cNvSpPr>
            <a:spLocks noGrp="1"/>
          </p:cNvSpPr>
          <p:nvPr>
            <p:ph idx="1"/>
          </p:nvPr>
        </p:nvSpPr>
        <p:spPr>
          <a:xfrm>
            <a:off x="457200" y="1600200"/>
            <a:ext cx="8229600" cy="4648199"/>
          </a:xfrm>
        </p:spPr>
        <p:txBody>
          <a:bodyPr/>
          <a:lstStyle/>
          <a:p>
            <a:r>
              <a:rPr lang="en-US" altLang="en-US" sz="2600" dirty="0">
                <a:ea typeface="ヒラギノ角ゴ Pro W3" pitchFamily="-65" charset="-128"/>
              </a:rPr>
              <a:t>Market Risk and Beta</a:t>
            </a:r>
          </a:p>
          <a:p>
            <a:pPr lvl="1"/>
            <a:r>
              <a:rPr lang="en-US" altLang="en-US" sz="2400" dirty="0">
                <a:ea typeface="ヒラギノ角ゴ Pro W3" pitchFamily="-65" charset="-128"/>
              </a:rPr>
              <a:t>We compare a stock’s historical returns to the market’s historical returns to determine a stock’s beta (</a:t>
            </a:r>
            <a:r>
              <a:rPr lang="el-GR" altLang="en-US" sz="2400" dirty="0">
                <a:ea typeface="ヒラギノ角ゴ Pro W3" pitchFamily="-65" charset="-128"/>
              </a:rPr>
              <a:t>β</a:t>
            </a:r>
            <a:r>
              <a:rPr lang="en-US" altLang="en-US" sz="2400" dirty="0">
                <a:ea typeface="ヒラギノ角ゴ Pro W3" pitchFamily="-65" charset="-128"/>
              </a:rPr>
              <a:t>) </a:t>
            </a:r>
          </a:p>
          <a:p>
            <a:pPr lvl="2"/>
            <a:r>
              <a:rPr lang="en-US" altLang="en-US" sz="2200" dirty="0">
                <a:ea typeface="ＭＳ Ｐゴシック" panose="020B0600070205080204" pitchFamily="34" charset="-128"/>
              </a:rPr>
              <a:t>The sensitivity of an investment to fluctuations in the market portfolio</a:t>
            </a:r>
          </a:p>
          <a:p>
            <a:pPr lvl="2"/>
            <a:r>
              <a:rPr lang="en-US" altLang="en-US" sz="2200" dirty="0">
                <a:ea typeface="ＭＳ Ｐゴシック" panose="020B0600070205080204" pitchFamily="34" charset="-128"/>
              </a:rPr>
              <a:t>Use excess returns – security return less the risk-free rate</a:t>
            </a:r>
          </a:p>
          <a:p>
            <a:pPr lvl="2"/>
            <a:r>
              <a:rPr lang="en-US" altLang="en-US" sz="2200" dirty="0">
                <a:ea typeface="ＭＳ Ｐゴシック" panose="020B0600070205080204" pitchFamily="34" charset="-128"/>
              </a:rPr>
              <a:t>The percentage change in the stock’s return that we expect for each 1% change in the market’s return</a:t>
            </a:r>
          </a:p>
        </p:txBody>
      </p:sp>
    </p:spTree>
    <p:extLst>
      <p:ext uri="{BB962C8B-B14F-4D97-AF65-F5344CB8AC3E}">
        <p14:creationId xmlns:p14="http://schemas.microsoft.com/office/powerpoint/2010/main" val="9251944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12.3 Measuring Systematic Risk </a:t>
            </a:r>
            <a:r>
              <a:rPr lang="en-US" altLang="en-US" sz="2000" b="0" dirty="0">
                <a:latin typeface="+mj-lt"/>
                <a:ea typeface="ヒラギノ角ゴ Pro W3" pitchFamily="-65" charset="-128"/>
              </a:rPr>
              <a:t>(9 of 13)</a:t>
            </a:r>
            <a:endParaRPr lang="en-US" sz="2000" dirty="0">
              <a:latin typeface="+mj-lt"/>
            </a:endParaRPr>
          </a:p>
        </p:txBody>
      </p:sp>
      <p:sp>
        <p:nvSpPr>
          <p:cNvPr id="3" name="Content Placeholder 2"/>
          <p:cNvSpPr>
            <a:spLocks noGrp="1"/>
          </p:cNvSpPr>
          <p:nvPr>
            <p:ph idx="1"/>
          </p:nvPr>
        </p:nvSpPr>
        <p:spPr>
          <a:xfrm>
            <a:off x="457200" y="1600200"/>
            <a:ext cx="8229600" cy="4648199"/>
          </a:xfrm>
        </p:spPr>
        <p:txBody>
          <a:bodyPr/>
          <a:lstStyle/>
          <a:p>
            <a:r>
              <a:rPr lang="en-US" altLang="en-US" sz="2600" dirty="0">
                <a:ea typeface="ヒラギノ角ゴ Pro W3" pitchFamily="-65" charset="-128"/>
              </a:rPr>
              <a:t>Market Risk and Beta</a:t>
            </a:r>
          </a:p>
          <a:p>
            <a:pPr lvl="1"/>
            <a:r>
              <a:rPr lang="en-US" altLang="en-US" sz="2400" dirty="0">
                <a:ea typeface="ヒラギノ角ゴ Pro W3" pitchFamily="-65" charset="-128"/>
              </a:rPr>
              <a:t>There are many data sources that provide estimates of beta</a:t>
            </a:r>
          </a:p>
          <a:p>
            <a:pPr lvl="2"/>
            <a:r>
              <a:rPr lang="en-US" altLang="en-US" sz="2200" dirty="0">
                <a:ea typeface="ＭＳ Ｐゴシック" panose="020B0600070205080204" pitchFamily="34" charset="-128"/>
              </a:rPr>
              <a:t>Most use 2 to 5 years of weekly or monthly returns </a:t>
            </a:r>
          </a:p>
          <a:p>
            <a:pPr lvl="2"/>
            <a:r>
              <a:rPr lang="en-US" altLang="en-US" sz="2200" dirty="0">
                <a:ea typeface="ＭＳ Ｐゴシック" panose="020B0600070205080204" pitchFamily="34" charset="-128"/>
              </a:rPr>
              <a:t>Most use the S&amp;P 500 as the market portfolio</a:t>
            </a:r>
          </a:p>
        </p:txBody>
      </p:sp>
    </p:spTree>
    <p:extLst>
      <p:ext uri="{BB962C8B-B14F-4D97-AF65-F5344CB8AC3E}">
        <p14:creationId xmlns:p14="http://schemas.microsoft.com/office/powerpoint/2010/main" val="1980991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ヒラギノ角ゴ Pro W3" pitchFamily="-65" charset="-128"/>
              </a:rPr>
              <a:t>12.1 The Expected Return of a Portfolio</a:t>
            </a:r>
            <a:r>
              <a:rPr lang="en-US" altLang="en-US" sz="3600" b="0" dirty="0">
                <a:latin typeface="+mj-lt"/>
                <a:ea typeface="ヒラギノ角ゴ Pro W3" pitchFamily="-65" charset="-128"/>
              </a:rPr>
              <a:t> </a:t>
            </a:r>
            <a:r>
              <a:rPr lang="en-US" altLang="en-US" sz="2000" b="0" dirty="0">
                <a:latin typeface="+mj-lt"/>
                <a:ea typeface="ヒラギノ角ゴ Pro W3" pitchFamily="-65" charset="-128"/>
              </a:rPr>
              <a:t>(2 of 5)</a:t>
            </a:r>
            <a:endParaRPr lang="en-US" sz="2000" b="0" dirty="0">
              <a:latin typeface="+mj-lt"/>
            </a:endParaRPr>
          </a:p>
        </p:txBody>
      </p:sp>
      <p:sp>
        <p:nvSpPr>
          <p:cNvPr id="3" name="Content Placeholder 2"/>
          <p:cNvSpPr>
            <a:spLocks noGrp="1"/>
          </p:cNvSpPr>
          <p:nvPr>
            <p:ph idx="1"/>
          </p:nvPr>
        </p:nvSpPr>
        <p:spPr>
          <a:xfrm>
            <a:off x="457200" y="1600200"/>
            <a:ext cx="8229600" cy="1219199"/>
          </a:xfrm>
        </p:spPr>
        <p:txBody>
          <a:bodyPr/>
          <a:lstStyle/>
          <a:p>
            <a:r>
              <a:rPr lang="en-US" altLang="en-US" sz="2600" dirty="0">
                <a:ea typeface="ヒラギノ角ゴ Pro W3" pitchFamily="-65" charset="-128"/>
              </a:rPr>
              <a:t>Portfolio weights</a:t>
            </a:r>
          </a:p>
          <a:p>
            <a:pPr lvl="1"/>
            <a:r>
              <a:rPr lang="en-US" altLang="en-US" sz="2400" dirty="0">
                <a:ea typeface="ヒラギノ角ゴ Pro W3" pitchFamily="-65" charset="-128"/>
              </a:rPr>
              <a:t>The fraction of the total portfolio held in each investment in the portfolio:</a:t>
            </a:r>
          </a:p>
        </p:txBody>
      </p:sp>
      <p:sp>
        <p:nvSpPr>
          <p:cNvPr id="6" name="Content Placeholder 5"/>
          <p:cNvSpPr>
            <a:spLocks noGrp="1"/>
          </p:cNvSpPr>
          <p:nvPr>
            <p:ph idx="13"/>
          </p:nvPr>
        </p:nvSpPr>
        <p:spPr>
          <a:xfrm>
            <a:off x="6781800" y="3200400"/>
            <a:ext cx="1447800" cy="369455"/>
          </a:xfrm>
        </p:spPr>
        <p:txBody>
          <a:bodyPr>
            <a:normAutofit fontScale="92500" lnSpcReduction="10000"/>
          </a:bodyPr>
          <a:lstStyle/>
          <a:p>
            <a:pPr marL="0" indent="0">
              <a:buNone/>
            </a:pPr>
            <a:r>
              <a:rPr lang="en-US" altLang="en-US" sz="2400" dirty="0">
                <a:ea typeface="ＭＳ Ｐゴシック" panose="020B0600070205080204" pitchFamily="34" charset="-128"/>
              </a:rPr>
              <a:t>(Eq. 12.1)</a:t>
            </a:r>
          </a:p>
        </p:txBody>
      </p:sp>
      <p:sp>
        <p:nvSpPr>
          <p:cNvPr id="7" name="Content Placeholder 6"/>
          <p:cNvSpPr>
            <a:spLocks noGrp="1"/>
          </p:cNvSpPr>
          <p:nvPr>
            <p:ph idx="14"/>
          </p:nvPr>
        </p:nvSpPr>
        <p:spPr/>
        <p:txBody>
          <a:bodyPr>
            <a:normAutofit lnSpcReduction="10000"/>
          </a:bodyPr>
          <a:lstStyle/>
          <a:p>
            <a:pPr marL="256032" lvl="1" indent="-256032">
              <a:spcBef>
                <a:spcPts val="1500"/>
              </a:spcBef>
              <a:buFont typeface="Arial" panose="020B0604020202020204" pitchFamily="34" charset="0"/>
              <a:buChar char="•"/>
            </a:pPr>
            <a:r>
              <a:rPr lang="en-US" altLang="en-US" sz="2400" dirty="0">
                <a:ea typeface="ヒラギノ角ゴ Pro W3" pitchFamily="-65" charset="-128"/>
              </a:rPr>
              <a:t>Portfolio weights add up to 100% (that is, </a:t>
            </a:r>
            <a:r>
              <a:rPr lang="en-US" altLang="en-US" sz="2400" i="1" dirty="0">
                <a:ea typeface="ヒラギノ角ゴ Pro W3" pitchFamily="-65" charset="-128"/>
              </a:rPr>
              <a:t>w</a:t>
            </a:r>
            <a:r>
              <a:rPr lang="en-US" altLang="en-US" sz="2400" baseline="-25000" dirty="0">
                <a:ea typeface="ヒラギノ角ゴ Pro W3" pitchFamily="-65" charset="-128"/>
              </a:rPr>
              <a:t>1</a:t>
            </a:r>
            <a:r>
              <a:rPr lang="en-US" altLang="en-US" sz="2400" dirty="0">
                <a:ea typeface="ヒラギノ角ゴ Pro W3" pitchFamily="-65" charset="-128"/>
              </a:rPr>
              <a:t> + </a:t>
            </a:r>
            <a:r>
              <a:rPr lang="en-US" altLang="en-US" sz="2400" i="1" dirty="0">
                <a:ea typeface="ヒラギノ角ゴ Pro W3" pitchFamily="-65" charset="-128"/>
              </a:rPr>
              <a:t>w</a:t>
            </a:r>
            <a:r>
              <a:rPr lang="en-US" altLang="en-US" sz="2400" baseline="-25000" dirty="0">
                <a:ea typeface="ヒラギノ角ゴ Pro W3" pitchFamily="-65" charset="-128"/>
              </a:rPr>
              <a:t>2</a:t>
            </a:r>
            <a:r>
              <a:rPr lang="en-US" altLang="en-US" sz="2400" dirty="0">
                <a:ea typeface="ヒラギノ角ゴ Pro W3" pitchFamily="-65" charset="-128"/>
              </a:rPr>
              <a:t> + … + </a:t>
            </a:r>
            <a:r>
              <a:rPr lang="en-US" altLang="en-US" sz="2400" i="1" dirty="0">
                <a:ea typeface="ヒラギノ角ゴ Pro W3" pitchFamily="-65" charset="-128"/>
              </a:rPr>
              <a:t>w</a:t>
            </a:r>
            <a:r>
              <a:rPr lang="en-US" altLang="en-US" sz="2400" i="1" baseline="-25000" dirty="0">
                <a:ea typeface="ヒラギノ角ゴ Pro W3" pitchFamily="-65" charset="-128"/>
              </a:rPr>
              <a:t>N</a:t>
            </a:r>
            <a:r>
              <a:rPr lang="en-US" altLang="en-US" sz="2400" dirty="0">
                <a:ea typeface="ヒラギノ角ゴ Pro W3" pitchFamily="-65" charset="-128"/>
              </a:rPr>
              <a:t> = 100%)</a:t>
            </a:r>
          </a:p>
        </p:txBody>
      </p:sp>
      <p:graphicFrame>
        <p:nvGraphicFramePr>
          <p:cNvPr id="9" name="Object 8" descr="An equation: W sub I = value of investment I, divided by total value of portfolio."/>
          <p:cNvGraphicFramePr>
            <a:graphicFrameLocks noChangeAspect="1"/>
          </p:cNvGraphicFramePr>
          <p:nvPr>
            <p:extLst>
              <p:ext uri="{D42A27DB-BD31-4B8C-83A1-F6EECF244321}">
                <p14:modId xmlns:p14="http://schemas.microsoft.com/office/powerpoint/2010/main" val="339937996"/>
              </p:ext>
            </p:extLst>
          </p:nvPr>
        </p:nvGraphicFramePr>
        <p:xfrm>
          <a:off x="1828800" y="3020646"/>
          <a:ext cx="3712306" cy="816706"/>
        </p:xfrm>
        <a:graphic>
          <a:graphicData uri="http://schemas.openxmlformats.org/presentationml/2006/ole">
            <mc:AlternateContent xmlns:mc="http://schemas.openxmlformats.org/markup-compatibility/2006">
              <mc:Choice xmlns:v="urn:schemas-microsoft-com:vml" Requires="v">
                <p:oleObj spid="_x0000_s58427" name="Equation" r:id="rId4" imgW="1904760" imgH="419040" progId="Equation.DSMT4">
                  <p:embed/>
                </p:oleObj>
              </mc:Choice>
              <mc:Fallback>
                <p:oleObj name="Equation" r:id="rId4" imgW="1904760" imgH="419040" progId="Equation.DSMT4">
                  <p:embed/>
                  <p:pic>
                    <p:nvPicPr>
                      <p:cNvPr id="0" name=""/>
                      <p:cNvPicPr/>
                      <p:nvPr/>
                    </p:nvPicPr>
                    <p:blipFill>
                      <a:blip r:embed="rId5"/>
                      <a:stretch>
                        <a:fillRect/>
                      </a:stretch>
                    </p:blipFill>
                    <p:spPr>
                      <a:xfrm>
                        <a:off x="1828800" y="3020646"/>
                        <a:ext cx="3712306" cy="816706"/>
                      </a:xfrm>
                      <a:prstGeom prst="rect">
                        <a:avLst/>
                      </a:prstGeom>
                    </p:spPr>
                  </p:pic>
                </p:oleObj>
              </mc:Fallback>
            </mc:AlternateContent>
          </a:graphicData>
        </a:graphic>
      </p:graphicFrame>
    </p:spTree>
    <p:extLst>
      <p:ext uri="{BB962C8B-B14F-4D97-AF65-F5344CB8AC3E}">
        <p14:creationId xmlns:p14="http://schemas.microsoft.com/office/powerpoint/2010/main" val="11587589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12.3 Measuring Systematic Risk </a:t>
            </a:r>
            <a:r>
              <a:rPr lang="en-US" altLang="en-US" sz="2000" b="0" dirty="0">
                <a:latin typeface="+mj-lt"/>
                <a:ea typeface="ヒラギノ角ゴ Pro W3" pitchFamily="-65" charset="-128"/>
              </a:rPr>
              <a:t>(10 of 13)</a:t>
            </a:r>
            <a:endParaRPr lang="en-US" sz="2000" dirty="0">
              <a:latin typeface="+mj-lt"/>
            </a:endParaRPr>
          </a:p>
        </p:txBody>
      </p:sp>
      <p:sp>
        <p:nvSpPr>
          <p:cNvPr id="3" name="Content Placeholder 2"/>
          <p:cNvSpPr>
            <a:spLocks noGrp="1"/>
          </p:cNvSpPr>
          <p:nvPr>
            <p:ph idx="1"/>
          </p:nvPr>
        </p:nvSpPr>
        <p:spPr>
          <a:xfrm>
            <a:off x="457200" y="1600200"/>
            <a:ext cx="8229600" cy="4648199"/>
          </a:xfrm>
        </p:spPr>
        <p:txBody>
          <a:bodyPr/>
          <a:lstStyle/>
          <a:p>
            <a:r>
              <a:rPr lang="en-US" altLang="en-US" sz="2600" dirty="0">
                <a:ea typeface="ヒラギノ角ゴ Pro W3" pitchFamily="-65" charset="-128"/>
              </a:rPr>
              <a:t>The beta of the overall market portfolio is 1</a:t>
            </a:r>
          </a:p>
          <a:p>
            <a:r>
              <a:rPr lang="en-US" altLang="en-US" sz="2600" dirty="0">
                <a:ea typeface="ヒラギノ角ゴ Pro W3" pitchFamily="-65" charset="-128"/>
              </a:rPr>
              <a:t>Many industries and companies have betas higher/lower than 1 </a:t>
            </a:r>
          </a:p>
          <a:p>
            <a:pPr lvl="1"/>
            <a:r>
              <a:rPr lang="en-US" altLang="en-US" sz="2400" dirty="0">
                <a:ea typeface="ヒラギノ角ゴ Pro W3" pitchFamily="-65" charset="-128"/>
              </a:rPr>
              <a:t>Differences in betas by industry are related to the sensitivity of each industry’s profits to the general health of the economy</a:t>
            </a:r>
          </a:p>
        </p:txBody>
      </p:sp>
    </p:spTree>
    <p:extLst>
      <p:ext uri="{BB962C8B-B14F-4D97-AF65-F5344CB8AC3E}">
        <p14:creationId xmlns:p14="http://schemas.microsoft.com/office/powerpoint/2010/main" val="35254672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848600" cy="1097280"/>
          </a:xfrm>
        </p:spPr>
        <p:txBody>
          <a:bodyPr/>
          <a:lstStyle/>
          <a:p>
            <a:r>
              <a:rPr lang="en-US" altLang="en-US" sz="2800" dirty="0">
                <a:latin typeface="+mj-lt"/>
                <a:ea typeface="ヒラギノ角ゴ Pro W3" pitchFamily="-65" charset="-128"/>
              </a:rPr>
              <a:t>Average Betas for Stocks by Industry and the Betas of a Selected Company in Each Industry </a:t>
            </a:r>
            <a:r>
              <a:rPr lang="en-US" altLang="en-US" sz="2000" b="0" dirty="0">
                <a:latin typeface="+mj-lt"/>
                <a:ea typeface="ヒラギノ角ゴ Pro W3" pitchFamily="-65" charset="-128"/>
              </a:rPr>
              <a:t>(1 of 3)</a:t>
            </a:r>
            <a:endParaRPr lang="en-US" sz="2000" b="0" dirty="0">
              <a:latin typeface="+mj-lt"/>
            </a:endParaRPr>
          </a:p>
        </p:txBody>
      </p:sp>
      <p:sp>
        <p:nvSpPr>
          <p:cNvPr id="3" name="Content Placeholder 2"/>
          <p:cNvSpPr>
            <a:spLocks noGrp="1"/>
          </p:cNvSpPr>
          <p:nvPr>
            <p:ph idx="1"/>
          </p:nvPr>
        </p:nvSpPr>
        <p:spPr>
          <a:xfrm>
            <a:off x="457200" y="1600201"/>
            <a:ext cx="8229600" cy="685800"/>
          </a:xfrm>
        </p:spPr>
        <p:txBody>
          <a:bodyPr>
            <a:normAutofit lnSpcReduction="10000"/>
          </a:bodyPr>
          <a:lstStyle/>
          <a:p>
            <a:pPr marL="0" indent="0">
              <a:buNone/>
            </a:pPr>
            <a:r>
              <a:rPr lang="en-US" altLang="en-US" sz="2200" b="1" dirty="0">
                <a:ea typeface="ヒラギノ角ゴ Pro W3" pitchFamily="-65" charset="-128"/>
              </a:rPr>
              <a:t>Table 12.4</a:t>
            </a:r>
            <a:r>
              <a:rPr lang="en-US" altLang="en-US" sz="2200" dirty="0">
                <a:ea typeface="ヒラギノ角ゴ Pro W3" pitchFamily="-65" charset="-128"/>
              </a:rPr>
              <a:t> Average Betas for Stocks by Industry and the Betas of a Selected Company in Each Industry</a:t>
            </a:r>
            <a:endParaRPr lang="en-US" sz="2200" b="1" dirty="0">
              <a:solidFill>
                <a:srgbClr val="FF0000"/>
              </a:solidFill>
            </a:endParaRPr>
          </a:p>
        </p:txBody>
      </p:sp>
      <p:graphicFrame>
        <p:nvGraphicFramePr>
          <p:cNvPr id="4" name="Table 3" descr="Table 12.4, average betas for stocks by industry and the betas of a selected company in each industry. The table has 5 columns: industry, average beta, ticker, company, and beta. Row 1: electric utilities. Average beta: 0.8. Ticker: E I X. Company: Edison International. Beta: 0.2. Row 2: personal and household products. Average beta: 0.5. Ticker: P G. Company: The Procter and Gamble Company. Beta: 0.2. Row 3: food processing. Average beta: 0.9. Ticker: C P B. Company: Campbell Soup Company. Beta: 0.4. Row 4: restaurants. Average beta: 0.5. Ticker: S B U X. Company: Starbucks Corporation. Beta: 0.8. Row 5: beverages (non-alcoholic). Average beta: 0.2. Ticker: K O. Company: The Coca-Cola Company. Beta: 0.5. Row 6: retail (grocery). Average beta: 0.6. Ticker: K R. Company: Kroger. Beta: 0.8. Row 6: major drugs. Average beta: 0.7. Ticker: P F E. Company: Pfizer Inc. Beta: 0.9."/>
          <p:cNvGraphicFramePr>
            <a:graphicFrameLocks noGrp="1"/>
          </p:cNvGraphicFramePr>
          <p:nvPr>
            <p:extLst>
              <p:ext uri="{D42A27DB-BD31-4B8C-83A1-F6EECF244321}">
                <p14:modId xmlns:p14="http://schemas.microsoft.com/office/powerpoint/2010/main" val="452148441"/>
              </p:ext>
            </p:extLst>
          </p:nvPr>
        </p:nvGraphicFramePr>
        <p:xfrm>
          <a:off x="609600" y="2468880"/>
          <a:ext cx="8077200" cy="3550920"/>
        </p:xfrm>
        <a:graphic>
          <a:graphicData uri="http://schemas.openxmlformats.org/drawingml/2006/table">
            <a:tbl>
              <a:tblPr firstRow="1" bandRow="1">
                <a:tableStyleId>{3B4B98B0-60AC-42C2-AFA5-B58CD77FA1E5}</a:tableStyleId>
              </a:tblPr>
              <a:tblGrid>
                <a:gridCol w="1615440">
                  <a:extLst>
                    <a:ext uri="{9D8B030D-6E8A-4147-A177-3AD203B41FA5}">
                      <a16:colId xmlns:a16="http://schemas.microsoft.com/office/drawing/2014/main" val="20000"/>
                    </a:ext>
                  </a:extLst>
                </a:gridCol>
                <a:gridCol w="1615440">
                  <a:extLst>
                    <a:ext uri="{9D8B030D-6E8A-4147-A177-3AD203B41FA5}">
                      <a16:colId xmlns:a16="http://schemas.microsoft.com/office/drawing/2014/main" val="20001"/>
                    </a:ext>
                  </a:extLst>
                </a:gridCol>
                <a:gridCol w="807720">
                  <a:extLst>
                    <a:ext uri="{9D8B030D-6E8A-4147-A177-3AD203B41FA5}">
                      <a16:colId xmlns:a16="http://schemas.microsoft.com/office/drawing/2014/main" val="20002"/>
                    </a:ext>
                  </a:extLst>
                </a:gridCol>
                <a:gridCol w="32004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tblGrid>
              <a:tr h="370840">
                <a:tc>
                  <a:txBody>
                    <a:bodyPr/>
                    <a:lstStyle/>
                    <a:p>
                      <a:r>
                        <a:rPr lang="en-IN" sz="1500" b="1" i="0" u="none" strike="noStrike" kern="1200" baseline="0" dirty="0">
                          <a:solidFill>
                            <a:schemeClr val="tx1"/>
                          </a:solidFill>
                          <a:latin typeface="+mn-lt"/>
                          <a:ea typeface="+mn-ea"/>
                          <a:cs typeface="+mn-cs"/>
                        </a:rPr>
                        <a:t>Industry</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500" b="1" i="0" u="none" strike="noStrike" kern="1200" baseline="0" dirty="0">
                          <a:solidFill>
                            <a:schemeClr val="tx1"/>
                          </a:solidFill>
                          <a:latin typeface="+mn-lt"/>
                          <a:ea typeface="+mn-ea"/>
                          <a:cs typeface="+mn-cs"/>
                        </a:rPr>
                        <a:t>Average Beta</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500" b="1" i="0" u="none" strike="noStrike" kern="1200" baseline="0" dirty="0">
                          <a:solidFill>
                            <a:schemeClr val="tx1"/>
                          </a:solidFill>
                          <a:latin typeface="+mn-lt"/>
                          <a:ea typeface="+mn-ea"/>
                          <a:cs typeface="+mn-cs"/>
                        </a:rPr>
                        <a:t>Ticker</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b="1" i="0" u="none" strike="noStrike" kern="1200" baseline="0" dirty="0">
                          <a:solidFill>
                            <a:schemeClr val="tx1"/>
                          </a:solidFill>
                          <a:latin typeface="+mn-lt"/>
                          <a:ea typeface="+mn-ea"/>
                          <a:cs typeface="+mn-cs"/>
                        </a:rPr>
                        <a:t>Company</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500" b="1" i="0" u="none" strike="noStrike" kern="1200" baseline="0" dirty="0">
                          <a:solidFill>
                            <a:schemeClr val="tx1"/>
                          </a:solidFill>
                          <a:latin typeface="+mn-lt"/>
                          <a:ea typeface="+mn-ea"/>
                          <a:cs typeface="+mn-cs"/>
                        </a:rPr>
                        <a:t>Beta</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IN" sz="1500" b="0" i="0" u="none" strike="noStrike" kern="1200" baseline="0" dirty="0">
                          <a:solidFill>
                            <a:schemeClr val="tx1"/>
                          </a:solidFill>
                          <a:latin typeface="+mn-lt"/>
                          <a:ea typeface="+mn-ea"/>
                          <a:cs typeface="+mn-cs"/>
                        </a:rPr>
                        <a:t>Electric Utilities</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dirty="0"/>
                        <a:t>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dirty="0"/>
                        <a:t>EIX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500" b="0" i="0" u="none" strike="noStrike" kern="1200" baseline="0" dirty="0">
                          <a:solidFill>
                            <a:schemeClr val="tx1"/>
                          </a:solidFill>
                          <a:latin typeface="+mn-lt"/>
                          <a:ea typeface="+mn-ea"/>
                          <a:cs typeface="+mn-cs"/>
                        </a:rPr>
                        <a:t>Edison International</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dirty="0"/>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IN" sz="1500" b="0" i="0" u="none" strike="noStrike" kern="1200" baseline="0" dirty="0">
                          <a:solidFill>
                            <a:schemeClr val="tx1"/>
                          </a:solidFill>
                          <a:latin typeface="+mn-lt"/>
                          <a:ea typeface="+mn-ea"/>
                          <a:cs typeface="+mn-cs"/>
                        </a:rPr>
                        <a:t>Personal &amp; Household Prods.</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500" dirty="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500" dirty="0"/>
                        <a:t>PG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b="0" i="0" u="none" strike="noStrike" kern="1200" baseline="0" dirty="0">
                          <a:solidFill>
                            <a:schemeClr val="tx1"/>
                          </a:solidFill>
                          <a:latin typeface="+mn-lt"/>
                          <a:ea typeface="+mn-ea"/>
                          <a:cs typeface="+mn-cs"/>
                        </a:rPr>
                        <a:t>The Procter &amp; Gamble</a:t>
                      </a:r>
                    </a:p>
                    <a:p>
                      <a:r>
                        <a:rPr lang="en-IN" sz="1500" b="0" i="0" u="none" strike="noStrike" kern="1200" baseline="0" dirty="0">
                          <a:solidFill>
                            <a:schemeClr val="tx1"/>
                          </a:solidFill>
                          <a:latin typeface="+mn-lt"/>
                          <a:ea typeface="+mn-ea"/>
                          <a:cs typeface="+mn-cs"/>
                        </a:rPr>
                        <a:t>Company</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500" dirty="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IN" sz="1500" b="0" i="0" u="none" strike="noStrike" kern="1200" baseline="0" dirty="0">
                          <a:solidFill>
                            <a:schemeClr val="tx1"/>
                          </a:solidFill>
                          <a:latin typeface="+mn-lt"/>
                          <a:ea typeface="+mn-ea"/>
                          <a:cs typeface="+mn-cs"/>
                        </a:rPr>
                        <a:t>Food Processing</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dirty="0"/>
                        <a:t>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dirty="0"/>
                        <a:t>CPB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500" b="0" i="0" u="none" strike="noStrike" kern="1200" baseline="0" dirty="0">
                          <a:solidFill>
                            <a:schemeClr val="tx1"/>
                          </a:solidFill>
                          <a:latin typeface="+mn-lt"/>
                          <a:ea typeface="+mn-ea"/>
                          <a:cs typeface="+mn-cs"/>
                        </a:rPr>
                        <a:t>Campbell Soup Co.</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dirty="0"/>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IN" sz="1500" b="0" i="0" u="none" strike="noStrike" kern="1200" baseline="0" dirty="0">
                          <a:solidFill>
                            <a:schemeClr val="tx1"/>
                          </a:solidFill>
                          <a:latin typeface="+mn-lt"/>
                          <a:ea typeface="+mn-ea"/>
                          <a:cs typeface="+mn-cs"/>
                        </a:rPr>
                        <a:t>Restaurants</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500" dirty="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500" dirty="0"/>
                        <a:t>SBUX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b="0" i="0" u="none" strike="noStrike" kern="1200" baseline="0" dirty="0">
                          <a:solidFill>
                            <a:schemeClr val="tx1"/>
                          </a:solidFill>
                          <a:latin typeface="+mn-lt"/>
                          <a:ea typeface="+mn-ea"/>
                          <a:cs typeface="+mn-cs"/>
                        </a:rPr>
                        <a:t>Starbucks Corporation</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500" dirty="0"/>
                        <a:t>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IN" sz="1500" b="0" i="0" u="none" strike="noStrike" kern="1200" baseline="0" dirty="0">
                          <a:solidFill>
                            <a:schemeClr val="tx1"/>
                          </a:solidFill>
                          <a:latin typeface="+mn-lt"/>
                          <a:ea typeface="+mn-ea"/>
                          <a:cs typeface="+mn-cs"/>
                        </a:rPr>
                        <a:t>Beverages (Nonalcoholic)</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dirty="0"/>
                        <a:t>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dirty="0"/>
                        <a:t>KO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500" b="0" i="0" u="none" strike="noStrike" kern="1200" baseline="0" dirty="0">
                          <a:solidFill>
                            <a:schemeClr val="tx1"/>
                          </a:solidFill>
                          <a:latin typeface="+mn-lt"/>
                          <a:ea typeface="+mn-ea"/>
                          <a:cs typeface="+mn-cs"/>
                        </a:rPr>
                        <a:t>The Coca-Cola Company</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dirty="0"/>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r>
                        <a:rPr lang="en-IN" sz="1500" b="0" i="0" u="none" strike="noStrike" kern="1200" baseline="0" dirty="0">
                          <a:solidFill>
                            <a:schemeClr val="tx1"/>
                          </a:solidFill>
                          <a:latin typeface="+mn-lt"/>
                          <a:ea typeface="+mn-ea"/>
                          <a:cs typeface="+mn-cs"/>
                        </a:rPr>
                        <a:t>Retail (Grocery)</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500" dirty="0"/>
                        <a:t>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500" dirty="0"/>
                        <a:t>KR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b="0" i="0" u="none" strike="noStrike" kern="1200" baseline="0" dirty="0">
                          <a:solidFill>
                            <a:schemeClr val="tx1"/>
                          </a:solidFill>
                          <a:latin typeface="+mn-lt"/>
                          <a:ea typeface="+mn-ea"/>
                          <a:cs typeface="+mn-cs"/>
                        </a:rPr>
                        <a:t>Kroger Co</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500" dirty="0"/>
                        <a:t>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lang="en-IN" sz="1500" b="0" i="0" u="none" strike="noStrike" kern="1200" baseline="0" dirty="0">
                          <a:solidFill>
                            <a:schemeClr val="tx1"/>
                          </a:solidFill>
                          <a:latin typeface="+mn-lt"/>
                          <a:ea typeface="+mn-ea"/>
                          <a:cs typeface="+mn-cs"/>
                        </a:rPr>
                        <a:t>Major Drugs</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dirty="0"/>
                        <a:t>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dirty="0"/>
                        <a:t>PFE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500" b="0" i="0" u="none" strike="noStrike" kern="1200" baseline="0" dirty="0">
                          <a:solidFill>
                            <a:schemeClr val="tx1"/>
                          </a:solidFill>
                          <a:latin typeface="+mn-lt"/>
                          <a:ea typeface="+mn-ea"/>
                          <a:cs typeface="+mn-cs"/>
                        </a:rPr>
                        <a:t>Pfizer Inc.</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dirty="0"/>
                        <a:t>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626306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848600" cy="1097280"/>
          </a:xfrm>
        </p:spPr>
        <p:txBody>
          <a:bodyPr/>
          <a:lstStyle/>
          <a:p>
            <a:r>
              <a:rPr lang="en-US" altLang="en-US" sz="2800" dirty="0">
                <a:latin typeface="+mj-lt"/>
                <a:ea typeface="ヒラギノ角ゴ Pro W3" pitchFamily="-65" charset="-128"/>
              </a:rPr>
              <a:t>Average Betas for Stocks by Industry and the Betas of a Selected Company in Each Industry </a:t>
            </a:r>
            <a:r>
              <a:rPr lang="en-US" altLang="en-US" sz="2000" b="0" dirty="0">
                <a:latin typeface="+mj-lt"/>
                <a:ea typeface="ヒラギノ角ゴ Pro W3" pitchFamily="-65" charset="-128"/>
              </a:rPr>
              <a:t>(2 of 3)</a:t>
            </a:r>
            <a:endParaRPr lang="en-US" sz="2000" b="0" dirty="0">
              <a:latin typeface="+mj-lt"/>
            </a:endParaRPr>
          </a:p>
        </p:txBody>
      </p:sp>
      <p:sp>
        <p:nvSpPr>
          <p:cNvPr id="3" name="Content Placeholder 2"/>
          <p:cNvSpPr>
            <a:spLocks noGrp="1"/>
          </p:cNvSpPr>
          <p:nvPr>
            <p:ph idx="1"/>
          </p:nvPr>
        </p:nvSpPr>
        <p:spPr>
          <a:xfrm>
            <a:off x="457200" y="1600201"/>
            <a:ext cx="8229600" cy="380999"/>
          </a:xfrm>
        </p:spPr>
        <p:txBody>
          <a:bodyPr>
            <a:normAutofit lnSpcReduction="10000"/>
          </a:bodyPr>
          <a:lstStyle/>
          <a:p>
            <a:pPr marL="0" indent="0">
              <a:buNone/>
            </a:pPr>
            <a:r>
              <a:rPr lang="en-US" altLang="en-US" sz="2200" b="1" dirty="0">
                <a:ea typeface="ヒラギノ角ゴ Pro W3" pitchFamily="-65" charset="-128"/>
              </a:rPr>
              <a:t>[Table 12.4 continued]</a:t>
            </a:r>
            <a:endParaRPr lang="en-US" sz="2200" b="1" dirty="0">
              <a:solidFill>
                <a:srgbClr val="FF0000"/>
              </a:solidFill>
            </a:endParaRPr>
          </a:p>
        </p:txBody>
      </p:sp>
      <p:graphicFrame>
        <p:nvGraphicFramePr>
          <p:cNvPr id="4" name="Table 3" descr="Table 12.4 continued. Row 7: beverages (alcoholic). Average beta: 0.6.  Ticker: S Ay M. Company: Boston Beer Company Inc. Beta: 0.7. Row 8: Apparel and accessories. Average beta: 1.2. Ticker: Ay N F. Company: Abercrombie and Fitch. Beta: 1.2. Row 9: Retail (home improvement). Average beta: 0.7. Ticker: H D. Company: Home Deport Inc. Beta: 0.9. Row 10: software and programming. Average beta: 0.9 Ticker: M S F T. Company: Microsoft Corporation. Beta: 1.0. Row 11: consumer (discretionary). Average beta: 0.5. Ticker: T R I P. Company: TripAdvisor Inc. Beta: 2.3. Row 12: auto and truck manufacturers. Average beta: 1.2. Ticker: F. Company: Ford Motor Company. Beta: 1.4.Table 12.4 continued. Row 13: communications equipment. Average beta: 1.1 Ticker: C S C O. Company: Cisco Systems Inc. Beta: 1.3. Row 14: forestry and wood products. Average beta: 0.6. Ticker: W Y. Company: Weyerhaeuser Company. Beta: 1.4. Row 15: computer services. Average beta: 1.0. Ticker: G O O G L. Company: Alphabet Inc (Google). Beta: 0.9. Row 16: semiconductors. Average beta: 1.3.  Ticker: I N T C. Company: Intel Corporation. Beta: 1.0."/>
          <p:cNvGraphicFramePr>
            <a:graphicFrameLocks noGrp="1"/>
          </p:cNvGraphicFramePr>
          <p:nvPr>
            <p:extLst>
              <p:ext uri="{D42A27DB-BD31-4B8C-83A1-F6EECF244321}">
                <p14:modId xmlns:p14="http://schemas.microsoft.com/office/powerpoint/2010/main" val="1332920454"/>
              </p:ext>
            </p:extLst>
          </p:nvPr>
        </p:nvGraphicFramePr>
        <p:xfrm>
          <a:off x="609600" y="2209800"/>
          <a:ext cx="8077200" cy="3662680"/>
        </p:xfrm>
        <a:graphic>
          <a:graphicData uri="http://schemas.openxmlformats.org/drawingml/2006/table">
            <a:tbl>
              <a:tblPr firstRow="1" bandRow="1">
                <a:tableStyleId>{3B4B98B0-60AC-42C2-AFA5-B58CD77FA1E5}</a:tableStyleId>
              </a:tblPr>
              <a:tblGrid>
                <a:gridCol w="1615440">
                  <a:extLst>
                    <a:ext uri="{9D8B030D-6E8A-4147-A177-3AD203B41FA5}">
                      <a16:colId xmlns:a16="http://schemas.microsoft.com/office/drawing/2014/main" val="20000"/>
                    </a:ext>
                  </a:extLst>
                </a:gridCol>
                <a:gridCol w="1615440">
                  <a:extLst>
                    <a:ext uri="{9D8B030D-6E8A-4147-A177-3AD203B41FA5}">
                      <a16:colId xmlns:a16="http://schemas.microsoft.com/office/drawing/2014/main" val="20001"/>
                    </a:ext>
                  </a:extLst>
                </a:gridCol>
                <a:gridCol w="807720">
                  <a:extLst>
                    <a:ext uri="{9D8B030D-6E8A-4147-A177-3AD203B41FA5}">
                      <a16:colId xmlns:a16="http://schemas.microsoft.com/office/drawing/2014/main" val="20002"/>
                    </a:ext>
                  </a:extLst>
                </a:gridCol>
                <a:gridCol w="32004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tblGrid>
              <a:tr h="370840">
                <a:tc>
                  <a:txBody>
                    <a:bodyPr/>
                    <a:lstStyle/>
                    <a:p>
                      <a:r>
                        <a:rPr lang="en-IN" sz="1500" b="1" i="0" u="none" strike="noStrike" kern="1200" baseline="0" dirty="0">
                          <a:solidFill>
                            <a:schemeClr val="tx1"/>
                          </a:solidFill>
                          <a:latin typeface="+mn-lt"/>
                          <a:ea typeface="+mn-ea"/>
                          <a:cs typeface="+mn-cs"/>
                        </a:rPr>
                        <a:t>Industry</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500" b="1" i="0" u="none" strike="noStrike" kern="1200" baseline="0" dirty="0">
                          <a:solidFill>
                            <a:schemeClr val="tx1"/>
                          </a:solidFill>
                          <a:latin typeface="+mn-lt"/>
                          <a:ea typeface="+mn-ea"/>
                          <a:cs typeface="+mn-cs"/>
                        </a:rPr>
                        <a:t>Average Beta</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500" b="1" i="0" u="none" strike="noStrike" kern="1200" baseline="0" dirty="0">
                          <a:solidFill>
                            <a:schemeClr val="tx1"/>
                          </a:solidFill>
                          <a:latin typeface="+mn-lt"/>
                          <a:ea typeface="+mn-ea"/>
                          <a:cs typeface="+mn-cs"/>
                        </a:rPr>
                        <a:t>Ticker</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b="1" i="0" u="none" strike="noStrike" kern="1200" baseline="0" dirty="0">
                          <a:solidFill>
                            <a:schemeClr val="tx1"/>
                          </a:solidFill>
                          <a:latin typeface="+mn-lt"/>
                          <a:ea typeface="+mn-ea"/>
                          <a:cs typeface="+mn-cs"/>
                        </a:rPr>
                        <a:t>Company</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500" b="1" i="0" u="none" strike="noStrike" kern="1200" baseline="0" dirty="0">
                          <a:solidFill>
                            <a:schemeClr val="tx1"/>
                          </a:solidFill>
                          <a:latin typeface="+mn-lt"/>
                          <a:ea typeface="+mn-ea"/>
                          <a:cs typeface="+mn-cs"/>
                        </a:rPr>
                        <a:t>Beta</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IN" sz="1500" b="0" i="0" u="none" strike="noStrike" kern="1200" baseline="0" dirty="0">
                          <a:solidFill>
                            <a:schemeClr val="tx1"/>
                          </a:solidFill>
                          <a:latin typeface="+mn-lt"/>
                          <a:ea typeface="+mn-ea"/>
                          <a:cs typeface="+mn-cs"/>
                        </a:rPr>
                        <a:t>Beverages (Alcoholic)</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dirty="0"/>
                        <a:t>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dirty="0"/>
                        <a:t>SAM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500" b="0" i="0" u="none" strike="noStrike" kern="1200" baseline="0" dirty="0">
                          <a:solidFill>
                            <a:schemeClr val="tx1"/>
                          </a:solidFill>
                          <a:latin typeface="+mn-lt"/>
                          <a:ea typeface="+mn-ea"/>
                          <a:cs typeface="+mn-cs"/>
                        </a:rPr>
                        <a:t>Boston Beer Company Inc.</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dirty="0"/>
                        <a:t>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IN" sz="1500" b="0" i="0" u="none" strike="noStrike" kern="1200" baseline="0" dirty="0">
                          <a:solidFill>
                            <a:schemeClr val="tx1"/>
                          </a:solidFill>
                          <a:latin typeface="+mn-lt"/>
                          <a:ea typeface="+mn-ea"/>
                          <a:cs typeface="+mn-cs"/>
                        </a:rPr>
                        <a:t>Apparel/Accessories</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5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500" dirty="0"/>
                        <a:t>ANF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b="0" i="0" u="none" strike="noStrike" kern="1200" baseline="0" dirty="0">
                          <a:solidFill>
                            <a:schemeClr val="tx1"/>
                          </a:solidFill>
                          <a:latin typeface="+mn-lt"/>
                          <a:ea typeface="+mn-ea"/>
                          <a:cs typeface="+mn-cs"/>
                        </a:rPr>
                        <a:t>Abercrombie &amp; Fitch</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5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IN" sz="1500" b="0" i="0" u="none" strike="noStrike" kern="1200" baseline="0" dirty="0">
                          <a:solidFill>
                            <a:schemeClr val="tx1"/>
                          </a:solidFill>
                          <a:latin typeface="+mn-lt"/>
                          <a:ea typeface="+mn-ea"/>
                          <a:cs typeface="+mn-cs"/>
                        </a:rPr>
                        <a:t>Retail (Home Improvement)</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dirty="0"/>
                        <a:t>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dirty="0"/>
                        <a:t>HD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500" b="0" i="0" u="none" strike="noStrike" kern="1200" baseline="0" dirty="0">
                          <a:solidFill>
                            <a:schemeClr val="tx1"/>
                          </a:solidFill>
                          <a:latin typeface="+mn-lt"/>
                          <a:ea typeface="+mn-ea"/>
                          <a:cs typeface="+mn-cs"/>
                        </a:rPr>
                        <a:t>Home Depot Inc.</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dirty="0"/>
                        <a:t>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IN" sz="1500" b="0" i="0" u="none" strike="noStrike" kern="1200" baseline="0" dirty="0">
                          <a:solidFill>
                            <a:schemeClr val="tx1"/>
                          </a:solidFill>
                          <a:latin typeface="+mn-lt"/>
                          <a:ea typeface="+mn-ea"/>
                          <a:cs typeface="+mn-cs"/>
                        </a:rPr>
                        <a:t>Software &amp; Programming</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500" dirty="0"/>
                        <a:t>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500" b="0" i="0" u="none" strike="noStrike" kern="1200" baseline="0" dirty="0">
                          <a:solidFill>
                            <a:schemeClr val="tx1"/>
                          </a:solidFill>
                          <a:latin typeface="+mn-lt"/>
                          <a:ea typeface="+mn-ea"/>
                          <a:cs typeface="+mn-cs"/>
                        </a:rPr>
                        <a:t>MSFT</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b="0" i="0" u="none" strike="noStrike" kern="1200" baseline="0" dirty="0">
                          <a:solidFill>
                            <a:schemeClr val="tx1"/>
                          </a:solidFill>
                          <a:latin typeface="+mn-lt"/>
                          <a:ea typeface="+mn-ea"/>
                          <a:cs typeface="+mn-cs"/>
                        </a:rPr>
                        <a:t>Microsoft Corporation</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5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IN" sz="1500" b="0" i="0" u="none" strike="noStrike" kern="1200" baseline="0" dirty="0">
                          <a:solidFill>
                            <a:schemeClr val="tx1"/>
                          </a:solidFill>
                          <a:latin typeface="+mn-lt"/>
                          <a:ea typeface="+mn-ea"/>
                          <a:cs typeface="+mn-cs"/>
                        </a:rPr>
                        <a:t>Consumer (Discretionary)</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b="0" i="0" u="none" strike="noStrike" kern="1200" baseline="0" dirty="0">
                          <a:solidFill>
                            <a:schemeClr val="tx1"/>
                          </a:solidFill>
                          <a:latin typeface="+mn-lt"/>
                          <a:ea typeface="+mn-ea"/>
                          <a:cs typeface="+mn-cs"/>
                        </a:rPr>
                        <a:t>0.5</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b="0" i="0" u="none" strike="noStrike" kern="1200" baseline="0" dirty="0">
                          <a:solidFill>
                            <a:schemeClr val="tx1"/>
                          </a:solidFill>
                          <a:latin typeface="+mn-lt"/>
                          <a:ea typeface="+mn-ea"/>
                          <a:cs typeface="+mn-cs"/>
                        </a:rPr>
                        <a:t>TRIP</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500" b="0" i="0" u="none" strike="noStrike" kern="1200" baseline="0" dirty="0">
                          <a:solidFill>
                            <a:schemeClr val="tx1"/>
                          </a:solidFill>
                          <a:latin typeface="+mn-lt"/>
                          <a:ea typeface="+mn-ea"/>
                          <a:cs typeface="+mn-cs"/>
                        </a:rPr>
                        <a:t>TripAdvisor Inc.</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dirty="0"/>
                        <a:t>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370840">
                <a:tc>
                  <a:txBody>
                    <a:bodyPr/>
                    <a:lstStyle/>
                    <a:p>
                      <a:r>
                        <a:rPr lang="en-IN" sz="1500" b="0" i="0" u="none" strike="noStrike" kern="1200" baseline="0" dirty="0">
                          <a:solidFill>
                            <a:schemeClr val="tx1"/>
                          </a:solidFill>
                          <a:latin typeface="+mn-lt"/>
                          <a:ea typeface="+mn-ea"/>
                          <a:cs typeface="+mn-cs"/>
                        </a:rPr>
                        <a:t>Auto &amp; Truck Manufacturers</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500" dirty="0"/>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500" dirty="0"/>
                        <a:t>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b="0" i="0" u="none" strike="noStrike" kern="1200" baseline="0" dirty="0">
                          <a:solidFill>
                            <a:schemeClr val="tx1"/>
                          </a:solidFill>
                          <a:latin typeface="+mn-lt"/>
                          <a:ea typeface="+mn-ea"/>
                          <a:cs typeface="+mn-cs"/>
                        </a:rPr>
                        <a:t>Ford Motor Company</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5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547348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15372"/>
            <a:ext cx="7848600" cy="1097280"/>
          </a:xfrm>
        </p:spPr>
        <p:txBody>
          <a:bodyPr/>
          <a:lstStyle/>
          <a:p>
            <a:r>
              <a:rPr lang="en-US" altLang="en-US" sz="2800" dirty="0">
                <a:latin typeface="+mj-lt"/>
                <a:ea typeface="ヒラギノ角ゴ Pro W3" pitchFamily="-65" charset="-128"/>
              </a:rPr>
              <a:t>Average Betas for Stocks by Industry and the Betas of a Selected Company in Each Industry </a:t>
            </a:r>
            <a:r>
              <a:rPr lang="en-US" altLang="en-US" sz="2000" b="0" dirty="0">
                <a:latin typeface="+mj-lt"/>
                <a:ea typeface="ヒラギノ角ゴ Pro W3" pitchFamily="-65" charset="-128"/>
              </a:rPr>
              <a:t>(3 of 3)</a:t>
            </a:r>
            <a:endParaRPr lang="en-US" sz="2000" b="0" dirty="0">
              <a:latin typeface="+mj-lt"/>
            </a:endParaRPr>
          </a:p>
        </p:txBody>
      </p:sp>
      <p:sp>
        <p:nvSpPr>
          <p:cNvPr id="3" name="Content Placeholder 2"/>
          <p:cNvSpPr>
            <a:spLocks noGrp="1"/>
          </p:cNvSpPr>
          <p:nvPr>
            <p:ph idx="1"/>
          </p:nvPr>
        </p:nvSpPr>
        <p:spPr>
          <a:xfrm>
            <a:off x="457200" y="1600201"/>
            <a:ext cx="8229600" cy="381000"/>
          </a:xfrm>
        </p:spPr>
        <p:txBody>
          <a:bodyPr>
            <a:normAutofit lnSpcReduction="10000"/>
          </a:bodyPr>
          <a:lstStyle/>
          <a:p>
            <a:pPr marL="0" indent="0">
              <a:buNone/>
            </a:pPr>
            <a:r>
              <a:rPr lang="en-US" altLang="en-US" sz="2200" b="1" dirty="0">
                <a:ea typeface="ヒラギノ角ゴ Pro W3" pitchFamily="-65" charset="-128"/>
              </a:rPr>
              <a:t>[Table 12.4 continued]</a:t>
            </a:r>
            <a:endParaRPr lang="en-US" sz="2200" b="1" dirty="0">
              <a:solidFill>
                <a:srgbClr val="FF0000"/>
              </a:solidFill>
            </a:endParaRPr>
          </a:p>
        </p:txBody>
      </p:sp>
      <p:sp>
        <p:nvSpPr>
          <p:cNvPr id="5" name="Content Placeholder 4"/>
          <p:cNvSpPr>
            <a:spLocks noGrp="1"/>
          </p:cNvSpPr>
          <p:nvPr>
            <p:ph idx="13"/>
          </p:nvPr>
        </p:nvSpPr>
        <p:spPr>
          <a:xfrm>
            <a:off x="457200" y="5486401"/>
            <a:ext cx="8229600" cy="381000"/>
          </a:xfrm>
        </p:spPr>
        <p:txBody>
          <a:bodyPr/>
          <a:lstStyle/>
          <a:p>
            <a:pPr marL="0" indent="0">
              <a:buNone/>
            </a:pPr>
            <a:r>
              <a:rPr lang="en-IN" sz="2000" b="1" dirty="0"/>
              <a:t>Source:</a:t>
            </a:r>
            <a:r>
              <a:rPr lang="en-IN" sz="2000" dirty="0"/>
              <a:t> Reuters, May 2016.</a:t>
            </a:r>
          </a:p>
        </p:txBody>
      </p:sp>
      <p:graphicFrame>
        <p:nvGraphicFramePr>
          <p:cNvPr id="4" name="Table 3" descr="A table has column headings from left to right as follows: industry, average beta, ticker, company, and beta. Row entries are as follows. Row 1: communications equipment; 1.1; C S C O; Cisco Systems Incorporated; 1.3. Row 2: forestry and wood products; 0.6; W Y; Weyerhaeuser Company; 1.4. Row 3: Computer Services; 1.0; G O O G L; Alphabet Incorporated (Google); 0.9. Row 4: computer hardware; 0.8; H P Q; Hewlett Packard; 1.7. Row 5: semiconductors; 1.3; I N T C; Intel corporation; 1.0."/>
          <p:cNvGraphicFramePr>
            <a:graphicFrameLocks noGrp="1"/>
          </p:cNvGraphicFramePr>
          <p:nvPr>
            <p:extLst>
              <p:ext uri="{D42A27DB-BD31-4B8C-83A1-F6EECF244321}">
                <p14:modId xmlns:p14="http://schemas.microsoft.com/office/powerpoint/2010/main" val="276011500"/>
              </p:ext>
            </p:extLst>
          </p:nvPr>
        </p:nvGraphicFramePr>
        <p:xfrm>
          <a:off x="533400" y="2245360"/>
          <a:ext cx="8077200" cy="2936240"/>
        </p:xfrm>
        <a:graphic>
          <a:graphicData uri="http://schemas.openxmlformats.org/drawingml/2006/table">
            <a:tbl>
              <a:tblPr firstRow="1" bandRow="1">
                <a:tableStyleId>{3B4B98B0-60AC-42C2-AFA5-B58CD77FA1E5}</a:tableStyleId>
              </a:tblPr>
              <a:tblGrid>
                <a:gridCol w="1615440">
                  <a:extLst>
                    <a:ext uri="{9D8B030D-6E8A-4147-A177-3AD203B41FA5}">
                      <a16:colId xmlns:a16="http://schemas.microsoft.com/office/drawing/2014/main" val="20000"/>
                    </a:ext>
                  </a:extLst>
                </a:gridCol>
                <a:gridCol w="1615440">
                  <a:extLst>
                    <a:ext uri="{9D8B030D-6E8A-4147-A177-3AD203B41FA5}">
                      <a16:colId xmlns:a16="http://schemas.microsoft.com/office/drawing/2014/main" val="20001"/>
                    </a:ext>
                  </a:extLst>
                </a:gridCol>
                <a:gridCol w="807720">
                  <a:extLst>
                    <a:ext uri="{9D8B030D-6E8A-4147-A177-3AD203B41FA5}">
                      <a16:colId xmlns:a16="http://schemas.microsoft.com/office/drawing/2014/main" val="20002"/>
                    </a:ext>
                  </a:extLst>
                </a:gridCol>
                <a:gridCol w="32004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tblGrid>
              <a:tr h="370840">
                <a:tc>
                  <a:txBody>
                    <a:bodyPr/>
                    <a:lstStyle/>
                    <a:p>
                      <a:r>
                        <a:rPr lang="en-IN" sz="1500" b="1" i="0" u="none" strike="noStrike" kern="1200" baseline="0" dirty="0">
                          <a:solidFill>
                            <a:schemeClr val="tx1"/>
                          </a:solidFill>
                          <a:latin typeface="+mn-lt"/>
                          <a:ea typeface="+mn-ea"/>
                          <a:cs typeface="+mn-cs"/>
                        </a:rPr>
                        <a:t>Industry</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500" b="1" i="0" u="none" strike="noStrike" kern="1200" baseline="0" dirty="0">
                          <a:solidFill>
                            <a:schemeClr val="tx1"/>
                          </a:solidFill>
                          <a:latin typeface="+mn-lt"/>
                          <a:ea typeface="+mn-ea"/>
                          <a:cs typeface="+mn-cs"/>
                        </a:rPr>
                        <a:t>Average Beta</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500" b="1" i="0" u="none" strike="noStrike" kern="1200" baseline="0" dirty="0">
                          <a:solidFill>
                            <a:schemeClr val="tx1"/>
                          </a:solidFill>
                          <a:latin typeface="+mn-lt"/>
                          <a:ea typeface="+mn-ea"/>
                          <a:cs typeface="+mn-cs"/>
                        </a:rPr>
                        <a:t>Ticker</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b="1" i="0" u="none" strike="noStrike" kern="1200" baseline="0" dirty="0">
                          <a:solidFill>
                            <a:schemeClr val="tx1"/>
                          </a:solidFill>
                          <a:latin typeface="+mn-lt"/>
                          <a:ea typeface="+mn-ea"/>
                          <a:cs typeface="+mn-cs"/>
                        </a:rPr>
                        <a:t>Company</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500" b="1" i="0" u="none" strike="noStrike" kern="1200" baseline="0" dirty="0">
                          <a:solidFill>
                            <a:schemeClr val="tx1"/>
                          </a:solidFill>
                          <a:latin typeface="+mn-lt"/>
                          <a:ea typeface="+mn-ea"/>
                          <a:cs typeface="+mn-cs"/>
                        </a:rPr>
                        <a:t>Beta</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IN" sz="1500" b="0" i="0" u="none" strike="noStrike" kern="1200" baseline="0" dirty="0">
                          <a:solidFill>
                            <a:schemeClr val="tx1"/>
                          </a:solidFill>
                          <a:latin typeface="+mn-lt"/>
                          <a:ea typeface="+mn-ea"/>
                          <a:cs typeface="+mn-cs"/>
                        </a:rPr>
                        <a:t>Communications Equipment</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dirty="0"/>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b="0" i="0" u="none" strike="noStrike" kern="1200" baseline="0" dirty="0">
                          <a:solidFill>
                            <a:schemeClr val="tx1"/>
                          </a:solidFill>
                          <a:latin typeface="+mn-lt"/>
                          <a:ea typeface="+mn-ea"/>
                          <a:cs typeface="+mn-cs"/>
                        </a:rPr>
                        <a:t>CSCO</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500" b="0" i="0" u="none" strike="noStrike" kern="1200" baseline="0" dirty="0">
                          <a:solidFill>
                            <a:schemeClr val="tx1"/>
                          </a:solidFill>
                          <a:latin typeface="+mn-lt"/>
                          <a:ea typeface="+mn-ea"/>
                          <a:cs typeface="+mn-cs"/>
                        </a:rPr>
                        <a:t>Cisco Systems Inc.</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dirty="0"/>
                        <a:t>1.3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r>
                        <a:rPr lang="en-IN" sz="1500" b="0" i="0" u="none" strike="noStrike" kern="1200" baseline="0" dirty="0">
                          <a:solidFill>
                            <a:schemeClr val="tx1"/>
                          </a:solidFill>
                          <a:latin typeface="+mn-lt"/>
                          <a:ea typeface="+mn-ea"/>
                          <a:cs typeface="+mn-cs"/>
                        </a:rPr>
                        <a:t>Forestry &amp; Wood Products</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500" dirty="0"/>
                        <a:t>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500" dirty="0"/>
                        <a:t>WY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b="0" i="0" u="none" strike="noStrike" kern="1200" baseline="0" dirty="0">
                          <a:solidFill>
                            <a:schemeClr val="tx1"/>
                          </a:solidFill>
                          <a:latin typeface="+mn-lt"/>
                          <a:ea typeface="+mn-ea"/>
                          <a:cs typeface="+mn-cs"/>
                        </a:rPr>
                        <a:t>Weyerhaeuser Company</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500" dirty="0"/>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IN" sz="1500" b="0" i="0" u="none" strike="noStrike" kern="1200" baseline="0" dirty="0">
                          <a:solidFill>
                            <a:schemeClr val="tx1"/>
                          </a:solidFill>
                          <a:latin typeface="+mn-lt"/>
                          <a:ea typeface="+mn-ea"/>
                          <a:cs typeface="+mn-cs"/>
                        </a:rPr>
                        <a:t>Computer Services</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b="0" i="0" u="none" strike="noStrike" kern="1200" baseline="0" dirty="0">
                          <a:solidFill>
                            <a:schemeClr val="tx1"/>
                          </a:solidFill>
                          <a:latin typeface="+mn-lt"/>
                          <a:ea typeface="+mn-ea"/>
                          <a:cs typeface="+mn-cs"/>
                        </a:rPr>
                        <a:t>GOOGL</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500" b="0" i="0" u="none" strike="noStrike" kern="1200" baseline="0" dirty="0">
                          <a:solidFill>
                            <a:schemeClr val="tx1"/>
                          </a:solidFill>
                          <a:latin typeface="+mn-lt"/>
                          <a:ea typeface="+mn-ea"/>
                          <a:cs typeface="+mn-cs"/>
                        </a:rPr>
                        <a:t>Alphabet Inc. (Google)</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dirty="0"/>
                        <a:t>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n-IN" sz="1500" b="0" i="0" u="none" strike="noStrike" kern="1200" baseline="0" dirty="0">
                          <a:solidFill>
                            <a:schemeClr val="tx1"/>
                          </a:solidFill>
                          <a:latin typeface="+mn-lt"/>
                          <a:ea typeface="+mn-ea"/>
                          <a:cs typeface="+mn-cs"/>
                        </a:rPr>
                        <a:t>Computer Hardware</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500" dirty="0"/>
                        <a:t>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500" b="0" i="0" u="none" strike="noStrike" kern="1200" baseline="0" dirty="0">
                          <a:solidFill>
                            <a:schemeClr val="tx1"/>
                          </a:solidFill>
                          <a:latin typeface="+mn-lt"/>
                          <a:ea typeface="+mn-ea"/>
                          <a:cs typeface="+mn-cs"/>
                        </a:rPr>
                        <a:t>HPQ</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IN" sz="1500" b="0" i="0" u="none" strike="noStrike" kern="1200" baseline="0" dirty="0">
                          <a:solidFill>
                            <a:schemeClr val="tx1"/>
                          </a:solidFill>
                          <a:latin typeface="+mn-lt"/>
                          <a:ea typeface="+mn-ea"/>
                          <a:cs typeface="+mn-cs"/>
                        </a:rPr>
                        <a:t>Hewlett Packard</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IN" sz="1500" dirty="0"/>
                        <a:t>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IN" sz="1500" b="0" i="0" u="none" strike="noStrike" kern="1200" baseline="0" dirty="0">
                          <a:solidFill>
                            <a:schemeClr val="tx1"/>
                          </a:solidFill>
                          <a:latin typeface="+mn-lt"/>
                          <a:ea typeface="+mn-ea"/>
                          <a:cs typeface="+mn-cs"/>
                        </a:rPr>
                        <a:t>Semiconductors</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b="0" i="0" u="none" strike="noStrike" kern="1200" baseline="0" dirty="0">
                          <a:solidFill>
                            <a:schemeClr val="tx1"/>
                          </a:solidFill>
                          <a:latin typeface="+mn-lt"/>
                          <a:ea typeface="+mn-ea"/>
                          <a:cs typeface="+mn-cs"/>
                        </a:rPr>
                        <a:t>1.3</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b="0" i="0" u="none" strike="noStrike" kern="1200" baseline="0" dirty="0">
                          <a:solidFill>
                            <a:schemeClr val="tx1"/>
                          </a:solidFill>
                          <a:latin typeface="+mn-lt"/>
                          <a:ea typeface="+mn-ea"/>
                          <a:cs typeface="+mn-cs"/>
                        </a:rPr>
                        <a:t>INTC</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IN" sz="1500" b="0" i="0" u="none" strike="noStrike" kern="1200" baseline="0" dirty="0">
                          <a:solidFill>
                            <a:schemeClr val="tx1"/>
                          </a:solidFill>
                          <a:latin typeface="+mn-lt"/>
                          <a:ea typeface="+mn-ea"/>
                          <a:cs typeface="+mn-cs"/>
                        </a:rPr>
                        <a:t>Intel Corporation</a:t>
                      </a:r>
                      <a:endParaRPr lang="en-IN" sz="15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IN" sz="1500" dirty="0"/>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239517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200" dirty="0">
                <a:latin typeface="+mj-lt"/>
                <a:ea typeface="ヒラギノ角ゴ Pro W3" pitchFamily="-65" charset="-128"/>
              </a:rPr>
              <a:t>Figure 12.6 Systematic versus Firm-Specific Risk in Boston Beer and Microsoft</a:t>
            </a:r>
            <a:endParaRPr lang="en-US" sz="3200" dirty="0">
              <a:latin typeface="+mj-lt"/>
            </a:endParaRPr>
          </a:p>
        </p:txBody>
      </p:sp>
      <p:pic>
        <p:nvPicPr>
          <p:cNvPr id="5" name="Picture 3" descr="A bar graph where the x-axis has two bars, Boston Beer and Microsoft, and the y-axis is total risk in standard deviation from 0% to 45%. Each bar is divided into unsystematic risk and systematic risk The bar for Boston Beer has systematic risk up to approximately 12%. This is the part of Boston Beer's total risk that is consistent with a beta of 0.9. From 12% to 35% is unsystematic risk. For Microsoft, the systematic risk goes to 18% and is the part of Microsoft's total risk consistent with a beta of 1.0. From 18% to 28% is unsystematic risk. All data area approximat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24000"/>
            <a:ext cx="71628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35772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Example 12.5 Total Risk Versus Systematic Risk </a:t>
            </a:r>
            <a:r>
              <a:rPr lang="en-US" altLang="en-US" sz="2000" b="0" dirty="0">
                <a:latin typeface="+mj-lt"/>
                <a:ea typeface="ヒラギノ角ゴ Pro W3" pitchFamily="-65" charset="-128"/>
              </a:rPr>
              <a:t>(1 of 4)</a:t>
            </a:r>
            <a:endParaRPr lang="en-US" sz="2000" dirty="0">
              <a:latin typeface="+mj-lt"/>
            </a:endParaRPr>
          </a:p>
        </p:txBody>
      </p:sp>
      <p:sp>
        <p:nvSpPr>
          <p:cNvPr id="3" name="Content Placeholder 2"/>
          <p:cNvSpPr>
            <a:spLocks noGrp="1"/>
          </p:cNvSpPr>
          <p:nvPr>
            <p:ph idx="1"/>
          </p:nvPr>
        </p:nvSpPr>
        <p:spPr>
          <a:xfrm>
            <a:off x="457200" y="1600200"/>
            <a:ext cx="8229600" cy="4648199"/>
          </a:xfrm>
        </p:spPr>
        <p:txBody>
          <a:bodyPr/>
          <a:lstStyle/>
          <a:p>
            <a:pPr>
              <a:buNone/>
            </a:pPr>
            <a:r>
              <a:rPr lang="en-US" altLang="en-US" sz="2600" b="1" dirty="0">
                <a:ea typeface="ヒラギノ角ゴ Pro W3" pitchFamily="-65" charset="-128"/>
              </a:rPr>
              <a:t>Problem:</a:t>
            </a:r>
          </a:p>
          <a:p>
            <a:r>
              <a:rPr lang="en-IN" sz="2400" dirty="0"/>
              <a:t>Suppose that in the coming year, you expect SysCo’s stock to have a standard deviation of 30% and a beta of 1.2, and UniCo’s stock to have a standard deviation of 41% and a beta of 0.6. </a:t>
            </a:r>
          </a:p>
          <a:p>
            <a:r>
              <a:rPr lang="en-IN" sz="2400" dirty="0"/>
              <a:t>Which stock carries more total risk?</a:t>
            </a:r>
          </a:p>
          <a:p>
            <a:r>
              <a:rPr lang="en-IN" sz="2400" dirty="0"/>
              <a:t> Which has more systematic risk?</a:t>
            </a:r>
            <a:endParaRPr lang="en-US" altLang="en-US" sz="2400" dirty="0">
              <a:ea typeface="ヒラギノ角ゴ Pro W3" pitchFamily="-65" charset="-128"/>
            </a:endParaRPr>
          </a:p>
        </p:txBody>
      </p:sp>
    </p:spTree>
    <p:extLst>
      <p:ext uri="{BB962C8B-B14F-4D97-AF65-F5344CB8AC3E}">
        <p14:creationId xmlns:p14="http://schemas.microsoft.com/office/powerpoint/2010/main" val="20656108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Example 12.5 Total Risk Versus Systematic Risk </a:t>
            </a:r>
            <a:r>
              <a:rPr lang="en-US" altLang="en-US" sz="2000" b="0" dirty="0">
                <a:latin typeface="+mj-lt"/>
                <a:ea typeface="ヒラギノ角ゴ Pro W3" pitchFamily="-65" charset="-128"/>
              </a:rPr>
              <a:t>(2 of 4)</a:t>
            </a:r>
            <a:endParaRPr lang="en-US" sz="2000" dirty="0">
              <a:latin typeface="+mj-lt"/>
            </a:endParaRPr>
          </a:p>
        </p:txBody>
      </p:sp>
      <p:sp>
        <p:nvSpPr>
          <p:cNvPr id="3" name="Content Placeholder 2"/>
          <p:cNvSpPr>
            <a:spLocks noGrp="1"/>
          </p:cNvSpPr>
          <p:nvPr>
            <p:ph idx="1"/>
          </p:nvPr>
        </p:nvSpPr>
        <p:spPr>
          <a:xfrm>
            <a:off x="457200" y="1600200"/>
            <a:ext cx="8229600" cy="761999"/>
          </a:xfrm>
        </p:spPr>
        <p:txBody>
          <a:bodyPr>
            <a:normAutofit lnSpcReduction="10000"/>
          </a:bodyPr>
          <a:lstStyle/>
          <a:p>
            <a:pPr>
              <a:buNone/>
            </a:pPr>
            <a:r>
              <a:rPr lang="en-US" altLang="en-US" sz="2600" b="1" dirty="0">
                <a:ea typeface="ヒラギノ角ゴ Pro W3" pitchFamily="-65" charset="-128"/>
              </a:rPr>
              <a:t>Solution:</a:t>
            </a:r>
          </a:p>
          <a:p>
            <a:pPr>
              <a:spcBef>
                <a:spcPts val="0"/>
              </a:spcBef>
              <a:buNone/>
            </a:pPr>
            <a:r>
              <a:rPr lang="en-US" altLang="en-US" sz="2600" b="1" dirty="0">
                <a:ea typeface="ヒラギノ角ゴ Pro W3" pitchFamily="-65" charset="-128"/>
              </a:rPr>
              <a:t>Plan:</a:t>
            </a:r>
          </a:p>
        </p:txBody>
      </p:sp>
      <p:graphicFrame>
        <p:nvGraphicFramePr>
          <p:cNvPr id="4" name="Table 2" descr="A table with 3 columns: blank, standard deviation (total risk), and beta (beta symbol) (systematic risk). Row 1: SysCo. Standard deviation: 30%. Beta: 1.2. Row 2: UniCo. Standard deviation: 41%. Beta: 0.6.."/>
          <p:cNvGraphicFramePr>
            <a:graphicFrameLocks noGrp="1"/>
          </p:cNvGraphicFramePr>
          <p:nvPr>
            <p:extLst>
              <p:ext uri="{D42A27DB-BD31-4B8C-83A1-F6EECF244321}">
                <p14:modId xmlns:p14="http://schemas.microsoft.com/office/powerpoint/2010/main" val="1140164792"/>
              </p:ext>
            </p:extLst>
          </p:nvPr>
        </p:nvGraphicFramePr>
        <p:xfrm>
          <a:off x="1219200" y="2819400"/>
          <a:ext cx="6705600" cy="1382840"/>
        </p:xfrm>
        <a:graphic>
          <a:graphicData uri="http://schemas.openxmlformats.org/drawingml/2006/table">
            <a:tbl>
              <a:tblPr firstRow="1"/>
              <a:tblGrid>
                <a:gridCol w="18288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tblGrid>
              <a:tr h="639933">
                <a:tc>
                  <a:txBody>
                    <a:bodyPr/>
                    <a:lstStyle>
                      <a:lvl1pPr eaLnBrk="0" hangingPunct="0">
                        <a:spcBef>
                          <a:spcPct val="20000"/>
                        </a:spcBef>
                        <a:defRPr sz="2400">
                          <a:solidFill>
                            <a:schemeClr val="tx1"/>
                          </a:solidFill>
                          <a:latin typeface="Verdana" pitchFamily="-1" charset="0"/>
                          <a:ea typeface="ヒラギノ角ゴ Pro W3" pitchFamily="-1" charset="-128"/>
                        </a:defRPr>
                      </a:lvl1pPr>
                      <a:lvl2pPr marL="37931725" indent="-37474525" eaLnBrk="0" hangingPunct="0">
                        <a:spcBef>
                          <a:spcPct val="20000"/>
                        </a:spcBef>
                        <a:defRPr sz="2000">
                          <a:solidFill>
                            <a:schemeClr val="tx1"/>
                          </a:solidFill>
                          <a:latin typeface="Verdana" pitchFamily="-1" charset="0"/>
                          <a:ea typeface="ヒラギノ角ゴ Pro W3"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bg1"/>
                          </a:solidFill>
                          <a:effectLst/>
                          <a:latin typeface="+mn-lt"/>
                          <a:ea typeface="ＭＳ Ｐゴシック" pitchFamily="-1" charset="-128"/>
                        </a:rPr>
                        <a:t>Blank</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400">
                          <a:solidFill>
                            <a:schemeClr val="tx1"/>
                          </a:solidFill>
                          <a:latin typeface="Verdana" pitchFamily="-1" charset="0"/>
                          <a:ea typeface="ヒラギノ角ゴ Pro W3" pitchFamily="-1" charset="-128"/>
                        </a:defRPr>
                      </a:lvl1pPr>
                      <a:lvl2pPr marL="37931725" indent="-37474525" eaLnBrk="0" hangingPunct="0">
                        <a:spcBef>
                          <a:spcPct val="20000"/>
                        </a:spcBef>
                        <a:defRPr sz="2000">
                          <a:solidFill>
                            <a:schemeClr val="tx1"/>
                          </a:solidFill>
                          <a:latin typeface="Verdana" pitchFamily="-1" charset="0"/>
                          <a:ea typeface="ヒラギノ角ゴ Pro W3"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a:ln>
                            <a:noFill/>
                          </a:ln>
                          <a:solidFill>
                            <a:schemeClr val="tx1"/>
                          </a:solidFill>
                          <a:effectLst/>
                          <a:latin typeface="+mn-lt"/>
                          <a:ea typeface="ＭＳ Ｐゴシック" pitchFamily="-1" charset="-128"/>
                        </a:rPr>
                        <a:t>Standard Deviation (Total Risk)</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400">
                          <a:solidFill>
                            <a:schemeClr val="tx1"/>
                          </a:solidFill>
                          <a:latin typeface="Verdana" pitchFamily="-1" charset="0"/>
                          <a:ea typeface="ヒラギノ角ゴ Pro W3" pitchFamily="-1" charset="-128"/>
                        </a:defRPr>
                      </a:lvl1pPr>
                      <a:lvl2pPr marL="37931725" indent="-37474525" eaLnBrk="0" hangingPunct="0">
                        <a:spcBef>
                          <a:spcPct val="20000"/>
                        </a:spcBef>
                        <a:defRPr sz="2000">
                          <a:solidFill>
                            <a:schemeClr val="tx1"/>
                          </a:solidFill>
                          <a:latin typeface="Verdana" pitchFamily="-1" charset="0"/>
                          <a:ea typeface="ヒラギノ角ゴ Pro W3"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mn-lt"/>
                          <a:ea typeface="ＭＳ Ｐゴシック" pitchFamily="-1" charset="-128"/>
                        </a:rPr>
                        <a:t>Beta (</a:t>
                      </a:r>
                      <a:r>
                        <a:rPr kumimoji="0" lang="el-GR" altLang="en-US" sz="1800" b="1" i="0" u="none" strike="noStrike" cap="none" normalizeH="0" baseline="0">
                          <a:ln>
                            <a:noFill/>
                          </a:ln>
                          <a:solidFill>
                            <a:schemeClr val="tx1"/>
                          </a:solidFill>
                          <a:effectLst/>
                          <a:latin typeface="+mn-lt"/>
                          <a:ea typeface="ＭＳ Ｐゴシック" pitchFamily="-1" charset="-128"/>
                        </a:rPr>
                        <a:t>β</a:t>
                      </a:r>
                      <a:r>
                        <a:rPr kumimoji="0" lang="en-US" altLang="en-US" sz="1800" b="1" i="0" u="none" strike="noStrike" cap="none" normalizeH="0" baseline="0">
                          <a:ln>
                            <a:noFill/>
                          </a:ln>
                          <a:solidFill>
                            <a:schemeClr val="tx1"/>
                          </a:solidFill>
                          <a:effectLst/>
                          <a:latin typeface="+mn-lt"/>
                          <a:ea typeface="ＭＳ Ｐゴシック" pitchFamily="-1" charset="-128"/>
                        </a:rPr>
                        <a: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chemeClr val="tx1"/>
                          </a:solidFill>
                          <a:effectLst/>
                          <a:latin typeface="+mn-lt"/>
                          <a:ea typeface="ＭＳ Ｐゴシック" pitchFamily="-1" charset="-128"/>
                        </a:rPr>
                        <a:t>(Systematic Risk)</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71390">
                <a:tc>
                  <a:txBody>
                    <a:bodyPr/>
                    <a:lstStyle>
                      <a:lvl1pPr eaLnBrk="0" hangingPunct="0">
                        <a:spcBef>
                          <a:spcPct val="20000"/>
                        </a:spcBef>
                        <a:defRPr sz="2400">
                          <a:solidFill>
                            <a:schemeClr val="tx1"/>
                          </a:solidFill>
                          <a:latin typeface="Verdana" pitchFamily="-1" charset="0"/>
                          <a:ea typeface="ヒラギノ角ゴ Pro W3" pitchFamily="-1" charset="-128"/>
                        </a:defRPr>
                      </a:lvl1pPr>
                      <a:lvl2pPr marL="37931725" indent="-37474525" eaLnBrk="0" hangingPunct="0">
                        <a:spcBef>
                          <a:spcPct val="20000"/>
                        </a:spcBef>
                        <a:defRPr sz="2000">
                          <a:solidFill>
                            <a:schemeClr val="tx1"/>
                          </a:solidFill>
                          <a:latin typeface="Verdana" pitchFamily="-1" charset="0"/>
                          <a:ea typeface="ヒラギノ角ゴ Pro W3"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IN" sz="1800" b="0" i="0" u="none" strike="noStrike" kern="1200" baseline="0" dirty="0">
                          <a:solidFill>
                            <a:schemeClr val="tx1"/>
                          </a:solidFill>
                          <a:latin typeface="+mn-lt"/>
                          <a:ea typeface="ヒラギノ角ゴ Pro W3" pitchFamily="-1" charset="-128"/>
                          <a:cs typeface="+mn-cs"/>
                        </a:rPr>
                        <a:t>SysCo</a:t>
                      </a:r>
                      <a:endParaRPr kumimoji="0" lang="en-US" altLang="en-US" sz="1800" b="0" i="0" u="none" strike="noStrike" cap="none" normalizeH="0" baseline="0" dirty="0">
                        <a:ln>
                          <a:noFill/>
                        </a:ln>
                        <a:solidFill>
                          <a:srgbClr val="000000"/>
                        </a:solidFill>
                        <a:effectLst/>
                        <a:latin typeface="+mn-lt"/>
                        <a:ea typeface="ＭＳ Ｐゴシック" pitchFamily="-1" charset="-128"/>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400">
                          <a:solidFill>
                            <a:schemeClr val="tx1"/>
                          </a:solidFill>
                          <a:latin typeface="Verdana" pitchFamily="-1" charset="0"/>
                          <a:ea typeface="ヒラギノ角ゴ Pro W3" pitchFamily="-1" charset="-128"/>
                        </a:defRPr>
                      </a:lvl1pPr>
                      <a:lvl2pPr marL="37931725" indent="-37474525" eaLnBrk="0" hangingPunct="0">
                        <a:spcBef>
                          <a:spcPct val="20000"/>
                        </a:spcBef>
                        <a:defRPr sz="2000">
                          <a:solidFill>
                            <a:schemeClr val="tx1"/>
                          </a:solidFill>
                          <a:latin typeface="Verdana" pitchFamily="-1" charset="0"/>
                          <a:ea typeface="ヒラギノ角ゴ Pro W3"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pitchFamily="-1" charset="-128"/>
                        </a:rPr>
                        <a:t>30%</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400">
                          <a:solidFill>
                            <a:schemeClr val="tx1"/>
                          </a:solidFill>
                          <a:latin typeface="Verdana" pitchFamily="-1" charset="0"/>
                          <a:ea typeface="ヒラギノ角ゴ Pro W3" pitchFamily="-1" charset="-128"/>
                        </a:defRPr>
                      </a:lvl1pPr>
                      <a:lvl2pPr marL="37931725" indent="-37474525" eaLnBrk="0" hangingPunct="0">
                        <a:spcBef>
                          <a:spcPct val="20000"/>
                        </a:spcBef>
                        <a:defRPr sz="2000">
                          <a:solidFill>
                            <a:schemeClr val="tx1"/>
                          </a:solidFill>
                          <a:latin typeface="Verdana" pitchFamily="-1" charset="0"/>
                          <a:ea typeface="ヒラギノ角ゴ Pro W3"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pitchFamily="-1" charset="-128"/>
                        </a:rPr>
                        <a:t>1.2</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390">
                <a:tc>
                  <a:txBody>
                    <a:bodyPr/>
                    <a:lstStyle>
                      <a:lvl1pPr eaLnBrk="0" hangingPunct="0">
                        <a:spcBef>
                          <a:spcPct val="20000"/>
                        </a:spcBef>
                        <a:defRPr sz="2400">
                          <a:solidFill>
                            <a:schemeClr val="tx1"/>
                          </a:solidFill>
                          <a:latin typeface="Verdana" pitchFamily="-1" charset="0"/>
                          <a:ea typeface="ヒラギノ角ゴ Pro W3" pitchFamily="-1" charset="-128"/>
                        </a:defRPr>
                      </a:lvl1pPr>
                      <a:lvl2pPr marL="37931725" indent="-37474525" eaLnBrk="0" hangingPunct="0">
                        <a:spcBef>
                          <a:spcPct val="20000"/>
                        </a:spcBef>
                        <a:defRPr sz="2000">
                          <a:solidFill>
                            <a:schemeClr val="tx1"/>
                          </a:solidFill>
                          <a:latin typeface="Verdana" pitchFamily="-1" charset="0"/>
                          <a:ea typeface="ヒラギノ角ゴ Pro W3"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lang="en-IN" sz="1800" b="0" i="0" u="none" strike="noStrike" kern="1200" baseline="0" dirty="0">
                          <a:solidFill>
                            <a:schemeClr val="tx1"/>
                          </a:solidFill>
                          <a:latin typeface="+mn-lt"/>
                          <a:ea typeface="ヒラギノ角ゴ Pro W3" pitchFamily="-1" charset="-128"/>
                          <a:cs typeface="+mn-cs"/>
                        </a:rPr>
                        <a:t>UniCo</a:t>
                      </a:r>
                      <a:endParaRPr kumimoji="0" lang="en-US" altLang="en-US" sz="1800" b="0" i="0" u="none" strike="noStrike" cap="none" normalizeH="0" baseline="0" dirty="0">
                        <a:ln>
                          <a:noFill/>
                        </a:ln>
                        <a:solidFill>
                          <a:srgbClr val="000000"/>
                        </a:solidFill>
                        <a:effectLst/>
                        <a:latin typeface="+mn-lt"/>
                        <a:ea typeface="ＭＳ Ｐゴシック" pitchFamily="-1" charset="-128"/>
                      </a:endParaRP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400">
                          <a:solidFill>
                            <a:schemeClr val="tx1"/>
                          </a:solidFill>
                          <a:latin typeface="Verdana" pitchFamily="-1" charset="0"/>
                          <a:ea typeface="ヒラギノ角ゴ Pro W3" pitchFamily="-1" charset="-128"/>
                        </a:defRPr>
                      </a:lvl1pPr>
                      <a:lvl2pPr marL="37931725" indent="-37474525" eaLnBrk="0" hangingPunct="0">
                        <a:spcBef>
                          <a:spcPct val="20000"/>
                        </a:spcBef>
                        <a:defRPr sz="2000">
                          <a:solidFill>
                            <a:schemeClr val="tx1"/>
                          </a:solidFill>
                          <a:latin typeface="Verdana" pitchFamily="-1" charset="0"/>
                          <a:ea typeface="ヒラギノ角ゴ Pro W3"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pitchFamily="-1" charset="-128"/>
                        </a:rPr>
                        <a:t>41%</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400">
                          <a:solidFill>
                            <a:schemeClr val="tx1"/>
                          </a:solidFill>
                          <a:latin typeface="Verdana" pitchFamily="-1" charset="0"/>
                          <a:ea typeface="ヒラギノ角ゴ Pro W3" pitchFamily="-1" charset="-128"/>
                        </a:defRPr>
                      </a:lvl1pPr>
                      <a:lvl2pPr marL="37931725" indent="-37474525" eaLnBrk="0" hangingPunct="0">
                        <a:spcBef>
                          <a:spcPct val="20000"/>
                        </a:spcBef>
                        <a:defRPr sz="2000">
                          <a:solidFill>
                            <a:schemeClr val="tx1"/>
                          </a:solidFill>
                          <a:latin typeface="Verdana" pitchFamily="-1" charset="0"/>
                          <a:ea typeface="ヒラギノ角ゴ Pro W3" pitchFamily="-1" charset="-128"/>
                        </a:defRPr>
                      </a:lvl2pPr>
                      <a:lvl3pPr eaLnBrk="0" hangingPunct="0">
                        <a:spcBef>
                          <a:spcPct val="20000"/>
                        </a:spcBef>
                        <a:defRPr>
                          <a:solidFill>
                            <a:schemeClr val="tx1"/>
                          </a:solidFill>
                          <a:latin typeface="Verdana" pitchFamily="-1" charset="0"/>
                          <a:ea typeface="ＭＳ Ｐゴシック" pitchFamily="-1" charset="-128"/>
                        </a:defRPr>
                      </a:lvl3pPr>
                      <a:lvl4pPr eaLnBrk="0" hangingPunct="0">
                        <a:spcBef>
                          <a:spcPct val="20000"/>
                        </a:spcBef>
                        <a:defRPr sz="1600">
                          <a:solidFill>
                            <a:schemeClr val="tx1"/>
                          </a:solidFill>
                          <a:latin typeface="Verdana" pitchFamily="-1" charset="0"/>
                          <a:ea typeface="ＭＳ Ｐゴシック" pitchFamily="-1" charset="-128"/>
                        </a:defRPr>
                      </a:lvl4pPr>
                      <a:lvl5pPr eaLnBrk="0" hangingPunct="0">
                        <a:spcBef>
                          <a:spcPct val="20000"/>
                        </a:spcBef>
                        <a:defRPr sz="1600">
                          <a:solidFill>
                            <a:schemeClr val="tx1"/>
                          </a:solidFill>
                          <a:latin typeface="Verdana" pitchFamily="-1" charset="0"/>
                          <a:ea typeface="ＭＳ Ｐゴシック" pitchFamily="-1" charset="-128"/>
                        </a:defRPr>
                      </a:lvl5pPr>
                      <a:lvl6pPr marL="457200" eaLnBrk="0" fontAlgn="base" hangingPunct="0">
                        <a:spcBef>
                          <a:spcPct val="20000"/>
                        </a:spcBef>
                        <a:spcAft>
                          <a:spcPct val="0"/>
                        </a:spcAft>
                        <a:defRPr sz="1600">
                          <a:solidFill>
                            <a:schemeClr val="tx1"/>
                          </a:solidFill>
                          <a:latin typeface="Verdana" pitchFamily="-1" charset="0"/>
                          <a:ea typeface="ＭＳ Ｐゴシック" pitchFamily="-1" charset="-128"/>
                        </a:defRPr>
                      </a:lvl6pPr>
                      <a:lvl7pPr marL="914400" eaLnBrk="0" fontAlgn="base" hangingPunct="0">
                        <a:spcBef>
                          <a:spcPct val="20000"/>
                        </a:spcBef>
                        <a:spcAft>
                          <a:spcPct val="0"/>
                        </a:spcAft>
                        <a:defRPr sz="1600">
                          <a:solidFill>
                            <a:schemeClr val="tx1"/>
                          </a:solidFill>
                          <a:latin typeface="Verdana" pitchFamily="-1" charset="0"/>
                          <a:ea typeface="ＭＳ Ｐゴシック" pitchFamily="-1" charset="-128"/>
                        </a:defRPr>
                      </a:lvl7pPr>
                      <a:lvl8pPr marL="1371600" eaLnBrk="0" fontAlgn="base" hangingPunct="0">
                        <a:spcBef>
                          <a:spcPct val="20000"/>
                        </a:spcBef>
                        <a:spcAft>
                          <a:spcPct val="0"/>
                        </a:spcAft>
                        <a:defRPr sz="1600">
                          <a:solidFill>
                            <a:schemeClr val="tx1"/>
                          </a:solidFill>
                          <a:latin typeface="Verdana" pitchFamily="-1" charset="0"/>
                          <a:ea typeface="ＭＳ Ｐゴシック" pitchFamily="-1" charset="-128"/>
                        </a:defRPr>
                      </a:lvl8pPr>
                      <a:lvl9pPr marL="1828800" eaLnBrk="0" fontAlgn="base" hangingPunct="0">
                        <a:spcBef>
                          <a:spcPct val="20000"/>
                        </a:spcBef>
                        <a:spcAft>
                          <a:spcPct val="0"/>
                        </a:spcAft>
                        <a:defRPr sz="1600">
                          <a:solidFill>
                            <a:schemeClr val="tx1"/>
                          </a:solidFill>
                          <a:latin typeface="Verdana" pitchFamily="-1" charset="0"/>
                          <a:ea typeface="ＭＳ Ｐゴシック" pitchFamily="-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a:ln>
                            <a:noFill/>
                          </a:ln>
                          <a:solidFill>
                            <a:srgbClr val="000000"/>
                          </a:solidFill>
                          <a:effectLst/>
                          <a:latin typeface="+mn-lt"/>
                          <a:ea typeface="ＭＳ Ｐゴシック" pitchFamily="-1" charset="-128"/>
                        </a:rPr>
                        <a:t>0.6</a:t>
                      </a:r>
                    </a:p>
                  </a:txBody>
                  <a:tcPr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581101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Example 12.5 Total Risk Versus Systematic Risk </a:t>
            </a:r>
            <a:r>
              <a:rPr lang="en-US" altLang="en-US" sz="2000" b="0" dirty="0">
                <a:latin typeface="+mj-lt"/>
                <a:ea typeface="ヒラギノ角ゴ Pro W3" pitchFamily="-65" charset="-128"/>
              </a:rPr>
              <a:t>(3 of 4)</a:t>
            </a:r>
            <a:endParaRPr lang="en-US" sz="2000" dirty="0">
              <a:latin typeface="+mj-lt"/>
            </a:endParaRPr>
          </a:p>
        </p:txBody>
      </p:sp>
      <p:sp>
        <p:nvSpPr>
          <p:cNvPr id="3" name="Content Placeholder 2"/>
          <p:cNvSpPr>
            <a:spLocks noGrp="1"/>
          </p:cNvSpPr>
          <p:nvPr>
            <p:ph idx="1"/>
          </p:nvPr>
        </p:nvSpPr>
        <p:spPr>
          <a:xfrm>
            <a:off x="457200" y="1600200"/>
            <a:ext cx="8229600" cy="4343399"/>
          </a:xfrm>
        </p:spPr>
        <p:txBody>
          <a:bodyPr/>
          <a:lstStyle/>
          <a:p>
            <a:pPr>
              <a:buNone/>
            </a:pPr>
            <a:r>
              <a:rPr lang="en-US" altLang="en-US" sz="2600" b="1" dirty="0">
                <a:ea typeface="ヒラギノ角ゴ Pro W3" pitchFamily="-65" charset="-128"/>
              </a:rPr>
              <a:t>Execute:</a:t>
            </a:r>
          </a:p>
          <a:p>
            <a:r>
              <a:rPr lang="en-IN" sz="2400" dirty="0"/>
              <a:t>Total risk is measured by standard deviation; therefore, UniCo’s stock has more total risk. </a:t>
            </a:r>
          </a:p>
          <a:p>
            <a:r>
              <a:rPr lang="en-IN" sz="2400" dirty="0"/>
              <a:t>Systematic risk is measured by beta. SysCo has a higher beta, and so has more systematic risk.</a:t>
            </a:r>
            <a:endParaRPr lang="en-US" altLang="en-US" sz="2400" dirty="0">
              <a:ea typeface="ヒラギノ角ゴ Pro W3" pitchFamily="-65" charset="-128"/>
            </a:endParaRPr>
          </a:p>
        </p:txBody>
      </p:sp>
    </p:spTree>
    <p:extLst>
      <p:ext uri="{BB962C8B-B14F-4D97-AF65-F5344CB8AC3E}">
        <p14:creationId xmlns:p14="http://schemas.microsoft.com/office/powerpoint/2010/main" val="384119249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Example 12.5 Total Risk Versus Systematic Risk </a:t>
            </a:r>
            <a:r>
              <a:rPr lang="en-US" altLang="en-US" sz="2000" b="0" dirty="0">
                <a:latin typeface="+mj-lt"/>
                <a:ea typeface="ヒラギノ角ゴ Pro W3" pitchFamily="-65" charset="-128"/>
              </a:rPr>
              <a:t>(4 of 4)</a:t>
            </a:r>
            <a:endParaRPr lang="en-US" sz="2000" dirty="0">
              <a:latin typeface="+mj-lt"/>
            </a:endParaRPr>
          </a:p>
        </p:txBody>
      </p:sp>
      <p:sp>
        <p:nvSpPr>
          <p:cNvPr id="3" name="Content Placeholder 2"/>
          <p:cNvSpPr>
            <a:spLocks noGrp="1"/>
          </p:cNvSpPr>
          <p:nvPr>
            <p:ph idx="1"/>
          </p:nvPr>
        </p:nvSpPr>
        <p:spPr>
          <a:xfrm>
            <a:off x="457200" y="1600200"/>
            <a:ext cx="8229600" cy="4343399"/>
          </a:xfrm>
        </p:spPr>
        <p:txBody>
          <a:bodyPr/>
          <a:lstStyle/>
          <a:p>
            <a:pPr>
              <a:buNone/>
            </a:pPr>
            <a:r>
              <a:rPr lang="en-US" altLang="en-US" sz="2600" b="1" dirty="0">
                <a:ea typeface="ヒラギノ角ゴ Pro W3" pitchFamily="-65" charset="-128"/>
              </a:rPr>
              <a:t>Evaluate:</a:t>
            </a:r>
          </a:p>
          <a:p>
            <a:r>
              <a:rPr lang="en-IN" sz="2400" dirty="0"/>
              <a:t>As we discuss in the Common Mistake box on p. 385, a stock can have high total risk, but if a lot of it is diversifiable, it can still have low or average systematic risk.</a:t>
            </a:r>
            <a:endParaRPr lang="en-US" altLang="en-US" sz="2400" dirty="0">
              <a:ea typeface="ヒラギノ角ゴ Pro W3" pitchFamily="-65" charset="-128"/>
            </a:endParaRPr>
          </a:p>
        </p:txBody>
      </p:sp>
    </p:spTree>
    <p:extLst>
      <p:ext uri="{BB962C8B-B14F-4D97-AF65-F5344CB8AC3E}">
        <p14:creationId xmlns:p14="http://schemas.microsoft.com/office/powerpoint/2010/main" val="26912264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12.3 Measuring Systematic Risk </a:t>
            </a:r>
            <a:r>
              <a:rPr lang="en-US" altLang="en-US" sz="2000" b="0" dirty="0">
                <a:latin typeface="+mj-lt"/>
                <a:ea typeface="ヒラギノ角ゴ Pro W3" pitchFamily="-65" charset="-128"/>
              </a:rPr>
              <a:t>(11 of 13)</a:t>
            </a:r>
            <a:endParaRPr lang="en-US" sz="2000" dirty="0">
              <a:latin typeface="+mj-lt"/>
            </a:endParaRPr>
          </a:p>
        </p:txBody>
      </p:sp>
      <p:sp>
        <p:nvSpPr>
          <p:cNvPr id="3" name="Content Placeholder 2"/>
          <p:cNvSpPr>
            <a:spLocks noGrp="1"/>
          </p:cNvSpPr>
          <p:nvPr>
            <p:ph idx="1"/>
          </p:nvPr>
        </p:nvSpPr>
        <p:spPr>
          <a:xfrm>
            <a:off x="457200" y="1600200"/>
            <a:ext cx="8229600" cy="4343399"/>
          </a:xfrm>
        </p:spPr>
        <p:txBody>
          <a:bodyPr/>
          <a:lstStyle/>
          <a:p>
            <a:r>
              <a:rPr lang="en-US" altLang="en-US" sz="2600" dirty="0">
                <a:ea typeface="ヒラギノ角ゴ Pro W3" pitchFamily="-65" charset="-128"/>
              </a:rPr>
              <a:t>Estimating Beta from Historical Returns</a:t>
            </a:r>
          </a:p>
          <a:p>
            <a:pPr lvl="1"/>
            <a:r>
              <a:rPr lang="en-US" altLang="en-US" sz="2400" dirty="0">
                <a:ea typeface="ヒラギノ角ゴ Pro W3" pitchFamily="-65" charset="-128"/>
              </a:rPr>
              <a:t>Beta is the expected percentage change in the excess return of the security for a 1% change in the excess return of the market portfolio</a:t>
            </a:r>
          </a:p>
          <a:p>
            <a:pPr lvl="2"/>
            <a:r>
              <a:rPr lang="en-US" altLang="en-US" sz="2200" dirty="0">
                <a:ea typeface="ＭＳ Ｐゴシック" panose="020B0600070205080204" pitchFamily="34" charset="-128"/>
              </a:rPr>
              <a:t>The amount by which risks that affect the overall market are amplified or dampened in a given stock or investment. </a:t>
            </a:r>
          </a:p>
        </p:txBody>
      </p:sp>
    </p:spTree>
    <p:extLst>
      <p:ext uri="{BB962C8B-B14F-4D97-AF65-F5344CB8AC3E}">
        <p14:creationId xmlns:p14="http://schemas.microsoft.com/office/powerpoint/2010/main" val="2414631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12.1 The Expected Return of a Portfolio </a:t>
            </a:r>
            <a:r>
              <a:rPr lang="en-US" altLang="en-US" sz="2000" b="0" dirty="0">
                <a:latin typeface="+mj-lt"/>
                <a:ea typeface="ヒラギノ角ゴ Pro W3" pitchFamily="-65" charset="-128"/>
              </a:rPr>
              <a:t>(3 of 5)</a:t>
            </a:r>
            <a:endParaRPr lang="en-US" sz="2000" b="0" dirty="0">
              <a:latin typeface="+mj-lt"/>
            </a:endParaRPr>
          </a:p>
        </p:txBody>
      </p:sp>
      <p:sp>
        <p:nvSpPr>
          <p:cNvPr id="3" name="Content Placeholder 2"/>
          <p:cNvSpPr>
            <a:spLocks noGrp="1"/>
          </p:cNvSpPr>
          <p:nvPr>
            <p:ph idx="1"/>
          </p:nvPr>
        </p:nvSpPr>
        <p:spPr>
          <a:xfrm>
            <a:off x="457200" y="1600201"/>
            <a:ext cx="8229600" cy="1219200"/>
          </a:xfrm>
        </p:spPr>
        <p:txBody>
          <a:bodyPr/>
          <a:lstStyle/>
          <a:p>
            <a:pPr marL="255600" lvl="1" indent="-255600">
              <a:buFont typeface="Arial" panose="020B0604020202020204" pitchFamily="34" charset="0"/>
              <a:buChar char="•"/>
            </a:pPr>
            <a:r>
              <a:rPr lang="en-US" altLang="en-US" sz="2400" dirty="0">
                <a:ea typeface="ヒラギノ角ゴ Pro W3" pitchFamily="-65" charset="-128"/>
              </a:rPr>
              <a:t>Portfolio weights for a portfolio of 200 shares of Apple at $200 per share and 100 shares of Coca-Cola at $60 per share:</a:t>
            </a:r>
          </a:p>
        </p:txBody>
      </p:sp>
      <p:graphicFrame>
        <p:nvGraphicFramePr>
          <p:cNvPr id="4" name="Object 3" descr="Two equations. First: W sub Apple = 200 times $200, divided by $100,000 = 40%. Second: W sub Coca-Cola = 1000 times $60, divided by $100,000 = 60%."/>
          <p:cNvGraphicFramePr>
            <a:graphicFrameLocks noChangeAspect="1"/>
          </p:cNvGraphicFramePr>
          <p:nvPr>
            <p:extLst>
              <p:ext uri="{D42A27DB-BD31-4B8C-83A1-F6EECF244321}">
                <p14:modId xmlns:p14="http://schemas.microsoft.com/office/powerpoint/2010/main" val="1885585991"/>
              </p:ext>
            </p:extLst>
          </p:nvPr>
        </p:nvGraphicFramePr>
        <p:xfrm>
          <a:off x="1183380" y="2971800"/>
          <a:ext cx="3464820" cy="816706"/>
        </p:xfrm>
        <a:graphic>
          <a:graphicData uri="http://schemas.openxmlformats.org/presentationml/2006/ole">
            <mc:AlternateContent xmlns:mc="http://schemas.openxmlformats.org/markup-compatibility/2006">
              <mc:Choice xmlns:v="urn:schemas-microsoft-com:vml" Requires="v">
                <p:oleObj spid="_x0000_s59511" name="Equation" r:id="rId4" imgW="1777680" imgH="419040" progId="Equation.DSMT4">
                  <p:embed/>
                </p:oleObj>
              </mc:Choice>
              <mc:Fallback>
                <p:oleObj name="Equation" r:id="rId4" imgW="1777680" imgH="419040" progId="Equation.DSMT4">
                  <p:embed/>
                  <p:pic>
                    <p:nvPicPr>
                      <p:cNvPr id="0" name=""/>
                      <p:cNvPicPr/>
                      <p:nvPr/>
                    </p:nvPicPr>
                    <p:blipFill>
                      <a:blip r:embed="rId5"/>
                      <a:stretch>
                        <a:fillRect/>
                      </a:stretch>
                    </p:blipFill>
                    <p:spPr>
                      <a:xfrm>
                        <a:off x="1183380" y="2971800"/>
                        <a:ext cx="3464820" cy="816706"/>
                      </a:xfrm>
                      <a:prstGeom prst="rect">
                        <a:avLst/>
                      </a:prstGeom>
                    </p:spPr>
                  </p:pic>
                </p:oleObj>
              </mc:Fallback>
            </mc:AlternateContent>
          </a:graphicData>
        </a:graphic>
      </p:graphicFrame>
      <p:graphicFrame>
        <p:nvGraphicFramePr>
          <p:cNvPr id="5" name="Object 4" descr="Two equations. First: W sub Apple = 200 times $200, divided by $100,000 = 40%. Second: W sub Coca-Cola = 1000 times $60, divided by $100,000 = 60%."/>
          <p:cNvGraphicFramePr>
            <a:graphicFrameLocks noChangeAspect="1"/>
          </p:cNvGraphicFramePr>
          <p:nvPr>
            <p:extLst>
              <p:ext uri="{D42A27DB-BD31-4B8C-83A1-F6EECF244321}">
                <p14:modId xmlns:p14="http://schemas.microsoft.com/office/powerpoint/2010/main" val="236427129"/>
              </p:ext>
            </p:extLst>
          </p:nvPr>
        </p:nvGraphicFramePr>
        <p:xfrm>
          <a:off x="5003150" y="2917094"/>
          <a:ext cx="3836050" cy="816706"/>
        </p:xfrm>
        <a:graphic>
          <a:graphicData uri="http://schemas.openxmlformats.org/presentationml/2006/ole">
            <mc:AlternateContent xmlns:mc="http://schemas.openxmlformats.org/markup-compatibility/2006">
              <mc:Choice xmlns:v="urn:schemas-microsoft-com:vml" Requires="v">
                <p:oleObj spid="_x0000_s59512" name="Equation" r:id="rId6" imgW="1968480" imgH="419040" progId="Equation.DSMT4">
                  <p:embed/>
                </p:oleObj>
              </mc:Choice>
              <mc:Fallback>
                <p:oleObj name="Equation" r:id="rId6" imgW="1968480" imgH="419040" progId="Equation.DSMT4">
                  <p:embed/>
                  <p:pic>
                    <p:nvPicPr>
                      <p:cNvPr id="0" name=""/>
                      <p:cNvPicPr/>
                      <p:nvPr/>
                    </p:nvPicPr>
                    <p:blipFill>
                      <a:blip r:embed="rId7"/>
                      <a:stretch>
                        <a:fillRect/>
                      </a:stretch>
                    </p:blipFill>
                    <p:spPr>
                      <a:xfrm>
                        <a:off x="5003150" y="2917094"/>
                        <a:ext cx="3836050" cy="816706"/>
                      </a:xfrm>
                      <a:prstGeom prst="rect">
                        <a:avLst/>
                      </a:prstGeom>
                    </p:spPr>
                  </p:pic>
                </p:oleObj>
              </mc:Fallback>
            </mc:AlternateContent>
          </a:graphicData>
        </a:graphic>
      </p:graphicFrame>
    </p:spTree>
    <p:extLst>
      <p:ext uri="{BB962C8B-B14F-4D97-AF65-F5344CB8AC3E}">
        <p14:creationId xmlns:p14="http://schemas.microsoft.com/office/powerpoint/2010/main" val="224525751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12.3 Measuring Systematic Risk </a:t>
            </a:r>
            <a:r>
              <a:rPr lang="en-US" altLang="en-US" sz="2000" b="0" dirty="0">
                <a:latin typeface="+mj-lt"/>
                <a:ea typeface="ヒラギノ角ゴ Pro W3" pitchFamily="-65" charset="-128"/>
              </a:rPr>
              <a:t>(12 of 13)</a:t>
            </a:r>
            <a:endParaRPr lang="en-US" sz="2000" dirty="0">
              <a:latin typeface="+mj-lt"/>
            </a:endParaRPr>
          </a:p>
        </p:txBody>
      </p:sp>
      <p:sp>
        <p:nvSpPr>
          <p:cNvPr id="3" name="Content Placeholder 2"/>
          <p:cNvSpPr>
            <a:spLocks noGrp="1"/>
          </p:cNvSpPr>
          <p:nvPr>
            <p:ph idx="1"/>
          </p:nvPr>
        </p:nvSpPr>
        <p:spPr>
          <a:xfrm>
            <a:off x="457200" y="1600200"/>
            <a:ext cx="8229600" cy="4343399"/>
          </a:xfrm>
        </p:spPr>
        <p:txBody>
          <a:bodyPr/>
          <a:lstStyle/>
          <a:p>
            <a:r>
              <a:rPr lang="en-US" altLang="en-US" sz="2600" dirty="0">
                <a:ea typeface="ヒラギノ角ゴ Pro W3" pitchFamily="-65" charset="-128"/>
              </a:rPr>
              <a:t>Estimating Beta from Historical Returns</a:t>
            </a:r>
          </a:p>
          <a:p>
            <a:pPr lvl="1"/>
            <a:r>
              <a:rPr lang="en-US" altLang="en-US" sz="2400" dirty="0">
                <a:ea typeface="ヒラギノ角ゴ Pro W3" pitchFamily="-65" charset="-128"/>
              </a:rPr>
              <a:t>Cisco’s stock for example (Figure 12.7):</a:t>
            </a:r>
          </a:p>
          <a:p>
            <a:pPr lvl="2"/>
            <a:r>
              <a:rPr lang="en-US" altLang="en-US" sz="2200" dirty="0">
                <a:ea typeface="ＭＳ Ｐゴシック" panose="020B0600070205080204" pitchFamily="34" charset="-128"/>
              </a:rPr>
              <a:t>The overall tendency is for Cisco to have a high return when the market is up and a low return when the market is down</a:t>
            </a:r>
          </a:p>
          <a:p>
            <a:pPr lvl="2"/>
            <a:r>
              <a:rPr lang="en-US" altLang="en-US" sz="2200" dirty="0">
                <a:ea typeface="ＭＳ Ｐゴシック" panose="020B0600070205080204" pitchFamily="34" charset="-128"/>
              </a:rPr>
              <a:t>Cisco tends to move in the same direction as the market, but its movements are larger </a:t>
            </a:r>
          </a:p>
          <a:p>
            <a:pPr lvl="2"/>
            <a:r>
              <a:rPr lang="en-US" altLang="en-US" sz="2200" dirty="0">
                <a:ea typeface="ＭＳ Ｐゴシック" panose="020B0600070205080204" pitchFamily="34" charset="-128"/>
              </a:rPr>
              <a:t>The pattern suggests that Cisco’s beta is greater than one</a:t>
            </a:r>
          </a:p>
        </p:txBody>
      </p:sp>
    </p:spTree>
    <p:extLst>
      <p:ext uri="{BB962C8B-B14F-4D97-AF65-F5344CB8AC3E}">
        <p14:creationId xmlns:p14="http://schemas.microsoft.com/office/powerpoint/2010/main" val="2484773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2800" dirty="0">
                <a:latin typeface="+mj-lt"/>
                <a:ea typeface="ヒラギノ角ゴ Pro W3" pitchFamily="-65" charset="-128"/>
              </a:rPr>
              <a:t>Figure 12.7 Monthly Excess Returns for Apple Stock and for the S&amp;P 500, January 2011-December 2015</a:t>
            </a:r>
            <a:endParaRPr lang="en-US" sz="2800" dirty="0">
              <a:latin typeface="+mj-lt"/>
            </a:endParaRPr>
          </a:p>
        </p:txBody>
      </p:sp>
      <p:pic>
        <p:nvPicPr>
          <p:cNvPr id="5" name="Picture 4" descr="A bar graph where the x-axis is date from 2011 to 2016, and the y-axis is return from negative 40% to 30%. Bars for the S and P 500 and Cisco are plotted by month. When one has a positive return, the other usually goes. The bar for Cisco has more extreme spikes. Both bars are between negative 20% and 20% across the graph, and most of the data is between negative 10% and 10%. In October 2015, Cisco is at positive 10.7% and the S and P is at positive 8.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524000"/>
            <a:ext cx="6900360" cy="4647184"/>
          </a:xfrm>
          <a:prstGeom prst="rect">
            <a:avLst/>
          </a:prstGeom>
        </p:spPr>
      </p:pic>
    </p:spTree>
    <p:extLst>
      <p:ext uri="{BB962C8B-B14F-4D97-AF65-F5344CB8AC3E}">
        <p14:creationId xmlns:p14="http://schemas.microsoft.com/office/powerpoint/2010/main" val="254582093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12.3 Measuring Systematic Risk </a:t>
            </a:r>
            <a:r>
              <a:rPr lang="en-US" altLang="en-US" sz="2000" b="0" dirty="0">
                <a:latin typeface="+mj-lt"/>
                <a:ea typeface="ヒラギノ角ゴ Pro W3" pitchFamily="-65" charset="-128"/>
              </a:rPr>
              <a:t>(13 of 13)</a:t>
            </a:r>
            <a:endParaRPr lang="en-US" sz="2000" dirty="0">
              <a:latin typeface="+mj-lt"/>
            </a:endParaRPr>
          </a:p>
        </p:txBody>
      </p:sp>
      <p:sp>
        <p:nvSpPr>
          <p:cNvPr id="3" name="Content Placeholder 2"/>
          <p:cNvSpPr>
            <a:spLocks noGrp="1"/>
          </p:cNvSpPr>
          <p:nvPr>
            <p:ph idx="1"/>
          </p:nvPr>
        </p:nvSpPr>
        <p:spPr>
          <a:xfrm>
            <a:off x="457200" y="1600200"/>
            <a:ext cx="8229600" cy="4343399"/>
          </a:xfrm>
        </p:spPr>
        <p:txBody>
          <a:bodyPr/>
          <a:lstStyle/>
          <a:p>
            <a:r>
              <a:rPr lang="en-US" altLang="en-US" sz="2600" dirty="0">
                <a:ea typeface="ヒラギノ角ゴ Pro W3" pitchFamily="-65" charset="-128"/>
              </a:rPr>
              <a:t>In practice, we use linear regression to estimate the relation</a:t>
            </a:r>
          </a:p>
          <a:p>
            <a:pPr lvl="1"/>
            <a:r>
              <a:rPr lang="en-US" altLang="en-US" sz="2400" dirty="0">
                <a:ea typeface="ヒラギノ角ゴ Pro W3" pitchFamily="-65" charset="-128"/>
              </a:rPr>
              <a:t>The output is the best-fitting line that represents the historical relation between the stock and the market</a:t>
            </a:r>
          </a:p>
          <a:p>
            <a:pPr lvl="1"/>
            <a:r>
              <a:rPr lang="en-US" altLang="en-US" sz="2400" dirty="0">
                <a:ea typeface="ヒラギノ角ゴ Pro W3" pitchFamily="-65" charset="-128"/>
              </a:rPr>
              <a:t>The slope of this line is our estimate of beta  </a:t>
            </a:r>
          </a:p>
          <a:p>
            <a:pPr lvl="1"/>
            <a:r>
              <a:rPr lang="en-US" altLang="en-US" sz="2400" dirty="0">
                <a:ea typeface="ヒラギノ角ゴ Pro W3" pitchFamily="-65" charset="-128"/>
              </a:rPr>
              <a:t>Tells us how much the stock’s excess return changed for a 1% change in the market’s excess return</a:t>
            </a:r>
          </a:p>
        </p:txBody>
      </p:sp>
    </p:spTree>
    <p:extLst>
      <p:ext uri="{BB962C8B-B14F-4D97-AF65-F5344CB8AC3E}">
        <p14:creationId xmlns:p14="http://schemas.microsoft.com/office/powerpoint/2010/main" val="68671938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normAutofit fontScale="90000"/>
          </a:bodyPr>
          <a:lstStyle/>
          <a:p>
            <a:r>
              <a:rPr lang="en-US" altLang="en-US" sz="2800" dirty="0">
                <a:latin typeface="+mj-lt"/>
                <a:ea typeface="ヒラギノ角ゴ Pro W3" pitchFamily="-65" charset="-128"/>
              </a:rPr>
              <a:t>Figure 12.8 Scatterplot of Monthly Returns for Apple versus the S&amp;P 500, January 2011 through December 2015</a:t>
            </a:r>
            <a:endParaRPr lang="en-US" sz="2800" dirty="0">
              <a:latin typeface="+mj-lt"/>
            </a:endParaRPr>
          </a:p>
        </p:txBody>
      </p:sp>
      <p:pic>
        <p:nvPicPr>
          <p:cNvPr id="5" name="Picture 4" descr="A scatterplot of data modeled by a rising best-fitting line that passes through quadrants 3, 4, and 1. Deviations from the best-fitting line are diversifiable risk. The slope of the line is beta. The data point for October 2015 where Cisco is at positive 10.6% and the S and P is at positive 8.5% is close to the lin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1600200"/>
            <a:ext cx="6717355" cy="4580015"/>
          </a:xfrm>
          <a:prstGeom prst="rect">
            <a:avLst/>
          </a:prstGeom>
        </p:spPr>
      </p:pic>
    </p:spTree>
    <p:extLst>
      <p:ext uri="{BB962C8B-B14F-4D97-AF65-F5344CB8AC3E}">
        <p14:creationId xmlns:p14="http://schemas.microsoft.com/office/powerpoint/2010/main" val="42580451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12.4 Putting It All Together: The Capital Asset Pricing Model </a:t>
            </a:r>
            <a:r>
              <a:rPr lang="en-US" altLang="en-US" sz="2000" b="0" dirty="0">
                <a:latin typeface="+mj-lt"/>
                <a:ea typeface="ヒラギノ角ゴ Pro W3" pitchFamily="-65" charset="-128"/>
              </a:rPr>
              <a:t>(1 of 10)</a:t>
            </a:r>
            <a:endParaRPr lang="en-US" sz="2000" dirty="0">
              <a:latin typeface="+mj-lt"/>
            </a:endParaRPr>
          </a:p>
        </p:txBody>
      </p:sp>
      <p:sp>
        <p:nvSpPr>
          <p:cNvPr id="3" name="Content Placeholder 2"/>
          <p:cNvSpPr>
            <a:spLocks noGrp="1"/>
          </p:cNvSpPr>
          <p:nvPr>
            <p:ph idx="1"/>
          </p:nvPr>
        </p:nvSpPr>
        <p:spPr>
          <a:xfrm>
            <a:off x="457200" y="1600200"/>
            <a:ext cx="8229600" cy="4343399"/>
          </a:xfrm>
        </p:spPr>
        <p:txBody>
          <a:bodyPr/>
          <a:lstStyle/>
          <a:p>
            <a:r>
              <a:rPr lang="en-US" altLang="en-US" sz="2600" dirty="0">
                <a:ea typeface="ヒラギノ角ゴ Pro W3" pitchFamily="-65" charset="-128"/>
              </a:rPr>
              <a:t>One of our goals in this chapter is to compute the cost of equity capital</a:t>
            </a:r>
          </a:p>
          <a:p>
            <a:pPr lvl="1"/>
            <a:r>
              <a:rPr lang="en-US" altLang="en-US" sz="2400" dirty="0">
                <a:ea typeface="ヒラギノ角ゴ Pro W3" pitchFamily="-65" charset="-128"/>
              </a:rPr>
              <a:t>The best available expected return offered in the market on a similar investment</a:t>
            </a:r>
          </a:p>
          <a:p>
            <a:r>
              <a:rPr lang="en-US" altLang="en-US" sz="2600" dirty="0">
                <a:ea typeface="ヒラギノ角ゴ Pro W3" pitchFamily="-65" charset="-128"/>
              </a:rPr>
              <a:t>To compute the cost of equity capital, we need to know the relation between the stock’s risk and its expected return</a:t>
            </a:r>
          </a:p>
        </p:txBody>
      </p:sp>
    </p:spTree>
    <p:extLst>
      <p:ext uri="{BB962C8B-B14F-4D97-AF65-F5344CB8AC3E}">
        <p14:creationId xmlns:p14="http://schemas.microsoft.com/office/powerpoint/2010/main" val="32578047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12.4 Putting It All Together: The Capital Asset Pricing Model </a:t>
            </a:r>
            <a:r>
              <a:rPr lang="en-US" altLang="en-US" sz="2000" b="0" dirty="0">
                <a:latin typeface="+mj-lt"/>
                <a:ea typeface="ヒラギノ角ゴ Pro W3" pitchFamily="-65" charset="-128"/>
              </a:rPr>
              <a:t>(2 of 10)</a:t>
            </a:r>
            <a:endParaRPr lang="en-US" sz="2000" dirty="0">
              <a:latin typeface="+mj-lt"/>
            </a:endParaRPr>
          </a:p>
        </p:txBody>
      </p:sp>
      <p:sp>
        <p:nvSpPr>
          <p:cNvPr id="3" name="Content Placeholder 2"/>
          <p:cNvSpPr>
            <a:spLocks noGrp="1"/>
          </p:cNvSpPr>
          <p:nvPr>
            <p:ph idx="1"/>
          </p:nvPr>
        </p:nvSpPr>
        <p:spPr>
          <a:xfrm>
            <a:off x="457200" y="1600200"/>
            <a:ext cx="8229600" cy="4343399"/>
          </a:xfrm>
        </p:spPr>
        <p:txBody>
          <a:bodyPr/>
          <a:lstStyle/>
          <a:p>
            <a:r>
              <a:rPr lang="en-US" altLang="en-US" sz="2600" dirty="0">
                <a:ea typeface="ヒラギノ角ゴ Pro W3" pitchFamily="-65" charset="-128"/>
              </a:rPr>
              <a:t>The CAPM Equation Relating Risk to Expected Return</a:t>
            </a:r>
          </a:p>
          <a:p>
            <a:pPr lvl="1"/>
            <a:r>
              <a:rPr lang="en-US" altLang="en-US" sz="2400" dirty="0">
                <a:ea typeface="ヒラギノ角ゴ Pro W3" pitchFamily="-65" charset="-128"/>
              </a:rPr>
              <a:t>Only systematic risk determines expected returns</a:t>
            </a:r>
          </a:p>
          <a:p>
            <a:pPr lvl="2"/>
            <a:r>
              <a:rPr lang="en-US" altLang="en-US" sz="2200" dirty="0">
                <a:ea typeface="ＭＳ Ｐゴシック" panose="020B0600070205080204" pitchFamily="34" charset="-128"/>
              </a:rPr>
              <a:t>Firm-specific risk is diversifiable and does not warrant extra return</a:t>
            </a:r>
          </a:p>
        </p:txBody>
      </p:sp>
    </p:spTree>
    <p:extLst>
      <p:ext uri="{BB962C8B-B14F-4D97-AF65-F5344CB8AC3E}">
        <p14:creationId xmlns:p14="http://schemas.microsoft.com/office/powerpoint/2010/main" val="408480715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12.4 Putting It All Together: The Capital Asset Pricing Model </a:t>
            </a:r>
            <a:r>
              <a:rPr lang="en-US" altLang="en-US" sz="2000" b="0" dirty="0">
                <a:latin typeface="+mj-lt"/>
                <a:ea typeface="ヒラギノ角ゴ Pro W3" pitchFamily="-65" charset="-128"/>
              </a:rPr>
              <a:t>(3 of 10)</a:t>
            </a:r>
            <a:endParaRPr lang="en-US" sz="2000" dirty="0">
              <a:latin typeface="+mj-lt"/>
            </a:endParaRPr>
          </a:p>
        </p:txBody>
      </p:sp>
      <p:sp>
        <p:nvSpPr>
          <p:cNvPr id="3" name="Content Placeholder 2"/>
          <p:cNvSpPr>
            <a:spLocks noGrp="1"/>
          </p:cNvSpPr>
          <p:nvPr>
            <p:ph idx="1"/>
          </p:nvPr>
        </p:nvSpPr>
        <p:spPr>
          <a:xfrm>
            <a:off x="457200" y="1600200"/>
            <a:ext cx="8229600" cy="4343399"/>
          </a:xfrm>
        </p:spPr>
        <p:txBody>
          <a:bodyPr/>
          <a:lstStyle/>
          <a:p>
            <a:r>
              <a:rPr lang="en-US" altLang="en-US" sz="2600" dirty="0">
                <a:ea typeface="ヒラギノ角ゴ Pro W3" pitchFamily="-65" charset="-128"/>
              </a:rPr>
              <a:t>The CAPM Equation Relating Risk to Expected Return</a:t>
            </a:r>
          </a:p>
          <a:p>
            <a:pPr lvl="1"/>
            <a:r>
              <a:rPr lang="en-US" altLang="en-US" sz="2400" dirty="0">
                <a:ea typeface="ヒラギノ角ゴ Pro W3" pitchFamily="-65" charset="-128"/>
              </a:rPr>
              <a:t>The expected return on any investment comes from:</a:t>
            </a:r>
          </a:p>
          <a:p>
            <a:pPr lvl="2"/>
            <a:r>
              <a:rPr lang="en-US" altLang="en-US" sz="2200" dirty="0">
                <a:ea typeface="ＭＳ Ｐゴシック" panose="020B0600070205080204" pitchFamily="34" charset="-128"/>
              </a:rPr>
              <a:t>A baseline rate of return to compensate for inflation and the time value of money, even with no risk of losing money</a:t>
            </a:r>
          </a:p>
          <a:p>
            <a:pPr lvl="2"/>
            <a:r>
              <a:rPr lang="en-US" altLang="en-US" sz="2200" dirty="0">
                <a:ea typeface="ＭＳ Ｐゴシック" panose="020B0600070205080204" pitchFamily="34" charset="-128"/>
              </a:rPr>
              <a:t>A risk premium that varies with the systematic risk</a:t>
            </a:r>
          </a:p>
          <a:p>
            <a:pPr lvl="1"/>
            <a:r>
              <a:rPr lang="en-US" altLang="en-US" sz="2400" dirty="0">
                <a:ea typeface="ヒラギノ角ゴ Pro W3" pitchFamily="-65" charset="-128"/>
              </a:rPr>
              <a:t>Expected Return = Risk-free rate + Risk Premium for Systematic Risk</a:t>
            </a:r>
          </a:p>
        </p:txBody>
      </p:sp>
    </p:spTree>
    <p:extLst>
      <p:ext uri="{BB962C8B-B14F-4D97-AF65-F5344CB8AC3E}">
        <p14:creationId xmlns:p14="http://schemas.microsoft.com/office/powerpoint/2010/main" val="32109410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ヒラギノ角ゴ Pro W3" pitchFamily="-65" charset="-128"/>
              </a:rPr>
              <a:t>12.4 Putting It All Together: The Capital Asset Pricing Model </a:t>
            </a:r>
            <a:r>
              <a:rPr lang="en-US" altLang="en-US" sz="2000" b="0" dirty="0">
                <a:latin typeface="+mj-lt"/>
                <a:ea typeface="ヒラギノ角ゴ Pro W3" pitchFamily="-65" charset="-128"/>
              </a:rPr>
              <a:t>(4 of 10)</a:t>
            </a:r>
            <a:endParaRPr lang="en-US" sz="2000" dirty="0">
              <a:latin typeface="+mj-lt"/>
            </a:endParaRPr>
          </a:p>
        </p:txBody>
      </p:sp>
      <p:sp>
        <p:nvSpPr>
          <p:cNvPr id="3" name="Content Placeholder 2"/>
          <p:cNvSpPr>
            <a:spLocks noGrp="1"/>
          </p:cNvSpPr>
          <p:nvPr>
            <p:ph idx="1"/>
          </p:nvPr>
        </p:nvSpPr>
        <p:spPr>
          <a:xfrm>
            <a:off x="457200" y="1600201"/>
            <a:ext cx="8229600" cy="990600"/>
          </a:xfrm>
        </p:spPr>
        <p:txBody>
          <a:bodyPr/>
          <a:lstStyle/>
          <a:p>
            <a:r>
              <a:rPr lang="en-US" altLang="en-US" sz="2600" dirty="0">
                <a:ea typeface="ヒラギノ角ゴ Pro W3" pitchFamily="-65" charset="-128"/>
              </a:rPr>
              <a:t>The Capital Asset Pricing Model (CAPM)</a:t>
            </a:r>
          </a:p>
          <a:p>
            <a:pPr lvl="1"/>
            <a:r>
              <a:rPr lang="en-US" altLang="en-US" sz="2400" dirty="0">
                <a:ea typeface="ヒラギノ角ゴ Pro W3" pitchFamily="-65" charset="-128"/>
              </a:rPr>
              <a:t>The equation for the expected return of an investment:</a:t>
            </a:r>
          </a:p>
        </p:txBody>
      </p:sp>
      <p:sp>
        <p:nvSpPr>
          <p:cNvPr id="6" name="Content Placeholder 5"/>
          <p:cNvSpPr>
            <a:spLocks noGrp="1"/>
          </p:cNvSpPr>
          <p:nvPr>
            <p:ph idx="13"/>
          </p:nvPr>
        </p:nvSpPr>
        <p:spPr>
          <a:xfrm>
            <a:off x="6781800" y="3200400"/>
            <a:ext cx="1447800" cy="334963"/>
          </a:xfrm>
        </p:spPr>
        <p:txBody>
          <a:bodyPr>
            <a:normAutofit fontScale="92500" lnSpcReduction="10000"/>
          </a:bodyPr>
          <a:lstStyle/>
          <a:p>
            <a:pPr marL="0" indent="0">
              <a:buNone/>
            </a:pPr>
            <a:r>
              <a:rPr lang="en-US" altLang="en-US" sz="2000" dirty="0">
                <a:ea typeface="ＭＳ Ｐゴシック" panose="020B0600070205080204" pitchFamily="34" charset="-128"/>
              </a:rPr>
              <a:t>(Eq. 12.6)</a:t>
            </a:r>
          </a:p>
        </p:txBody>
      </p:sp>
      <p:graphicFrame>
        <p:nvGraphicFramePr>
          <p:cNvPr id="7" name="Object 6" descr="An equation where the part after the plus sign is, risk premium for security I: E times, left bracket, R sub I, right bracket = r sub f, plus beta sub I, times, start quantity, E times, left bracket, R sub market, right bracket, minus r sub f, end quantity."/>
          <p:cNvGraphicFramePr>
            <a:graphicFrameLocks noChangeAspect="1"/>
          </p:cNvGraphicFramePr>
          <p:nvPr>
            <p:extLst>
              <p:ext uri="{D42A27DB-BD31-4B8C-83A1-F6EECF244321}">
                <p14:modId xmlns:p14="http://schemas.microsoft.com/office/powerpoint/2010/main" val="3677902456"/>
              </p:ext>
            </p:extLst>
          </p:nvPr>
        </p:nvGraphicFramePr>
        <p:xfrm>
          <a:off x="2209800" y="2878350"/>
          <a:ext cx="4001866" cy="952826"/>
        </p:xfrm>
        <a:graphic>
          <a:graphicData uri="http://schemas.openxmlformats.org/presentationml/2006/ole">
            <mc:AlternateContent xmlns:mc="http://schemas.openxmlformats.org/markup-compatibility/2006">
              <mc:Choice xmlns:v="urn:schemas-microsoft-com:vml" Requires="v">
                <p:oleObj spid="_x0000_s71741" name="Equation" r:id="rId4" imgW="1866600" imgH="444240" progId="Equation.DSMT4">
                  <p:embed/>
                </p:oleObj>
              </mc:Choice>
              <mc:Fallback>
                <p:oleObj name="Equation" r:id="rId4" imgW="1866600" imgH="444240" progId="Equation.DSMT4">
                  <p:embed/>
                  <p:pic>
                    <p:nvPicPr>
                      <p:cNvPr id="0" name=""/>
                      <p:cNvPicPr/>
                      <p:nvPr/>
                    </p:nvPicPr>
                    <p:blipFill>
                      <a:blip r:embed="rId5"/>
                      <a:stretch>
                        <a:fillRect/>
                      </a:stretch>
                    </p:blipFill>
                    <p:spPr>
                      <a:xfrm>
                        <a:off x="2209800" y="2878350"/>
                        <a:ext cx="4001866" cy="952826"/>
                      </a:xfrm>
                      <a:prstGeom prst="rect">
                        <a:avLst/>
                      </a:prstGeom>
                    </p:spPr>
                  </p:pic>
                </p:oleObj>
              </mc:Fallback>
            </mc:AlternateContent>
          </a:graphicData>
        </a:graphic>
      </p:graphicFrame>
    </p:spTree>
    <p:extLst>
      <p:ext uri="{BB962C8B-B14F-4D97-AF65-F5344CB8AC3E}">
        <p14:creationId xmlns:p14="http://schemas.microsoft.com/office/powerpoint/2010/main" val="306707773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12.4 Putting It All Together: The Capital Asset Pricing Model </a:t>
            </a:r>
            <a:r>
              <a:rPr lang="en-US" altLang="en-US" sz="2000" b="0" dirty="0">
                <a:latin typeface="+mj-lt"/>
                <a:ea typeface="ヒラギノ角ゴ Pro W3" pitchFamily="-65" charset="-128"/>
              </a:rPr>
              <a:t>(5 of 10)</a:t>
            </a:r>
            <a:endParaRPr lang="en-US" sz="2000" dirty="0">
              <a:latin typeface="+mj-lt"/>
            </a:endParaRPr>
          </a:p>
        </p:txBody>
      </p:sp>
      <p:sp>
        <p:nvSpPr>
          <p:cNvPr id="3" name="Content Placeholder 2"/>
          <p:cNvSpPr>
            <a:spLocks noGrp="1"/>
          </p:cNvSpPr>
          <p:nvPr>
            <p:ph idx="1"/>
          </p:nvPr>
        </p:nvSpPr>
        <p:spPr>
          <a:xfrm>
            <a:off x="457200" y="1600200"/>
            <a:ext cx="8229600" cy="4343399"/>
          </a:xfrm>
        </p:spPr>
        <p:txBody>
          <a:bodyPr/>
          <a:lstStyle/>
          <a:p>
            <a:r>
              <a:rPr lang="en-US" altLang="en-US" sz="2600" dirty="0">
                <a:ea typeface="ヒラギノ角ゴ Pro W3" pitchFamily="-65" charset="-128"/>
              </a:rPr>
              <a:t>The CAPM says that the expected return on any investment is equal to the risk-free rate of return plus a risk premium proportional to the amount of systematic risk in the investment</a:t>
            </a:r>
          </a:p>
          <a:p>
            <a:pPr lvl="1"/>
            <a:r>
              <a:rPr lang="en-US" altLang="en-US" sz="2400" dirty="0">
                <a:ea typeface="ヒラギノ角ゴ Pro W3" pitchFamily="-65" charset="-128"/>
              </a:rPr>
              <a:t>The risk premium is equal to the market risk premium  times the amount of systematic risk present in the investment, measured by its beta (β</a:t>
            </a:r>
            <a:r>
              <a:rPr lang="en-US" altLang="en-US" sz="2400" baseline="-25000" dirty="0" err="1">
                <a:ea typeface="ヒラギノ角ゴ Pro W3" pitchFamily="-65" charset="-128"/>
              </a:rPr>
              <a:t>i</a:t>
            </a:r>
            <a:r>
              <a:rPr lang="en-US" altLang="en-US" sz="2400" dirty="0">
                <a:ea typeface="ヒラギノ角ゴ Pro W3" pitchFamily="-65" charset="-128"/>
              </a:rPr>
              <a:t>)</a:t>
            </a:r>
          </a:p>
          <a:p>
            <a:pPr lvl="1"/>
            <a:r>
              <a:rPr lang="en-US" altLang="en-US" sz="2400" dirty="0">
                <a:ea typeface="ヒラギノ角ゴ Pro W3" pitchFamily="-65" charset="-128"/>
              </a:rPr>
              <a:t>We also call this return the investment’s required return</a:t>
            </a:r>
            <a:endParaRPr lang="en-US" altLang="en-US" sz="2400" b="1" dirty="0">
              <a:ea typeface="ヒラギノ角ゴ Pro W3" pitchFamily="-65" charset="-128"/>
            </a:endParaRPr>
          </a:p>
        </p:txBody>
      </p:sp>
    </p:spTree>
    <p:extLst>
      <p:ext uri="{BB962C8B-B14F-4D97-AF65-F5344CB8AC3E}">
        <p14:creationId xmlns:p14="http://schemas.microsoft.com/office/powerpoint/2010/main" val="11501620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Example 12.6 Computing the Expected Return for a Stock </a:t>
            </a:r>
            <a:r>
              <a:rPr lang="en-US" altLang="en-US" sz="2000" b="0" dirty="0">
                <a:latin typeface="+mj-lt"/>
                <a:ea typeface="ヒラギノ角ゴ Pro W3" pitchFamily="-65" charset="-128"/>
              </a:rPr>
              <a:t>(1 of 4)</a:t>
            </a:r>
            <a:endParaRPr lang="en-US" sz="2000" dirty="0">
              <a:latin typeface="+mj-lt"/>
            </a:endParaRPr>
          </a:p>
        </p:txBody>
      </p:sp>
      <p:sp>
        <p:nvSpPr>
          <p:cNvPr id="3" name="Content Placeholder 2"/>
          <p:cNvSpPr>
            <a:spLocks noGrp="1"/>
          </p:cNvSpPr>
          <p:nvPr>
            <p:ph idx="1"/>
          </p:nvPr>
        </p:nvSpPr>
        <p:spPr>
          <a:xfrm>
            <a:off x="457200" y="1600200"/>
            <a:ext cx="8229600" cy="4343399"/>
          </a:xfrm>
        </p:spPr>
        <p:txBody>
          <a:bodyPr/>
          <a:lstStyle/>
          <a:p>
            <a:pPr>
              <a:buNone/>
            </a:pPr>
            <a:r>
              <a:rPr lang="en-US" altLang="en-US" sz="2600" b="1" dirty="0">
                <a:ea typeface="ヒラギノ角ゴ Pro W3" pitchFamily="-65" charset="-128"/>
              </a:rPr>
              <a:t>Problem:</a:t>
            </a:r>
          </a:p>
          <a:p>
            <a:r>
              <a:rPr lang="en-IN" sz="2400" dirty="0"/>
              <a:t>Suppose the risk-free return is 3% and you measure the market risk premium to be 6%. Cisco has a beta of 1.3. According to the CAPM, what is its expected return?</a:t>
            </a:r>
            <a:endParaRPr lang="en-US" altLang="en-US" sz="2400" dirty="0">
              <a:ea typeface="ヒラギノ角ゴ Pro W3" pitchFamily="-65" charset="-128"/>
            </a:endParaRPr>
          </a:p>
        </p:txBody>
      </p:sp>
    </p:spTree>
    <p:extLst>
      <p:ext uri="{BB962C8B-B14F-4D97-AF65-F5344CB8AC3E}">
        <p14:creationId xmlns:p14="http://schemas.microsoft.com/office/powerpoint/2010/main" val="815921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ヒラギノ角ゴ Pro W3" pitchFamily="-65" charset="-128"/>
              </a:rPr>
              <a:t>12.1 The Expected Return of a Portfolio </a:t>
            </a:r>
            <a:r>
              <a:rPr lang="en-US" altLang="en-US" sz="2000" b="0" dirty="0">
                <a:latin typeface="+mj-lt"/>
                <a:ea typeface="ヒラギノ角ゴ Pro W3" pitchFamily="-65" charset="-128"/>
              </a:rPr>
              <a:t>(4 of 5)</a:t>
            </a:r>
            <a:endParaRPr lang="en-US" sz="2000" b="0" dirty="0">
              <a:latin typeface="+mj-lt"/>
            </a:endParaRPr>
          </a:p>
        </p:txBody>
      </p:sp>
      <p:sp>
        <p:nvSpPr>
          <p:cNvPr id="3" name="Content Placeholder 2"/>
          <p:cNvSpPr>
            <a:spLocks noGrp="1"/>
          </p:cNvSpPr>
          <p:nvPr>
            <p:ph idx="1"/>
          </p:nvPr>
        </p:nvSpPr>
        <p:spPr>
          <a:xfrm>
            <a:off x="457200" y="1600201"/>
            <a:ext cx="8229600" cy="1295400"/>
          </a:xfrm>
        </p:spPr>
        <p:txBody>
          <a:bodyPr/>
          <a:lstStyle/>
          <a:p>
            <a:r>
              <a:rPr lang="en-US" altLang="en-US" sz="2600" dirty="0">
                <a:ea typeface="ヒラギノ角ゴ Pro W3" pitchFamily="-65" charset="-128"/>
              </a:rPr>
              <a:t>The return on a portfolio, </a:t>
            </a:r>
            <a:r>
              <a:rPr lang="en-US" altLang="en-US" sz="2600" i="1" dirty="0">
                <a:ea typeface="ヒラギノ角ゴ Pro W3" pitchFamily="-65" charset="-128"/>
              </a:rPr>
              <a:t>Rp</a:t>
            </a:r>
          </a:p>
          <a:p>
            <a:pPr lvl="1"/>
            <a:r>
              <a:rPr lang="en-US" altLang="en-US" sz="2400" dirty="0">
                <a:ea typeface="ヒラギノ角ゴ Pro W3" pitchFamily="-65" charset="-128"/>
              </a:rPr>
              <a:t>The weighted average of the returns on the investments in the portfolio:</a:t>
            </a:r>
          </a:p>
        </p:txBody>
      </p:sp>
      <p:sp>
        <p:nvSpPr>
          <p:cNvPr id="4" name="Content Placeholder 3"/>
          <p:cNvSpPr>
            <a:spLocks noGrp="1"/>
          </p:cNvSpPr>
          <p:nvPr>
            <p:ph idx="13"/>
          </p:nvPr>
        </p:nvSpPr>
        <p:spPr>
          <a:xfrm>
            <a:off x="7086600" y="3124200"/>
            <a:ext cx="1447800" cy="457200"/>
          </a:xfrm>
        </p:spPr>
        <p:txBody>
          <a:bodyPr/>
          <a:lstStyle/>
          <a:p>
            <a:pPr marL="0" indent="0">
              <a:buNone/>
            </a:pPr>
            <a:r>
              <a:rPr lang="en-US" altLang="en-US" sz="2400" dirty="0">
                <a:ea typeface="ＭＳ Ｐゴシック" panose="020B0600070205080204" pitchFamily="34" charset="-128"/>
              </a:rPr>
              <a:t>(Eq. 12.2)</a:t>
            </a:r>
          </a:p>
        </p:txBody>
      </p:sp>
      <p:graphicFrame>
        <p:nvGraphicFramePr>
          <p:cNvPr id="5" name="Object 4" descr="006_002 An equation: R sub p = W sub 1 times R sub 1, plus W sub 2 times R sub 2, plus so on, plus W sub n times R sub n. "/>
          <p:cNvGraphicFramePr>
            <a:graphicFrameLocks noChangeAspect="1"/>
          </p:cNvGraphicFramePr>
          <p:nvPr>
            <p:extLst>
              <p:ext uri="{D42A27DB-BD31-4B8C-83A1-F6EECF244321}">
                <p14:modId xmlns:p14="http://schemas.microsoft.com/office/powerpoint/2010/main" val="1131830405"/>
              </p:ext>
            </p:extLst>
          </p:nvPr>
        </p:nvGraphicFramePr>
        <p:xfrm>
          <a:off x="1828800" y="3048000"/>
          <a:ext cx="4533265" cy="507111"/>
        </p:xfrm>
        <a:graphic>
          <a:graphicData uri="http://schemas.openxmlformats.org/presentationml/2006/ole">
            <mc:AlternateContent xmlns:mc="http://schemas.openxmlformats.org/markup-compatibility/2006">
              <mc:Choice xmlns:v="urn:schemas-microsoft-com:vml" Requires="v">
                <p:oleObj spid="_x0000_s74807" name="Equation" r:id="rId4" imgW="3746160" imgH="419040" progId="Equation.DSMT4">
                  <p:embed/>
                </p:oleObj>
              </mc:Choice>
              <mc:Fallback>
                <p:oleObj name="Equation" r:id="rId4" imgW="3746160" imgH="419040" progId="Equation.DSMT4">
                  <p:embed/>
                  <p:pic>
                    <p:nvPicPr>
                      <p:cNvPr id="0" name=""/>
                      <p:cNvPicPr/>
                      <p:nvPr/>
                    </p:nvPicPr>
                    <p:blipFill>
                      <a:blip r:embed="rId5"/>
                      <a:stretch>
                        <a:fillRect/>
                      </a:stretch>
                    </p:blipFill>
                    <p:spPr>
                      <a:xfrm>
                        <a:off x="1828800" y="3048000"/>
                        <a:ext cx="4533265" cy="507111"/>
                      </a:xfrm>
                      <a:prstGeom prst="rect">
                        <a:avLst/>
                      </a:prstGeom>
                    </p:spPr>
                  </p:pic>
                </p:oleObj>
              </mc:Fallback>
            </mc:AlternateContent>
          </a:graphicData>
        </a:graphic>
      </p:graphicFrame>
    </p:spTree>
    <p:extLst>
      <p:ext uri="{BB962C8B-B14F-4D97-AF65-F5344CB8AC3E}">
        <p14:creationId xmlns:p14="http://schemas.microsoft.com/office/powerpoint/2010/main" val="28943925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Example 12.6 Computing the Expected Return for a Stock </a:t>
            </a:r>
            <a:r>
              <a:rPr lang="en-US" altLang="en-US" sz="2000" b="0" dirty="0">
                <a:latin typeface="+mj-lt"/>
                <a:ea typeface="ヒラギノ角ゴ Pro W3" pitchFamily="-65" charset="-128"/>
              </a:rPr>
              <a:t>(2 of 4)</a:t>
            </a:r>
            <a:endParaRPr lang="en-US" sz="2000" dirty="0">
              <a:latin typeface="+mj-lt"/>
            </a:endParaRPr>
          </a:p>
        </p:txBody>
      </p:sp>
      <p:sp>
        <p:nvSpPr>
          <p:cNvPr id="3" name="Content Placeholder 2"/>
          <p:cNvSpPr>
            <a:spLocks noGrp="1"/>
          </p:cNvSpPr>
          <p:nvPr>
            <p:ph idx="1"/>
          </p:nvPr>
        </p:nvSpPr>
        <p:spPr>
          <a:xfrm>
            <a:off x="457200" y="1600200"/>
            <a:ext cx="8229600" cy="4343399"/>
          </a:xfrm>
        </p:spPr>
        <p:txBody>
          <a:bodyPr/>
          <a:lstStyle/>
          <a:p>
            <a:pPr>
              <a:buNone/>
            </a:pPr>
            <a:r>
              <a:rPr lang="en-US" altLang="en-US" sz="2600" b="1" dirty="0">
                <a:ea typeface="ヒラギノ角ゴ Pro W3" pitchFamily="-65" charset="-128"/>
              </a:rPr>
              <a:t>Solution:</a:t>
            </a:r>
          </a:p>
          <a:p>
            <a:pPr>
              <a:spcBef>
                <a:spcPts val="0"/>
              </a:spcBef>
              <a:buNone/>
            </a:pPr>
            <a:r>
              <a:rPr lang="en-US" altLang="en-US" sz="2600" b="1" dirty="0">
                <a:ea typeface="ヒラギノ角ゴ Pro W3" pitchFamily="-65" charset="-128"/>
              </a:rPr>
              <a:t>Plan:</a:t>
            </a:r>
          </a:p>
          <a:p>
            <a:r>
              <a:rPr lang="en-IN" sz="2400" dirty="0"/>
              <a:t>We can use Equation 12.6 to compute the expected return according to the CAPM. For that equation, we will need the market risk premium, the risk-free return, and the stock’s beta. We have all of these inputs, so we are ready to go.</a:t>
            </a:r>
            <a:endParaRPr lang="en-US" altLang="en-US" sz="3200" dirty="0">
              <a:ea typeface="ヒラギノ角ゴ Pro W3" pitchFamily="-65" charset="-128"/>
            </a:endParaRPr>
          </a:p>
        </p:txBody>
      </p:sp>
    </p:spTree>
    <p:extLst>
      <p:ext uri="{BB962C8B-B14F-4D97-AF65-F5344CB8AC3E}">
        <p14:creationId xmlns:p14="http://schemas.microsoft.com/office/powerpoint/2010/main" val="396717009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Example 12.6 Computing the Expected Return for a Stock </a:t>
            </a:r>
            <a:r>
              <a:rPr lang="en-US" altLang="en-US" sz="2000" b="0" dirty="0">
                <a:latin typeface="+mj-lt"/>
                <a:ea typeface="ヒラギノ角ゴ Pro W3" pitchFamily="-65" charset="-128"/>
              </a:rPr>
              <a:t>(3 of 4)</a:t>
            </a:r>
            <a:endParaRPr lang="en-US" sz="2000" dirty="0">
              <a:latin typeface="+mj-lt"/>
            </a:endParaRPr>
          </a:p>
        </p:txBody>
      </p:sp>
      <p:sp>
        <p:nvSpPr>
          <p:cNvPr id="3" name="Content Placeholder 2"/>
          <p:cNvSpPr>
            <a:spLocks noGrp="1"/>
          </p:cNvSpPr>
          <p:nvPr>
            <p:ph idx="1"/>
          </p:nvPr>
        </p:nvSpPr>
        <p:spPr>
          <a:xfrm>
            <a:off x="457200" y="1600201"/>
            <a:ext cx="8229600" cy="1143000"/>
          </a:xfrm>
        </p:spPr>
        <p:txBody>
          <a:bodyPr/>
          <a:lstStyle/>
          <a:p>
            <a:pPr>
              <a:buNone/>
            </a:pPr>
            <a:r>
              <a:rPr lang="en-US" altLang="en-US" sz="2600" b="1" dirty="0">
                <a:ea typeface="ヒラギノ角ゴ Pro W3" pitchFamily="-65" charset="-128"/>
              </a:rPr>
              <a:t>Execute:</a:t>
            </a:r>
          </a:p>
          <a:p>
            <a:r>
              <a:rPr lang="en-US" altLang="en-US" sz="2400" dirty="0">
                <a:ea typeface="ヒラギノ角ゴ Pro W3" pitchFamily="-65" charset="-128"/>
              </a:rPr>
              <a:t>Using Equation 12.6:</a:t>
            </a:r>
          </a:p>
        </p:txBody>
      </p:sp>
      <p:graphicFrame>
        <p:nvGraphicFramePr>
          <p:cNvPr id="5" name="Object 4" descr="An equation: E times, left bracket, R sub Cisco, right bracket = r sub f, plus beta sub Cisco, times, begin quantity, E times, left bracket, R sub market, right bracket, minus r sub f, end quantity = 3% + 1.3 times 6% = 10.8%."/>
          <p:cNvGraphicFramePr>
            <a:graphicFrameLocks noChangeAspect="1"/>
          </p:cNvGraphicFramePr>
          <p:nvPr>
            <p:extLst>
              <p:ext uri="{D42A27DB-BD31-4B8C-83A1-F6EECF244321}">
                <p14:modId xmlns:p14="http://schemas.microsoft.com/office/powerpoint/2010/main" val="1890294958"/>
              </p:ext>
            </p:extLst>
          </p:nvPr>
        </p:nvGraphicFramePr>
        <p:xfrm>
          <a:off x="1365250" y="3035300"/>
          <a:ext cx="6413500" cy="787400"/>
        </p:xfrm>
        <a:graphic>
          <a:graphicData uri="http://schemas.openxmlformats.org/presentationml/2006/ole">
            <mc:AlternateContent xmlns:mc="http://schemas.openxmlformats.org/markup-compatibility/2006">
              <mc:Choice xmlns:v="urn:schemas-microsoft-com:vml" Requires="v">
                <p:oleObj spid="_x0000_s86036" name="Equation" r:id="rId4" imgW="6413400" imgH="787320" progId="Equation.DSMT4">
                  <p:embed/>
                </p:oleObj>
              </mc:Choice>
              <mc:Fallback>
                <p:oleObj name="Equation" r:id="rId4" imgW="6413400" imgH="787320" progId="Equation.DSMT4">
                  <p:embed/>
                  <p:pic>
                    <p:nvPicPr>
                      <p:cNvPr id="0" name=""/>
                      <p:cNvPicPr/>
                      <p:nvPr/>
                    </p:nvPicPr>
                    <p:blipFill>
                      <a:blip r:embed="rId5"/>
                      <a:stretch>
                        <a:fillRect/>
                      </a:stretch>
                    </p:blipFill>
                    <p:spPr>
                      <a:xfrm>
                        <a:off x="1365250" y="3035300"/>
                        <a:ext cx="6413500" cy="787400"/>
                      </a:xfrm>
                      <a:prstGeom prst="rect">
                        <a:avLst/>
                      </a:prstGeom>
                    </p:spPr>
                  </p:pic>
                </p:oleObj>
              </mc:Fallback>
            </mc:AlternateContent>
          </a:graphicData>
        </a:graphic>
      </p:graphicFrame>
    </p:spTree>
    <p:extLst>
      <p:ext uri="{BB962C8B-B14F-4D97-AF65-F5344CB8AC3E}">
        <p14:creationId xmlns:p14="http://schemas.microsoft.com/office/powerpoint/2010/main" val="30207084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Example 12.6 Computing the Expected Return for a Stock </a:t>
            </a:r>
            <a:r>
              <a:rPr lang="en-US" altLang="en-US" sz="2000" b="0" dirty="0">
                <a:latin typeface="+mj-lt"/>
                <a:ea typeface="ヒラギノ角ゴ Pro W3" pitchFamily="-65" charset="-128"/>
              </a:rPr>
              <a:t>(4 of 4)</a:t>
            </a:r>
            <a:endParaRPr lang="en-US" sz="2000" dirty="0">
              <a:latin typeface="+mj-lt"/>
            </a:endParaRPr>
          </a:p>
        </p:txBody>
      </p:sp>
      <p:sp>
        <p:nvSpPr>
          <p:cNvPr id="3" name="Content Placeholder 2"/>
          <p:cNvSpPr>
            <a:spLocks noGrp="1"/>
          </p:cNvSpPr>
          <p:nvPr>
            <p:ph idx="1"/>
          </p:nvPr>
        </p:nvSpPr>
        <p:spPr>
          <a:xfrm>
            <a:off x="457200" y="1600200"/>
            <a:ext cx="8229600" cy="4343399"/>
          </a:xfrm>
        </p:spPr>
        <p:txBody>
          <a:bodyPr/>
          <a:lstStyle/>
          <a:p>
            <a:pPr>
              <a:buNone/>
            </a:pPr>
            <a:r>
              <a:rPr lang="en-US" altLang="en-US" sz="2600" b="1" dirty="0">
                <a:ea typeface="ヒラギノ角ゴ Pro W3" pitchFamily="-65" charset="-128"/>
              </a:rPr>
              <a:t>Evaluate:</a:t>
            </a:r>
          </a:p>
          <a:p>
            <a:r>
              <a:rPr lang="en-IN" sz="2400" dirty="0"/>
              <a:t>Because of Cisco’s beta of 1.3, investors will require a risk premium of 7.8% over the risk-free rate for investments in its stock to compensate for the systematic risk of Apple stock. This leads to a total expected return of 10.8%.</a:t>
            </a:r>
            <a:endParaRPr lang="en-US" altLang="en-US" sz="2400" dirty="0">
              <a:ea typeface="ヒラギノ角ゴ Pro W3" pitchFamily="-65" charset="-128"/>
            </a:endParaRPr>
          </a:p>
        </p:txBody>
      </p:sp>
    </p:spTree>
    <p:extLst>
      <p:ext uri="{BB962C8B-B14F-4D97-AF65-F5344CB8AC3E}">
        <p14:creationId xmlns:p14="http://schemas.microsoft.com/office/powerpoint/2010/main" val="21784405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12.4 Putting It All Together: The Capital Asset Pricing Model </a:t>
            </a:r>
            <a:r>
              <a:rPr lang="en-US" altLang="en-US" sz="2000" b="0" dirty="0">
                <a:latin typeface="+mj-lt"/>
                <a:ea typeface="ヒラギノ角ゴ Pro W3" pitchFamily="-65" charset="-128"/>
              </a:rPr>
              <a:t>(6 of 10)</a:t>
            </a:r>
            <a:endParaRPr lang="en-US" sz="2000" dirty="0">
              <a:latin typeface="+mj-lt"/>
            </a:endParaRPr>
          </a:p>
        </p:txBody>
      </p:sp>
      <p:sp>
        <p:nvSpPr>
          <p:cNvPr id="3" name="Content Placeholder 2"/>
          <p:cNvSpPr>
            <a:spLocks noGrp="1"/>
          </p:cNvSpPr>
          <p:nvPr>
            <p:ph idx="1"/>
          </p:nvPr>
        </p:nvSpPr>
        <p:spPr>
          <a:xfrm>
            <a:off x="457200" y="1600200"/>
            <a:ext cx="8229600" cy="4343399"/>
          </a:xfrm>
        </p:spPr>
        <p:txBody>
          <a:bodyPr/>
          <a:lstStyle/>
          <a:p>
            <a:r>
              <a:rPr lang="en-US" altLang="en-US" sz="2600" dirty="0">
                <a:ea typeface="ヒラギノ角ゴ Pro W3" pitchFamily="-65" charset="-128"/>
              </a:rPr>
              <a:t>The Security Market Line</a:t>
            </a:r>
          </a:p>
          <a:p>
            <a:pPr lvl="1"/>
            <a:r>
              <a:rPr lang="en-US" altLang="en-US" sz="2400" dirty="0">
                <a:ea typeface="ヒラギノ角ゴ Pro W3" pitchFamily="-65" charset="-128"/>
              </a:rPr>
              <a:t>The CAPM implies a linear relation between a stock’s beta and its expected return</a:t>
            </a:r>
          </a:p>
          <a:p>
            <a:pPr lvl="1"/>
            <a:r>
              <a:rPr lang="en-US" altLang="en-US" sz="2400" dirty="0">
                <a:ea typeface="ヒラギノ角ゴ Pro W3" pitchFamily="-65" charset="-128"/>
              </a:rPr>
              <a:t>This line is graphed in Figure 12.9(b) as the line through the risk-free investment (with a beta of zero) and the market (with a beta of one); it is called the security market line (SML)</a:t>
            </a:r>
          </a:p>
        </p:txBody>
      </p:sp>
    </p:spTree>
    <p:extLst>
      <p:ext uri="{BB962C8B-B14F-4D97-AF65-F5344CB8AC3E}">
        <p14:creationId xmlns:p14="http://schemas.microsoft.com/office/powerpoint/2010/main" val="26738888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12.4 Putting It All Together: The Capital Asset Pricing Model </a:t>
            </a:r>
            <a:r>
              <a:rPr lang="en-US" altLang="en-US" sz="2000" b="0" dirty="0">
                <a:latin typeface="+mj-lt"/>
                <a:ea typeface="ヒラギノ角ゴ Pro W3" pitchFamily="-65" charset="-128"/>
              </a:rPr>
              <a:t>(7 of 10)</a:t>
            </a:r>
            <a:endParaRPr lang="en-US" sz="2000" dirty="0">
              <a:latin typeface="+mj-lt"/>
            </a:endParaRPr>
          </a:p>
        </p:txBody>
      </p:sp>
      <p:sp>
        <p:nvSpPr>
          <p:cNvPr id="3" name="Content Placeholder 2"/>
          <p:cNvSpPr>
            <a:spLocks noGrp="1"/>
          </p:cNvSpPr>
          <p:nvPr>
            <p:ph idx="1"/>
          </p:nvPr>
        </p:nvSpPr>
        <p:spPr>
          <a:xfrm>
            <a:off x="457200" y="1600200"/>
            <a:ext cx="8229600" cy="4343399"/>
          </a:xfrm>
        </p:spPr>
        <p:txBody>
          <a:bodyPr/>
          <a:lstStyle/>
          <a:p>
            <a:r>
              <a:rPr lang="en-US" altLang="en-US" sz="2600" dirty="0">
                <a:ea typeface="ヒラギノ角ゴ Pro W3" pitchFamily="-65" charset="-128"/>
              </a:rPr>
              <a:t>The Security Market Line</a:t>
            </a:r>
          </a:p>
          <a:p>
            <a:pPr lvl="1"/>
            <a:r>
              <a:rPr lang="en-US" altLang="en-US" sz="2400" dirty="0">
                <a:ea typeface="ヒラギノ角ゴ Pro W3" pitchFamily="-65" charset="-128"/>
              </a:rPr>
              <a:t>Recall that there is no clear relation between a stock’s standard deviation (volatility) and its expected return (Figure 12.9(a))</a:t>
            </a:r>
          </a:p>
          <a:p>
            <a:pPr lvl="2"/>
            <a:r>
              <a:rPr lang="en-US" altLang="en-US" sz="2200" dirty="0">
                <a:ea typeface="ＭＳ Ｐゴシック" panose="020B0600070205080204" pitchFamily="34" charset="-128"/>
              </a:rPr>
              <a:t>The relation between risk and return for individual securities is only evident when we measure market risk rather than total risk (Figure 12.9(b))</a:t>
            </a:r>
          </a:p>
        </p:txBody>
      </p:sp>
    </p:spTree>
    <p:extLst>
      <p:ext uri="{BB962C8B-B14F-4D97-AF65-F5344CB8AC3E}">
        <p14:creationId xmlns:p14="http://schemas.microsoft.com/office/powerpoint/2010/main" val="7271694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Figure 12.9 Expected Returns, Volatility, and Beta (Panel A)</a:t>
            </a:r>
            <a:endParaRPr lang="en-US" sz="2000" dirty="0">
              <a:latin typeface="+mj-lt"/>
            </a:endParaRPr>
          </a:p>
        </p:txBody>
      </p:sp>
      <p:pic>
        <p:nvPicPr>
          <p:cNvPr id="5" name="Picture 4" descr="A scatterplot where the x-axis is standard deviation percent from 0 to 50, and the y-axis is expected return from 0% to 18% in increments of 2%. Data points include Coke at (13, 6), Boston Beer at (21, 7), Cisco at (25, 11), and Trip Advisor at (47, 17). All data are approxima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600200"/>
            <a:ext cx="6799496" cy="4691772"/>
          </a:xfrm>
          <a:prstGeom prst="rect">
            <a:avLst/>
          </a:prstGeom>
        </p:spPr>
      </p:pic>
    </p:spTree>
    <p:extLst>
      <p:ext uri="{BB962C8B-B14F-4D97-AF65-F5344CB8AC3E}">
        <p14:creationId xmlns:p14="http://schemas.microsoft.com/office/powerpoint/2010/main" val="6406204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Figure 12.9 Expected Returns, Volatility, and Beta (Panel B)</a:t>
            </a:r>
            <a:endParaRPr lang="en-US" sz="2000" dirty="0">
              <a:latin typeface="+mj-lt"/>
            </a:endParaRPr>
          </a:p>
        </p:txBody>
      </p:sp>
      <p:pic>
        <p:nvPicPr>
          <p:cNvPr id="5" name="Picture 4" descr="A scatterplot where the x-axis is beta from 0 to 2.5 in increments of 0.5, and the y-axis is expected return from 0% to 18% in increments of 2%. Data is plotted along a rising line, including risk-free rate at (0, 3), Coke at (0.5, 6), Boston Beer at (0.75, 7), Cisco at (1.4, 11), and Trip Advisor at (2.3, 17). The risk-free rate at (0, 3) is labeled r sub f. A dashed vertical line goes from (1, 0) to the line, then a dashed horizontal line, E of, left bracket, R sub market, right bracket, goes to (0, 9). From r sub f to (0, 9) is E of, left bracket, R sub market, right bracket, minus r sub f. All data are approximat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600200"/>
            <a:ext cx="7109634" cy="4564504"/>
          </a:xfrm>
          <a:prstGeom prst="rect">
            <a:avLst/>
          </a:prstGeom>
        </p:spPr>
      </p:pic>
    </p:spTree>
    <p:extLst>
      <p:ext uri="{BB962C8B-B14F-4D97-AF65-F5344CB8AC3E}">
        <p14:creationId xmlns:p14="http://schemas.microsoft.com/office/powerpoint/2010/main" val="42899573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696200" cy="1097280"/>
          </a:xfrm>
        </p:spPr>
        <p:txBody>
          <a:bodyPr/>
          <a:lstStyle/>
          <a:p>
            <a:r>
              <a:rPr lang="en-US" altLang="en-US" sz="3600" dirty="0">
                <a:latin typeface="+mj-lt"/>
                <a:ea typeface="ヒラギノ角ゴ Pro W3" pitchFamily="-65" charset="-128"/>
              </a:rPr>
              <a:t>Example 12.7 A Negative Beta Stock </a:t>
            </a:r>
            <a:r>
              <a:rPr lang="en-US" altLang="en-US" sz="2000" b="0" dirty="0">
                <a:latin typeface="+mj-lt"/>
                <a:ea typeface="ヒラギノ角ゴ Pro W3" pitchFamily="-65" charset="-128"/>
              </a:rPr>
              <a:t>(1 of 6)</a:t>
            </a:r>
            <a:endParaRPr lang="en-US" sz="2000" dirty="0">
              <a:latin typeface="+mj-lt"/>
            </a:endParaRPr>
          </a:p>
        </p:txBody>
      </p:sp>
      <p:sp>
        <p:nvSpPr>
          <p:cNvPr id="3" name="Content Placeholder 2"/>
          <p:cNvSpPr>
            <a:spLocks noGrp="1"/>
          </p:cNvSpPr>
          <p:nvPr>
            <p:ph idx="1"/>
          </p:nvPr>
        </p:nvSpPr>
        <p:spPr>
          <a:xfrm>
            <a:off x="457200" y="1600200"/>
            <a:ext cx="8229600" cy="4343399"/>
          </a:xfrm>
        </p:spPr>
        <p:txBody>
          <a:bodyPr/>
          <a:lstStyle/>
          <a:p>
            <a:pPr>
              <a:buNone/>
            </a:pPr>
            <a:r>
              <a:rPr lang="en-US" altLang="en-US" sz="2600" b="1" dirty="0">
                <a:ea typeface="ヒラギノ角ゴ Pro W3" pitchFamily="-65" charset="-128"/>
              </a:rPr>
              <a:t>Problem:</a:t>
            </a:r>
          </a:p>
          <a:p>
            <a:r>
              <a:rPr lang="en-IN" sz="2400" dirty="0"/>
              <a:t>Suppose the stock of Bankruptcy Auction Services Inc. (BAS) has a negative beta of −0.30. </a:t>
            </a:r>
          </a:p>
          <a:p>
            <a:r>
              <a:rPr lang="en-IN" sz="2400" dirty="0"/>
              <a:t>How does its expected return compare to the risk-free rate, according to the CAPM? </a:t>
            </a:r>
          </a:p>
          <a:p>
            <a:r>
              <a:rPr lang="en-IN" sz="2400" dirty="0"/>
              <a:t>Does your result make sense?</a:t>
            </a:r>
            <a:endParaRPr lang="en-US" altLang="en-US" sz="2400" dirty="0">
              <a:ea typeface="ヒラギノ角ゴ Pro W3" pitchFamily="-65" charset="-128"/>
            </a:endParaRPr>
          </a:p>
        </p:txBody>
      </p:sp>
    </p:spTree>
    <p:extLst>
      <p:ext uri="{BB962C8B-B14F-4D97-AF65-F5344CB8AC3E}">
        <p14:creationId xmlns:p14="http://schemas.microsoft.com/office/powerpoint/2010/main" val="298520396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3433" y="228600"/>
            <a:ext cx="7746167" cy="1097280"/>
          </a:xfrm>
        </p:spPr>
        <p:txBody>
          <a:bodyPr/>
          <a:lstStyle/>
          <a:p>
            <a:r>
              <a:rPr lang="en-US" altLang="en-US" sz="3600" dirty="0">
                <a:latin typeface="+mj-lt"/>
                <a:ea typeface="ヒラギノ角ゴ Pro W3" pitchFamily="-65" charset="-128"/>
              </a:rPr>
              <a:t>Example 12.7 A Negative Beta Stock </a:t>
            </a:r>
            <a:r>
              <a:rPr lang="en-US" altLang="en-US" sz="2000" b="0" dirty="0">
                <a:latin typeface="+mj-lt"/>
                <a:ea typeface="ヒラギノ角ゴ Pro W3" pitchFamily="-65" charset="-128"/>
              </a:rPr>
              <a:t>(2 of 6)</a:t>
            </a:r>
            <a:endParaRPr lang="en-US" sz="2000" dirty="0">
              <a:latin typeface="+mj-lt"/>
            </a:endParaRPr>
          </a:p>
        </p:txBody>
      </p:sp>
      <p:sp>
        <p:nvSpPr>
          <p:cNvPr id="3" name="Content Placeholder 2"/>
          <p:cNvSpPr>
            <a:spLocks noGrp="1"/>
          </p:cNvSpPr>
          <p:nvPr>
            <p:ph idx="1"/>
          </p:nvPr>
        </p:nvSpPr>
        <p:spPr>
          <a:xfrm>
            <a:off x="457200" y="1600200"/>
            <a:ext cx="8229600" cy="4343399"/>
          </a:xfrm>
        </p:spPr>
        <p:txBody>
          <a:bodyPr/>
          <a:lstStyle/>
          <a:p>
            <a:pPr>
              <a:buNone/>
            </a:pPr>
            <a:r>
              <a:rPr lang="en-US" altLang="en-US" sz="2600" b="1" dirty="0">
                <a:ea typeface="ヒラギノ角ゴ Pro W3" pitchFamily="-65" charset="-128"/>
              </a:rPr>
              <a:t>Solution:</a:t>
            </a:r>
          </a:p>
          <a:p>
            <a:pPr>
              <a:spcBef>
                <a:spcPts val="0"/>
              </a:spcBef>
              <a:buNone/>
            </a:pPr>
            <a:r>
              <a:rPr lang="en-US" altLang="en-US" sz="2600" b="1" dirty="0">
                <a:ea typeface="ヒラギノ角ゴ Pro W3" pitchFamily="-65" charset="-128"/>
              </a:rPr>
              <a:t>Plan:</a:t>
            </a:r>
          </a:p>
          <a:p>
            <a:r>
              <a:rPr lang="en-IN" sz="2400" dirty="0"/>
              <a:t>We can use the CAPM equation, Equation 12.6, to compute the expected return of this negative beta stock just as we would with a positive beta stock. </a:t>
            </a:r>
          </a:p>
          <a:p>
            <a:r>
              <a:rPr lang="en-IN" sz="2400" dirty="0"/>
              <a:t>We don’t have the risk-free rate or the market risk premium, but the problem doesn’t ask us for the exact expected return, just whether or not it will be more or less than the risk-free rate. </a:t>
            </a:r>
          </a:p>
          <a:p>
            <a:r>
              <a:rPr lang="en-IN" sz="2400" dirty="0"/>
              <a:t>Using Equation 12.6, we can answer that question.</a:t>
            </a:r>
            <a:endParaRPr lang="en-US" altLang="en-US" sz="2400" dirty="0">
              <a:ea typeface="ヒラギノ角ゴ Pro W3" pitchFamily="-65" charset="-128"/>
            </a:endParaRPr>
          </a:p>
        </p:txBody>
      </p:sp>
    </p:spTree>
    <p:extLst>
      <p:ext uri="{BB962C8B-B14F-4D97-AF65-F5344CB8AC3E}">
        <p14:creationId xmlns:p14="http://schemas.microsoft.com/office/powerpoint/2010/main" val="11421237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772400" cy="1097280"/>
          </a:xfrm>
        </p:spPr>
        <p:txBody>
          <a:bodyPr/>
          <a:lstStyle/>
          <a:p>
            <a:r>
              <a:rPr lang="en-US" altLang="en-US" sz="3600" dirty="0">
                <a:latin typeface="+mj-lt"/>
                <a:ea typeface="ヒラギノ角ゴ Pro W3" pitchFamily="-65" charset="-128"/>
              </a:rPr>
              <a:t>Example 12.7 A Negative Beta Stock </a:t>
            </a:r>
            <a:r>
              <a:rPr lang="en-US" altLang="en-US" sz="2000" b="0" dirty="0">
                <a:latin typeface="+mj-lt"/>
                <a:ea typeface="ヒラギノ角ゴ Pro W3" pitchFamily="-65" charset="-128"/>
              </a:rPr>
              <a:t>(3 of 6)</a:t>
            </a:r>
            <a:endParaRPr lang="en-US" sz="2000" dirty="0">
              <a:latin typeface="+mj-lt"/>
            </a:endParaRPr>
          </a:p>
        </p:txBody>
      </p:sp>
      <p:sp>
        <p:nvSpPr>
          <p:cNvPr id="3" name="Content Placeholder 2"/>
          <p:cNvSpPr>
            <a:spLocks noGrp="1"/>
          </p:cNvSpPr>
          <p:nvPr>
            <p:ph idx="1"/>
          </p:nvPr>
        </p:nvSpPr>
        <p:spPr>
          <a:xfrm>
            <a:off x="457200" y="1600200"/>
            <a:ext cx="8229600" cy="4343399"/>
          </a:xfrm>
        </p:spPr>
        <p:txBody>
          <a:bodyPr/>
          <a:lstStyle/>
          <a:p>
            <a:pPr>
              <a:lnSpc>
                <a:spcPct val="90000"/>
              </a:lnSpc>
              <a:buNone/>
            </a:pPr>
            <a:r>
              <a:rPr lang="en-US" altLang="en-US" sz="2600" b="1" dirty="0">
                <a:ea typeface="ヒラギノ角ゴ Pro W3" pitchFamily="-65" charset="-128"/>
              </a:rPr>
              <a:t>Execute:</a:t>
            </a:r>
          </a:p>
          <a:p>
            <a:r>
              <a:rPr lang="en-IN" sz="2400" dirty="0"/>
              <a:t>Because the expected return of the market is higher than the risk-free rate, Equation 12.6 implies that the expected return of Bankruptcy Auction Services (BAS) will be </a:t>
            </a:r>
            <a:r>
              <a:rPr lang="en-IN" sz="2400" b="1" dirty="0"/>
              <a:t>below</a:t>
            </a:r>
            <a:r>
              <a:rPr lang="en-IN" sz="2400" i="1" dirty="0"/>
              <a:t> </a:t>
            </a:r>
            <a:r>
              <a:rPr lang="en-IN" sz="2400" dirty="0"/>
              <a:t>the risk-free rate. As long as the market risk premium is positive (as long as people demand a higher return for investing in the market than for a risk-free investment), then the second term in Equation 12.6 will have to be negative if the beta is negative.</a:t>
            </a:r>
            <a:endParaRPr lang="en-US" altLang="en-US" sz="2400" dirty="0">
              <a:ea typeface="ヒラギノ角ゴ Pro W3" pitchFamily="-65" charset="-128"/>
            </a:endParaRPr>
          </a:p>
        </p:txBody>
      </p:sp>
    </p:spTree>
    <p:extLst>
      <p:ext uri="{BB962C8B-B14F-4D97-AF65-F5344CB8AC3E}">
        <p14:creationId xmlns:p14="http://schemas.microsoft.com/office/powerpoint/2010/main" val="725451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Example 12.1 Calculating Portfolio Returns </a:t>
            </a:r>
            <a:r>
              <a:rPr lang="en-US" altLang="en-US" sz="2000" b="0" dirty="0">
                <a:latin typeface="+mj-lt"/>
                <a:ea typeface="ヒラギノ角ゴ Pro W3" pitchFamily="-65" charset="-128"/>
              </a:rPr>
              <a:t>(1 of 8)</a:t>
            </a:r>
            <a:endParaRPr lang="en-US" sz="2000" b="0" dirty="0">
              <a:latin typeface="+mj-lt"/>
            </a:endParaRPr>
          </a:p>
        </p:txBody>
      </p:sp>
      <p:sp>
        <p:nvSpPr>
          <p:cNvPr id="3" name="Content Placeholder 2"/>
          <p:cNvSpPr>
            <a:spLocks noGrp="1"/>
          </p:cNvSpPr>
          <p:nvPr>
            <p:ph idx="1"/>
          </p:nvPr>
        </p:nvSpPr>
        <p:spPr>
          <a:xfrm>
            <a:off x="457200" y="1600200"/>
            <a:ext cx="8229600" cy="4495800"/>
          </a:xfrm>
        </p:spPr>
        <p:txBody>
          <a:bodyPr/>
          <a:lstStyle/>
          <a:p>
            <a:pPr>
              <a:lnSpc>
                <a:spcPct val="90000"/>
              </a:lnSpc>
              <a:buNone/>
            </a:pPr>
            <a:r>
              <a:rPr lang="en-US" altLang="en-US" sz="2600" b="1" dirty="0">
                <a:ea typeface="ヒラギノ角ゴ Pro W3" pitchFamily="-65" charset="-128"/>
              </a:rPr>
              <a:t>Problem:</a:t>
            </a:r>
          </a:p>
          <a:p>
            <a:r>
              <a:rPr lang="en-IN" sz="2200" dirty="0"/>
              <a:t>Suppose you invest $100,000 and buy 200 shares of Apple at $200 per share ($40,000) and 1000 shares of Coca-Cola at $60 per share ($60,000). </a:t>
            </a:r>
          </a:p>
          <a:p>
            <a:r>
              <a:rPr lang="en-IN" sz="2200" dirty="0"/>
              <a:t>If Apple’s stock rises to $240 per share and Coca-Cola stock falls to $57 per share and neither paid dividends, what is the new value of the portfolio? </a:t>
            </a:r>
          </a:p>
          <a:p>
            <a:r>
              <a:rPr lang="en-IN" sz="2200" dirty="0"/>
              <a:t>What return did the portfolio earn? Show that Equation 12.2 is true by calculating the individual returns of the stocks and multiplying them by their weights in the portfolio. If you don’t buy or sell any shares after the price change, what are the new portfolio weights?</a:t>
            </a:r>
            <a:endParaRPr lang="en-US" altLang="en-US" sz="2200" dirty="0">
              <a:ea typeface="ヒラギノ角ゴ Pro W3" pitchFamily="-65" charset="-128"/>
            </a:endParaRPr>
          </a:p>
        </p:txBody>
      </p:sp>
    </p:spTree>
    <p:extLst>
      <p:ext uri="{BB962C8B-B14F-4D97-AF65-F5344CB8AC3E}">
        <p14:creationId xmlns:p14="http://schemas.microsoft.com/office/powerpoint/2010/main" val="2896947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772400" cy="1097280"/>
          </a:xfrm>
        </p:spPr>
        <p:txBody>
          <a:bodyPr/>
          <a:lstStyle/>
          <a:p>
            <a:r>
              <a:rPr lang="en-US" altLang="en-US" sz="3600" dirty="0">
                <a:latin typeface="+mj-lt"/>
                <a:ea typeface="ヒラギノ角ゴ Pro W3" pitchFamily="-65" charset="-128"/>
              </a:rPr>
              <a:t>Example 12.7 A Negative Beta Stock </a:t>
            </a:r>
            <a:r>
              <a:rPr lang="en-US" altLang="en-US" sz="2000" b="0" dirty="0">
                <a:latin typeface="+mj-lt"/>
                <a:ea typeface="ヒラギノ角ゴ Pro W3" pitchFamily="-65" charset="-128"/>
              </a:rPr>
              <a:t>(4 of 6)</a:t>
            </a:r>
            <a:endParaRPr lang="en-US" sz="2000" dirty="0">
              <a:latin typeface="+mj-lt"/>
            </a:endParaRPr>
          </a:p>
        </p:txBody>
      </p:sp>
      <p:sp>
        <p:nvSpPr>
          <p:cNvPr id="3" name="Content Placeholder 2"/>
          <p:cNvSpPr>
            <a:spLocks noGrp="1"/>
          </p:cNvSpPr>
          <p:nvPr>
            <p:ph idx="1"/>
          </p:nvPr>
        </p:nvSpPr>
        <p:spPr>
          <a:xfrm>
            <a:off x="457200" y="1600200"/>
            <a:ext cx="8229600" cy="4343399"/>
          </a:xfrm>
        </p:spPr>
        <p:txBody>
          <a:bodyPr/>
          <a:lstStyle/>
          <a:p>
            <a:pPr>
              <a:buNone/>
            </a:pPr>
            <a:r>
              <a:rPr lang="en-US" altLang="en-US" sz="2600" b="1" dirty="0">
                <a:ea typeface="ヒラギノ角ゴ Pro W3" pitchFamily="-65" charset="-128"/>
              </a:rPr>
              <a:t>Execute:</a:t>
            </a:r>
          </a:p>
          <a:p>
            <a:r>
              <a:rPr lang="en-IN" sz="2400" dirty="0"/>
              <a:t>For example, if the risk-free rate is 4% and the market risk premium is 6%:</a:t>
            </a:r>
            <a:endParaRPr lang="en-US" altLang="en-US" sz="2400" dirty="0">
              <a:ea typeface="ヒラギノ角ゴ Pro W3" pitchFamily="-65" charset="-128"/>
            </a:endParaRPr>
          </a:p>
          <a:p>
            <a:pPr lvl="1"/>
            <a:r>
              <a:rPr lang="en-US" altLang="en-US" sz="2200" i="1" dirty="0">
                <a:ea typeface="ヒラギノ角ゴ Pro W3" pitchFamily="-65" charset="-128"/>
              </a:rPr>
              <a:t>E</a:t>
            </a:r>
            <a:r>
              <a:rPr lang="en-US" altLang="en-US" sz="2200" dirty="0">
                <a:ea typeface="ヒラギノ角ゴ Pro W3" pitchFamily="-65" charset="-128"/>
              </a:rPr>
              <a:t>[</a:t>
            </a:r>
            <a:r>
              <a:rPr lang="en-US" altLang="en-US" sz="2200" i="1" dirty="0">
                <a:ea typeface="ヒラギノ角ゴ Pro W3" pitchFamily="-65" charset="-128"/>
              </a:rPr>
              <a:t>R</a:t>
            </a:r>
            <a:r>
              <a:rPr lang="en-US" altLang="en-US" sz="2200" i="1" baseline="-25000" dirty="0">
                <a:ea typeface="ヒラギノ角ゴ Pro W3" pitchFamily="-65" charset="-128"/>
              </a:rPr>
              <a:t>BAS</a:t>
            </a:r>
            <a:r>
              <a:rPr lang="en-US" altLang="en-US" sz="2200" dirty="0">
                <a:ea typeface="ヒラギノ角ゴ Pro W3" pitchFamily="-65" charset="-128"/>
              </a:rPr>
              <a:t>] = 4% − 0.30(6%) = 2.2%.</a:t>
            </a:r>
          </a:p>
          <a:p>
            <a:pPr lvl="1"/>
            <a:r>
              <a:rPr lang="en-US" altLang="en-US" sz="2200" dirty="0">
                <a:ea typeface="ヒラギノ角ゴ Pro W3" pitchFamily="-65" charset="-128"/>
              </a:rPr>
              <a:t>(See Figure 12.9: </a:t>
            </a:r>
            <a:r>
              <a:rPr lang="en-IN" sz="2400" dirty="0"/>
              <a:t>the security market line drops below</a:t>
            </a:r>
            <a:r>
              <a:rPr lang="en-US" altLang="en-US" sz="2200" dirty="0">
                <a:ea typeface="ヒラギノ角ゴ Pro W3" pitchFamily="-65" charset="-128"/>
              </a:rPr>
              <a:t> </a:t>
            </a:r>
            <a:r>
              <a:rPr lang="en-US" altLang="en-US" sz="2200" i="1" dirty="0">
                <a:ea typeface="ヒラギノ角ゴ Pro W3" pitchFamily="-65" charset="-128"/>
              </a:rPr>
              <a:t>r</a:t>
            </a:r>
            <a:r>
              <a:rPr lang="en-US" altLang="en-US" sz="2200" i="1" baseline="-25000" dirty="0">
                <a:ea typeface="ヒラギノ角ゴ Pro W3" pitchFamily="-65" charset="-128"/>
              </a:rPr>
              <a:t>f</a:t>
            </a:r>
            <a:r>
              <a:rPr lang="en-US" altLang="en-US" sz="2200" i="1" dirty="0">
                <a:ea typeface="ヒラギノ角ゴ Pro W3" pitchFamily="-65" charset="-128"/>
              </a:rPr>
              <a:t> </a:t>
            </a:r>
            <a:r>
              <a:rPr lang="en-US" altLang="en-US" sz="2200" dirty="0">
                <a:ea typeface="ヒラギノ角ゴ Pro W3" pitchFamily="-65" charset="-128"/>
              </a:rPr>
              <a:t>for </a:t>
            </a:r>
            <a:r>
              <a:rPr lang="el-GR" altLang="en-US" sz="2200" i="1" dirty="0">
                <a:ea typeface="ヒラギノ角ゴ Pro W3" pitchFamily="-65" charset="-128"/>
              </a:rPr>
              <a:t>β</a:t>
            </a:r>
            <a:r>
              <a:rPr lang="en-US" altLang="en-US" sz="2200" dirty="0">
                <a:ea typeface="ヒラギノ角ゴ Pro W3" pitchFamily="-65" charset="-128"/>
              </a:rPr>
              <a:t> &lt; 0.) </a:t>
            </a:r>
          </a:p>
        </p:txBody>
      </p:sp>
    </p:spTree>
    <p:extLst>
      <p:ext uri="{BB962C8B-B14F-4D97-AF65-F5344CB8AC3E}">
        <p14:creationId xmlns:p14="http://schemas.microsoft.com/office/powerpoint/2010/main" val="23705220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696200" cy="1097280"/>
          </a:xfrm>
        </p:spPr>
        <p:txBody>
          <a:bodyPr/>
          <a:lstStyle/>
          <a:p>
            <a:r>
              <a:rPr lang="en-US" altLang="en-US" sz="3600" dirty="0">
                <a:latin typeface="+mj-lt"/>
                <a:ea typeface="ヒラギノ角ゴ Pro W3" pitchFamily="-65" charset="-128"/>
              </a:rPr>
              <a:t>Example 12.7 A Negative Beta Stock </a:t>
            </a:r>
            <a:r>
              <a:rPr lang="en-US" altLang="en-US" sz="2000" b="0" dirty="0">
                <a:latin typeface="+mj-lt"/>
                <a:ea typeface="ヒラギノ角ゴ Pro W3" pitchFamily="-65" charset="-128"/>
              </a:rPr>
              <a:t>(5 of 6)</a:t>
            </a:r>
            <a:endParaRPr lang="en-US" sz="2000" dirty="0">
              <a:latin typeface="+mj-lt"/>
            </a:endParaRPr>
          </a:p>
        </p:txBody>
      </p:sp>
      <p:sp>
        <p:nvSpPr>
          <p:cNvPr id="3" name="Content Placeholder 2"/>
          <p:cNvSpPr>
            <a:spLocks noGrp="1"/>
          </p:cNvSpPr>
          <p:nvPr>
            <p:ph idx="1"/>
          </p:nvPr>
        </p:nvSpPr>
        <p:spPr>
          <a:xfrm>
            <a:off x="457200" y="1600200"/>
            <a:ext cx="8229600" cy="4343399"/>
          </a:xfrm>
        </p:spPr>
        <p:txBody>
          <a:bodyPr/>
          <a:lstStyle/>
          <a:p>
            <a:pPr>
              <a:buNone/>
            </a:pPr>
            <a:r>
              <a:rPr lang="en-US" altLang="en-US" sz="2600" b="1" dirty="0">
                <a:ea typeface="ヒラギノ角ゴ Pro W3" pitchFamily="-65" charset="-128"/>
              </a:rPr>
              <a:t>Evaluate:</a:t>
            </a:r>
          </a:p>
          <a:p>
            <a:r>
              <a:rPr lang="en-IN" sz="2400" dirty="0"/>
              <a:t>This result seems odd—why would investors be willing to accept a 2.2% expected return on this stock when they can invest in a safe investment and earn 4%? </a:t>
            </a:r>
          </a:p>
          <a:p>
            <a:r>
              <a:rPr lang="en-IN" sz="2400" dirty="0"/>
              <a:t>The answer is that a savvy investor will not hold BAS alone; instead, the investor will hold it in combination with other securities as part of a well-diversified portfolio. These other securities will tend to rise and fall with the market.</a:t>
            </a:r>
            <a:endParaRPr lang="en-US" altLang="en-US" sz="2400" dirty="0">
              <a:ea typeface="ヒラギノ角ゴ Pro W3" pitchFamily="-65" charset="-128"/>
            </a:endParaRPr>
          </a:p>
        </p:txBody>
      </p:sp>
    </p:spTree>
    <p:extLst>
      <p:ext uri="{BB962C8B-B14F-4D97-AF65-F5344CB8AC3E}">
        <p14:creationId xmlns:p14="http://schemas.microsoft.com/office/powerpoint/2010/main" val="1535063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7772400" cy="1097280"/>
          </a:xfrm>
        </p:spPr>
        <p:txBody>
          <a:bodyPr/>
          <a:lstStyle/>
          <a:p>
            <a:r>
              <a:rPr lang="en-US" altLang="en-US" sz="3600" dirty="0">
                <a:latin typeface="+mj-lt"/>
                <a:ea typeface="ヒラギノ角ゴ Pro W3" pitchFamily="-65" charset="-128"/>
              </a:rPr>
              <a:t>Example 12.7 A Negative Beta Stock </a:t>
            </a:r>
            <a:r>
              <a:rPr lang="en-US" altLang="en-US" sz="2000" b="0" dirty="0">
                <a:latin typeface="+mj-lt"/>
                <a:ea typeface="ヒラギノ角ゴ Pro W3" pitchFamily="-65" charset="-128"/>
              </a:rPr>
              <a:t>(6 of 6)</a:t>
            </a:r>
            <a:endParaRPr lang="en-US" sz="2000" dirty="0">
              <a:latin typeface="+mj-lt"/>
            </a:endParaRPr>
          </a:p>
        </p:txBody>
      </p:sp>
      <p:sp>
        <p:nvSpPr>
          <p:cNvPr id="3" name="Content Placeholder 2"/>
          <p:cNvSpPr>
            <a:spLocks noGrp="1"/>
          </p:cNvSpPr>
          <p:nvPr>
            <p:ph idx="1"/>
          </p:nvPr>
        </p:nvSpPr>
        <p:spPr>
          <a:xfrm>
            <a:off x="457200" y="1600200"/>
            <a:ext cx="8229600" cy="4343399"/>
          </a:xfrm>
        </p:spPr>
        <p:txBody>
          <a:bodyPr/>
          <a:lstStyle/>
          <a:p>
            <a:pPr>
              <a:buNone/>
            </a:pPr>
            <a:r>
              <a:rPr lang="en-US" altLang="en-US" sz="2600" b="1" dirty="0">
                <a:ea typeface="ヒラギノ角ゴ Pro W3" pitchFamily="-65" charset="-128"/>
              </a:rPr>
              <a:t>Evaluate:</a:t>
            </a:r>
          </a:p>
          <a:p>
            <a:r>
              <a:rPr lang="en-IN" sz="2400" dirty="0"/>
              <a:t>But because BAS has a negative beta, its correlation with the market is negative, which means that BAS tends to perform well when the rest of the market is doing poorly. Therefore, by holding BAS, an investor can reduce the overall market risk of the portfolio.</a:t>
            </a:r>
          </a:p>
          <a:p>
            <a:r>
              <a:rPr lang="en-IN" sz="2400" dirty="0"/>
              <a:t>In a sense, BAS is “recession insurance” for a portfolio, and investors will pay for this insurance by accepting a lower expected return.</a:t>
            </a:r>
            <a:endParaRPr lang="en-US" altLang="en-US" sz="2400" dirty="0">
              <a:ea typeface="ヒラギノ角ゴ Pro W3" pitchFamily="-65" charset="-128"/>
            </a:endParaRPr>
          </a:p>
        </p:txBody>
      </p:sp>
    </p:spTree>
    <p:extLst>
      <p:ext uri="{BB962C8B-B14F-4D97-AF65-F5344CB8AC3E}">
        <p14:creationId xmlns:p14="http://schemas.microsoft.com/office/powerpoint/2010/main" val="67708846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600" dirty="0">
                <a:latin typeface="+mj-lt"/>
                <a:ea typeface="ヒラギノ角ゴ Pro W3" pitchFamily="-65" charset="-128"/>
              </a:rPr>
              <a:t>12.4 Putting It All Together: The Capital Asset Pricing Model </a:t>
            </a:r>
            <a:r>
              <a:rPr lang="en-US" altLang="en-US" sz="2000" b="0" dirty="0">
                <a:latin typeface="+mj-lt"/>
                <a:ea typeface="ヒラギノ角ゴ Pro W3" pitchFamily="-65" charset="-128"/>
              </a:rPr>
              <a:t>(8 of 10)</a:t>
            </a:r>
            <a:endParaRPr lang="en-US" sz="2000" dirty="0">
              <a:latin typeface="+mj-lt"/>
            </a:endParaRPr>
          </a:p>
        </p:txBody>
      </p:sp>
      <p:sp>
        <p:nvSpPr>
          <p:cNvPr id="3" name="Content Placeholder 2"/>
          <p:cNvSpPr>
            <a:spLocks noGrp="1"/>
          </p:cNvSpPr>
          <p:nvPr>
            <p:ph idx="1"/>
          </p:nvPr>
        </p:nvSpPr>
        <p:spPr>
          <a:xfrm>
            <a:off x="457200" y="1600200"/>
            <a:ext cx="8229600" cy="3733800"/>
          </a:xfrm>
        </p:spPr>
        <p:txBody>
          <a:bodyPr/>
          <a:lstStyle/>
          <a:p>
            <a:r>
              <a:rPr lang="en-US" altLang="en-US" sz="2600" dirty="0">
                <a:ea typeface="ヒラギノ角ゴ Pro W3" pitchFamily="-65" charset="-128"/>
              </a:rPr>
              <a:t>The CAPM and Portfolios</a:t>
            </a:r>
          </a:p>
          <a:p>
            <a:pPr lvl="1"/>
            <a:r>
              <a:rPr lang="en-US" altLang="en-US" sz="2400" dirty="0">
                <a:ea typeface="ヒラギノ角ゴ Pro W3" pitchFamily="-65" charset="-128"/>
              </a:rPr>
              <a:t>We can apply the SML to portfolios as well as individual securities</a:t>
            </a:r>
          </a:p>
          <a:p>
            <a:pPr lvl="2"/>
            <a:r>
              <a:rPr lang="en-US" altLang="en-US" sz="2200" dirty="0">
                <a:ea typeface="ＭＳ Ｐゴシック" panose="020B0600070205080204" pitchFamily="34" charset="-128"/>
              </a:rPr>
              <a:t>The market portfolio is on the SML, and according to the CAPM, other portfolios (such as mutual funds) are also on the SML</a:t>
            </a:r>
          </a:p>
          <a:p>
            <a:pPr lvl="2"/>
            <a:r>
              <a:rPr lang="en-US" altLang="en-US" sz="2200" dirty="0">
                <a:ea typeface="ＭＳ Ｐゴシック" panose="020B0600070205080204" pitchFamily="34" charset="-128"/>
              </a:rPr>
              <a:t>Therefore, the expected return of a portfolio should correspond to the portfolio’s beta</a:t>
            </a:r>
          </a:p>
          <a:p>
            <a:pPr lvl="2"/>
            <a:r>
              <a:rPr lang="en-US" altLang="en-US" sz="2200" dirty="0">
                <a:ea typeface="ＭＳ Ｐゴシック" panose="020B0600070205080204" pitchFamily="34" charset="-128"/>
              </a:rPr>
              <a:t>The beta of a portfolio made up of securities each with weight </a:t>
            </a:r>
            <a:r>
              <a:rPr lang="en-US" altLang="en-US" sz="2200" i="1" dirty="0">
                <a:ea typeface="ＭＳ Ｐゴシック" panose="020B0600070205080204" pitchFamily="34" charset="-128"/>
              </a:rPr>
              <a:t>w</a:t>
            </a:r>
            <a:r>
              <a:rPr lang="en-US" altLang="en-US" sz="2200" i="1" baseline="-25000" dirty="0">
                <a:ea typeface="ＭＳ Ｐゴシック" panose="020B0600070205080204" pitchFamily="34" charset="-128"/>
              </a:rPr>
              <a:t>i</a:t>
            </a:r>
            <a:r>
              <a:rPr lang="en-US" altLang="en-US" sz="2200" dirty="0">
                <a:ea typeface="ＭＳ Ｐゴシック" panose="020B0600070205080204" pitchFamily="34" charset="-128"/>
              </a:rPr>
              <a:t> is:</a:t>
            </a:r>
          </a:p>
        </p:txBody>
      </p:sp>
      <p:sp>
        <p:nvSpPr>
          <p:cNvPr id="6" name="Content Placeholder 5"/>
          <p:cNvSpPr>
            <a:spLocks noGrp="1"/>
          </p:cNvSpPr>
          <p:nvPr>
            <p:ph idx="13"/>
          </p:nvPr>
        </p:nvSpPr>
        <p:spPr>
          <a:xfrm>
            <a:off x="6781800" y="5822430"/>
            <a:ext cx="1295400" cy="411163"/>
          </a:xfrm>
        </p:spPr>
        <p:txBody>
          <a:bodyPr/>
          <a:lstStyle/>
          <a:p>
            <a:pPr marL="0" indent="0">
              <a:buNone/>
            </a:pPr>
            <a:r>
              <a:rPr lang="en-US" altLang="en-US" sz="2000" dirty="0">
                <a:ea typeface="ＭＳ Ｐゴシック" panose="020B0600070205080204" pitchFamily="34" charset="-128"/>
              </a:rPr>
              <a:t>(Eq. 12.7)</a:t>
            </a:r>
          </a:p>
        </p:txBody>
      </p:sp>
      <p:graphicFrame>
        <p:nvGraphicFramePr>
          <p:cNvPr id="7" name="Object 6" descr="Beta sub p = w sub 1 times Beta sub 1 + w sub 2 times Beta sub 2 + ellipsis + w sub n times Beta sub n"/>
          <p:cNvGraphicFramePr>
            <a:graphicFrameLocks noChangeAspect="1"/>
          </p:cNvGraphicFramePr>
          <p:nvPr>
            <p:extLst>
              <p:ext uri="{D42A27DB-BD31-4B8C-83A1-F6EECF244321}">
                <p14:modId xmlns:p14="http://schemas.microsoft.com/office/powerpoint/2010/main" val="3160775063"/>
              </p:ext>
            </p:extLst>
          </p:nvPr>
        </p:nvGraphicFramePr>
        <p:xfrm>
          <a:off x="2170047" y="5689167"/>
          <a:ext cx="4372106" cy="539028"/>
        </p:xfrm>
        <a:graphic>
          <a:graphicData uri="http://schemas.openxmlformats.org/presentationml/2006/ole">
            <mc:AlternateContent xmlns:mc="http://schemas.openxmlformats.org/markup-compatibility/2006">
              <mc:Choice xmlns:v="urn:schemas-microsoft-com:vml" Requires="v">
                <p:oleObj spid="_x0000_s73788" name="Equation" r:id="rId4" imgW="1854000" imgH="228600" progId="Equation.DSMT4">
                  <p:embed/>
                </p:oleObj>
              </mc:Choice>
              <mc:Fallback>
                <p:oleObj name="Equation" r:id="rId4" imgW="1854000" imgH="228600" progId="Equation.DSMT4">
                  <p:embed/>
                  <p:pic>
                    <p:nvPicPr>
                      <p:cNvPr id="0" name=""/>
                      <p:cNvPicPr/>
                      <p:nvPr/>
                    </p:nvPicPr>
                    <p:blipFill>
                      <a:blip r:embed="rId5"/>
                      <a:stretch>
                        <a:fillRect/>
                      </a:stretch>
                    </p:blipFill>
                    <p:spPr>
                      <a:xfrm>
                        <a:off x="2170047" y="5689167"/>
                        <a:ext cx="4372106" cy="539028"/>
                      </a:xfrm>
                      <a:prstGeom prst="rect">
                        <a:avLst/>
                      </a:prstGeom>
                    </p:spPr>
                  </p:pic>
                </p:oleObj>
              </mc:Fallback>
            </mc:AlternateContent>
          </a:graphicData>
        </a:graphic>
      </p:graphicFrame>
    </p:spTree>
    <p:extLst>
      <p:ext uri="{BB962C8B-B14F-4D97-AF65-F5344CB8AC3E}">
        <p14:creationId xmlns:p14="http://schemas.microsoft.com/office/powerpoint/2010/main" val="348216621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Example 12.8 The Expected Return of a Portfolio </a:t>
            </a:r>
            <a:r>
              <a:rPr lang="en-US" altLang="en-US" sz="2000" b="0" dirty="0">
                <a:latin typeface="+mj-lt"/>
                <a:ea typeface="ヒラギノ角ゴ Pro W3" pitchFamily="-65" charset="-128"/>
              </a:rPr>
              <a:t>(1 of 6)</a:t>
            </a:r>
            <a:endParaRPr lang="en-US" sz="2000" dirty="0">
              <a:latin typeface="+mj-lt"/>
            </a:endParaRPr>
          </a:p>
        </p:txBody>
      </p:sp>
      <p:sp>
        <p:nvSpPr>
          <p:cNvPr id="3" name="Content Placeholder 2"/>
          <p:cNvSpPr>
            <a:spLocks noGrp="1"/>
          </p:cNvSpPr>
          <p:nvPr>
            <p:ph idx="1"/>
          </p:nvPr>
        </p:nvSpPr>
        <p:spPr>
          <a:xfrm>
            <a:off x="457200" y="1600200"/>
            <a:ext cx="8229600" cy="4343399"/>
          </a:xfrm>
        </p:spPr>
        <p:txBody>
          <a:bodyPr/>
          <a:lstStyle/>
          <a:p>
            <a:pPr>
              <a:buNone/>
            </a:pPr>
            <a:r>
              <a:rPr lang="en-US" altLang="en-US" sz="2600" b="1" dirty="0">
                <a:ea typeface="ヒラギノ角ゴ Pro W3" pitchFamily="-65" charset="-128"/>
              </a:rPr>
              <a:t>Problem:</a:t>
            </a:r>
          </a:p>
          <a:p>
            <a:r>
              <a:rPr lang="en-IN" sz="2400" dirty="0"/>
              <a:t>Suppose drug-maker Pfizer (PFE) has a beta of 0.9, whereas the beta of Abercrombie and Fitch (ANF) is 1.2.</a:t>
            </a:r>
          </a:p>
          <a:p>
            <a:r>
              <a:rPr lang="en-IN" sz="2400" dirty="0"/>
              <a:t>If the risk-free interest rate is 3% and the market risk premium is 6%, what is the expected return of an equally weighted portfolio of Pfizer and Abercrombie and Fitch, according to the CAPM?</a:t>
            </a:r>
            <a:endParaRPr lang="en-US" altLang="en-US" sz="2400" dirty="0">
              <a:ea typeface="ヒラギノ角ゴ Pro W3" pitchFamily="-65" charset="-128"/>
            </a:endParaRPr>
          </a:p>
        </p:txBody>
      </p:sp>
    </p:spTree>
    <p:extLst>
      <p:ext uri="{BB962C8B-B14F-4D97-AF65-F5344CB8AC3E}">
        <p14:creationId xmlns:p14="http://schemas.microsoft.com/office/powerpoint/2010/main" val="27116184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Example 12.8 The Expected Return of a Portfolio </a:t>
            </a:r>
            <a:r>
              <a:rPr lang="en-US" altLang="en-US" sz="2000" b="0" dirty="0">
                <a:latin typeface="+mj-lt"/>
                <a:ea typeface="ヒラギノ角ゴ Pro W3" pitchFamily="-65" charset="-128"/>
              </a:rPr>
              <a:t>(2 of 6)</a:t>
            </a:r>
            <a:endParaRPr lang="en-US" sz="2000" dirty="0">
              <a:latin typeface="+mj-lt"/>
            </a:endParaRPr>
          </a:p>
        </p:txBody>
      </p:sp>
      <p:sp>
        <p:nvSpPr>
          <p:cNvPr id="3" name="Content Placeholder 2"/>
          <p:cNvSpPr>
            <a:spLocks noGrp="1"/>
          </p:cNvSpPr>
          <p:nvPr>
            <p:ph idx="1"/>
          </p:nvPr>
        </p:nvSpPr>
        <p:spPr>
          <a:xfrm>
            <a:off x="457200" y="1600200"/>
            <a:ext cx="8229600" cy="4343399"/>
          </a:xfrm>
        </p:spPr>
        <p:txBody>
          <a:bodyPr/>
          <a:lstStyle/>
          <a:p>
            <a:pPr>
              <a:buNone/>
            </a:pPr>
            <a:r>
              <a:rPr lang="en-US" altLang="en-US" sz="2600" b="1" dirty="0"/>
              <a:t>Solution:</a:t>
            </a:r>
          </a:p>
          <a:p>
            <a:pPr>
              <a:spcBef>
                <a:spcPts val="0"/>
              </a:spcBef>
              <a:buNone/>
            </a:pPr>
            <a:r>
              <a:rPr lang="en-US" altLang="en-US" sz="2600" b="1" dirty="0"/>
              <a:t>Plan:</a:t>
            </a:r>
          </a:p>
          <a:p>
            <a:r>
              <a:rPr lang="en-US" altLang="en-US" sz="2400" dirty="0">
                <a:ea typeface="ヒラギノ角ゴ Pro W3" pitchFamily="-65" charset="-128"/>
              </a:rPr>
              <a:t>We have the following information:</a:t>
            </a:r>
          </a:p>
          <a:p>
            <a:pPr algn="ctr">
              <a:buNone/>
            </a:pPr>
            <a:r>
              <a:rPr lang="en-US" altLang="en-US" sz="2400" i="1" dirty="0">
                <a:ea typeface="ヒラギノ角ゴ Pro W3" pitchFamily="-65" charset="-128"/>
              </a:rPr>
              <a:t>r</a:t>
            </a:r>
            <a:r>
              <a:rPr lang="en-US" altLang="en-US" sz="2400" i="1" baseline="-25000" dirty="0">
                <a:ea typeface="ヒラギノ角ゴ Pro W3" pitchFamily="-65" charset="-128"/>
              </a:rPr>
              <a:t>f</a:t>
            </a:r>
            <a:r>
              <a:rPr lang="en-US" altLang="en-US" sz="2400" i="1" dirty="0">
                <a:ea typeface="ヒラギノ角ゴ Pro W3" pitchFamily="-65" charset="-128"/>
              </a:rPr>
              <a:t> = </a:t>
            </a:r>
            <a:r>
              <a:rPr lang="en-US" altLang="en-US" sz="2400" dirty="0">
                <a:ea typeface="ヒラギノ角ゴ Pro W3" pitchFamily="-65" charset="-128"/>
              </a:rPr>
              <a:t>3%</a:t>
            </a:r>
            <a:r>
              <a:rPr lang="en-US" altLang="en-US" sz="2400" i="1" dirty="0">
                <a:ea typeface="ヒラギノ角ゴ Pro W3" pitchFamily="-65" charset="-128"/>
              </a:rPr>
              <a:t>, E</a:t>
            </a:r>
            <a:r>
              <a:rPr lang="en-US" altLang="en-US" sz="2400" dirty="0">
                <a:ea typeface="ヒラギノ角ゴ Pro W3" pitchFamily="-65" charset="-128"/>
              </a:rPr>
              <a:t>[</a:t>
            </a:r>
            <a:r>
              <a:rPr lang="en-US" altLang="en-US" sz="2400" i="1" dirty="0" err="1">
                <a:ea typeface="ヒラギノ角ゴ Pro W3" pitchFamily="-65" charset="-128"/>
              </a:rPr>
              <a:t>R</a:t>
            </a:r>
            <a:r>
              <a:rPr lang="en-US" altLang="en-US" sz="2400" i="1" baseline="-25000" dirty="0" err="1">
                <a:ea typeface="ヒラギノ角ゴ Pro W3" pitchFamily="-65" charset="-128"/>
              </a:rPr>
              <a:t>Mkt</a:t>
            </a:r>
            <a:r>
              <a:rPr lang="en-US" altLang="en-US" sz="2400" dirty="0">
                <a:ea typeface="ヒラギノ角ゴ Pro W3" pitchFamily="-65" charset="-128"/>
              </a:rPr>
              <a:t>]</a:t>
            </a:r>
            <a:r>
              <a:rPr lang="en-US" altLang="en-US" sz="2400" i="1" dirty="0">
                <a:ea typeface="ヒラギノ角ゴ Pro W3" pitchFamily="-65" charset="-128"/>
              </a:rPr>
              <a:t> − r</a:t>
            </a:r>
            <a:r>
              <a:rPr lang="en-US" altLang="en-US" sz="2400" i="1" baseline="-25000" dirty="0">
                <a:ea typeface="ヒラギノ角ゴ Pro W3" pitchFamily="-65" charset="-128"/>
              </a:rPr>
              <a:t>f</a:t>
            </a:r>
            <a:r>
              <a:rPr lang="en-US" altLang="en-US" sz="2400" i="1" dirty="0">
                <a:ea typeface="ヒラギノ角ゴ Pro W3" pitchFamily="-65" charset="-128"/>
              </a:rPr>
              <a:t> = </a:t>
            </a:r>
            <a:r>
              <a:rPr lang="en-US" altLang="en-US" sz="2400" dirty="0">
                <a:ea typeface="ヒラギノ角ゴ Pro W3" pitchFamily="-65" charset="-128"/>
              </a:rPr>
              <a:t>6%</a:t>
            </a:r>
          </a:p>
          <a:p>
            <a:pPr algn="ctr">
              <a:buNone/>
            </a:pPr>
            <a:r>
              <a:rPr lang="de-DE" altLang="en-US" sz="2400" dirty="0">
                <a:ea typeface="ヒラギノ角ゴ Pro W3" pitchFamily="-65" charset="-128"/>
              </a:rPr>
              <a:t>PFE: </a:t>
            </a:r>
            <a:r>
              <a:rPr lang="el-GR" altLang="en-US" sz="2400" i="1" dirty="0">
                <a:ea typeface="ヒラギノ角ゴ Pro W3" pitchFamily="-65" charset="-128"/>
              </a:rPr>
              <a:t>β</a:t>
            </a:r>
            <a:r>
              <a:rPr lang="de-DE" altLang="en-US" sz="2400" i="1" baseline="-25000" dirty="0">
                <a:ea typeface="ヒラギノ角ゴ Pro W3" pitchFamily="-65" charset="-128"/>
              </a:rPr>
              <a:t>PFE</a:t>
            </a:r>
            <a:r>
              <a:rPr lang="de-DE" altLang="en-US" sz="2400" i="1" dirty="0">
                <a:ea typeface="ヒラギノ角ゴ Pro W3" pitchFamily="-65" charset="-128"/>
              </a:rPr>
              <a:t> = </a:t>
            </a:r>
            <a:r>
              <a:rPr lang="de-DE" altLang="en-US" sz="2400" dirty="0">
                <a:ea typeface="ヒラギノ角ゴ Pro W3" pitchFamily="-65" charset="-128"/>
              </a:rPr>
              <a:t>0.9</a:t>
            </a:r>
            <a:r>
              <a:rPr lang="de-DE" altLang="en-US" sz="2400" i="1" dirty="0">
                <a:ea typeface="ヒラギノ角ゴ Pro W3" pitchFamily="-65" charset="-128"/>
              </a:rPr>
              <a:t>, w</a:t>
            </a:r>
            <a:r>
              <a:rPr lang="de-DE" altLang="en-US" sz="2400" i="1" baseline="-25000" dirty="0">
                <a:ea typeface="ヒラギノ角ゴ Pro W3" pitchFamily="-65" charset="-128"/>
              </a:rPr>
              <a:t>PFE</a:t>
            </a:r>
            <a:r>
              <a:rPr lang="de-DE" altLang="en-US" sz="2400" i="1" dirty="0">
                <a:ea typeface="ヒラギノ角ゴ Pro W3" pitchFamily="-65" charset="-128"/>
              </a:rPr>
              <a:t> = </a:t>
            </a:r>
            <a:r>
              <a:rPr lang="de-DE" altLang="en-US" sz="2400" dirty="0">
                <a:ea typeface="ヒラギノ角ゴ Pro W3" pitchFamily="-65" charset="-128"/>
              </a:rPr>
              <a:t>0.50</a:t>
            </a:r>
          </a:p>
          <a:p>
            <a:pPr algn="ctr">
              <a:buNone/>
            </a:pPr>
            <a:r>
              <a:rPr lang="nl-NL" altLang="en-US" sz="2400" dirty="0">
                <a:ea typeface="ヒラギノ角ゴ Pro W3" pitchFamily="-65" charset="-128"/>
              </a:rPr>
              <a:t>ANF: </a:t>
            </a:r>
            <a:r>
              <a:rPr lang="el-GR" altLang="en-US" sz="2400" i="1" dirty="0">
                <a:ea typeface="ヒラギノ角ゴ Pro W3" pitchFamily="-65" charset="-128"/>
              </a:rPr>
              <a:t>β</a:t>
            </a:r>
            <a:r>
              <a:rPr lang="de-DE" altLang="en-US" sz="2400" i="1" baseline="-25000" dirty="0">
                <a:ea typeface="ヒラギノ角ゴ Pro W3" pitchFamily="-65" charset="-128"/>
              </a:rPr>
              <a:t>ANF</a:t>
            </a:r>
            <a:r>
              <a:rPr lang="de-DE" altLang="en-US" sz="2400" i="1" dirty="0">
                <a:ea typeface="ヒラギノ角ゴ Pro W3" pitchFamily="-65" charset="-128"/>
              </a:rPr>
              <a:t> = </a:t>
            </a:r>
            <a:r>
              <a:rPr lang="de-DE" altLang="en-US" sz="2400" dirty="0">
                <a:ea typeface="ヒラギノ角ゴ Pro W3" pitchFamily="-65" charset="-128"/>
              </a:rPr>
              <a:t>1.2</a:t>
            </a:r>
            <a:r>
              <a:rPr lang="de-DE" altLang="en-US" sz="2400" i="1" dirty="0">
                <a:ea typeface="ヒラギノ角ゴ Pro W3" pitchFamily="-65" charset="-128"/>
              </a:rPr>
              <a:t>, w</a:t>
            </a:r>
            <a:r>
              <a:rPr lang="de-DE" altLang="en-US" sz="2400" i="1" baseline="-25000" dirty="0">
                <a:ea typeface="ヒラギノ角ゴ Pro W3" pitchFamily="-65" charset="-128"/>
              </a:rPr>
              <a:t>ANF</a:t>
            </a:r>
            <a:r>
              <a:rPr lang="de-DE" altLang="en-US" sz="2400" i="1" dirty="0">
                <a:ea typeface="ヒラギノ角ゴ Pro W3" pitchFamily="-65" charset="-128"/>
              </a:rPr>
              <a:t> = </a:t>
            </a:r>
            <a:r>
              <a:rPr lang="de-DE" altLang="en-US" sz="2400" dirty="0">
                <a:ea typeface="ヒラギノ角ゴ Pro W3" pitchFamily="-65" charset="-128"/>
              </a:rPr>
              <a:t>0.50</a:t>
            </a:r>
            <a:endParaRPr lang="en-US" altLang="en-US" sz="2400" dirty="0">
              <a:ea typeface="ヒラギノ角ゴ Pro W3" pitchFamily="-65" charset="-128"/>
            </a:endParaRPr>
          </a:p>
        </p:txBody>
      </p:sp>
    </p:spTree>
    <p:extLst>
      <p:ext uri="{BB962C8B-B14F-4D97-AF65-F5344CB8AC3E}">
        <p14:creationId xmlns:p14="http://schemas.microsoft.com/office/powerpoint/2010/main" val="35540300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Example 12.8 The Expected Return of a Portfolio </a:t>
            </a:r>
            <a:r>
              <a:rPr lang="en-US" altLang="en-US" sz="2000" b="0" dirty="0">
                <a:latin typeface="+mj-lt"/>
                <a:ea typeface="ヒラギノ角ゴ Pro W3" pitchFamily="-65" charset="-128"/>
              </a:rPr>
              <a:t>(3 of 6)</a:t>
            </a:r>
            <a:endParaRPr lang="en-US" sz="2000" dirty="0">
              <a:latin typeface="+mj-lt"/>
            </a:endParaRPr>
          </a:p>
        </p:txBody>
      </p:sp>
      <p:sp>
        <p:nvSpPr>
          <p:cNvPr id="3" name="Content Placeholder 2"/>
          <p:cNvSpPr>
            <a:spLocks noGrp="1"/>
          </p:cNvSpPr>
          <p:nvPr>
            <p:ph idx="1"/>
          </p:nvPr>
        </p:nvSpPr>
        <p:spPr>
          <a:xfrm>
            <a:off x="457200" y="1600200"/>
            <a:ext cx="8229600" cy="4343399"/>
          </a:xfrm>
        </p:spPr>
        <p:txBody>
          <a:bodyPr/>
          <a:lstStyle/>
          <a:p>
            <a:pPr>
              <a:buNone/>
            </a:pPr>
            <a:r>
              <a:rPr lang="en-US" altLang="en-US" sz="2600" b="1" dirty="0">
                <a:ea typeface="ヒラギノ角ゴ Pro W3" pitchFamily="-65" charset="-128"/>
              </a:rPr>
              <a:t>Plan:</a:t>
            </a:r>
          </a:p>
          <a:p>
            <a:r>
              <a:rPr lang="en-IN" sz="2400" dirty="0"/>
              <a:t>We can compute the expected return of the portfolio two ways. First, we can use the CAPM (Equation 12.6) to compute the expected return of each stock and then compute the expected return of the portfolio using Equation 12.3.</a:t>
            </a:r>
          </a:p>
          <a:p>
            <a:r>
              <a:rPr lang="en-IN" sz="2400" dirty="0"/>
              <a:t>Or, we can compute the beta of the portfolio using Equation 12.7 and then use the CAPM (Equation 12.6) to find the portfolio’s expected return.</a:t>
            </a:r>
            <a:endParaRPr lang="en-US" altLang="en-US" sz="2400" dirty="0">
              <a:ea typeface="ヒラギノ角ゴ Pro W3" pitchFamily="-65" charset="-128"/>
            </a:endParaRPr>
          </a:p>
        </p:txBody>
      </p:sp>
    </p:spTree>
    <p:extLst>
      <p:ext uri="{BB962C8B-B14F-4D97-AF65-F5344CB8AC3E}">
        <p14:creationId xmlns:p14="http://schemas.microsoft.com/office/powerpoint/2010/main" val="128442726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Example 12.8 The Expected Return of a Portfolio </a:t>
            </a:r>
            <a:r>
              <a:rPr lang="en-US" altLang="en-US" sz="2000" b="0" dirty="0">
                <a:latin typeface="+mj-lt"/>
                <a:ea typeface="ヒラギノ角ゴ Pro W3" pitchFamily="-65" charset="-128"/>
              </a:rPr>
              <a:t>(4 of 6)</a:t>
            </a:r>
            <a:endParaRPr lang="en-US" sz="2000" dirty="0">
              <a:latin typeface="+mj-lt"/>
            </a:endParaRPr>
          </a:p>
        </p:txBody>
      </p:sp>
      <p:sp>
        <p:nvSpPr>
          <p:cNvPr id="3" name="Content Placeholder 2"/>
          <p:cNvSpPr>
            <a:spLocks noGrp="1"/>
          </p:cNvSpPr>
          <p:nvPr>
            <p:ph idx="1"/>
          </p:nvPr>
        </p:nvSpPr>
        <p:spPr>
          <a:xfrm>
            <a:off x="457200" y="1600200"/>
            <a:ext cx="8229600" cy="4343399"/>
          </a:xfrm>
        </p:spPr>
        <p:txBody>
          <a:bodyPr/>
          <a:lstStyle/>
          <a:p>
            <a:pPr>
              <a:buNone/>
            </a:pPr>
            <a:r>
              <a:rPr lang="en-US" altLang="en-US" sz="2600" b="1" dirty="0">
                <a:ea typeface="ヒラギノ角ゴ Pro W3" pitchFamily="-65" charset="-128"/>
              </a:rPr>
              <a:t>Execute:</a:t>
            </a:r>
          </a:p>
          <a:p>
            <a:r>
              <a:rPr lang="en-IN" sz="2400" dirty="0"/>
              <a:t>Using the first approach, we compute the expected return for PFE and GOOG:</a:t>
            </a:r>
            <a:endParaRPr lang="en-US" altLang="en-US" sz="2200" dirty="0">
              <a:ea typeface="ヒラギノ角ゴ Pro W3" pitchFamily="-65" charset="-128"/>
            </a:endParaRPr>
          </a:p>
          <a:p>
            <a:pPr algn="ctr">
              <a:spcBef>
                <a:spcPts val="600"/>
              </a:spcBef>
              <a:buNone/>
            </a:pPr>
            <a:r>
              <a:rPr lang="en-US" altLang="en-US" sz="2000" i="1" dirty="0">
                <a:ea typeface="ヒラギノ角ゴ Pro W3" pitchFamily="-65" charset="-128"/>
              </a:rPr>
              <a:t>E</a:t>
            </a:r>
            <a:r>
              <a:rPr lang="en-US" altLang="en-US" sz="2000" dirty="0">
                <a:ea typeface="ヒラギノ角ゴ Pro W3" pitchFamily="-65" charset="-128"/>
              </a:rPr>
              <a:t>[</a:t>
            </a:r>
            <a:r>
              <a:rPr lang="en-US" altLang="en-US" sz="2000" i="1" dirty="0">
                <a:ea typeface="ヒラギノ角ゴ Pro W3" pitchFamily="-65" charset="-128"/>
              </a:rPr>
              <a:t>R</a:t>
            </a:r>
            <a:r>
              <a:rPr lang="en-US" altLang="en-US" sz="2000" i="1" baseline="-25000" dirty="0">
                <a:ea typeface="ヒラギノ角ゴ Pro W3" pitchFamily="-65" charset="-128"/>
              </a:rPr>
              <a:t>PFE</a:t>
            </a:r>
            <a:r>
              <a:rPr lang="en-US" altLang="en-US" sz="2000" dirty="0">
                <a:ea typeface="ヒラギノ角ゴ Pro W3" pitchFamily="-65" charset="-128"/>
              </a:rPr>
              <a:t>] = </a:t>
            </a:r>
            <a:r>
              <a:rPr lang="en-US" altLang="en-US" sz="2000" i="1" dirty="0">
                <a:ea typeface="ヒラギノ角ゴ Pro W3" pitchFamily="-65" charset="-128"/>
              </a:rPr>
              <a:t>r</a:t>
            </a:r>
            <a:r>
              <a:rPr lang="en-US" altLang="en-US" sz="2000" i="1" baseline="-25000" dirty="0">
                <a:ea typeface="ヒラギノ角ゴ Pro W3" pitchFamily="-65" charset="-128"/>
              </a:rPr>
              <a:t>f</a:t>
            </a:r>
            <a:r>
              <a:rPr lang="en-US" altLang="en-US" sz="2000" dirty="0">
                <a:ea typeface="ヒラギノ角ゴ Pro W3" pitchFamily="-65" charset="-128"/>
              </a:rPr>
              <a:t> + </a:t>
            </a:r>
            <a:r>
              <a:rPr lang="el-GR" altLang="en-US" sz="2000" i="1" dirty="0">
                <a:ea typeface="ヒラギノ角ゴ Pro W3" pitchFamily="-65" charset="-128"/>
              </a:rPr>
              <a:t>β</a:t>
            </a:r>
            <a:r>
              <a:rPr lang="en-US" altLang="en-US" sz="2000" i="1" baseline="-25000" dirty="0">
                <a:ea typeface="ヒラギノ角ゴ Pro W3" pitchFamily="-65" charset="-128"/>
              </a:rPr>
              <a:t>PFE</a:t>
            </a:r>
            <a:r>
              <a:rPr lang="en-US" altLang="en-US" sz="2000" dirty="0">
                <a:ea typeface="ヒラギノ角ゴ Pro W3" pitchFamily="-65" charset="-128"/>
              </a:rPr>
              <a:t>(</a:t>
            </a:r>
            <a:r>
              <a:rPr lang="en-US" altLang="en-US" sz="2000" i="1" dirty="0">
                <a:ea typeface="ヒラギノ角ゴ Pro W3" pitchFamily="-65" charset="-128"/>
              </a:rPr>
              <a:t>E</a:t>
            </a:r>
            <a:r>
              <a:rPr lang="en-US" altLang="en-US" sz="2000" dirty="0">
                <a:ea typeface="ヒラギノ角ゴ Pro W3" pitchFamily="-65" charset="-128"/>
              </a:rPr>
              <a:t>[</a:t>
            </a:r>
            <a:r>
              <a:rPr lang="en-US" altLang="en-US" sz="2000" i="1" dirty="0" err="1">
                <a:ea typeface="ヒラギノ角ゴ Pro W3" pitchFamily="-65" charset="-128"/>
              </a:rPr>
              <a:t>R</a:t>
            </a:r>
            <a:r>
              <a:rPr lang="en-US" altLang="en-US" sz="2000" i="1" baseline="-25000" dirty="0" err="1">
                <a:ea typeface="ヒラギノ角ゴ Pro W3" pitchFamily="-65" charset="-128"/>
              </a:rPr>
              <a:t>Mkt</a:t>
            </a:r>
            <a:r>
              <a:rPr lang="en-US" altLang="en-US" sz="2000" dirty="0">
                <a:ea typeface="ヒラギノ角ゴ Pro W3" pitchFamily="-65" charset="-128"/>
              </a:rPr>
              <a:t>] – </a:t>
            </a:r>
            <a:r>
              <a:rPr lang="en-US" altLang="en-US" sz="2000" i="1" dirty="0">
                <a:ea typeface="ヒラギノ角ゴ Pro W3" pitchFamily="-65" charset="-128"/>
              </a:rPr>
              <a:t>r</a:t>
            </a:r>
            <a:r>
              <a:rPr lang="en-US" altLang="en-US" sz="2000" i="1" baseline="-25000" dirty="0">
                <a:ea typeface="ヒラギノ角ゴ Pro W3" pitchFamily="-65" charset="-128"/>
              </a:rPr>
              <a:t>f</a:t>
            </a:r>
            <a:r>
              <a:rPr lang="en-US" altLang="en-US" sz="2000" dirty="0">
                <a:ea typeface="ヒラギノ角ゴ Pro W3" pitchFamily="-65" charset="-128"/>
              </a:rPr>
              <a:t>)  </a:t>
            </a:r>
          </a:p>
          <a:p>
            <a:pPr algn="ctr">
              <a:spcBef>
                <a:spcPts val="600"/>
              </a:spcBef>
              <a:buNone/>
            </a:pPr>
            <a:r>
              <a:rPr lang="en-US" altLang="en-US" sz="2000" i="1" dirty="0">
                <a:ea typeface="ヒラギノ角ゴ Pro W3" pitchFamily="-65" charset="-128"/>
              </a:rPr>
              <a:t>E</a:t>
            </a:r>
            <a:r>
              <a:rPr lang="en-US" altLang="en-US" sz="2000" dirty="0">
                <a:ea typeface="ヒラギノ角ゴ Pro W3" pitchFamily="-65" charset="-128"/>
              </a:rPr>
              <a:t>[</a:t>
            </a:r>
            <a:r>
              <a:rPr lang="en-US" altLang="en-US" sz="2000" i="1" dirty="0">
                <a:ea typeface="ヒラギノ角ゴ Pro W3" pitchFamily="-65" charset="-128"/>
              </a:rPr>
              <a:t>R</a:t>
            </a:r>
            <a:r>
              <a:rPr lang="en-US" altLang="en-US" sz="2000" i="1" baseline="-25000" dirty="0">
                <a:ea typeface="ヒラギノ角ゴ Pro W3" pitchFamily="-65" charset="-128"/>
              </a:rPr>
              <a:t>ANF</a:t>
            </a:r>
            <a:r>
              <a:rPr lang="en-US" altLang="en-US" sz="2000" dirty="0">
                <a:ea typeface="ヒラギノ角ゴ Pro W3" pitchFamily="-65" charset="-128"/>
              </a:rPr>
              <a:t>] = </a:t>
            </a:r>
            <a:r>
              <a:rPr lang="en-US" altLang="en-US" sz="2000" i="1" dirty="0">
                <a:ea typeface="ヒラギノ角ゴ Pro W3" pitchFamily="-65" charset="-128"/>
              </a:rPr>
              <a:t>r</a:t>
            </a:r>
            <a:r>
              <a:rPr lang="en-US" altLang="en-US" sz="2000" i="1" baseline="-25000" dirty="0">
                <a:ea typeface="ヒラギノ角ゴ Pro W3" pitchFamily="-65" charset="-128"/>
              </a:rPr>
              <a:t>f</a:t>
            </a:r>
            <a:r>
              <a:rPr lang="en-US" altLang="en-US" sz="2000" i="1" dirty="0">
                <a:ea typeface="ヒラギノ角ゴ Pro W3" pitchFamily="-65" charset="-128"/>
              </a:rPr>
              <a:t> </a:t>
            </a:r>
            <a:r>
              <a:rPr lang="en-US" altLang="en-US" sz="2000" dirty="0">
                <a:ea typeface="ヒラギノ角ゴ Pro W3" pitchFamily="-65" charset="-128"/>
              </a:rPr>
              <a:t>+ </a:t>
            </a:r>
            <a:r>
              <a:rPr lang="el-GR" altLang="en-US" sz="2000" i="1" dirty="0">
                <a:ea typeface="ヒラギノ角ゴ Pro W3" pitchFamily="-65" charset="-128"/>
              </a:rPr>
              <a:t>β</a:t>
            </a:r>
            <a:r>
              <a:rPr lang="en-US" altLang="en-US" sz="2000" i="1" baseline="-25000" dirty="0">
                <a:ea typeface="ヒラギノ角ゴ Pro W3" pitchFamily="-65" charset="-128"/>
              </a:rPr>
              <a:t>GOOG</a:t>
            </a:r>
            <a:r>
              <a:rPr lang="en-US" altLang="en-US" sz="2000" dirty="0">
                <a:ea typeface="ヒラギノ角ゴ Pro W3" pitchFamily="-65" charset="-128"/>
              </a:rPr>
              <a:t>(</a:t>
            </a:r>
            <a:r>
              <a:rPr lang="en-US" altLang="en-US" sz="2000" i="1" dirty="0">
                <a:ea typeface="ヒラギノ角ゴ Pro W3" pitchFamily="-65" charset="-128"/>
              </a:rPr>
              <a:t>E</a:t>
            </a:r>
            <a:r>
              <a:rPr lang="en-US" altLang="en-US" sz="2000" dirty="0">
                <a:ea typeface="ヒラギノ角ゴ Pro W3" pitchFamily="-65" charset="-128"/>
              </a:rPr>
              <a:t>[</a:t>
            </a:r>
            <a:r>
              <a:rPr lang="en-US" altLang="en-US" sz="2000" i="1" dirty="0" err="1">
                <a:ea typeface="ヒラギノ角ゴ Pro W3" pitchFamily="-65" charset="-128"/>
              </a:rPr>
              <a:t>R</a:t>
            </a:r>
            <a:r>
              <a:rPr lang="en-US" altLang="en-US" sz="2000" i="1" baseline="-25000" dirty="0" err="1">
                <a:ea typeface="ヒラギノ角ゴ Pro W3" pitchFamily="-65" charset="-128"/>
              </a:rPr>
              <a:t>Mkt</a:t>
            </a:r>
            <a:r>
              <a:rPr lang="en-US" altLang="en-US" sz="2000" dirty="0">
                <a:ea typeface="ヒラギノ角ゴ Pro W3" pitchFamily="-65" charset="-128"/>
              </a:rPr>
              <a:t>] – </a:t>
            </a:r>
            <a:r>
              <a:rPr lang="en-US" altLang="en-US" sz="2000" i="1" dirty="0">
                <a:ea typeface="ヒラギノ角ゴ Pro W3" pitchFamily="-65" charset="-128"/>
              </a:rPr>
              <a:t>r</a:t>
            </a:r>
            <a:r>
              <a:rPr lang="en-US" altLang="en-US" sz="2000" i="1" baseline="-25000" dirty="0">
                <a:ea typeface="ヒラギノ角ゴ Pro W3" pitchFamily="-65" charset="-128"/>
              </a:rPr>
              <a:t>f</a:t>
            </a:r>
            <a:r>
              <a:rPr lang="en-US" altLang="en-US" sz="2000" dirty="0">
                <a:ea typeface="ヒラギノ角ゴ Pro W3" pitchFamily="-65" charset="-128"/>
              </a:rPr>
              <a:t>)</a:t>
            </a:r>
          </a:p>
          <a:p>
            <a:pPr algn="ctr">
              <a:spcBef>
                <a:spcPts val="600"/>
              </a:spcBef>
              <a:buNone/>
            </a:pPr>
            <a:r>
              <a:rPr lang="en-US" altLang="en-US" sz="2000" i="1" dirty="0">
                <a:ea typeface="ヒラギノ角ゴ Pro W3" pitchFamily="-65" charset="-128"/>
              </a:rPr>
              <a:t>E</a:t>
            </a:r>
            <a:r>
              <a:rPr lang="en-US" altLang="en-US" sz="2000" dirty="0">
                <a:ea typeface="ヒラギノ角ゴ Pro W3" pitchFamily="-65" charset="-128"/>
              </a:rPr>
              <a:t>[</a:t>
            </a:r>
            <a:r>
              <a:rPr lang="en-US" altLang="en-US" sz="2000" i="1" dirty="0">
                <a:ea typeface="ヒラギノ角ゴ Pro W3" pitchFamily="-65" charset="-128"/>
              </a:rPr>
              <a:t>R</a:t>
            </a:r>
            <a:r>
              <a:rPr lang="en-US" altLang="en-US" sz="2000" i="1" baseline="-25000" dirty="0">
                <a:ea typeface="ヒラギノ角ゴ Pro W3" pitchFamily="-65" charset="-128"/>
              </a:rPr>
              <a:t>PFE</a:t>
            </a:r>
            <a:r>
              <a:rPr lang="en-US" altLang="en-US" sz="2000" dirty="0">
                <a:ea typeface="ヒラギノ角ゴ Pro W3" pitchFamily="-65" charset="-128"/>
              </a:rPr>
              <a:t>] = 3% + 0.9(6%) = 8.4% </a:t>
            </a:r>
          </a:p>
          <a:p>
            <a:pPr algn="ctr">
              <a:spcBef>
                <a:spcPts val="600"/>
              </a:spcBef>
              <a:buNone/>
            </a:pPr>
            <a:r>
              <a:rPr lang="en-US" altLang="en-US" sz="2000" i="1" dirty="0">
                <a:ea typeface="ヒラギノ角ゴ Pro W3" pitchFamily="-65" charset="-128"/>
              </a:rPr>
              <a:t>E</a:t>
            </a:r>
            <a:r>
              <a:rPr lang="en-US" altLang="en-US" sz="2000" dirty="0">
                <a:ea typeface="ヒラギノ角ゴ Pro W3" pitchFamily="-65" charset="-128"/>
              </a:rPr>
              <a:t>[</a:t>
            </a:r>
            <a:r>
              <a:rPr lang="en-US" altLang="en-US" sz="2000" i="1" dirty="0">
                <a:ea typeface="ヒラギノ角ゴ Pro W3" pitchFamily="-65" charset="-128"/>
              </a:rPr>
              <a:t>R</a:t>
            </a:r>
            <a:r>
              <a:rPr lang="en-US" altLang="en-US" sz="2000" i="1" baseline="-25000" dirty="0">
                <a:ea typeface="ヒラギノ角ゴ Pro W3" pitchFamily="-65" charset="-128"/>
              </a:rPr>
              <a:t>ANF</a:t>
            </a:r>
            <a:r>
              <a:rPr lang="en-US" altLang="en-US" sz="2000" dirty="0">
                <a:ea typeface="ヒラギノ角ゴ Pro W3" pitchFamily="-65" charset="-128"/>
              </a:rPr>
              <a:t>] = 3% + 1.2(6%) = 10.2%</a:t>
            </a:r>
          </a:p>
          <a:p>
            <a:r>
              <a:rPr lang="en-US" altLang="en-US" sz="2200" dirty="0">
                <a:ea typeface="ヒラギノ角ゴ Pro W3" pitchFamily="-65" charset="-128"/>
              </a:rPr>
              <a:t>Then the expected return of the equally weighted portfolio P is:</a:t>
            </a:r>
          </a:p>
          <a:p>
            <a:pPr algn="ctr">
              <a:buNone/>
            </a:pPr>
            <a:r>
              <a:rPr lang="en-US" altLang="en-US" sz="2200" i="1" dirty="0">
                <a:ea typeface="ヒラギノ角ゴ Pro W3" pitchFamily="-65" charset="-128"/>
              </a:rPr>
              <a:t>E</a:t>
            </a:r>
            <a:r>
              <a:rPr lang="en-US" altLang="en-US" sz="2200" dirty="0">
                <a:ea typeface="ヒラギノ角ゴ Pro W3" pitchFamily="-65" charset="-128"/>
              </a:rPr>
              <a:t>[</a:t>
            </a:r>
            <a:r>
              <a:rPr lang="en-US" altLang="en-US" sz="2200" i="1" dirty="0">
                <a:ea typeface="ヒラギノ角ゴ Pro W3" pitchFamily="-65" charset="-128"/>
              </a:rPr>
              <a:t>R</a:t>
            </a:r>
            <a:r>
              <a:rPr lang="en-US" altLang="en-US" sz="2200" i="1" baseline="-25000" dirty="0">
                <a:ea typeface="ヒラギノ角ゴ Pro W3" pitchFamily="-65" charset="-128"/>
              </a:rPr>
              <a:t>P</a:t>
            </a:r>
            <a:r>
              <a:rPr lang="en-US" altLang="en-US" sz="2200" dirty="0">
                <a:ea typeface="ヒラギノ角ゴ Pro W3" pitchFamily="-65" charset="-128"/>
              </a:rPr>
              <a:t>] = 0.5(8.4%) + 0.5(10.2%) = 9.3%</a:t>
            </a:r>
          </a:p>
        </p:txBody>
      </p:sp>
    </p:spTree>
    <p:extLst>
      <p:ext uri="{BB962C8B-B14F-4D97-AF65-F5344CB8AC3E}">
        <p14:creationId xmlns:p14="http://schemas.microsoft.com/office/powerpoint/2010/main" val="273759799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Example 12.8 The Expected Return of a Portfolio </a:t>
            </a:r>
            <a:r>
              <a:rPr lang="en-US" altLang="en-US" sz="2000" b="0" dirty="0">
                <a:latin typeface="+mj-lt"/>
                <a:ea typeface="ヒラギノ角ゴ Pro W3" pitchFamily="-65" charset="-128"/>
              </a:rPr>
              <a:t>(5 of 6)</a:t>
            </a:r>
            <a:endParaRPr lang="en-US" sz="2000" dirty="0">
              <a:latin typeface="+mj-lt"/>
            </a:endParaRPr>
          </a:p>
        </p:txBody>
      </p:sp>
      <p:sp>
        <p:nvSpPr>
          <p:cNvPr id="3" name="Content Placeholder 2"/>
          <p:cNvSpPr>
            <a:spLocks noGrp="1"/>
          </p:cNvSpPr>
          <p:nvPr>
            <p:ph idx="1"/>
          </p:nvPr>
        </p:nvSpPr>
        <p:spPr>
          <a:xfrm>
            <a:off x="457200" y="1600200"/>
            <a:ext cx="8229600" cy="4343399"/>
          </a:xfrm>
        </p:spPr>
        <p:txBody>
          <a:bodyPr/>
          <a:lstStyle/>
          <a:p>
            <a:pPr>
              <a:buNone/>
            </a:pPr>
            <a:r>
              <a:rPr lang="en-US" altLang="en-US" sz="2600" b="1" dirty="0">
                <a:ea typeface="ヒラギノ角ゴ Pro W3" pitchFamily="-65" charset="-128"/>
              </a:rPr>
              <a:t>Execute:</a:t>
            </a:r>
          </a:p>
          <a:p>
            <a:r>
              <a:rPr lang="en-IN" sz="2400" dirty="0"/>
              <a:t>Alternatively, we can compute the beta of the portfolio using Equation 12.7:</a:t>
            </a:r>
            <a:endParaRPr lang="en-US" altLang="en-US" sz="2400" dirty="0">
              <a:ea typeface="ヒラギノ角ゴ Pro W3" pitchFamily="-65" charset="-128"/>
            </a:endParaRPr>
          </a:p>
          <a:p>
            <a:pPr algn="ctr">
              <a:buNone/>
            </a:pPr>
            <a:r>
              <a:rPr lang="en-US" altLang="en-US" sz="2400" i="1" dirty="0">
                <a:ea typeface="ヒラギノ角ゴ Pro W3" pitchFamily="-65" charset="-128"/>
              </a:rPr>
              <a:t>β</a:t>
            </a:r>
            <a:r>
              <a:rPr lang="en-US" altLang="en-US" sz="2400" i="1" baseline="-25000" dirty="0">
                <a:ea typeface="ヒラギノ角ゴ Pro W3" pitchFamily="-65" charset="-128"/>
              </a:rPr>
              <a:t>P </a:t>
            </a:r>
            <a:r>
              <a:rPr lang="en-US" altLang="en-US" sz="2400" i="1" dirty="0">
                <a:ea typeface="ヒラギノ角ゴ Pro W3" pitchFamily="-65" charset="-128"/>
              </a:rPr>
              <a:t>= </a:t>
            </a:r>
            <a:r>
              <a:rPr lang="en-US" altLang="en-US" sz="2400" i="1" dirty="0" err="1">
                <a:ea typeface="ヒラギノ角ゴ Pro W3" pitchFamily="-65" charset="-128"/>
              </a:rPr>
              <a:t>w</a:t>
            </a:r>
            <a:r>
              <a:rPr lang="en-US" altLang="en-US" sz="2400" i="1" baseline="-25000" dirty="0" err="1">
                <a:ea typeface="ヒラギノ角ゴ Pro W3" pitchFamily="-65" charset="-128"/>
              </a:rPr>
              <a:t>PFE</a:t>
            </a:r>
            <a:r>
              <a:rPr lang="el-GR" altLang="en-US" sz="2400" i="1" dirty="0">
                <a:ea typeface="ヒラギノ角ゴ Pro W3" pitchFamily="-65" charset="-128"/>
              </a:rPr>
              <a:t>β</a:t>
            </a:r>
            <a:r>
              <a:rPr lang="en-US" altLang="en-US" sz="2400" i="1" baseline="-25000" dirty="0">
                <a:ea typeface="ヒラギノ角ゴ Pro W3" pitchFamily="-65" charset="-128"/>
              </a:rPr>
              <a:t>PFE</a:t>
            </a:r>
            <a:r>
              <a:rPr lang="en-US" altLang="en-US" sz="2400" i="1" dirty="0">
                <a:ea typeface="ヒラギノ角ゴ Pro W3" pitchFamily="-65" charset="-128"/>
              </a:rPr>
              <a:t> + </a:t>
            </a:r>
            <a:r>
              <a:rPr lang="en-US" altLang="en-US" sz="2400" i="1" dirty="0" err="1">
                <a:ea typeface="ヒラギノ角ゴ Pro W3" pitchFamily="-65" charset="-128"/>
              </a:rPr>
              <a:t>w</a:t>
            </a:r>
            <a:r>
              <a:rPr lang="en-US" altLang="en-US" sz="2400" i="1" baseline="-25000" dirty="0" err="1">
                <a:ea typeface="ヒラギノ角ゴ Pro W3" pitchFamily="-65" charset="-128"/>
              </a:rPr>
              <a:t>ANF</a:t>
            </a:r>
            <a:r>
              <a:rPr lang="el-GR" altLang="en-US" sz="2400" i="1" dirty="0">
                <a:ea typeface="ヒラギノ角ゴ Pro W3" pitchFamily="-65" charset="-128"/>
              </a:rPr>
              <a:t>β</a:t>
            </a:r>
            <a:r>
              <a:rPr lang="en-US" altLang="en-US" sz="2400" i="1" baseline="-25000" dirty="0">
                <a:ea typeface="ヒラギノ角ゴ Pro W3" pitchFamily="-65" charset="-128"/>
              </a:rPr>
              <a:t>ANF</a:t>
            </a:r>
          </a:p>
          <a:p>
            <a:pPr algn="ctr">
              <a:spcBef>
                <a:spcPts val="1200"/>
              </a:spcBef>
              <a:buNone/>
            </a:pPr>
            <a:r>
              <a:rPr lang="en-US" altLang="en-US" sz="2400" i="1" dirty="0">
                <a:ea typeface="ヒラギノ角ゴ Pro W3" pitchFamily="-65" charset="-128"/>
              </a:rPr>
              <a:t>β</a:t>
            </a:r>
            <a:r>
              <a:rPr lang="en-US" altLang="en-US" sz="2400" i="1" baseline="-25000" dirty="0">
                <a:ea typeface="ヒラギノ角ゴ Pro W3" pitchFamily="-65" charset="-128"/>
              </a:rPr>
              <a:t>P</a:t>
            </a:r>
            <a:r>
              <a:rPr lang="en-US" altLang="en-US" sz="2400" baseline="-25000" dirty="0">
                <a:ea typeface="ヒラギノ角ゴ Pro W3" pitchFamily="-65" charset="-128"/>
              </a:rPr>
              <a:t> </a:t>
            </a:r>
            <a:r>
              <a:rPr lang="en-US" altLang="en-US" sz="2400" dirty="0">
                <a:ea typeface="ヒラギノ角ゴ Pro W3" pitchFamily="-65" charset="-128"/>
              </a:rPr>
              <a:t>= (0.5)(0.9) + (0.5)(1.2) = 1.05</a:t>
            </a:r>
          </a:p>
          <a:p>
            <a:pPr>
              <a:spcBef>
                <a:spcPts val="600"/>
              </a:spcBef>
            </a:pPr>
            <a:r>
              <a:rPr lang="en-IN" sz="2400" dirty="0"/>
              <a:t>We can then find the portfolio’s expected return from the CAPM:</a:t>
            </a:r>
            <a:endParaRPr lang="en-US" altLang="en-US" sz="2400" dirty="0">
              <a:ea typeface="ヒラギノ角ゴ Pro W3" pitchFamily="-65" charset="-128"/>
            </a:endParaRPr>
          </a:p>
          <a:p>
            <a:pPr algn="ctr">
              <a:buNone/>
            </a:pPr>
            <a:r>
              <a:rPr lang="en-US" altLang="en-US" sz="2400" i="1" dirty="0">
                <a:ea typeface="ヒラギノ角ゴ Pro W3" pitchFamily="-65" charset="-128"/>
              </a:rPr>
              <a:t>E</a:t>
            </a:r>
            <a:r>
              <a:rPr lang="en-US" altLang="en-US" sz="2400" dirty="0">
                <a:ea typeface="ヒラギノ角ゴ Pro W3" pitchFamily="-65" charset="-128"/>
              </a:rPr>
              <a:t>[</a:t>
            </a:r>
            <a:r>
              <a:rPr lang="en-US" altLang="en-US" sz="2400" i="1" dirty="0">
                <a:ea typeface="ヒラギノ角ゴ Pro W3" pitchFamily="-65" charset="-128"/>
              </a:rPr>
              <a:t>R</a:t>
            </a:r>
            <a:r>
              <a:rPr lang="en-US" altLang="en-US" sz="2400" i="1" baseline="-25000" dirty="0">
                <a:ea typeface="ヒラギノ角ゴ Pro W3" pitchFamily="-65" charset="-128"/>
              </a:rPr>
              <a:t>P</a:t>
            </a:r>
            <a:r>
              <a:rPr lang="en-US" altLang="en-US" sz="2400" dirty="0">
                <a:ea typeface="ヒラギノ角ゴ Pro W3" pitchFamily="-65" charset="-128"/>
              </a:rPr>
              <a:t>] = </a:t>
            </a:r>
            <a:r>
              <a:rPr lang="en-US" altLang="en-US" sz="2400" i="1" dirty="0">
                <a:ea typeface="ヒラギノ角ゴ Pro W3" pitchFamily="-65" charset="-128"/>
              </a:rPr>
              <a:t>r</a:t>
            </a:r>
            <a:r>
              <a:rPr lang="en-US" altLang="en-US" sz="2400" i="1" baseline="-25000" dirty="0">
                <a:ea typeface="ヒラギノ角ゴ Pro W3" pitchFamily="-65" charset="-128"/>
              </a:rPr>
              <a:t>f</a:t>
            </a:r>
            <a:r>
              <a:rPr lang="en-US" altLang="en-US" sz="2400" dirty="0">
                <a:ea typeface="ヒラギノ角ゴ Pro W3" pitchFamily="-65" charset="-128"/>
              </a:rPr>
              <a:t> + </a:t>
            </a:r>
            <a:r>
              <a:rPr lang="en-US" altLang="en-US" sz="2400" i="1" dirty="0">
                <a:ea typeface="ヒラギノ角ゴ Pro W3" pitchFamily="-65" charset="-128"/>
              </a:rPr>
              <a:t>β</a:t>
            </a:r>
            <a:r>
              <a:rPr lang="en-US" altLang="en-US" sz="2400" i="1" baseline="-25000" dirty="0">
                <a:ea typeface="ヒラギノ角ゴ Pro W3" pitchFamily="-65" charset="-128"/>
              </a:rPr>
              <a:t>P</a:t>
            </a:r>
            <a:r>
              <a:rPr lang="en-US" altLang="en-US" sz="2400" dirty="0">
                <a:ea typeface="ヒラギノ角ゴ Pro W3" pitchFamily="-65" charset="-128"/>
              </a:rPr>
              <a:t>(</a:t>
            </a:r>
            <a:r>
              <a:rPr lang="en-US" altLang="en-US" sz="2400" i="1" dirty="0">
                <a:ea typeface="ヒラギノ角ゴ Pro W3" pitchFamily="-65" charset="-128"/>
              </a:rPr>
              <a:t>E</a:t>
            </a:r>
            <a:r>
              <a:rPr lang="en-US" altLang="en-US" sz="2400" dirty="0">
                <a:ea typeface="ヒラギノ角ゴ Pro W3" pitchFamily="-65" charset="-128"/>
              </a:rPr>
              <a:t>[</a:t>
            </a:r>
            <a:r>
              <a:rPr lang="en-US" altLang="en-US" sz="2400" i="1" dirty="0" err="1">
                <a:ea typeface="ヒラギノ角ゴ Pro W3" pitchFamily="-65" charset="-128"/>
              </a:rPr>
              <a:t>R</a:t>
            </a:r>
            <a:r>
              <a:rPr lang="en-US" altLang="en-US" sz="2400" i="1" baseline="-25000" dirty="0" err="1">
                <a:ea typeface="ヒラギノ角ゴ Pro W3" pitchFamily="-65" charset="-128"/>
              </a:rPr>
              <a:t>Mkt</a:t>
            </a:r>
            <a:r>
              <a:rPr lang="en-US" altLang="en-US" sz="2400" dirty="0">
                <a:ea typeface="ヒラギノ角ゴ Pro W3" pitchFamily="-65" charset="-128"/>
              </a:rPr>
              <a:t>] – </a:t>
            </a:r>
            <a:r>
              <a:rPr lang="en-US" altLang="en-US" sz="2400" i="1" dirty="0">
                <a:ea typeface="ヒラギノ角ゴ Pro W3" pitchFamily="-65" charset="-128"/>
              </a:rPr>
              <a:t>r</a:t>
            </a:r>
            <a:r>
              <a:rPr lang="en-US" altLang="en-US" sz="2400" i="1" baseline="-25000" dirty="0">
                <a:ea typeface="ヒラギノ角ゴ Pro W3" pitchFamily="-65" charset="-128"/>
              </a:rPr>
              <a:t>f</a:t>
            </a:r>
            <a:r>
              <a:rPr lang="en-US" altLang="en-US" sz="2400" dirty="0">
                <a:ea typeface="ヒラギノ角ゴ Pro W3" pitchFamily="-65" charset="-128"/>
              </a:rPr>
              <a:t>)</a:t>
            </a:r>
          </a:p>
          <a:p>
            <a:pPr algn="ctr">
              <a:spcBef>
                <a:spcPts val="1200"/>
              </a:spcBef>
              <a:buNone/>
            </a:pPr>
            <a:r>
              <a:rPr lang="en-US" altLang="en-US" sz="2400" i="1" dirty="0">
                <a:ea typeface="ヒラギノ角ゴ Pro W3" pitchFamily="-65" charset="-128"/>
              </a:rPr>
              <a:t>E</a:t>
            </a:r>
            <a:r>
              <a:rPr lang="en-US" altLang="en-US" sz="2400" dirty="0">
                <a:ea typeface="ヒラギノ角ゴ Pro W3" pitchFamily="-65" charset="-128"/>
              </a:rPr>
              <a:t>[</a:t>
            </a:r>
            <a:r>
              <a:rPr lang="en-US" altLang="en-US" sz="2400" i="1" dirty="0">
                <a:ea typeface="ヒラギノ角ゴ Pro W3" pitchFamily="-65" charset="-128"/>
              </a:rPr>
              <a:t>R</a:t>
            </a:r>
            <a:r>
              <a:rPr lang="en-US" altLang="en-US" sz="2400" i="1" baseline="-25000" dirty="0">
                <a:ea typeface="ヒラギノ角ゴ Pro W3" pitchFamily="-65" charset="-128"/>
              </a:rPr>
              <a:t>P</a:t>
            </a:r>
            <a:r>
              <a:rPr lang="en-US" altLang="en-US" sz="2400" dirty="0">
                <a:ea typeface="ヒラギノ角ゴ Pro W3" pitchFamily="-65" charset="-128"/>
              </a:rPr>
              <a:t>] = 3% + 1.05(6%) = 9.3%</a:t>
            </a:r>
          </a:p>
        </p:txBody>
      </p:sp>
    </p:spTree>
    <p:extLst>
      <p:ext uri="{BB962C8B-B14F-4D97-AF65-F5344CB8AC3E}">
        <p14:creationId xmlns:p14="http://schemas.microsoft.com/office/powerpoint/2010/main" val="20936291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Example 12.8 The Expected Return of a Portfolio </a:t>
            </a:r>
            <a:r>
              <a:rPr lang="en-US" altLang="en-US" sz="2000" b="0" dirty="0">
                <a:latin typeface="+mj-lt"/>
                <a:ea typeface="ヒラギノ角ゴ Pro W3" pitchFamily="-65" charset="-128"/>
              </a:rPr>
              <a:t>(6 of 6)</a:t>
            </a:r>
            <a:endParaRPr lang="en-US" sz="2000" dirty="0">
              <a:latin typeface="+mj-lt"/>
            </a:endParaRPr>
          </a:p>
        </p:txBody>
      </p:sp>
      <p:sp>
        <p:nvSpPr>
          <p:cNvPr id="3" name="Content Placeholder 2"/>
          <p:cNvSpPr>
            <a:spLocks noGrp="1"/>
          </p:cNvSpPr>
          <p:nvPr>
            <p:ph idx="1"/>
          </p:nvPr>
        </p:nvSpPr>
        <p:spPr>
          <a:xfrm>
            <a:off x="457200" y="1600200"/>
            <a:ext cx="8229600" cy="4343399"/>
          </a:xfrm>
        </p:spPr>
        <p:txBody>
          <a:bodyPr/>
          <a:lstStyle/>
          <a:p>
            <a:pPr>
              <a:buNone/>
            </a:pPr>
            <a:r>
              <a:rPr lang="en-US" altLang="en-US" sz="2600" b="1" dirty="0">
                <a:ea typeface="ヒラギノ角ゴ Pro W3" pitchFamily="-65" charset="-128"/>
              </a:rPr>
              <a:t>Evaluate:</a:t>
            </a:r>
          </a:p>
          <a:p>
            <a:r>
              <a:rPr lang="en-IN" sz="2400" dirty="0"/>
              <a:t>The CAPM is an effective tool for analyzing securities and portfolios of those securities. You can compute the expected return of each security using its beta and then compute the weighted average of those expected returns to determine the portfolio’s expected return. </a:t>
            </a:r>
          </a:p>
          <a:p>
            <a:r>
              <a:rPr lang="en-IN" sz="2400" dirty="0"/>
              <a:t>Or, you can compute the weighted average of the securities’ betas to get the portfolio’s beta and then compute the expected return of the portfolio using the CAPM. Either way, you will get the same answer.</a:t>
            </a:r>
            <a:endParaRPr lang="en-US" altLang="en-US" sz="2400" dirty="0">
              <a:ea typeface="ヒラギノ角ゴ Pro W3" pitchFamily="-65" charset="-128"/>
            </a:endParaRPr>
          </a:p>
        </p:txBody>
      </p:sp>
    </p:spTree>
    <p:extLst>
      <p:ext uri="{BB962C8B-B14F-4D97-AF65-F5344CB8AC3E}">
        <p14:creationId xmlns:p14="http://schemas.microsoft.com/office/powerpoint/2010/main" val="3146215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Example 12.1 Calculating Portfolio Returns </a:t>
            </a:r>
            <a:r>
              <a:rPr lang="en-US" altLang="en-US" sz="2000" b="0" dirty="0">
                <a:latin typeface="+mj-lt"/>
                <a:ea typeface="ヒラギノ角ゴ Pro W3" pitchFamily="-65" charset="-128"/>
              </a:rPr>
              <a:t>(2 of 8)</a:t>
            </a:r>
            <a:endParaRPr lang="en-US" sz="2000" b="0" dirty="0">
              <a:latin typeface="+mj-lt"/>
            </a:endParaRPr>
          </a:p>
        </p:txBody>
      </p:sp>
      <p:sp>
        <p:nvSpPr>
          <p:cNvPr id="3" name="Content Placeholder 2"/>
          <p:cNvSpPr>
            <a:spLocks noGrp="1"/>
          </p:cNvSpPr>
          <p:nvPr>
            <p:ph idx="1"/>
          </p:nvPr>
        </p:nvSpPr>
        <p:spPr>
          <a:xfrm>
            <a:off x="457200" y="1600200"/>
            <a:ext cx="8229600" cy="4343399"/>
          </a:xfrm>
        </p:spPr>
        <p:txBody>
          <a:bodyPr/>
          <a:lstStyle/>
          <a:p>
            <a:pPr>
              <a:buNone/>
            </a:pPr>
            <a:r>
              <a:rPr lang="en-US" altLang="en-US" sz="2600" b="1" dirty="0">
                <a:ea typeface="ヒラギノ角ゴ Pro W3" pitchFamily="-65" charset="-128"/>
              </a:rPr>
              <a:t>Solution:</a:t>
            </a:r>
          </a:p>
          <a:p>
            <a:pPr>
              <a:spcBef>
                <a:spcPts val="0"/>
              </a:spcBef>
              <a:buNone/>
            </a:pPr>
            <a:r>
              <a:rPr lang="en-US" altLang="en-US" sz="2600" b="1" dirty="0">
                <a:ea typeface="ヒラギノ角ゴ Pro W3" pitchFamily="-65" charset="-128"/>
              </a:rPr>
              <a:t>Plan:</a:t>
            </a:r>
          </a:p>
          <a:p>
            <a:r>
              <a:rPr lang="en-US" altLang="en-US" sz="2400" dirty="0">
                <a:ea typeface="ヒラギノ角ゴ Pro W3" pitchFamily="-65" charset="-128"/>
              </a:rPr>
              <a:t>Your portfolio: </a:t>
            </a:r>
          </a:p>
          <a:p>
            <a:pPr lvl="1"/>
            <a:r>
              <a:rPr lang="en-US" altLang="en-US" sz="2200" dirty="0">
                <a:ea typeface="ヒラギノ角ゴ Pro W3" pitchFamily="-65" charset="-128"/>
              </a:rPr>
              <a:t>200 shares of Apple: $200 </a:t>
            </a:r>
            <a:r>
              <a:rPr lang="en-US" altLang="en-US" sz="2200" dirty="0">
                <a:ea typeface="ヒラギノ角ゴ Pro W3" pitchFamily="-65" charset="-128"/>
                <a:sym typeface="Wingdings" panose="05000000000000000000" pitchFamily="2" charset="2"/>
              </a:rPr>
              <a:t> </a:t>
            </a:r>
            <a:r>
              <a:rPr lang="en-US" altLang="en-US" sz="2200" dirty="0">
                <a:ea typeface="ヒラギノ角ゴ Pro W3" pitchFamily="-65" charset="-128"/>
              </a:rPr>
              <a:t>$240 ($40 capital gain per share)</a:t>
            </a:r>
          </a:p>
          <a:p>
            <a:pPr lvl="1"/>
            <a:r>
              <a:rPr lang="en-US" altLang="en-US" sz="2200" dirty="0">
                <a:ea typeface="ヒラギノ角ゴ Pro W3" pitchFamily="-65" charset="-128"/>
              </a:rPr>
              <a:t>1,000 shares </a:t>
            </a:r>
            <a:r>
              <a:rPr lang="en-IN" sz="2400" dirty="0"/>
              <a:t>of Coca-Cola:</a:t>
            </a:r>
            <a:r>
              <a:rPr lang="en-US" altLang="en-US" sz="2200" dirty="0">
                <a:ea typeface="ヒラギノ角ゴ Pro W3" pitchFamily="-65" charset="-128"/>
              </a:rPr>
              <a:t> $60 </a:t>
            </a:r>
            <a:r>
              <a:rPr lang="en-US" altLang="en-US" sz="2200" dirty="0">
                <a:ea typeface="ヒラギノ角ゴ Pro W3" pitchFamily="-65" charset="-128"/>
                <a:sym typeface="Wingdings" panose="05000000000000000000" pitchFamily="2" charset="2"/>
              </a:rPr>
              <a:t> </a:t>
            </a:r>
            <a:r>
              <a:rPr lang="en-US" altLang="en-US" sz="2200" dirty="0">
                <a:ea typeface="ヒラギノ角ゴ Pro W3" pitchFamily="-65" charset="-128"/>
              </a:rPr>
              <a:t>$57 ($3 capital loss </a:t>
            </a:r>
            <a:r>
              <a:rPr lang="en-IN" sz="2400" dirty="0"/>
              <a:t>per share</a:t>
            </a:r>
            <a:r>
              <a:rPr lang="en-US" altLang="en-US" sz="2200" dirty="0">
                <a:ea typeface="ヒラギノ角ゴ Pro W3" pitchFamily="-65" charset="-128"/>
              </a:rPr>
              <a:t>)</a:t>
            </a:r>
          </a:p>
        </p:txBody>
      </p:sp>
    </p:spTree>
    <p:extLst>
      <p:ext uri="{BB962C8B-B14F-4D97-AF65-F5344CB8AC3E}">
        <p14:creationId xmlns:p14="http://schemas.microsoft.com/office/powerpoint/2010/main" val="367779464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12.4 Putting It All Together: The Capital Asset Pricing Model </a:t>
            </a:r>
            <a:r>
              <a:rPr lang="en-US" altLang="en-US" sz="2000" b="0" dirty="0">
                <a:latin typeface="+mj-lt"/>
                <a:ea typeface="ヒラギノ角ゴ Pro W3" pitchFamily="-65" charset="-128"/>
              </a:rPr>
              <a:t>(9 of 10)</a:t>
            </a:r>
            <a:endParaRPr lang="en-US" sz="2000" dirty="0">
              <a:latin typeface="+mj-lt"/>
            </a:endParaRPr>
          </a:p>
        </p:txBody>
      </p:sp>
      <p:sp>
        <p:nvSpPr>
          <p:cNvPr id="3" name="Content Placeholder 2"/>
          <p:cNvSpPr>
            <a:spLocks noGrp="1"/>
          </p:cNvSpPr>
          <p:nvPr>
            <p:ph idx="1"/>
          </p:nvPr>
        </p:nvSpPr>
        <p:spPr>
          <a:xfrm>
            <a:off x="457200" y="1600200"/>
            <a:ext cx="8229600" cy="4343399"/>
          </a:xfrm>
        </p:spPr>
        <p:txBody>
          <a:bodyPr/>
          <a:lstStyle/>
          <a:p>
            <a:r>
              <a:rPr lang="en-US" altLang="en-US" sz="2600" dirty="0">
                <a:ea typeface="ヒラギノ角ゴ Pro W3" pitchFamily="-65" charset="-128"/>
              </a:rPr>
              <a:t>Summary of the Capital Asset Pricing Model</a:t>
            </a:r>
          </a:p>
          <a:p>
            <a:pPr lvl="1"/>
            <a:r>
              <a:rPr lang="en-US" altLang="en-US" sz="2400" dirty="0">
                <a:ea typeface="ヒラギノ角ゴ Pro W3" pitchFamily="-65" charset="-128"/>
              </a:rPr>
              <a:t>Investors require a risk premium proportional to the amount of </a:t>
            </a:r>
            <a:r>
              <a:rPr lang="en-US" altLang="en-US" sz="2400" b="1" dirty="0">
                <a:ea typeface="ヒラギノ角ゴ Pro W3" pitchFamily="-65" charset="-128"/>
              </a:rPr>
              <a:t>systematic</a:t>
            </a:r>
            <a:r>
              <a:rPr lang="en-US" altLang="en-US" sz="2400" dirty="0">
                <a:ea typeface="ヒラギノ角ゴ Pro W3" pitchFamily="-65" charset="-128"/>
              </a:rPr>
              <a:t> risk they are bearing</a:t>
            </a:r>
          </a:p>
          <a:p>
            <a:pPr lvl="1"/>
            <a:r>
              <a:rPr lang="en-US" altLang="en-US" sz="2400" dirty="0">
                <a:ea typeface="ヒラギノ角ゴ Pro W3" pitchFamily="-65" charset="-128"/>
              </a:rPr>
              <a:t>We can measure systematic risk using beta (</a:t>
            </a:r>
            <a:r>
              <a:rPr lang="el-GR" altLang="en-US" sz="2400" dirty="0">
                <a:ea typeface="ヒラギノ角ゴ Pro W3" pitchFamily="-65" charset="-128"/>
              </a:rPr>
              <a:t>β</a:t>
            </a:r>
            <a:r>
              <a:rPr lang="en-US" altLang="en-US" sz="2400" dirty="0">
                <a:ea typeface="ヒラギノ角ゴ Pro W3" pitchFamily="-65" charset="-128"/>
              </a:rPr>
              <a:t>)</a:t>
            </a:r>
          </a:p>
          <a:p>
            <a:pPr lvl="1"/>
            <a:r>
              <a:rPr lang="en-US" altLang="en-US" sz="2400" dirty="0">
                <a:ea typeface="ヒラギノ角ゴ Pro W3" pitchFamily="-65" charset="-128"/>
              </a:rPr>
              <a:t>The most common way to estimate beta is to use linear regression – the slope of the line is the stock’s beta</a:t>
            </a:r>
          </a:p>
        </p:txBody>
      </p:sp>
    </p:spTree>
    <p:extLst>
      <p:ext uri="{BB962C8B-B14F-4D97-AF65-F5344CB8AC3E}">
        <p14:creationId xmlns:p14="http://schemas.microsoft.com/office/powerpoint/2010/main" val="230436497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12.4 Putting It All Together: The Capital Asset Pricing Model </a:t>
            </a:r>
            <a:r>
              <a:rPr lang="en-US" altLang="en-US" sz="2000" b="0" dirty="0">
                <a:latin typeface="+mj-lt"/>
                <a:ea typeface="ヒラギノ角ゴ Pro W3" pitchFamily="-65" charset="-128"/>
              </a:rPr>
              <a:t>(10 of 10)</a:t>
            </a:r>
            <a:endParaRPr lang="en-US" sz="2000" dirty="0">
              <a:latin typeface="+mj-lt"/>
            </a:endParaRPr>
          </a:p>
        </p:txBody>
      </p:sp>
      <p:sp>
        <p:nvSpPr>
          <p:cNvPr id="3" name="Content Placeholder 2"/>
          <p:cNvSpPr>
            <a:spLocks noGrp="1"/>
          </p:cNvSpPr>
          <p:nvPr>
            <p:ph idx="1"/>
          </p:nvPr>
        </p:nvSpPr>
        <p:spPr>
          <a:xfrm>
            <a:off x="457200" y="1600200"/>
            <a:ext cx="8229600" cy="4343399"/>
          </a:xfrm>
        </p:spPr>
        <p:txBody>
          <a:bodyPr/>
          <a:lstStyle/>
          <a:p>
            <a:r>
              <a:rPr lang="en-US" altLang="en-US" sz="2600" dirty="0">
                <a:ea typeface="ヒラギノ角ゴ Pro W3" pitchFamily="-65" charset="-128"/>
              </a:rPr>
              <a:t>Summary of the Capital Asset Pricing Model</a:t>
            </a:r>
          </a:p>
          <a:p>
            <a:pPr lvl="1"/>
            <a:r>
              <a:rPr lang="en-US" altLang="en-US" sz="2400" dirty="0">
                <a:ea typeface="ヒラギノ角ゴ Pro W3" pitchFamily="-65" charset="-128"/>
              </a:rPr>
              <a:t>The CAPM says we can compute the expected (required) return of any investment using the following equation:</a:t>
            </a:r>
          </a:p>
          <a:p>
            <a:pPr lvl="1" algn="ctr">
              <a:buNone/>
            </a:pPr>
            <a:r>
              <a:rPr lang="en-US" altLang="en-US" sz="2400" i="1" dirty="0">
                <a:ea typeface="ヒラギノ角ゴ Pro W3" pitchFamily="-65" charset="-128"/>
              </a:rPr>
              <a:t>E</a:t>
            </a:r>
            <a:r>
              <a:rPr lang="en-US" altLang="en-US" sz="2400" dirty="0">
                <a:ea typeface="ヒラギノ角ゴ Pro W3" pitchFamily="-65" charset="-128"/>
              </a:rPr>
              <a:t>[</a:t>
            </a:r>
            <a:r>
              <a:rPr lang="en-US" altLang="en-US" sz="2400" i="1" dirty="0" err="1">
                <a:ea typeface="ヒラギノ角ゴ Pro W3" pitchFamily="-65" charset="-128"/>
              </a:rPr>
              <a:t>R</a:t>
            </a:r>
            <a:r>
              <a:rPr lang="en-US" altLang="en-US" sz="2400" i="1" baseline="-25000" dirty="0" err="1">
                <a:ea typeface="ヒラギノ角ゴ Pro W3" pitchFamily="-65" charset="-128"/>
              </a:rPr>
              <a:t>i</a:t>
            </a:r>
            <a:r>
              <a:rPr lang="en-US" altLang="en-US" sz="2400" dirty="0">
                <a:ea typeface="ヒラギノ角ゴ Pro W3" pitchFamily="-65" charset="-128"/>
              </a:rPr>
              <a:t>] = </a:t>
            </a:r>
            <a:r>
              <a:rPr lang="en-US" altLang="en-US" sz="2400" i="1" dirty="0">
                <a:ea typeface="ヒラギノ角ゴ Pro W3" pitchFamily="-65" charset="-128"/>
              </a:rPr>
              <a:t>r</a:t>
            </a:r>
            <a:r>
              <a:rPr lang="en-US" altLang="en-US" sz="2400" i="1" baseline="-25000" dirty="0">
                <a:ea typeface="ヒラギノ角ゴ Pro W3" pitchFamily="-65" charset="-128"/>
              </a:rPr>
              <a:t>f</a:t>
            </a:r>
            <a:r>
              <a:rPr lang="en-US" altLang="en-US" sz="2400" dirty="0">
                <a:ea typeface="ヒラギノ角ゴ Pro W3" pitchFamily="-65" charset="-128"/>
              </a:rPr>
              <a:t> + </a:t>
            </a:r>
            <a:r>
              <a:rPr lang="en-US" altLang="en-US" sz="2400" i="1" dirty="0">
                <a:ea typeface="ヒラギノ角ゴ Pro W3" pitchFamily="-65" charset="-128"/>
              </a:rPr>
              <a:t>β</a:t>
            </a:r>
            <a:r>
              <a:rPr lang="en-US" altLang="en-US" sz="2400" i="1" baseline="-25000" dirty="0" err="1">
                <a:ea typeface="ヒラギノ角ゴ Pro W3" pitchFamily="-65" charset="-128"/>
              </a:rPr>
              <a:t>i</a:t>
            </a:r>
            <a:r>
              <a:rPr lang="en-US" altLang="en-US" sz="2400" dirty="0">
                <a:ea typeface="ヒラギノ角ゴ Pro W3" pitchFamily="-65" charset="-128"/>
              </a:rPr>
              <a:t>(</a:t>
            </a:r>
            <a:r>
              <a:rPr lang="en-US" altLang="en-US" sz="2400" i="1" dirty="0">
                <a:ea typeface="ヒラギノ角ゴ Pro W3" pitchFamily="-65" charset="-128"/>
              </a:rPr>
              <a:t>E</a:t>
            </a:r>
            <a:r>
              <a:rPr lang="en-US" altLang="en-US" sz="2400" dirty="0">
                <a:ea typeface="ヒラギノ角ゴ Pro W3" pitchFamily="-65" charset="-128"/>
              </a:rPr>
              <a:t>[</a:t>
            </a:r>
            <a:r>
              <a:rPr lang="en-US" altLang="en-US" sz="2400" i="1" dirty="0" err="1">
                <a:ea typeface="ヒラギノ角ゴ Pro W3" pitchFamily="-65" charset="-128"/>
              </a:rPr>
              <a:t>R</a:t>
            </a:r>
            <a:r>
              <a:rPr lang="en-US" altLang="en-US" sz="2400" i="1" baseline="-25000" dirty="0" err="1">
                <a:ea typeface="ヒラギノ角ゴ Pro W3" pitchFamily="-65" charset="-128"/>
              </a:rPr>
              <a:t>Mkt</a:t>
            </a:r>
            <a:r>
              <a:rPr lang="en-US" altLang="en-US" sz="2400" dirty="0">
                <a:ea typeface="ヒラギノ角ゴ Pro W3" pitchFamily="-65" charset="-128"/>
              </a:rPr>
              <a:t>] – </a:t>
            </a:r>
            <a:r>
              <a:rPr lang="en-US" altLang="en-US" sz="2400" i="1" dirty="0">
                <a:ea typeface="ヒラギノ角ゴ Pro W3" pitchFamily="-65" charset="-128"/>
              </a:rPr>
              <a:t>r</a:t>
            </a:r>
            <a:r>
              <a:rPr lang="en-US" altLang="en-US" sz="2400" i="1" baseline="-25000" dirty="0">
                <a:ea typeface="ヒラギノ角ゴ Pro W3" pitchFamily="-65" charset="-128"/>
              </a:rPr>
              <a:t>f</a:t>
            </a:r>
            <a:r>
              <a:rPr lang="en-US" altLang="en-US" sz="2400" dirty="0">
                <a:ea typeface="ヒラギノ角ゴ Pro W3" pitchFamily="-65" charset="-128"/>
              </a:rPr>
              <a:t>)</a:t>
            </a:r>
          </a:p>
          <a:p>
            <a:pPr lvl="1">
              <a:spcBef>
                <a:spcPts val="1200"/>
              </a:spcBef>
              <a:buNone/>
            </a:pPr>
            <a:r>
              <a:rPr lang="en-US" altLang="en-US" dirty="0">
                <a:ea typeface="ヒラギノ角ゴ Pro W3" pitchFamily="-65" charset="-128"/>
              </a:rPr>
              <a:t>	</a:t>
            </a:r>
            <a:r>
              <a:rPr lang="en-US" altLang="en-US" sz="2400" dirty="0">
                <a:ea typeface="ヒラギノ角ゴ Pro W3" pitchFamily="-65" charset="-128"/>
              </a:rPr>
              <a:t>which, when graphed is called the security market line</a:t>
            </a:r>
          </a:p>
        </p:txBody>
      </p:sp>
    </p:spTree>
    <p:extLst>
      <p:ext uri="{BB962C8B-B14F-4D97-AF65-F5344CB8AC3E}">
        <p14:creationId xmlns:p14="http://schemas.microsoft.com/office/powerpoint/2010/main" val="203608615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382000" cy="1097280"/>
          </a:xfrm>
        </p:spPr>
        <p:txBody>
          <a:bodyPr/>
          <a:lstStyle/>
          <a:p>
            <a:r>
              <a:rPr lang="en-US" altLang="en-US" sz="3600" dirty="0">
                <a:latin typeface="+mj-lt"/>
                <a:ea typeface="ヒラギノ角ゴ Pro W3" pitchFamily="-65" charset="-128"/>
              </a:rPr>
              <a:t>Chapter Quiz</a:t>
            </a:r>
            <a:endParaRPr lang="en-US" sz="2000" dirty="0">
              <a:latin typeface="+mj-lt"/>
            </a:endParaRPr>
          </a:p>
        </p:txBody>
      </p:sp>
      <p:sp>
        <p:nvSpPr>
          <p:cNvPr id="3" name="Content Placeholder 2"/>
          <p:cNvSpPr>
            <a:spLocks noGrp="1"/>
          </p:cNvSpPr>
          <p:nvPr>
            <p:ph idx="1"/>
          </p:nvPr>
        </p:nvSpPr>
        <p:spPr>
          <a:xfrm>
            <a:off x="457200" y="1600200"/>
            <a:ext cx="8229600" cy="4343399"/>
          </a:xfrm>
        </p:spPr>
        <p:txBody>
          <a:bodyPr/>
          <a:lstStyle/>
          <a:p>
            <a:pPr marL="457200" indent="-457200">
              <a:buFontTx/>
              <a:buAutoNum type="arabicPeriod"/>
            </a:pPr>
            <a:r>
              <a:rPr lang="en-US" altLang="en-US" sz="2600" dirty="0">
                <a:ea typeface="ヒラギノ角ゴ Pro W3" pitchFamily="-65" charset="-128"/>
              </a:rPr>
              <a:t>How is the expected return of a portfolio related to the expected returns of the stocks in the portfolio?</a:t>
            </a:r>
          </a:p>
          <a:p>
            <a:pPr marL="457200" indent="-457200">
              <a:buFontTx/>
              <a:buAutoNum type="arabicPeriod"/>
            </a:pPr>
            <a:r>
              <a:rPr lang="en-US" altLang="en-US" sz="2600" dirty="0">
                <a:ea typeface="ヒラギノ角ゴ Pro W3" pitchFamily="-65" charset="-128"/>
              </a:rPr>
              <a:t>What determines how much risk will be eliminated by combining stocks in a portfolio? </a:t>
            </a:r>
          </a:p>
          <a:p>
            <a:pPr marL="457200" indent="-457200">
              <a:buFontTx/>
              <a:buAutoNum type="arabicPeriod"/>
            </a:pPr>
            <a:r>
              <a:rPr lang="en-US" altLang="en-US" sz="2600" dirty="0">
                <a:ea typeface="ヒラギノ角ゴ Pro W3" pitchFamily="-65" charset="-128"/>
              </a:rPr>
              <a:t>What is the market portfolio? </a:t>
            </a:r>
          </a:p>
          <a:p>
            <a:pPr marL="457200" indent="-457200">
              <a:buFontTx/>
              <a:buAutoNum type="arabicPeriod"/>
            </a:pPr>
            <a:r>
              <a:rPr lang="en-US" altLang="en-US" sz="2600" dirty="0">
                <a:ea typeface="ヒラギノ角ゴ Pro W3" pitchFamily="-65" charset="-128"/>
              </a:rPr>
              <a:t>What does beta tell us?</a:t>
            </a:r>
          </a:p>
          <a:p>
            <a:pPr marL="457200" indent="-457200">
              <a:buFontTx/>
              <a:buAutoNum type="arabicPeriod"/>
            </a:pPr>
            <a:r>
              <a:rPr lang="en-US" altLang="en-US" sz="2600" dirty="0">
                <a:ea typeface="ヒラギノ角ゴ Pro W3" pitchFamily="-65" charset="-128"/>
              </a:rPr>
              <a:t>What does the CAPM say about the required return of a security?</a:t>
            </a:r>
          </a:p>
          <a:p>
            <a:pPr marL="457200" indent="-457200">
              <a:buFontTx/>
              <a:buAutoNum type="arabicPeriod"/>
            </a:pPr>
            <a:r>
              <a:rPr lang="en-US" altLang="en-US" sz="2600" dirty="0">
                <a:ea typeface="ヒラギノ角ゴ Pro W3" pitchFamily="-65" charset="-128"/>
              </a:rPr>
              <a:t>What is the Security Market Line?</a:t>
            </a:r>
          </a:p>
        </p:txBody>
      </p:sp>
    </p:spTree>
    <p:extLst>
      <p:ext uri="{BB962C8B-B14F-4D97-AF65-F5344CB8AC3E}">
        <p14:creationId xmlns:p14="http://schemas.microsoft.com/office/powerpoint/2010/main" val="21731024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e0779a27aba940a95ac27aa896a929e1ec785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5667</TotalTime>
  <Words>5440</Words>
  <Application>Microsoft Office PowerPoint</Application>
  <PresentationFormat>On-screen Show (4:3)</PresentationFormat>
  <Paragraphs>657</Paragraphs>
  <Slides>92</Slides>
  <Notes>92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92</vt:i4>
      </vt:variant>
    </vt:vector>
  </HeadingPairs>
  <TitlesOfParts>
    <vt:vector size="98" baseType="lpstr">
      <vt:lpstr>Arial</vt:lpstr>
      <vt:lpstr>Calibri</vt:lpstr>
      <vt:lpstr>Calibri Light</vt:lpstr>
      <vt:lpstr>Verdana</vt:lpstr>
      <vt:lpstr>Office Theme</vt:lpstr>
      <vt:lpstr>Equation</vt:lpstr>
      <vt:lpstr>Fundamentals of Corporate Finance</vt:lpstr>
      <vt:lpstr>Chapter Outline</vt:lpstr>
      <vt:lpstr>Learning Objectives</vt:lpstr>
      <vt:lpstr>12.1 The Expected Return of a Portfolio (1 of 5)</vt:lpstr>
      <vt:lpstr>12.1 The Expected Return of a Portfolio (2 of 5)</vt:lpstr>
      <vt:lpstr>12.1 The Expected Return of a Portfolio (3 of 5)</vt:lpstr>
      <vt:lpstr>12.1 The Expected Return of a Portfolio (4 of 5)</vt:lpstr>
      <vt:lpstr>Example 12.1 Calculating Portfolio Returns (1 of 8)</vt:lpstr>
      <vt:lpstr>Example 12.1 Calculating Portfolio Returns (2 of 8)</vt:lpstr>
      <vt:lpstr>Example 12.1 Calculating Portfolio Returns (3 of 8)</vt:lpstr>
      <vt:lpstr>Example 12.1 Calculating Portfolio Returns (4 of 8)</vt:lpstr>
      <vt:lpstr>Example 12.1 Calculating Portfolio Returns (5 of 8)</vt:lpstr>
      <vt:lpstr>Example 12.1 Calculating Portfolio Returns (6 of 8)</vt:lpstr>
      <vt:lpstr>Example 12.1 Calculating Portfolio Returns (7 of 8)</vt:lpstr>
      <vt:lpstr>Example 12.1 Calculating Portfolio Returns (8 of 8)</vt:lpstr>
      <vt:lpstr>Summary of Portfolio Concepts</vt:lpstr>
      <vt:lpstr>Example 12.2 Portfolio Expected Return (1 of 4)</vt:lpstr>
      <vt:lpstr>Example 12.2 Portfolio Expected Return (2 of 4)</vt:lpstr>
      <vt:lpstr>Example 12.2 Portfolio Expected Return (3 of 4)</vt:lpstr>
      <vt:lpstr>Example 12.2 Portfolio Expected Return (4 of 4)</vt:lpstr>
      <vt:lpstr>12.2 The Volatility of a Portfolio (1 of 11)</vt:lpstr>
      <vt:lpstr>12.2 The Volatility of a Portfolio (2 of 11)</vt:lpstr>
      <vt:lpstr>Returns for Three Stocks, and Portfolios of Pairs of Stocks</vt:lpstr>
      <vt:lpstr>12.2 The Volatility of a Portfolio (3 of 11)</vt:lpstr>
      <vt:lpstr>Figure 12.1 Volatility of Airline and Oil Portfolios (1 of 2)</vt:lpstr>
      <vt:lpstr>Figure 12.1 Volatility of Airline and Oil Portfolios (2 of 2)</vt:lpstr>
      <vt:lpstr>12.2 The Volatility of a Portfolio (4 of 11)</vt:lpstr>
      <vt:lpstr>12.2 The Volatility of a Portfolio (5 of 11)</vt:lpstr>
      <vt:lpstr>Figure 12.2 Correlation</vt:lpstr>
      <vt:lpstr>12.2 The Volatility of a Portfolio (6 of 11)</vt:lpstr>
      <vt:lpstr>12.2 The Volatility of a Portfolio (7 of 11)</vt:lpstr>
      <vt:lpstr>Estimated Annual Volatilities and Correlations for Selected Stocks. (Based on Monthly Returns, January 2006-December 2015)</vt:lpstr>
      <vt:lpstr>Figure 12.3 Scatterplots of Returns (1 of 2)</vt:lpstr>
      <vt:lpstr>Figure 12.3 Scatterplots of Returns (2 of 2)</vt:lpstr>
      <vt:lpstr>12.2 The Volatility of a Portfolio (8 of 11)</vt:lpstr>
      <vt:lpstr>12.2 The Volatility of a Portfolio (9 of 11)</vt:lpstr>
      <vt:lpstr>12.2 The Volatility of a Portfolio (10 of 11)</vt:lpstr>
      <vt:lpstr>12.2 The Volatility of a Portfolio (11 of 11)</vt:lpstr>
      <vt:lpstr>Figure 12.4 Volatility of an Equally Weighted Portfolio versus the Number of Stocks</vt:lpstr>
      <vt:lpstr>12.3 Measuring Systematic Risk (1 of 13)</vt:lpstr>
      <vt:lpstr>12.3 Measuring Systematic Risk (2 of 13)</vt:lpstr>
      <vt:lpstr>12.3 Measuring Systematic Risk (3 of 13)</vt:lpstr>
      <vt:lpstr>12.3 Measuring Systematic Risk (4 of 13)</vt:lpstr>
      <vt:lpstr>12.3 Measuring Systematic Risk (5 of 13)</vt:lpstr>
      <vt:lpstr>12.3 Measuring Systematic Risk (6 of 13)</vt:lpstr>
      <vt:lpstr>12.3 Measuring Systematic Risk (7 of 13)</vt:lpstr>
      <vt:lpstr>Figure 12.5 The S&amp;P 500</vt:lpstr>
      <vt:lpstr>12.3 Measuring Systematic Risk (8 of 13)</vt:lpstr>
      <vt:lpstr>12.3 Measuring Systematic Risk (9 of 13)</vt:lpstr>
      <vt:lpstr>12.3 Measuring Systematic Risk (10 of 13)</vt:lpstr>
      <vt:lpstr>Average Betas for Stocks by Industry and the Betas of a Selected Company in Each Industry (1 of 3)</vt:lpstr>
      <vt:lpstr>Average Betas for Stocks by Industry and the Betas of a Selected Company in Each Industry (2 of 3)</vt:lpstr>
      <vt:lpstr>Average Betas for Stocks by Industry and the Betas of a Selected Company in Each Industry (3 of 3)</vt:lpstr>
      <vt:lpstr>Figure 12.6 Systematic versus Firm-Specific Risk in Boston Beer and Microsoft</vt:lpstr>
      <vt:lpstr>Example 12.5 Total Risk Versus Systematic Risk (1 of 4)</vt:lpstr>
      <vt:lpstr>Example 12.5 Total Risk Versus Systematic Risk (2 of 4)</vt:lpstr>
      <vt:lpstr>Example 12.5 Total Risk Versus Systematic Risk (3 of 4)</vt:lpstr>
      <vt:lpstr>Example 12.5 Total Risk Versus Systematic Risk (4 of 4)</vt:lpstr>
      <vt:lpstr>12.3 Measuring Systematic Risk (11 of 13)</vt:lpstr>
      <vt:lpstr>12.3 Measuring Systematic Risk (12 of 13)</vt:lpstr>
      <vt:lpstr>Figure 12.7 Monthly Excess Returns for Apple Stock and for the S&amp;P 500, January 2011-December 2015</vt:lpstr>
      <vt:lpstr>12.3 Measuring Systematic Risk (13 of 13)</vt:lpstr>
      <vt:lpstr>Figure 12.8 Scatterplot of Monthly Returns for Apple versus the S&amp;P 500, January 2011 through December 2015</vt:lpstr>
      <vt:lpstr>12.4 Putting It All Together: The Capital Asset Pricing Model (1 of 10)</vt:lpstr>
      <vt:lpstr>12.4 Putting It All Together: The Capital Asset Pricing Model (2 of 10)</vt:lpstr>
      <vt:lpstr>12.4 Putting It All Together: The Capital Asset Pricing Model (3 of 10)</vt:lpstr>
      <vt:lpstr>12.4 Putting It All Together: The Capital Asset Pricing Model (4 of 10)</vt:lpstr>
      <vt:lpstr>12.4 Putting It All Together: The Capital Asset Pricing Model (5 of 10)</vt:lpstr>
      <vt:lpstr>Example 12.6 Computing the Expected Return for a Stock (1 of 4)</vt:lpstr>
      <vt:lpstr>Example 12.6 Computing the Expected Return for a Stock (2 of 4)</vt:lpstr>
      <vt:lpstr>Example 12.6 Computing the Expected Return for a Stock (3 of 4)</vt:lpstr>
      <vt:lpstr>Example 12.6 Computing the Expected Return for a Stock (4 of 4)</vt:lpstr>
      <vt:lpstr>12.4 Putting It All Together: The Capital Asset Pricing Model (6 of 10)</vt:lpstr>
      <vt:lpstr>12.4 Putting It All Together: The Capital Asset Pricing Model (7 of 10)</vt:lpstr>
      <vt:lpstr>Figure 12.9 Expected Returns, Volatility, and Beta (Panel A)</vt:lpstr>
      <vt:lpstr>Figure 12.9 Expected Returns, Volatility, and Beta (Panel B)</vt:lpstr>
      <vt:lpstr>Example 12.7 A Negative Beta Stock (1 of 6)</vt:lpstr>
      <vt:lpstr>Example 12.7 A Negative Beta Stock (2 of 6)</vt:lpstr>
      <vt:lpstr>Example 12.7 A Negative Beta Stock (3 of 6)</vt:lpstr>
      <vt:lpstr>Example 12.7 A Negative Beta Stock (4 of 6)</vt:lpstr>
      <vt:lpstr>Example 12.7 A Negative Beta Stock (5 of 6)</vt:lpstr>
      <vt:lpstr>Example 12.7 A Negative Beta Stock (6 of 6)</vt:lpstr>
      <vt:lpstr>12.4 Putting It All Together: The Capital Asset Pricing Model (8 of 10)</vt:lpstr>
      <vt:lpstr>Example 12.8 The Expected Return of a Portfolio (1 of 6)</vt:lpstr>
      <vt:lpstr>Example 12.8 The Expected Return of a Portfolio (2 of 6)</vt:lpstr>
      <vt:lpstr>Example 12.8 The Expected Return of a Portfolio (3 of 6)</vt:lpstr>
      <vt:lpstr>Example 12.8 The Expected Return of a Portfolio (4 of 6)</vt:lpstr>
      <vt:lpstr>Example 12.8 The Expected Return of a Portfolio (5 of 6)</vt:lpstr>
      <vt:lpstr>Example 12.8 The Expected Return of a Portfolio (6 of 6)</vt:lpstr>
      <vt:lpstr>12.4 Putting It All Together: The Capital Asset Pricing Model (9 of 10)</vt:lpstr>
      <vt:lpstr>12.4 Putting It All Together: The Capital Asset Pricing Model (10 of 10)</vt:lpstr>
      <vt:lpstr>Chapter Quiz</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Fundamentals of Corporate Finance, Fourth Edition</dc:title>
  <dc:subject>Business</dc:subject>
  <dc:creator>Berk/DeMarzo/Harford</dc:creator>
  <cp:lastModifiedBy>javad kashefi</cp:lastModifiedBy>
  <cp:revision>632</cp:revision>
  <dcterms:created xsi:type="dcterms:W3CDTF">2014-07-14T20:04:21Z</dcterms:created>
  <dcterms:modified xsi:type="dcterms:W3CDTF">2019-08-25T17:56:43Z</dcterms:modified>
</cp:coreProperties>
</file>