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87"/>
  </p:notesMasterIdLst>
  <p:sldIdLst>
    <p:sldId id="357" r:id="rId2"/>
    <p:sldId id="258" r:id="rId3"/>
    <p:sldId id="271" r:id="rId4"/>
    <p:sldId id="279" r:id="rId5"/>
    <p:sldId id="280" r:id="rId6"/>
    <p:sldId id="281" r:id="rId7"/>
    <p:sldId id="282" r:id="rId8"/>
    <p:sldId id="283" r:id="rId9"/>
    <p:sldId id="348" r:id="rId10"/>
    <p:sldId id="285" r:id="rId11"/>
    <p:sldId id="284" r:id="rId12"/>
    <p:sldId id="272" r:id="rId13"/>
    <p:sldId id="276" r:id="rId14"/>
    <p:sldId id="286" r:id="rId15"/>
    <p:sldId id="277" r:id="rId16"/>
    <p:sldId id="278" r:id="rId17"/>
    <p:sldId id="288" r:id="rId18"/>
    <p:sldId id="289" r:id="rId19"/>
    <p:sldId id="331" r:id="rId20"/>
    <p:sldId id="290" r:id="rId21"/>
    <p:sldId id="291" r:id="rId22"/>
    <p:sldId id="295" r:id="rId23"/>
    <p:sldId id="296" r:id="rId24"/>
    <p:sldId id="298" r:id="rId25"/>
    <p:sldId id="300" r:id="rId26"/>
    <p:sldId id="301" r:id="rId27"/>
    <p:sldId id="302" r:id="rId28"/>
    <p:sldId id="317" r:id="rId29"/>
    <p:sldId id="303" r:id="rId30"/>
    <p:sldId id="349" r:id="rId31"/>
    <p:sldId id="304" r:id="rId32"/>
    <p:sldId id="350" r:id="rId33"/>
    <p:sldId id="305" r:id="rId34"/>
    <p:sldId id="306" r:id="rId35"/>
    <p:sldId id="307" r:id="rId36"/>
    <p:sldId id="308" r:id="rId37"/>
    <p:sldId id="309" r:id="rId38"/>
    <p:sldId id="310" r:id="rId39"/>
    <p:sldId id="311" r:id="rId40"/>
    <p:sldId id="313" r:id="rId41"/>
    <p:sldId id="351" r:id="rId42"/>
    <p:sldId id="316" r:id="rId43"/>
    <p:sldId id="318" r:id="rId44"/>
    <p:sldId id="319" r:id="rId45"/>
    <p:sldId id="320" r:id="rId46"/>
    <p:sldId id="321" r:id="rId47"/>
    <p:sldId id="322" r:id="rId48"/>
    <p:sldId id="323" r:id="rId49"/>
    <p:sldId id="324" r:id="rId50"/>
    <p:sldId id="325" r:id="rId51"/>
    <p:sldId id="326" r:id="rId52"/>
    <p:sldId id="314" r:id="rId53"/>
    <p:sldId id="315" r:id="rId54"/>
    <p:sldId id="327" r:id="rId55"/>
    <p:sldId id="329" r:id="rId56"/>
    <p:sldId id="355" r:id="rId57"/>
    <p:sldId id="356" r:id="rId58"/>
    <p:sldId id="330" r:id="rId59"/>
    <p:sldId id="273" r:id="rId60"/>
    <p:sldId id="333" r:id="rId61"/>
    <p:sldId id="352" r:id="rId62"/>
    <p:sldId id="334" r:id="rId63"/>
    <p:sldId id="335" r:id="rId64"/>
    <p:sldId id="274" r:id="rId65"/>
    <p:sldId id="337" r:id="rId66"/>
    <p:sldId id="353" r:id="rId67"/>
    <p:sldId id="338" r:id="rId68"/>
    <p:sldId id="275" r:id="rId69"/>
    <p:sldId id="340" r:id="rId70"/>
    <p:sldId id="341" r:id="rId71"/>
    <p:sldId id="342" r:id="rId72"/>
    <p:sldId id="343" r:id="rId73"/>
    <p:sldId id="268" r:id="rId74"/>
    <p:sldId id="345" r:id="rId75"/>
    <p:sldId id="346" r:id="rId76"/>
    <p:sldId id="266" r:id="rId77"/>
    <p:sldId id="269" r:id="rId78"/>
    <p:sldId id="270" r:id="rId79"/>
    <p:sldId id="259" r:id="rId80"/>
    <p:sldId id="328" r:id="rId81"/>
    <p:sldId id="354" r:id="rId82"/>
    <p:sldId id="261" r:id="rId83"/>
    <p:sldId id="262" r:id="rId84"/>
    <p:sldId id="265" r:id="rId85"/>
    <p:sldId id="267" r:id="rId86"/>
  </p:sldIdLst>
  <p:sldSz cx="9144000" cy="6858000" type="screen4x3"/>
  <p:notesSz cx="6858000" cy="9144000"/>
  <p:custDataLst>
    <p:tags r:id="rId8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0085" autoAdjust="0"/>
  </p:normalViewPr>
  <p:slideViewPr>
    <p:cSldViewPr>
      <p:cViewPr>
        <p:scale>
          <a:sx n="100" d="100"/>
          <a:sy n="100" d="100"/>
        </p:scale>
        <p:origin x="-1506" y="-12"/>
      </p:cViewPr>
      <p:guideLst>
        <p:guide orient="horz" pos="2160"/>
        <p:guide pos="2880"/>
      </p:guideLst>
    </p:cSldViewPr>
  </p:slideViewPr>
  <p:notesTextViewPr>
    <p:cViewPr>
      <p:scale>
        <a:sx n="100" d="100"/>
        <a:sy n="100" d="100"/>
      </p:scale>
      <p:origin x="0" y="0"/>
    </p:cViewPr>
  </p:notesTextViewPr>
  <p:sorterViewPr>
    <p:cViewPr>
      <p:scale>
        <a:sx n="91" d="100"/>
        <a:sy n="91" d="100"/>
      </p:scale>
      <p:origin x="0" y="10147"/>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5AEED6-2423-4C9F-9421-F114F2AAE2A3}" type="datetimeFigureOut">
              <a:rPr lang="en-US"/>
              <a:pPr>
                <a:defRPr/>
              </a:pPr>
              <a:t>3/25/2017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4ED939D-9E15-484F-9A3A-DE6D97DD3CB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With so many students today using social media, introducing the initial price offering (IPO) of Facebook as an example will bring familiarity and relevance to the entire issue of raising capital for the organization.</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08385C-D245-4446-8AA5-7B6DEB4983FC}" type="slidenum">
              <a:rPr lang="en-US"/>
              <a:pPr fontAlgn="base">
                <a:spcBef>
                  <a:spcPct val="0"/>
                </a:spcBef>
                <a:spcAft>
                  <a:spcPct val="0"/>
                </a:spcAft>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g &gt; R we get a negative number in the denominator which would yield a negative price (which is nonsense)!</a:t>
            </a:r>
          </a:p>
          <a:p>
            <a:pPr eaLnBrk="1" hangingPunct="1">
              <a:spcBef>
                <a:spcPct val="0"/>
              </a:spcBef>
            </a:pPr>
            <a:r>
              <a:rPr lang="en-US" smtClean="0"/>
              <a:t>If g = R then we get a zero in the denominator and Euclidian algebra cannot handle that and the fraction blows up.</a:t>
            </a:r>
          </a:p>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B9F77A-243C-4B0C-A620-098DDA8C4AAE}" type="slidenum">
              <a:rPr lang="en-US"/>
              <a:pPr fontAlgn="base">
                <a:spcBef>
                  <a:spcPct val="0"/>
                </a:spcBef>
                <a:spcAft>
                  <a:spcPct val="0"/>
                </a:spcAft>
                <a:defRPr/>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biggest mistake that students make with the DGM is using the wrong dividend. Be sure to emphasize that we are finding a present value, so the dividend needed is the one that will be paid NEXT period, not the one that has already been paid.</a:t>
            </a:r>
          </a:p>
          <a:p>
            <a:pPr eaLnBrk="1" hangingPunct="1">
              <a:spcBef>
                <a:spcPct val="0"/>
              </a:spcBef>
            </a:pPr>
            <a:endParaRPr lang="en-US"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5DA8A2-007B-4F00-AD43-D0340F74B4B3}" type="slidenum">
              <a:rPr lang="en-US"/>
              <a:pPr fontAlgn="base">
                <a:spcBef>
                  <a:spcPct val="0"/>
                </a:spcBef>
                <a:spcAft>
                  <a:spcPct val="0"/>
                </a:spcAft>
                <a:defRPr/>
              </a:pPr>
              <a:t>38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Does this result look familiar? The examples used to develop the earlier model using Moore Oil Inc. were based on a 5% growth rate in dividends.  Notice that the $2.00 figure given was the next dividend, D</a:t>
            </a:r>
            <a:r>
              <a:rPr lang="en-US" baseline="-25000" smtClean="0"/>
              <a:t>1, </a:t>
            </a:r>
            <a:r>
              <a:rPr lang="en-US" smtClean="0"/>
              <a:t>and NOT the past dividend, D</a:t>
            </a:r>
            <a:r>
              <a:rPr lang="en-US" baseline="-25000" smtClean="0"/>
              <a:t>0  </a:t>
            </a:r>
            <a:r>
              <a:rPr lang="en-US" smtClean="0"/>
              <a:t>as was the case in DGM Example 1.</a:t>
            </a:r>
            <a:endParaRPr lang="en-US" baseline="-25000" smtClean="0"/>
          </a:p>
          <a:p>
            <a:pPr eaLnBrk="1" hangingPunct="1">
              <a:spcBef>
                <a:spcPct val="0"/>
              </a:spcBef>
            </a:pPr>
            <a:endParaRPr lang="en-US"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A7F0EB-DD81-4070-AAFB-5B8D1FCDA794}" type="slidenum">
              <a:rPr lang="en-US"/>
              <a:pPr fontAlgn="base">
                <a:spcBef>
                  <a:spcPct val="0"/>
                </a:spcBef>
                <a:spcAft>
                  <a:spcPct val="0"/>
                </a:spcAft>
                <a:defRPr/>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Recognize that at this point we have dividends 1 – 3 computed individually as we do not meet the criteria for the DGM because the growth is NOT constant from time zero and in year one the growth equals the discount rate R, both violations of the DGM model.  The value at time 3 is the present value of all future dividends from that point forth which represents dividends 4 through infinity.  Now we must bring all expected future earnings into present value time using the discount rate (required rate of return) of 20%.</a:t>
            </a:r>
          </a:p>
          <a:p>
            <a:pPr eaLnBrk="1" hangingPunct="1">
              <a:spcBef>
                <a:spcPct val="0"/>
              </a:spcBef>
            </a:pPr>
            <a:endParaRPr lang="en-US" smtClean="0"/>
          </a:p>
          <a:p>
            <a:pPr eaLnBrk="1" hangingPunct="1">
              <a:spcBef>
                <a:spcPct val="0"/>
              </a:spcBef>
            </a:pPr>
            <a:r>
              <a:rPr lang="en-US" smtClean="0"/>
              <a:t>Many students try to use dividend three for the DGM but we start the constant growth of 5% at time 3, thus the NEXT period for the model is dividend 4.  If P</a:t>
            </a:r>
            <a:r>
              <a:rPr lang="en-US" baseline="-25000" smtClean="0"/>
              <a:t>0</a:t>
            </a:r>
            <a:r>
              <a:rPr lang="en-US" smtClean="0"/>
              <a:t> requires D</a:t>
            </a:r>
            <a:r>
              <a:rPr lang="en-US" baseline="-25000" smtClean="0"/>
              <a:t>1</a:t>
            </a:r>
            <a:r>
              <a:rPr lang="en-US" smtClean="0"/>
              <a:t>, then P</a:t>
            </a:r>
            <a:r>
              <a:rPr lang="en-US" baseline="-25000" smtClean="0"/>
              <a:t>3</a:t>
            </a:r>
            <a:r>
              <a:rPr lang="en-US" smtClean="0"/>
              <a:t> requires D</a:t>
            </a:r>
            <a:r>
              <a:rPr lang="en-US" baseline="-25000" smtClean="0"/>
              <a:t>4</a:t>
            </a:r>
            <a:r>
              <a:rPr lang="en-US" smtClean="0"/>
              <a:t>.</a:t>
            </a:r>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7885AA-794C-43B7-9B40-69A23CFADD1D}" type="slidenum">
              <a:rPr lang="en-US"/>
              <a:pPr fontAlgn="base">
                <a:spcBef>
                  <a:spcPct val="0"/>
                </a:spcBef>
                <a:spcAft>
                  <a:spcPct val="0"/>
                </a:spcAft>
                <a:defRPr/>
              </a:pPr>
              <a:t>50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individual present values are 1.00 for PV of D</a:t>
            </a:r>
            <a:r>
              <a:rPr lang="en-US" baseline="-25000" smtClean="0"/>
              <a:t>1</a:t>
            </a:r>
            <a:r>
              <a:rPr lang="en-US" smtClean="0"/>
              <a:t>; .96 for the PV of D</a:t>
            </a:r>
            <a:r>
              <a:rPr lang="en-US" baseline="-25000" smtClean="0"/>
              <a:t>2</a:t>
            </a:r>
            <a:r>
              <a:rPr lang="en-US" smtClean="0"/>
              <a:t>; .92 for the PV of D</a:t>
            </a:r>
            <a:r>
              <a:rPr lang="en-US" baseline="-25000" smtClean="0"/>
              <a:t>3</a:t>
            </a:r>
            <a:r>
              <a:rPr lang="en-US" smtClean="0"/>
              <a:t>; 6.44 for the PV of P</a:t>
            </a:r>
            <a:r>
              <a:rPr lang="en-US" baseline="-25000" smtClean="0"/>
              <a:t>3 </a:t>
            </a:r>
            <a:r>
              <a:rPr lang="en-US" smtClean="0"/>
              <a:t>totaling $9.32</a:t>
            </a:r>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804BE0-D325-4BCD-8D03-D200249CCBE8}" type="slidenum">
              <a:rPr lang="en-US"/>
              <a:pPr fontAlgn="base">
                <a:spcBef>
                  <a:spcPct val="0"/>
                </a:spcBef>
                <a:spcAft>
                  <a:spcPct val="0"/>
                </a:spcAft>
                <a:defRPr/>
              </a:pPr>
              <a:t>51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the growth rate approaches the required return, the stock price increases dramatically.</a:t>
            </a:r>
          </a:p>
          <a:p>
            <a:pPr eaLnBrk="1" hangingPunct="1">
              <a:spcBef>
                <a:spcPct val="0"/>
              </a:spcBef>
            </a:pPr>
            <a:endParaRPr lang="en-US"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247366-9D49-419C-BE5E-C82CB6F8D613}" type="slidenum">
              <a:rPr lang="en-US"/>
              <a:pPr fontAlgn="base">
                <a:spcBef>
                  <a:spcPct val="0"/>
                </a:spcBef>
                <a:spcAft>
                  <a:spcPct val="0"/>
                </a:spcAft>
                <a:defRPr/>
              </a:pPr>
              <a:t>52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the required return approaches the growth rate, the price increases dramatically.  This graph is a mirror image of the previous one.</a:t>
            </a:r>
          </a:p>
          <a:p>
            <a:pPr eaLnBrk="1" hangingPunct="1">
              <a:spcBef>
                <a:spcPct val="0"/>
              </a:spcBef>
            </a:pPr>
            <a:endParaRPr lang="en-US"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2FC3B9-F498-40C4-A5B9-C4532D9DE339}" type="slidenum">
              <a:rPr lang="en-US"/>
              <a:pPr fontAlgn="base">
                <a:spcBef>
                  <a:spcPct val="0"/>
                </a:spcBef>
                <a:spcAft>
                  <a:spcPct val="0"/>
                </a:spcAft>
                <a:defRPr/>
              </a:pPr>
              <a:t>53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Point out that D</a:t>
            </a:r>
            <a:r>
              <a:rPr lang="en-US" baseline="-25000" smtClean="0"/>
              <a:t>1</a:t>
            </a:r>
            <a:r>
              <a:rPr lang="en-US" smtClean="0"/>
              <a:t> / P</a:t>
            </a:r>
            <a:r>
              <a:rPr lang="en-US" baseline="-25000" smtClean="0"/>
              <a:t>0</a:t>
            </a:r>
            <a:r>
              <a:rPr lang="en-US" smtClean="0"/>
              <a:t> is the dividend yield and g is the capital gains yield.  This will be explored further in the chapter on Dividend Policy.</a:t>
            </a:r>
          </a:p>
          <a:p>
            <a:pPr eaLnBrk="1" hangingPunct="1">
              <a:spcBef>
                <a:spcPct val="0"/>
              </a:spcBef>
            </a:pPr>
            <a:endParaRPr lang="en-US" smtClean="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779FF-2E87-4EEA-B54B-7D8013CF3C8A}" type="slidenum">
              <a:rPr lang="en-US"/>
              <a:pPr fontAlgn="base">
                <a:spcBef>
                  <a:spcPct val="0"/>
                </a:spcBef>
                <a:spcAft>
                  <a:spcPct val="0"/>
                </a:spcAft>
                <a:defRPr/>
              </a:pPr>
              <a:t>54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An alternative computation is that if the required return totals 15% and the dividend yield is 10%, then the capital gains yield is 15-10 = 5%.</a:t>
            </a:r>
          </a:p>
        </p:txBody>
      </p:sp>
      <p:sp>
        <p:nvSpPr>
          <p:cNvPr id="942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933B0B-D0C4-4B5C-98DE-219215960020}" type="slidenum">
              <a:rPr lang="en-US"/>
              <a:pPr fontAlgn="base">
                <a:spcBef>
                  <a:spcPct val="0"/>
                </a:spcBef>
                <a:spcAft>
                  <a:spcPct val="0"/>
                </a:spcAft>
                <a:defRPr/>
              </a:pPr>
              <a:t>55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Shareholders have the right to vote for the board of directors and other important issues.</a:t>
            </a:r>
          </a:p>
          <a:p>
            <a:pPr eaLnBrk="1" hangingPunct="1">
              <a:spcBef>
                <a:spcPct val="0"/>
              </a:spcBef>
            </a:pPr>
            <a:r>
              <a:rPr lang="en-US" smtClean="0"/>
              <a:t>Cumulative voting increases the likelihood of minority shareholders getting a seat on the board.</a:t>
            </a:r>
          </a:p>
          <a:p>
            <a:pPr eaLnBrk="1" hangingPunct="1">
              <a:spcBef>
                <a:spcPct val="0"/>
              </a:spcBef>
            </a:pPr>
            <a:r>
              <a:rPr lang="en-US" smtClean="0"/>
              <a:t>Proxy votes are similar to absentee ballots. Proxy fights occur when minority owners are trying to get enough votes to obtain seats on the Board or affect other important issues that are coming up for a vote.</a:t>
            </a:r>
          </a:p>
          <a:p>
            <a:pPr eaLnBrk="1" hangingPunct="1">
              <a:spcBef>
                <a:spcPct val="0"/>
              </a:spcBef>
            </a:pPr>
            <a:endParaRPr lang="en-US" smtClean="0"/>
          </a:p>
          <a:p>
            <a:pPr eaLnBrk="1" hangingPunct="1">
              <a:spcBef>
                <a:spcPct val="0"/>
              </a:spcBef>
            </a:pPr>
            <a:r>
              <a:rPr lang="en-US" smtClean="0"/>
              <a:t>Different classes of stock can have different rights. Owners may want to issue a nonvoting class of stock if they want to make sure that they maintain control of the firm.</a:t>
            </a:r>
          </a:p>
          <a:p>
            <a:pPr eaLnBrk="1" hangingPunct="1">
              <a:spcBef>
                <a:spcPct val="0"/>
              </a:spcBef>
            </a:pPr>
            <a:endParaRPr lang="en-US" smtClean="0"/>
          </a:p>
          <a:p>
            <a:pPr eaLnBrk="1" hangingPunct="1">
              <a:spcBef>
                <a:spcPct val="0"/>
              </a:spcBef>
            </a:pPr>
            <a:r>
              <a:rPr lang="en-US" i="1" smtClean="0"/>
              <a:t>Lecture Tip:</a:t>
            </a:r>
            <a:r>
              <a:rPr lang="en-US" b="1" i="1" smtClean="0"/>
              <a:t> </a:t>
            </a:r>
            <a:r>
              <a:rPr lang="en-US" smtClean="0"/>
              <a:t>Large institutions, such as mutual funds and pension funds, used to remain on the sidelines when it came to corporate control. However, several institutions have become much more active in recent years and have worked to force companies to operate in the shareholders’ best interests. CalPERS, the pension plan for California public employees, has been at the forefront of the corporate governance movement. For more information, see http://www.calpers-governance.org/forumhome.asp.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003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A7F750-C709-43C0-B097-9355D989FBE0}" type="slidenum">
              <a:rPr lang="en-US"/>
              <a:pPr fontAlgn="base">
                <a:spcBef>
                  <a:spcPct val="0"/>
                </a:spcBef>
                <a:spcAft>
                  <a:spcPct val="0"/>
                </a:spcAft>
                <a:defRPr/>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brief review of the balance sheet may be in order to reinforce the location of long-term debt on the balance sheet as a liability and common stock as equity on the balance sheet.</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C4F86-DAAA-43F4-A017-BC67CD1A8CFC}" type="slidenum">
              <a:rPr lang="en-US"/>
              <a:pPr fontAlgn="base">
                <a:spcBef>
                  <a:spcPct val="0"/>
                </a:spcBef>
                <a:spcAft>
                  <a:spcPct val="0"/>
                </a:spcAft>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Shareholders have the right to vote for the board of directors and other important issues.</a:t>
            </a:r>
          </a:p>
          <a:p>
            <a:pPr eaLnBrk="1" hangingPunct="1">
              <a:spcBef>
                <a:spcPct val="0"/>
              </a:spcBef>
            </a:pPr>
            <a:r>
              <a:rPr lang="en-US" smtClean="0"/>
              <a:t>Cumulative voting increases the likelihood of minority shareholders getting a seat on the board.</a:t>
            </a:r>
          </a:p>
          <a:p>
            <a:pPr eaLnBrk="1" hangingPunct="1">
              <a:spcBef>
                <a:spcPct val="0"/>
              </a:spcBef>
            </a:pPr>
            <a:r>
              <a:rPr lang="en-US" smtClean="0"/>
              <a:t>Proxy votes are similar to absentee ballots. Proxy fights occur when minority owners are trying to get enough votes to obtain seats on the Board or affect other important issues that are coming up for a vote.</a:t>
            </a:r>
          </a:p>
          <a:p>
            <a:pPr eaLnBrk="1" hangingPunct="1">
              <a:spcBef>
                <a:spcPct val="0"/>
              </a:spcBef>
            </a:pPr>
            <a:endParaRPr lang="en-US" smtClean="0"/>
          </a:p>
          <a:p>
            <a:pPr eaLnBrk="1" hangingPunct="1">
              <a:spcBef>
                <a:spcPct val="0"/>
              </a:spcBef>
            </a:pPr>
            <a:r>
              <a:rPr lang="en-US" smtClean="0"/>
              <a:t>Different classes of stock can have different rights. Owners may want to issue a nonvoting class of stock if they want to make sure that they maintain control of the firm.</a:t>
            </a:r>
          </a:p>
          <a:p>
            <a:pPr eaLnBrk="1" hangingPunct="1">
              <a:spcBef>
                <a:spcPct val="0"/>
              </a:spcBef>
            </a:pPr>
            <a:endParaRPr lang="en-US" smtClean="0"/>
          </a:p>
          <a:p>
            <a:pPr eaLnBrk="1" hangingPunct="1">
              <a:spcBef>
                <a:spcPct val="0"/>
              </a:spcBef>
            </a:pPr>
            <a:r>
              <a:rPr lang="en-US" i="1" smtClean="0"/>
              <a:t>Lecture Tip:</a:t>
            </a:r>
            <a:r>
              <a:rPr lang="en-US" b="1" i="1" smtClean="0"/>
              <a:t> </a:t>
            </a:r>
            <a:r>
              <a:rPr lang="en-US" smtClean="0"/>
              <a:t>Large institutions, such as mutual funds and pension funds, used to remain on the sidelines when it came to corporate control. However, several institutions have become much more active in recent years and have worked to force companies to operate in the shareholders’ best interests. CalPERS, the pension plan for California public employees, has been at the forefront of the corporate governance movement. For more information, see http://www.calpers-governance.org/forumhome.asp.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1024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632B7E-234A-4971-A4A8-2472585E1D88}" type="slidenum">
              <a:rPr lang="en-US"/>
              <a:pPr fontAlgn="base">
                <a:spcBef>
                  <a:spcPct val="0"/>
                </a:spcBef>
                <a:spcAft>
                  <a:spcPct val="0"/>
                </a:spcAft>
                <a:defRPr/>
              </a:pPr>
              <a:t>61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See the </a:t>
            </a:r>
            <a:r>
              <a:rPr lang="en-US" i="1" smtClean="0"/>
              <a:t>Lecture Tip</a:t>
            </a:r>
            <a:r>
              <a:rPr lang="en-US" smtClean="0"/>
              <a:t> in the IM for a discussion of the tax law changes regarding dividends received by individuals. (Resource: www.irs.gov “What are Qualified Dividends?” article.)</a:t>
            </a:r>
          </a:p>
          <a:p>
            <a:pPr eaLnBrk="1" hangingPunct="1">
              <a:spcBef>
                <a:spcPct val="0"/>
              </a:spcBef>
            </a:pPr>
            <a:endParaRPr lang="en-US" smtClean="0"/>
          </a:p>
          <a:p>
            <a:pPr eaLnBrk="1" hangingPunct="1">
              <a:spcBef>
                <a:spcPct val="0"/>
              </a:spcBef>
            </a:pPr>
            <a:r>
              <a:rPr lang="en-US" smtClean="0"/>
              <a:t>Dividend exclusion: If corporation A owns less than 20% of corporation B stock, then 30% of the dividends received from corporation B are taxable. If A owns between 20% and 80% of B, then 20% of the dividends received are taxable. If A owns more than 80%, a consolidated statement can be filed and dividends received from B are essentially untaxed.</a:t>
            </a:r>
          </a:p>
          <a:p>
            <a:pPr eaLnBrk="1" hangingPunct="1">
              <a:spcBef>
                <a:spcPct val="0"/>
              </a:spcBef>
            </a:pPr>
            <a:endParaRPr lang="en-US" smtClean="0"/>
          </a:p>
        </p:txBody>
      </p:sp>
      <p:sp>
        <p:nvSpPr>
          <p:cNvPr id="1054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E72541-8F74-4BB0-B66A-FFC3FB22F8DB}" type="slidenum">
              <a:rPr lang="en-US"/>
              <a:pPr fontAlgn="base">
                <a:spcBef>
                  <a:spcPct val="0"/>
                </a:spcBef>
                <a:spcAft>
                  <a:spcPct val="0"/>
                </a:spcAft>
                <a:defRPr/>
              </a:pPr>
              <a:t>63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Point out that there are a lot of features of preferred stock that are similar to debt. In fact, many new issues have sinking funds that effectively convert what was a perpetual security into an equity security with a definite maturity.  However, for tax purposes, preferred stock is equity and dividends are not a tax deductible expense, unless they meet specific characteristics as discussed in the text.</a:t>
            </a:r>
          </a:p>
          <a:p>
            <a:pPr eaLnBrk="1" hangingPunct="1">
              <a:spcBef>
                <a:spcPct val="0"/>
              </a:spcBef>
            </a:pPr>
            <a:endParaRPr lang="en-US" smtClean="0"/>
          </a:p>
          <a:p>
            <a:pPr eaLnBrk="1" hangingPunct="1">
              <a:spcBef>
                <a:spcPct val="0"/>
              </a:spcBef>
            </a:pPr>
            <a:r>
              <a:rPr lang="en-US" i="1" smtClean="0"/>
              <a:t>Real-World Tip: </a:t>
            </a:r>
            <a:r>
              <a:rPr lang="en-US" smtClean="0"/>
              <a:t>Here’s a gruesome-sounding security – the “death spiral.” Actually, the name refers to convertible preferred shares that have a floating conversion ratio. That is, the conversion ratio varies with the price of the firm’s common stock. Also known as “toxic convertibles,” </a:t>
            </a:r>
            <a:r>
              <a:rPr lang="en-US" i="1" smtClean="0"/>
              <a:t>The Wall Street Journal</a:t>
            </a:r>
            <a:r>
              <a:rPr lang="en-US" smtClean="0"/>
              <a:t> reports that, when the issuer’s common stock falls, more shares must be issued to redeem the convertible securities, so this dilution pushes the common stock price down further. Hence, the “death spiral” appellation.</a:t>
            </a:r>
            <a:br>
              <a:rPr lang="en-US" smtClean="0"/>
            </a:br>
            <a:r>
              <a:rPr lang="en-US" smtClean="0"/>
              <a:t/>
            </a:r>
            <a:br>
              <a:rPr lang="en-US" smtClean="0"/>
            </a:br>
            <a:endParaRPr lang="en-US" smtClean="0"/>
          </a:p>
          <a:p>
            <a:pPr eaLnBrk="1" hangingPunct="1">
              <a:spcBef>
                <a:spcPct val="0"/>
              </a:spcBef>
            </a:pPr>
            <a:endParaRPr lang="en-US" smtClean="0"/>
          </a:p>
        </p:txBody>
      </p:sp>
      <p:sp>
        <p:nvSpPr>
          <p:cNvPr id="1085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506BA3-49DC-4A79-952C-D4A56A459618}" type="slidenum">
              <a:rPr lang="en-US"/>
              <a:pPr fontAlgn="base">
                <a:spcBef>
                  <a:spcPct val="0"/>
                </a:spcBef>
                <a:spcAft>
                  <a:spcPct val="0"/>
                </a:spcAft>
                <a:defRPr/>
              </a:pPr>
              <a:t>65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Point out that there are a lot of features of preferred stock that are similar to debt. In fact, many new issues have sinking funds that effectively convert what was a perpetual security into an equity security with a definite maturity.  However, for tax purposes, preferred stock is equity and dividends are not a tax deductible expense, unless they meet specific characteristics as discussed in the text.</a:t>
            </a:r>
          </a:p>
          <a:p>
            <a:pPr eaLnBrk="1" hangingPunct="1">
              <a:spcBef>
                <a:spcPct val="0"/>
              </a:spcBef>
            </a:pPr>
            <a:endParaRPr lang="en-US" smtClean="0"/>
          </a:p>
          <a:p>
            <a:pPr eaLnBrk="1" hangingPunct="1">
              <a:spcBef>
                <a:spcPct val="0"/>
              </a:spcBef>
            </a:pPr>
            <a:r>
              <a:rPr lang="en-US" i="1" smtClean="0"/>
              <a:t>Real-World Tip: </a:t>
            </a:r>
            <a:r>
              <a:rPr lang="en-US" smtClean="0"/>
              <a:t>Here’s a gruesome-sounding security – the “death spiral.” Actually, the name refers to convertible preferred shares that have a floating conversion ratio. That is, the conversion ratio varies with the price of the firm’s common stock. Also known as “toxic convertibles,” </a:t>
            </a:r>
            <a:r>
              <a:rPr lang="en-US" i="1" smtClean="0"/>
              <a:t>The Wall Street Journal</a:t>
            </a:r>
            <a:r>
              <a:rPr lang="en-US" smtClean="0"/>
              <a:t> reports that, when the issuer’s common stock falls, more shares must be issued to redeem the convertible securities, so this dilution pushes the common stock price down further. Hence, the “death spiral” appellation.</a:t>
            </a:r>
            <a:br>
              <a:rPr lang="en-US" smtClean="0"/>
            </a:br>
            <a:r>
              <a:rPr lang="en-US" smtClean="0"/>
              <a:t/>
            </a:r>
            <a:br>
              <a:rPr lang="en-US" smtClean="0"/>
            </a:br>
            <a:endParaRPr lang="en-US" smtClean="0"/>
          </a:p>
          <a:p>
            <a:pPr eaLnBrk="1" hangingPunct="1">
              <a:spcBef>
                <a:spcPct val="0"/>
              </a:spcBef>
            </a:pPr>
            <a:endParaRPr lang="en-US" smtClean="0"/>
          </a:p>
        </p:txBody>
      </p:sp>
      <p:sp>
        <p:nvSpPr>
          <p:cNvPr id="1105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97A99F-0461-45E4-9050-14B0DCB15FD8}" type="slidenum">
              <a:rPr lang="en-US"/>
              <a:pPr fontAlgn="base">
                <a:spcBef>
                  <a:spcPct val="0"/>
                </a:spcBef>
                <a:spcAft>
                  <a:spcPct val="0"/>
                </a:spcAft>
                <a:defRPr/>
              </a:pPr>
              <a:t>66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A0E53D-4487-47C0-A602-0CAAC25E9BEA}" type="slidenum">
              <a:rPr lang="en-US"/>
              <a:pPr fontAlgn="base">
                <a:spcBef>
                  <a:spcPct val="0"/>
                </a:spcBef>
                <a:spcAft>
                  <a:spcPct val="0"/>
                </a:spcAft>
                <a:defRPr/>
              </a:pPr>
              <a:t>67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mtClean="0"/>
              <a:t>Dealer: maintains an inventory and stands ready to trade at quoted bid (price at which they will buy) and ask (price at which they will sell) prices. Make their profit from the difference between the bid and ask prices, called the bid-ask spread. The smaller the spread, the more competition and the more liquid the stock. The move to decimalization allows for a smaller bid-ask spread. There will be more discussion of this later.</a:t>
            </a:r>
          </a:p>
          <a:p>
            <a:pPr eaLnBrk="1" hangingPunct="1">
              <a:lnSpc>
                <a:spcPct val="80000"/>
              </a:lnSpc>
              <a:spcBef>
                <a:spcPct val="0"/>
              </a:spcBef>
            </a:pPr>
            <a:endParaRPr lang="en-US" smtClean="0"/>
          </a:p>
          <a:p>
            <a:pPr eaLnBrk="1" hangingPunct="1">
              <a:lnSpc>
                <a:spcPct val="80000"/>
              </a:lnSpc>
              <a:spcBef>
                <a:spcPct val="0"/>
              </a:spcBef>
            </a:pPr>
            <a:r>
              <a:rPr lang="en-US" smtClean="0"/>
              <a:t>Broker: a broker matches buyers and sellers. They perform the search function for a fee (commission). They do not hold an inventory of securities.</a:t>
            </a:r>
          </a:p>
          <a:p>
            <a:pPr eaLnBrk="1" hangingPunct="1">
              <a:lnSpc>
                <a:spcPct val="80000"/>
              </a:lnSpc>
              <a:spcBef>
                <a:spcPct val="0"/>
              </a:spcBef>
            </a:pPr>
            <a:endParaRPr lang="en-US" smtClean="0"/>
          </a:p>
          <a:p>
            <a:pPr eaLnBrk="1" hangingPunct="1">
              <a:lnSpc>
                <a:spcPct val="80000"/>
              </a:lnSpc>
              <a:spcBef>
                <a:spcPct val="0"/>
              </a:spcBef>
            </a:pPr>
            <a:r>
              <a:rPr lang="en-US" i="1" smtClean="0"/>
              <a:t>Lecture Tip:</a:t>
            </a:r>
            <a:r>
              <a:rPr lang="en-US" b="1" i="1" smtClean="0"/>
              <a:t> </a:t>
            </a:r>
            <a:r>
              <a:rPr lang="en-US" smtClean="0"/>
              <a:t>Some students find it hard to grasp the relative importance of primary and secondary market transactions. Suggest that they consider automobile sales rather than stocks. New automobiles are sold through a network of dealers and salesman (brokers) to the public. In any given year, however, the majority of transactions are between people buying and selling existing automobiles, i.e., the secondary (used) car market. As with secondary market transactions in stocks, used car purchases do not directly benefit the issuer/manufacturer. You can also introduce the notion of information asymmetry and signaling at this point, see the classic article by George Akerlof titled “Market for Lemons.” </a:t>
            </a:r>
          </a:p>
          <a:p>
            <a:pPr eaLnBrk="1" hangingPunct="1">
              <a:spcBef>
                <a:spcPct val="0"/>
              </a:spcBef>
            </a:pPr>
            <a:endParaRPr lang="en-US" smtClean="0"/>
          </a:p>
        </p:txBody>
      </p:sp>
      <p:sp>
        <p:nvSpPr>
          <p:cNvPr id="1157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31D2FF-CD18-40CF-B75D-05F43718F6EC}" type="slidenum">
              <a:rPr lang="en-US"/>
              <a:pPr fontAlgn="base">
                <a:spcBef>
                  <a:spcPct val="0"/>
                </a:spcBef>
                <a:spcAft>
                  <a:spcPct val="0"/>
                </a:spcAft>
                <a:defRPr/>
              </a:pPr>
              <a:t>69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smtClean="0"/>
          </a:p>
          <a:p>
            <a:pPr eaLnBrk="1" hangingPunct="1">
              <a:lnSpc>
                <a:spcPct val="80000"/>
              </a:lnSpc>
              <a:spcBef>
                <a:spcPct val="0"/>
              </a:spcBef>
            </a:pPr>
            <a:r>
              <a:rPr lang="en-US" b="1" i="1" smtClean="0"/>
              <a:t>Video: </a:t>
            </a:r>
            <a:r>
              <a:rPr lang="en-US" i="1" smtClean="0"/>
              <a:t>The Financial Markets video discusses how capital is raised in the market and shows the open-outcry market at the CBOT.</a:t>
            </a:r>
          </a:p>
          <a:p>
            <a:pPr eaLnBrk="1" hangingPunct="1">
              <a:lnSpc>
                <a:spcPct val="80000"/>
              </a:lnSpc>
              <a:spcBef>
                <a:spcPct val="0"/>
              </a:spcBef>
            </a:pPr>
            <a:endParaRPr lang="en-US" i="1" smtClean="0"/>
          </a:p>
          <a:p>
            <a:pPr eaLnBrk="1" hangingPunct="1">
              <a:lnSpc>
                <a:spcPct val="80000"/>
              </a:lnSpc>
              <a:spcBef>
                <a:spcPct val="0"/>
              </a:spcBef>
            </a:pPr>
            <a:r>
              <a:rPr lang="en-US" b="1" i="1" smtClean="0"/>
              <a:t>www:</a:t>
            </a:r>
            <a:r>
              <a:rPr lang="en-US" i="1" smtClean="0"/>
              <a:t> Check out the NYSE by clicking on the web surfer. Students are often amazed at all of the information that is available.</a:t>
            </a:r>
          </a:p>
          <a:p>
            <a:pPr eaLnBrk="1" hangingPunct="1">
              <a:lnSpc>
                <a:spcPct val="80000"/>
              </a:lnSpc>
              <a:spcBef>
                <a:spcPct val="0"/>
              </a:spcBef>
            </a:pPr>
            <a:endParaRPr lang="en-US" i="1" smtClean="0"/>
          </a:p>
          <a:p>
            <a:pPr eaLnBrk="1" hangingPunct="1">
              <a:lnSpc>
                <a:spcPct val="80000"/>
              </a:lnSpc>
              <a:spcBef>
                <a:spcPct val="0"/>
              </a:spcBef>
            </a:pPr>
            <a:r>
              <a:rPr lang="en-US" smtClean="0"/>
              <a:t>NYSE:</a:t>
            </a:r>
          </a:p>
          <a:p>
            <a:pPr eaLnBrk="1" hangingPunct="1">
              <a:lnSpc>
                <a:spcPct val="80000"/>
              </a:lnSpc>
              <a:spcBef>
                <a:spcPct val="0"/>
              </a:spcBef>
            </a:pPr>
            <a:r>
              <a:rPr lang="en-US" smtClean="0"/>
              <a:t>Specialists manage the order flow by keeping the limit order book.  The limit order book lists the trades that investors have given to their brokers that include desired trading prices. The specialist is also a dealer that holds an inventory in their assigned stock, they post bid and ask prices, and they are supposed to maintain an orderly market.</a:t>
            </a:r>
          </a:p>
          <a:p>
            <a:pPr eaLnBrk="1" hangingPunct="1">
              <a:lnSpc>
                <a:spcPct val="80000"/>
              </a:lnSpc>
              <a:spcBef>
                <a:spcPct val="0"/>
              </a:spcBef>
            </a:pPr>
            <a:endParaRPr lang="en-US" smtClean="0"/>
          </a:p>
          <a:p>
            <a:pPr eaLnBrk="1" hangingPunct="1">
              <a:lnSpc>
                <a:spcPct val="80000"/>
              </a:lnSpc>
              <a:spcBef>
                <a:spcPct val="0"/>
              </a:spcBef>
            </a:pPr>
            <a:r>
              <a:rPr lang="en-US" smtClean="0"/>
              <a:t>Other participants on the floor of the exchange include floor traders that own exchange seats, commission brokers, and floor brokers.</a:t>
            </a:r>
          </a:p>
          <a:p>
            <a:pPr eaLnBrk="1" hangingPunct="1">
              <a:lnSpc>
                <a:spcPct val="80000"/>
              </a:lnSpc>
              <a:spcBef>
                <a:spcPct val="0"/>
              </a:spcBef>
            </a:pPr>
            <a:endParaRPr lang="en-US" smtClean="0"/>
          </a:p>
          <a:p>
            <a:pPr eaLnBrk="1" hangingPunct="1">
              <a:spcBef>
                <a:spcPct val="0"/>
              </a:spcBef>
            </a:pPr>
            <a:endParaRPr lang="en-US" smtClean="0"/>
          </a:p>
        </p:txBody>
      </p:sp>
      <p:sp>
        <p:nvSpPr>
          <p:cNvPr id="1177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AA2F3F-6B7E-4960-8C1A-618561F29B25}" type="slidenum">
              <a:rPr lang="en-US"/>
              <a:pPr fontAlgn="base">
                <a:spcBef>
                  <a:spcPct val="0"/>
                </a:spcBef>
                <a:spcAft>
                  <a:spcPct val="0"/>
                </a:spcAft>
                <a:defRPr/>
              </a:pPr>
              <a:t>70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Point out that the NASDAQ market site in Times Square is NOT an exchange. It is just offices and basically a place for reporters to report on what is happening with Nasdaq stocks.</a:t>
            </a:r>
          </a:p>
          <a:p>
            <a:pPr eaLnBrk="1" hangingPunct="1">
              <a:spcBef>
                <a:spcPct val="0"/>
              </a:spcBef>
            </a:pPr>
            <a:endParaRPr lang="en-US" smtClean="0"/>
          </a:p>
        </p:txBody>
      </p:sp>
      <p:sp>
        <p:nvSpPr>
          <p:cNvPr id="1198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1B6FD6-CB93-4D17-B74D-3546955849BC}" type="slidenum">
              <a:rPr lang="en-US"/>
              <a:pPr fontAlgn="base">
                <a:spcBef>
                  <a:spcPct val="0"/>
                </a:spcBef>
                <a:spcAft>
                  <a:spcPct val="0"/>
                </a:spcAft>
                <a:defRPr/>
              </a:pPr>
              <a:t>71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8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9D57DE-E2DA-44BB-B99A-588A269F23B2}" type="slidenum">
              <a:rPr lang="en-US"/>
              <a:pPr fontAlgn="base">
                <a:spcBef>
                  <a:spcPct val="0"/>
                </a:spcBef>
                <a:spcAft>
                  <a:spcPct val="0"/>
                </a:spcAft>
                <a:defRPr/>
              </a:pPr>
              <a:t>73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900" smtClean="0"/>
              <a:t>This quote is the Costco quote from the text.</a:t>
            </a:r>
          </a:p>
          <a:p>
            <a:pPr eaLnBrk="1" hangingPunct="1">
              <a:spcBef>
                <a:spcPct val="0"/>
              </a:spcBef>
            </a:pPr>
            <a:endParaRPr lang="en-US" sz="900" smtClean="0"/>
          </a:p>
          <a:p>
            <a:pPr eaLnBrk="1" hangingPunct="1">
              <a:spcBef>
                <a:spcPct val="0"/>
              </a:spcBef>
            </a:pPr>
            <a:r>
              <a:rPr lang="en-US" sz="900" smtClean="0"/>
              <a:t>52 week high = 75.23</a:t>
            </a:r>
          </a:p>
          <a:p>
            <a:pPr eaLnBrk="1" hangingPunct="1">
              <a:spcBef>
                <a:spcPct val="0"/>
              </a:spcBef>
            </a:pPr>
            <a:r>
              <a:rPr lang="en-US" sz="900" smtClean="0"/>
              <a:t>52 week low = 54.85</a:t>
            </a:r>
          </a:p>
          <a:p>
            <a:pPr eaLnBrk="1" hangingPunct="1">
              <a:spcBef>
                <a:spcPct val="0"/>
              </a:spcBef>
            </a:pPr>
            <a:r>
              <a:rPr lang="en-US" sz="900" smtClean="0"/>
              <a:t>Company is Costco Wholesale</a:t>
            </a:r>
          </a:p>
          <a:p>
            <a:pPr eaLnBrk="1" hangingPunct="1">
              <a:spcBef>
                <a:spcPct val="0"/>
              </a:spcBef>
            </a:pPr>
            <a:r>
              <a:rPr lang="en-US" sz="900" smtClean="0"/>
              <a:t>Annual dividend = $.64 per share</a:t>
            </a:r>
          </a:p>
          <a:p>
            <a:pPr eaLnBrk="1" hangingPunct="1">
              <a:spcBef>
                <a:spcPct val="0"/>
              </a:spcBef>
            </a:pPr>
            <a:r>
              <a:rPr lang="en-US" sz="900" smtClean="0"/>
              <a:t>Dividend yield = 0.90%</a:t>
            </a:r>
          </a:p>
          <a:p>
            <a:pPr eaLnBrk="1" hangingPunct="1">
              <a:spcBef>
                <a:spcPct val="0"/>
              </a:spcBef>
            </a:pPr>
            <a:r>
              <a:rPr lang="en-US" sz="900" smtClean="0"/>
              <a:t>P/E ratio = 27.63</a:t>
            </a:r>
          </a:p>
          <a:p>
            <a:pPr eaLnBrk="1" hangingPunct="1">
              <a:spcBef>
                <a:spcPct val="0"/>
              </a:spcBef>
            </a:pPr>
            <a:r>
              <a:rPr lang="en-US" sz="900" smtClean="0"/>
              <a:t>Most recent price = 73.28</a:t>
            </a:r>
          </a:p>
          <a:p>
            <a:pPr eaLnBrk="1" hangingPunct="1">
              <a:spcBef>
                <a:spcPct val="0"/>
              </a:spcBef>
            </a:pPr>
            <a:endParaRPr lang="en-US" sz="900" smtClean="0"/>
          </a:p>
          <a:p>
            <a:pPr eaLnBrk="1" hangingPunct="1">
              <a:spcBef>
                <a:spcPct val="0"/>
              </a:spcBef>
            </a:pPr>
            <a:r>
              <a:rPr lang="en-US" i="1" smtClean="0"/>
              <a:t>Lecture Tip: </a:t>
            </a:r>
            <a:r>
              <a:rPr lang="en-US" smtClean="0"/>
              <a:t>A useful assignment is to require students to obtain a recent </a:t>
            </a:r>
            <a:r>
              <a:rPr lang="en-US" u="sng" smtClean="0"/>
              <a:t>Wall Street Journal </a:t>
            </a:r>
            <a:r>
              <a:rPr lang="en-US" smtClean="0"/>
              <a:t>and examine the financial section. Have the students examine the dividend column for various stocks and point out the number of non-dividend paying stocks. Also have them identify the information available in each quote. This allows them to see more information at once than they would normally see with online quotes. </a:t>
            </a:r>
          </a:p>
        </p:txBody>
      </p:sp>
      <p:sp>
        <p:nvSpPr>
          <p:cNvPr id="1249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0F4DA0-1FEA-41AB-BAA1-F65E53AA2E3F}" type="slidenum">
              <a:rPr lang="en-US"/>
              <a:pPr fontAlgn="base">
                <a:spcBef>
                  <a:spcPct val="0"/>
                </a:spcBef>
                <a:spcAft>
                  <a:spcPct val="0"/>
                </a:spcAft>
                <a:defRPr/>
              </a:pPr>
              <a:t>74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great time to introduce to students the concept of a perpetuity as it applies to a share of common stock.  Cleary an investor can “end” the perpetuity by simply selling the stock to another investor, thus ending the stream of future dividends for that first investor.</a:t>
            </a:r>
          </a:p>
          <a:p>
            <a:pPr eaLnBrk="1" hangingPunct="1">
              <a:spcBef>
                <a:spcPct val="0"/>
              </a:spcBef>
            </a:pPr>
            <a:endParaRPr lang="en-US" smtClean="0"/>
          </a:p>
          <a:p>
            <a:pPr eaLnBrk="1" hangingPunct="1">
              <a:spcBef>
                <a:spcPct val="0"/>
              </a:spcBef>
            </a:pPr>
            <a:r>
              <a:rPr lang="en-US" smtClean="0"/>
              <a:t>The introduction of stock in this chapter assumes a fixed coupon interest rate producing a constant coupon payment and the stock dividend grows over time.  Some firms pay zero dividends and some bonds pay zero coupons but those are the exceptions, not the rule. </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219FA9-DC19-4DEB-8CE1-99C720812FA2}" type="slidenum">
              <a:rPr lang="en-US"/>
              <a:pPr fontAlgn="base">
                <a:spcBef>
                  <a:spcPct val="0"/>
                </a:spcBef>
                <a:spcAft>
                  <a:spcPct val="0"/>
                </a:spcAft>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Reminding students</a:t>
            </a:r>
          </a:p>
        </p:txBody>
      </p:sp>
      <p:sp>
        <p:nvSpPr>
          <p:cNvPr id="1269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CD2658-6069-4952-984C-E31192CC6E0E}" type="slidenum">
              <a:rPr lang="en-US"/>
              <a:pPr fontAlgn="base">
                <a:spcBef>
                  <a:spcPct val="0"/>
                </a:spcBef>
                <a:spcAft>
                  <a:spcPct val="0"/>
                </a:spcAft>
                <a:defRPr/>
              </a:pPr>
              <a:t>75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CAB51251-A325-4F62-A84F-667D7E266C82}" type="slidenum">
              <a:rPr lang="en-US"/>
              <a:pPr fontAlgn="base">
                <a:spcBef>
                  <a:spcPct val="0"/>
                </a:spcBef>
                <a:spcAft>
                  <a:spcPct val="0"/>
                </a:spcAft>
                <a:defRPr/>
              </a:pPr>
              <a:t>76</a:t>
            </a:fld>
            <a:endParaRPr lang="en-US"/>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DF733EFB-407F-4280-9C0B-EE691704A959}" type="slidenum">
              <a:rPr lang="en-US"/>
              <a:pPr fontAlgn="base">
                <a:spcBef>
                  <a:spcPct val="0"/>
                </a:spcBef>
                <a:spcAft>
                  <a:spcPct val="0"/>
                </a:spcAft>
                <a:defRPr/>
              </a:pPr>
              <a:t>77</a:t>
            </a:fld>
            <a:endParaRPr lang="en-US"/>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Zero growth: 2 / .15 = 13.33</a:t>
            </a:r>
          </a:p>
          <a:p>
            <a:pPr eaLnBrk="1" hangingPunct="1">
              <a:spcBef>
                <a:spcPct val="0"/>
              </a:spcBef>
            </a:pPr>
            <a:endParaRPr lang="en-US" smtClean="0"/>
          </a:p>
          <a:p>
            <a:pPr eaLnBrk="1" hangingPunct="1">
              <a:spcBef>
                <a:spcPct val="0"/>
              </a:spcBef>
            </a:pPr>
            <a:r>
              <a:rPr lang="en-US" smtClean="0"/>
              <a:t>Constant growth: 2(1.03) / (.15 - .03) = $17.17</a:t>
            </a:r>
          </a:p>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1.</a:t>
            </a:r>
            <a:fld id="{B2431893-310E-4D82-943A-BF051A204991}" type="slidenum">
              <a:rPr lang="en-US"/>
              <a:pPr fontAlgn="base">
                <a:spcBef>
                  <a:spcPct val="0"/>
                </a:spcBef>
                <a:spcAft>
                  <a:spcPct val="0"/>
                </a:spcAft>
                <a:defRPr/>
              </a:pPr>
              <a:t>78</a:t>
            </a:fld>
            <a:endParaRPr lang="en-US"/>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Expected return = 2/50 + .06 = .10</a:t>
            </a:r>
          </a:p>
          <a:p>
            <a:pPr eaLnBrk="1" hangingPunct="1">
              <a:spcBef>
                <a:spcPct val="0"/>
              </a:spcBef>
            </a:pPr>
            <a:r>
              <a:rPr lang="en-US" smtClean="0"/>
              <a:t>Price = 2/ (.12 - .06) = $33.33</a:t>
            </a:r>
          </a:p>
          <a:p>
            <a:pPr eaLnBrk="1" hangingPunct="1">
              <a:spcBef>
                <a:spcPct val="0"/>
              </a:spcBef>
            </a:pPr>
            <a:r>
              <a:rPr lang="en-US" smtClean="0"/>
              <a:t>Dividend yield = 2 / 33.33 = 6%</a:t>
            </a:r>
          </a:p>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0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7D8677-41D5-4232-B0AC-F6CC87E87A58}" type="slidenum">
              <a:rPr lang="en-US"/>
              <a:pPr fontAlgn="base">
                <a:spcBef>
                  <a:spcPct val="0"/>
                </a:spcBef>
                <a:spcAft>
                  <a:spcPct val="0"/>
                </a:spcAft>
                <a:defRPr/>
              </a:pPr>
              <a:t>83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C69C30-0FBC-4976-BD76-059C2F4330AB}" type="slidenum">
              <a:rPr lang="en-US"/>
              <a:pPr fontAlgn="base">
                <a:spcBef>
                  <a:spcPct val="0"/>
                </a:spcBef>
                <a:spcAft>
                  <a:spcPct val="0"/>
                </a:spcAft>
                <a:defRPr/>
              </a:pPr>
              <a:t>84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important slide demonstrates visually to students the connection between the past  chapter of Bonds.  Demonstrating both the similarities and the differences of the two financial instruments allows students the opportunity to visualize how finance approaches valuation.</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CACCFA-81B9-4E08-9F87-0F8EC4679FBD}" type="slidenum">
              <a:rPr lang="en-US"/>
              <a:pPr fontAlgn="base">
                <a:spcBef>
                  <a:spcPct val="0"/>
                </a:spcBef>
                <a:spcAft>
                  <a:spcPct val="0"/>
                </a:spcAft>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066E44-57C2-4403-A86A-D1EB72ED2270}" type="slidenum">
              <a:rPr lang="en-US"/>
              <a:pPr fontAlgn="base">
                <a:spcBef>
                  <a:spcPct val="0"/>
                </a:spcBef>
                <a:spcAft>
                  <a:spcPct val="0"/>
                </a:spcAft>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the text points out, a stock that currently pays no dividends may or may not have value; a stock that will NEVER pay a dividend cannot have any value as long as investors are rational. For a stock that currently pays no dividend, market value derives from (a) the hope of future dividends and/or (b) the expectation of a liquidating dividend. This issue is discussed in more depth in a </a:t>
            </a:r>
            <a:r>
              <a:rPr lang="en-US" i="1" smtClean="0"/>
              <a:t>Lecture Tip</a:t>
            </a:r>
            <a:r>
              <a:rPr lang="en-US" smtClean="0"/>
              <a:t> in the IM.</a:t>
            </a:r>
          </a:p>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D25BE-765D-452B-87BF-CAA8C44441C4}" type="slidenum">
              <a:rPr lang="en-US"/>
              <a:pPr fontAlgn="base">
                <a:spcBef>
                  <a:spcPct val="0"/>
                </a:spcBef>
                <a:spcAft>
                  <a:spcPct val="0"/>
                </a:spcAft>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the calculation can also be done as:</a:t>
            </a:r>
          </a:p>
          <a:p>
            <a:pPr eaLnBrk="1" hangingPunct="1">
              <a:spcBef>
                <a:spcPct val="0"/>
              </a:spcBef>
            </a:pPr>
            <a:r>
              <a:rPr lang="en-US" smtClean="0"/>
              <a:t>FV = 14; PMT = 2; I/Y = 20; N = 1; CPT PV = -13.33</a:t>
            </a:r>
          </a:p>
          <a:p>
            <a:pPr eaLnBrk="1" hangingPunct="1">
              <a:spcBef>
                <a:spcPct val="0"/>
              </a:spcBef>
            </a:pPr>
            <a:endParaRPr lang="en-US" smtClean="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6E1DE1-4323-4804-91F1-476C28473807}" type="slidenum">
              <a:rPr lang="en-US"/>
              <a:pPr fontAlgn="base">
                <a:spcBef>
                  <a:spcPct val="0"/>
                </a:spcBef>
                <a:spcAft>
                  <a:spcPct val="0"/>
                </a:spcAft>
                <a:defRPr/>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you have taught students how to use uneven cash flow keys, then you can show them how to do this on the calculator. The notation below is for the TI-BA-II+</a:t>
            </a:r>
          </a:p>
          <a:p>
            <a:pPr eaLnBrk="1" hangingPunct="1">
              <a:spcBef>
                <a:spcPct val="0"/>
              </a:spcBef>
            </a:pPr>
            <a:r>
              <a:rPr lang="en-US" smtClean="0"/>
              <a:t>Or CF</a:t>
            </a:r>
            <a:r>
              <a:rPr lang="en-US" baseline="-25000" smtClean="0"/>
              <a:t>0</a:t>
            </a:r>
            <a:r>
              <a:rPr lang="en-US" smtClean="0"/>
              <a:t> = 0; C01 = 2; F01 = 1; C02 = 16.80; F02 = 1; NPV; I = 20; CPT NPV = 13.33</a:t>
            </a:r>
          </a:p>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333F7-BF09-4CA7-83CD-821A6EC0B0B2}" type="slidenum">
              <a:rPr lang="en-US"/>
              <a:pPr fontAlgn="base">
                <a:spcBef>
                  <a:spcPct val="0"/>
                </a:spcBef>
                <a:spcAft>
                  <a:spcPct val="0"/>
                </a:spcAft>
                <a:defRPr/>
              </a:pPr>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 is the growth rate in dividends; the subscripts denote the period in which the dividend is paid. This is the formula for a growing perpetuity that was developed in chapter 6.</a:t>
            </a:r>
          </a:p>
          <a:p>
            <a:pPr eaLnBrk="1" hangingPunct="1">
              <a:spcBef>
                <a:spcPct val="0"/>
              </a:spcBef>
            </a:pPr>
            <a:endParaRPr lang="en-US" smtClean="0"/>
          </a:p>
          <a:p>
            <a:pPr eaLnBrk="1" hangingPunct="1">
              <a:spcBef>
                <a:spcPct val="0"/>
              </a:spcBef>
            </a:pPr>
            <a:r>
              <a:rPr lang="en-US" smtClean="0"/>
              <a:t>An expanded derivation of the model is available in a </a:t>
            </a:r>
            <a:r>
              <a:rPr lang="en-US" i="1" smtClean="0"/>
              <a:t>Lecture Tip</a:t>
            </a:r>
            <a:r>
              <a:rPr lang="en-US" smtClean="0"/>
              <a:t> in the IM.</a:t>
            </a:r>
          </a:p>
          <a:p>
            <a:pPr eaLnBrk="1" hangingPunct="1">
              <a:spcBef>
                <a:spcPct val="0"/>
              </a:spcBef>
            </a:pPr>
            <a:endParaRPr lang="en-US"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C4FF07-7868-4E5A-8BB3-03C3115A6CC9}" type="slidenum">
              <a:rPr lang="en-US"/>
              <a:pPr fontAlgn="base">
                <a:spcBef>
                  <a:spcPct val="0"/>
                </a:spcBef>
                <a:spcAft>
                  <a:spcPct val="0"/>
                </a:spcAft>
                <a:defRPr/>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24A08E-7942-4898-9CAD-ADBFE3239451}" type="datetime1">
              <a:rPr lang="en-US"/>
              <a:pPr>
                <a:defRPr/>
              </a:pPr>
              <a:t>3/25/2017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8-</a:t>
            </a:r>
            <a:fld id="{8BFE4C55-0CC1-45A3-B4EB-6E2D0420BFF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4BEB30-A506-463E-A8B7-A33643958C05}" type="datetime1">
              <a:rPr lang="en-US"/>
              <a:pPr>
                <a:defRPr/>
              </a:pPr>
              <a:t>3/25/2017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8-</a:t>
            </a:r>
            <a:fld id="{58C60371-F714-4AB8-914C-6A69F0A5C0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1D574F6-A4FC-4B13-8A6F-E3FBF1F4DEAD}" type="datetime1">
              <a:rPr lang="en-US"/>
              <a:pPr>
                <a:defRPr/>
              </a:pPr>
              <a:t>3/25/2017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8-</a:t>
            </a:r>
            <a:fld id="{F6102C39-8AA1-46B7-9ABC-5FA66AE9EA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82D9B3-2C21-412E-AE47-EAD209C896FC}" type="datetime1">
              <a:rPr lang="en-US"/>
              <a:pPr>
                <a:defRPr/>
              </a:pPr>
              <a:t>3/25/2017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8-</a:t>
            </a:r>
            <a:fld id="{ACBF71C7-1312-4CB5-B81E-F7AD67190C4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9E22A4-D410-4F54-BB0D-C1F0BD74A7FB}" type="datetime1">
              <a:rPr lang="en-US"/>
              <a:pPr>
                <a:defRPr/>
              </a:pPr>
              <a:t>3/25/2017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8-</a:t>
            </a:r>
            <a:fld id="{39314D36-6E6C-4E1C-86DF-6CED9085BE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A299F4-1EC9-499D-AB71-573FBE1D0B69}" type="datetime1">
              <a:rPr lang="en-US"/>
              <a:pPr>
                <a:defRPr/>
              </a:pPr>
              <a:t>3/25/2017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8-</a:t>
            </a:r>
            <a:fld id="{11254693-0775-4B1A-8904-8CD20A055B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DCC902-FB13-4751-BBAA-A2872DDF03B4}" type="datetime1">
              <a:rPr lang="en-US"/>
              <a:pPr>
                <a:defRPr/>
              </a:pPr>
              <a:t>3/25/2017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r>
              <a:rPr lang="en-US"/>
              <a:t>8-</a:t>
            </a:r>
            <a:fld id="{3EDF6574-5D43-41F4-B58A-1FD86140902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15AFACD-8AE0-4844-A370-1066F2E8C8C9}" type="datetime1">
              <a:rPr lang="en-US"/>
              <a:pPr>
                <a:defRPr/>
              </a:pPr>
              <a:t>3/25/2017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8-</a:t>
            </a:r>
            <a:fld id="{57D0CD92-A035-40B7-BAA6-DA07C5329F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8EAFD9-770E-4A9A-B451-2831D9D1CD29}" type="datetime1">
              <a:rPr lang="en-US"/>
              <a:pPr>
                <a:defRPr/>
              </a:pPr>
              <a:t>3/25/2017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r>
              <a:rPr lang="en-US"/>
              <a:t>8-</a:t>
            </a:r>
            <a:fld id="{F8FF4F98-1520-44F9-892B-1F9234A98A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BAE9C0-58EF-4DA2-B672-E6648260136B}" type="datetime1">
              <a:rPr lang="en-US"/>
              <a:pPr>
                <a:defRPr/>
              </a:pPr>
              <a:t>3/25/2017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8-</a:t>
            </a:r>
            <a:fld id="{D95F11EE-1552-4196-BAEE-22974F6763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E07AC6-A3A6-43A6-BEEF-A2F9A3ECEE26}" type="datetime1">
              <a:rPr lang="en-US"/>
              <a:pPr>
                <a:defRPr/>
              </a:pPr>
              <a:t>3/25/2017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8-</a:t>
            </a:r>
            <a:fld id="{F603F240-E0A6-429A-98E6-CF58F80BB0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fld id="{1A2B8D91-E899-4A24-847B-21625DF99027}" type="datetime1">
              <a:rPr lang="en-US"/>
              <a:pPr>
                <a:defRPr/>
              </a:pPr>
              <a:t>3/25/2017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r>
              <a:rPr lang="en-US"/>
              <a:t>8-</a:t>
            </a:r>
            <a:fld id="{1F1B8F38-0063-410F-885A-B4729B0738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www.instinet.com/"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hyperlink" Target="http://www.bloomberg.co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a:t>8-</a:t>
            </a:r>
            <a:fld id="{C5E3D54B-C252-4111-9057-311692E9C91B}" type="slidenum">
              <a:rPr lang="en-US"/>
              <a:pPr>
                <a:defRPr/>
              </a:pPr>
              <a:t>1</a:t>
            </a:fld>
            <a:endParaRPr lang="en-US"/>
          </a:p>
        </p:txBody>
      </p:sp>
      <p:sp>
        <p:nvSpPr>
          <p:cNvPr id="8195" name="Rectangle 2"/>
          <p:cNvSpPr>
            <a:spLocks noChangeArrowheads="1"/>
          </p:cNvSpPr>
          <p:nvPr/>
        </p:nvSpPr>
        <p:spPr bwMode="auto">
          <a:xfrm>
            <a:off x="2589213" y="1600200"/>
            <a:ext cx="2319337" cy="708025"/>
          </a:xfrm>
          <a:prstGeom prst="rect">
            <a:avLst/>
          </a:prstGeom>
          <a:noFill/>
          <a:ln w="9525">
            <a:noFill/>
            <a:miter lim="800000"/>
            <a:headEnd/>
            <a:tailEnd/>
          </a:ln>
        </p:spPr>
        <p:txBody>
          <a:bodyPr wrap="none">
            <a:spAutoFit/>
          </a:bodyPr>
          <a:lstStyle/>
          <a:p>
            <a:pPr algn="ctr"/>
            <a:r>
              <a:rPr lang="en-US" sz="4000" b="1">
                <a:solidFill>
                  <a:schemeClr val="tx2"/>
                </a:solidFill>
                <a:latin typeface="Franklin Gothic Book" pitchFamily="34" charset="0"/>
              </a:rPr>
              <a:t>Chapter 8</a:t>
            </a:r>
          </a:p>
        </p:txBody>
      </p:sp>
      <p:sp>
        <p:nvSpPr>
          <p:cNvPr id="8196" name="Rectangle 3"/>
          <p:cNvSpPr>
            <a:spLocks noChangeArrowheads="1"/>
          </p:cNvSpPr>
          <p:nvPr/>
        </p:nvSpPr>
        <p:spPr bwMode="auto">
          <a:xfrm>
            <a:off x="1828800" y="3276600"/>
            <a:ext cx="3535363" cy="708025"/>
          </a:xfrm>
          <a:prstGeom prst="rect">
            <a:avLst/>
          </a:prstGeom>
          <a:noFill/>
          <a:ln w="9525">
            <a:noFill/>
            <a:miter lim="800000"/>
            <a:headEnd/>
            <a:tailEnd/>
          </a:ln>
        </p:spPr>
        <p:txBody>
          <a:bodyPr wrap="none">
            <a:spAutoFit/>
          </a:bodyPr>
          <a:lstStyle/>
          <a:p>
            <a:pPr algn="ctr"/>
            <a:r>
              <a:rPr lang="en-US" sz="4000" b="1">
                <a:solidFill>
                  <a:schemeClr val="tx2"/>
                </a:solidFill>
                <a:latin typeface="Franklin Gothic Book" pitchFamily="34" charset="0"/>
              </a:rPr>
              <a:t>Stock Valuation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22"/>
          <p:cNvSpPr>
            <a:spLocks noGrp="1"/>
          </p:cNvSpPr>
          <p:nvPr>
            <p:ph type="sldNum" sz="quarter" idx="12"/>
          </p:nvPr>
        </p:nvSpPr>
        <p:spPr bwMode="auto">
          <a:ln>
            <a:round/>
            <a:headEnd/>
            <a:tailEnd/>
          </a:ln>
        </p:spPr>
        <p:txBody>
          <a:bodyPr/>
          <a:lstStyle/>
          <a:p>
            <a:pPr>
              <a:defRPr/>
            </a:pPr>
            <a:r>
              <a:rPr lang="en-US"/>
              <a:t>8-</a:t>
            </a:r>
            <a:fld id="{487D7859-6714-4A9C-9A48-1F69C9C8E5B8}" type="slidenum">
              <a:rPr lang="en-US"/>
              <a:pPr>
                <a:defRPr/>
              </a:pPr>
              <a:t>10</a:t>
            </a:fld>
            <a:endParaRPr lang="en-US"/>
          </a:p>
        </p:txBody>
      </p:sp>
      <p:sp>
        <p:nvSpPr>
          <p:cNvPr id="2" name="TextBox 1"/>
          <p:cNvSpPr txBox="1">
            <a:spLocks noChangeArrowheads="1"/>
          </p:cNvSpPr>
          <p:nvPr/>
        </p:nvSpPr>
        <p:spPr bwMode="auto">
          <a:xfrm>
            <a:off x="533400" y="381000"/>
            <a:ext cx="8305800" cy="2103438"/>
          </a:xfrm>
          <a:prstGeom prst="rect">
            <a:avLst/>
          </a:prstGeom>
          <a:noFill/>
          <a:ln w="9525">
            <a:noFill/>
            <a:miter lim="800000"/>
            <a:headEnd/>
            <a:tailEnd/>
          </a:ln>
        </p:spPr>
        <p:txBody>
          <a:bodyPr>
            <a:spAutoFit/>
          </a:bodyPr>
          <a:lstStyle/>
          <a:p>
            <a:pPr marL="287338" indent="-287338"/>
            <a:r>
              <a:rPr lang="en-US" sz="3600" b="1">
                <a:latin typeface="Perpetua" pitchFamily="18" charset="0"/>
              </a:rPr>
              <a:t>Notice these differences:</a:t>
            </a:r>
          </a:p>
          <a:p>
            <a:pPr marL="287338" indent="-287338">
              <a:buFont typeface="Arial" charset="0"/>
              <a:buChar char="•"/>
            </a:pPr>
            <a:r>
              <a:rPr lang="en-US" sz="3200" b="1">
                <a:latin typeface="Perpetua" pitchFamily="18" charset="0"/>
              </a:rPr>
              <a:t>The “C’s” are constant and equal</a:t>
            </a:r>
          </a:p>
          <a:p>
            <a:pPr marL="287338" indent="-287338">
              <a:buFont typeface="Arial" charset="0"/>
              <a:buChar char="•"/>
            </a:pPr>
            <a:r>
              <a:rPr lang="en-US" sz="3200" b="1">
                <a:latin typeface="Perpetua" pitchFamily="18" charset="0"/>
              </a:rPr>
              <a:t>The bond ends (year 5 here)</a:t>
            </a:r>
          </a:p>
          <a:p>
            <a:pPr marL="287338" indent="-287338">
              <a:buFont typeface="Arial" charset="0"/>
              <a:buChar char="•"/>
            </a:pPr>
            <a:r>
              <a:rPr lang="en-US" sz="3200" b="1">
                <a:latin typeface="Perpetua" pitchFamily="18" charset="0"/>
              </a:rPr>
              <a:t>There is a lump sum at the end</a:t>
            </a:r>
          </a:p>
        </p:txBody>
      </p:sp>
      <p:grpSp>
        <p:nvGrpSpPr>
          <p:cNvPr id="17412" name="Group 23"/>
          <p:cNvGrpSpPr>
            <a:grpSpLocks/>
          </p:cNvGrpSpPr>
          <p:nvPr/>
        </p:nvGrpSpPr>
        <p:grpSpPr bwMode="auto">
          <a:xfrm>
            <a:off x="990600" y="2971800"/>
            <a:ext cx="6629400" cy="2413000"/>
            <a:chOff x="1066800" y="1828800"/>
            <a:chExt cx="6629400" cy="2413000"/>
          </a:xfrm>
        </p:grpSpPr>
        <p:grpSp>
          <p:nvGrpSpPr>
            <p:cNvPr id="17420" name="Group 26"/>
            <p:cNvGrpSpPr>
              <a:grpSpLocks/>
            </p:cNvGrpSpPr>
            <p:nvPr/>
          </p:nvGrpSpPr>
          <p:grpSpPr bwMode="auto">
            <a:xfrm>
              <a:off x="1066800" y="1828800"/>
              <a:ext cx="6172200" cy="990600"/>
              <a:chOff x="1295400" y="1905000"/>
              <a:chExt cx="6172200" cy="990600"/>
            </a:xfrm>
          </p:grpSpPr>
          <p:cxnSp>
            <p:nvCxnSpPr>
              <p:cNvPr id="4" name="Straight Connector 3"/>
              <p:cNvCxnSpPr/>
              <p:nvPr/>
            </p:nvCxnSpPr>
            <p:spPr>
              <a:xfrm>
                <a:off x="1295400" y="2895600"/>
                <a:ext cx="594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0287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17738"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0677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59422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83263"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723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435" name="TextBox 21"/>
              <p:cNvSpPr txBox="1">
                <a:spLocks noChangeArrowheads="1"/>
              </p:cNvSpPr>
              <p:nvPr/>
            </p:nvSpPr>
            <p:spPr bwMode="auto">
              <a:xfrm>
                <a:off x="2286000" y="1905000"/>
                <a:ext cx="238125" cy="523220"/>
              </a:xfrm>
              <a:prstGeom prst="rect">
                <a:avLst/>
              </a:prstGeom>
              <a:noFill/>
              <a:ln w="9525">
                <a:noFill/>
                <a:miter lim="800000"/>
                <a:headEnd/>
                <a:tailEnd/>
              </a:ln>
            </p:spPr>
            <p:txBody>
              <a:bodyPr>
                <a:spAutoFit/>
              </a:bodyPr>
              <a:lstStyle/>
              <a:p>
                <a:r>
                  <a:rPr lang="en-US" sz="2800">
                    <a:latin typeface="Arial Black" pitchFamily="34" charset="0"/>
                  </a:rPr>
                  <a:t>1</a:t>
                </a:r>
              </a:p>
            </p:txBody>
          </p:sp>
          <p:sp>
            <p:nvSpPr>
              <p:cNvPr id="17436" name="TextBox 22"/>
              <p:cNvSpPr txBox="1">
                <a:spLocks noChangeArrowheads="1"/>
              </p:cNvSpPr>
              <p:nvPr/>
            </p:nvSpPr>
            <p:spPr bwMode="auto">
              <a:xfrm>
                <a:off x="3505200" y="1905000"/>
                <a:ext cx="285750" cy="523220"/>
              </a:xfrm>
              <a:prstGeom prst="rect">
                <a:avLst/>
              </a:prstGeom>
              <a:noFill/>
              <a:ln w="9525">
                <a:noFill/>
                <a:miter lim="800000"/>
                <a:headEnd/>
                <a:tailEnd/>
              </a:ln>
            </p:spPr>
            <p:txBody>
              <a:bodyPr>
                <a:spAutoFit/>
              </a:bodyPr>
              <a:lstStyle/>
              <a:p>
                <a:r>
                  <a:rPr lang="en-US" sz="2800">
                    <a:latin typeface="Arial Black" pitchFamily="34" charset="0"/>
                  </a:rPr>
                  <a:t>2</a:t>
                </a:r>
              </a:p>
            </p:txBody>
          </p:sp>
          <p:sp>
            <p:nvSpPr>
              <p:cNvPr id="17437" name="TextBox 23"/>
              <p:cNvSpPr txBox="1">
                <a:spLocks noChangeArrowheads="1"/>
              </p:cNvSpPr>
              <p:nvPr/>
            </p:nvSpPr>
            <p:spPr bwMode="auto">
              <a:xfrm>
                <a:off x="4724400" y="1905000"/>
                <a:ext cx="285750" cy="523220"/>
              </a:xfrm>
              <a:prstGeom prst="rect">
                <a:avLst/>
              </a:prstGeom>
              <a:noFill/>
              <a:ln w="9525">
                <a:noFill/>
                <a:miter lim="800000"/>
                <a:headEnd/>
                <a:tailEnd/>
              </a:ln>
            </p:spPr>
            <p:txBody>
              <a:bodyPr>
                <a:spAutoFit/>
              </a:bodyPr>
              <a:lstStyle/>
              <a:p>
                <a:r>
                  <a:rPr lang="en-US" sz="2800">
                    <a:latin typeface="Arial Black" pitchFamily="34" charset="0"/>
                  </a:rPr>
                  <a:t>3</a:t>
                </a:r>
              </a:p>
            </p:txBody>
          </p:sp>
          <p:sp>
            <p:nvSpPr>
              <p:cNvPr id="17438" name="TextBox 24"/>
              <p:cNvSpPr txBox="1">
                <a:spLocks noChangeArrowheads="1"/>
              </p:cNvSpPr>
              <p:nvPr/>
            </p:nvSpPr>
            <p:spPr bwMode="auto">
              <a:xfrm>
                <a:off x="5867400" y="1905000"/>
                <a:ext cx="333375" cy="523220"/>
              </a:xfrm>
              <a:prstGeom prst="rect">
                <a:avLst/>
              </a:prstGeom>
              <a:noFill/>
              <a:ln w="9525">
                <a:noFill/>
                <a:miter lim="800000"/>
                <a:headEnd/>
                <a:tailEnd/>
              </a:ln>
            </p:spPr>
            <p:txBody>
              <a:bodyPr>
                <a:spAutoFit/>
              </a:bodyPr>
              <a:lstStyle/>
              <a:p>
                <a:r>
                  <a:rPr lang="en-US" sz="2800">
                    <a:latin typeface="Arial Black" pitchFamily="34" charset="0"/>
                  </a:rPr>
                  <a:t>4</a:t>
                </a:r>
              </a:p>
            </p:txBody>
          </p:sp>
          <p:sp>
            <p:nvSpPr>
              <p:cNvPr id="17439" name="TextBox 25"/>
              <p:cNvSpPr txBox="1">
                <a:spLocks noChangeArrowheads="1"/>
              </p:cNvSpPr>
              <p:nvPr/>
            </p:nvSpPr>
            <p:spPr bwMode="auto">
              <a:xfrm>
                <a:off x="7086600" y="1905000"/>
                <a:ext cx="381000" cy="523220"/>
              </a:xfrm>
              <a:prstGeom prst="rect">
                <a:avLst/>
              </a:prstGeom>
              <a:noFill/>
              <a:ln w="9525">
                <a:noFill/>
                <a:miter lim="800000"/>
                <a:headEnd/>
                <a:tailEnd/>
              </a:ln>
            </p:spPr>
            <p:txBody>
              <a:bodyPr>
                <a:spAutoFit/>
              </a:bodyPr>
              <a:lstStyle/>
              <a:p>
                <a:r>
                  <a:rPr lang="en-US" sz="2800">
                    <a:latin typeface="Arial Black" pitchFamily="34" charset="0"/>
                  </a:rPr>
                  <a:t>5</a:t>
                </a:r>
              </a:p>
            </p:txBody>
          </p:sp>
        </p:grpSp>
        <p:grpSp>
          <p:nvGrpSpPr>
            <p:cNvPr id="17421" name="Group 32"/>
            <p:cNvGrpSpPr>
              <a:grpSpLocks/>
            </p:cNvGrpSpPr>
            <p:nvPr/>
          </p:nvGrpSpPr>
          <p:grpSpPr bwMode="auto">
            <a:xfrm>
              <a:off x="1752600" y="3048000"/>
              <a:ext cx="5943600" cy="584200"/>
              <a:chOff x="1905000" y="3200400"/>
              <a:chExt cx="5943600" cy="584775"/>
            </a:xfrm>
          </p:grpSpPr>
          <p:sp>
            <p:nvSpPr>
              <p:cNvPr id="17423" name="TextBox 27"/>
              <p:cNvSpPr txBox="1">
                <a:spLocks noChangeArrowheads="1"/>
              </p:cNvSpPr>
              <p:nvPr/>
            </p:nvSpPr>
            <p:spPr bwMode="auto">
              <a:xfrm>
                <a:off x="19050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$C</a:t>
                </a:r>
                <a:r>
                  <a:rPr lang="en-US" sz="3200" b="1" baseline="-25000">
                    <a:solidFill>
                      <a:srgbClr val="0070C0"/>
                    </a:solidFill>
                    <a:latin typeface="Arial Black" pitchFamily="34" charset="0"/>
                  </a:rPr>
                  <a:t>1</a:t>
                </a:r>
              </a:p>
            </p:txBody>
          </p:sp>
          <p:sp>
            <p:nvSpPr>
              <p:cNvPr id="17424" name="TextBox 28"/>
              <p:cNvSpPr txBox="1">
                <a:spLocks noChangeArrowheads="1"/>
              </p:cNvSpPr>
              <p:nvPr/>
            </p:nvSpPr>
            <p:spPr bwMode="auto">
              <a:xfrm>
                <a:off x="31242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$C</a:t>
                </a:r>
                <a:r>
                  <a:rPr lang="en-US" sz="3200" b="1" baseline="-25000">
                    <a:solidFill>
                      <a:srgbClr val="0070C0"/>
                    </a:solidFill>
                    <a:latin typeface="Arial Black" pitchFamily="34" charset="0"/>
                  </a:rPr>
                  <a:t>2</a:t>
                </a:r>
              </a:p>
            </p:txBody>
          </p:sp>
          <p:sp>
            <p:nvSpPr>
              <p:cNvPr id="17425" name="TextBox 29"/>
              <p:cNvSpPr txBox="1">
                <a:spLocks noChangeArrowheads="1"/>
              </p:cNvSpPr>
              <p:nvPr/>
            </p:nvSpPr>
            <p:spPr bwMode="auto">
              <a:xfrm>
                <a:off x="43434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$C</a:t>
                </a:r>
                <a:r>
                  <a:rPr lang="en-US" sz="3200" b="1" baseline="-25000">
                    <a:solidFill>
                      <a:srgbClr val="0070C0"/>
                    </a:solidFill>
                    <a:latin typeface="Arial Black" pitchFamily="34" charset="0"/>
                  </a:rPr>
                  <a:t>3</a:t>
                </a:r>
              </a:p>
            </p:txBody>
          </p:sp>
          <p:sp>
            <p:nvSpPr>
              <p:cNvPr id="17426" name="TextBox 30"/>
              <p:cNvSpPr txBox="1">
                <a:spLocks noChangeArrowheads="1"/>
              </p:cNvSpPr>
              <p:nvPr/>
            </p:nvSpPr>
            <p:spPr bwMode="auto">
              <a:xfrm>
                <a:off x="55626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$C</a:t>
                </a:r>
                <a:r>
                  <a:rPr lang="en-US" sz="3200" b="1" baseline="-25000">
                    <a:solidFill>
                      <a:srgbClr val="0070C0"/>
                    </a:solidFill>
                    <a:latin typeface="Arial Black" pitchFamily="34" charset="0"/>
                  </a:rPr>
                  <a:t>4</a:t>
                </a:r>
              </a:p>
            </p:txBody>
          </p:sp>
          <p:sp>
            <p:nvSpPr>
              <p:cNvPr id="17427" name="TextBox 31"/>
              <p:cNvSpPr txBox="1">
                <a:spLocks noChangeArrowheads="1"/>
              </p:cNvSpPr>
              <p:nvPr/>
            </p:nvSpPr>
            <p:spPr bwMode="auto">
              <a:xfrm>
                <a:off x="67818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$C</a:t>
                </a:r>
                <a:r>
                  <a:rPr lang="en-US" sz="3200" b="1" baseline="-25000">
                    <a:solidFill>
                      <a:srgbClr val="0070C0"/>
                    </a:solidFill>
                    <a:latin typeface="Arial Black" pitchFamily="34" charset="0"/>
                  </a:rPr>
                  <a:t>5</a:t>
                </a:r>
              </a:p>
            </p:txBody>
          </p:sp>
        </p:grpSp>
        <p:sp>
          <p:nvSpPr>
            <p:cNvPr id="17422" name="TextBox 26"/>
            <p:cNvSpPr txBox="1">
              <a:spLocks noChangeArrowheads="1"/>
            </p:cNvSpPr>
            <p:nvPr/>
          </p:nvSpPr>
          <p:spPr bwMode="auto">
            <a:xfrm>
              <a:off x="6629400" y="3657600"/>
              <a:ext cx="914400" cy="584200"/>
            </a:xfrm>
            <a:prstGeom prst="rect">
              <a:avLst/>
            </a:prstGeom>
            <a:noFill/>
            <a:ln w="9525">
              <a:noFill/>
              <a:miter lim="800000"/>
              <a:headEnd/>
              <a:tailEnd/>
            </a:ln>
          </p:spPr>
          <p:txBody>
            <a:bodyPr>
              <a:spAutoFit/>
            </a:bodyPr>
            <a:lstStyle/>
            <a:p>
              <a:r>
                <a:rPr lang="en-US" sz="3200">
                  <a:solidFill>
                    <a:srgbClr val="0070C0"/>
                  </a:solidFill>
                  <a:latin typeface="Arial Black" pitchFamily="34" charset="0"/>
                </a:rPr>
                <a:t>$M</a:t>
              </a:r>
            </a:p>
          </p:txBody>
        </p:sp>
      </p:grpSp>
      <p:grpSp>
        <p:nvGrpSpPr>
          <p:cNvPr id="8" name="Group 32"/>
          <p:cNvGrpSpPr>
            <a:grpSpLocks/>
          </p:cNvGrpSpPr>
          <p:nvPr/>
        </p:nvGrpSpPr>
        <p:grpSpPr bwMode="auto">
          <a:xfrm>
            <a:off x="2514600" y="4267200"/>
            <a:ext cx="4114800" cy="457200"/>
            <a:chOff x="2514600" y="4267200"/>
            <a:chExt cx="4114800" cy="457200"/>
          </a:xfrm>
        </p:grpSpPr>
        <p:sp>
          <p:nvSpPr>
            <p:cNvPr id="26" name="Equal 25"/>
            <p:cNvSpPr/>
            <p:nvPr/>
          </p:nvSpPr>
          <p:spPr>
            <a:xfrm>
              <a:off x="3733800" y="4267200"/>
              <a:ext cx="457200" cy="457200"/>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8" name="Equal 27"/>
            <p:cNvSpPr/>
            <p:nvPr/>
          </p:nvSpPr>
          <p:spPr>
            <a:xfrm>
              <a:off x="6172200" y="4267200"/>
              <a:ext cx="457200" cy="457200"/>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9" name="Equal 28"/>
            <p:cNvSpPr/>
            <p:nvPr/>
          </p:nvSpPr>
          <p:spPr>
            <a:xfrm>
              <a:off x="4953000" y="4267200"/>
              <a:ext cx="457200" cy="457200"/>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0" name="Equal 29"/>
            <p:cNvSpPr/>
            <p:nvPr/>
          </p:nvSpPr>
          <p:spPr>
            <a:xfrm>
              <a:off x="2514600" y="4267200"/>
              <a:ext cx="457200" cy="457200"/>
            </a:xfrm>
            <a:prstGeom prst="math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pSp>
      <p:sp>
        <p:nvSpPr>
          <p:cNvPr id="31" name="Donut 30"/>
          <p:cNvSpPr/>
          <p:nvPr/>
        </p:nvSpPr>
        <p:spPr>
          <a:xfrm>
            <a:off x="6400800" y="2667000"/>
            <a:ext cx="1219200" cy="1143000"/>
          </a:xfrm>
          <a:prstGeom prst="donut">
            <a:avLst>
              <a:gd name="adj" fmla="val 103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2" name="Donut 31"/>
          <p:cNvSpPr/>
          <p:nvPr/>
        </p:nvSpPr>
        <p:spPr>
          <a:xfrm>
            <a:off x="6400800" y="4495800"/>
            <a:ext cx="1219200" cy="1143000"/>
          </a:xfrm>
          <a:prstGeom prst="donut">
            <a:avLst>
              <a:gd name="adj" fmla="val 1032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2">
                                            <p:txEl>
                                              <p:pRg st="2" end="2"/>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2">
                                            <p:txEl>
                                              <p:pRg st="3" end="3"/>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22"/>
          <p:cNvSpPr>
            <a:spLocks noGrp="1"/>
          </p:cNvSpPr>
          <p:nvPr>
            <p:ph type="sldNum" sz="quarter" idx="12"/>
          </p:nvPr>
        </p:nvSpPr>
        <p:spPr bwMode="auto">
          <a:ln>
            <a:round/>
            <a:headEnd/>
            <a:tailEnd/>
          </a:ln>
        </p:spPr>
        <p:txBody>
          <a:bodyPr/>
          <a:lstStyle/>
          <a:p>
            <a:pPr>
              <a:defRPr/>
            </a:pPr>
            <a:r>
              <a:rPr lang="en-US"/>
              <a:t>8-</a:t>
            </a:r>
            <a:fld id="{DC13E35F-59DA-4B48-BD12-59D94AB52ECA}" type="slidenum">
              <a:rPr lang="en-US"/>
              <a:pPr>
                <a:defRPr/>
              </a:pPr>
              <a:t>11</a:t>
            </a:fld>
            <a:endParaRPr lang="en-US"/>
          </a:p>
        </p:txBody>
      </p:sp>
      <p:sp>
        <p:nvSpPr>
          <p:cNvPr id="2" name="TextBox 1"/>
          <p:cNvSpPr txBox="1">
            <a:spLocks noChangeArrowheads="1"/>
          </p:cNvSpPr>
          <p:nvPr/>
        </p:nvSpPr>
        <p:spPr bwMode="auto">
          <a:xfrm>
            <a:off x="914400" y="381000"/>
            <a:ext cx="7315200" cy="2103438"/>
          </a:xfrm>
          <a:prstGeom prst="rect">
            <a:avLst/>
          </a:prstGeom>
          <a:noFill/>
          <a:ln w="9525">
            <a:noFill/>
            <a:miter lim="800000"/>
            <a:headEnd/>
            <a:tailEnd/>
          </a:ln>
        </p:spPr>
        <p:txBody>
          <a:bodyPr>
            <a:spAutoFit/>
          </a:bodyPr>
          <a:lstStyle/>
          <a:p>
            <a:pPr marL="338138" indent="-338138"/>
            <a:r>
              <a:rPr lang="en-US" sz="3600" b="1">
                <a:latin typeface="Perpetua" pitchFamily="18" charset="0"/>
              </a:rPr>
              <a:t>Notice these differences:</a:t>
            </a:r>
          </a:p>
          <a:p>
            <a:pPr marL="338138" indent="-338138">
              <a:buFont typeface="Arial" charset="0"/>
              <a:buChar char="•"/>
            </a:pPr>
            <a:r>
              <a:rPr lang="en-US" sz="3200" b="1">
                <a:latin typeface="Perpetua" pitchFamily="18" charset="0"/>
              </a:rPr>
              <a:t>The dividends are different</a:t>
            </a:r>
          </a:p>
          <a:p>
            <a:pPr marL="338138" indent="-338138">
              <a:buFont typeface="Arial" charset="0"/>
              <a:buChar char="•"/>
            </a:pPr>
            <a:r>
              <a:rPr lang="en-US" sz="3200" b="1">
                <a:latin typeface="Perpetua" pitchFamily="18" charset="0"/>
              </a:rPr>
              <a:t>The stock never ends</a:t>
            </a:r>
          </a:p>
          <a:p>
            <a:pPr marL="338138" indent="-338138">
              <a:buFont typeface="Arial" charset="0"/>
              <a:buChar char="•"/>
            </a:pPr>
            <a:r>
              <a:rPr lang="en-US" sz="3200" b="1">
                <a:latin typeface="Perpetua" pitchFamily="18" charset="0"/>
              </a:rPr>
              <a:t>There is no lump sum</a:t>
            </a:r>
          </a:p>
        </p:txBody>
      </p:sp>
      <p:grpSp>
        <p:nvGrpSpPr>
          <p:cNvPr id="18436" name="Group 26"/>
          <p:cNvGrpSpPr>
            <a:grpSpLocks/>
          </p:cNvGrpSpPr>
          <p:nvPr/>
        </p:nvGrpSpPr>
        <p:grpSpPr bwMode="auto">
          <a:xfrm>
            <a:off x="990600" y="2971800"/>
            <a:ext cx="6934200" cy="990600"/>
            <a:chOff x="1295400" y="1905000"/>
            <a:chExt cx="6934200" cy="990600"/>
          </a:xfrm>
        </p:grpSpPr>
        <p:cxnSp>
          <p:nvCxnSpPr>
            <p:cNvPr id="4" name="Straight Connector 3"/>
            <p:cNvCxnSpPr/>
            <p:nvPr/>
          </p:nvCxnSpPr>
          <p:spPr>
            <a:xfrm>
              <a:off x="1295400" y="2895600"/>
              <a:ext cx="594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0287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17738"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0677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59422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83263"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723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459" name="TextBox 21"/>
            <p:cNvSpPr txBox="1">
              <a:spLocks noChangeArrowheads="1"/>
            </p:cNvSpPr>
            <p:nvPr/>
          </p:nvSpPr>
          <p:spPr bwMode="auto">
            <a:xfrm>
              <a:off x="2286000" y="1905000"/>
              <a:ext cx="238125" cy="523220"/>
            </a:xfrm>
            <a:prstGeom prst="rect">
              <a:avLst/>
            </a:prstGeom>
            <a:noFill/>
            <a:ln w="9525">
              <a:noFill/>
              <a:miter lim="800000"/>
              <a:headEnd/>
              <a:tailEnd/>
            </a:ln>
          </p:spPr>
          <p:txBody>
            <a:bodyPr>
              <a:spAutoFit/>
            </a:bodyPr>
            <a:lstStyle/>
            <a:p>
              <a:r>
                <a:rPr lang="en-US" sz="2800">
                  <a:latin typeface="Arial Black" pitchFamily="34" charset="0"/>
                </a:rPr>
                <a:t>1</a:t>
              </a:r>
            </a:p>
          </p:txBody>
        </p:sp>
        <p:sp>
          <p:nvSpPr>
            <p:cNvPr id="18460" name="TextBox 22"/>
            <p:cNvSpPr txBox="1">
              <a:spLocks noChangeArrowheads="1"/>
            </p:cNvSpPr>
            <p:nvPr/>
          </p:nvSpPr>
          <p:spPr bwMode="auto">
            <a:xfrm>
              <a:off x="3505200" y="1905000"/>
              <a:ext cx="285750" cy="523220"/>
            </a:xfrm>
            <a:prstGeom prst="rect">
              <a:avLst/>
            </a:prstGeom>
            <a:noFill/>
            <a:ln w="9525">
              <a:noFill/>
              <a:miter lim="800000"/>
              <a:headEnd/>
              <a:tailEnd/>
            </a:ln>
          </p:spPr>
          <p:txBody>
            <a:bodyPr>
              <a:spAutoFit/>
            </a:bodyPr>
            <a:lstStyle/>
            <a:p>
              <a:r>
                <a:rPr lang="en-US" sz="2800">
                  <a:latin typeface="Arial Black" pitchFamily="34" charset="0"/>
                </a:rPr>
                <a:t>2</a:t>
              </a:r>
            </a:p>
          </p:txBody>
        </p:sp>
        <p:sp>
          <p:nvSpPr>
            <p:cNvPr id="18461" name="TextBox 23"/>
            <p:cNvSpPr txBox="1">
              <a:spLocks noChangeArrowheads="1"/>
            </p:cNvSpPr>
            <p:nvPr/>
          </p:nvSpPr>
          <p:spPr bwMode="auto">
            <a:xfrm>
              <a:off x="4724400" y="1905000"/>
              <a:ext cx="285750" cy="523220"/>
            </a:xfrm>
            <a:prstGeom prst="rect">
              <a:avLst/>
            </a:prstGeom>
            <a:noFill/>
            <a:ln w="9525">
              <a:noFill/>
              <a:miter lim="800000"/>
              <a:headEnd/>
              <a:tailEnd/>
            </a:ln>
          </p:spPr>
          <p:txBody>
            <a:bodyPr>
              <a:spAutoFit/>
            </a:bodyPr>
            <a:lstStyle/>
            <a:p>
              <a:r>
                <a:rPr lang="en-US" sz="2800">
                  <a:latin typeface="Arial Black" pitchFamily="34" charset="0"/>
                </a:rPr>
                <a:t>3</a:t>
              </a:r>
            </a:p>
          </p:txBody>
        </p:sp>
        <p:sp>
          <p:nvSpPr>
            <p:cNvPr id="18462" name="TextBox 24"/>
            <p:cNvSpPr txBox="1">
              <a:spLocks noChangeArrowheads="1"/>
            </p:cNvSpPr>
            <p:nvPr/>
          </p:nvSpPr>
          <p:spPr bwMode="auto">
            <a:xfrm>
              <a:off x="5867400" y="1905000"/>
              <a:ext cx="333375" cy="523220"/>
            </a:xfrm>
            <a:prstGeom prst="rect">
              <a:avLst/>
            </a:prstGeom>
            <a:noFill/>
            <a:ln w="9525">
              <a:noFill/>
              <a:miter lim="800000"/>
              <a:headEnd/>
              <a:tailEnd/>
            </a:ln>
          </p:spPr>
          <p:txBody>
            <a:bodyPr>
              <a:spAutoFit/>
            </a:bodyPr>
            <a:lstStyle/>
            <a:p>
              <a:r>
                <a:rPr lang="en-US" sz="2800">
                  <a:latin typeface="Arial Black" pitchFamily="34" charset="0"/>
                </a:rPr>
                <a:t>4</a:t>
              </a:r>
            </a:p>
          </p:txBody>
        </p:sp>
        <p:sp>
          <p:nvSpPr>
            <p:cNvPr id="18463" name="TextBox 25"/>
            <p:cNvSpPr txBox="1">
              <a:spLocks noChangeArrowheads="1"/>
            </p:cNvSpPr>
            <p:nvPr/>
          </p:nvSpPr>
          <p:spPr bwMode="auto">
            <a:xfrm>
              <a:off x="7086600" y="1905000"/>
              <a:ext cx="381000" cy="523220"/>
            </a:xfrm>
            <a:prstGeom prst="rect">
              <a:avLst/>
            </a:prstGeom>
            <a:noFill/>
            <a:ln w="9525">
              <a:noFill/>
              <a:miter lim="800000"/>
              <a:headEnd/>
              <a:tailEnd/>
            </a:ln>
          </p:spPr>
          <p:txBody>
            <a:bodyPr>
              <a:spAutoFit/>
            </a:bodyPr>
            <a:lstStyle/>
            <a:p>
              <a:r>
                <a:rPr lang="en-US" sz="2800">
                  <a:latin typeface="Arial Black" pitchFamily="34" charset="0"/>
                </a:rPr>
                <a:t>5</a:t>
              </a:r>
            </a:p>
          </p:txBody>
        </p:sp>
        <p:cxnSp>
          <p:nvCxnSpPr>
            <p:cNvPr id="29" name="Straight Connector 28"/>
            <p:cNvCxnSpPr/>
            <p:nvPr/>
          </p:nvCxnSpPr>
          <p:spPr>
            <a:xfrm rot="5400000">
              <a:off x="79629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8437" name="TextBox 27"/>
          <p:cNvSpPr txBox="1">
            <a:spLocks noChangeArrowheads="1"/>
          </p:cNvSpPr>
          <p:nvPr/>
        </p:nvSpPr>
        <p:spPr bwMode="auto">
          <a:xfrm>
            <a:off x="1676400" y="4191000"/>
            <a:ext cx="1066800" cy="584200"/>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$D</a:t>
            </a:r>
            <a:r>
              <a:rPr lang="en-US" sz="3200" b="1" baseline="-25000">
                <a:solidFill>
                  <a:srgbClr val="0070C0"/>
                </a:solidFill>
                <a:latin typeface="Arial Black" pitchFamily="34" charset="0"/>
              </a:rPr>
              <a:t>1</a:t>
            </a:r>
          </a:p>
        </p:txBody>
      </p:sp>
      <p:sp>
        <p:nvSpPr>
          <p:cNvPr id="18438" name="TextBox 28"/>
          <p:cNvSpPr txBox="1">
            <a:spLocks noChangeArrowheads="1"/>
          </p:cNvSpPr>
          <p:nvPr/>
        </p:nvSpPr>
        <p:spPr bwMode="auto">
          <a:xfrm>
            <a:off x="2895600" y="4191000"/>
            <a:ext cx="1066800" cy="584200"/>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$D</a:t>
            </a:r>
            <a:r>
              <a:rPr lang="en-US" sz="3200" b="1" baseline="-25000">
                <a:solidFill>
                  <a:srgbClr val="0070C0"/>
                </a:solidFill>
                <a:latin typeface="Arial Black" pitchFamily="34" charset="0"/>
              </a:rPr>
              <a:t>2</a:t>
            </a:r>
          </a:p>
        </p:txBody>
      </p:sp>
      <p:sp>
        <p:nvSpPr>
          <p:cNvPr id="18439" name="TextBox 29"/>
          <p:cNvSpPr txBox="1">
            <a:spLocks noChangeArrowheads="1"/>
          </p:cNvSpPr>
          <p:nvPr/>
        </p:nvSpPr>
        <p:spPr bwMode="auto">
          <a:xfrm>
            <a:off x="4114800" y="4191000"/>
            <a:ext cx="1066800" cy="584200"/>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$D</a:t>
            </a:r>
            <a:r>
              <a:rPr lang="en-US" sz="3200" b="1" baseline="-25000">
                <a:solidFill>
                  <a:srgbClr val="0070C0"/>
                </a:solidFill>
                <a:latin typeface="Arial Black" pitchFamily="34" charset="0"/>
              </a:rPr>
              <a:t>3</a:t>
            </a:r>
          </a:p>
        </p:txBody>
      </p:sp>
      <p:sp>
        <p:nvSpPr>
          <p:cNvPr id="18440" name="TextBox 30"/>
          <p:cNvSpPr txBox="1">
            <a:spLocks noChangeArrowheads="1"/>
          </p:cNvSpPr>
          <p:nvPr/>
        </p:nvSpPr>
        <p:spPr bwMode="auto">
          <a:xfrm>
            <a:off x="5334000" y="4191000"/>
            <a:ext cx="1066800" cy="584200"/>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$D</a:t>
            </a:r>
            <a:r>
              <a:rPr lang="en-US" sz="3200" b="1" baseline="-25000">
                <a:solidFill>
                  <a:srgbClr val="0070C0"/>
                </a:solidFill>
                <a:latin typeface="Arial Black" pitchFamily="34" charset="0"/>
              </a:rPr>
              <a:t>4</a:t>
            </a:r>
          </a:p>
        </p:txBody>
      </p:sp>
      <p:sp>
        <p:nvSpPr>
          <p:cNvPr id="18441" name="TextBox 31"/>
          <p:cNvSpPr txBox="1">
            <a:spLocks noChangeArrowheads="1"/>
          </p:cNvSpPr>
          <p:nvPr/>
        </p:nvSpPr>
        <p:spPr bwMode="auto">
          <a:xfrm>
            <a:off x="6553200" y="4191000"/>
            <a:ext cx="1066800" cy="584200"/>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$D</a:t>
            </a:r>
            <a:r>
              <a:rPr lang="en-US" sz="3200" b="1" baseline="-25000">
                <a:solidFill>
                  <a:srgbClr val="0070C0"/>
                </a:solidFill>
                <a:latin typeface="Arial Black" pitchFamily="34" charset="0"/>
              </a:rPr>
              <a:t>5</a:t>
            </a:r>
          </a:p>
        </p:txBody>
      </p:sp>
      <p:cxnSp>
        <p:nvCxnSpPr>
          <p:cNvPr id="26" name="Straight Connector 25"/>
          <p:cNvCxnSpPr/>
          <p:nvPr/>
        </p:nvCxnSpPr>
        <p:spPr>
          <a:xfrm>
            <a:off x="7010400" y="3962400"/>
            <a:ext cx="914400" cy="0"/>
          </a:xfrm>
          <a:prstGeom prst="line">
            <a:avLst/>
          </a:prstGeom>
          <a:ln w="508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8443" name="TextBox 27"/>
          <p:cNvSpPr txBox="1">
            <a:spLocks noChangeArrowheads="1"/>
          </p:cNvSpPr>
          <p:nvPr/>
        </p:nvSpPr>
        <p:spPr bwMode="auto">
          <a:xfrm>
            <a:off x="7772400" y="4114800"/>
            <a:ext cx="1143000" cy="646113"/>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$D</a:t>
            </a:r>
            <a:r>
              <a:rPr lang="en-US" sz="5400" baseline="-25000">
                <a:solidFill>
                  <a:srgbClr val="FF0000"/>
                </a:solidFill>
                <a:latin typeface="Arial Black" pitchFamily="34" charset="0"/>
              </a:rPr>
              <a:t>∞</a:t>
            </a:r>
            <a:endParaRPr lang="en-US" sz="3200" baseline="-25000">
              <a:solidFill>
                <a:srgbClr val="FF0000"/>
              </a:solidFill>
              <a:latin typeface="Arial Black" pitchFamily="34" charset="0"/>
            </a:endParaRPr>
          </a:p>
        </p:txBody>
      </p:sp>
      <p:sp>
        <p:nvSpPr>
          <p:cNvPr id="18444" name="TextBox 29"/>
          <p:cNvSpPr txBox="1">
            <a:spLocks noChangeArrowheads="1"/>
          </p:cNvSpPr>
          <p:nvPr/>
        </p:nvSpPr>
        <p:spPr bwMode="auto">
          <a:xfrm>
            <a:off x="7696200" y="2819400"/>
            <a:ext cx="914400" cy="769938"/>
          </a:xfrm>
          <a:prstGeom prst="rect">
            <a:avLst/>
          </a:prstGeom>
          <a:noFill/>
          <a:ln w="9525">
            <a:noFill/>
            <a:miter lim="800000"/>
            <a:headEnd/>
            <a:tailEnd/>
          </a:ln>
        </p:spPr>
        <p:txBody>
          <a:bodyPr>
            <a:spAutoFit/>
          </a:bodyPr>
          <a:lstStyle/>
          <a:p>
            <a:r>
              <a:rPr lang="en-US" sz="4400">
                <a:solidFill>
                  <a:srgbClr val="FF0000"/>
                </a:solidFill>
                <a:latin typeface="Arial Black" pitchFamily="34" charset="0"/>
              </a:rPr>
              <a:t>∞</a:t>
            </a:r>
          </a:p>
        </p:txBody>
      </p:sp>
      <p:sp>
        <p:nvSpPr>
          <p:cNvPr id="27" name="Donut 26"/>
          <p:cNvSpPr/>
          <p:nvPr/>
        </p:nvSpPr>
        <p:spPr>
          <a:xfrm>
            <a:off x="7315200" y="2590800"/>
            <a:ext cx="1295400" cy="1219200"/>
          </a:xfrm>
          <a:prstGeom prst="donut">
            <a:avLst>
              <a:gd name="adj" fmla="val 83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1" name="Not Equal 30"/>
          <p:cNvSpPr/>
          <p:nvPr/>
        </p:nvSpPr>
        <p:spPr>
          <a:xfrm>
            <a:off x="2514600" y="4267200"/>
            <a:ext cx="457200" cy="381000"/>
          </a:xfrm>
          <a:prstGeom prst="mathNot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2" name="Not Equal 31"/>
          <p:cNvSpPr/>
          <p:nvPr/>
        </p:nvSpPr>
        <p:spPr>
          <a:xfrm>
            <a:off x="3733800" y="4267200"/>
            <a:ext cx="457200" cy="381000"/>
          </a:xfrm>
          <a:prstGeom prst="mathNot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3" name="Not Equal 32"/>
          <p:cNvSpPr/>
          <p:nvPr/>
        </p:nvSpPr>
        <p:spPr>
          <a:xfrm>
            <a:off x="6172200" y="4267200"/>
            <a:ext cx="457200" cy="381000"/>
          </a:xfrm>
          <a:prstGeom prst="mathNot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5" name="Not Equal 34"/>
          <p:cNvSpPr/>
          <p:nvPr/>
        </p:nvSpPr>
        <p:spPr>
          <a:xfrm>
            <a:off x="4953000" y="4267200"/>
            <a:ext cx="457200" cy="381000"/>
          </a:xfrm>
          <a:prstGeom prst="mathNot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6" name="Not Equal 35"/>
          <p:cNvSpPr/>
          <p:nvPr/>
        </p:nvSpPr>
        <p:spPr>
          <a:xfrm>
            <a:off x="7391400" y="4267200"/>
            <a:ext cx="457200" cy="381000"/>
          </a:xfrm>
          <a:prstGeom prst="mathNotEqual">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7" name="Donut 36"/>
          <p:cNvSpPr/>
          <p:nvPr/>
        </p:nvSpPr>
        <p:spPr>
          <a:xfrm>
            <a:off x="2057400" y="3810000"/>
            <a:ext cx="1295400" cy="1219200"/>
          </a:xfrm>
          <a:prstGeom prst="donut">
            <a:avLst>
              <a:gd name="adj" fmla="val 831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
                                            <p:txEl>
                                              <p:pRg st="1" end="1"/>
                                            </p:txEl>
                                          </p:spTgt>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p:cTn id="18"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0" dur="1000"/>
                                        <p:tgtEl>
                                          <p:spTgt spid="2">
                                            <p:txEl>
                                              <p:pRg st="2" end="2"/>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20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p:cTn id="29"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1"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22"/>
          <p:cNvSpPr>
            <a:spLocks noGrp="1"/>
          </p:cNvSpPr>
          <p:nvPr>
            <p:ph type="sldNum" sz="quarter" idx="12"/>
          </p:nvPr>
        </p:nvSpPr>
        <p:spPr bwMode="auto">
          <a:ln>
            <a:round/>
            <a:headEnd/>
            <a:tailEnd/>
          </a:ln>
        </p:spPr>
        <p:txBody>
          <a:bodyPr/>
          <a:lstStyle/>
          <a:p>
            <a:pPr>
              <a:defRPr/>
            </a:pPr>
            <a:r>
              <a:rPr lang="en-US"/>
              <a:t>8-</a:t>
            </a:r>
            <a:fld id="{FB75F86A-8A3E-45E3-9B1B-EF2552DCB174}" type="slidenum">
              <a:rPr lang="en-US"/>
              <a:pPr>
                <a:defRPr/>
              </a:pPr>
              <a:t>12</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p:txBody>
      </p:sp>
      <p:sp>
        <p:nvSpPr>
          <p:cNvPr id="5" name="TextBox 4"/>
          <p:cNvSpPr txBox="1">
            <a:spLocks noChangeArrowheads="1"/>
          </p:cNvSpPr>
          <p:nvPr/>
        </p:nvSpPr>
        <p:spPr bwMode="auto">
          <a:xfrm>
            <a:off x="914400" y="2133600"/>
            <a:ext cx="7162800" cy="2833688"/>
          </a:xfrm>
          <a:prstGeom prst="rect">
            <a:avLst/>
          </a:prstGeom>
          <a:noFill/>
          <a:ln w="9525">
            <a:noFill/>
            <a:miter lim="800000"/>
            <a:headEnd/>
            <a:tailEnd/>
          </a:ln>
        </p:spPr>
        <p:txBody>
          <a:bodyPr>
            <a:spAutoFit/>
          </a:bodyPr>
          <a:lstStyle/>
          <a:p>
            <a:pPr marL="463550" indent="-463550">
              <a:buFont typeface="Arial" charset="0"/>
              <a:buChar char="•"/>
            </a:pPr>
            <a:r>
              <a:rPr lang="en-US" sz="3200" b="1">
                <a:latin typeface="Perpetua" pitchFamily="18" charset="0"/>
              </a:rPr>
              <a:t>Bond and Stock Differences</a:t>
            </a:r>
          </a:p>
          <a:p>
            <a:pPr marL="463550" indent="-463550">
              <a:buFont typeface="Arial" charset="0"/>
              <a:buChar char="•"/>
            </a:pPr>
            <a:r>
              <a:rPr lang="en-US" sz="3200" b="1">
                <a:latin typeface="Perpetua" pitchFamily="18" charset="0"/>
              </a:rPr>
              <a:t>Common Stock Valuation</a:t>
            </a:r>
          </a:p>
          <a:p>
            <a:pPr marL="463550" indent="-463550">
              <a:buFont typeface="Arial" charset="0"/>
              <a:buChar char="•"/>
            </a:pPr>
            <a:r>
              <a:rPr lang="en-US" sz="3200" b="1">
                <a:latin typeface="Perpetua" pitchFamily="18" charset="0"/>
              </a:rPr>
              <a:t>Features of Common Stock</a:t>
            </a:r>
          </a:p>
          <a:p>
            <a:pPr marL="463550" indent="-463550">
              <a:buFont typeface="Arial" charset="0"/>
              <a:buChar char="•"/>
            </a:pPr>
            <a:r>
              <a:rPr lang="en-US" sz="3200" b="1">
                <a:latin typeface="Perpetua" pitchFamily="18" charset="0"/>
              </a:rPr>
              <a:t>Features of Preferred Stock</a:t>
            </a:r>
          </a:p>
          <a:p>
            <a:pPr marL="463550" indent="-463550">
              <a:buFont typeface="Arial" charset="0"/>
              <a:buChar char="•"/>
            </a:pPr>
            <a:r>
              <a:rPr lang="en-US" sz="3200" b="1">
                <a:latin typeface="Perpetua" pitchFamily="18" charset="0"/>
              </a:rPr>
              <a:t>The Stock Markets</a:t>
            </a:r>
          </a:p>
          <a:p>
            <a:pPr marL="463550" indent="-46355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1" end="1"/>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5"/>
                                      </p:to>
                                    </p:set>
                                    <p:animEffect filter="image" prLst="opacity: 0.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5"/>
                                      </p:to>
                                    </p:set>
                                    <p:animEffect filter="image" prLst="opacity: 0.5">
                                      <p:cBhvr rctx="IE">
                                        <p:cTn id="15" dur="indefinite"/>
                                        <p:tgtEl>
                                          <p:spTgt spid="5">
                                            <p:txEl>
                                              <p:pRg st="3" end="3"/>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5"/>
                                      </p:to>
                                    </p:set>
                                    <p:animEffect filter="image" prLst="opacity: 0.5">
                                      <p:cBhvr rctx="IE">
                                        <p:cTn id="18"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22"/>
          <p:cNvSpPr>
            <a:spLocks noGrp="1"/>
          </p:cNvSpPr>
          <p:nvPr>
            <p:ph type="sldNum" sz="quarter" idx="12"/>
          </p:nvPr>
        </p:nvSpPr>
        <p:spPr bwMode="auto">
          <a:ln>
            <a:round/>
            <a:headEnd/>
            <a:tailEnd/>
          </a:ln>
        </p:spPr>
        <p:txBody>
          <a:bodyPr/>
          <a:lstStyle/>
          <a:p>
            <a:pPr>
              <a:defRPr/>
            </a:pPr>
            <a:r>
              <a:rPr lang="en-US"/>
              <a:t>8-</a:t>
            </a:r>
            <a:fld id="{BED4650B-4CEC-4E2D-88A8-DFD22177EC81}" type="slidenum">
              <a:rPr lang="en-US"/>
              <a:pPr>
                <a:defRPr/>
              </a:pPr>
              <a:t>13</a:t>
            </a:fld>
            <a:endParaRPr lang="en-US"/>
          </a:p>
        </p:txBody>
      </p:sp>
      <p:sp>
        <p:nvSpPr>
          <p:cNvPr id="3" name="TextBox 2"/>
          <p:cNvSpPr txBox="1"/>
          <p:nvPr/>
        </p:nvSpPr>
        <p:spPr>
          <a:xfrm>
            <a:off x="1447800" y="2209800"/>
            <a:ext cx="6477000" cy="2586038"/>
          </a:xfrm>
          <a:prstGeom prst="rect">
            <a:avLst/>
          </a:prstGeom>
          <a:noFill/>
        </p:spPr>
        <p:txBody>
          <a:bodyPr>
            <a:spAutoFit/>
          </a:bodyPr>
          <a:lstStyle/>
          <a:p>
            <a:pPr algn="ctr" fontAlgn="auto">
              <a:spcBef>
                <a:spcPts val="0"/>
              </a:spcBef>
              <a:spcAft>
                <a:spcPts val="0"/>
              </a:spcAft>
              <a:defRPr/>
            </a:pPr>
            <a:r>
              <a:rPr lang="en-US" sz="5400" b="1" dirty="0">
                <a:latin typeface="+mj-lt"/>
                <a:cs typeface="Arial" pitchFamily="34" charset="0"/>
              </a:rPr>
              <a:t>Our Task:</a:t>
            </a:r>
          </a:p>
          <a:p>
            <a:pPr algn="ctr" fontAlgn="auto">
              <a:spcBef>
                <a:spcPts val="0"/>
              </a:spcBef>
              <a:spcAft>
                <a:spcPts val="0"/>
              </a:spcAft>
              <a:defRPr/>
            </a:pPr>
            <a:r>
              <a:rPr lang="en-US" sz="5400" b="1" dirty="0">
                <a:latin typeface="+mj-lt"/>
                <a:cs typeface="Arial" pitchFamily="34" charset="0"/>
              </a:rPr>
              <a:t>To value a share of </a:t>
            </a:r>
            <a:r>
              <a:rPr lang="en-US" sz="5400" b="1" dirty="0">
                <a:solidFill>
                  <a:srgbClr val="0070C0"/>
                </a:solidFill>
                <a:latin typeface="+mj-lt"/>
                <a:cs typeface="Arial" pitchFamily="34" charset="0"/>
              </a:rPr>
              <a:t>Common Stock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2"/>
          <p:cNvSpPr>
            <a:spLocks noGrp="1"/>
          </p:cNvSpPr>
          <p:nvPr>
            <p:ph type="sldNum" sz="quarter" idx="12"/>
          </p:nvPr>
        </p:nvSpPr>
        <p:spPr bwMode="auto">
          <a:ln>
            <a:round/>
            <a:headEnd/>
            <a:tailEnd/>
          </a:ln>
        </p:spPr>
        <p:txBody>
          <a:bodyPr/>
          <a:lstStyle/>
          <a:p>
            <a:pPr>
              <a:defRPr/>
            </a:pPr>
            <a:r>
              <a:rPr lang="en-US"/>
              <a:t>8-</a:t>
            </a:r>
            <a:fld id="{8F58FAC0-EC80-4FC9-AB5E-35FF06145E0C}" type="slidenum">
              <a:rPr lang="en-US"/>
              <a:pPr>
                <a:defRPr/>
              </a:pPr>
              <a:t>14</a:t>
            </a:fld>
            <a:endParaRPr lang="en-US"/>
          </a:p>
        </p:txBody>
      </p:sp>
      <p:sp>
        <p:nvSpPr>
          <p:cNvPr id="3" name="TextBox 2"/>
          <p:cNvSpPr txBox="1"/>
          <p:nvPr/>
        </p:nvSpPr>
        <p:spPr>
          <a:xfrm>
            <a:off x="1524000" y="2209800"/>
            <a:ext cx="6172200" cy="2586038"/>
          </a:xfrm>
          <a:prstGeom prst="rect">
            <a:avLst/>
          </a:prstGeom>
          <a:noFill/>
        </p:spPr>
        <p:txBody>
          <a:bodyPr>
            <a:spAutoFit/>
          </a:bodyPr>
          <a:lstStyle/>
          <a:p>
            <a:pPr algn="ctr" fontAlgn="auto">
              <a:spcBef>
                <a:spcPts val="0"/>
              </a:spcBef>
              <a:spcAft>
                <a:spcPts val="0"/>
              </a:spcAft>
              <a:defRPr/>
            </a:pPr>
            <a:r>
              <a:rPr lang="en-US" sz="5400" b="1" dirty="0">
                <a:latin typeface="+mj-lt"/>
                <a:cs typeface="Arial" pitchFamily="34" charset="0"/>
              </a:rPr>
              <a:t>And how will we accomplish our task?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Number Placeholder 22"/>
          <p:cNvSpPr>
            <a:spLocks noGrp="1"/>
          </p:cNvSpPr>
          <p:nvPr>
            <p:ph type="sldNum" sz="quarter" idx="12"/>
          </p:nvPr>
        </p:nvSpPr>
        <p:spPr bwMode="auto">
          <a:ln>
            <a:round/>
            <a:headEnd/>
            <a:tailEnd/>
          </a:ln>
        </p:spPr>
        <p:txBody>
          <a:bodyPr/>
          <a:lstStyle/>
          <a:p>
            <a:pPr>
              <a:defRPr/>
            </a:pPr>
            <a:r>
              <a:rPr lang="en-US"/>
              <a:t>8-</a:t>
            </a:r>
            <a:fld id="{80E4BABD-0694-4C57-BE6B-99459CDB0500}" type="slidenum">
              <a:rPr lang="en-US"/>
              <a:pPr>
                <a:defRPr/>
              </a:pPr>
              <a:t>15</a:t>
            </a:fld>
            <a:endParaRPr lang="en-US"/>
          </a:p>
        </p:txBody>
      </p:sp>
      <p:sp>
        <p:nvSpPr>
          <p:cNvPr id="2" name="Rectangle 1"/>
          <p:cNvSpPr/>
          <p:nvPr/>
        </p:nvSpPr>
        <p:spPr>
          <a:xfrm>
            <a:off x="2895600" y="1"/>
            <a:ext cx="684803" cy="6740307"/>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B</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A</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E</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F</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E</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I</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P</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V</a:t>
            </a:r>
          </a:p>
          <a:p>
            <a:pPr fontAlgn="auto">
              <a:spcBef>
                <a:spcPts val="0"/>
              </a:spcBef>
              <a:spcAft>
                <a:spcPts val="0"/>
              </a:spcAft>
              <a:defRPr/>
            </a:pP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rPr>
              <a:t>T</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itchFamily="34" charset="0"/>
              <a:cs typeface="Arial" pitchFamily="34" charset="0"/>
            </a:endParaRPr>
          </a:p>
        </p:txBody>
      </p:sp>
      <p:sp>
        <p:nvSpPr>
          <p:cNvPr id="3" name="TextBox 2"/>
          <p:cNvSpPr txBox="1"/>
          <p:nvPr/>
        </p:nvSpPr>
        <p:spPr>
          <a:xfrm>
            <a:off x="4038600" y="0"/>
            <a:ext cx="28956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cs typeface="+mn-cs"/>
              </a:rPr>
              <a:t>Bring</a:t>
            </a:r>
          </a:p>
        </p:txBody>
      </p:sp>
      <p:sp>
        <p:nvSpPr>
          <p:cNvPr id="4" name="TextBox 3"/>
          <p:cNvSpPr txBox="1"/>
          <p:nvPr/>
        </p:nvSpPr>
        <p:spPr>
          <a:xfrm>
            <a:off x="4038600" y="730250"/>
            <a:ext cx="25908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cs typeface="+mn-cs"/>
              </a:rPr>
              <a:t>All</a:t>
            </a:r>
          </a:p>
        </p:txBody>
      </p:sp>
      <p:sp>
        <p:nvSpPr>
          <p:cNvPr id="5" name="TextBox 4"/>
          <p:cNvSpPr txBox="1"/>
          <p:nvPr/>
        </p:nvSpPr>
        <p:spPr>
          <a:xfrm>
            <a:off x="4038600" y="1460500"/>
            <a:ext cx="47244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cs typeface="+mn-cs"/>
              </a:rPr>
              <a:t>Expected</a:t>
            </a:r>
          </a:p>
        </p:txBody>
      </p:sp>
      <p:sp>
        <p:nvSpPr>
          <p:cNvPr id="6" name="TextBox 5"/>
          <p:cNvSpPr txBox="1"/>
          <p:nvPr/>
        </p:nvSpPr>
        <p:spPr>
          <a:xfrm>
            <a:off x="4038600" y="2190750"/>
            <a:ext cx="39624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cs typeface="+mn-cs"/>
              </a:rPr>
              <a:t>Future</a:t>
            </a:r>
          </a:p>
        </p:txBody>
      </p:sp>
      <p:sp>
        <p:nvSpPr>
          <p:cNvPr id="7" name="TextBox 6"/>
          <p:cNvSpPr txBox="1"/>
          <p:nvPr/>
        </p:nvSpPr>
        <p:spPr>
          <a:xfrm>
            <a:off x="4038600" y="2921000"/>
            <a:ext cx="47244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cs typeface="+mn-cs"/>
              </a:rPr>
              <a:t>Earnings</a:t>
            </a:r>
          </a:p>
        </p:txBody>
      </p:sp>
      <p:sp>
        <p:nvSpPr>
          <p:cNvPr id="8" name="TextBox 7"/>
          <p:cNvSpPr txBox="1"/>
          <p:nvPr/>
        </p:nvSpPr>
        <p:spPr>
          <a:xfrm>
            <a:off x="4038600" y="3651250"/>
            <a:ext cx="26670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cs typeface="+mn-cs"/>
              </a:rPr>
              <a:t>Into</a:t>
            </a:r>
          </a:p>
        </p:txBody>
      </p:sp>
      <p:sp>
        <p:nvSpPr>
          <p:cNvPr id="9" name="TextBox 8"/>
          <p:cNvSpPr txBox="1"/>
          <p:nvPr/>
        </p:nvSpPr>
        <p:spPr>
          <a:xfrm>
            <a:off x="4038600" y="4381500"/>
            <a:ext cx="41148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cs typeface="+mn-cs"/>
              </a:rPr>
              <a:t>Present</a:t>
            </a:r>
          </a:p>
        </p:txBody>
      </p:sp>
      <p:sp>
        <p:nvSpPr>
          <p:cNvPr id="10" name="TextBox 9"/>
          <p:cNvSpPr txBox="1"/>
          <p:nvPr/>
        </p:nvSpPr>
        <p:spPr>
          <a:xfrm>
            <a:off x="4038600" y="5111750"/>
            <a:ext cx="28956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cs typeface="+mn-cs"/>
              </a:rPr>
              <a:t>Value</a:t>
            </a:r>
          </a:p>
        </p:txBody>
      </p:sp>
      <p:sp>
        <p:nvSpPr>
          <p:cNvPr id="11" name="TextBox 10"/>
          <p:cNvSpPr txBox="1"/>
          <p:nvPr/>
        </p:nvSpPr>
        <p:spPr>
          <a:xfrm>
            <a:off x="4038600" y="5842000"/>
            <a:ext cx="3581400" cy="1016000"/>
          </a:xfrm>
          <a:prstGeom prst="rect">
            <a:avLst/>
          </a:prstGeom>
          <a:noFill/>
        </p:spPr>
        <p:txBody>
          <a:bodyPr>
            <a:spAutoFit/>
          </a:bodyPr>
          <a:lstStyle/>
          <a:p>
            <a:pPr fontAlgn="auto">
              <a:spcBef>
                <a:spcPts val="0"/>
              </a:spcBef>
              <a:spcAft>
                <a:spcPts val="0"/>
              </a:spcAft>
              <a:defRPr/>
            </a:pPr>
            <a:r>
              <a:rPr lang="en-US" sz="6000" dirty="0">
                <a:solidFill>
                  <a:schemeClr val="accent6"/>
                </a:solidFill>
                <a:effectLst>
                  <a:outerShdw blurRad="38100" dist="38100" dir="2700000" algn="tl">
                    <a:srgbClr val="000000">
                      <a:alpha val="43137"/>
                    </a:srgbClr>
                  </a:outerShdw>
                </a:effectLst>
                <a:latin typeface="Arial Black" pitchFamily="34" charset="0"/>
                <a:cs typeface="+mn-cs"/>
              </a:rPr>
              <a:t>Terms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4" dur="5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4">
                                            <p:txEl>
                                              <p:pRg st="0" end="0"/>
                                            </p:txEl>
                                          </p:spTgt>
                                        </p:tgtEl>
                                      </p:cBhvr>
                                    </p:animEffect>
                                  </p:childTnLst>
                                </p:cTn>
                              </p:par>
                            </p:childTnLst>
                          </p:cTn>
                        </p:par>
                        <p:par>
                          <p:cTn id="16" fill="hold">
                            <p:stCondLst>
                              <p:cond delay="1000"/>
                            </p:stCondLst>
                            <p:childTnLst>
                              <p:par>
                                <p:cTn id="17" presetID="55" presetClass="entr" presetSubtype="0"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0" dur="5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500"/>
                                        <p:tgtEl>
                                          <p:spTgt spid="5">
                                            <p:txEl>
                                              <p:pRg st="0" end="0"/>
                                            </p:txEl>
                                          </p:spTgt>
                                        </p:tgtEl>
                                      </p:cBhvr>
                                    </p:animEffect>
                                  </p:childTnLst>
                                </p:cTn>
                              </p:par>
                            </p:childTnLst>
                          </p:cTn>
                        </p:par>
                        <p:par>
                          <p:cTn id="22" fill="hold">
                            <p:stCondLst>
                              <p:cond delay="1500"/>
                            </p:stCondLst>
                            <p:childTnLst>
                              <p:par>
                                <p:cTn id="23" presetID="55" presetClass="entr" presetSubtype="0" fill="hold" nodeType="after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6" dur="5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7" dur="500"/>
                                        <p:tgtEl>
                                          <p:spTgt spid="6">
                                            <p:txEl>
                                              <p:pRg st="0" end="0"/>
                                            </p:txEl>
                                          </p:spTgt>
                                        </p:tgtEl>
                                      </p:cBhvr>
                                    </p:animEffect>
                                  </p:childTnLst>
                                </p:cTn>
                              </p:par>
                            </p:childTnLst>
                          </p:cTn>
                        </p:par>
                        <p:par>
                          <p:cTn id="28" fill="hold">
                            <p:stCondLst>
                              <p:cond delay="2000"/>
                            </p:stCondLst>
                            <p:childTnLst>
                              <p:par>
                                <p:cTn id="29" presetID="55" presetClass="entr" presetSubtype="0" fill="hold"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32"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7">
                                            <p:txEl>
                                              <p:pRg st="0" end="0"/>
                                            </p:txEl>
                                          </p:spTgt>
                                        </p:tgtEl>
                                      </p:cBhvr>
                                    </p:animEffect>
                                  </p:childTnLst>
                                </p:cTn>
                              </p:par>
                            </p:childTnLst>
                          </p:cTn>
                        </p:par>
                        <p:par>
                          <p:cTn id="34" fill="hold">
                            <p:stCondLst>
                              <p:cond delay="2500"/>
                            </p:stCondLst>
                            <p:childTnLst>
                              <p:par>
                                <p:cTn id="35" presetID="55" presetClass="entr" presetSubtype="0" fill="hold"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38" dur="5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9" dur="500"/>
                                        <p:tgtEl>
                                          <p:spTgt spid="8">
                                            <p:txEl>
                                              <p:pRg st="0" end="0"/>
                                            </p:txEl>
                                          </p:spTgt>
                                        </p:tgtEl>
                                      </p:cBhvr>
                                    </p:animEffect>
                                  </p:childTnLst>
                                </p:cTn>
                              </p:par>
                            </p:childTnLst>
                          </p:cTn>
                        </p:par>
                        <p:par>
                          <p:cTn id="40" fill="hold">
                            <p:stCondLst>
                              <p:cond delay="3000"/>
                            </p:stCondLst>
                            <p:childTnLst>
                              <p:par>
                                <p:cTn id="41" presetID="55" presetClass="entr" presetSubtype="0" fill="hold"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p:cTn id="43" dur="5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44" dur="5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45" dur="500"/>
                                        <p:tgtEl>
                                          <p:spTgt spid="9">
                                            <p:txEl>
                                              <p:pRg st="0" end="0"/>
                                            </p:txEl>
                                          </p:spTgt>
                                        </p:tgtEl>
                                      </p:cBhvr>
                                    </p:animEffect>
                                  </p:childTnLst>
                                </p:cTn>
                              </p:par>
                            </p:childTnLst>
                          </p:cTn>
                        </p:par>
                        <p:par>
                          <p:cTn id="46" fill="hold">
                            <p:stCondLst>
                              <p:cond delay="3500"/>
                            </p:stCondLst>
                            <p:childTnLst>
                              <p:par>
                                <p:cTn id="47" presetID="55" presetClass="entr" presetSubtype="0" fill="hold" nodeType="after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p:cTn id="49" dur="5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50" dur="5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51" dur="500"/>
                                        <p:tgtEl>
                                          <p:spTgt spid="10">
                                            <p:txEl>
                                              <p:pRg st="0" end="0"/>
                                            </p:txEl>
                                          </p:spTgt>
                                        </p:tgtEl>
                                      </p:cBhvr>
                                    </p:animEffect>
                                  </p:childTnLst>
                                </p:cTn>
                              </p:par>
                            </p:childTnLst>
                          </p:cTn>
                        </p:par>
                        <p:par>
                          <p:cTn id="52" fill="hold">
                            <p:stCondLst>
                              <p:cond delay="4000"/>
                            </p:stCondLst>
                            <p:childTnLst>
                              <p:par>
                                <p:cTn id="53" presetID="55" presetClass="entr" presetSubtype="0" fill="hold" nodeType="after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p:cTn id="55" dur="5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56" dur="5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5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22"/>
          <p:cNvSpPr>
            <a:spLocks noGrp="1"/>
          </p:cNvSpPr>
          <p:nvPr>
            <p:ph type="sldNum" sz="quarter" idx="12"/>
          </p:nvPr>
        </p:nvSpPr>
        <p:spPr bwMode="auto">
          <a:ln>
            <a:round/>
            <a:headEnd/>
            <a:tailEnd/>
          </a:ln>
        </p:spPr>
        <p:txBody>
          <a:bodyPr/>
          <a:lstStyle/>
          <a:p>
            <a:pPr>
              <a:defRPr/>
            </a:pPr>
            <a:r>
              <a:rPr lang="en-US"/>
              <a:t>8-</a:t>
            </a:r>
            <a:fld id="{25B04A70-BC81-4FBE-9D69-5786794FC9CC}" type="slidenum">
              <a:rPr lang="en-US"/>
              <a:pPr>
                <a:defRPr/>
              </a:pPr>
              <a:t>16</a:t>
            </a:fld>
            <a:endParaRPr lang="en-US"/>
          </a:p>
        </p:txBody>
      </p:sp>
      <p:sp>
        <p:nvSpPr>
          <p:cNvPr id="2" name="Rectangle 1"/>
          <p:cNvSpPr/>
          <p:nvPr/>
        </p:nvSpPr>
        <p:spPr>
          <a:xfrm>
            <a:off x="1467111" y="2514600"/>
            <a:ext cx="6178294" cy="15696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9600" b="1" dirty="0">
                <a:ln w="11430"/>
                <a:solidFill>
                  <a:schemeClr val="accent2"/>
                </a:solidFill>
                <a:latin typeface="+mn-lt"/>
                <a:cs typeface="+mn-cs"/>
              </a:rPr>
              <a:t>BAEFEIPVT</a:t>
            </a:r>
          </a:p>
        </p:txBody>
      </p:sp>
      <p:sp>
        <p:nvSpPr>
          <p:cNvPr id="3" name="TextBox 2"/>
          <p:cNvSpPr txBox="1"/>
          <p:nvPr/>
        </p:nvSpPr>
        <p:spPr>
          <a:xfrm>
            <a:off x="1447800" y="1371600"/>
            <a:ext cx="6248400" cy="923925"/>
          </a:xfrm>
          <a:prstGeom prst="rect">
            <a:avLst/>
          </a:prstGeom>
          <a:noFill/>
        </p:spPr>
        <p:txBody>
          <a:bodyPr>
            <a:spAutoFit/>
          </a:bodyPr>
          <a:lstStyle/>
          <a:p>
            <a:pPr algn="ctr" fontAlgn="auto">
              <a:spcBef>
                <a:spcPts val="0"/>
              </a:spcBef>
              <a:spcAft>
                <a:spcPts val="0"/>
              </a:spcAft>
              <a:defRPr/>
            </a:pPr>
            <a:r>
              <a:rPr lang="en-US" sz="5400" b="1" dirty="0">
                <a:latin typeface="+mj-lt"/>
                <a:cs typeface="+mn-cs"/>
              </a:rPr>
              <a:t>Just remember: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62000" y="334963"/>
            <a:ext cx="7772400" cy="960437"/>
          </a:xfrm>
          <a:solidFill>
            <a:schemeClr val="bg2"/>
          </a:solidFill>
        </p:spPr>
        <p:txBody>
          <a:bodyPr/>
          <a:lstStyle/>
          <a:p>
            <a:r>
              <a:rPr lang="en-US" sz="4800" b="1" smtClean="0"/>
              <a:t>Cash Flows for Stockholders</a:t>
            </a:r>
          </a:p>
        </p:txBody>
      </p:sp>
      <p:sp>
        <p:nvSpPr>
          <p:cNvPr id="36865" name="Slide Number Placeholder 22"/>
          <p:cNvSpPr>
            <a:spLocks noGrp="1"/>
          </p:cNvSpPr>
          <p:nvPr>
            <p:ph type="sldNum" sz="quarter" idx="12"/>
          </p:nvPr>
        </p:nvSpPr>
        <p:spPr bwMode="auto">
          <a:ln>
            <a:round/>
            <a:headEnd/>
            <a:tailEnd/>
          </a:ln>
        </p:spPr>
        <p:txBody>
          <a:bodyPr/>
          <a:lstStyle/>
          <a:p>
            <a:pPr>
              <a:defRPr/>
            </a:pPr>
            <a:r>
              <a:rPr lang="en-US"/>
              <a:t>8-</a:t>
            </a:r>
            <a:fld id="{22C4401A-46E0-48BC-A500-0E76BE8FCE99}" type="slidenum">
              <a:rPr lang="en-US"/>
              <a:pPr>
                <a:defRPr/>
              </a:pPr>
              <a:t>17</a:t>
            </a:fld>
            <a:endParaRPr lang="en-US"/>
          </a:p>
        </p:txBody>
      </p:sp>
      <p:sp>
        <p:nvSpPr>
          <p:cNvPr id="4" name="TextBox 3"/>
          <p:cNvSpPr txBox="1">
            <a:spLocks noChangeArrowheads="1"/>
          </p:cNvSpPr>
          <p:nvPr/>
        </p:nvSpPr>
        <p:spPr bwMode="auto">
          <a:xfrm>
            <a:off x="152400" y="1295400"/>
            <a:ext cx="5181600" cy="5694363"/>
          </a:xfrm>
          <a:prstGeom prst="rect">
            <a:avLst/>
          </a:prstGeom>
          <a:noFill/>
          <a:ln w="9525">
            <a:noFill/>
            <a:miter lim="800000"/>
            <a:headEnd/>
            <a:tailEnd/>
          </a:ln>
        </p:spPr>
        <p:txBody>
          <a:bodyPr>
            <a:spAutoFit/>
          </a:bodyPr>
          <a:lstStyle/>
          <a:p>
            <a:r>
              <a:rPr lang="en-US" sz="3200" b="1">
                <a:latin typeface="Perpetua" pitchFamily="18" charset="0"/>
              </a:rPr>
              <a:t>If you buy a share of stock, you can receive cash in two ways:</a:t>
            </a:r>
          </a:p>
          <a:p>
            <a:endParaRPr lang="en-US" sz="1600" b="1">
              <a:latin typeface="Perpetua" pitchFamily="18" charset="0"/>
            </a:endParaRPr>
          </a:p>
          <a:p>
            <a:pPr marL="971550" lvl="1" indent="-514350">
              <a:buFont typeface="Franklin Gothic Book" pitchFamily="34" charset="0"/>
              <a:buAutoNum type="arabicPeriod"/>
            </a:pPr>
            <a:r>
              <a:rPr lang="en-US" sz="3200" b="1">
                <a:latin typeface="Perpetua" pitchFamily="18" charset="0"/>
              </a:rPr>
              <a:t>The company pays dividends</a:t>
            </a:r>
          </a:p>
          <a:p>
            <a:pPr marL="971550" lvl="1" indent="-514350"/>
            <a:endParaRPr lang="en-US" sz="1600" b="1">
              <a:latin typeface="Perpetua" pitchFamily="18" charset="0"/>
            </a:endParaRPr>
          </a:p>
          <a:p>
            <a:pPr marL="971550" lvl="1" indent="-514350"/>
            <a:r>
              <a:rPr lang="en-US" sz="3200" b="1">
                <a:latin typeface="Perpetua" pitchFamily="18" charset="0"/>
              </a:rPr>
              <a:t>2.  You sell your shares, either to another investor in the market or back to the company</a:t>
            </a:r>
          </a:p>
        </p:txBody>
      </p:sp>
      <p:pic>
        <p:nvPicPr>
          <p:cNvPr id="5" name="Picture 2" descr="http://0.tqn.com/d/beginnersinvest/1/0/H/H/getting-rich-with-dividends.jpg"/>
          <p:cNvPicPr>
            <a:picLocks noChangeAspect="1" noChangeArrowheads="1"/>
          </p:cNvPicPr>
          <p:nvPr/>
        </p:nvPicPr>
        <p:blipFill>
          <a:blip r:embed="rId3" cstate="print"/>
          <a:srcRect/>
          <a:stretch>
            <a:fillRect/>
          </a:stretch>
        </p:blipFill>
        <p:spPr bwMode="auto">
          <a:xfrm>
            <a:off x="5576888" y="1828800"/>
            <a:ext cx="2790825" cy="2095500"/>
          </a:xfrm>
          <a:prstGeom prst="rect">
            <a:avLst/>
          </a:prstGeom>
          <a:noFill/>
          <a:ln w="9525">
            <a:noFill/>
            <a:miter lim="800000"/>
            <a:headEnd/>
            <a:tailEnd/>
          </a:ln>
        </p:spPr>
      </p:pic>
      <p:pic>
        <p:nvPicPr>
          <p:cNvPr id="6" name="Picture 2" descr="http://images.paidcontent.org/editorial/_original/shaking-hands-deal-networking-o.jpg"/>
          <p:cNvPicPr>
            <a:picLocks noChangeAspect="1" noChangeArrowheads="1"/>
          </p:cNvPicPr>
          <p:nvPr/>
        </p:nvPicPr>
        <p:blipFill>
          <a:blip r:embed="rId4" cstate="print"/>
          <a:srcRect/>
          <a:stretch>
            <a:fillRect/>
          </a:stretch>
        </p:blipFill>
        <p:spPr bwMode="auto">
          <a:xfrm>
            <a:off x="5548313" y="4495800"/>
            <a:ext cx="3051175" cy="1884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p:cTn id="19"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4" end="4"/>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457200"/>
            <a:ext cx="7772400" cy="960438"/>
          </a:xfrm>
          <a:solidFill>
            <a:schemeClr val="bg2"/>
          </a:solidFill>
        </p:spPr>
        <p:txBody>
          <a:bodyPr/>
          <a:lstStyle/>
          <a:p>
            <a:r>
              <a:rPr lang="en-US" sz="4800" b="1" smtClean="0"/>
              <a:t>One-Period Example</a:t>
            </a:r>
          </a:p>
        </p:txBody>
      </p:sp>
      <p:sp>
        <p:nvSpPr>
          <p:cNvPr id="38913" name="Slide Number Placeholder 22"/>
          <p:cNvSpPr>
            <a:spLocks noGrp="1"/>
          </p:cNvSpPr>
          <p:nvPr>
            <p:ph type="sldNum" sz="quarter" idx="12"/>
          </p:nvPr>
        </p:nvSpPr>
        <p:spPr bwMode="auto">
          <a:ln>
            <a:round/>
            <a:headEnd/>
            <a:tailEnd/>
          </a:ln>
        </p:spPr>
        <p:txBody>
          <a:bodyPr/>
          <a:lstStyle/>
          <a:p>
            <a:pPr>
              <a:defRPr/>
            </a:pPr>
            <a:r>
              <a:rPr lang="en-US"/>
              <a:t>8-</a:t>
            </a:r>
            <a:fld id="{BE9C6699-0EC3-4217-B024-39688F0638FA}" type="slidenum">
              <a:rPr lang="en-US"/>
              <a:pPr>
                <a:defRPr/>
              </a:pPr>
              <a:t>18</a:t>
            </a:fld>
            <a:endParaRPr lang="en-US"/>
          </a:p>
        </p:txBody>
      </p:sp>
      <p:sp>
        <p:nvSpPr>
          <p:cNvPr id="25604" name="TextBox 3"/>
          <p:cNvSpPr txBox="1">
            <a:spLocks noChangeArrowheads="1"/>
          </p:cNvSpPr>
          <p:nvPr/>
        </p:nvSpPr>
        <p:spPr bwMode="auto">
          <a:xfrm>
            <a:off x="1447800" y="1600200"/>
            <a:ext cx="6248400" cy="1754188"/>
          </a:xfrm>
          <a:prstGeom prst="rect">
            <a:avLst/>
          </a:prstGeom>
          <a:noFill/>
          <a:ln w="9525">
            <a:noFill/>
            <a:miter lim="800000"/>
            <a:headEnd/>
            <a:tailEnd/>
          </a:ln>
        </p:spPr>
        <p:txBody>
          <a:bodyPr>
            <a:spAutoFit/>
          </a:bodyPr>
          <a:lstStyle/>
          <a:p>
            <a:r>
              <a:rPr lang="en-US" sz="3600" b="1">
                <a:latin typeface="Perpetua" pitchFamily="18" charset="0"/>
              </a:rPr>
              <a:t>Receiving </a:t>
            </a:r>
            <a:r>
              <a:rPr lang="en-US" sz="3600" b="1">
                <a:solidFill>
                  <a:srgbClr val="0070C0"/>
                </a:solidFill>
                <a:latin typeface="Perpetua" pitchFamily="18" charset="0"/>
              </a:rPr>
              <a:t>one future dividend </a:t>
            </a:r>
            <a:r>
              <a:rPr lang="en-US" sz="3600" b="1">
                <a:latin typeface="Perpetua" pitchFamily="18" charset="0"/>
              </a:rPr>
              <a:t>and one future </a:t>
            </a:r>
            <a:r>
              <a:rPr lang="en-US" sz="3600" b="1">
                <a:solidFill>
                  <a:srgbClr val="7030A0"/>
                </a:solidFill>
                <a:latin typeface="Perpetua" pitchFamily="18" charset="0"/>
              </a:rPr>
              <a:t>selling price</a:t>
            </a:r>
            <a:r>
              <a:rPr lang="en-US" sz="3600" b="1">
                <a:latin typeface="Perpetua" pitchFamily="18" charset="0"/>
              </a:rPr>
              <a:t> of a share of common stock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457200"/>
            <a:ext cx="7772400" cy="960438"/>
          </a:xfrm>
          <a:solidFill>
            <a:schemeClr val="bg2"/>
          </a:solidFill>
        </p:spPr>
        <p:txBody>
          <a:bodyPr/>
          <a:lstStyle/>
          <a:p>
            <a:r>
              <a:rPr lang="en-US" sz="4800" b="1" smtClean="0"/>
              <a:t>One-Period Example</a:t>
            </a:r>
          </a:p>
        </p:txBody>
      </p:sp>
      <p:sp>
        <p:nvSpPr>
          <p:cNvPr id="39937" name="Slide Number Placeholder 22"/>
          <p:cNvSpPr>
            <a:spLocks noGrp="1"/>
          </p:cNvSpPr>
          <p:nvPr>
            <p:ph type="sldNum" sz="quarter" idx="12"/>
          </p:nvPr>
        </p:nvSpPr>
        <p:spPr bwMode="auto">
          <a:ln>
            <a:round/>
            <a:headEnd/>
            <a:tailEnd/>
          </a:ln>
        </p:spPr>
        <p:txBody>
          <a:bodyPr/>
          <a:lstStyle/>
          <a:p>
            <a:pPr>
              <a:defRPr/>
            </a:pPr>
            <a:r>
              <a:rPr lang="en-US"/>
              <a:t>8-</a:t>
            </a:r>
            <a:fld id="{0E010134-1B15-48C4-BA9C-774811A0CA6B}" type="slidenum">
              <a:rPr lang="en-US"/>
              <a:pPr>
                <a:defRPr/>
              </a:pPr>
              <a:t>19</a:t>
            </a:fld>
            <a:endParaRPr lang="en-US"/>
          </a:p>
        </p:txBody>
      </p:sp>
      <p:sp>
        <p:nvSpPr>
          <p:cNvPr id="26628" name="TextBox 4"/>
          <p:cNvSpPr txBox="1">
            <a:spLocks noChangeArrowheads="1"/>
          </p:cNvSpPr>
          <p:nvPr/>
        </p:nvSpPr>
        <p:spPr bwMode="auto">
          <a:xfrm>
            <a:off x="1066800" y="1752600"/>
            <a:ext cx="7010400" cy="3914775"/>
          </a:xfrm>
          <a:prstGeom prst="rect">
            <a:avLst/>
          </a:prstGeom>
          <a:noFill/>
          <a:ln w="9525">
            <a:noFill/>
            <a:miter lim="800000"/>
            <a:headEnd/>
            <a:tailEnd/>
          </a:ln>
        </p:spPr>
        <p:txBody>
          <a:bodyPr>
            <a:spAutoFit/>
          </a:bodyPr>
          <a:lstStyle/>
          <a:p>
            <a:pPr>
              <a:lnSpc>
                <a:spcPct val="90000"/>
              </a:lnSpc>
            </a:pPr>
            <a:r>
              <a:rPr lang="en-US" sz="3200" b="1">
                <a:latin typeface="Perpetua" pitchFamily="18" charset="0"/>
              </a:rPr>
              <a:t>Suppose you are thinking of purchasing the stock of Moore Oil, Inc. You expect it to pay a $2 dividend in one year, and you believe that you can sell the stock for $14 at that time. </a:t>
            </a:r>
          </a:p>
          <a:p>
            <a:pPr>
              <a:lnSpc>
                <a:spcPct val="90000"/>
              </a:lnSpc>
            </a:pPr>
            <a:endParaRPr lang="en-US" sz="2000" b="1">
              <a:latin typeface="Perpetua" pitchFamily="18" charset="0"/>
            </a:endParaRPr>
          </a:p>
          <a:p>
            <a:pPr>
              <a:lnSpc>
                <a:spcPct val="90000"/>
              </a:lnSpc>
            </a:pPr>
            <a:r>
              <a:rPr lang="en-US" sz="3200" b="1">
                <a:latin typeface="Perpetua" pitchFamily="18" charset="0"/>
              </a:rPr>
              <a:t>If you require a return of 20% on investments of this risk, what is the maximum you would be willing to pay?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22"/>
          <p:cNvSpPr>
            <a:spLocks noGrp="1"/>
          </p:cNvSpPr>
          <p:nvPr>
            <p:ph type="sldNum" sz="quarter" idx="12"/>
          </p:nvPr>
        </p:nvSpPr>
        <p:spPr bwMode="auto">
          <a:ln>
            <a:round/>
            <a:headEnd/>
            <a:tailEnd/>
          </a:ln>
        </p:spPr>
        <p:txBody>
          <a:bodyPr/>
          <a:lstStyle/>
          <a:p>
            <a:pPr>
              <a:defRPr/>
            </a:pPr>
            <a:r>
              <a:rPr lang="en-US"/>
              <a:t>8-</a:t>
            </a:r>
            <a:fld id="{FE2EAD20-01E5-4B3C-803F-9896DF9F4F4B}" type="slidenum">
              <a:rPr lang="en-US"/>
              <a:pPr>
                <a:defRPr/>
              </a:pPr>
              <a:t>2</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p:txBody>
      </p:sp>
      <p:sp>
        <p:nvSpPr>
          <p:cNvPr id="5" name="TextBox 4"/>
          <p:cNvSpPr txBox="1">
            <a:spLocks noChangeArrowheads="1"/>
          </p:cNvSpPr>
          <p:nvPr/>
        </p:nvSpPr>
        <p:spPr bwMode="auto">
          <a:xfrm>
            <a:off x="914400" y="2133600"/>
            <a:ext cx="7162800" cy="2833688"/>
          </a:xfrm>
          <a:prstGeom prst="rect">
            <a:avLst/>
          </a:prstGeom>
          <a:noFill/>
          <a:ln w="9525">
            <a:noFill/>
            <a:miter lim="800000"/>
            <a:headEnd/>
            <a:tailEnd/>
          </a:ln>
        </p:spPr>
        <p:txBody>
          <a:bodyPr>
            <a:spAutoFit/>
          </a:bodyPr>
          <a:lstStyle/>
          <a:p>
            <a:pPr marL="287338" indent="-287338">
              <a:buFont typeface="Arial" charset="0"/>
              <a:buChar char="•"/>
            </a:pPr>
            <a:r>
              <a:rPr lang="en-US" sz="3200" b="1">
                <a:latin typeface="Perpetua" pitchFamily="18" charset="0"/>
              </a:rPr>
              <a:t>Bond and Stock Differences</a:t>
            </a:r>
          </a:p>
          <a:p>
            <a:pPr marL="287338" indent="-287338">
              <a:buFont typeface="Arial" charset="0"/>
              <a:buChar char="•"/>
            </a:pPr>
            <a:r>
              <a:rPr lang="en-US" sz="3200" b="1">
                <a:latin typeface="Perpetua" pitchFamily="18" charset="0"/>
              </a:rPr>
              <a:t>Common Stock Valuation</a:t>
            </a:r>
          </a:p>
          <a:p>
            <a:pPr marL="287338" indent="-287338">
              <a:buFont typeface="Arial" charset="0"/>
              <a:buChar char="•"/>
            </a:pPr>
            <a:r>
              <a:rPr lang="en-US" sz="3200" b="1">
                <a:latin typeface="Perpetua" pitchFamily="18" charset="0"/>
              </a:rPr>
              <a:t>Features of Common Stock</a:t>
            </a:r>
          </a:p>
          <a:p>
            <a:pPr marL="287338" indent="-287338">
              <a:buFont typeface="Arial" charset="0"/>
              <a:buChar char="•"/>
            </a:pPr>
            <a:r>
              <a:rPr lang="en-US" sz="3200" b="1">
                <a:latin typeface="Perpetua" pitchFamily="18" charset="0"/>
              </a:rPr>
              <a:t>Features of Preferred Stock</a:t>
            </a:r>
          </a:p>
          <a:p>
            <a:pPr marL="287338" indent="-287338">
              <a:buFont typeface="Arial" charset="0"/>
              <a:buChar char="•"/>
            </a:pPr>
            <a:r>
              <a:rPr lang="en-US" sz="3200" b="1">
                <a:latin typeface="Perpetua" pitchFamily="18" charset="0"/>
              </a:rPr>
              <a:t>The Stock Markets</a:t>
            </a:r>
          </a:p>
          <a:p>
            <a:pPr marL="287338" indent="-287338">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a:bodyPr>
          <a:lstStyle/>
          <a:p>
            <a:pPr fontAlgn="auto">
              <a:spcAft>
                <a:spcPts val="0"/>
              </a:spcAft>
              <a:defRPr/>
            </a:pPr>
            <a:r>
              <a:rPr lang="en-US" b="1" dirty="0" smtClean="0">
                <a:latin typeface="+mn-lt"/>
              </a:rPr>
              <a:t>Visually this would look like:</a:t>
            </a:r>
            <a:endParaRPr lang="en-US" b="1" dirty="0">
              <a:latin typeface="+mn-lt"/>
            </a:endParaRPr>
          </a:p>
        </p:txBody>
      </p:sp>
      <p:sp>
        <p:nvSpPr>
          <p:cNvPr id="40961" name="Slide Number Placeholder 22"/>
          <p:cNvSpPr>
            <a:spLocks noGrp="1"/>
          </p:cNvSpPr>
          <p:nvPr>
            <p:ph type="sldNum" sz="quarter" idx="12"/>
          </p:nvPr>
        </p:nvSpPr>
        <p:spPr bwMode="auto">
          <a:ln>
            <a:round/>
            <a:headEnd/>
            <a:tailEnd/>
          </a:ln>
        </p:spPr>
        <p:txBody>
          <a:bodyPr/>
          <a:lstStyle/>
          <a:p>
            <a:pPr>
              <a:defRPr/>
            </a:pPr>
            <a:r>
              <a:rPr lang="en-US"/>
              <a:t>8-</a:t>
            </a:r>
            <a:fld id="{DE5D1712-0D7C-42BF-9EA0-D0A17EDAD14F}" type="slidenum">
              <a:rPr lang="en-US"/>
              <a:pPr>
                <a:defRPr/>
              </a:pPr>
              <a:t>20</a:t>
            </a:fld>
            <a:endParaRPr lang="en-US"/>
          </a:p>
        </p:txBody>
      </p:sp>
      <p:cxnSp>
        <p:nvCxnSpPr>
          <p:cNvPr id="5" name="Straight Connector 4"/>
          <p:cNvCxnSpPr/>
          <p:nvPr/>
        </p:nvCxnSpPr>
        <p:spPr>
          <a:xfrm>
            <a:off x="1752600" y="3048000"/>
            <a:ext cx="5029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52600" y="2209800"/>
            <a:ext cx="0" cy="838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81800" y="2209800"/>
            <a:ext cx="0" cy="838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655" name="TextBox 10"/>
          <p:cNvSpPr txBox="1">
            <a:spLocks noChangeArrowheads="1"/>
          </p:cNvSpPr>
          <p:nvPr/>
        </p:nvSpPr>
        <p:spPr bwMode="auto">
          <a:xfrm>
            <a:off x="6553200" y="1600200"/>
            <a:ext cx="685800" cy="584200"/>
          </a:xfrm>
          <a:prstGeom prst="rect">
            <a:avLst/>
          </a:prstGeom>
          <a:noFill/>
          <a:ln w="9525">
            <a:noFill/>
            <a:miter lim="800000"/>
            <a:headEnd/>
            <a:tailEnd/>
          </a:ln>
        </p:spPr>
        <p:txBody>
          <a:bodyPr>
            <a:spAutoFit/>
          </a:bodyPr>
          <a:lstStyle/>
          <a:p>
            <a:r>
              <a:rPr lang="en-US" sz="3200">
                <a:latin typeface="Arial Black" pitchFamily="34" charset="0"/>
              </a:rPr>
              <a:t>1</a:t>
            </a:r>
          </a:p>
        </p:txBody>
      </p:sp>
      <p:sp>
        <p:nvSpPr>
          <p:cNvPr id="27656" name="TextBox 11"/>
          <p:cNvSpPr txBox="1">
            <a:spLocks noChangeArrowheads="1"/>
          </p:cNvSpPr>
          <p:nvPr/>
        </p:nvSpPr>
        <p:spPr bwMode="auto">
          <a:xfrm>
            <a:off x="6172200" y="3276600"/>
            <a:ext cx="1676400" cy="584200"/>
          </a:xfrm>
          <a:prstGeom prst="rect">
            <a:avLst/>
          </a:prstGeom>
          <a:noFill/>
          <a:ln w="9525">
            <a:noFill/>
            <a:miter lim="800000"/>
            <a:headEnd/>
            <a:tailEnd/>
          </a:ln>
        </p:spPr>
        <p:txBody>
          <a:bodyPr>
            <a:spAutoFit/>
          </a:bodyPr>
          <a:lstStyle/>
          <a:p>
            <a:r>
              <a:rPr lang="en-US" sz="3200" b="1">
                <a:solidFill>
                  <a:srgbClr val="0070C0"/>
                </a:solidFill>
              </a:rPr>
              <a:t>D</a:t>
            </a:r>
            <a:r>
              <a:rPr lang="en-US" sz="3200" b="1" baseline="-25000">
                <a:solidFill>
                  <a:srgbClr val="0070C0"/>
                </a:solidFill>
              </a:rPr>
              <a:t>1</a:t>
            </a:r>
            <a:r>
              <a:rPr lang="en-US" sz="3200" b="1">
                <a:solidFill>
                  <a:srgbClr val="0070C0"/>
                </a:solidFill>
              </a:rPr>
              <a:t> = $2</a:t>
            </a:r>
          </a:p>
        </p:txBody>
      </p:sp>
      <p:sp>
        <p:nvSpPr>
          <p:cNvPr id="27657" name="TextBox 12"/>
          <p:cNvSpPr txBox="1">
            <a:spLocks noChangeArrowheads="1"/>
          </p:cNvSpPr>
          <p:nvPr/>
        </p:nvSpPr>
        <p:spPr bwMode="auto">
          <a:xfrm>
            <a:off x="6248400" y="3962400"/>
            <a:ext cx="1752600" cy="584200"/>
          </a:xfrm>
          <a:prstGeom prst="rect">
            <a:avLst/>
          </a:prstGeom>
          <a:noFill/>
          <a:ln w="9525">
            <a:noFill/>
            <a:miter lim="800000"/>
            <a:headEnd/>
            <a:tailEnd/>
          </a:ln>
        </p:spPr>
        <p:txBody>
          <a:bodyPr>
            <a:spAutoFit/>
          </a:bodyPr>
          <a:lstStyle/>
          <a:p>
            <a:r>
              <a:rPr lang="en-US" sz="3200" b="1">
                <a:solidFill>
                  <a:srgbClr val="0070C0"/>
                </a:solidFill>
              </a:rPr>
              <a:t>P</a:t>
            </a:r>
            <a:r>
              <a:rPr lang="en-US" sz="3200" b="1" baseline="-25000">
                <a:solidFill>
                  <a:srgbClr val="0070C0"/>
                </a:solidFill>
              </a:rPr>
              <a:t>1</a:t>
            </a:r>
            <a:r>
              <a:rPr lang="en-US" sz="3200" b="1">
                <a:solidFill>
                  <a:srgbClr val="0070C0"/>
                </a:solidFill>
              </a:rPr>
              <a:t> = $14</a:t>
            </a:r>
          </a:p>
        </p:txBody>
      </p:sp>
      <p:sp>
        <p:nvSpPr>
          <p:cNvPr id="27658" name="TextBox 13"/>
          <p:cNvSpPr txBox="1">
            <a:spLocks noChangeArrowheads="1"/>
          </p:cNvSpPr>
          <p:nvPr/>
        </p:nvSpPr>
        <p:spPr bwMode="auto">
          <a:xfrm>
            <a:off x="3124200" y="1905000"/>
            <a:ext cx="2438400" cy="584200"/>
          </a:xfrm>
          <a:prstGeom prst="rect">
            <a:avLst/>
          </a:prstGeom>
          <a:noFill/>
          <a:ln w="9525">
            <a:noFill/>
            <a:miter lim="800000"/>
            <a:headEnd/>
            <a:tailEnd/>
          </a:ln>
        </p:spPr>
        <p:txBody>
          <a:bodyPr>
            <a:spAutoFit/>
          </a:bodyPr>
          <a:lstStyle/>
          <a:p>
            <a:r>
              <a:rPr lang="en-US" sz="3200" b="1"/>
              <a:t>R = 20%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28600"/>
            <a:ext cx="8229600" cy="1143000"/>
          </a:xfrm>
          <a:solidFill>
            <a:schemeClr val="bg2"/>
          </a:solidFill>
        </p:spPr>
        <p:txBody>
          <a:bodyPr/>
          <a:lstStyle/>
          <a:p>
            <a:r>
              <a:rPr lang="en-US" sz="4800" b="1" smtClean="0"/>
              <a:t>Compute the Present Value</a:t>
            </a:r>
          </a:p>
        </p:txBody>
      </p:sp>
      <p:sp>
        <p:nvSpPr>
          <p:cNvPr id="41985" name="Slide Number Placeholder 22"/>
          <p:cNvSpPr>
            <a:spLocks noGrp="1"/>
          </p:cNvSpPr>
          <p:nvPr>
            <p:ph type="sldNum" sz="quarter" idx="12"/>
          </p:nvPr>
        </p:nvSpPr>
        <p:spPr bwMode="auto">
          <a:ln>
            <a:round/>
            <a:headEnd/>
            <a:tailEnd/>
          </a:ln>
        </p:spPr>
        <p:txBody>
          <a:bodyPr/>
          <a:lstStyle/>
          <a:p>
            <a:pPr>
              <a:defRPr/>
            </a:pPr>
            <a:r>
              <a:rPr lang="en-US"/>
              <a:t>8-</a:t>
            </a:r>
            <a:fld id="{54BC0E5E-C52E-4475-8DB7-F0652F2CE4F8}" type="slidenum">
              <a:rPr lang="en-US"/>
              <a:pPr>
                <a:defRPr/>
              </a:pPr>
              <a:t>21</a:t>
            </a:fld>
            <a:endParaRPr lang="en-US"/>
          </a:p>
        </p:txBody>
      </p:sp>
      <p:cxnSp>
        <p:nvCxnSpPr>
          <p:cNvPr id="5" name="Straight Connector 4"/>
          <p:cNvCxnSpPr/>
          <p:nvPr/>
        </p:nvCxnSpPr>
        <p:spPr>
          <a:xfrm>
            <a:off x="2336800" y="3048000"/>
            <a:ext cx="5029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36800" y="2209800"/>
            <a:ext cx="0" cy="838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66000" y="2209800"/>
            <a:ext cx="0" cy="838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8679" name="TextBox 10"/>
          <p:cNvSpPr txBox="1">
            <a:spLocks noChangeArrowheads="1"/>
          </p:cNvSpPr>
          <p:nvPr/>
        </p:nvSpPr>
        <p:spPr bwMode="auto">
          <a:xfrm>
            <a:off x="7137400" y="1600200"/>
            <a:ext cx="685800" cy="579438"/>
          </a:xfrm>
          <a:prstGeom prst="rect">
            <a:avLst/>
          </a:prstGeom>
          <a:noFill/>
          <a:ln w="9525">
            <a:noFill/>
            <a:miter lim="800000"/>
            <a:headEnd/>
            <a:tailEnd/>
          </a:ln>
        </p:spPr>
        <p:txBody>
          <a:bodyPr>
            <a:spAutoFit/>
          </a:bodyPr>
          <a:lstStyle/>
          <a:p>
            <a:r>
              <a:rPr lang="en-US" sz="3200">
                <a:latin typeface="Arial Black" pitchFamily="34" charset="0"/>
              </a:rPr>
              <a:t>1</a:t>
            </a:r>
          </a:p>
        </p:txBody>
      </p:sp>
      <p:sp>
        <p:nvSpPr>
          <p:cNvPr id="12" name="TextBox 11"/>
          <p:cNvSpPr txBox="1">
            <a:spLocks noChangeArrowheads="1"/>
          </p:cNvSpPr>
          <p:nvPr/>
        </p:nvSpPr>
        <p:spPr bwMode="auto">
          <a:xfrm>
            <a:off x="6756400" y="3276600"/>
            <a:ext cx="1676400" cy="579438"/>
          </a:xfrm>
          <a:prstGeom prst="rect">
            <a:avLst/>
          </a:prstGeom>
          <a:noFill/>
          <a:ln w="9525">
            <a:noFill/>
            <a:miter lim="800000"/>
            <a:headEnd/>
            <a:tailEnd/>
          </a:ln>
        </p:spPr>
        <p:txBody>
          <a:bodyPr>
            <a:spAutoFit/>
          </a:bodyPr>
          <a:lstStyle/>
          <a:p>
            <a:r>
              <a:rPr lang="en-US" sz="3200" b="1">
                <a:solidFill>
                  <a:srgbClr val="0070C0"/>
                </a:solidFill>
              </a:rPr>
              <a:t>D</a:t>
            </a:r>
            <a:r>
              <a:rPr lang="en-US" sz="3200" b="1" baseline="-25000">
                <a:solidFill>
                  <a:srgbClr val="0070C0"/>
                </a:solidFill>
              </a:rPr>
              <a:t>1</a:t>
            </a:r>
            <a:r>
              <a:rPr lang="en-US" sz="3200" b="1">
                <a:solidFill>
                  <a:srgbClr val="0070C0"/>
                </a:solidFill>
              </a:rPr>
              <a:t> = $2</a:t>
            </a:r>
          </a:p>
        </p:txBody>
      </p:sp>
      <p:sp>
        <p:nvSpPr>
          <p:cNvPr id="13" name="TextBox 12"/>
          <p:cNvSpPr txBox="1">
            <a:spLocks noChangeArrowheads="1"/>
          </p:cNvSpPr>
          <p:nvPr/>
        </p:nvSpPr>
        <p:spPr bwMode="auto">
          <a:xfrm>
            <a:off x="6832600" y="3962400"/>
            <a:ext cx="1752600" cy="579438"/>
          </a:xfrm>
          <a:prstGeom prst="rect">
            <a:avLst/>
          </a:prstGeom>
          <a:noFill/>
          <a:ln w="9525">
            <a:noFill/>
            <a:miter lim="800000"/>
            <a:headEnd/>
            <a:tailEnd/>
          </a:ln>
        </p:spPr>
        <p:txBody>
          <a:bodyPr>
            <a:spAutoFit/>
          </a:bodyPr>
          <a:lstStyle/>
          <a:p>
            <a:r>
              <a:rPr lang="en-US" sz="3200" b="1">
                <a:solidFill>
                  <a:srgbClr val="0070C0"/>
                </a:solidFill>
              </a:rPr>
              <a:t>P</a:t>
            </a:r>
            <a:r>
              <a:rPr lang="en-US" sz="3200" b="1" baseline="-25000">
                <a:solidFill>
                  <a:srgbClr val="0070C0"/>
                </a:solidFill>
              </a:rPr>
              <a:t>1</a:t>
            </a:r>
            <a:r>
              <a:rPr lang="en-US" sz="3200" b="1">
                <a:solidFill>
                  <a:srgbClr val="0070C0"/>
                </a:solidFill>
              </a:rPr>
              <a:t> = $14</a:t>
            </a:r>
          </a:p>
        </p:txBody>
      </p:sp>
      <p:sp>
        <p:nvSpPr>
          <p:cNvPr id="28682" name="TextBox 13"/>
          <p:cNvSpPr txBox="1">
            <a:spLocks noChangeArrowheads="1"/>
          </p:cNvSpPr>
          <p:nvPr/>
        </p:nvSpPr>
        <p:spPr bwMode="auto">
          <a:xfrm>
            <a:off x="3708400" y="1905000"/>
            <a:ext cx="2438400" cy="579438"/>
          </a:xfrm>
          <a:prstGeom prst="rect">
            <a:avLst/>
          </a:prstGeom>
          <a:noFill/>
          <a:ln w="9525">
            <a:noFill/>
            <a:miter lim="800000"/>
            <a:headEnd/>
            <a:tailEnd/>
          </a:ln>
        </p:spPr>
        <p:txBody>
          <a:bodyPr>
            <a:spAutoFit/>
          </a:bodyPr>
          <a:lstStyle/>
          <a:p>
            <a:r>
              <a:rPr lang="en-US" sz="3200" b="1"/>
              <a:t>R = 20%</a:t>
            </a:r>
          </a:p>
        </p:txBody>
      </p:sp>
      <p:cxnSp>
        <p:nvCxnSpPr>
          <p:cNvPr id="16" name="Straight Arrow Connector 15"/>
          <p:cNvCxnSpPr/>
          <p:nvPr/>
        </p:nvCxnSpPr>
        <p:spPr>
          <a:xfrm flipH="1">
            <a:off x="2870200" y="3581400"/>
            <a:ext cx="3733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946400" y="4267200"/>
            <a:ext cx="3733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1727200" y="3276600"/>
            <a:ext cx="1447800" cy="579438"/>
          </a:xfrm>
          <a:prstGeom prst="rect">
            <a:avLst/>
          </a:prstGeom>
          <a:noFill/>
          <a:ln w="9525">
            <a:noFill/>
            <a:miter lim="800000"/>
            <a:headEnd/>
            <a:tailEnd/>
          </a:ln>
        </p:spPr>
        <p:txBody>
          <a:bodyPr>
            <a:spAutoFit/>
          </a:bodyPr>
          <a:lstStyle/>
          <a:p>
            <a:r>
              <a:rPr lang="en-US" sz="3200" b="1"/>
              <a:t>$1.67</a:t>
            </a:r>
          </a:p>
        </p:txBody>
      </p:sp>
      <p:sp>
        <p:nvSpPr>
          <p:cNvPr id="19" name="TextBox 18"/>
          <p:cNvSpPr txBox="1">
            <a:spLocks noChangeArrowheads="1"/>
          </p:cNvSpPr>
          <p:nvPr/>
        </p:nvSpPr>
        <p:spPr bwMode="auto">
          <a:xfrm>
            <a:off x="1498600" y="3962400"/>
            <a:ext cx="1676400" cy="579438"/>
          </a:xfrm>
          <a:prstGeom prst="rect">
            <a:avLst/>
          </a:prstGeom>
          <a:noFill/>
          <a:ln w="9525">
            <a:noFill/>
            <a:miter lim="800000"/>
            <a:headEnd/>
            <a:tailEnd/>
          </a:ln>
        </p:spPr>
        <p:txBody>
          <a:bodyPr>
            <a:spAutoFit/>
          </a:bodyPr>
          <a:lstStyle/>
          <a:p>
            <a:r>
              <a:rPr lang="en-US" sz="3200" b="1" u="sng"/>
              <a:t>$11.67</a:t>
            </a:r>
          </a:p>
        </p:txBody>
      </p:sp>
      <p:sp>
        <p:nvSpPr>
          <p:cNvPr id="20" name="TextBox 19"/>
          <p:cNvSpPr txBox="1">
            <a:spLocks noChangeArrowheads="1"/>
          </p:cNvSpPr>
          <p:nvPr/>
        </p:nvSpPr>
        <p:spPr bwMode="auto">
          <a:xfrm>
            <a:off x="584200" y="4572000"/>
            <a:ext cx="2819400" cy="579438"/>
          </a:xfrm>
          <a:prstGeom prst="rect">
            <a:avLst/>
          </a:prstGeom>
          <a:noFill/>
          <a:ln w="9525">
            <a:noFill/>
            <a:miter lim="800000"/>
            <a:headEnd/>
            <a:tailEnd/>
          </a:ln>
        </p:spPr>
        <p:txBody>
          <a:bodyPr>
            <a:spAutoFit/>
          </a:bodyPr>
          <a:lstStyle/>
          <a:p>
            <a:r>
              <a:rPr lang="en-US" sz="3200" b="1">
                <a:solidFill>
                  <a:srgbClr val="C00000"/>
                </a:solidFill>
              </a:rPr>
              <a:t>PV =$13.34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strVal val="#ppt_w*0.70"/>
                                          </p:val>
                                        </p:tav>
                                        <p:tav tm="100000">
                                          <p:val>
                                            <p:strVal val="#ppt_w"/>
                                          </p:val>
                                        </p:tav>
                                      </p:tavLst>
                                    </p:anim>
                                    <p:anim calcmode="lin" valueType="num">
                                      <p:cBhvr>
                                        <p:cTn id="17" dur="1000" fill="hold"/>
                                        <p:tgtEl>
                                          <p:spTgt spid="16"/>
                                        </p:tgtEl>
                                        <p:attrNameLst>
                                          <p:attrName>ppt_h</p:attrName>
                                        </p:attrNameLst>
                                      </p:cBhvr>
                                      <p:tavLst>
                                        <p:tav tm="0">
                                          <p:val>
                                            <p:strVal val="#ppt_h"/>
                                          </p:val>
                                        </p:tav>
                                        <p:tav tm="100000">
                                          <p:val>
                                            <p:strVal val="#ppt_h"/>
                                          </p:val>
                                        </p:tav>
                                      </p:tavLst>
                                    </p:anim>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 calcmode="lin" valueType="num">
                                      <p:cBhvr>
                                        <p:cTn id="23"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1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strVal val="#ppt_w*0.70"/>
                                          </p:val>
                                        </p:tav>
                                        <p:tav tm="100000">
                                          <p:val>
                                            <p:strVal val="#ppt_w"/>
                                          </p:val>
                                        </p:tav>
                                      </p:tavLst>
                                    </p:anim>
                                    <p:anim calcmode="lin" valueType="num">
                                      <p:cBhvr>
                                        <p:cTn id="31" dur="1000" fill="hold"/>
                                        <p:tgtEl>
                                          <p:spTgt spid="17"/>
                                        </p:tgtEl>
                                        <p:attrNameLst>
                                          <p:attrName>ppt_h</p:attrName>
                                        </p:attrNameLst>
                                      </p:cBhvr>
                                      <p:tavLst>
                                        <p:tav tm="0">
                                          <p:val>
                                            <p:strVal val="#ppt_h"/>
                                          </p:val>
                                        </p:tav>
                                        <p:tav tm="100000">
                                          <p:val>
                                            <p:strVal val="#ppt_h"/>
                                          </p:val>
                                        </p:tav>
                                      </p:tavLst>
                                    </p:anim>
                                    <p:animEffect transition="in" filter="fade">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p:cTn id="3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20">
                                            <p:txEl>
                                              <p:pRg st="0" end="0"/>
                                            </p:txEl>
                                          </p:spTgt>
                                        </p:tgtEl>
                                        <p:attrNameLst>
                                          <p:attrName>style.visibility</p:attrName>
                                        </p:attrNameLst>
                                      </p:cBhvr>
                                      <p:to>
                                        <p:strVal val="visible"/>
                                      </p:to>
                                    </p:set>
                                    <p:anim calcmode="discrete" valueType="clr">
                                      <p:cBhvr override="childStyle">
                                        <p:cTn id="44" dur="80"/>
                                        <p:tgtEl>
                                          <p:spTgt spid="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20">
                                            <p:txEl>
                                              <p:pRg st="0" end="0"/>
                                            </p:txEl>
                                          </p:spTgt>
                                        </p:tgtEl>
                                        <p:attrNameLst>
                                          <p:attrName>fillcolor</p:attrName>
                                        </p:attrNameLst>
                                      </p:cBhvr>
                                      <p:tavLst>
                                        <p:tav tm="0">
                                          <p:val>
                                            <p:clrVal>
                                              <a:schemeClr val="accent2"/>
                                            </p:clrVal>
                                          </p:val>
                                        </p:tav>
                                        <p:tav tm="50000">
                                          <p:val>
                                            <p:clrVal>
                                              <a:schemeClr val="hlink"/>
                                            </p:clrVal>
                                          </p:val>
                                        </p:tav>
                                      </p:tavLst>
                                    </p:anim>
                                    <p:set>
                                      <p:cBhvr>
                                        <p:cTn id="46" dur="80"/>
                                        <p:tgtEl>
                                          <p:spTgt spid="2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1"/>
          <p:cNvGrpSpPr>
            <a:grpSpLocks/>
          </p:cNvGrpSpPr>
          <p:nvPr/>
        </p:nvGrpSpPr>
        <p:grpSpPr bwMode="auto">
          <a:xfrm>
            <a:off x="146050" y="457200"/>
            <a:ext cx="6191250" cy="6191250"/>
            <a:chOff x="-1219200" y="228600"/>
            <a:chExt cx="6191250" cy="6191250"/>
          </a:xfrm>
        </p:grpSpPr>
        <p:pic>
          <p:nvPicPr>
            <p:cNvPr id="29717" name="Picture 2" descr="http://i.ebayimg.com/t/NEW-TEXAS-INSTRUMENTS-BA-II-PLUS-CALCULATOR-SLIDE-CASE-/00/s/NjUwWDY1MA==/$(KGrHqJ,!h4E6GntFnUQBOmKDLCLO!~~60_3.JPG"/>
            <p:cNvPicPr>
              <a:picLocks noChangeAspect="1" noChangeArrowheads="1"/>
            </p:cNvPicPr>
            <p:nvPr/>
          </p:nvPicPr>
          <p:blipFill>
            <a:blip r:embed="rId2" cstate="print"/>
            <a:srcRect/>
            <a:stretch>
              <a:fillRect/>
            </a:stretch>
          </p:blipFill>
          <p:spPr bwMode="auto">
            <a:xfrm>
              <a:off x="-1219200" y="228600"/>
              <a:ext cx="6191250" cy="6191250"/>
            </a:xfrm>
            <a:prstGeom prst="rect">
              <a:avLst/>
            </a:prstGeom>
            <a:noFill/>
            <a:ln w="9525">
              <a:noFill/>
              <a:miter lim="800000"/>
              <a:headEnd/>
              <a:tailEnd/>
            </a:ln>
          </p:spPr>
        </p:pic>
        <p:sp>
          <p:nvSpPr>
            <p:cNvPr id="26" name="Rectangle 25"/>
            <p:cNvSpPr/>
            <p:nvPr/>
          </p:nvSpPr>
          <p:spPr>
            <a:xfrm>
              <a:off x="685800" y="1371600"/>
              <a:ext cx="2286000" cy="609600"/>
            </a:xfrm>
            <a:prstGeom prst="rect">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9699" name="TextBox 5"/>
          <p:cNvSpPr txBox="1">
            <a:spLocks noChangeArrowheads="1"/>
          </p:cNvSpPr>
          <p:nvPr/>
        </p:nvSpPr>
        <p:spPr bwMode="auto">
          <a:xfrm>
            <a:off x="5327650" y="1295400"/>
            <a:ext cx="2044700" cy="457200"/>
          </a:xfrm>
          <a:prstGeom prst="rect">
            <a:avLst/>
          </a:prstGeom>
          <a:noFill/>
          <a:ln w="9525">
            <a:noFill/>
            <a:miter lim="800000"/>
            <a:headEnd/>
            <a:tailEnd/>
          </a:ln>
        </p:spPr>
        <p:txBody>
          <a:bodyPr>
            <a:spAutoFit/>
          </a:bodyPr>
          <a:lstStyle/>
          <a:p>
            <a:r>
              <a:rPr lang="en-US" sz="2400">
                <a:latin typeface="Arial Black" pitchFamily="34" charset="0"/>
              </a:rPr>
              <a:t>1 year = N</a:t>
            </a:r>
          </a:p>
        </p:txBody>
      </p:sp>
      <p:sp>
        <p:nvSpPr>
          <p:cNvPr id="29700" name="TextBox 6"/>
          <p:cNvSpPr txBox="1">
            <a:spLocks noChangeArrowheads="1"/>
          </p:cNvSpPr>
          <p:nvPr/>
        </p:nvSpPr>
        <p:spPr bwMode="auto">
          <a:xfrm>
            <a:off x="5251450" y="2057400"/>
            <a:ext cx="3721100" cy="457200"/>
          </a:xfrm>
          <a:prstGeom prst="rect">
            <a:avLst/>
          </a:prstGeom>
          <a:noFill/>
          <a:ln w="9525">
            <a:noFill/>
            <a:miter lim="800000"/>
            <a:headEnd/>
            <a:tailEnd/>
          </a:ln>
        </p:spPr>
        <p:txBody>
          <a:bodyPr>
            <a:spAutoFit/>
          </a:bodyPr>
          <a:lstStyle/>
          <a:p>
            <a:r>
              <a:rPr lang="en-US" sz="2400">
                <a:latin typeface="Arial Black" pitchFamily="34" charset="0"/>
              </a:rPr>
              <a:t>20% = Discount rate </a:t>
            </a:r>
          </a:p>
        </p:txBody>
      </p:sp>
      <p:sp>
        <p:nvSpPr>
          <p:cNvPr id="29701" name="TextBox 7"/>
          <p:cNvSpPr txBox="1">
            <a:spLocks noChangeArrowheads="1"/>
          </p:cNvSpPr>
          <p:nvPr/>
        </p:nvSpPr>
        <p:spPr bwMode="auto">
          <a:xfrm>
            <a:off x="5175250" y="3352800"/>
            <a:ext cx="3644900" cy="457200"/>
          </a:xfrm>
          <a:prstGeom prst="rect">
            <a:avLst/>
          </a:prstGeom>
          <a:noFill/>
          <a:ln w="9525">
            <a:noFill/>
            <a:miter lim="800000"/>
            <a:headEnd/>
            <a:tailEnd/>
          </a:ln>
        </p:spPr>
        <p:txBody>
          <a:bodyPr>
            <a:spAutoFit/>
          </a:bodyPr>
          <a:lstStyle/>
          <a:p>
            <a:r>
              <a:rPr lang="en-US" sz="2400">
                <a:latin typeface="Arial Black" pitchFamily="34" charset="0"/>
              </a:rPr>
              <a:t>$2 = Payment (PMT)</a:t>
            </a:r>
          </a:p>
        </p:txBody>
      </p:sp>
      <p:sp>
        <p:nvSpPr>
          <p:cNvPr id="29702" name="TextBox 8"/>
          <p:cNvSpPr txBox="1">
            <a:spLocks noChangeArrowheads="1"/>
          </p:cNvSpPr>
          <p:nvPr/>
        </p:nvSpPr>
        <p:spPr bwMode="auto">
          <a:xfrm>
            <a:off x="5403850" y="4114800"/>
            <a:ext cx="1816100" cy="457200"/>
          </a:xfrm>
          <a:prstGeom prst="rect">
            <a:avLst/>
          </a:prstGeom>
          <a:noFill/>
          <a:ln w="9525">
            <a:noFill/>
            <a:miter lim="800000"/>
            <a:headEnd/>
            <a:tailEnd/>
          </a:ln>
        </p:spPr>
        <p:txBody>
          <a:bodyPr>
            <a:spAutoFit/>
          </a:bodyPr>
          <a:lstStyle/>
          <a:p>
            <a:r>
              <a:rPr lang="en-US" sz="2400">
                <a:latin typeface="Arial Black" pitchFamily="34" charset="0"/>
              </a:rPr>
              <a:t>$14 = FV</a:t>
            </a:r>
          </a:p>
        </p:txBody>
      </p:sp>
      <p:sp>
        <p:nvSpPr>
          <p:cNvPr id="29703" name="TextBox 9"/>
          <p:cNvSpPr txBox="1">
            <a:spLocks noChangeArrowheads="1"/>
          </p:cNvSpPr>
          <p:nvPr/>
        </p:nvSpPr>
        <p:spPr bwMode="auto">
          <a:xfrm>
            <a:off x="7232650" y="5257800"/>
            <a:ext cx="1435100" cy="457200"/>
          </a:xfrm>
          <a:prstGeom prst="rect">
            <a:avLst/>
          </a:prstGeom>
          <a:noFill/>
          <a:ln w="9525">
            <a:noFill/>
            <a:miter lim="800000"/>
            <a:headEnd/>
            <a:tailEnd/>
          </a:ln>
        </p:spPr>
        <p:txBody>
          <a:bodyPr>
            <a:spAutoFit/>
          </a:bodyPr>
          <a:lstStyle/>
          <a:p>
            <a:r>
              <a:rPr lang="en-US" sz="2400">
                <a:solidFill>
                  <a:srgbClr val="FF0000"/>
                </a:solidFill>
                <a:latin typeface="Arial Black" pitchFamily="34" charset="0"/>
              </a:rPr>
              <a:t>PV = ?</a:t>
            </a:r>
          </a:p>
        </p:txBody>
      </p:sp>
      <p:sp>
        <p:nvSpPr>
          <p:cNvPr id="29704" name="TextBox 10"/>
          <p:cNvSpPr txBox="1">
            <a:spLocks noChangeArrowheads="1"/>
          </p:cNvSpPr>
          <p:nvPr/>
        </p:nvSpPr>
        <p:spPr bwMode="auto">
          <a:xfrm>
            <a:off x="2203450" y="1600200"/>
            <a:ext cx="1905000" cy="579438"/>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-13.34</a:t>
            </a:r>
          </a:p>
        </p:txBody>
      </p:sp>
      <p:cxnSp>
        <p:nvCxnSpPr>
          <p:cNvPr id="13" name="Straight Arrow Connector 12"/>
          <p:cNvCxnSpPr/>
          <p:nvPr/>
        </p:nvCxnSpPr>
        <p:spPr>
          <a:xfrm flipH="1">
            <a:off x="2203450" y="1600200"/>
            <a:ext cx="3124200" cy="2133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660650" y="2362200"/>
            <a:ext cx="2667000" cy="1371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9701" idx="1"/>
            <a:endCxn id="29701" idx="1"/>
          </p:cNvCxnSpPr>
          <p:nvPr/>
        </p:nvCxnSpPr>
        <p:spPr>
          <a:xfrm>
            <a:off x="5175250" y="35814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9701" idx="1"/>
          </p:cNvCxnSpPr>
          <p:nvPr/>
        </p:nvCxnSpPr>
        <p:spPr>
          <a:xfrm flipH="1">
            <a:off x="3651250" y="3581400"/>
            <a:ext cx="1524000" cy="127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4184650" y="3657600"/>
            <a:ext cx="1066800" cy="7620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2203450" y="2971800"/>
            <a:ext cx="3886200" cy="2438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194050" y="3733800"/>
            <a:ext cx="2895600" cy="1981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712" name="TextBox 29"/>
          <p:cNvSpPr txBox="1">
            <a:spLocks noChangeArrowheads="1"/>
          </p:cNvSpPr>
          <p:nvPr/>
        </p:nvSpPr>
        <p:spPr bwMode="auto">
          <a:xfrm>
            <a:off x="6013450" y="5105400"/>
            <a:ext cx="914400" cy="457200"/>
          </a:xfrm>
          <a:prstGeom prst="rect">
            <a:avLst/>
          </a:prstGeom>
          <a:noFill/>
          <a:ln w="9525">
            <a:noFill/>
            <a:miter lim="800000"/>
            <a:headEnd/>
            <a:tailEnd/>
          </a:ln>
        </p:spPr>
        <p:txBody>
          <a:bodyPr>
            <a:spAutoFit/>
          </a:bodyPr>
          <a:lstStyle/>
          <a:p>
            <a:r>
              <a:rPr lang="en-US" sz="2400">
                <a:solidFill>
                  <a:srgbClr val="FF0000"/>
                </a:solidFill>
                <a:latin typeface="Arial Black" pitchFamily="34" charset="0"/>
              </a:rPr>
              <a:t>1st</a:t>
            </a:r>
          </a:p>
        </p:txBody>
      </p:sp>
      <p:sp>
        <p:nvSpPr>
          <p:cNvPr id="29713" name="TextBox 30"/>
          <p:cNvSpPr txBox="1">
            <a:spLocks noChangeArrowheads="1"/>
          </p:cNvSpPr>
          <p:nvPr/>
        </p:nvSpPr>
        <p:spPr bwMode="auto">
          <a:xfrm>
            <a:off x="6013450" y="5562600"/>
            <a:ext cx="1143000" cy="457200"/>
          </a:xfrm>
          <a:prstGeom prst="rect">
            <a:avLst/>
          </a:prstGeom>
          <a:noFill/>
          <a:ln w="9525">
            <a:noFill/>
            <a:miter lim="800000"/>
            <a:headEnd/>
            <a:tailEnd/>
          </a:ln>
        </p:spPr>
        <p:txBody>
          <a:bodyPr>
            <a:spAutoFit/>
          </a:bodyPr>
          <a:lstStyle/>
          <a:p>
            <a:r>
              <a:rPr lang="en-US" sz="2400">
                <a:solidFill>
                  <a:srgbClr val="FF0000"/>
                </a:solidFill>
                <a:latin typeface="Arial Black" pitchFamily="34" charset="0"/>
              </a:rPr>
              <a:t>2nd</a:t>
            </a:r>
          </a:p>
        </p:txBody>
      </p:sp>
      <p:sp>
        <p:nvSpPr>
          <p:cNvPr id="29714" name="TextBox 31"/>
          <p:cNvSpPr txBox="1">
            <a:spLocks noChangeArrowheads="1"/>
          </p:cNvSpPr>
          <p:nvPr/>
        </p:nvSpPr>
        <p:spPr bwMode="auto">
          <a:xfrm>
            <a:off x="5118100" y="304800"/>
            <a:ext cx="3886200" cy="457200"/>
          </a:xfrm>
          <a:prstGeom prst="rect">
            <a:avLst/>
          </a:prstGeom>
          <a:solidFill>
            <a:schemeClr val="bg2"/>
          </a:solidFill>
          <a:ln w="9525">
            <a:noFill/>
            <a:miter lim="800000"/>
            <a:headEnd/>
            <a:tailEnd/>
          </a:ln>
        </p:spPr>
        <p:txBody>
          <a:bodyPr>
            <a:spAutoFit/>
          </a:bodyPr>
          <a:lstStyle/>
          <a:p>
            <a:r>
              <a:rPr lang="en-US" sz="2400" b="1">
                <a:solidFill>
                  <a:srgbClr val="0070C0"/>
                </a:solidFill>
                <a:latin typeface="Franklin Gothic Book" pitchFamily="34" charset="0"/>
              </a:rPr>
              <a:t>TI BA II Plus</a:t>
            </a:r>
          </a:p>
        </p:txBody>
      </p:sp>
      <p:sp>
        <p:nvSpPr>
          <p:cNvPr id="29715" name="Slide Number Placeholder 22"/>
          <p:cNvSpPr>
            <a:spLocks noGrp="1"/>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8-</a:t>
            </a:r>
            <a:fld id="{493052F1-0388-412C-9969-F509C740E772}" type="slidenum">
              <a:rPr lang="en-US" sz="1000">
                <a:solidFill>
                  <a:srgbClr val="FFFFFF"/>
                </a:solidFill>
                <a:latin typeface="Times New Roman" pitchFamily="18" charset="0"/>
              </a:rPr>
              <a:pPr algn="ctr"/>
              <a:t>22</a:t>
            </a:fld>
            <a:endParaRPr lang="en-US" sz="1000">
              <a:solidFill>
                <a:srgbClr val="FFFFFF"/>
              </a:solidFill>
              <a:latin typeface="Times New Roman" pitchFamily="18" charset="0"/>
            </a:endParaRPr>
          </a:p>
        </p:txBody>
      </p:sp>
      <p:sp>
        <p:nvSpPr>
          <p:cNvPr id="29716" name="Slide Number Placeholder 22"/>
          <p:cNvSpPr>
            <a:spLocks/>
          </p:cNvSpPr>
          <p:nvPr/>
        </p:nvSpPr>
        <p:spPr bwMode="auto">
          <a:xfrm>
            <a:off x="146050" y="6210300"/>
            <a:ext cx="457200" cy="457200"/>
          </a:xfrm>
          <a:prstGeom prst="ellipse">
            <a:avLst/>
          </a:prstGeom>
          <a:solidFill>
            <a:schemeClr val="accent1"/>
          </a:solidFill>
          <a:ln w="9525">
            <a:noFill/>
            <a:round/>
            <a:headEnd/>
            <a:tailEnd/>
          </a:ln>
        </p:spPr>
        <p:txBody>
          <a:bodyPr wrap="none" lIns="0" tIns="0" rIns="0" bIns="0" anchor="ctr" anchorCtr="1"/>
          <a:lstStyle/>
          <a:p>
            <a:pPr algn="ctr"/>
            <a:r>
              <a:rPr lang="en-US" sz="1000">
                <a:solidFill>
                  <a:srgbClr val="FFFFFF"/>
                </a:solidFill>
                <a:latin typeface="Times New Roman" pitchFamily="18" charset="0"/>
              </a:rPr>
              <a:t>8-</a:t>
            </a:r>
            <a:fld id="{B1AD0877-82F0-44A5-8039-126C92CE80E3}" type="slidenum">
              <a:rPr lang="en-US" sz="1000">
                <a:solidFill>
                  <a:srgbClr val="FFFFFF"/>
                </a:solidFill>
                <a:latin typeface="Times New Roman" pitchFamily="18" charset="0"/>
              </a:rPr>
              <a:pPr algn="ctr"/>
              <a:t>22</a:t>
            </a:fld>
            <a:endParaRPr lang="en-US" sz="100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22"/>
          <p:cNvSpPr>
            <a:spLocks noGrp="1"/>
          </p:cNvSpPr>
          <p:nvPr>
            <p:ph type="sldNum" sz="quarter" idx="12"/>
          </p:nvPr>
        </p:nvSpPr>
        <p:spPr bwMode="auto">
          <a:ln>
            <a:round/>
            <a:headEnd/>
            <a:tailEnd/>
          </a:ln>
        </p:spPr>
        <p:txBody>
          <a:bodyPr/>
          <a:lstStyle/>
          <a:p>
            <a:pPr>
              <a:defRPr/>
            </a:pPr>
            <a:r>
              <a:rPr lang="en-US"/>
              <a:t>8-</a:t>
            </a:r>
            <a:fld id="{19523825-738E-4CB1-AD4F-E4D32272FBA8}" type="slidenum">
              <a:rPr lang="en-US"/>
              <a:pPr>
                <a:defRPr/>
              </a:pPr>
              <a:t>23</a:t>
            </a:fld>
            <a:endParaRPr lang="en-US"/>
          </a:p>
        </p:txBody>
      </p:sp>
      <p:pic>
        <p:nvPicPr>
          <p:cNvPr id="30723" name="Picture 2" descr="http://a1.mzstatic.com/us/r1000/032/Purple/85/1e/af/mzl.etighpol.320x480-75.jpg"/>
          <p:cNvPicPr>
            <a:picLocks noChangeAspect="1" noChangeArrowheads="1"/>
          </p:cNvPicPr>
          <p:nvPr/>
        </p:nvPicPr>
        <p:blipFill>
          <a:blip r:embed="rId2" cstate="print"/>
          <a:srcRect/>
          <a:stretch>
            <a:fillRect/>
          </a:stretch>
        </p:blipFill>
        <p:spPr bwMode="auto">
          <a:xfrm>
            <a:off x="1355725" y="2419350"/>
            <a:ext cx="6188075" cy="3867150"/>
          </a:xfrm>
          <a:prstGeom prst="rect">
            <a:avLst/>
          </a:prstGeom>
          <a:noFill/>
          <a:ln w="9525">
            <a:noFill/>
            <a:miter lim="800000"/>
            <a:headEnd/>
            <a:tailEnd/>
          </a:ln>
        </p:spPr>
      </p:pic>
      <p:sp>
        <p:nvSpPr>
          <p:cNvPr id="3" name="TextBox 2"/>
          <p:cNvSpPr txBox="1">
            <a:spLocks noChangeArrowheads="1"/>
          </p:cNvSpPr>
          <p:nvPr/>
        </p:nvSpPr>
        <p:spPr bwMode="auto">
          <a:xfrm>
            <a:off x="4876800" y="1752600"/>
            <a:ext cx="2819400" cy="584200"/>
          </a:xfrm>
          <a:prstGeom prst="rect">
            <a:avLst/>
          </a:prstGeom>
          <a:noFill/>
          <a:ln w="9525">
            <a:noFill/>
            <a:miter lim="800000"/>
            <a:headEnd/>
            <a:tailEnd/>
          </a:ln>
        </p:spPr>
        <p:txBody>
          <a:bodyPr>
            <a:spAutoFit/>
          </a:bodyPr>
          <a:lstStyle/>
          <a:p>
            <a:r>
              <a:rPr lang="en-US" sz="3200">
                <a:latin typeface="Arial Black" pitchFamily="34" charset="0"/>
              </a:rPr>
              <a:t>$14 = FV</a:t>
            </a:r>
          </a:p>
        </p:txBody>
      </p:sp>
      <p:sp>
        <p:nvSpPr>
          <p:cNvPr id="4" name="TextBox 3"/>
          <p:cNvSpPr txBox="1">
            <a:spLocks noChangeArrowheads="1"/>
          </p:cNvSpPr>
          <p:nvPr/>
        </p:nvSpPr>
        <p:spPr bwMode="auto">
          <a:xfrm>
            <a:off x="228600" y="228600"/>
            <a:ext cx="2819400" cy="584200"/>
          </a:xfrm>
          <a:prstGeom prst="rect">
            <a:avLst/>
          </a:prstGeom>
          <a:noFill/>
          <a:ln w="9525">
            <a:noFill/>
            <a:miter lim="800000"/>
            <a:headEnd/>
            <a:tailEnd/>
          </a:ln>
        </p:spPr>
        <p:txBody>
          <a:bodyPr>
            <a:spAutoFit/>
          </a:bodyPr>
          <a:lstStyle/>
          <a:p>
            <a:r>
              <a:rPr lang="en-US" sz="3200">
                <a:latin typeface="Arial Black" pitchFamily="34" charset="0"/>
              </a:rPr>
              <a:t>1 year = N</a:t>
            </a:r>
          </a:p>
        </p:txBody>
      </p:sp>
      <p:sp>
        <p:nvSpPr>
          <p:cNvPr id="5" name="TextBox 4"/>
          <p:cNvSpPr txBox="1">
            <a:spLocks noChangeArrowheads="1"/>
          </p:cNvSpPr>
          <p:nvPr/>
        </p:nvSpPr>
        <p:spPr bwMode="auto">
          <a:xfrm>
            <a:off x="1905000" y="1219200"/>
            <a:ext cx="4668838" cy="584200"/>
          </a:xfrm>
          <a:prstGeom prst="rect">
            <a:avLst/>
          </a:prstGeom>
          <a:noFill/>
          <a:ln w="9525">
            <a:noFill/>
            <a:miter lim="800000"/>
            <a:headEnd/>
            <a:tailEnd/>
          </a:ln>
        </p:spPr>
        <p:txBody>
          <a:bodyPr wrap="none">
            <a:spAutoFit/>
          </a:bodyPr>
          <a:lstStyle/>
          <a:p>
            <a:r>
              <a:rPr lang="en-US" sz="3200">
                <a:latin typeface="Arial Black" pitchFamily="34" charset="0"/>
              </a:rPr>
              <a:t>$2 = Payment (PMT)</a:t>
            </a:r>
          </a:p>
        </p:txBody>
      </p:sp>
      <p:sp>
        <p:nvSpPr>
          <p:cNvPr id="6" name="TextBox 5"/>
          <p:cNvSpPr txBox="1">
            <a:spLocks noChangeArrowheads="1"/>
          </p:cNvSpPr>
          <p:nvPr/>
        </p:nvSpPr>
        <p:spPr bwMode="auto">
          <a:xfrm>
            <a:off x="838200" y="685800"/>
            <a:ext cx="7239000" cy="584200"/>
          </a:xfrm>
          <a:prstGeom prst="rect">
            <a:avLst/>
          </a:prstGeom>
          <a:noFill/>
          <a:ln w="9525">
            <a:noFill/>
            <a:miter lim="800000"/>
            <a:headEnd/>
            <a:tailEnd/>
          </a:ln>
        </p:spPr>
        <p:txBody>
          <a:bodyPr>
            <a:spAutoFit/>
          </a:bodyPr>
          <a:lstStyle/>
          <a:p>
            <a:r>
              <a:rPr lang="en-US" sz="3200">
                <a:latin typeface="Arial Black" pitchFamily="34" charset="0"/>
              </a:rPr>
              <a:t>20% = Discount rate </a:t>
            </a:r>
          </a:p>
        </p:txBody>
      </p:sp>
      <p:sp>
        <p:nvSpPr>
          <p:cNvPr id="7" name="TextBox 6"/>
          <p:cNvSpPr txBox="1">
            <a:spLocks noChangeArrowheads="1"/>
          </p:cNvSpPr>
          <p:nvPr/>
        </p:nvSpPr>
        <p:spPr bwMode="auto">
          <a:xfrm>
            <a:off x="304800" y="1752600"/>
            <a:ext cx="23622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PV = ?</a:t>
            </a:r>
          </a:p>
        </p:txBody>
      </p:sp>
      <p:cxnSp>
        <p:nvCxnSpPr>
          <p:cNvPr id="9" name="Straight Arrow Connector 8"/>
          <p:cNvCxnSpPr/>
          <p:nvPr/>
        </p:nvCxnSpPr>
        <p:spPr>
          <a:xfrm rot="16200000" flipH="1">
            <a:off x="1371600" y="2286000"/>
            <a:ext cx="1524000" cy="15240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943100" y="2247900"/>
            <a:ext cx="2133600" cy="9906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533400" y="1981200"/>
            <a:ext cx="2590800" cy="1066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191000" y="2286000"/>
            <a:ext cx="1600200" cy="1447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19100" y="1638300"/>
            <a:ext cx="3124200" cy="1219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2590800" y="2743200"/>
            <a:ext cx="22098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-13.34</a:t>
            </a:r>
          </a:p>
        </p:txBody>
      </p:sp>
      <p:sp>
        <p:nvSpPr>
          <p:cNvPr id="30735" name="TextBox 15"/>
          <p:cNvSpPr txBox="1">
            <a:spLocks noChangeArrowheads="1"/>
          </p:cNvSpPr>
          <p:nvPr/>
        </p:nvSpPr>
        <p:spPr bwMode="auto">
          <a:xfrm>
            <a:off x="5867400" y="269875"/>
            <a:ext cx="2895600" cy="831850"/>
          </a:xfrm>
          <a:prstGeom prst="rect">
            <a:avLst/>
          </a:prstGeom>
          <a:solidFill>
            <a:schemeClr val="bg2"/>
          </a:solidFill>
          <a:ln w="9525">
            <a:noFill/>
            <a:miter lim="800000"/>
            <a:headEnd/>
            <a:tailEnd/>
          </a:ln>
        </p:spPr>
        <p:txBody>
          <a:bodyPr>
            <a:spAutoFit/>
          </a:bodyPr>
          <a:lstStyle/>
          <a:p>
            <a:pPr algn="ctr" fontAlgn="auto">
              <a:spcBef>
                <a:spcPts val="0"/>
              </a:spcBef>
              <a:spcAft>
                <a:spcPts val="0"/>
              </a:spcAft>
              <a:defRPr/>
            </a:pPr>
            <a:r>
              <a:rPr lang="en-US" sz="4800" b="1" dirty="0">
                <a:solidFill>
                  <a:srgbClr val="0070C0"/>
                </a:solidFill>
                <a:latin typeface="+mj-lt"/>
                <a:cs typeface="+mn-cs"/>
              </a:rPr>
              <a:t>HP 12-C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13"/>
                                        </p:tgtEl>
                                      </p:cBhvr>
                                    </p:animEffect>
                                    <p:set>
                                      <p:cBhvr>
                                        <p:cTn id="19" dur="1" fill="hold">
                                          <p:stCondLst>
                                            <p:cond delay="9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11"/>
                                        </p:tgtEl>
                                      </p:cBhvr>
                                    </p:animEffect>
                                    <p:set>
                                      <p:cBhvr>
                                        <p:cTn id="36" dur="1" fill="hold">
                                          <p:stCondLst>
                                            <p:cond delay="9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Effect transition="in" filter="fade">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10"/>
                                        </p:tgtEl>
                                      </p:cBhvr>
                                    </p:animEffect>
                                    <p:set>
                                      <p:cBhvr>
                                        <p:cTn id="53" dur="1" fill="hold">
                                          <p:stCondLst>
                                            <p:cond delay="999"/>
                                          </p:stCondLst>
                                        </p:cTn>
                                        <p:tgtEl>
                                          <p:spTgt spid="1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fltVal val="0"/>
                                          </p:val>
                                        </p:tav>
                                        <p:tav tm="100000">
                                          <p:val>
                                            <p:strVal val="#ppt_w"/>
                                          </p:val>
                                        </p:tav>
                                      </p:tavLst>
                                    </p:anim>
                                    <p:anim calcmode="lin" valueType="num">
                                      <p:cBhvr>
                                        <p:cTn id="59" dur="1000" fill="hold"/>
                                        <p:tgtEl>
                                          <p:spTgt spid="3"/>
                                        </p:tgtEl>
                                        <p:attrNameLst>
                                          <p:attrName>ppt_h</p:attrName>
                                        </p:attrNameLst>
                                      </p:cBhvr>
                                      <p:tavLst>
                                        <p:tav tm="0">
                                          <p:val>
                                            <p:fltVal val="0"/>
                                          </p:val>
                                        </p:tav>
                                        <p:tav tm="100000">
                                          <p:val>
                                            <p:strVal val="#ppt_h"/>
                                          </p:val>
                                        </p:tav>
                                      </p:tavLst>
                                    </p:anim>
                                    <p:animEffect transition="in" filter="fade">
                                      <p:cBhvr>
                                        <p:cTn id="60" dur="1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00"/>
                                        <p:tgtEl>
                                          <p:spTgt spid="12"/>
                                        </p:tgtEl>
                                      </p:cBhvr>
                                    </p:animEffect>
                                    <p:set>
                                      <p:cBhvr>
                                        <p:cTn id="70" dur="1" fill="hold">
                                          <p:stCondLst>
                                            <p:cond delay="999"/>
                                          </p:stCondLst>
                                        </p:cTn>
                                        <p:tgtEl>
                                          <p:spTgt spid="1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1000" fill="hold"/>
                                        <p:tgtEl>
                                          <p:spTgt spid="7"/>
                                        </p:tgtEl>
                                        <p:attrNameLst>
                                          <p:attrName>ppt_w</p:attrName>
                                        </p:attrNameLst>
                                      </p:cBhvr>
                                      <p:tavLst>
                                        <p:tav tm="0">
                                          <p:val>
                                            <p:fltVal val="0"/>
                                          </p:val>
                                        </p:tav>
                                        <p:tav tm="100000">
                                          <p:val>
                                            <p:strVal val="#ppt_w"/>
                                          </p:val>
                                        </p:tav>
                                      </p:tavLst>
                                    </p:anim>
                                    <p:anim calcmode="lin" valueType="num">
                                      <p:cBhvr>
                                        <p:cTn id="76" dur="1000" fill="hold"/>
                                        <p:tgtEl>
                                          <p:spTgt spid="7"/>
                                        </p:tgtEl>
                                        <p:attrNameLst>
                                          <p:attrName>ppt_h</p:attrName>
                                        </p:attrNameLst>
                                      </p:cBhvr>
                                      <p:tavLst>
                                        <p:tav tm="0">
                                          <p:val>
                                            <p:fltVal val="0"/>
                                          </p:val>
                                        </p:tav>
                                        <p:tav tm="100000">
                                          <p:val>
                                            <p:strVal val="#ppt_h"/>
                                          </p:val>
                                        </p:tav>
                                      </p:tavLst>
                                    </p:anim>
                                    <p:animEffect transition="in" filter="fade">
                                      <p:cBhvr>
                                        <p:cTn id="77" dur="10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000"/>
                                        <p:tgtEl>
                                          <p:spTgt spid="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1000"/>
                                        <p:tgtEl>
                                          <p:spTgt spid="9"/>
                                        </p:tgtEl>
                                      </p:cBhvr>
                                    </p:animEffect>
                                    <p:set>
                                      <p:cBhvr>
                                        <p:cTn id="87" dur="1" fill="hold">
                                          <p:stCondLst>
                                            <p:cond delay="999"/>
                                          </p:stCondLst>
                                        </p:cTn>
                                        <p:tgtEl>
                                          <p:spTgt spid="9"/>
                                        </p:tgtEl>
                                        <p:attrNameLst>
                                          <p:attrName>style.visibility</p:attrName>
                                        </p:attrNameLst>
                                      </p:cBhvr>
                                      <p:to>
                                        <p:strVal val="hidden"/>
                                      </p:to>
                                    </p:set>
                                  </p:childTnLst>
                                </p:cTn>
                              </p:par>
                            </p:childTnLst>
                          </p:cTn>
                        </p:par>
                        <p:par>
                          <p:cTn id="88" fill="hold">
                            <p:stCondLst>
                              <p:cond delay="1000"/>
                            </p:stCondLst>
                            <p:childTnLst>
                              <p:par>
                                <p:cTn id="89" presetID="53" presetClass="entr" presetSubtype="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solidFill>
            <a:schemeClr val="bg2"/>
          </a:solidFill>
        </p:spPr>
        <p:txBody>
          <a:bodyPr/>
          <a:lstStyle/>
          <a:p>
            <a:r>
              <a:rPr lang="en-US" sz="4800" b="1" smtClean="0"/>
              <a:t>Two Period Example</a:t>
            </a:r>
          </a:p>
        </p:txBody>
      </p:sp>
      <p:sp>
        <p:nvSpPr>
          <p:cNvPr id="46081" name="Slide Number Placeholder 22"/>
          <p:cNvSpPr>
            <a:spLocks noGrp="1"/>
          </p:cNvSpPr>
          <p:nvPr>
            <p:ph type="sldNum" sz="quarter" idx="12"/>
          </p:nvPr>
        </p:nvSpPr>
        <p:spPr bwMode="auto">
          <a:ln>
            <a:round/>
            <a:headEnd/>
            <a:tailEnd/>
          </a:ln>
        </p:spPr>
        <p:txBody>
          <a:bodyPr/>
          <a:lstStyle/>
          <a:p>
            <a:pPr>
              <a:defRPr/>
            </a:pPr>
            <a:r>
              <a:rPr lang="en-US"/>
              <a:t>8-</a:t>
            </a:r>
            <a:fld id="{8298EC9B-0A00-4B65-8873-3A02E0A0E261}" type="slidenum">
              <a:rPr lang="en-US"/>
              <a:pPr>
                <a:defRPr/>
              </a:pPr>
              <a:t>24</a:t>
            </a:fld>
            <a:endParaRPr lang="en-US"/>
          </a:p>
        </p:txBody>
      </p:sp>
      <p:sp>
        <p:nvSpPr>
          <p:cNvPr id="31748" name="TextBox 3"/>
          <p:cNvSpPr txBox="1">
            <a:spLocks noChangeArrowheads="1"/>
          </p:cNvSpPr>
          <p:nvPr/>
        </p:nvSpPr>
        <p:spPr bwMode="auto">
          <a:xfrm>
            <a:off x="990600" y="1676400"/>
            <a:ext cx="7620000" cy="3970338"/>
          </a:xfrm>
          <a:prstGeom prst="rect">
            <a:avLst/>
          </a:prstGeom>
          <a:noFill/>
          <a:ln w="9525">
            <a:noFill/>
            <a:miter lim="800000"/>
            <a:headEnd/>
            <a:tailEnd/>
          </a:ln>
        </p:spPr>
        <p:txBody>
          <a:bodyPr>
            <a:spAutoFit/>
          </a:bodyPr>
          <a:lstStyle/>
          <a:p>
            <a:r>
              <a:rPr lang="en-US" sz="3600" b="1">
                <a:latin typeface="Perpetua" pitchFamily="18" charset="0"/>
              </a:rPr>
              <a:t>Now, what if you decide to hold the stock for </a:t>
            </a:r>
            <a:r>
              <a:rPr lang="en-US" sz="3600" b="1">
                <a:solidFill>
                  <a:srgbClr val="0070C0"/>
                </a:solidFill>
                <a:latin typeface="Perpetua" pitchFamily="18" charset="0"/>
              </a:rPr>
              <a:t>two</a:t>
            </a:r>
            <a:r>
              <a:rPr lang="en-US" sz="3600" b="1">
                <a:latin typeface="Perpetua" pitchFamily="18" charset="0"/>
              </a:rPr>
              <a:t> years? In addition to the dividend in one year, you expect a dividend of $2.10 in two years and a stock price of $14.70 at the end of year. Now how much would you be willing to pay?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a:bodyPr>
          <a:lstStyle/>
          <a:p>
            <a:pPr fontAlgn="auto">
              <a:spcAft>
                <a:spcPts val="0"/>
              </a:spcAft>
              <a:defRPr/>
            </a:pPr>
            <a:r>
              <a:rPr lang="en-US" b="1" dirty="0" smtClean="0">
                <a:latin typeface="+mn-lt"/>
              </a:rPr>
              <a:t>Visually this would look like:</a:t>
            </a:r>
            <a:endParaRPr lang="en-US" b="1" dirty="0">
              <a:latin typeface="+mn-lt"/>
            </a:endParaRPr>
          </a:p>
        </p:txBody>
      </p:sp>
      <p:sp>
        <p:nvSpPr>
          <p:cNvPr id="47105" name="Slide Number Placeholder 22"/>
          <p:cNvSpPr>
            <a:spLocks noGrp="1"/>
          </p:cNvSpPr>
          <p:nvPr>
            <p:ph type="sldNum" sz="quarter" idx="12"/>
          </p:nvPr>
        </p:nvSpPr>
        <p:spPr bwMode="auto">
          <a:ln>
            <a:round/>
            <a:headEnd/>
            <a:tailEnd/>
          </a:ln>
        </p:spPr>
        <p:txBody>
          <a:bodyPr/>
          <a:lstStyle/>
          <a:p>
            <a:pPr>
              <a:defRPr/>
            </a:pPr>
            <a:r>
              <a:rPr lang="en-US"/>
              <a:t>8-</a:t>
            </a:r>
            <a:fld id="{AC712F48-E3B2-4BD8-9B13-7FF777CA1311}" type="slidenum">
              <a:rPr lang="en-US"/>
              <a:pPr>
                <a:defRPr/>
              </a:pPr>
              <a:t>25</a:t>
            </a:fld>
            <a:endParaRPr lang="en-US"/>
          </a:p>
        </p:txBody>
      </p:sp>
      <p:cxnSp>
        <p:nvCxnSpPr>
          <p:cNvPr id="5" name="Straight Connector 4"/>
          <p:cNvCxnSpPr/>
          <p:nvPr/>
        </p:nvCxnSpPr>
        <p:spPr>
          <a:xfrm>
            <a:off x="1752600" y="3048000"/>
            <a:ext cx="5029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52600" y="2209800"/>
            <a:ext cx="0" cy="838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81800" y="2209800"/>
            <a:ext cx="0" cy="838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2775" name="TextBox 10"/>
          <p:cNvSpPr txBox="1">
            <a:spLocks noChangeArrowheads="1"/>
          </p:cNvSpPr>
          <p:nvPr/>
        </p:nvSpPr>
        <p:spPr bwMode="auto">
          <a:xfrm>
            <a:off x="6553200" y="1600200"/>
            <a:ext cx="685800" cy="584200"/>
          </a:xfrm>
          <a:prstGeom prst="rect">
            <a:avLst/>
          </a:prstGeom>
          <a:noFill/>
          <a:ln w="9525">
            <a:noFill/>
            <a:miter lim="800000"/>
            <a:headEnd/>
            <a:tailEnd/>
          </a:ln>
        </p:spPr>
        <p:txBody>
          <a:bodyPr>
            <a:spAutoFit/>
          </a:bodyPr>
          <a:lstStyle/>
          <a:p>
            <a:r>
              <a:rPr lang="en-US" sz="3200">
                <a:latin typeface="Arial Black" pitchFamily="34" charset="0"/>
              </a:rPr>
              <a:t>2</a:t>
            </a:r>
          </a:p>
        </p:txBody>
      </p:sp>
      <p:sp>
        <p:nvSpPr>
          <p:cNvPr id="32776" name="TextBox 11"/>
          <p:cNvSpPr txBox="1">
            <a:spLocks noChangeArrowheads="1"/>
          </p:cNvSpPr>
          <p:nvPr/>
        </p:nvSpPr>
        <p:spPr bwMode="auto">
          <a:xfrm>
            <a:off x="3429000" y="3352800"/>
            <a:ext cx="1676400" cy="584200"/>
          </a:xfrm>
          <a:prstGeom prst="rect">
            <a:avLst/>
          </a:prstGeom>
          <a:noFill/>
          <a:ln w="9525">
            <a:noFill/>
            <a:miter lim="800000"/>
            <a:headEnd/>
            <a:tailEnd/>
          </a:ln>
        </p:spPr>
        <p:txBody>
          <a:bodyPr>
            <a:spAutoFit/>
          </a:bodyPr>
          <a:lstStyle/>
          <a:p>
            <a:r>
              <a:rPr lang="en-US" sz="3200" b="1">
                <a:solidFill>
                  <a:srgbClr val="0070C0"/>
                </a:solidFill>
              </a:rPr>
              <a:t>D</a:t>
            </a:r>
            <a:r>
              <a:rPr lang="en-US" sz="3200" b="1" baseline="-25000">
                <a:solidFill>
                  <a:srgbClr val="0070C0"/>
                </a:solidFill>
              </a:rPr>
              <a:t>1</a:t>
            </a:r>
            <a:r>
              <a:rPr lang="en-US" sz="3200" b="1">
                <a:solidFill>
                  <a:srgbClr val="0070C0"/>
                </a:solidFill>
              </a:rPr>
              <a:t> = $2</a:t>
            </a:r>
          </a:p>
        </p:txBody>
      </p:sp>
      <p:sp>
        <p:nvSpPr>
          <p:cNvPr id="32777" name="TextBox 12"/>
          <p:cNvSpPr txBox="1">
            <a:spLocks noChangeArrowheads="1"/>
          </p:cNvSpPr>
          <p:nvPr/>
        </p:nvSpPr>
        <p:spPr bwMode="auto">
          <a:xfrm>
            <a:off x="6400800" y="3962400"/>
            <a:ext cx="2514600" cy="584200"/>
          </a:xfrm>
          <a:prstGeom prst="rect">
            <a:avLst/>
          </a:prstGeom>
          <a:noFill/>
          <a:ln w="9525">
            <a:noFill/>
            <a:miter lim="800000"/>
            <a:headEnd/>
            <a:tailEnd/>
          </a:ln>
        </p:spPr>
        <p:txBody>
          <a:bodyPr>
            <a:spAutoFit/>
          </a:bodyPr>
          <a:lstStyle/>
          <a:p>
            <a:r>
              <a:rPr lang="en-US" sz="3200" b="1">
                <a:solidFill>
                  <a:srgbClr val="0070C0"/>
                </a:solidFill>
              </a:rPr>
              <a:t>P</a:t>
            </a:r>
            <a:r>
              <a:rPr lang="en-US" sz="3200" b="1" baseline="-25000">
                <a:solidFill>
                  <a:srgbClr val="0070C0"/>
                </a:solidFill>
              </a:rPr>
              <a:t>2</a:t>
            </a:r>
            <a:r>
              <a:rPr lang="en-US" sz="3200" b="1">
                <a:solidFill>
                  <a:srgbClr val="0070C0"/>
                </a:solidFill>
              </a:rPr>
              <a:t> = $14.70</a:t>
            </a:r>
          </a:p>
        </p:txBody>
      </p:sp>
      <p:sp>
        <p:nvSpPr>
          <p:cNvPr id="32778" name="TextBox 13"/>
          <p:cNvSpPr txBox="1">
            <a:spLocks noChangeArrowheads="1"/>
          </p:cNvSpPr>
          <p:nvPr/>
        </p:nvSpPr>
        <p:spPr bwMode="auto">
          <a:xfrm>
            <a:off x="2057400" y="1371600"/>
            <a:ext cx="2438400" cy="584200"/>
          </a:xfrm>
          <a:prstGeom prst="rect">
            <a:avLst/>
          </a:prstGeom>
          <a:noFill/>
          <a:ln w="9525">
            <a:noFill/>
            <a:miter lim="800000"/>
            <a:headEnd/>
            <a:tailEnd/>
          </a:ln>
        </p:spPr>
        <p:txBody>
          <a:bodyPr>
            <a:spAutoFit/>
          </a:bodyPr>
          <a:lstStyle/>
          <a:p>
            <a:r>
              <a:rPr lang="en-US" sz="3200" b="1"/>
              <a:t>R = 20%</a:t>
            </a:r>
          </a:p>
        </p:txBody>
      </p:sp>
      <p:cxnSp>
        <p:nvCxnSpPr>
          <p:cNvPr id="15" name="Straight Connector 14"/>
          <p:cNvCxnSpPr/>
          <p:nvPr/>
        </p:nvCxnSpPr>
        <p:spPr>
          <a:xfrm>
            <a:off x="4191000" y="2209800"/>
            <a:ext cx="0" cy="838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2780" name="TextBox 15"/>
          <p:cNvSpPr txBox="1">
            <a:spLocks noChangeArrowheads="1"/>
          </p:cNvSpPr>
          <p:nvPr/>
        </p:nvSpPr>
        <p:spPr bwMode="auto">
          <a:xfrm>
            <a:off x="3962400" y="1600200"/>
            <a:ext cx="533400" cy="584200"/>
          </a:xfrm>
          <a:prstGeom prst="rect">
            <a:avLst/>
          </a:prstGeom>
          <a:noFill/>
          <a:ln w="9525">
            <a:noFill/>
            <a:miter lim="800000"/>
            <a:headEnd/>
            <a:tailEnd/>
          </a:ln>
        </p:spPr>
        <p:txBody>
          <a:bodyPr>
            <a:spAutoFit/>
          </a:bodyPr>
          <a:lstStyle/>
          <a:p>
            <a:r>
              <a:rPr lang="en-US" sz="3200">
                <a:latin typeface="Arial Black" pitchFamily="34" charset="0"/>
              </a:rPr>
              <a:t>1</a:t>
            </a:r>
          </a:p>
        </p:txBody>
      </p:sp>
      <p:sp>
        <p:nvSpPr>
          <p:cNvPr id="32781" name="TextBox 16"/>
          <p:cNvSpPr txBox="1">
            <a:spLocks noChangeArrowheads="1"/>
          </p:cNvSpPr>
          <p:nvPr/>
        </p:nvSpPr>
        <p:spPr bwMode="auto">
          <a:xfrm>
            <a:off x="6324600" y="3352800"/>
            <a:ext cx="2438400" cy="584200"/>
          </a:xfrm>
          <a:prstGeom prst="rect">
            <a:avLst/>
          </a:prstGeom>
          <a:noFill/>
          <a:ln w="9525">
            <a:noFill/>
            <a:miter lim="800000"/>
            <a:headEnd/>
            <a:tailEnd/>
          </a:ln>
        </p:spPr>
        <p:txBody>
          <a:bodyPr>
            <a:spAutoFit/>
          </a:bodyPr>
          <a:lstStyle/>
          <a:p>
            <a:r>
              <a:rPr lang="en-US" sz="3200" b="1">
                <a:solidFill>
                  <a:srgbClr val="0070C0"/>
                </a:solidFill>
              </a:rPr>
              <a:t>D</a:t>
            </a:r>
            <a:r>
              <a:rPr lang="en-US" sz="3200" b="1" baseline="-25000">
                <a:solidFill>
                  <a:srgbClr val="0070C0"/>
                </a:solidFill>
              </a:rPr>
              <a:t>2</a:t>
            </a:r>
            <a:r>
              <a:rPr lang="en-US" sz="3200" b="1">
                <a:solidFill>
                  <a:srgbClr val="0070C0"/>
                </a:solidFill>
              </a:rPr>
              <a:t> = $  2.10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28600"/>
            <a:ext cx="8229600" cy="1143000"/>
          </a:xfrm>
          <a:solidFill>
            <a:schemeClr val="bg2"/>
          </a:solidFill>
        </p:spPr>
        <p:txBody>
          <a:bodyPr/>
          <a:lstStyle/>
          <a:p>
            <a:r>
              <a:rPr lang="en-US" sz="4800" b="1" smtClean="0"/>
              <a:t>Compute the Present Value</a:t>
            </a:r>
          </a:p>
        </p:txBody>
      </p:sp>
      <p:sp>
        <p:nvSpPr>
          <p:cNvPr id="48129" name="Slide Number Placeholder 22"/>
          <p:cNvSpPr>
            <a:spLocks noGrp="1"/>
          </p:cNvSpPr>
          <p:nvPr>
            <p:ph type="sldNum" sz="quarter" idx="12"/>
          </p:nvPr>
        </p:nvSpPr>
        <p:spPr bwMode="auto">
          <a:ln>
            <a:round/>
            <a:headEnd/>
            <a:tailEnd/>
          </a:ln>
        </p:spPr>
        <p:txBody>
          <a:bodyPr/>
          <a:lstStyle/>
          <a:p>
            <a:pPr>
              <a:defRPr/>
            </a:pPr>
            <a:r>
              <a:rPr lang="en-US"/>
              <a:t>8-</a:t>
            </a:r>
            <a:fld id="{E6B1A01D-832E-4879-BDA6-74F405FE05C6}" type="slidenum">
              <a:rPr lang="en-US"/>
              <a:pPr>
                <a:defRPr/>
              </a:pPr>
              <a:t>26</a:t>
            </a:fld>
            <a:endParaRPr lang="en-US"/>
          </a:p>
        </p:txBody>
      </p:sp>
      <p:cxnSp>
        <p:nvCxnSpPr>
          <p:cNvPr id="5" name="Straight Connector 4"/>
          <p:cNvCxnSpPr/>
          <p:nvPr/>
        </p:nvCxnSpPr>
        <p:spPr>
          <a:xfrm>
            <a:off x="1752600" y="3048000"/>
            <a:ext cx="50292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52600" y="2209800"/>
            <a:ext cx="0" cy="838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781800" y="2209800"/>
            <a:ext cx="0" cy="838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799" name="TextBox 10"/>
          <p:cNvSpPr txBox="1">
            <a:spLocks noChangeArrowheads="1"/>
          </p:cNvSpPr>
          <p:nvPr/>
        </p:nvSpPr>
        <p:spPr bwMode="auto">
          <a:xfrm>
            <a:off x="6553200" y="1600200"/>
            <a:ext cx="685800" cy="584200"/>
          </a:xfrm>
          <a:prstGeom prst="rect">
            <a:avLst/>
          </a:prstGeom>
          <a:noFill/>
          <a:ln w="9525">
            <a:noFill/>
            <a:miter lim="800000"/>
            <a:headEnd/>
            <a:tailEnd/>
          </a:ln>
        </p:spPr>
        <p:txBody>
          <a:bodyPr>
            <a:spAutoFit/>
          </a:bodyPr>
          <a:lstStyle/>
          <a:p>
            <a:r>
              <a:rPr lang="en-US" sz="3200">
                <a:latin typeface="Arial Black" pitchFamily="34" charset="0"/>
              </a:rPr>
              <a:t>2</a:t>
            </a:r>
          </a:p>
        </p:txBody>
      </p:sp>
      <p:sp>
        <p:nvSpPr>
          <p:cNvPr id="33800" name="TextBox 11"/>
          <p:cNvSpPr txBox="1">
            <a:spLocks noChangeArrowheads="1"/>
          </p:cNvSpPr>
          <p:nvPr/>
        </p:nvSpPr>
        <p:spPr bwMode="auto">
          <a:xfrm>
            <a:off x="3429000" y="3352800"/>
            <a:ext cx="1676400" cy="584200"/>
          </a:xfrm>
          <a:prstGeom prst="rect">
            <a:avLst/>
          </a:prstGeom>
          <a:noFill/>
          <a:ln w="9525">
            <a:noFill/>
            <a:miter lim="800000"/>
            <a:headEnd/>
            <a:tailEnd/>
          </a:ln>
        </p:spPr>
        <p:txBody>
          <a:bodyPr>
            <a:spAutoFit/>
          </a:bodyPr>
          <a:lstStyle/>
          <a:p>
            <a:r>
              <a:rPr lang="en-US" sz="3200" b="1">
                <a:solidFill>
                  <a:srgbClr val="0070C0"/>
                </a:solidFill>
              </a:rPr>
              <a:t>D</a:t>
            </a:r>
            <a:r>
              <a:rPr lang="en-US" sz="3200" b="1" baseline="-25000">
                <a:solidFill>
                  <a:srgbClr val="0070C0"/>
                </a:solidFill>
              </a:rPr>
              <a:t>1</a:t>
            </a:r>
            <a:r>
              <a:rPr lang="en-US" sz="3200" b="1">
                <a:solidFill>
                  <a:srgbClr val="0070C0"/>
                </a:solidFill>
              </a:rPr>
              <a:t> = $2</a:t>
            </a:r>
          </a:p>
        </p:txBody>
      </p:sp>
      <p:sp>
        <p:nvSpPr>
          <p:cNvPr id="33801" name="TextBox 12"/>
          <p:cNvSpPr txBox="1">
            <a:spLocks noChangeArrowheads="1"/>
          </p:cNvSpPr>
          <p:nvPr/>
        </p:nvSpPr>
        <p:spPr bwMode="auto">
          <a:xfrm>
            <a:off x="6400800" y="4343400"/>
            <a:ext cx="2514600" cy="584200"/>
          </a:xfrm>
          <a:prstGeom prst="rect">
            <a:avLst/>
          </a:prstGeom>
          <a:noFill/>
          <a:ln w="9525">
            <a:noFill/>
            <a:miter lim="800000"/>
            <a:headEnd/>
            <a:tailEnd/>
          </a:ln>
        </p:spPr>
        <p:txBody>
          <a:bodyPr>
            <a:spAutoFit/>
          </a:bodyPr>
          <a:lstStyle/>
          <a:p>
            <a:r>
              <a:rPr lang="en-US" sz="3200" b="1">
                <a:solidFill>
                  <a:srgbClr val="0070C0"/>
                </a:solidFill>
              </a:rPr>
              <a:t>P</a:t>
            </a:r>
            <a:r>
              <a:rPr lang="en-US" sz="3200" b="1" baseline="-25000">
                <a:solidFill>
                  <a:srgbClr val="0070C0"/>
                </a:solidFill>
              </a:rPr>
              <a:t>2</a:t>
            </a:r>
            <a:r>
              <a:rPr lang="en-US" sz="3200" b="1">
                <a:solidFill>
                  <a:srgbClr val="0070C0"/>
                </a:solidFill>
              </a:rPr>
              <a:t> = $14.70</a:t>
            </a:r>
          </a:p>
        </p:txBody>
      </p:sp>
      <p:sp>
        <p:nvSpPr>
          <p:cNvPr id="33802" name="TextBox 13"/>
          <p:cNvSpPr txBox="1">
            <a:spLocks noChangeArrowheads="1"/>
          </p:cNvSpPr>
          <p:nvPr/>
        </p:nvSpPr>
        <p:spPr bwMode="auto">
          <a:xfrm>
            <a:off x="2057400" y="1371600"/>
            <a:ext cx="2438400" cy="584200"/>
          </a:xfrm>
          <a:prstGeom prst="rect">
            <a:avLst/>
          </a:prstGeom>
          <a:noFill/>
          <a:ln w="9525">
            <a:noFill/>
            <a:miter lim="800000"/>
            <a:headEnd/>
            <a:tailEnd/>
          </a:ln>
        </p:spPr>
        <p:txBody>
          <a:bodyPr>
            <a:spAutoFit/>
          </a:bodyPr>
          <a:lstStyle/>
          <a:p>
            <a:r>
              <a:rPr lang="en-US" sz="3200" b="1"/>
              <a:t>R = 20%</a:t>
            </a:r>
          </a:p>
        </p:txBody>
      </p:sp>
      <p:cxnSp>
        <p:nvCxnSpPr>
          <p:cNvPr id="15" name="Straight Connector 14"/>
          <p:cNvCxnSpPr/>
          <p:nvPr/>
        </p:nvCxnSpPr>
        <p:spPr>
          <a:xfrm>
            <a:off x="4191000" y="2209800"/>
            <a:ext cx="0" cy="8382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3804" name="TextBox 15"/>
          <p:cNvSpPr txBox="1">
            <a:spLocks noChangeArrowheads="1"/>
          </p:cNvSpPr>
          <p:nvPr/>
        </p:nvSpPr>
        <p:spPr bwMode="auto">
          <a:xfrm>
            <a:off x="3962400" y="1600200"/>
            <a:ext cx="533400" cy="584200"/>
          </a:xfrm>
          <a:prstGeom prst="rect">
            <a:avLst/>
          </a:prstGeom>
          <a:noFill/>
          <a:ln w="9525">
            <a:noFill/>
            <a:miter lim="800000"/>
            <a:headEnd/>
            <a:tailEnd/>
          </a:ln>
        </p:spPr>
        <p:txBody>
          <a:bodyPr>
            <a:spAutoFit/>
          </a:bodyPr>
          <a:lstStyle/>
          <a:p>
            <a:r>
              <a:rPr lang="en-US" sz="3200">
                <a:latin typeface="Arial Black" pitchFamily="34" charset="0"/>
              </a:rPr>
              <a:t>1</a:t>
            </a:r>
          </a:p>
        </p:txBody>
      </p:sp>
      <p:sp>
        <p:nvSpPr>
          <p:cNvPr id="33805" name="TextBox 16"/>
          <p:cNvSpPr txBox="1">
            <a:spLocks noChangeArrowheads="1"/>
          </p:cNvSpPr>
          <p:nvPr/>
        </p:nvSpPr>
        <p:spPr bwMode="auto">
          <a:xfrm>
            <a:off x="6324600" y="3352800"/>
            <a:ext cx="2438400" cy="584200"/>
          </a:xfrm>
          <a:prstGeom prst="rect">
            <a:avLst/>
          </a:prstGeom>
          <a:noFill/>
          <a:ln w="9525">
            <a:noFill/>
            <a:miter lim="800000"/>
            <a:headEnd/>
            <a:tailEnd/>
          </a:ln>
        </p:spPr>
        <p:txBody>
          <a:bodyPr>
            <a:spAutoFit/>
          </a:bodyPr>
          <a:lstStyle/>
          <a:p>
            <a:r>
              <a:rPr lang="en-US" sz="3200" b="1">
                <a:solidFill>
                  <a:srgbClr val="0070C0"/>
                </a:solidFill>
              </a:rPr>
              <a:t>D</a:t>
            </a:r>
            <a:r>
              <a:rPr lang="en-US" sz="3200" b="1" baseline="-25000">
                <a:solidFill>
                  <a:srgbClr val="0070C0"/>
                </a:solidFill>
              </a:rPr>
              <a:t>2</a:t>
            </a:r>
            <a:r>
              <a:rPr lang="en-US" sz="3200" b="1">
                <a:solidFill>
                  <a:srgbClr val="0070C0"/>
                </a:solidFill>
              </a:rPr>
              <a:t> = $  2.10</a:t>
            </a:r>
          </a:p>
        </p:txBody>
      </p:sp>
      <p:cxnSp>
        <p:nvCxnSpPr>
          <p:cNvPr id="19" name="Straight Arrow Connector 18"/>
          <p:cNvCxnSpPr/>
          <p:nvPr/>
        </p:nvCxnSpPr>
        <p:spPr>
          <a:xfrm flipH="1">
            <a:off x="1905000" y="3657600"/>
            <a:ext cx="1371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981200" y="4648200"/>
            <a:ext cx="42672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1"/>
          <p:cNvGrpSpPr>
            <a:grpSpLocks/>
          </p:cNvGrpSpPr>
          <p:nvPr/>
        </p:nvGrpSpPr>
        <p:grpSpPr bwMode="auto">
          <a:xfrm>
            <a:off x="1981200" y="3810000"/>
            <a:ext cx="5181600" cy="304800"/>
            <a:chOff x="1981200" y="3810000"/>
            <a:chExt cx="5181600" cy="304800"/>
          </a:xfrm>
        </p:grpSpPr>
        <p:cxnSp>
          <p:nvCxnSpPr>
            <p:cNvPr id="25" name="Straight Arrow Connector 24"/>
            <p:cNvCxnSpPr/>
            <p:nvPr/>
          </p:nvCxnSpPr>
          <p:spPr>
            <a:xfrm flipH="1">
              <a:off x="1981200" y="4114800"/>
              <a:ext cx="5181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62800" y="3810000"/>
              <a:ext cx="0" cy="3048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 name="TextBox 33"/>
          <p:cNvSpPr txBox="1">
            <a:spLocks noChangeArrowheads="1"/>
          </p:cNvSpPr>
          <p:nvPr/>
        </p:nvSpPr>
        <p:spPr bwMode="auto">
          <a:xfrm>
            <a:off x="838200" y="3352800"/>
            <a:ext cx="1295400" cy="584200"/>
          </a:xfrm>
          <a:prstGeom prst="rect">
            <a:avLst/>
          </a:prstGeom>
          <a:noFill/>
          <a:ln w="9525">
            <a:noFill/>
            <a:miter lim="800000"/>
            <a:headEnd/>
            <a:tailEnd/>
          </a:ln>
        </p:spPr>
        <p:txBody>
          <a:bodyPr>
            <a:spAutoFit/>
          </a:bodyPr>
          <a:lstStyle/>
          <a:p>
            <a:r>
              <a:rPr lang="en-US" sz="3200" b="1"/>
              <a:t>$1.67</a:t>
            </a:r>
          </a:p>
        </p:txBody>
      </p:sp>
      <p:sp>
        <p:nvSpPr>
          <p:cNvPr id="35" name="TextBox 34"/>
          <p:cNvSpPr txBox="1">
            <a:spLocks noChangeArrowheads="1"/>
          </p:cNvSpPr>
          <p:nvPr/>
        </p:nvSpPr>
        <p:spPr bwMode="auto">
          <a:xfrm>
            <a:off x="838200" y="3886200"/>
            <a:ext cx="1600200" cy="584200"/>
          </a:xfrm>
          <a:prstGeom prst="rect">
            <a:avLst/>
          </a:prstGeom>
          <a:noFill/>
          <a:ln w="9525">
            <a:noFill/>
            <a:miter lim="800000"/>
            <a:headEnd/>
            <a:tailEnd/>
          </a:ln>
        </p:spPr>
        <p:txBody>
          <a:bodyPr>
            <a:spAutoFit/>
          </a:bodyPr>
          <a:lstStyle/>
          <a:p>
            <a:r>
              <a:rPr lang="en-US" sz="3200" b="1"/>
              <a:t>$1.46</a:t>
            </a:r>
          </a:p>
        </p:txBody>
      </p:sp>
      <p:sp>
        <p:nvSpPr>
          <p:cNvPr id="36" name="TextBox 35"/>
          <p:cNvSpPr txBox="1">
            <a:spLocks noChangeArrowheads="1"/>
          </p:cNvSpPr>
          <p:nvPr/>
        </p:nvSpPr>
        <p:spPr bwMode="auto">
          <a:xfrm>
            <a:off x="533400" y="4419600"/>
            <a:ext cx="1905000" cy="584200"/>
          </a:xfrm>
          <a:prstGeom prst="rect">
            <a:avLst/>
          </a:prstGeom>
          <a:noFill/>
          <a:ln w="9525">
            <a:noFill/>
            <a:miter lim="800000"/>
            <a:headEnd/>
            <a:tailEnd/>
          </a:ln>
        </p:spPr>
        <p:txBody>
          <a:bodyPr>
            <a:spAutoFit/>
          </a:bodyPr>
          <a:lstStyle/>
          <a:p>
            <a:r>
              <a:rPr lang="en-US" sz="3200" b="1" u="sng"/>
              <a:t>$ 10.21</a:t>
            </a:r>
          </a:p>
        </p:txBody>
      </p:sp>
      <p:sp>
        <p:nvSpPr>
          <p:cNvPr id="37" name="TextBox 36"/>
          <p:cNvSpPr txBox="1">
            <a:spLocks noChangeArrowheads="1"/>
          </p:cNvSpPr>
          <p:nvPr/>
        </p:nvSpPr>
        <p:spPr bwMode="auto">
          <a:xfrm>
            <a:off x="533400" y="5181600"/>
            <a:ext cx="3124200" cy="584200"/>
          </a:xfrm>
          <a:prstGeom prst="rect">
            <a:avLst/>
          </a:prstGeom>
          <a:noFill/>
          <a:ln w="9525">
            <a:noFill/>
            <a:miter lim="800000"/>
            <a:headEnd/>
            <a:tailEnd/>
          </a:ln>
        </p:spPr>
        <p:txBody>
          <a:bodyPr>
            <a:spAutoFit/>
          </a:bodyPr>
          <a:lstStyle/>
          <a:p>
            <a:r>
              <a:rPr lang="en-US" sz="3200" b="1">
                <a:solidFill>
                  <a:srgbClr val="C00000"/>
                </a:solidFill>
              </a:rPr>
              <a:t>$ 13.34 = P</a:t>
            </a:r>
            <a:r>
              <a:rPr lang="en-US" sz="3200" b="1" baseline="-25000">
                <a:solidFill>
                  <a:srgbClr val="C00000"/>
                </a:solidFill>
              </a:rPr>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1000" fill="hold"/>
                                        <p:tgtEl>
                                          <p:spTgt spid="34"/>
                                        </p:tgtEl>
                                        <p:attrNameLst>
                                          <p:attrName>ppt_w</p:attrName>
                                        </p:attrNameLst>
                                      </p:cBhvr>
                                      <p:tavLst>
                                        <p:tav tm="0">
                                          <p:val>
                                            <p:fltVal val="0"/>
                                          </p:val>
                                        </p:tav>
                                        <p:tav tm="100000">
                                          <p:val>
                                            <p:strVal val="#ppt_w"/>
                                          </p:val>
                                        </p:tav>
                                      </p:tavLst>
                                    </p:anim>
                                    <p:anim calcmode="lin" valueType="num">
                                      <p:cBhvr>
                                        <p:cTn id="14" dur="1000" fill="hold"/>
                                        <p:tgtEl>
                                          <p:spTgt spid="34"/>
                                        </p:tgtEl>
                                        <p:attrNameLst>
                                          <p:attrName>ppt_h</p:attrName>
                                        </p:attrNameLst>
                                      </p:cBhvr>
                                      <p:tavLst>
                                        <p:tav tm="0">
                                          <p:val>
                                            <p:fltVal val="0"/>
                                          </p:val>
                                        </p:tav>
                                        <p:tav tm="100000">
                                          <p:val>
                                            <p:strVal val="#ppt_h"/>
                                          </p:val>
                                        </p:tav>
                                      </p:tavLst>
                                    </p:anim>
                                    <p:animEffect transition="in" filter="fade">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par>
                          <p:cTn id="23" fill="hold">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1000" fill="hold"/>
                                        <p:tgtEl>
                                          <p:spTgt spid="35"/>
                                        </p:tgtEl>
                                        <p:attrNameLst>
                                          <p:attrName>ppt_w</p:attrName>
                                        </p:attrNameLst>
                                      </p:cBhvr>
                                      <p:tavLst>
                                        <p:tav tm="0">
                                          <p:val>
                                            <p:fltVal val="0"/>
                                          </p:val>
                                        </p:tav>
                                        <p:tav tm="100000">
                                          <p:val>
                                            <p:strVal val="#ppt_w"/>
                                          </p:val>
                                        </p:tav>
                                      </p:tavLst>
                                    </p:anim>
                                    <p:anim calcmode="lin" valueType="num">
                                      <p:cBhvr>
                                        <p:cTn id="27" dur="1000" fill="hold"/>
                                        <p:tgtEl>
                                          <p:spTgt spid="35"/>
                                        </p:tgtEl>
                                        <p:attrNameLst>
                                          <p:attrName>ppt_h</p:attrName>
                                        </p:attrNameLst>
                                      </p:cBhvr>
                                      <p:tavLst>
                                        <p:tav tm="0">
                                          <p:val>
                                            <p:fltVal val="0"/>
                                          </p:val>
                                        </p:tav>
                                        <p:tav tm="100000">
                                          <p:val>
                                            <p:strVal val="#ppt_h"/>
                                          </p:val>
                                        </p:tav>
                                      </p:tavLst>
                                    </p:anim>
                                    <p:animEffect transition="in" filter="fade">
                                      <p:cBhvr>
                                        <p:cTn id="28" dur="10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1000" fill="hold"/>
                                        <p:tgtEl>
                                          <p:spTgt spid="20"/>
                                        </p:tgtEl>
                                        <p:attrNameLst>
                                          <p:attrName>ppt_w</p:attrName>
                                        </p:attrNameLst>
                                      </p:cBhvr>
                                      <p:tavLst>
                                        <p:tav tm="0">
                                          <p:val>
                                            <p:strVal val="#ppt_w*0.70"/>
                                          </p:val>
                                        </p:tav>
                                        <p:tav tm="100000">
                                          <p:val>
                                            <p:strVal val="#ppt_w"/>
                                          </p:val>
                                        </p:tav>
                                      </p:tavLst>
                                    </p:anim>
                                    <p:anim calcmode="lin" valueType="num">
                                      <p:cBhvr>
                                        <p:cTn id="34" dur="1000" fill="hold"/>
                                        <p:tgtEl>
                                          <p:spTgt spid="20"/>
                                        </p:tgtEl>
                                        <p:attrNameLst>
                                          <p:attrName>ppt_h</p:attrName>
                                        </p:attrNameLst>
                                      </p:cBhvr>
                                      <p:tavLst>
                                        <p:tav tm="0">
                                          <p:val>
                                            <p:strVal val="#ppt_h"/>
                                          </p:val>
                                        </p:tav>
                                        <p:tav tm="100000">
                                          <p:val>
                                            <p:strVal val="#ppt_h"/>
                                          </p:val>
                                        </p:tav>
                                      </p:tavLst>
                                    </p:anim>
                                    <p:animEffect transition="in" filter="fade">
                                      <p:cBhvr>
                                        <p:cTn id="35" dur="1000"/>
                                        <p:tgtEl>
                                          <p:spTgt spid="20"/>
                                        </p:tgtEl>
                                      </p:cBhvr>
                                    </p:animEffect>
                                  </p:childTnLst>
                                </p:cTn>
                              </p:par>
                            </p:childTnLst>
                          </p:cTn>
                        </p:par>
                        <p:par>
                          <p:cTn id="36" fill="hold">
                            <p:stCondLst>
                              <p:cond delay="1000"/>
                            </p:stCondLst>
                            <p:childTnLst>
                              <p:par>
                                <p:cTn id="37" presetID="53"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1000" fill="hold"/>
                                        <p:tgtEl>
                                          <p:spTgt spid="36"/>
                                        </p:tgtEl>
                                        <p:attrNameLst>
                                          <p:attrName>ppt_w</p:attrName>
                                        </p:attrNameLst>
                                      </p:cBhvr>
                                      <p:tavLst>
                                        <p:tav tm="0">
                                          <p:val>
                                            <p:fltVal val="0"/>
                                          </p:val>
                                        </p:tav>
                                        <p:tav tm="100000">
                                          <p:val>
                                            <p:strVal val="#ppt_w"/>
                                          </p:val>
                                        </p:tav>
                                      </p:tavLst>
                                    </p:anim>
                                    <p:anim calcmode="lin" valueType="num">
                                      <p:cBhvr>
                                        <p:cTn id="40" dur="1000" fill="hold"/>
                                        <p:tgtEl>
                                          <p:spTgt spid="36"/>
                                        </p:tgtEl>
                                        <p:attrNameLst>
                                          <p:attrName>ppt_h</p:attrName>
                                        </p:attrNameLst>
                                      </p:cBhvr>
                                      <p:tavLst>
                                        <p:tav tm="0">
                                          <p:val>
                                            <p:fltVal val="0"/>
                                          </p:val>
                                        </p:tav>
                                        <p:tav tm="100000">
                                          <p:val>
                                            <p:strVal val="#ppt_h"/>
                                          </p:val>
                                        </p:tav>
                                      </p:tavLst>
                                    </p:anim>
                                    <p:animEffect transition="in" filter="fade">
                                      <p:cBhvr>
                                        <p:cTn id="41" dur="10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strVal val="#ppt_w*0.70"/>
                                          </p:val>
                                        </p:tav>
                                        <p:tav tm="100000">
                                          <p:val>
                                            <p:strVal val="#ppt_w"/>
                                          </p:val>
                                        </p:tav>
                                      </p:tavLst>
                                    </p:anim>
                                    <p:anim calcmode="lin" valueType="num">
                                      <p:cBhvr>
                                        <p:cTn id="47" dur="1000" fill="hold"/>
                                        <p:tgtEl>
                                          <p:spTgt spid="37"/>
                                        </p:tgtEl>
                                        <p:attrNameLst>
                                          <p:attrName>ppt_h</p:attrName>
                                        </p:attrNameLst>
                                      </p:cBhvr>
                                      <p:tavLst>
                                        <p:tav tm="0">
                                          <p:val>
                                            <p:strVal val="#ppt_h"/>
                                          </p:val>
                                        </p:tav>
                                        <p:tav tm="100000">
                                          <p:val>
                                            <p:strVal val="#ppt_h"/>
                                          </p:val>
                                        </p:tav>
                                      </p:tavLst>
                                    </p:anim>
                                    <p:animEffect transition="in" filter="fade">
                                      <p:cBhvr>
                                        <p:cTn id="4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3400" y="274638"/>
            <a:ext cx="8153400" cy="1143000"/>
          </a:xfrm>
          <a:solidFill>
            <a:schemeClr val="bg2"/>
          </a:solidFill>
        </p:spPr>
        <p:txBody>
          <a:bodyPr/>
          <a:lstStyle/>
          <a:p>
            <a:r>
              <a:rPr lang="en-US" sz="4800" b="1" smtClean="0"/>
              <a:t>What is the Observed Pattern?</a:t>
            </a:r>
          </a:p>
        </p:txBody>
      </p:sp>
      <p:sp>
        <p:nvSpPr>
          <p:cNvPr id="50177" name="Slide Number Placeholder 22"/>
          <p:cNvSpPr>
            <a:spLocks noGrp="1"/>
          </p:cNvSpPr>
          <p:nvPr>
            <p:ph type="sldNum" sz="quarter" idx="12"/>
          </p:nvPr>
        </p:nvSpPr>
        <p:spPr bwMode="auto">
          <a:ln>
            <a:round/>
            <a:headEnd/>
            <a:tailEnd/>
          </a:ln>
        </p:spPr>
        <p:txBody>
          <a:bodyPr/>
          <a:lstStyle/>
          <a:p>
            <a:pPr>
              <a:defRPr/>
            </a:pPr>
            <a:r>
              <a:rPr lang="en-US"/>
              <a:t>8-</a:t>
            </a:r>
            <a:fld id="{24C729E2-C9B1-42A4-9E99-AD79E2802F62}" type="slidenum">
              <a:rPr lang="en-US"/>
              <a:pPr>
                <a:defRPr/>
              </a:pPr>
              <a:t>27</a:t>
            </a:fld>
            <a:endParaRPr lang="en-US"/>
          </a:p>
        </p:txBody>
      </p:sp>
      <p:sp>
        <p:nvSpPr>
          <p:cNvPr id="34820" name="TextBox 3"/>
          <p:cNvSpPr txBox="1">
            <a:spLocks noChangeArrowheads="1"/>
          </p:cNvSpPr>
          <p:nvPr/>
        </p:nvSpPr>
        <p:spPr bwMode="auto">
          <a:xfrm>
            <a:off x="1447800" y="1905000"/>
            <a:ext cx="6629400" cy="2308225"/>
          </a:xfrm>
          <a:prstGeom prst="rect">
            <a:avLst/>
          </a:prstGeom>
          <a:noFill/>
          <a:ln w="9525">
            <a:noFill/>
            <a:miter lim="800000"/>
            <a:headEnd/>
            <a:tailEnd/>
          </a:ln>
        </p:spPr>
        <p:txBody>
          <a:bodyPr>
            <a:spAutoFit/>
          </a:bodyPr>
          <a:lstStyle/>
          <a:p>
            <a:r>
              <a:rPr lang="en-US" sz="3600" b="1">
                <a:solidFill>
                  <a:srgbClr val="0070C0"/>
                </a:solidFill>
                <a:latin typeface="Perpetua" pitchFamily="18" charset="0"/>
              </a:rPr>
              <a:t>We value a share of stock by bring back all expected future dividends into present value terms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81200" y="334963"/>
            <a:ext cx="5105400" cy="1036637"/>
          </a:xfrm>
          <a:solidFill>
            <a:schemeClr val="bg2"/>
          </a:solidFill>
        </p:spPr>
        <p:txBody>
          <a:bodyPr/>
          <a:lstStyle/>
          <a:p>
            <a:r>
              <a:rPr lang="en-US" sz="4800" b="1" smtClean="0"/>
              <a:t>Future Dividends</a:t>
            </a:r>
          </a:p>
        </p:txBody>
      </p:sp>
      <p:sp>
        <p:nvSpPr>
          <p:cNvPr id="51201" name="Slide Number Placeholder 22"/>
          <p:cNvSpPr>
            <a:spLocks noGrp="1"/>
          </p:cNvSpPr>
          <p:nvPr>
            <p:ph type="sldNum" sz="quarter" idx="12"/>
          </p:nvPr>
        </p:nvSpPr>
        <p:spPr bwMode="auto">
          <a:ln>
            <a:round/>
            <a:headEnd/>
            <a:tailEnd/>
          </a:ln>
        </p:spPr>
        <p:txBody>
          <a:bodyPr/>
          <a:lstStyle/>
          <a:p>
            <a:pPr>
              <a:defRPr/>
            </a:pPr>
            <a:r>
              <a:rPr lang="en-US"/>
              <a:t>8-</a:t>
            </a:r>
            <a:fld id="{44BC68DF-793D-477A-921E-BD03173E5CC9}" type="slidenum">
              <a:rPr lang="en-US"/>
              <a:pPr>
                <a:defRPr/>
              </a:pPr>
              <a:t>28</a:t>
            </a:fld>
            <a:endParaRPr lang="en-US"/>
          </a:p>
        </p:txBody>
      </p:sp>
      <p:pic>
        <p:nvPicPr>
          <p:cNvPr id="35844" name="Picture 2" descr="http://www.varbak.com/images/key-puzzle-nb14209.jpg"/>
          <p:cNvPicPr>
            <a:picLocks noChangeAspect="1" noChangeArrowheads="1"/>
          </p:cNvPicPr>
          <p:nvPr/>
        </p:nvPicPr>
        <p:blipFill>
          <a:blip r:embed="rId2" cstate="print"/>
          <a:srcRect/>
          <a:stretch>
            <a:fillRect/>
          </a:stretch>
        </p:blipFill>
        <p:spPr bwMode="auto">
          <a:xfrm>
            <a:off x="5043488" y="1690688"/>
            <a:ext cx="3695700" cy="3392487"/>
          </a:xfrm>
          <a:prstGeom prst="rect">
            <a:avLst/>
          </a:prstGeom>
          <a:noFill/>
          <a:ln w="9525">
            <a:noFill/>
            <a:miter lim="800000"/>
            <a:headEnd/>
            <a:tailEnd/>
          </a:ln>
        </p:spPr>
      </p:pic>
      <p:sp>
        <p:nvSpPr>
          <p:cNvPr id="35845" name="TextBox 3"/>
          <p:cNvSpPr txBox="1">
            <a:spLocks noChangeArrowheads="1"/>
          </p:cNvSpPr>
          <p:nvPr/>
        </p:nvSpPr>
        <p:spPr bwMode="auto">
          <a:xfrm>
            <a:off x="304800" y="1371600"/>
            <a:ext cx="4724400" cy="4032250"/>
          </a:xfrm>
          <a:prstGeom prst="rect">
            <a:avLst/>
          </a:prstGeom>
          <a:noFill/>
          <a:ln w="9525">
            <a:noFill/>
            <a:miter lim="800000"/>
            <a:headEnd/>
            <a:tailEnd/>
          </a:ln>
        </p:spPr>
        <p:txBody>
          <a:bodyPr>
            <a:spAutoFit/>
          </a:bodyPr>
          <a:lstStyle/>
          <a:p>
            <a:r>
              <a:rPr lang="en-US" sz="3200" b="1">
                <a:latin typeface="Perpetua" pitchFamily="18" charset="0"/>
              </a:rPr>
              <a:t>So the key is to determine the </a:t>
            </a:r>
            <a:r>
              <a:rPr lang="en-US" sz="3200" b="1">
                <a:solidFill>
                  <a:srgbClr val="FF0000"/>
                </a:solidFill>
                <a:latin typeface="Perpetua" pitchFamily="18" charset="0"/>
              </a:rPr>
              <a:t>future dividends</a:t>
            </a:r>
            <a:r>
              <a:rPr lang="en-US" sz="3200" b="1">
                <a:latin typeface="Perpetua" pitchFamily="18" charset="0"/>
              </a:rPr>
              <a:t> when given the growth rate of those dividends, whether the growth is </a:t>
            </a:r>
            <a:r>
              <a:rPr lang="en-US" sz="3200" b="1">
                <a:solidFill>
                  <a:srgbClr val="00B0F0"/>
                </a:solidFill>
                <a:latin typeface="Perpetua" pitchFamily="18" charset="0"/>
              </a:rPr>
              <a:t>zero</a:t>
            </a:r>
            <a:r>
              <a:rPr lang="en-US" sz="3200" b="1">
                <a:latin typeface="Perpetua" pitchFamily="18" charset="0"/>
              </a:rPr>
              <a:t>, </a:t>
            </a:r>
            <a:r>
              <a:rPr lang="en-US" sz="3200" b="1">
                <a:solidFill>
                  <a:srgbClr val="0070C0"/>
                </a:solidFill>
                <a:latin typeface="Perpetua" pitchFamily="18" charset="0"/>
              </a:rPr>
              <a:t>constant</a:t>
            </a:r>
            <a:r>
              <a:rPr lang="en-US" sz="3200" b="1">
                <a:latin typeface="Perpetua" pitchFamily="18" charset="0"/>
              </a:rPr>
              <a:t>, or </a:t>
            </a:r>
            <a:r>
              <a:rPr lang="en-US" sz="3200" b="1">
                <a:solidFill>
                  <a:srgbClr val="7030A0"/>
                </a:solidFill>
                <a:latin typeface="Perpetua" pitchFamily="18" charset="0"/>
              </a:rPr>
              <a:t>unusual first and then levels off to a constant growth rate</a:t>
            </a:r>
            <a:r>
              <a:rPr lang="en-US" sz="3200" b="1">
                <a:latin typeface="Perpetua" pitchFamily="18"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381000"/>
            <a:ext cx="8229600" cy="1524000"/>
          </a:xfrm>
          <a:solidFill>
            <a:schemeClr val="bg2"/>
          </a:solidFill>
        </p:spPr>
        <p:txBody>
          <a:bodyPr rtlCol="0">
            <a:normAutofit fontScale="90000"/>
          </a:bodyPr>
          <a:lstStyle/>
          <a:p>
            <a:pPr fontAlgn="auto">
              <a:spcAft>
                <a:spcPts val="0"/>
              </a:spcAft>
              <a:defRPr/>
            </a:pPr>
            <a:r>
              <a:rPr lang="en-US" sz="4800" b="1" smtClean="0"/>
              <a:t>So how do you compute the future dividends?</a:t>
            </a:r>
          </a:p>
        </p:txBody>
      </p:sp>
      <p:sp>
        <p:nvSpPr>
          <p:cNvPr id="52225" name="Slide Number Placeholder 22"/>
          <p:cNvSpPr>
            <a:spLocks noGrp="1"/>
          </p:cNvSpPr>
          <p:nvPr>
            <p:ph type="sldNum" sz="quarter" idx="12"/>
          </p:nvPr>
        </p:nvSpPr>
        <p:spPr bwMode="auto">
          <a:ln>
            <a:round/>
            <a:headEnd/>
            <a:tailEnd/>
          </a:ln>
        </p:spPr>
        <p:txBody>
          <a:bodyPr/>
          <a:lstStyle/>
          <a:p>
            <a:pPr>
              <a:defRPr/>
            </a:pPr>
            <a:r>
              <a:rPr lang="en-US"/>
              <a:t>8-</a:t>
            </a:r>
            <a:fld id="{1F14B1C5-D577-4039-871A-EC17F6BF1CBB}" type="slidenum">
              <a:rPr lang="en-US"/>
              <a:pPr>
                <a:defRPr/>
              </a:pPr>
              <a:t>29</a:t>
            </a:fld>
            <a:endParaRPr lang="en-US"/>
          </a:p>
        </p:txBody>
      </p:sp>
      <p:sp>
        <p:nvSpPr>
          <p:cNvPr id="36868" name="TextBox 3"/>
          <p:cNvSpPr txBox="1">
            <a:spLocks noChangeArrowheads="1"/>
          </p:cNvSpPr>
          <p:nvPr/>
        </p:nvSpPr>
        <p:spPr bwMode="auto">
          <a:xfrm>
            <a:off x="1524000" y="2057400"/>
            <a:ext cx="6705600" cy="3935413"/>
          </a:xfrm>
          <a:prstGeom prst="rect">
            <a:avLst/>
          </a:prstGeom>
          <a:noFill/>
          <a:ln w="9525">
            <a:noFill/>
            <a:miter lim="800000"/>
            <a:headEnd/>
            <a:tailEnd/>
          </a:ln>
        </p:spPr>
        <p:txBody>
          <a:bodyPr>
            <a:spAutoFit/>
          </a:bodyPr>
          <a:lstStyle/>
          <a:p>
            <a:pPr marL="400050" indent="-400050"/>
            <a:r>
              <a:rPr lang="en-US" sz="2800" b="1">
                <a:latin typeface="Perpetua" pitchFamily="18" charset="0"/>
              </a:rPr>
              <a:t>Three scenarios:</a:t>
            </a:r>
          </a:p>
          <a:p>
            <a:pPr marL="400050" indent="-400050"/>
            <a:endParaRPr lang="en-US" b="1">
              <a:latin typeface="Perpetua" pitchFamily="18" charset="0"/>
            </a:endParaRPr>
          </a:p>
          <a:p>
            <a:pPr marL="400050" indent="-400050">
              <a:buFontTx/>
              <a:buAutoNum type="arabicPeriod"/>
            </a:pPr>
            <a:r>
              <a:rPr lang="en-US" sz="2800" b="1">
                <a:latin typeface="Perpetua" pitchFamily="18" charset="0"/>
              </a:rPr>
              <a:t>A </a:t>
            </a:r>
            <a:r>
              <a:rPr lang="en-US" sz="2800" b="1">
                <a:solidFill>
                  <a:srgbClr val="0070C0"/>
                </a:solidFill>
                <a:latin typeface="Perpetua" pitchFamily="18" charset="0"/>
              </a:rPr>
              <a:t>constant dividend (zero growth)</a:t>
            </a:r>
          </a:p>
          <a:p>
            <a:pPr marL="400050" indent="-400050">
              <a:buFontTx/>
              <a:buAutoNum type="arabicPeriod"/>
            </a:pPr>
            <a:endParaRPr lang="en-US" b="1">
              <a:latin typeface="Perpetua" pitchFamily="18" charset="0"/>
            </a:endParaRPr>
          </a:p>
          <a:p>
            <a:pPr marL="400050" indent="-400050">
              <a:buFontTx/>
              <a:buAutoNum type="arabicPeriod"/>
            </a:pPr>
            <a:r>
              <a:rPr lang="en-US" sz="2800" b="1">
                <a:latin typeface="Perpetua" pitchFamily="18" charset="0"/>
              </a:rPr>
              <a:t>The dividends change by a </a:t>
            </a:r>
            <a:r>
              <a:rPr lang="en-US" sz="2800" b="1">
                <a:solidFill>
                  <a:srgbClr val="0070C0"/>
                </a:solidFill>
                <a:latin typeface="Perpetua" pitchFamily="18" charset="0"/>
              </a:rPr>
              <a:t>constant growth rate</a:t>
            </a:r>
          </a:p>
          <a:p>
            <a:pPr marL="400050" indent="-400050">
              <a:buFontTx/>
              <a:buAutoNum type="arabicPeriod"/>
            </a:pPr>
            <a:endParaRPr lang="en-US" sz="2000" b="1">
              <a:latin typeface="Perpetua" pitchFamily="18" charset="0"/>
            </a:endParaRPr>
          </a:p>
          <a:p>
            <a:pPr marL="400050" indent="-400050">
              <a:buFontTx/>
              <a:buAutoNum type="arabicPeriod"/>
            </a:pPr>
            <a:r>
              <a:rPr lang="en-US" sz="2800" b="1">
                <a:latin typeface="Perpetua" pitchFamily="18" charset="0"/>
              </a:rPr>
              <a:t>We have some </a:t>
            </a:r>
            <a:r>
              <a:rPr lang="en-US" sz="2800" b="1">
                <a:solidFill>
                  <a:srgbClr val="0070C0"/>
                </a:solidFill>
                <a:latin typeface="Perpetua" pitchFamily="18" charset="0"/>
              </a:rPr>
              <a:t>unusual growth </a:t>
            </a:r>
            <a:r>
              <a:rPr lang="en-US" sz="2800" b="1">
                <a:latin typeface="Perpetua" pitchFamily="18" charset="0"/>
              </a:rPr>
              <a:t>periods and </a:t>
            </a:r>
            <a:r>
              <a:rPr lang="en-US" sz="2800" b="1">
                <a:solidFill>
                  <a:srgbClr val="7030A0"/>
                </a:solidFill>
                <a:latin typeface="Perpetua" pitchFamily="18" charset="0"/>
              </a:rPr>
              <a:t>then</a:t>
            </a:r>
            <a:r>
              <a:rPr lang="en-US" sz="2800" b="1">
                <a:latin typeface="Perpetua" pitchFamily="18" charset="0"/>
              </a:rPr>
              <a:t> level off to a </a:t>
            </a:r>
            <a:r>
              <a:rPr lang="en-US" sz="2800" b="1">
                <a:solidFill>
                  <a:srgbClr val="7030A0"/>
                </a:solidFill>
                <a:latin typeface="Perpetua" pitchFamily="18" charset="0"/>
              </a:rPr>
              <a:t>constant growth rate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2"/>
          <p:cNvSpPr>
            <a:spLocks noGrp="1"/>
          </p:cNvSpPr>
          <p:nvPr>
            <p:ph type="sldNum" sz="quarter" idx="12"/>
          </p:nvPr>
        </p:nvSpPr>
        <p:spPr bwMode="auto">
          <a:ln>
            <a:round/>
            <a:headEnd/>
            <a:tailEnd/>
          </a:ln>
        </p:spPr>
        <p:txBody>
          <a:bodyPr/>
          <a:lstStyle/>
          <a:p>
            <a:pPr>
              <a:defRPr/>
            </a:pPr>
            <a:r>
              <a:rPr lang="en-US"/>
              <a:t>8-</a:t>
            </a:r>
            <a:fld id="{7C152FE0-646C-4E9A-B7F0-6EFF380E4085}" type="slidenum">
              <a:rPr lang="en-US"/>
              <a:pPr>
                <a:defRPr/>
              </a:pPr>
              <a:t>3</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p:txBody>
      </p:sp>
      <p:sp>
        <p:nvSpPr>
          <p:cNvPr id="5" name="TextBox 4"/>
          <p:cNvSpPr txBox="1">
            <a:spLocks noChangeArrowheads="1"/>
          </p:cNvSpPr>
          <p:nvPr/>
        </p:nvSpPr>
        <p:spPr bwMode="auto">
          <a:xfrm>
            <a:off x="914400" y="2133600"/>
            <a:ext cx="7162800" cy="2833688"/>
          </a:xfrm>
          <a:prstGeom prst="rect">
            <a:avLst/>
          </a:prstGeom>
          <a:noFill/>
          <a:ln w="9525">
            <a:noFill/>
            <a:miter lim="800000"/>
            <a:headEnd/>
            <a:tailEnd/>
          </a:ln>
        </p:spPr>
        <p:txBody>
          <a:bodyPr>
            <a:spAutoFit/>
          </a:bodyPr>
          <a:lstStyle/>
          <a:p>
            <a:pPr marL="338138" indent="-338138">
              <a:buFont typeface="Arial" charset="0"/>
              <a:buChar char="•"/>
            </a:pPr>
            <a:r>
              <a:rPr lang="en-US" sz="3200" b="1">
                <a:latin typeface="Perpetua" pitchFamily="18" charset="0"/>
              </a:rPr>
              <a:t>Bond and Stock Differences</a:t>
            </a:r>
          </a:p>
          <a:p>
            <a:pPr marL="338138" indent="-338138">
              <a:buFont typeface="Arial" charset="0"/>
              <a:buChar char="•"/>
            </a:pPr>
            <a:r>
              <a:rPr lang="en-US" sz="3200" b="1">
                <a:latin typeface="Perpetua" pitchFamily="18" charset="0"/>
              </a:rPr>
              <a:t>Common Stock Valuation</a:t>
            </a:r>
          </a:p>
          <a:p>
            <a:pPr marL="338138" indent="-338138">
              <a:buFont typeface="Arial" charset="0"/>
              <a:buChar char="•"/>
            </a:pPr>
            <a:r>
              <a:rPr lang="en-US" sz="3200" b="1">
                <a:latin typeface="Perpetua" pitchFamily="18" charset="0"/>
              </a:rPr>
              <a:t>Features of Common Stock</a:t>
            </a:r>
          </a:p>
          <a:p>
            <a:pPr marL="338138" indent="-338138">
              <a:buFont typeface="Arial" charset="0"/>
              <a:buChar char="•"/>
            </a:pPr>
            <a:r>
              <a:rPr lang="en-US" sz="3200" b="1">
                <a:latin typeface="Perpetua" pitchFamily="18" charset="0"/>
              </a:rPr>
              <a:t>Features of Preferred Stock</a:t>
            </a:r>
          </a:p>
          <a:p>
            <a:pPr marL="338138" indent="-338138">
              <a:buFont typeface="Arial" charset="0"/>
              <a:buChar char="•"/>
            </a:pPr>
            <a:r>
              <a:rPr lang="en-US" sz="3200" b="1">
                <a:latin typeface="Perpetua" pitchFamily="18" charset="0"/>
              </a:rPr>
              <a:t>The Stock Markets</a:t>
            </a:r>
          </a:p>
          <a:p>
            <a:pPr marL="338138" indent="-338138">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0" end="0"/>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1" end="1"/>
                                            </p:txEl>
                                          </p:spTgt>
                                        </p:tgtEl>
                                        <p:attrNameLst>
                                          <p:attrName>style.opacity</p:attrName>
                                        </p:attrNameLst>
                                      </p:cBhvr>
                                      <p:to>
                                        <p:strVal val="0.5"/>
                                      </p:to>
                                    </p:set>
                                    <p:animEffect filter="image" prLst="opacity: 0.5">
                                      <p:cBhvr rctx="IE">
                                        <p:cTn id="9" dur="indefinite"/>
                                        <p:tgtEl>
                                          <p:spTgt spid="5">
                                            <p:txEl>
                                              <p:pRg st="1" end="1"/>
                                            </p:txEl>
                                          </p:spTgt>
                                        </p:tgtEl>
                                      </p:cBhvr>
                                    </p:animEffect>
                                  </p:childTnLst>
                                </p:cTn>
                              </p:par>
                              <p:par>
                                <p:cTn id="10" presetID="9" presetClass="emph" presetSubtype="0" nodeType="withEffect">
                                  <p:stCondLst>
                                    <p:cond delay="0"/>
                                  </p:stCondLst>
                                  <p:childTnLst>
                                    <p:set>
                                      <p:cBhvr rctx="PPT">
                                        <p:cTn id="11" dur="indefinite"/>
                                        <p:tgtEl>
                                          <p:spTgt spid="5">
                                            <p:txEl>
                                              <p:pRg st="2" end="2"/>
                                            </p:txEl>
                                          </p:spTgt>
                                        </p:tgtEl>
                                        <p:attrNameLst>
                                          <p:attrName>style.opacity</p:attrName>
                                        </p:attrNameLst>
                                      </p:cBhvr>
                                      <p:to>
                                        <p:strVal val="0.5"/>
                                      </p:to>
                                    </p:set>
                                    <p:animEffect filter="image" prLst="opacity: 0.5">
                                      <p:cBhvr rctx="IE">
                                        <p:cTn id="12" dur="indefinite"/>
                                        <p:tgtEl>
                                          <p:spTgt spid="5">
                                            <p:txEl>
                                              <p:pRg st="2" end="2"/>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5"/>
                                      </p:to>
                                    </p:set>
                                    <p:animEffect filter="image" prLst="opacity: 0.5">
                                      <p:cBhvr rctx="IE">
                                        <p:cTn id="15" dur="indefinite"/>
                                        <p:tgtEl>
                                          <p:spTgt spid="5">
                                            <p:txEl>
                                              <p:pRg st="3" end="3"/>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5"/>
                                      </p:to>
                                    </p:set>
                                    <p:animEffect filter="image" prLst="opacity: 0.5">
                                      <p:cBhvr rctx="IE">
                                        <p:cTn id="18"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381000"/>
            <a:ext cx="8229600" cy="1524000"/>
          </a:xfrm>
          <a:solidFill>
            <a:schemeClr val="bg2"/>
          </a:solidFill>
        </p:spPr>
        <p:txBody>
          <a:bodyPr rtlCol="0">
            <a:normAutofit fontScale="90000"/>
          </a:bodyPr>
          <a:lstStyle/>
          <a:p>
            <a:pPr fontAlgn="auto">
              <a:spcAft>
                <a:spcPts val="0"/>
              </a:spcAft>
              <a:defRPr/>
            </a:pPr>
            <a:r>
              <a:rPr lang="en-US" sz="4800" b="1" smtClean="0"/>
              <a:t>So how do you compute the future dividends?</a:t>
            </a:r>
          </a:p>
        </p:txBody>
      </p:sp>
      <p:sp>
        <p:nvSpPr>
          <p:cNvPr id="53249" name="Slide Number Placeholder 22"/>
          <p:cNvSpPr>
            <a:spLocks noGrp="1"/>
          </p:cNvSpPr>
          <p:nvPr>
            <p:ph type="sldNum" sz="quarter" idx="12"/>
          </p:nvPr>
        </p:nvSpPr>
        <p:spPr bwMode="auto">
          <a:ln>
            <a:round/>
            <a:headEnd/>
            <a:tailEnd/>
          </a:ln>
        </p:spPr>
        <p:txBody>
          <a:bodyPr/>
          <a:lstStyle/>
          <a:p>
            <a:pPr>
              <a:defRPr/>
            </a:pPr>
            <a:r>
              <a:rPr lang="en-US"/>
              <a:t>8-</a:t>
            </a:r>
            <a:fld id="{6B946884-5056-4074-A960-D2702422F411}" type="slidenum">
              <a:rPr lang="en-US"/>
              <a:pPr>
                <a:defRPr/>
              </a:pPr>
              <a:t>30</a:t>
            </a:fld>
            <a:endParaRPr lang="en-US"/>
          </a:p>
        </p:txBody>
      </p:sp>
      <p:sp>
        <p:nvSpPr>
          <p:cNvPr id="4" name="TextBox 3"/>
          <p:cNvSpPr txBox="1">
            <a:spLocks noChangeArrowheads="1"/>
          </p:cNvSpPr>
          <p:nvPr/>
        </p:nvSpPr>
        <p:spPr bwMode="auto">
          <a:xfrm>
            <a:off x="1524000" y="2057400"/>
            <a:ext cx="6705600" cy="3935413"/>
          </a:xfrm>
          <a:prstGeom prst="rect">
            <a:avLst/>
          </a:prstGeom>
          <a:noFill/>
          <a:ln w="9525">
            <a:noFill/>
            <a:miter lim="800000"/>
            <a:headEnd/>
            <a:tailEnd/>
          </a:ln>
        </p:spPr>
        <p:txBody>
          <a:bodyPr>
            <a:spAutoFit/>
          </a:bodyPr>
          <a:lstStyle/>
          <a:p>
            <a:pPr marL="463550" indent="-463550"/>
            <a:r>
              <a:rPr lang="en-US" sz="2800" b="1">
                <a:latin typeface="Perpetua" pitchFamily="18" charset="0"/>
              </a:rPr>
              <a:t>Three scenarios:</a:t>
            </a:r>
          </a:p>
          <a:p>
            <a:pPr marL="463550" indent="-463550"/>
            <a:endParaRPr lang="en-US" b="1">
              <a:latin typeface="Perpetua" pitchFamily="18" charset="0"/>
            </a:endParaRPr>
          </a:p>
          <a:p>
            <a:pPr marL="463550" indent="-463550">
              <a:buFontTx/>
              <a:buAutoNum type="arabicPeriod"/>
            </a:pPr>
            <a:r>
              <a:rPr lang="en-US" sz="2800" b="1">
                <a:latin typeface="Perpetua" pitchFamily="18" charset="0"/>
              </a:rPr>
              <a:t>A </a:t>
            </a:r>
            <a:r>
              <a:rPr lang="en-US" sz="2800" b="1">
                <a:solidFill>
                  <a:srgbClr val="0070C0"/>
                </a:solidFill>
                <a:latin typeface="Perpetua" pitchFamily="18" charset="0"/>
              </a:rPr>
              <a:t>constant dividend (zero growth)</a:t>
            </a:r>
          </a:p>
          <a:p>
            <a:pPr marL="463550" indent="-463550">
              <a:buFontTx/>
              <a:buAutoNum type="arabicPeriod"/>
            </a:pPr>
            <a:endParaRPr lang="en-US" b="1">
              <a:latin typeface="Perpetua" pitchFamily="18" charset="0"/>
            </a:endParaRPr>
          </a:p>
          <a:p>
            <a:pPr marL="463550" indent="-463550">
              <a:buFontTx/>
              <a:buAutoNum type="arabicPeriod"/>
            </a:pPr>
            <a:r>
              <a:rPr lang="en-US" sz="2800" b="1">
                <a:latin typeface="Perpetua" pitchFamily="18" charset="0"/>
              </a:rPr>
              <a:t>The dividends change by a </a:t>
            </a:r>
            <a:r>
              <a:rPr lang="en-US" sz="2800" b="1">
                <a:solidFill>
                  <a:srgbClr val="0070C0"/>
                </a:solidFill>
                <a:latin typeface="Perpetua" pitchFamily="18" charset="0"/>
              </a:rPr>
              <a:t>constant growth rate</a:t>
            </a:r>
          </a:p>
          <a:p>
            <a:pPr marL="463550" indent="-463550">
              <a:buFontTx/>
              <a:buAutoNum type="arabicPeriod"/>
            </a:pPr>
            <a:endParaRPr lang="en-US" sz="2000" b="1">
              <a:latin typeface="Perpetua" pitchFamily="18" charset="0"/>
            </a:endParaRPr>
          </a:p>
          <a:p>
            <a:pPr marL="463550" indent="-463550">
              <a:buFontTx/>
              <a:buAutoNum type="arabicPeriod"/>
            </a:pPr>
            <a:r>
              <a:rPr lang="en-US" sz="2800" b="1">
                <a:latin typeface="Perpetua" pitchFamily="18" charset="0"/>
              </a:rPr>
              <a:t>We have some </a:t>
            </a:r>
            <a:r>
              <a:rPr lang="en-US" sz="2800" b="1">
                <a:solidFill>
                  <a:srgbClr val="0070C0"/>
                </a:solidFill>
                <a:latin typeface="Perpetua" pitchFamily="18" charset="0"/>
              </a:rPr>
              <a:t>unusual growth </a:t>
            </a:r>
            <a:r>
              <a:rPr lang="en-US" sz="2800" b="1">
                <a:latin typeface="Perpetua" pitchFamily="18" charset="0"/>
              </a:rPr>
              <a:t>periods and </a:t>
            </a:r>
            <a:r>
              <a:rPr lang="en-US" sz="2800" b="1">
                <a:solidFill>
                  <a:srgbClr val="7030A0"/>
                </a:solidFill>
                <a:latin typeface="Perpetua" pitchFamily="18" charset="0"/>
              </a:rPr>
              <a:t>then</a:t>
            </a:r>
            <a:r>
              <a:rPr lang="en-US" sz="2800" b="1">
                <a:latin typeface="Perpetua" pitchFamily="18" charset="0"/>
              </a:rPr>
              <a:t> level off to a </a:t>
            </a:r>
            <a:r>
              <a:rPr lang="en-US" sz="2800" b="1">
                <a:solidFill>
                  <a:srgbClr val="7030A0"/>
                </a:solidFill>
                <a:latin typeface="Perpetua" pitchFamily="18" charset="0"/>
              </a:rPr>
              <a:t>constant growth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4">
                                            <p:txEl>
                                              <p:pRg st="2" end="2"/>
                                            </p:txEl>
                                          </p:spTgt>
                                        </p:tgtEl>
                                        <p:attrNameLst>
                                          <p:attrName>style.color</p:attrName>
                                        </p:attrNameLst>
                                      </p:cBhvr>
                                      <p:to>
                                        <a:srgbClr val="008000"/>
                                      </p:to>
                                    </p:animClr>
                                    <p:animClr clrSpc="rgb" dir="cw">
                                      <p:cBhvr>
                                        <p:cTn id="7" dur="1500" accel="50000" autoRev="1" fill="hold" tmFilter="0, 0; .33333, 1; 1, 1">
                                          <p:stCondLst>
                                            <p:cond delay="0"/>
                                          </p:stCondLst>
                                        </p:cTn>
                                        <p:tgtEl>
                                          <p:spTgt spid="4">
                                            <p:txEl>
                                              <p:pRg st="2" end="2"/>
                                            </p:txEl>
                                          </p:spTgt>
                                        </p:tgtEl>
                                        <p:attrNameLst>
                                          <p:attrName>fillcolor</p:attrName>
                                        </p:attrNameLst>
                                      </p:cBhvr>
                                      <p:to>
                                        <a:srgbClr val="008000"/>
                                      </p:to>
                                    </p:animClr>
                                    <p:set>
                                      <p:cBhvr>
                                        <p:cTn id="8" dur="3000" fill="hold"/>
                                        <p:tgtEl>
                                          <p:spTgt spid="4">
                                            <p:txEl>
                                              <p:pRg st="2" end="2"/>
                                            </p:txEl>
                                          </p:spTgt>
                                        </p:tgtEl>
                                        <p:attrNameLst>
                                          <p:attrName>fill.type</p:attrName>
                                        </p:attrNameLst>
                                      </p:cBhvr>
                                      <p:to>
                                        <p:strVal val="solid"/>
                                      </p:to>
                                    </p:set>
                                    <p:set>
                                      <p:cBhvr>
                                        <p:cTn id="9" dur="3000" fill="hold"/>
                                        <p:tgtEl>
                                          <p:spTgt spid="4">
                                            <p:txEl>
                                              <p:pRg st="2" end="2"/>
                                            </p:txEl>
                                          </p:spTgt>
                                        </p:tgtEl>
                                        <p:attrNameLst>
                                          <p:attrName>fill.on</p:attrName>
                                        </p:attrNameLst>
                                      </p:cBhvr>
                                      <p:to>
                                        <p:strVal val="true"/>
                                      </p:to>
                                    </p:set>
                                    <p:animScale>
                                      <p:cBhvr>
                                        <p:cTn id="10" dur="1500" accel="50000" autoRev="1" fill="hold" tmFilter="0, 0; .33333, 1; 1, 1">
                                          <p:stCondLst>
                                            <p:cond delay="0"/>
                                          </p:stCondLst>
                                        </p:cTn>
                                        <p:tgtEl>
                                          <p:spTgt spid="4">
                                            <p:txEl>
                                              <p:pRg st="2" end="2"/>
                                            </p:txEl>
                                          </p:spTgt>
                                        </p:tgtEl>
                                      </p:cBhvr>
                                      <p:from x="100000" y="100000"/>
                                      <p:to x="100000" y="140000"/>
                                    </p:animScale>
                                  </p:childTnLst>
                                </p:cTn>
                              </p:par>
                              <p:par>
                                <p:cTn id="11" presetID="9" presetClass="emph" presetSubtype="0" nodeType="withEffect">
                                  <p:stCondLst>
                                    <p:cond delay="0"/>
                                  </p:stCondLst>
                                  <p:childTnLst>
                                    <p:set>
                                      <p:cBhvr rctx="PPT">
                                        <p:cTn id="12" dur="indefinite"/>
                                        <p:tgtEl>
                                          <p:spTgt spid="4">
                                            <p:txEl>
                                              <p:pRg st="4" end="4"/>
                                            </p:txEl>
                                          </p:spTgt>
                                        </p:tgtEl>
                                        <p:attrNameLst>
                                          <p:attrName>style.opacity</p:attrName>
                                        </p:attrNameLst>
                                      </p:cBhvr>
                                      <p:to>
                                        <p:strVal val="0.5"/>
                                      </p:to>
                                    </p:set>
                                    <p:animEffect filter="image" prLst="opacity: 0.5">
                                      <p:cBhvr rctx="IE">
                                        <p:cTn id="13" dur="indefinite"/>
                                        <p:tgtEl>
                                          <p:spTgt spid="4">
                                            <p:txEl>
                                              <p:pRg st="4" end="4"/>
                                            </p:txEl>
                                          </p:spTgt>
                                        </p:tgtEl>
                                      </p:cBhvr>
                                    </p:animEffect>
                                  </p:childTnLst>
                                </p:cTn>
                              </p:par>
                              <p:par>
                                <p:cTn id="14" presetID="9" presetClass="emph" presetSubtype="0" nodeType="withEffect">
                                  <p:stCondLst>
                                    <p:cond delay="0"/>
                                  </p:stCondLst>
                                  <p:childTnLst>
                                    <p:set>
                                      <p:cBhvr rctx="PPT">
                                        <p:cTn id="15" dur="indefinite"/>
                                        <p:tgtEl>
                                          <p:spTgt spid="4">
                                            <p:txEl>
                                              <p:pRg st="6" end="6"/>
                                            </p:txEl>
                                          </p:spTgt>
                                        </p:tgtEl>
                                        <p:attrNameLst>
                                          <p:attrName>style.opacity</p:attrName>
                                        </p:attrNameLst>
                                      </p:cBhvr>
                                      <p:to>
                                        <p:strVal val="0.5"/>
                                      </p:to>
                                    </p:set>
                                    <p:animEffect filter="image" prLst="opacity: 0.5">
                                      <p:cBhvr rctx="IE">
                                        <p:cTn id="16" dur="indefinite"/>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914400" y="228600"/>
            <a:ext cx="7772400" cy="1447800"/>
          </a:xfrm>
          <a:solidFill>
            <a:schemeClr val="bg2"/>
          </a:solidFill>
        </p:spPr>
        <p:txBody>
          <a:bodyPr rtlCol="0">
            <a:normAutofit fontScale="90000"/>
          </a:bodyPr>
          <a:lstStyle/>
          <a:p>
            <a:pPr fontAlgn="auto">
              <a:spcAft>
                <a:spcPts val="0"/>
              </a:spcAft>
              <a:defRPr/>
            </a:pPr>
            <a:r>
              <a:rPr lang="en-US" sz="4800" b="1" smtClean="0"/>
              <a:t>1.  Constant Dividend – </a:t>
            </a:r>
            <a:br>
              <a:rPr lang="en-US" sz="4800" b="1" smtClean="0"/>
            </a:br>
            <a:r>
              <a:rPr lang="en-US" sz="4800" b="1" smtClean="0">
                <a:solidFill>
                  <a:srgbClr val="00B050"/>
                </a:solidFill>
              </a:rPr>
              <a:t>Zero Growth</a:t>
            </a:r>
          </a:p>
        </p:txBody>
      </p:sp>
      <p:sp>
        <p:nvSpPr>
          <p:cNvPr id="54273" name="Slide Number Placeholder 22"/>
          <p:cNvSpPr>
            <a:spLocks noGrp="1"/>
          </p:cNvSpPr>
          <p:nvPr>
            <p:ph type="sldNum" sz="quarter" idx="12"/>
          </p:nvPr>
        </p:nvSpPr>
        <p:spPr bwMode="auto">
          <a:ln>
            <a:round/>
            <a:headEnd/>
            <a:tailEnd/>
          </a:ln>
        </p:spPr>
        <p:txBody>
          <a:bodyPr/>
          <a:lstStyle/>
          <a:p>
            <a:pPr>
              <a:defRPr/>
            </a:pPr>
            <a:r>
              <a:rPr lang="en-US"/>
              <a:t>8-</a:t>
            </a:r>
            <a:fld id="{DE60EFE9-99AB-4970-92D8-3916F1D930AE}" type="slidenum">
              <a:rPr lang="en-US"/>
              <a:pPr>
                <a:defRPr/>
              </a:pPr>
              <a:t>31</a:t>
            </a:fld>
            <a:endParaRPr lang="en-US"/>
          </a:p>
        </p:txBody>
      </p:sp>
      <p:sp>
        <p:nvSpPr>
          <p:cNvPr id="38916" name="TextBox 3"/>
          <p:cNvSpPr txBox="1">
            <a:spLocks noChangeArrowheads="1"/>
          </p:cNvSpPr>
          <p:nvPr/>
        </p:nvSpPr>
        <p:spPr bwMode="auto">
          <a:xfrm>
            <a:off x="914400" y="1828800"/>
            <a:ext cx="6705600" cy="4035425"/>
          </a:xfrm>
          <a:prstGeom prst="rect">
            <a:avLst/>
          </a:prstGeom>
          <a:noFill/>
          <a:ln w="9525">
            <a:noFill/>
            <a:miter lim="800000"/>
            <a:headEnd/>
            <a:tailEnd/>
          </a:ln>
        </p:spPr>
        <p:txBody>
          <a:bodyPr>
            <a:spAutoFit/>
          </a:bodyPr>
          <a:lstStyle/>
          <a:p>
            <a:pPr marL="801688" lvl="1" indent="-344488">
              <a:lnSpc>
                <a:spcPct val="90000"/>
              </a:lnSpc>
              <a:buFont typeface="Arial" charset="0"/>
              <a:buChar char="•"/>
            </a:pPr>
            <a:r>
              <a:rPr lang="en-US" sz="3200" b="1">
                <a:latin typeface="Perpetua" pitchFamily="18" charset="0"/>
              </a:rPr>
              <a:t>The firm will pay a constant dividend forever</a:t>
            </a:r>
          </a:p>
          <a:p>
            <a:pPr marL="801688" lvl="1" indent="-344488">
              <a:lnSpc>
                <a:spcPct val="90000"/>
              </a:lnSpc>
              <a:buFont typeface="Arial" charset="0"/>
              <a:buChar char="•"/>
            </a:pPr>
            <a:endParaRPr lang="en-US" sz="3200" b="1">
              <a:latin typeface="Perpetua" pitchFamily="18" charset="0"/>
            </a:endParaRPr>
          </a:p>
          <a:p>
            <a:pPr marL="801688" lvl="1" indent="-344488">
              <a:lnSpc>
                <a:spcPct val="90000"/>
              </a:lnSpc>
              <a:buFont typeface="Arial" charset="0"/>
              <a:buChar char="•"/>
            </a:pPr>
            <a:r>
              <a:rPr lang="en-US" sz="3200" b="1">
                <a:latin typeface="Perpetua" pitchFamily="18" charset="0"/>
              </a:rPr>
              <a:t>This is like preferred stock</a:t>
            </a:r>
          </a:p>
          <a:p>
            <a:pPr marL="801688" lvl="1" indent="-344488">
              <a:lnSpc>
                <a:spcPct val="90000"/>
              </a:lnSpc>
              <a:buFont typeface="Arial" charset="0"/>
              <a:buChar char="•"/>
            </a:pPr>
            <a:endParaRPr lang="en-US" sz="3200" b="1">
              <a:latin typeface="Perpetua" pitchFamily="18" charset="0"/>
            </a:endParaRPr>
          </a:p>
          <a:p>
            <a:pPr marL="801688" lvl="1" indent="-344488">
              <a:lnSpc>
                <a:spcPct val="90000"/>
              </a:lnSpc>
              <a:buFont typeface="Arial" charset="0"/>
              <a:buChar char="•"/>
            </a:pPr>
            <a:r>
              <a:rPr lang="en-US" sz="3200" b="1">
                <a:latin typeface="Perpetua" pitchFamily="18" charset="0"/>
              </a:rPr>
              <a:t>The price is computed using the perpetuity formula:</a:t>
            </a:r>
          </a:p>
          <a:p>
            <a:pPr marL="801688" lvl="1" indent="-344488" algn="ctr">
              <a:lnSpc>
                <a:spcPct val="90000"/>
              </a:lnSpc>
            </a:pPr>
            <a:endParaRPr lang="en-US" sz="3200" b="1">
              <a:latin typeface="Perpetua" pitchFamily="18" charset="0"/>
            </a:endParaRPr>
          </a:p>
          <a:p>
            <a:pPr marL="801688" lvl="1" indent="-344488" algn="ctr">
              <a:lnSpc>
                <a:spcPct val="90000"/>
              </a:lnSpc>
            </a:pPr>
            <a:r>
              <a:rPr lang="en-US" sz="3200" b="1">
                <a:latin typeface="Perpetua" pitchFamily="18" charset="0"/>
              </a:rPr>
              <a:t>P</a:t>
            </a:r>
            <a:r>
              <a:rPr lang="en-US" sz="3200" b="1" baseline="-25000">
                <a:latin typeface="Perpetua" pitchFamily="18" charset="0"/>
              </a:rPr>
              <a:t>0</a:t>
            </a:r>
            <a:r>
              <a:rPr lang="en-US" sz="3200" b="1">
                <a:latin typeface="Perpetua" pitchFamily="18" charset="0"/>
              </a:rPr>
              <a:t> = D / 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381000"/>
            <a:ext cx="8229600" cy="1524000"/>
          </a:xfrm>
          <a:solidFill>
            <a:schemeClr val="bg2"/>
          </a:solidFill>
        </p:spPr>
        <p:txBody>
          <a:bodyPr rtlCol="0">
            <a:normAutofit fontScale="90000"/>
          </a:bodyPr>
          <a:lstStyle/>
          <a:p>
            <a:pPr fontAlgn="auto">
              <a:spcAft>
                <a:spcPts val="0"/>
              </a:spcAft>
              <a:defRPr/>
            </a:pPr>
            <a:r>
              <a:rPr lang="en-US" sz="4800" b="1" smtClean="0"/>
              <a:t>So how do you compute the future dividends?</a:t>
            </a:r>
          </a:p>
        </p:txBody>
      </p:sp>
      <p:sp>
        <p:nvSpPr>
          <p:cNvPr id="55297" name="Slide Number Placeholder 22"/>
          <p:cNvSpPr>
            <a:spLocks noGrp="1"/>
          </p:cNvSpPr>
          <p:nvPr>
            <p:ph type="sldNum" sz="quarter" idx="12"/>
          </p:nvPr>
        </p:nvSpPr>
        <p:spPr bwMode="auto">
          <a:ln>
            <a:round/>
            <a:headEnd/>
            <a:tailEnd/>
          </a:ln>
        </p:spPr>
        <p:txBody>
          <a:bodyPr/>
          <a:lstStyle/>
          <a:p>
            <a:pPr>
              <a:defRPr/>
            </a:pPr>
            <a:r>
              <a:rPr lang="en-US"/>
              <a:t>8-</a:t>
            </a:r>
            <a:fld id="{24EB5800-3E7F-42DE-96A5-923D5CB0253E}" type="slidenum">
              <a:rPr lang="en-US"/>
              <a:pPr>
                <a:defRPr/>
              </a:pPr>
              <a:t>32</a:t>
            </a:fld>
            <a:endParaRPr lang="en-US"/>
          </a:p>
        </p:txBody>
      </p:sp>
      <p:sp>
        <p:nvSpPr>
          <p:cNvPr id="4" name="TextBox 3"/>
          <p:cNvSpPr txBox="1">
            <a:spLocks noChangeArrowheads="1"/>
          </p:cNvSpPr>
          <p:nvPr/>
        </p:nvSpPr>
        <p:spPr bwMode="auto">
          <a:xfrm>
            <a:off x="1524000" y="2057400"/>
            <a:ext cx="6705600" cy="3935413"/>
          </a:xfrm>
          <a:prstGeom prst="rect">
            <a:avLst/>
          </a:prstGeom>
          <a:noFill/>
          <a:ln w="9525">
            <a:noFill/>
            <a:miter lim="800000"/>
            <a:headEnd/>
            <a:tailEnd/>
          </a:ln>
        </p:spPr>
        <p:txBody>
          <a:bodyPr>
            <a:spAutoFit/>
          </a:bodyPr>
          <a:lstStyle/>
          <a:p>
            <a:pPr marL="463550" indent="-463550"/>
            <a:r>
              <a:rPr lang="en-US" sz="2800" b="1">
                <a:latin typeface="Perpetua" pitchFamily="18" charset="0"/>
              </a:rPr>
              <a:t>Three scenarios:</a:t>
            </a:r>
          </a:p>
          <a:p>
            <a:pPr marL="463550" indent="-463550"/>
            <a:endParaRPr lang="en-US" b="1">
              <a:latin typeface="Perpetua" pitchFamily="18" charset="0"/>
            </a:endParaRPr>
          </a:p>
          <a:p>
            <a:pPr marL="463550" indent="-463550">
              <a:buFontTx/>
              <a:buAutoNum type="arabicPeriod"/>
            </a:pPr>
            <a:r>
              <a:rPr lang="en-US" sz="2800" b="1">
                <a:latin typeface="Perpetua" pitchFamily="18" charset="0"/>
              </a:rPr>
              <a:t>A </a:t>
            </a:r>
            <a:r>
              <a:rPr lang="en-US" sz="2800" b="1">
                <a:solidFill>
                  <a:srgbClr val="0070C0"/>
                </a:solidFill>
                <a:latin typeface="Perpetua" pitchFamily="18" charset="0"/>
              </a:rPr>
              <a:t>constant dividend (zero growth)</a:t>
            </a:r>
          </a:p>
          <a:p>
            <a:pPr marL="463550" indent="-463550">
              <a:buFontTx/>
              <a:buAutoNum type="arabicPeriod"/>
            </a:pPr>
            <a:endParaRPr lang="en-US" b="1">
              <a:latin typeface="Perpetua" pitchFamily="18" charset="0"/>
            </a:endParaRPr>
          </a:p>
          <a:p>
            <a:pPr marL="463550" indent="-463550">
              <a:buFontTx/>
              <a:buAutoNum type="arabicPeriod"/>
            </a:pPr>
            <a:r>
              <a:rPr lang="en-US" sz="2800" b="1">
                <a:latin typeface="Perpetua" pitchFamily="18" charset="0"/>
              </a:rPr>
              <a:t>The dividends change by a </a:t>
            </a:r>
            <a:r>
              <a:rPr lang="en-US" sz="2800" b="1">
                <a:solidFill>
                  <a:srgbClr val="0070C0"/>
                </a:solidFill>
                <a:latin typeface="Perpetua" pitchFamily="18" charset="0"/>
              </a:rPr>
              <a:t>constant growth rate</a:t>
            </a:r>
          </a:p>
          <a:p>
            <a:pPr marL="463550" indent="-463550">
              <a:buFontTx/>
              <a:buAutoNum type="arabicPeriod"/>
            </a:pPr>
            <a:endParaRPr lang="en-US" sz="2000" b="1">
              <a:latin typeface="Perpetua" pitchFamily="18" charset="0"/>
            </a:endParaRPr>
          </a:p>
          <a:p>
            <a:pPr marL="463550" indent="-463550">
              <a:buFontTx/>
              <a:buAutoNum type="arabicPeriod"/>
            </a:pPr>
            <a:r>
              <a:rPr lang="en-US" sz="2800" b="1">
                <a:latin typeface="Perpetua" pitchFamily="18" charset="0"/>
              </a:rPr>
              <a:t>We have some </a:t>
            </a:r>
            <a:r>
              <a:rPr lang="en-US" sz="2800" b="1">
                <a:solidFill>
                  <a:srgbClr val="0070C0"/>
                </a:solidFill>
                <a:latin typeface="Perpetua" pitchFamily="18" charset="0"/>
              </a:rPr>
              <a:t>unusual growth </a:t>
            </a:r>
            <a:r>
              <a:rPr lang="en-US" sz="2800" b="1">
                <a:latin typeface="Perpetua" pitchFamily="18" charset="0"/>
              </a:rPr>
              <a:t>periods and </a:t>
            </a:r>
            <a:r>
              <a:rPr lang="en-US" sz="2800" b="1">
                <a:solidFill>
                  <a:srgbClr val="7030A0"/>
                </a:solidFill>
                <a:latin typeface="Perpetua" pitchFamily="18" charset="0"/>
              </a:rPr>
              <a:t>then</a:t>
            </a:r>
            <a:r>
              <a:rPr lang="en-US" sz="2800" b="1">
                <a:latin typeface="Perpetua" pitchFamily="18" charset="0"/>
              </a:rPr>
              <a:t> level off to a </a:t>
            </a:r>
            <a:r>
              <a:rPr lang="en-US" sz="2800" b="1">
                <a:solidFill>
                  <a:srgbClr val="7030A0"/>
                </a:solidFill>
                <a:latin typeface="Perpetua" pitchFamily="18" charset="0"/>
              </a:rPr>
              <a:t>constant growth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4">
                                            <p:txEl>
                                              <p:pRg st="4" end="4"/>
                                            </p:txEl>
                                          </p:spTgt>
                                        </p:tgtEl>
                                        <p:attrNameLst>
                                          <p:attrName>style.color</p:attrName>
                                        </p:attrNameLst>
                                      </p:cBhvr>
                                      <p:to>
                                        <a:srgbClr val="008000"/>
                                      </p:to>
                                    </p:animClr>
                                    <p:animClr clrSpc="rgb" dir="cw">
                                      <p:cBhvr>
                                        <p:cTn id="7" dur="1500" accel="50000" autoRev="1" fill="hold" tmFilter="0, 0; .33333, 1; 1, 1">
                                          <p:stCondLst>
                                            <p:cond delay="0"/>
                                          </p:stCondLst>
                                        </p:cTn>
                                        <p:tgtEl>
                                          <p:spTgt spid="4">
                                            <p:txEl>
                                              <p:pRg st="4" end="4"/>
                                            </p:txEl>
                                          </p:spTgt>
                                        </p:tgtEl>
                                        <p:attrNameLst>
                                          <p:attrName>fillcolor</p:attrName>
                                        </p:attrNameLst>
                                      </p:cBhvr>
                                      <p:to>
                                        <a:srgbClr val="008000"/>
                                      </p:to>
                                    </p:animClr>
                                    <p:set>
                                      <p:cBhvr>
                                        <p:cTn id="8" dur="3000" fill="hold"/>
                                        <p:tgtEl>
                                          <p:spTgt spid="4">
                                            <p:txEl>
                                              <p:pRg st="4" end="4"/>
                                            </p:txEl>
                                          </p:spTgt>
                                        </p:tgtEl>
                                        <p:attrNameLst>
                                          <p:attrName>fill.type</p:attrName>
                                        </p:attrNameLst>
                                      </p:cBhvr>
                                      <p:to>
                                        <p:strVal val="solid"/>
                                      </p:to>
                                    </p:set>
                                    <p:set>
                                      <p:cBhvr>
                                        <p:cTn id="9" dur="3000" fill="hold"/>
                                        <p:tgtEl>
                                          <p:spTgt spid="4">
                                            <p:txEl>
                                              <p:pRg st="4" end="4"/>
                                            </p:txEl>
                                          </p:spTgt>
                                        </p:tgtEl>
                                        <p:attrNameLst>
                                          <p:attrName>fill.on</p:attrName>
                                        </p:attrNameLst>
                                      </p:cBhvr>
                                      <p:to>
                                        <p:strVal val="true"/>
                                      </p:to>
                                    </p:set>
                                    <p:animScale>
                                      <p:cBhvr>
                                        <p:cTn id="10" dur="1500" accel="50000" autoRev="1" fill="hold" tmFilter="0, 0; .33333, 1; 1, 1">
                                          <p:stCondLst>
                                            <p:cond delay="0"/>
                                          </p:stCondLst>
                                        </p:cTn>
                                        <p:tgtEl>
                                          <p:spTgt spid="4">
                                            <p:txEl>
                                              <p:pRg st="4" end="4"/>
                                            </p:txEl>
                                          </p:spTgt>
                                        </p:tgtEl>
                                      </p:cBhvr>
                                      <p:from x="100000" y="100000"/>
                                      <p:to x="100000" y="140000"/>
                                    </p:animScale>
                                  </p:childTnLst>
                                </p:cTn>
                              </p:par>
                              <p:par>
                                <p:cTn id="11" presetID="9" presetClass="emph" presetSubtype="0" nodeType="withEffect">
                                  <p:stCondLst>
                                    <p:cond delay="0"/>
                                  </p:stCondLst>
                                  <p:childTnLst>
                                    <p:set>
                                      <p:cBhvr rctx="PPT">
                                        <p:cTn id="12" dur="indefinite"/>
                                        <p:tgtEl>
                                          <p:spTgt spid="4">
                                            <p:txEl>
                                              <p:pRg st="2" end="2"/>
                                            </p:txEl>
                                          </p:spTgt>
                                        </p:tgtEl>
                                        <p:attrNameLst>
                                          <p:attrName>style.opacity</p:attrName>
                                        </p:attrNameLst>
                                      </p:cBhvr>
                                      <p:to>
                                        <p:strVal val="0.5"/>
                                      </p:to>
                                    </p:set>
                                    <p:animEffect filter="image" prLst="opacity: 0.5">
                                      <p:cBhvr rctx="IE">
                                        <p:cTn id="13" dur="indefinite"/>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4">
                                            <p:txEl>
                                              <p:pRg st="6" end="6"/>
                                            </p:txEl>
                                          </p:spTgt>
                                        </p:tgtEl>
                                        <p:attrNameLst>
                                          <p:attrName>style.opacity</p:attrName>
                                        </p:attrNameLst>
                                      </p:cBhvr>
                                      <p:to>
                                        <p:strVal val="0.5"/>
                                      </p:to>
                                    </p:set>
                                    <p:animEffect filter="image" prLst="opacity: 0.5">
                                      <p:cBhvr rctx="IE">
                                        <p:cTn id="18" dur="indefinite"/>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914400" y="228600"/>
            <a:ext cx="7772400" cy="1524000"/>
          </a:xfrm>
          <a:solidFill>
            <a:schemeClr val="bg2"/>
          </a:solidFill>
        </p:spPr>
        <p:txBody>
          <a:bodyPr rtlCol="0">
            <a:normAutofit fontScale="90000"/>
          </a:bodyPr>
          <a:lstStyle/>
          <a:p>
            <a:pPr fontAlgn="auto">
              <a:spcAft>
                <a:spcPts val="0"/>
              </a:spcAft>
              <a:defRPr/>
            </a:pPr>
            <a:r>
              <a:rPr lang="en-US" sz="4800" b="1" smtClean="0"/>
              <a:t>2.  </a:t>
            </a:r>
            <a:r>
              <a:rPr lang="en-US" sz="4800" b="1" smtClean="0">
                <a:solidFill>
                  <a:srgbClr val="00B050"/>
                </a:solidFill>
              </a:rPr>
              <a:t>Constant Growth Rate </a:t>
            </a:r>
            <a:r>
              <a:rPr lang="en-US" sz="4800" b="1" smtClean="0"/>
              <a:t>of Dividends</a:t>
            </a:r>
          </a:p>
        </p:txBody>
      </p:sp>
      <p:sp>
        <p:nvSpPr>
          <p:cNvPr id="56321" name="Slide Number Placeholder 22"/>
          <p:cNvSpPr>
            <a:spLocks noGrp="1"/>
          </p:cNvSpPr>
          <p:nvPr>
            <p:ph type="sldNum" sz="quarter" idx="12"/>
          </p:nvPr>
        </p:nvSpPr>
        <p:spPr bwMode="auto">
          <a:ln>
            <a:round/>
            <a:headEnd/>
            <a:tailEnd/>
          </a:ln>
        </p:spPr>
        <p:txBody>
          <a:bodyPr/>
          <a:lstStyle/>
          <a:p>
            <a:pPr>
              <a:defRPr/>
            </a:pPr>
            <a:r>
              <a:rPr lang="en-US"/>
              <a:t>8-</a:t>
            </a:r>
            <a:fld id="{F7D4F1B9-071D-4FCF-84E6-6054DC432737}" type="slidenum">
              <a:rPr lang="en-US"/>
              <a:pPr>
                <a:defRPr/>
              </a:pPr>
              <a:t>33</a:t>
            </a:fld>
            <a:endParaRPr lang="en-US"/>
          </a:p>
        </p:txBody>
      </p:sp>
      <p:sp>
        <p:nvSpPr>
          <p:cNvPr id="40964" name="TextBox 3"/>
          <p:cNvSpPr txBox="1">
            <a:spLocks noChangeArrowheads="1"/>
          </p:cNvSpPr>
          <p:nvPr/>
        </p:nvSpPr>
        <p:spPr bwMode="auto">
          <a:xfrm>
            <a:off x="685800" y="1981200"/>
            <a:ext cx="8077200" cy="3292475"/>
          </a:xfrm>
          <a:prstGeom prst="rect">
            <a:avLst/>
          </a:prstGeom>
          <a:noFill/>
          <a:ln w="9525">
            <a:noFill/>
            <a:miter lim="800000"/>
            <a:headEnd/>
            <a:tailEnd/>
          </a:ln>
        </p:spPr>
        <p:txBody>
          <a:bodyPr>
            <a:spAutoFit/>
          </a:bodyPr>
          <a:lstStyle/>
          <a:p>
            <a:r>
              <a:rPr lang="en-US" sz="3200" b="1">
                <a:latin typeface="Perpetua" pitchFamily="18" charset="0"/>
              </a:rPr>
              <a:t>Dividends are expected to grow at a constant percent per period.</a:t>
            </a:r>
          </a:p>
          <a:p>
            <a:endParaRPr lang="en-US" sz="3200" b="1"/>
          </a:p>
          <a:p>
            <a:pPr lvl="1"/>
            <a:r>
              <a:rPr lang="en-US" sz="2800" b="1"/>
              <a:t>P</a:t>
            </a:r>
            <a:r>
              <a:rPr lang="en-US" sz="2800" b="1" baseline="-25000"/>
              <a:t>0</a:t>
            </a:r>
            <a:r>
              <a:rPr lang="en-US" sz="2800" b="1"/>
              <a:t> = D</a:t>
            </a:r>
            <a:r>
              <a:rPr lang="en-US" sz="2800" b="1" baseline="-25000"/>
              <a:t>1</a:t>
            </a:r>
            <a:r>
              <a:rPr lang="en-US" sz="2800" b="1"/>
              <a:t> /(1+R) + D</a:t>
            </a:r>
            <a:r>
              <a:rPr lang="en-US" sz="2800" b="1" baseline="-25000"/>
              <a:t>2</a:t>
            </a:r>
            <a:r>
              <a:rPr lang="en-US" sz="2800" b="1"/>
              <a:t> /(1+R)</a:t>
            </a:r>
            <a:r>
              <a:rPr lang="en-US" sz="2800" b="1" baseline="30000"/>
              <a:t>2</a:t>
            </a:r>
            <a:r>
              <a:rPr lang="en-US" sz="2800" b="1"/>
              <a:t> + D</a:t>
            </a:r>
            <a:r>
              <a:rPr lang="en-US" sz="2800" b="1" baseline="-25000"/>
              <a:t>3</a:t>
            </a:r>
            <a:r>
              <a:rPr lang="en-US" sz="2800" b="1"/>
              <a:t> /(1+R)</a:t>
            </a:r>
            <a:r>
              <a:rPr lang="en-US" sz="2800" b="1" baseline="30000"/>
              <a:t>3</a:t>
            </a:r>
            <a:r>
              <a:rPr lang="en-US" sz="2800" b="1"/>
              <a:t> + …</a:t>
            </a:r>
          </a:p>
          <a:p>
            <a:pPr lvl="1"/>
            <a:endParaRPr lang="en-US" sz="2800" b="1"/>
          </a:p>
          <a:p>
            <a:pPr lvl="1"/>
            <a:r>
              <a:rPr lang="en-US" sz="2800" b="1"/>
              <a:t>P</a:t>
            </a:r>
            <a:r>
              <a:rPr lang="en-US" sz="2800" b="1" baseline="-25000"/>
              <a:t>0</a:t>
            </a:r>
            <a:r>
              <a:rPr lang="en-US" sz="2800" b="1"/>
              <a:t> = D</a:t>
            </a:r>
            <a:r>
              <a:rPr lang="en-US" sz="2800" b="1" baseline="-25000"/>
              <a:t>0</a:t>
            </a:r>
            <a:r>
              <a:rPr lang="en-US" sz="2800" b="1"/>
              <a:t>(1+g)/(1+R) + D</a:t>
            </a:r>
            <a:r>
              <a:rPr lang="en-US" sz="2800" b="1" baseline="-25000"/>
              <a:t>0</a:t>
            </a:r>
            <a:r>
              <a:rPr lang="en-US" sz="2800" b="1"/>
              <a:t>(1+g)</a:t>
            </a:r>
            <a:r>
              <a:rPr lang="en-US" sz="2800" b="1" baseline="30000"/>
              <a:t>2</a:t>
            </a:r>
            <a:r>
              <a:rPr lang="en-US" sz="2800" b="1"/>
              <a:t>/(1+R)</a:t>
            </a:r>
            <a:r>
              <a:rPr lang="en-US" sz="2800" b="1" baseline="30000"/>
              <a:t>2</a:t>
            </a:r>
            <a:r>
              <a:rPr lang="en-US" sz="2800" b="1"/>
              <a:t> +         	   D</a:t>
            </a:r>
            <a:r>
              <a:rPr lang="en-US" sz="2800" b="1" baseline="-25000"/>
              <a:t>0</a:t>
            </a:r>
            <a:r>
              <a:rPr lang="en-US" sz="2800" b="1"/>
              <a:t>(1+g)</a:t>
            </a:r>
            <a:r>
              <a:rPr lang="en-US" sz="2800" b="1" baseline="30000"/>
              <a:t>3</a:t>
            </a:r>
            <a:r>
              <a:rPr lang="en-US" sz="2800" b="1"/>
              <a:t>/(1+R)</a:t>
            </a:r>
            <a:r>
              <a:rPr lang="en-US" sz="2800" b="1" baseline="30000"/>
              <a:t>3</a:t>
            </a:r>
            <a:r>
              <a:rPr lang="en-US" sz="2800" b="1"/>
              <a:t> +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4" name="Title 1"/>
          <p:cNvSpPr>
            <a:spLocks noGrp="1"/>
          </p:cNvSpPr>
          <p:nvPr>
            <p:ph type="title"/>
          </p:nvPr>
        </p:nvSpPr>
        <p:spPr>
          <a:xfrm>
            <a:off x="914400" y="274638"/>
            <a:ext cx="7772400" cy="1477962"/>
          </a:xfrm>
          <a:solidFill>
            <a:schemeClr val="bg2"/>
          </a:solidFill>
        </p:spPr>
        <p:txBody>
          <a:bodyPr rtlCol="0">
            <a:normAutofit fontScale="90000"/>
          </a:bodyPr>
          <a:lstStyle/>
          <a:p>
            <a:pPr fontAlgn="auto">
              <a:spcAft>
                <a:spcPts val="0"/>
              </a:spcAft>
              <a:defRPr/>
            </a:pPr>
            <a:r>
              <a:rPr lang="en-US" sz="4800" b="1" smtClean="0"/>
              <a:t>2.  </a:t>
            </a:r>
            <a:r>
              <a:rPr lang="en-US" sz="4800" b="1" smtClean="0">
                <a:solidFill>
                  <a:srgbClr val="00B050"/>
                </a:solidFill>
              </a:rPr>
              <a:t>Constant Growth Rate </a:t>
            </a:r>
            <a:r>
              <a:rPr lang="en-US" sz="4800" b="1" smtClean="0"/>
              <a:t>of Dividends</a:t>
            </a:r>
          </a:p>
        </p:txBody>
      </p:sp>
      <p:sp>
        <p:nvSpPr>
          <p:cNvPr id="28683" name="Slide Number Placeholder 22"/>
          <p:cNvSpPr>
            <a:spLocks noGrp="1"/>
          </p:cNvSpPr>
          <p:nvPr>
            <p:ph type="sldNum" sz="quarter" idx="12"/>
          </p:nvPr>
        </p:nvSpPr>
        <p:spPr bwMode="auto">
          <a:ln>
            <a:round/>
            <a:headEnd/>
            <a:tailEnd/>
          </a:ln>
        </p:spPr>
        <p:txBody>
          <a:bodyPr/>
          <a:lstStyle/>
          <a:p>
            <a:pPr>
              <a:defRPr/>
            </a:pPr>
            <a:r>
              <a:rPr lang="en-US"/>
              <a:t>8-</a:t>
            </a:r>
            <a:fld id="{E4A4D939-0D21-45C7-9539-1AF792B6FD16}" type="slidenum">
              <a:rPr lang="en-US"/>
              <a:pPr>
                <a:defRPr/>
              </a:pPr>
              <a:t>34</a:t>
            </a:fld>
            <a:endParaRPr lang="en-US"/>
          </a:p>
        </p:txBody>
      </p:sp>
      <p:sp>
        <p:nvSpPr>
          <p:cNvPr id="1029" name="TextBox 3"/>
          <p:cNvSpPr txBox="1">
            <a:spLocks noChangeArrowheads="1"/>
          </p:cNvSpPr>
          <p:nvPr/>
        </p:nvSpPr>
        <p:spPr bwMode="auto">
          <a:xfrm>
            <a:off x="685800" y="1981200"/>
            <a:ext cx="8077200" cy="584200"/>
          </a:xfrm>
          <a:prstGeom prst="rect">
            <a:avLst/>
          </a:prstGeom>
          <a:noFill/>
          <a:ln w="9525">
            <a:noFill/>
            <a:miter lim="800000"/>
            <a:headEnd/>
            <a:tailEnd/>
          </a:ln>
        </p:spPr>
        <p:txBody>
          <a:bodyPr>
            <a:spAutoFit/>
          </a:bodyPr>
          <a:lstStyle/>
          <a:p>
            <a:r>
              <a:rPr lang="en-US" sz="3200" b="1">
                <a:latin typeface="Perpetua" pitchFamily="18" charset="0"/>
              </a:rPr>
              <a:t>With a little algebra this reduces to:</a:t>
            </a:r>
          </a:p>
        </p:txBody>
      </p:sp>
      <p:graphicFrame>
        <p:nvGraphicFramePr>
          <p:cNvPr id="1026" name="Object 11"/>
          <p:cNvGraphicFramePr>
            <a:graphicFrameLocks noChangeAspect="1"/>
          </p:cNvGraphicFramePr>
          <p:nvPr/>
        </p:nvGraphicFramePr>
        <p:xfrm>
          <a:off x="1143000" y="2971800"/>
          <a:ext cx="7181850" cy="2209800"/>
        </p:xfrm>
        <a:graphic>
          <a:graphicData uri="http://schemas.openxmlformats.org/presentationml/2006/ole">
            <p:oleObj spid="_x0000_s1026" name="Equation" r:id="rId4" imgW="43878600" imgH="1341972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8" name="Title 1"/>
          <p:cNvSpPr>
            <a:spLocks noGrp="1"/>
          </p:cNvSpPr>
          <p:nvPr>
            <p:ph type="title"/>
          </p:nvPr>
        </p:nvSpPr>
        <p:spPr>
          <a:xfrm>
            <a:off x="914400" y="228600"/>
            <a:ext cx="7772400" cy="1524000"/>
          </a:xfrm>
          <a:solidFill>
            <a:schemeClr val="bg2"/>
          </a:solidFill>
        </p:spPr>
        <p:txBody>
          <a:bodyPr rtlCol="0">
            <a:normAutofit fontScale="90000"/>
          </a:bodyPr>
          <a:lstStyle/>
          <a:p>
            <a:pPr fontAlgn="auto">
              <a:spcAft>
                <a:spcPts val="0"/>
              </a:spcAft>
              <a:defRPr/>
            </a:pPr>
            <a:r>
              <a:rPr lang="en-US" sz="4800" b="1" smtClean="0"/>
              <a:t>2.  </a:t>
            </a:r>
            <a:r>
              <a:rPr lang="en-US" sz="4800" b="1" smtClean="0">
                <a:solidFill>
                  <a:srgbClr val="00B050"/>
                </a:solidFill>
              </a:rPr>
              <a:t>Constant Growth Rate </a:t>
            </a:r>
            <a:r>
              <a:rPr lang="en-US" sz="4800" b="1" smtClean="0"/>
              <a:t>of Dividends</a:t>
            </a:r>
          </a:p>
        </p:txBody>
      </p:sp>
      <p:sp>
        <p:nvSpPr>
          <p:cNvPr id="29707" name="Slide Number Placeholder 22"/>
          <p:cNvSpPr>
            <a:spLocks noGrp="1"/>
          </p:cNvSpPr>
          <p:nvPr>
            <p:ph type="sldNum" sz="quarter" idx="12"/>
          </p:nvPr>
        </p:nvSpPr>
        <p:spPr bwMode="auto">
          <a:ln>
            <a:round/>
            <a:headEnd/>
            <a:tailEnd/>
          </a:ln>
        </p:spPr>
        <p:txBody>
          <a:bodyPr/>
          <a:lstStyle/>
          <a:p>
            <a:pPr>
              <a:defRPr/>
            </a:pPr>
            <a:r>
              <a:rPr lang="en-US"/>
              <a:t>8-</a:t>
            </a:r>
            <a:fld id="{C2193247-314F-4308-9494-10D2A1E7190F}" type="slidenum">
              <a:rPr lang="en-US"/>
              <a:pPr>
                <a:defRPr/>
              </a:pPr>
              <a:t>35</a:t>
            </a:fld>
            <a:endParaRPr lang="en-US"/>
          </a:p>
        </p:txBody>
      </p:sp>
      <p:sp>
        <p:nvSpPr>
          <p:cNvPr id="4" name="TextBox 3"/>
          <p:cNvSpPr txBox="1"/>
          <p:nvPr/>
        </p:nvSpPr>
        <p:spPr>
          <a:xfrm>
            <a:off x="609600" y="2019300"/>
            <a:ext cx="8077200" cy="823913"/>
          </a:xfrm>
          <a:prstGeom prst="rect">
            <a:avLst/>
          </a:prstGeom>
          <a:noFill/>
        </p:spPr>
        <p:txBody>
          <a:bodyPr>
            <a:spAutoFit/>
          </a:bodyPr>
          <a:lstStyle/>
          <a:p>
            <a:pPr fontAlgn="auto">
              <a:spcBef>
                <a:spcPts val="0"/>
              </a:spcBef>
              <a:spcAft>
                <a:spcPts val="0"/>
              </a:spcAft>
              <a:defRPr/>
            </a:pPr>
            <a:r>
              <a:rPr lang="en-US" sz="4800" b="1" dirty="0">
                <a:solidFill>
                  <a:srgbClr val="FFC000"/>
                </a:solidFill>
                <a:effectLst>
                  <a:outerShdw blurRad="38100" dist="38100" dir="2700000" algn="tl">
                    <a:srgbClr val="000000">
                      <a:alpha val="43137"/>
                    </a:srgbClr>
                  </a:outerShdw>
                </a:effectLst>
                <a:latin typeface="Arial" pitchFamily="34" charset="0"/>
                <a:cs typeface="Arial" pitchFamily="34" charset="0"/>
              </a:rPr>
              <a:t>Student caution:</a:t>
            </a:r>
          </a:p>
        </p:txBody>
      </p:sp>
      <p:graphicFrame>
        <p:nvGraphicFramePr>
          <p:cNvPr id="14340" name="Object 11"/>
          <p:cNvGraphicFramePr>
            <a:graphicFrameLocks noChangeAspect="1"/>
          </p:cNvGraphicFramePr>
          <p:nvPr/>
        </p:nvGraphicFramePr>
        <p:xfrm>
          <a:off x="590550" y="3448050"/>
          <a:ext cx="5943600" cy="1828800"/>
        </p:xfrm>
        <a:graphic>
          <a:graphicData uri="http://schemas.openxmlformats.org/presentationml/2006/ole">
            <p:oleObj spid="_x0000_s2050" name="Equation" r:id="rId4" imgW="1816200" imgH="546840" progId="Equation.3">
              <p:embed/>
            </p:oleObj>
          </a:graphicData>
        </a:graphic>
      </p:graphicFrame>
      <p:sp>
        <p:nvSpPr>
          <p:cNvPr id="6" name="TextBox 5"/>
          <p:cNvSpPr txBox="1">
            <a:spLocks noChangeArrowheads="1"/>
          </p:cNvSpPr>
          <p:nvPr/>
        </p:nvSpPr>
        <p:spPr bwMode="auto">
          <a:xfrm>
            <a:off x="1524000" y="5410200"/>
            <a:ext cx="6096000" cy="1077913"/>
          </a:xfrm>
          <a:prstGeom prst="rect">
            <a:avLst/>
          </a:prstGeom>
          <a:noFill/>
          <a:ln w="9525">
            <a:noFill/>
            <a:miter lim="800000"/>
            <a:headEnd/>
            <a:tailEnd/>
          </a:ln>
        </p:spPr>
        <p:txBody>
          <a:bodyPr>
            <a:spAutoFit/>
          </a:bodyPr>
          <a:lstStyle/>
          <a:p>
            <a:r>
              <a:rPr lang="en-US" sz="3200" b="1">
                <a:latin typeface="Perpetua" pitchFamily="18" charset="0"/>
              </a:rPr>
              <a:t>A.  What happens if g &gt; R?</a:t>
            </a:r>
          </a:p>
          <a:p>
            <a:r>
              <a:rPr lang="en-US" sz="3200" b="1">
                <a:latin typeface="Perpetua" pitchFamily="18" charset="0"/>
              </a:rPr>
              <a:t>B.  What happens if g = R?</a:t>
            </a:r>
          </a:p>
        </p:txBody>
      </p:sp>
      <p:pic>
        <p:nvPicPr>
          <p:cNvPr id="29700" name="Picture 4" descr="http://upload.wikimedia.org/wikipedia/commons/thumb/9/92/Caution_sign_used_on_roads_pn.svg/600px-Caution_sign_used_on_roads_pn.svg.png"/>
          <p:cNvPicPr>
            <a:picLocks noChangeAspect="1" noChangeArrowheads="1"/>
          </p:cNvPicPr>
          <p:nvPr/>
        </p:nvPicPr>
        <p:blipFill>
          <a:blip r:embed="rId5" cstate="print"/>
          <a:srcRect/>
          <a:stretch>
            <a:fillRect/>
          </a:stretch>
        </p:blipFill>
        <p:spPr bwMode="auto">
          <a:xfrm>
            <a:off x="6419850" y="1885950"/>
            <a:ext cx="2378075"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85" decel="100000"/>
                                        <p:tgtEl>
                                          <p:spTgt spid="4">
                                            <p:txEl>
                                              <p:pRg st="0" end="0"/>
                                            </p:txEl>
                                          </p:spTgt>
                                        </p:tgtEl>
                                      </p:cBhvr>
                                    </p:animEffect>
                                    <p:animScale>
                                      <p:cBhvr>
                                        <p:cTn id="8" dur="385" decel="100000"/>
                                        <p:tgtEl>
                                          <p:spTgt spid="4">
                                            <p:txEl>
                                              <p:pRg st="0" end="0"/>
                                            </p:txEl>
                                          </p:spTgt>
                                        </p:tgtEl>
                                      </p:cBhvr>
                                      <p:from x="10000" y="10000"/>
                                      <p:to x="200000" y="450000"/>
                                    </p:animScale>
                                    <p:animScale>
                                      <p:cBhvr>
                                        <p:cTn id="9" dur="615" accel="100000" fill="hold">
                                          <p:stCondLst>
                                            <p:cond delay="385"/>
                                          </p:stCondLst>
                                        </p:cTn>
                                        <p:tgtEl>
                                          <p:spTgt spid="4">
                                            <p:txEl>
                                              <p:pRg st="0" end="0"/>
                                            </p:txEl>
                                          </p:spTgt>
                                        </p:tgtEl>
                                      </p:cBhvr>
                                      <p:from x="200000" y="450000"/>
                                      <p:to x="100000" y="100000"/>
                                    </p:animScale>
                                    <p:set>
                                      <p:cBhvr>
                                        <p:cTn id="10" dur="385" fill="hold"/>
                                        <p:tgtEl>
                                          <p:spTgt spid="4">
                                            <p:txEl>
                                              <p:pRg st="0" end="0"/>
                                            </p:txEl>
                                          </p:spTgt>
                                        </p:tgtEl>
                                        <p:attrNameLst>
                                          <p:attrName>ppt_x</p:attrName>
                                        </p:attrNameLst>
                                      </p:cBhvr>
                                      <p:to>
                                        <p:strVal val="(0.5)"/>
                                      </p:to>
                                    </p:set>
                                    <p:anim from="(0.5)" to="(#ppt_x)" calcmode="lin" valueType="num">
                                      <p:cBhvr>
                                        <p:cTn id="11" dur="615" accel="100000" fill="hold">
                                          <p:stCondLst>
                                            <p:cond delay="385"/>
                                          </p:stCondLst>
                                        </p:cTn>
                                        <p:tgtEl>
                                          <p:spTgt spid="4">
                                            <p:txEl>
                                              <p:pRg st="0" end="0"/>
                                            </p:txEl>
                                          </p:spTgt>
                                        </p:tgtEl>
                                        <p:attrNameLst>
                                          <p:attrName>ppt_x</p:attrName>
                                        </p:attrNameLst>
                                      </p:cBhvr>
                                    </p:anim>
                                    <p:set>
                                      <p:cBhvr>
                                        <p:cTn id="12" dur="385" fill="hold"/>
                                        <p:tgtEl>
                                          <p:spTgt spid="4">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4">
                                            <p:txEl>
                                              <p:pRg st="0" end="0"/>
                                            </p:txEl>
                                          </p:spTgt>
                                        </p:tgtEl>
                                        <p:attrNameLst>
                                          <p:attrName>ppt_y</p:attrName>
                                        </p:attrNameLst>
                                      </p:cBhvr>
                                    </p:anim>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29700"/>
                                        </p:tgtEl>
                                        <p:attrNameLst>
                                          <p:attrName>style.visibility</p:attrName>
                                        </p:attrNameLst>
                                      </p:cBhvr>
                                      <p:to>
                                        <p:strVal val="visible"/>
                                      </p:to>
                                    </p:set>
                                    <p:animEffect transition="in" filter="dissolve">
                                      <p:cBhvr>
                                        <p:cTn id="17" dur="1000"/>
                                        <p:tgtEl>
                                          <p:spTgt spid="2970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4340"/>
                                        </p:tgtEl>
                                        <p:attrNameLst>
                                          <p:attrName>style.visibility</p:attrName>
                                        </p:attrNameLst>
                                      </p:cBhvr>
                                      <p:to>
                                        <p:strVal val="visible"/>
                                      </p:to>
                                    </p:set>
                                    <p:anim calcmode="lin" valueType="num">
                                      <p:cBhvr>
                                        <p:cTn id="22" dur="500" fill="hold"/>
                                        <p:tgtEl>
                                          <p:spTgt spid="14340"/>
                                        </p:tgtEl>
                                        <p:attrNameLst>
                                          <p:attrName>ppt_w</p:attrName>
                                        </p:attrNameLst>
                                      </p:cBhvr>
                                      <p:tavLst>
                                        <p:tav tm="0">
                                          <p:val>
                                            <p:fltVal val="0"/>
                                          </p:val>
                                        </p:tav>
                                        <p:tav tm="100000">
                                          <p:val>
                                            <p:strVal val="#ppt_w"/>
                                          </p:val>
                                        </p:tav>
                                      </p:tavLst>
                                    </p:anim>
                                    <p:anim calcmode="lin" valueType="num">
                                      <p:cBhvr>
                                        <p:cTn id="23" dur="500" fill="hold"/>
                                        <p:tgtEl>
                                          <p:spTgt spid="14340"/>
                                        </p:tgtEl>
                                        <p:attrNameLst>
                                          <p:attrName>ppt_h</p:attrName>
                                        </p:attrNameLst>
                                      </p:cBhvr>
                                      <p:tavLst>
                                        <p:tav tm="0">
                                          <p:val>
                                            <p:fltVal val="0"/>
                                          </p:val>
                                        </p:tav>
                                        <p:tav tm="100000">
                                          <p:val>
                                            <p:strVal val="#ppt_h"/>
                                          </p:val>
                                        </p:tav>
                                      </p:tavLst>
                                    </p:anim>
                                    <p:animEffect transition="in" filter="fade">
                                      <p:cBhvr>
                                        <p:cTn id="24" dur="500"/>
                                        <p:tgtEl>
                                          <p:spTgt spid="1434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838200" y="152400"/>
            <a:ext cx="7772400" cy="1477963"/>
          </a:xfrm>
          <a:solidFill>
            <a:schemeClr val="bg2"/>
          </a:solidFill>
        </p:spPr>
        <p:txBody>
          <a:bodyPr rtlCol="0">
            <a:normAutofit fontScale="90000"/>
          </a:bodyPr>
          <a:lstStyle/>
          <a:p>
            <a:pPr fontAlgn="auto">
              <a:spcAft>
                <a:spcPts val="0"/>
              </a:spcAft>
              <a:defRPr/>
            </a:pPr>
            <a:r>
              <a:rPr lang="en-US" sz="4800" b="1" smtClean="0"/>
              <a:t>Dividend Growth Model (DGM)  Assumptions</a:t>
            </a:r>
          </a:p>
        </p:txBody>
      </p:sp>
      <p:sp>
        <p:nvSpPr>
          <p:cNvPr id="63489" name="Slide Number Placeholder 22"/>
          <p:cNvSpPr>
            <a:spLocks noGrp="1"/>
          </p:cNvSpPr>
          <p:nvPr>
            <p:ph type="sldNum" sz="quarter" idx="12"/>
          </p:nvPr>
        </p:nvSpPr>
        <p:spPr bwMode="auto">
          <a:ln>
            <a:round/>
            <a:headEnd/>
            <a:tailEnd/>
          </a:ln>
        </p:spPr>
        <p:txBody>
          <a:bodyPr/>
          <a:lstStyle/>
          <a:p>
            <a:pPr>
              <a:defRPr/>
            </a:pPr>
            <a:r>
              <a:rPr lang="en-US"/>
              <a:t>8-</a:t>
            </a:r>
            <a:fld id="{459750B3-C2DD-45FE-9F52-5DAAEF667D1C}" type="slidenum">
              <a:rPr lang="en-US"/>
              <a:pPr>
                <a:defRPr/>
              </a:pPr>
              <a:t>36</a:t>
            </a:fld>
            <a:endParaRPr lang="en-US"/>
          </a:p>
        </p:txBody>
      </p:sp>
      <p:sp>
        <p:nvSpPr>
          <p:cNvPr id="4" name="TextBox 3"/>
          <p:cNvSpPr txBox="1">
            <a:spLocks noChangeArrowheads="1"/>
          </p:cNvSpPr>
          <p:nvPr/>
        </p:nvSpPr>
        <p:spPr bwMode="auto">
          <a:xfrm>
            <a:off x="1295400" y="1828800"/>
            <a:ext cx="6477000" cy="4567238"/>
          </a:xfrm>
          <a:prstGeom prst="rect">
            <a:avLst/>
          </a:prstGeom>
          <a:noFill/>
          <a:ln w="9525">
            <a:noFill/>
            <a:miter lim="800000"/>
            <a:headEnd/>
            <a:tailEnd/>
          </a:ln>
        </p:spPr>
        <p:txBody>
          <a:bodyPr>
            <a:spAutoFit/>
          </a:bodyPr>
          <a:lstStyle/>
          <a:p>
            <a:pPr marL="338138" indent="-338138"/>
            <a:r>
              <a:rPr lang="en-US" sz="2400" b="1">
                <a:latin typeface="Perpetua" pitchFamily="18" charset="0"/>
              </a:rPr>
              <a:t>	To use the Dividend Growth Model (aka the Gordon Model), you must meet </a:t>
            </a:r>
            <a:r>
              <a:rPr lang="en-US" sz="2400" b="1">
                <a:solidFill>
                  <a:srgbClr val="0070C0"/>
                </a:solidFill>
                <a:latin typeface="Perpetua" pitchFamily="18" charset="0"/>
              </a:rPr>
              <a:t>all three requirements</a:t>
            </a:r>
            <a:r>
              <a:rPr lang="en-US" sz="2400" b="1">
                <a:latin typeface="Perpetua" pitchFamily="18" charset="0"/>
              </a:rPr>
              <a:t>:</a:t>
            </a:r>
          </a:p>
          <a:p>
            <a:pPr marL="338138" indent="-338138"/>
            <a:endParaRPr lang="en-US" sz="2400" b="1">
              <a:latin typeface="Perpetua" pitchFamily="18" charset="0"/>
            </a:endParaRPr>
          </a:p>
          <a:p>
            <a:pPr marL="338138" indent="-338138">
              <a:buFontTx/>
              <a:buAutoNum type="arabicPeriod"/>
            </a:pPr>
            <a:r>
              <a:rPr lang="en-US" sz="2400" b="1">
                <a:latin typeface="Perpetua" pitchFamily="18" charset="0"/>
              </a:rPr>
              <a:t>The </a:t>
            </a:r>
            <a:r>
              <a:rPr lang="en-US" sz="2400" b="1">
                <a:solidFill>
                  <a:srgbClr val="0070C0"/>
                </a:solidFill>
                <a:latin typeface="Perpetua" pitchFamily="18" charset="0"/>
              </a:rPr>
              <a:t>growth</a:t>
            </a:r>
            <a:r>
              <a:rPr lang="en-US" sz="2400" b="1">
                <a:latin typeface="Perpetua" pitchFamily="18" charset="0"/>
              </a:rPr>
              <a:t> of all future dividends must be </a:t>
            </a:r>
            <a:r>
              <a:rPr lang="en-US" sz="2400" b="1">
                <a:solidFill>
                  <a:srgbClr val="0070C0"/>
                </a:solidFill>
                <a:latin typeface="Perpetua" pitchFamily="18" charset="0"/>
              </a:rPr>
              <a:t>constant</a:t>
            </a:r>
            <a:r>
              <a:rPr lang="en-US" sz="2400" b="1">
                <a:latin typeface="Perpetua" pitchFamily="18" charset="0"/>
              </a:rPr>
              <a:t>,</a:t>
            </a:r>
          </a:p>
          <a:p>
            <a:pPr marL="338138" indent="-338138">
              <a:buFontTx/>
              <a:buAutoNum type="arabicPeriod"/>
            </a:pPr>
            <a:endParaRPr lang="en-US" b="1">
              <a:latin typeface="Perpetua" pitchFamily="18" charset="0"/>
            </a:endParaRPr>
          </a:p>
          <a:p>
            <a:pPr marL="338138" indent="-338138">
              <a:buFontTx/>
              <a:buAutoNum type="arabicPeriod"/>
            </a:pPr>
            <a:r>
              <a:rPr lang="en-US" sz="2400" b="1">
                <a:latin typeface="Perpetua" pitchFamily="18" charset="0"/>
              </a:rPr>
              <a:t>The </a:t>
            </a:r>
            <a:r>
              <a:rPr lang="en-US" sz="2400" b="1">
                <a:solidFill>
                  <a:srgbClr val="0070C0"/>
                </a:solidFill>
                <a:latin typeface="Perpetua" pitchFamily="18" charset="0"/>
              </a:rPr>
              <a:t>growth</a:t>
            </a:r>
            <a:r>
              <a:rPr lang="en-US" sz="2400" b="1">
                <a:latin typeface="Perpetua" pitchFamily="18" charset="0"/>
              </a:rPr>
              <a:t> </a:t>
            </a:r>
            <a:r>
              <a:rPr lang="en-US" sz="2400" b="1">
                <a:solidFill>
                  <a:srgbClr val="0070C0"/>
                </a:solidFill>
                <a:latin typeface="Perpetua" pitchFamily="18" charset="0"/>
              </a:rPr>
              <a:t>rate</a:t>
            </a:r>
            <a:r>
              <a:rPr lang="en-US" sz="2400" b="1">
                <a:latin typeface="Perpetua" pitchFamily="18" charset="0"/>
              </a:rPr>
              <a:t> must be </a:t>
            </a:r>
            <a:r>
              <a:rPr lang="en-US" sz="2400" b="1">
                <a:solidFill>
                  <a:srgbClr val="7030A0"/>
                </a:solidFill>
                <a:latin typeface="Perpetua" pitchFamily="18" charset="0"/>
              </a:rPr>
              <a:t>smaller</a:t>
            </a:r>
            <a:r>
              <a:rPr lang="en-US" sz="2400" b="1">
                <a:latin typeface="Perpetua" pitchFamily="18" charset="0"/>
              </a:rPr>
              <a:t> than the </a:t>
            </a:r>
            <a:r>
              <a:rPr lang="en-US" sz="2400" b="1">
                <a:solidFill>
                  <a:srgbClr val="0070C0"/>
                </a:solidFill>
                <a:latin typeface="Perpetua" pitchFamily="18" charset="0"/>
              </a:rPr>
              <a:t>discount rate</a:t>
            </a:r>
            <a:r>
              <a:rPr lang="en-US" sz="2400" b="1">
                <a:latin typeface="Perpetua" pitchFamily="18" charset="0"/>
              </a:rPr>
              <a:t> ( g &lt; R), and</a:t>
            </a:r>
          </a:p>
          <a:p>
            <a:pPr marL="338138" indent="-338138">
              <a:buFontTx/>
              <a:buAutoNum type="arabicPeriod"/>
            </a:pPr>
            <a:endParaRPr lang="en-US" b="1">
              <a:latin typeface="Perpetua" pitchFamily="18" charset="0"/>
            </a:endParaRPr>
          </a:p>
          <a:p>
            <a:pPr marL="338138" indent="-338138">
              <a:buFontTx/>
              <a:buAutoNum type="arabicPeriod"/>
            </a:pPr>
            <a:r>
              <a:rPr lang="en-US" sz="2400" b="1">
                <a:latin typeface="Perpetua" pitchFamily="18" charset="0"/>
              </a:rPr>
              <a:t>The </a:t>
            </a:r>
            <a:r>
              <a:rPr lang="en-US" sz="2400" b="1">
                <a:solidFill>
                  <a:srgbClr val="0070C0"/>
                </a:solidFill>
                <a:latin typeface="Perpetua" pitchFamily="18" charset="0"/>
              </a:rPr>
              <a:t>growth rate </a:t>
            </a:r>
            <a:r>
              <a:rPr lang="en-US" sz="2400" b="1">
                <a:latin typeface="Perpetua" pitchFamily="18" charset="0"/>
              </a:rPr>
              <a:t>must </a:t>
            </a:r>
            <a:r>
              <a:rPr lang="en-US" sz="2400" b="1">
                <a:solidFill>
                  <a:srgbClr val="7030A0"/>
                </a:solidFill>
                <a:latin typeface="Perpetua" pitchFamily="18" charset="0"/>
              </a:rPr>
              <a:t>not</a:t>
            </a:r>
            <a:r>
              <a:rPr lang="en-US" sz="2400" b="1">
                <a:latin typeface="Perpetua" pitchFamily="18" charset="0"/>
              </a:rPr>
              <a:t> be equal to the </a:t>
            </a:r>
            <a:r>
              <a:rPr lang="en-US" sz="2400" b="1">
                <a:solidFill>
                  <a:srgbClr val="0070C0"/>
                </a:solidFill>
                <a:latin typeface="Perpetua" pitchFamily="18" charset="0"/>
              </a:rPr>
              <a:t>discount rate  </a:t>
            </a:r>
            <a:r>
              <a:rPr lang="en-US" sz="2400" b="1">
                <a:latin typeface="Perpetua" pitchFamily="18" charset="0"/>
              </a:rPr>
              <a:t>(g  ≠ R)</a:t>
            </a:r>
          </a:p>
          <a:p>
            <a:pPr marL="338138" indent="-338138">
              <a:buFontTx/>
              <a:buAutoNum type="arabicPeriod"/>
            </a:pPr>
            <a:endParaRPr lang="en-US">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16" dur="10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3"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solidFill>
            <a:schemeClr val="bg2"/>
          </a:solidFill>
        </p:spPr>
        <p:txBody>
          <a:bodyPr/>
          <a:lstStyle/>
          <a:p>
            <a:r>
              <a:rPr lang="en-US" sz="4800" b="1" smtClean="0"/>
              <a:t>DGM – Example 1</a:t>
            </a:r>
          </a:p>
        </p:txBody>
      </p:sp>
      <p:sp>
        <p:nvSpPr>
          <p:cNvPr id="64513" name="Slide Number Placeholder 22"/>
          <p:cNvSpPr>
            <a:spLocks noGrp="1"/>
          </p:cNvSpPr>
          <p:nvPr>
            <p:ph type="sldNum" sz="quarter" idx="12"/>
          </p:nvPr>
        </p:nvSpPr>
        <p:spPr bwMode="auto">
          <a:ln>
            <a:round/>
            <a:headEnd/>
            <a:tailEnd/>
          </a:ln>
        </p:spPr>
        <p:txBody>
          <a:bodyPr/>
          <a:lstStyle/>
          <a:p>
            <a:pPr>
              <a:defRPr/>
            </a:pPr>
            <a:r>
              <a:rPr lang="en-US"/>
              <a:t>8-</a:t>
            </a:r>
            <a:fld id="{FC9440E7-D8D4-4747-B287-FB3951ACD1EC}" type="slidenum">
              <a:rPr lang="en-US"/>
              <a:pPr>
                <a:defRPr/>
              </a:pPr>
              <a:t>37</a:t>
            </a:fld>
            <a:endParaRPr lang="en-US"/>
          </a:p>
        </p:txBody>
      </p:sp>
      <p:sp>
        <p:nvSpPr>
          <p:cNvPr id="43012" name="TextBox 3"/>
          <p:cNvSpPr txBox="1">
            <a:spLocks noChangeArrowheads="1"/>
          </p:cNvSpPr>
          <p:nvPr/>
        </p:nvSpPr>
        <p:spPr bwMode="auto">
          <a:xfrm>
            <a:off x="1373188" y="1676400"/>
            <a:ext cx="6477000" cy="4032250"/>
          </a:xfrm>
          <a:prstGeom prst="rect">
            <a:avLst/>
          </a:prstGeom>
          <a:noFill/>
          <a:ln w="9525">
            <a:noFill/>
            <a:miter lim="800000"/>
            <a:headEnd/>
            <a:tailEnd/>
          </a:ln>
        </p:spPr>
        <p:txBody>
          <a:bodyPr>
            <a:spAutoFit/>
          </a:bodyPr>
          <a:lstStyle/>
          <a:p>
            <a:r>
              <a:rPr lang="en-US" sz="3200" b="1">
                <a:latin typeface="Perpetua" pitchFamily="18" charset="0"/>
              </a:rPr>
              <a:t>Suppose Big D, Inc., just paid a dividend (D</a:t>
            </a:r>
            <a:r>
              <a:rPr lang="en-US" sz="3200" b="1" baseline="-25000">
                <a:latin typeface="Perpetua" pitchFamily="18" charset="0"/>
              </a:rPr>
              <a:t>0</a:t>
            </a:r>
            <a:r>
              <a:rPr lang="en-US" sz="3200" b="1">
                <a:latin typeface="Perpetua" pitchFamily="18" charset="0"/>
              </a:rPr>
              <a:t>) of $0.50 per share. It is expected to increase its dividend by 2% per year. </a:t>
            </a:r>
          </a:p>
          <a:p>
            <a:endParaRPr lang="en-US" sz="3200" b="1">
              <a:latin typeface="Perpetua" pitchFamily="18" charset="0"/>
            </a:endParaRPr>
          </a:p>
          <a:p>
            <a:r>
              <a:rPr lang="en-US" sz="3200" b="1">
                <a:latin typeface="Perpetua" pitchFamily="18" charset="0"/>
              </a:rPr>
              <a:t>If the market requires a return of 15% on assets of this risk, how much should the stock be selling for?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solidFill>
            <a:schemeClr val="bg2"/>
          </a:solidFill>
        </p:spPr>
        <p:txBody>
          <a:bodyPr/>
          <a:lstStyle/>
          <a:p>
            <a:r>
              <a:rPr lang="en-US" sz="4800" b="1" smtClean="0"/>
              <a:t>DGM – Example 1 Solution</a:t>
            </a:r>
          </a:p>
        </p:txBody>
      </p:sp>
      <p:sp>
        <p:nvSpPr>
          <p:cNvPr id="30731" name="Slide Number Placeholder 22"/>
          <p:cNvSpPr>
            <a:spLocks noGrp="1"/>
          </p:cNvSpPr>
          <p:nvPr>
            <p:ph type="sldNum" sz="quarter" idx="12"/>
          </p:nvPr>
        </p:nvSpPr>
        <p:spPr bwMode="auto">
          <a:ln>
            <a:round/>
            <a:headEnd/>
            <a:tailEnd/>
          </a:ln>
        </p:spPr>
        <p:txBody>
          <a:bodyPr/>
          <a:lstStyle/>
          <a:p>
            <a:pPr>
              <a:defRPr/>
            </a:pPr>
            <a:r>
              <a:rPr lang="en-US"/>
              <a:t>8-</a:t>
            </a:r>
            <a:fld id="{43657AE2-2C62-479B-AEDA-1919948BB8E8}" type="slidenum">
              <a:rPr lang="en-US"/>
              <a:pPr>
                <a:defRPr/>
              </a:pPr>
              <a:t>38</a:t>
            </a:fld>
            <a:endParaRPr lang="en-US"/>
          </a:p>
        </p:txBody>
      </p:sp>
      <p:grpSp>
        <p:nvGrpSpPr>
          <p:cNvPr id="2" name="Group 11"/>
          <p:cNvGrpSpPr>
            <a:grpSpLocks/>
          </p:cNvGrpSpPr>
          <p:nvPr/>
        </p:nvGrpSpPr>
        <p:grpSpPr bwMode="auto">
          <a:xfrm>
            <a:off x="1447800" y="3505200"/>
            <a:ext cx="5486400" cy="1200150"/>
            <a:chOff x="1676400" y="1828800"/>
            <a:chExt cx="4648200" cy="1200329"/>
          </a:xfrm>
        </p:grpSpPr>
        <p:sp>
          <p:nvSpPr>
            <p:cNvPr id="3080" name="TextBox 3"/>
            <p:cNvSpPr txBox="1">
              <a:spLocks noChangeArrowheads="1"/>
            </p:cNvSpPr>
            <p:nvPr/>
          </p:nvSpPr>
          <p:spPr bwMode="auto">
            <a:xfrm>
              <a:off x="1676400" y="1828800"/>
              <a:ext cx="4648200" cy="1200329"/>
            </a:xfrm>
            <a:prstGeom prst="rect">
              <a:avLst/>
            </a:prstGeom>
            <a:noFill/>
            <a:ln w="9525">
              <a:noFill/>
              <a:miter lim="800000"/>
              <a:headEnd/>
              <a:tailEnd/>
            </a:ln>
          </p:spPr>
          <p:txBody>
            <a:bodyPr>
              <a:spAutoFit/>
            </a:bodyPr>
            <a:lstStyle/>
            <a:p>
              <a:r>
                <a:rPr lang="en-US" sz="3600">
                  <a:latin typeface="Arial Black" pitchFamily="34" charset="0"/>
                </a:rPr>
                <a:t>P</a:t>
              </a:r>
              <a:r>
                <a:rPr lang="en-US" sz="3600" baseline="-25000">
                  <a:latin typeface="Arial Black" pitchFamily="34" charset="0"/>
                </a:rPr>
                <a:t>0</a:t>
              </a:r>
              <a:r>
                <a:rPr lang="en-US" sz="3600">
                  <a:latin typeface="Arial Black" pitchFamily="34" charset="0"/>
                </a:rPr>
                <a:t> =   </a:t>
              </a:r>
              <a:r>
                <a:rPr lang="en-US" sz="3600">
                  <a:solidFill>
                    <a:srgbClr val="0070C0"/>
                  </a:solidFill>
                  <a:latin typeface="Arial Black" pitchFamily="34" charset="0"/>
                </a:rPr>
                <a:t>.50 ( 1 + .02)</a:t>
              </a:r>
              <a:endParaRPr lang="en-US" sz="3600" baseline="-25000">
                <a:solidFill>
                  <a:srgbClr val="0070C0"/>
                </a:solidFill>
                <a:latin typeface="Arial Black" pitchFamily="34" charset="0"/>
              </a:endParaRPr>
            </a:p>
            <a:p>
              <a:r>
                <a:rPr lang="en-US" sz="3600">
                  <a:solidFill>
                    <a:srgbClr val="0070C0"/>
                  </a:solidFill>
                  <a:latin typeface="Arial Black" pitchFamily="34" charset="0"/>
                </a:rPr>
                <a:t>           .15  -  .02</a:t>
              </a:r>
            </a:p>
          </p:txBody>
        </p:sp>
        <p:cxnSp>
          <p:nvCxnSpPr>
            <p:cNvPr id="6" name="Straight Connector 5"/>
            <p:cNvCxnSpPr/>
            <p:nvPr/>
          </p:nvCxnSpPr>
          <p:spPr>
            <a:xfrm>
              <a:off x="3048265" y="2438491"/>
              <a:ext cx="2630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3074" name="Object 11"/>
          <p:cNvGraphicFramePr>
            <a:graphicFrameLocks noChangeAspect="1"/>
          </p:cNvGraphicFramePr>
          <p:nvPr/>
        </p:nvGraphicFramePr>
        <p:xfrm>
          <a:off x="1219200" y="1524000"/>
          <a:ext cx="5943600" cy="1828800"/>
        </p:xfrm>
        <a:graphic>
          <a:graphicData uri="http://schemas.openxmlformats.org/presentationml/2006/ole">
            <p:oleObj spid="_x0000_s3074" name="Equation" r:id="rId4" imgW="1816200" imgH="546840" progId="Equation.3">
              <p:embed/>
            </p:oleObj>
          </a:graphicData>
        </a:graphic>
      </p:graphicFrame>
      <p:sp>
        <p:nvSpPr>
          <p:cNvPr id="15" name="TextBox 14"/>
          <p:cNvSpPr txBox="1">
            <a:spLocks noChangeArrowheads="1"/>
          </p:cNvSpPr>
          <p:nvPr/>
        </p:nvSpPr>
        <p:spPr bwMode="auto">
          <a:xfrm>
            <a:off x="1600200" y="5029200"/>
            <a:ext cx="3429000" cy="1200150"/>
          </a:xfrm>
          <a:prstGeom prst="rect">
            <a:avLst/>
          </a:prstGeom>
          <a:noFill/>
          <a:ln w="9525">
            <a:noFill/>
            <a:miter lim="800000"/>
            <a:headEnd/>
            <a:tailEnd/>
          </a:ln>
        </p:spPr>
        <p:txBody>
          <a:bodyPr>
            <a:spAutoFit/>
          </a:bodyPr>
          <a:lstStyle/>
          <a:p>
            <a:r>
              <a:rPr lang="en-US" sz="3600">
                <a:latin typeface="Arial Black" pitchFamily="34" charset="0"/>
              </a:rPr>
              <a:t>P</a:t>
            </a:r>
            <a:r>
              <a:rPr lang="en-US" sz="3600" baseline="-25000">
                <a:latin typeface="Arial Black" pitchFamily="34" charset="0"/>
              </a:rPr>
              <a:t>0</a:t>
            </a:r>
            <a:r>
              <a:rPr lang="en-US" sz="3600">
                <a:latin typeface="Arial Black" pitchFamily="34" charset="0"/>
              </a:rPr>
              <a:t> =   </a:t>
            </a:r>
            <a:r>
              <a:rPr lang="en-US" sz="3600" u="sng">
                <a:latin typeface="Arial Black" pitchFamily="34" charset="0"/>
              </a:rPr>
              <a:t>.</a:t>
            </a:r>
            <a:r>
              <a:rPr lang="en-US" sz="3600" u="sng">
                <a:solidFill>
                  <a:srgbClr val="0070C0"/>
                </a:solidFill>
                <a:latin typeface="Arial Black" pitchFamily="34" charset="0"/>
              </a:rPr>
              <a:t>51   </a:t>
            </a:r>
          </a:p>
          <a:p>
            <a:r>
              <a:rPr lang="en-US" sz="3600">
                <a:solidFill>
                  <a:srgbClr val="0070C0"/>
                </a:solidFill>
                <a:latin typeface="Arial Black" pitchFamily="34" charset="0"/>
              </a:rPr>
              <a:t>         .13</a:t>
            </a:r>
          </a:p>
        </p:txBody>
      </p:sp>
      <p:sp>
        <p:nvSpPr>
          <p:cNvPr id="16" name="TextBox 15"/>
          <p:cNvSpPr txBox="1">
            <a:spLocks noChangeArrowheads="1"/>
          </p:cNvSpPr>
          <p:nvPr/>
        </p:nvSpPr>
        <p:spPr bwMode="auto">
          <a:xfrm>
            <a:off x="4572000" y="5181600"/>
            <a:ext cx="2133600" cy="646113"/>
          </a:xfrm>
          <a:prstGeom prst="rect">
            <a:avLst/>
          </a:prstGeom>
          <a:noFill/>
          <a:ln w="9525">
            <a:noFill/>
            <a:miter lim="800000"/>
            <a:headEnd/>
            <a:tailEnd/>
          </a:ln>
        </p:spPr>
        <p:txBody>
          <a:bodyPr>
            <a:spAutoFit/>
          </a:bodyPr>
          <a:lstStyle/>
          <a:p>
            <a:r>
              <a:rPr lang="en-US" sz="3600">
                <a:latin typeface="Arial Black" pitchFamily="34" charset="0"/>
              </a:rPr>
              <a:t>= </a:t>
            </a:r>
            <a:r>
              <a:rPr lang="en-US" sz="3600">
                <a:solidFill>
                  <a:srgbClr val="7030A0"/>
                </a:solidFill>
                <a:latin typeface="Arial Black" pitchFamily="34" charset="0"/>
              </a:rPr>
              <a:t>$3.92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p:cTn id="13" dur="10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5">
                                            <p:txEl>
                                              <p:pRg st="0" end="0"/>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p:cTn id="19" dur="1000" fill="hold"/>
                                        <p:tgtEl>
                                          <p:spTgt spid="15">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5">
                                            <p:txEl>
                                              <p:pRg st="1" end="1"/>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381000"/>
            <a:ext cx="7772400" cy="960438"/>
          </a:xfrm>
          <a:solidFill>
            <a:schemeClr val="bg2"/>
          </a:solidFill>
        </p:spPr>
        <p:txBody>
          <a:bodyPr/>
          <a:lstStyle/>
          <a:p>
            <a:r>
              <a:rPr lang="en-US" sz="4800" b="1" smtClean="0"/>
              <a:t>DGM – Example 2</a:t>
            </a:r>
          </a:p>
        </p:txBody>
      </p:sp>
      <p:sp>
        <p:nvSpPr>
          <p:cNvPr id="68609" name="Slide Number Placeholder 22"/>
          <p:cNvSpPr>
            <a:spLocks noGrp="1"/>
          </p:cNvSpPr>
          <p:nvPr>
            <p:ph type="sldNum" sz="quarter" idx="12"/>
          </p:nvPr>
        </p:nvSpPr>
        <p:spPr bwMode="auto">
          <a:ln>
            <a:round/>
            <a:headEnd/>
            <a:tailEnd/>
          </a:ln>
        </p:spPr>
        <p:txBody>
          <a:bodyPr/>
          <a:lstStyle/>
          <a:p>
            <a:pPr>
              <a:defRPr/>
            </a:pPr>
            <a:r>
              <a:rPr lang="en-US"/>
              <a:t>8-</a:t>
            </a:r>
            <a:fld id="{E2A88A7F-628E-4CE3-AB24-1B1CBCFD3C67}" type="slidenum">
              <a:rPr lang="en-US"/>
              <a:pPr>
                <a:defRPr/>
              </a:pPr>
              <a:t>39</a:t>
            </a:fld>
            <a:endParaRPr lang="en-US"/>
          </a:p>
        </p:txBody>
      </p:sp>
      <p:sp>
        <p:nvSpPr>
          <p:cNvPr id="44036" name="TextBox 3"/>
          <p:cNvSpPr txBox="1">
            <a:spLocks noChangeArrowheads="1"/>
          </p:cNvSpPr>
          <p:nvPr/>
        </p:nvSpPr>
        <p:spPr bwMode="auto">
          <a:xfrm>
            <a:off x="1371600" y="1676400"/>
            <a:ext cx="6477000" cy="3416300"/>
          </a:xfrm>
          <a:prstGeom prst="rect">
            <a:avLst/>
          </a:prstGeom>
          <a:noFill/>
          <a:ln w="9525">
            <a:noFill/>
            <a:miter lim="800000"/>
            <a:headEnd/>
            <a:tailEnd/>
          </a:ln>
        </p:spPr>
        <p:txBody>
          <a:bodyPr>
            <a:spAutoFit/>
          </a:bodyPr>
          <a:lstStyle/>
          <a:p>
            <a:r>
              <a:rPr lang="en-US" sz="3600" b="1">
                <a:latin typeface="Perpetua" pitchFamily="18" charset="0"/>
              </a:rPr>
              <a:t>Suppose Moore Oil Inc., is expected to pay a $2 dividend in one year. If the dividend is expected to grow at 5% </a:t>
            </a:r>
            <a:r>
              <a:rPr lang="en-US" sz="3600" b="1">
                <a:solidFill>
                  <a:srgbClr val="0070C0"/>
                </a:solidFill>
                <a:latin typeface="Perpetua" pitchFamily="18" charset="0"/>
              </a:rPr>
              <a:t>per year </a:t>
            </a:r>
            <a:r>
              <a:rPr lang="en-US" sz="3600" b="1">
                <a:latin typeface="Perpetua" pitchFamily="18" charset="0"/>
              </a:rPr>
              <a:t>and the required return is 20%, what is the price?</a:t>
            </a:r>
            <a:endParaRPr lang="en-US" sz="2800" b="1">
              <a:latin typeface="Perpetu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457200"/>
            <a:ext cx="8153400" cy="960438"/>
          </a:xfrm>
          <a:solidFill>
            <a:schemeClr val="bg2"/>
          </a:solidFill>
        </p:spPr>
        <p:txBody>
          <a:bodyPr/>
          <a:lstStyle/>
          <a:p>
            <a:r>
              <a:rPr lang="en-US" sz="4800" b="1" smtClean="0"/>
              <a:t>Bonds and Stocks: Similarities</a:t>
            </a:r>
          </a:p>
        </p:txBody>
      </p:sp>
      <p:sp>
        <p:nvSpPr>
          <p:cNvPr id="18433" name="Slide Number Placeholder 22"/>
          <p:cNvSpPr>
            <a:spLocks noGrp="1"/>
          </p:cNvSpPr>
          <p:nvPr>
            <p:ph type="sldNum" sz="quarter" idx="12"/>
          </p:nvPr>
        </p:nvSpPr>
        <p:spPr bwMode="auto">
          <a:ln>
            <a:round/>
            <a:headEnd/>
            <a:tailEnd/>
          </a:ln>
        </p:spPr>
        <p:txBody>
          <a:bodyPr/>
          <a:lstStyle/>
          <a:p>
            <a:pPr>
              <a:defRPr/>
            </a:pPr>
            <a:r>
              <a:rPr lang="en-US"/>
              <a:t>8-</a:t>
            </a:r>
            <a:fld id="{29B12C3E-E976-4E0D-8650-BE2A2406421F}" type="slidenum">
              <a:rPr lang="en-US"/>
              <a:pPr>
                <a:defRPr/>
              </a:pPr>
              <a:t>4</a:t>
            </a:fld>
            <a:endParaRPr lang="en-US"/>
          </a:p>
        </p:txBody>
      </p:sp>
      <p:sp>
        <p:nvSpPr>
          <p:cNvPr id="4" name="TextBox 3"/>
          <p:cNvSpPr txBox="1">
            <a:spLocks noChangeArrowheads="1"/>
          </p:cNvSpPr>
          <p:nvPr/>
        </p:nvSpPr>
        <p:spPr bwMode="auto">
          <a:xfrm>
            <a:off x="1066800" y="1524000"/>
            <a:ext cx="7467600" cy="4418013"/>
          </a:xfrm>
          <a:prstGeom prst="rect">
            <a:avLst/>
          </a:prstGeom>
          <a:noFill/>
          <a:ln w="9525">
            <a:noFill/>
            <a:miter lim="800000"/>
            <a:headEnd/>
            <a:tailEnd/>
          </a:ln>
        </p:spPr>
        <p:txBody>
          <a:bodyPr>
            <a:spAutoFit/>
          </a:bodyPr>
          <a:lstStyle/>
          <a:p>
            <a:pPr marL="287338" indent="-287338">
              <a:buFont typeface="Arial" charset="0"/>
              <a:buChar char="•"/>
            </a:pPr>
            <a:r>
              <a:rPr lang="en-US" sz="3200" b="1">
                <a:latin typeface="Perpetua" pitchFamily="18" charset="0"/>
              </a:rPr>
              <a:t>Both provide long-term funding for the organization</a:t>
            </a:r>
          </a:p>
          <a:p>
            <a:pPr marL="287338" indent="-287338">
              <a:buFont typeface="Arial" charset="0"/>
              <a:buChar char="•"/>
            </a:pPr>
            <a:endParaRPr lang="en-US" sz="2000" b="1">
              <a:latin typeface="Perpetua" pitchFamily="18" charset="0"/>
            </a:endParaRPr>
          </a:p>
          <a:p>
            <a:pPr marL="287338" indent="-287338">
              <a:buFont typeface="Arial" charset="0"/>
              <a:buChar char="•"/>
            </a:pPr>
            <a:r>
              <a:rPr lang="en-US" sz="3200" b="1">
                <a:latin typeface="Perpetua" pitchFamily="18" charset="0"/>
              </a:rPr>
              <a:t>Both are future funds that an investor must consider</a:t>
            </a:r>
          </a:p>
          <a:p>
            <a:pPr marL="287338" indent="-287338">
              <a:buFont typeface="Arial" charset="0"/>
              <a:buChar char="•"/>
            </a:pPr>
            <a:endParaRPr lang="en-US" sz="2000" b="1">
              <a:latin typeface="Perpetua" pitchFamily="18" charset="0"/>
            </a:endParaRPr>
          </a:p>
          <a:p>
            <a:pPr marL="287338" indent="-287338">
              <a:buFont typeface="Arial" charset="0"/>
              <a:buChar char="•"/>
            </a:pPr>
            <a:r>
              <a:rPr lang="en-US" sz="3200" b="1">
                <a:latin typeface="Perpetua" pitchFamily="18" charset="0"/>
              </a:rPr>
              <a:t>Both have future periodic payments</a:t>
            </a:r>
          </a:p>
          <a:p>
            <a:pPr marL="287338" indent="-287338">
              <a:buFont typeface="Arial" charset="0"/>
              <a:buChar char="•"/>
            </a:pPr>
            <a:endParaRPr lang="en-US" sz="2000" b="1">
              <a:latin typeface="Perpetua" pitchFamily="18" charset="0"/>
            </a:endParaRPr>
          </a:p>
          <a:p>
            <a:pPr marL="287338" indent="-287338">
              <a:buFont typeface="Arial" charset="0"/>
              <a:buChar char="•"/>
            </a:pPr>
            <a:r>
              <a:rPr lang="en-US" sz="3200" b="1">
                <a:latin typeface="Perpetua" pitchFamily="18" charset="0"/>
              </a:rPr>
              <a:t>Both can be purchased in a marketplace at a price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solidFill>
            <a:schemeClr val="bg2"/>
          </a:solidFill>
        </p:spPr>
        <p:txBody>
          <a:bodyPr/>
          <a:lstStyle/>
          <a:p>
            <a:r>
              <a:rPr lang="en-US" sz="4800" b="1" smtClean="0"/>
              <a:t>DGM – Example 2 Solution</a:t>
            </a:r>
          </a:p>
        </p:txBody>
      </p:sp>
      <p:sp>
        <p:nvSpPr>
          <p:cNvPr id="31755" name="Slide Number Placeholder 22"/>
          <p:cNvSpPr>
            <a:spLocks noGrp="1"/>
          </p:cNvSpPr>
          <p:nvPr>
            <p:ph type="sldNum" sz="quarter" idx="12"/>
          </p:nvPr>
        </p:nvSpPr>
        <p:spPr bwMode="auto">
          <a:ln>
            <a:round/>
            <a:headEnd/>
            <a:tailEnd/>
          </a:ln>
        </p:spPr>
        <p:txBody>
          <a:bodyPr/>
          <a:lstStyle/>
          <a:p>
            <a:pPr>
              <a:defRPr/>
            </a:pPr>
            <a:r>
              <a:rPr lang="en-US"/>
              <a:t>8-</a:t>
            </a:r>
            <a:fld id="{C4C1F664-F1C7-4F98-A685-7B20823A6419}" type="slidenum">
              <a:rPr lang="en-US"/>
              <a:pPr>
                <a:defRPr/>
              </a:pPr>
              <a:t>40</a:t>
            </a:fld>
            <a:endParaRPr lang="en-US"/>
          </a:p>
        </p:txBody>
      </p:sp>
      <p:grpSp>
        <p:nvGrpSpPr>
          <p:cNvPr id="2" name="Group 11"/>
          <p:cNvGrpSpPr>
            <a:grpSpLocks/>
          </p:cNvGrpSpPr>
          <p:nvPr/>
        </p:nvGrpSpPr>
        <p:grpSpPr bwMode="auto">
          <a:xfrm>
            <a:off x="1447800" y="3505200"/>
            <a:ext cx="5486400" cy="1200150"/>
            <a:chOff x="1676400" y="1828800"/>
            <a:chExt cx="4648200" cy="1200329"/>
          </a:xfrm>
        </p:grpSpPr>
        <p:sp>
          <p:nvSpPr>
            <p:cNvPr id="4104" name="TextBox 3"/>
            <p:cNvSpPr txBox="1">
              <a:spLocks noChangeArrowheads="1"/>
            </p:cNvSpPr>
            <p:nvPr/>
          </p:nvSpPr>
          <p:spPr bwMode="auto">
            <a:xfrm>
              <a:off x="1676400" y="1828800"/>
              <a:ext cx="4648200" cy="1200329"/>
            </a:xfrm>
            <a:prstGeom prst="rect">
              <a:avLst/>
            </a:prstGeom>
            <a:noFill/>
            <a:ln w="9525">
              <a:noFill/>
              <a:miter lim="800000"/>
              <a:headEnd/>
              <a:tailEnd/>
            </a:ln>
          </p:spPr>
          <p:txBody>
            <a:bodyPr>
              <a:spAutoFit/>
            </a:bodyPr>
            <a:lstStyle/>
            <a:p>
              <a:r>
                <a:rPr lang="en-US" sz="3600">
                  <a:latin typeface="Arial Black" pitchFamily="34" charset="0"/>
                </a:rPr>
                <a:t>P</a:t>
              </a:r>
              <a:r>
                <a:rPr lang="en-US" sz="3600" baseline="-25000">
                  <a:latin typeface="Arial Black" pitchFamily="34" charset="0"/>
                </a:rPr>
                <a:t>0</a:t>
              </a:r>
              <a:r>
                <a:rPr lang="en-US" sz="3600">
                  <a:latin typeface="Arial Black" pitchFamily="34" charset="0"/>
                </a:rPr>
                <a:t> =   </a:t>
              </a:r>
              <a:r>
                <a:rPr lang="en-US" sz="3600">
                  <a:solidFill>
                    <a:srgbClr val="0070C0"/>
                  </a:solidFill>
                  <a:latin typeface="Arial Black" pitchFamily="34" charset="0"/>
                </a:rPr>
                <a:t>     2.00</a:t>
              </a:r>
              <a:endParaRPr lang="en-US" sz="3600" baseline="-25000">
                <a:solidFill>
                  <a:srgbClr val="0070C0"/>
                </a:solidFill>
                <a:latin typeface="Arial Black" pitchFamily="34" charset="0"/>
              </a:endParaRPr>
            </a:p>
            <a:p>
              <a:r>
                <a:rPr lang="en-US" sz="3600">
                  <a:solidFill>
                    <a:srgbClr val="0070C0"/>
                  </a:solidFill>
                  <a:latin typeface="Arial Black" pitchFamily="34" charset="0"/>
                </a:rPr>
                <a:t>           .20  -  .05</a:t>
              </a:r>
            </a:p>
          </p:txBody>
        </p:sp>
        <p:cxnSp>
          <p:nvCxnSpPr>
            <p:cNvPr id="6" name="Straight Connector 5"/>
            <p:cNvCxnSpPr/>
            <p:nvPr/>
          </p:nvCxnSpPr>
          <p:spPr>
            <a:xfrm>
              <a:off x="3048265" y="2438491"/>
              <a:ext cx="2630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4098" name="Object 11"/>
          <p:cNvGraphicFramePr>
            <a:graphicFrameLocks noChangeAspect="1"/>
          </p:cNvGraphicFramePr>
          <p:nvPr/>
        </p:nvGraphicFramePr>
        <p:xfrm>
          <a:off x="1219200" y="1524000"/>
          <a:ext cx="5943600" cy="1828800"/>
        </p:xfrm>
        <a:graphic>
          <a:graphicData uri="http://schemas.openxmlformats.org/presentationml/2006/ole">
            <p:oleObj spid="_x0000_s4098" name="Equation" r:id="rId4" imgW="1816200" imgH="546840" progId="Equation.3">
              <p:embed/>
            </p:oleObj>
          </a:graphicData>
        </a:graphic>
      </p:graphicFrame>
      <p:sp>
        <p:nvSpPr>
          <p:cNvPr id="15" name="TextBox 14"/>
          <p:cNvSpPr txBox="1">
            <a:spLocks noChangeArrowheads="1"/>
          </p:cNvSpPr>
          <p:nvPr/>
        </p:nvSpPr>
        <p:spPr bwMode="auto">
          <a:xfrm>
            <a:off x="1600200" y="5029200"/>
            <a:ext cx="3429000" cy="1200150"/>
          </a:xfrm>
          <a:prstGeom prst="rect">
            <a:avLst/>
          </a:prstGeom>
          <a:noFill/>
          <a:ln w="9525">
            <a:noFill/>
            <a:miter lim="800000"/>
            <a:headEnd/>
            <a:tailEnd/>
          </a:ln>
        </p:spPr>
        <p:txBody>
          <a:bodyPr>
            <a:spAutoFit/>
          </a:bodyPr>
          <a:lstStyle/>
          <a:p>
            <a:r>
              <a:rPr lang="en-US" sz="3600">
                <a:latin typeface="Arial Black" pitchFamily="34" charset="0"/>
              </a:rPr>
              <a:t>P</a:t>
            </a:r>
            <a:r>
              <a:rPr lang="en-US" sz="3600" baseline="-25000">
                <a:latin typeface="Arial Black" pitchFamily="34" charset="0"/>
              </a:rPr>
              <a:t>0</a:t>
            </a:r>
            <a:r>
              <a:rPr lang="en-US" sz="3600">
                <a:latin typeface="Arial Black" pitchFamily="34" charset="0"/>
              </a:rPr>
              <a:t> =   </a:t>
            </a:r>
            <a:r>
              <a:rPr lang="en-US" sz="3600" u="sng">
                <a:solidFill>
                  <a:srgbClr val="0070C0"/>
                </a:solidFill>
                <a:latin typeface="Arial Black" pitchFamily="34" charset="0"/>
              </a:rPr>
              <a:t>2.00   </a:t>
            </a:r>
          </a:p>
          <a:p>
            <a:r>
              <a:rPr lang="en-US" sz="3600">
                <a:solidFill>
                  <a:srgbClr val="0070C0"/>
                </a:solidFill>
                <a:latin typeface="Arial Black" pitchFamily="34" charset="0"/>
              </a:rPr>
              <a:t>         .15</a:t>
            </a:r>
          </a:p>
        </p:txBody>
      </p:sp>
      <p:sp>
        <p:nvSpPr>
          <p:cNvPr id="16" name="TextBox 15"/>
          <p:cNvSpPr txBox="1">
            <a:spLocks noChangeArrowheads="1"/>
          </p:cNvSpPr>
          <p:nvPr/>
        </p:nvSpPr>
        <p:spPr bwMode="auto">
          <a:xfrm>
            <a:off x="4572000" y="5181600"/>
            <a:ext cx="2819400" cy="646113"/>
          </a:xfrm>
          <a:prstGeom prst="rect">
            <a:avLst/>
          </a:prstGeom>
          <a:noFill/>
          <a:ln w="9525">
            <a:noFill/>
            <a:miter lim="800000"/>
            <a:headEnd/>
            <a:tailEnd/>
          </a:ln>
        </p:spPr>
        <p:txBody>
          <a:bodyPr>
            <a:spAutoFit/>
          </a:bodyPr>
          <a:lstStyle/>
          <a:p>
            <a:r>
              <a:rPr lang="en-US" sz="3600">
                <a:latin typeface="Arial Black" pitchFamily="34" charset="0"/>
              </a:rPr>
              <a:t>= </a:t>
            </a:r>
            <a:r>
              <a:rPr lang="en-US" sz="3600">
                <a:solidFill>
                  <a:srgbClr val="7030A0"/>
                </a:solidFill>
                <a:latin typeface="Arial Black" pitchFamily="34" charset="0"/>
              </a:rPr>
              <a:t>$13.34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p:cTn id="13" dur="10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15">
                                            <p:txEl>
                                              <p:pRg st="0" end="0"/>
                                            </p:txEl>
                                          </p:spTgt>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p:cTn id="19" dur="1000" fill="hold"/>
                                        <p:tgtEl>
                                          <p:spTgt spid="15">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15">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5">
                                            <p:txEl>
                                              <p:pRg st="1" end="1"/>
                                            </p:txEl>
                                          </p:spTgt>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p:cTn id="25"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26"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27"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304800"/>
            <a:ext cx="8229600" cy="1524000"/>
          </a:xfrm>
          <a:solidFill>
            <a:schemeClr val="bg2"/>
          </a:solidFill>
        </p:spPr>
        <p:txBody>
          <a:bodyPr rtlCol="0">
            <a:normAutofit fontScale="90000"/>
          </a:bodyPr>
          <a:lstStyle/>
          <a:p>
            <a:pPr fontAlgn="auto">
              <a:spcAft>
                <a:spcPts val="0"/>
              </a:spcAft>
              <a:defRPr/>
            </a:pPr>
            <a:r>
              <a:rPr lang="en-US" sz="4800" b="1" smtClean="0"/>
              <a:t>So how do you compute the future dividends?</a:t>
            </a:r>
          </a:p>
        </p:txBody>
      </p:sp>
      <p:sp>
        <p:nvSpPr>
          <p:cNvPr id="72705" name="Slide Number Placeholder 22"/>
          <p:cNvSpPr>
            <a:spLocks noGrp="1"/>
          </p:cNvSpPr>
          <p:nvPr>
            <p:ph type="sldNum" sz="quarter" idx="12"/>
          </p:nvPr>
        </p:nvSpPr>
        <p:spPr bwMode="auto">
          <a:ln>
            <a:round/>
            <a:headEnd/>
            <a:tailEnd/>
          </a:ln>
        </p:spPr>
        <p:txBody>
          <a:bodyPr/>
          <a:lstStyle/>
          <a:p>
            <a:pPr>
              <a:defRPr/>
            </a:pPr>
            <a:r>
              <a:rPr lang="en-US"/>
              <a:t>8-</a:t>
            </a:r>
            <a:fld id="{3BDF6541-2505-4791-A722-90814211F065}" type="slidenum">
              <a:rPr lang="en-US"/>
              <a:pPr>
                <a:defRPr/>
              </a:pPr>
              <a:t>41</a:t>
            </a:fld>
            <a:endParaRPr lang="en-US"/>
          </a:p>
        </p:txBody>
      </p:sp>
      <p:sp>
        <p:nvSpPr>
          <p:cNvPr id="4" name="TextBox 3"/>
          <p:cNvSpPr txBox="1">
            <a:spLocks noChangeArrowheads="1"/>
          </p:cNvSpPr>
          <p:nvPr/>
        </p:nvSpPr>
        <p:spPr bwMode="auto">
          <a:xfrm>
            <a:off x="1524000" y="2057400"/>
            <a:ext cx="6705600" cy="3935413"/>
          </a:xfrm>
          <a:prstGeom prst="rect">
            <a:avLst/>
          </a:prstGeom>
          <a:noFill/>
          <a:ln w="9525">
            <a:noFill/>
            <a:miter lim="800000"/>
            <a:headEnd/>
            <a:tailEnd/>
          </a:ln>
        </p:spPr>
        <p:txBody>
          <a:bodyPr>
            <a:spAutoFit/>
          </a:bodyPr>
          <a:lstStyle/>
          <a:p>
            <a:pPr marL="285750" indent="-285750"/>
            <a:r>
              <a:rPr lang="en-US" sz="2800" b="1">
                <a:latin typeface="Perpetua" pitchFamily="18" charset="0"/>
              </a:rPr>
              <a:t>Three scenarios:</a:t>
            </a:r>
          </a:p>
          <a:p>
            <a:pPr marL="285750" indent="-285750"/>
            <a:endParaRPr lang="en-US" b="1">
              <a:latin typeface="Perpetua" pitchFamily="18" charset="0"/>
            </a:endParaRPr>
          </a:p>
          <a:p>
            <a:pPr marL="285750" indent="-285750">
              <a:buFontTx/>
              <a:buAutoNum type="arabicPeriod"/>
            </a:pPr>
            <a:r>
              <a:rPr lang="en-US" sz="2800" b="1">
                <a:latin typeface="Perpetua" pitchFamily="18" charset="0"/>
              </a:rPr>
              <a:t>A </a:t>
            </a:r>
            <a:r>
              <a:rPr lang="en-US" sz="2800" b="1">
                <a:solidFill>
                  <a:srgbClr val="0070C0"/>
                </a:solidFill>
                <a:latin typeface="Perpetua" pitchFamily="18" charset="0"/>
              </a:rPr>
              <a:t>constant dividend (zero growth)</a:t>
            </a:r>
          </a:p>
          <a:p>
            <a:pPr marL="285750" indent="-285750">
              <a:buFontTx/>
              <a:buAutoNum type="arabicPeriod"/>
            </a:pPr>
            <a:endParaRPr lang="en-US" b="1">
              <a:latin typeface="Perpetua" pitchFamily="18" charset="0"/>
            </a:endParaRPr>
          </a:p>
          <a:p>
            <a:pPr marL="285750" indent="-285750">
              <a:buFontTx/>
              <a:buAutoNum type="arabicPeriod"/>
            </a:pPr>
            <a:r>
              <a:rPr lang="en-US" sz="2800" b="1">
                <a:latin typeface="Perpetua" pitchFamily="18" charset="0"/>
              </a:rPr>
              <a:t>The dividends change by a </a:t>
            </a:r>
            <a:r>
              <a:rPr lang="en-US" sz="2800" b="1">
                <a:solidFill>
                  <a:srgbClr val="0070C0"/>
                </a:solidFill>
                <a:latin typeface="Perpetua" pitchFamily="18" charset="0"/>
              </a:rPr>
              <a:t>constant growth rate</a:t>
            </a:r>
          </a:p>
          <a:p>
            <a:pPr marL="285750" indent="-285750">
              <a:buFontTx/>
              <a:buAutoNum type="arabicPeriod"/>
            </a:pPr>
            <a:endParaRPr lang="en-US" sz="2000" b="1">
              <a:latin typeface="Perpetua" pitchFamily="18" charset="0"/>
            </a:endParaRPr>
          </a:p>
          <a:p>
            <a:pPr marL="285750" indent="-285750">
              <a:buFontTx/>
              <a:buAutoNum type="arabicPeriod"/>
            </a:pPr>
            <a:r>
              <a:rPr lang="en-US" sz="2800" b="1">
                <a:latin typeface="Perpetua" pitchFamily="18" charset="0"/>
              </a:rPr>
              <a:t>We have some </a:t>
            </a:r>
            <a:r>
              <a:rPr lang="en-US" sz="2800" b="1">
                <a:solidFill>
                  <a:srgbClr val="0070C0"/>
                </a:solidFill>
                <a:latin typeface="Perpetua" pitchFamily="18" charset="0"/>
              </a:rPr>
              <a:t>unusual growth </a:t>
            </a:r>
            <a:r>
              <a:rPr lang="en-US" sz="2800" b="1">
                <a:latin typeface="Perpetua" pitchFamily="18" charset="0"/>
              </a:rPr>
              <a:t>periods and </a:t>
            </a:r>
            <a:r>
              <a:rPr lang="en-US" sz="2800" b="1">
                <a:solidFill>
                  <a:srgbClr val="7030A0"/>
                </a:solidFill>
                <a:latin typeface="Perpetua" pitchFamily="18" charset="0"/>
              </a:rPr>
              <a:t>then</a:t>
            </a:r>
            <a:r>
              <a:rPr lang="en-US" sz="2800" b="1">
                <a:latin typeface="Perpetua" pitchFamily="18" charset="0"/>
              </a:rPr>
              <a:t> level off to a </a:t>
            </a:r>
            <a:r>
              <a:rPr lang="en-US" sz="2800" b="1">
                <a:solidFill>
                  <a:srgbClr val="7030A0"/>
                </a:solidFill>
                <a:latin typeface="Perpetua" pitchFamily="18" charset="0"/>
              </a:rPr>
              <a:t>constant growth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3" presetClass="emph" presetSubtype="0" fill="remove" nodeType="clickEffect">
                                  <p:stCondLst>
                                    <p:cond delay="0"/>
                                  </p:stCondLst>
                                  <p:childTnLst>
                                    <p:animClr clrSpc="rgb" dir="cw">
                                      <p:cBhvr override="childStyle">
                                        <p:cTn id="6" dur="1500" accel="50000" autoRev="1" fill="hold" tmFilter="0, 0; .33333, 1; 1, 1">
                                          <p:stCondLst>
                                            <p:cond delay="0"/>
                                          </p:stCondLst>
                                        </p:cTn>
                                        <p:tgtEl>
                                          <p:spTgt spid="4">
                                            <p:txEl>
                                              <p:pRg st="6" end="6"/>
                                            </p:txEl>
                                          </p:spTgt>
                                        </p:tgtEl>
                                        <p:attrNameLst>
                                          <p:attrName>style.color</p:attrName>
                                        </p:attrNameLst>
                                      </p:cBhvr>
                                      <p:to>
                                        <a:srgbClr val="008000"/>
                                      </p:to>
                                    </p:animClr>
                                    <p:animClr clrSpc="rgb" dir="cw">
                                      <p:cBhvr>
                                        <p:cTn id="7" dur="1500" accel="50000" autoRev="1" fill="hold" tmFilter="0, 0; .33333, 1; 1, 1">
                                          <p:stCondLst>
                                            <p:cond delay="0"/>
                                          </p:stCondLst>
                                        </p:cTn>
                                        <p:tgtEl>
                                          <p:spTgt spid="4">
                                            <p:txEl>
                                              <p:pRg st="6" end="6"/>
                                            </p:txEl>
                                          </p:spTgt>
                                        </p:tgtEl>
                                        <p:attrNameLst>
                                          <p:attrName>fillcolor</p:attrName>
                                        </p:attrNameLst>
                                      </p:cBhvr>
                                      <p:to>
                                        <a:srgbClr val="008000"/>
                                      </p:to>
                                    </p:animClr>
                                    <p:set>
                                      <p:cBhvr>
                                        <p:cTn id="8" dur="3000" fill="hold"/>
                                        <p:tgtEl>
                                          <p:spTgt spid="4">
                                            <p:txEl>
                                              <p:pRg st="6" end="6"/>
                                            </p:txEl>
                                          </p:spTgt>
                                        </p:tgtEl>
                                        <p:attrNameLst>
                                          <p:attrName>fill.type</p:attrName>
                                        </p:attrNameLst>
                                      </p:cBhvr>
                                      <p:to>
                                        <p:strVal val="solid"/>
                                      </p:to>
                                    </p:set>
                                    <p:set>
                                      <p:cBhvr>
                                        <p:cTn id="9" dur="3000" fill="hold"/>
                                        <p:tgtEl>
                                          <p:spTgt spid="4">
                                            <p:txEl>
                                              <p:pRg st="6" end="6"/>
                                            </p:txEl>
                                          </p:spTgt>
                                        </p:tgtEl>
                                        <p:attrNameLst>
                                          <p:attrName>fill.on</p:attrName>
                                        </p:attrNameLst>
                                      </p:cBhvr>
                                      <p:to>
                                        <p:strVal val="true"/>
                                      </p:to>
                                    </p:set>
                                    <p:animScale>
                                      <p:cBhvr>
                                        <p:cTn id="10" dur="1500" accel="50000" autoRev="1" fill="hold" tmFilter="0, 0; .33333, 1; 1, 1">
                                          <p:stCondLst>
                                            <p:cond delay="0"/>
                                          </p:stCondLst>
                                        </p:cTn>
                                        <p:tgtEl>
                                          <p:spTgt spid="4">
                                            <p:txEl>
                                              <p:pRg st="6" end="6"/>
                                            </p:txEl>
                                          </p:spTgt>
                                        </p:tgtEl>
                                      </p:cBhvr>
                                      <p:from x="100000" y="100000"/>
                                      <p:to x="100000" y="140000"/>
                                    </p:animScale>
                                  </p:childTnLst>
                                </p:cTn>
                              </p:par>
                              <p:par>
                                <p:cTn id="11" presetID="9" presetClass="emph" presetSubtype="0" nodeType="withEffect">
                                  <p:stCondLst>
                                    <p:cond delay="0"/>
                                  </p:stCondLst>
                                  <p:childTnLst>
                                    <p:set>
                                      <p:cBhvr rctx="PPT">
                                        <p:cTn id="12" dur="indefinite"/>
                                        <p:tgtEl>
                                          <p:spTgt spid="4">
                                            <p:txEl>
                                              <p:pRg st="2" end="2"/>
                                            </p:txEl>
                                          </p:spTgt>
                                        </p:tgtEl>
                                        <p:attrNameLst>
                                          <p:attrName>style.opacity</p:attrName>
                                        </p:attrNameLst>
                                      </p:cBhvr>
                                      <p:to>
                                        <p:strVal val="0.5"/>
                                      </p:to>
                                    </p:set>
                                    <p:animEffect filter="image" prLst="opacity: 0.5">
                                      <p:cBhvr rctx="IE">
                                        <p:cTn id="13" dur="indefinite"/>
                                        <p:tgtEl>
                                          <p:spTgt spid="4">
                                            <p:txEl>
                                              <p:pRg st="2" end="2"/>
                                            </p:txEl>
                                          </p:spTgt>
                                        </p:tgtEl>
                                      </p:cBhvr>
                                    </p:animEffect>
                                  </p:childTnLst>
                                </p:cTn>
                              </p:par>
                              <p:par>
                                <p:cTn id="14" presetID="9" presetClass="emph" presetSubtype="0" nodeType="withEffect">
                                  <p:stCondLst>
                                    <p:cond delay="0"/>
                                  </p:stCondLst>
                                  <p:childTnLst>
                                    <p:set>
                                      <p:cBhvr rctx="PPT">
                                        <p:cTn id="15" dur="indefinite"/>
                                        <p:tgtEl>
                                          <p:spTgt spid="4">
                                            <p:txEl>
                                              <p:pRg st="4" end="4"/>
                                            </p:txEl>
                                          </p:spTgt>
                                        </p:tgtEl>
                                        <p:attrNameLst>
                                          <p:attrName>style.opacity</p:attrName>
                                        </p:attrNameLst>
                                      </p:cBhvr>
                                      <p:to>
                                        <p:strVal val="0.5"/>
                                      </p:to>
                                    </p:set>
                                    <p:animEffect filter="image" prLst="opacity: 0.5">
                                      <p:cBhvr rctx="IE">
                                        <p:cTn id="16" dur="indefinite"/>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914400" y="274638"/>
            <a:ext cx="7772400" cy="1554162"/>
          </a:xfrm>
          <a:solidFill>
            <a:schemeClr val="bg2"/>
          </a:solidFill>
        </p:spPr>
        <p:txBody>
          <a:bodyPr rtlCol="0">
            <a:normAutofit fontScale="90000"/>
          </a:bodyPr>
          <a:lstStyle/>
          <a:p>
            <a:pPr fontAlgn="auto">
              <a:spcAft>
                <a:spcPts val="0"/>
              </a:spcAft>
              <a:defRPr/>
            </a:pPr>
            <a:r>
              <a:rPr lang="en-US" sz="4800" b="1" smtClean="0"/>
              <a:t>3.  </a:t>
            </a:r>
            <a:r>
              <a:rPr lang="en-US" sz="4800" b="1" smtClean="0">
                <a:solidFill>
                  <a:srgbClr val="00B050"/>
                </a:solidFill>
              </a:rPr>
              <a:t>Unusual Growth;</a:t>
            </a:r>
            <a:br>
              <a:rPr lang="en-US" sz="4800" b="1" smtClean="0">
                <a:solidFill>
                  <a:srgbClr val="00B050"/>
                </a:solidFill>
              </a:rPr>
            </a:br>
            <a:r>
              <a:rPr lang="en-US" sz="4800" b="1" smtClean="0">
                <a:solidFill>
                  <a:srgbClr val="00B050"/>
                </a:solidFill>
              </a:rPr>
              <a:t>Then Constant Growth</a:t>
            </a:r>
          </a:p>
        </p:txBody>
      </p:sp>
      <p:sp>
        <p:nvSpPr>
          <p:cNvPr id="73729" name="Slide Number Placeholder 22"/>
          <p:cNvSpPr>
            <a:spLocks noGrp="1"/>
          </p:cNvSpPr>
          <p:nvPr>
            <p:ph type="sldNum" sz="quarter" idx="12"/>
          </p:nvPr>
        </p:nvSpPr>
        <p:spPr bwMode="auto">
          <a:ln>
            <a:round/>
            <a:headEnd/>
            <a:tailEnd/>
          </a:ln>
        </p:spPr>
        <p:txBody>
          <a:bodyPr/>
          <a:lstStyle/>
          <a:p>
            <a:pPr>
              <a:defRPr/>
            </a:pPr>
            <a:r>
              <a:rPr lang="en-US"/>
              <a:t>8-</a:t>
            </a:r>
            <a:fld id="{56E9F262-C04B-471D-9E71-F65596C8FFE9}" type="slidenum">
              <a:rPr lang="en-US"/>
              <a:pPr>
                <a:defRPr/>
              </a:pPr>
              <a:t>42</a:t>
            </a:fld>
            <a:endParaRPr lang="en-US"/>
          </a:p>
        </p:txBody>
      </p:sp>
      <p:sp>
        <p:nvSpPr>
          <p:cNvPr id="46084" name="TextBox 3"/>
          <p:cNvSpPr txBox="1">
            <a:spLocks noChangeArrowheads="1"/>
          </p:cNvSpPr>
          <p:nvPr/>
        </p:nvSpPr>
        <p:spPr bwMode="auto">
          <a:xfrm>
            <a:off x="1219200" y="2133600"/>
            <a:ext cx="7086600" cy="3354388"/>
          </a:xfrm>
          <a:prstGeom prst="rect">
            <a:avLst/>
          </a:prstGeom>
          <a:noFill/>
          <a:ln w="9525">
            <a:noFill/>
            <a:miter lim="800000"/>
            <a:headEnd/>
            <a:tailEnd/>
          </a:ln>
        </p:spPr>
        <p:txBody>
          <a:bodyPr>
            <a:spAutoFit/>
          </a:bodyPr>
          <a:lstStyle/>
          <a:p>
            <a:r>
              <a:rPr lang="en-US" sz="3200" b="1">
                <a:latin typeface="Perpetua" pitchFamily="18" charset="0"/>
              </a:rPr>
              <a:t>Just draw the time line with the unusual growth rates identified and determine if/when you can use the Dividend Growth Model.  </a:t>
            </a:r>
          </a:p>
          <a:p>
            <a:endParaRPr lang="en-US" sz="2000" b="1">
              <a:latin typeface="Perpetua" pitchFamily="18" charset="0"/>
            </a:endParaRPr>
          </a:p>
          <a:p>
            <a:r>
              <a:rPr lang="en-US" sz="3200" b="1">
                <a:latin typeface="Perpetua" pitchFamily="18" charset="0"/>
              </a:rPr>
              <a:t>Deal with the unusual growth dividends </a:t>
            </a:r>
            <a:r>
              <a:rPr lang="en-US" sz="3200" b="1">
                <a:solidFill>
                  <a:srgbClr val="0070C0"/>
                </a:solidFill>
                <a:latin typeface="Perpetua" pitchFamily="18" charset="0"/>
              </a:rPr>
              <a:t>separately.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914400" y="274638"/>
            <a:ext cx="7772400" cy="1477962"/>
          </a:xfrm>
          <a:solidFill>
            <a:schemeClr val="bg2"/>
          </a:solidFill>
        </p:spPr>
        <p:txBody>
          <a:bodyPr rtlCol="0">
            <a:normAutofit fontScale="90000"/>
          </a:bodyPr>
          <a:lstStyle/>
          <a:p>
            <a:pPr fontAlgn="auto">
              <a:spcAft>
                <a:spcPts val="0"/>
              </a:spcAft>
              <a:defRPr/>
            </a:pPr>
            <a:r>
              <a:rPr lang="en-US" sz="4800" b="1" smtClean="0"/>
              <a:t>Non-constant Growth </a:t>
            </a:r>
            <a:br>
              <a:rPr lang="en-US" sz="4800" b="1" smtClean="0"/>
            </a:br>
            <a:r>
              <a:rPr lang="en-US" sz="4800" b="1" smtClean="0"/>
              <a:t>Problem  Statement</a:t>
            </a:r>
          </a:p>
        </p:txBody>
      </p:sp>
      <p:sp>
        <p:nvSpPr>
          <p:cNvPr id="74753" name="Slide Number Placeholder 22"/>
          <p:cNvSpPr>
            <a:spLocks noGrp="1"/>
          </p:cNvSpPr>
          <p:nvPr>
            <p:ph type="sldNum" sz="quarter" idx="12"/>
          </p:nvPr>
        </p:nvSpPr>
        <p:spPr bwMode="auto">
          <a:ln>
            <a:round/>
            <a:headEnd/>
            <a:tailEnd/>
          </a:ln>
        </p:spPr>
        <p:txBody>
          <a:bodyPr/>
          <a:lstStyle/>
          <a:p>
            <a:pPr>
              <a:defRPr/>
            </a:pPr>
            <a:r>
              <a:rPr lang="en-US"/>
              <a:t>8-</a:t>
            </a:r>
            <a:fld id="{1F6C1AEA-182A-47BC-998F-9F08F950C8A8}" type="slidenum">
              <a:rPr lang="en-US"/>
              <a:pPr>
                <a:defRPr/>
              </a:pPr>
              <a:t>43</a:t>
            </a:fld>
            <a:endParaRPr lang="en-US"/>
          </a:p>
        </p:txBody>
      </p:sp>
      <p:sp>
        <p:nvSpPr>
          <p:cNvPr id="47108" name="TextBox 3"/>
          <p:cNvSpPr txBox="1">
            <a:spLocks noChangeArrowheads="1"/>
          </p:cNvSpPr>
          <p:nvPr/>
        </p:nvSpPr>
        <p:spPr bwMode="auto">
          <a:xfrm>
            <a:off x="1219200" y="1981200"/>
            <a:ext cx="7010400" cy="4400550"/>
          </a:xfrm>
          <a:prstGeom prst="rect">
            <a:avLst/>
          </a:prstGeom>
          <a:noFill/>
          <a:ln w="9525">
            <a:noFill/>
            <a:miter lim="800000"/>
            <a:headEnd/>
            <a:tailEnd/>
          </a:ln>
        </p:spPr>
        <p:txBody>
          <a:bodyPr>
            <a:spAutoFit/>
          </a:bodyPr>
          <a:lstStyle/>
          <a:p>
            <a:r>
              <a:rPr lang="en-US" sz="3200" b="1">
                <a:latin typeface="Perpetua" pitchFamily="18" charset="0"/>
              </a:rPr>
              <a:t>Suppose a firm is expected to increase dividends by 20% in one year and by 15% for two years. After that, dividends will increase at a rate of 5% per year indefinitely. </a:t>
            </a:r>
          </a:p>
          <a:p>
            <a:endParaRPr lang="en-US" sz="2400" b="1">
              <a:latin typeface="Perpetua" pitchFamily="18" charset="0"/>
            </a:endParaRPr>
          </a:p>
          <a:p>
            <a:r>
              <a:rPr lang="en-US" sz="3200" b="1">
                <a:latin typeface="Perpetua" pitchFamily="18" charset="0"/>
              </a:rPr>
              <a:t>If the </a:t>
            </a:r>
            <a:r>
              <a:rPr lang="en-US" sz="3200" b="1">
                <a:solidFill>
                  <a:srgbClr val="0070C0"/>
                </a:solidFill>
                <a:latin typeface="Perpetua" pitchFamily="18" charset="0"/>
              </a:rPr>
              <a:t>last</a:t>
            </a:r>
            <a:r>
              <a:rPr lang="en-US" sz="3200" b="1">
                <a:latin typeface="Perpetua" pitchFamily="18" charset="0"/>
              </a:rPr>
              <a:t> dividend was $1 and the required return is 20%, what is the price of the stock?</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914400" y="274638"/>
            <a:ext cx="7772400" cy="1477962"/>
          </a:xfrm>
          <a:solidFill>
            <a:schemeClr val="bg2"/>
          </a:solidFill>
        </p:spPr>
        <p:txBody>
          <a:bodyPr rtlCol="0">
            <a:normAutofit fontScale="90000"/>
          </a:bodyPr>
          <a:lstStyle/>
          <a:p>
            <a:pPr fontAlgn="auto">
              <a:spcAft>
                <a:spcPts val="0"/>
              </a:spcAft>
              <a:defRPr/>
            </a:pPr>
            <a:r>
              <a:rPr lang="en-US" sz="4800" b="1" smtClean="0"/>
              <a:t>Non-constant Growth </a:t>
            </a:r>
            <a:br>
              <a:rPr lang="en-US" sz="4800" b="1" smtClean="0"/>
            </a:br>
            <a:r>
              <a:rPr lang="en-US" sz="4800" b="1" smtClean="0"/>
              <a:t>Problem  Statement</a:t>
            </a:r>
          </a:p>
        </p:txBody>
      </p:sp>
      <p:sp>
        <p:nvSpPr>
          <p:cNvPr id="75777" name="Slide Number Placeholder 22"/>
          <p:cNvSpPr>
            <a:spLocks noGrp="1"/>
          </p:cNvSpPr>
          <p:nvPr>
            <p:ph type="sldNum" sz="quarter" idx="12"/>
          </p:nvPr>
        </p:nvSpPr>
        <p:spPr bwMode="auto">
          <a:ln>
            <a:round/>
            <a:headEnd/>
            <a:tailEnd/>
          </a:ln>
        </p:spPr>
        <p:txBody>
          <a:bodyPr/>
          <a:lstStyle/>
          <a:p>
            <a:pPr>
              <a:defRPr/>
            </a:pPr>
            <a:r>
              <a:rPr lang="en-US"/>
              <a:t>8-</a:t>
            </a:r>
            <a:fld id="{6C006399-AB0A-4EE8-B5B1-65CF43C93C3C}" type="slidenum">
              <a:rPr lang="en-US"/>
              <a:pPr>
                <a:defRPr/>
              </a:pPr>
              <a:t>44</a:t>
            </a:fld>
            <a:endParaRPr lang="en-US"/>
          </a:p>
        </p:txBody>
      </p:sp>
      <p:sp>
        <p:nvSpPr>
          <p:cNvPr id="48132" name="TextBox 3"/>
          <p:cNvSpPr txBox="1">
            <a:spLocks noChangeArrowheads="1"/>
          </p:cNvSpPr>
          <p:nvPr/>
        </p:nvSpPr>
        <p:spPr bwMode="auto">
          <a:xfrm>
            <a:off x="1066800" y="1752600"/>
            <a:ext cx="7010400" cy="1384300"/>
          </a:xfrm>
          <a:prstGeom prst="rect">
            <a:avLst/>
          </a:prstGeom>
          <a:noFill/>
          <a:ln w="9525">
            <a:noFill/>
            <a:miter lim="800000"/>
            <a:headEnd/>
            <a:tailEnd/>
          </a:ln>
        </p:spPr>
        <p:txBody>
          <a:bodyPr>
            <a:spAutoFit/>
          </a:bodyPr>
          <a:lstStyle/>
          <a:p>
            <a:r>
              <a:rPr lang="en-US" sz="2800" b="1">
                <a:latin typeface="Perpetua" pitchFamily="18" charset="0"/>
              </a:rPr>
              <a:t>Draw the time line and compute each dividend using the corresponding growth rate:</a:t>
            </a:r>
          </a:p>
        </p:txBody>
      </p:sp>
      <p:cxnSp>
        <p:nvCxnSpPr>
          <p:cNvPr id="8" name="Straight Connector 7"/>
          <p:cNvCxnSpPr/>
          <p:nvPr/>
        </p:nvCxnSpPr>
        <p:spPr>
          <a:xfrm>
            <a:off x="1143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812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195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577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43000" y="4495800"/>
            <a:ext cx="64770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1143000" y="3962400"/>
            <a:ext cx="1447800" cy="461963"/>
          </a:xfrm>
          <a:prstGeom prst="rect">
            <a:avLst/>
          </a:prstGeom>
          <a:noFill/>
          <a:ln w="9525">
            <a:noFill/>
            <a:miter lim="800000"/>
            <a:headEnd/>
            <a:tailEnd/>
          </a:ln>
        </p:spPr>
        <p:txBody>
          <a:bodyPr>
            <a:spAutoFit/>
          </a:bodyPr>
          <a:lstStyle/>
          <a:p>
            <a:r>
              <a:rPr lang="en-US" sz="2400" b="1">
                <a:solidFill>
                  <a:srgbClr val="7030A0"/>
                </a:solidFill>
              </a:rPr>
              <a:t>g = 20%</a:t>
            </a:r>
          </a:p>
        </p:txBody>
      </p:sp>
      <p:sp>
        <p:nvSpPr>
          <p:cNvPr id="17" name="TextBox 16"/>
          <p:cNvSpPr txBox="1">
            <a:spLocks noChangeArrowheads="1"/>
          </p:cNvSpPr>
          <p:nvPr/>
        </p:nvSpPr>
        <p:spPr bwMode="auto">
          <a:xfrm>
            <a:off x="2362200" y="3962400"/>
            <a:ext cx="15240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18" name="TextBox 17"/>
          <p:cNvSpPr txBox="1">
            <a:spLocks noChangeArrowheads="1"/>
          </p:cNvSpPr>
          <p:nvPr/>
        </p:nvSpPr>
        <p:spPr bwMode="auto">
          <a:xfrm>
            <a:off x="3581400" y="3962400"/>
            <a:ext cx="13716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19" name="TextBox 18"/>
          <p:cNvSpPr txBox="1">
            <a:spLocks noChangeArrowheads="1"/>
          </p:cNvSpPr>
          <p:nvPr/>
        </p:nvSpPr>
        <p:spPr bwMode="auto">
          <a:xfrm>
            <a:off x="4876800" y="3962400"/>
            <a:ext cx="1219200" cy="461963"/>
          </a:xfrm>
          <a:prstGeom prst="rect">
            <a:avLst/>
          </a:prstGeom>
          <a:noFill/>
          <a:ln w="9525">
            <a:noFill/>
            <a:miter lim="800000"/>
            <a:headEnd/>
            <a:tailEnd/>
          </a:ln>
        </p:spPr>
        <p:txBody>
          <a:bodyPr>
            <a:spAutoFit/>
          </a:bodyPr>
          <a:lstStyle/>
          <a:p>
            <a:r>
              <a:rPr lang="en-US" sz="2400" b="1">
                <a:solidFill>
                  <a:srgbClr val="7030A0"/>
                </a:solidFill>
              </a:rPr>
              <a:t>g = 5%</a:t>
            </a:r>
          </a:p>
        </p:txBody>
      </p:sp>
      <p:cxnSp>
        <p:nvCxnSpPr>
          <p:cNvPr id="20" name="Straight Connector 19"/>
          <p:cNvCxnSpPr/>
          <p:nvPr/>
        </p:nvCxnSpPr>
        <p:spPr>
          <a:xfrm flipH="1">
            <a:off x="381000" y="4495800"/>
            <a:ext cx="762000" cy="381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8144" name="TextBox 22"/>
          <p:cNvSpPr txBox="1">
            <a:spLocks noChangeArrowheads="1"/>
          </p:cNvSpPr>
          <p:nvPr/>
        </p:nvSpPr>
        <p:spPr bwMode="auto">
          <a:xfrm rot="-1668454">
            <a:off x="-46038" y="3817938"/>
            <a:ext cx="1397001" cy="830262"/>
          </a:xfrm>
          <a:prstGeom prst="rect">
            <a:avLst/>
          </a:prstGeom>
          <a:noFill/>
          <a:ln w="9525">
            <a:noFill/>
            <a:miter lim="800000"/>
            <a:headEnd/>
            <a:tailEnd/>
          </a:ln>
        </p:spPr>
        <p:txBody>
          <a:bodyPr>
            <a:spAutoFit/>
          </a:bodyPr>
          <a:lstStyle/>
          <a:p>
            <a:r>
              <a:rPr lang="en-US" sz="2400">
                <a:latin typeface="Arial Black" pitchFamily="34" charset="0"/>
              </a:rPr>
              <a:t>  D</a:t>
            </a:r>
            <a:r>
              <a:rPr lang="en-US" sz="2400" baseline="-25000">
                <a:latin typeface="Arial Black" pitchFamily="34" charset="0"/>
              </a:rPr>
              <a:t>0</a:t>
            </a:r>
            <a:r>
              <a:rPr lang="en-US" sz="2400">
                <a:latin typeface="Arial Black" pitchFamily="34" charset="0"/>
              </a:rPr>
              <a:t> = $1.00</a:t>
            </a:r>
          </a:p>
        </p:txBody>
      </p:sp>
      <p:grpSp>
        <p:nvGrpSpPr>
          <p:cNvPr id="48145" name="Group 27"/>
          <p:cNvGrpSpPr>
            <a:grpSpLocks/>
          </p:cNvGrpSpPr>
          <p:nvPr/>
        </p:nvGrpSpPr>
        <p:grpSpPr bwMode="auto">
          <a:xfrm>
            <a:off x="2133600" y="3276600"/>
            <a:ext cx="4267200" cy="584200"/>
            <a:chOff x="2133600" y="3429000"/>
            <a:chExt cx="4267200" cy="584775"/>
          </a:xfrm>
        </p:grpSpPr>
        <p:sp>
          <p:nvSpPr>
            <p:cNvPr id="48152" name="TextBox 23"/>
            <p:cNvSpPr txBox="1">
              <a:spLocks noChangeArrowheads="1"/>
            </p:cNvSpPr>
            <p:nvPr/>
          </p:nvSpPr>
          <p:spPr bwMode="auto">
            <a:xfrm>
              <a:off x="2133600" y="3429000"/>
              <a:ext cx="762000" cy="584775"/>
            </a:xfrm>
            <a:prstGeom prst="rect">
              <a:avLst/>
            </a:prstGeom>
            <a:noFill/>
            <a:ln w="9525">
              <a:noFill/>
              <a:miter lim="800000"/>
              <a:headEnd/>
              <a:tailEnd/>
            </a:ln>
          </p:spPr>
          <p:txBody>
            <a:bodyPr>
              <a:spAutoFit/>
            </a:bodyPr>
            <a:lstStyle/>
            <a:p>
              <a:r>
                <a:rPr lang="en-US" sz="3200">
                  <a:latin typeface="Arial Black" pitchFamily="34" charset="0"/>
                </a:rPr>
                <a:t>1</a:t>
              </a:r>
            </a:p>
          </p:txBody>
        </p:sp>
        <p:sp>
          <p:nvSpPr>
            <p:cNvPr id="48153" name="TextBox 24"/>
            <p:cNvSpPr txBox="1">
              <a:spLocks noChangeArrowheads="1"/>
            </p:cNvSpPr>
            <p:nvPr/>
          </p:nvSpPr>
          <p:spPr bwMode="auto">
            <a:xfrm>
              <a:off x="3352800" y="3429000"/>
              <a:ext cx="609600" cy="584775"/>
            </a:xfrm>
            <a:prstGeom prst="rect">
              <a:avLst/>
            </a:prstGeom>
            <a:noFill/>
            <a:ln w="9525">
              <a:noFill/>
              <a:miter lim="800000"/>
              <a:headEnd/>
              <a:tailEnd/>
            </a:ln>
          </p:spPr>
          <p:txBody>
            <a:bodyPr>
              <a:spAutoFit/>
            </a:bodyPr>
            <a:lstStyle/>
            <a:p>
              <a:r>
                <a:rPr lang="en-US" sz="3200">
                  <a:latin typeface="Arial Black" pitchFamily="34" charset="0"/>
                </a:rPr>
                <a:t>2</a:t>
              </a:r>
            </a:p>
          </p:txBody>
        </p:sp>
        <p:sp>
          <p:nvSpPr>
            <p:cNvPr id="48154" name="TextBox 25"/>
            <p:cNvSpPr txBox="1">
              <a:spLocks noChangeArrowheads="1"/>
            </p:cNvSpPr>
            <p:nvPr/>
          </p:nvSpPr>
          <p:spPr bwMode="auto">
            <a:xfrm>
              <a:off x="4572000" y="3429000"/>
              <a:ext cx="762000" cy="584775"/>
            </a:xfrm>
            <a:prstGeom prst="rect">
              <a:avLst/>
            </a:prstGeom>
            <a:noFill/>
            <a:ln w="9525">
              <a:noFill/>
              <a:miter lim="800000"/>
              <a:headEnd/>
              <a:tailEnd/>
            </a:ln>
          </p:spPr>
          <p:txBody>
            <a:bodyPr>
              <a:spAutoFit/>
            </a:bodyPr>
            <a:lstStyle/>
            <a:p>
              <a:r>
                <a:rPr lang="en-US" sz="3200">
                  <a:latin typeface="Arial Black" pitchFamily="34" charset="0"/>
                </a:rPr>
                <a:t>3</a:t>
              </a:r>
            </a:p>
          </p:txBody>
        </p:sp>
        <p:sp>
          <p:nvSpPr>
            <p:cNvPr id="48155" name="TextBox 26"/>
            <p:cNvSpPr txBox="1">
              <a:spLocks noChangeArrowheads="1"/>
            </p:cNvSpPr>
            <p:nvPr/>
          </p:nvSpPr>
          <p:spPr bwMode="auto">
            <a:xfrm>
              <a:off x="5943600" y="3429000"/>
              <a:ext cx="457200" cy="584775"/>
            </a:xfrm>
            <a:prstGeom prst="rect">
              <a:avLst/>
            </a:prstGeom>
            <a:noFill/>
            <a:ln w="9525">
              <a:noFill/>
              <a:miter lim="800000"/>
              <a:headEnd/>
              <a:tailEnd/>
            </a:ln>
          </p:spPr>
          <p:txBody>
            <a:bodyPr>
              <a:spAutoFit/>
            </a:bodyPr>
            <a:lstStyle/>
            <a:p>
              <a:r>
                <a:rPr lang="en-US" sz="3200">
                  <a:latin typeface="Arial Black" pitchFamily="34" charset="0"/>
                </a:rPr>
                <a:t>4</a:t>
              </a:r>
            </a:p>
          </p:txBody>
        </p:sp>
      </p:grpSp>
      <p:grpSp>
        <p:nvGrpSpPr>
          <p:cNvPr id="3" name="Group 31"/>
          <p:cNvGrpSpPr>
            <a:grpSpLocks/>
          </p:cNvGrpSpPr>
          <p:nvPr/>
        </p:nvGrpSpPr>
        <p:grpSpPr bwMode="auto">
          <a:xfrm>
            <a:off x="5943600" y="3810000"/>
            <a:ext cx="2514600" cy="830263"/>
            <a:chOff x="5943600" y="3810000"/>
            <a:chExt cx="2514600" cy="830997"/>
          </a:xfrm>
        </p:grpSpPr>
        <p:cxnSp>
          <p:nvCxnSpPr>
            <p:cNvPr id="30" name="Straight Arrow Connector 29"/>
            <p:cNvCxnSpPr/>
            <p:nvPr/>
          </p:nvCxnSpPr>
          <p:spPr>
            <a:xfrm>
              <a:off x="5943600" y="4191337"/>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151" name="TextBox 30"/>
            <p:cNvSpPr txBox="1">
              <a:spLocks noChangeArrowheads="1"/>
            </p:cNvSpPr>
            <p:nvPr/>
          </p:nvSpPr>
          <p:spPr bwMode="auto">
            <a:xfrm>
              <a:off x="7848600" y="3810000"/>
              <a:ext cx="609600" cy="830997"/>
            </a:xfrm>
            <a:prstGeom prst="rect">
              <a:avLst/>
            </a:prstGeom>
            <a:noFill/>
            <a:ln w="9525">
              <a:noFill/>
              <a:miter lim="800000"/>
              <a:headEnd/>
              <a:tailEnd/>
            </a:ln>
          </p:spPr>
          <p:txBody>
            <a:bodyPr>
              <a:spAutoFit/>
            </a:bodyPr>
            <a:lstStyle/>
            <a:p>
              <a:r>
                <a:rPr lang="en-US" sz="4800">
                  <a:solidFill>
                    <a:srgbClr val="FF0000"/>
                  </a:solidFill>
                  <a:latin typeface="Arial Black" pitchFamily="34" charset="0"/>
                </a:rPr>
                <a:t>∞</a:t>
              </a:r>
            </a:p>
          </p:txBody>
        </p:sp>
      </p:grpSp>
      <p:sp>
        <p:nvSpPr>
          <p:cNvPr id="48147" name="TextBox 32"/>
          <p:cNvSpPr txBox="1">
            <a:spLocks noChangeArrowheads="1"/>
          </p:cNvSpPr>
          <p:nvPr/>
        </p:nvSpPr>
        <p:spPr bwMode="auto">
          <a:xfrm>
            <a:off x="20574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1</a:t>
            </a:r>
          </a:p>
        </p:txBody>
      </p:sp>
      <p:sp>
        <p:nvSpPr>
          <p:cNvPr id="48148" name="TextBox 33"/>
          <p:cNvSpPr txBox="1">
            <a:spLocks noChangeArrowheads="1"/>
          </p:cNvSpPr>
          <p:nvPr/>
        </p:nvSpPr>
        <p:spPr bwMode="auto">
          <a:xfrm>
            <a:off x="3314700" y="4724400"/>
            <a:ext cx="9906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2</a:t>
            </a:r>
          </a:p>
        </p:txBody>
      </p:sp>
      <p:sp>
        <p:nvSpPr>
          <p:cNvPr id="48149" name="TextBox 34"/>
          <p:cNvSpPr txBox="1">
            <a:spLocks noChangeArrowheads="1"/>
          </p:cNvSpPr>
          <p:nvPr/>
        </p:nvSpPr>
        <p:spPr bwMode="auto">
          <a:xfrm>
            <a:off x="46482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ppt_w*0.70"/>
                                          </p:val>
                                        </p:tav>
                                        <p:tav tm="100000">
                                          <p:val>
                                            <p:strVal val="#ppt_w"/>
                                          </p:val>
                                        </p:tav>
                                      </p:tavLst>
                                    </p:anim>
                                    <p:anim calcmode="lin" valueType="num">
                                      <p:cBhvr>
                                        <p:cTn id="14" dur="1000" fill="hold"/>
                                        <p:tgtEl>
                                          <p:spTgt spid="17"/>
                                        </p:tgtEl>
                                        <p:attrNameLst>
                                          <p:attrName>ppt_h</p:attrName>
                                        </p:attrNameLst>
                                      </p:cBhvr>
                                      <p:tavLst>
                                        <p:tav tm="0">
                                          <p:val>
                                            <p:strVal val="#ppt_h"/>
                                          </p:val>
                                        </p:tav>
                                        <p:tav tm="100000">
                                          <p:val>
                                            <p:strVal val="#ppt_h"/>
                                          </p:val>
                                        </p:tav>
                                      </p:tavLst>
                                    </p:anim>
                                    <p:animEffect transition="in" filter="fade">
                                      <p:cBhvr>
                                        <p:cTn id="15" dur="1000"/>
                                        <p:tgtEl>
                                          <p:spTgt spid="17"/>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ppt_w*0.70"/>
                                          </p:val>
                                        </p:tav>
                                        <p:tav tm="100000">
                                          <p:val>
                                            <p:strVal val="#ppt_w"/>
                                          </p:val>
                                        </p:tav>
                                      </p:tavLst>
                                    </p:anim>
                                    <p:anim calcmode="lin" valueType="num">
                                      <p:cBhvr>
                                        <p:cTn id="20" dur="1000" fill="hold"/>
                                        <p:tgtEl>
                                          <p:spTgt spid="18"/>
                                        </p:tgtEl>
                                        <p:attrNameLst>
                                          <p:attrName>ppt_h</p:attrName>
                                        </p:attrNameLst>
                                      </p:cBhvr>
                                      <p:tavLst>
                                        <p:tav tm="0">
                                          <p:val>
                                            <p:strVal val="#ppt_h"/>
                                          </p:val>
                                        </p:tav>
                                        <p:tav tm="100000">
                                          <p:val>
                                            <p:strVal val="#ppt_h"/>
                                          </p:val>
                                        </p:tav>
                                      </p:tavLst>
                                    </p:anim>
                                    <p:animEffect transition="in" filter="fade">
                                      <p:cBhvr>
                                        <p:cTn id="21" dur="1000"/>
                                        <p:tgtEl>
                                          <p:spTgt spid="18"/>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strVal val="#ppt_w*0.70"/>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animEffect transition="in" filter="fade">
                                      <p:cBhvr>
                                        <p:cTn id="27" dur="1000"/>
                                        <p:tgtEl>
                                          <p:spTgt spid="19"/>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strVal val="#ppt_w*0.70"/>
                                          </p:val>
                                        </p:tav>
                                        <p:tav tm="100000">
                                          <p:val>
                                            <p:strVal val="#ppt_w"/>
                                          </p:val>
                                        </p:tav>
                                      </p:tavLst>
                                    </p:anim>
                                    <p:anim calcmode="lin" valueType="num">
                                      <p:cBhvr>
                                        <p:cTn id="32" dur="1000" fill="hold"/>
                                        <p:tgtEl>
                                          <p:spTgt spid="3"/>
                                        </p:tgtEl>
                                        <p:attrNameLst>
                                          <p:attrName>ppt_h</p:attrName>
                                        </p:attrNameLst>
                                      </p:cBhvr>
                                      <p:tavLst>
                                        <p:tav tm="0">
                                          <p:val>
                                            <p:strVal val="#ppt_h"/>
                                          </p:val>
                                        </p:tav>
                                        <p:tav tm="100000">
                                          <p:val>
                                            <p:strVal val="#ppt_h"/>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914400" y="274638"/>
            <a:ext cx="7772400" cy="1477962"/>
          </a:xfrm>
          <a:solidFill>
            <a:schemeClr val="bg2"/>
          </a:solidFill>
        </p:spPr>
        <p:txBody>
          <a:bodyPr rtlCol="0">
            <a:normAutofit fontScale="90000"/>
          </a:bodyPr>
          <a:lstStyle/>
          <a:p>
            <a:pPr fontAlgn="auto">
              <a:spcAft>
                <a:spcPts val="0"/>
              </a:spcAft>
              <a:defRPr/>
            </a:pPr>
            <a:r>
              <a:rPr lang="en-US" sz="4800" b="1" smtClean="0"/>
              <a:t>Non-constant Growth </a:t>
            </a:r>
            <a:br>
              <a:rPr lang="en-US" sz="4800" b="1" smtClean="0"/>
            </a:br>
            <a:r>
              <a:rPr lang="en-US" sz="4800" b="1" smtClean="0"/>
              <a:t>Problem  Statement</a:t>
            </a:r>
          </a:p>
        </p:txBody>
      </p:sp>
      <p:sp>
        <p:nvSpPr>
          <p:cNvPr id="76801" name="Slide Number Placeholder 22"/>
          <p:cNvSpPr>
            <a:spLocks noGrp="1"/>
          </p:cNvSpPr>
          <p:nvPr>
            <p:ph type="sldNum" sz="quarter" idx="12"/>
          </p:nvPr>
        </p:nvSpPr>
        <p:spPr bwMode="auto">
          <a:ln>
            <a:round/>
            <a:headEnd/>
            <a:tailEnd/>
          </a:ln>
        </p:spPr>
        <p:txBody>
          <a:bodyPr/>
          <a:lstStyle/>
          <a:p>
            <a:pPr>
              <a:defRPr/>
            </a:pPr>
            <a:r>
              <a:rPr lang="en-US"/>
              <a:t>8-</a:t>
            </a:r>
            <a:fld id="{2269C90C-2F4F-424B-A036-4F83A372B3B0}" type="slidenum">
              <a:rPr lang="en-US"/>
              <a:pPr>
                <a:defRPr/>
              </a:pPr>
              <a:t>45</a:t>
            </a:fld>
            <a:endParaRPr lang="en-US"/>
          </a:p>
        </p:txBody>
      </p:sp>
      <p:sp>
        <p:nvSpPr>
          <p:cNvPr id="49156" name="TextBox 3"/>
          <p:cNvSpPr txBox="1">
            <a:spLocks noChangeArrowheads="1"/>
          </p:cNvSpPr>
          <p:nvPr/>
        </p:nvSpPr>
        <p:spPr bwMode="auto">
          <a:xfrm>
            <a:off x="1066800" y="1752600"/>
            <a:ext cx="7010400" cy="1384300"/>
          </a:xfrm>
          <a:prstGeom prst="rect">
            <a:avLst/>
          </a:prstGeom>
          <a:noFill/>
          <a:ln w="9525">
            <a:noFill/>
            <a:miter lim="800000"/>
            <a:headEnd/>
            <a:tailEnd/>
          </a:ln>
        </p:spPr>
        <p:txBody>
          <a:bodyPr>
            <a:spAutoFit/>
          </a:bodyPr>
          <a:lstStyle/>
          <a:p>
            <a:r>
              <a:rPr lang="en-US" sz="2800" b="1">
                <a:latin typeface="Perpetua" pitchFamily="18" charset="0"/>
              </a:rPr>
              <a:t>Draw the time line and compute each dividend using the corresponding growth rate:</a:t>
            </a:r>
          </a:p>
        </p:txBody>
      </p:sp>
      <p:cxnSp>
        <p:nvCxnSpPr>
          <p:cNvPr id="8" name="Straight Connector 7"/>
          <p:cNvCxnSpPr/>
          <p:nvPr/>
        </p:nvCxnSpPr>
        <p:spPr>
          <a:xfrm>
            <a:off x="1143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812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195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577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43000" y="4495800"/>
            <a:ext cx="64770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49163" name="TextBox 15"/>
          <p:cNvSpPr txBox="1">
            <a:spLocks noChangeArrowheads="1"/>
          </p:cNvSpPr>
          <p:nvPr/>
        </p:nvSpPr>
        <p:spPr bwMode="auto">
          <a:xfrm>
            <a:off x="1143000" y="3962400"/>
            <a:ext cx="1447800" cy="461963"/>
          </a:xfrm>
          <a:prstGeom prst="rect">
            <a:avLst/>
          </a:prstGeom>
          <a:noFill/>
          <a:ln w="9525">
            <a:noFill/>
            <a:miter lim="800000"/>
            <a:headEnd/>
            <a:tailEnd/>
          </a:ln>
        </p:spPr>
        <p:txBody>
          <a:bodyPr>
            <a:spAutoFit/>
          </a:bodyPr>
          <a:lstStyle/>
          <a:p>
            <a:r>
              <a:rPr lang="en-US" sz="2400" b="1">
                <a:solidFill>
                  <a:srgbClr val="7030A0"/>
                </a:solidFill>
              </a:rPr>
              <a:t>g = 20%</a:t>
            </a:r>
          </a:p>
        </p:txBody>
      </p:sp>
      <p:sp>
        <p:nvSpPr>
          <p:cNvPr id="49164" name="TextBox 16"/>
          <p:cNvSpPr txBox="1">
            <a:spLocks noChangeArrowheads="1"/>
          </p:cNvSpPr>
          <p:nvPr/>
        </p:nvSpPr>
        <p:spPr bwMode="auto">
          <a:xfrm>
            <a:off x="2362200" y="3962400"/>
            <a:ext cx="15240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49165" name="TextBox 17"/>
          <p:cNvSpPr txBox="1">
            <a:spLocks noChangeArrowheads="1"/>
          </p:cNvSpPr>
          <p:nvPr/>
        </p:nvSpPr>
        <p:spPr bwMode="auto">
          <a:xfrm>
            <a:off x="3581400" y="3962400"/>
            <a:ext cx="13716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49166" name="TextBox 18"/>
          <p:cNvSpPr txBox="1">
            <a:spLocks noChangeArrowheads="1"/>
          </p:cNvSpPr>
          <p:nvPr/>
        </p:nvSpPr>
        <p:spPr bwMode="auto">
          <a:xfrm>
            <a:off x="4876800" y="3962400"/>
            <a:ext cx="1219200" cy="461963"/>
          </a:xfrm>
          <a:prstGeom prst="rect">
            <a:avLst/>
          </a:prstGeom>
          <a:noFill/>
          <a:ln w="9525">
            <a:noFill/>
            <a:miter lim="800000"/>
            <a:headEnd/>
            <a:tailEnd/>
          </a:ln>
        </p:spPr>
        <p:txBody>
          <a:bodyPr>
            <a:spAutoFit/>
          </a:bodyPr>
          <a:lstStyle/>
          <a:p>
            <a:r>
              <a:rPr lang="en-US" sz="2400" b="1">
                <a:solidFill>
                  <a:srgbClr val="7030A0"/>
                </a:solidFill>
              </a:rPr>
              <a:t>g = 5%</a:t>
            </a:r>
          </a:p>
        </p:txBody>
      </p:sp>
      <p:cxnSp>
        <p:nvCxnSpPr>
          <p:cNvPr id="20" name="Straight Connector 19"/>
          <p:cNvCxnSpPr/>
          <p:nvPr/>
        </p:nvCxnSpPr>
        <p:spPr>
          <a:xfrm flipH="1">
            <a:off x="381000" y="4495800"/>
            <a:ext cx="762000" cy="381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9168" name="TextBox 22"/>
          <p:cNvSpPr txBox="1">
            <a:spLocks noChangeArrowheads="1"/>
          </p:cNvSpPr>
          <p:nvPr/>
        </p:nvSpPr>
        <p:spPr bwMode="auto">
          <a:xfrm rot="-1668454">
            <a:off x="-46038" y="3817938"/>
            <a:ext cx="1397001" cy="830262"/>
          </a:xfrm>
          <a:prstGeom prst="rect">
            <a:avLst/>
          </a:prstGeom>
          <a:noFill/>
          <a:ln w="9525">
            <a:noFill/>
            <a:miter lim="800000"/>
            <a:headEnd/>
            <a:tailEnd/>
          </a:ln>
        </p:spPr>
        <p:txBody>
          <a:bodyPr>
            <a:spAutoFit/>
          </a:bodyPr>
          <a:lstStyle/>
          <a:p>
            <a:r>
              <a:rPr lang="en-US" sz="2400">
                <a:latin typeface="Arial Black" pitchFamily="34" charset="0"/>
              </a:rPr>
              <a:t>  D</a:t>
            </a:r>
            <a:r>
              <a:rPr lang="en-US" sz="2400" baseline="-25000">
                <a:latin typeface="Arial Black" pitchFamily="34" charset="0"/>
              </a:rPr>
              <a:t>0</a:t>
            </a:r>
            <a:r>
              <a:rPr lang="en-US" sz="2400">
                <a:latin typeface="Arial Black" pitchFamily="34" charset="0"/>
              </a:rPr>
              <a:t> = $1.00</a:t>
            </a:r>
          </a:p>
        </p:txBody>
      </p:sp>
      <p:grpSp>
        <p:nvGrpSpPr>
          <p:cNvPr id="49169" name="Group 27"/>
          <p:cNvGrpSpPr>
            <a:grpSpLocks/>
          </p:cNvGrpSpPr>
          <p:nvPr/>
        </p:nvGrpSpPr>
        <p:grpSpPr bwMode="auto">
          <a:xfrm>
            <a:off x="2133600" y="3276600"/>
            <a:ext cx="4267200" cy="584200"/>
            <a:chOff x="2133600" y="3429000"/>
            <a:chExt cx="4267200" cy="584775"/>
          </a:xfrm>
        </p:grpSpPr>
        <p:sp>
          <p:nvSpPr>
            <p:cNvPr id="49178" name="TextBox 23"/>
            <p:cNvSpPr txBox="1">
              <a:spLocks noChangeArrowheads="1"/>
            </p:cNvSpPr>
            <p:nvPr/>
          </p:nvSpPr>
          <p:spPr bwMode="auto">
            <a:xfrm>
              <a:off x="2133600" y="3429000"/>
              <a:ext cx="762000" cy="584775"/>
            </a:xfrm>
            <a:prstGeom prst="rect">
              <a:avLst/>
            </a:prstGeom>
            <a:noFill/>
            <a:ln w="9525">
              <a:noFill/>
              <a:miter lim="800000"/>
              <a:headEnd/>
              <a:tailEnd/>
            </a:ln>
          </p:spPr>
          <p:txBody>
            <a:bodyPr>
              <a:spAutoFit/>
            </a:bodyPr>
            <a:lstStyle/>
            <a:p>
              <a:r>
                <a:rPr lang="en-US" sz="3200">
                  <a:latin typeface="Arial Black" pitchFamily="34" charset="0"/>
                </a:rPr>
                <a:t>1</a:t>
              </a:r>
            </a:p>
          </p:txBody>
        </p:sp>
        <p:sp>
          <p:nvSpPr>
            <p:cNvPr id="49179" name="TextBox 24"/>
            <p:cNvSpPr txBox="1">
              <a:spLocks noChangeArrowheads="1"/>
            </p:cNvSpPr>
            <p:nvPr/>
          </p:nvSpPr>
          <p:spPr bwMode="auto">
            <a:xfrm>
              <a:off x="3352800" y="3429000"/>
              <a:ext cx="609600" cy="584775"/>
            </a:xfrm>
            <a:prstGeom prst="rect">
              <a:avLst/>
            </a:prstGeom>
            <a:noFill/>
            <a:ln w="9525">
              <a:noFill/>
              <a:miter lim="800000"/>
              <a:headEnd/>
              <a:tailEnd/>
            </a:ln>
          </p:spPr>
          <p:txBody>
            <a:bodyPr>
              <a:spAutoFit/>
            </a:bodyPr>
            <a:lstStyle/>
            <a:p>
              <a:r>
                <a:rPr lang="en-US" sz="3200">
                  <a:latin typeface="Arial Black" pitchFamily="34" charset="0"/>
                </a:rPr>
                <a:t>2</a:t>
              </a:r>
            </a:p>
          </p:txBody>
        </p:sp>
        <p:sp>
          <p:nvSpPr>
            <p:cNvPr id="49180" name="TextBox 25"/>
            <p:cNvSpPr txBox="1">
              <a:spLocks noChangeArrowheads="1"/>
            </p:cNvSpPr>
            <p:nvPr/>
          </p:nvSpPr>
          <p:spPr bwMode="auto">
            <a:xfrm>
              <a:off x="4572000" y="3429000"/>
              <a:ext cx="762000" cy="584775"/>
            </a:xfrm>
            <a:prstGeom prst="rect">
              <a:avLst/>
            </a:prstGeom>
            <a:noFill/>
            <a:ln w="9525">
              <a:noFill/>
              <a:miter lim="800000"/>
              <a:headEnd/>
              <a:tailEnd/>
            </a:ln>
          </p:spPr>
          <p:txBody>
            <a:bodyPr>
              <a:spAutoFit/>
            </a:bodyPr>
            <a:lstStyle/>
            <a:p>
              <a:r>
                <a:rPr lang="en-US" sz="3200">
                  <a:latin typeface="Arial Black" pitchFamily="34" charset="0"/>
                </a:rPr>
                <a:t>3</a:t>
              </a:r>
            </a:p>
          </p:txBody>
        </p:sp>
        <p:sp>
          <p:nvSpPr>
            <p:cNvPr id="49181" name="TextBox 26"/>
            <p:cNvSpPr txBox="1">
              <a:spLocks noChangeArrowheads="1"/>
            </p:cNvSpPr>
            <p:nvPr/>
          </p:nvSpPr>
          <p:spPr bwMode="auto">
            <a:xfrm>
              <a:off x="5943600" y="3429000"/>
              <a:ext cx="457200" cy="584775"/>
            </a:xfrm>
            <a:prstGeom prst="rect">
              <a:avLst/>
            </a:prstGeom>
            <a:noFill/>
            <a:ln w="9525">
              <a:noFill/>
              <a:miter lim="800000"/>
              <a:headEnd/>
              <a:tailEnd/>
            </a:ln>
          </p:spPr>
          <p:txBody>
            <a:bodyPr>
              <a:spAutoFit/>
            </a:bodyPr>
            <a:lstStyle/>
            <a:p>
              <a:r>
                <a:rPr lang="en-US" sz="3200">
                  <a:latin typeface="Arial Black" pitchFamily="34" charset="0"/>
                </a:rPr>
                <a:t>4</a:t>
              </a:r>
            </a:p>
          </p:txBody>
        </p:sp>
      </p:grpSp>
      <p:grpSp>
        <p:nvGrpSpPr>
          <p:cNvPr id="49170" name="Group 31"/>
          <p:cNvGrpSpPr>
            <a:grpSpLocks/>
          </p:cNvGrpSpPr>
          <p:nvPr/>
        </p:nvGrpSpPr>
        <p:grpSpPr bwMode="auto">
          <a:xfrm>
            <a:off x="5943600" y="3810000"/>
            <a:ext cx="2514600" cy="830263"/>
            <a:chOff x="5943600" y="3810000"/>
            <a:chExt cx="2514600" cy="830997"/>
          </a:xfrm>
        </p:grpSpPr>
        <p:cxnSp>
          <p:nvCxnSpPr>
            <p:cNvPr id="30" name="Straight Arrow Connector 29"/>
            <p:cNvCxnSpPr/>
            <p:nvPr/>
          </p:nvCxnSpPr>
          <p:spPr>
            <a:xfrm>
              <a:off x="5943600" y="4191337"/>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177" name="TextBox 30"/>
            <p:cNvSpPr txBox="1">
              <a:spLocks noChangeArrowheads="1"/>
            </p:cNvSpPr>
            <p:nvPr/>
          </p:nvSpPr>
          <p:spPr bwMode="auto">
            <a:xfrm>
              <a:off x="7848600" y="3810000"/>
              <a:ext cx="609600" cy="830997"/>
            </a:xfrm>
            <a:prstGeom prst="rect">
              <a:avLst/>
            </a:prstGeom>
            <a:noFill/>
            <a:ln w="9525">
              <a:noFill/>
              <a:miter lim="800000"/>
              <a:headEnd/>
              <a:tailEnd/>
            </a:ln>
          </p:spPr>
          <p:txBody>
            <a:bodyPr>
              <a:spAutoFit/>
            </a:bodyPr>
            <a:lstStyle/>
            <a:p>
              <a:r>
                <a:rPr lang="en-US" sz="4800">
                  <a:solidFill>
                    <a:srgbClr val="FF0000"/>
                  </a:solidFill>
                  <a:latin typeface="Arial Black" pitchFamily="34" charset="0"/>
                </a:rPr>
                <a:t>∞</a:t>
              </a:r>
            </a:p>
          </p:txBody>
        </p:sp>
      </p:grpSp>
      <p:sp>
        <p:nvSpPr>
          <p:cNvPr id="49171" name="TextBox 32"/>
          <p:cNvSpPr txBox="1">
            <a:spLocks noChangeArrowheads="1"/>
          </p:cNvSpPr>
          <p:nvPr/>
        </p:nvSpPr>
        <p:spPr bwMode="auto">
          <a:xfrm>
            <a:off x="20574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1</a:t>
            </a:r>
          </a:p>
        </p:txBody>
      </p:sp>
      <p:sp>
        <p:nvSpPr>
          <p:cNvPr id="49172" name="TextBox 33"/>
          <p:cNvSpPr txBox="1">
            <a:spLocks noChangeArrowheads="1"/>
          </p:cNvSpPr>
          <p:nvPr/>
        </p:nvSpPr>
        <p:spPr bwMode="auto">
          <a:xfrm>
            <a:off x="3314700" y="4724400"/>
            <a:ext cx="9906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2</a:t>
            </a:r>
          </a:p>
        </p:txBody>
      </p:sp>
      <p:sp>
        <p:nvSpPr>
          <p:cNvPr id="49173" name="TextBox 34"/>
          <p:cNvSpPr txBox="1">
            <a:spLocks noChangeArrowheads="1"/>
          </p:cNvSpPr>
          <p:nvPr/>
        </p:nvSpPr>
        <p:spPr bwMode="auto">
          <a:xfrm>
            <a:off x="46482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3</a:t>
            </a:r>
          </a:p>
        </p:txBody>
      </p:sp>
      <p:sp>
        <p:nvSpPr>
          <p:cNvPr id="28" name="TextBox 27"/>
          <p:cNvSpPr txBox="1">
            <a:spLocks noChangeArrowheads="1"/>
          </p:cNvSpPr>
          <p:nvPr/>
        </p:nvSpPr>
        <p:spPr bwMode="auto">
          <a:xfrm>
            <a:off x="304800" y="5638800"/>
            <a:ext cx="8537575" cy="584200"/>
          </a:xfrm>
          <a:prstGeom prst="rect">
            <a:avLst/>
          </a:prstGeom>
          <a:noFill/>
          <a:ln w="9525">
            <a:noFill/>
            <a:miter lim="800000"/>
            <a:headEnd/>
            <a:tailEnd/>
          </a:ln>
        </p:spPr>
        <p:txBody>
          <a:bodyPr wrap="none">
            <a:spAutoFit/>
          </a:bodyPr>
          <a:lstStyle/>
          <a:p>
            <a:r>
              <a:rPr lang="en-US" sz="3200" b="1">
                <a:solidFill>
                  <a:srgbClr val="0070C0"/>
                </a:solidFill>
              </a:rPr>
              <a:t>D</a:t>
            </a:r>
            <a:r>
              <a:rPr lang="en-US" sz="3200" b="1" baseline="-25000">
                <a:solidFill>
                  <a:srgbClr val="0070C0"/>
                </a:solidFill>
              </a:rPr>
              <a:t>1</a:t>
            </a:r>
            <a:r>
              <a:rPr lang="en-US" sz="3200" b="1">
                <a:solidFill>
                  <a:srgbClr val="0070C0"/>
                </a:solidFill>
              </a:rPr>
              <a:t> = ($1.00) (1 + 20%) = $1.00 x 1.20 = $1.20</a:t>
            </a:r>
          </a:p>
        </p:txBody>
      </p:sp>
      <p:sp>
        <p:nvSpPr>
          <p:cNvPr id="29" name="TextBox 28"/>
          <p:cNvSpPr txBox="1">
            <a:spLocks noChangeArrowheads="1"/>
          </p:cNvSpPr>
          <p:nvPr/>
        </p:nvSpPr>
        <p:spPr bwMode="auto">
          <a:xfrm>
            <a:off x="2438400" y="4724400"/>
            <a:ext cx="1295400" cy="461963"/>
          </a:xfrm>
          <a:prstGeom prst="rect">
            <a:avLst/>
          </a:prstGeom>
          <a:noFill/>
          <a:ln w="9525">
            <a:noFill/>
            <a:miter lim="800000"/>
            <a:headEnd/>
            <a:tailEnd/>
          </a:ln>
        </p:spPr>
        <p:txBody>
          <a:bodyPr>
            <a:spAutoFit/>
          </a:bodyPr>
          <a:lstStyle/>
          <a:p>
            <a:r>
              <a:rPr lang="en-US" sz="2400">
                <a:solidFill>
                  <a:srgbClr val="0070C0"/>
                </a:solidFill>
                <a:latin typeface="Arial Black" pitchFamily="34" charset="0"/>
              </a:rPr>
              <a:t>=1.20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p:cTn id="7" dur="1000" fill="hold"/>
                                        <p:tgtEl>
                                          <p:spTgt spid="2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
                                            <p:txEl>
                                              <p:pRg st="0" end="0"/>
                                            </p:txEl>
                                          </p:spTgt>
                                        </p:tgtEl>
                                      </p:cBhvr>
                                    </p:animEffect>
                                  </p:childTnLst>
                                </p:cTn>
                              </p:par>
                            </p:childTnLst>
                          </p:cTn>
                        </p:par>
                        <p:par>
                          <p:cTn id="10" fill="hold">
                            <p:stCondLst>
                              <p:cond delay="1000"/>
                            </p:stCondLst>
                            <p:childTnLst>
                              <p:par>
                                <p:cTn id="11" presetID="51"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385" decel="100000"/>
                                        <p:tgtEl>
                                          <p:spTgt spid="29"/>
                                        </p:tgtEl>
                                      </p:cBhvr>
                                    </p:animEffect>
                                    <p:animScale>
                                      <p:cBhvr>
                                        <p:cTn id="14" dur="385" decel="100000"/>
                                        <p:tgtEl>
                                          <p:spTgt spid="29"/>
                                        </p:tgtEl>
                                      </p:cBhvr>
                                      <p:from x="10000" y="10000"/>
                                      <p:to x="200000" y="450000"/>
                                    </p:animScale>
                                    <p:animScale>
                                      <p:cBhvr>
                                        <p:cTn id="15" dur="615" accel="100000" fill="hold">
                                          <p:stCondLst>
                                            <p:cond delay="385"/>
                                          </p:stCondLst>
                                        </p:cTn>
                                        <p:tgtEl>
                                          <p:spTgt spid="29"/>
                                        </p:tgtEl>
                                      </p:cBhvr>
                                      <p:from x="200000" y="450000"/>
                                      <p:to x="100000" y="100000"/>
                                    </p:animScale>
                                    <p:set>
                                      <p:cBhvr>
                                        <p:cTn id="16" dur="385" fill="hold"/>
                                        <p:tgtEl>
                                          <p:spTgt spid="29"/>
                                        </p:tgtEl>
                                        <p:attrNameLst>
                                          <p:attrName>ppt_x</p:attrName>
                                        </p:attrNameLst>
                                      </p:cBhvr>
                                      <p:to>
                                        <p:strVal val="(0.5)"/>
                                      </p:to>
                                    </p:set>
                                    <p:anim from="(0.5)" to="(#ppt_x)" calcmode="lin" valueType="num">
                                      <p:cBhvr>
                                        <p:cTn id="17" dur="615" accel="100000" fill="hold">
                                          <p:stCondLst>
                                            <p:cond delay="385"/>
                                          </p:stCondLst>
                                        </p:cTn>
                                        <p:tgtEl>
                                          <p:spTgt spid="29"/>
                                        </p:tgtEl>
                                        <p:attrNameLst>
                                          <p:attrName>ppt_x</p:attrName>
                                        </p:attrNameLst>
                                      </p:cBhvr>
                                    </p:anim>
                                    <p:set>
                                      <p:cBhvr>
                                        <p:cTn id="18" dur="385" fill="hold"/>
                                        <p:tgtEl>
                                          <p:spTgt spid="29"/>
                                        </p:tgtEl>
                                        <p:attrNameLst>
                                          <p:attrName>ppt_y</p:attrName>
                                        </p:attrNameLst>
                                      </p:cBhvr>
                                      <p:to>
                                        <p:strVal val="(#ppt_y+0.4)"/>
                                      </p:to>
                                    </p:set>
                                    <p:anim from="(#ppt_y+0.4)" to="(#ppt_y)" calcmode="lin" valueType="num">
                                      <p:cBhvr>
                                        <p:cTn id="19" dur="615" accel="100000" fill="hold">
                                          <p:stCondLst>
                                            <p:cond delay="385"/>
                                          </p:stCondLst>
                                        </p:cTn>
                                        <p:tgtEl>
                                          <p:spTgt spid="2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914400" y="274638"/>
            <a:ext cx="7772400" cy="1477962"/>
          </a:xfrm>
          <a:solidFill>
            <a:schemeClr val="bg2"/>
          </a:solidFill>
        </p:spPr>
        <p:txBody>
          <a:bodyPr rtlCol="0">
            <a:normAutofit fontScale="90000"/>
          </a:bodyPr>
          <a:lstStyle/>
          <a:p>
            <a:pPr fontAlgn="auto">
              <a:spcAft>
                <a:spcPts val="0"/>
              </a:spcAft>
              <a:defRPr/>
            </a:pPr>
            <a:r>
              <a:rPr lang="en-US" sz="4800" b="1" smtClean="0"/>
              <a:t>Non-constant Growth </a:t>
            </a:r>
            <a:br>
              <a:rPr lang="en-US" sz="4800" b="1" smtClean="0"/>
            </a:br>
            <a:r>
              <a:rPr lang="en-US" sz="4800" b="1" smtClean="0"/>
              <a:t>Problem  Statement</a:t>
            </a:r>
          </a:p>
        </p:txBody>
      </p:sp>
      <p:sp>
        <p:nvSpPr>
          <p:cNvPr id="77825" name="Slide Number Placeholder 22"/>
          <p:cNvSpPr>
            <a:spLocks noGrp="1"/>
          </p:cNvSpPr>
          <p:nvPr>
            <p:ph type="sldNum" sz="quarter" idx="12"/>
          </p:nvPr>
        </p:nvSpPr>
        <p:spPr bwMode="auto">
          <a:ln>
            <a:round/>
            <a:headEnd/>
            <a:tailEnd/>
          </a:ln>
        </p:spPr>
        <p:txBody>
          <a:bodyPr/>
          <a:lstStyle/>
          <a:p>
            <a:pPr>
              <a:defRPr/>
            </a:pPr>
            <a:r>
              <a:rPr lang="en-US"/>
              <a:t>8-</a:t>
            </a:r>
            <a:fld id="{1279D595-FCD4-44FA-B4C7-89769A7E8D50}" type="slidenum">
              <a:rPr lang="en-US"/>
              <a:pPr>
                <a:defRPr/>
              </a:pPr>
              <a:t>46</a:t>
            </a:fld>
            <a:endParaRPr lang="en-US"/>
          </a:p>
        </p:txBody>
      </p:sp>
      <p:sp>
        <p:nvSpPr>
          <p:cNvPr id="50180" name="TextBox 3"/>
          <p:cNvSpPr txBox="1">
            <a:spLocks noChangeArrowheads="1"/>
          </p:cNvSpPr>
          <p:nvPr/>
        </p:nvSpPr>
        <p:spPr bwMode="auto">
          <a:xfrm>
            <a:off x="1066800" y="1752600"/>
            <a:ext cx="7010400" cy="1384300"/>
          </a:xfrm>
          <a:prstGeom prst="rect">
            <a:avLst/>
          </a:prstGeom>
          <a:noFill/>
          <a:ln w="9525">
            <a:noFill/>
            <a:miter lim="800000"/>
            <a:headEnd/>
            <a:tailEnd/>
          </a:ln>
        </p:spPr>
        <p:txBody>
          <a:bodyPr>
            <a:spAutoFit/>
          </a:bodyPr>
          <a:lstStyle/>
          <a:p>
            <a:r>
              <a:rPr lang="en-US" sz="2800" b="1">
                <a:latin typeface="Perpetua" pitchFamily="18" charset="0"/>
              </a:rPr>
              <a:t>Draw the time line and compute each dividend using the corresponding growth rate:</a:t>
            </a:r>
          </a:p>
        </p:txBody>
      </p:sp>
      <p:cxnSp>
        <p:nvCxnSpPr>
          <p:cNvPr id="8" name="Straight Connector 7"/>
          <p:cNvCxnSpPr/>
          <p:nvPr/>
        </p:nvCxnSpPr>
        <p:spPr>
          <a:xfrm>
            <a:off x="1143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812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195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577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43000" y="4495800"/>
            <a:ext cx="64770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50187" name="TextBox 15"/>
          <p:cNvSpPr txBox="1">
            <a:spLocks noChangeArrowheads="1"/>
          </p:cNvSpPr>
          <p:nvPr/>
        </p:nvSpPr>
        <p:spPr bwMode="auto">
          <a:xfrm>
            <a:off x="1143000" y="3962400"/>
            <a:ext cx="1447800" cy="461963"/>
          </a:xfrm>
          <a:prstGeom prst="rect">
            <a:avLst/>
          </a:prstGeom>
          <a:noFill/>
          <a:ln w="9525">
            <a:noFill/>
            <a:miter lim="800000"/>
            <a:headEnd/>
            <a:tailEnd/>
          </a:ln>
        </p:spPr>
        <p:txBody>
          <a:bodyPr>
            <a:spAutoFit/>
          </a:bodyPr>
          <a:lstStyle/>
          <a:p>
            <a:r>
              <a:rPr lang="en-US" sz="2400" b="1">
                <a:solidFill>
                  <a:srgbClr val="7030A0"/>
                </a:solidFill>
              </a:rPr>
              <a:t>g = 20%</a:t>
            </a:r>
          </a:p>
        </p:txBody>
      </p:sp>
      <p:sp>
        <p:nvSpPr>
          <p:cNvPr id="50188" name="TextBox 16"/>
          <p:cNvSpPr txBox="1">
            <a:spLocks noChangeArrowheads="1"/>
          </p:cNvSpPr>
          <p:nvPr/>
        </p:nvSpPr>
        <p:spPr bwMode="auto">
          <a:xfrm>
            <a:off x="2362200" y="3962400"/>
            <a:ext cx="15240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50189" name="TextBox 17"/>
          <p:cNvSpPr txBox="1">
            <a:spLocks noChangeArrowheads="1"/>
          </p:cNvSpPr>
          <p:nvPr/>
        </p:nvSpPr>
        <p:spPr bwMode="auto">
          <a:xfrm>
            <a:off x="3581400" y="3962400"/>
            <a:ext cx="13716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50190" name="TextBox 18"/>
          <p:cNvSpPr txBox="1">
            <a:spLocks noChangeArrowheads="1"/>
          </p:cNvSpPr>
          <p:nvPr/>
        </p:nvSpPr>
        <p:spPr bwMode="auto">
          <a:xfrm>
            <a:off x="4876800" y="3962400"/>
            <a:ext cx="1219200" cy="461963"/>
          </a:xfrm>
          <a:prstGeom prst="rect">
            <a:avLst/>
          </a:prstGeom>
          <a:noFill/>
          <a:ln w="9525">
            <a:noFill/>
            <a:miter lim="800000"/>
            <a:headEnd/>
            <a:tailEnd/>
          </a:ln>
        </p:spPr>
        <p:txBody>
          <a:bodyPr>
            <a:spAutoFit/>
          </a:bodyPr>
          <a:lstStyle/>
          <a:p>
            <a:r>
              <a:rPr lang="en-US" sz="2400" b="1">
                <a:solidFill>
                  <a:srgbClr val="7030A0"/>
                </a:solidFill>
              </a:rPr>
              <a:t>g = 5%</a:t>
            </a:r>
          </a:p>
        </p:txBody>
      </p:sp>
      <p:cxnSp>
        <p:nvCxnSpPr>
          <p:cNvPr id="20" name="Straight Connector 19"/>
          <p:cNvCxnSpPr/>
          <p:nvPr/>
        </p:nvCxnSpPr>
        <p:spPr>
          <a:xfrm flipH="1">
            <a:off x="381000" y="4495800"/>
            <a:ext cx="762000" cy="381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0192" name="TextBox 22"/>
          <p:cNvSpPr txBox="1">
            <a:spLocks noChangeArrowheads="1"/>
          </p:cNvSpPr>
          <p:nvPr/>
        </p:nvSpPr>
        <p:spPr bwMode="auto">
          <a:xfrm rot="-1668454">
            <a:off x="-46038" y="3817938"/>
            <a:ext cx="1397001" cy="830262"/>
          </a:xfrm>
          <a:prstGeom prst="rect">
            <a:avLst/>
          </a:prstGeom>
          <a:noFill/>
          <a:ln w="9525">
            <a:noFill/>
            <a:miter lim="800000"/>
            <a:headEnd/>
            <a:tailEnd/>
          </a:ln>
        </p:spPr>
        <p:txBody>
          <a:bodyPr>
            <a:spAutoFit/>
          </a:bodyPr>
          <a:lstStyle/>
          <a:p>
            <a:r>
              <a:rPr lang="en-US" sz="2400">
                <a:latin typeface="Arial Black" pitchFamily="34" charset="0"/>
              </a:rPr>
              <a:t>  D</a:t>
            </a:r>
            <a:r>
              <a:rPr lang="en-US" sz="2400" baseline="-25000">
                <a:latin typeface="Arial Black" pitchFamily="34" charset="0"/>
              </a:rPr>
              <a:t>0</a:t>
            </a:r>
            <a:r>
              <a:rPr lang="en-US" sz="2400">
                <a:latin typeface="Arial Black" pitchFamily="34" charset="0"/>
              </a:rPr>
              <a:t> = $1.00</a:t>
            </a:r>
          </a:p>
        </p:txBody>
      </p:sp>
      <p:grpSp>
        <p:nvGrpSpPr>
          <p:cNvPr id="50193" name="Group 27"/>
          <p:cNvGrpSpPr>
            <a:grpSpLocks/>
          </p:cNvGrpSpPr>
          <p:nvPr/>
        </p:nvGrpSpPr>
        <p:grpSpPr bwMode="auto">
          <a:xfrm>
            <a:off x="2133600" y="3276600"/>
            <a:ext cx="4267200" cy="584200"/>
            <a:chOff x="2133600" y="3429000"/>
            <a:chExt cx="4267200" cy="584775"/>
          </a:xfrm>
        </p:grpSpPr>
        <p:sp>
          <p:nvSpPr>
            <p:cNvPr id="50202" name="TextBox 23"/>
            <p:cNvSpPr txBox="1">
              <a:spLocks noChangeArrowheads="1"/>
            </p:cNvSpPr>
            <p:nvPr/>
          </p:nvSpPr>
          <p:spPr bwMode="auto">
            <a:xfrm>
              <a:off x="2133600" y="3429000"/>
              <a:ext cx="762000" cy="584775"/>
            </a:xfrm>
            <a:prstGeom prst="rect">
              <a:avLst/>
            </a:prstGeom>
            <a:noFill/>
            <a:ln w="9525">
              <a:noFill/>
              <a:miter lim="800000"/>
              <a:headEnd/>
              <a:tailEnd/>
            </a:ln>
          </p:spPr>
          <p:txBody>
            <a:bodyPr>
              <a:spAutoFit/>
            </a:bodyPr>
            <a:lstStyle/>
            <a:p>
              <a:r>
                <a:rPr lang="en-US" sz="3200">
                  <a:latin typeface="Arial Black" pitchFamily="34" charset="0"/>
                </a:rPr>
                <a:t>1</a:t>
              </a:r>
            </a:p>
          </p:txBody>
        </p:sp>
        <p:sp>
          <p:nvSpPr>
            <p:cNvPr id="50203" name="TextBox 24"/>
            <p:cNvSpPr txBox="1">
              <a:spLocks noChangeArrowheads="1"/>
            </p:cNvSpPr>
            <p:nvPr/>
          </p:nvSpPr>
          <p:spPr bwMode="auto">
            <a:xfrm>
              <a:off x="3352800" y="3429000"/>
              <a:ext cx="609600" cy="584775"/>
            </a:xfrm>
            <a:prstGeom prst="rect">
              <a:avLst/>
            </a:prstGeom>
            <a:noFill/>
            <a:ln w="9525">
              <a:noFill/>
              <a:miter lim="800000"/>
              <a:headEnd/>
              <a:tailEnd/>
            </a:ln>
          </p:spPr>
          <p:txBody>
            <a:bodyPr>
              <a:spAutoFit/>
            </a:bodyPr>
            <a:lstStyle/>
            <a:p>
              <a:r>
                <a:rPr lang="en-US" sz="3200">
                  <a:latin typeface="Arial Black" pitchFamily="34" charset="0"/>
                </a:rPr>
                <a:t>2</a:t>
              </a:r>
            </a:p>
          </p:txBody>
        </p:sp>
        <p:sp>
          <p:nvSpPr>
            <p:cNvPr id="50204" name="TextBox 25"/>
            <p:cNvSpPr txBox="1">
              <a:spLocks noChangeArrowheads="1"/>
            </p:cNvSpPr>
            <p:nvPr/>
          </p:nvSpPr>
          <p:spPr bwMode="auto">
            <a:xfrm>
              <a:off x="4572000" y="3429000"/>
              <a:ext cx="762000" cy="584775"/>
            </a:xfrm>
            <a:prstGeom prst="rect">
              <a:avLst/>
            </a:prstGeom>
            <a:noFill/>
            <a:ln w="9525">
              <a:noFill/>
              <a:miter lim="800000"/>
              <a:headEnd/>
              <a:tailEnd/>
            </a:ln>
          </p:spPr>
          <p:txBody>
            <a:bodyPr>
              <a:spAutoFit/>
            </a:bodyPr>
            <a:lstStyle/>
            <a:p>
              <a:r>
                <a:rPr lang="en-US" sz="3200">
                  <a:latin typeface="Arial Black" pitchFamily="34" charset="0"/>
                </a:rPr>
                <a:t>3</a:t>
              </a:r>
            </a:p>
          </p:txBody>
        </p:sp>
        <p:sp>
          <p:nvSpPr>
            <p:cNvPr id="50205" name="TextBox 26"/>
            <p:cNvSpPr txBox="1">
              <a:spLocks noChangeArrowheads="1"/>
            </p:cNvSpPr>
            <p:nvPr/>
          </p:nvSpPr>
          <p:spPr bwMode="auto">
            <a:xfrm>
              <a:off x="5943600" y="3429000"/>
              <a:ext cx="457200" cy="584775"/>
            </a:xfrm>
            <a:prstGeom prst="rect">
              <a:avLst/>
            </a:prstGeom>
            <a:noFill/>
            <a:ln w="9525">
              <a:noFill/>
              <a:miter lim="800000"/>
              <a:headEnd/>
              <a:tailEnd/>
            </a:ln>
          </p:spPr>
          <p:txBody>
            <a:bodyPr>
              <a:spAutoFit/>
            </a:bodyPr>
            <a:lstStyle/>
            <a:p>
              <a:r>
                <a:rPr lang="en-US" sz="3200">
                  <a:latin typeface="Arial Black" pitchFamily="34" charset="0"/>
                </a:rPr>
                <a:t>4</a:t>
              </a:r>
            </a:p>
          </p:txBody>
        </p:sp>
      </p:grpSp>
      <p:grpSp>
        <p:nvGrpSpPr>
          <p:cNvPr id="50194" name="Group 31"/>
          <p:cNvGrpSpPr>
            <a:grpSpLocks/>
          </p:cNvGrpSpPr>
          <p:nvPr/>
        </p:nvGrpSpPr>
        <p:grpSpPr bwMode="auto">
          <a:xfrm>
            <a:off x="5943600" y="3810000"/>
            <a:ext cx="2514600" cy="830263"/>
            <a:chOff x="5943600" y="3810000"/>
            <a:chExt cx="2514600" cy="830997"/>
          </a:xfrm>
        </p:grpSpPr>
        <p:cxnSp>
          <p:nvCxnSpPr>
            <p:cNvPr id="30" name="Straight Arrow Connector 29"/>
            <p:cNvCxnSpPr/>
            <p:nvPr/>
          </p:nvCxnSpPr>
          <p:spPr>
            <a:xfrm>
              <a:off x="5943600" y="4191337"/>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201" name="TextBox 30"/>
            <p:cNvSpPr txBox="1">
              <a:spLocks noChangeArrowheads="1"/>
            </p:cNvSpPr>
            <p:nvPr/>
          </p:nvSpPr>
          <p:spPr bwMode="auto">
            <a:xfrm>
              <a:off x="7848600" y="3810000"/>
              <a:ext cx="609600" cy="830997"/>
            </a:xfrm>
            <a:prstGeom prst="rect">
              <a:avLst/>
            </a:prstGeom>
            <a:noFill/>
            <a:ln w="9525">
              <a:noFill/>
              <a:miter lim="800000"/>
              <a:headEnd/>
              <a:tailEnd/>
            </a:ln>
          </p:spPr>
          <p:txBody>
            <a:bodyPr>
              <a:spAutoFit/>
            </a:bodyPr>
            <a:lstStyle/>
            <a:p>
              <a:r>
                <a:rPr lang="en-US" sz="4800">
                  <a:solidFill>
                    <a:srgbClr val="FF0000"/>
                  </a:solidFill>
                  <a:latin typeface="Arial Black" pitchFamily="34" charset="0"/>
                </a:rPr>
                <a:t>∞</a:t>
              </a:r>
            </a:p>
          </p:txBody>
        </p:sp>
      </p:grpSp>
      <p:sp>
        <p:nvSpPr>
          <p:cNvPr id="50195" name="TextBox 32"/>
          <p:cNvSpPr txBox="1">
            <a:spLocks noChangeArrowheads="1"/>
          </p:cNvSpPr>
          <p:nvPr/>
        </p:nvSpPr>
        <p:spPr bwMode="auto">
          <a:xfrm>
            <a:off x="20574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1</a:t>
            </a:r>
          </a:p>
        </p:txBody>
      </p:sp>
      <p:sp>
        <p:nvSpPr>
          <p:cNvPr id="50196" name="TextBox 33"/>
          <p:cNvSpPr txBox="1">
            <a:spLocks noChangeArrowheads="1"/>
          </p:cNvSpPr>
          <p:nvPr/>
        </p:nvSpPr>
        <p:spPr bwMode="auto">
          <a:xfrm>
            <a:off x="3314700" y="4724400"/>
            <a:ext cx="9906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2</a:t>
            </a:r>
          </a:p>
        </p:txBody>
      </p:sp>
      <p:sp>
        <p:nvSpPr>
          <p:cNvPr id="50197" name="TextBox 34"/>
          <p:cNvSpPr txBox="1">
            <a:spLocks noChangeArrowheads="1"/>
          </p:cNvSpPr>
          <p:nvPr/>
        </p:nvSpPr>
        <p:spPr bwMode="auto">
          <a:xfrm>
            <a:off x="46482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3</a:t>
            </a:r>
          </a:p>
        </p:txBody>
      </p:sp>
      <p:sp>
        <p:nvSpPr>
          <p:cNvPr id="28" name="TextBox 27"/>
          <p:cNvSpPr txBox="1">
            <a:spLocks noChangeArrowheads="1"/>
          </p:cNvSpPr>
          <p:nvPr/>
        </p:nvSpPr>
        <p:spPr bwMode="auto">
          <a:xfrm>
            <a:off x="304800" y="5715000"/>
            <a:ext cx="8610600" cy="584200"/>
          </a:xfrm>
          <a:prstGeom prst="rect">
            <a:avLst/>
          </a:prstGeom>
          <a:noFill/>
          <a:ln w="9525">
            <a:noFill/>
            <a:miter lim="800000"/>
            <a:headEnd/>
            <a:tailEnd/>
          </a:ln>
        </p:spPr>
        <p:txBody>
          <a:bodyPr>
            <a:spAutoFit/>
          </a:bodyPr>
          <a:lstStyle/>
          <a:p>
            <a:r>
              <a:rPr lang="en-US" sz="3200" b="1">
                <a:solidFill>
                  <a:srgbClr val="0070C0"/>
                </a:solidFill>
              </a:rPr>
              <a:t>D</a:t>
            </a:r>
            <a:r>
              <a:rPr lang="en-US" sz="3200" b="1" baseline="-25000">
                <a:solidFill>
                  <a:srgbClr val="0070C0"/>
                </a:solidFill>
              </a:rPr>
              <a:t>2</a:t>
            </a:r>
            <a:r>
              <a:rPr lang="en-US" sz="3200" b="1">
                <a:solidFill>
                  <a:srgbClr val="0070C0"/>
                </a:solidFill>
              </a:rPr>
              <a:t> = ($1.20) (1 + 15%) = $1.20 x 1.15 = $1.38</a:t>
            </a:r>
          </a:p>
        </p:txBody>
      </p:sp>
      <p:sp>
        <p:nvSpPr>
          <p:cNvPr id="29" name="TextBox 28"/>
          <p:cNvSpPr txBox="1">
            <a:spLocks noChangeArrowheads="1"/>
          </p:cNvSpPr>
          <p:nvPr/>
        </p:nvSpPr>
        <p:spPr bwMode="auto">
          <a:xfrm>
            <a:off x="3733800" y="4724400"/>
            <a:ext cx="1295400" cy="461963"/>
          </a:xfrm>
          <a:prstGeom prst="rect">
            <a:avLst/>
          </a:prstGeom>
          <a:noFill/>
          <a:ln w="9525">
            <a:noFill/>
            <a:miter lim="800000"/>
            <a:headEnd/>
            <a:tailEnd/>
          </a:ln>
        </p:spPr>
        <p:txBody>
          <a:bodyPr>
            <a:spAutoFit/>
          </a:bodyPr>
          <a:lstStyle/>
          <a:p>
            <a:r>
              <a:rPr lang="en-US" sz="2400">
                <a:solidFill>
                  <a:srgbClr val="0070C0"/>
                </a:solidFill>
                <a:latin typeface="Arial Black" pitchFamily="34" charset="0"/>
              </a:rPr>
              <a:t>=1.38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p:cTn id="7" dur="1000" fill="hold"/>
                                        <p:tgtEl>
                                          <p:spTgt spid="2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
                                            <p:txEl>
                                              <p:pRg st="0" end="0"/>
                                            </p:txEl>
                                          </p:spTgt>
                                        </p:tgtEl>
                                      </p:cBhvr>
                                    </p:animEffect>
                                  </p:childTnLst>
                                </p:cTn>
                              </p:par>
                            </p:childTnLst>
                          </p:cTn>
                        </p:par>
                        <p:par>
                          <p:cTn id="10" fill="hold">
                            <p:stCondLst>
                              <p:cond delay="1000"/>
                            </p:stCondLst>
                            <p:childTnLst>
                              <p:par>
                                <p:cTn id="11" presetID="51"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385" decel="100000"/>
                                        <p:tgtEl>
                                          <p:spTgt spid="29"/>
                                        </p:tgtEl>
                                      </p:cBhvr>
                                    </p:animEffect>
                                    <p:animScale>
                                      <p:cBhvr>
                                        <p:cTn id="14" dur="385" decel="100000"/>
                                        <p:tgtEl>
                                          <p:spTgt spid="29"/>
                                        </p:tgtEl>
                                      </p:cBhvr>
                                      <p:from x="10000" y="10000"/>
                                      <p:to x="200000" y="450000"/>
                                    </p:animScale>
                                    <p:animScale>
                                      <p:cBhvr>
                                        <p:cTn id="15" dur="615" accel="100000" fill="hold">
                                          <p:stCondLst>
                                            <p:cond delay="385"/>
                                          </p:stCondLst>
                                        </p:cTn>
                                        <p:tgtEl>
                                          <p:spTgt spid="29"/>
                                        </p:tgtEl>
                                      </p:cBhvr>
                                      <p:from x="200000" y="450000"/>
                                      <p:to x="100000" y="100000"/>
                                    </p:animScale>
                                    <p:set>
                                      <p:cBhvr>
                                        <p:cTn id="16" dur="385" fill="hold"/>
                                        <p:tgtEl>
                                          <p:spTgt spid="29"/>
                                        </p:tgtEl>
                                        <p:attrNameLst>
                                          <p:attrName>ppt_x</p:attrName>
                                        </p:attrNameLst>
                                      </p:cBhvr>
                                      <p:to>
                                        <p:strVal val="(0.5)"/>
                                      </p:to>
                                    </p:set>
                                    <p:anim from="(0.5)" to="(#ppt_x)" calcmode="lin" valueType="num">
                                      <p:cBhvr>
                                        <p:cTn id="17" dur="615" accel="100000" fill="hold">
                                          <p:stCondLst>
                                            <p:cond delay="385"/>
                                          </p:stCondLst>
                                        </p:cTn>
                                        <p:tgtEl>
                                          <p:spTgt spid="29"/>
                                        </p:tgtEl>
                                        <p:attrNameLst>
                                          <p:attrName>ppt_x</p:attrName>
                                        </p:attrNameLst>
                                      </p:cBhvr>
                                    </p:anim>
                                    <p:set>
                                      <p:cBhvr>
                                        <p:cTn id="18" dur="385" fill="hold"/>
                                        <p:tgtEl>
                                          <p:spTgt spid="29"/>
                                        </p:tgtEl>
                                        <p:attrNameLst>
                                          <p:attrName>ppt_y</p:attrName>
                                        </p:attrNameLst>
                                      </p:cBhvr>
                                      <p:to>
                                        <p:strVal val="(#ppt_y+0.4)"/>
                                      </p:to>
                                    </p:set>
                                    <p:anim from="(#ppt_y+0.4)" to="(#ppt_y)" calcmode="lin" valueType="num">
                                      <p:cBhvr>
                                        <p:cTn id="19" dur="615" accel="100000" fill="hold">
                                          <p:stCondLst>
                                            <p:cond delay="385"/>
                                          </p:stCondLst>
                                        </p:cTn>
                                        <p:tgtEl>
                                          <p:spTgt spid="2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914400" y="274638"/>
            <a:ext cx="7772400" cy="1477962"/>
          </a:xfrm>
          <a:solidFill>
            <a:schemeClr val="bg2"/>
          </a:solidFill>
        </p:spPr>
        <p:txBody>
          <a:bodyPr rtlCol="0">
            <a:normAutofit fontScale="90000"/>
          </a:bodyPr>
          <a:lstStyle/>
          <a:p>
            <a:pPr fontAlgn="auto">
              <a:spcAft>
                <a:spcPts val="0"/>
              </a:spcAft>
              <a:defRPr/>
            </a:pPr>
            <a:r>
              <a:rPr lang="en-US" sz="4800" b="1" smtClean="0"/>
              <a:t>Non-constant Growth </a:t>
            </a:r>
            <a:br>
              <a:rPr lang="en-US" sz="4800" b="1" smtClean="0"/>
            </a:br>
            <a:r>
              <a:rPr lang="en-US" sz="4800" b="1" smtClean="0"/>
              <a:t>Problem  Statement</a:t>
            </a:r>
          </a:p>
        </p:txBody>
      </p:sp>
      <p:sp>
        <p:nvSpPr>
          <p:cNvPr id="78849" name="Slide Number Placeholder 22"/>
          <p:cNvSpPr>
            <a:spLocks noGrp="1"/>
          </p:cNvSpPr>
          <p:nvPr>
            <p:ph type="sldNum" sz="quarter" idx="12"/>
          </p:nvPr>
        </p:nvSpPr>
        <p:spPr bwMode="auto">
          <a:ln>
            <a:round/>
            <a:headEnd/>
            <a:tailEnd/>
          </a:ln>
        </p:spPr>
        <p:txBody>
          <a:bodyPr/>
          <a:lstStyle/>
          <a:p>
            <a:pPr>
              <a:defRPr/>
            </a:pPr>
            <a:r>
              <a:rPr lang="en-US"/>
              <a:t>8-</a:t>
            </a:r>
            <a:fld id="{11929DE4-046A-46C3-83D7-17F2B0CC6F05}" type="slidenum">
              <a:rPr lang="en-US"/>
              <a:pPr>
                <a:defRPr/>
              </a:pPr>
              <a:t>47</a:t>
            </a:fld>
            <a:endParaRPr lang="en-US"/>
          </a:p>
        </p:txBody>
      </p:sp>
      <p:sp>
        <p:nvSpPr>
          <p:cNvPr id="51204" name="TextBox 3"/>
          <p:cNvSpPr txBox="1">
            <a:spLocks noChangeArrowheads="1"/>
          </p:cNvSpPr>
          <p:nvPr/>
        </p:nvSpPr>
        <p:spPr bwMode="auto">
          <a:xfrm>
            <a:off x="1147763" y="1892300"/>
            <a:ext cx="7010400" cy="1384300"/>
          </a:xfrm>
          <a:prstGeom prst="rect">
            <a:avLst/>
          </a:prstGeom>
          <a:noFill/>
          <a:ln w="9525">
            <a:noFill/>
            <a:miter lim="800000"/>
            <a:headEnd/>
            <a:tailEnd/>
          </a:ln>
        </p:spPr>
        <p:txBody>
          <a:bodyPr>
            <a:spAutoFit/>
          </a:bodyPr>
          <a:lstStyle/>
          <a:p>
            <a:r>
              <a:rPr lang="en-US" sz="2800" b="1">
                <a:latin typeface="Perpetua" pitchFamily="18" charset="0"/>
              </a:rPr>
              <a:t>Draw the time line and compute each dividend using the corresponding growth rate:</a:t>
            </a:r>
          </a:p>
        </p:txBody>
      </p:sp>
      <p:cxnSp>
        <p:nvCxnSpPr>
          <p:cNvPr id="8" name="Straight Connector 7"/>
          <p:cNvCxnSpPr/>
          <p:nvPr/>
        </p:nvCxnSpPr>
        <p:spPr>
          <a:xfrm>
            <a:off x="1143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812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195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577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43000" y="4495800"/>
            <a:ext cx="64770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51211" name="TextBox 15"/>
          <p:cNvSpPr txBox="1">
            <a:spLocks noChangeArrowheads="1"/>
          </p:cNvSpPr>
          <p:nvPr/>
        </p:nvSpPr>
        <p:spPr bwMode="auto">
          <a:xfrm>
            <a:off x="1143000" y="3962400"/>
            <a:ext cx="1447800" cy="461963"/>
          </a:xfrm>
          <a:prstGeom prst="rect">
            <a:avLst/>
          </a:prstGeom>
          <a:noFill/>
          <a:ln w="9525">
            <a:noFill/>
            <a:miter lim="800000"/>
            <a:headEnd/>
            <a:tailEnd/>
          </a:ln>
        </p:spPr>
        <p:txBody>
          <a:bodyPr>
            <a:spAutoFit/>
          </a:bodyPr>
          <a:lstStyle/>
          <a:p>
            <a:r>
              <a:rPr lang="en-US" sz="2400" b="1">
                <a:solidFill>
                  <a:srgbClr val="7030A0"/>
                </a:solidFill>
              </a:rPr>
              <a:t>g = 20%</a:t>
            </a:r>
          </a:p>
        </p:txBody>
      </p:sp>
      <p:sp>
        <p:nvSpPr>
          <p:cNvPr id="51212" name="TextBox 16"/>
          <p:cNvSpPr txBox="1">
            <a:spLocks noChangeArrowheads="1"/>
          </p:cNvSpPr>
          <p:nvPr/>
        </p:nvSpPr>
        <p:spPr bwMode="auto">
          <a:xfrm>
            <a:off x="2362200" y="3962400"/>
            <a:ext cx="15240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51213" name="TextBox 17"/>
          <p:cNvSpPr txBox="1">
            <a:spLocks noChangeArrowheads="1"/>
          </p:cNvSpPr>
          <p:nvPr/>
        </p:nvSpPr>
        <p:spPr bwMode="auto">
          <a:xfrm>
            <a:off x="3581400" y="3962400"/>
            <a:ext cx="13716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51214" name="TextBox 18"/>
          <p:cNvSpPr txBox="1">
            <a:spLocks noChangeArrowheads="1"/>
          </p:cNvSpPr>
          <p:nvPr/>
        </p:nvSpPr>
        <p:spPr bwMode="auto">
          <a:xfrm>
            <a:off x="4876800" y="3962400"/>
            <a:ext cx="1219200" cy="461963"/>
          </a:xfrm>
          <a:prstGeom prst="rect">
            <a:avLst/>
          </a:prstGeom>
          <a:noFill/>
          <a:ln w="9525">
            <a:noFill/>
            <a:miter lim="800000"/>
            <a:headEnd/>
            <a:tailEnd/>
          </a:ln>
        </p:spPr>
        <p:txBody>
          <a:bodyPr>
            <a:spAutoFit/>
          </a:bodyPr>
          <a:lstStyle/>
          <a:p>
            <a:r>
              <a:rPr lang="en-US" sz="2400" b="1">
                <a:solidFill>
                  <a:srgbClr val="7030A0"/>
                </a:solidFill>
              </a:rPr>
              <a:t>g = 5%</a:t>
            </a:r>
          </a:p>
        </p:txBody>
      </p:sp>
      <p:cxnSp>
        <p:nvCxnSpPr>
          <p:cNvPr id="20" name="Straight Connector 19"/>
          <p:cNvCxnSpPr/>
          <p:nvPr/>
        </p:nvCxnSpPr>
        <p:spPr>
          <a:xfrm flipH="1">
            <a:off x="381000" y="4495800"/>
            <a:ext cx="762000" cy="381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1216" name="TextBox 22"/>
          <p:cNvSpPr txBox="1">
            <a:spLocks noChangeArrowheads="1"/>
          </p:cNvSpPr>
          <p:nvPr/>
        </p:nvSpPr>
        <p:spPr bwMode="auto">
          <a:xfrm rot="-1668454">
            <a:off x="-46038" y="3817938"/>
            <a:ext cx="1397001" cy="830262"/>
          </a:xfrm>
          <a:prstGeom prst="rect">
            <a:avLst/>
          </a:prstGeom>
          <a:noFill/>
          <a:ln w="9525">
            <a:noFill/>
            <a:miter lim="800000"/>
            <a:headEnd/>
            <a:tailEnd/>
          </a:ln>
        </p:spPr>
        <p:txBody>
          <a:bodyPr>
            <a:spAutoFit/>
          </a:bodyPr>
          <a:lstStyle/>
          <a:p>
            <a:r>
              <a:rPr lang="en-US" sz="2400">
                <a:latin typeface="Arial Black" pitchFamily="34" charset="0"/>
              </a:rPr>
              <a:t>  D</a:t>
            </a:r>
            <a:r>
              <a:rPr lang="en-US" sz="2400" baseline="-25000">
                <a:latin typeface="Arial Black" pitchFamily="34" charset="0"/>
              </a:rPr>
              <a:t>0</a:t>
            </a:r>
            <a:r>
              <a:rPr lang="en-US" sz="2400">
                <a:latin typeface="Arial Black" pitchFamily="34" charset="0"/>
              </a:rPr>
              <a:t> = $1.00</a:t>
            </a:r>
          </a:p>
        </p:txBody>
      </p:sp>
      <p:grpSp>
        <p:nvGrpSpPr>
          <p:cNvPr id="51217" name="Group 27"/>
          <p:cNvGrpSpPr>
            <a:grpSpLocks/>
          </p:cNvGrpSpPr>
          <p:nvPr/>
        </p:nvGrpSpPr>
        <p:grpSpPr bwMode="auto">
          <a:xfrm>
            <a:off x="2133600" y="3276600"/>
            <a:ext cx="4267200" cy="584200"/>
            <a:chOff x="2133600" y="3429000"/>
            <a:chExt cx="4267200" cy="584775"/>
          </a:xfrm>
        </p:grpSpPr>
        <p:sp>
          <p:nvSpPr>
            <p:cNvPr id="51226" name="TextBox 23"/>
            <p:cNvSpPr txBox="1">
              <a:spLocks noChangeArrowheads="1"/>
            </p:cNvSpPr>
            <p:nvPr/>
          </p:nvSpPr>
          <p:spPr bwMode="auto">
            <a:xfrm>
              <a:off x="2133600" y="3429000"/>
              <a:ext cx="762000" cy="584775"/>
            </a:xfrm>
            <a:prstGeom prst="rect">
              <a:avLst/>
            </a:prstGeom>
            <a:noFill/>
            <a:ln w="9525">
              <a:noFill/>
              <a:miter lim="800000"/>
              <a:headEnd/>
              <a:tailEnd/>
            </a:ln>
          </p:spPr>
          <p:txBody>
            <a:bodyPr>
              <a:spAutoFit/>
            </a:bodyPr>
            <a:lstStyle/>
            <a:p>
              <a:r>
                <a:rPr lang="en-US" sz="3200">
                  <a:latin typeface="Arial Black" pitchFamily="34" charset="0"/>
                </a:rPr>
                <a:t>1</a:t>
              </a:r>
            </a:p>
          </p:txBody>
        </p:sp>
        <p:sp>
          <p:nvSpPr>
            <p:cNvPr id="51227" name="TextBox 24"/>
            <p:cNvSpPr txBox="1">
              <a:spLocks noChangeArrowheads="1"/>
            </p:cNvSpPr>
            <p:nvPr/>
          </p:nvSpPr>
          <p:spPr bwMode="auto">
            <a:xfrm>
              <a:off x="3352800" y="3429000"/>
              <a:ext cx="609600" cy="584775"/>
            </a:xfrm>
            <a:prstGeom prst="rect">
              <a:avLst/>
            </a:prstGeom>
            <a:noFill/>
            <a:ln w="9525">
              <a:noFill/>
              <a:miter lim="800000"/>
              <a:headEnd/>
              <a:tailEnd/>
            </a:ln>
          </p:spPr>
          <p:txBody>
            <a:bodyPr>
              <a:spAutoFit/>
            </a:bodyPr>
            <a:lstStyle/>
            <a:p>
              <a:r>
                <a:rPr lang="en-US" sz="3200">
                  <a:latin typeface="Arial Black" pitchFamily="34" charset="0"/>
                </a:rPr>
                <a:t>2</a:t>
              </a:r>
            </a:p>
          </p:txBody>
        </p:sp>
        <p:sp>
          <p:nvSpPr>
            <p:cNvPr id="51228" name="TextBox 25"/>
            <p:cNvSpPr txBox="1">
              <a:spLocks noChangeArrowheads="1"/>
            </p:cNvSpPr>
            <p:nvPr/>
          </p:nvSpPr>
          <p:spPr bwMode="auto">
            <a:xfrm>
              <a:off x="4572000" y="3429000"/>
              <a:ext cx="762000" cy="584775"/>
            </a:xfrm>
            <a:prstGeom prst="rect">
              <a:avLst/>
            </a:prstGeom>
            <a:noFill/>
            <a:ln w="9525">
              <a:noFill/>
              <a:miter lim="800000"/>
              <a:headEnd/>
              <a:tailEnd/>
            </a:ln>
          </p:spPr>
          <p:txBody>
            <a:bodyPr>
              <a:spAutoFit/>
            </a:bodyPr>
            <a:lstStyle/>
            <a:p>
              <a:r>
                <a:rPr lang="en-US" sz="3200">
                  <a:latin typeface="Arial Black" pitchFamily="34" charset="0"/>
                </a:rPr>
                <a:t>3</a:t>
              </a:r>
            </a:p>
          </p:txBody>
        </p:sp>
        <p:sp>
          <p:nvSpPr>
            <p:cNvPr id="51229" name="TextBox 26"/>
            <p:cNvSpPr txBox="1">
              <a:spLocks noChangeArrowheads="1"/>
            </p:cNvSpPr>
            <p:nvPr/>
          </p:nvSpPr>
          <p:spPr bwMode="auto">
            <a:xfrm>
              <a:off x="5943600" y="3429000"/>
              <a:ext cx="457200" cy="584775"/>
            </a:xfrm>
            <a:prstGeom prst="rect">
              <a:avLst/>
            </a:prstGeom>
            <a:noFill/>
            <a:ln w="9525">
              <a:noFill/>
              <a:miter lim="800000"/>
              <a:headEnd/>
              <a:tailEnd/>
            </a:ln>
          </p:spPr>
          <p:txBody>
            <a:bodyPr>
              <a:spAutoFit/>
            </a:bodyPr>
            <a:lstStyle/>
            <a:p>
              <a:r>
                <a:rPr lang="en-US" sz="3200">
                  <a:latin typeface="Arial Black" pitchFamily="34" charset="0"/>
                </a:rPr>
                <a:t>4</a:t>
              </a:r>
            </a:p>
          </p:txBody>
        </p:sp>
      </p:grpSp>
      <p:grpSp>
        <p:nvGrpSpPr>
          <p:cNvPr id="51218" name="Group 31"/>
          <p:cNvGrpSpPr>
            <a:grpSpLocks/>
          </p:cNvGrpSpPr>
          <p:nvPr/>
        </p:nvGrpSpPr>
        <p:grpSpPr bwMode="auto">
          <a:xfrm>
            <a:off x="5943600" y="3810000"/>
            <a:ext cx="2514600" cy="830263"/>
            <a:chOff x="5943600" y="3810000"/>
            <a:chExt cx="2514600" cy="830997"/>
          </a:xfrm>
        </p:grpSpPr>
        <p:cxnSp>
          <p:nvCxnSpPr>
            <p:cNvPr id="30" name="Straight Arrow Connector 29"/>
            <p:cNvCxnSpPr/>
            <p:nvPr/>
          </p:nvCxnSpPr>
          <p:spPr>
            <a:xfrm>
              <a:off x="5943600" y="4191337"/>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225" name="TextBox 30"/>
            <p:cNvSpPr txBox="1">
              <a:spLocks noChangeArrowheads="1"/>
            </p:cNvSpPr>
            <p:nvPr/>
          </p:nvSpPr>
          <p:spPr bwMode="auto">
            <a:xfrm>
              <a:off x="7848600" y="3810000"/>
              <a:ext cx="609600" cy="830997"/>
            </a:xfrm>
            <a:prstGeom prst="rect">
              <a:avLst/>
            </a:prstGeom>
            <a:noFill/>
            <a:ln w="9525">
              <a:noFill/>
              <a:miter lim="800000"/>
              <a:headEnd/>
              <a:tailEnd/>
            </a:ln>
          </p:spPr>
          <p:txBody>
            <a:bodyPr>
              <a:spAutoFit/>
            </a:bodyPr>
            <a:lstStyle/>
            <a:p>
              <a:r>
                <a:rPr lang="en-US" sz="4800">
                  <a:solidFill>
                    <a:srgbClr val="FF0000"/>
                  </a:solidFill>
                  <a:latin typeface="Arial Black" pitchFamily="34" charset="0"/>
                </a:rPr>
                <a:t>∞</a:t>
              </a:r>
            </a:p>
          </p:txBody>
        </p:sp>
      </p:grpSp>
      <p:sp>
        <p:nvSpPr>
          <p:cNvPr id="51219" name="TextBox 32"/>
          <p:cNvSpPr txBox="1">
            <a:spLocks noChangeArrowheads="1"/>
          </p:cNvSpPr>
          <p:nvPr/>
        </p:nvSpPr>
        <p:spPr bwMode="auto">
          <a:xfrm>
            <a:off x="20574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1</a:t>
            </a:r>
          </a:p>
        </p:txBody>
      </p:sp>
      <p:sp>
        <p:nvSpPr>
          <p:cNvPr id="51220" name="TextBox 33"/>
          <p:cNvSpPr txBox="1">
            <a:spLocks noChangeArrowheads="1"/>
          </p:cNvSpPr>
          <p:nvPr/>
        </p:nvSpPr>
        <p:spPr bwMode="auto">
          <a:xfrm>
            <a:off x="3314700" y="4724400"/>
            <a:ext cx="9906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2</a:t>
            </a:r>
          </a:p>
        </p:txBody>
      </p:sp>
      <p:sp>
        <p:nvSpPr>
          <p:cNvPr id="51221" name="TextBox 34"/>
          <p:cNvSpPr txBox="1">
            <a:spLocks noChangeArrowheads="1"/>
          </p:cNvSpPr>
          <p:nvPr/>
        </p:nvSpPr>
        <p:spPr bwMode="auto">
          <a:xfrm>
            <a:off x="46482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3</a:t>
            </a:r>
          </a:p>
        </p:txBody>
      </p:sp>
      <p:sp>
        <p:nvSpPr>
          <p:cNvPr id="28" name="TextBox 27"/>
          <p:cNvSpPr txBox="1">
            <a:spLocks noChangeArrowheads="1"/>
          </p:cNvSpPr>
          <p:nvPr/>
        </p:nvSpPr>
        <p:spPr bwMode="auto">
          <a:xfrm>
            <a:off x="304800" y="5715000"/>
            <a:ext cx="8610600" cy="584200"/>
          </a:xfrm>
          <a:prstGeom prst="rect">
            <a:avLst/>
          </a:prstGeom>
          <a:noFill/>
          <a:ln w="9525">
            <a:noFill/>
            <a:miter lim="800000"/>
            <a:headEnd/>
            <a:tailEnd/>
          </a:ln>
        </p:spPr>
        <p:txBody>
          <a:bodyPr>
            <a:spAutoFit/>
          </a:bodyPr>
          <a:lstStyle/>
          <a:p>
            <a:r>
              <a:rPr lang="en-US" sz="3200" b="1">
                <a:solidFill>
                  <a:srgbClr val="0070C0"/>
                </a:solidFill>
              </a:rPr>
              <a:t>D</a:t>
            </a:r>
            <a:r>
              <a:rPr lang="en-US" sz="3200" b="1" baseline="-25000">
                <a:solidFill>
                  <a:srgbClr val="0070C0"/>
                </a:solidFill>
              </a:rPr>
              <a:t>3</a:t>
            </a:r>
            <a:r>
              <a:rPr lang="en-US" sz="3200" b="1">
                <a:solidFill>
                  <a:srgbClr val="0070C0"/>
                </a:solidFill>
              </a:rPr>
              <a:t> = ($1.38) (1 + 15%) = $1.38 x 1.15 = $1.59</a:t>
            </a:r>
          </a:p>
        </p:txBody>
      </p:sp>
      <p:sp>
        <p:nvSpPr>
          <p:cNvPr id="29" name="TextBox 28"/>
          <p:cNvSpPr txBox="1">
            <a:spLocks noChangeArrowheads="1"/>
          </p:cNvSpPr>
          <p:nvPr/>
        </p:nvSpPr>
        <p:spPr bwMode="auto">
          <a:xfrm>
            <a:off x="5181600" y="4800600"/>
            <a:ext cx="1447800" cy="461963"/>
          </a:xfrm>
          <a:prstGeom prst="rect">
            <a:avLst/>
          </a:prstGeom>
          <a:noFill/>
          <a:ln w="9525">
            <a:noFill/>
            <a:miter lim="800000"/>
            <a:headEnd/>
            <a:tailEnd/>
          </a:ln>
        </p:spPr>
        <p:txBody>
          <a:bodyPr>
            <a:spAutoFit/>
          </a:bodyPr>
          <a:lstStyle/>
          <a:p>
            <a:r>
              <a:rPr lang="en-US" sz="2400">
                <a:solidFill>
                  <a:srgbClr val="0070C0"/>
                </a:solidFill>
                <a:latin typeface="Arial Black" pitchFamily="34" charset="0"/>
              </a:rPr>
              <a:t>=1.59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p:cTn id="7" dur="1000" fill="hold"/>
                                        <p:tgtEl>
                                          <p:spTgt spid="2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
                                            <p:txEl>
                                              <p:pRg st="0" end="0"/>
                                            </p:txEl>
                                          </p:spTgt>
                                        </p:tgtEl>
                                      </p:cBhvr>
                                    </p:animEffect>
                                  </p:childTnLst>
                                </p:cTn>
                              </p:par>
                            </p:childTnLst>
                          </p:cTn>
                        </p:par>
                        <p:par>
                          <p:cTn id="10" fill="hold">
                            <p:stCondLst>
                              <p:cond delay="1000"/>
                            </p:stCondLst>
                            <p:childTnLst>
                              <p:par>
                                <p:cTn id="11" presetID="51"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385" decel="100000"/>
                                        <p:tgtEl>
                                          <p:spTgt spid="29"/>
                                        </p:tgtEl>
                                      </p:cBhvr>
                                    </p:animEffect>
                                    <p:animScale>
                                      <p:cBhvr>
                                        <p:cTn id="14" dur="385" decel="100000"/>
                                        <p:tgtEl>
                                          <p:spTgt spid="29"/>
                                        </p:tgtEl>
                                      </p:cBhvr>
                                      <p:from x="10000" y="10000"/>
                                      <p:to x="200000" y="450000"/>
                                    </p:animScale>
                                    <p:animScale>
                                      <p:cBhvr>
                                        <p:cTn id="15" dur="615" accel="100000" fill="hold">
                                          <p:stCondLst>
                                            <p:cond delay="385"/>
                                          </p:stCondLst>
                                        </p:cTn>
                                        <p:tgtEl>
                                          <p:spTgt spid="29"/>
                                        </p:tgtEl>
                                      </p:cBhvr>
                                      <p:from x="200000" y="450000"/>
                                      <p:to x="100000" y="100000"/>
                                    </p:animScale>
                                    <p:set>
                                      <p:cBhvr>
                                        <p:cTn id="16" dur="385" fill="hold"/>
                                        <p:tgtEl>
                                          <p:spTgt spid="29"/>
                                        </p:tgtEl>
                                        <p:attrNameLst>
                                          <p:attrName>ppt_x</p:attrName>
                                        </p:attrNameLst>
                                      </p:cBhvr>
                                      <p:to>
                                        <p:strVal val="(0.5)"/>
                                      </p:to>
                                    </p:set>
                                    <p:anim from="(0.5)" to="(#ppt_x)" calcmode="lin" valueType="num">
                                      <p:cBhvr>
                                        <p:cTn id="17" dur="615" accel="100000" fill="hold">
                                          <p:stCondLst>
                                            <p:cond delay="385"/>
                                          </p:stCondLst>
                                        </p:cTn>
                                        <p:tgtEl>
                                          <p:spTgt spid="29"/>
                                        </p:tgtEl>
                                        <p:attrNameLst>
                                          <p:attrName>ppt_x</p:attrName>
                                        </p:attrNameLst>
                                      </p:cBhvr>
                                    </p:anim>
                                    <p:set>
                                      <p:cBhvr>
                                        <p:cTn id="18" dur="385" fill="hold"/>
                                        <p:tgtEl>
                                          <p:spTgt spid="29"/>
                                        </p:tgtEl>
                                        <p:attrNameLst>
                                          <p:attrName>ppt_y</p:attrName>
                                        </p:attrNameLst>
                                      </p:cBhvr>
                                      <p:to>
                                        <p:strVal val="(#ppt_y+0.4)"/>
                                      </p:to>
                                    </p:set>
                                    <p:anim from="(#ppt_y+0.4)" to="(#ppt_y)" calcmode="lin" valueType="num">
                                      <p:cBhvr>
                                        <p:cTn id="19" dur="615" accel="100000" fill="hold">
                                          <p:stCondLst>
                                            <p:cond delay="385"/>
                                          </p:stCondLst>
                                        </p:cTn>
                                        <p:tgtEl>
                                          <p:spTgt spid="2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914400" y="152400"/>
            <a:ext cx="7772400" cy="1371600"/>
          </a:xfrm>
          <a:solidFill>
            <a:schemeClr val="bg2"/>
          </a:solidFill>
        </p:spPr>
        <p:txBody>
          <a:bodyPr rtlCol="0">
            <a:normAutofit fontScale="90000"/>
          </a:bodyPr>
          <a:lstStyle/>
          <a:p>
            <a:pPr fontAlgn="auto">
              <a:spcAft>
                <a:spcPts val="0"/>
              </a:spcAft>
              <a:defRPr/>
            </a:pPr>
            <a:r>
              <a:rPr lang="en-US" sz="4800" b="1" smtClean="0"/>
              <a:t>Non-constant Growth </a:t>
            </a:r>
            <a:br>
              <a:rPr lang="en-US" sz="4800" b="1" smtClean="0"/>
            </a:br>
            <a:r>
              <a:rPr lang="en-US" sz="4800" b="1" smtClean="0"/>
              <a:t>Problem  Statement</a:t>
            </a:r>
          </a:p>
        </p:txBody>
      </p:sp>
      <p:sp>
        <p:nvSpPr>
          <p:cNvPr id="79873" name="Slide Number Placeholder 22"/>
          <p:cNvSpPr>
            <a:spLocks noGrp="1"/>
          </p:cNvSpPr>
          <p:nvPr>
            <p:ph type="sldNum" sz="quarter" idx="12"/>
          </p:nvPr>
        </p:nvSpPr>
        <p:spPr bwMode="auto">
          <a:ln>
            <a:round/>
            <a:headEnd/>
            <a:tailEnd/>
          </a:ln>
        </p:spPr>
        <p:txBody>
          <a:bodyPr/>
          <a:lstStyle/>
          <a:p>
            <a:pPr>
              <a:defRPr/>
            </a:pPr>
            <a:r>
              <a:rPr lang="en-US"/>
              <a:t>8-</a:t>
            </a:r>
            <a:fld id="{A03DCCCC-4603-432C-908B-798355483DA4}" type="slidenum">
              <a:rPr lang="en-US"/>
              <a:pPr>
                <a:defRPr/>
              </a:pPr>
              <a:t>48</a:t>
            </a:fld>
            <a:endParaRPr lang="en-US"/>
          </a:p>
        </p:txBody>
      </p:sp>
      <p:sp>
        <p:nvSpPr>
          <p:cNvPr id="52228" name="TextBox 3"/>
          <p:cNvSpPr txBox="1">
            <a:spLocks noChangeArrowheads="1"/>
          </p:cNvSpPr>
          <p:nvPr/>
        </p:nvSpPr>
        <p:spPr bwMode="auto">
          <a:xfrm>
            <a:off x="1066800" y="1524000"/>
            <a:ext cx="7010400" cy="1384300"/>
          </a:xfrm>
          <a:prstGeom prst="rect">
            <a:avLst/>
          </a:prstGeom>
          <a:noFill/>
          <a:ln w="9525">
            <a:noFill/>
            <a:miter lim="800000"/>
            <a:headEnd/>
            <a:tailEnd/>
          </a:ln>
        </p:spPr>
        <p:txBody>
          <a:bodyPr>
            <a:spAutoFit/>
          </a:bodyPr>
          <a:lstStyle/>
          <a:p>
            <a:r>
              <a:rPr lang="en-US" sz="2800" b="1">
                <a:latin typeface="Perpetua" pitchFamily="18" charset="0"/>
              </a:rPr>
              <a:t>Now we can use the DGM starting with the period of the constant growth rate at our time frame of year 3:</a:t>
            </a:r>
          </a:p>
        </p:txBody>
      </p:sp>
      <p:cxnSp>
        <p:nvCxnSpPr>
          <p:cNvPr id="8" name="Straight Connector 7"/>
          <p:cNvCxnSpPr/>
          <p:nvPr/>
        </p:nvCxnSpPr>
        <p:spPr>
          <a:xfrm>
            <a:off x="1143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812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195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577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43000" y="4495800"/>
            <a:ext cx="64770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52235" name="TextBox 15"/>
          <p:cNvSpPr txBox="1">
            <a:spLocks noChangeArrowheads="1"/>
          </p:cNvSpPr>
          <p:nvPr/>
        </p:nvSpPr>
        <p:spPr bwMode="auto">
          <a:xfrm>
            <a:off x="1143000" y="3962400"/>
            <a:ext cx="1447800" cy="461963"/>
          </a:xfrm>
          <a:prstGeom prst="rect">
            <a:avLst/>
          </a:prstGeom>
          <a:noFill/>
          <a:ln w="9525">
            <a:noFill/>
            <a:miter lim="800000"/>
            <a:headEnd/>
            <a:tailEnd/>
          </a:ln>
        </p:spPr>
        <p:txBody>
          <a:bodyPr>
            <a:spAutoFit/>
          </a:bodyPr>
          <a:lstStyle/>
          <a:p>
            <a:r>
              <a:rPr lang="en-US" sz="2400" b="1">
                <a:solidFill>
                  <a:srgbClr val="7030A0"/>
                </a:solidFill>
              </a:rPr>
              <a:t>g = 20%</a:t>
            </a:r>
          </a:p>
        </p:txBody>
      </p:sp>
      <p:sp>
        <p:nvSpPr>
          <p:cNvPr id="52236" name="TextBox 16"/>
          <p:cNvSpPr txBox="1">
            <a:spLocks noChangeArrowheads="1"/>
          </p:cNvSpPr>
          <p:nvPr/>
        </p:nvSpPr>
        <p:spPr bwMode="auto">
          <a:xfrm>
            <a:off x="2362200" y="3962400"/>
            <a:ext cx="15240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52237" name="TextBox 17"/>
          <p:cNvSpPr txBox="1">
            <a:spLocks noChangeArrowheads="1"/>
          </p:cNvSpPr>
          <p:nvPr/>
        </p:nvSpPr>
        <p:spPr bwMode="auto">
          <a:xfrm>
            <a:off x="3581400" y="3962400"/>
            <a:ext cx="13716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52238" name="TextBox 18"/>
          <p:cNvSpPr txBox="1">
            <a:spLocks noChangeArrowheads="1"/>
          </p:cNvSpPr>
          <p:nvPr/>
        </p:nvSpPr>
        <p:spPr bwMode="auto">
          <a:xfrm>
            <a:off x="4876800" y="3962400"/>
            <a:ext cx="1219200" cy="461963"/>
          </a:xfrm>
          <a:prstGeom prst="rect">
            <a:avLst/>
          </a:prstGeom>
          <a:noFill/>
          <a:ln w="9525">
            <a:noFill/>
            <a:miter lim="800000"/>
            <a:headEnd/>
            <a:tailEnd/>
          </a:ln>
        </p:spPr>
        <p:txBody>
          <a:bodyPr>
            <a:spAutoFit/>
          </a:bodyPr>
          <a:lstStyle/>
          <a:p>
            <a:r>
              <a:rPr lang="en-US" sz="2400" b="1">
                <a:solidFill>
                  <a:srgbClr val="7030A0"/>
                </a:solidFill>
              </a:rPr>
              <a:t>g = 5%</a:t>
            </a:r>
          </a:p>
        </p:txBody>
      </p:sp>
      <p:cxnSp>
        <p:nvCxnSpPr>
          <p:cNvPr id="20" name="Straight Connector 19"/>
          <p:cNvCxnSpPr/>
          <p:nvPr/>
        </p:nvCxnSpPr>
        <p:spPr>
          <a:xfrm flipH="1">
            <a:off x="381000" y="4495800"/>
            <a:ext cx="762000" cy="381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2240" name="TextBox 22"/>
          <p:cNvSpPr txBox="1">
            <a:spLocks noChangeArrowheads="1"/>
          </p:cNvSpPr>
          <p:nvPr/>
        </p:nvSpPr>
        <p:spPr bwMode="auto">
          <a:xfrm rot="-1668454">
            <a:off x="-46038" y="3817938"/>
            <a:ext cx="1397001" cy="830262"/>
          </a:xfrm>
          <a:prstGeom prst="rect">
            <a:avLst/>
          </a:prstGeom>
          <a:noFill/>
          <a:ln w="9525">
            <a:noFill/>
            <a:miter lim="800000"/>
            <a:headEnd/>
            <a:tailEnd/>
          </a:ln>
        </p:spPr>
        <p:txBody>
          <a:bodyPr>
            <a:spAutoFit/>
          </a:bodyPr>
          <a:lstStyle/>
          <a:p>
            <a:r>
              <a:rPr lang="en-US" sz="2400">
                <a:latin typeface="Arial Black" pitchFamily="34" charset="0"/>
              </a:rPr>
              <a:t>  D</a:t>
            </a:r>
            <a:r>
              <a:rPr lang="en-US" sz="2400" baseline="-25000">
                <a:latin typeface="Arial Black" pitchFamily="34" charset="0"/>
              </a:rPr>
              <a:t>0</a:t>
            </a:r>
            <a:r>
              <a:rPr lang="en-US" sz="2400">
                <a:latin typeface="Arial Black" pitchFamily="34" charset="0"/>
              </a:rPr>
              <a:t> = $1.00</a:t>
            </a:r>
          </a:p>
        </p:txBody>
      </p:sp>
      <p:grpSp>
        <p:nvGrpSpPr>
          <p:cNvPr id="52241" name="Group 27"/>
          <p:cNvGrpSpPr>
            <a:grpSpLocks/>
          </p:cNvGrpSpPr>
          <p:nvPr/>
        </p:nvGrpSpPr>
        <p:grpSpPr bwMode="auto">
          <a:xfrm>
            <a:off x="2133600" y="3276600"/>
            <a:ext cx="4267200" cy="584200"/>
            <a:chOff x="2133600" y="3429000"/>
            <a:chExt cx="4267200" cy="584775"/>
          </a:xfrm>
        </p:grpSpPr>
        <p:sp>
          <p:nvSpPr>
            <p:cNvPr id="52251" name="TextBox 23"/>
            <p:cNvSpPr txBox="1">
              <a:spLocks noChangeArrowheads="1"/>
            </p:cNvSpPr>
            <p:nvPr/>
          </p:nvSpPr>
          <p:spPr bwMode="auto">
            <a:xfrm>
              <a:off x="2133600" y="3429000"/>
              <a:ext cx="762000" cy="584775"/>
            </a:xfrm>
            <a:prstGeom prst="rect">
              <a:avLst/>
            </a:prstGeom>
            <a:noFill/>
            <a:ln w="9525">
              <a:noFill/>
              <a:miter lim="800000"/>
              <a:headEnd/>
              <a:tailEnd/>
            </a:ln>
          </p:spPr>
          <p:txBody>
            <a:bodyPr>
              <a:spAutoFit/>
            </a:bodyPr>
            <a:lstStyle/>
            <a:p>
              <a:r>
                <a:rPr lang="en-US" sz="3200">
                  <a:latin typeface="Arial Black" pitchFamily="34" charset="0"/>
                </a:rPr>
                <a:t>1</a:t>
              </a:r>
            </a:p>
          </p:txBody>
        </p:sp>
        <p:sp>
          <p:nvSpPr>
            <p:cNvPr id="52252" name="TextBox 24"/>
            <p:cNvSpPr txBox="1">
              <a:spLocks noChangeArrowheads="1"/>
            </p:cNvSpPr>
            <p:nvPr/>
          </p:nvSpPr>
          <p:spPr bwMode="auto">
            <a:xfrm>
              <a:off x="3352800" y="3429000"/>
              <a:ext cx="609600" cy="584775"/>
            </a:xfrm>
            <a:prstGeom prst="rect">
              <a:avLst/>
            </a:prstGeom>
            <a:noFill/>
            <a:ln w="9525">
              <a:noFill/>
              <a:miter lim="800000"/>
              <a:headEnd/>
              <a:tailEnd/>
            </a:ln>
          </p:spPr>
          <p:txBody>
            <a:bodyPr>
              <a:spAutoFit/>
            </a:bodyPr>
            <a:lstStyle/>
            <a:p>
              <a:r>
                <a:rPr lang="en-US" sz="3200">
                  <a:latin typeface="Arial Black" pitchFamily="34" charset="0"/>
                </a:rPr>
                <a:t>2</a:t>
              </a:r>
            </a:p>
          </p:txBody>
        </p:sp>
        <p:sp>
          <p:nvSpPr>
            <p:cNvPr id="52253" name="TextBox 25"/>
            <p:cNvSpPr txBox="1">
              <a:spLocks noChangeArrowheads="1"/>
            </p:cNvSpPr>
            <p:nvPr/>
          </p:nvSpPr>
          <p:spPr bwMode="auto">
            <a:xfrm>
              <a:off x="4572000" y="3429000"/>
              <a:ext cx="762000" cy="584775"/>
            </a:xfrm>
            <a:prstGeom prst="rect">
              <a:avLst/>
            </a:prstGeom>
            <a:noFill/>
            <a:ln w="9525">
              <a:noFill/>
              <a:miter lim="800000"/>
              <a:headEnd/>
              <a:tailEnd/>
            </a:ln>
          </p:spPr>
          <p:txBody>
            <a:bodyPr>
              <a:spAutoFit/>
            </a:bodyPr>
            <a:lstStyle/>
            <a:p>
              <a:r>
                <a:rPr lang="en-US" sz="3200">
                  <a:latin typeface="Arial Black" pitchFamily="34" charset="0"/>
                </a:rPr>
                <a:t>3</a:t>
              </a:r>
            </a:p>
          </p:txBody>
        </p:sp>
        <p:sp>
          <p:nvSpPr>
            <p:cNvPr id="52254" name="TextBox 26"/>
            <p:cNvSpPr txBox="1">
              <a:spLocks noChangeArrowheads="1"/>
            </p:cNvSpPr>
            <p:nvPr/>
          </p:nvSpPr>
          <p:spPr bwMode="auto">
            <a:xfrm>
              <a:off x="5943600" y="3429000"/>
              <a:ext cx="457200" cy="584775"/>
            </a:xfrm>
            <a:prstGeom prst="rect">
              <a:avLst/>
            </a:prstGeom>
            <a:noFill/>
            <a:ln w="9525">
              <a:noFill/>
              <a:miter lim="800000"/>
              <a:headEnd/>
              <a:tailEnd/>
            </a:ln>
          </p:spPr>
          <p:txBody>
            <a:bodyPr>
              <a:spAutoFit/>
            </a:bodyPr>
            <a:lstStyle/>
            <a:p>
              <a:r>
                <a:rPr lang="en-US" sz="3200">
                  <a:latin typeface="Arial Black" pitchFamily="34" charset="0"/>
                </a:rPr>
                <a:t>4</a:t>
              </a:r>
            </a:p>
          </p:txBody>
        </p:sp>
      </p:grpSp>
      <p:grpSp>
        <p:nvGrpSpPr>
          <p:cNvPr id="52242" name="Group 31"/>
          <p:cNvGrpSpPr>
            <a:grpSpLocks/>
          </p:cNvGrpSpPr>
          <p:nvPr/>
        </p:nvGrpSpPr>
        <p:grpSpPr bwMode="auto">
          <a:xfrm>
            <a:off x="5943600" y="3810000"/>
            <a:ext cx="2514600" cy="830263"/>
            <a:chOff x="5943600" y="3810000"/>
            <a:chExt cx="2514600" cy="830997"/>
          </a:xfrm>
        </p:grpSpPr>
        <p:cxnSp>
          <p:nvCxnSpPr>
            <p:cNvPr id="30" name="Straight Arrow Connector 29"/>
            <p:cNvCxnSpPr/>
            <p:nvPr/>
          </p:nvCxnSpPr>
          <p:spPr>
            <a:xfrm>
              <a:off x="5943600" y="4191337"/>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250" name="TextBox 30"/>
            <p:cNvSpPr txBox="1">
              <a:spLocks noChangeArrowheads="1"/>
            </p:cNvSpPr>
            <p:nvPr/>
          </p:nvSpPr>
          <p:spPr bwMode="auto">
            <a:xfrm>
              <a:off x="7848600" y="3810000"/>
              <a:ext cx="609600" cy="830997"/>
            </a:xfrm>
            <a:prstGeom prst="rect">
              <a:avLst/>
            </a:prstGeom>
            <a:noFill/>
            <a:ln w="9525">
              <a:noFill/>
              <a:miter lim="800000"/>
              <a:headEnd/>
              <a:tailEnd/>
            </a:ln>
          </p:spPr>
          <p:txBody>
            <a:bodyPr>
              <a:spAutoFit/>
            </a:bodyPr>
            <a:lstStyle/>
            <a:p>
              <a:r>
                <a:rPr lang="en-US" sz="4800">
                  <a:solidFill>
                    <a:srgbClr val="FF0000"/>
                  </a:solidFill>
                  <a:latin typeface="Arial Black" pitchFamily="34" charset="0"/>
                </a:rPr>
                <a:t>∞</a:t>
              </a:r>
            </a:p>
          </p:txBody>
        </p:sp>
      </p:grpSp>
      <p:sp>
        <p:nvSpPr>
          <p:cNvPr id="52243" name="TextBox 32"/>
          <p:cNvSpPr txBox="1">
            <a:spLocks noChangeArrowheads="1"/>
          </p:cNvSpPr>
          <p:nvPr/>
        </p:nvSpPr>
        <p:spPr bwMode="auto">
          <a:xfrm>
            <a:off x="20574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1</a:t>
            </a:r>
          </a:p>
        </p:txBody>
      </p:sp>
      <p:sp>
        <p:nvSpPr>
          <p:cNvPr id="52244" name="TextBox 33"/>
          <p:cNvSpPr txBox="1">
            <a:spLocks noChangeArrowheads="1"/>
          </p:cNvSpPr>
          <p:nvPr/>
        </p:nvSpPr>
        <p:spPr bwMode="auto">
          <a:xfrm>
            <a:off x="3314700" y="4724400"/>
            <a:ext cx="9906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2</a:t>
            </a:r>
          </a:p>
        </p:txBody>
      </p:sp>
      <p:sp>
        <p:nvSpPr>
          <p:cNvPr id="52245" name="TextBox 34"/>
          <p:cNvSpPr txBox="1">
            <a:spLocks noChangeArrowheads="1"/>
          </p:cNvSpPr>
          <p:nvPr/>
        </p:nvSpPr>
        <p:spPr bwMode="auto">
          <a:xfrm>
            <a:off x="46482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3</a:t>
            </a:r>
          </a:p>
        </p:txBody>
      </p:sp>
      <p:sp>
        <p:nvSpPr>
          <p:cNvPr id="28" name="TextBox 27"/>
          <p:cNvSpPr txBox="1">
            <a:spLocks noChangeArrowheads="1"/>
          </p:cNvSpPr>
          <p:nvPr/>
        </p:nvSpPr>
        <p:spPr bwMode="auto">
          <a:xfrm>
            <a:off x="609600" y="5611813"/>
            <a:ext cx="3276600" cy="646112"/>
          </a:xfrm>
          <a:prstGeom prst="rect">
            <a:avLst/>
          </a:prstGeom>
          <a:noFill/>
          <a:ln w="9525">
            <a:noFill/>
            <a:miter lim="800000"/>
            <a:headEnd/>
            <a:tailEnd/>
          </a:ln>
        </p:spPr>
        <p:txBody>
          <a:bodyPr>
            <a:spAutoFit/>
          </a:bodyPr>
          <a:lstStyle/>
          <a:p>
            <a:r>
              <a:rPr lang="en-US" sz="3600" b="1">
                <a:solidFill>
                  <a:srgbClr val="0070C0"/>
                </a:solidFill>
              </a:rPr>
              <a:t>P</a:t>
            </a:r>
            <a:r>
              <a:rPr lang="en-US" sz="3600" b="1" baseline="-25000">
                <a:solidFill>
                  <a:srgbClr val="0070C0"/>
                </a:solidFill>
              </a:rPr>
              <a:t>3</a:t>
            </a:r>
            <a:r>
              <a:rPr lang="en-US" sz="3600" b="1">
                <a:solidFill>
                  <a:srgbClr val="0070C0"/>
                </a:solidFill>
              </a:rPr>
              <a:t> = D</a:t>
            </a:r>
            <a:r>
              <a:rPr lang="en-US" sz="3600" b="1" baseline="-25000">
                <a:solidFill>
                  <a:srgbClr val="0070C0"/>
                </a:solidFill>
              </a:rPr>
              <a:t>4</a:t>
            </a:r>
            <a:r>
              <a:rPr lang="en-US" sz="3600" b="1">
                <a:solidFill>
                  <a:srgbClr val="0070C0"/>
                </a:solidFill>
              </a:rPr>
              <a:t>/R – g  </a:t>
            </a:r>
          </a:p>
        </p:txBody>
      </p:sp>
      <p:sp>
        <p:nvSpPr>
          <p:cNvPr id="32" name="TextBox 31"/>
          <p:cNvSpPr txBox="1">
            <a:spLocks noChangeArrowheads="1"/>
          </p:cNvSpPr>
          <p:nvPr/>
        </p:nvSpPr>
        <p:spPr bwMode="auto">
          <a:xfrm>
            <a:off x="4038600" y="5611813"/>
            <a:ext cx="4876800" cy="646112"/>
          </a:xfrm>
          <a:prstGeom prst="rect">
            <a:avLst/>
          </a:prstGeom>
          <a:noFill/>
          <a:ln w="9525">
            <a:noFill/>
            <a:miter lim="800000"/>
            <a:headEnd/>
            <a:tailEnd/>
          </a:ln>
        </p:spPr>
        <p:txBody>
          <a:bodyPr>
            <a:spAutoFit/>
          </a:bodyPr>
          <a:lstStyle/>
          <a:p>
            <a:r>
              <a:rPr lang="en-US" sz="3600" b="1">
                <a:solidFill>
                  <a:srgbClr val="0070C0"/>
                </a:solidFill>
              </a:rPr>
              <a:t>P</a:t>
            </a:r>
            <a:r>
              <a:rPr lang="en-US" sz="3600" b="1" baseline="-25000">
                <a:solidFill>
                  <a:srgbClr val="0070C0"/>
                </a:solidFill>
              </a:rPr>
              <a:t>3</a:t>
            </a:r>
            <a:r>
              <a:rPr lang="en-US" sz="3600" b="1">
                <a:solidFill>
                  <a:srgbClr val="0070C0"/>
                </a:solidFill>
              </a:rPr>
              <a:t> = D</a:t>
            </a:r>
            <a:r>
              <a:rPr lang="en-US" sz="3600" b="1" baseline="-25000">
                <a:solidFill>
                  <a:srgbClr val="0070C0"/>
                </a:solidFill>
              </a:rPr>
              <a:t>3</a:t>
            </a:r>
            <a:r>
              <a:rPr lang="en-US" sz="3600" b="1">
                <a:solidFill>
                  <a:srgbClr val="0070C0"/>
                </a:solidFill>
              </a:rPr>
              <a:t> (1 + g) / R - g</a:t>
            </a:r>
          </a:p>
        </p:txBody>
      </p:sp>
      <p:sp>
        <p:nvSpPr>
          <p:cNvPr id="52248" name="TextBox 35"/>
          <p:cNvSpPr txBox="1">
            <a:spLocks noChangeArrowheads="1"/>
          </p:cNvSpPr>
          <p:nvPr/>
        </p:nvSpPr>
        <p:spPr bwMode="auto">
          <a:xfrm>
            <a:off x="3352800" y="2819400"/>
            <a:ext cx="1905000" cy="523875"/>
          </a:xfrm>
          <a:prstGeom prst="rect">
            <a:avLst/>
          </a:prstGeom>
          <a:noFill/>
          <a:ln w="9525">
            <a:noFill/>
            <a:miter lim="800000"/>
            <a:headEnd/>
            <a:tailEnd/>
          </a:ln>
        </p:spPr>
        <p:txBody>
          <a:bodyPr>
            <a:spAutoFit/>
          </a:bodyPr>
          <a:lstStyle/>
          <a:p>
            <a:r>
              <a:rPr lang="en-US" sz="2800">
                <a:latin typeface="Arial Black" pitchFamily="34" charset="0"/>
              </a:rPr>
              <a:t>R =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p:cTn id="7" dur="1000" fill="hold"/>
                                        <p:tgtEl>
                                          <p:spTgt spid="2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 calcmode="lin" valueType="num">
                                      <p:cBhvr>
                                        <p:cTn id="14" dur="1000" fill="hold"/>
                                        <p:tgtEl>
                                          <p:spTgt spid="3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914400" y="76200"/>
            <a:ext cx="7772400" cy="1447800"/>
          </a:xfrm>
          <a:solidFill>
            <a:schemeClr val="bg2"/>
          </a:solidFill>
        </p:spPr>
        <p:txBody>
          <a:bodyPr rtlCol="0">
            <a:normAutofit fontScale="90000"/>
          </a:bodyPr>
          <a:lstStyle/>
          <a:p>
            <a:pPr fontAlgn="auto">
              <a:spcAft>
                <a:spcPts val="0"/>
              </a:spcAft>
              <a:defRPr/>
            </a:pPr>
            <a:r>
              <a:rPr lang="en-US" sz="4800" b="1" smtClean="0"/>
              <a:t>Non-constant Growth </a:t>
            </a:r>
            <a:br>
              <a:rPr lang="en-US" sz="4800" b="1" smtClean="0"/>
            </a:br>
            <a:r>
              <a:rPr lang="en-US" sz="4800" b="1" smtClean="0"/>
              <a:t>Problem  Statement</a:t>
            </a:r>
          </a:p>
        </p:txBody>
      </p:sp>
      <p:sp>
        <p:nvSpPr>
          <p:cNvPr id="80897" name="Slide Number Placeholder 22"/>
          <p:cNvSpPr>
            <a:spLocks noGrp="1"/>
          </p:cNvSpPr>
          <p:nvPr>
            <p:ph type="sldNum" sz="quarter" idx="12"/>
          </p:nvPr>
        </p:nvSpPr>
        <p:spPr bwMode="auto">
          <a:ln>
            <a:round/>
            <a:headEnd/>
            <a:tailEnd/>
          </a:ln>
        </p:spPr>
        <p:txBody>
          <a:bodyPr/>
          <a:lstStyle/>
          <a:p>
            <a:pPr>
              <a:defRPr/>
            </a:pPr>
            <a:r>
              <a:rPr lang="en-US"/>
              <a:t>8-</a:t>
            </a:r>
            <a:fld id="{4C6E17B5-D566-436B-A9DC-E7CC85397A60}" type="slidenum">
              <a:rPr lang="en-US"/>
              <a:pPr>
                <a:defRPr/>
              </a:pPr>
              <a:t>49</a:t>
            </a:fld>
            <a:endParaRPr lang="en-US"/>
          </a:p>
        </p:txBody>
      </p:sp>
      <p:sp>
        <p:nvSpPr>
          <p:cNvPr id="53252" name="TextBox 3"/>
          <p:cNvSpPr txBox="1">
            <a:spLocks noChangeArrowheads="1"/>
          </p:cNvSpPr>
          <p:nvPr/>
        </p:nvSpPr>
        <p:spPr bwMode="auto">
          <a:xfrm>
            <a:off x="1352550" y="1524000"/>
            <a:ext cx="7010400" cy="1384300"/>
          </a:xfrm>
          <a:prstGeom prst="rect">
            <a:avLst/>
          </a:prstGeom>
          <a:noFill/>
          <a:ln w="9525">
            <a:noFill/>
            <a:miter lim="800000"/>
            <a:headEnd/>
            <a:tailEnd/>
          </a:ln>
        </p:spPr>
        <p:txBody>
          <a:bodyPr>
            <a:spAutoFit/>
          </a:bodyPr>
          <a:lstStyle/>
          <a:p>
            <a:r>
              <a:rPr lang="en-US" sz="2800" b="1">
                <a:latin typeface="Perpetua" pitchFamily="18" charset="0"/>
              </a:rPr>
              <a:t>Now we can use the DGM starting with the period of the constant growth rate at our time frame of year 3:</a:t>
            </a:r>
          </a:p>
        </p:txBody>
      </p:sp>
      <p:cxnSp>
        <p:nvCxnSpPr>
          <p:cNvPr id="8" name="Straight Connector 7"/>
          <p:cNvCxnSpPr/>
          <p:nvPr/>
        </p:nvCxnSpPr>
        <p:spPr>
          <a:xfrm>
            <a:off x="1143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812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195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577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43000" y="4495800"/>
            <a:ext cx="64770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53259" name="TextBox 15"/>
          <p:cNvSpPr txBox="1">
            <a:spLocks noChangeArrowheads="1"/>
          </p:cNvSpPr>
          <p:nvPr/>
        </p:nvSpPr>
        <p:spPr bwMode="auto">
          <a:xfrm>
            <a:off x="1143000" y="3962400"/>
            <a:ext cx="1447800" cy="461963"/>
          </a:xfrm>
          <a:prstGeom prst="rect">
            <a:avLst/>
          </a:prstGeom>
          <a:noFill/>
          <a:ln w="9525">
            <a:noFill/>
            <a:miter lim="800000"/>
            <a:headEnd/>
            <a:tailEnd/>
          </a:ln>
        </p:spPr>
        <p:txBody>
          <a:bodyPr>
            <a:spAutoFit/>
          </a:bodyPr>
          <a:lstStyle/>
          <a:p>
            <a:r>
              <a:rPr lang="en-US" sz="2400" b="1">
                <a:solidFill>
                  <a:srgbClr val="7030A0"/>
                </a:solidFill>
              </a:rPr>
              <a:t>g = 20%</a:t>
            </a:r>
          </a:p>
        </p:txBody>
      </p:sp>
      <p:sp>
        <p:nvSpPr>
          <p:cNvPr id="53260" name="TextBox 16"/>
          <p:cNvSpPr txBox="1">
            <a:spLocks noChangeArrowheads="1"/>
          </p:cNvSpPr>
          <p:nvPr/>
        </p:nvSpPr>
        <p:spPr bwMode="auto">
          <a:xfrm>
            <a:off x="2362200" y="3962400"/>
            <a:ext cx="15240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53261" name="TextBox 17"/>
          <p:cNvSpPr txBox="1">
            <a:spLocks noChangeArrowheads="1"/>
          </p:cNvSpPr>
          <p:nvPr/>
        </p:nvSpPr>
        <p:spPr bwMode="auto">
          <a:xfrm>
            <a:off x="3581400" y="3962400"/>
            <a:ext cx="13716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53262" name="TextBox 18"/>
          <p:cNvSpPr txBox="1">
            <a:spLocks noChangeArrowheads="1"/>
          </p:cNvSpPr>
          <p:nvPr/>
        </p:nvSpPr>
        <p:spPr bwMode="auto">
          <a:xfrm>
            <a:off x="4876800" y="3962400"/>
            <a:ext cx="1219200" cy="461963"/>
          </a:xfrm>
          <a:prstGeom prst="rect">
            <a:avLst/>
          </a:prstGeom>
          <a:noFill/>
          <a:ln w="9525">
            <a:noFill/>
            <a:miter lim="800000"/>
            <a:headEnd/>
            <a:tailEnd/>
          </a:ln>
        </p:spPr>
        <p:txBody>
          <a:bodyPr>
            <a:spAutoFit/>
          </a:bodyPr>
          <a:lstStyle/>
          <a:p>
            <a:r>
              <a:rPr lang="en-US" sz="2400" b="1">
                <a:solidFill>
                  <a:srgbClr val="7030A0"/>
                </a:solidFill>
              </a:rPr>
              <a:t>g = 5%</a:t>
            </a:r>
          </a:p>
        </p:txBody>
      </p:sp>
      <p:cxnSp>
        <p:nvCxnSpPr>
          <p:cNvPr id="20" name="Straight Connector 19"/>
          <p:cNvCxnSpPr/>
          <p:nvPr/>
        </p:nvCxnSpPr>
        <p:spPr>
          <a:xfrm flipH="1">
            <a:off x="381000" y="4495800"/>
            <a:ext cx="762000" cy="381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3264" name="TextBox 22"/>
          <p:cNvSpPr txBox="1">
            <a:spLocks noChangeArrowheads="1"/>
          </p:cNvSpPr>
          <p:nvPr/>
        </p:nvSpPr>
        <p:spPr bwMode="auto">
          <a:xfrm rot="-1668454">
            <a:off x="-46038" y="3817938"/>
            <a:ext cx="1397001" cy="830262"/>
          </a:xfrm>
          <a:prstGeom prst="rect">
            <a:avLst/>
          </a:prstGeom>
          <a:noFill/>
          <a:ln w="9525">
            <a:noFill/>
            <a:miter lim="800000"/>
            <a:headEnd/>
            <a:tailEnd/>
          </a:ln>
        </p:spPr>
        <p:txBody>
          <a:bodyPr>
            <a:spAutoFit/>
          </a:bodyPr>
          <a:lstStyle/>
          <a:p>
            <a:r>
              <a:rPr lang="en-US" sz="2400">
                <a:latin typeface="Arial Black" pitchFamily="34" charset="0"/>
              </a:rPr>
              <a:t>  D</a:t>
            </a:r>
            <a:r>
              <a:rPr lang="en-US" sz="2400" baseline="-25000">
                <a:latin typeface="Arial Black" pitchFamily="34" charset="0"/>
              </a:rPr>
              <a:t>0</a:t>
            </a:r>
            <a:r>
              <a:rPr lang="en-US" sz="2400">
                <a:latin typeface="Arial Black" pitchFamily="34" charset="0"/>
              </a:rPr>
              <a:t> = $1.00</a:t>
            </a:r>
          </a:p>
        </p:txBody>
      </p:sp>
      <p:grpSp>
        <p:nvGrpSpPr>
          <p:cNvPr id="53265" name="Group 27"/>
          <p:cNvGrpSpPr>
            <a:grpSpLocks/>
          </p:cNvGrpSpPr>
          <p:nvPr/>
        </p:nvGrpSpPr>
        <p:grpSpPr bwMode="auto">
          <a:xfrm>
            <a:off x="2133600" y="3276600"/>
            <a:ext cx="4267200" cy="584200"/>
            <a:chOff x="2133600" y="3429000"/>
            <a:chExt cx="4267200" cy="584775"/>
          </a:xfrm>
        </p:grpSpPr>
        <p:sp>
          <p:nvSpPr>
            <p:cNvPr id="53276" name="TextBox 23"/>
            <p:cNvSpPr txBox="1">
              <a:spLocks noChangeArrowheads="1"/>
            </p:cNvSpPr>
            <p:nvPr/>
          </p:nvSpPr>
          <p:spPr bwMode="auto">
            <a:xfrm>
              <a:off x="2133600" y="3429000"/>
              <a:ext cx="762000" cy="584775"/>
            </a:xfrm>
            <a:prstGeom prst="rect">
              <a:avLst/>
            </a:prstGeom>
            <a:noFill/>
            <a:ln w="9525">
              <a:noFill/>
              <a:miter lim="800000"/>
              <a:headEnd/>
              <a:tailEnd/>
            </a:ln>
          </p:spPr>
          <p:txBody>
            <a:bodyPr>
              <a:spAutoFit/>
            </a:bodyPr>
            <a:lstStyle/>
            <a:p>
              <a:r>
                <a:rPr lang="en-US" sz="3200">
                  <a:latin typeface="Arial Black" pitchFamily="34" charset="0"/>
                </a:rPr>
                <a:t>1</a:t>
              </a:r>
            </a:p>
          </p:txBody>
        </p:sp>
        <p:sp>
          <p:nvSpPr>
            <p:cNvPr id="53277" name="TextBox 24"/>
            <p:cNvSpPr txBox="1">
              <a:spLocks noChangeArrowheads="1"/>
            </p:cNvSpPr>
            <p:nvPr/>
          </p:nvSpPr>
          <p:spPr bwMode="auto">
            <a:xfrm>
              <a:off x="3352800" y="3429000"/>
              <a:ext cx="609600" cy="584775"/>
            </a:xfrm>
            <a:prstGeom prst="rect">
              <a:avLst/>
            </a:prstGeom>
            <a:noFill/>
            <a:ln w="9525">
              <a:noFill/>
              <a:miter lim="800000"/>
              <a:headEnd/>
              <a:tailEnd/>
            </a:ln>
          </p:spPr>
          <p:txBody>
            <a:bodyPr>
              <a:spAutoFit/>
            </a:bodyPr>
            <a:lstStyle/>
            <a:p>
              <a:r>
                <a:rPr lang="en-US" sz="3200">
                  <a:latin typeface="Arial Black" pitchFamily="34" charset="0"/>
                </a:rPr>
                <a:t>2</a:t>
              </a:r>
            </a:p>
          </p:txBody>
        </p:sp>
        <p:sp>
          <p:nvSpPr>
            <p:cNvPr id="53278" name="TextBox 25"/>
            <p:cNvSpPr txBox="1">
              <a:spLocks noChangeArrowheads="1"/>
            </p:cNvSpPr>
            <p:nvPr/>
          </p:nvSpPr>
          <p:spPr bwMode="auto">
            <a:xfrm>
              <a:off x="4572000" y="3429000"/>
              <a:ext cx="762000" cy="584775"/>
            </a:xfrm>
            <a:prstGeom prst="rect">
              <a:avLst/>
            </a:prstGeom>
            <a:noFill/>
            <a:ln w="9525">
              <a:noFill/>
              <a:miter lim="800000"/>
              <a:headEnd/>
              <a:tailEnd/>
            </a:ln>
          </p:spPr>
          <p:txBody>
            <a:bodyPr>
              <a:spAutoFit/>
            </a:bodyPr>
            <a:lstStyle/>
            <a:p>
              <a:r>
                <a:rPr lang="en-US" sz="3200">
                  <a:latin typeface="Arial Black" pitchFamily="34" charset="0"/>
                </a:rPr>
                <a:t>3</a:t>
              </a:r>
            </a:p>
          </p:txBody>
        </p:sp>
        <p:sp>
          <p:nvSpPr>
            <p:cNvPr id="53279" name="TextBox 26"/>
            <p:cNvSpPr txBox="1">
              <a:spLocks noChangeArrowheads="1"/>
            </p:cNvSpPr>
            <p:nvPr/>
          </p:nvSpPr>
          <p:spPr bwMode="auto">
            <a:xfrm>
              <a:off x="5943600" y="3429000"/>
              <a:ext cx="457200" cy="584775"/>
            </a:xfrm>
            <a:prstGeom prst="rect">
              <a:avLst/>
            </a:prstGeom>
            <a:noFill/>
            <a:ln w="9525">
              <a:noFill/>
              <a:miter lim="800000"/>
              <a:headEnd/>
              <a:tailEnd/>
            </a:ln>
          </p:spPr>
          <p:txBody>
            <a:bodyPr>
              <a:spAutoFit/>
            </a:bodyPr>
            <a:lstStyle/>
            <a:p>
              <a:r>
                <a:rPr lang="en-US" sz="3200">
                  <a:latin typeface="Arial Black" pitchFamily="34" charset="0"/>
                </a:rPr>
                <a:t>4</a:t>
              </a:r>
            </a:p>
          </p:txBody>
        </p:sp>
      </p:grpSp>
      <p:grpSp>
        <p:nvGrpSpPr>
          <p:cNvPr id="53266" name="Group 31"/>
          <p:cNvGrpSpPr>
            <a:grpSpLocks/>
          </p:cNvGrpSpPr>
          <p:nvPr/>
        </p:nvGrpSpPr>
        <p:grpSpPr bwMode="auto">
          <a:xfrm>
            <a:off x="5943600" y="3810000"/>
            <a:ext cx="2514600" cy="830263"/>
            <a:chOff x="5943600" y="3810000"/>
            <a:chExt cx="2514600" cy="830997"/>
          </a:xfrm>
        </p:grpSpPr>
        <p:cxnSp>
          <p:nvCxnSpPr>
            <p:cNvPr id="30" name="Straight Arrow Connector 29"/>
            <p:cNvCxnSpPr/>
            <p:nvPr/>
          </p:nvCxnSpPr>
          <p:spPr>
            <a:xfrm>
              <a:off x="5943600" y="4191337"/>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275" name="TextBox 30"/>
            <p:cNvSpPr txBox="1">
              <a:spLocks noChangeArrowheads="1"/>
            </p:cNvSpPr>
            <p:nvPr/>
          </p:nvSpPr>
          <p:spPr bwMode="auto">
            <a:xfrm>
              <a:off x="7848600" y="3810000"/>
              <a:ext cx="609600" cy="830997"/>
            </a:xfrm>
            <a:prstGeom prst="rect">
              <a:avLst/>
            </a:prstGeom>
            <a:noFill/>
            <a:ln w="9525">
              <a:noFill/>
              <a:miter lim="800000"/>
              <a:headEnd/>
              <a:tailEnd/>
            </a:ln>
          </p:spPr>
          <p:txBody>
            <a:bodyPr>
              <a:spAutoFit/>
            </a:bodyPr>
            <a:lstStyle/>
            <a:p>
              <a:r>
                <a:rPr lang="en-US" sz="4800">
                  <a:solidFill>
                    <a:srgbClr val="FF0000"/>
                  </a:solidFill>
                  <a:latin typeface="Arial Black" pitchFamily="34" charset="0"/>
                </a:rPr>
                <a:t>∞</a:t>
              </a:r>
            </a:p>
          </p:txBody>
        </p:sp>
      </p:grpSp>
      <p:sp>
        <p:nvSpPr>
          <p:cNvPr id="53267" name="TextBox 32"/>
          <p:cNvSpPr txBox="1">
            <a:spLocks noChangeArrowheads="1"/>
          </p:cNvSpPr>
          <p:nvPr/>
        </p:nvSpPr>
        <p:spPr bwMode="auto">
          <a:xfrm>
            <a:off x="20574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1</a:t>
            </a:r>
          </a:p>
        </p:txBody>
      </p:sp>
      <p:sp>
        <p:nvSpPr>
          <p:cNvPr id="53268" name="TextBox 33"/>
          <p:cNvSpPr txBox="1">
            <a:spLocks noChangeArrowheads="1"/>
          </p:cNvSpPr>
          <p:nvPr/>
        </p:nvSpPr>
        <p:spPr bwMode="auto">
          <a:xfrm>
            <a:off x="3314700" y="4724400"/>
            <a:ext cx="9906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2</a:t>
            </a:r>
          </a:p>
        </p:txBody>
      </p:sp>
      <p:sp>
        <p:nvSpPr>
          <p:cNvPr id="53269" name="TextBox 34"/>
          <p:cNvSpPr txBox="1">
            <a:spLocks noChangeArrowheads="1"/>
          </p:cNvSpPr>
          <p:nvPr/>
        </p:nvSpPr>
        <p:spPr bwMode="auto">
          <a:xfrm>
            <a:off x="46482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3</a:t>
            </a:r>
          </a:p>
        </p:txBody>
      </p:sp>
      <p:sp>
        <p:nvSpPr>
          <p:cNvPr id="53270" name="TextBox 27"/>
          <p:cNvSpPr txBox="1">
            <a:spLocks noChangeArrowheads="1"/>
          </p:cNvSpPr>
          <p:nvPr/>
        </p:nvSpPr>
        <p:spPr bwMode="auto">
          <a:xfrm>
            <a:off x="457200" y="5562600"/>
            <a:ext cx="3276600" cy="646113"/>
          </a:xfrm>
          <a:prstGeom prst="rect">
            <a:avLst/>
          </a:prstGeom>
          <a:noFill/>
          <a:ln w="9525">
            <a:noFill/>
            <a:miter lim="800000"/>
            <a:headEnd/>
            <a:tailEnd/>
          </a:ln>
        </p:spPr>
        <p:txBody>
          <a:bodyPr>
            <a:spAutoFit/>
          </a:bodyPr>
          <a:lstStyle/>
          <a:p>
            <a:r>
              <a:rPr lang="en-US" sz="3600" b="1">
                <a:solidFill>
                  <a:srgbClr val="0070C0"/>
                </a:solidFill>
              </a:rPr>
              <a:t>  </a:t>
            </a:r>
          </a:p>
        </p:txBody>
      </p:sp>
      <p:sp>
        <p:nvSpPr>
          <p:cNvPr id="32" name="TextBox 31"/>
          <p:cNvSpPr txBox="1">
            <a:spLocks noChangeArrowheads="1"/>
          </p:cNvSpPr>
          <p:nvPr/>
        </p:nvSpPr>
        <p:spPr bwMode="auto">
          <a:xfrm>
            <a:off x="1981200" y="5257800"/>
            <a:ext cx="4876800" cy="646113"/>
          </a:xfrm>
          <a:prstGeom prst="rect">
            <a:avLst/>
          </a:prstGeom>
          <a:noFill/>
          <a:ln w="9525">
            <a:noFill/>
            <a:miter lim="800000"/>
            <a:headEnd/>
            <a:tailEnd/>
          </a:ln>
        </p:spPr>
        <p:txBody>
          <a:bodyPr>
            <a:spAutoFit/>
          </a:bodyPr>
          <a:lstStyle/>
          <a:p>
            <a:r>
              <a:rPr lang="en-US" sz="3600" b="1">
                <a:solidFill>
                  <a:srgbClr val="0070C0"/>
                </a:solidFill>
              </a:rPr>
              <a:t>P</a:t>
            </a:r>
            <a:r>
              <a:rPr lang="en-US" sz="3600" b="1" baseline="-25000">
                <a:solidFill>
                  <a:srgbClr val="0070C0"/>
                </a:solidFill>
              </a:rPr>
              <a:t>3</a:t>
            </a:r>
            <a:r>
              <a:rPr lang="en-US" sz="3600" b="1">
                <a:solidFill>
                  <a:srgbClr val="0070C0"/>
                </a:solidFill>
              </a:rPr>
              <a:t> = D</a:t>
            </a:r>
            <a:r>
              <a:rPr lang="en-US" sz="3600" b="1" baseline="-25000">
                <a:solidFill>
                  <a:srgbClr val="0070C0"/>
                </a:solidFill>
              </a:rPr>
              <a:t>3</a:t>
            </a:r>
            <a:r>
              <a:rPr lang="en-US" sz="3600" b="1">
                <a:solidFill>
                  <a:srgbClr val="0070C0"/>
                </a:solidFill>
              </a:rPr>
              <a:t> (1 + g) / R - g</a:t>
            </a:r>
          </a:p>
        </p:txBody>
      </p:sp>
      <p:sp>
        <p:nvSpPr>
          <p:cNvPr id="36" name="TextBox 35"/>
          <p:cNvSpPr txBox="1">
            <a:spLocks noChangeArrowheads="1"/>
          </p:cNvSpPr>
          <p:nvPr/>
        </p:nvSpPr>
        <p:spPr bwMode="auto">
          <a:xfrm>
            <a:off x="1905000" y="5867400"/>
            <a:ext cx="6781800" cy="584200"/>
          </a:xfrm>
          <a:prstGeom prst="rect">
            <a:avLst/>
          </a:prstGeom>
          <a:noFill/>
          <a:ln w="9525">
            <a:noFill/>
            <a:miter lim="800000"/>
            <a:headEnd/>
            <a:tailEnd/>
          </a:ln>
        </p:spPr>
        <p:txBody>
          <a:bodyPr>
            <a:spAutoFit/>
          </a:bodyPr>
          <a:lstStyle/>
          <a:p>
            <a:r>
              <a:rPr lang="en-US" sz="3200" b="1">
                <a:solidFill>
                  <a:srgbClr val="0070C0"/>
                </a:solidFill>
              </a:rPr>
              <a:t>P</a:t>
            </a:r>
            <a:r>
              <a:rPr lang="en-US" sz="3200" b="1" baseline="-25000">
                <a:solidFill>
                  <a:srgbClr val="0070C0"/>
                </a:solidFill>
              </a:rPr>
              <a:t>3</a:t>
            </a:r>
            <a:r>
              <a:rPr lang="en-US" sz="3200" b="1">
                <a:solidFill>
                  <a:srgbClr val="0070C0"/>
                </a:solidFill>
              </a:rPr>
              <a:t> = 1.59 (1.05)/ .20 - .05 </a:t>
            </a:r>
            <a:r>
              <a:rPr lang="en-US" sz="3200" b="1">
                <a:solidFill>
                  <a:srgbClr val="7030A0"/>
                </a:solidFill>
              </a:rPr>
              <a:t>= $11.13</a:t>
            </a:r>
          </a:p>
        </p:txBody>
      </p:sp>
      <p:sp>
        <p:nvSpPr>
          <p:cNvPr id="53273" name="TextBox 36"/>
          <p:cNvSpPr txBox="1">
            <a:spLocks noChangeArrowheads="1"/>
          </p:cNvSpPr>
          <p:nvPr/>
        </p:nvSpPr>
        <p:spPr bwMode="auto">
          <a:xfrm>
            <a:off x="3352800" y="2819400"/>
            <a:ext cx="1905000" cy="523875"/>
          </a:xfrm>
          <a:prstGeom prst="rect">
            <a:avLst/>
          </a:prstGeom>
          <a:noFill/>
          <a:ln w="9525">
            <a:noFill/>
            <a:miter lim="800000"/>
            <a:headEnd/>
            <a:tailEnd/>
          </a:ln>
        </p:spPr>
        <p:txBody>
          <a:bodyPr>
            <a:spAutoFit/>
          </a:bodyPr>
          <a:lstStyle/>
          <a:p>
            <a:r>
              <a:rPr lang="en-US" sz="2800">
                <a:latin typeface="Arial Black" pitchFamily="34" charset="0"/>
              </a:rPr>
              <a:t>R =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1000" fill="hold"/>
                                        <p:tgtEl>
                                          <p:spTgt spid="3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6">
                                            <p:txEl>
                                              <p:pRg st="0" end="0"/>
                                            </p:txEl>
                                          </p:spTgt>
                                        </p:tgtEl>
                                        <p:attrNameLst>
                                          <p:attrName>style.visibility</p:attrName>
                                        </p:attrNameLst>
                                      </p:cBhvr>
                                      <p:to>
                                        <p:strVal val="visible"/>
                                      </p:to>
                                    </p:set>
                                    <p:anim calcmode="lin" valueType="num">
                                      <p:cBhvr>
                                        <p:cTn id="14" dur="1000" fill="hold"/>
                                        <p:tgtEl>
                                          <p:spTgt spid="36">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6">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457200"/>
            <a:ext cx="8305800" cy="960438"/>
          </a:xfrm>
          <a:solidFill>
            <a:schemeClr val="bg2"/>
          </a:solidFill>
        </p:spPr>
        <p:txBody>
          <a:bodyPr/>
          <a:lstStyle/>
          <a:p>
            <a:r>
              <a:rPr lang="en-US" sz="4800" b="1" smtClean="0"/>
              <a:t>Bonds and Stocks: Differences</a:t>
            </a:r>
          </a:p>
        </p:txBody>
      </p:sp>
      <p:sp>
        <p:nvSpPr>
          <p:cNvPr id="20481" name="Slide Number Placeholder 22"/>
          <p:cNvSpPr>
            <a:spLocks noGrp="1"/>
          </p:cNvSpPr>
          <p:nvPr>
            <p:ph type="sldNum" sz="quarter" idx="12"/>
          </p:nvPr>
        </p:nvSpPr>
        <p:spPr bwMode="auto">
          <a:ln>
            <a:round/>
            <a:headEnd/>
            <a:tailEnd/>
          </a:ln>
        </p:spPr>
        <p:txBody>
          <a:bodyPr/>
          <a:lstStyle/>
          <a:p>
            <a:pPr>
              <a:defRPr/>
            </a:pPr>
            <a:r>
              <a:rPr lang="en-US"/>
              <a:t>8-</a:t>
            </a:r>
            <a:fld id="{F7B667EF-4379-4729-AC0B-9CD6F8F485D1}" type="slidenum">
              <a:rPr lang="en-US"/>
              <a:pPr>
                <a:defRPr/>
              </a:pPr>
              <a:t>5</a:t>
            </a:fld>
            <a:endParaRPr lang="en-US"/>
          </a:p>
        </p:txBody>
      </p:sp>
      <p:sp>
        <p:nvSpPr>
          <p:cNvPr id="4" name="TextBox 3"/>
          <p:cNvSpPr txBox="1">
            <a:spLocks noChangeArrowheads="1"/>
          </p:cNvSpPr>
          <p:nvPr/>
        </p:nvSpPr>
        <p:spPr bwMode="auto">
          <a:xfrm>
            <a:off x="533400" y="1524000"/>
            <a:ext cx="8153400" cy="5208588"/>
          </a:xfrm>
          <a:prstGeom prst="rect">
            <a:avLst/>
          </a:prstGeom>
          <a:noFill/>
          <a:ln w="9525">
            <a:noFill/>
            <a:miter lim="800000"/>
            <a:headEnd/>
            <a:tailEnd/>
          </a:ln>
        </p:spPr>
        <p:txBody>
          <a:bodyPr>
            <a:spAutoFit/>
          </a:bodyPr>
          <a:lstStyle/>
          <a:p>
            <a:pPr marL="400050" indent="-400050">
              <a:buFont typeface="Arial" charset="0"/>
              <a:buChar char="•"/>
            </a:pPr>
            <a:r>
              <a:rPr lang="en-US" sz="3200" b="1">
                <a:latin typeface="Perpetua" pitchFamily="18" charset="0"/>
              </a:rPr>
              <a:t>From the firm’s perspective: a bond is a long-term debt and stock is equity</a:t>
            </a:r>
          </a:p>
          <a:p>
            <a:pPr marL="400050" indent="-400050">
              <a:buFont typeface="Arial" charset="0"/>
              <a:buChar char="•"/>
            </a:pPr>
            <a:endParaRPr lang="en-US" sz="2400" b="1">
              <a:latin typeface="Perpetua" pitchFamily="18" charset="0"/>
            </a:endParaRPr>
          </a:p>
          <a:p>
            <a:pPr marL="400050" indent="-400050">
              <a:buFont typeface="Arial" charset="0"/>
              <a:buChar char="•"/>
            </a:pPr>
            <a:r>
              <a:rPr lang="en-US" sz="3200" b="1">
                <a:latin typeface="Perpetua" pitchFamily="18" charset="0"/>
              </a:rPr>
              <a:t>From the firm’s perspective: a bond gets paid off at the maturity date; stock continues indefinitely.</a:t>
            </a:r>
          </a:p>
          <a:p>
            <a:pPr marL="400050" indent="-400050">
              <a:buFont typeface="Arial" charset="0"/>
              <a:buChar char="•"/>
            </a:pPr>
            <a:endParaRPr lang="en-US" sz="2400" b="1">
              <a:latin typeface="Perpetua" pitchFamily="18" charset="0"/>
            </a:endParaRPr>
          </a:p>
          <a:p>
            <a:pPr marL="400050" indent="-400050">
              <a:buFont typeface="Arial" charset="0"/>
              <a:buChar char="•"/>
            </a:pPr>
            <a:r>
              <a:rPr lang="en-US" sz="3200" b="1">
                <a:latin typeface="Perpetua" pitchFamily="18" charset="0"/>
              </a:rPr>
              <a:t>We will discuss the mix of bonds (debt) and stock (equity) in a future chapter entitled </a:t>
            </a:r>
            <a:r>
              <a:rPr lang="en-US" sz="3200" b="1">
                <a:solidFill>
                  <a:srgbClr val="0070C0"/>
                </a:solidFill>
                <a:latin typeface="Perpetua" pitchFamily="18" charset="0"/>
              </a:rPr>
              <a:t>capital structure</a:t>
            </a:r>
          </a:p>
          <a:p>
            <a:pPr marL="400050" indent="-400050">
              <a:buFont typeface="Arial" charset="0"/>
              <a:buChar char="•"/>
            </a:pP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914400" y="76200"/>
            <a:ext cx="7772400" cy="1447800"/>
          </a:xfrm>
          <a:solidFill>
            <a:schemeClr val="bg2"/>
          </a:solidFill>
        </p:spPr>
        <p:txBody>
          <a:bodyPr rtlCol="0">
            <a:normAutofit fontScale="90000"/>
          </a:bodyPr>
          <a:lstStyle/>
          <a:p>
            <a:pPr fontAlgn="auto">
              <a:spcAft>
                <a:spcPts val="0"/>
              </a:spcAft>
              <a:defRPr/>
            </a:pPr>
            <a:r>
              <a:rPr lang="en-US" sz="4800" b="1" smtClean="0"/>
              <a:t>Non-constant Growth </a:t>
            </a:r>
            <a:br>
              <a:rPr lang="en-US" sz="4800" b="1" smtClean="0"/>
            </a:br>
            <a:r>
              <a:rPr lang="en-US" sz="4800" b="1" smtClean="0"/>
              <a:t>Problem  Statement</a:t>
            </a:r>
          </a:p>
        </p:txBody>
      </p:sp>
      <p:sp>
        <p:nvSpPr>
          <p:cNvPr id="81921" name="Slide Number Placeholder 22"/>
          <p:cNvSpPr>
            <a:spLocks noGrp="1"/>
          </p:cNvSpPr>
          <p:nvPr>
            <p:ph type="sldNum" sz="quarter" idx="12"/>
          </p:nvPr>
        </p:nvSpPr>
        <p:spPr bwMode="auto">
          <a:ln>
            <a:round/>
            <a:headEnd/>
            <a:tailEnd/>
          </a:ln>
        </p:spPr>
        <p:txBody>
          <a:bodyPr/>
          <a:lstStyle/>
          <a:p>
            <a:pPr>
              <a:defRPr/>
            </a:pPr>
            <a:r>
              <a:rPr lang="en-US"/>
              <a:t>8-</a:t>
            </a:r>
            <a:fld id="{C7891D45-A43C-4C7F-8FB9-0F9BA08E414A}" type="slidenum">
              <a:rPr lang="en-US"/>
              <a:pPr>
                <a:defRPr/>
              </a:pPr>
              <a:t>50</a:t>
            </a:fld>
            <a:endParaRPr lang="en-US"/>
          </a:p>
        </p:txBody>
      </p:sp>
      <p:sp>
        <p:nvSpPr>
          <p:cNvPr id="54276" name="TextBox 3"/>
          <p:cNvSpPr txBox="1">
            <a:spLocks noChangeArrowheads="1"/>
          </p:cNvSpPr>
          <p:nvPr/>
        </p:nvSpPr>
        <p:spPr bwMode="auto">
          <a:xfrm>
            <a:off x="685800" y="1524000"/>
            <a:ext cx="7924800" cy="1384300"/>
          </a:xfrm>
          <a:prstGeom prst="rect">
            <a:avLst/>
          </a:prstGeom>
          <a:noFill/>
          <a:ln w="9525">
            <a:noFill/>
            <a:miter lim="800000"/>
            <a:headEnd/>
            <a:tailEnd/>
          </a:ln>
        </p:spPr>
        <p:txBody>
          <a:bodyPr>
            <a:spAutoFit/>
          </a:bodyPr>
          <a:lstStyle/>
          <a:p>
            <a:r>
              <a:rPr lang="en-US" sz="2800" b="1">
                <a:latin typeface="Perpetua" pitchFamily="18" charset="0"/>
              </a:rPr>
              <a:t>We now have all of the dividends accounted for and we can compute the present value for a share of common stock:</a:t>
            </a:r>
          </a:p>
        </p:txBody>
      </p:sp>
      <p:cxnSp>
        <p:nvCxnSpPr>
          <p:cNvPr id="8" name="Straight Connector 7"/>
          <p:cNvCxnSpPr/>
          <p:nvPr/>
        </p:nvCxnSpPr>
        <p:spPr>
          <a:xfrm>
            <a:off x="1143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812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195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577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43000" y="4495800"/>
            <a:ext cx="64770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54283" name="TextBox 15"/>
          <p:cNvSpPr txBox="1">
            <a:spLocks noChangeArrowheads="1"/>
          </p:cNvSpPr>
          <p:nvPr/>
        </p:nvSpPr>
        <p:spPr bwMode="auto">
          <a:xfrm>
            <a:off x="1143000" y="3962400"/>
            <a:ext cx="1447800" cy="461963"/>
          </a:xfrm>
          <a:prstGeom prst="rect">
            <a:avLst/>
          </a:prstGeom>
          <a:noFill/>
          <a:ln w="9525">
            <a:noFill/>
            <a:miter lim="800000"/>
            <a:headEnd/>
            <a:tailEnd/>
          </a:ln>
        </p:spPr>
        <p:txBody>
          <a:bodyPr>
            <a:spAutoFit/>
          </a:bodyPr>
          <a:lstStyle/>
          <a:p>
            <a:r>
              <a:rPr lang="en-US" sz="2400" b="1">
                <a:solidFill>
                  <a:srgbClr val="7030A0"/>
                </a:solidFill>
              </a:rPr>
              <a:t>g = 20%</a:t>
            </a:r>
          </a:p>
        </p:txBody>
      </p:sp>
      <p:sp>
        <p:nvSpPr>
          <p:cNvPr id="54284" name="TextBox 16"/>
          <p:cNvSpPr txBox="1">
            <a:spLocks noChangeArrowheads="1"/>
          </p:cNvSpPr>
          <p:nvPr/>
        </p:nvSpPr>
        <p:spPr bwMode="auto">
          <a:xfrm>
            <a:off x="2362200" y="3962400"/>
            <a:ext cx="15240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54285" name="TextBox 17"/>
          <p:cNvSpPr txBox="1">
            <a:spLocks noChangeArrowheads="1"/>
          </p:cNvSpPr>
          <p:nvPr/>
        </p:nvSpPr>
        <p:spPr bwMode="auto">
          <a:xfrm>
            <a:off x="3581400" y="3962400"/>
            <a:ext cx="13716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54286" name="TextBox 18"/>
          <p:cNvSpPr txBox="1">
            <a:spLocks noChangeArrowheads="1"/>
          </p:cNvSpPr>
          <p:nvPr/>
        </p:nvSpPr>
        <p:spPr bwMode="auto">
          <a:xfrm>
            <a:off x="4876800" y="3962400"/>
            <a:ext cx="1219200" cy="461963"/>
          </a:xfrm>
          <a:prstGeom prst="rect">
            <a:avLst/>
          </a:prstGeom>
          <a:noFill/>
          <a:ln w="9525">
            <a:noFill/>
            <a:miter lim="800000"/>
            <a:headEnd/>
            <a:tailEnd/>
          </a:ln>
        </p:spPr>
        <p:txBody>
          <a:bodyPr>
            <a:spAutoFit/>
          </a:bodyPr>
          <a:lstStyle/>
          <a:p>
            <a:r>
              <a:rPr lang="en-US" sz="2400" b="1">
                <a:solidFill>
                  <a:srgbClr val="7030A0"/>
                </a:solidFill>
              </a:rPr>
              <a:t>g = 5%</a:t>
            </a:r>
          </a:p>
        </p:txBody>
      </p:sp>
      <p:cxnSp>
        <p:nvCxnSpPr>
          <p:cNvPr id="20" name="Straight Connector 19"/>
          <p:cNvCxnSpPr/>
          <p:nvPr/>
        </p:nvCxnSpPr>
        <p:spPr>
          <a:xfrm flipH="1">
            <a:off x="381000" y="4495800"/>
            <a:ext cx="762000" cy="381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4288" name="TextBox 22"/>
          <p:cNvSpPr txBox="1">
            <a:spLocks noChangeArrowheads="1"/>
          </p:cNvSpPr>
          <p:nvPr/>
        </p:nvSpPr>
        <p:spPr bwMode="auto">
          <a:xfrm rot="-1668454">
            <a:off x="-46038" y="3817938"/>
            <a:ext cx="1397001" cy="830262"/>
          </a:xfrm>
          <a:prstGeom prst="rect">
            <a:avLst/>
          </a:prstGeom>
          <a:noFill/>
          <a:ln w="9525">
            <a:noFill/>
            <a:miter lim="800000"/>
            <a:headEnd/>
            <a:tailEnd/>
          </a:ln>
        </p:spPr>
        <p:txBody>
          <a:bodyPr>
            <a:spAutoFit/>
          </a:bodyPr>
          <a:lstStyle/>
          <a:p>
            <a:r>
              <a:rPr lang="en-US" sz="2400">
                <a:latin typeface="Arial Black" pitchFamily="34" charset="0"/>
              </a:rPr>
              <a:t>  D</a:t>
            </a:r>
            <a:r>
              <a:rPr lang="en-US" sz="2400" baseline="-25000">
                <a:latin typeface="Arial Black" pitchFamily="34" charset="0"/>
              </a:rPr>
              <a:t>0</a:t>
            </a:r>
            <a:r>
              <a:rPr lang="en-US" sz="2400">
                <a:latin typeface="Arial Black" pitchFamily="34" charset="0"/>
              </a:rPr>
              <a:t> = $1.00</a:t>
            </a:r>
          </a:p>
        </p:txBody>
      </p:sp>
      <p:grpSp>
        <p:nvGrpSpPr>
          <p:cNvPr id="54289" name="Group 27"/>
          <p:cNvGrpSpPr>
            <a:grpSpLocks/>
          </p:cNvGrpSpPr>
          <p:nvPr/>
        </p:nvGrpSpPr>
        <p:grpSpPr bwMode="auto">
          <a:xfrm>
            <a:off x="2133600" y="3276600"/>
            <a:ext cx="4267200" cy="584200"/>
            <a:chOff x="2133600" y="3429000"/>
            <a:chExt cx="4267200" cy="584775"/>
          </a:xfrm>
        </p:grpSpPr>
        <p:sp>
          <p:nvSpPr>
            <p:cNvPr id="54299" name="TextBox 23"/>
            <p:cNvSpPr txBox="1">
              <a:spLocks noChangeArrowheads="1"/>
            </p:cNvSpPr>
            <p:nvPr/>
          </p:nvSpPr>
          <p:spPr bwMode="auto">
            <a:xfrm>
              <a:off x="2133600" y="3429000"/>
              <a:ext cx="762000" cy="584775"/>
            </a:xfrm>
            <a:prstGeom prst="rect">
              <a:avLst/>
            </a:prstGeom>
            <a:noFill/>
            <a:ln w="9525">
              <a:noFill/>
              <a:miter lim="800000"/>
              <a:headEnd/>
              <a:tailEnd/>
            </a:ln>
          </p:spPr>
          <p:txBody>
            <a:bodyPr>
              <a:spAutoFit/>
            </a:bodyPr>
            <a:lstStyle/>
            <a:p>
              <a:r>
                <a:rPr lang="en-US" sz="3200">
                  <a:latin typeface="Arial Black" pitchFamily="34" charset="0"/>
                </a:rPr>
                <a:t>1</a:t>
              </a:r>
            </a:p>
          </p:txBody>
        </p:sp>
        <p:sp>
          <p:nvSpPr>
            <p:cNvPr id="54300" name="TextBox 24"/>
            <p:cNvSpPr txBox="1">
              <a:spLocks noChangeArrowheads="1"/>
            </p:cNvSpPr>
            <p:nvPr/>
          </p:nvSpPr>
          <p:spPr bwMode="auto">
            <a:xfrm>
              <a:off x="3352800" y="3429000"/>
              <a:ext cx="609600" cy="584775"/>
            </a:xfrm>
            <a:prstGeom prst="rect">
              <a:avLst/>
            </a:prstGeom>
            <a:noFill/>
            <a:ln w="9525">
              <a:noFill/>
              <a:miter lim="800000"/>
              <a:headEnd/>
              <a:tailEnd/>
            </a:ln>
          </p:spPr>
          <p:txBody>
            <a:bodyPr>
              <a:spAutoFit/>
            </a:bodyPr>
            <a:lstStyle/>
            <a:p>
              <a:r>
                <a:rPr lang="en-US" sz="3200">
                  <a:latin typeface="Arial Black" pitchFamily="34" charset="0"/>
                </a:rPr>
                <a:t>2</a:t>
              </a:r>
            </a:p>
          </p:txBody>
        </p:sp>
        <p:sp>
          <p:nvSpPr>
            <p:cNvPr id="54301" name="TextBox 25"/>
            <p:cNvSpPr txBox="1">
              <a:spLocks noChangeArrowheads="1"/>
            </p:cNvSpPr>
            <p:nvPr/>
          </p:nvSpPr>
          <p:spPr bwMode="auto">
            <a:xfrm>
              <a:off x="4572000" y="3429000"/>
              <a:ext cx="762000" cy="584775"/>
            </a:xfrm>
            <a:prstGeom prst="rect">
              <a:avLst/>
            </a:prstGeom>
            <a:noFill/>
            <a:ln w="9525">
              <a:noFill/>
              <a:miter lim="800000"/>
              <a:headEnd/>
              <a:tailEnd/>
            </a:ln>
          </p:spPr>
          <p:txBody>
            <a:bodyPr>
              <a:spAutoFit/>
            </a:bodyPr>
            <a:lstStyle/>
            <a:p>
              <a:r>
                <a:rPr lang="en-US" sz="3200">
                  <a:latin typeface="Arial Black" pitchFamily="34" charset="0"/>
                </a:rPr>
                <a:t>3</a:t>
              </a:r>
            </a:p>
          </p:txBody>
        </p:sp>
        <p:sp>
          <p:nvSpPr>
            <p:cNvPr id="54302" name="TextBox 26"/>
            <p:cNvSpPr txBox="1">
              <a:spLocks noChangeArrowheads="1"/>
            </p:cNvSpPr>
            <p:nvPr/>
          </p:nvSpPr>
          <p:spPr bwMode="auto">
            <a:xfrm>
              <a:off x="5943600" y="3429000"/>
              <a:ext cx="457200" cy="584775"/>
            </a:xfrm>
            <a:prstGeom prst="rect">
              <a:avLst/>
            </a:prstGeom>
            <a:noFill/>
            <a:ln w="9525">
              <a:noFill/>
              <a:miter lim="800000"/>
              <a:headEnd/>
              <a:tailEnd/>
            </a:ln>
          </p:spPr>
          <p:txBody>
            <a:bodyPr>
              <a:spAutoFit/>
            </a:bodyPr>
            <a:lstStyle/>
            <a:p>
              <a:r>
                <a:rPr lang="en-US" sz="3200">
                  <a:latin typeface="Arial Black" pitchFamily="34" charset="0"/>
                </a:rPr>
                <a:t>4</a:t>
              </a:r>
            </a:p>
          </p:txBody>
        </p:sp>
      </p:grpSp>
      <p:grpSp>
        <p:nvGrpSpPr>
          <p:cNvPr id="54290" name="Group 31"/>
          <p:cNvGrpSpPr>
            <a:grpSpLocks/>
          </p:cNvGrpSpPr>
          <p:nvPr/>
        </p:nvGrpSpPr>
        <p:grpSpPr bwMode="auto">
          <a:xfrm>
            <a:off x="5943600" y="3810000"/>
            <a:ext cx="2514600" cy="830263"/>
            <a:chOff x="5943600" y="3810000"/>
            <a:chExt cx="2514600" cy="830997"/>
          </a:xfrm>
        </p:grpSpPr>
        <p:cxnSp>
          <p:nvCxnSpPr>
            <p:cNvPr id="30" name="Straight Arrow Connector 29"/>
            <p:cNvCxnSpPr/>
            <p:nvPr/>
          </p:nvCxnSpPr>
          <p:spPr>
            <a:xfrm>
              <a:off x="5943600" y="4191337"/>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298" name="TextBox 30"/>
            <p:cNvSpPr txBox="1">
              <a:spLocks noChangeArrowheads="1"/>
            </p:cNvSpPr>
            <p:nvPr/>
          </p:nvSpPr>
          <p:spPr bwMode="auto">
            <a:xfrm>
              <a:off x="7848600" y="3810000"/>
              <a:ext cx="609600" cy="830997"/>
            </a:xfrm>
            <a:prstGeom prst="rect">
              <a:avLst/>
            </a:prstGeom>
            <a:noFill/>
            <a:ln w="9525">
              <a:noFill/>
              <a:miter lim="800000"/>
              <a:headEnd/>
              <a:tailEnd/>
            </a:ln>
          </p:spPr>
          <p:txBody>
            <a:bodyPr>
              <a:spAutoFit/>
            </a:bodyPr>
            <a:lstStyle/>
            <a:p>
              <a:r>
                <a:rPr lang="en-US" sz="4800">
                  <a:solidFill>
                    <a:srgbClr val="FF0000"/>
                  </a:solidFill>
                  <a:latin typeface="Arial Black" pitchFamily="34" charset="0"/>
                </a:rPr>
                <a:t>∞</a:t>
              </a:r>
            </a:p>
          </p:txBody>
        </p:sp>
      </p:grpSp>
      <p:sp>
        <p:nvSpPr>
          <p:cNvPr id="54291" name="TextBox 32"/>
          <p:cNvSpPr txBox="1">
            <a:spLocks noChangeArrowheads="1"/>
          </p:cNvSpPr>
          <p:nvPr/>
        </p:nvSpPr>
        <p:spPr bwMode="auto">
          <a:xfrm>
            <a:off x="2057400" y="4724400"/>
            <a:ext cx="13716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1</a:t>
            </a:r>
          </a:p>
        </p:txBody>
      </p:sp>
      <p:sp>
        <p:nvSpPr>
          <p:cNvPr id="54292" name="TextBox 33"/>
          <p:cNvSpPr txBox="1">
            <a:spLocks noChangeArrowheads="1"/>
          </p:cNvSpPr>
          <p:nvPr/>
        </p:nvSpPr>
        <p:spPr bwMode="auto">
          <a:xfrm>
            <a:off x="3314700" y="4724400"/>
            <a:ext cx="9906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2</a:t>
            </a:r>
          </a:p>
        </p:txBody>
      </p:sp>
      <p:sp>
        <p:nvSpPr>
          <p:cNvPr id="54293" name="TextBox 34"/>
          <p:cNvSpPr txBox="1">
            <a:spLocks noChangeArrowheads="1"/>
          </p:cNvSpPr>
          <p:nvPr/>
        </p:nvSpPr>
        <p:spPr bwMode="auto">
          <a:xfrm>
            <a:off x="4648200" y="47244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3</a:t>
            </a:r>
          </a:p>
        </p:txBody>
      </p:sp>
      <p:sp>
        <p:nvSpPr>
          <p:cNvPr id="54294" name="TextBox 36"/>
          <p:cNvSpPr txBox="1">
            <a:spLocks noChangeArrowheads="1"/>
          </p:cNvSpPr>
          <p:nvPr/>
        </p:nvSpPr>
        <p:spPr bwMode="auto">
          <a:xfrm>
            <a:off x="3352800" y="2819400"/>
            <a:ext cx="1905000" cy="523875"/>
          </a:xfrm>
          <a:prstGeom prst="rect">
            <a:avLst/>
          </a:prstGeom>
          <a:noFill/>
          <a:ln w="9525">
            <a:noFill/>
            <a:miter lim="800000"/>
            <a:headEnd/>
            <a:tailEnd/>
          </a:ln>
        </p:spPr>
        <p:txBody>
          <a:bodyPr>
            <a:spAutoFit/>
          </a:bodyPr>
          <a:lstStyle/>
          <a:p>
            <a:r>
              <a:rPr lang="en-US" sz="2800">
                <a:latin typeface="Arial Black" pitchFamily="34" charset="0"/>
              </a:rPr>
              <a:t>R = 20%</a:t>
            </a:r>
          </a:p>
        </p:txBody>
      </p:sp>
      <p:sp>
        <p:nvSpPr>
          <p:cNvPr id="54295" name="TextBox 37"/>
          <p:cNvSpPr txBox="1">
            <a:spLocks noChangeArrowheads="1"/>
          </p:cNvSpPr>
          <p:nvPr/>
        </p:nvSpPr>
        <p:spPr bwMode="auto">
          <a:xfrm>
            <a:off x="1752600" y="5334000"/>
            <a:ext cx="5562600" cy="584200"/>
          </a:xfrm>
          <a:prstGeom prst="rect">
            <a:avLst/>
          </a:prstGeom>
          <a:noFill/>
          <a:ln w="9525">
            <a:noFill/>
            <a:miter lim="800000"/>
            <a:headEnd/>
            <a:tailEnd/>
          </a:ln>
        </p:spPr>
        <p:txBody>
          <a:bodyPr>
            <a:spAutoFit/>
          </a:bodyPr>
          <a:lstStyle/>
          <a:p>
            <a:r>
              <a:rPr lang="en-US" sz="3200">
                <a:solidFill>
                  <a:srgbClr val="0070C0"/>
                </a:solidFill>
                <a:latin typeface="Arial Black" pitchFamily="34" charset="0"/>
              </a:rPr>
              <a:t>1.20   1.38   1.59</a:t>
            </a:r>
          </a:p>
        </p:txBody>
      </p:sp>
      <p:sp>
        <p:nvSpPr>
          <p:cNvPr id="54296" name="TextBox 38"/>
          <p:cNvSpPr txBox="1">
            <a:spLocks noChangeArrowheads="1"/>
          </p:cNvSpPr>
          <p:nvPr/>
        </p:nvSpPr>
        <p:spPr bwMode="auto">
          <a:xfrm>
            <a:off x="4648200" y="5867400"/>
            <a:ext cx="2590800" cy="584200"/>
          </a:xfrm>
          <a:prstGeom prst="rect">
            <a:avLst/>
          </a:prstGeom>
          <a:noFill/>
          <a:ln w="9525">
            <a:noFill/>
            <a:miter lim="800000"/>
            <a:headEnd/>
            <a:tailEnd/>
          </a:ln>
        </p:spPr>
        <p:txBody>
          <a:bodyPr>
            <a:spAutoFit/>
          </a:bodyPr>
          <a:lstStyle/>
          <a:p>
            <a:r>
              <a:rPr lang="en-US" sz="3200">
                <a:solidFill>
                  <a:srgbClr val="7030A0"/>
                </a:solidFill>
                <a:latin typeface="Arial Black" pitchFamily="34" charset="0"/>
              </a:rPr>
              <a:t>P</a:t>
            </a:r>
            <a:r>
              <a:rPr lang="en-US" sz="3200" baseline="-25000">
                <a:solidFill>
                  <a:srgbClr val="7030A0"/>
                </a:solidFill>
                <a:latin typeface="Arial Black" pitchFamily="34" charset="0"/>
              </a:rPr>
              <a:t>3</a:t>
            </a:r>
            <a:r>
              <a:rPr lang="en-US" sz="3200">
                <a:solidFill>
                  <a:srgbClr val="7030A0"/>
                </a:solidFill>
                <a:latin typeface="Arial Black" pitchFamily="34" charset="0"/>
              </a:rPr>
              <a:t> = 11.13</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914400" y="152400"/>
            <a:ext cx="7772400" cy="1447800"/>
          </a:xfrm>
          <a:solidFill>
            <a:schemeClr val="bg2"/>
          </a:solidFill>
        </p:spPr>
        <p:txBody>
          <a:bodyPr rtlCol="0">
            <a:normAutofit fontScale="90000"/>
          </a:bodyPr>
          <a:lstStyle/>
          <a:p>
            <a:pPr fontAlgn="auto">
              <a:spcAft>
                <a:spcPts val="0"/>
              </a:spcAft>
              <a:defRPr/>
            </a:pPr>
            <a:r>
              <a:rPr lang="en-US" sz="4800" b="1" smtClean="0"/>
              <a:t>Non-constant Growth </a:t>
            </a:r>
            <a:br>
              <a:rPr lang="en-US" sz="4800" b="1" smtClean="0"/>
            </a:br>
            <a:r>
              <a:rPr lang="en-US" sz="4800" b="1" smtClean="0"/>
              <a:t>Problem  Statement</a:t>
            </a:r>
          </a:p>
        </p:txBody>
      </p:sp>
      <p:sp>
        <p:nvSpPr>
          <p:cNvPr id="83969" name="Slide Number Placeholder 22"/>
          <p:cNvSpPr>
            <a:spLocks noGrp="1"/>
          </p:cNvSpPr>
          <p:nvPr>
            <p:ph type="sldNum" sz="quarter" idx="12"/>
          </p:nvPr>
        </p:nvSpPr>
        <p:spPr bwMode="auto">
          <a:ln>
            <a:round/>
            <a:headEnd/>
            <a:tailEnd/>
          </a:ln>
        </p:spPr>
        <p:txBody>
          <a:bodyPr/>
          <a:lstStyle/>
          <a:p>
            <a:pPr>
              <a:defRPr/>
            </a:pPr>
            <a:r>
              <a:rPr lang="en-US"/>
              <a:t>8-</a:t>
            </a:r>
            <a:fld id="{2F59AFF9-CFB5-49FC-91CC-9E152B1CA4AE}" type="slidenum">
              <a:rPr lang="en-US"/>
              <a:pPr>
                <a:defRPr/>
              </a:pPr>
              <a:t>51</a:t>
            </a:fld>
            <a:endParaRPr lang="en-US"/>
          </a:p>
        </p:txBody>
      </p:sp>
      <p:sp>
        <p:nvSpPr>
          <p:cNvPr id="4" name="TextBox 3"/>
          <p:cNvSpPr txBox="1"/>
          <p:nvPr/>
        </p:nvSpPr>
        <p:spPr>
          <a:xfrm>
            <a:off x="1066800" y="1524000"/>
            <a:ext cx="7010400" cy="1108075"/>
          </a:xfrm>
          <a:prstGeom prst="rect">
            <a:avLst/>
          </a:prstGeom>
          <a:noFill/>
        </p:spPr>
        <p:txBody>
          <a:bodyPr>
            <a:spAutoFit/>
          </a:bodyPr>
          <a:lstStyle/>
          <a:p>
            <a:pPr algn="ctr" fontAlgn="auto">
              <a:spcBef>
                <a:spcPts val="0"/>
              </a:spcBef>
              <a:spcAft>
                <a:spcPts val="0"/>
              </a:spcAft>
              <a:defRPr/>
            </a:pPr>
            <a:r>
              <a:rPr lang="en-US" sz="6600" b="1" dirty="0">
                <a:solidFill>
                  <a:srgbClr val="FFC000"/>
                </a:solidFill>
                <a:effectLst>
                  <a:outerShdw blurRad="38100" dist="38100" dir="2700000" algn="tl">
                    <a:srgbClr val="000000">
                      <a:alpha val="43137"/>
                    </a:srgbClr>
                  </a:outerShdw>
                </a:effectLst>
                <a:latin typeface="+mn-lt"/>
                <a:cs typeface="Arial" pitchFamily="34" charset="0"/>
              </a:rPr>
              <a:t>BAEFEIPVT!</a:t>
            </a:r>
          </a:p>
        </p:txBody>
      </p:sp>
      <p:cxnSp>
        <p:nvCxnSpPr>
          <p:cNvPr id="8" name="Straight Connector 7"/>
          <p:cNvCxnSpPr/>
          <p:nvPr/>
        </p:nvCxnSpPr>
        <p:spPr>
          <a:xfrm>
            <a:off x="1143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812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195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5775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3886200"/>
            <a:ext cx="0" cy="609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143000" y="4495800"/>
            <a:ext cx="64770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55307" name="TextBox 15"/>
          <p:cNvSpPr txBox="1">
            <a:spLocks noChangeArrowheads="1"/>
          </p:cNvSpPr>
          <p:nvPr/>
        </p:nvSpPr>
        <p:spPr bwMode="auto">
          <a:xfrm>
            <a:off x="1143000" y="3962400"/>
            <a:ext cx="1447800" cy="461963"/>
          </a:xfrm>
          <a:prstGeom prst="rect">
            <a:avLst/>
          </a:prstGeom>
          <a:noFill/>
          <a:ln w="9525">
            <a:noFill/>
            <a:miter lim="800000"/>
            <a:headEnd/>
            <a:tailEnd/>
          </a:ln>
        </p:spPr>
        <p:txBody>
          <a:bodyPr>
            <a:spAutoFit/>
          </a:bodyPr>
          <a:lstStyle/>
          <a:p>
            <a:r>
              <a:rPr lang="en-US" sz="2400" b="1">
                <a:solidFill>
                  <a:srgbClr val="7030A0"/>
                </a:solidFill>
              </a:rPr>
              <a:t>g = 20%</a:t>
            </a:r>
          </a:p>
        </p:txBody>
      </p:sp>
      <p:sp>
        <p:nvSpPr>
          <p:cNvPr id="55308" name="TextBox 16"/>
          <p:cNvSpPr txBox="1">
            <a:spLocks noChangeArrowheads="1"/>
          </p:cNvSpPr>
          <p:nvPr/>
        </p:nvSpPr>
        <p:spPr bwMode="auto">
          <a:xfrm>
            <a:off x="2362200" y="3962400"/>
            <a:ext cx="15240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55309" name="TextBox 17"/>
          <p:cNvSpPr txBox="1">
            <a:spLocks noChangeArrowheads="1"/>
          </p:cNvSpPr>
          <p:nvPr/>
        </p:nvSpPr>
        <p:spPr bwMode="auto">
          <a:xfrm>
            <a:off x="3581400" y="3962400"/>
            <a:ext cx="1371600" cy="461963"/>
          </a:xfrm>
          <a:prstGeom prst="rect">
            <a:avLst/>
          </a:prstGeom>
          <a:noFill/>
          <a:ln w="9525">
            <a:noFill/>
            <a:miter lim="800000"/>
            <a:headEnd/>
            <a:tailEnd/>
          </a:ln>
        </p:spPr>
        <p:txBody>
          <a:bodyPr>
            <a:spAutoFit/>
          </a:bodyPr>
          <a:lstStyle/>
          <a:p>
            <a:r>
              <a:rPr lang="en-US" sz="2400" b="1">
                <a:solidFill>
                  <a:srgbClr val="7030A0"/>
                </a:solidFill>
              </a:rPr>
              <a:t>g = 15%</a:t>
            </a:r>
          </a:p>
        </p:txBody>
      </p:sp>
      <p:sp>
        <p:nvSpPr>
          <p:cNvPr id="55310" name="TextBox 18"/>
          <p:cNvSpPr txBox="1">
            <a:spLocks noChangeArrowheads="1"/>
          </p:cNvSpPr>
          <p:nvPr/>
        </p:nvSpPr>
        <p:spPr bwMode="auto">
          <a:xfrm>
            <a:off x="4876800" y="3962400"/>
            <a:ext cx="1219200" cy="461963"/>
          </a:xfrm>
          <a:prstGeom prst="rect">
            <a:avLst/>
          </a:prstGeom>
          <a:noFill/>
          <a:ln w="9525">
            <a:noFill/>
            <a:miter lim="800000"/>
            <a:headEnd/>
            <a:tailEnd/>
          </a:ln>
        </p:spPr>
        <p:txBody>
          <a:bodyPr>
            <a:spAutoFit/>
          </a:bodyPr>
          <a:lstStyle/>
          <a:p>
            <a:r>
              <a:rPr lang="en-US" sz="2400" b="1">
                <a:solidFill>
                  <a:srgbClr val="7030A0"/>
                </a:solidFill>
              </a:rPr>
              <a:t>g = 5%</a:t>
            </a:r>
          </a:p>
        </p:txBody>
      </p:sp>
      <p:cxnSp>
        <p:nvCxnSpPr>
          <p:cNvPr id="20" name="Straight Connector 19"/>
          <p:cNvCxnSpPr/>
          <p:nvPr/>
        </p:nvCxnSpPr>
        <p:spPr>
          <a:xfrm flipH="1">
            <a:off x="381000" y="4495800"/>
            <a:ext cx="762000" cy="38100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5312" name="TextBox 22"/>
          <p:cNvSpPr txBox="1">
            <a:spLocks noChangeArrowheads="1"/>
          </p:cNvSpPr>
          <p:nvPr/>
        </p:nvSpPr>
        <p:spPr bwMode="auto">
          <a:xfrm rot="-1668454">
            <a:off x="-46038" y="3817938"/>
            <a:ext cx="1397001" cy="830262"/>
          </a:xfrm>
          <a:prstGeom prst="rect">
            <a:avLst/>
          </a:prstGeom>
          <a:noFill/>
          <a:ln w="9525">
            <a:noFill/>
            <a:miter lim="800000"/>
            <a:headEnd/>
            <a:tailEnd/>
          </a:ln>
        </p:spPr>
        <p:txBody>
          <a:bodyPr>
            <a:spAutoFit/>
          </a:bodyPr>
          <a:lstStyle/>
          <a:p>
            <a:r>
              <a:rPr lang="en-US" sz="2400">
                <a:latin typeface="Arial Black" pitchFamily="34" charset="0"/>
              </a:rPr>
              <a:t>  D</a:t>
            </a:r>
            <a:r>
              <a:rPr lang="en-US" sz="2400" baseline="-25000">
                <a:latin typeface="Arial Black" pitchFamily="34" charset="0"/>
              </a:rPr>
              <a:t>0</a:t>
            </a:r>
            <a:r>
              <a:rPr lang="en-US" sz="2400">
                <a:latin typeface="Arial Black" pitchFamily="34" charset="0"/>
              </a:rPr>
              <a:t> = $1.00</a:t>
            </a:r>
          </a:p>
        </p:txBody>
      </p:sp>
      <p:grpSp>
        <p:nvGrpSpPr>
          <p:cNvPr id="55313" name="Group 27"/>
          <p:cNvGrpSpPr>
            <a:grpSpLocks/>
          </p:cNvGrpSpPr>
          <p:nvPr/>
        </p:nvGrpSpPr>
        <p:grpSpPr bwMode="auto">
          <a:xfrm>
            <a:off x="2133600" y="3276600"/>
            <a:ext cx="4267200" cy="584200"/>
            <a:chOff x="2133600" y="3429000"/>
            <a:chExt cx="4267200" cy="584775"/>
          </a:xfrm>
        </p:grpSpPr>
        <p:sp>
          <p:nvSpPr>
            <p:cNvPr id="55330" name="TextBox 23"/>
            <p:cNvSpPr txBox="1">
              <a:spLocks noChangeArrowheads="1"/>
            </p:cNvSpPr>
            <p:nvPr/>
          </p:nvSpPr>
          <p:spPr bwMode="auto">
            <a:xfrm>
              <a:off x="2133600" y="3429000"/>
              <a:ext cx="762000" cy="584775"/>
            </a:xfrm>
            <a:prstGeom prst="rect">
              <a:avLst/>
            </a:prstGeom>
            <a:noFill/>
            <a:ln w="9525">
              <a:noFill/>
              <a:miter lim="800000"/>
              <a:headEnd/>
              <a:tailEnd/>
            </a:ln>
          </p:spPr>
          <p:txBody>
            <a:bodyPr>
              <a:spAutoFit/>
            </a:bodyPr>
            <a:lstStyle/>
            <a:p>
              <a:r>
                <a:rPr lang="en-US" sz="3200">
                  <a:latin typeface="Arial Black" pitchFamily="34" charset="0"/>
                </a:rPr>
                <a:t>1</a:t>
              </a:r>
            </a:p>
          </p:txBody>
        </p:sp>
        <p:sp>
          <p:nvSpPr>
            <p:cNvPr id="55331" name="TextBox 24"/>
            <p:cNvSpPr txBox="1">
              <a:spLocks noChangeArrowheads="1"/>
            </p:cNvSpPr>
            <p:nvPr/>
          </p:nvSpPr>
          <p:spPr bwMode="auto">
            <a:xfrm>
              <a:off x="3352800" y="3429000"/>
              <a:ext cx="609600" cy="584775"/>
            </a:xfrm>
            <a:prstGeom prst="rect">
              <a:avLst/>
            </a:prstGeom>
            <a:noFill/>
            <a:ln w="9525">
              <a:noFill/>
              <a:miter lim="800000"/>
              <a:headEnd/>
              <a:tailEnd/>
            </a:ln>
          </p:spPr>
          <p:txBody>
            <a:bodyPr>
              <a:spAutoFit/>
            </a:bodyPr>
            <a:lstStyle/>
            <a:p>
              <a:r>
                <a:rPr lang="en-US" sz="3200">
                  <a:latin typeface="Arial Black" pitchFamily="34" charset="0"/>
                </a:rPr>
                <a:t>2</a:t>
              </a:r>
            </a:p>
          </p:txBody>
        </p:sp>
        <p:sp>
          <p:nvSpPr>
            <p:cNvPr id="55332" name="TextBox 25"/>
            <p:cNvSpPr txBox="1">
              <a:spLocks noChangeArrowheads="1"/>
            </p:cNvSpPr>
            <p:nvPr/>
          </p:nvSpPr>
          <p:spPr bwMode="auto">
            <a:xfrm>
              <a:off x="4572000" y="3429000"/>
              <a:ext cx="762000" cy="584775"/>
            </a:xfrm>
            <a:prstGeom prst="rect">
              <a:avLst/>
            </a:prstGeom>
            <a:noFill/>
            <a:ln w="9525">
              <a:noFill/>
              <a:miter lim="800000"/>
              <a:headEnd/>
              <a:tailEnd/>
            </a:ln>
          </p:spPr>
          <p:txBody>
            <a:bodyPr>
              <a:spAutoFit/>
            </a:bodyPr>
            <a:lstStyle/>
            <a:p>
              <a:r>
                <a:rPr lang="en-US" sz="3200">
                  <a:latin typeface="Arial Black" pitchFamily="34" charset="0"/>
                </a:rPr>
                <a:t>3</a:t>
              </a:r>
            </a:p>
          </p:txBody>
        </p:sp>
        <p:sp>
          <p:nvSpPr>
            <p:cNvPr id="55333" name="TextBox 26"/>
            <p:cNvSpPr txBox="1">
              <a:spLocks noChangeArrowheads="1"/>
            </p:cNvSpPr>
            <p:nvPr/>
          </p:nvSpPr>
          <p:spPr bwMode="auto">
            <a:xfrm>
              <a:off x="5943600" y="3429000"/>
              <a:ext cx="457200" cy="584775"/>
            </a:xfrm>
            <a:prstGeom prst="rect">
              <a:avLst/>
            </a:prstGeom>
            <a:noFill/>
            <a:ln w="9525">
              <a:noFill/>
              <a:miter lim="800000"/>
              <a:headEnd/>
              <a:tailEnd/>
            </a:ln>
          </p:spPr>
          <p:txBody>
            <a:bodyPr>
              <a:spAutoFit/>
            </a:bodyPr>
            <a:lstStyle/>
            <a:p>
              <a:r>
                <a:rPr lang="en-US" sz="3200">
                  <a:latin typeface="Arial Black" pitchFamily="34" charset="0"/>
                </a:rPr>
                <a:t>4</a:t>
              </a:r>
            </a:p>
          </p:txBody>
        </p:sp>
      </p:grpSp>
      <p:grpSp>
        <p:nvGrpSpPr>
          <p:cNvPr id="55314" name="Group 31"/>
          <p:cNvGrpSpPr>
            <a:grpSpLocks/>
          </p:cNvGrpSpPr>
          <p:nvPr/>
        </p:nvGrpSpPr>
        <p:grpSpPr bwMode="auto">
          <a:xfrm>
            <a:off x="5943600" y="3810000"/>
            <a:ext cx="2514600" cy="830263"/>
            <a:chOff x="5943600" y="3810000"/>
            <a:chExt cx="2514600" cy="830997"/>
          </a:xfrm>
        </p:grpSpPr>
        <p:cxnSp>
          <p:nvCxnSpPr>
            <p:cNvPr id="30" name="Straight Arrow Connector 29"/>
            <p:cNvCxnSpPr/>
            <p:nvPr/>
          </p:nvCxnSpPr>
          <p:spPr>
            <a:xfrm>
              <a:off x="5943600" y="4191337"/>
              <a:ext cx="19050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329" name="TextBox 30"/>
            <p:cNvSpPr txBox="1">
              <a:spLocks noChangeArrowheads="1"/>
            </p:cNvSpPr>
            <p:nvPr/>
          </p:nvSpPr>
          <p:spPr bwMode="auto">
            <a:xfrm>
              <a:off x="7848600" y="3810000"/>
              <a:ext cx="609600" cy="830997"/>
            </a:xfrm>
            <a:prstGeom prst="rect">
              <a:avLst/>
            </a:prstGeom>
            <a:noFill/>
            <a:ln w="9525">
              <a:noFill/>
              <a:miter lim="800000"/>
              <a:headEnd/>
              <a:tailEnd/>
            </a:ln>
          </p:spPr>
          <p:txBody>
            <a:bodyPr>
              <a:spAutoFit/>
            </a:bodyPr>
            <a:lstStyle/>
            <a:p>
              <a:r>
                <a:rPr lang="en-US" sz="4800">
                  <a:solidFill>
                    <a:srgbClr val="FF0000"/>
                  </a:solidFill>
                  <a:latin typeface="Arial Black" pitchFamily="34" charset="0"/>
                </a:rPr>
                <a:t>∞</a:t>
              </a:r>
            </a:p>
          </p:txBody>
        </p:sp>
      </p:grpSp>
      <p:sp>
        <p:nvSpPr>
          <p:cNvPr id="55315" name="TextBox 32"/>
          <p:cNvSpPr txBox="1">
            <a:spLocks noChangeArrowheads="1"/>
          </p:cNvSpPr>
          <p:nvPr/>
        </p:nvSpPr>
        <p:spPr bwMode="auto">
          <a:xfrm>
            <a:off x="2133600" y="4572000"/>
            <a:ext cx="13716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1</a:t>
            </a:r>
          </a:p>
        </p:txBody>
      </p:sp>
      <p:sp>
        <p:nvSpPr>
          <p:cNvPr id="55316" name="TextBox 33"/>
          <p:cNvSpPr txBox="1">
            <a:spLocks noChangeArrowheads="1"/>
          </p:cNvSpPr>
          <p:nvPr/>
        </p:nvSpPr>
        <p:spPr bwMode="auto">
          <a:xfrm>
            <a:off x="3352800" y="4572000"/>
            <a:ext cx="9906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2</a:t>
            </a:r>
          </a:p>
        </p:txBody>
      </p:sp>
      <p:sp>
        <p:nvSpPr>
          <p:cNvPr id="55317" name="TextBox 34"/>
          <p:cNvSpPr txBox="1">
            <a:spLocks noChangeArrowheads="1"/>
          </p:cNvSpPr>
          <p:nvPr/>
        </p:nvSpPr>
        <p:spPr bwMode="auto">
          <a:xfrm>
            <a:off x="4648200" y="4572000"/>
            <a:ext cx="914400" cy="584200"/>
          </a:xfrm>
          <a:prstGeom prst="rect">
            <a:avLst/>
          </a:prstGeom>
          <a:noFill/>
          <a:ln w="9525">
            <a:noFill/>
            <a:miter lim="800000"/>
            <a:headEnd/>
            <a:tailEnd/>
          </a:ln>
        </p:spPr>
        <p:txBody>
          <a:bodyPr>
            <a:spAutoFit/>
          </a:bodyPr>
          <a:lstStyle/>
          <a:p>
            <a:r>
              <a:rPr lang="en-US" sz="3200">
                <a:latin typeface="Arial Black" pitchFamily="34" charset="0"/>
              </a:rPr>
              <a:t>D</a:t>
            </a:r>
            <a:r>
              <a:rPr lang="en-US" sz="3200" baseline="-25000">
                <a:latin typeface="Arial Black" pitchFamily="34" charset="0"/>
              </a:rPr>
              <a:t>3</a:t>
            </a:r>
          </a:p>
        </p:txBody>
      </p:sp>
      <p:sp>
        <p:nvSpPr>
          <p:cNvPr id="55318" name="TextBox 36"/>
          <p:cNvSpPr txBox="1">
            <a:spLocks noChangeArrowheads="1"/>
          </p:cNvSpPr>
          <p:nvPr/>
        </p:nvSpPr>
        <p:spPr bwMode="auto">
          <a:xfrm>
            <a:off x="3352800" y="2819400"/>
            <a:ext cx="1905000" cy="523875"/>
          </a:xfrm>
          <a:prstGeom prst="rect">
            <a:avLst/>
          </a:prstGeom>
          <a:noFill/>
          <a:ln w="9525">
            <a:noFill/>
            <a:miter lim="800000"/>
            <a:headEnd/>
            <a:tailEnd/>
          </a:ln>
        </p:spPr>
        <p:txBody>
          <a:bodyPr>
            <a:spAutoFit/>
          </a:bodyPr>
          <a:lstStyle/>
          <a:p>
            <a:r>
              <a:rPr lang="en-US" sz="2800">
                <a:latin typeface="Arial Black" pitchFamily="34" charset="0"/>
              </a:rPr>
              <a:t>R = 20%</a:t>
            </a:r>
          </a:p>
        </p:txBody>
      </p:sp>
      <p:sp>
        <p:nvSpPr>
          <p:cNvPr id="55319" name="TextBox 37"/>
          <p:cNvSpPr txBox="1">
            <a:spLocks noChangeArrowheads="1"/>
          </p:cNvSpPr>
          <p:nvPr/>
        </p:nvSpPr>
        <p:spPr bwMode="auto">
          <a:xfrm>
            <a:off x="1752600" y="5029200"/>
            <a:ext cx="5562600" cy="584200"/>
          </a:xfrm>
          <a:prstGeom prst="rect">
            <a:avLst/>
          </a:prstGeom>
          <a:noFill/>
          <a:ln w="9525">
            <a:noFill/>
            <a:miter lim="800000"/>
            <a:headEnd/>
            <a:tailEnd/>
          </a:ln>
        </p:spPr>
        <p:txBody>
          <a:bodyPr>
            <a:spAutoFit/>
          </a:bodyPr>
          <a:lstStyle/>
          <a:p>
            <a:r>
              <a:rPr lang="en-US" sz="3200">
                <a:solidFill>
                  <a:srgbClr val="0070C0"/>
                </a:solidFill>
                <a:latin typeface="Arial Black" pitchFamily="34" charset="0"/>
              </a:rPr>
              <a:t>1.20   1.38   1.59</a:t>
            </a:r>
          </a:p>
        </p:txBody>
      </p:sp>
      <p:sp>
        <p:nvSpPr>
          <p:cNvPr id="55320" name="TextBox 38"/>
          <p:cNvSpPr txBox="1">
            <a:spLocks noChangeArrowheads="1"/>
          </p:cNvSpPr>
          <p:nvPr/>
        </p:nvSpPr>
        <p:spPr bwMode="auto">
          <a:xfrm>
            <a:off x="4724400" y="6019800"/>
            <a:ext cx="2590800" cy="584200"/>
          </a:xfrm>
          <a:prstGeom prst="rect">
            <a:avLst/>
          </a:prstGeom>
          <a:noFill/>
          <a:ln w="9525">
            <a:noFill/>
            <a:miter lim="800000"/>
            <a:headEnd/>
            <a:tailEnd/>
          </a:ln>
        </p:spPr>
        <p:txBody>
          <a:bodyPr>
            <a:spAutoFit/>
          </a:bodyPr>
          <a:lstStyle/>
          <a:p>
            <a:r>
              <a:rPr lang="en-US" sz="3200">
                <a:solidFill>
                  <a:srgbClr val="7030A0"/>
                </a:solidFill>
                <a:latin typeface="Arial Black" pitchFamily="34" charset="0"/>
              </a:rPr>
              <a:t>P</a:t>
            </a:r>
            <a:r>
              <a:rPr lang="en-US" sz="3200" baseline="-25000">
                <a:solidFill>
                  <a:srgbClr val="7030A0"/>
                </a:solidFill>
                <a:latin typeface="Arial Black" pitchFamily="34" charset="0"/>
              </a:rPr>
              <a:t>3</a:t>
            </a:r>
            <a:r>
              <a:rPr lang="en-US" sz="3200">
                <a:solidFill>
                  <a:srgbClr val="7030A0"/>
                </a:solidFill>
                <a:latin typeface="Arial Black" pitchFamily="34" charset="0"/>
              </a:rPr>
              <a:t> = 11.13</a:t>
            </a:r>
          </a:p>
        </p:txBody>
      </p:sp>
      <p:cxnSp>
        <p:nvCxnSpPr>
          <p:cNvPr id="36" name="Straight Arrow Connector 35"/>
          <p:cNvCxnSpPr/>
          <p:nvPr/>
        </p:nvCxnSpPr>
        <p:spPr>
          <a:xfrm flipH="1">
            <a:off x="1371600" y="5562600"/>
            <a:ext cx="990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371600" y="5791200"/>
            <a:ext cx="2209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1371600" y="6019800"/>
            <a:ext cx="3733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371600" y="6248400"/>
            <a:ext cx="33528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105400" y="5562600"/>
            <a:ext cx="0" cy="4572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81400" y="5562600"/>
            <a:ext cx="0" cy="2286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55327" name="TextBox 52"/>
          <p:cNvSpPr txBox="1">
            <a:spLocks noChangeArrowheads="1"/>
          </p:cNvSpPr>
          <p:nvPr/>
        </p:nvSpPr>
        <p:spPr bwMode="auto">
          <a:xfrm>
            <a:off x="0" y="5562600"/>
            <a:ext cx="1600200" cy="584200"/>
          </a:xfrm>
          <a:prstGeom prst="rect">
            <a:avLst/>
          </a:prstGeom>
          <a:noFill/>
          <a:ln w="9525">
            <a:noFill/>
            <a:miter lim="800000"/>
            <a:headEnd/>
            <a:tailEnd/>
          </a:ln>
        </p:spPr>
        <p:txBody>
          <a:bodyPr>
            <a:spAutoFit/>
          </a:bodyPr>
          <a:lstStyle/>
          <a:p>
            <a:r>
              <a:rPr lang="en-US" sz="3200">
                <a:latin typeface="Arial Black" pitchFamily="34" charset="0"/>
              </a:rPr>
              <a:t>$9.32</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914400" y="76200"/>
            <a:ext cx="7772400" cy="1447800"/>
          </a:xfrm>
          <a:solidFill>
            <a:schemeClr val="bg2"/>
          </a:solidFill>
        </p:spPr>
        <p:txBody>
          <a:bodyPr rtlCol="0">
            <a:normAutofit fontScale="90000"/>
          </a:bodyPr>
          <a:lstStyle/>
          <a:p>
            <a:pPr fontAlgn="auto">
              <a:spcAft>
                <a:spcPts val="0"/>
              </a:spcAft>
              <a:defRPr/>
            </a:pPr>
            <a:r>
              <a:rPr lang="en-US" sz="4800" b="1" smtClean="0"/>
              <a:t>Stock Price Sensitivity to Dividend Growth, g</a:t>
            </a:r>
          </a:p>
        </p:txBody>
      </p:sp>
      <p:sp>
        <p:nvSpPr>
          <p:cNvPr id="86017" name="Slide Number Placeholder 22"/>
          <p:cNvSpPr>
            <a:spLocks noGrp="1"/>
          </p:cNvSpPr>
          <p:nvPr>
            <p:ph type="sldNum" sz="quarter" idx="12"/>
          </p:nvPr>
        </p:nvSpPr>
        <p:spPr bwMode="auto">
          <a:ln>
            <a:round/>
            <a:headEnd/>
            <a:tailEnd/>
          </a:ln>
        </p:spPr>
        <p:txBody>
          <a:bodyPr/>
          <a:lstStyle/>
          <a:p>
            <a:pPr>
              <a:defRPr/>
            </a:pPr>
            <a:r>
              <a:rPr lang="en-US"/>
              <a:t>8-</a:t>
            </a:r>
            <a:fld id="{4C5A7989-5263-479D-B693-82BA520EE61F}" type="slidenum">
              <a:rPr lang="en-US"/>
              <a:pPr>
                <a:defRPr/>
              </a:pPr>
              <a:t>52</a:t>
            </a:fld>
            <a:endParaRPr lang="en-US"/>
          </a:p>
        </p:txBody>
      </p:sp>
      <p:sp>
        <p:nvSpPr>
          <p:cNvPr id="56324" name="TextBox 4"/>
          <p:cNvSpPr txBox="1">
            <a:spLocks noChangeArrowheads="1"/>
          </p:cNvSpPr>
          <p:nvPr/>
        </p:nvSpPr>
        <p:spPr bwMode="auto">
          <a:xfrm>
            <a:off x="3124200" y="1524000"/>
            <a:ext cx="3200400" cy="461963"/>
          </a:xfrm>
          <a:prstGeom prst="rect">
            <a:avLst/>
          </a:prstGeom>
          <a:noFill/>
          <a:ln w="9525">
            <a:noFill/>
            <a:miter lim="800000"/>
            <a:headEnd/>
            <a:tailEnd/>
          </a:ln>
        </p:spPr>
        <p:txBody>
          <a:bodyPr>
            <a:spAutoFit/>
          </a:bodyPr>
          <a:lstStyle/>
          <a:p>
            <a:pPr>
              <a:spcBef>
                <a:spcPct val="50000"/>
              </a:spcBef>
            </a:pPr>
            <a:r>
              <a:rPr lang="en-US" sz="2400" b="1"/>
              <a:t>D</a:t>
            </a:r>
            <a:r>
              <a:rPr lang="en-US" sz="2400" b="1" baseline="-25000"/>
              <a:t>1</a:t>
            </a:r>
            <a:r>
              <a:rPr lang="en-US" sz="2400" b="1"/>
              <a:t> = $2; R = 20%</a:t>
            </a:r>
          </a:p>
        </p:txBody>
      </p:sp>
      <p:grpSp>
        <p:nvGrpSpPr>
          <p:cNvPr id="56325" name="Group 4"/>
          <p:cNvGrpSpPr>
            <a:grpSpLocks noChangeAspect="1"/>
          </p:cNvGrpSpPr>
          <p:nvPr/>
        </p:nvGrpSpPr>
        <p:grpSpPr bwMode="auto">
          <a:xfrm>
            <a:off x="762000" y="2132013"/>
            <a:ext cx="7561263" cy="4495800"/>
            <a:chOff x="480" y="1248"/>
            <a:chExt cx="4763" cy="2832"/>
          </a:xfrm>
        </p:grpSpPr>
        <p:sp>
          <p:nvSpPr>
            <p:cNvPr id="56326" name="AutoShape 3"/>
            <p:cNvSpPr>
              <a:spLocks noChangeAspect="1" noChangeArrowheads="1" noTextEdit="1"/>
            </p:cNvSpPr>
            <p:nvPr/>
          </p:nvSpPr>
          <p:spPr bwMode="auto">
            <a:xfrm>
              <a:off x="480" y="1248"/>
              <a:ext cx="4763" cy="2832"/>
            </a:xfrm>
            <a:prstGeom prst="rect">
              <a:avLst/>
            </a:prstGeom>
            <a:solidFill>
              <a:srgbClr val="FFFFFF"/>
            </a:solidFill>
            <a:ln w="12700" algn="ctr">
              <a:solidFill>
                <a:srgbClr val="000000"/>
              </a:solidFill>
              <a:miter lim="800000"/>
              <a:headEnd/>
              <a:tailEnd/>
            </a:ln>
          </p:spPr>
          <p:txBody>
            <a:bodyPr/>
            <a:lstStyle/>
            <a:p>
              <a:endParaRPr lang="en-US"/>
            </a:p>
          </p:txBody>
        </p:sp>
        <p:sp>
          <p:nvSpPr>
            <p:cNvPr id="56327" name="Rectangle 5"/>
            <p:cNvSpPr>
              <a:spLocks noChangeArrowheads="1"/>
            </p:cNvSpPr>
            <p:nvPr/>
          </p:nvSpPr>
          <p:spPr bwMode="auto">
            <a:xfrm>
              <a:off x="1099" y="1449"/>
              <a:ext cx="3928" cy="1994"/>
            </a:xfrm>
            <a:prstGeom prst="rect">
              <a:avLst/>
            </a:prstGeom>
            <a:noFill/>
            <a:ln w="9525">
              <a:noFill/>
              <a:miter lim="800000"/>
              <a:headEnd/>
              <a:tailEnd/>
            </a:ln>
          </p:spPr>
          <p:txBody>
            <a:bodyPr/>
            <a:lstStyle/>
            <a:p>
              <a:endParaRPr lang="en-US">
                <a:latin typeface="Perpetua" pitchFamily="18" charset="0"/>
              </a:endParaRPr>
            </a:p>
          </p:txBody>
        </p:sp>
        <p:sp>
          <p:nvSpPr>
            <p:cNvPr id="56328" name="Line 6"/>
            <p:cNvSpPr>
              <a:spLocks noChangeShapeType="1"/>
            </p:cNvSpPr>
            <p:nvPr/>
          </p:nvSpPr>
          <p:spPr bwMode="auto">
            <a:xfrm>
              <a:off x="1099" y="3042"/>
              <a:ext cx="3928" cy="1"/>
            </a:xfrm>
            <a:prstGeom prst="line">
              <a:avLst/>
            </a:prstGeom>
            <a:noFill/>
            <a:ln w="9525">
              <a:solidFill>
                <a:srgbClr val="000000"/>
              </a:solidFill>
              <a:round/>
              <a:headEnd/>
              <a:tailEnd/>
            </a:ln>
          </p:spPr>
          <p:txBody>
            <a:bodyPr/>
            <a:lstStyle/>
            <a:p>
              <a:endParaRPr lang="en-US"/>
            </a:p>
          </p:txBody>
        </p:sp>
        <p:sp>
          <p:nvSpPr>
            <p:cNvPr id="56329" name="Line 7"/>
            <p:cNvSpPr>
              <a:spLocks noChangeShapeType="1"/>
            </p:cNvSpPr>
            <p:nvPr/>
          </p:nvSpPr>
          <p:spPr bwMode="auto">
            <a:xfrm>
              <a:off x="1099" y="2646"/>
              <a:ext cx="3928" cy="1"/>
            </a:xfrm>
            <a:prstGeom prst="line">
              <a:avLst/>
            </a:prstGeom>
            <a:noFill/>
            <a:ln w="9525">
              <a:solidFill>
                <a:srgbClr val="000000"/>
              </a:solidFill>
              <a:round/>
              <a:headEnd/>
              <a:tailEnd/>
            </a:ln>
          </p:spPr>
          <p:txBody>
            <a:bodyPr/>
            <a:lstStyle/>
            <a:p>
              <a:endParaRPr lang="en-US"/>
            </a:p>
          </p:txBody>
        </p:sp>
        <p:sp>
          <p:nvSpPr>
            <p:cNvPr id="56330" name="Line 8"/>
            <p:cNvSpPr>
              <a:spLocks noChangeShapeType="1"/>
            </p:cNvSpPr>
            <p:nvPr/>
          </p:nvSpPr>
          <p:spPr bwMode="auto">
            <a:xfrm>
              <a:off x="1099" y="2245"/>
              <a:ext cx="3928" cy="1"/>
            </a:xfrm>
            <a:prstGeom prst="line">
              <a:avLst/>
            </a:prstGeom>
            <a:noFill/>
            <a:ln w="9525">
              <a:solidFill>
                <a:srgbClr val="000000"/>
              </a:solidFill>
              <a:round/>
              <a:headEnd/>
              <a:tailEnd/>
            </a:ln>
          </p:spPr>
          <p:txBody>
            <a:bodyPr/>
            <a:lstStyle/>
            <a:p>
              <a:endParaRPr lang="en-US"/>
            </a:p>
          </p:txBody>
        </p:sp>
        <p:sp>
          <p:nvSpPr>
            <p:cNvPr id="56331" name="Line 9"/>
            <p:cNvSpPr>
              <a:spLocks noChangeShapeType="1"/>
            </p:cNvSpPr>
            <p:nvPr/>
          </p:nvSpPr>
          <p:spPr bwMode="auto">
            <a:xfrm>
              <a:off x="1099" y="1850"/>
              <a:ext cx="3928" cy="1"/>
            </a:xfrm>
            <a:prstGeom prst="line">
              <a:avLst/>
            </a:prstGeom>
            <a:noFill/>
            <a:ln w="9525">
              <a:solidFill>
                <a:srgbClr val="000000"/>
              </a:solidFill>
              <a:round/>
              <a:headEnd/>
              <a:tailEnd/>
            </a:ln>
          </p:spPr>
          <p:txBody>
            <a:bodyPr/>
            <a:lstStyle/>
            <a:p>
              <a:endParaRPr lang="en-US"/>
            </a:p>
          </p:txBody>
        </p:sp>
        <p:sp>
          <p:nvSpPr>
            <p:cNvPr id="56332" name="Line 10"/>
            <p:cNvSpPr>
              <a:spLocks noChangeShapeType="1"/>
            </p:cNvSpPr>
            <p:nvPr/>
          </p:nvSpPr>
          <p:spPr bwMode="auto">
            <a:xfrm>
              <a:off x="1099" y="1449"/>
              <a:ext cx="3928" cy="1"/>
            </a:xfrm>
            <a:prstGeom prst="line">
              <a:avLst/>
            </a:prstGeom>
            <a:noFill/>
            <a:ln w="9525">
              <a:solidFill>
                <a:srgbClr val="000000"/>
              </a:solidFill>
              <a:round/>
              <a:headEnd/>
              <a:tailEnd/>
            </a:ln>
          </p:spPr>
          <p:txBody>
            <a:bodyPr/>
            <a:lstStyle/>
            <a:p>
              <a:endParaRPr lang="en-US"/>
            </a:p>
          </p:txBody>
        </p:sp>
        <p:sp>
          <p:nvSpPr>
            <p:cNvPr id="56333" name="Rectangle 11"/>
            <p:cNvSpPr>
              <a:spLocks noChangeArrowheads="1"/>
            </p:cNvSpPr>
            <p:nvPr/>
          </p:nvSpPr>
          <p:spPr bwMode="auto">
            <a:xfrm>
              <a:off x="1099" y="1449"/>
              <a:ext cx="3928" cy="1994"/>
            </a:xfrm>
            <a:prstGeom prst="rect">
              <a:avLst/>
            </a:prstGeom>
            <a:noFill/>
            <a:ln w="9525">
              <a:solidFill>
                <a:srgbClr val="000000"/>
              </a:solidFill>
              <a:miter lim="800000"/>
              <a:headEnd/>
              <a:tailEnd/>
            </a:ln>
          </p:spPr>
          <p:txBody>
            <a:bodyPr/>
            <a:lstStyle/>
            <a:p>
              <a:endParaRPr lang="en-US">
                <a:latin typeface="Perpetua" pitchFamily="18" charset="0"/>
              </a:endParaRPr>
            </a:p>
          </p:txBody>
        </p:sp>
        <p:sp>
          <p:nvSpPr>
            <p:cNvPr id="56334" name="Line 12"/>
            <p:cNvSpPr>
              <a:spLocks noChangeShapeType="1"/>
            </p:cNvSpPr>
            <p:nvPr/>
          </p:nvSpPr>
          <p:spPr bwMode="auto">
            <a:xfrm>
              <a:off x="1099" y="1449"/>
              <a:ext cx="1" cy="1994"/>
            </a:xfrm>
            <a:prstGeom prst="line">
              <a:avLst/>
            </a:prstGeom>
            <a:noFill/>
            <a:ln w="9525">
              <a:solidFill>
                <a:srgbClr val="000000"/>
              </a:solidFill>
              <a:round/>
              <a:headEnd/>
              <a:tailEnd/>
            </a:ln>
          </p:spPr>
          <p:txBody>
            <a:bodyPr/>
            <a:lstStyle/>
            <a:p>
              <a:endParaRPr lang="en-US"/>
            </a:p>
          </p:txBody>
        </p:sp>
        <p:sp>
          <p:nvSpPr>
            <p:cNvPr id="56335" name="Line 13"/>
            <p:cNvSpPr>
              <a:spLocks noChangeShapeType="1"/>
            </p:cNvSpPr>
            <p:nvPr/>
          </p:nvSpPr>
          <p:spPr bwMode="auto">
            <a:xfrm>
              <a:off x="1060" y="3443"/>
              <a:ext cx="39" cy="1"/>
            </a:xfrm>
            <a:prstGeom prst="line">
              <a:avLst/>
            </a:prstGeom>
            <a:noFill/>
            <a:ln w="9525">
              <a:solidFill>
                <a:srgbClr val="000000"/>
              </a:solidFill>
              <a:round/>
              <a:headEnd/>
              <a:tailEnd/>
            </a:ln>
          </p:spPr>
          <p:txBody>
            <a:bodyPr/>
            <a:lstStyle/>
            <a:p>
              <a:endParaRPr lang="en-US"/>
            </a:p>
          </p:txBody>
        </p:sp>
        <p:sp>
          <p:nvSpPr>
            <p:cNvPr id="56336" name="Line 14"/>
            <p:cNvSpPr>
              <a:spLocks noChangeShapeType="1"/>
            </p:cNvSpPr>
            <p:nvPr/>
          </p:nvSpPr>
          <p:spPr bwMode="auto">
            <a:xfrm>
              <a:off x="1060" y="3042"/>
              <a:ext cx="39" cy="1"/>
            </a:xfrm>
            <a:prstGeom prst="line">
              <a:avLst/>
            </a:prstGeom>
            <a:noFill/>
            <a:ln w="9525">
              <a:solidFill>
                <a:srgbClr val="000000"/>
              </a:solidFill>
              <a:round/>
              <a:headEnd/>
              <a:tailEnd/>
            </a:ln>
          </p:spPr>
          <p:txBody>
            <a:bodyPr/>
            <a:lstStyle/>
            <a:p>
              <a:endParaRPr lang="en-US"/>
            </a:p>
          </p:txBody>
        </p:sp>
        <p:sp>
          <p:nvSpPr>
            <p:cNvPr id="56337" name="Line 15"/>
            <p:cNvSpPr>
              <a:spLocks noChangeShapeType="1"/>
            </p:cNvSpPr>
            <p:nvPr/>
          </p:nvSpPr>
          <p:spPr bwMode="auto">
            <a:xfrm>
              <a:off x="1060" y="2646"/>
              <a:ext cx="39" cy="1"/>
            </a:xfrm>
            <a:prstGeom prst="line">
              <a:avLst/>
            </a:prstGeom>
            <a:noFill/>
            <a:ln w="9525">
              <a:solidFill>
                <a:srgbClr val="000000"/>
              </a:solidFill>
              <a:round/>
              <a:headEnd/>
              <a:tailEnd/>
            </a:ln>
          </p:spPr>
          <p:txBody>
            <a:bodyPr/>
            <a:lstStyle/>
            <a:p>
              <a:endParaRPr lang="en-US"/>
            </a:p>
          </p:txBody>
        </p:sp>
        <p:sp>
          <p:nvSpPr>
            <p:cNvPr id="56338" name="Line 16"/>
            <p:cNvSpPr>
              <a:spLocks noChangeShapeType="1"/>
            </p:cNvSpPr>
            <p:nvPr/>
          </p:nvSpPr>
          <p:spPr bwMode="auto">
            <a:xfrm>
              <a:off x="1060" y="2245"/>
              <a:ext cx="39" cy="1"/>
            </a:xfrm>
            <a:prstGeom prst="line">
              <a:avLst/>
            </a:prstGeom>
            <a:noFill/>
            <a:ln w="9525">
              <a:solidFill>
                <a:srgbClr val="000000"/>
              </a:solidFill>
              <a:round/>
              <a:headEnd/>
              <a:tailEnd/>
            </a:ln>
          </p:spPr>
          <p:txBody>
            <a:bodyPr/>
            <a:lstStyle/>
            <a:p>
              <a:endParaRPr lang="en-US"/>
            </a:p>
          </p:txBody>
        </p:sp>
        <p:sp>
          <p:nvSpPr>
            <p:cNvPr id="56339" name="Line 17"/>
            <p:cNvSpPr>
              <a:spLocks noChangeShapeType="1"/>
            </p:cNvSpPr>
            <p:nvPr/>
          </p:nvSpPr>
          <p:spPr bwMode="auto">
            <a:xfrm>
              <a:off x="1060" y="1850"/>
              <a:ext cx="39" cy="1"/>
            </a:xfrm>
            <a:prstGeom prst="line">
              <a:avLst/>
            </a:prstGeom>
            <a:noFill/>
            <a:ln w="9525">
              <a:solidFill>
                <a:srgbClr val="000000"/>
              </a:solidFill>
              <a:round/>
              <a:headEnd/>
              <a:tailEnd/>
            </a:ln>
          </p:spPr>
          <p:txBody>
            <a:bodyPr/>
            <a:lstStyle/>
            <a:p>
              <a:endParaRPr lang="en-US"/>
            </a:p>
          </p:txBody>
        </p:sp>
        <p:sp>
          <p:nvSpPr>
            <p:cNvPr id="56340" name="Line 18"/>
            <p:cNvSpPr>
              <a:spLocks noChangeShapeType="1"/>
            </p:cNvSpPr>
            <p:nvPr/>
          </p:nvSpPr>
          <p:spPr bwMode="auto">
            <a:xfrm>
              <a:off x="1060" y="1449"/>
              <a:ext cx="39" cy="1"/>
            </a:xfrm>
            <a:prstGeom prst="line">
              <a:avLst/>
            </a:prstGeom>
            <a:noFill/>
            <a:ln w="9525">
              <a:solidFill>
                <a:srgbClr val="000000"/>
              </a:solidFill>
              <a:round/>
              <a:headEnd/>
              <a:tailEnd/>
            </a:ln>
          </p:spPr>
          <p:txBody>
            <a:bodyPr/>
            <a:lstStyle/>
            <a:p>
              <a:endParaRPr lang="en-US"/>
            </a:p>
          </p:txBody>
        </p:sp>
        <p:sp>
          <p:nvSpPr>
            <p:cNvPr id="56341" name="Line 19"/>
            <p:cNvSpPr>
              <a:spLocks noChangeShapeType="1"/>
            </p:cNvSpPr>
            <p:nvPr/>
          </p:nvSpPr>
          <p:spPr bwMode="auto">
            <a:xfrm>
              <a:off x="1099" y="3443"/>
              <a:ext cx="3928" cy="1"/>
            </a:xfrm>
            <a:prstGeom prst="line">
              <a:avLst/>
            </a:prstGeom>
            <a:noFill/>
            <a:ln w="9525">
              <a:solidFill>
                <a:srgbClr val="000000"/>
              </a:solidFill>
              <a:round/>
              <a:headEnd/>
              <a:tailEnd/>
            </a:ln>
          </p:spPr>
          <p:txBody>
            <a:bodyPr/>
            <a:lstStyle/>
            <a:p>
              <a:endParaRPr lang="en-US"/>
            </a:p>
          </p:txBody>
        </p:sp>
        <p:sp>
          <p:nvSpPr>
            <p:cNvPr id="56342" name="Line 20"/>
            <p:cNvSpPr>
              <a:spLocks noChangeShapeType="1"/>
            </p:cNvSpPr>
            <p:nvPr/>
          </p:nvSpPr>
          <p:spPr bwMode="auto">
            <a:xfrm flipV="1">
              <a:off x="1099" y="3443"/>
              <a:ext cx="1" cy="41"/>
            </a:xfrm>
            <a:prstGeom prst="line">
              <a:avLst/>
            </a:prstGeom>
            <a:noFill/>
            <a:ln w="9525">
              <a:solidFill>
                <a:srgbClr val="000000"/>
              </a:solidFill>
              <a:round/>
              <a:headEnd/>
              <a:tailEnd/>
            </a:ln>
          </p:spPr>
          <p:txBody>
            <a:bodyPr/>
            <a:lstStyle/>
            <a:p>
              <a:endParaRPr lang="en-US"/>
            </a:p>
          </p:txBody>
        </p:sp>
        <p:sp>
          <p:nvSpPr>
            <p:cNvPr id="56343" name="Line 21"/>
            <p:cNvSpPr>
              <a:spLocks noChangeShapeType="1"/>
            </p:cNvSpPr>
            <p:nvPr/>
          </p:nvSpPr>
          <p:spPr bwMode="auto">
            <a:xfrm flipV="1">
              <a:off x="2082" y="3443"/>
              <a:ext cx="1" cy="41"/>
            </a:xfrm>
            <a:prstGeom prst="line">
              <a:avLst/>
            </a:prstGeom>
            <a:noFill/>
            <a:ln w="9525">
              <a:solidFill>
                <a:srgbClr val="000000"/>
              </a:solidFill>
              <a:round/>
              <a:headEnd/>
              <a:tailEnd/>
            </a:ln>
          </p:spPr>
          <p:txBody>
            <a:bodyPr/>
            <a:lstStyle/>
            <a:p>
              <a:endParaRPr lang="en-US"/>
            </a:p>
          </p:txBody>
        </p:sp>
        <p:sp>
          <p:nvSpPr>
            <p:cNvPr id="56344" name="Line 22"/>
            <p:cNvSpPr>
              <a:spLocks noChangeShapeType="1"/>
            </p:cNvSpPr>
            <p:nvPr/>
          </p:nvSpPr>
          <p:spPr bwMode="auto">
            <a:xfrm flipV="1">
              <a:off x="3066" y="3443"/>
              <a:ext cx="1" cy="41"/>
            </a:xfrm>
            <a:prstGeom prst="line">
              <a:avLst/>
            </a:prstGeom>
            <a:noFill/>
            <a:ln w="9525">
              <a:solidFill>
                <a:srgbClr val="000000"/>
              </a:solidFill>
              <a:round/>
              <a:headEnd/>
              <a:tailEnd/>
            </a:ln>
          </p:spPr>
          <p:txBody>
            <a:bodyPr/>
            <a:lstStyle/>
            <a:p>
              <a:endParaRPr lang="en-US"/>
            </a:p>
          </p:txBody>
        </p:sp>
        <p:sp>
          <p:nvSpPr>
            <p:cNvPr id="56345" name="Line 23"/>
            <p:cNvSpPr>
              <a:spLocks noChangeShapeType="1"/>
            </p:cNvSpPr>
            <p:nvPr/>
          </p:nvSpPr>
          <p:spPr bwMode="auto">
            <a:xfrm flipV="1">
              <a:off x="4044" y="3443"/>
              <a:ext cx="1" cy="41"/>
            </a:xfrm>
            <a:prstGeom prst="line">
              <a:avLst/>
            </a:prstGeom>
            <a:noFill/>
            <a:ln w="9525">
              <a:solidFill>
                <a:srgbClr val="000000"/>
              </a:solidFill>
              <a:round/>
              <a:headEnd/>
              <a:tailEnd/>
            </a:ln>
          </p:spPr>
          <p:txBody>
            <a:bodyPr/>
            <a:lstStyle/>
            <a:p>
              <a:endParaRPr lang="en-US"/>
            </a:p>
          </p:txBody>
        </p:sp>
        <p:sp>
          <p:nvSpPr>
            <p:cNvPr id="56346" name="Line 24"/>
            <p:cNvSpPr>
              <a:spLocks noChangeShapeType="1"/>
            </p:cNvSpPr>
            <p:nvPr/>
          </p:nvSpPr>
          <p:spPr bwMode="auto">
            <a:xfrm flipV="1">
              <a:off x="5027" y="3443"/>
              <a:ext cx="1" cy="41"/>
            </a:xfrm>
            <a:prstGeom prst="line">
              <a:avLst/>
            </a:prstGeom>
            <a:noFill/>
            <a:ln w="9525">
              <a:solidFill>
                <a:srgbClr val="000000"/>
              </a:solidFill>
              <a:round/>
              <a:headEnd/>
              <a:tailEnd/>
            </a:ln>
          </p:spPr>
          <p:txBody>
            <a:bodyPr/>
            <a:lstStyle/>
            <a:p>
              <a:endParaRPr lang="en-US"/>
            </a:p>
          </p:txBody>
        </p:sp>
        <p:sp>
          <p:nvSpPr>
            <p:cNvPr id="56347" name="Freeform 25"/>
            <p:cNvSpPr>
              <a:spLocks/>
            </p:cNvSpPr>
            <p:nvPr/>
          </p:nvSpPr>
          <p:spPr bwMode="auto">
            <a:xfrm>
              <a:off x="1298" y="1850"/>
              <a:ext cx="3531" cy="1510"/>
            </a:xfrm>
            <a:custGeom>
              <a:avLst/>
              <a:gdLst>
                <a:gd name="T0" fmla="*/ 0 w 639"/>
                <a:gd name="T1" fmla="*/ 52537 h 256"/>
                <a:gd name="T2" fmla="*/ 5891 w 639"/>
                <a:gd name="T3" fmla="*/ 52325 h 256"/>
                <a:gd name="T4" fmla="*/ 11969 w 639"/>
                <a:gd name="T5" fmla="*/ 52119 h 256"/>
                <a:gd name="T6" fmla="*/ 17893 w 639"/>
                <a:gd name="T7" fmla="*/ 51906 h 256"/>
                <a:gd name="T8" fmla="*/ 23971 w 639"/>
                <a:gd name="T9" fmla="*/ 51700 h 256"/>
                <a:gd name="T10" fmla="*/ 29862 w 639"/>
                <a:gd name="T11" fmla="*/ 51529 h 256"/>
                <a:gd name="T12" fmla="*/ 35940 w 639"/>
                <a:gd name="T13" fmla="*/ 51110 h 256"/>
                <a:gd name="T14" fmla="*/ 41830 w 639"/>
                <a:gd name="T15" fmla="*/ 50691 h 256"/>
                <a:gd name="T16" fmla="*/ 47909 w 639"/>
                <a:gd name="T17" fmla="*/ 50272 h 256"/>
                <a:gd name="T18" fmla="*/ 53987 w 639"/>
                <a:gd name="T19" fmla="*/ 49854 h 256"/>
                <a:gd name="T20" fmla="*/ 59911 w 639"/>
                <a:gd name="T21" fmla="*/ 49264 h 256"/>
                <a:gd name="T22" fmla="*/ 65984 w 639"/>
                <a:gd name="T23" fmla="*/ 48432 h 256"/>
                <a:gd name="T24" fmla="*/ 71880 w 639"/>
                <a:gd name="T25" fmla="*/ 47423 h 256"/>
                <a:gd name="T26" fmla="*/ 77953 w 639"/>
                <a:gd name="T27" fmla="*/ 46167 h 256"/>
                <a:gd name="T28" fmla="*/ 83849 w 639"/>
                <a:gd name="T29" fmla="*/ 44327 h 256"/>
                <a:gd name="T30" fmla="*/ 89927 w 639"/>
                <a:gd name="T31" fmla="*/ 41437 h 256"/>
                <a:gd name="T32" fmla="*/ 95851 w 639"/>
                <a:gd name="T33" fmla="*/ 36948 h 256"/>
                <a:gd name="T34" fmla="*/ 101924 w 639"/>
                <a:gd name="T35" fmla="*/ 27693 h 256"/>
                <a:gd name="T36" fmla="*/ 107820 w 639"/>
                <a:gd name="T37" fmla="*/ 0 h 2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9"/>
                <a:gd name="T58" fmla="*/ 0 h 256"/>
                <a:gd name="T59" fmla="*/ 639 w 639"/>
                <a:gd name="T60" fmla="*/ 256 h 2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9" h="256">
                  <a:moveTo>
                    <a:pt x="0" y="256"/>
                  </a:moveTo>
                  <a:lnTo>
                    <a:pt x="35" y="255"/>
                  </a:lnTo>
                  <a:lnTo>
                    <a:pt x="71" y="254"/>
                  </a:lnTo>
                  <a:lnTo>
                    <a:pt x="106" y="253"/>
                  </a:lnTo>
                  <a:lnTo>
                    <a:pt x="142" y="252"/>
                  </a:lnTo>
                  <a:lnTo>
                    <a:pt x="177" y="251"/>
                  </a:lnTo>
                  <a:lnTo>
                    <a:pt x="213" y="249"/>
                  </a:lnTo>
                  <a:lnTo>
                    <a:pt x="248" y="247"/>
                  </a:lnTo>
                  <a:lnTo>
                    <a:pt x="284" y="245"/>
                  </a:lnTo>
                  <a:lnTo>
                    <a:pt x="320" y="243"/>
                  </a:lnTo>
                  <a:lnTo>
                    <a:pt x="355" y="240"/>
                  </a:lnTo>
                  <a:lnTo>
                    <a:pt x="391" y="236"/>
                  </a:lnTo>
                  <a:lnTo>
                    <a:pt x="426" y="231"/>
                  </a:lnTo>
                  <a:lnTo>
                    <a:pt x="462" y="225"/>
                  </a:lnTo>
                  <a:lnTo>
                    <a:pt x="497" y="216"/>
                  </a:lnTo>
                  <a:lnTo>
                    <a:pt x="533" y="202"/>
                  </a:lnTo>
                  <a:lnTo>
                    <a:pt x="568" y="180"/>
                  </a:lnTo>
                  <a:lnTo>
                    <a:pt x="604" y="135"/>
                  </a:lnTo>
                  <a:lnTo>
                    <a:pt x="639" y="0"/>
                  </a:lnTo>
                </a:path>
              </a:pathLst>
            </a:custGeom>
            <a:noFill/>
            <a:ln w="63500">
              <a:solidFill>
                <a:srgbClr val="FF0000"/>
              </a:solidFill>
              <a:prstDash val="solid"/>
              <a:round/>
              <a:headEnd/>
              <a:tailEnd/>
            </a:ln>
          </p:spPr>
          <p:txBody>
            <a:bodyPr/>
            <a:lstStyle/>
            <a:p>
              <a:endParaRPr lang="en-US"/>
            </a:p>
          </p:txBody>
        </p:sp>
        <p:sp>
          <p:nvSpPr>
            <p:cNvPr id="56348" name="Freeform 26"/>
            <p:cNvSpPr>
              <a:spLocks/>
            </p:cNvSpPr>
            <p:nvPr/>
          </p:nvSpPr>
          <p:spPr bwMode="auto">
            <a:xfrm>
              <a:off x="1281" y="3342"/>
              <a:ext cx="33" cy="36"/>
            </a:xfrm>
            <a:custGeom>
              <a:avLst/>
              <a:gdLst>
                <a:gd name="T0" fmla="*/ 17 w 33"/>
                <a:gd name="T1" fmla="*/ 0 h 36"/>
                <a:gd name="T2" fmla="*/ 33 w 33"/>
                <a:gd name="T3" fmla="*/ 18 h 36"/>
                <a:gd name="T4" fmla="*/ 17 w 33"/>
                <a:gd name="T5" fmla="*/ 36 h 36"/>
                <a:gd name="T6" fmla="*/ 0 w 33"/>
                <a:gd name="T7" fmla="*/ 18 h 36"/>
                <a:gd name="T8" fmla="*/ 17 w 33"/>
                <a:gd name="T9" fmla="*/ 0 h 36"/>
                <a:gd name="T10" fmla="*/ 0 60000 65536"/>
                <a:gd name="T11" fmla="*/ 0 60000 65536"/>
                <a:gd name="T12" fmla="*/ 0 60000 65536"/>
                <a:gd name="T13" fmla="*/ 0 60000 65536"/>
                <a:gd name="T14" fmla="*/ 0 60000 65536"/>
                <a:gd name="T15" fmla="*/ 0 w 33"/>
                <a:gd name="T16" fmla="*/ 0 h 36"/>
                <a:gd name="T17" fmla="*/ 33 w 33"/>
                <a:gd name="T18" fmla="*/ 36 h 36"/>
              </a:gdLst>
              <a:ahLst/>
              <a:cxnLst>
                <a:cxn ang="T10">
                  <a:pos x="T0" y="T1"/>
                </a:cxn>
                <a:cxn ang="T11">
                  <a:pos x="T2" y="T3"/>
                </a:cxn>
                <a:cxn ang="T12">
                  <a:pos x="T4" y="T5"/>
                </a:cxn>
                <a:cxn ang="T13">
                  <a:pos x="T6" y="T7"/>
                </a:cxn>
                <a:cxn ang="T14">
                  <a:pos x="T8" y="T9"/>
                </a:cxn>
              </a:cxnLst>
              <a:rect l="T15" t="T16" r="T17" b="T18"/>
              <a:pathLst>
                <a:path w="33" h="36">
                  <a:moveTo>
                    <a:pt x="17" y="0"/>
                  </a:moveTo>
                  <a:lnTo>
                    <a:pt x="33" y="18"/>
                  </a:lnTo>
                  <a:lnTo>
                    <a:pt x="17" y="36"/>
                  </a:lnTo>
                  <a:lnTo>
                    <a:pt x="0" y="18"/>
                  </a:lnTo>
                  <a:lnTo>
                    <a:pt x="17" y="0"/>
                  </a:lnTo>
                  <a:close/>
                </a:path>
              </a:pathLst>
            </a:custGeom>
            <a:solidFill>
              <a:srgbClr val="FF0000"/>
            </a:solidFill>
            <a:ln w="9525">
              <a:solidFill>
                <a:srgbClr val="FF0000"/>
              </a:solidFill>
              <a:prstDash val="solid"/>
              <a:round/>
              <a:headEnd/>
              <a:tailEnd/>
            </a:ln>
          </p:spPr>
          <p:txBody>
            <a:bodyPr/>
            <a:lstStyle/>
            <a:p>
              <a:endParaRPr lang="en-US"/>
            </a:p>
          </p:txBody>
        </p:sp>
        <p:sp>
          <p:nvSpPr>
            <p:cNvPr id="56349" name="Freeform 27"/>
            <p:cNvSpPr>
              <a:spLocks/>
            </p:cNvSpPr>
            <p:nvPr/>
          </p:nvSpPr>
          <p:spPr bwMode="auto">
            <a:xfrm>
              <a:off x="1475" y="3337"/>
              <a:ext cx="33" cy="35"/>
            </a:xfrm>
            <a:custGeom>
              <a:avLst/>
              <a:gdLst>
                <a:gd name="T0" fmla="*/ 16 w 33"/>
                <a:gd name="T1" fmla="*/ 0 h 35"/>
                <a:gd name="T2" fmla="*/ 33 w 33"/>
                <a:gd name="T3" fmla="*/ 17 h 35"/>
                <a:gd name="T4" fmla="*/ 16 w 33"/>
                <a:gd name="T5" fmla="*/ 35 h 35"/>
                <a:gd name="T6" fmla="*/ 0 w 33"/>
                <a:gd name="T7" fmla="*/ 17 h 35"/>
                <a:gd name="T8" fmla="*/ 16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16" y="0"/>
                  </a:moveTo>
                  <a:lnTo>
                    <a:pt x="33" y="17"/>
                  </a:lnTo>
                  <a:lnTo>
                    <a:pt x="16" y="35"/>
                  </a:lnTo>
                  <a:lnTo>
                    <a:pt x="0" y="17"/>
                  </a:lnTo>
                  <a:lnTo>
                    <a:pt x="16" y="0"/>
                  </a:lnTo>
                  <a:close/>
                </a:path>
              </a:pathLst>
            </a:custGeom>
            <a:solidFill>
              <a:srgbClr val="FF0000"/>
            </a:solidFill>
            <a:ln w="9525">
              <a:solidFill>
                <a:srgbClr val="FF0000"/>
              </a:solidFill>
              <a:prstDash val="solid"/>
              <a:round/>
              <a:headEnd/>
              <a:tailEnd/>
            </a:ln>
          </p:spPr>
          <p:txBody>
            <a:bodyPr/>
            <a:lstStyle/>
            <a:p>
              <a:endParaRPr lang="en-US"/>
            </a:p>
          </p:txBody>
        </p:sp>
        <p:sp>
          <p:nvSpPr>
            <p:cNvPr id="56350" name="Freeform 28"/>
            <p:cNvSpPr>
              <a:spLocks/>
            </p:cNvSpPr>
            <p:nvPr/>
          </p:nvSpPr>
          <p:spPr bwMode="auto">
            <a:xfrm>
              <a:off x="1674" y="3331"/>
              <a:ext cx="33" cy="35"/>
            </a:xfrm>
            <a:custGeom>
              <a:avLst/>
              <a:gdLst>
                <a:gd name="T0" fmla="*/ 16 w 33"/>
                <a:gd name="T1" fmla="*/ 0 h 35"/>
                <a:gd name="T2" fmla="*/ 33 w 33"/>
                <a:gd name="T3" fmla="*/ 17 h 35"/>
                <a:gd name="T4" fmla="*/ 16 w 33"/>
                <a:gd name="T5" fmla="*/ 35 h 35"/>
                <a:gd name="T6" fmla="*/ 0 w 33"/>
                <a:gd name="T7" fmla="*/ 17 h 35"/>
                <a:gd name="T8" fmla="*/ 16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16" y="0"/>
                  </a:moveTo>
                  <a:lnTo>
                    <a:pt x="33" y="17"/>
                  </a:lnTo>
                  <a:lnTo>
                    <a:pt x="16" y="35"/>
                  </a:lnTo>
                  <a:lnTo>
                    <a:pt x="0" y="17"/>
                  </a:lnTo>
                  <a:lnTo>
                    <a:pt x="16" y="0"/>
                  </a:lnTo>
                  <a:close/>
                </a:path>
              </a:pathLst>
            </a:custGeom>
            <a:solidFill>
              <a:srgbClr val="FF0000"/>
            </a:solidFill>
            <a:ln w="9525">
              <a:solidFill>
                <a:srgbClr val="FF0000"/>
              </a:solidFill>
              <a:prstDash val="solid"/>
              <a:round/>
              <a:headEnd/>
              <a:tailEnd/>
            </a:ln>
          </p:spPr>
          <p:txBody>
            <a:bodyPr/>
            <a:lstStyle/>
            <a:p>
              <a:endParaRPr lang="en-US"/>
            </a:p>
          </p:txBody>
        </p:sp>
        <p:sp>
          <p:nvSpPr>
            <p:cNvPr id="56351" name="Freeform 29"/>
            <p:cNvSpPr>
              <a:spLocks/>
            </p:cNvSpPr>
            <p:nvPr/>
          </p:nvSpPr>
          <p:spPr bwMode="auto">
            <a:xfrm>
              <a:off x="1867" y="3325"/>
              <a:ext cx="33" cy="35"/>
            </a:xfrm>
            <a:custGeom>
              <a:avLst/>
              <a:gdLst>
                <a:gd name="T0" fmla="*/ 16 w 33"/>
                <a:gd name="T1" fmla="*/ 0 h 35"/>
                <a:gd name="T2" fmla="*/ 33 w 33"/>
                <a:gd name="T3" fmla="*/ 17 h 35"/>
                <a:gd name="T4" fmla="*/ 16 w 33"/>
                <a:gd name="T5" fmla="*/ 35 h 35"/>
                <a:gd name="T6" fmla="*/ 0 w 33"/>
                <a:gd name="T7" fmla="*/ 17 h 35"/>
                <a:gd name="T8" fmla="*/ 16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16" y="0"/>
                  </a:moveTo>
                  <a:lnTo>
                    <a:pt x="33" y="17"/>
                  </a:lnTo>
                  <a:lnTo>
                    <a:pt x="16" y="35"/>
                  </a:lnTo>
                  <a:lnTo>
                    <a:pt x="0" y="17"/>
                  </a:lnTo>
                  <a:lnTo>
                    <a:pt x="16" y="0"/>
                  </a:lnTo>
                  <a:close/>
                </a:path>
              </a:pathLst>
            </a:custGeom>
            <a:solidFill>
              <a:srgbClr val="FF0000"/>
            </a:solidFill>
            <a:ln w="9525">
              <a:solidFill>
                <a:srgbClr val="FF0000"/>
              </a:solidFill>
              <a:prstDash val="solid"/>
              <a:round/>
              <a:headEnd/>
              <a:tailEnd/>
            </a:ln>
          </p:spPr>
          <p:txBody>
            <a:bodyPr/>
            <a:lstStyle/>
            <a:p>
              <a:endParaRPr lang="en-US"/>
            </a:p>
          </p:txBody>
        </p:sp>
        <p:sp>
          <p:nvSpPr>
            <p:cNvPr id="56352" name="Freeform 30"/>
            <p:cNvSpPr>
              <a:spLocks/>
            </p:cNvSpPr>
            <p:nvPr/>
          </p:nvSpPr>
          <p:spPr bwMode="auto">
            <a:xfrm>
              <a:off x="2066" y="3319"/>
              <a:ext cx="33" cy="35"/>
            </a:xfrm>
            <a:custGeom>
              <a:avLst/>
              <a:gdLst>
                <a:gd name="T0" fmla="*/ 16 w 33"/>
                <a:gd name="T1" fmla="*/ 0 h 35"/>
                <a:gd name="T2" fmla="*/ 33 w 33"/>
                <a:gd name="T3" fmla="*/ 18 h 35"/>
                <a:gd name="T4" fmla="*/ 16 w 33"/>
                <a:gd name="T5" fmla="*/ 35 h 35"/>
                <a:gd name="T6" fmla="*/ 0 w 33"/>
                <a:gd name="T7" fmla="*/ 18 h 35"/>
                <a:gd name="T8" fmla="*/ 16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16" y="0"/>
                  </a:moveTo>
                  <a:lnTo>
                    <a:pt x="33" y="18"/>
                  </a:lnTo>
                  <a:lnTo>
                    <a:pt x="16" y="35"/>
                  </a:lnTo>
                  <a:lnTo>
                    <a:pt x="0" y="18"/>
                  </a:lnTo>
                  <a:lnTo>
                    <a:pt x="16" y="0"/>
                  </a:lnTo>
                  <a:close/>
                </a:path>
              </a:pathLst>
            </a:custGeom>
            <a:solidFill>
              <a:srgbClr val="FF0000"/>
            </a:solidFill>
            <a:ln w="9525">
              <a:solidFill>
                <a:srgbClr val="FF0000"/>
              </a:solidFill>
              <a:prstDash val="solid"/>
              <a:round/>
              <a:headEnd/>
              <a:tailEnd/>
            </a:ln>
          </p:spPr>
          <p:txBody>
            <a:bodyPr/>
            <a:lstStyle/>
            <a:p>
              <a:endParaRPr lang="en-US"/>
            </a:p>
          </p:txBody>
        </p:sp>
        <p:sp>
          <p:nvSpPr>
            <p:cNvPr id="56353" name="Freeform 31"/>
            <p:cNvSpPr>
              <a:spLocks/>
            </p:cNvSpPr>
            <p:nvPr/>
          </p:nvSpPr>
          <p:spPr bwMode="auto">
            <a:xfrm>
              <a:off x="2259" y="3313"/>
              <a:ext cx="33" cy="35"/>
            </a:xfrm>
            <a:custGeom>
              <a:avLst/>
              <a:gdLst>
                <a:gd name="T0" fmla="*/ 17 w 33"/>
                <a:gd name="T1" fmla="*/ 0 h 35"/>
                <a:gd name="T2" fmla="*/ 33 w 33"/>
                <a:gd name="T3" fmla="*/ 18 h 35"/>
                <a:gd name="T4" fmla="*/ 17 w 33"/>
                <a:gd name="T5" fmla="*/ 35 h 35"/>
                <a:gd name="T6" fmla="*/ 0 w 33"/>
                <a:gd name="T7" fmla="*/ 18 h 35"/>
                <a:gd name="T8" fmla="*/ 17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17" y="0"/>
                  </a:moveTo>
                  <a:lnTo>
                    <a:pt x="33" y="18"/>
                  </a:lnTo>
                  <a:lnTo>
                    <a:pt x="17" y="35"/>
                  </a:lnTo>
                  <a:lnTo>
                    <a:pt x="0" y="18"/>
                  </a:lnTo>
                  <a:lnTo>
                    <a:pt x="17" y="0"/>
                  </a:lnTo>
                  <a:close/>
                </a:path>
              </a:pathLst>
            </a:custGeom>
            <a:solidFill>
              <a:srgbClr val="FF0000"/>
            </a:solidFill>
            <a:ln w="9525">
              <a:solidFill>
                <a:srgbClr val="FF0000"/>
              </a:solidFill>
              <a:prstDash val="solid"/>
              <a:round/>
              <a:headEnd/>
              <a:tailEnd/>
            </a:ln>
          </p:spPr>
          <p:txBody>
            <a:bodyPr/>
            <a:lstStyle/>
            <a:p>
              <a:endParaRPr lang="en-US"/>
            </a:p>
          </p:txBody>
        </p:sp>
        <p:sp>
          <p:nvSpPr>
            <p:cNvPr id="56354" name="Freeform 32"/>
            <p:cNvSpPr>
              <a:spLocks/>
            </p:cNvSpPr>
            <p:nvPr/>
          </p:nvSpPr>
          <p:spPr bwMode="auto">
            <a:xfrm>
              <a:off x="2458" y="3301"/>
              <a:ext cx="33" cy="36"/>
            </a:xfrm>
            <a:custGeom>
              <a:avLst/>
              <a:gdLst>
                <a:gd name="T0" fmla="*/ 17 w 33"/>
                <a:gd name="T1" fmla="*/ 0 h 36"/>
                <a:gd name="T2" fmla="*/ 33 w 33"/>
                <a:gd name="T3" fmla="*/ 18 h 36"/>
                <a:gd name="T4" fmla="*/ 17 w 33"/>
                <a:gd name="T5" fmla="*/ 36 h 36"/>
                <a:gd name="T6" fmla="*/ 0 w 33"/>
                <a:gd name="T7" fmla="*/ 18 h 36"/>
                <a:gd name="T8" fmla="*/ 17 w 33"/>
                <a:gd name="T9" fmla="*/ 0 h 36"/>
                <a:gd name="T10" fmla="*/ 0 60000 65536"/>
                <a:gd name="T11" fmla="*/ 0 60000 65536"/>
                <a:gd name="T12" fmla="*/ 0 60000 65536"/>
                <a:gd name="T13" fmla="*/ 0 60000 65536"/>
                <a:gd name="T14" fmla="*/ 0 60000 65536"/>
                <a:gd name="T15" fmla="*/ 0 w 33"/>
                <a:gd name="T16" fmla="*/ 0 h 36"/>
                <a:gd name="T17" fmla="*/ 33 w 33"/>
                <a:gd name="T18" fmla="*/ 36 h 36"/>
              </a:gdLst>
              <a:ahLst/>
              <a:cxnLst>
                <a:cxn ang="T10">
                  <a:pos x="T0" y="T1"/>
                </a:cxn>
                <a:cxn ang="T11">
                  <a:pos x="T2" y="T3"/>
                </a:cxn>
                <a:cxn ang="T12">
                  <a:pos x="T4" y="T5"/>
                </a:cxn>
                <a:cxn ang="T13">
                  <a:pos x="T6" y="T7"/>
                </a:cxn>
                <a:cxn ang="T14">
                  <a:pos x="T8" y="T9"/>
                </a:cxn>
              </a:cxnLst>
              <a:rect l="T15" t="T16" r="T17" b="T18"/>
              <a:pathLst>
                <a:path w="33" h="36">
                  <a:moveTo>
                    <a:pt x="17" y="0"/>
                  </a:moveTo>
                  <a:lnTo>
                    <a:pt x="33" y="18"/>
                  </a:lnTo>
                  <a:lnTo>
                    <a:pt x="17" y="36"/>
                  </a:lnTo>
                  <a:lnTo>
                    <a:pt x="0" y="18"/>
                  </a:lnTo>
                  <a:lnTo>
                    <a:pt x="17" y="0"/>
                  </a:lnTo>
                  <a:close/>
                </a:path>
              </a:pathLst>
            </a:custGeom>
            <a:solidFill>
              <a:srgbClr val="FF0000"/>
            </a:solidFill>
            <a:ln w="9525">
              <a:solidFill>
                <a:srgbClr val="FF0000"/>
              </a:solidFill>
              <a:prstDash val="solid"/>
              <a:round/>
              <a:headEnd/>
              <a:tailEnd/>
            </a:ln>
          </p:spPr>
          <p:txBody>
            <a:bodyPr/>
            <a:lstStyle/>
            <a:p>
              <a:endParaRPr lang="en-US"/>
            </a:p>
          </p:txBody>
        </p:sp>
        <p:sp>
          <p:nvSpPr>
            <p:cNvPr id="56355" name="Freeform 33"/>
            <p:cNvSpPr>
              <a:spLocks/>
            </p:cNvSpPr>
            <p:nvPr/>
          </p:nvSpPr>
          <p:spPr bwMode="auto">
            <a:xfrm>
              <a:off x="2652" y="3289"/>
              <a:ext cx="33" cy="36"/>
            </a:xfrm>
            <a:custGeom>
              <a:avLst/>
              <a:gdLst>
                <a:gd name="T0" fmla="*/ 16 w 33"/>
                <a:gd name="T1" fmla="*/ 0 h 36"/>
                <a:gd name="T2" fmla="*/ 33 w 33"/>
                <a:gd name="T3" fmla="*/ 18 h 36"/>
                <a:gd name="T4" fmla="*/ 16 w 33"/>
                <a:gd name="T5" fmla="*/ 36 h 36"/>
                <a:gd name="T6" fmla="*/ 0 w 33"/>
                <a:gd name="T7" fmla="*/ 18 h 36"/>
                <a:gd name="T8" fmla="*/ 16 w 33"/>
                <a:gd name="T9" fmla="*/ 0 h 36"/>
                <a:gd name="T10" fmla="*/ 0 60000 65536"/>
                <a:gd name="T11" fmla="*/ 0 60000 65536"/>
                <a:gd name="T12" fmla="*/ 0 60000 65536"/>
                <a:gd name="T13" fmla="*/ 0 60000 65536"/>
                <a:gd name="T14" fmla="*/ 0 60000 65536"/>
                <a:gd name="T15" fmla="*/ 0 w 33"/>
                <a:gd name="T16" fmla="*/ 0 h 36"/>
                <a:gd name="T17" fmla="*/ 33 w 33"/>
                <a:gd name="T18" fmla="*/ 36 h 36"/>
              </a:gdLst>
              <a:ahLst/>
              <a:cxnLst>
                <a:cxn ang="T10">
                  <a:pos x="T0" y="T1"/>
                </a:cxn>
                <a:cxn ang="T11">
                  <a:pos x="T2" y="T3"/>
                </a:cxn>
                <a:cxn ang="T12">
                  <a:pos x="T4" y="T5"/>
                </a:cxn>
                <a:cxn ang="T13">
                  <a:pos x="T6" y="T7"/>
                </a:cxn>
                <a:cxn ang="T14">
                  <a:pos x="T8" y="T9"/>
                </a:cxn>
              </a:cxnLst>
              <a:rect l="T15" t="T16" r="T17" b="T18"/>
              <a:pathLst>
                <a:path w="33" h="36">
                  <a:moveTo>
                    <a:pt x="16" y="0"/>
                  </a:moveTo>
                  <a:lnTo>
                    <a:pt x="33" y="18"/>
                  </a:lnTo>
                  <a:lnTo>
                    <a:pt x="16" y="36"/>
                  </a:lnTo>
                  <a:lnTo>
                    <a:pt x="0" y="18"/>
                  </a:lnTo>
                  <a:lnTo>
                    <a:pt x="16" y="0"/>
                  </a:lnTo>
                  <a:close/>
                </a:path>
              </a:pathLst>
            </a:custGeom>
            <a:solidFill>
              <a:srgbClr val="FF0000"/>
            </a:solidFill>
            <a:ln w="9525">
              <a:solidFill>
                <a:srgbClr val="FF0000"/>
              </a:solidFill>
              <a:prstDash val="solid"/>
              <a:round/>
              <a:headEnd/>
              <a:tailEnd/>
            </a:ln>
          </p:spPr>
          <p:txBody>
            <a:bodyPr/>
            <a:lstStyle/>
            <a:p>
              <a:endParaRPr lang="en-US"/>
            </a:p>
          </p:txBody>
        </p:sp>
        <p:sp>
          <p:nvSpPr>
            <p:cNvPr id="56356" name="Freeform 34"/>
            <p:cNvSpPr>
              <a:spLocks/>
            </p:cNvSpPr>
            <p:nvPr/>
          </p:nvSpPr>
          <p:spPr bwMode="auto">
            <a:xfrm>
              <a:off x="2850" y="3278"/>
              <a:ext cx="34" cy="35"/>
            </a:xfrm>
            <a:custGeom>
              <a:avLst/>
              <a:gdLst>
                <a:gd name="T0" fmla="*/ 17 w 34"/>
                <a:gd name="T1" fmla="*/ 0 h 35"/>
                <a:gd name="T2" fmla="*/ 34 w 34"/>
                <a:gd name="T3" fmla="*/ 17 h 35"/>
                <a:gd name="T4" fmla="*/ 17 w 34"/>
                <a:gd name="T5" fmla="*/ 35 h 35"/>
                <a:gd name="T6" fmla="*/ 0 w 34"/>
                <a:gd name="T7" fmla="*/ 17 h 35"/>
                <a:gd name="T8" fmla="*/ 17 w 34"/>
                <a:gd name="T9" fmla="*/ 0 h 35"/>
                <a:gd name="T10" fmla="*/ 0 60000 65536"/>
                <a:gd name="T11" fmla="*/ 0 60000 65536"/>
                <a:gd name="T12" fmla="*/ 0 60000 65536"/>
                <a:gd name="T13" fmla="*/ 0 60000 65536"/>
                <a:gd name="T14" fmla="*/ 0 60000 65536"/>
                <a:gd name="T15" fmla="*/ 0 w 34"/>
                <a:gd name="T16" fmla="*/ 0 h 35"/>
                <a:gd name="T17" fmla="*/ 34 w 34"/>
                <a:gd name="T18" fmla="*/ 35 h 35"/>
              </a:gdLst>
              <a:ahLst/>
              <a:cxnLst>
                <a:cxn ang="T10">
                  <a:pos x="T0" y="T1"/>
                </a:cxn>
                <a:cxn ang="T11">
                  <a:pos x="T2" y="T3"/>
                </a:cxn>
                <a:cxn ang="T12">
                  <a:pos x="T4" y="T5"/>
                </a:cxn>
                <a:cxn ang="T13">
                  <a:pos x="T6" y="T7"/>
                </a:cxn>
                <a:cxn ang="T14">
                  <a:pos x="T8" y="T9"/>
                </a:cxn>
              </a:cxnLst>
              <a:rect l="T15" t="T16" r="T17" b="T18"/>
              <a:pathLst>
                <a:path w="34" h="35">
                  <a:moveTo>
                    <a:pt x="17" y="0"/>
                  </a:moveTo>
                  <a:lnTo>
                    <a:pt x="34" y="17"/>
                  </a:lnTo>
                  <a:lnTo>
                    <a:pt x="17" y="35"/>
                  </a:lnTo>
                  <a:lnTo>
                    <a:pt x="0" y="17"/>
                  </a:lnTo>
                  <a:lnTo>
                    <a:pt x="17" y="0"/>
                  </a:lnTo>
                  <a:close/>
                </a:path>
              </a:pathLst>
            </a:custGeom>
            <a:solidFill>
              <a:srgbClr val="FF0000"/>
            </a:solidFill>
            <a:ln w="9525">
              <a:solidFill>
                <a:srgbClr val="FF0000"/>
              </a:solidFill>
              <a:prstDash val="solid"/>
              <a:round/>
              <a:headEnd/>
              <a:tailEnd/>
            </a:ln>
          </p:spPr>
          <p:txBody>
            <a:bodyPr/>
            <a:lstStyle/>
            <a:p>
              <a:endParaRPr lang="en-US"/>
            </a:p>
          </p:txBody>
        </p:sp>
        <p:sp>
          <p:nvSpPr>
            <p:cNvPr id="56357" name="Freeform 35"/>
            <p:cNvSpPr>
              <a:spLocks/>
            </p:cNvSpPr>
            <p:nvPr/>
          </p:nvSpPr>
          <p:spPr bwMode="auto">
            <a:xfrm>
              <a:off x="3049" y="3266"/>
              <a:ext cx="34" cy="35"/>
            </a:xfrm>
            <a:custGeom>
              <a:avLst/>
              <a:gdLst>
                <a:gd name="T0" fmla="*/ 17 w 34"/>
                <a:gd name="T1" fmla="*/ 0 h 35"/>
                <a:gd name="T2" fmla="*/ 34 w 34"/>
                <a:gd name="T3" fmla="*/ 17 h 35"/>
                <a:gd name="T4" fmla="*/ 17 w 34"/>
                <a:gd name="T5" fmla="*/ 35 h 35"/>
                <a:gd name="T6" fmla="*/ 0 w 34"/>
                <a:gd name="T7" fmla="*/ 17 h 35"/>
                <a:gd name="T8" fmla="*/ 17 w 34"/>
                <a:gd name="T9" fmla="*/ 0 h 35"/>
                <a:gd name="T10" fmla="*/ 0 60000 65536"/>
                <a:gd name="T11" fmla="*/ 0 60000 65536"/>
                <a:gd name="T12" fmla="*/ 0 60000 65536"/>
                <a:gd name="T13" fmla="*/ 0 60000 65536"/>
                <a:gd name="T14" fmla="*/ 0 60000 65536"/>
                <a:gd name="T15" fmla="*/ 0 w 34"/>
                <a:gd name="T16" fmla="*/ 0 h 35"/>
                <a:gd name="T17" fmla="*/ 34 w 34"/>
                <a:gd name="T18" fmla="*/ 35 h 35"/>
              </a:gdLst>
              <a:ahLst/>
              <a:cxnLst>
                <a:cxn ang="T10">
                  <a:pos x="T0" y="T1"/>
                </a:cxn>
                <a:cxn ang="T11">
                  <a:pos x="T2" y="T3"/>
                </a:cxn>
                <a:cxn ang="T12">
                  <a:pos x="T4" y="T5"/>
                </a:cxn>
                <a:cxn ang="T13">
                  <a:pos x="T6" y="T7"/>
                </a:cxn>
                <a:cxn ang="T14">
                  <a:pos x="T8" y="T9"/>
                </a:cxn>
              </a:cxnLst>
              <a:rect l="T15" t="T16" r="T17" b="T18"/>
              <a:pathLst>
                <a:path w="34" h="35">
                  <a:moveTo>
                    <a:pt x="17" y="0"/>
                  </a:moveTo>
                  <a:lnTo>
                    <a:pt x="34" y="17"/>
                  </a:lnTo>
                  <a:lnTo>
                    <a:pt x="17" y="35"/>
                  </a:lnTo>
                  <a:lnTo>
                    <a:pt x="0" y="17"/>
                  </a:lnTo>
                  <a:lnTo>
                    <a:pt x="17" y="0"/>
                  </a:lnTo>
                  <a:close/>
                </a:path>
              </a:pathLst>
            </a:custGeom>
            <a:solidFill>
              <a:srgbClr val="FF0000"/>
            </a:solidFill>
            <a:ln w="9525">
              <a:solidFill>
                <a:srgbClr val="FF0000"/>
              </a:solidFill>
              <a:prstDash val="solid"/>
              <a:round/>
              <a:headEnd/>
              <a:tailEnd/>
            </a:ln>
          </p:spPr>
          <p:txBody>
            <a:bodyPr/>
            <a:lstStyle/>
            <a:p>
              <a:endParaRPr lang="en-US"/>
            </a:p>
          </p:txBody>
        </p:sp>
        <p:sp>
          <p:nvSpPr>
            <p:cNvPr id="56358" name="Freeform 36"/>
            <p:cNvSpPr>
              <a:spLocks/>
            </p:cNvSpPr>
            <p:nvPr/>
          </p:nvSpPr>
          <p:spPr bwMode="auto">
            <a:xfrm>
              <a:off x="3243" y="3248"/>
              <a:ext cx="33" cy="35"/>
            </a:xfrm>
            <a:custGeom>
              <a:avLst/>
              <a:gdLst>
                <a:gd name="T0" fmla="*/ 16 w 33"/>
                <a:gd name="T1" fmla="*/ 0 h 35"/>
                <a:gd name="T2" fmla="*/ 33 w 33"/>
                <a:gd name="T3" fmla="*/ 18 h 35"/>
                <a:gd name="T4" fmla="*/ 16 w 33"/>
                <a:gd name="T5" fmla="*/ 35 h 35"/>
                <a:gd name="T6" fmla="*/ 0 w 33"/>
                <a:gd name="T7" fmla="*/ 18 h 35"/>
                <a:gd name="T8" fmla="*/ 16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16" y="0"/>
                  </a:moveTo>
                  <a:lnTo>
                    <a:pt x="33" y="18"/>
                  </a:lnTo>
                  <a:lnTo>
                    <a:pt x="16" y="35"/>
                  </a:lnTo>
                  <a:lnTo>
                    <a:pt x="0" y="18"/>
                  </a:lnTo>
                  <a:lnTo>
                    <a:pt x="16" y="0"/>
                  </a:lnTo>
                  <a:close/>
                </a:path>
              </a:pathLst>
            </a:custGeom>
            <a:solidFill>
              <a:srgbClr val="FF0000"/>
            </a:solidFill>
            <a:ln w="9525">
              <a:solidFill>
                <a:srgbClr val="FF0000"/>
              </a:solidFill>
              <a:prstDash val="solid"/>
              <a:round/>
              <a:headEnd/>
              <a:tailEnd/>
            </a:ln>
          </p:spPr>
          <p:txBody>
            <a:bodyPr/>
            <a:lstStyle/>
            <a:p>
              <a:endParaRPr lang="en-US"/>
            </a:p>
          </p:txBody>
        </p:sp>
        <p:sp>
          <p:nvSpPr>
            <p:cNvPr id="56359" name="Freeform 37"/>
            <p:cNvSpPr>
              <a:spLocks/>
            </p:cNvSpPr>
            <p:nvPr/>
          </p:nvSpPr>
          <p:spPr bwMode="auto">
            <a:xfrm>
              <a:off x="3442" y="3224"/>
              <a:ext cx="33" cy="36"/>
            </a:xfrm>
            <a:custGeom>
              <a:avLst/>
              <a:gdLst>
                <a:gd name="T0" fmla="*/ 16 w 33"/>
                <a:gd name="T1" fmla="*/ 0 h 36"/>
                <a:gd name="T2" fmla="*/ 33 w 33"/>
                <a:gd name="T3" fmla="*/ 18 h 36"/>
                <a:gd name="T4" fmla="*/ 16 w 33"/>
                <a:gd name="T5" fmla="*/ 36 h 36"/>
                <a:gd name="T6" fmla="*/ 0 w 33"/>
                <a:gd name="T7" fmla="*/ 18 h 36"/>
                <a:gd name="T8" fmla="*/ 16 w 33"/>
                <a:gd name="T9" fmla="*/ 0 h 36"/>
                <a:gd name="T10" fmla="*/ 0 60000 65536"/>
                <a:gd name="T11" fmla="*/ 0 60000 65536"/>
                <a:gd name="T12" fmla="*/ 0 60000 65536"/>
                <a:gd name="T13" fmla="*/ 0 60000 65536"/>
                <a:gd name="T14" fmla="*/ 0 60000 65536"/>
                <a:gd name="T15" fmla="*/ 0 w 33"/>
                <a:gd name="T16" fmla="*/ 0 h 36"/>
                <a:gd name="T17" fmla="*/ 33 w 33"/>
                <a:gd name="T18" fmla="*/ 36 h 36"/>
              </a:gdLst>
              <a:ahLst/>
              <a:cxnLst>
                <a:cxn ang="T10">
                  <a:pos x="T0" y="T1"/>
                </a:cxn>
                <a:cxn ang="T11">
                  <a:pos x="T2" y="T3"/>
                </a:cxn>
                <a:cxn ang="T12">
                  <a:pos x="T4" y="T5"/>
                </a:cxn>
                <a:cxn ang="T13">
                  <a:pos x="T6" y="T7"/>
                </a:cxn>
                <a:cxn ang="T14">
                  <a:pos x="T8" y="T9"/>
                </a:cxn>
              </a:cxnLst>
              <a:rect l="T15" t="T16" r="T17" b="T18"/>
              <a:pathLst>
                <a:path w="33" h="36">
                  <a:moveTo>
                    <a:pt x="16" y="0"/>
                  </a:moveTo>
                  <a:lnTo>
                    <a:pt x="33" y="18"/>
                  </a:lnTo>
                  <a:lnTo>
                    <a:pt x="16" y="36"/>
                  </a:lnTo>
                  <a:lnTo>
                    <a:pt x="0" y="18"/>
                  </a:lnTo>
                  <a:lnTo>
                    <a:pt x="16" y="0"/>
                  </a:lnTo>
                  <a:close/>
                </a:path>
              </a:pathLst>
            </a:custGeom>
            <a:solidFill>
              <a:srgbClr val="FF0000"/>
            </a:solidFill>
            <a:ln w="9525">
              <a:solidFill>
                <a:srgbClr val="FF0000"/>
              </a:solidFill>
              <a:prstDash val="solid"/>
              <a:round/>
              <a:headEnd/>
              <a:tailEnd/>
            </a:ln>
          </p:spPr>
          <p:txBody>
            <a:bodyPr/>
            <a:lstStyle/>
            <a:p>
              <a:endParaRPr lang="en-US"/>
            </a:p>
          </p:txBody>
        </p:sp>
        <p:sp>
          <p:nvSpPr>
            <p:cNvPr id="56360" name="Freeform 38"/>
            <p:cNvSpPr>
              <a:spLocks/>
            </p:cNvSpPr>
            <p:nvPr/>
          </p:nvSpPr>
          <p:spPr bwMode="auto">
            <a:xfrm>
              <a:off x="3635" y="3195"/>
              <a:ext cx="33" cy="35"/>
            </a:xfrm>
            <a:custGeom>
              <a:avLst/>
              <a:gdLst>
                <a:gd name="T0" fmla="*/ 17 w 33"/>
                <a:gd name="T1" fmla="*/ 0 h 35"/>
                <a:gd name="T2" fmla="*/ 33 w 33"/>
                <a:gd name="T3" fmla="*/ 18 h 35"/>
                <a:gd name="T4" fmla="*/ 17 w 33"/>
                <a:gd name="T5" fmla="*/ 35 h 35"/>
                <a:gd name="T6" fmla="*/ 0 w 33"/>
                <a:gd name="T7" fmla="*/ 18 h 35"/>
                <a:gd name="T8" fmla="*/ 17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17" y="0"/>
                  </a:moveTo>
                  <a:lnTo>
                    <a:pt x="33" y="18"/>
                  </a:lnTo>
                  <a:lnTo>
                    <a:pt x="17" y="35"/>
                  </a:lnTo>
                  <a:lnTo>
                    <a:pt x="0" y="18"/>
                  </a:lnTo>
                  <a:lnTo>
                    <a:pt x="17" y="0"/>
                  </a:lnTo>
                  <a:close/>
                </a:path>
              </a:pathLst>
            </a:custGeom>
            <a:solidFill>
              <a:srgbClr val="FF0000"/>
            </a:solidFill>
            <a:ln w="9525">
              <a:solidFill>
                <a:srgbClr val="FF0000"/>
              </a:solidFill>
              <a:prstDash val="solid"/>
              <a:round/>
              <a:headEnd/>
              <a:tailEnd/>
            </a:ln>
          </p:spPr>
          <p:txBody>
            <a:bodyPr/>
            <a:lstStyle/>
            <a:p>
              <a:endParaRPr lang="en-US"/>
            </a:p>
          </p:txBody>
        </p:sp>
        <p:sp>
          <p:nvSpPr>
            <p:cNvPr id="56361" name="Freeform 39"/>
            <p:cNvSpPr>
              <a:spLocks/>
            </p:cNvSpPr>
            <p:nvPr/>
          </p:nvSpPr>
          <p:spPr bwMode="auto">
            <a:xfrm>
              <a:off x="3834" y="3160"/>
              <a:ext cx="33" cy="35"/>
            </a:xfrm>
            <a:custGeom>
              <a:avLst/>
              <a:gdLst>
                <a:gd name="T0" fmla="*/ 17 w 33"/>
                <a:gd name="T1" fmla="*/ 0 h 35"/>
                <a:gd name="T2" fmla="*/ 33 w 33"/>
                <a:gd name="T3" fmla="*/ 17 h 35"/>
                <a:gd name="T4" fmla="*/ 17 w 33"/>
                <a:gd name="T5" fmla="*/ 35 h 35"/>
                <a:gd name="T6" fmla="*/ 0 w 33"/>
                <a:gd name="T7" fmla="*/ 17 h 35"/>
                <a:gd name="T8" fmla="*/ 17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17" y="0"/>
                  </a:moveTo>
                  <a:lnTo>
                    <a:pt x="33" y="17"/>
                  </a:lnTo>
                  <a:lnTo>
                    <a:pt x="17" y="35"/>
                  </a:lnTo>
                  <a:lnTo>
                    <a:pt x="0" y="17"/>
                  </a:lnTo>
                  <a:lnTo>
                    <a:pt x="17" y="0"/>
                  </a:lnTo>
                  <a:close/>
                </a:path>
              </a:pathLst>
            </a:custGeom>
            <a:solidFill>
              <a:srgbClr val="FF0000"/>
            </a:solidFill>
            <a:ln w="9525">
              <a:solidFill>
                <a:srgbClr val="FF0000"/>
              </a:solidFill>
              <a:prstDash val="solid"/>
              <a:round/>
              <a:headEnd/>
              <a:tailEnd/>
            </a:ln>
          </p:spPr>
          <p:txBody>
            <a:bodyPr/>
            <a:lstStyle/>
            <a:p>
              <a:endParaRPr lang="en-US"/>
            </a:p>
          </p:txBody>
        </p:sp>
        <p:sp>
          <p:nvSpPr>
            <p:cNvPr id="56362" name="Freeform 40"/>
            <p:cNvSpPr>
              <a:spLocks/>
            </p:cNvSpPr>
            <p:nvPr/>
          </p:nvSpPr>
          <p:spPr bwMode="auto">
            <a:xfrm>
              <a:off x="4027" y="3106"/>
              <a:ext cx="34" cy="36"/>
            </a:xfrm>
            <a:custGeom>
              <a:avLst/>
              <a:gdLst>
                <a:gd name="T0" fmla="*/ 17 w 34"/>
                <a:gd name="T1" fmla="*/ 0 h 36"/>
                <a:gd name="T2" fmla="*/ 34 w 34"/>
                <a:gd name="T3" fmla="*/ 18 h 36"/>
                <a:gd name="T4" fmla="*/ 17 w 34"/>
                <a:gd name="T5" fmla="*/ 36 h 36"/>
                <a:gd name="T6" fmla="*/ 0 w 34"/>
                <a:gd name="T7" fmla="*/ 18 h 36"/>
                <a:gd name="T8" fmla="*/ 17 w 34"/>
                <a:gd name="T9" fmla="*/ 0 h 36"/>
                <a:gd name="T10" fmla="*/ 0 60000 65536"/>
                <a:gd name="T11" fmla="*/ 0 60000 65536"/>
                <a:gd name="T12" fmla="*/ 0 60000 65536"/>
                <a:gd name="T13" fmla="*/ 0 60000 65536"/>
                <a:gd name="T14" fmla="*/ 0 60000 65536"/>
                <a:gd name="T15" fmla="*/ 0 w 34"/>
                <a:gd name="T16" fmla="*/ 0 h 36"/>
                <a:gd name="T17" fmla="*/ 34 w 34"/>
                <a:gd name="T18" fmla="*/ 36 h 36"/>
              </a:gdLst>
              <a:ahLst/>
              <a:cxnLst>
                <a:cxn ang="T10">
                  <a:pos x="T0" y="T1"/>
                </a:cxn>
                <a:cxn ang="T11">
                  <a:pos x="T2" y="T3"/>
                </a:cxn>
                <a:cxn ang="T12">
                  <a:pos x="T4" y="T5"/>
                </a:cxn>
                <a:cxn ang="T13">
                  <a:pos x="T6" y="T7"/>
                </a:cxn>
                <a:cxn ang="T14">
                  <a:pos x="T8" y="T9"/>
                </a:cxn>
              </a:cxnLst>
              <a:rect l="T15" t="T16" r="T17" b="T18"/>
              <a:pathLst>
                <a:path w="34" h="36">
                  <a:moveTo>
                    <a:pt x="17" y="0"/>
                  </a:moveTo>
                  <a:lnTo>
                    <a:pt x="34" y="18"/>
                  </a:lnTo>
                  <a:lnTo>
                    <a:pt x="17" y="36"/>
                  </a:lnTo>
                  <a:lnTo>
                    <a:pt x="0" y="18"/>
                  </a:lnTo>
                  <a:lnTo>
                    <a:pt x="17" y="0"/>
                  </a:lnTo>
                  <a:close/>
                </a:path>
              </a:pathLst>
            </a:custGeom>
            <a:solidFill>
              <a:srgbClr val="FF0000"/>
            </a:solidFill>
            <a:ln w="9525">
              <a:solidFill>
                <a:srgbClr val="FF0000"/>
              </a:solidFill>
              <a:prstDash val="solid"/>
              <a:round/>
              <a:headEnd/>
              <a:tailEnd/>
            </a:ln>
          </p:spPr>
          <p:txBody>
            <a:bodyPr/>
            <a:lstStyle/>
            <a:p>
              <a:endParaRPr lang="en-US"/>
            </a:p>
          </p:txBody>
        </p:sp>
        <p:sp>
          <p:nvSpPr>
            <p:cNvPr id="56363" name="Freeform 41"/>
            <p:cNvSpPr>
              <a:spLocks/>
            </p:cNvSpPr>
            <p:nvPr/>
          </p:nvSpPr>
          <p:spPr bwMode="auto">
            <a:xfrm>
              <a:off x="4226" y="3024"/>
              <a:ext cx="33" cy="35"/>
            </a:xfrm>
            <a:custGeom>
              <a:avLst/>
              <a:gdLst>
                <a:gd name="T0" fmla="*/ 17 w 33"/>
                <a:gd name="T1" fmla="*/ 0 h 35"/>
                <a:gd name="T2" fmla="*/ 33 w 33"/>
                <a:gd name="T3" fmla="*/ 18 h 35"/>
                <a:gd name="T4" fmla="*/ 17 w 33"/>
                <a:gd name="T5" fmla="*/ 35 h 35"/>
                <a:gd name="T6" fmla="*/ 0 w 33"/>
                <a:gd name="T7" fmla="*/ 18 h 35"/>
                <a:gd name="T8" fmla="*/ 17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17" y="0"/>
                  </a:moveTo>
                  <a:lnTo>
                    <a:pt x="33" y="18"/>
                  </a:lnTo>
                  <a:lnTo>
                    <a:pt x="17" y="35"/>
                  </a:lnTo>
                  <a:lnTo>
                    <a:pt x="0" y="18"/>
                  </a:lnTo>
                  <a:lnTo>
                    <a:pt x="17" y="0"/>
                  </a:lnTo>
                  <a:close/>
                </a:path>
              </a:pathLst>
            </a:custGeom>
            <a:solidFill>
              <a:srgbClr val="FF0000"/>
            </a:solidFill>
            <a:ln w="9525">
              <a:solidFill>
                <a:srgbClr val="FF0000"/>
              </a:solidFill>
              <a:prstDash val="solid"/>
              <a:round/>
              <a:headEnd/>
              <a:tailEnd/>
            </a:ln>
          </p:spPr>
          <p:txBody>
            <a:bodyPr/>
            <a:lstStyle/>
            <a:p>
              <a:endParaRPr lang="en-US"/>
            </a:p>
          </p:txBody>
        </p:sp>
        <p:sp>
          <p:nvSpPr>
            <p:cNvPr id="56364" name="Freeform 42"/>
            <p:cNvSpPr>
              <a:spLocks/>
            </p:cNvSpPr>
            <p:nvPr/>
          </p:nvSpPr>
          <p:spPr bwMode="auto">
            <a:xfrm>
              <a:off x="4420" y="2894"/>
              <a:ext cx="33" cy="35"/>
            </a:xfrm>
            <a:custGeom>
              <a:avLst/>
              <a:gdLst>
                <a:gd name="T0" fmla="*/ 16 w 33"/>
                <a:gd name="T1" fmla="*/ 0 h 35"/>
                <a:gd name="T2" fmla="*/ 33 w 33"/>
                <a:gd name="T3" fmla="*/ 18 h 35"/>
                <a:gd name="T4" fmla="*/ 16 w 33"/>
                <a:gd name="T5" fmla="*/ 35 h 35"/>
                <a:gd name="T6" fmla="*/ 0 w 33"/>
                <a:gd name="T7" fmla="*/ 18 h 35"/>
                <a:gd name="T8" fmla="*/ 16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16" y="0"/>
                  </a:moveTo>
                  <a:lnTo>
                    <a:pt x="33" y="18"/>
                  </a:lnTo>
                  <a:lnTo>
                    <a:pt x="16" y="35"/>
                  </a:lnTo>
                  <a:lnTo>
                    <a:pt x="0" y="18"/>
                  </a:lnTo>
                  <a:lnTo>
                    <a:pt x="16" y="0"/>
                  </a:lnTo>
                  <a:close/>
                </a:path>
              </a:pathLst>
            </a:custGeom>
            <a:solidFill>
              <a:srgbClr val="FF0000"/>
            </a:solidFill>
            <a:ln w="9525">
              <a:solidFill>
                <a:srgbClr val="FF0000"/>
              </a:solidFill>
              <a:prstDash val="solid"/>
              <a:round/>
              <a:headEnd/>
              <a:tailEnd/>
            </a:ln>
          </p:spPr>
          <p:txBody>
            <a:bodyPr/>
            <a:lstStyle/>
            <a:p>
              <a:endParaRPr lang="en-US"/>
            </a:p>
          </p:txBody>
        </p:sp>
        <p:sp>
          <p:nvSpPr>
            <p:cNvPr id="56365" name="Freeform 43"/>
            <p:cNvSpPr>
              <a:spLocks/>
            </p:cNvSpPr>
            <p:nvPr/>
          </p:nvSpPr>
          <p:spPr bwMode="auto">
            <a:xfrm>
              <a:off x="4619" y="2629"/>
              <a:ext cx="33" cy="35"/>
            </a:xfrm>
            <a:custGeom>
              <a:avLst/>
              <a:gdLst>
                <a:gd name="T0" fmla="*/ 16 w 33"/>
                <a:gd name="T1" fmla="*/ 0 h 35"/>
                <a:gd name="T2" fmla="*/ 33 w 33"/>
                <a:gd name="T3" fmla="*/ 17 h 35"/>
                <a:gd name="T4" fmla="*/ 16 w 33"/>
                <a:gd name="T5" fmla="*/ 35 h 35"/>
                <a:gd name="T6" fmla="*/ 0 w 33"/>
                <a:gd name="T7" fmla="*/ 17 h 35"/>
                <a:gd name="T8" fmla="*/ 16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16" y="0"/>
                  </a:moveTo>
                  <a:lnTo>
                    <a:pt x="33" y="17"/>
                  </a:lnTo>
                  <a:lnTo>
                    <a:pt x="16" y="35"/>
                  </a:lnTo>
                  <a:lnTo>
                    <a:pt x="0" y="17"/>
                  </a:lnTo>
                  <a:lnTo>
                    <a:pt x="16" y="0"/>
                  </a:lnTo>
                  <a:close/>
                </a:path>
              </a:pathLst>
            </a:custGeom>
            <a:solidFill>
              <a:srgbClr val="FF0000"/>
            </a:solidFill>
            <a:ln w="9525">
              <a:solidFill>
                <a:srgbClr val="FF0000"/>
              </a:solidFill>
              <a:prstDash val="solid"/>
              <a:round/>
              <a:headEnd/>
              <a:tailEnd/>
            </a:ln>
          </p:spPr>
          <p:txBody>
            <a:bodyPr/>
            <a:lstStyle/>
            <a:p>
              <a:endParaRPr lang="en-US"/>
            </a:p>
          </p:txBody>
        </p:sp>
        <p:sp>
          <p:nvSpPr>
            <p:cNvPr id="56366" name="Freeform 44"/>
            <p:cNvSpPr>
              <a:spLocks/>
            </p:cNvSpPr>
            <p:nvPr/>
          </p:nvSpPr>
          <p:spPr bwMode="auto">
            <a:xfrm>
              <a:off x="4812" y="1832"/>
              <a:ext cx="33" cy="35"/>
            </a:xfrm>
            <a:custGeom>
              <a:avLst/>
              <a:gdLst>
                <a:gd name="T0" fmla="*/ 17 w 33"/>
                <a:gd name="T1" fmla="*/ 0 h 35"/>
                <a:gd name="T2" fmla="*/ 33 w 33"/>
                <a:gd name="T3" fmla="*/ 18 h 35"/>
                <a:gd name="T4" fmla="*/ 17 w 33"/>
                <a:gd name="T5" fmla="*/ 35 h 35"/>
                <a:gd name="T6" fmla="*/ 0 w 33"/>
                <a:gd name="T7" fmla="*/ 18 h 35"/>
                <a:gd name="T8" fmla="*/ 17 w 33"/>
                <a:gd name="T9" fmla="*/ 0 h 35"/>
                <a:gd name="T10" fmla="*/ 0 60000 65536"/>
                <a:gd name="T11" fmla="*/ 0 60000 65536"/>
                <a:gd name="T12" fmla="*/ 0 60000 65536"/>
                <a:gd name="T13" fmla="*/ 0 60000 65536"/>
                <a:gd name="T14" fmla="*/ 0 60000 65536"/>
                <a:gd name="T15" fmla="*/ 0 w 33"/>
                <a:gd name="T16" fmla="*/ 0 h 35"/>
                <a:gd name="T17" fmla="*/ 33 w 33"/>
                <a:gd name="T18" fmla="*/ 35 h 35"/>
              </a:gdLst>
              <a:ahLst/>
              <a:cxnLst>
                <a:cxn ang="T10">
                  <a:pos x="T0" y="T1"/>
                </a:cxn>
                <a:cxn ang="T11">
                  <a:pos x="T2" y="T3"/>
                </a:cxn>
                <a:cxn ang="T12">
                  <a:pos x="T4" y="T5"/>
                </a:cxn>
                <a:cxn ang="T13">
                  <a:pos x="T6" y="T7"/>
                </a:cxn>
                <a:cxn ang="T14">
                  <a:pos x="T8" y="T9"/>
                </a:cxn>
              </a:cxnLst>
              <a:rect l="T15" t="T16" r="T17" b="T18"/>
              <a:pathLst>
                <a:path w="33" h="35">
                  <a:moveTo>
                    <a:pt x="17" y="0"/>
                  </a:moveTo>
                  <a:lnTo>
                    <a:pt x="33" y="18"/>
                  </a:lnTo>
                  <a:lnTo>
                    <a:pt x="17" y="35"/>
                  </a:lnTo>
                  <a:lnTo>
                    <a:pt x="0" y="18"/>
                  </a:lnTo>
                  <a:lnTo>
                    <a:pt x="17" y="0"/>
                  </a:lnTo>
                  <a:close/>
                </a:path>
              </a:pathLst>
            </a:custGeom>
            <a:solidFill>
              <a:srgbClr val="FF0000"/>
            </a:solidFill>
            <a:ln w="9525">
              <a:solidFill>
                <a:srgbClr val="FF0000"/>
              </a:solidFill>
              <a:prstDash val="solid"/>
              <a:round/>
              <a:headEnd/>
              <a:tailEnd/>
            </a:ln>
          </p:spPr>
          <p:txBody>
            <a:bodyPr/>
            <a:lstStyle/>
            <a:p>
              <a:endParaRPr lang="en-US"/>
            </a:p>
          </p:txBody>
        </p:sp>
        <p:sp>
          <p:nvSpPr>
            <p:cNvPr id="56367" name="Rectangle 45"/>
            <p:cNvSpPr>
              <a:spLocks noChangeArrowheads="1"/>
            </p:cNvSpPr>
            <p:nvPr/>
          </p:nvSpPr>
          <p:spPr bwMode="auto">
            <a:xfrm>
              <a:off x="939" y="3366"/>
              <a:ext cx="122"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0</a:t>
              </a:r>
              <a:endParaRPr lang="en-US"/>
            </a:p>
          </p:txBody>
        </p:sp>
        <p:sp>
          <p:nvSpPr>
            <p:cNvPr id="56368" name="Rectangle 46"/>
            <p:cNvSpPr>
              <a:spLocks noChangeArrowheads="1"/>
            </p:cNvSpPr>
            <p:nvPr/>
          </p:nvSpPr>
          <p:spPr bwMode="auto">
            <a:xfrm>
              <a:off x="872" y="2965"/>
              <a:ext cx="188"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50</a:t>
              </a:r>
              <a:endParaRPr lang="en-US"/>
            </a:p>
          </p:txBody>
        </p:sp>
        <p:sp>
          <p:nvSpPr>
            <p:cNvPr id="56369" name="Rectangle 47"/>
            <p:cNvSpPr>
              <a:spLocks noChangeArrowheads="1"/>
            </p:cNvSpPr>
            <p:nvPr/>
          </p:nvSpPr>
          <p:spPr bwMode="auto">
            <a:xfrm>
              <a:off x="806" y="2570"/>
              <a:ext cx="254"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100</a:t>
              </a:r>
              <a:endParaRPr lang="en-US"/>
            </a:p>
          </p:txBody>
        </p:sp>
        <p:sp>
          <p:nvSpPr>
            <p:cNvPr id="56370" name="Rectangle 48"/>
            <p:cNvSpPr>
              <a:spLocks noChangeArrowheads="1"/>
            </p:cNvSpPr>
            <p:nvPr/>
          </p:nvSpPr>
          <p:spPr bwMode="auto">
            <a:xfrm>
              <a:off x="806" y="2168"/>
              <a:ext cx="254"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150</a:t>
              </a:r>
              <a:endParaRPr lang="en-US"/>
            </a:p>
          </p:txBody>
        </p:sp>
        <p:sp>
          <p:nvSpPr>
            <p:cNvPr id="56371" name="Rectangle 49"/>
            <p:cNvSpPr>
              <a:spLocks noChangeArrowheads="1"/>
            </p:cNvSpPr>
            <p:nvPr/>
          </p:nvSpPr>
          <p:spPr bwMode="auto">
            <a:xfrm>
              <a:off x="806" y="1773"/>
              <a:ext cx="254"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200</a:t>
              </a:r>
              <a:endParaRPr lang="en-US"/>
            </a:p>
          </p:txBody>
        </p:sp>
        <p:sp>
          <p:nvSpPr>
            <p:cNvPr id="56372" name="Rectangle 50"/>
            <p:cNvSpPr>
              <a:spLocks noChangeArrowheads="1"/>
            </p:cNvSpPr>
            <p:nvPr/>
          </p:nvSpPr>
          <p:spPr bwMode="auto">
            <a:xfrm>
              <a:off x="806" y="1372"/>
              <a:ext cx="254"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250</a:t>
              </a:r>
              <a:endParaRPr lang="en-US"/>
            </a:p>
          </p:txBody>
        </p:sp>
        <p:sp>
          <p:nvSpPr>
            <p:cNvPr id="56373" name="Rectangle 51"/>
            <p:cNvSpPr>
              <a:spLocks noChangeArrowheads="1"/>
            </p:cNvSpPr>
            <p:nvPr/>
          </p:nvSpPr>
          <p:spPr bwMode="auto">
            <a:xfrm>
              <a:off x="1066" y="3561"/>
              <a:ext cx="122"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0</a:t>
              </a:r>
              <a:endParaRPr lang="en-US"/>
            </a:p>
          </p:txBody>
        </p:sp>
        <p:sp>
          <p:nvSpPr>
            <p:cNvPr id="56374" name="Rectangle 52"/>
            <p:cNvSpPr>
              <a:spLocks noChangeArrowheads="1"/>
            </p:cNvSpPr>
            <p:nvPr/>
          </p:nvSpPr>
          <p:spPr bwMode="auto">
            <a:xfrm>
              <a:off x="1966" y="3561"/>
              <a:ext cx="287"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0.05</a:t>
              </a:r>
              <a:endParaRPr lang="en-US"/>
            </a:p>
          </p:txBody>
        </p:sp>
        <p:sp>
          <p:nvSpPr>
            <p:cNvPr id="56375" name="Rectangle 53"/>
            <p:cNvSpPr>
              <a:spLocks noChangeArrowheads="1"/>
            </p:cNvSpPr>
            <p:nvPr/>
          </p:nvSpPr>
          <p:spPr bwMode="auto">
            <a:xfrm>
              <a:off x="2983" y="3561"/>
              <a:ext cx="221"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0.1</a:t>
              </a:r>
              <a:endParaRPr lang="en-US"/>
            </a:p>
          </p:txBody>
        </p:sp>
        <p:sp>
          <p:nvSpPr>
            <p:cNvPr id="56376" name="Rectangle 54"/>
            <p:cNvSpPr>
              <a:spLocks noChangeArrowheads="1"/>
            </p:cNvSpPr>
            <p:nvPr/>
          </p:nvSpPr>
          <p:spPr bwMode="auto">
            <a:xfrm>
              <a:off x="3928" y="3561"/>
              <a:ext cx="287"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0.15</a:t>
              </a:r>
              <a:endParaRPr lang="en-US"/>
            </a:p>
          </p:txBody>
        </p:sp>
        <p:sp>
          <p:nvSpPr>
            <p:cNvPr id="56377" name="Rectangle 55"/>
            <p:cNvSpPr>
              <a:spLocks noChangeArrowheads="1"/>
            </p:cNvSpPr>
            <p:nvPr/>
          </p:nvSpPr>
          <p:spPr bwMode="auto">
            <a:xfrm>
              <a:off x="4945" y="3561"/>
              <a:ext cx="221"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0.2</a:t>
              </a:r>
              <a:endParaRPr lang="en-US"/>
            </a:p>
          </p:txBody>
        </p:sp>
        <p:sp>
          <p:nvSpPr>
            <p:cNvPr id="56378" name="Rectangle 56"/>
            <p:cNvSpPr>
              <a:spLocks noChangeArrowheads="1"/>
            </p:cNvSpPr>
            <p:nvPr/>
          </p:nvSpPr>
          <p:spPr bwMode="auto">
            <a:xfrm>
              <a:off x="2696" y="3797"/>
              <a:ext cx="796"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Growth Rate</a:t>
              </a:r>
              <a:endParaRPr lang="en-US"/>
            </a:p>
          </p:txBody>
        </p:sp>
        <p:sp>
          <p:nvSpPr>
            <p:cNvPr id="56379" name="Rectangle 57"/>
            <p:cNvSpPr>
              <a:spLocks noChangeArrowheads="1"/>
            </p:cNvSpPr>
            <p:nvPr/>
          </p:nvSpPr>
          <p:spPr bwMode="auto">
            <a:xfrm rot="-5400000">
              <a:off x="350" y="2348"/>
              <a:ext cx="702" cy="189"/>
            </a:xfrm>
            <a:prstGeom prst="rect">
              <a:avLst/>
            </a:prstGeom>
            <a:noFill/>
            <a:ln w="9525">
              <a:noFill/>
              <a:miter lim="800000"/>
              <a:headEnd/>
              <a:tailEnd/>
            </a:ln>
          </p:spPr>
          <p:txBody>
            <a:bodyPr wrap="none" lIns="0" tIns="0" rIns="0" bIns="0">
              <a:spAutoFit/>
            </a:bodyPr>
            <a:lstStyle/>
            <a:p>
              <a:r>
                <a:rPr lang="en-US" b="1">
                  <a:solidFill>
                    <a:srgbClr val="000000"/>
                  </a:solidFill>
                  <a:latin typeface="Times New Roman" pitchFamily="18" charset="0"/>
                </a:rPr>
                <a:t>Stock Price</a:t>
              </a:r>
              <a:endParaRPr lang="en-US"/>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914400" y="152400"/>
            <a:ext cx="7772400" cy="1447800"/>
          </a:xfrm>
          <a:solidFill>
            <a:schemeClr val="bg2"/>
          </a:solidFill>
        </p:spPr>
        <p:txBody>
          <a:bodyPr rtlCol="0">
            <a:normAutofit fontScale="90000"/>
          </a:bodyPr>
          <a:lstStyle/>
          <a:p>
            <a:pPr fontAlgn="auto">
              <a:spcAft>
                <a:spcPts val="0"/>
              </a:spcAft>
              <a:defRPr/>
            </a:pPr>
            <a:r>
              <a:rPr lang="en-US" sz="4800" b="1" smtClean="0"/>
              <a:t>Stock Price Sensitivity to Required Return, R</a:t>
            </a:r>
          </a:p>
        </p:txBody>
      </p:sp>
      <p:sp>
        <p:nvSpPr>
          <p:cNvPr id="88068" name="Slide Number Placeholder 22"/>
          <p:cNvSpPr>
            <a:spLocks noGrp="1"/>
          </p:cNvSpPr>
          <p:nvPr>
            <p:ph type="sldNum" sz="quarter" idx="12"/>
          </p:nvPr>
        </p:nvSpPr>
        <p:spPr bwMode="auto">
          <a:ln>
            <a:round/>
            <a:headEnd/>
            <a:tailEnd/>
          </a:ln>
        </p:spPr>
        <p:txBody>
          <a:bodyPr/>
          <a:lstStyle/>
          <a:p>
            <a:pPr>
              <a:defRPr/>
            </a:pPr>
            <a:r>
              <a:rPr lang="en-US"/>
              <a:t>8-</a:t>
            </a:r>
            <a:fld id="{91D79E25-38C4-4FBB-BFD8-91C2C9C0C4C2}" type="slidenum">
              <a:rPr lang="en-US"/>
              <a:pPr>
                <a:defRPr/>
              </a:pPr>
              <a:t>53</a:t>
            </a:fld>
            <a:endParaRPr lang="en-US"/>
          </a:p>
        </p:txBody>
      </p:sp>
      <p:sp>
        <p:nvSpPr>
          <p:cNvPr id="57348" name="TextBox 4"/>
          <p:cNvSpPr txBox="1">
            <a:spLocks noChangeArrowheads="1"/>
          </p:cNvSpPr>
          <p:nvPr/>
        </p:nvSpPr>
        <p:spPr bwMode="auto">
          <a:xfrm>
            <a:off x="2971800" y="1600200"/>
            <a:ext cx="3505200" cy="461963"/>
          </a:xfrm>
          <a:prstGeom prst="rect">
            <a:avLst/>
          </a:prstGeom>
          <a:noFill/>
          <a:ln w="9525">
            <a:noFill/>
            <a:miter lim="800000"/>
            <a:headEnd/>
            <a:tailEnd/>
          </a:ln>
        </p:spPr>
        <p:txBody>
          <a:bodyPr>
            <a:spAutoFit/>
          </a:bodyPr>
          <a:lstStyle/>
          <a:p>
            <a:pPr>
              <a:spcBef>
                <a:spcPct val="50000"/>
              </a:spcBef>
            </a:pPr>
            <a:r>
              <a:rPr lang="en-US" sz="2400" b="1"/>
              <a:t>D</a:t>
            </a:r>
            <a:r>
              <a:rPr lang="en-US" sz="2400" b="1" baseline="-25000"/>
              <a:t>1</a:t>
            </a:r>
            <a:r>
              <a:rPr lang="en-US" sz="2400" b="1"/>
              <a:t> = $2; g = 5%</a:t>
            </a:r>
          </a:p>
        </p:txBody>
      </p:sp>
      <p:grpSp>
        <p:nvGrpSpPr>
          <p:cNvPr id="57349" name="Group 4"/>
          <p:cNvGrpSpPr>
            <a:grpSpLocks noChangeAspect="1"/>
          </p:cNvGrpSpPr>
          <p:nvPr/>
        </p:nvGrpSpPr>
        <p:grpSpPr bwMode="auto">
          <a:xfrm>
            <a:off x="530225" y="2062163"/>
            <a:ext cx="7851775" cy="4419600"/>
            <a:chOff x="528" y="1296"/>
            <a:chExt cx="4605" cy="2592"/>
          </a:xfrm>
        </p:grpSpPr>
        <p:sp>
          <p:nvSpPr>
            <p:cNvPr id="57350" name="AutoShape 3"/>
            <p:cNvSpPr>
              <a:spLocks noChangeAspect="1" noChangeArrowheads="1" noTextEdit="1"/>
            </p:cNvSpPr>
            <p:nvPr/>
          </p:nvSpPr>
          <p:spPr bwMode="auto">
            <a:xfrm>
              <a:off x="528" y="1296"/>
              <a:ext cx="4605" cy="2592"/>
            </a:xfrm>
            <a:prstGeom prst="rect">
              <a:avLst/>
            </a:prstGeom>
            <a:solidFill>
              <a:srgbClr val="FFFFFF"/>
            </a:solidFill>
            <a:ln w="9525">
              <a:noFill/>
              <a:miter lim="800000"/>
              <a:headEnd/>
              <a:tailEnd/>
            </a:ln>
          </p:spPr>
          <p:txBody>
            <a:bodyPr/>
            <a:lstStyle/>
            <a:p>
              <a:endParaRPr lang="en-US"/>
            </a:p>
          </p:txBody>
        </p:sp>
        <p:sp>
          <p:nvSpPr>
            <p:cNvPr id="57351" name="Rectangle 5"/>
            <p:cNvSpPr>
              <a:spLocks noChangeArrowheads="1"/>
            </p:cNvSpPr>
            <p:nvPr/>
          </p:nvSpPr>
          <p:spPr bwMode="auto">
            <a:xfrm>
              <a:off x="1126" y="1480"/>
              <a:ext cx="3799" cy="1825"/>
            </a:xfrm>
            <a:prstGeom prst="rect">
              <a:avLst/>
            </a:prstGeom>
            <a:noFill/>
            <a:ln w="9525">
              <a:noFill/>
              <a:miter lim="800000"/>
              <a:headEnd/>
              <a:tailEnd/>
            </a:ln>
          </p:spPr>
          <p:txBody>
            <a:bodyPr/>
            <a:lstStyle/>
            <a:p>
              <a:endParaRPr lang="en-US">
                <a:latin typeface="Perpetua" pitchFamily="18" charset="0"/>
              </a:endParaRPr>
            </a:p>
          </p:txBody>
        </p:sp>
        <p:sp>
          <p:nvSpPr>
            <p:cNvPr id="57352" name="Line 6"/>
            <p:cNvSpPr>
              <a:spLocks noChangeShapeType="1"/>
            </p:cNvSpPr>
            <p:nvPr/>
          </p:nvSpPr>
          <p:spPr bwMode="auto">
            <a:xfrm>
              <a:off x="1126" y="2938"/>
              <a:ext cx="3799" cy="1"/>
            </a:xfrm>
            <a:prstGeom prst="line">
              <a:avLst/>
            </a:prstGeom>
            <a:noFill/>
            <a:ln w="7938">
              <a:solidFill>
                <a:srgbClr val="000000"/>
              </a:solidFill>
              <a:round/>
              <a:headEnd/>
              <a:tailEnd/>
            </a:ln>
          </p:spPr>
          <p:txBody>
            <a:bodyPr/>
            <a:lstStyle/>
            <a:p>
              <a:endParaRPr lang="en-US"/>
            </a:p>
          </p:txBody>
        </p:sp>
        <p:sp>
          <p:nvSpPr>
            <p:cNvPr id="57353" name="Line 7"/>
            <p:cNvSpPr>
              <a:spLocks noChangeShapeType="1"/>
            </p:cNvSpPr>
            <p:nvPr/>
          </p:nvSpPr>
          <p:spPr bwMode="auto">
            <a:xfrm>
              <a:off x="1126" y="2576"/>
              <a:ext cx="3799" cy="1"/>
            </a:xfrm>
            <a:prstGeom prst="line">
              <a:avLst/>
            </a:prstGeom>
            <a:noFill/>
            <a:ln w="7938">
              <a:solidFill>
                <a:srgbClr val="000000"/>
              </a:solidFill>
              <a:round/>
              <a:headEnd/>
              <a:tailEnd/>
            </a:ln>
          </p:spPr>
          <p:txBody>
            <a:bodyPr/>
            <a:lstStyle/>
            <a:p>
              <a:endParaRPr lang="en-US"/>
            </a:p>
          </p:txBody>
        </p:sp>
        <p:sp>
          <p:nvSpPr>
            <p:cNvPr id="57354" name="Line 8"/>
            <p:cNvSpPr>
              <a:spLocks noChangeShapeType="1"/>
            </p:cNvSpPr>
            <p:nvPr/>
          </p:nvSpPr>
          <p:spPr bwMode="auto">
            <a:xfrm>
              <a:off x="1126" y="2209"/>
              <a:ext cx="3799" cy="1"/>
            </a:xfrm>
            <a:prstGeom prst="line">
              <a:avLst/>
            </a:prstGeom>
            <a:noFill/>
            <a:ln w="7938">
              <a:solidFill>
                <a:srgbClr val="000000"/>
              </a:solidFill>
              <a:round/>
              <a:headEnd/>
              <a:tailEnd/>
            </a:ln>
          </p:spPr>
          <p:txBody>
            <a:bodyPr/>
            <a:lstStyle/>
            <a:p>
              <a:endParaRPr lang="en-US"/>
            </a:p>
          </p:txBody>
        </p:sp>
        <p:sp>
          <p:nvSpPr>
            <p:cNvPr id="57355" name="Line 9"/>
            <p:cNvSpPr>
              <a:spLocks noChangeShapeType="1"/>
            </p:cNvSpPr>
            <p:nvPr/>
          </p:nvSpPr>
          <p:spPr bwMode="auto">
            <a:xfrm>
              <a:off x="1126" y="1847"/>
              <a:ext cx="3799" cy="1"/>
            </a:xfrm>
            <a:prstGeom prst="line">
              <a:avLst/>
            </a:prstGeom>
            <a:noFill/>
            <a:ln w="7938">
              <a:solidFill>
                <a:srgbClr val="000000"/>
              </a:solidFill>
              <a:round/>
              <a:headEnd/>
              <a:tailEnd/>
            </a:ln>
          </p:spPr>
          <p:txBody>
            <a:bodyPr/>
            <a:lstStyle/>
            <a:p>
              <a:endParaRPr lang="en-US"/>
            </a:p>
          </p:txBody>
        </p:sp>
        <p:sp>
          <p:nvSpPr>
            <p:cNvPr id="57356" name="Line 10"/>
            <p:cNvSpPr>
              <a:spLocks noChangeShapeType="1"/>
            </p:cNvSpPr>
            <p:nvPr/>
          </p:nvSpPr>
          <p:spPr bwMode="auto">
            <a:xfrm>
              <a:off x="1126" y="1480"/>
              <a:ext cx="3799" cy="1"/>
            </a:xfrm>
            <a:prstGeom prst="line">
              <a:avLst/>
            </a:prstGeom>
            <a:noFill/>
            <a:ln w="7938">
              <a:solidFill>
                <a:srgbClr val="000000"/>
              </a:solidFill>
              <a:round/>
              <a:headEnd/>
              <a:tailEnd/>
            </a:ln>
          </p:spPr>
          <p:txBody>
            <a:bodyPr/>
            <a:lstStyle/>
            <a:p>
              <a:endParaRPr lang="en-US"/>
            </a:p>
          </p:txBody>
        </p:sp>
        <p:sp>
          <p:nvSpPr>
            <p:cNvPr id="57357" name="Rectangle 11"/>
            <p:cNvSpPr>
              <a:spLocks noChangeArrowheads="1"/>
            </p:cNvSpPr>
            <p:nvPr/>
          </p:nvSpPr>
          <p:spPr bwMode="auto">
            <a:xfrm>
              <a:off x="1126" y="1480"/>
              <a:ext cx="3799" cy="1825"/>
            </a:xfrm>
            <a:prstGeom prst="rect">
              <a:avLst/>
            </a:prstGeom>
            <a:noFill/>
            <a:ln w="7938">
              <a:solidFill>
                <a:srgbClr val="000000"/>
              </a:solidFill>
              <a:miter lim="800000"/>
              <a:headEnd/>
              <a:tailEnd/>
            </a:ln>
          </p:spPr>
          <p:txBody>
            <a:bodyPr/>
            <a:lstStyle/>
            <a:p>
              <a:endParaRPr lang="en-US">
                <a:latin typeface="Perpetua" pitchFamily="18" charset="0"/>
              </a:endParaRPr>
            </a:p>
          </p:txBody>
        </p:sp>
        <p:sp>
          <p:nvSpPr>
            <p:cNvPr id="57358" name="Line 12"/>
            <p:cNvSpPr>
              <a:spLocks noChangeShapeType="1"/>
            </p:cNvSpPr>
            <p:nvPr/>
          </p:nvSpPr>
          <p:spPr bwMode="auto">
            <a:xfrm>
              <a:off x="1126" y="1480"/>
              <a:ext cx="1" cy="1825"/>
            </a:xfrm>
            <a:prstGeom prst="line">
              <a:avLst/>
            </a:prstGeom>
            <a:noFill/>
            <a:ln w="7938">
              <a:solidFill>
                <a:srgbClr val="000000"/>
              </a:solidFill>
              <a:round/>
              <a:headEnd/>
              <a:tailEnd/>
            </a:ln>
          </p:spPr>
          <p:txBody>
            <a:bodyPr/>
            <a:lstStyle/>
            <a:p>
              <a:endParaRPr lang="en-US"/>
            </a:p>
          </p:txBody>
        </p:sp>
        <p:sp>
          <p:nvSpPr>
            <p:cNvPr id="57359" name="Line 13"/>
            <p:cNvSpPr>
              <a:spLocks noChangeShapeType="1"/>
            </p:cNvSpPr>
            <p:nvPr/>
          </p:nvSpPr>
          <p:spPr bwMode="auto">
            <a:xfrm>
              <a:off x="1089" y="3305"/>
              <a:ext cx="37" cy="1"/>
            </a:xfrm>
            <a:prstGeom prst="line">
              <a:avLst/>
            </a:prstGeom>
            <a:noFill/>
            <a:ln w="7938">
              <a:solidFill>
                <a:srgbClr val="000000"/>
              </a:solidFill>
              <a:round/>
              <a:headEnd/>
              <a:tailEnd/>
            </a:ln>
          </p:spPr>
          <p:txBody>
            <a:bodyPr/>
            <a:lstStyle/>
            <a:p>
              <a:endParaRPr lang="en-US"/>
            </a:p>
          </p:txBody>
        </p:sp>
        <p:sp>
          <p:nvSpPr>
            <p:cNvPr id="57360" name="Line 14"/>
            <p:cNvSpPr>
              <a:spLocks noChangeShapeType="1"/>
            </p:cNvSpPr>
            <p:nvPr/>
          </p:nvSpPr>
          <p:spPr bwMode="auto">
            <a:xfrm>
              <a:off x="1089" y="2938"/>
              <a:ext cx="37" cy="1"/>
            </a:xfrm>
            <a:prstGeom prst="line">
              <a:avLst/>
            </a:prstGeom>
            <a:noFill/>
            <a:ln w="7938">
              <a:solidFill>
                <a:srgbClr val="000000"/>
              </a:solidFill>
              <a:round/>
              <a:headEnd/>
              <a:tailEnd/>
            </a:ln>
          </p:spPr>
          <p:txBody>
            <a:bodyPr/>
            <a:lstStyle/>
            <a:p>
              <a:endParaRPr lang="en-US"/>
            </a:p>
          </p:txBody>
        </p:sp>
        <p:sp>
          <p:nvSpPr>
            <p:cNvPr id="57361" name="Line 15"/>
            <p:cNvSpPr>
              <a:spLocks noChangeShapeType="1"/>
            </p:cNvSpPr>
            <p:nvPr/>
          </p:nvSpPr>
          <p:spPr bwMode="auto">
            <a:xfrm>
              <a:off x="1089" y="2576"/>
              <a:ext cx="37" cy="1"/>
            </a:xfrm>
            <a:prstGeom prst="line">
              <a:avLst/>
            </a:prstGeom>
            <a:noFill/>
            <a:ln w="7938">
              <a:solidFill>
                <a:srgbClr val="000000"/>
              </a:solidFill>
              <a:round/>
              <a:headEnd/>
              <a:tailEnd/>
            </a:ln>
          </p:spPr>
          <p:txBody>
            <a:bodyPr/>
            <a:lstStyle/>
            <a:p>
              <a:endParaRPr lang="en-US"/>
            </a:p>
          </p:txBody>
        </p:sp>
        <p:sp>
          <p:nvSpPr>
            <p:cNvPr id="57362" name="Line 16"/>
            <p:cNvSpPr>
              <a:spLocks noChangeShapeType="1"/>
            </p:cNvSpPr>
            <p:nvPr/>
          </p:nvSpPr>
          <p:spPr bwMode="auto">
            <a:xfrm>
              <a:off x="1089" y="2209"/>
              <a:ext cx="37" cy="1"/>
            </a:xfrm>
            <a:prstGeom prst="line">
              <a:avLst/>
            </a:prstGeom>
            <a:noFill/>
            <a:ln w="7938">
              <a:solidFill>
                <a:srgbClr val="000000"/>
              </a:solidFill>
              <a:round/>
              <a:headEnd/>
              <a:tailEnd/>
            </a:ln>
          </p:spPr>
          <p:txBody>
            <a:bodyPr/>
            <a:lstStyle/>
            <a:p>
              <a:endParaRPr lang="en-US"/>
            </a:p>
          </p:txBody>
        </p:sp>
        <p:sp>
          <p:nvSpPr>
            <p:cNvPr id="57363" name="Line 17"/>
            <p:cNvSpPr>
              <a:spLocks noChangeShapeType="1"/>
            </p:cNvSpPr>
            <p:nvPr/>
          </p:nvSpPr>
          <p:spPr bwMode="auto">
            <a:xfrm>
              <a:off x="1089" y="1847"/>
              <a:ext cx="37" cy="1"/>
            </a:xfrm>
            <a:prstGeom prst="line">
              <a:avLst/>
            </a:prstGeom>
            <a:noFill/>
            <a:ln w="7938">
              <a:solidFill>
                <a:srgbClr val="000000"/>
              </a:solidFill>
              <a:round/>
              <a:headEnd/>
              <a:tailEnd/>
            </a:ln>
          </p:spPr>
          <p:txBody>
            <a:bodyPr/>
            <a:lstStyle/>
            <a:p>
              <a:endParaRPr lang="en-US"/>
            </a:p>
          </p:txBody>
        </p:sp>
        <p:sp>
          <p:nvSpPr>
            <p:cNvPr id="57364" name="Line 18"/>
            <p:cNvSpPr>
              <a:spLocks noChangeShapeType="1"/>
            </p:cNvSpPr>
            <p:nvPr/>
          </p:nvSpPr>
          <p:spPr bwMode="auto">
            <a:xfrm>
              <a:off x="1089" y="1480"/>
              <a:ext cx="37" cy="1"/>
            </a:xfrm>
            <a:prstGeom prst="line">
              <a:avLst/>
            </a:prstGeom>
            <a:noFill/>
            <a:ln w="7938">
              <a:solidFill>
                <a:srgbClr val="000000"/>
              </a:solidFill>
              <a:round/>
              <a:headEnd/>
              <a:tailEnd/>
            </a:ln>
          </p:spPr>
          <p:txBody>
            <a:bodyPr/>
            <a:lstStyle/>
            <a:p>
              <a:endParaRPr lang="en-US"/>
            </a:p>
          </p:txBody>
        </p:sp>
        <p:sp>
          <p:nvSpPr>
            <p:cNvPr id="57365" name="Line 19"/>
            <p:cNvSpPr>
              <a:spLocks noChangeShapeType="1"/>
            </p:cNvSpPr>
            <p:nvPr/>
          </p:nvSpPr>
          <p:spPr bwMode="auto">
            <a:xfrm>
              <a:off x="1126" y="3305"/>
              <a:ext cx="3799" cy="1"/>
            </a:xfrm>
            <a:prstGeom prst="line">
              <a:avLst/>
            </a:prstGeom>
            <a:noFill/>
            <a:ln w="7938">
              <a:solidFill>
                <a:srgbClr val="000000"/>
              </a:solidFill>
              <a:round/>
              <a:headEnd/>
              <a:tailEnd/>
            </a:ln>
          </p:spPr>
          <p:txBody>
            <a:bodyPr/>
            <a:lstStyle/>
            <a:p>
              <a:endParaRPr lang="en-US"/>
            </a:p>
          </p:txBody>
        </p:sp>
        <p:sp>
          <p:nvSpPr>
            <p:cNvPr id="57366" name="Line 20"/>
            <p:cNvSpPr>
              <a:spLocks noChangeShapeType="1"/>
            </p:cNvSpPr>
            <p:nvPr/>
          </p:nvSpPr>
          <p:spPr bwMode="auto">
            <a:xfrm flipV="1">
              <a:off x="1126" y="3305"/>
              <a:ext cx="1" cy="38"/>
            </a:xfrm>
            <a:prstGeom prst="line">
              <a:avLst/>
            </a:prstGeom>
            <a:noFill/>
            <a:ln w="7938">
              <a:solidFill>
                <a:srgbClr val="000000"/>
              </a:solidFill>
              <a:round/>
              <a:headEnd/>
              <a:tailEnd/>
            </a:ln>
          </p:spPr>
          <p:txBody>
            <a:bodyPr/>
            <a:lstStyle/>
            <a:p>
              <a:endParaRPr lang="en-US"/>
            </a:p>
          </p:txBody>
        </p:sp>
        <p:sp>
          <p:nvSpPr>
            <p:cNvPr id="57367" name="Line 21"/>
            <p:cNvSpPr>
              <a:spLocks noChangeShapeType="1"/>
            </p:cNvSpPr>
            <p:nvPr/>
          </p:nvSpPr>
          <p:spPr bwMode="auto">
            <a:xfrm flipV="1">
              <a:off x="1762" y="3305"/>
              <a:ext cx="1" cy="38"/>
            </a:xfrm>
            <a:prstGeom prst="line">
              <a:avLst/>
            </a:prstGeom>
            <a:noFill/>
            <a:ln w="7938">
              <a:solidFill>
                <a:srgbClr val="000000"/>
              </a:solidFill>
              <a:round/>
              <a:headEnd/>
              <a:tailEnd/>
            </a:ln>
          </p:spPr>
          <p:txBody>
            <a:bodyPr/>
            <a:lstStyle/>
            <a:p>
              <a:endParaRPr lang="en-US"/>
            </a:p>
          </p:txBody>
        </p:sp>
        <p:sp>
          <p:nvSpPr>
            <p:cNvPr id="57368" name="Line 22"/>
            <p:cNvSpPr>
              <a:spLocks noChangeShapeType="1"/>
            </p:cNvSpPr>
            <p:nvPr/>
          </p:nvSpPr>
          <p:spPr bwMode="auto">
            <a:xfrm flipV="1">
              <a:off x="2392" y="3305"/>
              <a:ext cx="1" cy="38"/>
            </a:xfrm>
            <a:prstGeom prst="line">
              <a:avLst/>
            </a:prstGeom>
            <a:noFill/>
            <a:ln w="7938">
              <a:solidFill>
                <a:srgbClr val="000000"/>
              </a:solidFill>
              <a:round/>
              <a:headEnd/>
              <a:tailEnd/>
            </a:ln>
          </p:spPr>
          <p:txBody>
            <a:bodyPr/>
            <a:lstStyle/>
            <a:p>
              <a:endParaRPr lang="en-US"/>
            </a:p>
          </p:txBody>
        </p:sp>
        <p:sp>
          <p:nvSpPr>
            <p:cNvPr id="57369" name="Line 23"/>
            <p:cNvSpPr>
              <a:spLocks noChangeShapeType="1"/>
            </p:cNvSpPr>
            <p:nvPr/>
          </p:nvSpPr>
          <p:spPr bwMode="auto">
            <a:xfrm flipV="1">
              <a:off x="3028" y="3305"/>
              <a:ext cx="1" cy="38"/>
            </a:xfrm>
            <a:prstGeom prst="line">
              <a:avLst/>
            </a:prstGeom>
            <a:noFill/>
            <a:ln w="7938">
              <a:solidFill>
                <a:srgbClr val="000000"/>
              </a:solidFill>
              <a:round/>
              <a:headEnd/>
              <a:tailEnd/>
            </a:ln>
          </p:spPr>
          <p:txBody>
            <a:bodyPr/>
            <a:lstStyle/>
            <a:p>
              <a:endParaRPr lang="en-US"/>
            </a:p>
          </p:txBody>
        </p:sp>
        <p:sp>
          <p:nvSpPr>
            <p:cNvPr id="57370" name="Line 24"/>
            <p:cNvSpPr>
              <a:spLocks noChangeShapeType="1"/>
            </p:cNvSpPr>
            <p:nvPr/>
          </p:nvSpPr>
          <p:spPr bwMode="auto">
            <a:xfrm flipV="1">
              <a:off x="3659" y="3305"/>
              <a:ext cx="1" cy="38"/>
            </a:xfrm>
            <a:prstGeom prst="line">
              <a:avLst/>
            </a:prstGeom>
            <a:noFill/>
            <a:ln w="7938">
              <a:solidFill>
                <a:srgbClr val="000000"/>
              </a:solidFill>
              <a:round/>
              <a:headEnd/>
              <a:tailEnd/>
            </a:ln>
          </p:spPr>
          <p:txBody>
            <a:bodyPr/>
            <a:lstStyle/>
            <a:p>
              <a:endParaRPr lang="en-US"/>
            </a:p>
          </p:txBody>
        </p:sp>
        <p:sp>
          <p:nvSpPr>
            <p:cNvPr id="57371" name="Line 25"/>
            <p:cNvSpPr>
              <a:spLocks noChangeShapeType="1"/>
            </p:cNvSpPr>
            <p:nvPr/>
          </p:nvSpPr>
          <p:spPr bwMode="auto">
            <a:xfrm flipV="1">
              <a:off x="4294" y="3305"/>
              <a:ext cx="1" cy="38"/>
            </a:xfrm>
            <a:prstGeom prst="line">
              <a:avLst/>
            </a:prstGeom>
            <a:noFill/>
            <a:ln w="7938">
              <a:solidFill>
                <a:srgbClr val="000000"/>
              </a:solidFill>
              <a:round/>
              <a:headEnd/>
              <a:tailEnd/>
            </a:ln>
          </p:spPr>
          <p:txBody>
            <a:bodyPr/>
            <a:lstStyle/>
            <a:p>
              <a:endParaRPr lang="en-US"/>
            </a:p>
          </p:txBody>
        </p:sp>
        <p:sp>
          <p:nvSpPr>
            <p:cNvPr id="57372" name="Line 26"/>
            <p:cNvSpPr>
              <a:spLocks noChangeShapeType="1"/>
            </p:cNvSpPr>
            <p:nvPr/>
          </p:nvSpPr>
          <p:spPr bwMode="auto">
            <a:xfrm flipV="1">
              <a:off x="4925" y="3305"/>
              <a:ext cx="1" cy="38"/>
            </a:xfrm>
            <a:prstGeom prst="line">
              <a:avLst/>
            </a:prstGeom>
            <a:noFill/>
            <a:ln w="7938">
              <a:solidFill>
                <a:srgbClr val="000000"/>
              </a:solidFill>
              <a:round/>
              <a:headEnd/>
              <a:tailEnd/>
            </a:ln>
          </p:spPr>
          <p:txBody>
            <a:bodyPr/>
            <a:lstStyle/>
            <a:p>
              <a:endParaRPr lang="en-US"/>
            </a:p>
          </p:txBody>
        </p:sp>
        <p:sp>
          <p:nvSpPr>
            <p:cNvPr id="57373" name="Freeform 27"/>
            <p:cNvSpPr>
              <a:spLocks/>
            </p:cNvSpPr>
            <p:nvPr/>
          </p:nvSpPr>
          <p:spPr bwMode="auto">
            <a:xfrm>
              <a:off x="1885" y="1847"/>
              <a:ext cx="2281" cy="1382"/>
            </a:xfrm>
            <a:custGeom>
              <a:avLst/>
              <a:gdLst>
                <a:gd name="T0" fmla="*/ 0 w 427"/>
                <a:gd name="T1" fmla="*/ 0 h 256"/>
                <a:gd name="T2" fmla="*/ 3654 w 427"/>
                <a:gd name="T3" fmla="*/ 21243 h 256"/>
                <a:gd name="T4" fmla="*/ 7308 w 427"/>
                <a:gd name="T5" fmla="*/ 28326 h 256"/>
                <a:gd name="T6" fmla="*/ 10817 w 427"/>
                <a:gd name="T7" fmla="*/ 31764 h 256"/>
                <a:gd name="T8" fmla="*/ 14466 w 427"/>
                <a:gd name="T9" fmla="*/ 33983 h 256"/>
                <a:gd name="T10" fmla="*/ 18147 w 427"/>
                <a:gd name="T11" fmla="*/ 35408 h 256"/>
                <a:gd name="T12" fmla="*/ 21661 w 427"/>
                <a:gd name="T13" fmla="*/ 36342 h 256"/>
                <a:gd name="T14" fmla="*/ 25310 w 427"/>
                <a:gd name="T15" fmla="*/ 37130 h 256"/>
                <a:gd name="T16" fmla="*/ 28964 w 427"/>
                <a:gd name="T17" fmla="*/ 37767 h 256"/>
                <a:gd name="T18" fmla="*/ 32618 w 427"/>
                <a:gd name="T19" fmla="*/ 38237 h 256"/>
                <a:gd name="T20" fmla="*/ 36127 w 427"/>
                <a:gd name="T21" fmla="*/ 38556 h 256"/>
                <a:gd name="T22" fmla="*/ 39781 w 427"/>
                <a:gd name="T23" fmla="*/ 38847 h 256"/>
                <a:gd name="T24" fmla="*/ 43430 w 427"/>
                <a:gd name="T25" fmla="*/ 39166 h 256"/>
                <a:gd name="T26" fmla="*/ 46939 w 427"/>
                <a:gd name="T27" fmla="*/ 39490 h 256"/>
                <a:gd name="T28" fmla="*/ 50625 w 427"/>
                <a:gd name="T29" fmla="*/ 39635 h 256"/>
                <a:gd name="T30" fmla="*/ 54274 w 427"/>
                <a:gd name="T31" fmla="*/ 39808 h 256"/>
                <a:gd name="T32" fmla="*/ 57784 w 427"/>
                <a:gd name="T33" fmla="*/ 39954 h 256"/>
                <a:gd name="T34" fmla="*/ 61437 w 427"/>
                <a:gd name="T35" fmla="*/ 40132 h 256"/>
                <a:gd name="T36" fmla="*/ 65091 w 427"/>
                <a:gd name="T37" fmla="*/ 40278 h 2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7"/>
                <a:gd name="T58" fmla="*/ 0 h 256"/>
                <a:gd name="T59" fmla="*/ 427 w 427"/>
                <a:gd name="T60" fmla="*/ 256 h 2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7" h="256">
                  <a:moveTo>
                    <a:pt x="0" y="0"/>
                  </a:moveTo>
                  <a:lnTo>
                    <a:pt x="24" y="135"/>
                  </a:lnTo>
                  <a:lnTo>
                    <a:pt x="48" y="180"/>
                  </a:lnTo>
                  <a:lnTo>
                    <a:pt x="71" y="202"/>
                  </a:lnTo>
                  <a:lnTo>
                    <a:pt x="95" y="216"/>
                  </a:lnTo>
                  <a:lnTo>
                    <a:pt x="119" y="225"/>
                  </a:lnTo>
                  <a:lnTo>
                    <a:pt x="142" y="231"/>
                  </a:lnTo>
                  <a:lnTo>
                    <a:pt x="166" y="236"/>
                  </a:lnTo>
                  <a:lnTo>
                    <a:pt x="190" y="240"/>
                  </a:lnTo>
                  <a:lnTo>
                    <a:pt x="214" y="243"/>
                  </a:lnTo>
                  <a:lnTo>
                    <a:pt x="237" y="245"/>
                  </a:lnTo>
                  <a:lnTo>
                    <a:pt x="261" y="247"/>
                  </a:lnTo>
                  <a:lnTo>
                    <a:pt x="285" y="249"/>
                  </a:lnTo>
                  <a:lnTo>
                    <a:pt x="308" y="251"/>
                  </a:lnTo>
                  <a:lnTo>
                    <a:pt x="332" y="252"/>
                  </a:lnTo>
                  <a:lnTo>
                    <a:pt x="356" y="253"/>
                  </a:lnTo>
                  <a:lnTo>
                    <a:pt x="379" y="254"/>
                  </a:lnTo>
                  <a:lnTo>
                    <a:pt x="403" y="255"/>
                  </a:lnTo>
                  <a:lnTo>
                    <a:pt x="427" y="256"/>
                  </a:lnTo>
                </a:path>
              </a:pathLst>
            </a:custGeom>
            <a:noFill/>
            <a:ln w="50800">
              <a:solidFill>
                <a:srgbClr val="FF0000"/>
              </a:solidFill>
              <a:prstDash val="solid"/>
              <a:round/>
              <a:headEnd/>
              <a:tailEnd/>
            </a:ln>
          </p:spPr>
          <p:txBody>
            <a:bodyPr/>
            <a:lstStyle/>
            <a:p>
              <a:endParaRPr lang="en-US"/>
            </a:p>
          </p:txBody>
        </p:sp>
        <p:sp>
          <p:nvSpPr>
            <p:cNvPr id="57374" name="Freeform 28"/>
            <p:cNvSpPr>
              <a:spLocks/>
            </p:cNvSpPr>
            <p:nvPr/>
          </p:nvSpPr>
          <p:spPr bwMode="auto">
            <a:xfrm>
              <a:off x="1869" y="1831"/>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75" name="Freeform 29"/>
            <p:cNvSpPr>
              <a:spLocks/>
            </p:cNvSpPr>
            <p:nvPr/>
          </p:nvSpPr>
          <p:spPr bwMode="auto">
            <a:xfrm>
              <a:off x="1997" y="2560"/>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76" name="Freeform 30"/>
            <p:cNvSpPr>
              <a:spLocks/>
            </p:cNvSpPr>
            <p:nvPr/>
          </p:nvSpPr>
          <p:spPr bwMode="auto">
            <a:xfrm>
              <a:off x="2125" y="2803"/>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77" name="Freeform 31"/>
            <p:cNvSpPr>
              <a:spLocks/>
            </p:cNvSpPr>
            <p:nvPr/>
          </p:nvSpPr>
          <p:spPr bwMode="auto">
            <a:xfrm>
              <a:off x="2248" y="2921"/>
              <a:ext cx="32" cy="33"/>
            </a:xfrm>
            <a:custGeom>
              <a:avLst/>
              <a:gdLst>
                <a:gd name="T0" fmla="*/ 16 w 32"/>
                <a:gd name="T1" fmla="*/ 0 h 33"/>
                <a:gd name="T2" fmla="*/ 32 w 32"/>
                <a:gd name="T3" fmla="*/ 17 h 33"/>
                <a:gd name="T4" fmla="*/ 16 w 32"/>
                <a:gd name="T5" fmla="*/ 33 h 33"/>
                <a:gd name="T6" fmla="*/ 0 w 32"/>
                <a:gd name="T7" fmla="*/ 17 h 33"/>
                <a:gd name="T8" fmla="*/ 16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16" y="0"/>
                  </a:moveTo>
                  <a:lnTo>
                    <a:pt x="32" y="17"/>
                  </a:lnTo>
                  <a:lnTo>
                    <a:pt x="16" y="33"/>
                  </a:lnTo>
                  <a:lnTo>
                    <a:pt x="0" y="17"/>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78" name="Freeform 32"/>
            <p:cNvSpPr>
              <a:spLocks/>
            </p:cNvSpPr>
            <p:nvPr/>
          </p:nvSpPr>
          <p:spPr bwMode="auto">
            <a:xfrm>
              <a:off x="2376" y="2997"/>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79" name="Freeform 33"/>
            <p:cNvSpPr>
              <a:spLocks/>
            </p:cNvSpPr>
            <p:nvPr/>
          </p:nvSpPr>
          <p:spPr bwMode="auto">
            <a:xfrm>
              <a:off x="2505" y="3046"/>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80" name="Freeform 34"/>
            <p:cNvSpPr>
              <a:spLocks/>
            </p:cNvSpPr>
            <p:nvPr/>
          </p:nvSpPr>
          <p:spPr bwMode="auto">
            <a:xfrm>
              <a:off x="2627" y="3078"/>
              <a:ext cx="33" cy="32"/>
            </a:xfrm>
            <a:custGeom>
              <a:avLst/>
              <a:gdLst>
                <a:gd name="T0" fmla="*/ 17 w 33"/>
                <a:gd name="T1" fmla="*/ 0 h 32"/>
                <a:gd name="T2" fmla="*/ 33 w 33"/>
                <a:gd name="T3" fmla="*/ 16 h 32"/>
                <a:gd name="T4" fmla="*/ 17 w 33"/>
                <a:gd name="T5" fmla="*/ 32 h 32"/>
                <a:gd name="T6" fmla="*/ 0 w 33"/>
                <a:gd name="T7" fmla="*/ 16 h 32"/>
                <a:gd name="T8" fmla="*/ 17 w 33"/>
                <a:gd name="T9" fmla="*/ 0 h 32"/>
                <a:gd name="T10" fmla="*/ 0 60000 65536"/>
                <a:gd name="T11" fmla="*/ 0 60000 65536"/>
                <a:gd name="T12" fmla="*/ 0 60000 65536"/>
                <a:gd name="T13" fmla="*/ 0 60000 65536"/>
                <a:gd name="T14" fmla="*/ 0 60000 65536"/>
                <a:gd name="T15" fmla="*/ 0 w 33"/>
                <a:gd name="T16" fmla="*/ 0 h 32"/>
                <a:gd name="T17" fmla="*/ 33 w 33"/>
                <a:gd name="T18" fmla="*/ 32 h 32"/>
              </a:gdLst>
              <a:ahLst/>
              <a:cxnLst>
                <a:cxn ang="T10">
                  <a:pos x="T0" y="T1"/>
                </a:cxn>
                <a:cxn ang="T11">
                  <a:pos x="T2" y="T3"/>
                </a:cxn>
                <a:cxn ang="T12">
                  <a:pos x="T4" y="T5"/>
                </a:cxn>
                <a:cxn ang="T13">
                  <a:pos x="T6" y="T7"/>
                </a:cxn>
                <a:cxn ang="T14">
                  <a:pos x="T8" y="T9"/>
                </a:cxn>
              </a:cxnLst>
              <a:rect l="T15" t="T16" r="T17" b="T18"/>
              <a:pathLst>
                <a:path w="33" h="32">
                  <a:moveTo>
                    <a:pt x="17" y="0"/>
                  </a:moveTo>
                  <a:lnTo>
                    <a:pt x="33" y="16"/>
                  </a:lnTo>
                  <a:lnTo>
                    <a:pt x="17" y="32"/>
                  </a:lnTo>
                  <a:lnTo>
                    <a:pt x="0" y="16"/>
                  </a:lnTo>
                  <a:lnTo>
                    <a:pt x="17" y="0"/>
                  </a:lnTo>
                  <a:close/>
                </a:path>
              </a:pathLst>
            </a:custGeom>
            <a:solidFill>
              <a:srgbClr val="FF0000"/>
            </a:solidFill>
            <a:ln w="7938">
              <a:solidFill>
                <a:srgbClr val="FF0000"/>
              </a:solidFill>
              <a:prstDash val="solid"/>
              <a:round/>
              <a:headEnd/>
              <a:tailEnd/>
            </a:ln>
          </p:spPr>
          <p:txBody>
            <a:bodyPr/>
            <a:lstStyle/>
            <a:p>
              <a:endParaRPr lang="en-US"/>
            </a:p>
          </p:txBody>
        </p:sp>
        <p:sp>
          <p:nvSpPr>
            <p:cNvPr id="57381" name="Freeform 35"/>
            <p:cNvSpPr>
              <a:spLocks/>
            </p:cNvSpPr>
            <p:nvPr/>
          </p:nvSpPr>
          <p:spPr bwMode="auto">
            <a:xfrm>
              <a:off x="2756" y="3105"/>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82" name="Freeform 36"/>
            <p:cNvSpPr>
              <a:spLocks/>
            </p:cNvSpPr>
            <p:nvPr/>
          </p:nvSpPr>
          <p:spPr bwMode="auto">
            <a:xfrm>
              <a:off x="2884" y="3127"/>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83" name="Freeform 37"/>
            <p:cNvSpPr>
              <a:spLocks/>
            </p:cNvSpPr>
            <p:nvPr/>
          </p:nvSpPr>
          <p:spPr bwMode="auto">
            <a:xfrm>
              <a:off x="3012" y="3143"/>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84" name="Freeform 38"/>
            <p:cNvSpPr>
              <a:spLocks/>
            </p:cNvSpPr>
            <p:nvPr/>
          </p:nvSpPr>
          <p:spPr bwMode="auto">
            <a:xfrm>
              <a:off x="3135" y="3154"/>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85" name="Freeform 39"/>
            <p:cNvSpPr>
              <a:spLocks/>
            </p:cNvSpPr>
            <p:nvPr/>
          </p:nvSpPr>
          <p:spPr bwMode="auto">
            <a:xfrm>
              <a:off x="3263" y="3164"/>
              <a:ext cx="32" cy="33"/>
            </a:xfrm>
            <a:custGeom>
              <a:avLst/>
              <a:gdLst>
                <a:gd name="T0" fmla="*/ 16 w 32"/>
                <a:gd name="T1" fmla="*/ 0 h 33"/>
                <a:gd name="T2" fmla="*/ 32 w 32"/>
                <a:gd name="T3" fmla="*/ 17 h 33"/>
                <a:gd name="T4" fmla="*/ 16 w 32"/>
                <a:gd name="T5" fmla="*/ 33 h 33"/>
                <a:gd name="T6" fmla="*/ 0 w 32"/>
                <a:gd name="T7" fmla="*/ 17 h 33"/>
                <a:gd name="T8" fmla="*/ 16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16" y="0"/>
                  </a:moveTo>
                  <a:lnTo>
                    <a:pt x="32" y="17"/>
                  </a:lnTo>
                  <a:lnTo>
                    <a:pt x="16" y="33"/>
                  </a:lnTo>
                  <a:lnTo>
                    <a:pt x="0" y="17"/>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86" name="Freeform 40"/>
            <p:cNvSpPr>
              <a:spLocks/>
            </p:cNvSpPr>
            <p:nvPr/>
          </p:nvSpPr>
          <p:spPr bwMode="auto">
            <a:xfrm>
              <a:off x="3391" y="3175"/>
              <a:ext cx="32" cy="33"/>
            </a:xfrm>
            <a:custGeom>
              <a:avLst/>
              <a:gdLst>
                <a:gd name="T0" fmla="*/ 16 w 32"/>
                <a:gd name="T1" fmla="*/ 0 h 33"/>
                <a:gd name="T2" fmla="*/ 32 w 32"/>
                <a:gd name="T3" fmla="*/ 16 h 33"/>
                <a:gd name="T4" fmla="*/ 16 w 32"/>
                <a:gd name="T5" fmla="*/ 33 h 33"/>
                <a:gd name="T6" fmla="*/ 0 w 32"/>
                <a:gd name="T7" fmla="*/ 16 h 33"/>
                <a:gd name="T8" fmla="*/ 16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16" y="0"/>
                  </a:moveTo>
                  <a:lnTo>
                    <a:pt x="32" y="16"/>
                  </a:lnTo>
                  <a:lnTo>
                    <a:pt x="16" y="33"/>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87" name="Freeform 41"/>
            <p:cNvSpPr>
              <a:spLocks/>
            </p:cNvSpPr>
            <p:nvPr/>
          </p:nvSpPr>
          <p:spPr bwMode="auto">
            <a:xfrm>
              <a:off x="3514" y="3186"/>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88" name="Freeform 42"/>
            <p:cNvSpPr>
              <a:spLocks/>
            </p:cNvSpPr>
            <p:nvPr/>
          </p:nvSpPr>
          <p:spPr bwMode="auto">
            <a:xfrm>
              <a:off x="3643" y="3191"/>
              <a:ext cx="32" cy="33"/>
            </a:xfrm>
            <a:custGeom>
              <a:avLst/>
              <a:gdLst>
                <a:gd name="T0" fmla="*/ 16 w 32"/>
                <a:gd name="T1" fmla="*/ 0 h 33"/>
                <a:gd name="T2" fmla="*/ 32 w 32"/>
                <a:gd name="T3" fmla="*/ 17 h 33"/>
                <a:gd name="T4" fmla="*/ 16 w 32"/>
                <a:gd name="T5" fmla="*/ 33 h 33"/>
                <a:gd name="T6" fmla="*/ 0 w 32"/>
                <a:gd name="T7" fmla="*/ 17 h 33"/>
                <a:gd name="T8" fmla="*/ 16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16" y="0"/>
                  </a:moveTo>
                  <a:lnTo>
                    <a:pt x="32" y="17"/>
                  </a:lnTo>
                  <a:lnTo>
                    <a:pt x="16" y="33"/>
                  </a:lnTo>
                  <a:lnTo>
                    <a:pt x="0" y="17"/>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89" name="Freeform 43"/>
            <p:cNvSpPr>
              <a:spLocks/>
            </p:cNvSpPr>
            <p:nvPr/>
          </p:nvSpPr>
          <p:spPr bwMode="auto">
            <a:xfrm>
              <a:off x="3771" y="3197"/>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90" name="Freeform 44"/>
            <p:cNvSpPr>
              <a:spLocks/>
            </p:cNvSpPr>
            <p:nvPr/>
          </p:nvSpPr>
          <p:spPr bwMode="auto">
            <a:xfrm>
              <a:off x="3894" y="3202"/>
              <a:ext cx="32" cy="33"/>
            </a:xfrm>
            <a:custGeom>
              <a:avLst/>
              <a:gdLst>
                <a:gd name="T0" fmla="*/ 16 w 32"/>
                <a:gd name="T1" fmla="*/ 0 h 33"/>
                <a:gd name="T2" fmla="*/ 32 w 32"/>
                <a:gd name="T3" fmla="*/ 16 h 33"/>
                <a:gd name="T4" fmla="*/ 16 w 32"/>
                <a:gd name="T5" fmla="*/ 33 h 33"/>
                <a:gd name="T6" fmla="*/ 0 w 32"/>
                <a:gd name="T7" fmla="*/ 16 h 33"/>
                <a:gd name="T8" fmla="*/ 16 w 32"/>
                <a:gd name="T9" fmla="*/ 0 h 33"/>
                <a:gd name="T10" fmla="*/ 0 60000 65536"/>
                <a:gd name="T11" fmla="*/ 0 60000 65536"/>
                <a:gd name="T12" fmla="*/ 0 60000 65536"/>
                <a:gd name="T13" fmla="*/ 0 60000 65536"/>
                <a:gd name="T14" fmla="*/ 0 60000 65536"/>
                <a:gd name="T15" fmla="*/ 0 w 32"/>
                <a:gd name="T16" fmla="*/ 0 h 33"/>
                <a:gd name="T17" fmla="*/ 32 w 32"/>
                <a:gd name="T18" fmla="*/ 33 h 33"/>
              </a:gdLst>
              <a:ahLst/>
              <a:cxnLst>
                <a:cxn ang="T10">
                  <a:pos x="T0" y="T1"/>
                </a:cxn>
                <a:cxn ang="T11">
                  <a:pos x="T2" y="T3"/>
                </a:cxn>
                <a:cxn ang="T12">
                  <a:pos x="T4" y="T5"/>
                </a:cxn>
                <a:cxn ang="T13">
                  <a:pos x="T6" y="T7"/>
                </a:cxn>
                <a:cxn ang="T14">
                  <a:pos x="T8" y="T9"/>
                </a:cxn>
              </a:cxnLst>
              <a:rect l="T15" t="T16" r="T17" b="T18"/>
              <a:pathLst>
                <a:path w="32" h="33">
                  <a:moveTo>
                    <a:pt x="16" y="0"/>
                  </a:moveTo>
                  <a:lnTo>
                    <a:pt x="32" y="16"/>
                  </a:lnTo>
                  <a:lnTo>
                    <a:pt x="16" y="33"/>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91" name="Freeform 45"/>
            <p:cNvSpPr>
              <a:spLocks/>
            </p:cNvSpPr>
            <p:nvPr/>
          </p:nvSpPr>
          <p:spPr bwMode="auto">
            <a:xfrm>
              <a:off x="4022" y="3208"/>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92" name="Freeform 46"/>
            <p:cNvSpPr>
              <a:spLocks/>
            </p:cNvSpPr>
            <p:nvPr/>
          </p:nvSpPr>
          <p:spPr bwMode="auto">
            <a:xfrm>
              <a:off x="4150" y="3213"/>
              <a:ext cx="32" cy="32"/>
            </a:xfrm>
            <a:custGeom>
              <a:avLst/>
              <a:gdLst>
                <a:gd name="T0" fmla="*/ 16 w 32"/>
                <a:gd name="T1" fmla="*/ 0 h 32"/>
                <a:gd name="T2" fmla="*/ 32 w 32"/>
                <a:gd name="T3" fmla="*/ 16 h 32"/>
                <a:gd name="T4" fmla="*/ 16 w 32"/>
                <a:gd name="T5" fmla="*/ 32 h 32"/>
                <a:gd name="T6" fmla="*/ 0 w 32"/>
                <a:gd name="T7" fmla="*/ 16 h 32"/>
                <a:gd name="T8" fmla="*/ 16 w 32"/>
                <a:gd name="T9" fmla="*/ 0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16" y="0"/>
                  </a:moveTo>
                  <a:lnTo>
                    <a:pt x="32" y="16"/>
                  </a:lnTo>
                  <a:lnTo>
                    <a:pt x="16" y="32"/>
                  </a:lnTo>
                  <a:lnTo>
                    <a:pt x="0" y="16"/>
                  </a:lnTo>
                  <a:lnTo>
                    <a:pt x="16" y="0"/>
                  </a:lnTo>
                  <a:close/>
                </a:path>
              </a:pathLst>
            </a:custGeom>
            <a:solidFill>
              <a:srgbClr val="FF0000"/>
            </a:solidFill>
            <a:ln w="7938">
              <a:solidFill>
                <a:srgbClr val="FF0000"/>
              </a:solidFill>
              <a:prstDash val="solid"/>
              <a:round/>
              <a:headEnd/>
              <a:tailEnd/>
            </a:ln>
          </p:spPr>
          <p:txBody>
            <a:bodyPr/>
            <a:lstStyle/>
            <a:p>
              <a:endParaRPr lang="en-US"/>
            </a:p>
          </p:txBody>
        </p:sp>
        <p:sp>
          <p:nvSpPr>
            <p:cNvPr id="57393" name="Rectangle 47"/>
            <p:cNvSpPr>
              <a:spLocks noChangeArrowheads="1"/>
            </p:cNvSpPr>
            <p:nvPr/>
          </p:nvSpPr>
          <p:spPr bwMode="auto">
            <a:xfrm>
              <a:off x="971" y="3235"/>
              <a:ext cx="128"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0</a:t>
              </a:r>
              <a:endParaRPr lang="en-US"/>
            </a:p>
          </p:txBody>
        </p:sp>
        <p:sp>
          <p:nvSpPr>
            <p:cNvPr id="57394" name="Rectangle 48"/>
            <p:cNvSpPr>
              <a:spLocks noChangeArrowheads="1"/>
            </p:cNvSpPr>
            <p:nvPr/>
          </p:nvSpPr>
          <p:spPr bwMode="auto">
            <a:xfrm>
              <a:off x="907" y="2867"/>
              <a:ext cx="192"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50</a:t>
              </a:r>
              <a:endParaRPr lang="en-US"/>
            </a:p>
          </p:txBody>
        </p:sp>
        <p:sp>
          <p:nvSpPr>
            <p:cNvPr id="57395" name="Rectangle 49"/>
            <p:cNvSpPr>
              <a:spLocks noChangeArrowheads="1"/>
            </p:cNvSpPr>
            <p:nvPr/>
          </p:nvSpPr>
          <p:spPr bwMode="auto">
            <a:xfrm>
              <a:off x="843" y="2506"/>
              <a:ext cx="262"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100</a:t>
              </a:r>
              <a:endParaRPr lang="en-US"/>
            </a:p>
          </p:txBody>
        </p:sp>
        <p:sp>
          <p:nvSpPr>
            <p:cNvPr id="57396" name="Rectangle 50"/>
            <p:cNvSpPr>
              <a:spLocks noChangeArrowheads="1"/>
            </p:cNvSpPr>
            <p:nvPr/>
          </p:nvSpPr>
          <p:spPr bwMode="auto">
            <a:xfrm>
              <a:off x="843" y="2138"/>
              <a:ext cx="262"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150</a:t>
              </a:r>
              <a:endParaRPr lang="en-US"/>
            </a:p>
          </p:txBody>
        </p:sp>
        <p:sp>
          <p:nvSpPr>
            <p:cNvPr id="57397" name="Rectangle 51"/>
            <p:cNvSpPr>
              <a:spLocks noChangeArrowheads="1"/>
            </p:cNvSpPr>
            <p:nvPr/>
          </p:nvSpPr>
          <p:spPr bwMode="auto">
            <a:xfrm>
              <a:off x="843" y="1777"/>
              <a:ext cx="262"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200</a:t>
              </a:r>
              <a:endParaRPr lang="en-US"/>
            </a:p>
          </p:txBody>
        </p:sp>
        <p:sp>
          <p:nvSpPr>
            <p:cNvPr id="57398" name="Rectangle 52"/>
            <p:cNvSpPr>
              <a:spLocks noChangeArrowheads="1"/>
            </p:cNvSpPr>
            <p:nvPr/>
          </p:nvSpPr>
          <p:spPr bwMode="auto">
            <a:xfrm>
              <a:off x="843" y="1409"/>
              <a:ext cx="262"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250</a:t>
              </a:r>
              <a:endParaRPr lang="en-US"/>
            </a:p>
          </p:txBody>
        </p:sp>
        <p:sp>
          <p:nvSpPr>
            <p:cNvPr id="57399" name="Rectangle 53"/>
            <p:cNvSpPr>
              <a:spLocks noChangeArrowheads="1"/>
            </p:cNvSpPr>
            <p:nvPr/>
          </p:nvSpPr>
          <p:spPr bwMode="auto">
            <a:xfrm>
              <a:off x="1094" y="3413"/>
              <a:ext cx="128"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0</a:t>
              </a:r>
              <a:endParaRPr lang="en-US"/>
            </a:p>
          </p:txBody>
        </p:sp>
        <p:sp>
          <p:nvSpPr>
            <p:cNvPr id="57400" name="Rectangle 54"/>
            <p:cNvSpPr>
              <a:spLocks noChangeArrowheads="1"/>
            </p:cNvSpPr>
            <p:nvPr/>
          </p:nvSpPr>
          <p:spPr bwMode="auto">
            <a:xfrm>
              <a:off x="1650" y="3413"/>
              <a:ext cx="294"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0.05</a:t>
              </a:r>
              <a:endParaRPr lang="en-US"/>
            </a:p>
          </p:txBody>
        </p:sp>
        <p:sp>
          <p:nvSpPr>
            <p:cNvPr id="57401" name="Rectangle 55"/>
            <p:cNvSpPr>
              <a:spLocks noChangeArrowheads="1"/>
            </p:cNvSpPr>
            <p:nvPr/>
          </p:nvSpPr>
          <p:spPr bwMode="auto">
            <a:xfrm>
              <a:off x="2312" y="3413"/>
              <a:ext cx="224"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0.1</a:t>
              </a:r>
              <a:endParaRPr lang="en-US"/>
            </a:p>
          </p:txBody>
        </p:sp>
        <p:sp>
          <p:nvSpPr>
            <p:cNvPr id="57402" name="Rectangle 56"/>
            <p:cNvSpPr>
              <a:spLocks noChangeArrowheads="1"/>
            </p:cNvSpPr>
            <p:nvPr/>
          </p:nvSpPr>
          <p:spPr bwMode="auto">
            <a:xfrm>
              <a:off x="2916" y="3413"/>
              <a:ext cx="294"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0.15</a:t>
              </a:r>
              <a:endParaRPr lang="en-US"/>
            </a:p>
          </p:txBody>
        </p:sp>
        <p:sp>
          <p:nvSpPr>
            <p:cNvPr id="57403" name="Rectangle 57"/>
            <p:cNvSpPr>
              <a:spLocks noChangeArrowheads="1"/>
            </p:cNvSpPr>
            <p:nvPr/>
          </p:nvSpPr>
          <p:spPr bwMode="auto">
            <a:xfrm>
              <a:off x="3578" y="3413"/>
              <a:ext cx="224"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0.2</a:t>
              </a:r>
              <a:endParaRPr lang="en-US"/>
            </a:p>
          </p:txBody>
        </p:sp>
        <p:sp>
          <p:nvSpPr>
            <p:cNvPr id="57404" name="Rectangle 58"/>
            <p:cNvSpPr>
              <a:spLocks noChangeArrowheads="1"/>
            </p:cNvSpPr>
            <p:nvPr/>
          </p:nvSpPr>
          <p:spPr bwMode="auto">
            <a:xfrm>
              <a:off x="4182" y="3413"/>
              <a:ext cx="294"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0.25</a:t>
              </a:r>
              <a:endParaRPr lang="en-US"/>
            </a:p>
          </p:txBody>
        </p:sp>
        <p:sp>
          <p:nvSpPr>
            <p:cNvPr id="57405" name="Rectangle 59"/>
            <p:cNvSpPr>
              <a:spLocks noChangeArrowheads="1"/>
            </p:cNvSpPr>
            <p:nvPr/>
          </p:nvSpPr>
          <p:spPr bwMode="auto">
            <a:xfrm>
              <a:off x="4845" y="3413"/>
              <a:ext cx="224"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0.3</a:t>
              </a:r>
              <a:endParaRPr lang="en-US"/>
            </a:p>
          </p:txBody>
        </p:sp>
        <p:sp>
          <p:nvSpPr>
            <p:cNvPr id="57406" name="Rectangle 60"/>
            <p:cNvSpPr>
              <a:spLocks noChangeArrowheads="1"/>
            </p:cNvSpPr>
            <p:nvPr/>
          </p:nvSpPr>
          <p:spPr bwMode="auto">
            <a:xfrm>
              <a:off x="2670" y="3629"/>
              <a:ext cx="801"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Growth Rate</a:t>
              </a:r>
              <a:endParaRPr lang="en-US"/>
            </a:p>
          </p:txBody>
        </p:sp>
        <p:sp>
          <p:nvSpPr>
            <p:cNvPr id="57407" name="Rectangle 61"/>
            <p:cNvSpPr>
              <a:spLocks noChangeArrowheads="1"/>
            </p:cNvSpPr>
            <p:nvPr/>
          </p:nvSpPr>
          <p:spPr bwMode="auto">
            <a:xfrm rot="-5400000">
              <a:off x="386" y="2269"/>
              <a:ext cx="705" cy="178"/>
            </a:xfrm>
            <a:prstGeom prst="rect">
              <a:avLst/>
            </a:prstGeom>
            <a:noFill/>
            <a:ln w="9525">
              <a:noFill/>
              <a:miter lim="800000"/>
              <a:headEnd/>
              <a:tailEnd/>
            </a:ln>
          </p:spPr>
          <p:txBody>
            <a:bodyPr wrap="none" lIns="0" tIns="0" rIns="0" bIns="0">
              <a:spAutoFit/>
            </a:bodyPr>
            <a:lstStyle/>
            <a:p>
              <a:r>
                <a:rPr lang="en-US" sz="1600" b="1">
                  <a:solidFill>
                    <a:srgbClr val="000000"/>
                  </a:solidFill>
                  <a:latin typeface="Times New Roman" pitchFamily="18" charset="0"/>
                </a:rPr>
                <a:t>Stock Price</a:t>
              </a:r>
              <a:endParaRPr lang="en-US"/>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685800" y="304800"/>
            <a:ext cx="7772400" cy="1143000"/>
          </a:xfrm>
          <a:solidFill>
            <a:schemeClr val="bg2"/>
          </a:solidFill>
        </p:spPr>
        <p:txBody>
          <a:bodyPr/>
          <a:lstStyle/>
          <a:p>
            <a:r>
              <a:rPr lang="en-US" sz="4800" b="1" smtClean="0"/>
              <a:t>Using the DGM to Find R</a:t>
            </a:r>
          </a:p>
        </p:txBody>
      </p:sp>
      <p:sp>
        <p:nvSpPr>
          <p:cNvPr id="34827" name="Slide Number Placeholder 22"/>
          <p:cNvSpPr>
            <a:spLocks noGrp="1"/>
          </p:cNvSpPr>
          <p:nvPr>
            <p:ph type="sldNum" sz="quarter" idx="12"/>
          </p:nvPr>
        </p:nvSpPr>
        <p:spPr bwMode="auto">
          <a:ln>
            <a:round/>
            <a:headEnd/>
            <a:tailEnd/>
          </a:ln>
        </p:spPr>
        <p:txBody>
          <a:bodyPr/>
          <a:lstStyle/>
          <a:p>
            <a:pPr>
              <a:defRPr/>
            </a:pPr>
            <a:r>
              <a:rPr lang="en-US"/>
              <a:t>8-</a:t>
            </a:r>
            <a:fld id="{553F2B93-3B42-452D-B1D8-63FAC9578DBA}" type="slidenum">
              <a:rPr lang="en-US"/>
              <a:pPr>
                <a:defRPr/>
              </a:pPr>
              <a:t>54</a:t>
            </a:fld>
            <a:endParaRPr lang="en-US"/>
          </a:p>
        </p:txBody>
      </p:sp>
      <p:graphicFrame>
        <p:nvGraphicFramePr>
          <p:cNvPr id="5122" name="Object 11"/>
          <p:cNvGraphicFramePr>
            <a:graphicFrameLocks noChangeAspect="1"/>
          </p:cNvGraphicFramePr>
          <p:nvPr/>
        </p:nvGraphicFramePr>
        <p:xfrm>
          <a:off x="1524000" y="2971800"/>
          <a:ext cx="6324600" cy="3162300"/>
        </p:xfrm>
        <a:graphic>
          <a:graphicData uri="http://schemas.openxmlformats.org/presentationml/2006/ole">
            <p:oleObj spid="_x0000_s5122" name="Equation" r:id="rId4" imgW="52006680" imgH="35399880" progId="Equation.3">
              <p:embed/>
            </p:oleObj>
          </a:graphicData>
        </a:graphic>
      </p:graphicFrame>
      <p:sp>
        <p:nvSpPr>
          <p:cNvPr id="5125" name="TextBox 4"/>
          <p:cNvSpPr txBox="1">
            <a:spLocks noChangeArrowheads="1"/>
          </p:cNvSpPr>
          <p:nvPr/>
        </p:nvSpPr>
        <p:spPr bwMode="auto">
          <a:xfrm>
            <a:off x="990600" y="1600200"/>
            <a:ext cx="6781800" cy="954088"/>
          </a:xfrm>
          <a:prstGeom prst="rect">
            <a:avLst/>
          </a:prstGeom>
          <a:noFill/>
          <a:ln w="9525">
            <a:noFill/>
            <a:miter lim="800000"/>
            <a:headEnd/>
            <a:tailEnd/>
          </a:ln>
        </p:spPr>
        <p:txBody>
          <a:bodyPr>
            <a:spAutoFit/>
          </a:bodyPr>
          <a:lstStyle/>
          <a:p>
            <a:r>
              <a:rPr lang="en-US" sz="2800" b="1">
                <a:latin typeface="Perpetua" pitchFamily="18" charset="0"/>
              </a:rPr>
              <a:t>Start with the DGM and then algebraically rearrange the equation to solve for 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914400" y="274638"/>
            <a:ext cx="7772400" cy="1477962"/>
          </a:xfrm>
          <a:solidFill>
            <a:schemeClr val="bg2"/>
          </a:solidFill>
        </p:spPr>
        <p:txBody>
          <a:bodyPr rtlCol="0">
            <a:normAutofit fontScale="90000"/>
          </a:bodyPr>
          <a:lstStyle/>
          <a:p>
            <a:pPr fontAlgn="auto">
              <a:spcAft>
                <a:spcPts val="0"/>
              </a:spcAft>
              <a:defRPr/>
            </a:pPr>
            <a:r>
              <a:rPr lang="en-US" sz="4800" b="1" smtClean="0"/>
              <a:t>Finding the Required Return - Example</a:t>
            </a:r>
          </a:p>
        </p:txBody>
      </p:sp>
      <p:sp>
        <p:nvSpPr>
          <p:cNvPr id="93185" name="Slide Number Placeholder 22"/>
          <p:cNvSpPr>
            <a:spLocks noGrp="1"/>
          </p:cNvSpPr>
          <p:nvPr>
            <p:ph type="sldNum" sz="quarter" idx="12"/>
          </p:nvPr>
        </p:nvSpPr>
        <p:spPr bwMode="auto">
          <a:ln>
            <a:round/>
            <a:headEnd/>
            <a:tailEnd/>
          </a:ln>
        </p:spPr>
        <p:txBody>
          <a:bodyPr/>
          <a:lstStyle/>
          <a:p>
            <a:pPr>
              <a:defRPr/>
            </a:pPr>
            <a:r>
              <a:rPr lang="en-US"/>
              <a:t>8-</a:t>
            </a:r>
            <a:fld id="{7D86790A-8418-428D-9690-22B3B28375AD}" type="slidenum">
              <a:rPr lang="en-US"/>
              <a:pPr>
                <a:defRPr/>
              </a:pPr>
              <a:t>55</a:t>
            </a:fld>
            <a:endParaRPr lang="en-US"/>
          </a:p>
        </p:txBody>
      </p:sp>
      <p:sp>
        <p:nvSpPr>
          <p:cNvPr id="58372" name="TextBox 3"/>
          <p:cNvSpPr txBox="1">
            <a:spLocks noChangeArrowheads="1"/>
          </p:cNvSpPr>
          <p:nvPr/>
        </p:nvSpPr>
        <p:spPr bwMode="auto">
          <a:xfrm>
            <a:off x="914400" y="1752600"/>
            <a:ext cx="7696200" cy="1384300"/>
          </a:xfrm>
          <a:prstGeom prst="rect">
            <a:avLst/>
          </a:prstGeom>
          <a:noFill/>
          <a:ln w="9525">
            <a:noFill/>
            <a:miter lim="800000"/>
            <a:headEnd/>
            <a:tailEnd/>
          </a:ln>
        </p:spPr>
        <p:txBody>
          <a:bodyPr>
            <a:spAutoFit/>
          </a:bodyPr>
          <a:lstStyle/>
          <a:p>
            <a:r>
              <a:rPr lang="en-US" sz="2800" b="1">
                <a:latin typeface="Perpetua" pitchFamily="18" charset="0"/>
              </a:rPr>
              <a:t>Suppose a firm’s stock is selling for $10.50. It just paid a $1 dividend, and dividends are expected to grow at 5% per year. </a:t>
            </a:r>
          </a:p>
        </p:txBody>
      </p:sp>
      <p:sp>
        <p:nvSpPr>
          <p:cNvPr id="5" name="TextBox 4"/>
          <p:cNvSpPr txBox="1">
            <a:spLocks noChangeArrowheads="1"/>
          </p:cNvSpPr>
          <p:nvPr/>
        </p:nvSpPr>
        <p:spPr bwMode="auto">
          <a:xfrm>
            <a:off x="1066800" y="2971800"/>
            <a:ext cx="6858000" cy="1754188"/>
          </a:xfrm>
          <a:prstGeom prst="rect">
            <a:avLst/>
          </a:prstGeom>
          <a:noFill/>
          <a:ln w="9525">
            <a:noFill/>
            <a:miter lim="800000"/>
            <a:headEnd/>
            <a:tailEnd/>
          </a:ln>
        </p:spPr>
        <p:txBody>
          <a:bodyPr>
            <a:spAutoFit/>
          </a:bodyPr>
          <a:lstStyle/>
          <a:p>
            <a:pPr marL="0" lvl="1"/>
            <a:r>
              <a:rPr lang="en-US" sz="2800" b="1">
                <a:latin typeface="Perpetua" pitchFamily="18" charset="0"/>
              </a:rPr>
              <a:t>What is the required return?</a:t>
            </a:r>
            <a:r>
              <a:rPr lang="en-US" sz="3600">
                <a:latin typeface="Perpetua" pitchFamily="18" charset="0"/>
              </a:rPr>
              <a:t> </a:t>
            </a:r>
          </a:p>
          <a:p>
            <a:pPr marL="0" lvl="1"/>
            <a:r>
              <a:rPr lang="en-US" sz="3600" b="1">
                <a:solidFill>
                  <a:srgbClr val="0070C0"/>
                </a:solidFill>
                <a:latin typeface="Perpetua" pitchFamily="18" charset="0"/>
              </a:rPr>
              <a:t>    R = [1(1.05)/10.50] + .05 = 15%</a:t>
            </a:r>
          </a:p>
          <a:p>
            <a:endParaRPr lang="en-US" b="1"/>
          </a:p>
          <a:p>
            <a:endParaRPr lang="en-US">
              <a:latin typeface="Perpetua" pitchFamily="18" charset="0"/>
            </a:endParaRPr>
          </a:p>
        </p:txBody>
      </p:sp>
      <p:sp>
        <p:nvSpPr>
          <p:cNvPr id="6" name="TextBox 5"/>
          <p:cNvSpPr txBox="1">
            <a:spLocks noChangeArrowheads="1"/>
          </p:cNvSpPr>
          <p:nvPr/>
        </p:nvSpPr>
        <p:spPr bwMode="auto">
          <a:xfrm>
            <a:off x="1143000" y="4268788"/>
            <a:ext cx="5715000" cy="1076325"/>
          </a:xfrm>
          <a:prstGeom prst="rect">
            <a:avLst/>
          </a:prstGeom>
          <a:noFill/>
          <a:ln w="9525">
            <a:noFill/>
            <a:miter lim="800000"/>
            <a:headEnd/>
            <a:tailEnd/>
          </a:ln>
        </p:spPr>
        <p:txBody>
          <a:bodyPr>
            <a:spAutoFit/>
          </a:bodyPr>
          <a:lstStyle/>
          <a:p>
            <a:r>
              <a:rPr lang="en-US" sz="2800" b="1">
                <a:latin typeface="Perpetua" pitchFamily="18" charset="0"/>
              </a:rPr>
              <a:t>What is the dividend yield?</a:t>
            </a:r>
          </a:p>
          <a:p>
            <a:pPr lvl="1"/>
            <a:r>
              <a:rPr lang="en-US" sz="3600" b="1">
                <a:solidFill>
                  <a:srgbClr val="0070C0"/>
                </a:solidFill>
                <a:latin typeface="Perpetua" pitchFamily="18" charset="0"/>
              </a:rPr>
              <a:t>1(1.05) / 10.50 = 10%</a:t>
            </a:r>
          </a:p>
        </p:txBody>
      </p:sp>
      <p:sp>
        <p:nvSpPr>
          <p:cNvPr id="7" name="TextBox 6"/>
          <p:cNvSpPr txBox="1">
            <a:spLocks noChangeArrowheads="1"/>
          </p:cNvSpPr>
          <p:nvPr/>
        </p:nvSpPr>
        <p:spPr bwMode="auto">
          <a:xfrm>
            <a:off x="1174750" y="5359400"/>
            <a:ext cx="5410200" cy="1077913"/>
          </a:xfrm>
          <a:prstGeom prst="rect">
            <a:avLst/>
          </a:prstGeom>
          <a:noFill/>
          <a:ln w="9525">
            <a:noFill/>
            <a:miter lim="800000"/>
            <a:headEnd/>
            <a:tailEnd/>
          </a:ln>
        </p:spPr>
        <p:txBody>
          <a:bodyPr>
            <a:spAutoFit/>
          </a:bodyPr>
          <a:lstStyle/>
          <a:p>
            <a:r>
              <a:rPr lang="en-US" sz="2800" b="1">
                <a:latin typeface="Perpetua" pitchFamily="18" charset="0"/>
              </a:rPr>
              <a:t>What is the capital gains yield?</a:t>
            </a:r>
          </a:p>
          <a:p>
            <a:pPr lvl="1"/>
            <a:r>
              <a:rPr lang="en-US" sz="3600" b="1">
                <a:solidFill>
                  <a:srgbClr val="0070C0"/>
                </a:solidFill>
                <a:latin typeface="Perpetua" pitchFamily="18" charset="0"/>
              </a:rPr>
              <a:t>g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3" dur="10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866775" y="304800"/>
            <a:ext cx="7772400" cy="1036638"/>
          </a:xfrm>
          <a:solidFill>
            <a:schemeClr val="bg2"/>
          </a:solidFill>
        </p:spPr>
        <p:txBody>
          <a:bodyPr/>
          <a:lstStyle/>
          <a:p>
            <a:r>
              <a:rPr lang="en-US" sz="4800" b="1" smtClean="0"/>
              <a:t>Stock Valuation Alternative</a:t>
            </a:r>
          </a:p>
        </p:txBody>
      </p:sp>
      <p:sp>
        <p:nvSpPr>
          <p:cNvPr id="95233" name="Slide Number Placeholder 22"/>
          <p:cNvSpPr>
            <a:spLocks noGrp="1"/>
          </p:cNvSpPr>
          <p:nvPr>
            <p:ph type="sldNum" sz="quarter" idx="12"/>
          </p:nvPr>
        </p:nvSpPr>
        <p:spPr bwMode="auto">
          <a:ln>
            <a:round/>
            <a:headEnd/>
            <a:tailEnd/>
          </a:ln>
        </p:spPr>
        <p:txBody>
          <a:bodyPr/>
          <a:lstStyle/>
          <a:p>
            <a:pPr>
              <a:defRPr/>
            </a:pPr>
            <a:r>
              <a:rPr lang="en-US"/>
              <a:t>8-</a:t>
            </a:r>
            <a:fld id="{B123C2D1-25CF-4EF1-A60A-71C8254546A4}" type="slidenum">
              <a:rPr lang="en-US"/>
              <a:pPr>
                <a:defRPr/>
              </a:pPr>
              <a:t>56</a:t>
            </a:fld>
            <a:endParaRPr lang="en-US"/>
          </a:p>
        </p:txBody>
      </p:sp>
      <p:pic>
        <p:nvPicPr>
          <p:cNvPr id="4" name="Picture 3" descr="man"/>
          <p:cNvPicPr>
            <a:picLocks noChangeAspect="1" noChangeArrowheads="1"/>
          </p:cNvPicPr>
          <p:nvPr/>
        </p:nvPicPr>
        <p:blipFill>
          <a:blip r:embed="rId2" cstate="print"/>
          <a:srcRect/>
          <a:stretch>
            <a:fillRect/>
          </a:stretch>
        </p:blipFill>
        <p:spPr bwMode="auto">
          <a:xfrm>
            <a:off x="838200" y="1447800"/>
            <a:ext cx="3151188" cy="4953000"/>
          </a:xfrm>
          <a:prstGeom prst="rect">
            <a:avLst/>
          </a:prstGeom>
          <a:noFill/>
          <a:ln w="9525">
            <a:noFill/>
            <a:miter lim="800000"/>
            <a:headEnd/>
            <a:tailEnd/>
          </a:ln>
        </p:spPr>
      </p:pic>
      <p:grpSp>
        <p:nvGrpSpPr>
          <p:cNvPr id="2" name="Group 6"/>
          <p:cNvGrpSpPr>
            <a:grpSpLocks/>
          </p:cNvGrpSpPr>
          <p:nvPr/>
        </p:nvGrpSpPr>
        <p:grpSpPr bwMode="auto">
          <a:xfrm>
            <a:off x="4419600" y="1600200"/>
            <a:ext cx="4495800" cy="3505200"/>
            <a:chOff x="4648200" y="1600200"/>
            <a:chExt cx="4038600" cy="3505200"/>
          </a:xfrm>
        </p:grpSpPr>
        <p:sp>
          <p:nvSpPr>
            <p:cNvPr id="6" name="Rounded Rectangular Callout 5"/>
            <p:cNvSpPr/>
            <p:nvPr/>
          </p:nvSpPr>
          <p:spPr>
            <a:xfrm>
              <a:off x="4648200" y="1600200"/>
              <a:ext cx="4038600" cy="3505200"/>
            </a:xfrm>
            <a:prstGeom prst="wedgeRoundRectCallout">
              <a:avLst>
                <a:gd name="adj1" fmla="val -95071"/>
                <a:gd name="adj2" fmla="val 100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399" name="TextBox 4"/>
            <p:cNvSpPr txBox="1">
              <a:spLocks noChangeArrowheads="1"/>
            </p:cNvSpPr>
            <p:nvPr/>
          </p:nvSpPr>
          <p:spPr bwMode="auto">
            <a:xfrm>
              <a:off x="4724400" y="1828800"/>
              <a:ext cx="3962400" cy="3170099"/>
            </a:xfrm>
            <a:prstGeom prst="rect">
              <a:avLst/>
            </a:prstGeom>
            <a:noFill/>
            <a:ln w="9525">
              <a:noFill/>
              <a:miter lim="800000"/>
              <a:headEnd/>
              <a:tailEnd/>
            </a:ln>
          </p:spPr>
          <p:txBody>
            <a:bodyPr>
              <a:spAutoFit/>
            </a:bodyPr>
            <a:lstStyle/>
            <a:p>
              <a:r>
                <a:rPr lang="en-US" sz="3600" b="1">
                  <a:solidFill>
                    <a:srgbClr val="FFFF00"/>
                  </a:solidFill>
                  <a:latin typeface="Perpetua" pitchFamily="18" charset="0"/>
                </a:rPr>
                <a:t>But my company doesn’t pay dividends!  </a:t>
              </a:r>
            </a:p>
            <a:p>
              <a:endParaRPr lang="en-US" sz="2000" b="1">
                <a:solidFill>
                  <a:srgbClr val="FFFF00"/>
                </a:solidFill>
                <a:latin typeface="Perpetua" pitchFamily="18" charset="0"/>
              </a:endParaRPr>
            </a:p>
            <a:p>
              <a:r>
                <a:rPr lang="en-US" sz="3600" b="1">
                  <a:solidFill>
                    <a:srgbClr val="FFFF00"/>
                  </a:solidFill>
                  <a:latin typeface="Perpetua" pitchFamily="18" charset="0"/>
                </a:rPr>
                <a:t>How can I value the stock?</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solidFill>
            <a:schemeClr val="bg2"/>
          </a:solidFill>
        </p:spPr>
        <p:txBody>
          <a:bodyPr/>
          <a:lstStyle/>
          <a:p>
            <a:r>
              <a:rPr lang="en-US" sz="4800" b="1" smtClean="0"/>
              <a:t>Valuation Using Multiples</a:t>
            </a:r>
          </a:p>
        </p:txBody>
      </p:sp>
      <p:sp>
        <p:nvSpPr>
          <p:cNvPr id="96257" name="Slide Number Placeholder 22"/>
          <p:cNvSpPr>
            <a:spLocks noGrp="1"/>
          </p:cNvSpPr>
          <p:nvPr>
            <p:ph type="sldNum" sz="quarter" idx="12"/>
          </p:nvPr>
        </p:nvSpPr>
        <p:spPr bwMode="auto">
          <a:ln>
            <a:round/>
            <a:headEnd/>
            <a:tailEnd/>
          </a:ln>
        </p:spPr>
        <p:txBody>
          <a:bodyPr/>
          <a:lstStyle/>
          <a:p>
            <a:pPr>
              <a:defRPr/>
            </a:pPr>
            <a:r>
              <a:rPr lang="en-US"/>
              <a:t>8-</a:t>
            </a:r>
            <a:fld id="{29F897C0-0DC1-4273-ACE6-0EDD80CDD56F}" type="slidenum">
              <a:rPr lang="en-US"/>
              <a:pPr>
                <a:defRPr/>
              </a:pPr>
              <a:t>57</a:t>
            </a:fld>
            <a:endParaRPr lang="en-US"/>
          </a:p>
        </p:txBody>
      </p:sp>
      <p:sp>
        <p:nvSpPr>
          <p:cNvPr id="4" name="TextBox 3"/>
          <p:cNvSpPr txBox="1">
            <a:spLocks noChangeArrowheads="1"/>
          </p:cNvSpPr>
          <p:nvPr/>
        </p:nvSpPr>
        <p:spPr bwMode="auto">
          <a:xfrm>
            <a:off x="1219200" y="1600200"/>
            <a:ext cx="6858000" cy="1200150"/>
          </a:xfrm>
          <a:prstGeom prst="rect">
            <a:avLst/>
          </a:prstGeom>
          <a:noFill/>
          <a:ln w="9525">
            <a:noFill/>
            <a:miter lim="800000"/>
            <a:headEnd/>
            <a:tailEnd/>
          </a:ln>
        </p:spPr>
        <p:txBody>
          <a:bodyPr>
            <a:spAutoFit/>
          </a:bodyPr>
          <a:lstStyle/>
          <a:p>
            <a:r>
              <a:rPr lang="en-US" sz="3600" b="1">
                <a:solidFill>
                  <a:srgbClr val="0070C0"/>
                </a:solidFill>
                <a:latin typeface="Perpetua" pitchFamily="18" charset="0"/>
              </a:rPr>
              <a:t>We can use the PE ratio and/or the price-sales ratio:</a:t>
            </a:r>
          </a:p>
        </p:txBody>
      </p:sp>
      <p:sp>
        <p:nvSpPr>
          <p:cNvPr id="5" name="Rectangle 4"/>
          <p:cNvSpPr>
            <a:spLocks noChangeArrowheads="1"/>
          </p:cNvSpPr>
          <p:nvPr/>
        </p:nvSpPr>
        <p:spPr bwMode="auto">
          <a:xfrm>
            <a:off x="914400" y="3200400"/>
            <a:ext cx="7848600" cy="2432050"/>
          </a:xfrm>
          <a:prstGeom prst="rect">
            <a:avLst/>
          </a:prstGeom>
          <a:noFill/>
          <a:ln w="9525">
            <a:noFill/>
            <a:miter lim="800000"/>
            <a:headEnd/>
            <a:tailEnd/>
          </a:ln>
        </p:spPr>
        <p:txBody>
          <a:bodyPr>
            <a:spAutoFit/>
          </a:bodyPr>
          <a:lstStyle/>
          <a:p>
            <a:r>
              <a:rPr lang="en-US" sz="4000" b="1">
                <a:solidFill>
                  <a:srgbClr val="C00000"/>
                </a:solidFill>
                <a:latin typeface="Perpetua" pitchFamily="18" charset="0"/>
              </a:rPr>
              <a:t>P</a:t>
            </a:r>
            <a:r>
              <a:rPr lang="en-US" sz="4000" b="1" baseline="-25000">
                <a:solidFill>
                  <a:srgbClr val="C00000"/>
                </a:solidFill>
                <a:latin typeface="Perpetua" pitchFamily="18" charset="0"/>
              </a:rPr>
              <a:t>t </a:t>
            </a:r>
            <a:r>
              <a:rPr lang="en-US" sz="4000" b="1">
                <a:solidFill>
                  <a:srgbClr val="C00000"/>
                </a:solidFill>
                <a:latin typeface="Perpetua" pitchFamily="18" charset="0"/>
              </a:rPr>
              <a:t>= Benchmark PE ratio X EPS</a:t>
            </a:r>
            <a:r>
              <a:rPr lang="en-US" sz="4000" b="1" baseline="-25000">
                <a:solidFill>
                  <a:srgbClr val="C00000"/>
                </a:solidFill>
                <a:latin typeface="Perpetua" pitchFamily="18" charset="0"/>
              </a:rPr>
              <a:t>t</a:t>
            </a:r>
          </a:p>
          <a:p>
            <a:endParaRPr lang="en-US" sz="3200" b="1">
              <a:solidFill>
                <a:srgbClr val="C00000"/>
              </a:solidFill>
              <a:latin typeface="Perpetua" pitchFamily="18" charset="0"/>
            </a:endParaRPr>
          </a:p>
          <a:p>
            <a:r>
              <a:rPr lang="en-US" sz="4000" b="1">
                <a:solidFill>
                  <a:srgbClr val="C00000"/>
                </a:solidFill>
                <a:latin typeface="Perpetua" pitchFamily="18" charset="0"/>
              </a:rPr>
              <a:t>P</a:t>
            </a:r>
            <a:r>
              <a:rPr lang="en-US" sz="4000" b="1" baseline="-25000">
                <a:solidFill>
                  <a:srgbClr val="C00000"/>
                </a:solidFill>
                <a:latin typeface="Perpetua" pitchFamily="18" charset="0"/>
              </a:rPr>
              <a:t>t</a:t>
            </a:r>
            <a:r>
              <a:rPr lang="en-US" sz="4000" b="1">
                <a:solidFill>
                  <a:srgbClr val="C00000"/>
                </a:solidFill>
                <a:latin typeface="Perpetua" pitchFamily="18" charset="0"/>
              </a:rPr>
              <a:t> = Benchmark price-sales ratio X Sales per share</a:t>
            </a:r>
            <a:r>
              <a:rPr lang="en-US" sz="4000" b="1" baseline="-25000">
                <a:solidFill>
                  <a:srgbClr val="C00000"/>
                </a:solidFill>
                <a:latin typeface="Perpetua" pitchFamily="18" charset="0"/>
              </a:rPr>
              <a:t>t</a:t>
            </a:r>
            <a:endParaRPr lang="en-US" sz="4000">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par>
                          <p:cTn id="17" fill="hold">
                            <p:stCondLst>
                              <p:cond delay="1000"/>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20"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22" dur="80"/>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152400"/>
            <a:ext cx="7772400" cy="944563"/>
          </a:xfrm>
          <a:solidFill>
            <a:schemeClr val="bg2"/>
          </a:solidFill>
        </p:spPr>
        <p:txBody>
          <a:bodyPr/>
          <a:lstStyle/>
          <a:p>
            <a:r>
              <a:rPr lang="en-US" sz="4800" b="1" smtClean="0"/>
              <a:t>Stock Valuation Summary</a:t>
            </a:r>
          </a:p>
        </p:txBody>
      </p:sp>
      <p:sp>
        <p:nvSpPr>
          <p:cNvPr id="97281" name="Slide Number Placeholder 22"/>
          <p:cNvSpPr>
            <a:spLocks noGrp="1"/>
          </p:cNvSpPr>
          <p:nvPr>
            <p:ph type="sldNum" sz="quarter" idx="12"/>
          </p:nvPr>
        </p:nvSpPr>
        <p:spPr bwMode="auto">
          <a:ln>
            <a:round/>
            <a:headEnd/>
            <a:tailEnd/>
          </a:ln>
        </p:spPr>
        <p:txBody>
          <a:bodyPr/>
          <a:lstStyle/>
          <a:p>
            <a:pPr>
              <a:defRPr/>
            </a:pPr>
            <a:r>
              <a:rPr lang="en-US"/>
              <a:t>8-</a:t>
            </a:r>
            <a:fld id="{0E720E96-A576-4672-9257-1216C5F97BA4}" type="slidenum">
              <a:rPr lang="en-US"/>
              <a:pPr>
                <a:defRPr/>
              </a:pPr>
              <a:t>58</a:t>
            </a:fld>
            <a:endParaRPr lang="en-US"/>
          </a:p>
        </p:txBody>
      </p:sp>
      <p:pic>
        <p:nvPicPr>
          <p:cNvPr id="61444" name="Picture 2"/>
          <p:cNvPicPr>
            <a:picLocks noChangeAspect="1" noChangeArrowheads="1"/>
          </p:cNvPicPr>
          <p:nvPr/>
        </p:nvPicPr>
        <p:blipFill>
          <a:blip r:embed="rId2" cstate="print"/>
          <a:srcRect/>
          <a:stretch>
            <a:fillRect/>
          </a:stretch>
        </p:blipFill>
        <p:spPr bwMode="auto">
          <a:xfrm>
            <a:off x="2487613" y="1181100"/>
            <a:ext cx="3959225" cy="546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22"/>
          <p:cNvSpPr>
            <a:spLocks noGrp="1"/>
          </p:cNvSpPr>
          <p:nvPr>
            <p:ph type="sldNum" sz="quarter" idx="12"/>
          </p:nvPr>
        </p:nvSpPr>
        <p:spPr bwMode="auto">
          <a:ln>
            <a:round/>
            <a:headEnd/>
            <a:tailEnd/>
          </a:ln>
        </p:spPr>
        <p:txBody>
          <a:bodyPr/>
          <a:lstStyle/>
          <a:p>
            <a:pPr>
              <a:defRPr/>
            </a:pPr>
            <a:r>
              <a:rPr lang="en-US"/>
              <a:t>8-</a:t>
            </a:r>
            <a:fld id="{5FA49346-D721-494E-B4C9-E6C77FE006D1}" type="slidenum">
              <a:rPr lang="en-US"/>
              <a:pPr>
                <a:defRPr/>
              </a:pPr>
              <a:t>59</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p:txBody>
      </p:sp>
      <p:sp>
        <p:nvSpPr>
          <p:cNvPr id="5" name="TextBox 4"/>
          <p:cNvSpPr txBox="1">
            <a:spLocks noChangeArrowheads="1"/>
          </p:cNvSpPr>
          <p:nvPr/>
        </p:nvSpPr>
        <p:spPr bwMode="auto">
          <a:xfrm>
            <a:off x="914400" y="2133600"/>
            <a:ext cx="7162800" cy="2833688"/>
          </a:xfrm>
          <a:prstGeom prst="rect">
            <a:avLst/>
          </a:prstGeom>
          <a:noFill/>
          <a:ln w="9525">
            <a:noFill/>
            <a:miter lim="800000"/>
            <a:headEnd/>
            <a:tailEnd/>
          </a:ln>
        </p:spPr>
        <p:txBody>
          <a:bodyPr>
            <a:spAutoFit/>
          </a:bodyPr>
          <a:lstStyle/>
          <a:p>
            <a:pPr marL="338138" indent="-338138">
              <a:buFont typeface="Arial" charset="0"/>
              <a:buChar char="•"/>
            </a:pPr>
            <a:r>
              <a:rPr lang="en-US" sz="3200" b="1">
                <a:latin typeface="Perpetua" pitchFamily="18" charset="0"/>
              </a:rPr>
              <a:t>Bond and Stock Differences</a:t>
            </a:r>
          </a:p>
          <a:p>
            <a:pPr marL="338138" indent="-338138">
              <a:buFont typeface="Arial" charset="0"/>
              <a:buChar char="•"/>
            </a:pPr>
            <a:r>
              <a:rPr lang="en-US" sz="3200" b="1">
                <a:latin typeface="Perpetua" pitchFamily="18" charset="0"/>
              </a:rPr>
              <a:t>Common Stock Valuation</a:t>
            </a:r>
          </a:p>
          <a:p>
            <a:pPr marL="338138" indent="-338138">
              <a:buFont typeface="Arial" charset="0"/>
              <a:buChar char="•"/>
            </a:pPr>
            <a:r>
              <a:rPr lang="en-US" sz="3200" b="1">
                <a:latin typeface="Perpetua" pitchFamily="18" charset="0"/>
              </a:rPr>
              <a:t>Features of Common Stock</a:t>
            </a:r>
          </a:p>
          <a:p>
            <a:pPr marL="338138" indent="-338138">
              <a:buFont typeface="Arial" charset="0"/>
              <a:buChar char="•"/>
            </a:pPr>
            <a:r>
              <a:rPr lang="en-US" sz="3200" b="1">
                <a:latin typeface="Perpetua" pitchFamily="18" charset="0"/>
              </a:rPr>
              <a:t>Features of Preferred Stock</a:t>
            </a:r>
          </a:p>
          <a:p>
            <a:pPr marL="338138" indent="-338138">
              <a:buFont typeface="Arial" charset="0"/>
              <a:buChar char="•"/>
            </a:pPr>
            <a:r>
              <a:rPr lang="en-US" sz="3200" b="1">
                <a:latin typeface="Perpetua" pitchFamily="18" charset="0"/>
              </a:rPr>
              <a:t>The Stock Markets</a:t>
            </a:r>
          </a:p>
          <a:p>
            <a:pPr marL="338138" indent="-338138">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2" end="2"/>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5"/>
                                      </p:to>
                                    </p:set>
                                    <p:animEffect filter="image" prLst="opacity: 0.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3" end="3"/>
                                            </p:txEl>
                                          </p:spTgt>
                                        </p:tgtEl>
                                        <p:attrNameLst>
                                          <p:attrName>style.opacity</p:attrName>
                                        </p:attrNameLst>
                                      </p:cBhvr>
                                      <p:to>
                                        <p:strVal val="0.5"/>
                                      </p:to>
                                    </p:set>
                                    <p:animEffect filter="image" prLst="opacity: 0.5">
                                      <p:cBhvr rctx="IE">
                                        <p:cTn id="15" dur="indefinite"/>
                                        <p:tgtEl>
                                          <p:spTgt spid="5">
                                            <p:txEl>
                                              <p:pRg st="3" end="3"/>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5"/>
                                      </p:to>
                                    </p:set>
                                    <p:animEffect filter="image" prLst="opacity: 0.5">
                                      <p:cBhvr rctx="IE">
                                        <p:cTn id="18"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274638"/>
            <a:ext cx="8153400" cy="1143000"/>
          </a:xfrm>
          <a:solidFill>
            <a:schemeClr val="bg2"/>
          </a:solidFill>
        </p:spPr>
        <p:txBody>
          <a:bodyPr/>
          <a:lstStyle/>
          <a:p>
            <a:r>
              <a:rPr lang="en-US" sz="4800" b="1" smtClean="0"/>
              <a:t>Bonds and Stocks: Differences</a:t>
            </a:r>
          </a:p>
        </p:txBody>
      </p:sp>
      <p:sp>
        <p:nvSpPr>
          <p:cNvPr id="22529" name="Slide Number Placeholder 22"/>
          <p:cNvSpPr>
            <a:spLocks noGrp="1"/>
          </p:cNvSpPr>
          <p:nvPr>
            <p:ph type="sldNum" sz="quarter" idx="12"/>
          </p:nvPr>
        </p:nvSpPr>
        <p:spPr bwMode="auto">
          <a:ln>
            <a:round/>
            <a:headEnd/>
            <a:tailEnd/>
          </a:ln>
        </p:spPr>
        <p:txBody>
          <a:bodyPr/>
          <a:lstStyle/>
          <a:p>
            <a:pPr>
              <a:defRPr/>
            </a:pPr>
            <a:r>
              <a:rPr lang="en-US"/>
              <a:t>8-</a:t>
            </a:r>
            <a:fld id="{15254AF9-911F-4D67-AF46-BCF8B2A71956}" type="slidenum">
              <a:rPr lang="en-US"/>
              <a:pPr>
                <a:defRPr/>
              </a:pPr>
              <a:t>6</a:t>
            </a:fld>
            <a:endParaRPr lang="en-US"/>
          </a:p>
        </p:txBody>
      </p:sp>
      <p:sp>
        <p:nvSpPr>
          <p:cNvPr id="4" name="TextBox 3"/>
          <p:cNvSpPr txBox="1">
            <a:spLocks noChangeArrowheads="1"/>
          </p:cNvSpPr>
          <p:nvPr/>
        </p:nvSpPr>
        <p:spPr bwMode="auto">
          <a:xfrm>
            <a:off x="1066800" y="1524000"/>
            <a:ext cx="7239000" cy="3686175"/>
          </a:xfrm>
          <a:prstGeom prst="rect">
            <a:avLst/>
          </a:prstGeom>
          <a:noFill/>
          <a:ln w="9525">
            <a:noFill/>
            <a:miter lim="800000"/>
            <a:headEnd/>
            <a:tailEnd/>
          </a:ln>
        </p:spPr>
        <p:txBody>
          <a:bodyPr>
            <a:spAutoFit/>
          </a:bodyPr>
          <a:lstStyle/>
          <a:p>
            <a:pPr marL="287338" indent="-287338"/>
            <a:endParaRPr lang="en-US" sz="2000" b="1"/>
          </a:p>
          <a:p>
            <a:pPr marL="287338" indent="-287338">
              <a:buFont typeface="Arial" charset="0"/>
              <a:buChar char="•"/>
            </a:pPr>
            <a:r>
              <a:rPr lang="en-US" sz="3200" b="1">
                <a:latin typeface="Perpetua" pitchFamily="18" charset="0"/>
              </a:rPr>
              <a:t>A bond has coupon payments and a lump-sum payment; stock has dividend payments forever</a:t>
            </a:r>
          </a:p>
          <a:p>
            <a:pPr marL="287338" indent="-287338">
              <a:buFont typeface="Arial" charset="0"/>
              <a:buChar char="•"/>
            </a:pPr>
            <a:endParaRPr lang="en-US" sz="2400" b="1">
              <a:latin typeface="Perpetua" pitchFamily="18" charset="0"/>
            </a:endParaRPr>
          </a:p>
          <a:p>
            <a:pPr marL="287338" indent="-287338">
              <a:buFont typeface="Arial" charset="0"/>
              <a:buChar char="•"/>
            </a:pPr>
            <a:r>
              <a:rPr lang="en-US" sz="3200" b="1">
                <a:latin typeface="Perpetua" pitchFamily="18" charset="0"/>
              </a:rPr>
              <a:t>Coupon payments are fixed; stock dividends change or “grow” over time</a:t>
            </a:r>
          </a:p>
          <a:p>
            <a:pPr marL="287338" indent="-287338">
              <a:buFont typeface="Arial" charset="0"/>
              <a:buChar char="•"/>
            </a:pP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884238" y="228600"/>
            <a:ext cx="7772400" cy="884238"/>
          </a:xfrm>
          <a:solidFill>
            <a:schemeClr val="bg2"/>
          </a:solidFill>
        </p:spPr>
        <p:txBody>
          <a:bodyPr/>
          <a:lstStyle/>
          <a:p>
            <a:r>
              <a:rPr lang="en-US" sz="4800" b="1" smtClean="0"/>
              <a:t>Features of Common Stock</a:t>
            </a:r>
          </a:p>
        </p:txBody>
      </p:sp>
      <p:sp>
        <p:nvSpPr>
          <p:cNvPr id="99329" name="Slide Number Placeholder 22"/>
          <p:cNvSpPr>
            <a:spLocks noGrp="1"/>
          </p:cNvSpPr>
          <p:nvPr>
            <p:ph type="sldNum" sz="quarter" idx="12"/>
          </p:nvPr>
        </p:nvSpPr>
        <p:spPr bwMode="auto">
          <a:ln>
            <a:round/>
            <a:headEnd/>
            <a:tailEnd/>
          </a:ln>
        </p:spPr>
        <p:txBody>
          <a:bodyPr/>
          <a:lstStyle/>
          <a:p>
            <a:pPr>
              <a:defRPr/>
            </a:pPr>
            <a:r>
              <a:rPr lang="en-US"/>
              <a:t>8-</a:t>
            </a:r>
            <a:fld id="{FB5204A7-B937-432A-ADB2-DAF83BB190B2}" type="slidenum">
              <a:rPr lang="en-US"/>
              <a:pPr>
                <a:defRPr/>
              </a:pPr>
              <a:t>60</a:t>
            </a:fld>
            <a:endParaRPr lang="en-US"/>
          </a:p>
        </p:txBody>
      </p:sp>
      <p:pic>
        <p:nvPicPr>
          <p:cNvPr id="5" name="Picture 4" descr="http://www.blumberg.com/cluster_images/filetteU4.jpg.full.jpg"/>
          <p:cNvPicPr>
            <a:picLocks noChangeAspect="1" noChangeArrowheads="1"/>
          </p:cNvPicPr>
          <p:nvPr/>
        </p:nvPicPr>
        <p:blipFill>
          <a:blip r:embed="rId3" cstate="print"/>
          <a:srcRect/>
          <a:stretch>
            <a:fillRect/>
          </a:stretch>
        </p:blipFill>
        <p:spPr bwMode="auto">
          <a:xfrm>
            <a:off x="3886200" y="2971800"/>
            <a:ext cx="4572000" cy="3459163"/>
          </a:xfrm>
          <a:prstGeom prst="rect">
            <a:avLst/>
          </a:prstGeom>
          <a:noFill/>
          <a:ln w="9525">
            <a:noFill/>
            <a:miter lim="800000"/>
            <a:headEnd/>
            <a:tailEnd/>
          </a:ln>
        </p:spPr>
      </p:pic>
      <p:sp>
        <p:nvSpPr>
          <p:cNvPr id="4" name="TextBox 3"/>
          <p:cNvSpPr txBox="1">
            <a:spLocks noChangeArrowheads="1"/>
          </p:cNvSpPr>
          <p:nvPr/>
        </p:nvSpPr>
        <p:spPr bwMode="auto">
          <a:xfrm>
            <a:off x="1828800" y="1219200"/>
            <a:ext cx="4343400" cy="1739900"/>
          </a:xfrm>
          <a:prstGeom prst="rect">
            <a:avLst/>
          </a:prstGeom>
          <a:noFill/>
          <a:ln w="9525">
            <a:noFill/>
            <a:miter lim="800000"/>
            <a:headEnd/>
            <a:tailEnd/>
          </a:ln>
        </p:spPr>
        <p:txBody>
          <a:bodyPr>
            <a:spAutoFit/>
          </a:bodyPr>
          <a:lstStyle/>
          <a:p>
            <a:pPr marL="287338" indent="-287338">
              <a:buFont typeface="Arial" charset="0"/>
              <a:buChar char="•"/>
            </a:pPr>
            <a:r>
              <a:rPr lang="en-US" sz="3600" b="1">
                <a:solidFill>
                  <a:srgbClr val="0070C0"/>
                </a:solidFill>
                <a:latin typeface="Perpetua" pitchFamily="18" charset="0"/>
              </a:rPr>
              <a:t>Voting Rights</a:t>
            </a:r>
          </a:p>
          <a:p>
            <a:pPr marL="287338" indent="-287338">
              <a:buFont typeface="Arial" charset="0"/>
              <a:buChar char="•"/>
            </a:pPr>
            <a:r>
              <a:rPr lang="en-US" sz="3600" b="1">
                <a:solidFill>
                  <a:srgbClr val="0070C0"/>
                </a:solidFill>
                <a:latin typeface="Perpetua" pitchFamily="18" charset="0"/>
              </a:rPr>
              <a:t>Proxy voting</a:t>
            </a:r>
          </a:p>
          <a:p>
            <a:pPr marL="287338" indent="-287338">
              <a:buFont typeface="Arial" charset="0"/>
              <a:buChar char="•"/>
            </a:pPr>
            <a:r>
              <a:rPr lang="en-US" sz="3600" b="1">
                <a:solidFill>
                  <a:srgbClr val="0070C0"/>
                </a:solidFill>
                <a:latin typeface="Perpetua" pitchFamily="18" charset="0"/>
              </a:rPr>
              <a:t>Classes of stock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971550" y="279400"/>
            <a:ext cx="7772400" cy="884238"/>
          </a:xfrm>
          <a:solidFill>
            <a:schemeClr val="bg2"/>
          </a:solidFill>
        </p:spPr>
        <p:txBody>
          <a:bodyPr/>
          <a:lstStyle/>
          <a:p>
            <a:r>
              <a:rPr lang="en-US" sz="4800" b="1" smtClean="0"/>
              <a:t>Features of Common Stock</a:t>
            </a:r>
          </a:p>
        </p:txBody>
      </p:sp>
      <p:sp>
        <p:nvSpPr>
          <p:cNvPr id="101377" name="Slide Number Placeholder 22"/>
          <p:cNvSpPr>
            <a:spLocks noGrp="1"/>
          </p:cNvSpPr>
          <p:nvPr>
            <p:ph type="sldNum" sz="quarter" idx="12"/>
          </p:nvPr>
        </p:nvSpPr>
        <p:spPr bwMode="auto">
          <a:ln>
            <a:round/>
            <a:headEnd/>
            <a:tailEnd/>
          </a:ln>
        </p:spPr>
        <p:txBody>
          <a:bodyPr/>
          <a:lstStyle/>
          <a:p>
            <a:pPr>
              <a:defRPr/>
            </a:pPr>
            <a:r>
              <a:rPr lang="en-US"/>
              <a:t>8-</a:t>
            </a:r>
            <a:fld id="{10D91023-8F00-411A-AFFD-24F8CE79EFCA}" type="slidenum">
              <a:rPr lang="en-US"/>
              <a:pPr>
                <a:defRPr/>
              </a:pPr>
              <a:t>61</a:t>
            </a:fld>
            <a:endParaRPr lang="en-US"/>
          </a:p>
        </p:txBody>
      </p:sp>
      <p:sp>
        <p:nvSpPr>
          <p:cNvPr id="4" name="TextBox 3"/>
          <p:cNvSpPr txBox="1">
            <a:spLocks noChangeArrowheads="1"/>
          </p:cNvSpPr>
          <p:nvPr/>
        </p:nvSpPr>
        <p:spPr bwMode="auto">
          <a:xfrm>
            <a:off x="625475" y="1295400"/>
            <a:ext cx="8153400" cy="4972050"/>
          </a:xfrm>
          <a:prstGeom prst="rect">
            <a:avLst/>
          </a:prstGeom>
          <a:noFill/>
          <a:ln w="9525">
            <a:noFill/>
            <a:miter lim="800000"/>
            <a:headEnd/>
            <a:tailEnd/>
          </a:ln>
        </p:spPr>
        <p:txBody>
          <a:bodyPr>
            <a:spAutoFit/>
          </a:bodyPr>
          <a:lstStyle/>
          <a:p>
            <a:r>
              <a:rPr lang="en-US" sz="4000" b="1">
                <a:solidFill>
                  <a:srgbClr val="0070C0"/>
                </a:solidFill>
                <a:latin typeface="Perpetua" pitchFamily="18" charset="0"/>
              </a:rPr>
              <a:t>Other Rights</a:t>
            </a:r>
          </a:p>
          <a:p>
            <a:pPr marL="739775" lvl="1" indent="-282575">
              <a:buFont typeface="Arial" charset="0"/>
              <a:buChar char="•"/>
            </a:pPr>
            <a:r>
              <a:rPr lang="en-US" sz="3600" b="1">
                <a:latin typeface="Perpetua" pitchFamily="18" charset="0"/>
              </a:rPr>
              <a:t>Share proportionally in declared dividends</a:t>
            </a:r>
          </a:p>
          <a:p>
            <a:pPr marL="739775" lvl="1" indent="-282575">
              <a:buFont typeface="Arial" charset="0"/>
              <a:buChar char="•"/>
            </a:pPr>
            <a:endParaRPr lang="en-US" sz="1400" b="1">
              <a:latin typeface="Perpetua" pitchFamily="18" charset="0"/>
            </a:endParaRPr>
          </a:p>
          <a:p>
            <a:pPr marL="739775" lvl="1" indent="-282575">
              <a:buFont typeface="Arial" charset="0"/>
              <a:buChar char="•"/>
            </a:pPr>
            <a:r>
              <a:rPr lang="en-US" sz="3600" b="1">
                <a:latin typeface="Perpetua" pitchFamily="18" charset="0"/>
              </a:rPr>
              <a:t>Share proportionally in remaining assets during liquidation</a:t>
            </a:r>
          </a:p>
          <a:p>
            <a:pPr marL="739775" lvl="1" indent="-282575">
              <a:buFont typeface="Arial" charset="0"/>
              <a:buChar char="•"/>
            </a:pPr>
            <a:endParaRPr lang="en-US" sz="1400" b="1">
              <a:latin typeface="Perpetua" pitchFamily="18" charset="0"/>
            </a:endParaRPr>
          </a:p>
          <a:p>
            <a:pPr marL="739775" lvl="1" indent="-282575">
              <a:buFont typeface="Arial" charset="0"/>
              <a:buChar char="•"/>
            </a:pPr>
            <a:r>
              <a:rPr lang="en-US" sz="3600" b="1">
                <a:latin typeface="Perpetua" pitchFamily="18" charset="0"/>
              </a:rPr>
              <a:t>Preemptive right – first shot at new stock issue to maintain proportional ownership if desired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838200" y="228600"/>
            <a:ext cx="7772400" cy="884238"/>
          </a:xfrm>
          <a:solidFill>
            <a:schemeClr val="bg2"/>
          </a:solidFill>
        </p:spPr>
        <p:txBody>
          <a:bodyPr/>
          <a:lstStyle/>
          <a:p>
            <a:r>
              <a:rPr lang="en-US" sz="4800" b="1" smtClean="0"/>
              <a:t>Dividend Characteristics</a:t>
            </a:r>
          </a:p>
        </p:txBody>
      </p:sp>
      <p:sp>
        <p:nvSpPr>
          <p:cNvPr id="103425" name="Slide Number Placeholder 22"/>
          <p:cNvSpPr>
            <a:spLocks noGrp="1"/>
          </p:cNvSpPr>
          <p:nvPr>
            <p:ph type="sldNum" sz="quarter" idx="12"/>
          </p:nvPr>
        </p:nvSpPr>
        <p:spPr bwMode="auto">
          <a:ln>
            <a:round/>
            <a:headEnd/>
            <a:tailEnd/>
          </a:ln>
        </p:spPr>
        <p:txBody>
          <a:bodyPr/>
          <a:lstStyle/>
          <a:p>
            <a:pPr>
              <a:defRPr/>
            </a:pPr>
            <a:r>
              <a:rPr lang="en-US"/>
              <a:t>8-</a:t>
            </a:r>
            <a:fld id="{60CE129D-A98C-495C-BB0E-D8294DBFE2BA}" type="slidenum">
              <a:rPr lang="en-US"/>
              <a:pPr>
                <a:defRPr/>
              </a:pPr>
              <a:t>62</a:t>
            </a:fld>
            <a:endParaRPr lang="en-US"/>
          </a:p>
        </p:txBody>
      </p:sp>
      <p:sp>
        <p:nvSpPr>
          <p:cNvPr id="4" name="TextBox 3"/>
          <p:cNvSpPr txBox="1">
            <a:spLocks noChangeArrowheads="1"/>
          </p:cNvSpPr>
          <p:nvPr/>
        </p:nvSpPr>
        <p:spPr bwMode="auto">
          <a:xfrm>
            <a:off x="304800" y="1371600"/>
            <a:ext cx="8610600" cy="2119313"/>
          </a:xfrm>
          <a:prstGeom prst="rect">
            <a:avLst/>
          </a:prstGeom>
          <a:noFill/>
          <a:ln w="9525">
            <a:noFill/>
            <a:miter lim="800000"/>
            <a:headEnd/>
            <a:tailEnd/>
          </a:ln>
        </p:spPr>
        <p:txBody>
          <a:bodyPr>
            <a:spAutoFit/>
          </a:bodyPr>
          <a:lstStyle/>
          <a:p>
            <a:pPr marL="463550" indent="-463550">
              <a:lnSpc>
                <a:spcPct val="90000"/>
              </a:lnSpc>
              <a:buFont typeface="Arial" charset="0"/>
              <a:buChar char="•"/>
            </a:pPr>
            <a:r>
              <a:rPr lang="en-US" sz="3200" b="1">
                <a:latin typeface="Perpetua" pitchFamily="18" charset="0"/>
              </a:rPr>
              <a:t>Dividends are not a liability of the firm until a dividend has been declared by the Board</a:t>
            </a:r>
          </a:p>
          <a:p>
            <a:pPr marL="463550" indent="-463550">
              <a:lnSpc>
                <a:spcPct val="90000"/>
              </a:lnSpc>
            </a:pPr>
            <a:endParaRPr lang="en-US" sz="2000" b="1">
              <a:latin typeface="Perpetua" pitchFamily="18" charset="0"/>
            </a:endParaRPr>
          </a:p>
          <a:p>
            <a:pPr marL="463550" indent="-463550">
              <a:lnSpc>
                <a:spcPct val="90000"/>
              </a:lnSpc>
              <a:buFont typeface="Arial" charset="0"/>
              <a:buChar char="•"/>
            </a:pPr>
            <a:r>
              <a:rPr lang="en-US" sz="3200" b="1">
                <a:latin typeface="Perpetua" pitchFamily="18" charset="0"/>
              </a:rPr>
              <a:t>Consequently, a firm </a:t>
            </a:r>
            <a:r>
              <a:rPr lang="en-US" sz="3200" b="1">
                <a:solidFill>
                  <a:srgbClr val="0070C0"/>
                </a:solidFill>
                <a:latin typeface="Perpetua" pitchFamily="18" charset="0"/>
              </a:rPr>
              <a:t>cannot</a:t>
            </a:r>
            <a:r>
              <a:rPr lang="en-US" sz="3200" b="1">
                <a:latin typeface="Perpetua" pitchFamily="18" charset="0"/>
              </a:rPr>
              <a:t> go bankrupt for </a:t>
            </a:r>
            <a:r>
              <a:rPr lang="en-US" sz="3200" b="1">
                <a:solidFill>
                  <a:srgbClr val="0070C0"/>
                </a:solidFill>
                <a:latin typeface="Perpetua" pitchFamily="18" charset="0"/>
              </a:rPr>
              <a:t>not</a:t>
            </a:r>
            <a:r>
              <a:rPr lang="en-US" sz="3200" b="1">
                <a:latin typeface="Perpetua" pitchFamily="18" charset="0"/>
              </a:rPr>
              <a:t> declaring dividends</a:t>
            </a:r>
          </a:p>
        </p:txBody>
      </p:sp>
      <p:pic>
        <p:nvPicPr>
          <p:cNvPr id="134146" name="Picture 2" descr="http://moneymanagementforlife.com/wp-content/uploads/2011/11/bankruptcy.jpg"/>
          <p:cNvPicPr>
            <a:picLocks noChangeAspect="1" noChangeArrowheads="1"/>
          </p:cNvPicPr>
          <p:nvPr/>
        </p:nvPicPr>
        <p:blipFill>
          <a:blip r:embed="rId2" cstate="print"/>
          <a:srcRect/>
          <a:stretch>
            <a:fillRect/>
          </a:stretch>
        </p:blipFill>
        <p:spPr bwMode="auto">
          <a:xfrm>
            <a:off x="2209800" y="4343400"/>
            <a:ext cx="4572000" cy="1895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4">
                                            <p:txEl>
                                              <p:pRg st="2" end="2"/>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134146"/>
                                        </p:tgtEl>
                                        <p:attrNameLst>
                                          <p:attrName>style.visibility</p:attrName>
                                        </p:attrNameLst>
                                      </p:cBhvr>
                                      <p:to>
                                        <p:strVal val="visible"/>
                                      </p:to>
                                    </p:set>
                                    <p:animEffect transition="in" filter="dissolve">
                                      <p:cBhvr>
                                        <p:cTn id="20" dur="1000"/>
                                        <p:tgtEl>
                                          <p:spTgt spid="134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800100" y="317500"/>
            <a:ext cx="7772400" cy="884238"/>
          </a:xfrm>
          <a:solidFill>
            <a:schemeClr val="bg2"/>
          </a:solidFill>
        </p:spPr>
        <p:txBody>
          <a:bodyPr/>
          <a:lstStyle/>
          <a:p>
            <a:r>
              <a:rPr lang="en-US" sz="4800" b="1" smtClean="0"/>
              <a:t>Dividend Characteristics</a:t>
            </a:r>
          </a:p>
        </p:txBody>
      </p:sp>
      <p:sp>
        <p:nvSpPr>
          <p:cNvPr id="104449" name="Slide Number Placeholder 22"/>
          <p:cNvSpPr>
            <a:spLocks noGrp="1"/>
          </p:cNvSpPr>
          <p:nvPr>
            <p:ph type="sldNum" sz="quarter" idx="12"/>
          </p:nvPr>
        </p:nvSpPr>
        <p:spPr bwMode="auto">
          <a:ln>
            <a:round/>
            <a:headEnd/>
            <a:tailEnd/>
          </a:ln>
        </p:spPr>
        <p:txBody>
          <a:bodyPr/>
          <a:lstStyle/>
          <a:p>
            <a:pPr>
              <a:defRPr/>
            </a:pPr>
            <a:r>
              <a:rPr lang="en-US"/>
              <a:t>8-</a:t>
            </a:r>
            <a:fld id="{C06CEA6C-1FEC-4649-A376-316089A6E836}" type="slidenum">
              <a:rPr lang="en-US"/>
              <a:pPr>
                <a:defRPr/>
              </a:pPr>
              <a:t>63</a:t>
            </a:fld>
            <a:endParaRPr lang="en-US"/>
          </a:p>
        </p:txBody>
      </p:sp>
      <p:sp>
        <p:nvSpPr>
          <p:cNvPr id="4" name="TextBox 3"/>
          <p:cNvSpPr txBox="1">
            <a:spLocks noChangeArrowheads="1"/>
          </p:cNvSpPr>
          <p:nvPr/>
        </p:nvSpPr>
        <p:spPr bwMode="auto">
          <a:xfrm>
            <a:off x="381000" y="1600200"/>
            <a:ext cx="8610600" cy="4806950"/>
          </a:xfrm>
          <a:prstGeom prst="rect">
            <a:avLst/>
          </a:prstGeom>
          <a:noFill/>
          <a:ln w="9525">
            <a:noFill/>
            <a:miter lim="800000"/>
            <a:headEnd/>
            <a:tailEnd/>
          </a:ln>
        </p:spPr>
        <p:txBody>
          <a:bodyPr>
            <a:spAutoFit/>
          </a:bodyPr>
          <a:lstStyle/>
          <a:p>
            <a:pPr>
              <a:lnSpc>
                <a:spcPct val="90000"/>
              </a:lnSpc>
            </a:pPr>
            <a:r>
              <a:rPr lang="en-US" sz="3600" b="1">
                <a:solidFill>
                  <a:srgbClr val="0070C0"/>
                </a:solidFill>
                <a:latin typeface="Perpetua" pitchFamily="18" charset="0"/>
              </a:rPr>
              <a:t>Dividends and Taxes</a:t>
            </a:r>
          </a:p>
          <a:p>
            <a:pPr>
              <a:lnSpc>
                <a:spcPct val="90000"/>
              </a:lnSpc>
            </a:pPr>
            <a:endParaRPr lang="en-US" sz="2000" b="1">
              <a:latin typeface="Perpetua" pitchFamily="18" charset="0"/>
            </a:endParaRPr>
          </a:p>
          <a:p>
            <a:pPr marL="852488" lvl="1" indent="-395288">
              <a:lnSpc>
                <a:spcPct val="90000"/>
              </a:lnSpc>
              <a:buFont typeface="Arial" charset="0"/>
              <a:buChar char="•"/>
            </a:pPr>
            <a:r>
              <a:rPr lang="en-US" sz="3200" b="1">
                <a:latin typeface="Perpetua" pitchFamily="18" charset="0"/>
              </a:rPr>
              <a:t>Dividend payments are not considered </a:t>
            </a:r>
          </a:p>
          <a:p>
            <a:pPr marL="852488" lvl="1" indent="-395288">
              <a:lnSpc>
                <a:spcPct val="90000"/>
              </a:lnSpc>
            </a:pPr>
            <a:r>
              <a:rPr lang="en-US" sz="3200" b="1">
                <a:latin typeface="Perpetua" pitchFamily="18" charset="0"/>
              </a:rPr>
              <a:t>	a business expense; therefore, they are </a:t>
            </a:r>
            <a:r>
              <a:rPr lang="en-US" sz="3200" b="1">
                <a:solidFill>
                  <a:srgbClr val="0070C0"/>
                </a:solidFill>
                <a:latin typeface="Perpetua" pitchFamily="18" charset="0"/>
              </a:rPr>
              <a:t>not</a:t>
            </a:r>
            <a:r>
              <a:rPr lang="en-US" sz="3200" b="1">
                <a:latin typeface="Perpetua" pitchFamily="18" charset="0"/>
              </a:rPr>
              <a:t> tax deductible</a:t>
            </a:r>
          </a:p>
          <a:p>
            <a:pPr marL="852488" lvl="1" indent="-395288">
              <a:lnSpc>
                <a:spcPct val="90000"/>
              </a:lnSpc>
              <a:buFont typeface="Arial" charset="0"/>
              <a:buChar char="•"/>
            </a:pPr>
            <a:endParaRPr lang="en-US" sz="1600" b="1">
              <a:latin typeface="Perpetua" pitchFamily="18" charset="0"/>
            </a:endParaRPr>
          </a:p>
          <a:p>
            <a:pPr marL="852488" lvl="1" indent="-395288">
              <a:lnSpc>
                <a:spcPct val="90000"/>
              </a:lnSpc>
              <a:buFont typeface="Arial" charset="0"/>
              <a:buChar char="•"/>
            </a:pPr>
            <a:r>
              <a:rPr lang="en-US" sz="3200" b="1">
                <a:latin typeface="Perpetua" pitchFamily="18" charset="0"/>
              </a:rPr>
              <a:t>The taxation of dividends received by individuals depends on the holding period</a:t>
            </a:r>
          </a:p>
          <a:p>
            <a:pPr marL="852488" lvl="1" indent="-395288">
              <a:lnSpc>
                <a:spcPct val="90000"/>
              </a:lnSpc>
              <a:buFont typeface="Arial" charset="0"/>
              <a:buChar char="•"/>
            </a:pPr>
            <a:endParaRPr lang="en-US" sz="1600" b="1">
              <a:latin typeface="Perpetua" pitchFamily="18" charset="0"/>
            </a:endParaRPr>
          </a:p>
          <a:p>
            <a:pPr marL="852488" lvl="1" indent="-395288">
              <a:lnSpc>
                <a:spcPct val="90000"/>
              </a:lnSpc>
              <a:buFont typeface="Arial" charset="0"/>
              <a:buChar char="•"/>
            </a:pPr>
            <a:r>
              <a:rPr lang="en-US" sz="3200" b="1">
                <a:latin typeface="Perpetua" pitchFamily="18" charset="0"/>
              </a:rPr>
              <a:t>Dividends received by corporations have a minimum 70% exclusion from taxable income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1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23" dur="10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 calcmode="lin" valueType="num">
                                      <p:cBhvr>
                                        <p:cTn id="2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22"/>
          <p:cNvSpPr>
            <a:spLocks noGrp="1"/>
          </p:cNvSpPr>
          <p:nvPr>
            <p:ph type="sldNum" sz="quarter" idx="12"/>
          </p:nvPr>
        </p:nvSpPr>
        <p:spPr bwMode="auto">
          <a:ln>
            <a:round/>
            <a:headEnd/>
            <a:tailEnd/>
          </a:ln>
        </p:spPr>
        <p:txBody>
          <a:bodyPr/>
          <a:lstStyle/>
          <a:p>
            <a:pPr>
              <a:defRPr/>
            </a:pPr>
            <a:r>
              <a:rPr lang="en-US"/>
              <a:t>8-</a:t>
            </a:r>
            <a:fld id="{CD7471BD-08D0-4D37-9B73-79C142FF560A}" type="slidenum">
              <a:rPr lang="en-US"/>
              <a:pPr>
                <a:defRPr/>
              </a:pPr>
              <a:t>64</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p:txBody>
      </p:sp>
      <p:sp>
        <p:nvSpPr>
          <p:cNvPr id="5" name="TextBox 4"/>
          <p:cNvSpPr txBox="1">
            <a:spLocks noChangeArrowheads="1"/>
          </p:cNvSpPr>
          <p:nvPr/>
        </p:nvSpPr>
        <p:spPr bwMode="auto">
          <a:xfrm>
            <a:off x="914400" y="2133600"/>
            <a:ext cx="7162800" cy="2833688"/>
          </a:xfrm>
          <a:prstGeom prst="rect">
            <a:avLst/>
          </a:prstGeom>
          <a:noFill/>
          <a:ln w="9525">
            <a:noFill/>
            <a:miter lim="800000"/>
            <a:headEnd/>
            <a:tailEnd/>
          </a:ln>
        </p:spPr>
        <p:txBody>
          <a:bodyPr>
            <a:spAutoFit/>
          </a:bodyPr>
          <a:lstStyle/>
          <a:p>
            <a:pPr marL="287338" indent="-287338">
              <a:buFont typeface="Arial" charset="0"/>
              <a:buChar char="•"/>
            </a:pPr>
            <a:r>
              <a:rPr lang="en-US" sz="3200" b="1">
                <a:latin typeface="Perpetua" pitchFamily="18" charset="0"/>
              </a:rPr>
              <a:t>Bond and Stock Differences</a:t>
            </a:r>
          </a:p>
          <a:p>
            <a:pPr marL="287338" indent="-287338">
              <a:buFont typeface="Arial" charset="0"/>
              <a:buChar char="•"/>
            </a:pPr>
            <a:r>
              <a:rPr lang="en-US" sz="3200" b="1">
                <a:latin typeface="Perpetua" pitchFamily="18" charset="0"/>
              </a:rPr>
              <a:t>Common Stock Valuation</a:t>
            </a:r>
          </a:p>
          <a:p>
            <a:pPr marL="287338" indent="-287338">
              <a:buFont typeface="Arial" charset="0"/>
              <a:buChar char="•"/>
            </a:pPr>
            <a:r>
              <a:rPr lang="en-US" sz="3200" b="1">
                <a:latin typeface="Perpetua" pitchFamily="18" charset="0"/>
              </a:rPr>
              <a:t>Features of Common Stock</a:t>
            </a:r>
          </a:p>
          <a:p>
            <a:pPr marL="287338" indent="-287338">
              <a:buFont typeface="Arial" charset="0"/>
              <a:buChar char="•"/>
            </a:pPr>
            <a:r>
              <a:rPr lang="en-US" sz="3200" b="1">
                <a:latin typeface="Perpetua" pitchFamily="18" charset="0"/>
              </a:rPr>
              <a:t>Features of Preferred Stock</a:t>
            </a:r>
          </a:p>
          <a:p>
            <a:pPr marL="287338" indent="-287338">
              <a:buFont typeface="Arial" charset="0"/>
              <a:buChar char="•"/>
            </a:pPr>
            <a:r>
              <a:rPr lang="en-US" sz="3200" b="1">
                <a:latin typeface="Perpetua" pitchFamily="18" charset="0"/>
              </a:rPr>
              <a:t>The Stock Markets</a:t>
            </a:r>
          </a:p>
          <a:p>
            <a:pPr marL="287338" indent="-287338">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3" end="3"/>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5"/>
                                      </p:to>
                                    </p:set>
                                    <p:animEffect filter="image" prLst="opacity: 0.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2" end="2"/>
                                            </p:txEl>
                                          </p:spTgt>
                                        </p:tgtEl>
                                        <p:attrNameLst>
                                          <p:attrName>style.opacity</p:attrName>
                                        </p:attrNameLst>
                                      </p:cBhvr>
                                      <p:to>
                                        <p:strVal val="0.5"/>
                                      </p:to>
                                    </p:set>
                                    <p:animEffect filter="image" prLst="opacity: 0.5">
                                      <p:cBhvr rctx="IE">
                                        <p:cTn id="15" dur="indefinite"/>
                                        <p:tgtEl>
                                          <p:spTgt spid="5">
                                            <p:txEl>
                                              <p:pRg st="2" end="2"/>
                                            </p:txEl>
                                          </p:spTgt>
                                        </p:tgtEl>
                                      </p:cBhvr>
                                    </p:animEffect>
                                  </p:childTnLst>
                                </p:cTn>
                              </p:par>
                              <p:par>
                                <p:cTn id="16" presetID="9" presetClass="emph" presetSubtype="0" nodeType="withEffect">
                                  <p:stCondLst>
                                    <p:cond delay="0"/>
                                  </p:stCondLst>
                                  <p:childTnLst>
                                    <p:set>
                                      <p:cBhvr rctx="PPT">
                                        <p:cTn id="17" dur="indefinite"/>
                                        <p:tgtEl>
                                          <p:spTgt spid="5">
                                            <p:txEl>
                                              <p:pRg st="4" end="4"/>
                                            </p:txEl>
                                          </p:spTgt>
                                        </p:tgtEl>
                                        <p:attrNameLst>
                                          <p:attrName>style.opacity</p:attrName>
                                        </p:attrNameLst>
                                      </p:cBhvr>
                                      <p:to>
                                        <p:strVal val="0.5"/>
                                      </p:to>
                                    </p:set>
                                    <p:animEffect filter="image" prLst="opacity: 0.5">
                                      <p:cBhvr rctx="IE">
                                        <p:cTn id="18" dur="indefinite"/>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solidFill>
            <a:schemeClr val="bg2"/>
          </a:solidFill>
        </p:spPr>
        <p:txBody>
          <a:bodyPr/>
          <a:lstStyle/>
          <a:p>
            <a:r>
              <a:rPr lang="en-US" sz="4800" b="1" smtClean="0"/>
              <a:t>Features of Preferred Stock</a:t>
            </a:r>
          </a:p>
        </p:txBody>
      </p:sp>
      <p:sp>
        <p:nvSpPr>
          <p:cNvPr id="107521" name="Slide Number Placeholder 22"/>
          <p:cNvSpPr>
            <a:spLocks noGrp="1"/>
          </p:cNvSpPr>
          <p:nvPr>
            <p:ph type="sldNum" sz="quarter" idx="12"/>
          </p:nvPr>
        </p:nvSpPr>
        <p:spPr bwMode="auto">
          <a:ln>
            <a:round/>
            <a:headEnd/>
            <a:tailEnd/>
          </a:ln>
        </p:spPr>
        <p:txBody>
          <a:bodyPr/>
          <a:lstStyle/>
          <a:p>
            <a:pPr>
              <a:defRPr/>
            </a:pPr>
            <a:r>
              <a:rPr lang="en-US"/>
              <a:t>8-</a:t>
            </a:r>
            <a:fld id="{E1804A00-5A9E-476D-8069-875D85A1179A}" type="slidenum">
              <a:rPr lang="en-US"/>
              <a:pPr>
                <a:defRPr/>
              </a:pPr>
              <a:t>65</a:t>
            </a:fld>
            <a:endParaRPr lang="en-US"/>
          </a:p>
        </p:txBody>
      </p:sp>
      <p:sp>
        <p:nvSpPr>
          <p:cNvPr id="5" name="TextBox 4"/>
          <p:cNvSpPr txBox="1">
            <a:spLocks noChangeArrowheads="1"/>
          </p:cNvSpPr>
          <p:nvPr/>
        </p:nvSpPr>
        <p:spPr bwMode="auto">
          <a:xfrm>
            <a:off x="838200" y="1600200"/>
            <a:ext cx="7848600" cy="4260850"/>
          </a:xfrm>
          <a:prstGeom prst="rect">
            <a:avLst/>
          </a:prstGeom>
          <a:noFill/>
          <a:ln w="9525">
            <a:noFill/>
            <a:miter lim="800000"/>
            <a:headEnd/>
            <a:tailEnd/>
          </a:ln>
        </p:spPr>
        <p:txBody>
          <a:bodyPr>
            <a:spAutoFit/>
          </a:bodyPr>
          <a:lstStyle/>
          <a:p>
            <a:pPr>
              <a:lnSpc>
                <a:spcPct val="90000"/>
              </a:lnSpc>
            </a:pPr>
            <a:r>
              <a:rPr lang="en-US" sz="4000" b="1">
                <a:solidFill>
                  <a:srgbClr val="0070C0"/>
                </a:solidFill>
                <a:latin typeface="Perpetua" pitchFamily="18" charset="0"/>
              </a:rPr>
              <a:t>Dividends</a:t>
            </a:r>
          </a:p>
          <a:p>
            <a:pPr marL="852488" lvl="1" indent="-395288">
              <a:lnSpc>
                <a:spcPct val="90000"/>
              </a:lnSpc>
              <a:buFont typeface="Arial" charset="0"/>
              <a:buChar char="•"/>
            </a:pPr>
            <a:r>
              <a:rPr lang="en-US" sz="3600" b="1">
                <a:latin typeface="Perpetua" pitchFamily="18" charset="0"/>
              </a:rPr>
              <a:t>Stated dividend that must be paid before dividends can be paid to common stockholders</a:t>
            </a:r>
          </a:p>
          <a:p>
            <a:pPr marL="852488" lvl="1" indent="-395288">
              <a:lnSpc>
                <a:spcPct val="90000"/>
              </a:lnSpc>
              <a:buFont typeface="Arial" charset="0"/>
              <a:buChar char="•"/>
            </a:pPr>
            <a:endParaRPr lang="en-US" sz="2400" b="1">
              <a:latin typeface="Perpetua" pitchFamily="18" charset="0"/>
            </a:endParaRPr>
          </a:p>
          <a:p>
            <a:pPr marL="852488" lvl="1" indent="-395288">
              <a:lnSpc>
                <a:spcPct val="90000"/>
              </a:lnSpc>
              <a:buFont typeface="Arial" charset="0"/>
              <a:buChar char="•"/>
            </a:pPr>
            <a:r>
              <a:rPr lang="en-US" sz="3600" b="1">
                <a:latin typeface="Perpetua" pitchFamily="18" charset="0"/>
              </a:rPr>
              <a:t>Dividends are not a liability of the firm, and preferred dividends can be deferred indefinitely</a:t>
            </a:r>
          </a:p>
          <a:p>
            <a:pPr marL="852488" lvl="1" indent="-395288">
              <a:lnSpc>
                <a:spcPct val="90000"/>
              </a:lnSpc>
            </a:pPr>
            <a:endParaRPr lang="en-U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914400" y="274638"/>
            <a:ext cx="7772400" cy="944562"/>
          </a:xfrm>
          <a:solidFill>
            <a:schemeClr val="bg2"/>
          </a:solidFill>
        </p:spPr>
        <p:txBody>
          <a:bodyPr/>
          <a:lstStyle/>
          <a:p>
            <a:r>
              <a:rPr lang="en-US" sz="4800" b="1" smtClean="0"/>
              <a:t>Features of Preferred Stock</a:t>
            </a:r>
          </a:p>
        </p:txBody>
      </p:sp>
      <p:sp>
        <p:nvSpPr>
          <p:cNvPr id="109569" name="Slide Number Placeholder 22"/>
          <p:cNvSpPr>
            <a:spLocks noGrp="1"/>
          </p:cNvSpPr>
          <p:nvPr>
            <p:ph type="sldNum" sz="quarter" idx="12"/>
          </p:nvPr>
        </p:nvSpPr>
        <p:spPr bwMode="auto">
          <a:ln>
            <a:round/>
            <a:headEnd/>
            <a:tailEnd/>
          </a:ln>
        </p:spPr>
        <p:txBody>
          <a:bodyPr/>
          <a:lstStyle/>
          <a:p>
            <a:pPr>
              <a:defRPr/>
            </a:pPr>
            <a:r>
              <a:rPr lang="en-US"/>
              <a:t>8-</a:t>
            </a:r>
            <a:fld id="{864F909D-46FC-4D98-9AAE-CE163A588F9B}" type="slidenum">
              <a:rPr lang="en-US"/>
              <a:pPr>
                <a:defRPr/>
              </a:pPr>
              <a:t>66</a:t>
            </a:fld>
            <a:endParaRPr lang="en-US"/>
          </a:p>
        </p:txBody>
      </p:sp>
      <p:sp>
        <p:nvSpPr>
          <p:cNvPr id="5" name="TextBox 4"/>
          <p:cNvSpPr txBox="1">
            <a:spLocks noChangeArrowheads="1"/>
          </p:cNvSpPr>
          <p:nvPr/>
        </p:nvSpPr>
        <p:spPr bwMode="auto">
          <a:xfrm>
            <a:off x="685800" y="1371600"/>
            <a:ext cx="7848600" cy="2863850"/>
          </a:xfrm>
          <a:prstGeom prst="rect">
            <a:avLst/>
          </a:prstGeom>
          <a:noFill/>
          <a:ln w="9525">
            <a:noFill/>
            <a:miter lim="800000"/>
            <a:headEnd/>
            <a:tailEnd/>
          </a:ln>
        </p:spPr>
        <p:txBody>
          <a:bodyPr>
            <a:spAutoFit/>
          </a:bodyPr>
          <a:lstStyle/>
          <a:p>
            <a:pPr>
              <a:lnSpc>
                <a:spcPct val="90000"/>
              </a:lnSpc>
            </a:pPr>
            <a:r>
              <a:rPr lang="en-US" sz="4000" b="1">
                <a:solidFill>
                  <a:srgbClr val="0070C0"/>
                </a:solidFill>
                <a:latin typeface="Perpetua" pitchFamily="18" charset="0"/>
              </a:rPr>
              <a:t>Dividends</a:t>
            </a:r>
          </a:p>
          <a:p>
            <a:pPr>
              <a:lnSpc>
                <a:spcPct val="90000"/>
              </a:lnSpc>
            </a:pPr>
            <a:endParaRPr lang="en-US" b="1">
              <a:latin typeface="Perpetua" pitchFamily="18" charset="0"/>
            </a:endParaRPr>
          </a:p>
          <a:p>
            <a:pPr marL="739775" lvl="1" indent="-282575">
              <a:lnSpc>
                <a:spcPct val="90000"/>
              </a:lnSpc>
              <a:buFont typeface="Arial" charset="0"/>
              <a:buChar char="•"/>
            </a:pPr>
            <a:r>
              <a:rPr lang="en-US" sz="3600" b="1">
                <a:latin typeface="Perpetua" pitchFamily="18" charset="0"/>
              </a:rPr>
              <a:t>Most preferred dividends are cumulative – any missed preferred dividends have to be paid </a:t>
            </a:r>
            <a:r>
              <a:rPr lang="en-US" sz="3600" b="1">
                <a:solidFill>
                  <a:srgbClr val="0070C0"/>
                </a:solidFill>
                <a:latin typeface="Perpetua" pitchFamily="18" charset="0"/>
              </a:rPr>
              <a:t>before</a:t>
            </a:r>
            <a:r>
              <a:rPr lang="en-US" sz="3600" b="1">
                <a:latin typeface="Perpetua" pitchFamily="18" charset="0"/>
              </a:rPr>
              <a:t> common dividends can be paid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762000" y="304800"/>
            <a:ext cx="7772400" cy="960438"/>
          </a:xfrm>
          <a:solidFill>
            <a:schemeClr val="bg2"/>
          </a:solidFill>
        </p:spPr>
        <p:txBody>
          <a:bodyPr/>
          <a:lstStyle/>
          <a:p>
            <a:r>
              <a:rPr lang="en-US" sz="4800" b="1" smtClean="0"/>
              <a:t>Features of Preferred Stock</a:t>
            </a:r>
          </a:p>
        </p:txBody>
      </p:sp>
      <p:sp>
        <p:nvSpPr>
          <p:cNvPr id="111617" name="Slide Number Placeholder 22"/>
          <p:cNvSpPr>
            <a:spLocks noGrp="1"/>
          </p:cNvSpPr>
          <p:nvPr>
            <p:ph type="sldNum" sz="quarter" idx="12"/>
          </p:nvPr>
        </p:nvSpPr>
        <p:spPr bwMode="auto">
          <a:ln>
            <a:round/>
            <a:headEnd/>
            <a:tailEnd/>
          </a:ln>
        </p:spPr>
        <p:txBody>
          <a:bodyPr/>
          <a:lstStyle/>
          <a:p>
            <a:pPr>
              <a:defRPr/>
            </a:pPr>
            <a:r>
              <a:rPr lang="en-US"/>
              <a:t>8-</a:t>
            </a:r>
            <a:fld id="{0534067F-6376-4B86-ACDB-EBCC1E0F4D78}" type="slidenum">
              <a:rPr lang="en-US"/>
              <a:pPr>
                <a:defRPr/>
              </a:pPr>
              <a:t>67</a:t>
            </a:fld>
            <a:endParaRPr lang="en-US"/>
          </a:p>
        </p:txBody>
      </p:sp>
      <p:sp>
        <p:nvSpPr>
          <p:cNvPr id="5" name="TextBox 4"/>
          <p:cNvSpPr txBox="1">
            <a:spLocks noChangeArrowheads="1"/>
          </p:cNvSpPr>
          <p:nvPr/>
        </p:nvSpPr>
        <p:spPr bwMode="auto">
          <a:xfrm>
            <a:off x="685800" y="1371600"/>
            <a:ext cx="7848600" cy="968375"/>
          </a:xfrm>
          <a:prstGeom prst="rect">
            <a:avLst/>
          </a:prstGeom>
          <a:noFill/>
          <a:ln w="9525">
            <a:noFill/>
            <a:miter lim="800000"/>
            <a:headEnd/>
            <a:tailEnd/>
          </a:ln>
        </p:spPr>
        <p:txBody>
          <a:bodyPr>
            <a:spAutoFit/>
          </a:bodyPr>
          <a:lstStyle/>
          <a:p>
            <a:pPr marL="338138" indent="-338138">
              <a:lnSpc>
                <a:spcPct val="90000"/>
              </a:lnSpc>
              <a:buFont typeface="Arial" charset="0"/>
              <a:buChar char="•"/>
            </a:pPr>
            <a:r>
              <a:rPr lang="en-US" sz="3200" b="1">
                <a:latin typeface="Perpetua" pitchFamily="18" charset="0"/>
              </a:rPr>
              <a:t>Preferred stock generally does not carry voting rights</a:t>
            </a:r>
          </a:p>
        </p:txBody>
      </p:sp>
      <p:pic>
        <p:nvPicPr>
          <p:cNvPr id="138242" name="Picture 2" descr="http://graphics8.nytimes.com/images/2011/05/06/business/dbpix-actelion-cawthorn-shareholders/dbpix-actelion-cawthorn-shareholders-custom2.jpg"/>
          <p:cNvPicPr>
            <a:picLocks noChangeAspect="1" noChangeArrowheads="1"/>
          </p:cNvPicPr>
          <p:nvPr/>
        </p:nvPicPr>
        <p:blipFill>
          <a:blip r:embed="rId3" cstate="print"/>
          <a:srcRect/>
          <a:stretch>
            <a:fillRect/>
          </a:stretch>
        </p:blipFill>
        <p:spPr bwMode="auto">
          <a:xfrm>
            <a:off x="1409700" y="2743200"/>
            <a:ext cx="6400800" cy="3184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138242"/>
                                        </p:tgtEl>
                                        <p:attrNameLst>
                                          <p:attrName>style.visibility</p:attrName>
                                        </p:attrNameLst>
                                      </p:cBhvr>
                                      <p:to>
                                        <p:strVal val="visible"/>
                                      </p:to>
                                    </p:set>
                                    <p:anim calcmode="lin" valueType="num">
                                      <p:cBhvr>
                                        <p:cTn id="13" dur="1000" fill="hold"/>
                                        <p:tgtEl>
                                          <p:spTgt spid="138242"/>
                                        </p:tgtEl>
                                        <p:attrNameLst>
                                          <p:attrName>ppt_w</p:attrName>
                                        </p:attrNameLst>
                                      </p:cBhvr>
                                      <p:tavLst>
                                        <p:tav tm="0">
                                          <p:val>
                                            <p:strVal val="#ppt_w*0.70"/>
                                          </p:val>
                                        </p:tav>
                                        <p:tav tm="100000">
                                          <p:val>
                                            <p:strVal val="#ppt_w"/>
                                          </p:val>
                                        </p:tav>
                                      </p:tavLst>
                                    </p:anim>
                                    <p:anim calcmode="lin" valueType="num">
                                      <p:cBhvr>
                                        <p:cTn id="14" dur="1000" fill="hold"/>
                                        <p:tgtEl>
                                          <p:spTgt spid="138242"/>
                                        </p:tgtEl>
                                        <p:attrNameLst>
                                          <p:attrName>ppt_h</p:attrName>
                                        </p:attrNameLst>
                                      </p:cBhvr>
                                      <p:tavLst>
                                        <p:tav tm="0">
                                          <p:val>
                                            <p:strVal val="#ppt_h"/>
                                          </p:val>
                                        </p:tav>
                                        <p:tav tm="100000">
                                          <p:val>
                                            <p:strVal val="#ppt_h"/>
                                          </p:val>
                                        </p:tav>
                                      </p:tavLst>
                                    </p:anim>
                                    <p:animEffect transition="in" filter="fade">
                                      <p:cBhvr>
                                        <p:cTn id="15" dur="1000"/>
                                        <p:tgtEl>
                                          <p:spTgt spid="138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22"/>
          <p:cNvSpPr>
            <a:spLocks noGrp="1"/>
          </p:cNvSpPr>
          <p:nvPr>
            <p:ph type="sldNum" sz="quarter" idx="12"/>
          </p:nvPr>
        </p:nvSpPr>
        <p:spPr bwMode="auto">
          <a:ln>
            <a:round/>
            <a:headEnd/>
            <a:tailEnd/>
          </a:ln>
        </p:spPr>
        <p:txBody>
          <a:bodyPr/>
          <a:lstStyle/>
          <a:p>
            <a:pPr>
              <a:defRPr/>
            </a:pPr>
            <a:r>
              <a:rPr lang="en-US"/>
              <a:t>8-</a:t>
            </a:r>
            <a:fld id="{E5E75976-D069-455B-A066-036BC0EC7EE8}" type="slidenum">
              <a:rPr lang="en-US"/>
              <a:pPr>
                <a:defRPr/>
              </a:pPr>
              <a:t>68</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Chapter Outline</a:t>
            </a:r>
          </a:p>
        </p:txBody>
      </p:sp>
      <p:sp>
        <p:nvSpPr>
          <p:cNvPr id="5" name="TextBox 4"/>
          <p:cNvSpPr txBox="1">
            <a:spLocks noChangeArrowheads="1"/>
          </p:cNvSpPr>
          <p:nvPr/>
        </p:nvSpPr>
        <p:spPr bwMode="auto">
          <a:xfrm>
            <a:off x="914400" y="2133600"/>
            <a:ext cx="7162800" cy="2833688"/>
          </a:xfrm>
          <a:prstGeom prst="rect">
            <a:avLst/>
          </a:prstGeom>
          <a:noFill/>
          <a:ln w="9525">
            <a:noFill/>
            <a:miter lim="800000"/>
            <a:headEnd/>
            <a:tailEnd/>
          </a:ln>
        </p:spPr>
        <p:txBody>
          <a:bodyPr>
            <a:spAutoFit/>
          </a:bodyPr>
          <a:lstStyle/>
          <a:p>
            <a:pPr marL="400050" indent="-400050">
              <a:buFont typeface="Arial" charset="0"/>
              <a:buChar char="•"/>
            </a:pPr>
            <a:r>
              <a:rPr lang="en-US" sz="3200" b="1">
                <a:latin typeface="Perpetua" pitchFamily="18" charset="0"/>
              </a:rPr>
              <a:t>Bond and Stock Differences</a:t>
            </a:r>
          </a:p>
          <a:p>
            <a:pPr marL="400050" indent="-400050">
              <a:buFont typeface="Arial" charset="0"/>
              <a:buChar char="•"/>
            </a:pPr>
            <a:r>
              <a:rPr lang="en-US" sz="3200" b="1">
                <a:latin typeface="Perpetua" pitchFamily="18" charset="0"/>
              </a:rPr>
              <a:t>Common Stock Valuation</a:t>
            </a:r>
          </a:p>
          <a:p>
            <a:pPr marL="400050" indent="-400050">
              <a:buFont typeface="Arial" charset="0"/>
              <a:buChar char="•"/>
            </a:pPr>
            <a:r>
              <a:rPr lang="en-US" sz="3200" b="1">
                <a:latin typeface="Perpetua" pitchFamily="18" charset="0"/>
              </a:rPr>
              <a:t>Features of Common Stock</a:t>
            </a:r>
          </a:p>
          <a:p>
            <a:pPr marL="400050" indent="-400050">
              <a:buFont typeface="Arial" charset="0"/>
              <a:buChar char="•"/>
            </a:pPr>
            <a:r>
              <a:rPr lang="en-US" sz="3200" b="1">
                <a:latin typeface="Perpetua" pitchFamily="18" charset="0"/>
              </a:rPr>
              <a:t>Features of Preferred Stock</a:t>
            </a:r>
          </a:p>
          <a:p>
            <a:pPr marL="400050" indent="-400050">
              <a:buFont typeface="Arial" charset="0"/>
              <a:buChar char="•"/>
            </a:pPr>
            <a:r>
              <a:rPr lang="en-US" sz="3200" b="1">
                <a:latin typeface="Perpetua" pitchFamily="18" charset="0"/>
              </a:rPr>
              <a:t>The Stock Markets</a:t>
            </a:r>
          </a:p>
          <a:p>
            <a:pPr marL="400050" indent="-400050">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5">
                                            <p:txEl>
                                              <p:pRg st="4" end="4"/>
                                            </p:txEl>
                                          </p:spTgt>
                                        </p:tgtEl>
                                        <p:attrNameLst>
                                          <p:attrName>style.color</p:attrName>
                                        </p:attrNameLst>
                                      </p:cBhvr>
                                      <p:to>
                                        <a:schemeClr val="accent2"/>
                                      </p:to>
                                    </p:animClr>
                                  </p:childTnLst>
                                </p:cTn>
                              </p:par>
                              <p:par>
                                <p:cTn id="7" presetID="9" presetClass="emph" presetSubtype="0" nodeType="withEffect">
                                  <p:stCondLst>
                                    <p:cond delay="0"/>
                                  </p:stCondLst>
                                  <p:childTnLst>
                                    <p:set>
                                      <p:cBhvr rctx="PPT">
                                        <p:cTn id="8" dur="indefinite"/>
                                        <p:tgtEl>
                                          <p:spTgt spid="5">
                                            <p:txEl>
                                              <p:pRg st="0" end="0"/>
                                            </p:txEl>
                                          </p:spTgt>
                                        </p:tgtEl>
                                        <p:attrNameLst>
                                          <p:attrName>style.opacity</p:attrName>
                                        </p:attrNameLst>
                                      </p:cBhvr>
                                      <p:to>
                                        <p:strVal val="0.5"/>
                                      </p:to>
                                    </p:set>
                                    <p:animEffect filter="image" prLst="opacity: 0.5">
                                      <p:cBhvr rctx="IE">
                                        <p:cTn id="9" dur="indefinite"/>
                                        <p:tgtEl>
                                          <p:spTgt spid="5">
                                            <p:txEl>
                                              <p:pRg st="0" end="0"/>
                                            </p:txEl>
                                          </p:spTgt>
                                        </p:tgtEl>
                                      </p:cBhvr>
                                    </p:animEffect>
                                  </p:childTnLst>
                                </p:cTn>
                              </p:par>
                              <p:par>
                                <p:cTn id="10" presetID="9" presetClass="emph" presetSubtype="0" nodeType="withEffect">
                                  <p:stCondLst>
                                    <p:cond delay="0"/>
                                  </p:stCondLst>
                                  <p:childTnLst>
                                    <p:set>
                                      <p:cBhvr rctx="PPT">
                                        <p:cTn id="11" dur="indefinite"/>
                                        <p:tgtEl>
                                          <p:spTgt spid="5">
                                            <p:txEl>
                                              <p:pRg st="1" end="1"/>
                                            </p:txEl>
                                          </p:spTgt>
                                        </p:tgtEl>
                                        <p:attrNameLst>
                                          <p:attrName>style.opacity</p:attrName>
                                        </p:attrNameLst>
                                      </p:cBhvr>
                                      <p:to>
                                        <p:strVal val="0.5"/>
                                      </p:to>
                                    </p:set>
                                    <p:animEffect filter="image" prLst="opacity: 0.5">
                                      <p:cBhvr rctx="IE">
                                        <p:cTn id="12" dur="indefinite"/>
                                        <p:tgtEl>
                                          <p:spTgt spid="5">
                                            <p:txEl>
                                              <p:pRg st="1" end="1"/>
                                            </p:txEl>
                                          </p:spTgt>
                                        </p:tgtEl>
                                      </p:cBhvr>
                                    </p:animEffect>
                                  </p:childTnLst>
                                </p:cTn>
                              </p:par>
                              <p:par>
                                <p:cTn id="13" presetID="9" presetClass="emph" presetSubtype="0" nodeType="withEffect">
                                  <p:stCondLst>
                                    <p:cond delay="0"/>
                                  </p:stCondLst>
                                  <p:childTnLst>
                                    <p:set>
                                      <p:cBhvr rctx="PPT">
                                        <p:cTn id="14" dur="indefinite"/>
                                        <p:tgtEl>
                                          <p:spTgt spid="5">
                                            <p:txEl>
                                              <p:pRg st="2" end="2"/>
                                            </p:txEl>
                                          </p:spTgt>
                                        </p:tgtEl>
                                        <p:attrNameLst>
                                          <p:attrName>style.opacity</p:attrName>
                                        </p:attrNameLst>
                                      </p:cBhvr>
                                      <p:to>
                                        <p:strVal val="0.5"/>
                                      </p:to>
                                    </p:set>
                                    <p:animEffect filter="image" prLst="opacity: 0.5">
                                      <p:cBhvr rctx="IE">
                                        <p:cTn id="15" dur="indefinite"/>
                                        <p:tgtEl>
                                          <p:spTgt spid="5">
                                            <p:txEl>
                                              <p:pRg st="2" end="2"/>
                                            </p:txEl>
                                          </p:spTgt>
                                        </p:tgtEl>
                                      </p:cBhvr>
                                    </p:animEffect>
                                  </p:childTnLst>
                                </p:cTn>
                              </p:par>
                              <p:par>
                                <p:cTn id="16" presetID="9" presetClass="emph" presetSubtype="0" nodeType="withEffect">
                                  <p:stCondLst>
                                    <p:cond delay="0"/>
                                  </p:stCondLst>
                                  <p:childTnLst>
                                    <p:set>
                                      <p:cBhvr rctx="PPT">
                                        <p:cTn id="17" dur="indefinite"/>
                                        <p:tgtEl>
                                          <p:spTgt spid="5">
                                            <p:txEl>
                                              <p:pRg st="3" end="3"/>
                                            </p:txEl>
                                          </p:spTgt>
                                        </p:tgtEl>
                                        <p:attrNameLst>
                                          <p:attrName>style.opacity</p:attrName>
                                        </p:attrNameLst>
                                      </p:cBhvr>
                                      <p:to>
                                        <p:strVal val="0.5"/>
                                      </p:to>
                                    </p:set>
                                    <p:animEffect filter="image" prLst="opacity: 0.5">
                                      <p:cBhvr rctx="IE">
                                        <p:cTn id="18" dur="indefinite"/>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22263" y="381000"/>
            <a:ext cx="8305800" cy="884238"/>
          </a:xfrm>
          <a:solidFill>
            <a:schemeClr val="bg2"/>
          </a:solidFill>
        </p:spPr>
        <p:txBody>
          <a:bodyPr/>
          <a:lstStyle/>
          <a:p>
            <a:r>
              <a:rPr lang="en-US" b="1" smtClean="0"/>
              <a:t>Stock Market, Dealers vs. Brokers</a:t>
            </a:r>
          </a:p>
        </p:txBody>
      </p:sp>
      <p:sp>
        <p:nvSpPr>
          <p:cNvPr id="114689" name="Slide Number Placeholder 22"/>
          <p:cNvSpPr>
            <a:spLocks noGrp="1"/>
          </p:cNvSpPr>
          <p:nvPr>
            <p:ph type="sldNum" sz="quarter" idx="12"/>
          </p:nvPr>
        </p:nvSpPr>
        <p:spPr bwMode="auto">
          <a:ln>
            <a:round/>
            <a:headEnd/>
            <a:tailEnd/>
          </a:ln>
        </p:spPr>
        <p:txBody>
          <a:bodyPr/>
          <a:lstStyle/>
          <a:p>
            <a:pPr>
              <a:defRPr/>
            </a:pPr>
            <a:r>
              <a:rPr lang="en-US"/>
              <a:t>8-</a:t>
            </a:r>
            <a:fld id="{1D09D991-3A4C-4580-9B3C-CDB286EE3A59}" type="slidenum">
              <a:rPr lang="en-US"/>
              <a:pPr>
                <a:defRPr/>
              </a:pPr>
              <a:t>69</a:t>
            </a:fld>
            <a:endParaRPr lang="en-US"/>
          </a:p>
        </p:txBody>
      </p:sp>
      <p:sp>
        <p:nvSpPr>
          <p:cNvPr id="4" name="TextBox 3"/>
          <p:cNvSpPr txBox="1"/>
          <p:nvPr/>
        </p:nvSpPr>
        <p:spPr>
          <a:xfrm>
            <a:off x="381000" y="1371600"/>
            <a:ext cx="8229600" cy="2384425"/>
          </a:xfrm>
          <a:prstGeom prst="rect">
            <a:avLst/>
          </a:prstGeom>
          <a:noFill/>
        </p:spPr>
        <p:txBody>
          <a:bodyPr>
            <a:spAutoFit/>
          </a:bodyPr>
          <a:lstStyle/>
          <a:p>
            <a:pPr fontAlgn="auto">
              <a:lnSpc>
                <a:spcPct val="90000"/>
              </a:lnSpc>
              <a:spcBef>
                <a:spcPts val="0"/>
              </a:spcBef>
              <a:spcAft>
                <a:spcPts val="0"/>
              </a:spcAft>
              <a:defRPr/>
            </a:pPr>
            <a:endParaRPr lang="en-US" sz="1050" b="1" dirty="0">
              <a:latin typeface="+mn-lt"/>
              <a:cs typeface="Arial" pitchFamily="34" charset="0"/>
            </a:endParaRPr>
          </a:p>
          <a:p>
            <a:pPr fontAlgn="auto">
              <a:lnSpc>
                <a:spcPct val="90000"/>
              </a:lnSpc>
              <a:spcBef>
                <a:spcPts val="0"/>
              </a:spcBef>
              <a:spcAft>
                <a:spcPts val="0"/>
              </a:spcAft>
              <a:defRPr/>
            </a:pPr>
            <a:r>
              <a:rPr lang="en-US" sz="3600" b="1" dirty="0">
                <a:solidFill>
                  <a:srgbClr val="0070C0"/>
                </a:solidFill>
                <a:latin typeface="+mn-lt"/>
                <a:cs typeface="Arial" pitchFamily="34" charset="0"/>
              </a:rPr>
              <a:t>Dealer</a:t>
            </a:r>
            <a:r>
              <a:rPr lang="en-US" sz="3600" b="1" dirty="0">
                <a:latin typeface="+mn-lt"/>
                <a:cs typeface="Arial" pitchFamily="34" charset="0"/>
              </a:rPr>
              <a:t>: trades with inventory for bid and ask prices</a:t>
            </a:r>
          </a:p>
          <a:p>
            <a:pPr fontAlgn="auto">
              <a:lnSpc>
                <a:spcPct val="90000"/>
              </a:lnSpc>
              <a:spcBef>
                <a:spcPts val="0"/>
              </a:spcBef>
              <a:spcAft>
                <a:spcPts val="0"/>
              </a:spcAft>
              <a:defRPr/>
            </a:pPr>
            <a:endParaRPr lang="en-US" sz="1100" b="1" dirty="0">
              <a:latin typeface="+mn-lt"/>
              <a:cs typeface="Arial" pitchFamily="34" charset="0"/>
            </a:endParaRPr>
          </a:p>
          <a:p>
            <a:pPr fontAlgn="auto">
              <a:lnSpc>
                <a:spcPct val="90000"/>
              </a:lnSpc>
              <a:spcBef>
                <a:spcPts val="0"/>
              </a:spcBef>
              <a:spcAft>
                <a:spcPts val="0"/>
              </a:spcAft>
              <a:defRPr/>
            </a:pPr>
            <a:r>
              <a:rPr lang="en-US" sz="3600" b="1" dirty="0">
                <a:solidFill>
                  <a:srgbClr val="0070C0"/>
                </a:solidFill>
                <a:latin typeface="+mn-lt"/>
                <a:cs typeface="Arial" pitchFamily="34" charset="0"/>
              </a:rPr>
              <a:t>Broker</a:t>
            </a:r>
            <a:r>
              <a:rPr lang="en-US" sz="3600" b="1" dirty="0">
                <a:latin typeface="+mn-lt"/>
                <a:cs typeface="Arial" pitchFamily="34" charset="0"/>
              </a:rPr>
              <a:t>: matches buyers and sellers for a fee</a:t>
            </a:r>
          </a:p>
        </p:txBody>
      </p:sp>
      <p:pic>
        <p:nvPicPr>
          <p:cNvPr id="144386" name="Picture 2" descr="http://www.personal.psu.edu/mrp5242/blogs/stuff/nyse-stock-floor-busy-insider-trading.jpg"/>
          <p:cNvPicPr>
            <a:picLocks noChangeAspect="1" noChangeArrowheads="1"/>
          </p:cNvPicPr>
          <p:nvPr/>
        </p:nvPicPr>
        <p:blipFill>
          <a:blip r:embed="rId3" cstate="print"/>
          <a:srcRect/>
          <a:stretch>
            <a:fillRect/>
          </a:stretch>
        </p:blipFill>
        <p:spPr bwMode="auto">
          <a:xfrm>
            <a:off x="3124200" y="3756025"/>
            <a:ext cx="4648200" cy="260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144386"/>
                                        </p:tgtEl>
                                        <p:attrNameLst>
                                          <p:attrName>style.visibility</p:attrName>
                                        </p:attrNameLst>
                                      </p:cBhvr>
                                      <p:to>
                                        <p:strVal val="visible"/>
                                      </p:to>
                                    </p:set>
                                    <p:anim calcmode="lin" valueType="num">
                                      <p:cBhvr>
                                        <p:cTn id="11" dur="1000" fill="hold"/>
                                        <p:tgtEl>
                                          <p:spTgt spid="144386"/>
                                        </p:tgtEl>
                                        <p:attrNameLst>
                                          <p:attrName>ppt_w</p:attrName>
                                        </p:attrNameLst>
                                      </p:cBhvr>
                                      <p:tavLst>
                                        <p:tav tm="0">
                                          <p:val>
                                            <p:strVal val="#ppt_w*0.70"/>
                                          </p:val>
                                        </p:tav>
                                        <p:tav tm="100000">
                                          <p:val>
                                            <p:strVal val="#ppt_w"/>
                                          </p:val>
                                        </p:tav>
                                      </p:tavLst>
                                    </p:anim>
                                    <p:anim calcmode="lin" valueType="num">
                                      <p:cBhvr>
                                        <p:cTn id="12" dur="1000" fill="hold"/>
                                        <p:tgtEl>
                                          <p:spTgt spid="144386"/>
                                        </p:tgtEl>
                                        <p:attrNameLst>
                                          <p:attrName>ppt_h</p:attrName>
                                        </p:attrNameLst>
                                      </p:cBhvr>
                                      <p:tavLst>
                                        <p:tav tm="0">
                                          <p:val>
                                            <p:strVal val="#ppt_h"/>
                                          </p:val>
                                        </p:tav>
                                        <p:tav tm="100000">
                                          <p:val>
                                            <p:strVal val="#ppt_h"/>
                                          </p:val>
                                        </p:tav>
                                      </p:tavLst>
                                    </p:anim>
                                    <p:animEffect transition="in" filter="fade">
                                      <p:cBhvr>
                                        <p:cTn id="13" dur="1000"/>
                                        <p:tgtEl>
                                          <p:spTgt spid="1443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22"/>
          <p:cNvSpPr>
            <a:spLocks noGrp="1"/>
          </p:cNvSpPr>
          <p:nvPr>
            <p:ph type="sldNum" sz="quarter" idx="12"/>
          </p:nvPr>
        </p:nvSpPr>
        <p:spPr bwMode="auto">
          <a:ln>
            <a:round/>
            <a:headEnd/>
            <a:tailEnd/>
          </a:ln>
        </p:spPr>
        <p:txBody>
          <a:bodyPr/>
          <a:lstStyle/>
          <a:p>
            <a:pPr>
              <a:defRPr/>
            </a:pPr>
            <a:r>
              <a:rPr lang="en-US"/>
              <a:t>8-</a:t>
            </a:r>
            <a:fld id="{DF01724B-A2DC-4BEF-A4E3-93AEDA74A318}" type="slidenum">
              <a:rPr lang="en-US"/>
              <a:pPr>
                <a:defRPr/>
              </a:pPr>
              <a:t>7</a:t>
            </a:fld>
            <a:endParaRPr lang="en-US"/>
          </a:p>
        </p:txBody>
      </p:sp>
      <p:sp>
        <p:nvSpPr>
          <p:cNvPr id="14339" name="TextBox 1"/>
          <p:cNvSpPr txBox="1">
            <a:spLocks noChangeArrowheads="1"/>
          </p:cNvSpPr>
          <p:nvPr/>
        </p:nvSpPr>
        <p:spPr bwMode="auto">
          <a:xfrm>
            <a:off x="914400" y="381000"/>
            <a:ext cx="7315200" cy="1938338"/>
          </a:xfrm>
          <a:prstGeom prst="rect">
            <a:avLst/>
          </a:prstGeom>
          <a:noFill/>
          <a:ln w="9525">
            <a:noFill/>
            <a:miter lim="800000"/>
            <a:headEnd/>
            <a:tailEnd/>
          </a:ln>
        </p:spPr>
        <p:txBody>
          <a:bodyPr>
            <a:spAutoFit/>
          </a:bodyPr>
          <a:lstStyle/>
          <a:p>
            <a:r>
              <a:rPr lang="en-US" sz="4000" b="1">
                <a:latin typeface="Perpetua" pitchFamily="18" charset="0"/>
              </a:rPr>
              <a:t>A visual representation of a </a:t>
            </a:r>
            <a:r>
              <a:rPr lang="en-US" sz="4000" b="1">
                <a:solidFill>
                  <a:srgbClr val="0070C0"/>
                </a:solidFill>
                <a:latin typeface="Perpetua" pitchFamily="18" charset="0"/>
              </a:rPr>
              <a:t>bond</a:t>
            </a:r>
            <a:r>
              <a:rPr lang="en-US" sz="4000" b="1">
                <a:latin typeface="Perpetua" pitchFamily="18" charset="0"/>
              </a:rPr>
              <a:t> with a coupon payment (C) and a maturity value (M)</a:t>
            </a:r>
          </a:p>
        </p:txBody>
      </p:sp>
      <p:grpSp>
        <p:nvGrpSpPr>
          <p:cNvPr id="14340" name="Group 23"/>
          <p:cNvGrpSpPr>
            <a:grpSpLocks/>
          </p:cNvGrpSpPr>
          <p:nvPr/>
        </p:nvGrpSpPr>
        <p:grpSpPr bwMode="auto">
          <a:xfrm>
            <a:off x="990600" y="2971800"/>
            <a:ext cx="6629400" cy="2413000"/>
            <a:chOff x="1066800" y="1828800"/>
            <a:chExt cx="6629400" cy="2413000"/>
          </a:xfrm>
        </p:grpSpPr>
        <p:grpSp>
          <p:nvGrpSpPr>
            <p:cNvPr id="14341" name="Group 26"/>
            <p:cNvGrpSpPr>
              <a:grpSpLocks/>
            </p:cNvGrpSpPr>
            <p:nvPr/>
          </p:nvGrpSpPr>
          <p:grpSpPr bwMode="auto">
            <a:xfrm>
              <a:off x="1066800" y="1828800"/>
              <a:ext cx="6172200" cy="990600"/>
              <a:chOff x="1295400" y="1905000"/>
              <a:chExt cx="6172200" cy="990600"/>
            </a:xfrm>
          </p:grpSpPr>
          <p:cxnSp>
            <p:nvCxnSpPr>
              <p:cNvPr id="4" name="Straight Connector 3"/>
              <p:cNvCxnSpPr/>
              <p:nvPr/>
            </p:nvCxnSpPr>
            <p:spPr>
              <a:xfrm>
                <a:off x="1295400" y="2895600"/>
                <a:ext cx="594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0287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17738"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0677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59422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83263"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723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356" name="TextBox 21"/>
              <p:cNvSpPr txBox="1">
                <a:spLocks noChangeArrowheads="1"/>
              </p:cNvSpPr>
              <p:nvPr/>
            </p:nvSpPr>
            <p:spPr bwMode="auto">
              <a:xfrm>
                <a:off x="2286000" y="1905000"/>
                <a:ext cx="238125" cy="523220"/>
              </a:xfrm>
              <a:prstGeom prst="rect">
                <a:avLst/>
              </a:prstGeom>
              <a:noFill/>
              <a:ln w="9525">
                <a:noFill/>
                <a:miter lim="800000"/>
                <a:headEnd/>
                <a:tailEnd/>
              </a:ln>
            </p:spPr>
            <p:txBody>
              <a:bodyPr>
                <a:spAutoFit/>
              </a:bodyPr>
              <a:lstStyle/>
              <a:p>
                <a:r>
                  <a:rPr lang="en-US" sz="2800">
                    <a:latin typeface="Arial Black" pitchFamily="34" charset="0"/>
                  </a:rPr>
                  <a:t>1</a:t>
                </a:r>
              </a:p>
            </p:txBody>
          </p:sp>
          <p:sp>
            <p:nvSpPr>
              <p:cNvPr id="14357" name="TextBox 22"/>
              <p:cNvSpPr txBox="1">
                <a:spLocks noChangeArrowheads="1"/>
              </p:cNvSpPr>
              <p:nvPr/>
            </p:nvSpPr>
            <p:spPr bwMode="auto">
              <a:xfrm>
                <a:off x="3505200" y="1905000"/>
                <a:ext cx="285750" cy="523220"/>
              </a:xfrm>
              <a:prstGeom prst="rect">
                <a:avLst/>
              </a:prstGeom>
              <a:noFill/>
              <a:ln w="9525">
                <a:noFill/>
                <a:miter lim="800000"/>
                <a:headEnd/>
                <a:tailEnd/>
              </a:ln>
            </p:spPr>
            <p:txBody>
              <a:bodyPr>
                <a:spAutoFit/>
              </a:bodyPr>
              <a:lstStyle/>
              <a:p>
                <a:r>
                  <a:rPr lang="en-US" sz="2800">
                    <a:latin typeface="Arial Black" pitchFamily="34" charset="0"/>
                  </a:rPr>
                  <a:t>2</a:t>
                </a:r>
              </a:p>
            </p:txBody>
          </p:sp>
          <p:sp>
            <p:nvSpPr>
              <p:cNvPr id="14358" name="TextBox 23"/>
              <p:cNvSpPr txBox="1">
                <a:spLocks noChangeArrowheads="1"/>
              </p:cNvSpPr>
              <p:nvPr/>
            </p:nvSpPr>
            <p:spPr bwMode="auto">
              <a:xfrm>
                <a:off x="4724400" y="1905000"/>
                <a:ext cx="285750" cy="523220"/>
              </a:xfrm>
              <a:prstGeom prst="rect">
                <a:avLst/>
              </a:prstGeom>
              <a:noFill/>
              <a:ln w="9525">
                <a:noFill/>
                <a:miter lim="800000"/>
                <a:headEnd/>
                <a:tailEnd/>
              </a:ln>
            </p:spPr>
            <p:txBody>
              <a:bodyPr>
                <a:spAutoFit/>
              </a:bodyPr>
              <a:lstStyle/>
              <a:p>
                <a:r>
                  <a:rPr lang="en-US" sz="2800">
                    <a:latin typeface="Arial Black" pitchFamily="34" charset="0"/>
                  </a:rPr>
                  <a:t>3</a:t>
                </a:r>
              </a:p>
            </p:txBody>
          </p:sp>
          <p:sp>
            <p:nvSpPr>
              <p:cNvPr id="14359" name="TextBox 24"/>
              <p:cNvSpPr txBox="1">
                <a:spLocks noChangeArrowheads="1"/>
              </p:cNvSpPr>
              <p:nvPr/>
            </p:nvSpPr>
            <p:spPr bwMode="auto">
              <a:xfrm>
                <a:off x="5867400" y="1905000"/>
                <a:ext cx="333375" cy="523220"/>
              </a:xfrm>
              <a:prstGeom prst="rect">
                <a:avLst/>
              </a:prstGeom>
              <a:noFill/>
              <a:ln w="9525">
                <a:noFill/>
                <a:miter lim="800000"/>
                <a:headEnd/>
                <a:tailEnd/>
              </a:ln>
            </p:spPr>
            <p:txBody>
              <a:bodyPr>
                <a:spAutoFit/>
              </a:bodyPr>
              <a:lstStyle/>
              <a:p>
                <a:r>
                  <a:rPr lang="en-US" sz="2800">
                    <a:latin typeface="Arial Black" pitchFamily="34" charset="0"/>
                  </a:rPr>
                  <a:t>4</a:t>
                </a:r>
              </a:p>
            </p:txBody>
          </p:sp>
          <p:sp>
            <p:nvSpPr>
              <p:cNvPr id="14360" name="TextBox 25"/>
              <p:cNvSpPr txBox="1">
                <a:spLocks noChangeArrowheads="1"/>
              </p:cNvSpPr>
              <p:nvPr/>
            </p:nvSpPr>
            <p:spPr bwMode="auto">
              <a:xfrm>
                <a:off x="7086600" y="1905000"/>
                <a:ext cx="381000" cy="523220"/>
              </a:xfrm>
              <a:prstGeom prst="rect">
                <a:avLst/>
              </a:prstGeom>
              <a:noFill/>
              <a:ln w="9525">
                <a:noFill/>
                <a:miter lim="800000"/>
                <a:headEnd/>
                <a:tailEnd/>
              </a:ln>
            </p:spPr>
            <p:txBody>
              <a:bodyPr>
                <a:spAutoFit/>
              </a:bodyPr>
              <a:lstStyle/>
              <a:p>
                <a:r>
                  <a:rPr lang="en-US" sz="2800">
                    <a:latin typeface="Arial Black" pitchFamily="34" charset="0"/>
                  </a:rPr>
                  <a:t>5</a:t>
                </a:r>
              </a:p>
            </p:txBody>
          </p:sp>
        </p:grpSp>
        <p:grpSp>
          <p:nvGrpSpPr>
            <p:cNvPr id="14342" name="Group 32"/>
            <p:cNvGrpSpPr>
              <a:grpSpLocks/>
            </p:cNvGrpSpPr>
            <p:nvPr/>
          </p:nvGrpSpPr>
          <p:grpSpPr bwMode="auto">
            <a:xfrm>
              <a:off x="1752600" y="3048000"/>
              <a:ext cx="5943600" cy="584200"/>
              <a:chOff x="1905000" y="3200400"/>
              <a:chExt cx="5943600" cy="584775"/>
            </a:xfrm>
          </p:grpSpPr>
          <p:sp>
            <p:nvSpPr>
              <p:cNvPr id="14344" name="TextBox 27"/>
              <p:cNvSpPr txBox="1">
                <a:spLocks noChangeArrowheads="1"/>
              </p:cNvSpPr>
              <p:nvPr/>
            </p:nvSpPr>
            <p:spPr bwMode="auto">
              <a:xfrm>
                <a:off x="19050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$C</a:t>
                </a:r>
                <a:r>
                  <a:rPr lang="en-US" sz="3200" b="1" baseline="-25000">
                    <a:solidFill>
                      <a:srgbClr val="0070C0"/>
                    </a:solidFill>
                    <a:latin typeface="Arial Black" pitchFamily="34" charset="0"/>
                  </a:rPr>
                  <a:t>1</a:t>
                </a:r>
              </a:p>
            </p:txBody>
          </p:sp>
          <p:sp>
            <p:nvSpPr>
              <p:cNvPr id="14345" name="TextBox 28"/>
              <p:cNvSpPr txBox="1">
                <a:spLocks noChangeArrowheads="1"/>
              </p:cNvSpPr>
              <p:nvPr/>
            </p:nvSpPr>
            <p:spPr bwMode="auto">
              <a:xfrm>
                <a:off x="31242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$C</a:t>
                </a:r>
                <a:r>
                  <a:rPr lang="en-US" sz="3200" b="1" baseline="-25000">
                    <a:solidFill>
                      <a:srgbClr val="0070C0"/>
                    </a:solidFill>
                    <a:latin typeface="Arial Black" pitchFamily="34" charset="0"/>
                  </a:rPr>
                  <a:t>2</a:t>
                </a:r>
              </a:p>
            </p:txBody>
          </p:sp>
          <p:sp>
            <p:nvSpPr>
              <p:cNvPr id="14346" name="TextBox 29"/>
              <p:cNvSpPr txBox="1">
                <a:spLocks noChangeArrowheads="1"/>
              </p:cNvSpPr>
              <p:nvPr/>
            </p:nvSpPr>
            <p:spPr bwMode="auto">
              <a:xfrm>
                <a:off x="43434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$C</a:t>
                </a:r>
                <a:r>
                  <a:rPr lang="en-US" sz="3200" b="1" baseline="-25000">
                    <a:solidFill>
                      <a:srgbClr val="0070C0"/>
                    </a:solidFill>
                    <a:latin typeface="Arial Black" pitchFamily="34" charset="0"/>
                  </a:rPr>
                  <a:t>3</a:t>
                </a:r>
              </a:p>
            </p:txBody>
          </p:sp>
          <p:sp>
            <p:nvSpPr>
              <p:cNvPr id="14347" name="TextBox 30"/>
              <p:cNvSpPr txBox="1">
                <a:spLocks noChangeArrowheads="1"/>
              </p:cNvSpPr>
              <p:nvPr/>
            </p:nvSpPr>
            <p:spPr bwMode="auto">
              <a:xfrm>
                <a:off x="55626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$C</a:t>
                </a:r>
                <a:r>
                  <a:rPr lang="en-US" sz="3200" b="1" baseline="-25000">
                    <a:solidFill>
                      <a:srgbClr val="0070C0"/>
                    </a:solidFill>
                    <a:latin typeface="Arial Black" pitchFamily="34" charset="0"/>
                  </a:rPr>
                  <a:t>4</a:t>
                </a:r>
              </a:p>
            </p:txBody>
          </p:sp>
          <p:sp>
            <p:nvSpPr>
              <p:cNvPr id="14348" name="TextBox 31"/>
              <p:cNvSpPr txBox="1">
                <a:spLocks noChangeArrowheads="1"/>
              </p:cNvSpPr>
              <p:nvPr/>
            </p:nvSpPr>
            <p:spPr bwMode="auto">
              <a:xfrm>
                <a:off x="6781800" y="3200400"/>
                <a:ext cx="1066800" cy="584775"/>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$C</a:t>
                </a:r>
                <a:r>
                  <a:rPr lang="en-US" sz="3200" b="1" baseline="-25000">
                    <a:solidFill>
                      <a:srgbClr val="0070C0"/>
                    </a:solidFill>
                    <a:latin typeface="Arial Black" pitchFamily="34" charset="0"/>
                  </a:rPr>
                  <a:t>5</a:t>
                </a:r>
              </a:p>
            </p:txBody>
          </p:sp>
        </p:grpSp>
        <p:sp>
          <p:nvSpPr>
            <p:cNvPr id="14343" name="TextBox 26"/>
            <p:cNvSpPr txBox="1">
              <a:spLocks noChangeArrowheads="1"/>
            </p:cNvSpPr>
            <p:nvPr/>
          </p:nvSpPr>
          <p:spPr bwMode="auto">
            <a:xfrm>
              <a:off x="6629400" y="3657600"/>
              <a:ext cx="914400" cy="584200"/>
            </a:xfrm>
            <a:prstGeom prst="rect">
              <a:avLst/>
            </a:prstGeom>
            <a:noFill/>
            <a:ln w="9525">
              <a:noFill/>
              <a:miter lim="800000"/>
              <a:headEnd/>
              <a:tailEnd/>
            </a:ln>
          </p:spPr>
          <p:txBody>
            <a:bodyPr>
              <a:spAutoFit/>
            </a:bodyPr>
            <a:lstStyle/>
            <a:p>
              <a:r>
                <a:rPr lang="en-US" sz="3200">
                  <a:solidFill>
                    <a:srgbClr val="0070C0"/>
                  </a:solidFill>
                  <a:latin typeface="Arial Black" pitchFamily="34" charset="0"/>
                </a:rPr>
                <a:t>$M</a:t>
              </a:r>
            </a:p>
          </p:txBody>
        </p:sp>
      </p:gr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838200" y="258763"/>
            <a:ext cx="7772400" cy="884237"/>
          </a:xfrm>
          <a:solidFill>
            <a:schemeClr val="bg2"/>
          </a:solidFill>
        </p:spPr>
        <p:txBody>
          <a:bodyPr/>
          <a:lstStyle/>
          <a:p>
            <a:r>
              <a:rPr lang="en-US" sz="4800" b="1" smtClean="0"/>
              <a:t>Stock Market</a:t>
            </a:r>
          </a:p>
        </p:txBody>
      </p:sp>
      <p:sp>
        <p:nvSpPr>
          <p:cNvPr id="116737" name="Slide Number Placeholder 22"/>
          <p:cNvSpPr>
            <a:spLocks noGrp="1"/>
          </p:cNvSpPr>
          <p:nvPr>
            <p:ph type="sldNum" sz="quarter" idx="12"/>
          </p:nvPr>
        </p:nvSpPr>
        <p:spPr bwMode="auto">
          <a:ln>
            <a:round/>
            <a:headEnd/>
            <a:tailEnd/>
          </a:ln>
        </p:spPr>
        <p:txBody>
          <a:bodyPr/>
          <a:lstStyle/>
          <a:p>
            <a:pPr>
              <a:defRPr/>
            </a:pPr>
            <a:r>
              <a:rPr lang="en-US"/>
              <a:t>8-</a:t>
            </a:r>
            <a:fld id="{ACCDE842-8075-4EBA-AC27-1D35658F9154}" type="slidenum">
              <a:rPr lang="en-US"/>
              <a:pPr>
                <a:defRPr/>
              </a:pPr>
              <a:t>70</a:t>
            </a:fld>
            <a:endParaRPr lang="en-US"/>
          </a:p>
        </p:txBody>
      </p:sp>
      <p:sp>
        <p:nvSpPr>
          <p:cNvPr id="4" name="TextBox 3"/>
          <p:cNvSpPr txBox="1">
            <a:spLocks noChangeArrowheads="1"/>
          </p:cNvSpPr>
          <p:nvPr/>
        </p:nvSpPr>
        <p:spPr bwMode="auto">
          <a:xfrm>
            <a:off x="-152400" y="1143000"/>
            <a:ext cx="6400800" cy="5445125"/>
          </a:xfrm>
          <a:prstGeom prst="rect">
            <a:avLst/>
          </a:prstGeom>
          <a:noFill/>
          <a:ln w="9525">
            <a:noFill/>
            <a:miter lim="800000"/>
            <a:headEnd/>
            <a:tailEnd/>
          </a:ln>
        </p:spPr>
        <p:txBody>
          <a:bodyPr>
            <a:spAutoFit/>
          </a:bodyPr>
          <a:lstStyle/>
          <a:p>
            <a:pPr marL="739775" lvl="1" indent="-282575">
              <a:lnSpc>
                <a:spcPct val="90000"/>
              </a:lnSpc>
              <a:buFont typeface="Arial" charset="0"/>
              <a:buChar char="•"/>
            </a:pPr>
            <a:r>
              <a:rPr lang="en-US" sz="2800" b="1">
                <a:latin typeface="Perpetua" pitchFamily="18" charset="0"/>
              </a:rPr>
              <a:t>New York Stock Exchange (NYSE)</a:t>
            </a:r>
          </a:p>
          <a:p>
            <a:pPr>
              <a:lnSpc>
                <a:spcPct val="90000"/>
              </a:lnSpc>
              <a:buFont typeface="Arial" charset="0"/>
              <a:buChar char="•"/>
            </a:pPr>
            <a:endParaRPr lang="en-US" b="1">
              <a:latin typeface="Perpetua" pitchFamily="18" charset="0"/>
            </a:endParaRPr>
          </a:p>
          <a:p>
            <a:pPr marL="739775" lvl="1" indent="-282575">
              <a:lnSpc>
                <a:spcPct val="90000"/>
              </a:lnSpc>
              <a:buFont typeface="Arial" charset="0"/>
              <a:buChar char="•"/>
            </a:pPr>
            <a:r>
              <a:rPr lang="en-US" sz="2800" b="1">
                <a:latin typeface="Perpetua" pitchFamily="18" charset="0"/>
              </a:rPr>
              <a:t>Largest stock market </a:t>
            </a:r>
          </a:p>
          <a:p>
            <a:pPr marL="739775" lvl="1" indent="-282575">
              <a:lnSpc>
                <a:spcPct val="90000"/>
              </a:lnSpc>
            </a:pPr>
            <a:r>
              <a:rPr lang="en-US" sz="2800" b="1">
                <a:latin typeface="Perpetua" pitchFamily="18" charset="0"/>
              </a:rPr>
              <a:t>	in the world</a:t>
            </a:r>
          </a:p>
          <a:p>
            <a:pPr marL="739775" lvl="1" indent="-282575">
              <a:lnSpc>
                <a:spcPct val="90000"/>
              </a:lnSpc>
              <a:buFont typeface="Arial" charset="0"/>
              <a:buChar char="•"/>
            </a:pPr>
            <a:endParaRPr lang="en-US" b="1">
              <a:latin typeface="Perpetua" pitchFamily="18" charset="0"/>
            </a:endParaRPr>
          </a:p>
          <a:p>
            <a:pPr marL="739775" lvl="1" indent="-282575">
              <a:lnSpc>
                <a:spcPct val="90000"/>
              </a:lnSpc>
              <a:buFont typeface="Arial" charset="0"/>
              <a:buChar char="•"/>
            </a:pPr>
            <a:r>
              <a:rPr lang="en-US" sz="2800" b="1">
                <a:latin typeface="Perpetua" pitchFamily="18" charset="0"/>
              </a:rPr>
              <a:t>License holders (1,366)</a:t>
            </a:r>
          </a:p>
          <a:p>
            <a:pPr marL="1252538" lvl="2" indent="-338138">
              <a:lnSpc>
                <a:spcPct val="90000"/>
              </a:lnSpc>
              <a:buFont typeface="Arial" charset="0"/>
              <a:buChar char="•"/>
            </a:pPr>
            <a:r>
              <a:rPr lang="en-US" sz="2800" b="1">
                <a:latin typeface="Perpetua" pitchFamily="18" charset="0"/>
              </a:rPr>
              <a:t>Commission brokers</a:t>
            </a:r>
          </a:p>
          <a:p>
            <a:pPr marL="1252538" lvl="2" indent="-338138">
              <a:lnSpc>
                <a:spcPct val="90000"/>
              </a:lnSpc>
              <a:buFont typeface="Arial" charset="0"/>
              <a:buChar char="•"/>
            </a:pPr>
            <a:r>
              <a:rPr lang="en-US" sz="2800" b="1">
                <a:latin typeface="Perpetua" pitchFamily="18" charset="0"/>
              </a:rPr>
              <a:t>Specialists</a:t>
            </a:r>
          </a:p>
          <a:p>
            <a:pPr marL="1252538" lvl="2" indent="-338138">
              <a:lnSpc>
                <a:spcPct val="90000"/>
              </a:lnSpc>
              <a:buFont typeface="Arial" charset="0"/>
              <a:buChar char="•"/>
            </a:pPr>
            <a:r>
              <a:rPr lang="en-US" sz="2800" b="1">
                <a:latin typeface="Perpetua" pitchFamily="18" charset="0"/>
              </a:rPr>
              <a:t>Floor brokers</a:t>
            </a:r>
          </a:p>
          <a:p>
            <a:pPr marL="1252538" lvl="2" indent="-338138">
              <a:lnSpc>
                <a:spcPct val="90000"/>
              </a:lnSpc>
              <a:buFont typeface="Arial" charset="0"/>
              <a:buChar char="•"/>
            </a:pPr>
            <a:r>
              <a:rPr lang="en-US" sz="2800" b="1">
                <a:latin typeface="Perpetua" pitchFamily="18" charset="0"/>
              </a:rPr>
              <a:t>Floor traders</a:t>
            </a:r>
          </a:p>
          <a:p>
            <a:pPr marL="1252538" lvl="2" indent="-338138">
              <a:lnSpc>
                <a:spcPct val="90000"/>
              </a:lnSpc>
              <a:buFont typeface="Arial" charset="0"/>
              <a:buChar char="•"/>
            </a:pPr>
            <a:endParaRPr lang="en-US" sz="2000" b="1">
              <a:latin typeface="Perpetua" pitchFamily="18" charset="0"/>
            </a:endParaRPr>
          </a:p>
          <a:p>
            <a:pPr marL="739775" lvl="1" indent="-282575">
              <a:lnSpc>
                <a:spcPct val="90000"/>
              </a:lnSpc>
              <a:buFont typeface="Arial" charset="0"/>
              <a:buChar char="•"/>
            </a:pPr>
            <a:r>
              <a:rPr lang="en-US" sz="2800" b="1">
                <a:latin typeface="Perpetua" pitchFamily="18" charset="0"/>
              </a:rPr>
              <a:t>Operations</a:t>
            </a:r>
          </a:p>
          <a:p>
            <a:pPr marL="739775" lvl="1" indent="-282575">
              <a:lnSpc>
                <a:spcPct val="90000"/>
              </a:lnSpc>
              <a:buFont typeface="Arial" charset="0"/>
              <a:buChar char="•"/>
            </a:pPr>
            <a:endParaRPr lang="en-US" b="1">
              <a:latin typeface="Perpetua" pitchFamily="18" charset="0"/>
            </a:endParaRPr>
          </a:p>
          <a:p>
            <a:pPr marL="739775" lvl="1" indent="-282575">
              <a:lnSpc>
                <a:spcPct val="90000"/>
              </a:lnSpc>
              <a:buFont typeface="Arial" charset="0"/>
              <a:buChar char="•"/>
            </a:pPr>
            <a:r>
              <a:rPr lang="en-US" sz="2800" b="1">
                <a:latin typeface="Perpetua" pitchFamily="18" charset="0"/>
              </a:rPr>
              <a:t>Floor activity</a:t>
            </a:r>
          </a:p>
          <a:p>
            <a:pPr>
              <a:lnSpc>
                <a:spcPct val="90000"/>
              </a:lnSpc>
            </a:pPr>
            <a:endParaRPr lang="en-US" sz="3600" b="1"/>
          </a:p>
        </p:txBody>
      </p:sp>
      <p:pic>
        <p:nvPicPr>
          <p:cNvPr id="143362" name="Picture 2" descr="http://lov-3.net/wp-content/uploads/2011/08/1312497076-56.jpg"/>
          <p:cNvPicPr>
            <a:picLocks noChangeAspect="1" noChangeArrowheads="1"/>
          </p:cNvPicPr>
          <p:nvPr/>
        </p:nvPicPr>
        <p:blipFill>
          <a:blip r:embed="rId3" cstate="print"/>
          <a:srcRect/>
          <a:stretch>
            <a:fillRect/>
          </a:stretch>
        </p:blipFill>
        <p:spPr bwMode="auto">
          <a:xfrm>
            <a:off x="5105400" y="2006600"/>
            <a:ext cx="3429000" cy="3767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143362"/>
                                        </p:tgtEl>
                                        <p:attrNameLst>
                                          <p:attrName>style.visibility</p:attrName>
                                        </p:attrNameLst>
                                      </p:cBhvr>
                                      <p:to>
                                        <p:strVal val="visible"/>
                                      </p:to>
                                    </p:set>
                                    <p:anim calcmode="lin" valueType="num">
                                      <p:cBhvr>
                                        <p:cTn id="13" dur="1000" fill="hold"/>
                                        <p:tgtEl>
                                          <p:spTgt spid="143362"/>
                                        </p:tgtEl>
                                        <p:attrNameLst>
                                          <p:attrName>ppt_w</p:attrName>
                                        </p:attrNameLst>
                                      </p:cBhvr>
                                      <p:tavLst>
                                        <p:tav tm="0">
                                          <p:val>
                                            <p:strVal val="#ppt_w*0.70"/>
                                          </p:val>
                                        </p:tav>
                                        <p:tav tm="100000">
                                          <p:val>
                                            <p:strVal val="#ppt_w"/>
                                          </p:val>
                                        </p:tav>
                                      </p:tavLst>
                                    </p:anim>
                                    <p:anim calcmode="lin" valueType="num">
                                      <p:cBhvr>
                                        <p:cTn id="14" dur="1000" fill="hold"/>
                                        <p:tgtEl>
                                          <p:spTgt spid="143362"/>
                                        </p:tgtEl>
                                        <p:attrNameLst>
                                          <p:attrName>ppt_h</p:attrName>
                                        </p:attrNameLst>
                                      </p:cBhvr>
                                      <p:tavLst>
                                        <p:tav tm="0">
                                          <p:val>
                                            <p:strVal val="#ppt_h"/>
                                          </p:val>
                                        </p:tav>
                                        <p:tav tm="100000">
                                          <p:val>
                                            <p:strVal val="#ppt_h"/>
                                          </p:val>
                                        </p:tav>
                                      </p:tavLst>
                                    </p:anim>
                                    <p:animEffect transition="in" filter="fade">
                                      <p:cBhvr>
                                        <p:cTn id="15" dur="1000"/>
                                        <p:tgtEl>
                                          <p:spTgt spid="14336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2" dur="1000"/>
                                        <p:tgtEl>
                                          <p:spTgt spid="4">
                                            <p:txEl>
                                              <p:pRg st="2" end="2"/>
                                            </p:txEl>
                                          </p:spTgt>
                                        </p:tgtEl>
                                      </p:cBhvr>
                                    </p:animEffect>
                                  </p:childTnLst>
                                </p:cTn>
                              </p:par>
                              <p:par>
                                <p:cTn id="23" presetID="53"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4">
                                            <p:txEl>
                                              <p:pRg st="3" end="3"/>
                                            </p:txEl>
                                          </p:spTgt>
                                        </p:tgtEl>
                                      </p:cBhvr>
                                    </p:animEffect>
                                  </p:childTnLst>
                                </p:cTn>
                              </p:par>
                              <p:par>
                                <p:cTn id="28" presetID="53"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p:cTn id="30"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1" dur="1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2" dur="1000"/>
                                        <p:tgtEl>
                                          <p:spTgt spid="4">
                                            <p:txEl>
                                              <p:pRg st="5" end="5"/>
                                            </p:txEl>
                                          </p:spTgt>
                                        </p:tgtEl>
                                      </p:cBhvr>
                                    </p:animEffect>
                                  </p:childTnLst>
                                </p:cTn>
                              </p:par>
                              <p:par>
                                <p:cTn id="33" presetID="53" presetClass="entr" presetSubtype="0"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7" dur="1000"/>
                                        <p:tgtEl>
                                          <p:spTgt spid="4">
                                            <p:txEl>
                                              <p:pRg st="6" end="6"/>
                                            </p:txEl>
                                          </p:spTgt>
                                        </p:tgtEl>
                                      </p:cBhvr>
                                    </p:animEffect>
                                  </p:childTnLst>
                                </p:cTn>
                              </p:par>
                              <p:par>
                                <p:cTn id="38" presetID="53" presetClass="entr" presetSubtype="0"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 calcmode="lin" valueType="num">
                                      <p:cBhvr>
                                        <p:cTn id="40"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2" dur="1000"/>
                                        <p:tgtEl>
                                          <p:spTgt spid="4">
                                            <p:txEl>
                                              <p:pRg st="7" end="7"/>
                                            </p:txEl>
                                          </p:spTgt>
                                        </p:tgtEl>
                                      </p:cBhvr>
                                    </p:animEffect>
                                  </p:childTnLst>
                                </p:cTn>
                              </p:par>
                              <p:par>
                                <p:cTn id="43" presetID="53" presetClass="entr" presetSubtype="0"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p:cTn id="45"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7" dur="1000"/>
                                        <p:tgtEl>
                                          <p:spTgt spid="4">
                                            <p:txEl>
                                              <p:pRg st="8" end="8"/>
                                            </p:txEl>
                                          </p:spTgt>
                                        </p:tgtEl>
                                      </p:cBhvr>
                                    </p:animEffect>
                                  </p:childTnLst>
                                </p:cTn>
                              </p:par>
                              <p:par>
                                <p:cTn id="48" presetID="53" presetClass="entr" presetSubtype="0" fill="hold" nodeType="with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p:cTn id="50"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51" dur="10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52" dur="1000"/>
                                        <p:tgtEl>
                                          <p:spTgt spid="4">
                                            <p:txEl>
                                              <p:pRg st="9" end="9"/>
                                            </p:txEl>
                                          </p:spTgt>
                                        </p:tgtEl>
                                      </p:cBhvr>
                                    </p:animEffect>
                                  </p:childTnLst>
                                </p:cTn>
                              </p:par>
                              <p:par>
                                <p:cTn id="53" presetID="53" presetClass="entr" presetSubtype="0" fill="hold" nodeType="with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p:cTn id="55" dur="1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57" dur="1000"/>
                                        <p:tgtEl>
                                          <p:spTgt spid="4">
                                            <p:txEl>
                                              <p:pRg st="11" end="11"/>
                                            </p:txEl>
                                          </p:spTgt>
                                        </p:tgtEl>
                                      </p:cBhvr>
                                    </p:animEffect>
                                  </p:childTnLst>
                                </p:cTn>
                              </p:par>
                              <p:par>
                                <p:cTn id="58" presetID="53" presetClass="entr" presetSubtype="0" fill="hold" nodeType="withEffect">
                                  <p:stCondLst>
                                    <p:cond delay="0"/>
                                  </p:stCondLst>
                                  <p:childTnLst>
                                    <p:set>
                                      <p:cBhvr>
                                        <p:cTn id="59" dur="1" fill="hold">
                                          <p:stCondLst>
                                            <p:cond delay="0"/>
                                          </p:stCondLst>
                                        </p:cTn>
                                        <p:tgtEl>
                                          <p:spTgt spid="4">
                                            <p:txEl>
                                              <p:pRg st="13" end="13"/>
                                            </p:txEl>
                                          </p:spTgt>
                                        </p:tgtEl>
                                        <p:attrNameLst>
                                          <p:attrName>style.visibility</p:attrName>
                                        </p:attrNameLst>
                                      </p:cBhvr>
                                      <p:to>
                                        <p:strVal val="visible"/>
                                      </p:to>
                                    </p:set>
                                    <p:anim calcmode="lin" valueType="num">
                                      <p:cBhvr>
                                        <p:cTn id="60" dur="10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61" dur="1000" fill="hold"/>
                                        <p:tgtEl>
                                          <p:spTgt spid="4">
                                            <p:txEl>
                                              <p:pRg st="13" end="13"/>
                                            </p:txEl>
                                          </p:spTgt>
                                        </p:tgtEl>
                                        <p:attrNameLst>
                                          <p:attrName>ppt_h</p:attrName>
                                        </p:attrNameLst>
                                      </p:cBhvr>
                                      <p:tavLst>
                                        <p:tav tm="0">
                                          <p:val>
                                            <p:fltVal val="0"/>
                                          </p:val>
                                        </p:tav>
                                        <p:tav tm="100000">
                                          <p:val>
                                            <p:strVal val="#ppt_h"/>
                                          </p:val>
                                        </p:tav>
                                      </p:tavLst>
                                    </p:anim>
                                    <p:animEffect transition="in" filter="fade">
                                      <p:cBhvr>
                                        <p:cTn id="62" dur="1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914400" y="274638"/>
            <a:ext cx="7772400" cy="944562"/>
          </a:xfrm>
          <a:solidFill>
            <a:schemeClr val="bg2"/>
          </a:solidFill>
        </p:spPr>
        <p:txBody>
          <a:bodyPr/>
          <a:lstStyle/>
          <a:p>
            <a:r>
              <a:rPr lang="en-US" sz="5400" b="1" smtClean="0"/>
              <a:t>NASDAQ</a:t>
            </a:r>
          </a:p>
        </p:txBody>
      </p:sp>
      <p:sp>
        <p:nvSpPr>
          <p:cNvPr id="118785" name="Slide Number Placeholder 22"/>
          <p:cNvSpPr>
            <a:spLocks noGrp="1"/>
          </p:cNvSpPr>
          <p:nvPr>
            <p:ph type="sldNum" sz="quarter" idx="12"/>
          </p:nvPr>
        </p:nvSpPr>
        <p:spPr bwMode="auto">
          <a:ln>
            <a:round/>
            <a:headEnd/>
            <a:tailEnd/>
          </a:ln>
        </p:spPr>
        <p:txBody>
          <a:bodyPr/>
          <a:lstStyle/>
          <a:p>
            <a:pPr>
              <a:defRPr/>
            </a:pPr>
            <a:r>
              <a:rPr lang="en-US"/>
              <a:t>8-</a:t>
            </a:r>
            <a:fld id="{080AF12F-CDB0-4FE5-938B-9C2A8EE7B00E}" type="slidenum">
              <a:rPr lang="en-US"/>
              <a:pPr>
                <a:defRPr/>
              </a:pPr>
              <a:t>71</a:t>
            </a:fld>
            <a:endParaRPr lang="en-US"/>
          </a:p>
        </p:txBody>
      </p:sp>
      <p:sp>
        <p:nvSpPr>
          <p:cNvPr id="4" name="TextBox 3"/>
          <p:cNvSpPr txBox="1">
            <a:spLocks noChangeArrowheads="1"/>
          </p:cNvSpPr>
          <p:nvPr/>
        </p:nvSpPr>
        <p:spPr bwMode="auto">
          <a:xfrm>
            <a:off x="304800" y="1219200"/>
            <a:ext cx="8229600" cy="2228850"/>
          </a:xfrm>
          <a:prstGeom prst="rect">
            <a:avLst/>
          </a:prstGeom>
          <a:noFill/>
          <a:ln w="9525">
            <a:noFill/>
            <a:miter lim="800000"/>
            <a:headEnd/>
            <a:tailEnd/>
          </a:ln>
        </p:spPr>
        <p:txBody>
          <a:bodyPr>
            <a:spAutoFit/>
          </a:bodyPr>
          <a:lstStyle/>
          <a:p>
            <a:pPr marL="400050" indent="-400050">
              <a:lnSpc>
                <a:spcPct val="90000"/>
              </a:lnSpc>
              <a:buFont typeface="Arial" charset="0"/>
              <a:buChar char="•"/>
            </a:pPr>
            <a:r>
              <a:rPr lang="en-US" sz="3200" b="1">
                <a:latin typeface="Perpetua" pitchFamily="18" charset="0"/>
              </a:rPr>
              <a:t>Not a physical exchange – it is a computer-based quotation system</a:t>
            </a:r>
          </a:p>
          <a:p>
            <a:pPr marL="400050" indent="-400050">
              <a:lnSpc>
                <a:spcPct val="90000"/>
              </a:lnSpc>
              <a:buFont typeface="Arial" charset="0"/>
              <a:buChar char="•"/>
            </a:pPr>
            <a:endParaRPr lang="en-US" sz="1400" b="1">
              <a:latin typeface="Perpetua" pitchFamily="18" charset="0"/>
            </a:endParaRPr>
          </a:p>
          <a:p>
            <a:pPr marL="400050" indent="-400050">
              <a:lnSpc>
                <a:spcPct val="90000"/>
              </a:lnSpc>
              <a:buFont typeface="Arial" charset="0"/>
              <a:buChar char="•"/>
            </a:pPr>
            <a:r>
              <a:rPr lang="en-US" sz="3200" b="1">
                <a:latin typeface="Perpetua" pitchFamily="18" charset="0"/>
              </a:rPr>
              <a:t>Multiple market makers</a:t>
            </a:r>
          </a:p>
          <a:p>
            <a:pPr marL="400050" indent="-400050">
              <a:lnSpc>
                <a:spcPct val="90000"/>
              </a:lnSpc>
              <a:buFont typeface="Arial" charset="0"/>
              <a:buChar char="•"/>
            </a:pPr>
            <a:endParaRPr lang="en-US" sz="1400" b="1">
              <a:latin typeface="Perpetua" pitchFamily="18" charset="0"/>
            </a:endParaRPr>
          </a:p>
          <a:p>
            <a:pPr marL="400050" indent="-400050">
              <a:lnSpc>
                <a:spcPct val="90000"/>
              </a:lnSpc>
              <a:buFont typeface="Arial" charset="0"/>
              <a:buChar char="•"/>
            </a:pPr>
            <a:r>
              <a:rPr lang="en-US" sz="3200" b="1">
                <a:latin typeface="Perpetua" pitchFamily="18" charset="0"/>
              </a:rPr>
              <a:t>Electronic Communications Networks</a:t>
            </a:r>
          </a:p>
        </p:txBody>
      </p:sp>
      <p:pic>
        <p:nvPicPr>
          <p:cNvPr id="147458" name="Picture 2" descr="Nasdaq"/>
          <p:cNvPicPr>
            <a:picLocks noChangeAspect="1" noChangeArrowheads="1"/>
          </p:cNvPicPr>
          <p:nvPr/>
        </p:nvPicPr>
        <p:blipFill>
          <a:blip r:embed="rId3" cstate="print"/>
          <a:srcRect/>
          <a:stretch>
            <a:fillRect/>
          </a:stretch>
        </p:blipFill>
        <p:spPr bwMode="auto">
          <a:xfrm>
            <a:off x="1447800" y="3657600"/>
            <a:ext cx="6324600" cy="2811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147458"/>
                                        </p:tgtEl>
                                        <p:attrNameLst>
                                          <p:attrName>style.visibility</p:attrName>
                                        </p:attrNameLst>
                                      </p:cBhvr>
                                      <p:to>
                                        <p:strVal val="visible"/>
                                      </p:to>
                                    </p:set>
                                    <p:anim calcmode="lin" valueType="num">
                                      <p:cBhvr>
                                        <p:cTn id="13" dur="1000" fill="hold"/>
                                        <p:tgtEl>
                                          <p:spTgt spid="147458"/>
                                        </p:tgtEl>
                                        <p:attrNameLst>
                                          <p:attrName>ppt_w</p:attrName>
                                        </p:attrNameLst>
                                      </p:cBhvr>
                                      <p:tavLst>
                                        <p:tav tm="0">
                                          <p:val>
                                            <p:strVal val="#ppt_w*0.70"/>
                                          </p:val>
                                        </p:tav>
                                        <p:tav tm="100000">
                                          <p:val>
                                            <p:strVal val="#ppt_w"/>
                                          </p:val>
                                        </p:tav>
                                      </p:tavLst>
                                    </p:anim>
                                    <p:anim calcmode="lin" valueType="num">
                                      <p:cBhvr>
                                        <p:cTn id="14" dur="1000" fill="hold"/>
                                        <p:tgtEl>
                                          <p:spTgt spid="147458"/>
                                        </p:tgtEl>
                                        <p:attrNameLst>
                                          <p:attrName>ppt_h</p:attrName>
                                        </p:attrNameLst>
                                      </p:cBhvr>
                                      <p:tavLst>
                                        <p:tav tm="0">
                                          <p:val>
                                            <p:strVal val="#ppt_h"/>
                                          </p:val>
                                        </p:tav>
                                        <p:tav tm="100000">
                                          <p:val>
                                            <p:strVal val="#ppt_h"/>
                                          </p:val>
                                        </p:tav>
                                      </p:tavLst>
                                    </p:anim>
                                    <p:animEffect transition="in" filter="fade">
                                      <p:cBhvr>
                                        <p:cTn id="15" dur="1000"/>
                                        <p:tgtEl>
                                          <p:spTgt spid="147458"/>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914400" y="274638"/>
            <a:ext cx="7772400" cy="944562"/>
          </a:xfrm>
          <a:solidFill>
            <a:schemeClr val="bg2"/>
          </a:solidFill>
        </p:spPr>
        <p:txBody>
          <a:bodyPr/>
          <a:lstStyle/>
          <a:p>
            <a:r>
              <a:rPr lang="en-US" sz="5400" b="1" smtClean="0"/>
              <a:t>NASDAQ</a:t>
            </a:r>
          </a:p>
        </p:txBody>
      </p:sp>
      <p:sp>
        <p:nvSpPr>
          <p:cNvPr id="120833" name="Slide Number Placeholder 22"/>
          <p:cNvSpPr>
            <a:spLocks noGrp="1"/>
          </p:cNvSpPr>
          <p:nvPr>
            <p:ph type="sldNum" sz="quarter" idx="12"/>
          </p:nvPr>
        </p:nvSpPr>
        <p:spPr bwMode="auto">
          <a:ln>
            <a:round/>
            <a:headEnd/>
            <a:tailEnd/>
          </a:ln>
        </p:spPr>
        <p:txBody>
          <a:bodyPr/>
          <a:lstStyle/>
          <a:p>
            <a:pPr>
              <a:defRPr/>
            </a:pPr>
            <a:r>
              <a:rPr lang="en-US"/>
              <a:t>8-</a:t>
            </a:r>
            <a:fld id="{AA7F2561-834A-4CB4-85CF-224F84138500}" type="slidenum">
              <a:rPr lang="en-US"/>
              <a:pPr>
                <a:defRPr/>
              </a:pPr>
              <a:t>72</a:t>
            </a:fld>
            <a:endParaRPr lang="en-US"/>
          </a:p>
        </p:txBody>
      </p:sp>
      <p:sp>
        <p:nvSpPr>
          <p:cNvPr id="75780" name="TextBox 3"/>
          <p:cNvSpPr txBox="1">
            <a:spLocks noChangeArrowheads="1"/>
          </p:cNvSpPr>
          <p:nvPr/>
        </p:nvSpPr>
        <p:spPr bwMode="auto">
          <a:xfrm>
            <a:off x="609600" y="1219200"/>
            <a:ext cx="8305800" cy="4530725"/>
          </a:xfrm>
          <a:prstGeom prst="rect">
            <a:avLst/>
          </a:prstGeom>
          <a:noFill/>
          <a:ln w="9525">
            <a:noFill/>
            <a:miter lim="800000"/>
            <a:headEnd/>
            <a:tailEnd/>
          </a:ln>
        </p:spPr>
        <p:txBody>
          <a:bodyPr>
            <a:spAutoFit/>
          </a:bodyPr>
          <a:lstStyle/>
          <a:p>
            <a:pPr marL="287338" indent="-287338">
              <a:lnSpc>
                <a:spcPct val="90000"/>
              </a:lnSpc>
              <a:buFont typeface="Arial" charset="0"/>
              <a:buChar char="•"/>
            </a:pPr>
            <a:r>
              <a:rPr lang="en-US" sz="3200" b="1">
                <a:solidFill>
                  <a:srgbClr val="0070C0"/>
                </a:solidFill>
                <a:latin typeface="Perpetua" pitchFamily="18" charset="0"/>
              </a:rPr>
              <a:t>Three levels of information</a:t>
            </a:r>
            <a:r>
              <a:rPr lang="en-US" sz="3200" b="1">
                <a:latin typeface="Perpetua" pitchFamily="18" charset="0"/>
              </a:rPr>
              <a:t>:</a:t>
            </a:r>
          </a:p>
          <a:p>
            <a:pPr marL="852488" lvl="1" indent="-395288">
              <a:lnSpc>
                <a:spcPct val="90000"/>
              </a:lnSpc>
              <a:buFont typeface="Arial" charset="0"/>
              <a:buChar char="•"/>
            </a:pPr>
            <a:r>
              <a:rPr lang="en-US" sz="3200" b="1">
                <a:latin typeface="Perpetua" pitchFamily="18" charset="0"/>
              </a:rPr>
              <a:t>Level 1 – median quotes, registered representatives</a:t>
            </a:r>
          </a:p>
          <a:p>
            <a:pPr marL="852488" lvl="1" indent="-395288">
              <a:lnSpc>
                <a:spcPct val="90000"/>
              </a:lnSpc>
              <a:buFont typeface="Arial" charset="0"/>
              <a:buChar char="•"/>
            </a:pPr>
            <a:endParaRPr lang="en-US" sz="2000" b="1">
              <a:latin typeface="Perpetua" pitchFamily="18" charset="0"/>
            </a:endParaRPr>
          </a:p>
          <a:p>
            <a:pPr marL="852488" lvl="1" indent="-395288">
              <a:lnSpc>
                <a:spcPct val="90000"/>
              </a:lnSpc>
              <a:buFont typeface="Arial" charset="0"/>
              <a:buChar char="•"/>
            </a:pPr>
            <a:r>
              <a:rPr lang="en-US" sz="3200" b="1">
                <a:latin typeface="Perpetua" pitchFamily="18" charset="0"/>
              </a:rPr>
              <a:t>Level 2 – view quotes, brokers &amp; dealers</a:t>
            </a:r>
          </a:p>
          <a:p>
            <a:pPr marL="852488" lvl="1" indent="-395288">
              <a:lnSpc>
                <a:spcPct val="90000"/>
              </a:lnSpc>
              <a:buFont typeface="Arial" charset="0"/>
              <a:buChar char="•"/>
            </a:pPr>
            <a:endParaRPr lang="en-US" sz="2000" b="1">
              <a:latin typeface="Perpetua" pitchFamily="18" charset="0"/>
            </a:endParaRPr>
          </a:p>
          <a:p>
            <a:pPr marL="852488" lvl="1" indent="-395288">
              <a:lnSpc>
                <a:spcPct val="90000"/>
              </a:lnSpc>
              <a:buFont typeface="Arial" charset="0"/>
              <a:buChar char="•"/>
            </a:pPr>
            <a:r>
              <a:rPr lang="en-US" sz="3200" b="1">
                <a:latin typeface="Perpetua" pitchFamily="18" charset="0"/>
              </a:rPr>
              <a:t>Level 3 – view and update quotes, dealers only</a:t>
            </a:r>
          </a:p>
          <a:p>
            <a:pPr marL="852488" lvl="1" indent="-395288">
              <a:lnSpc>
                <a:spcPct val="90000"/>
              </a:lnSpc>
              <a:buFont typeface="Arial" charset="0"/>
              <a:buChar char="•"/>
            </a:pPr>
            <a:endParaRPr lang="en-US" sz="2800" b="1">
              <a:latin typeface="Perpetua" pitchFamily="18" charset="0"/>
            </a:endParaRPr>
          </a:p>
          <a:p>
            <a:pPr marL="287338" indent="-287338">
              <a:lnSpc>
                <a:spcPct val="90000"/>
              </a:lnSpc>
              <a:buFont typeface="Arial" charset="0"/>
              <a:buChar char="•"/>
            </a:pPr>
            <a:r>
              <a:rPr lang="en-US" sz="3200" b="1">
                <a:solidFill>
                  <a:srgbClr val="0070C0"/>
                </a:solidFill>
                <a:latin typeface="Perpetua" pitchFamily="18" charset="0"/>
              </a:rPr>
              <a:t>A large portion of technology stocks are bought and sold each day on NASDAQ</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22"/>
          <p:cNvSpPr>
            <a:spLocks noGrp="1"/>
          </p:cNvSpPr>
          <p:nvPr>
            <p:ph type="sldNum" sz="quarter" idx="12"/>
          </p:nvPr>
        </p:nvSpPr>
        <p:spPr bwMode="auto">
          <a:ln>
            <a:round/>
            <a:headEnd/>
            <a:tailEnd/>
          </a:ln>
        </p:spPr>
        <p:txBody>
          <a:bodyPr/>
          <a:lstStyle/>
          <a:p>
            <a:pPr>
              <a:defRPr/>
            </a:pPr>
            <a:r>
              <a:rPr lang="en-US"/>
              <a:t>8-</a:t>
            </a:r>
            <a:fld id="{D6AD3289-9134-4624-B22F-DB799E7BCD35}" type="slidenum">
              <a:rPr lang="en-US"/>
              <a:pPr>
                <a:defRPr/>
              </a:pPr>
              <a:t>73</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Work the Web</a:t>
            </a:r>
          </a:p>
        </p:txBody>
      </p:sp>
      <p:sp>
        <p:nvSpPr>
          <p:cNvPr id="76804" name="TextBox 4"/>
          <p:cNvSpPr txBox="1">
            <a:spLocks noChangeArrowheads="1"/>
          </p:cNvSpPr>
          <p:nvPr/>
        </p:nvSpPr>
        <p:spPr bwMode="auto">
          <a:xfrm>
            <a:off x="685800" y="2133600"/>
            <a:ext cx="7162800" cy="892175"/>
          </a:xfrm>
          <a:prstGeom prst="rect">
            <a:avLst/>
          </a:prstGeom>
          <a:noFill/>
          <a:ln w="9525">
            <a:noFill/>
            <a:miter lim="800000"/>
            <a:headEnd/>
            <a:tailEnd/>
          </a:ln>
        </p:spPr>
        <p:txBody>
          <a:bodyPr>
            <a:spAutoFit/>
          </a:bodyPr>
          <a:lstStyle/>
          <a:p>
            <a:pPr>
              <a:buFont typeface="Arial" charset="0"/>
              <a:buChar char="•"/>
            </a:pPr>
            <a:endParaRPr lang="en-US" sz="3200">
              <a:latin typeface="Arial Black" pitchFamily="34" charset="0"/>
            </a:endParaRPr>
          </a:p>
          <a:p>
            <a:pPr>
              <a:buFont typeface="Arial" charset="0"/>
              <a:buChar char="•"/>
            </a:pPr>
            <a:endParaRPr lang="en-US" sz="2000">
              <a:latin typeface="Arial Black" pitchFamily="34" charset="0"/>
            </a:endParaRPr>
          </a:p>
        </p:txBody>
      </p:sp>
      <p:sp>
        <p:nvSpPr>
          <p:cNvPr id="76805" name="Rectangle 7"/>
          <p:cNvSpPr>
            <a:spLocks noChangeArrowheads="1"/>
          </p:cNvSpPr>
          <p:nvPr/>
        </p:nvSpPr>
        <p:spPr bwMode="auto">
          <a:xfrm>
            <a:off x="990600" y="2133600"/>
            <a:ext cx="7086600" cy="2346325"/>
          </a:xfrm>
          <a:prstGeom prst="rect">
            <a:avLst/>
          </a:prstGeom>
          <a:noFill/>
          <a:ln w="9525">
            <a:noFill/>
            <a:miter lim="800000"/>
            <a:headEnd/>
            <a:tailEnd/>
          </a:ln>
        </p:spPr>
        <p:txBody>
          <a:bodyPr>
            <a:spAutoFit/>
          </a:bodyPr>
          <a:lstStyle/>
          <a:p>
            <a:pPr marL="287338" indent="-287338">
              <a:buFont typeface="Arial" charset="0"/>
              <a:buChar char="•"/>
            </a:pPr>
            <a:r>
              <a:rPr lang="en-US" sz="3200" b="1">
                <a:latin typeface="Perpetua" pitchFamily="18" charset="0"/>
              </a:rPr>
              <a:t>Electronic Communications Networks provide trading in NASDAQ securities</a:t>
            </a:r>
          </a:p>
          <a:p>
            <a:pPr marL="287338" indent="-287338">
              <a:buFont typeface="Arial" charset="0"/>
              <a:buChar char="•"/>
            </a:pPr>
            <a:endParaRPr lang="en-US" sz="2000" b="1">
              <a:latin typeface="Perpetua" pitchFamily="18" charset="0"/>
            </a:endParaRPr>
          </a:p>
          <a:p>
            <a:pPr marL="287338" indent="-287338">
              <a:buFont typeface="Arial" charset="0"/>
              <a:buChar char="•"/>
            </a:pPr>
            <a:r>
              <a:rPr lang="en-US" sz="3200" b="1">
                <a:latin typeface="Perpetua" pitchFamily="18" charset="0"/>
              </a:rPr>
              <a:t>Click on the web surfer and visit Instinet</a:t>
            </a:r>
          </a:p>
        </p:txBody>
      </p:sp>
      <p:pic>
        <p:nvPicPr>
          <p:cNvPr id="76806" name="Picture 8" descr="Web surfer">
            <a:hlinkClick r:id="rId3"/>
          </p:cNvPr>
          <p:cNvPicPr>
            <a:picLocks noChangeAspect="1" noChangeArrowheads="1"/>
          </p:cNvPicPr>
          <p:nvPr/>
        </p:nvPicPr>
        <p:blipFill>
          <a:blip r:embed="rId4" cstate="print"/>
          <a:srcRect/>
          <a:stretch>
            <a:fillRect/>
          </a:stretch>
        </p:blipFill>
        <p:spPr bwMode="auto">
          <a:xfrm>
            <a:off x="6324600" y="4795838"/>
            <a:ext cx="1354138" cy="137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838200" y="304800"/>
            <a:ext cx="7772400" cy="960438"/>
          </a:xfrm>
          <a:solidFill>
            <a:schemeClr val="bg2"/>
          </a:solidFill>
        </p:spPr>
        <p:txBody>
          <a:bodyPr/>
          <a:lstStyle/>
          <a:p>
            <a:r>
              <a:rPr lang="en-US" sz="4800" b="1" smtClean="0"/>
              <a:t>Reading Stock Quotes</a:t>
            </a:r>
          </a:p>
        </p:txBody>
      </p:sp>
      <p:sp>
        <p:nvSpPr>
          <p:cNvPr id="123905" name="Slide Number Placeholder 22"/>
          <p:cNvSpPr>
            <a:spLocks noGrp="1"/>
          </p:cNvSpPr>
          <p:nvPr>
            <p:ph type="sldNum" sz="quarter" idx="12"/>
          </p:nvPr>
        </p:nvSpPr>
        <p:spPr bwMode="auto">
          <a:ln>
            <a:round/>
            <a:headEnd/>
            <a:tailEnd/>
          </a:ln>
        </p:spPr>
        <p:txBody>
          <a:bodyPr/>
          <a:lstStyle/>
          <a:p>
            <a:pPr>
              <a:defRPr/>
            </a:pPr>
            <a:r>
              <a:rPr lang="en-US"/>
              <a:t>8-</a:t>
            </a:r>
            <a:fld id="{4F52D56D-DE65-4E8D-A383-B69DD83E4BE0}" type="slidenum">
              <a:rPr lang="en-US"/>
              <a:pPr>
                <a:defRPr/>
              </a:pPr>
              <a:t>74</a:t>
            </a:fld>
            <a:endParaRPr lang="en-US"/>
          </a:p>
        </p:txBody>
      </p:sp>
      <p:pic>
        <p:nvPicPr>
          <p:cNvPr id="77828" name="Picture 2"/>
          <p:cNvPicPr>
            <a:picLocks noChangeAspect="1" noChangeArrowheads="1"/>
          </p:cNvPicPr>
          <p:nvPr/>
        </p:nvPicPr>
        <p:blipFill>
          <a:blip r:embed="rId3" cstate="print"/>
          <a:srcRect/>
          <a:stretch>
            <a:fillRect/>
          </a:stretch>
        </p:blipFill>
        <p:spPr bwMode="auto">
          <a:xfrm>
            <a:off x="509588" y="2076450"/>
            <a:ext cx="8124825"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22"/>
          <p:cNvSpPr>
            <a:spLocks noGrp="1"/>
          </p:cNvSpPr>
          <p:nvPr>
            <p:ph type="sldNum" sz="quarter" idx="12"/>
          </p:nvPr>
        </p:nvSpPr>
        <p:spPr bwMode="auto">
          <a:ln>
            <a:round/>
            <a:headEnd/>
            <a:tailEnd/>
          </a:ln>
        </p:spPr>
        <p:txBody>
          <a:bodyPr/>
          <a:lstStyle/>
          <a:p>
            <a:pPr>
              <a:defRPr/>
            </a:pPr>
            <a:r>
              <a:rPr lang="en-US"/>
              <a:t>8-</a:t>
            </a:r>
            <a:fld id="{ABFE538E-D737-47A9-86C4-924A770851A7}" type="slidenum">
              <a:rPr lang="en-US"/>
              <a:pPr>
                <a:defRPr/>
              </a:pPr>
              <a:t>75</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Work the Web</a:t>
            </a:r>
          </a:p>
        </p:txBody>
      </p:sp>
      <p:sp>
        <p:nvSpPr>
          <p:cNvPr id="78852" name="TextBox 4"/>
          <p:cNvSpPr txBox="1">
            <a:spLocks noChangeArrowheads="1"/>
          </p:cNvSpPr>
          <p:nvPr/>
        </p:nvSpPr>
        <p:spPr bwMode="auto">
          <a:xfrm>
            <a:off x="685800" y="2133600"/>
            <a:ext cx="7162800" cy="892175"/>
          </a:xfrm>
          <a:prstGeom prst="rect">
            <a:avLst/>
          </a:prstGeom>
          <a:noFill/>
          <a:ln w="9525">
            <a:noFill/>
            <a:miter lim="800000"/>
            <a:headEnd/>
            <a:tailEnd/>
          </a:ln>
        </p:spPr>
        <p:txBody>
          <a:bodyPr>
            <a:spAutoFit/>
          </a:bodyPr>
          <a:lstStyle/>
          <a:p>
            <a:pPr>
              <a:buFont typeface="Arial" charset="0"/>
              <a:buChar char="•"/>
            </a:pPr>
            <a:endParaRPr lang="en-US" sz="3200">
              <a:latin typeface="Arial Black" pitchFamily="34" charset="0"/>
            </a:endParaRPr>
          </a:p>
          <a:p>
            <a:pPr>
              <a:buFont typeface="Arial" charset="0"/>
              <a:buChar char="•"/>
            </a:pPr>
            <a:endParaRPr lang="en-US" sz="2000">
              <a:latin typeface="Arial Black" pitchFamily="34" charset="0"/>
            </a:endParaRPr>
          </a:p>
        </p:txBody>
      </p:sp>
      <p:sp>
        <p:nvSpPr>
          <p:cNvPr id="78853" name="Rectangle 7"/>
          <p:cNvSpPr>
            <a:spLocks noChangeArrowheads="1"/>
          </p:cNvSpPr>
          <p:nvPr/>
        </p:nvSpPr>
        <p:spPr bwMode="auto">
          <a:xfrm>
            <a:off x="952500" y="1595438"/>
            <a:ext cx="7086600" cy="1066800"/>
          </a:xfrm>
          <a:prstGeom prst="rect">
            <a:avLst/>
          </a:prstGeom>
          <a:noFill/>
          <a:ln w="9525">
            <a:noFill/>
            <a:miter lim="800000"/>
            <a:headEnd/>
            <a:tailEnd/>
          </a:ln>
        </p:spPr>
        <p:txBody>
          <a:bodyPr>
            <a:spAutoFit/>
          </a:bodyPr>
          <a:lstStyle/>
          <a:p>
            <a:pPr marL="338138" indent="-338138">
              <a:buFont typeface="Arial" charset="0"/>
              <a:buChar char="•"/>
            </a:pPr>
            <a:r>
              <a:rPr lang="en-US" sz="3200" b="1">
                <a:latin typeface="Perpetua" pitchFamily="18" charset="0"/>
              </a:rPr>
              <a:t>Click on the web surfer to go to Bloomberg for current stock quotes.</a:t>
            </a:r>
          </a:p>
        </p:txBody>
      </p:sp>
      <p:pic>
        <p:nvPicPr>
          <p:cNvPr id="78854" name="Picture 9" descr="bd09310_">
            <a:hlinkClick r:id="rId3"/>
          </p:cNvPr>
          <p:cNvPicPr>
            <a:picLocks noChangeAspect="1" noChangeArrowheads="1"/>
          </p:cNvPicPr>
          <p:nvPr/>
        </p:nvPicPr>
        <p:blipFill>
          <a:blip r:embed="rId4" cstate="print"/>
          <a:srcRect/>
          <a:stretch>
            <a:fillRect/>
          </a:stretch>
        </p:blipFill>
        <p:spPr bwMode="auto">
          <a:xfrm>
            <a:off x="6629400" y="3962400"/>
            <a:ext cx="1219200" cy="1700213"/>
          </a:xfrm>
          <a:prstGeom prst="rect">
            <a:avLst/>
          </a:prstGeom>
          <a:noFill/>
          <a:ln w="9525">
            <a:noFill/>
            <a:miter lim="800000"/>
            <a:headEnd/>
            <a:tailEnd/>
          </a:ln>
        </p:spPr>
      </p:pic>
      <p:pic>
        <p:nvPicPr>
          <p:cNvPr id="78855" name="Picture 2" descr="http://1.bp.blogspot.com/_K5IQ0b_NcQ4/TOWCYNsFo2I/AAAAAAAAABo/EKODX4yUDVU/s1600/Stock+Quotes.jpg"/>
          <p:cNvPicPr>
            <a:picLocks noChangeAspect="1" noChangeArrowheads="1"/>
          </p:cNvPicPr>
          <p:nvPr/>
        </p:nvPicPr>
        <p:blipFill>
          <a:blip r:embed="rId5" cstate="print"/>
          <a:srcRect/>
          <a:stretch>
            <a:fillRect/>
          </a:stretch>
        </p:blipFill>
        <p:spPr bwMode="auto">
          <a:xfrm>
            <a:off x="952500" y="3200400"/>
            <a:ext cx="4648200" cy="2563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914400" y="274638"/>
            <a:ext cx="7772400" cy="1020762"/>
          </a:xfrm>
          <a:solidFill>
            <a:schemeClr val="bg2"/>
          </a:solidFill>
        </p:spPr>
        <p:txBody>
          <a:bodyPr lIns="91417" tIns="45709" rIns="91417" bIns="45709" anchor="t"/>
          <a:lstStyle/>
          <a:p>
            <a:r>
              <a:rPr lang="en-US" sz="4800" b="1" smtClean="0"/>
              <a:t>Ethics Issues</a:t>
            </a:r>
          </a:p>
        </p:txBody>
      </p:sp>
      <p:sp>
        <p:nvSpPr>
          <p:cNvPr id="93187" name="Rectangle 3"/>
          <p:cNvSpPr>
            <a:spLocks noGrp="1" noChangeArrowheads="1"/>
          </p:cNvSpPr>
          <p:nvPr>
            <p:ph idx="1"/>
          </p:nvPr>
        </p:nvSpPr>
        <p:spPr>
          <a:xfrm>
            <a:off x="457200" y="1676400"/>
            <a:ext cx="8229600" cy="4525963"/>
          </a:xfrm>
        </p:spPr>
        <p:txBody>
          <a:bodyPr lIns="91417" tIns="45709" rIns="91417" bIns="45709" rtlCol="0">
            <a:normAutofit fontScale="92500" lnSpcReduction="10000"/>
          </a:bodyPr>
          <a:lstStyle/>
          <a:p>
            <a:pPr fontAlgn="auto">
              <a:spcAft>
                <a:spcPts val="0"/>
              </a:spcAft>
              <a:buFont typeface="Wingdings 2" pitchFamily="18" charset="2"/>
              <a:buNone/>
              <a:defRPr/>
            </a:pPr>
            <a:endParaRPr lang="en-US" sz="1300" b="1" smtClean="0">
              <a:cs typeface="Arial" charset="0"/>
            </a:endParaRPr>
          </a:p>
          <a:p>
            <a:pPr fontAlgn="auto">
              <a:spcAft>
                <a:spcPts val="0"/>
              </a:spcAft>
              <a:buFont typeface="Arial" pitchFamily="34" charset="0"/>
              <a:buChar char="•"/>
              <a:defRPr/>
            </a:pPr>
            <a:r>
              <a:rPr lang="en-US" b="1" smtClean="0">
                <a:cs typeface="Arial" charset="0"/>
              </a:rPr>
              <a:t>The status of pension funding (i.e., over- vs. under-funded) depends heavily on the choice of a discount rate. When actuaries are choosing the appropriate rate, should they give greater priority to </a:t>
            </a:r>
            <a:r>
              <a:rPr lang="en-US" b="1" smtClean="0">
                <a:solidFill>
                  <a:srgbClr val="0070C0"/>
                </a:solidFill>
                <a:cs typeface="Arial" charset="0"/>
              </a:rPr>
              <a:t>future pension recipients, management, or shareholders</a:t>
            </a:r>
            <a:r>
              <a:rPr lang="en-US" b="1" smtClean="0">
                <a:cs typeface="Arial" charset="0"/>
              </a:rPr>
              <a:t>?</a:t>
            </a:r>
          </a:p>
          <a:p>
            <a:pPr fontAlgn="auto">
              <a:spcAft>
                <a:spcPts val="0"/>
              </a:spcAft>
              <a:buFont typeface="Arial" pitchFamily="34" charset="0"/>
              <a:buChar char="•"/>
              <a:defRPr/>
            </a:pPr>
            <a:endParaRPr lang="en-US" sz="2200" b="1" smtClean="0">
              <a:cs typeface="Arial" charset="0"/>
            </a:endParaRPr>
          </a:p>
          <a:p>
            <a:pPr fontAlgn="auto">
              <a:spcAft>
                <a:spcPts val="0"/>
              </a:spcAft>
              <a:buFont typeface="Arial" pitchFamily="34" charset="0"/>
              <a:buChar char="•"/>
              <a:defRPr/>
            </a:pPr>
            <a:r>
              <a:rPr lang="en-US" b="1" smtClean="0">
                <a:cs typeface="Arial" charset="0"/>
              </a:rPr>
              <a:t>How has the increasing availability and use of the internet impacted the ability of stock traders to act unethically?</a:t>
            </a:r>
          </a:p>
          <a:p>
            <a:pPr fontAlgn="auto">
              <a:spcAft>
                <a:spcPts val="0"/>
              </a:spcAft>
              <a:buFont typeface="Arial" pitchFamily="34" charset="0"/>
              <a:buChar char="•"/>
              <a:defRPr/>
            </a:pPr>
            <a:endParaRPr lang="en-US" sz="2300" smtClean="0">
              <a:latin typeface="Arial Black" pitchFamily="34" charset="0"/>
            </a:endParaRPr>
          </a:p>
        </p:txBody>
      </p:sp>
      <p:sp>
        <p:nvSpPr>
          <p:cNvPr id="128001" name="Slide Number Placeholder 22"/>
          <p:cNvSpPr>
            <a:spLocks noGrp="1"/>
          </p:cNvSpPr>
          <p:nvPr>
            <p:ph type="sldNum" sz="quarter" idx="12"/>
          </p:nvPr>
        </p:nvSpPr>
        <p:spPr bwMode="auto">
          <a:ln>
            <a:round/>
            <a:headEnd/>
            <a:tailEnd/>
          </a:ln>
        </p:spPr>
        <p:txBody>
          <a:bodyPr/>
          <a:lstStyle/>
          <a:p>
            <a:pPr>
              <a:defRPr/>
            </a:pPr>
            <a:r>
              <a:rPr lang="en-US"/>
              <a:t>8-</a:t>
            </a:r>
            <a:fld id="{C5DE94DA-35A4-4712-B4C0-EC6A89F0CBBD}" type="slidenum">
              <a:rPr lang="en-US"/>
              <a:pPr>
                <a:defRPr/>
              </a:pPr>
              <a:t>76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1" end="1"/>
                                            </p:txEl>
                                          </p:spTgt>
                                        </p:tgtEl>
                                        <p:attrNameLst>
                                          <p:attrName>style.visibility</p:attrName>
                                        </p:attrNameLst>
                                      </p:cBhvr>
                                      <p:to>
                                        <p:strVal val="visible"/>
                                      </p:to>
                                    </p:set>
                                    <p:anim calcmode="lin" valueType="num">
                                      <p:cBhvr>
                                        <p:cTn id="7" dur="500" fill="hold"/>
                                        <p:tgtEl>
                                          <p:spTgt spid="9318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9318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3" end="3"/>
                                            </p:txEl>
                                          </p:spTgt>
                                        </p:tgtEl>
                                        <p:attrNameLst>
                                          <p:attrName>style.visibility</p:attrName>
                                        </p:attrNameLst>
                                      </p:cBhvr>
                                      <p:to>
                                        <p:strVal val="visible"/>
                                      </p:to>
                                    </p:set>
                                    <p:anim calcmode="lin" valueType="num">
                                      <p:cBhvr>
                                        <p:cTn id="14" dur="500" fill="hold"/>
                                        <p:tgtEl>
                                          <p:spTgt spid="9318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914400" y="274638"/>
            <a:ext cx="7772400" cy="944562"/>
          </a:xfrm>
          <a:solidFill>
            <a:schemeClr val="bg2"/>
          </a:solidFill>
        </p:spPr>
        <p:txBody>
          <a:bodyPr lIns="91417" tIns="45709" rIns="91417" bIns="45709" anchor="t"/>
          <a:lstStyle/>
          <a:p>
            <a:r>
              <a:rPr lang="en-US" sz="4800" b="1" smtClean="0"/>
              <a:t>Quick Quiz</a:t>
            </a:r>
          </a:p>
        </p:txBody>
      </p:sp>
      <p:sp>
        <p:nvSpPr>
          <p:cNvPr id="93187" name="Rectangle 3"/>
          <p:cNvSpPr>
            <a:spLocks noGrp="1" noChangeArrowheads="1"/>
          </p:cNvSpPr>
          <p:nvPr>
            <p:ph idx="1"/>
          </p:nvPr>
        </p:nvSpPr>
        <p:spPr>
          <a:xfrm>
            <a:off x="457200" y="1905000"/>
            <a:ext cx="8229600" cy="4525963"/>
          </a:xfrm>
        </p:spPr>
        <p:txBody>
          <a:bodyPr lIns="91417" tIns="45709" rIns="91417" bIns="45709"/>
          <a:lstStyle/>
          <a:p>
            <a:r>
              <a:rPr lang="en-US" b="1" smtClean="0">
                <a:cs typeface="Arial" charset="0"/>
              </a:rPr>
              <a:t>What is the value of a stock that is expected to pay a constant dividend of $2 per year if the required return is 15%?</a:t>
            </a:r>
          </a:p>
          <a:p>
            <a:pPr>
              <a:buFont typeface="Wingdings 2" pitchFamily="18" charset="2"/>
              <a:buNone/>
            </a:pPr>
            <a:endParaRPr lang="en-US" sz="2000" b="1" smtClean="0">
              <a:cs typeface="Arial" charset="0"/>
            </a:endParaRPr>
          </a:p>
          <a:p>
            <a:r>
              <a:rPr lang="en-US" b="1" smtClean="0">
                <a:cs typeface="Arial" charset="0"/>
              </a:rPr>
              <a:t>What if the company starts increasing dividends by 3% per year, beginning with the next dividend? The required return stays at 15%.</a:t>
            </a:r>
          </a:p>
          <a:p>
            <a:endParaRPr lang="en-US" sz="2300" smtClean="0">
              <a:latin typeface="Arial Black" pitchFamily="34" charset="0"/>
            </a:endParaRPr>
          </a:p>
        </p:txBody>
      </p:sp>
      <p:sp>
        <p:nvSpPr>
          <p:cNvPr id="130049" name="Slide Number Placeholder 22"/>
          <p:cNvSpPr>
            <a:spLocks noGrp="1"/>
          </p:cNvSpPr>
          <p:nvPr>
            <p:ph type="sldNum" sz="quarter" idx="12"/>
          </p:nvPr>
        </p:nvSpPr>
        <p:spPr bwMode="auto">
          <a:ln>
            <a:round/>
            <a:headEnd/>
            <a:tailEnd/>
          </a:ln>
        </p:spPr>
        <p:txBody>
          <a:bodyPr/>
          <a:lstStyle/>
          <a:p>
            <a:pPr>
              <a:defRPr/>
            </a:pPr>
            <a:r>
              <a:rPr lang="en-US"/>
              <a:t>8-</a:t>
            </a:r>
            <a:fld id="{D6B37950-13B4-4495-9727-A97C53B25F9C}" type="slidenum">
              <a:rPr lang="en-US"/>
              <a:pPr>
                <a:defRPr/>
              </a:pPr>
              <a:t>77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 calcmode="lin" valueType="num">
                                      <p:cBhvr>
                                        <p:cTn id="14"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914400" y="274638"/>
            <a:ext cx="7772400" cy="1020762"/>
          </a:xfrm>
          <a:solidFill>
            <a:schemeClr val="bg2"/>
          </a:solidFill>
        </p:spPr>
        <p:txBody>
          <a:bodyPr lIns="91417" tIns="45709" rIns="91417" bIns="45709" anchor="t"/>
          <a:lstStyle/>
          <a:p>
            <a:r>
              <a:rPr lang="en-US" sz="4800" b="1" smtClean="0"/>
              <a:t>Comprehensive Problem</a:t>
            </a:r>
          </a:p>
        </p:txBody>
      </p:sp>
      <p:sp>
        <p:nvSpPr>
          <p:cNvPr id="93187" name="Rectangle 3"/>
          <p:cNvSpPr>
            <a:spLocks noGrp="1" noChangeArrowheads="1"/>
          </p:cNvSpPr>
          <p:nvPr>
            <p:ph idx="1"/>
          </p:nvPr>
        </p:nvSpPr>
        <p:spPr>
          <a:xfrm>
            <a:off x="457200" y="1905000"/>
            <a:ext cx="8229600" cy="4525963"/>
          </a:xfrm>
        </p:spPr>
        <p:txBody>
          <a:bodyPr lIns="91417" tIns="45709" rIns="91417" bIns="45709"/>
          <a:lstStyle/>
          <a:p>
            <a:r>
              <a:rPr lang="en-US" b="1" smtClean="0">
                <a:cs typeface="Arial" charset="0"/>
              </a:rPr>
              <a:t>XYZ stock currently sells for $50 per share. The next expected annual dividend is $2, and the growth rate is 6%. What is the expected rate of return on this stock?</a:t>
            </a:r>
          </a:p>
          <a:p>
            <a:endParaRPr lang="en-US" sz="1800" b="1" smtClean="0">
              <a:cs typeface="Arial" charset="0"/>
            </a:endParaRPr>
          </a:p>
          <a:p>
            <a:r>
              <a:rPr lang="en-US" b="1" smtClean="0">
                <a:cs typeface="Arial" charset="0"/>
              </a:rPr>
              <a:t>If the required rate of return on this stock were 12%, what would the stock price be, and what would the dividend yield be?</a:t>
            </a:r>
          </a:p>
          <a:p>
            <a:endParaRPr lang="en-US" sz="2300" smtClean="0">
              <a:latin typeface="Arial Black" pitchFamily="34" charset="0"/>
            </a:endParaRPr>
          </a:p>
        </p:txBody>
      </p:sp>
      <p:sp>
        <p:nvSpPr>
          <p:cNvPr id="132097" name="Slide Number Placeholder 22"/>
          <p:cNvSpPr>
            <a:spLocks noGrp="1"/>
          </p:cNvSpPr>
          <p:nvPr>
            <p:ph type="sldNum" sz="quarter" idx="12"/>
          </p:nvPr>
        </p:nvSpPr>
        <p:spPr bwMode="auto">
          <a:ln>
            <a:round/>
            <a:headEnd/>
            <a:tailEnd/>
          </a:ln>
        </p:spPr>
        <p:txBody>
          <a:bodyPr/>
          <a:lstStyle/>
          <a:p>
            <a:pPr>
              <a:defRPr/>
            </a:pPr>
            <a:r>
              <a:rPr lang="en-US"/>
              <a:t>8-</a:t>
            </a:r>
            <a:fld id="{0EEC0870-116D-4C39-8E0C-7C77EE0D648F}" type="slidenum">
              <a:rPr lang="en-US"/>
              <a:pPr>
                <a:defRPr/>
              </a:pPr>
              <a:t>78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500" fill="hold"/>
                                        <p:tgtEl>
                                          <p:spTgt spid="93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31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3187">
                                            <p:txEl>
                                              <p:pRg st="2" end="2"/>
                                            </p:txEl>
                                          </p:spTgt>
                                        </p:tgtEl>
                                        <p:attrNameLst>
                                          <p:attrName>style.visibility</p:attrName>
                                        </p:attrNameLst>
                                      </p:cBhvr>
                                      <p:to>
                                        <p:strVal val="visible"/>
                                      </p:to>
                                    </p:set>
                                    <p:anim calcmode="lin" valueType="num">
                                      <p:cBhvr>
                                        <p:cTn id="14"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Number Placeholder 22"/>
          <p:cNvSpPr>
            <a:spLocks noGrp="1"/>
          </p:cNvSpPr>
          <p:nvPr>
            <p:ph type="sldNum" sz="quarter" idx="12"/>
          </p:nvPr>
        </p:nvSpPr>
        <p:spPr bwMode="auto">
          <a:ln>
            <a:round/>
            <a:headEnd/>
            <a:tailEnd/>
          </a:ln>
        </p:spPr>
        <p:txBody>
          <a:bodyPr/>
          <a:lstStyle/>
          <a:p>
            <a:pPr>
              <a:defRPr/>
            </a:pPr>
            <a:r>
              <a:rPr lang="en-US"/>
              <a:t>8-</a:t>
            </a:r>
            <a:fld id="{62A1AC30-C7B3-4050-8C0D-9192756FE8EE}" type="slidenum">
              <a:rPr lang="en-US"/>
              <a:pPr>
                <a:defRPr/>
              </a:pPr>
              <a:t>79</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Terminology</a:t>
            </a:r>
          </a:p>
        </p:txBody>
      </p:sp>
      <p:sp>
        <p:nvSpPr>
          <p:cNvPr id="5" name="TextBox 4"/>
          <p:cNvSpPr txBox="1">
            <a:spLocks noChangeArrowheads="1"/>
          </p:cNvSpPr>
          <p:nvPr/>
        </p:nvSpPr>
        <p:spPr bwMode="auto">
          <a:xfrm>
            <a:off x="609600" y="2133600"/>
            <a:ext cx="8229600" cy="5816600"/>
          </a:xfrm>
          <a:prstGeom prst="rect">
            <a:avLst/>
          </a:prstGeom>
          <a:noFill/>
          <a:ln w="9525">
            <a:noFill/>
            <a:miter lim="800000"/>
            <a:headEnd/>
            <a:tailEnd/>
          </a:ln>
        </p:spPr>
        <p:txBody>
          <a:bodyPr>
            <a:spAutoFit/>
          </a:bodyPr>
          <a:lstStyle/>
          <a:p>
            <a:r>
              <a:rPr lang="en-US" sz="3200" b="1">
                <a:latin typeface="Perpetua" pitchFamily="18" charset="0"/>
              </a:rPr>
              <a:t>Bonds versus Common Stock</a:t>
            </a:r>
          </a:p>
          <a:p>
            <a:r>
              <a:rPr lang="en-US" sz="3200" b="1">
                <a:latin typeface="Perpetua" pitchFamily="18" charset="0"/>
              </a:rPr>
              <a:t>Cash Dividends</a:t>
            </a:r>
          </a:p>
          <a:p>
            <a:r>
              <a:rPr lang="en-US" sz="3200" b="1">
                <a:latin typeface="Perpetua" pitchFamily="18" charset="0"/>
              </a:rPr>
              <a:t>Capital Gain Yield &amp; Dividend Yield</a:t>
            </a:r>
          </a:p>
          <a:p>
            <a:r>
              <a:rPr lang="en-US" sz="3200" b="1">
                <a:latin typeface="Perpetua" pitchFamily="18" charset="0"/>
              </a:rPr>
              <a:t>Dividend Growth Model (DGM)</a:t>
            </a:r>
          </a:p>
          <a:p>
            <a:r>
              <a:rPr lang="en-US" sz="3200" b="1">
                <a:latin typeface="Perpetua" pitchFamily="18" charset="0"/>
              </a:rPr>
              <a:t>Preferred Stock</a:t>
            </a:r>
          </a:p>
          <a:p>
            <a:r>
              <a:rPr lang="en-US" sz="3200" b="1">
                <a:latin typeface="Perpetua" pitchFamily="18" charset="0"/>
              </a:rPr>
              <a:t>Stock Market – NYSE </a:t>
            </a:r>
          </a:p>
          <a:p>
            <a:r>
              <a:rPr lang="en-US" sz="3200" b="1">
                <a:latin typeface="Perpetua" pitchFamily="18" charset="0"/>
              </a:rPr>
              <a:t>Electronic Exchange – NASDAQ</a:t>
            </a:r>
          </a:p>
          <a:p>
            <a:r>
              <a:rPr lang="en-US" sz="3200" b="1">
                <a:latin typeface="Perpetua" pitchFamily="18" charset="0"/>
              </a:rPr>
              <a:t>Stock Quotes</a:t>
            </a:r>
          </a:p>
          <a:p>
            <a:endParaRPr lang="en-US" sz="3200">
              <a:latin typeface="Arial Black" pitchFamily="34" charset="0"/>
            </a:endParaRPr>
          </a:p>
          <a:p>
            <a:endParaRPr lang="en-US" sz="3200">
              <a:latin typeface="Arial Black" pitchFamily="34" charset="0"/>
            </a:endParaRPr>
          </a:p>
          <a:p>
            <a:pPr>
              <a:buFont typeface="Arial" charset="0"/>
              <a:buChar char="•"/>
            </a:pPr>
            <a:endParaRPr lang="en-US" sz="3200">
              <a:latin typeface="Arial Black" pitchFamily="34" charset="0"/>
            </a:endParaRPr>
          </a:p>
          <a:p>
            <a:pPr>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22"/>
          <p:cNvSpPr>
            <a:spLocks noGrp="1"/>
          </p:cNvSpPr>
          <p:nvPr>
            <p:ph type="sldNum" sz="quarter" idx="12"/>
          </p:nvPr>
        </p:nvSpPr>
        <p:spPr bwMode="auto">
          <a:ln>
            <a:round/>
            <a:headEnd/>
            <a:tailEnd/>
          </a:ln>
        </p:spPr>
        <p:txBody>
          <a:bodyPr/>
          <a:lstStyle/>
          <a:p>
            <a:pPr>
              <a:defRPr/>
            </a:pPr>
            <a:r>
              <a:rPr lang="en-US"/>
              <a:t>8-</a:t>
            </a:r>
            <a:fld id="{4ED95DA2-2CFC-41E6-A03F-8536CC94A43A}" type="slidenum">
              <a:rPr lang="en-US"/>
              <a:pPr>
                <a:defRPr/>
              </a:pPr>
              <a:t>8</a:t>
            </a:fld>
            <a:endParaRPr lang="en-US"/>
          </a:p>
        </p:txBody>
      </p:sp>
      <p:sp>
        <p:nvSpPr>
          <p:cNvPr id="15363" name="TextBox 1"/>
          <p:cNvSpPr txBox="1">
            <a:spLocks noChangeArrowheads="1"/>
          </p:cNvSpPr>
          <p:nvPr/>
        </p:nvSpPr>
        <p:spPr bwMode="auto">
          <a:xfrm>
            <a:off x="914400" y="381000"/>
            <a:ext cx="7315200" cy="2124075"/>
          </a:xfrm>
          <a:prstGeom prst="rect">
            <a:avLst/>
          </a:prstGeom>
          <a:noFill/>
          <a:ln w="9525">
            <a:noFill/>
            <a:miter lim="800000"/>
            <a:headEnd/>
            <a:tailEnd/>
          </a:ln>
        </p:spPr>
        <p:txBody>
          <a:bodyPr>
            <a:spAutoFit/>
          </a:bodyPr>
          <a:lstStyle/>
          <a:p>
            <a:r>
              <a:rPr lang="en-US" sz="4400" b="1">
                <a:latin typeface="Perpetua" pitchFamily="18" charset="0"/>
              </a:rPr>
              <a:t>A visual representation of a </a:t>
            </a:r>
            <a:r>
              <a:rPr lang="en-US" sz="4400" b="1">
                <a:solidFill>
                  <a:srgbClr val="0070C0"/>
                </a:solidFill>
                <a:latin typeface="Perpetua" pitchFamily="18" charset="0"/>
              </a:rPr>
              <a:t>share of common stock</a:t>
            </a:r>
            <a:r>
              <a:rPr lang="en-US" sz="4400" b="1">
                <a:latin typeface="Perpetua" pitchFamily="18" charset="0"/>
              </a:rPr>
              <a:t> with dividends (D) forever</a:t>
            </a:r>
          </a:p>
        </p:txBody>
      </p:sp>
      <p:grpSp>
        <p:nvGrpSpPr>
          <p:cNvPr id="15364" name="Group 26"/>
          <p:cNvGrpSpPr>
            <a:grpSpLocks/>
          </p:cNvGrpSpPr>
          <p:nvPr/>
        </p:nvGrpSpPr>
        <p:grpSpPr bwMode="auto">
          <a:xfrm>
            <a:off x="990600" y="2971800"/>
            <a:ext cx="6934200" cy="990600"/>
            <a:chOff x="1295400" y="1905000"/>
            <a:chExt cx="6934200" cy="990600"/>
          </a:xfrm>
        </p:grpSpPr>
        <p:cxnSp>
          <p:nvCxnSpPr>
            <p:cNvPr id="4" name="Straight Connector 3"/>
            <p:cNvCxnSpPr/>
            <p:nvPr/>
          </p:nvCxnSpPr>
          <p:spPr>
            <a:xfrm>
              <a:off x="1295400" y="2895600"/>
              <a:ext cx="5943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0287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217738"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40677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4594225"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5783263"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9723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380" name="TextBox 21"/>
            <p:cNvSpPr txBox="1">
              <a:spLocks noChangeArrowheads="1"/>
            </p:cNvSpPr>
            <p:nvPr/>
          </p:nvSpPr>
          <p:spPr bwMode="auto">
            <a:xfrm>
              <a:off x="2286000" y="1905000"/>
              <a:ext cx="238125" cy="523220"/>
            </a:xfrm>
            <a:prstGeom prst="rect">
              <a:avLst/>
            </a:prstGeom>
            <a:noFill/>
            <a:ln w="9525">
              <a:noFill/>
              <a:miter lim="800000"/>
              <a:headEnd/>
              <a:tailEnd/>
            </a:ln>
          </p:spPr>
          <p:txBody>
            <a:bodyPr>
              <a:spAutoFit/>
            </a:bodyPr>
            <a:lstStyle/>
            <a:p>
              <a:r>
                <a:rPr lang="en-US" sz="2800">
                  <a:latin typeface="Arial Black" pitchFamily="34" charset="0"/>
                </a:rPr>
                <a:t>1</a:t>
              </a:r>
            </a:p>
          </p:txBody>
        </p:sp>
        <p:sp>
          <p:nvSpPr>
            <p:cNvPr id="15381" name="TextBox 22"/>
            <p:cNvSpPr txBox="1">
              <a:spLocks noChangeArrowheads="1"/>
            </p:cNvSpPr>
            <p:nvPr/>
          </p:nvSpPr>
          <p:spPr bwMode="auto">
            <a:xfrm>
              <a:off x="3505200" y="1905000"/>
              <a:ext cx="285750" cy="523220"/>
            </a:xfrm>
            <a:prstGeom prst="rect">
              <a:avLst/>
            </a:prstGeom>
            <a:noFill/>
            <a:ln w="9525">
              <a:noFill/>
              <a:miter lim="800000"/>
              <a:headEnd/>
              <a:tailEnd/>
            </a:ln>
          </p:spPr>
          <p:txBody>
            <a:bodyPr>
              <a:spAutoFit/>
            </a:bodyPr>
            <a:lstStyle/>
            <a:p>
              <a:r>
                <a:rPr lang="en-US" sz="2800">
                  <a:latin typeface="Arial Black" pitchFamily="34" charset="0"/>
                </a:rPr>
                <a:t>2</a:t>
              </a:r>
            </a:p>
          </p:txBody>
        </p:sp>
        <p:sp>
          <p:nvSpPr>
            <p:cNvPr id="15382" name="TextBox 23"/>
            <p:cNvSpPr txBox="1">
              <a:spLocks noChangeArrowheads="1"/>
            </p:cNvSpPr>
            <p:nvPr/>
          </p:nvSpPr>
          <p:spPr bwMode="auto">
            <a:xfrm>
              <a:off x="4724400" y="1905000"/>
              <a:ext cx="285750" cy="523220"/>
            </a:xfrm>
            <a:prstGeom prst="rect">
              <a:avLst/>
            </a:prstGeom>
            <a:noFill/>
            <a:ln w="9525">
              <a:noFill/>
              <a:miter lim="800000"/>
              <a:headEnd/>
              <a:tailEnd/>
            </a:ln>
          </p:spPr>
          <p:txBody>
            <a:bodyPr>
              <a:spAutoFit/>
            </a:bodyPr>
            <a:lstStyle/>
            <a:p>
              <a:r>
                <a:rPr lang="en-US" sz="2800">
                  <a:latin typeface="Arial Black" pitchFamily="34" charset="0"/>
                </a:rPr>
                <a:t>3</a:t>
              </a:r>
            </a:p>
          </p:txBody>
        </p:sp>
        <p:sp>
          <p:nvSpPr>
            <p:cNvPr id="15383" name="TextBox 24"/>
            <p:cNvSpPr txBox="1">
              <a:spLocks noChangeArrowheads="1"/>
            </p:cNvSpPr>
            <p:nvPr/>
          </p:nvSpPr>
          <p:spPr bwMode="auto">
            <a:xfrm>
              <a:off x="5867400" y="1905000"/>
              <a:ext cx="333375" cy="523220"/>
            </a:xfrm>
            <a:prstGeom prst="rect">
              <a:avLst/>
            </a:prstGeom>
            <a:noFill/>
            <a:ln w="9525">
              <a:noFill/>
              <a:miter lim="800000"/>
              <a:headEnd/>
              <a:tailEnd/>
            </a:ln>
          </p:spPr>
          <p:txBody>
            <a:bodyPr>
              <a:spAutoFit/>
            </a:bodyPr>
            <a:lstStyle/>
            <a:p>
              <a:r>
                <a:rPr lang="en-US" sz="2800">
                  <a:latin typeface="Arial Black" pitchFamily="34" charset="0"/>
                </a:rPr>
                <a:t>4</a:t>
              </a:r>
            </a:p>
          </p:txBody>
        </p:sp>
        <p:sp>
          <p:nvSpPr>
            <p:cNvPr id="15384" name="TextBox 25"/>
            <p:cNvSpPr txBox="1">
              <a:spLocks noChangeArrowheads="1"/>
            </p:cNvSpPr>
            <p:nvPr/>
          </p:nvSpPr>
          <p:spPr bwMode="auto">
            <a:xfrm>
              <a:off x="7086600" y="1905000"/>
              <a:ext cx="381000" cy="523220"/>
            </a:xfrm>
            <a:prstGeom prst="rect">
              <a:avLst/>
            </a:prstGeom>
            <a:noFill/>
            <a:ln w="9525">
              <a:noFill/>
              <a:miter lim="800000"/>
              <a:headEnd/>
              <a:tailEnd/>
            </a:ln>
          </p:spPr>
          <p:txBody>
            <a:bodyPr>
              <a:spAutoFit/>
            </a:bodyPr>
            <a:lstStyle/>
            <a:p>
              <a:r>
                <a:rPr lang="en-US" sz="2800">
                  <a:latin typeface="Arial Black" pitchFamily="34" charset="0"/>
                </a:rPr>
                <a:t>5</a:t>
              </a:r>
            </a:p>
          </p:txBody>
        </p:sp>
        <p:cxnSp>
          <p:nvCxnSpPr>
            <p:cNvPr id="29" name="Straight Connector 28"/>
            <p:cNvCxnSpPr/>
            <p:nvPr/>
          </p:nvCxnSpPr>
          <p:spPr>
            <a:xfrm rot="5400000">
              <a:off x="7962900" y="2628900"/>
              <a:ext cx="53340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5365" name="TextBox 27"/>
          <p:cNvSpPr txBox="1">
            <a:spLocks noChangeArrowheads="1"/>
          </p:cNvSpPr>
          <p:nvPr/>
        </p:nvSpPr>
        <p:spPr bwMode="auto">
          <a:xfrm>
            <a:off x="1676400" y="4191000"/>
            <a:ext cx="1066800" cy="584200"/>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$D</a:t>
            </a:r>
            <a:r>
              <a:rPr lang="en-US" sz="3200" b="1" baseline="-25000">
                <a:solidFill>
                  <a:srgbClr val="0070C0"/>
                </a:solidFill>
                <a:latin typeface="Arial Black" pitchFamily="34" charset="0"/>
              </a:rPr>
              <a:t>1</a:t>
            </a:r>
          </a:p>
        </p:txBody>
      </p:sp>
      <p:sp>
        <p:nvSpPr>
          <p:cNvPr id="15366" name="TextBox 28"/>
          <p:cNvSpPr txBox="1">
            <a:spLocks noChangeArrowheads="1"/>
          </p:cNvSpPr>
          <p:nvPr/>
        </p:nvSpPr>
        <p:spPr bwMode="auto">
          <a:xfrm>
            <a:off x="2895600" y="4191000"/>
            <a:ext cx="1066800" cy="584200"/>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$D</a:t>
            </a:r>
            <a:r>
              <a:rPr lang="en-US" sz="3200" b="1" baseline="-25000">
                <a:solidFill>
                  <a:srgbClr val="0070C0"/>
                </a:solidFill>
                <a:latin typeface="Arial Black" pitchFamily="34" charset="0"/>
              </a:rPr>
              <a:t>2</a:t>
            </a:r>
          </a:p>
        </p:txBody>
      </p:sp>
      <p:sp>
        <p:nvSpPr>
          <p:cNvPr id="15367" name="TextBox 29"/>
          <p:cNvSpPr txBox="1">
            <a:spLocks noChangeArrowheads="1"/>
          </p:cNvSpPr>
          <p:nvPr/>
        </p:nvSpPr>
        <p:spPr bwMode="auto">
          <a:xfrm>
            <a:off x="4114800" y="4191000"/>
            <a:ext cx="1066800" cy="584200"/>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$D</a:t>
            </a:r>
            <a:r>
              <a:rPr lang="en-US" sz="3200" b="1" baseline="-25000">
                <a:solidFill>
                  <a:srgbClr val="0070C0"/>
                </a:solidFill>
                <a:latin typeface="Arial Black" pitchFamily="34" charset="0"/>
              </a:rPr>
              <a:t>3</a:t>
            </a:r>
          </a:p>
        </p:txBody>
      </p:sp>
      <p:sp>
        <p:nvSpPr>
          <p:cNvPr id="15368" name="TextBox 30"/>
          <p:cNvSpPr txBox="1">
            <a:spLocks noChangeArrowheads="1"/>
          </p:cNvSpPr>
          <p:nvPr/>
        </p:nvSpPr>
        <p:spPr bwMode="auto">
          <a:xfrm>
            <a:off x="5334000" y="4191000"/>
            <a:ext cx="1066800" cy="584200"/>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$D</a:t>
            </a:r>
            <a:r>
              <a:rPr lang="en-US" sz="3200" b="1" baseline="-25000">
                <a:solidFill>
                  <a:srgbClr val="0070C0"/>
                </a:solidFill>
                <a:latin typeface="Arial Black" pitchFamily="34" charset="0"/>
              </a:rPr>
              <a:t>4</a:t>
            </a:r>
          </a:p>
        </p:txBody>
      </p:sp>
      <p:sp>
        <p:nvSpPr>
          <p:cNvPr id="15369" name="TextBox 31"/>
          <p:cNvSpPr txBox="1">
            <a:spLocks noChangeArrowheads="1"/>
          </p:cNvSpPr>
          <p:nvPr/>
        </p:nvSpPr>
        <p:spPr bwMode="auto">
          <a:xfrm>
            <a:off x="6553200" y="4191000"/>
            <a:ext cx="1066800" cy="584200"/>
          </a:xfrm>
          <a:prstGeom prst="rect">
            <a:avLst/>
          </a:prstGeom>
          <a:noFill/>
          <a:ln w="9525">
            <a:noFill/>
            <a:miter lim="800000"/>
            <a:headEnd/>
            <a:tailEnd/>
          </a:ln>
        </p:spPr>
        <p:txBody>
          <a:bodyPr>
            <a:spAutoFit/>
          </a:bodyPr>
          <a:lstStyle/>
          <a:p>
            <a:r>
              <a:rPr lang="en-US" sz="3200" b="1">
                <a:solidFill>
                  <a:srgbClr val="0070C0"/>
                </a:solidFill>
                <a:latin typeface="Arial Black" pitchFamily="34" charset="0"/>
              </a:rPr>
              <a:t>$D</a:t>
            </a:r>
            <a:r>
              <a:rPr lang="en-US" sz="3200" b="1" baseline="-25000">
                <a:solidFill>
                  <a:srgbClr val="0070C0"/>
                </a:solidFill>
                <a:latin typeface="Arial Black" pitchFamily="34" charset="0"/>
              </a:rPr>
              <a:t>5</a:t>
            </a:r>
          </a:p>
        </p:txBody>
      </p:sp>
      <p:cxnSp>
        <p:nvCxnSpPr>
          <p:cNvPr id="26" name="Straight Connector 25"/>
          <p:cNvCxnSpPr/>
          <p:nvPr/>
        </p:nvCxnSpPr>
        <p:spPr>
          <a:xfrm>
            <a:off x="7010400" y="3962400"/>
            <a:ext cx="914400" cy="0"/>
          </a:xfrm>
          <a:prstGeom prst="line">
            <a:avLst/>
          </a:prstGeom>
          <a:ln w="508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5371" name="TextBox 27"/>
          <p:cNvSpPr txBox="1">
            <a:spLocks noChangeArrowheads="1"/>
          </p:cNvSpPr>
          <p:nvPr/>
        </p:nvSpPr>
        <p:spPr bwMode="auto">
          <a:xfrm>
            <a:off x="7543800" y="4191000"/>
            <a:ext cx="1066800" cy="584200"/>
          </a:xfrm>
          <a:prstGeom prst="rect">
            <a:avLst/>
          </a:prstGeom>
          <a:noFill/>
          <a:ln w="9525">
            <a:noFill/>
            <a:miter lim="800000"/>
            <a:headEnd/>
            <a:tailEnd/>
          </a:ln>
        </p:spPr>
        <p:txBody>
          <a:bodyPr>
            <a:spAutoFit/>
          </a:bodyPr>
          <a:lstStyle/>
          <a:p>
            <a:r>
              <a:rPr lang="en-US" sz="3200">
                <a:solidFill>
                  <a:srgbClr val="FF0000"/>
                </a:solidFill>
                <a:latin typeface="Arial Black" pitchFamily="34" charset="0"/>
              </a:rPr>
              <a:t>$D</a:t>
            </a:r>
            <a:r>
              <a:rPr lang="en-US" sz="4800" baseline="-25000">
                <a:solidFill>
                  <a:srgbClr val="FF0000"/>
                </a:solidFill>
                <a:latin typeface="Arial Black" pitchFamily="34" charset="0"/>
              </a:rPr>
              <a:t>∞</a:t>
            </a:r>
            <a:endParaRPr lang="en-US" sz="3200" baseline="-25000">
              <a:solidFill>
                <a:srgbClr val="FF0000"/>
              </a:solidFill>
              <a:latin typeface="Arial Black" pitchFamily="34" charset="0"/>
            </a:endParaRPr>
          </a:p>
        </p:txBody>
      </p:sp>
      <p:sp>
        <p:nvSpPr>
          <p:cNvPr id="15372" name="TextBox 29"/>
          <p:cNvSpPr txBox="1">
            <a:spLocks noChangeArrowheads="1"/>
          </p:cNvSpPr>
          <p:nvPr/>
        </p:nvSpPr>
        <p:spPr bwMode="auto">
          <a:xfrm>
            <a:off x="7696200" y="2819400"/>
            <a:ext cx="914400" cy="769938"/>
          </a:xfrm>
          <a:prstGeom prst="rect">
            <a:avLst/>
          </a:prstGeom>
          <a:noFill/>
          <a:ln w="9525">
            <a:noFill/>
            <a:miter lim="800000"/>
            <a:headEnd/>
            <a:tailEnd/>
          </a:ln>
        </p:spPr>
        <p:txBody>
          <a:bodyPr>
            <a:spAutoFit/>
          </a:bodyPr>
          <a:lstStyle/>
          <a:p>
            <a:r>
              <a:rPr lang="en-US" sz="4400">
                <a:solidFill>
                  <a:srgbClr val="FF0000"/>
                </a:solidFill>
                <a:latin typeface="Arial Black" pitchFamily="34" charset="0"/>
              </a:rPr>
              <a: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2" name="Slide Number Placeholder 22"/>
          <p:cNvSpPr>
            <a:spLocks noGrp="1"/>
          </p:cNvSpPr>
          <p:nvPr>
            <p:ph type="sldNum" sz="quarter" idx="12"/>
          </p:nvPr>
        </p:nvSpPr>
        <p:spPr bwMode="auto">
          <a:ln>
            <a:round/>
            <a:headEnd/>
            <a:tailEnd/>
          </a:ln>
        </p:spPr>
        <p:txBody>
          <a:bodyPr/>
          <a:lstStyle/>
          <a:p>
            <a:pPr>
              <a:defRPr/>
            </a:pPr>
            <a:r>
              <a:rPr lang="en-US"/>
              <a:t>8-</a:t>
            </a:r>
            <a:fld id="{FE152249-E1BE-4834-BED5-9A131E73B6DC}" type="slidenum">
              <a:rPr lang="en-US"/>
              <a:pPr>
                <a:defRPr/>
              </a:pPr>
              <a:t>80</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Formulas</a:t>
            </a:r>
          </a:p>
        </p:txBody>
      </p:sp>
      <p:sp>
        <p:nvSpPr>
          <p:cNvPr id="6149"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graphicFrame>
        <p:nvGraphicFramePr>
          <p:cNvPr id="6146" name="Object 12"/>
          <p:cNvGraphicFramePr>
            <a:graphicFrameLocks noChangeAspect="1"/>
          </p:cNvGraphicFramePr>
          <p:nvPr/>
        </p:nvGraphicFramePr>
        <p:xfrm>
          <a:off x="1524000" y="3657600"/>
          <a:ext cx="6019800" cy="3009900"/>
        </p:xfrm>
        <a:graphic>
          <a:graphicData uri="http://schemas.openxmlformats.org/presentationml/2006/ole">
            <p:oleObj spid="_x0000_s6146" name="Equation" r:id="rId3" imgW="2158920" imgH="1462680" progId="Equation.3">
              <p:embed/>
            </p:oleObj>
          </a:graphicData>
        </a:graphic>
      </p:graphicFrame>
      <p:sp>
        <p:nvSpPr>
          <p:cNvPr id="6150" name="TextBox 6"/>
          <p:cNvSpPr txBox="1">
            <a:spLocks noChangeArrowheads="1"/>
          </p:cNvSpPr>
          <p:nvPr/>
        </p:nvSpPr>
        <p:spPr bwMode="auto">
          <a:xfrm>
            <a:off x="4800600" y="1905000"/>
            <a:ext cx="3200400" cy="1077913"/>
          </a:xfrm>
          <a:prstGeom prst="rect">
            <a:avLst/>
          </a:prstGeom>
          <a:noFill/>
          <a:ln w="9525">
            <a:noFill/>
            <a:miter lim="800000"/>
            <a:headEnd/>
            <a:tailEnd/>
          </a:ln>
        </p:spPr>
        <p:txBody>
          <a:bodyPr>
            <a:spAutoFit/>
          </a:bodyPr>
          <a:lstStyle/>
          <a:p>
            <a:r>
              <a:rPr lang="en-US" sz="3200" b="1">
                <a:latin typeface="Perpetua" pitchFamily="18" charset="0"/>
              </a:rPr>
              <a:t>P</a:t>
            </a:r>
            <a:r>
              <a:rPr lang="en-US" sz="3200" b="1" baseline="-25000">
                <a:latin typeface="Perpetua" pitchFamily="18" charset="0"/>
              </a:rPr>
              <a:t>0</a:t>
            </a:r>
            <a:r>
              <a:rPr lang="en-US" sz="3200" b="1">
                <a:latin typeface="Perpetua" pitchFamily="18" charset="0"/>
              </a:rPr>
              <a:t> =  </a:t>
            </a:r>
            <a:r>
              <a:rPr lang="en-US" sz="3200" b="1" u="sng">
                <a:latin typeface="Perpetua" pitchFamily="18" charset="0"/>
              </a:rPr>
              <a:t>D</a:t>
            </a:r>
          </a:p>
          <a:p>
            <a:r>
              <a:rPr lang="en-US" sz="3200" b="1">
                <a:latin typeface="Perpetua" pitchFamily="18" charset="0"/>
              </a:rPr>
              <a:t>         R</a:t>
            </a:r>
          </a:p>
        </p:txBody>
      </p:sp>
      <p:sp>
        <p:nvSpPr>
          <p:cNvPr id="6151" name="TextBox 7"/>
          <p:cNvSpPr txBox="1">
            <a:spLocks noChangeArrowheads="1"/>
          </p:cNvSpPr>
          <p:nvPr/>
        </p:nvSpPr>
        <p:spPr bwMode="auto">
          <a:xfrm>
            <a:off x="2514600" y="1905000"/>
            <a:ext cx="2362200" cy="954088"/>
          </a:xfrm>
          <a:prstGeom prst="rect">
            <a:avLst/>
          </a:prstGeom>
          <a:noFill/>
          <a:ln w="9525">
            <a:noFill/>
            <a:miter lim="800000"/>
            <a:headEnd/>
            <a:tailEnd/>
          </a:ln>
        </p:spPr>
        <p:txBody>
          <a:bodyPr>
            <a:spAutoFit/>
          </a:bodyPr>
          <a:lstStyle/>
          <a:p>
            <a:r>
              <a:rPr lang="en-US" sz="2800" b="1">
                <a:latin typeface="Perpetua" pitchFamily="18" charset="0"/>
              </a:rPr>
              <a:t>Value of a Perpetuity:</a:t>
            </a:r>
          </a:p>
        </p:txBody>
      </p:sp>
      <p:sp>
        <p:nvSpPr>
          <p:cNvPr id="6152" name="TextBox 8"/>
          <p:cNvSpPr txBox="1">
            <a:spLocks noChangeArrowheads="1"/>
          </p:cNvSpPr>
          <p:nvPr/>
        </p:nvSpPr>
        <p:spPr bwMode="auto">
          <a:xfrm>
            <a:off x="495300" y="3186113"/>
            <a:ext cx="8610600" cy="522287"/>
          </a:xfrm>
          <a:prstGeom prst="rect">
            <a:avLst/>
          </a:prstGeom>
          <a:noFill/>
          <a:ln w="9525">
            <a:noFill/>
            <a:miter lim="800000"/>
            <a:headEnd/>
            <a:tailEnd/>
          </a:ln>
        </p:spPr>
        <p:txBody>
          <a:bodyPr>
            <a:spAutoFit/>
          </a:bodyPr>
          <a:lstStyle/>
          <a:p>
            <a:r>
              <a:rPr lang="en-US" sz="2800" b="1">
                <a:latin typeface="Perpetua" pitchFamily="18" charset="0"/>
              </a:rPr>
              <a:t>Value of a Share of Common Stock using the DGM:</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Number Placeholder 22"/>
          <p:cNvSpPr>
            <a:spLocks noGrp="1"/>
          </p:cNvSpPr>
          <p:nvPr>
            <p:ph type="sldNum" sz="quarter" idx="12"/>
          </p:nvPr>
        </p:nvSpPr>
        <p:spPr bwMode="auto">
          <a:ln>
            <a:round/>
            <a:headEnd/>
            <a:tailEnd/>
          </a:ln>
        </p:spPr>
        <p:txBody>
          <a:bodyPr/>
          <a:lstStyle/>
          <a:p>
            <a:pPr>
              <a:defRPr/>
            </a:pPr>
            <a:r>
              <a:rPr lang="en-US"/>
              <a:t>8-</a:t>
            </a:r>
            <a:fld id="{E6452B97-200E-4671-8BB9-9EEB2D1B5FFE}" type="slidenum">
              <a:rPr lang="en-US"/>
              <a:pPr>
                <a:defRPr/>
              </a:pPr>
              <a:t>81</a:t>
            </a:fld>
            <a:endParaRPr lang="en-US"/>
          </a:p>
        </p:txBody>
      </p:sp>
      <p:sp>
        <p:nvSpPr>
          <p:cNvPr id="4" name="TextBox 3"/>
          <p:cNvSpPr txBox="1"/>
          <p:nvPr/>
        </p:nvSpPr>
        <p:spPr>
          <a:xfrm>
            <a:off x="1371600" y="381000"/>
            <a:ext cx="62484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Formulas</a:t>
            </a:r>
          </a:p>
        </p:txBody>
      </p:sp>
      <p:sp>
        <p:nvSpPr>
          <p:cNvPr id="83972" name="TextBox 4"/>
          <p:cNvSpPr txBox="1">
            <a:spLocks noChangeArrowheads="1"/>
          </p:cNvSpPr>
          <p:nvPr/>
        </p:nvSpPr>
        <p:spPr bwMode="auto">
          <a:xfrm>
            <a:off x="914400" y="2133600"/>
            <a:ext cx="7162800" cy="892175"/>
          </a:xfrm>
          <a:prstGeom prst="rect">
            <a:avLst/>
          </a:prstGeom>
          <a:noFill/>
          <a:ln w="9525">
            <a:noFill/>
            <a:miter lim="800000"/>
            <a:headEnd/>
            <a:tailEnd/>
          </a:ln>
        </p:spPr>
        <p:txBody>
          <a:bodyPr>
            <a:spAutoFit/>
          </a:bodyPr>
          <a:lstStyle/>
          <a:p>
            <a:endParaRPr lang="en-US" sz="3200">
              <a:latin typeface="Arial Black" pitchFamily="34" charset="0"/>
            </a:endParaRPr>
          </a:p>
          <a:p>
            <a:pPr>
              <a:buFont typeface="Arial" charset="0"/>
              <a:buChar char="•"/>
            </a:pPr>
            <a:endParaRPr lang="en-US" sz="2000">
              <a:latin typeface="Arial Black" pitchFamily="34" charset="0"/>
            </a:endParaRPr>
          </a:p>
        </p:txBody>
      </p:sp>
      <p:sp>
        <p:nvSpPr>
          <p:cNvPr id="83973" name="TextBox 8"/>
          <p:cNvSpPr txBox="1">
            <a:spLocks noChangeArrowheads="1"/>
          </p:cNvSpPr>
          <p:nvPr/>
        </p:nvSpPr>
        <p:spPr bwMode="auto">
          <a:xfrm>
            <a:off x="0" y="1981200"/>
            <a:ext cx="9144000" cy="954088"/>
          </a:xfrm>
          <a:prstGeom prst="rect">
            <a:avLst/>
          </a:prstGeom>
          <a:noFill/>
          <a:ln w="9525">
            <a:noFill/>
            <a:miter lim="800000"/>
            <a:headEnd/>
            <a:tailEnd/>
          </a:ln>
        </p:spPr>
        <p:txBody>
          <a:bodyPr>
            <a:spAutoFit/>
          </a:bodyPr>
          <a:lstStyle/>
          <a:p>
            <a:pPr algn="ctr"/>
            <a:r>
              <a:rPr lang="en-US" sz="2800" b="1">
                <a:latin typeface="Perpetua" pitchFamily="18" charset="0"/>
              </a:rPr>
              <a:t>Value of a Share of Common Stock </a:t>
            </a:r>
          </a:p>
          <a:p>
            <a:pPr algn="ctr"/>
            <a:r>
              <a:rPr lang="en-US" sz="2800" b="1">
                <a:latin typeface="Perpetua" pitchFamily="18" charset="0"/>
              </a:rPr>
              <a:t>using Multiples</a:t>
            </a:r>
          </a:p>
        </p:txBody>
      </p:sp>
      <p:sp>
        <p:nvSpPr>
          <p:cNvPr id="83974" name="TextBox 9"/>
          <p:cNvSpPr txBox="1">
            <a:spLocks noChangeArrowheads="1"/>
          </p:cNvSpPr>
          <p:nvPr/>
        </p:nvSpPr>
        <p:spPr bwMode="auto">
          <a:xfrm>
            <a:off x="1828800" y="3429000"/>
            <a:ext cx="6172200" cy="1692275"/>
          </a:xfrm>
          <a:prstGeom prst="rect">
            <a:avLst/>
          </a:prstGeom>
          <a:noFill/>
          <a:ln w="9525">
            <a:noFill/>
            <a:miter lim="800000"/>
            <a:headEnd/>
            <a:tailEnd/>
          </a:ln>
        </p:spPr>
        <p:txBody>
          <a:bodyPr>
            <a:spAutoFit/>
          </a:bodyPr>
          <a:lstStyle/>
          <a:p>
            <a:r>
              <a:rPr lang="en-US" sz="2800" b="1">
                <a:solidFill>
                  <a:srgbClr val="C00000"/>
                </a:solidFill>
                <a:latin typeface="Perpetua" pitchFamily="18" charset="0"/>
              </a:rPr>
              <a:t>P</a:t>
            </a:r>
            <a:r>
              <a:rPr lang="en-US" sz="2800" b="1" baseline="-25000">
                <a:solidFill>
                  <a:srgbClr val="C00000"/>
                </a:solidFill>
                <a:latin typeface="Perpetua" pitchFamily="18" charset="0"/>
              </a:rPr>
              <a:t>t </a:t>
            </a:r>
            <a:r>
              <a:rPr lang="en-US" sz="2800" b="1">
                <a:solidFill>
                  <a:srgbClr val="C00000"/>
                </a:solidFill>
                <a:latin typeface="Perpetua" pitchFamily="18" charset="0"/>
              </a:rPr>
              <a:t>= Benchmark PE ratio X EPS</a:t>
            </a:r>
            <a:r>
              <a:rPr lang="en-US" sz="2800" b="1" baseline="-25000">
                <a:solidFill>
                  <a:srgbClr val="C00000"/>
                </a:solidFill>
                <a:latin typeface="Perpetua" pitchFamily="18" charset="0"/>
              </a:rPr>
              <a:t>t</a:t>
            </a:r>
          </a:p>
          <a:p>
            <a:endParaRPr lang="en-US" sz="2000" b="1">
              <a:solidFill>
                <a:srgbClr val="C00000"/>
              </a:solidFill>
              <a:latin typeface="Perpetua" pitchFamily="18" charset="0"/>
            </a:endParaRPr>
          </a:p>
          <a:p>
            <a:r>
              <a:rPr lang="en-US" sz="2800" b="1">
                <a:solidFill>
                  <a:srgbClr val="C00000"/>
                </a:solidFill>
                <a:latin typeface="Perpetua" pitchFamily="18" charset="0"/>
              </a:rPr>
              <a:t>P</a:t>
            </a:r>
            <a:r>
              <a:rPr lang="en-US" sz="2800" b="1" baseline="-25000">
                <a:solidFill>
                  <a:srgbClr val="C00000"/>
                </a:solidFill>
                <a:latin typeface="Perpetua" pitchFamily="18" charset="0"/>
              </a:rPr>
              <a:t>t</a:t>
            </a:r>
            <a:r>
              <a:rPr lang="en-US" sz="2800" b="1">
                <a:solidFill>
                  <a:srgbClr val="C00000"/>
                </a:solidFill>
                <a:latin typeface="Perpetua" pitchFamily="18" charset="0"/>
              </a:rPr>
              <a:t> = Benchmark price-sales ratio X Sales per share</a:t>
            </a:r>
            <a:r>
              <a:rPr lang="en-US" sz="2800" b="1" baseline="-25000">
                <a:solidFill>
                  <a:srgbClr val="C00000"/>
                </a:solidFill>
                <a:latin typeface="Perpetua" pitchFamily="18" charset="0"/>
              </a:rPr>
              <a:t>t</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Number Placeholder 22"/>
          <p:cNvSpPr>
            <a:spLocks noGrp="1"/>
          </p:cNvSpPr>
          <p:nvPr>
            <p:ph type="sldNum" sz="quarter" idx="12"/>
          </p:nvPr>
        </p:nvSpPr>
        <p:spPr bwMode="auto">
          <a:ln>
            <a:round/>
            <a:headEnd/>
            <a:tailEnd/>
          </a:ln>
        </p:spPr>
        <p:txBody>
          <a:bodyPr/>
          <a:lstStyle/>
          <a:p>
            <a:pPr>
              <a:defRPr/>
            </a:pPr>
            <a:r>
              <a:rPr lang="en-US"/>
              <a:t>8-</a:t>
            </a:r>
            <a:fld id="{AB593277-D120-4B09-9DA3-BB5F0B671F4F}" type="slidenum">
              <a:rPr lang="en-US"/>
              <a:pPr>
                <a:defRPr/>
              </a:pPr>
              <a:t>82</a:t>
            </a:fld>
            <a:endParaRPr lang="en-US"/>
          </a:p>
        </p:txBody>
      </p:sp>
      <p:pic>
        <p:nvPicPr>
          <p:cNvPr id="84995" name="Picture 3" descr="C:\Users\Eric\AppData\Local\Microsoft\Windows\Temporary Internet Files\Content.IE5\9DABV0J9\MP900433178[1].jpg"/>
          <p:cNvPicPr>
            <a:picLocks noChangeAspect="1" noChangeArrowheads="1"/>
          </p:cNvPicPr>
          <p:nvPr/>
        </p:nvPicPr>
        <p:blipFill>
          <a:blip r:embed="rId2" cstate="print"/>
          <a:srcRect/>
          <a:stretch>
            <a:fillRect/>
          </a:stretch>
        </p:blipFill>
        <p:spPr bwMode="auto">
          <a:xfrm>
            <a:off x="6172200" y="2057400"/>
            <a:ext cx="2862263" cy="2965450"/>
          </a:xfrm>
          <a:prstGeom prst="rect">
            <a:avLst/>
          </a:prstGeom>
          <a:noFill/>
          <a:ln w="9525">
            <a:noFill/>
            <a:miter lim="800000"/>
            <a:headEnd/>
            <a:tailEnd/>
          </a:ln>
        </p:spPr>
      </p:pic>
      <p:sp>
        <p:nvSpPr>
          <p:cNvPr id="4" name="TextBox 3"/>
          <p:cNvSpPr txBox="1"/>
          <p:nvPr/>
        </p:nvSpPr>
        <p:spPr>
          <a:xfrm>
            <a:off x="685800" y="381000"/>
            <a:ext cx="7848600" cy="830263"/>
          </a:xfrm>
          <a:prstGeom prst="rect">
            <a:avLst/>
          </a:prstGeom>
          <a:solidFill>
            <a:schemeClr val="bg2"/>
          </a:solidFill>
        </p:spPr>
        <p:txBody>
          <a:bodyPr>
            <a:spAutoFit/>
          </a:bodyPr>
          <a:lstStyle/>
          <a:p>
            <a:pPr algn="ctr" fontAlgn="auto">
              <a:spcBef>
                <a:spcPts val="0"/>
              </a:spcBef>
              <a:spcAft>
                <a:spcPts val="0"/>
              </a:spcAft>
              <a:defRPr/>
            </a:pPr>
            <a:r>
              <a:rPr lang="en-US" sz="4800" b="1" dirty="0">
                <a:solidFill>
                  <a:schemeClr val="tx2"/>
                </a:solidFill>
                <a:latin typeface="+mj-lt"/>
                <a:cs typeface="+mn-cs"/>
              </a:rPr>
              <a:t>Key Concepts and Skills</a:t>
            </a:r>
          </a:p>
        </p:txBody>
      </p:sp>
      <p:sp>
        <p:nvSpPr>
          <p:cNvPr id="5" name="TextBox 4"/>
          <p:cNvSpPr txBox="1">
            <a:spLocks noChangeArrowheads="1"/>
          </p:cNvSpPr>
          <p:nvPr/>
        </p:nvSpPr>
        <p:spPr bwMode="auto">
          <a:xfrm>
            <a:off x="228600" y="1828800"/>
            <a:ext cx="7162800" cy="4295775"/>
          </a:xfrm>
          <a:prstGeom prst="rect">
            <a:avLst/>
          </a:prstGeom>
          <a:noFill/>
          <a:ln w="9525">
            <a:noFill/>
            <a:miter lim="800000"/>
            <a:headEnd/>
            <a:tailEnd/>
          </a:ln>
        </p:spPr>
        <p:txBody>
          <a:bodyPr>
            <a:spAutoFit/>
          </a:bodyPr>
          <a:lstStyle/>
          <a:p>
            <a:pPr marL="287338" indent="-287338">
              <a:buFont typeface="Arial" charset="0"/>
              <a:buChar char="•"/>
            </a:pPr>
            <a:r>
              <a:rPr lang="en-US" sz="3200" b="1">
                <a:latin typeface="Perpetua" pitchFamily="18" charset="0"/>
              </a:rPr>
              <a:t>Compute the future dividend stream based on dividend growth</a:t>
            </a:r>
          </a:p>
          <a:p>
            <a:pPr marL="287338" indent="-287338">
              <a:buFont typeface="Arial" charset="0"/>
              <a:buChar char="•"/>
            </a:pPr>
            <a:r>
              <a:rPr lang="en-US" sz="3200" b="1">
                <a:latin typeface="Perpetua" pitchFamily="18" charset="0"/>
              </a:rPr>
              <a:t>Use the Dividend Growth Model (DGM) to determine the price of stock</a:t>
            </a:r>
          </a:p>
          <a:p>
            <a:pPr marL="287338" indent="-287338">
              <a:buFont typeface="Arial" charset="0"/>
              <a:buChar char="•"/>
            </a:pPr>
            <a:r>
              <a:rPr lang="en-US" sz="3200" b="1">
                <a:latin typeface="Perpetua" pitchFamily="18" charset="0"/>
              </a:rPr>
              <a:t>Explain how stock markets work</a:t>
            </a:r>
          </a:p>
          <a:p>
            <a:pPr marL="287338" indent="-287338">
              <a:buFont typeface="Arial" charset="0"/>
              <a:buChar char="•"/>
            </a:pPr>
            <a:r>
              <a:rPr lang="en-US" sz="3200" b="1">
                <a:latin typeface="Perpetua" pitchFamily="18" charset="0"/>
              </a:rPr>
              <a:t>Describe the workings of a stock exchange</a:t>
            </a:r>
          </a:p>
          <a:p>
            <a:pPr marL="287338" indent="-287338">
              <a:buFont typeface="Arial" charset="0"/>
              <a:buChar char="•"/>
            </a:pPr>
            <a:endParaRPr lang="en-US" sz="3200">
              <a:latin typeface="Arial Black" pitchFamily="34" charset="0"/>
            </a:endParaRPr>
          </a:p>
          <a:p>
            <a:pPr marL="287338" indent="-287338">
              <a:buFont typeface="Arial" charset="0"/>
              <a:buChar char="•"/>
            </a:pPr>
            <a:endParaRPr lang="en-US" sz="200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22"/>
          <p:cNvSpPr>
            <a:spLocks noGrp="1"/>
          </p:cNvSpPr>
          <p:nvPr>
            <p:ph type="sldNum" sz="quarter" idx="12"/>
          </p:nvPr>
        </p:nvSpPr>
        <p:spPr bwMode="auto">
          <a:ln>
            <a:round/>
            <a:headEnd/>
            <a:tailEnd/>
          </a:ln>
        </p:spPr>
        <p:txBody>
          <a:bodyPr/>
          <a:lstStyle/>
          <a:p>
            <a:pPr>
              <a:defRPr/>
            </a:pPr>
            <a:r>
              <a:rPr lang="en-US"/>
              <a:t>8-</a:t>
            </a:r>
            <a:fld id="{214B27E3-E338-4672-951B-3EEA30EF53C6}" type="slidenum">
              <a:rPr lang="en-US"/>
              <a:pPr>
                <a:defRPr/>
              </a:pPr>
              <a:t>83</a:t>
            </a:fld>
            <a:endParaRPr lang="en-US"/>
          </a:p>
        </p:txBody>
      </p:sp>
      <p:sp>
        <p:nvSpPr>
          <p:cNvPr id="86019" name="TextBox 3"/>
          <p:cNvSpPr txBox="1">
            <a:spLocks noChangeArrowheads="1"/>
          </p:cNvSpPr>
          <p:nvPr/>
        </p:nvSpPr>
        <p:spPr bwMode="auto">
          <a:xfrm>
            <a:off x="1371600" y="381000"/>
            <a:ext cx="6248400" cy="830263"/>
          </a:xfrm>
          <a:prstGeom prst="rect">
            <a:avLst/>
          </a:prstGeom>
          <a:noFill/>
          <a:ln w="9525">
            <a:noFill/>
            <a:miter lim="800000"/>
            <a:headEnd/>
            <a:tailEnd/>
          </a:ln>
        </p:spPr>
        <p:txBody>
          <a:bodyPr>
            <a:spAutoFit/>
          </a:bodyPr>
          <a:lstStyle/>
          <a:p>
            <a:pPr algn="ctr"/>
            <a:endParaRPr lang="en-US" sz="4800">
              <a:latin typeface="Arial Black" pitchFamily="34" charset="0"/>
            </a:endParaRPr>
          </a:p>
        </p:txBody>
      </p:sp>
      <p:sp>
        <p:nvSpPr>
          <p:cNvPr id="5" name="TextBox 4"/>
          <p:cNvSpPr txBox="1">
            <a:spLocks noChangeArrowheads="1"/>
          </p:cNvSpPr>
          <p:nvPr/>
        </p:nvSpPr>
        <p:spPr bwMode="auto">
          <a:xfrm>
            <a:off x="2667000" y="2362200"/>
            <a:ext cx="6477000" cy="4849813"/>
          </a:xfrm>
          <a:prstGeom prst="rect">
            <a:avLst/>
          </a:prstGeom>
          <a:noFill/>
          <a:ln w="9525">
            <a:noFill/>
            <a:miter lim="800000"/>
            <a:headEnd/>
            <a:tailEnd/>
          </a:ln>
        </p:spPr>
        <p:txBody>
          <a:bodyPr>
            <a:spAutoFit/>
          </a:bodyPr>
          <a:lstStyle/>
          <a:p>
            <a:pPr marL="457200" indent="-457200">
              <a:buFont typeface="Franklin Gothic Book" pitchFamily="34" charset="0"/>
              <a:buAutoNum type="arabicPeriod"/>
            </a:pPr>
            <a:r>
              <a:rPr lang="en-US" sz="2800" b="1">
                <a:latin typeface="Perpetua" pitchFamily="18" charset="0"/>
              </a:rPr>
              <a:t>A stock’s value is the </a:t>
            </a:r>
            <a:r>
              <a:rPr lang="en-US" sz="2800" b="1">
                <a:solidFill>
                  <a:srgbClr val="0070C0"/>
                </a:solidFill>
                <a:latin typeface="Perpetua" pitchFamily="18" charset="0"/>
              </a:rPr>
              <a:t>present value</a:t>
            </a:r>
            <a:r>
              <a:rPr lang="en-US" sz="2800" b="1">
                <a:latin typeface="Perpetua" pitchFamily="18" charset="0"/>
              </a:rPr>
              <a:t> of all expected future earnings.</a:t>
            </a:r>
          </a:p>
          <a:p>
            <a:pPr marL="457200" indent="-457200"/>
            <a:endParaRPr lang="en-US" sz="1600" b="1">
              <a:latin typeface="Perpetua" pitchFamily="18" charset="0"/>
            </a:endParaRPr>
          </a:p>
          <a:p>
            <a:pPr marL="457200" indent="-457200"/>
            <a:r>
              <a:rPr lang="en-US" sz="2800" b="1">
                <a:latin typeface="Perpetua" pitchFamily="18" charset="0"/>
              </a:rPr>
              <a:t>2. 	Computing the future dividends of a stock is the key to understanding its value</a:t>
            </a:r>
          </a:p>
          <a:p>
            <a:pPr marL="457200" indent="-457200"/>
            <a:endParaRPr lang="en-US" sz="1600" b="1">
              <a:latin typeface="Perpetua" pitchFamily="18" charset="0"/>
            </a:endParaRPr>
          </a:p>
          <a:p>
            <a:pPr marL="457200" indent="-457200"/>
            <a:r>
              <a:rPr lang="en-US" sz="2800" b="1">
                <a:latin typeface="Perpetua" pitchFamily="18" charset="0"/>
              </a:rPr>
              <a:t>3. 	Issuing stock provides the firm long-term funding</a:t>
            </a:r>
          </a:p>
          <a:p>
            <a:pPr marL="457200" indent="-457200"/>
            <a:endParaRPr lang="en-US" sz="3200">
              <a:latin typeface="Arial Black" pitchFamily="34" charset="0"/>
            </a:endParaRPr>
          </a:p>
          <a:p>
            <a:pPr marL="457200" indent="-457200">
              <a:buFont typeface="Arial" charset="0"/>
              <a:buChar char="•"/>
            </a:pPr>
            <a:endParaRPr lang="en-US" sz="3200">
              <a:latin typeface="Arial Black" pitchFamily="34" charset="0"/>
            </a:endParaRPr>
          </a:p>
          <a:p>
            <a:pPr marL="457200" indent="-457200">
              <a:buFont typeface="Arial" charset="0"/>
              <a:buChar char="•"/>
            </a:pPr>
            <a:endParaRPr lang="en-US" sz="2000">
              <a:latin typeface="Arial Black" pitchFamily="34" charset="0"/>
            </a:endParaRPr>
          </a:p>
        </p:txBody>
      </p:sp>
      <p:pic>
        <p:nvPicPr>
          <p:cNvPr id="86021" name="Picture 2" descr="C:\Users\Eric\Documents\PKO_0005490.png"/>
          <p:cNvPicPr>
            <a:picLocks noChangeAspect="1" noChangeArrowheads="1"/>
          </p:cNvPicPr>
          <p:nvPr/>
        </p:nvPicPr>
        <p:blipFill>
          <a:blip r:embed="rId3" cstate="print"/>
          <a:srcRect/>
          <a:stretch>
            <a:fillRect/>
          </a:stretch>
        </p:blipFill>
        <p:spPr bwMode="auto">
          <a:xfrm>
            <a:off x="457200" y="1028700"/>
            <a:ext cx="1828800" cy="4421188"/>
          </a:xfrm>
          <a:prstGeom prst="rect">
            <a:avLst/>
          </a:prstGeom>
          <a:noFill/>
          <a:ln w="9525">
            <a:noFill/>
            <a:miter lim="800000"/>
            <a:headEnd/>
            <a:tailEnd/>
          </a:ln>
        </p:spPr>
      </p:pic>
      <p:grpSp>
        <p:nvGrpSpPr>
          <p:cNvPr id="86022" name="Group 8"/>
          <p:cNvGrpSpPr>
            <a:grpSpLocks/>
          </p:cNvGrpSpPr>
          <p:nvPr/>
        </p:nvGrpSpPr>
        <p:grpSpPr bwMode="auto">
          <a:xfrm>
            <a:off x="2286000" y="0"/>
            <a:ext cx="6248400" cy="2057400"/>
            <a:chOff x="2286000" y="0"/>
            <a:chExt cx="5715000" cy="2057400"/>
          </a:xfrm>
        </p:grpSpPr>
        <p:sp>
          <p:nvSpPr>
            <p:cNvPr id="7" name="Cloud Callout 6"/>
            <p:cNvSpPr/>
            <p:nvPr/>
          </p:nvSpPr>
          <p:spPr>
            <a:xfrm>
              <a:off x="2286000" y="0"/>
              <a:ext cx="5715000" cy="2057400"/>
            </a:xfrm>
            <a:prstGeom prst="cloudCallout">
              <a:avLst>
                <a:gd name="adj1" fmla="val -62302"/>
                <a:gd name="adj2" fmla="val 7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TextBox 7"/>
            <p:cNvSpPr txBox="1"/>
            <p:nvPr/>
          </p:nvSpPr>
          <p:spPr>
            <a:xfrm>
              <a:off x="2971335" y="381000"/>
              <a:ext cx="4724748" cy="1077913"/>
            </a:xfrm>
            <a:prstGeom prst="rect">
              <a:avLst/>
            </a:prstGeom>
            <a:noFill/>
          </p:spPr>
          <p:txBody>
            <a:bodyPr>
              <a:spAutoFit/>
            </a:bodyPr>
            <a:lstStyle/>
            <a:p>
              <a:pPr fontAlgn="auto">
                <a:spcBef>
                  <a:spcPts val="0"/>
                </a:spcBef>
                <a:spcAft>
                  <a:spcPts val="0"/>
                </a:spcAft>
                <a:defRPr/>
              </a:pPr>
              <a:r>
                <a:rPr lang="en-US" sz="3200" b="1" dirty="0">
                  <a:latin typeface="+mj-lt"/>
                  <a:cs typeface="+mn-cs"/>
                </a:rPr>
                <a:t>What are the </a:t>
              </a:r>
              <a:r>
                <a:rPr lang="en-US" sz="3200" b="1" u="sng" dirty="0">
                  <a:latin typeface="+mj-lt"/>
                  <a:cs typeface="+mn-cs"/>
                </a:rPr>
                <a:t>most</a:t>
              </a:r>
              <a:r>
                <a:rPr lang="en-US" sz="3200" b="1" dirty="0">
                  <a:latin typeface="+mj-lt"/>
                  <a:cs typeface="+mn-cs"/>
                </a:rPr>
                <a:t> </a:t>
              </a:r>
              <a:r>
                <a:rPr lang="en-US" sz="3200" b="1" u="sng" dirty="0">
                  <a:latin typeface="+mj-lt"/>
                  <a:cs typeface="+mn-cs"/>
                </a:rPr>
                <a:t>important </a:t>
              </a:r>
              <a:r>
                <a:rPr lang="en-US" sz="3200" b="1" dirty="0">
                  <a:latin typeface="+mj-lt"/>
                  <a:cs typeface="+mn-cs"/>
                </a:rPr>
                <a:t> topics of this chapter?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p:cTn id="1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22"/>
          <p:cNvSpPr>
            <a:spLocks noGrp="1"/>
          </p:cNvSpPr>
          <p:nvPr>
            <p:ph type="sldNum" sz="quarter" idx="12"/>
          </p:nvPr>
        </p:nvSpPr>
        <p:spPr bwMode="auto">
          <a:ln>
            <a:round/>
            <a:headEnd/>
            <a:tailEnd/>
          </a:ln>
        </p:spPr>
        <p:txBody>
          <a:bodyPr/>
          <a:lstStyle/>
          <a:p>
            <a:pPr>
              <a:defRPr/>
            </a:pPr>
            <a:r>
              <a:rPr lang="en-US"/>
              <a:t>8-</a:t>
            </a:r>
            <a:fld id="{1F18AD7A-F145-4A0D-BFBC-044341AD2144}" type="slidenum">
              <a:rPr lang="en-US"/>
              <a:pPr>
                <a:defRPr/>
              </a:pPr>
              <a:t>84</a:t>
            </a:fld>
            <a:endParaRPr lang="en-US"/>
          </a:p>
        </p:txBody>
      </p:sp>
      <p:sp>
        <p:nvSpPr>
          <p:cNvPr id="87043" name="TextBox 3"/>
          <p:cNvSpPr txBox="1">
            <a:spLocks noChangeArrowheads="1"/>
          </p:cNvSpPr>
          <p:nvPr/>
        </p:nvSpPr>
        <p:spPr bwMode="auto">
          <a:xfrm>
            <a:off x="1371600" y="381000"/>
            <a:ext cx="6248400" cy="830263"/>
          </a:xfrm>
          <a:prstGeom prst="rect">
            <a:avLst/>
          </a:prstGeom>
          <a:noFill/>
          <a:ln w="9525">
            <a:noFill/>
            <a:miter lim="800000"/>
            <a:headEnd/>
            <a:tailEnd/>
          </a:ln>
        </p:spPr>
        <p:txBody>
          <a:bodyPr>
            <a:spAutoFit/>
          </a:bodyPr>
          <a:lstStyle/>
          <a:p>
            <a:pPr algn="ctr"/>
            <a:endParaRPr lang="en-US" sz="4800">
              <a:latin typeface="Arial Black" pitchFamily="34" charset="0"/>
            </a:endParaRPr>
          </a:p>
        </p:txBody>
      </p:sp>
      <p:sp>
        <p:nvSpPr>
          <p:cNvPr id="5" name="TextBox 4"/>
          <p:cNvSpPr txBox="1">
            <a:spLocks noChangeArrowheads="1"/>
          </p:cNvSpPr>
          <p:nvPr/>
        </p:nvSpPr>
        <p:spPr bwMode="auto">
          <a:xfrm>
            <a:off x="2641600" y="2438400"/>
            <a:ext cx="6477000" cy="5092700"/>
          </a:xfrm>
          <a:prstGeom prst="rect">
            <a:avLst/>
          </a:prstGeom>
          <a:noFill/>
          <a:ln w="9525">
            <a:noFill/>
            <a:miter lim="800000"/>
            <a:headEnd/>
            <a:tailEnd/>
          </a:ln>
        </p:spPr>
        <p:txBody>
          <a:bodyPr>
            <a:spAutoFit/>
          </a:bodyPr>
          <a:lstStyle/>
          <a:p>
            <a:pPr marL="514350" indent="-514350">
              <a:buFontTx/>
              <a:buAutoNum type="arabicPeriod" startAt="4"/>
            </a:pPr>
            <a:r>
              <a:rPr lang="en-US" sz="2800" b="1">
                <a:latin typeface="Perpetua" pitchFamily="18" charset="0"/>
              </a:rPr>
              <a:t>The Dividend Growth Model (DGM) provides us help with infinite dividend streams</a:t>
            </a:r>
          </a:p>
          <a:p>
            <a:pPr marL="514350" indent="-514350"/>
            <a:endParaRPr lang="en-US" sz="2800" b="1">
              <a:latin typeface="Perpetua" pitchFamily="18" charset="0"/>
            </a:endParaRPr>
          </a:p>
          <a:p>
            <a:pPr marL="514350" indent="-514350"/>
            <a:r>
              <a:rPr lang="en-US" sz="2800" b="1">
                <a:latin typeface="Perpetua" pitchFamily="18" charset="0"/>
              </a:rPr>
              <a:t>5.   Stocks are bought and sold each business day with reporting via stock quotes</a:t>
            </a:r>
          </a:p>
          <a:p>
            <a:pPr marL="514350" indent="-514350"/>
            <a:endParaRPr lang="en-US" sz="2000">
              <a:latin typeface="Arial Black" pitchFamily="34" charset="0"/>
            </a:endParaRPr>
          </a:p>
          <a:p>
            <a:pPr marL="514350" indent="-514350"/>
            <a:endParaRPr lang="en-US" sz="2800">
              <a:latin typeface="Arial Black" pitchFamily="34" charset="0"/>
            </a:endParaRPr>
          </a:p>
          <a:p>
            <a:pPr marL="514350" indent="-514350"/>
            <a:endParaRPr lang="en-US" sz="3200">
              <a:latin typeface="Arial Black" pitchFamily="34" charset="0"/>
            </a:endParaRPr>
          </a:p>
          <a:p>
            <a:pPr marL="514350" indent="-514350">
              <a:buFont typeface="Arial" charset="0"/>
              <a:buChar char="•"/>
            </a:pPr>
            <a:endParaRPr lang="en-US" sz="3200">
              <a:latin typeface="Arial Black" pitchFamily="34" charset="0"/>
            </a:endParaRPr>
          </a:p>
          <a:p>
            <a:pPr marL="514350" indent="-514350">
              <a:buFont typeface="Arial" charset="0"/>
              <a:buChar char="•"/>
            </a:pPr>
            <a:endParaRPr lang="en-US" sz="2000">
              <a:latin typeface="Arial Black" pitchFamily="34" charset="0"/>
            </a:endParaRPr>
          </a:p>
        </p:txBody>
      </p:sp>
      <p:grpSp>
        <p:nvGrpSpPr>
          <p:cNvPr id="87045" name="Group 8"/>
          <p:cNvGrpSpPr>
            <a:grpSpLocks/>
          </p:cNvGrpSpPr>
          <p:nvPr/>
        </p:nvGrpSpPr>
        <p:grpSpPr bwMode="auto">
          <a:xfrm>
            <a:off x="2743200" y="0"/>
            <a:ext cx="5854700" cy="2057400"/>
            <a:chOff x="2286000" y="0"/>
            <a:chExt cx="5777163" cy="2057400"/>
          </a:xfrm>
        </p:grpSpPr>
        <p:sp>
          <p:nvSpPr>
            <p:cNvPr id="7" name="Cloud Callout 6"/>
            <p:cNvSpPr/>
            <p:nvPr/>
          </p:nvSpPr>
          <p:spPr>
            <a:xfrm>
              <a:off x="2286000" y="0"/>
              <a:ext cx="5714504" cy="2057400"/>
            </a:xfrm>
            <a:prstGeom prst="cloudCallout">
              <a:avLst>
                <a:gd name="adj1" fmla="val -62302"/>
                <a:gd name="adj2" fmla="val 7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8" name="TextBox 7"/>
            <p:cNvSpPr txBox="1"/>
            <p:nvPr/>
          </p:nvSpPr>
          <p:spPr>
            <a:xfrm>
              <a:off x="3338672" y="228600"/>
              <a:ext cx="4724491" cy="1570038"/>
            </a:xfrm>
            <a:prstGeom prst="rect">
              <a:avLst/>
            </a:prstGeom>
            <a:noFill/>
          </p:spPr>
          <p:txBody>
            <a:bodyPr>
              <a:spAutoFit/>
            </a:bodyPr>
            <a:lstStyle/>
            <a:p>
              <a:pPr fontAlgn="auto">
                <a:spcBef>
                  <a:spcPts val="0"/>
                </a:spcBef>
                <a:spcAft>
                  <a:spcPts val="0"/>
                </a:spcAft>
                <a:defRPr/>
              </a:pPr>
              <a:r>
                <a:rPr lang="en-US" sz="3200" b="1" dirty="0">
                  <a:latin typeface="+mj-lt"/>
                  <a:cs typeface="+mn-cs"/>
                </a:rPr>
                <a:t>What are the </a:t>
              </a:r>
              <a:r>
                <a:rPr lang="en-US" sz="3200" b="1" u="sng" dirty="0">
                  <a:latin typeface="+mj-lt"/>
                  <a:cs typeface="+mn-cs"/>
                </a:rPr>
                <a:t>most</a:t>
              </a:r>
              <a:r>
                <a:rPr lang="en-US" sz="3200" b="1" dirty="0">
                  <a:latin typeface="+mj-lt"/>
                  <a:cs typeface="+mn-cs"/>
                </a:rPr>
                <a:t> </a:t>
              </a:r>
              <a:r>
                <a:rPr lang="en-US" sz="3200" b="1" u="sng" dirty="0">
                  <a:latin typeface="+mj-lt"/>
                  <a:cs typeface="+mn-cs"/>
                </a:rPr>
                <a:t>important </a:t>
              </a:r>
              <a:r>
                <a:rPr lang="en-US" sz="3200" b="1" dirty="0">
                  <a:latin typeface="+mj-lt"/>
                  <a:cs typeface="+mn-cs"/>
                </a:rPr>
                <a:t> topics of this chapter?</a:t>
              </a:r>
            </a:p>
          </p:txBody>
        </p:sp>
      </p:grpSp>
      <p:pic>
        <p:nvPicPr>
          <p:cNvPr id="87046" name="Picture 2" descr="C:\Users\Eric\Documents\PKO_0001017.png"/>
          <p:cNvPicPr>
            <a:picLocks noChangeAspect="1" noChangeArrowheads="1"/>
          </p:cNvPicPr>
          <p:nvPr/>
        </p:nvPicPr>
        <p:blipFill>
          <a:blip r:embed="rId3" cstate="print"/>
          <a:srcRect/>
          <a:stretch>
            <a:fillRect/>
          </a:stretch>
        </p:blipFill>
        <p:spPr bwMode="auto">
          <a:xfrm>
            <a:off x="381000" y="609600"/>
            <a:ext cx="1371600" cy="3960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22"/>
          <p:cNvSpPr>
            <a:spLocks noGrp="1"/>
          </p:cNvSpPr>
          <p:nvPr>
            <p:ph type="sldNum" sz="quarter" idx="12"/>
          </p:nvPr>
        </p:nvSpPr>
        <p:spPr bwMode="auto">
          <a:ln>
            <a:round/>
            <a:headEnd/>
            <a:tailEnd/>
          </a:ln>
        </p:spPr>
        <p:txBody>
          <a:bodyPr/>
          <a:lstStyle/>
          <a:p>
            <a:pPr>
              <a:defRPr/>
            </a:pPr>
            <a:r>
              <a:rPr lang="en-US"/>
              <a:t>8-</a:t>
            </a:r>
            <a:fld id="{C377C602-EA22-4193-854C-55443AF5691F}" type="slidenum">
              <a:rPr lang="en-US"/>
              <a:pPr>
                <a:defRPr/>
              </a:pPr>
              <a:t>85</a:t>
            </a:fld>
            <a:endParaRPr lang="en-US"/>
          </a:p>
        </p:txBody>
      </p:sp>
      <p:sp>
        <p:nvSpPr>
          <p:cNvPr id="3" name="Rectangle 2"/>
          <p:cNvSpPr/>
          <p:nvPr/>
        </p:nvSpPr>
        <p:spPr>
          <a:xfrm>
            <a:off x="1004027" y="1752600"/>
            <a:ext cx="7221849" cy="1862048"/>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11500" b="1" spc="50" dirty="0">
                <a:ln w="11430"/>
                <a:solidFill>
                  <a:schemeClr val="accent2"/>
                </a:solidFill>
                <a:latin typeface="+mj-lt"/>
                <a:cs typeface="+mn-cs"/>
              </a:rPr>
              <a:t>Questions?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38200" y="214313"/>
            <a:ext cx="7772400" cy="960437"/>
          </a:xfrm>
          <a:solidFill>
            <a:schemeClr val="bg2"/>
          </a:solidFill>
        </p:spPr>
        <p:txBody>
          <a:bodyPr/>
          <a:lstStyle/>
          <a:p>
            <a:r>
              <a:rPr lang="en-US" sz="4800" b="1" smtClean="0"/>
              <a:t>Comparison Valuations</a:t>
            </a:r>
          </a:p>
        </p:txBody>
      </p:sp>
      <p:sp>
        <p:nvSpPr>
          <p:cNvPr id="26625" name="Slide Number Placeholder 22"/>
          <p:cNvSpPr>
            <a:spLocks noGrp="1"/>
          </p:cNvSpPr>
          <p:nvPr>
            <p:ph type="sldNum" sz="quarter" idx="12"/>
          </p:nvPr>
        </p:nvSpPr>
        <p:spPr bwMode="auto">
          <a:ln>
            <a:round/>
            <a:headEnd/>
            <a:tailEnd/>
          </a:ln>
        </p:spPr>
        <p:txBody>
          <a:bodyPr/>
          <a:lstStyle/>
          <a:p>
            <a:pPr>
              <a:defRPr/>
            </a:pPr>
            <a:r>
              <a:rPr lang="en-US"/>
              <a:t>8-</a:t>
            </a:r>
            <a:fld id="{54CA4851-CF31-4AA3-A60D-C558ADC68642}" type="slidenum">
              <a:rPr lang="en-US"/>
              <a:pPr>
                <a:defRPr/>
              </a:pPr>
              <a:t>9</a:t>
            </a:fld>
            <a:endParaRPr lang="en-US"/>
          </a:p>
        </p:txBody>
      </p:sp>
      <p:grpSp>
        <p:nvGrpSpPr>
          <p:cNvPr id="2" name="Group 76"/>
          <p:cNvGrpSpPr>
            <a:grpSpLocks/>
          </p:cNvGrpSpPr>
          <p:nvPr/>
        </p:nvGrpSpPr>
        <p:grpSpPr bwMode="auto">
          <a:xfrm>
            <a:off x="1600200" y="1219200"/>
            <a:ext cx="5791200" cy="2200275"/>
            <a:chOff x="1524000" y="1143000"/>
            <a:chExt cx="5791200" cy="2199620"/>
          </a:xfrm>
        </p:grpSpPr>
        <p:grpSp>
          <p:nvGrpSpPr>
            <p:cNvPr id="16406" name="Group 14"/>
            <p:cNvGrpSpPr>
              <a:grpSpLocks/>
            </p:cNvGrpSpPr>
            <p:nvPr/>
          </p:nvGrpSpPr>
          <p:grpSpPr bwMode="auto">
            <a:xfrm>
              <a:off x="1752600" y="1524000"/>
              <a:ext cx="5562600" cy="914400"/>
              <a:chOff x="1828800" y="1219200"/>
              <a:chExt cx="5562600" cy="914400"/>
            </a:xfrm>
          </p:grpSpPr>
          <p:grpSp>
            <p:nvGrpSpPr>
              <p:cNvPr id="16414" name="Group 10"/>
              <p:cNvGrpSpPr>
                <a:grpSpLocks/>
              </p:cNvGrpSpPr>
              <p:nvPr/>
            </p:nvGrpSpPr>
            <p:grpSpPr bwMode="auto">
              <a:xfrm>
                <a:off x="1828800" y="1600200"/>
                <a:ext cx="5181600" cy="533400"/>
                <a:chOff x="1828800" y="1600200"/>
                <a:chExt cx="5181600" cy="533400"/>
              </a:xfrm>
            </p:grpSpPr>
            <p:cxnSp>
              <p:nvCxnSpPr>
                <p:cNvPr id="5" name="Straight Connector 4"/>
                <p:cNvCxnSpPr/>
                <p:nvPr/>
              </p:nvCxnSpPr>
              <p:spPr>
                <a:xfrm>
                  <a:off x="1828800" y="2133215"/>
                  <a:ext cx="51816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599974"/>
                  <a:ext cx="0" cy="53324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530600" y="1599974"/>
                  <a:ext cx="0" cy="53324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232400" y="1599974"/>
                  <a:ext cx="0" cy="533241"/>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4200" y="1599974"/>
                  <a:ext cx="0" cy="533241"/>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16415" name="TextBox 11"/>
              <p:cNvSpPr txBox="1">
                <a:spLocks noChangeArrowheads="1"/>
              </p:cNvSpPr>
              <p:nvPr/>
            </p:nvSpPr>
            <p:spPr bwMode="auto">
              <a:xfrm>
                <a:off x="3352800" y="1219200"/>
                <a:ext cx="381000" cy="461665"/>
              </a:xfrm>
              <a:prstGeom prst="rect">
                <a:avLst/>
              </a:prstGeom>
              <a:noFill/>
              <a:ln w="9525">
                <a:noFill/>
                <a:miter lim="800000"/>
                <a:headEnd/>
                <a:tailEnd/>
              </a:ln>
            </p:spPr>
            <p:txBody>
              <a:bodyPr>
                <a:spAutoFit/>
              </a:bodyPr>
              <a:lstStyle/>
              <a:p>
                <a:r>
                  <a:rPr lang="en-US" sz="2400">
                    <a:latin typeface="Arial Black" pitchFamily="34" charset="0"/>
                  </a:rPr>
                  <a:t>1</a:t>
                </a:r>
              </a:p>
            </p:txBody>
          </p:sp>
          <p:sp>
            <p:nvSpPr>
              <p:cNvPr id="16416" name="TextBox 12"/>
              <p:cNvSpPr txBox="1">
                <a:spLocks noChangeArrowheads="1"/>
              </p:cNvSpPr>
              <p:nvPr/>
            </p:nvSpPr>
            <p:spPr bwMode="auto">
              <a:xfrm>
                <a:off x="5029200" y="1219200"/>
                <a:ext cx="457200" cy="461665"/>
              </a:xfrm>
              <a:prstGeom prst="rect">
                <a:avLst/>
              </a:prstGeom>
              <a:noFill/>
              <a:ln w="9525">
                <a:noFill/>
                <a:miter lim="800000"/>
                <a:headEnd/>
                <a:tailEnd/>
              </a:ln>
            </p:spPr>
            <p:txBody>
              <a:bodyPr>
                <a:spAutoFit/>
              </a:bodyPr>
              <a:lstStyle/>
              <a:p>
                <a:r>
                  <a:rPr lang="en-US" sz="2400">
                    <a:latin typeface="Arial Black" pitchFamily="34" charset="0"/>
                  </a:rPr>
                  <a:t>2</a:t>
                </a:r>
              </a:p>
            </p:txBody>
          </p:sp>
          <p:sp>
            <p:nvSpPr>
              <p:cNvPr id="16417" name="TextBox 13"/>
              <p:cNvSpPr txBox="1">
                <a:spLocks noChangeArrowheads="1"/>
              </p:cNvSpPr>
              <p:nvPr/>
            </p:nvSpPr>
            <p:spPr bwMode="auto">
              <a:xfrm>
                <a:off x="6781800" y="1219200"/>
                <a:ext cx="609600" cy="461665"/>
              </a:xfrm>
              <a:prstGeom prst="rect">
                <a:avLst/>
              </a:prstGeom>
              <a:noFill/>
              <a:ln w="9525">
                <a:noFill/>
                <a:miter lim="800000"/>
                <a:headEnd/>
                <a:tailEnd/>
              </a:ln>
            </p:spPr>
            <p:txBody>
              <a:bodyPr>
                <a:spAutoFit/>
              </a:bodyPr>
              <a:lstStyle/>
              <a:p>
                <a:r>
                  <a:rPr lang="en-US" sz="2400">
                    <a:latin typeface="Arial Black" pitchFamily="34" charset="0"/>
                  </a:rPr>
                  <a:t>3</a:t>
                </a:r>
              </a:p>
            </p:txBody>
          </p:sp>
        </p:grpSp>
        <p:sp>
          <p:nvSpPr>
            <p:cNvPr id="16407" name="TextBox 35"/>
            <p:cNvSpPr txBox="1">
              <a:spLocks noChangeArrowheads="1"/>
            </p:cNvSpPr>
            <p:nvPr/>
          </p:nvSpPr>
          <p:spPr bwMode="auto">
            <a:xfrm>
              <a:off x="3657600" y="1143000"/>
              <a:ext cx="1524000" cy="584775"/>
            </a:xfrm>
            <a:prstGeom prst="rect">
              <a:avLst/>
            </a:prstGeom>
            <a:noFill/>
            <a:ln w="9525">
              <a:noFill/>
              <a:miter lim="800000"/>
              <a:headEnd/>
              <a:tailEnd/>
            </a:ln>
          </p:spPr>
          <p:txBody>
            <a:bodyPr>
              <a:spAutoFit/>
            </a:bodyPr>
            <a:lstStyle/>
            <a:p>
              <a:r>
                <a:rPr lang="en-US" sz="3200">
                  <a:solidFill>
                    <a:srgbClr val="7030A0"/>
                  </a:solidFill>
                  <a:latin typeface="Arial Black" pitchFamily="34" charset="0"/>
                </a:rPr>
                <a:t>Bond</a:t>
              </a:r>
            </a:p>
          </p:txBody>
        </p:sp>
        <p:sp>
          <p:nvSpPr>
            <p:cNvPr id="16408" name="TextBox 38"/>
            <p:cNvSpPr txBox="1">
              <a:spLocks noChangeArrowheads="1"/>
            </p:cNvSpPr>
            <p:nvPr/>
          </p:nvSpPr>
          <p:spPr bwMode="auto">
            <a:xfrm>
              <a:off x="3276600" y="2438400"/>
              <a:ext cx="4572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a:t>
              </a:r>
            </a:p>
          </p:txBody>
        </p:sp>
        <p:sp>
          <p:nvSpPr>
            <p:cNvPr id="16409" name="TextBox 39"/>
            <p:cNvSpPr txBox="1">
              <a:spLocks noChangeArrowheads="1"/>
            </p:cNvSpPr>
            <p:nvPr/>
          </p:nvSpPr>
          <p:spPr bwMode="auto">
            <a:xfrm>
              <a:off x="6553200" y="2438400"/>
              <a:ext cx="4572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a:t>
              </a:r>
            </a:p>
          </p:txBody>
        </p:sp>
        <p:sp>
          <p:nvSpPr>
            <p:cNvPr id="16410" name="TextBox 40"/>
            <p:cNvSpPr txBox="1">
              <a:spLocks noChangeArrowheads="1"/>
            </p:cNvSpPr>
            <p:nvPr/>
          </p:nvSpPr>
          <p:spPr bwMode="auto">
            <a:xfrm>
              <a:off x="4953000" y="2438400"/>
              <a:ext cx="4572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C</a:t>
              </a:r>
            </a:p>
          </p:txBody>
        </p:sp>
        <p:sp>
          <p:nvSpPr>
            <p:cNvPr id="16411" name="TextBox 47"/>
            <p:cNvSpPr txBox="1">
              <a:spLocks noChangeArrowheads="1"/>
            </p:cNvSpPr>
            <p:nvPr/>
          </p:nvSpPr>
          <p:spPr bwMode="auto">
            <a:xfrm>
              <a:off x="6553200" y="2819400"/>
              <a:ext cx="4572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M</a:t>
              </a:r>
            </a:p>
          </p:txBody>
        </p:sp>
        <p:sp>
          <p:nvSpPr>
            <p:cNvPr id="16412" name="TextBox 72"/>
            <p:cNvSpPr txBox="1">
              <a:spLocks noChangeArrowheads="1"/>
            </p:cNvSpPr>
            <p:nvPr/>
          </p:nvSpPr>
          <p:spPr bwMode="auto">
            <a:xfrm>
              <a:off x="1524000" y="2514600"/>
              <a:ext cx="1371600" cy="523220"/>
            </a:xfrm>
            <a:prstGeom prst="rect">
              <a:avLst/>
            </a:prstGeom>
            <a:noFill/>
            <a:ln w="9525">
              <a:noFill/>
              <a:miter lim="800000"/>
              <a:headEnd/>
              <a:tailEnd/>
            </a:ln>
          </p:spPr>
          <p:txBody>
            <a:bodyPr>
              <a:spAutoFit/>
            </a:bodyPr>
            <a:lstStyle/>
            <a:p>
              <a:r>
                <a:rPr lang="en-US" sz="2800">
                  <a:solidFill>
                    <a:srgbClr val="00B050"/>
                  </a:solidFill>
                  <a:latin typeface="Arial Black" pitchFamily="34" charset="0"/>
                </a:rPr>
                <a:t>P</a:t>
              </a:r>
              <a:r>
                <a:rPr lang="en-US" sz="2800" baseline="-25000">
                  <a:solidFill>
                    <a:srgbClr val="00B050"/>
                  </a:solidFill>
                  <a:latin typeface="Arial Black" pitchFamily="34" charset="0"/>
                </a:rPr>
                <a:t>0</a:t>
              </a:r>
            </a:p>
          </p:txBody>
        </p:sp>
        <p:sp>
          <p:nvSpPr>
            <p:cNvPr id="16413" name="TextBox 73"/>
            <p:cNvSpPr txBox="1">
              <a:spLocks noChangeArrowheads="1"/>
            </p:cNvSpPr>
            <p:nvPr/>
          </p:nvSpPr>
          <p:spPr bwMode="auto">
            <a:xfrm>
              <a:off x="1600200" y="1447800"/>
              <a:ext cx="381000" cy="461665"/>
            </a:xfrm>
            <a:prstGeom prst="rect">
              <a:avLst/>
            </a:prstGeom>
            <a:noFill/>
            <a:ln w="9525">
              <a:noFill/>
              <a:miter lim="800000"/>
              <a:headEnd/>
              <a:tailEnd/>
            </a:ln>
          </p:spPr>
          <p:txBody>
            <a:bodyPr>
              <a:spAutoFit/>
            </a:bodyPr>
            <a:lstStyle/>
            <a:p>
              <a:r>
                <a:rPr lang="en-US" sz="2400">
                  <a:latin typeface="Arial Black" pitchFamily="34" charset="0"/>
                </a:rPr>
                <a:t>0</a:t>
              </a:r>
            </a:p>
          </p:txBody>
        </p:sp>
      </p:grpSp>
      <p:grpSp>
        <p:nvGrpSpPr>
          <p:cNvPr id="6" name="Group 77"/>
          <p:cNvGrpSpPr>
            <a:grpSpLocks/>
          </p:cNvGrpSpPr>
          <p:nvPr/>
        </p:nvGrpSpPr>
        <p:grpSpPr bwMode="auto">
          <a:xfrm>
            <a:off x="1524000" y="3829050"/>
            <a:ext cx="6934200" cy="1971675"/>
            <a:chOff x="1600200" y="2895600"/>
            <a:chExt cx="6934200" cy="1971020"/>
          </a:xfrm>
        </p:grpSpPr>
        <p:cxnSp>
          <p:nvCxnSpPr>
            <p:cNvPr id="21" name="Straight Connector 20"/>
            <p:cNvCxnSpPr/>
            <p:nvPr/>
          </p:nvCxnSpPr>
          <p:spPr>
            <a:xfrm>
              <a:off x="1828800" y="4266744"/>
              <a:ext cx="51054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28800" y="3733522"/>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30600" y="3733522"/>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32400" y="3733522"/>
              <a:ext cx="0" cy="533223"/>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34200" y="3733522"/>
              <a:ext cx="0" cy="52528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6395" name="TextBox 17"/>
            <p:cNvSpPr txBox="1">
              <a:spLocks noChangeArrowheads="1"/>
            </p:cNvSpPr>
            <p:nvPr/>
          </p:nvSpPr>
          <p:spPr bwMode="auto">
            <a:xfrm>
              <a:off x="3352800" y="3352800"/>
              <a:ext cx="381000" cy="461665"/>
            </a:xfrm>
            <a:prstGeom prst="rect">
              <a:avLst/>
            </a:prstGeom>
            <a:noFill/>
            <a:ln w="9525">
              <a:noFill/>
              <a:miter lim="800000"/>
              <a:headEnd/>
              <a:tailEnd/>
            </a:ln>
          </p:spPr>
          <p:txBody>
            <a:bodyPr>
              <a:spAutoFit/>
            </a:bodyPr>
            <a:lstStyle/>
            <a:p>
              <a:r>
                <a:rPr lang="en-US" sz="2400">
                  <a:latin typeface="Arial Black" pitchFamily="34" charset="0"/>
                </a:rPr>
                <a:t>1</a:t>
              </a:r>
            </a:p>
          </p:txBody>
        </p:sp>
        <p:sp>
          <p:nvSpPr>
            <p:cNvPr id="16396" name="TextBox 18"/>
            <p:cNvSpPr txBox="1">
              <a:spLocks noChangeArrowheads="1"/>
            </p:cNvSpPr>
            <p:nvPr/>
          </p:nvSpPr>
          <p:spPr bwMode="auto">
            <a:xfrm>
              <a:off x="5029200" y="3352800"/>
              <a:ext cx="457200" cy="461665"/>
            </a:xfrm>
            <a:prstGeom prst="rect">
              <a:avLst/>
            </a:prstGeom>
            <a:noFill/>
            <a:ln w="9525">
              <a:noFill/>
              <a:miter lim="800000"/>
              <a:headEnd/>
              <a:tailEnd/>
            </a:ln>
          </p:spPr>
          <p:txBody>
            <a:bodyPr>
              <a:spAutoFit/>
            </a:bodyPr>
            <a:lstStyle/>
            <a:p>
              <a:r>
                <a:rPr lang="en-US" sz="2400">
                  <a:latin typeface="Arial Black" pitchFamily="34" charset="0"/>
                </a:rPr>
                <a:t>2</a:t>
              </a:r>
            </a:p>
          </p:txBody>
        </p:sp>
        <p:sp>
          <p:nvSpPr>
            <p:cNvPr id="16397" name="TextBox 19"/>
            <p:cNvSpPr txBox="1">
              <a:spLocks noChangeArrowheads="1"/>
            </p:cNvSpPr>
            <p:nvPr/>
          </p:nvSpPr>
          <p:spPr bwMode="auto">
            <a:xfrm>
              <a:off x="6705600" y="3352800"/>
              <a:ext cx="609600" cy="461665"/>
            </a:xfrm>
            <a:prstGeom prst="rect">
              <a:avLst/>
            </a:prstGeom>
            <a:noFill/>
            <a:ln w="9525">
              <a:noFill/>
              <a:miter lim="800000"/>
              <a:headEnd/>
              <a:tailEnd/>
            </a:ln>
          </p:spPr>
          <p:txBody>
            <a:bodyPr>
              <a:spAutoFit/>
            </a:bodyPr>
            <a:lstStyle/>
            <a:p>
              <a:r>
                <a:rPr lang="en-US" sz="2400">
                  <a:latin typeface="Arial Black" pitchFamily="34" charset="0"/>
                </a:rPr>
                <a:t>3</a:t>
              </a:r>
            </a:p>
          </p:txBody>
        </p:sp>
        <p:sp>
          <p:nvSpPr>
            <p:cNvPr id="16398" name="TextBox 36"/>
            <p:cNvSpPr txBox="1">
              <a:spLocks noChangeArrowheads="1"/>
            </p:cNvSpPr>
            <p:nvPr/>
          </p:nvSpPr>
          <p:spPr bwMode="auto">
            <a:xfrm>
              <a:off x="2514600" y="2895600"/>
              <a:ext cx="4038600" cy="584775"/>
            </a:xfrm>
            <a:prstGeom prst="rect">
              <a:avLst/>
            </a:prstGeom>
            <a:noFill/>
            <a:ln w="9525">
              <a:noFill/>
              <a:miter lim="800000"/>
              <a:headEnd/>
              <a:tailEnd/>
            </a:ln>
          </p:spPr>
          <p:txBody>
            <a:bodyPr>
              <a:spAutoFit/>
            </a:bodyPr>
            <a:lstStyle/>
            <a:p>
              <a:r>
                <a:rPr lang="en-US" sz="3200">
                  <a:solidFill>
                    <a:srgbClr val="7030A0"/>
                  </a:solidFill>
                  <a:latin typeface="Arial Black" pitchFamily="34" charset="0"/>
                </a:rPr>
                <a:t>Common Stock</a:t>
              </a:r>
            </a:p>
          </p:txBody>
        </p:sp>
        <p:sp>
          <p:nvSpPr>
            <p:cNvPr id="16399" name="TextBox 44"/>
            <p:cNvSpPr txBox="1">
              <a:spLocks noChangeArrowheads="1"/>
            </p:cNvSpPr>
            <p:nvPr/>
          </p:nvSpPr>
          <p:spPr bwMode="auto">
            <a:xfrm>
              <a:off x="3352800" y="4267200"/>
              <a:ext cx="6858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D</a:t>
              </a:r>
              <a:r>
                <a:rPr lang="en-US" sz="2800" baseline="-25000">
                  <a:solidFill>
                    <a:srgbClr val="C00000"/>
                  </a:solidFill>
                  <a:latin typeface="Arial Black" pitchFamily="34" charset="0"/>
                </a:rPr>
                <a:t>1</a:t>
              </a:r>
            </a:p>
          </p:txBody>
        </p:sp>
        <p:sp>
          <p:nvSpPr>
            <p:cNvPr id="16400" name="TextBox 45"/>
            <p:cNvSpPr txBox="1">
              <a:spLocks noChangeArrowheads="1"/>
            </p:cNvSpPr>
            <p:nvPr/>
          </p:nvSpPr>
          <p:spPr bwMode="auto">
            <a:xfrm>
              <a:off x="5029200" y="4267200"/>
              <a:ext cx="7620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D</a:t>
              </a:r>
              <a:r>
                <a:rPr lang="en-US" sz="2800" baseline="-25000">
                  <a:solidFill>
                    <a:srgbClr val="C00000"/>
                  </a:solidFill>
                  <a:latin typeface="Arial Black" pitchFamily="34" charset="0"/>
                </a:rPr>
                <a:t>2</a:t>
              </a:r>
            </a:p>
          </p:txBody>
        </p:sp>
        <p:sp>
          <p:nvSpPr>
            <p:cNvPr id="16401" name="TextBox 46"/>
            <p:cNvSpPr txBox="1">
              <a:spLocks noChangeArrowheads="1"/>
            </p:cNvSpPr>
            <p:nvPr/>
          </p:nvSpPr>
          <p:spPr bwMode="auto">
            <a:xfrm>
              <a:off x="6705600" y="4267200"/>
              <a:ext cx="762000" cy="523220"/>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D</a:t>
              </a:r>
              <a:r>
                <a:rPr lang="en-US" sz="2800" baseline="-25000">
                  <a:solidFill>
                    <a:srgbClr val="C00000"/>
                  </a:solidFill>
                  <a:latin typeface="Arial Black" pitchFamily="34" charset="0"/>
                </a:rPr>
                <a:t>3</a:t>
              </a:r>
            </a:p>
          </p:txBody>
        </p:sp>
        <p:sp>
          <p:nvSpPr>
            <p:cNvPr id="16402" name="TextBox 65"/>
            <p:cNvSpPr txBox="1">
              <a:spLocks noChangeArrowheads="1"/>
            </p:cNvSpPr>
            <p:nvPr/>
          </p:nvSpPr>
          <p:spPr bwMode="auto">
            <a:xfrm>
              <a:off x="7772400" y="4191000"/>
              <a:ext cx="762000" cy="584775"/>
            </a:xfrm>
            <a:prstGeom prst="rect">
              <a:avLst/>
            </a:prstGeom>
            <a:noFill/>
            <a:ln w="9525">
              <a:noFill/>
              <a:miter lim="800000"/>
              <a:headEnd/>
              <a:tailEnd/>
            </a:ln>
          </p:spPr>
          <p:txBody>
            <a:bodyPr>
              <a:spAutoFit/>
            </a:bodyPr>
            <a:lstStyle/>
            <a:p>
              <a:r>
                <a:rPr lang="en-US" sz="2800">
                  <a:solidFill>
                    <a:srgbClr val="C00000"/>
                  </a:solidFill>
                  <a:latin typeface="Arial Black" pitchFamily="34" charset="0"/>
                </a:rPr>
                <a:t>D</a:t>
              </a:r>
              <a:r>
                <a:rPr lang="en-US" sz="4800" baseline="-25000">
                  <a:solidFill>
                    <a:srgbClr val="C00000"/>
                  </a:solidFill>
                  <a:latin typeface="Arial Black" pitchFamily="34" charset="0"/>
                </a:rPr>
                <a:t>∞</a:t>
              </a:r>
              <a:endParaRPr lang="en-US" sz="2800" baseline="-25000">
                <a:solidFill>
                  <a:srgbClr val="C00000"/>
                </a:solidFill>
                <a:latin typeface="Arial Black" pitchFamily="34" charset="0"/>
              </a:endParaRPr>
            </a:p>
          </p:txBody>
        </p:sp>
        <p:cxnSp>
          <p:nvCxnSpPr>
            <p:cNvPr id="69" name="Straight Arrow Connector 68"/>
            <p:cNvCxnSpPr/>
            <p:nvPr/>
          </p:nvCxnSpPr>
          <p:spPr>
            <a:xfrm>
              <a:off x="6934200" y="4266744"/>
              <a:ext cx="1066800" cy="0"/>
            </a:xfrm>
            <a:prstGeom prst="straightConnector1">
              <a:avLst/>
            </a:prstGeom>
            <a:ln w="50800">
              <a:prstDash val="dash"/>
              <a:tailEnd type="arrow"/>
            </a:ln>
          </p:spPr>
          <p:style>
            <a:lnRef idx="1">
              <a:schemeClr val="accent1"/>
            </a:lnRef>
            <a:fillRef idx="0">
              <a:schemeClr val="accent1"/>
            </a:fillRef>
            <a:effectRef idx="0">
              <a:schemeClr val="accent1"/>
            </a:effectRef>
            <a:fontRef idx="minor">
              <a:schemeClr val="tx1"/>
            </a:fontRef>
          </p:style>
        </p:cxnSp>
        <p:sp>
          <p:nvSpPr>
            <p:cNvPr id="16404" name="TextBox 71"/>
            <p:cNvSpPr txBox="1">
              <a:spLocks noChangeArrowheads="1"/>
            </p:cNvSpPr>
            <p:nvPr/>
          </p:nvSpPr>
          <p:spPr bwMode="auto">
            <a:xfrm>
              <a:off x="1600200" y="4343400"/>
              <a:ext cx="1371600" cy="523220"/>
            </a:xfrm>
            <a:prstGeom prst="rect">
              <a:avLst/>
            </a:prstGeom>
            <a:noFill/>
            <a:ln w="9525">
              <a:noFill/>
              <a:miter lim="800000"/>
              <a:headEnd/>
              <a:tailEnd/>
            </a:ln>
          </p:spPr>
          <p:txBody>
            <a:bodyPr>
              <a:spAutoFit/>
            </a:bodyPr>
            <a:lstStyle/>
            <a:p>
              <a:r>
                <a:rPr lang="en-US" sz="2800">
                  <a:solidFill>
                    <a:srgbClr val="00B050"/>
                  </a:solidFill>
                  <a:latin typeface="Arial Black" pitchFamily="34" charset="0"/>
                </a:rPr>
                <a:t>P</a:t>
              </a:r>
              <a:r>
                <a:rPr lang="en-US" sz="2800" baseline="-25000">
                  <a:solidFill>
                    <a:srgbClr val="00B050"/>
                  </a:solidFill>
                  <a:latin typeface="Arial Black" pitchFamily="34" charset="0"/>
                </a:rPr>
                <a:t>0</a:t>
              </a:r>
            </a:p>
          </p:txBody>
        </p:sp>
        <p:sp>
          <p:nvSpPr>
            <p:cNvPr id="16405" name="TextBox 74"/>
            <p:cNvSpPr txBox="1">
              <a:spLocks noChangeArrowheads="1"/>
            </p:cNvSpPr>
            <p:nvPr/>
          </p:nvSpPr>
          <p:spPr bwMode="auto">
            <a:xfrm>
              <a:off x="1676400" y="3276600"/>
              <a:ext cx="381000" cy="461665"/>
            </a:xfrm>
            <a:prstGeom prst="rect">
              <a:avLst/>
            </a:prstGeom>
            <a:noFill/>
            <a:ln w="9525">
              <a:noFill/>
              <a:miter lim="800000"/>
              <a:headEnd/>
              <a:tailEnd/>
            </a:ln>
          </p:spPr>
          <p:txBody>
            <a:bodyPr>
              <a:spAutoFit/>
            </a:bodyPr>
            <a:lstStyle/>
            <a:p>
              <a:r>
                <a:rPr lang="en-US" sz="2400">
                  <a:latin typeface="Arial Black" pitchFamily="34" charset="0"/>
                </a:rPr>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7.0&quot;&gt;&lt;object type=&quot;1&quot; unique_id=&quot;10001&quot;&gt;&lt;object type=&quot;8&quot; unique_id=&quot;11115&quot;&gt;&lt;/object&gt;&lt;object type=&quot;2&quot; unique_id=&quot;11116&quot;&gt;&lt;object type=&quot;3&quot; unique_id=&quot;11117&quot;&gt;&lt;property id=&quot;20148&quot; value=&quot;5&quot;/&gt;&lt;property id=&quot;20300&quot; value=&quot;Slide 1&quot;/&gt;&lt;property id=&quot;20307&quot; value=&quot;257&quot;/&gt;&lt;/object&gt;&lt;object type=&quot;3&quot; unique_id=&quot;11118&quot;&gt;&lt;property id=&quot;20148&quot; value=&quot;5&quot;/&gt;&lt;property id=&quot;20300&quot; value=&quot;Slide 2&quot;/&gt;&lt;property id=&quot;20307&quot; value=&quot;258&quot;/&gt;&lt;/object&gt;&lt;object type=&quot;3&quot; unique_id=&quot;11119&quot;&gt;&lt;property id=&quot;20148&quot; value=&quot;5&quot;/&gt;&lt;property id=&quot;20300&quot; value=&quot;Slide 3&quot;/&gt;&lt;property id=&quot;20307&quot; value=&quot;271&quot;/&gt;&lt;/object&gt;&lt;object type=&quot;3&quot; unique_id=&quot;11120&quot;&gt;&lt;property id=&quot;20148&quot; value=&quot;5&quot;/&gt;&lt;property id=&quot;20300&quot; value=&quot;Slide 4 - &amp;quot;Bonds and Stocks: Similarities&amp;quot;&quot;/&gt;&lt;property id=&quot;20307&quot; value=&quot;279&quot;/&gt;&lt;/object&gt;&lt;object type=&quot;3&quot; unique_id=&quot;11121&quot;&gt;&lt;property id=&quot;20148&quot; value=&quot;5&quot;/&gt;&lt;property id=&quot;20300&quot; value=&quot;Slide 5 - &amp;quot;Bonds and Stocks: Differences&amp;quot;&quot;/&gt;&lt;property id=&quot;20307&quot; value=&quot;280&quot;/&gt;&lt;/object&gt;&lt;object type=&quot;3&quot; unique_id=&quot;11122&quot;&gt;&lt;property id=&quot;20148&quot; value=&quot;5&quot;/&gt;&lt;property id=&quot;20300&quot; value=&quot;Slide 6 - &amp;quot;Bonds and Stocks: Differences&amp;quot;&quot;/&gt;&lt;property id=&quot;20307&quot; value=&quot;281&quot;/&gt;&lt;/object&gt;&lt;object type=&quot;3&quot; unique_id=&quot;11123&quot;&gt;&lt;property id=&quot;20148&quot; value=&quot;5&quot;/&gt;&lt;property id=&quot;20300&quot; value=&quot;Slide 7&quot;/&gt;&lt;property id=&quot;20307&quot; value=&quot;282&quot;/&gt;&lt;/object&gt;&lt;object type=&quot;3&quot; unique_id=&quot;11124&quot;&gt;&lt;property id=&quot;20148&quot; value=&quot;5&quot;/&gt;&lt;property id=&quot;20300&quot; value=&quot;Slide 8&quot;/&gt;&lt;property id=&quot;20307&quot; value=&quot;283&quot;/&gt;&lt;/object&gt;&lt;object type=&quot;3&quot; unique_id=&quot;11125&quot;&gt;&lt;property id=&quot;20148&quot; value=&quot;5&quot;/&gt;&lt;property id=&quot;20300&quot; value=&quot;Slide 9 - &amp;quot;Comparison Valuations&amp;quot;&quot;/&gt;&lt;property id=&quot;20307&quot; value=&quot;348&quot;/&gt;&lt;/object&gt;&lt;object type=&quot;3&quot; unique_id=&quot;11126&quot;&gt;&lt;property id=&quot;20148&quot; value=&quot;5&quot;/&gt;&lt;property id=&quot;20300&quot; value=&quot;Slide 10&quot;/&gt;&lt;property id=&quot;20307&quot; value=&quot;285&quot;/&gt;&lt;/object&gt;&lt;object type=&quot;3&quot; unique_id=&quot;11127&quot;&gt;&lt;property id=&quot;20148&quot; value=&quot;5&quot;/&gt;&lt;property id=&quot;20300&quot; value=&quot;Slide 11&quot;/&gt;&lt;property id=&quot;20307&quot; value=&quot;284&quot;/&gt;&lt;/object&gt;&lt;object type=&quot;3&quot; unique_id=&quot;11128&quot;&gt;&lt;property id=&quot;20148&quot; value=&quot;5&quot;/&gt;&lt;property id=&quot;20300&quot; value=&quot;Slide 12&quot;/&gt;&lt;property id=&quot;20307&quot; value=&quot;272&quot;/&gt;&lt;/object&gt;&lt;object type=&quot;3&quot; unique_id=&quot;11129&quot;&gt;&lt;property id=&quot;20148&quot; value=&quot;5&quot;/&gt;&lt;property id=&quot;20300&quot; value=&quot;Slide 13&quot;/&gt;&lt;property id=&quot;20307&quot; value=&quot;276&quot;/&gt;&lt;/object&gt;&lt;object type=&quot;3&quot; unique_id=&quot;11130&quot;&gt;&lt;property id=&quot;20148&quot; value=&quot;5&quot;/&gt;&lt;property id=&quot;20300&quot; value=&quot;Slide 14&quot;/&gt;&lt;property id=&quot;20307&quot; value=&quot;286&quot;/&gt;&lt;/object&gt;&lt;object type=&quot;3&quot; unique_id=&quot;11131&quot;&gt;&lt;property id=&quot;20148&quot; value=&quot;5&quot;/&gt;&lt;property id=&quot;20300&quot; value=&quot;Slide 15&quot;/&gt;&lt;property id=&quot;20307&quot; value=&quot;277&quot;/&gt;&lt;/object&gt;&lt;object type=&quot;3&quot; unique_id=&quot;11132&quot;&gt;&lt;property id=&quot;20148&quot; value=&quot;5&quot;/&gt;&lt;property id=&quot;20300&quot; value=&quot;Slide 16&quot;/&gt;&lt;property id=&quot;20307&quot; value=&quot;278&quot;/&gt;&lt;/object&gt;&lt;object type=&quot;3&quot; unique_id=&quot;11133&quot;&gt;&lt;property id=&quot;20148&quot; value=&quot;5&quot;/&gt;&lt;property id=&quot;20300&quot; value=&quot;Slide 17 - &amp;quot;Cash Flows for Stockholders&amp;quot;&quot;/&gt;&lt;property id=&quot;20307&quot; value=&quot;288&quot;/&gt;&lt;/object&gt;&lt;object type=&quot;3&quot; unique_id=&quot;11134&quot;&gt;&lt;property id=&quot;20148&quot; value=&quot;5&quot;/&gt;&lt;property id=&quot;20300&quot; value=&quot;Slide 18 - &amp;quot;One-Period Example&amp;quot;&quot;/&gt;&lt;property id=&quot;20307&quot; value=&quot;289&quot;/&gt;&lt;/object&gt;&lt;object type=&quot;3&quot; unique_id=&quot;11135&quot;&gt;&lt;property id=&quot;20148&quot; value=&quot;5&quot;/&gt;&lt;property id=&quot;20300&quot; value=&quot;Slide 19 - &amp;quot;One-Period Example&amp;quot;&quot;/&gt;&lt;property id=&quot;20307&quot; value=&quot;331&quot;/&gt;&lt;/object&gt;&lt;object type=&quot;3&quot; unique_id=&quot;11136&quot;&gt;&lt;property id=&quot;20148&quot; value=&quot;5&quot;/&gt;&lt;property id=&quot;20300&quot; value=&quot;Slide 20 - &amp;quot;Visually this would look like:&amp;quot;&quot;/&gt;&lt;property id=&quot;20307&quot; value=&quot;290&quot;/&gt;&lt;/object&gt;&lt;object type=&quot;3&quot; unique_id=&quot;11137&quot;&gt;&lt;property id=&quot;20148&quot; value=&quot;5&quot;/&gt;&lt;property id=&quot;20300&quot; value=&quot;Slide 21 - &amp;quot;Compute the Present Value&amp;quot;&quot;/&gt;&lt;property id=&quot;20307&quot; value=&quot;291&quot;/&gt;&lt;/object&gt;&lt;object type=&quot;3&quot; unique_id=&quot;11138&quot;&gt;&lt;property id=&quot;20148&quot; value=&quot;5&quot;/&gt;&lt;property id=&quot;20300&quot; value=&quot;Slide 22&quot;/&gt;&lt;property id=&quot;20307&quot; value=&quot;295&quot;/&gt;&lt;/object&gt;&lt;object type=&quot;3&quot; unique_id=&quot;11139&quot;&gt;&lt;property id=&quot;20148&quot; value=&quot;5&quot;/&gt;&lt;property id=&quot;20300&quot; value=&quot;Slide 23&quot;/&gt;&lt;property id=&quot;20307&quot; value=&quot;296&quot;/&gt;&lt;/object&gt;&lt;object type=&quot;3&quot; unique_id=&quot;11140&quot;&gt;&lt;property id=&quot;20148&quot; value=&quot;5&quot;/&gt;&lt;property id=&quot;20300&quot; value=&quot;Slide 24 - &amp;quot;Two Period Example&amp;quot;&quot;/&gt;&lt;property id=&quot;20307&quot; value=&quot;298&quot;/&gt;&lt;/object&gt;&lt;object type=&quot;3&quot; unique_id=&quot;11141&quot;&gt;&lt;property id=&quot;20148&quot; value=&quot;5&quot;/&gt;&lt;property id=&quot;20300&quot; value=&quot;Slide 25 - &amp;quot;Visually this would look like:&amp;quot;&quot;/&gt;&lt;property id=&quot;20307&quot; value=&quot;300&quot;/&gt;&lt;/object&gt;&lt;object type=&quot;3&quot; unique_id=&quot;11142&quot;&gt;&lt;property id=&quot;20148&quot; value=&quot;5&quot;/&gt;&lt;property id=&quot;20300&quot; value=&quot;Slide 26 - &amp;quot;Compute the Present Value&amp;quot;&quot;/&gt;&lt;property id=&quot;20307&quot; value=&quot;301&quot;/&gt;&lt;/object&gt;&lt;object type=&quot;3&quot; unique_id=&quot;11143&quot;&gt;&lt;property id=&quot;20148&quot; value=&quot;5&quot;/&gt;&lt;property id=&quot;20300&quot; value=&quot;Slide 27 - &amp;quot;What is the Observed Pattern?&amp;quot;&quot;/&gt;&lt;property id=&quot;20307&quot; value=&quot;302&quot;/&gt;&lt;/object&gt;&lt;object type=&quot;3&quot; unique_id=&quot;11144&quot;&gt;&lt;property id=&quot;20148&quot; value=&quot;5&quot;/&gt;&lt;property id=&quot;20300&quot; value=&quot;Slide 28 - &amp;quot;Future Dividends&amp;quot;&quot;/&gt;&lt;property id=&quot;20307&quot; value=&quot;317&quot;/&gt;&lt;/object&gt;&lt;object type=&quot;3&quot; unique_id=&quot;11145&quot;&gt;&lt;property id=&quot;20148&quot; value=&quot;5&quot;/&gt;&lt;property id=&quot;20300&quot; value=&quot;Slide 29 - &amp;quot;So how do you compute the future dividends?&amp;quot;&quot;/&gt;&lt;property id=&quot;20307&quot; value=&quot;303&quot;/&gt;&lt;/object&gt;&lt;object type=&quot;3&quot; unique_id=&quot;11146&quot;&gt;&lt;property id=&quot;20148&quot; value=&quot;5&quot;/&gt;&lt;property id=&quot;20300&quot; value=&quot;Slide 30 - &amp;quot;So how do you compute the future dividends?&amp;quot;&quot;/&gt;&lt;property id=&quot;20307&quot; value=&quot;349&quot;/&gt;&lt;/object&gt;&lt;object type=&quot;3&quot; unique_id=&quot;11147&quot;&gt;&lt;property id=&quot;20148&quot; value=&quot;5&quot;/&gt;&lt;property id=&quot;20300&quot; value=&quot;Slide 31 - &amp;quot;1.  Constant Dividend – &amp;#x0D;&amp;#x0A;Zero Growth&amp;quot;&quot;/&gt;&lt;property id=&quot;20307&quot; value=&quot;304&quot;/&gt;&lt;/object&gt;&lt;object type=&quot;3&quot; unique_id=&quot;11148&quot;&gt;&lt;property id=&quot;20148&quot; value=&quot;5&quot;/&gt;&lt;property id=&quot;20300&quot; value=&quot;Slide 32 - &amp;quot;So how do you compute the future dividends?&amp;quot;&quot;/&gt;&lt;property id=&quot;20307&quot; value=&quot;350&quot;/&gt;&lt;/object&gt;&lt;object type=&quot;3&quot; unique_id=&quot;11149&quot;&gt;&lt;property id=&quot;20148&quot; value=&quot;5&quot;/&gt;&lt;property id=&quot;20300&quot; value=&quot;Slide 33 - &amp;quot;2.  Constant Growth Rate of Dividends&amp;quot;&quot;/&gt;&lt;property id=&quot;20307&quot; value=&quot;305&quot;/&gt;&lt;/object&gt;&lt;object type=&quot;3&quot; unique_id=&quot;11150&quot;&gt;&lt;property id=&quot;20148&quot; value=&quot;5&quot;/&gt;&lt;property id=&quot;20300&quot; value=&quot;Slide 34 - &amp;quot;2.  Constant Growth Rate of Dividends&amp;quot;&quot;/&gt;&lt;property id=&quot;20307&quot; value=&quot;306&quot;/&gt;&lt;/object&gt;&lt;object type=&quot;3&quot; unique_id=&quot;11151&quot;&gt;&lt;property id=&quot;20148&quot; value=&quot;5&quot;/&gt;&lt;property id=&quot;20300&quot; value=&quot;Slide 35 - &amp;quot;2.  Constant Growth Rate of Dividends&amp;quot;&quot;/&gt;&lt;property id=&quot;20307&quot; value=&quot;307&quot;/&gt;&lt;/object&gt;&lt;object type=&quot;3&quot; unique_id=&quot;11152&quot;&gt;&lt;property id=&quot;20148&quot; value=&quot;5&quot;/&gt;&lt;property id=&quot;20300&quot; value=&quot;Slide 36 - &amp;quot;Dividend Growth Model (DGM)  Assumptions&amp;quot;&quot;/&gt;&lt;property id=&quot;20307&quot; value=&quot;308&quot;/&gt;&lt;/object&gt;&lt;object type=&quot;3&quot; unique_id=&quot;11153&quot;&gt;&lt;property id=&quot;20148&quot; value=&quot;5&quot;/&gt;&lt;property id=&quot;20300&quot; value=&quot;Slide 37 - &amp;quot;DGM – Example 1&amp;quot;&quot;/&gt;&lt;property id=&quot;20307&quot; value=&quot;309&quot;/&gt;&lt;/object&gt;&lt;object type=&quot;3&quot; unique_id=&quot;11154&quot;&gt;&lt;property id=&quot;20148&quot; value=&quot;5&quot;/&gt;&lt;property id=&quot;20300&quot; value=&quot;Slide 38 - &amp;quot;DGM – Example 1 Solution&amp;quot;&quot;/&gt;&lt;property id=&quot;20307&quot; value=&quot;310&quot;/&gt;&lt;/object&gt;&lt;object type=&quot;3&quot; unique_id=&quot;11155&quot;&gt;&lt;property id=&quot;20148&quot; value=&quot;5&quot;/&gt;&lt;property id=&quot;20300&quot; value=&quot;Slide 39 - &amp;quot;DGM – Example 2&amp;quot;&quot;/&gt;&lt;property id=&quot;20307&quot; value=&quot;311&quot;/&gt;&lt;/object&gt;&lt;object type=&quot;3&quot; unique_id=&quot;11156&quot;&gt;&lt;property id=&quot;20148&quot; value=&quot;5&quot;/&gt;&lt;property id=&quot;20300&quot; value=&quot;Slide 40 - &amp;quot;DGM – Example 2 Solution&amp;quot;&quot;/&gt;&lt;property id=&quot;20307&quot; value=&quot;313&quot;/&gt;&lt;/object&gt;&lt;object type=&quot;3&quot; unique_id=&quot;11157&quot;&gt;&lt;property id=&quot;20148&quot; value=&quot;5&quot;/&gt;&lt;property id=&quot;20300&quot; value=&quot;Slide 41 - &amp;quot;So how do you compute the future dividends?&amp;quot;&quot;/&gt;&lt;property id=&quot;20307&quot; value=&quot;351&quot;/&gt;&lt;/object&gt;&lt;object type=&quot;3&quot; unique_id=&quot;11158&quot;&gt;&lt;property id=&quot;20148&quot; value=&quot;5&quot;/&gt;&lt;property id=&quot;20300&quot; value=&quot;Slide 42 - &amp;quot;3.  Unusual Growth;&amp;#x0D;&amp;#x0A;Then Constant Growth&amp;quot;&quot;/&gt;&lt;property id=&quot;20307&quot; value=&quot;316&quot;/&gt;&lt;/object&gt;&lt;object type=&quot;3&quot; unique_id=&quot;11159&quot;&gt;&lt;property id=&quot;20148&quot; value=&quot;5&quot;/&gt;&lt;property id=&quot;20300&quot; value=&quot;Slide 43 - &amp;quot;Non-constant Growth &amp;#x0D;&amp;#x0A;Problem  Statement&amp;quot;&quot;/&gt;&lt;property id=&quot;20307&quot; value=&quot;318&quot;/&gt;&lt;/object&gt;&lt;object type=&quot;3&quot; unique_id=&quot;11160&quot;&gt;&lt;property id=&quot;20148&quot; value=&quot;5&quot;/&gt;&lt;property id=&quot;20300&quot; value=&quot;Slide 44 - &amp;quot;Non-constant Growth &amp;#x0D;&amp;#x0A;Problem  Statement&amp;quot;&quot;/&gt;&lt;property id=&quot;20307&quot; value=&quot;319&quot;/&gt;&lt;/object&gt;&lt;object type=&quot;3&quot; unique_id=&quot;11161&quot;&gt;&lt;property id=&quot;20148&quot; value=&quot;5&quot;/&gt;&lt;property id=&quot;20300&quot; value=&quot;Slide 45 - &amp;quot;Non-constant Growth &amp;#x0D;&amp;#x0A;Problem  Statement&amp;quot;&quot;/&gt;&lt;property id=&quot;20307&quot; value=&quot;320&quot;/&gt;&lt;/object&gt;&lt;object type=&quot;3&quot; unique_id=&quot;11162&quot;&gt;&lt;property id=&quot;20148&quot; value=&quot;5&quot;/&gt;&lt;property id=&quot;20300&quot; value=&quot;Slide 46 - &amp;quot;Non-constant Growth &amp;#x0D;&amp;#x0A;Problem  Statement&amp;quot;&quot;/&gt;&lt;property id=&quot;20307&quot; value=&quot;321&quot;/&gt;&lt;/object&gt;&lt;object type=&quot;3&quot; unique_id=&quot;11163&quot;&gt;&lt;property id=&quot;20148&quot; value=&quot;5&quot;/&gt;&lt;property id=&quot;20300&quot; value=&quot;Slide 47 - &amp;quot;Non-constant Growth &amp;#x0D;&amp;#x0A;Problem  Statement&amp;quot;&quot;/&gt;&lt;property id=&quot;20307&quot; value=&quot;322&quot;/&gt;&lt;/object&gt;&lt;object type=&quot;3&quot; unique_id=&quot;11164&quot;&gt;&lt;property id=&quot;20148&quot; value=&quot;5&quot;/&gt;&lt;property id=&quot;20300&quot; value=&quot;Slide 48 - &amp;quot;Non-constant Growth &amp;#x0D;&amp;#x0A;Problem  Statement&amp;quot;&quot;/&gt;&lt;property id=&quot;20307&quot; value=&quot;323&quot;/&gt;&lt;/object&gt;&lt;object type=&quot;3&quot; unique_id=&quot;11165&quot;&gt;&lt;property id=&quot;20148&quot; value=&quot;5&quot;/&gt;&lt;property id=&quot;20300&quot; value=&quot;Slide 49 - &amp;quot;Non-constant Growth &amp;#x0D;&amp;#x0A;Problem  Statement&amp;quot;&quot;/&gt;&lt;property id=&quot;20307&quot; value=&quot;324&quot;/&gt;&lt;/object&gt;&lt;object type=&quot;3&quot; unique_id=&quot;11166&quot;&gt;&lt;property id=&quot;20148&quot; value=&quot;5&quot;/&gt;&lt;property id=&quot;20300&quot; value=&quot;Slide 50 - &amp;quot;Non-constant Growth &amp;#x0D;&amp;#x0A;Problem  Statement&amp;quot;&quot;/&gt;&lt;property id=&quot;20307&quot; value=&quot;325&quot;/&gt;&lt;/object&gt;&lt;object type=&quot;3&quot; unique_id=&quot;11167&quot;&gt;&lt;property id=&quot;20148&quot; value=&quot;5&quot;/&gt;&lt;property id=&quot;20300&quot; value=&quot;Slide 51 - &amp;quot;Non-constant Growth &amp;#x0D;&amp;#x0A;Problem  Statement&amp;quot;&quot;/&gt;&lt;property id=&quot;20307&quot; value=&quot;326&quot;/&gt;&lt;/object&gt;&lt;object type=&quot;3&quot; unique_id=&quot;11168&quot;&gt;&lt;property id=&quot;20148&quot; value=&quot;5&quot;/&gt;&lt;property id=&quot;20300&quot; value=&quot;Slide 52 - &amp;quot;Stock Price Sensitivity to Dividend Growth, g&amp;quot;&quot;/&gt;&lt;property id=&quot;20307&quot; value=&quot;314&quot;/&gt;&lt;/object&gt;&lt;object type=&quot;3&quot; unique_id=&quot;11169&quot;&gt;&lt;property id=&quot;20148&quot; value=&quot;5&quot;/&gt;&lt;property id=&quot;20300&quot; value=&quot;Slide 53 - &amp;quot;Stock Price Sensitivity to Required Return, R&amp;quot;&quot;/&gt;&lt;property id=&quot;20307&quot; value=&quot;315&quot;/&gt;&lt;/object&gt;&lt;object type=&quot;3&quot; unique_id=&quot;11170&quot;&gt;&lt;property id=&quot;20148&quot; value=&quot;5&quot;/&gt;&lt;property id=&quot;20300&quot; value=&quot;Slide 54 - &amp;quot;Using the DGM to Find R&amp;quot;&quot;/&gt;&lt;property id=&quot;20307&quot; value=&quot;327&quot;/&gt;&lt;/object&gt;&lt;object type=&quot;3&quot; unique_id=&quot;11171&quot;&gt;&lt;property id=&quot;20148&quot; value=&quot;5&quot;/&gt;&lt;property id=&quot;20300&quot; value=&quot;Slide 55 - &amp;quot;Finding the Required Return - Example&amp;quot;&quot;/&gt;&lt;property id=&quot;20307&quot; value=&quot;329&quot;/&gt;&lt;/object&gt;&lt;object type=&quot;3&quot; unique_id=&quot;11172&quot;&gt;&lt;property id=&quot;20148&quot; value=&quot;5&quot;/&gt;&lt;property id=&quot;20300&quot; value=&quot;Slide 56 - &amp;quot;Stock Valuation Alternative&amp;quot;&quot;/&gt;&lt;property id=&quot;20307&quot; value=&quot;355&quot;/&gt;&lt;/object&gt;&lt;object type=&quot;3&quot; unique_id=&quot;11173&quot;&gt;&lt;property id=&quot;20148&quot; value=&quot;5&quot;/&gt;&lt;property id=&quot;20300&quot; value=&quot;Slide 57 - &amp;quot;Valuation Using Multiples&amp;quot;&quot;/&gt;&lt;property id=&quot;20307&quot; value=&quot;356&quot;/&gt;&lt;/object&gt;&lt;object type=&quot;3&quot; unique_id=&quot;11174&quot;&gt;&lt;property id=&quot;20148&quot; value=&quot;5&quot;/&gt;&lt;property id=&quot;20300&quot; value=&quot;Slide 58 - &amp;quot;Stock Valuation Summary&amp;quot;&quot;/&gt;&lt;property id=&quot;20307&quot; value=&quot;330&quot;/&gt;&lt;/object&gt;&lt;object type=&quot;3&quot; unique_id=&quot;11175&quot;&gt;&lt;property id=&quot;20148&quot; value=&quot;5&quot;/&gt;&lt;property id=&quot;20300&quot; value=&quot;Slide 59&quot;/&gt;&lt;property id=&quot;20307&quot; value=&quot;273&quot;/&gt;&lt;/object&gt;&lt;object type=&quot;3&quot; unique_id=&quot;11176&quot;&gt;&lt;property id=&quot;20148&quot; value=&quot;5&quot;/&gt;&lt;property id=&quot;20300&quot; value=&quot;Slide 60 - &amp;quot;Features of Common Stock&amp;quot;&quot;/&gt;&lt;property id=&quot;20307&quot; value=&quot;333&quot;/&gt;&lt;/object&gt;&lt;object type=&quot;3&quot; unique_id=&quot;11177&quot;&gt;&lt;property id=&quot;20148&quot; value=&quot;5&quot;/&gt;&lt;property id=&quot;20300&quot; value=&quot;Slide 61 - &amp;quot;Features of Common Stock&amp;quot;&quot;/&gt;&lt;property id=&quot;20307&quot; value=&quot;352&quot;/&gt;&lt;/object&gt;&lt;object type=&quot;3&quot; unique_id=&quot;11178&quot;&gt;&lt;property id=&quot;20148&quot; value=&quot;5&quot;/&gt;&lt;property id=&quot;20300&quot; value=&quot;Slide 62 - &amp;quot;Dividend Characteristics&amp;quot;&quot;/&gt;&lt;property id=&quot;20307&quot; value=&quot;334&quot;/&gt;&lt;/object&gt;&lt;object type=&quot;3&quot; unique_id=&quot;11179&quot;&gt;&lt;property id=&quot;20148&quot; value=&quot;5&quot;/&gt;&lt;property id=&quot;20300&quot; value=&quot;Slide 63 - &amp;quot;Dividend Characteristics&amp;quot;&quot;/&gt;&lt;property id=&quot;20307&quot; value=&quot;335&quot;/&gt;&lt;/object&gt;&lt;object type=&quot;3&quot; unique_id=&quot;11180&quot;&gt;&lt;property id=&quot;20148&quot; value=&quot;5&quot;/&gt;&lt;property id=&quot;20300&quot; value=&quot;Slide 64&quot;/&gt;&lt;property id=&quot;20307&quot; value=&quot;274&quot;/&gt;&lt;/object&gt;&lt;object type=&quot;3&quot; unique_id=&quot;11181&quot;&gt;&lt;property id=&quot;20148&quot; value=&quot;5&quot;/&gt;&lt;property id=&quot;20300&quot; value=&quot;Slide 65 - &amp;quot;Features of Preferred Stock&amp;quot;&quot;/&gt;&lt;property id=&quot;20307&quot; value=&quot;337&quot;/&gt;&lt;/object&gt;&lt;object type=&quot;3&quot; unique_id=&quot;11182&quot;&gt;&lt;property id=&quot;20148&quot; value=&quot;5&quot;/&gt;&lt;property id=&quot;20300&quot; value=&quot;Slide 66 - &amp;quot;Features of Preferred Stock&amp;quot;&quot;/&gt;&lt;property id=&quot;20307&quot; value=&quot;353&quot;/&gt;&lt;/object&gt;&lt;object type=&quot;3&quot; unique_id=&quot;11183&quot;&gt;&lt;property id=&quot;20148&quot; value=&quot;5&quot;/&gt;&lt;property id=&quot;20300&quot; value=&quot;Slide 67 - &amp;quot;Features of Preferred Stock&amp;quot;&quot;/&gt;&lt;property id=&quot;20307&quot; value=&quot;338&quot;/&gt;&lt;/object&gt;&lt;object type=&quot;3&quot; unique_id=&quot;11184&quot;&gt;&lt;property id=&quot;20148&quot; value=&quot;5&quot;/&gt;&lt;property id=&quot;20300&quot; value=&quot;Slide 68&quot;/&gt;&lt;property id=&quot;20307&quot; value=&quot;275&quot;/&gt;&lt;/object&gt;&lt;object type=&quot;3&quot; unique_id=&quot;11185&quot;&gt;&lt;property id=&quot;20148&quot; value=&quot;5&quot;/&gt;&lt;property id=&quot;20300&quot; value=&quot;Slide 69 - &amp;quot;Stock Market, Dealers vs. Brokers&amp;quot;&quot;/&gt;&lt;property id=&quot;20307&quot; value=&quot;340&quot;/&gt;&lt;/object&gt;&lt;object type=&quot;3&quot; unique_id=&quot;11186&quot;&gt;&lt;property id=&quot;20148&quot; value=&quot;5&quot;/&gt;&lt;property id=&quot;20300&quot; value=&quot;Slide 70 - &amp;quot;Stock Market&amp;quot;&quot;/&gt;&lt;property id=&quot;20307&quot; value=&quot;341&quot;/&gt;&lt;/object&gt;&lt;object type=&quot;3&quot; unique_id=&quot;11187&quot;&gt;&lt;property id=&quot;20148&quot; value=&quot;5&quot;/&gt;&lt;property id=&quot;20300&quot; value=&quot;Slide 71 - &amp;quot;NASDAQ&amp;quot;&quot;/&gt;&lt;property id=&quot;20307&quot; value=&quot;342&quot;/&gt;&lt;/object&gt;&lt;object type=&quot;3&quot; unique_id=&quot;11188&quot;&gt;&lt;property id=&quot;20148&quot; value=&quot;5&quot;/&gt;&lt;property id=&quot;20300&quot; value=&quot;Slide 72 - &amp;quot;NASDAQ&amp;quot;&quot;/&gt;&lt;property id=&quot;20307&quot; value=&quot;343&quot;/&gt;&lt;/object&gt;&lt;object type=&quot;3&quot; unique_id=&quot;11189&quot;&gt;&lt;property id=&quot;20148&quot; value=&quot;5&quot;/&gt;&lt;property id=&quot;20300&quot; value=&quot;Slide 73&quot;/&gt;&lt;property id=&quot;20307&quot; value=&quot;268&quot;/&gt;&lt;/object&gt;&lt;object type=&quot;3&quot; unique_id=&quot;11190&quot;&gt;&lt;property id=&quot;20148&quot; value=&quot;5&quot;/&gt;&lt;property id=&quot;20300&quot; value=&quot;Slide 74 - &amp;quot;Reading Stock Quotes&amp;quot;&quot;/&gt;&lt;property id=&quot;20307&quot; value=&quot;345&quot;/&gt;&lt;/object&gt;&lt;object type=&quot;3&quot; unique_id=&quot;11191&quot;&gt;&lt;property id=&quot;20148&quot; value=&quot;5&quot;/&gt;&lt;property id=&quot;20300&quot; value=&quot;Slide 75&quot;/&gt;&lt;property id=&quot;20307&quot; value=&quot;346&quot;/&gt;&lt;/object&gt;&lt;object type=&quot;3&quot; unique_id=&quot;11192&quot;&gt;&lt;property id=&quot;20148&quot; value=&quot;5&quot;/&gt;&lt;property id=&quot;20300&quot; value=&quot;Slide 76 - &amp;quot;Ethics Issues&amp;quot;&quot;/&gt;&lt;property id=&quot;20307&quot; value=&quot;266&quot;/&gt;&lt;/object&gt;&lt;object type=&quot;3&quot; unique_id=&quot;11193&quot;&gt;&lt;property id=&quot;20148&quot; value=&quot;5&quot;/&gt;&lt;property id=&quot;20300&quot; value=&quot;Slide 77 - &amp;quot;Quick Quiz&amp;quot;&quot;/&gt;&lt;property id=&quot;20307&quot; value=&quot;269&quot;/&gt;&lt;/object&gt;&lt;object type=&quot;3&quot; unique_id=&quot;11194&quot;&gt;&lt;property id=&quot;20148&quot; value=&quot;5&quot;/&gt;&lt;property id=&quot;20300&quot; value=&quot;Slide 78 - &amp;quot;Comprehensive Problem&amp;quot;&quot;/&gt;&lt;property id=&quot;20307&quot; value=&quot;270&quot;/&gt;&lt;/object&gt;&lt;object type=&quot;3&quot; unique_id=&quot;11195&quot;&gt;&lt;property id=&quot;20148&quot; value=&quot;5&quot;/&gt;&lt;property id=&quot;20300&quot; value=&quot;Slide 79&quot;/&gt;&lt;property id=&quot;20307&quot; value=&quot;259&quot;/&gt;&lt;/object&gt;&lt;object type=&quot;3&quot; unique_id=&quot;11196&quot;&gt;&lt;property id=&quot;20148&quot; value=&quot;5&quot;/&gt;&lt;property id=&quot;20300&quot; value=&quot;Slide 80&quot;/&gt;&lt;property id=&quot;20307&quot; value=&quot;328&quot;/&gt;&lt;/object&gt;&lt;object type=&quot;3&quot; unique_id=&quot;11197&quot;&gt;&lt;property id=&quot;20148&quot; value=&quot;5&quot;/&gt;&lt;property id=&quot;20300&quot; value=&quot;Slide 81&quot;/&gt;&lt;property id=&quot;20307&quot; value=&quot;354&quot;/&gt;&lt;/object&gt;&lt;object type=&quot;3&quot; unique_id=&quot;11198&quot;&gt;&lt;property id=&quot;20148&quot; value=&quot;5&quot;/&gt;&lt;property id=&quot;20300&quot; value=&quot;Slide 82&quot;/&gt;&lt;property id=&quot;20307&quot; value=&quot;261&quot;/&gt;&lt;/object&gt;&lt;object type=&quot;3&quot; unique_id=&quot;11199&quot;&gt;&lt;property id=&quot;20148&quot; value=&quot;5&quot;/&gt;&lt;property id=&quot;20300&quot; value=&quot;Slide 83&quot;/&gt;&lt;property id=&quot;20307&quot; value=&quot;262&quot;/&gt;&lt;/object&gt;&lt;object type=&quot;3&quot; unique_id=&quot;11200&quot;&gt;&lt;property id=&quot;20148&quot; value=&quot;5&quot;/&gt;&lt;property id=&quot;20300&quot; value=&quot;Slide 84&quot;/&gt;&lt;property id=&quot;20307&quot; value=&quot;265&quot;/&gt;&lt;/object&gt;&lt;object type=&quot;3&quot; unique_id=&quot;11201&quot;&gt;&lt;property id=&quot;20148&quot; value=&quot;5&quot;/&gt;&lt;property id=&quot;20300&quot; value=&quot;Slide 85&quot;/&gt;&lt;property id=&quot;20307&quot; value=&quot;26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768</TotalTime>
  <Words>5216</Words>
  <Application>Microsoft Office PowerPoint</Application>
  <PresentationFormat>On-screen Show (4:3)</PresentationFormat>
  <Paragraphs>837</Paragraphs>
  <Slides>85</Slides>
  <Notes>35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4" baseType="lpstr">
      <vt:lpstr>Arial</vt:lpstr>
      <vt:lpstr>Calibri</vt:lpstr>
      <vt:lpstr>Franklin Gothic Book</vt:lpstr>
      <vt:lpstr>Perpetua</vt:lpstr>
      <vt:lpstr>Arial Black</vt:lpstr>
      <vt:lpstr>Times New Roman</vt:lpstr>
      <vt:lpstr>Wingdings 2</vt:lpstr>
      <vt:lpstr>Office Theme</vt:lpstr>
      <vt:lpstr>Equation</vt:lpstr>
      <vt:lpstr>Slide 1</vt:lpstr>
      <vt:lpstr>Slide 2</vt:lpstr>
      <vt:lpstr>Slide 3</vt:lpstr>
      <vt:lpstr>Bonds and Stocks: Similarities</vt:lpstr>
      <vt:lpstr>Bonds and Stocks: Differences</vt:lpstr>
      <vt:lpstr>Bonds and Stocks: Differences</vt:lpstr>
      <vt:lpstr>Slide 7</vt:lpstr>
      <vt:lpstr>Slide 8</vt:lpstr>
      <vt:lpstr>Comparison Valuations</vt:lpstr>
      <vt:lpstr>Slide 10</vt:lpstr>
      <vt:lpstr>Slide 11</vt:lpstr>
      <vt:lpstr>Slide 12</vt:lpstr>
      <vt:lpstr>Slide 13</vt:lpstr>
      <vt:lpstr>Slide 14</vt:lpstr>
      <vt:lpstr>Slide 15</vt:lpstr>
      <vt:lpstr>Slide 16</vt:lpstr>
      <vt:lpstr>Cash Flows for Stockholders</vt:lpstr>
      <vt:lpstr>One-Period Example</vt:lpstr>
      <vt:lpstr>One-Period Example</vt:lpstr>
      <vt:lpstr>Visually this would look like:</vt:lpstr>
      <vt:lpstr>Compute the Present Value</vt:lpstr>
      <vt:lpstr>Slide 22</vt:lpstr>
      <vt:lpstr>Slide 23</vt:lpstr>
      <vt:lpstr>Two Period Example</vt:lpstr>
      <vt:lpstr>Visually this would look like:</vt:lpstr>
      <vt:lpstr>Compute the Present Value</vt:lpstr>
      <vt:lpstr>What is the Observed Pattern?</vt:lpstr>
      <vt:lpstr>Future Dividends</vt:lpstr>
      <vt:lpstr>So how do you compute the future dividends?</vt:lpstr>
      <vt:lpstr>So how do you compute the future dividends?</vt:lpstr>
      <vt:lpstr>1.  Constant Dividend –  Zero Growth</vt:lpstr>
      <vt:lpstr>So how do you compute the future dividends?</vt:lpstr>
      <vt:lpstr>2.  Constant Growth Rate of Dividends</vt:lpstr>
      <vt:lpstr>2.  Constant Growth Rate of Dividends</vt:lpstr>
      <vt:lpstr>2.  Constant Growth Rate of Dividends</vt:lpstr>
      <vt:lpstr>Dividend Growth Model (DGM)  Assumptions</vt:lpstr>
      <vt:lpstr>DGM – Example 1</vt:lpstr>
      <vt:lpstr>DGM – Example 1 Solution</vt:lpstr>
      <vt:lpstr>DGM – Example 2</vt:lpstr>
      <vt:lpstr>DGM – Example 2 Solution</vt:lpstr>
      <vt:lpstr>So how do you compute the future dividends?</vt:lpstr>
      <vt:lpstr>3.  Unusual Growth; Then Constant Growth</vt:lpstr>
      <vt:lpstr>Non-constant Growth  Problem  Statement</vt:lpstr>
      <vt:lpstr>Non-constant Growth  Problem  Statement</vt:lpstr>
      <vt:lpstr>Non-constant Growth  Problem  Statement</vt:lpstr>
      <vt:lpstr>Non-constant Growth  Problem  Statement</vt:lpstr>
      <vt:lpstr>Non-constant Growth  Problem  Statement</vt:lpstr>
      <vt:lpstr>Non-constant Growth  Problem  Statement</vt:lpstr>
      <vt:lpstr>Non-constant Growth  Problem  Statement</vt:lpstr>
      <vt:lpstr>Non-constant Growth  Problem  Statement</vt:lpstr>
      <vt:lpstr>Non-constant Growth  Problem  Statement</vt:lpstr>
      <vt:lpstr>Stock Price Sensitivity to Dividend Growth, g</vt:lpstr>
      <vt:lpstr>Stock Price Sensitivity to Required Return, R</vt:lpstr>
      <vt:lpstr>Using the DGM to Find R</vt:lpstr>
      <vt:lpstr>Finding the Required Return - Example</vt:lpstr>
      <vt:lpstr>Stock Valuation Alternative</vt:lpstr>
      <vt:lpstr>Valuation Using Multiples</vt:lpstr>
      <vt:lpstr>Stock Valuation Summary</vt:lpstr>
      <vt:lpstr>Slide 59</vt:lpstr>
      <vt:lpstr>Features of Common Stock</vt:lpstr>
      <vt:lpstr>Features of Common Stock</vt:lpstr>
      <vt:lpstr>Dividend Characteristics</vt:lpstr>
      <vt:lpstr>Dividend Characteristics</vt:lpstr>
      <vt:lpstr>Slide 64</vt:lpstr>
      <vt:lpstr>Features of Preferred Stock</vt:lpstr>
      <vt:lpstr>Features of Preferred Stock</vt:lpstr>
      <vt:lpstr>Features of Preferred Stock</vt:lpstr>
      <vt:lpstr>Slide 68</vt:lpstr>
      <vt:lpstr>Stock Market, Dealers vs. Brokers</vt:lpstr>
      <vt:lpstr>Stock Market</vt:lpstr>
      <vt:lpstr>NASDAQ</vt:lpstr>
      <vt:lpstr>NASDAQ</vt:lpstr>
      <vt:lpstr>Slide 73</vt:lpstr>
      <vt:lpstr>Reading Stock Quotes</vt:lpstr>
      <vt:lpstr>Slide 75</vt:lpstr>
      <vt:lpstr>Ethics Issues</vt:lpstr>
      <vt:lpstr>Quick Quiz</vt:lpstr>
      <vt:lpstr>Comprehensive Problem</vt:lpstr>
      <vt:lpstr>Slide 79</vt:lpstr>
      <vt:lpstr>Slide 80</vt:lpstr>
      <vt:lpstr>Slide 81</vt:lpstr>
      <vt:lpstr>Slide 82</vt:lpstr>
      <vt:lpstr>Slide 83</vt:lpstr>
      <vt:lpstr>Slide 84</vt:lpstr>
      <vt:lpstr>Slide 85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McLaughlin</dc:creator>
  <cp:lastModifiedBy>Javad</cp:lastModifiedBy>
  <cp:revision>52</cp:revision>
  <dcterms:created xsi:type="dcterms:W3CDTF">2012-01-15T21:59:36Z</dcterms:created>
  <dcterms:modified xsi:type="dcterms:W3CDTF">2017-03-25T17:27:54Z</dcterms:modified>
</cp:coreProperties>
</file>