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bin" ContentType="application/vnd.openxmlformats-officedocument.oleObject"/>
  <Default Extension="png" ContentType="image/png"/>
  <Override PartName="/ppt/notesSlides/notesSlide68.xml" ContentType="application/vnd.openxmlformats-officedocument.presentationml.notesSlide+xml"/>
  <Override PartName="/ppt/notesSlides/notesSlide79.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notesSlides/notesSlide86.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emf" ContentType="image/x-emf"/>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tags/tag1.xml" ContentType="application/vnd.openxmlformats-officedocument.presentationml.tags+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108.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notesSlides/notesSlide87.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notesSlides/notesSlide90.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notesSlides/notesSlide88.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notesSlides/notesSlide84.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s/slide9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notesSlides/notesSlide89.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4069" r:id="rId1"/>
  </p:sldMasterIdLst>
  <p:notesMasterIdLst>
    <p:notesMasterId r:id="rId112"/>
  </p:notesMasterIdLst>
  <p:sldIdLst>
    <p:sldId id="341" r:id="rId2"/>
    <p:sldId id="257" r:id="rId3"/>
    <p:sldId id="357" r:id="rId4"/>
    <p:sldId id="360" r:id="rId5"/>
    <p:sldId id="356" r:id="rId6"/>
    <p:sldId id="358" r:id="rId7"/>
    <p:sldId id="259" r:id="rId8"/>
    <p:sldId id="260" r:id="rId9"/>
    <p:sldId id="261" r:id="rId10"/>
    <p:sldId id="262" r:id="rId11"/>
    <p:sldId id="263" r:id="rId12"/>
    <p:sldId id="264" r:id="rId13"/>
    <p:sldId id="329" r:id="rId14"/>
    <p:sldId id="265" r:id="rId15"/>
    <p:sldId id="266" r:id="rId16"/>
    <p:sldId id="337" r:id="rId17"/>
    <p:sldId id="338" r:id="rId18"/>
    <p:sldId id="267" r:id="rId19"/>
    <p:sldId id="268" r:id="rId20"/>
    <p:sldId id="269" r:id="rId21"/>
    <p:sldId id="270" r:id="rId22"/>
    <p:sldId id="271" r:id="rId23"/>
    <p:sldId id="367" r:id="rId24"/>
    <p:sldId id="368" r:id="rId25"/>
    <p:sldId id="272" r:id="rId26"/>
    <p:sldId id="273" r:id="rId27"/>
    <p:sldId id="274" r:id="rId28"/>
    <p:sldId id="275" r:id="rId29"/>
    <p:sldId id="330" r:id="rId30"/>
    <p:sldId id="331" r:id="rId31"/>
    <p:sldId id="276" r:id="rId32"/>
    <p:sldId id="277" r:id="rId33"/>
    <p:sldId id="278" r:id="rId34"/>
    <p:sldId id="332" r:id="rId35"/>
    <p:sldId id="333" r:id="rId36"/>
    <p:sldId id="279" r:id="rId37"/>
    <p:sldId id="280" r:id="rId38"/>
    <p:sldId id="281" r:id="rId39"/>
    <p:sldId id="282" r:id="rId40"/>
    <p:sldId id="283" r:id="rId41"/>
    <p:sldId id="284" r:id="rId42"/>
    <p:sldId id="285" r:id="rId43"/>
    <p:sldId id="286" r:id="rId44"/>
    <p:sldId id="287" r:id="rId45"/>
    <p:sldId id="369" r:id="rId46"/>
    <p:sldId id="370" r:id="rId47"/>
    <p:sldId id="371" r:id="rId48"/>
    <p:sldId id="288" r:id="rId49"/>
    <p:sldId id="289" r:id="rId50"/>
    <p:sldId id="290" r:id="rId51"/>
    <p:sldId id="325" r:id="rId52"/>
    <p:sldId id="291" r:id="rId53"/>
    <p:sldId id="292" r:id="rId54"/>
    <p:sldId id="293" r:id="rId55"/>
    <p:sldId id="294" r:id="rId56"/>
    <p:sldId id="295" r:id="rId57"/>
    <p:sldId id="296" r:id="rId58"/>
    <p:sldId id="297" r:id="rId59"/>
    <p:sldId id="364" r:id="rId60"/>
    <p:sldId id="365" r:id="rId61"/>
    <p:sldId id="366" r:id="rId62"/>
    <p:sldId id="298" r:id="rId63"/>
    <p:sldId id="299" r:id="rId64"/>
    <p:sldId id="300" r:id="rId65"/>
    <p:sldId id="301" r:id="rId66"/>
    <p:sldId id="302" r:id="rId67"/>
    <p:sldId id="303" r:id="rId68"/>
    <p:sldId id="304" r:id="rId69"/>
    <p:sldId id="305" r:id="rId70"/>
    <p:sldId id="306" r:id="rId71"/>
    <p:sldId id="307" r:id="rId72"/>
    <p:sldId id="308" r:id="rId73"/>
    <p:sldId id="309" r:id="rId74"/>
    <p:sldId id="310" r:id="rId75"/>
    <p:sldId id="311" r:id="rId76"/>
    <p:sldId id="312" r:id="rId77"/>
    <p:sldId id="313" r:id="rId78"/>
    <p:sldId id="314" r:id="rId79"/>
    <p:sldId id="315" r:id="rId80"/>
    <p:sldId id="316" r:id="rId81"/>
    <p:sldId id="317" r:id="rId82"/>
    <p:sldId id="318" r:id="rId83"/>
    <p:sldId id="319" r:id="rId84"/>
    <p:sldId id="320" r:id="rId85"/>
    <p:sldId id="321" r:id="rId86"/>
    <p:sldId id="359" r:id="rId87"/>
    <p:sldId id="322" r:id="rId88"/>
    <p:sldId id="323" r:id="rId89"/>
    <p:sldId id="334" r:id="rId90"/>
    <p:sldId id="361" r:id="rId91"/>
    <p:sldId id="362" r:id="rId92"/>
    <p:sldId id="363" r:id="rId93"/>
    <p:sldId id="335" r:id="rId94"/>
    <p:sldId id="336" r:id="rId95"/>
    <p:sldId id="342" r:id="rId96"/>
    <p:sldId id="343" r:id="rId97"/>
    <p:sldId id="344" r:id="rId98"/>
    <p:sldId id="345" r:id="rId99"/>
    <p:sldId id="346" r:id="rId100"/>
    <p:sldId id="347" r:id="rId101"/>
    <p:sldId id="348" r:id="rId102"/>
    <p:sldId id="349" r:id="rId103"/>
    <p:sldId id="350" r:id="rId104"/>
    <p:sldId id="372" r:id="rId105"/>
    <p:sldId id="373" r:id="rId106"/>
    <p:sldId id="351" r:id="rId107"/>
    <p:sldId id="352" r:id="rId108"/>
    <p:sldId id="353" r:id="rId109"/>
    <p:sldId id="354" r:id="rId110"/>
    <p:sldId id="355" r:id="rId111"/>
  </p:sldIdLst>
  <p:sldSz cx="9144000" cy="6858000" type="screen4x3"/>
  <p:notesSz cx="6858000" cy="9144000"/>
  <p:custDataLst>
    <p:tags r:id="rId113"/>
  </p:custDataLst>
  <p:defaultTextStyle>
    <a:defPPr>
      <a:defRPr lang="en-US"/>
    </a:defPPr>
    <a:lvl1pPr algn="l" rtl="0" eaLnBrk="0" fontAlgn="base" hangingPunct="0">
      <a:spcBef>
        <a:spcPct val="0"/>
      </a:spcBef>
      <a:spcAft>
        <a:spcPct val="0"/>
      </a:spcAft>
      <a:defRPr sz="2400" b="1" kern="1200">
        <a:solidFill>
          <a:schemeClr val="tx1"/>
        </a:solidFill>
        <a:latin typeface="Arial" charset="0"/>
        <a:ea typeface="ＭＳ Ｐゴシック" pitchFamily="34" charset="-128"/>
        <a:cs typeface="+mn-cs"/>
      </a:defRPr>
    </a:lvl1pPr>
    <a:lvl2pPr marL="457200" algn="l" rtl="0" eaLnBrk="0" fontAlgn="base" hangingPunct="0">
      <a:spcBef>
        <a:spcPct val="0"/>
      </a:spcBef>
      <a:spcAft>
        <a:spcPct val="0"/>
      </a:spcAft>
      <a:defRPr sz="2400" b="1" kern="1200">
        <a:solidFill>
          <a:schemeClr val="tx1"/>
        </a:solidFill>
        <a:latin typeface="Arial" charset="0"/>
        <a:ea typeface="ＭＳ Ｐゴシック" pitchFamily="34" charset="-128"/>
        <a:cs typeface="+mn-cs"/>
      </a:defRPr>
    </a:lvl2pPr>
    <a:lvl3pPr marL="914400" algn="l" rtl="0" eaLnBrk="0" fontAlgn="base" hangingPunct="0">
      <a:spcBef>
        <a:spcPct val="0"/>
      </a:spcBef>
      <a:spcAft>
        <a:spcPct val="0"/>
      </a:spcAft>
      <a:defRPr sz="2400" b="1" kern="1200">
        <a:solidFill>
          <a:schemeClr val="tx1"/>
        </a:solidFill>
        <a:latin typeface="Arial" charset="0"/>
        <a:ea typeface="ＭＳ Ｐゴシック" pitchFamily="34" charset="-128"/>
        <a:cs typeface="+mn-cs"/>
      </a:defRPr>
    </a:lvl3pPr>
    <a:lvl4pPr marL="1371600" algn="l" rtl="0" eaLnBrk="0" fontAlgn="base" hangingPunct="0">
      <a:spcBef>
        <a:spcPct val="0"/>
      </a:spcBef>
      <a:spcAft>
        <a:spcPct val="0"/>
      </a:spcAft>
      <a:defRPr sz="2400" b="1" kern="1200">
        <a:solidFill>
          <a:schemeClr val="tx1"/>
        </a:solidFill>
        <a:latin typeface="Arial" charset="0"/>
        <a:ea typeface="ＭＳ Ｐゴシック" pitchFamily="34" charset="-128"/>
        <a:cs typeface="+mn-cs"/>
      </a:defRPr>
    </a:lvl4pPr>
    <a:lvl5pPr marL="1828800" algn="l" rtl="0" eaLnBrk="0" fontAlgn="base" hangingPunct="0">
      <a:spcBef>
        <a:spcPct val="0"/>
      </a:spcBef>
      <a:spcAft>
        <a:spcPct val="0"/>
      </a:spcAft>
      <a:defRPr sz="2400" b="1" kern="1200">
        <a:solidFill>
          <a:schemeClr val="tx1"/>
        </a:solidFill>
        <a:latin typeface="Arial" charset="0"/>
        <a:ea typeface="ＭＳ Ｐゴシック" pitchFamily="34" charset="-128"/>
        <a:cs typeface="+mn-cs"/>
      </a:defRPr>
    </a:lvl5pPr>
    <a:lvl6pPr marL="2286000" algn="l" defTabSz="914400" rtl="0" eaLnBrk="1" latinLnBrk="0" hangingPunct="1">
      <a:defRPr sz="2400" b="1" kern="1200">
        <a:solidFill>
          <a:schemeClr val="tx1"/>
        </a:solidFill>
        <a:latin typeface="Arial" charset="0"/>
        <a:ea typeface="ＭＳ Ｐゴシック" pitchFamily="34" charset="-128"/>
        <a:cs typeface="+mn-cs"/>
      </a:defRPr>
    </a:lvl6pPr>
    <a:lvl7pPr marL="2743200" algn="l" defTabSz="914400" rtl="0" eaLnBrk="1" latinLnBrk="0" hangingPunct="1">
      <a:defRPr sz="2400" b="1" kern="1200">
        <a:solidFill>
          <a:schemeClr val="tx1"/>
        </a:solidFill>
        <a:latin typeface="Arial" charset="0"/>
        <a:ea typeface="ＭＳ Ｐゴシック" pitchFamily="34" charset="-128"/>
        <a:cs typeface="+mn-cs"/>
      </a:defRPr>
    </a:lvl7pPr>
    <a:lvl8pPr marL="3200400" algn="l" defTabSz="914400" rtl="0" eaLnBrk="1" latinLnBrk="0" hangingPunct="1">
      <a:defRPr sz="2400" b="1" kern="1200">
        <a:solidFill>
          <a:schemeClr val="tx1"/>
        </a:solidFill>
        <a:latin typeface="Arial" charset="0"/>
        <a:ea typeface="ＭＳ Ｐゴシック" pitchFamily="34" charset="-128"/>
        <a:cs typeface="+mn-cs"/>
      </a:defRPr>
    </a:lvl8pPr>
    <a:lvl9pPr marL="3657600" algn="l" defTabSz="914400" rtl="0" eaLnBrk="1" latinLnBrk="0" hangingPunct="1">
      <a:defRPr sz="2400" b="1" kern="1200">
        <a:solidFill>
          <a:schemeClr val="tx1"/>
        </a:solidFill>
        <a:latin typeface="Arial"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FDE9"/>
    <a:srgbClr val="006AA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573" autoAdjust="0"/>
    <p:restoredTop sz="86364" autoAdjust="0"/>
  </p:normalViewPr>
  <p:slideViewPr>
    <p:cSldViewPr>
      <p:cViewPr varScale="1">
        <p:scale>
          <a:sx n="109" d="100"/>
          <a:sy n="109" d="100"/>
        </p:scale>
        <p:origin x="-1260" y="-84"/>
      </p:cViewPr>
      <p:guideLst>
        <p:guide orient="horz"/>
        <p:guide orient="horz" pos="576"/>
        <p:guide orient="horz" pos="960"/>
        <p:guide pos="2880"/>
        <p:guide/>
        <p:guide pos="315"/>
        <p:guide pos="747"/>
      </p:guideLst>
    </p:cSldViewPr>
  </p:slideViewPr>
  <p:outlineViewPr>
    <p:cViewPr>
      <p:scale>
        <a:sx n="33" d="100"/>
        <a:sy n="33" d="100"/>
      </p:scale>
      <p:origin x="0" y="37242"/>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tableStyles" Target="tableStyle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notesMaster" Target="notesMasters/notes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image" Target="../media/image25.e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image" Target="../media/image21.e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image" Target="../media/image30.e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image" Target="../media/image32.e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image" Target="../media/image33.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50.wmf"/><Relationship Id="rId1" Type="http://schemas.openxmlformats.org/officeDocument/2006/relationships/image" Target="../media/image4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52.wmf"/><Relationship Id="rId1" Type="http://schemas.openxmlformats.org/officeDocument/2006/relationships/image" Target="../media/image51.w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image" Target="../media/image54.e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image" Target="../media/image57.e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59.wmf"/><Relationship Id="rId1" Type="http://schemas.openxmlformats.org/officeDocument/2006/relationships/image" Target="../media/image58.emf"/></Relationships>
</file>

<file path=ppt/drawings/_rels/vmlDrawing24.vml.rels><?xml version="1.0" encoding="UTF-8" standalone="yes"?>
<Relationships xmlns="http://schemas.openxmlformats.org/package/2006/relationships"><Relationship Id="rId2" Type="http://schemas.openxmlformats.org/officeDocument/2006/relationships/image" Target="../media/image61.wmf"/><Relationship Id="rId1" Type="http://schemas.openxmlformats.org/officeDocument/2006/relationships/image" Target="../media/image60.emf"/></Relationships>
</file>

<file path=ppt/drawings/_rels/vmlDrawing25.vml.rels><?xml version="1.0" encoding="UTF-8" standalone="yes"?>
<Relationships xmlns="http://schemas.openxmlformats.org/package/2006/relationships"><Relationship Id="rId2" Type="http://schemas.openxmlformats.org/officeDocument/2006/relationships/image" Target="../media/image63.wmf"/><Relationship Id="rId1" Type="http://schemas.openxmlformats.org/officeDocument/2006/relationships/image" Target="../media/image62.wmf"/></Relationships>
</file>

<file path=ppt/drawings/_rels/vmlDrawing26.vml.rels><?xml version="1.0" encoding="UTF-8" standalone="yes"?>
<Relationships xmlns="http://schemas.openxmlformats.org/package/2006/relationships"><Relationship Id="rId2" Type="http://schemas.openxmlformats.org/officeDocument/2006/relationships/image" Target="../media/image65.wmf"/><Relationship Id="rId1" Type="http://schemas.openxmlformats.org/officeDocument/2006/relationships/image" Target="../media/image64.w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73.w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74.w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75.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drawings/_rels/vmlDrawing30.vml.rels><?xml version="1.0" encoding="UTF-8" standalone="yes"?>
<Relationships xmlns="http://schemas.openxmlformats.org/package/2006/relationships"><Relationship Id="rId2" Type="http://schemas.openxmlformats.org/officeDocument/2006/relationships/image" Target="../media/image77.wmf"/><Relationship Id="rId1" Type="http://schemas.openxmlformats.org/officeDocument/2006/relationships/image" Target="../media/image76.wmf"/></Relationships>
</file>

<file path=ppt/drawings/_rels/vmlDrawing31.vml.rels><?xml version="1.0" encoding="UTF-8" standalone="yes"?>
<Relationships xmlns="http://schemas.openxmlformats.org/package/2006/relationships"><Relationship Id="rId2" Type="http://schemas.openxmlformats.org/officeDocument/2006/relationships/image" Target="../media/image81.wmf"/><Relationship Id="rId1" Type="http://schemas.openxmlformats.org/officeDocument/2006/relationships/image" Target="../media/image80.w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82.wmf"/></Relationships>
</file>

<file path=ppt/drawings/_rels/vmlDrawing33.vml.rels><?xml version="1.0" encoding="UTF-8" standalone="yes"?>
<Relationships xmlns="http://schemas.openxmlformats.org/package/2006/relationships"><Relationship Id="rId2" Type="http://schemas.openxmlformats.org/officeDocument/2006/relationships/image" Target="../media/image84.wmf"/><Relationship Id="rId1" Type="http://schemas.openxmlformats.org/officeDocument/2006/relationships/image" Target="../media/image8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image" Target="../media/image20.e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image" Target="../media/image2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b="0">
                <a:latin typeface="Arial" charset="0"/>
                <a:ea typeface="ＭＳ Ｐゴシック" pitchFamily="48" charset="-128"/>
                <a:cs typeface="+mn-cs"/>
              </a:defRPr>
            </a:lvl1pPr>
          </a:lstStyle>
          <a:p>
            <a:pPr>
              <a:defRPr/>
            </a:pPr>
            <a:endParaRPr lang="en-US"/>
          </a:p>
        </p:txBody>
      </p:sp>
      <p:sp>
        <p:nvSpPr>
          <p:cNvPr id="4099"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b="0">
                <a:latin typeface="Arial" charset="0"/>
                <a:ea typeface="ＭＳ Ｐゴシック" pitchFamily="48" charset="-128"/>
                <a:cs typeface="+mn-cs"/>
              </a:defRPr>
            </a:lvl1pPr>
          </a:lstStyle>
          <a:p>
            <a:pPr>
              <a:defRPr/>
            </a:pPr>
            <a:endParaRPr lang="en-US"/>
          </a:p>
        </p:txBody>
      </p:sp>
      <p:sp>
        <p:nvSpPr>
          <p:cNvPr id="115716"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b="0">
                <a:latin typeface="Arial" charset="0"/>
                <a:ea typeface="ＭＳ Ｐゴシック" pitchFamily="48" charset="-128"/>
                <a:cs typeface="+mn-cs"/>
              </a:defRPr>
            </a:lvl1pPr>
          </a:lstStyle>
          <a:p>
            <a:pPr>
              <a:defRPr/>
            </a:pPr>
            <a:endParaRPr lang="en-US"/>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b="0">
                <a:latin typeface="Arial" charset="0"/>
                <a:ea typeface="ＭＳ Ｐゴシック" pitchFamily="34" charset="-128"/>
              </a:defRPr>
            </a:lvl1pPr>
          </a:lstStyle>
          <a:p>
            <a:pPr>
              <a:defRPr/>
            </a:pPr>
            <a:fld id="{5442A924-0D3A-4BE7-A6CE-FF794CEDCEE4}"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34" charset="-128"/>
        <a:cs typeface="ＭＳ Ｐゴシック" pitchFamily="34"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34" charset="-128"/>
        <a:cs typeface="ＭＳ Ｐゴシック" pitchFamily="34" charset="-128"/>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34" charset="-128"/>
        <a:cs typeface="ＭＳ Ｐゴシック" pitchFamily="34" charset="-128"/>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34" charset="-128"/>
        <a:cs typeface="ＭＳ Ｐゴシック" pitchFamily="34" charset="-128"/>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34" charset="-128"/>
        <a:cs typeface="ＭＳ Ｐゴシック" pitchFamily="34" charset="-128"/>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7F49B7D9-49DB-48A0-94BE-7434505C628E}" type="slidenum">
              <a:rPr lang="en-US" altLang="en-US" smtClean="0"/>
              <a:pPr/>
              <a:t>1</a:t>
            </a:fld>
            <a:endParaRPr lang="en-US" altLang="en-US" smtClean="0"/>
          </a:p>
        </p:txBody>
      </p:sp>
      <p:sp>
        <p:nvSpPr>
          <p:cNvPr id="116739" name="Rectangle 2"/>
          <p:cNvSpPr>
            <a:spLocks noChangeArrowheads="1" noTextEdit="1"/>
          </p:cNvSpPr>
          <p:nvPr>
            <p:ph type="sldImg"/>
          </p:nvPr>
        </p:nvSpPr>
        <p:spPr>
          <a:solidFill>
            <a:srgbClr val="FFFFFF"/>
          </a:solidFill>
          <a:ln/>
        </p:spPr>
      </p:sp>
      <p:sp>
        <p:nvSpPr>
          <p:cNvPr id="116740"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6D884120-DC29-4E8A-883B-BF6BA79B1BE4}" type="slidenum">
              <a:rPr lang="en-US" altLang="en-US" smtClean="0"/>
              <a:pPr/>
              <a:t>14</a:t>
            </a:fld>
            <a:endParaRPr lang="en-US" altLang="en-US" smtClean="0"/>
          </a:p>
        </p:txBody>
      </p:sp>
      <p:sp>
        <p:nvSpPr>
          <p:cNvPr id="125955" name="Rectangle 2"/>
          <p:cNvSpPr>
            <a:spLocks noChangeArrowheads="1" noTextEdit="1"/>
          </p:cNvSpPr>
          <p:nvPr>
            <p:ph type="sldImg"/>
          </p:nvPr>
        </p:nvSpPr>
        <p:spPr>
          <a:solidFill>
            <a:srgbClr val="FFFFFF"/>
          </a:solidFill>
          <a:ln/>
        </p:spPr>
      </p:sp>
      <p:sp>
        <p:nvSpPr>
          <p:cNvPr id="125956"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5595AC4A-5D93-4B13-A776-4AED7EF936CF}" type="slidenum">
              <a:rPr lang="en-US" altLang="en-US" smtClean="0"/>
              <a:pPr/>
              <a:t>15</a:t>
            </a:fld>
            <a:endParaRPr lang="en-US" altLang="en-US" smtClean="0"/>
          </a:p>
        </p:txBody>
      </p:sp>
      <p:sp>
        <p:nvSpPr>
          <p:cNvPr id="126979" name="Rectangle 2"/>
          <p:cNvSpPr>
            <a:spLocks noChangeArrowheads="1" noTextEdit="1"/>
          </p:cNvSpPr>
          <p:nvPr>
            <p:ph type="sldImg"/>
          </p:nvPr>
        </p:nvSpPr>
        <p:spPr>
          <a:solidFill>
            <a:srgbClr val="FFFFFF"/>
          </a:solidFill>
          <a:ln/>
        </p:spPr>
      </p:sp>
      <p:sp>
        <p:nvSpPr>
          <p:cNvPr id="126980"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p>
            <a:fld id="{31142811-29FF-4790-9CB6-3491080EA85A}" type="slidenum">
              <a:rPr lang="en-US" altLang="en-US" smtClean="0"/>
              <a:pPr/>
              <a:t>16</a:t>
            </a:fld>
            <a:endParaRPr lang="en-US" altLang="en-US" smtClean="0"/>
          </a:p>
        </p:txBody>
      </p:sp>
      <p:sp>
        <p:nvSpPr>
          <p:cNvPr id="128003" name="Rectangle 2"/>
          <p:cNvSpPr>
            <a:spLocks noChangeArrowheads="1" noTextEdit="1"/>
          </p:cNvSpPr>
          <p:nvPr>
            <p:ph type="sldImg"/>
          </p:nvPr>
        </p:nvSpPr>
        <p:spPr>
          <a:solidFill>
            <a:srgbClr val="FFFFFF"/>
          </a:solidFill>
          <a:ln/>
        </p:spPr>
      </p:sp>
      <p:sp>
        <p:nvSpPr>
          <p:cNvPr id="128004"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p>
            <a:fld id="{DD81FF5E-3AC3-473B-9E28-9211A46044E1}" type="slidenum">
              <a:rPr lang="en-US" altLang="en-US" smtClean="0"/>
              <a:pPr/>
              <a:t>17</a:t>
            </a:fld>
            <a:endParaRPr lang="en-US" altLang="en-US" smtClean="0"/>
          </a:p>
        </p:txBody>
      </p:sp>
      <p:sp>
        <p:nvSpPr>
          <p:cNvPr id="129027" name="Rectangle 2"/>
          <p:cNvSpPr>
            <a:spLocks noChangeArrowheads="1" noTextEdit="1"/>
          </p:cNvSpPr>
          <p:nvPr>
            <p:ph type="sldImg"/>
          </p:nvPr>
        </p:nvSpPr>
        <p:spPr>
          <a:solidFill>
            <a:srgbClr val="FFFFFF"/>
          </a:solidFill>
          <a:ln/>
        </p:spPr>
      </p:sp>
      <p:sp>
        <p:nvSpPr>
          <p:cNvPr id="129028"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EF1F66AF-25E3-43E9-A23F-3D414DAC2A4F}" type="slidenum">
              <a:rPr lang="en-US" altLang="en-US" smtClean="0"/>
              <a:pPr/>
              <a:t>18</a:t>
            </a:fld>
            <a:endParaRPr lang="en-US" altLang="en-US" smtClean="0"/>
          </a:p>
        </p:txBody>
      </p:sp>
      <p:sp>
        <p:nvSpPr>
          <p:cNvPr id="130051" name="Rectangle 2"/>
          <p:cNvSpPr>
            <a:spLocks noChangeArrowheads="1" noTextEdit="1"/>
          </p:cNvSpPr>
          <p:nvPr>
            <p:ph type="sldImg"/>
          </p:nvPr>
        </p:nvSpPr>
        <p:spPr>
          <a:solidFill>
            <a:srgbClr val="FFFFFF"/>
          </a:solidFill>
          <a:ln/>
        </p:spPr>
      </p:sp>
      <p:sp>
        <p:nvSpPr>
          <p:cNvPr id="130052"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p>
            <a:fld id="{AC8EA4B9-CB1F-46BB-BF0B-EA6CB8BB7FF8}" type="slidenum">
              <a:rPr lang="en-US" altLang="en-US" smtClean="0"/>
              <a:pPr/>
              <a:t>19</a:t>
            </a:fld>
            <a:endParaRPr lang="en-US" altLang="en-US" smtClean="0"/>
          </a:p>
        </p:txBody>
      </p:sp>
      <p:sp>
        <p:nvSpPr>
          <p:cNvPr id="131075" name="Rectangle 2"/>
          <p:cNvSpPr>
            <a:spLocks noChangeArrowheads="1" noTextEdit="1"/>
          </p:cNvSpPr>
          <p:nvPr>
            <p:ph type="sldImg"/>
          </p:nvPr>
        </p:nvSpPr>
        <p:spPr>
          <a:solidFill>
            <a:srgbClr val="FFFFFF"/>
          </a:solidFill>
          <a:ln/>
        </p:spPr>
      </p:sp>
      <p:sp>
        <p:nvSpPr>
          <p:cNvPr id="131076"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p>
            <a:fld id="{C3FA70C4-2B56-44D5-B02E-FAE01D2A5A96}" type="slidenum">
              <a:rPr lang="en-US" altLang="en-US" smtClean="0"/>
              <a:pPr/>
              <a:t>20</a:t>
            </a:fld>
            <a:endParaRPr lang="en-US" altLang="en-US" smtClean="0"/>
          </a:p>
        </p:txBody>
      </p:sp>
      <p:sp>
        <p:nvSpPr>
          <p:cNvPr id="132099" name="Rectangle 2"/>
          <p:cNvSpPr>
            <a:spLocks noChangeArrowheads="1" noTextEdit="1"/>
          </p:cNvSpPr>
          <p:nvPr>
            <p:ph type="sldImg"/>
          </p:nvPr>
        </p:nvSpPr>
        <p:spPr>
          <a:solidFill>
            <a:srgbClr val="FFFFFF"/>
          </a:solidFill>
          <a:ln/>
        </p:spPr>
      </p:sp>
      <p:sp>
        <p:nvSpPr>
          <p:cNvPr id="132100"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92413CE0-BDCC-4300-92B8-F25C632A5E34}" type="slidenum">
              <a:rPr lang="en-US" altLang="en-US" smtClean="0"/>
              <a:pPr/>
              <a:t>21</a:t>
            </a:fld>
            <a:endParaRPr lang="en-US" altLang="en-US" smtClean="0"/>
          </a:p>
        </p:txBody>
      </p:sp>
      <p:sp>
        <p:nvSpPr>
          <p:cNvPr id="133123" name="Rectangle 2"/>
          <p:cNvSpPr>
            <a:spLocks noChangeArrowheads="1" noTextEdit="1"/>
          </p:cNvSpPr>
          <p:nvPr>
            <p:ph type="sldImg"/>
          </p:nvPr>
        </p:nvSpPr>
        <p:spPr>
          <a:solidFill>
            <a:srgbClr val="FFFFFF"/>
          </a:solidFill>
          <a:ln/>
        </p:spPr>
      </p:sp>
      <p:sp>
        <p:nvSpPr>
          <p:cNvPr id="133124"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p:spPr>
        <p:txBody>
          <a:bodyPr/>
          <a:lstStyle/>
          <a:p>
            <a:fld id="{D896F0AE-A70A-4ACD-A213-B06D7A55E842}" type="slidenum">
              <a:rPr lang="en-US" altLang="en-US" smtClean="0"/>
              <a:pPr/>
              <a:t>22</a:t>
            </a:fld>
            <a:endParaRPr lang="en-US" altLang="en-US" smtClean="0"/>
          </a:p>
        </p:txBody>
      </p:sp>
      <p:sp>
        <p:nvSpPr>
          <p:cNvPr id="134147" name="Rectangle 2"/>
          <p:cNvSpPr>
            <a:spLocks noChangeArrowheads="1" noTextEdit="1"/>
          </p:cNvSpPr>
          <p:nvPr>
            <p:ph type="sldImg"/>
          </p:nvPr>
        </p:nvSpPr>
        <p:spPr>
          <a:solidFill>
            <a:srgbClr val="FFFFFF"/>
          </a:solidFill>
          <a:ln/>
        </p:spPr>
      </p:sp>
      <p:sp>
        <p:nvSpPr>
          <p:cNvPr id="134148"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p>
            <a:fld id="{B2D5EEC4-8EF0-45A2-805B-04275DDD8256}" type="slidenum">
              <a:rPr lang="en-US" altLang="en-US" smtClean="0"/>
              <a:pPr/>
              <a:t>23</a:t>
            </a:fld>
            <a:endParaRPr lang="en-US" altLang="en-US" smtClean="0"/>
          </a:p>
        </p:txBody>
      </p:sp>
      <p:sp>
        <p:nvSpPr>
          <p:cNvPr id="135171" name="Rectangle 2"/>
          <p:cNvSpPr>
            <a:spLocks noChangeArrowheads="1" noTextEdit="1"/>
          </p:cNvSpPr>
          <p:nvPr>
            <p:ph type="sldImg"/>
          </p:nvPr>
        </p:nvSpPr>
        <p:spPr>
          <a:solidFill>
            <a:srgbClr val="FFFFFF"/>
          </a:solidFill>
          <a:ln/>
        </p:spPr>
      </p:sp>
      <p:sp>
        <p:nvSpPr>
          <p:cNvPr id="135172"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E1226C01-BB7E-4F07-87C0-4E9992D08EC0}" type="slidenum">
              <a:rPr lang="en-US" altLang="en-US" smtClean="0"/>
              <a:pPr/>
              <a:t>2</a:t>
            </a:fld>
            <a:endParaRPr lang="en-US" altLang="en-US" smtClean="0"/>
          </a:p>
        </p:txBody>
      </p:sp>
      <p:sp>
        <p:nvSpPr>
          <p:cNvPr id="117763" name="Rectangle 2"/>
          <p:cNvSpPr>
            <a:spLocks noChangeArrowheads="1" noTextEdit="1"/>
          </p:cNvSpPr>
          <p:nvPr>
            <p:ph type="sldImg"/>
          </p:nvPr>
        </p:nvSpPr>
        <p:spPr>
          <a:solidFill>
            <a:srgbClr val="FFFFFF"/>
          </a:solidFill>
          <a:ln/>
        </p:spPr>
      </p:sp>
      <p:sp>
        <p:nvSpPr>
          <p:cNvPr id="117764"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p:spPr>
        <p:txBody>
          <a:bodyPr/>
          <a:lstStyle/>
          <a:p>
            <a:fld id="{94CE0A09-7790-425F-9A58-4DE461739D56}" type="slidenum">
              <a:rPr lang="en-US" altLang="en-US" smtClean="0"/>
              <a:pPr/>
              <a:t>24</a:t>
            </a:fld>
            <a:endParaRPr lang="en-US" altLang="en-US" smtClean="0"/>
          </a:p>
        </p:txBody>
      </p:sp>
      <p:sp>
        <p:nvSpPr>
          <p:cNvPr id="136195" name="Rectangle 2"/>
          <p:cNvSpPr>
            <a:spLocks noChangeArrowheads="1" noTextEdit="1"/>
          </p:cNvSpPr>
          <p:nvPr>
            <p:ph type="sldImg"/>
          </p:nvPr>
        </p:nvSpPr>
        <p:spPr>
          <a:solidFill>
            <a:srgbClr val="FFFFFF"/>
          </a:solidFill>
          <a:ln/>
        </p:spPr>
      </p:sp>
      <p:sp>
        <p:nvSpPr>
          <p:cNvPr id="136196"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p>
            <a:fld id="{0880E3B6-8D76-459E-816B-B9AD18DD54FF}" type="slidenum">
              <a:rPr lang="en-US" altLang="en-US" smtClean="0"/>
              <a:pPr/>
              <a:t>25</a:t>
            </a:fld>
            <a:endParaRPr lang="en-US" altLang="en-US" smtClean="0"/>
          </a:p>
        </p:txBody>
      </p:sp>
      <p:sp>
        <p:nvSpPr>
          <p:cNvPr id="137219" name="Rectangle 2"/>
          <p:cNvSpPr>
            <a:spLocks noChangeArrowheads="1" noTextEdit="1"/>
          </p:cNvSpPr>
          <p:nvPr>
            <p:ph type="sldImg"/>
          </p:nvPr>
        </p:nvSpPr>
        <p:spPr>
          <a:solidFill>
            <a:srgbClr val="FFFFFF"/>
          </a:solidFill>
          <a:ln/>
        </p:spPr>
      </p:sp>
      <p:sp>
        <p:nvSpPr>
          <p:cNvPr id="137220"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p>
            <a:fld id="{D1B8B7C2-2561-498E-BA5D-AB6D9B4EFB66}" type="slidenum">
              <a:rPr lang="en-US" altLang="en-US" smtClean="0"/>
              <a:pPr/>
              <a:t>26</a:t>
            </a:fld>
            <a:endParaRPr lang="en-US" altLang="en-US" smtClean="0"/>
          </a:p>
        </p:txBody>
      </p:sp>
      <p:sp>
        <p:nvSpPr>
          <p:cNvPr id="138243" name="Rectangle 2"/>
          <p:cNvSpPr>
            <a:spLocks noChangeArrowheads="1" noTextEdit="1"/>
          </p:cNvSpPr>
          <p:nvPr>
            <p:ph type="sldImg"/>
          </p:nvPr>
        </p:nvSpPr>
        <p:spPr>
          <a:solidFill>
            <a:srgbClr val="FFFFFF"/>
          </a:solidFill>
          <a:ln/>
        </p:spPr>
      </p:sp>
      <p:sp>
        <p:nvSpPr>
          <p:cNvPr id="138244"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p:spPr>
        <p:txBody>
          <a:bodyPr/>
          <a:lstStyle/>
          <a:p>
            <a:fld id="{0444519E-EAA9-401A-88B8-CB117CB64093}" type="slidenum">
              <a:rPr lang="en-US" altLang="en-US" smtClean="0"/>
              <a:pPr/>
              <a:t>27</a:t>
            </a:fld>
            <a:endParaRPr lang="en-US" altLang="en-US" smtClean="0"/>
          </a:p>
        </p:txBody>
      </p:sp>
      <p:sp>
        <p:nvSpPr>
          <p:cNvPr id="139267" name="Rectangle 2"/>
          <p:cNvSpPr>
            <a:spLocks noChangeArrowheads="1" noTextEdit="1"/>
          </p:cNvSpPr>
          <p:nvPr>
            <p:ph type="sldImg"/>
          </p:nvPr>
        </p:nvSpPr>
        <p:spPr>
          <a:solidFill>
            <a:srgbClr val="FFFFFF"/>
          </a:solidFill>
          <a:ln/>
        </p:spPr>
      </p:sp>
      <p:sp>
        <p:nvSpPr>
          <p:cNvPr id="139268"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fld id="{F41B1629-7DB5-4C49-B61F-996A13F24CA9}" type="slidenum">
              <a:rPr lang="en-US" altLang="en-US" smtClean="0"/>
              <a:pPr/>
              <a:t>28</a:t>
            </a:fld>
            <a:endParaRPr lang="en-US" altLang="en-US" smtClean="0"/>
          </a:p>
        </p:txBody>
      </p:sp>
      <p:sp>
        <p:nvSpPr>
          <p:cNvPr id="140291" name="Rectangle 2"/>
          <p:cNvSpPr>
            <a:spLocks noChangeArrowheads="1" noTextEdit="1"/>
          </p:cNvSpPr>
          <p:nvPr>
            <p:ph type="sldImg"/>
          </p:nvPr>
        </p:nvSpPr>
        <p:spPr>
          <a:xfrm>
            <a:off x="1144588" y="685800"/>
            <a:ext cx="4572000" cy="3429000"/>
          </a:xfrm>
          <a:solidFill>
            <a:srgbClr val="FFFFFF"/>
          </a:solidFill>
          <a:ln/>
        </p:spPr>
      </p:sp>
      <p:sp>
        <p:nvSpPr>
          <p:cNvPr id="140292"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p:spPr>
        <p:txBody>
          <a:bodyPr/>
          <a:lstStyle/>
          <a:p>
            <a:fld id="{AC4D7712-7620-4CBB-94BA-A0347A41E70A}" type="slidenum">
              <a:rPr lang="en-US" altLang="en-US" smtClean="0"/>
              <a:pPr/>
              <a:t>29</a:t>
            </a:fld>
            <a:endParaRPr lang="en-US" altLang="en-US" smtClean="0"/>
          </a:p>
        </p:txBody>
      </p:sp>
      <p:sp>
        <p:nvSpPr>
          <p:cNvPr id="14131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278861CF-7DB2-4557-9931-9458A948D8DB}" type="slidenum">
              <a:rPr lang="en-US" altLang="en-US" sz="1200" b="0"/>
              <a:pPr algn="r" eaLnBrk="1" hangingPunct="1"/>
              <a:t>29</a:t>
            </a:fld>
            <a:endParaRPr lang="en-US" altLang="en-US" sz="1200" b="0"/>
          </a:p>
        </p:txBody>
      </p:sp>
      <p:sp>
        <p:nvSpPr>
          <p:cNvPr id="141316" name="Rectangle 2"/>
          <p:cNvSpPr>
            <a:spLocks noRot="1" noChangeArrowheads="1" noTextEdit="1"/>
          </p:cNvSpPr>
          <p:nvPr>
            <p:ph type="sldImg"/>
          </p:nvPr>
        </p:nvSpPr>
        <p:spPr>
          <a:ln/>
        </p:spPr>
      </p:sp>
      <p:sp>
        <p:nvSpPr>
          <p:cNvPr id="141317" name="Rectangle 3"/>
          <p:cNvSpPr>
            <a:spLocks noGrp="1" noChangeArrowheads="1"/>
          </p:cNvSpPr>
          <p:nvPr>
            <p:ph type="body" idx="1"/>
          </p:nvPr>
        </p:nvSpPr>
        <p:spPr>
          <a:xfrm>
            <a:off x="685800" y="4343400"/>
            <a:ext cx="5486400" cy="4114800"/>
          </a:xfrm>
          <a:noFill/>
          <a:ln/>
        </p:spPr>
        <p:txBody>
          <a:bodyPr/>
          <a:lstStyle/>
          <a:p>
            <a:pPr eaLnBrk="1" hangingPunct="1"/>
            <a:endParaRPr lang="en-US"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p:spPr>
        <p:txBody>
          <a:bodyPr/>
          <a:lstStyle/>
          <a:p>
            <a:fld id="{9666BBC9-E2B0-4555-8689-98CF471C03BB}" type="slidenum">
              <a:rPr lang="en-US" altLang="en-US" smtClean="0"/>
              <a:pPr/>
              <a:t>30</a:t>
            </a:fld>
            <a:endParaRPr lang="en-US" altLang="en-US" smtClean="0"/>
          </a:p>
        </p:txBody>
      </p:sp>
      <p:sp>
        <p:nvSpPr>
          <p:cNvPr id="14233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EB9BF845-66FD-47EA-92FC-9279242CDD95}" type="slidenum">
              <a:rPr lang="en-US" altLang="en-US" sz="1200" b="0"/>
              <a:pPr algn="r" eaLnBrk="1" hangingPunct="1"/>
              <a:t>30</a:t>
            </a:fld>
            <a:endParaRPr lang="en-US" altLang="en-US" sz="1200" b="0"/>
          </a:p>
        </p:txBody>
      </p:sp>
      <p:sp>
        <p:nvSpPr>
          <p:cNvPr id="142340" name="Rectangle 2"/>
          <p:cNvSpPr>
            <a:spLocks noRot="1" noChangeArrowheads="1" noTextEdit="1"/>
          </p:cNvSpPr>
          <p:nvPr>
            <p:ph type="sldImg"/>
          </p:nvPr>
        </p:nvSpPr>
        <p:spPr>
          <a:ln/>
        </p:spPr>
      </p:sp>
      <p:sp>
        <p:nvSpPr>
          <p:cNvPr id="142341" name="Rectangle 3"/>
          <p:cNvSpPr>
            <a:spLocks noGrp="1" noChangeArrowheads="1"/>
          </p:cNvSpPr>
          <p:nvPr>
            <p:ph type="body" idx="1"/>
          </p:nvPr>
        </p:nvSpPr>
        <p:spPr>
          <a:xfrm>
            <a:off x="685800" y="4343400"/>
            <a:ext cx="5486400" cy="4114800"/>
          </a:xfrm>
          <a:noFill/>
          <a:ln/>
        </p:spPr>
        <p:txBody>
          <a:bodyPr/>
          <a:lstStyle/>
          <a:p>
            <a:pPr eaLnBrk="1" hangingPunct="1"/>
            <a:endParaRPr lang="en-US"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p:spPr>
        <p:txBody>
          <a:bodyPr/>
          <a:lstStyle/>
          <a:p>
            <a:fld id="{65A4A0D3-6730-4272-903E-05BFD207B825}" type="slidenum">
              <a:rPr lang="en-US" altLang="en-US" smtClean="0"/>
              <a:pPr/>
              <a:t>31</a:t>
            </a:fld>
            <a:endParaRPr lang="en-US" altLang="en-US" smtClean="0"/>
          </a:p>
        </p:txBody>
      </p:sp>
      <p:sp>
        <p:nvSpPr>
          <p:cNvPr id="143363" name="Rectangle 2"/>
          <p:cNvSpPr>
            <a:spLocks noChangeArrowheads="1" noTextEdit="1"/>
          </p:cNvSpPr>
          <p:nvPr>
            <p:ph type="sldImg"/>
          </p:nvPr>
        </p:nvSpPr>
        <p:spPr>
          <a:solidFill>
            <a:srgbClr val="FFFFFF"/>
          </a:solidFill>
          <a:ln/>
        </p:spPr>
      </p:sp>
      <p:sp>
        <p:nvSpPr>
          <p:cNvPr id="143364"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p:spPr>
        <p:txBody>
          <a:bodyPr/>
          <a:lstStyle/>
          <a:p>
            <a:fld id="{5F8894EF-6A22-4F4A-8CE6-C151B1A1C16D}" type="slidenum">
              <a:rPr lang="en-US" altLang="en-US" smtClean="0"/>
              <a:pPr/>
              <a:t>32</a:t>
            </a:fld>
            <a:endParaRPr lang="en-US" altLang="en-US" smtClean="0"/>
          </a:p>
        </p:txBody>
      </p:sp>
      <p:sp>
        <p:nvSpPr>
          <p:cNvPr id="144387" name="Rectangle 2"/>
          <p:cNvSpPr>
            <a:spLocks noChangeArrowheads="1" noTextEdit="1"/>
          </p:cNvSpPr>
          <p:nvPr>
            <p:ph type="sldImg"/>
          </p:nvPr>
        </p:nvSpPr>
        <p:spPr>
          <a:solidFill>
            <a:srgbClr val="FFFFFF"/>
          </a:solidFill>
          <a:ln/>
        </p:spPr>
      </p:sp>
      <p:sp>
        <p:nvSpPr>
          <p:cNvPr id="144388"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p:spPr>
        <p:txBody>
          <a:bodyPr/>
          <a:lstStyle/>
          <a:p>
            <a:fld id="{97FAF4CB-6237-4908-8D6D-AEE03A59BE99}" type="slidenum">
              <a:rPr lang="en-US" altLang="en-US" smtClean="0"/>
              <a:pPr/>
              <a:t>33</a:t>
            </a:fld>
            <a:endParaRPr lang="en-US" altLang="en-US" smtClean="0"/>
          </a:p>
        </p:txBody>
      </p:sp>
      <p:sp>
        <p:nvSpPr>
          <p:cNvPr id="145411" name="Rectangle 2"/>
          <p:cNvSpPr>
            <a:spLocks noChangeArrowheads="1" noTextEdit="1"/>
          </p:cNvSpPr>
          <p:nvPr>
            <p:ph type="sldImg"/>
          </p:nvPr>
        </p:nvSpPr>
        <p:spPr>
          <a:xfrm>
            <a:off x="1144588" y="685800"/>
            <a:ext cx="4572000" cy="3429000"/>
          </a:xfrm>
          <a:solidFill>
            <a:srgbClr val="FFFFFF"/>
          </a:solidFill>
          <a:ln/>
        </p:spPr>
      </p:sp>
      <p:sp>
        <p:nvSpPr>
          <p:cNvPr id="145412"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289EF366-53BB-49F7-96B5-E4F50A076A95}" type="slidenum">
              <a:rPr lang="en-US" altLang="en-US" smtClean="0"/>
              <a:pPr/>
              <a:t>7</a:t>
            </a:fld>
            <a:endParaRPr lang="en-US" altLang="en-US" smtClean="0"/>
          </a:p>
        </p:txBody>
      </p:sp>
      <p:sp>
        <p:nvSpPr>
          <p:cNvPr id="118787" name="Rectangle 2"/>
          <p:cNvSpPr>
            <a:spLocks noChangeArrowheads="1" noTextEdit="1"/>
          </p:cNvSpPr>
          <p:nvPr>
            <p:ph type="sldImg"/>
          </p:nvPr>
        </p:nvSpPr>
        <p:spPr>
          <a:solidFill>
            <a:srgbClr val="FFFFFF"/>
          </a:solidFill>
          <a:ln/>
        </p:spPr>
      </p:sp>
      <p:sp>
        <p:nvSpPr>
          <p:cNvPr id="118788"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p:spPr>
        <p:txBody>
          <a:bodyPr/>
          <a:lstStyle/>
          <a:p>
            <a:fld id="{021AA11D-AB52-486D-BFB8-425A6F83215D}" type="slidenum">
              <a:rPr lang="en-US" altLang="en-US" smtClean="0"/>
              <a:pPr/>
              <a:t>34</a:t>
            </a:fld>
            <a:endParaRPr lang="en-US" altLang="en-US" smtClean="0"/>
          </a:p>
        </p:txBody>
      </p:sp>
      <p:sp>
        <p:nvSpPr>
          <p:cNvPr id="14643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7D734F18-2793-4329-A37A-678C5ED0C99C}" type="slidenum">
              <a:rPr lang="en-US" altLang="en-US" sz="1200" b="0"/>
              <a:pPr algn="r" eaLnBrk="1" hangingPunct="1"/>
              <a:t>34</a:t>
            </a:fld>
            <a:endParaRPr lang="en-US" altLang="en-US" sz="1200" b="0"/>
          </a:p>
        </p:txBody>
      </p:sp>
      <p:sp>
        <p:nvSpPr>
          <p:cNvPr id="146436" name="Rectangle 2"/>
          <p:cNvSpPr>
            <a:spLocks noRot="1" noChangeArrowheads="1" noTextEdit="1"/>
          </p:cNvSpPr>
          <p:nvPr>
            <p:ph type="sldImg"/>
          </p:nvPr>
        </p:nvSpPr>
        <p:spPr>
          <a:ln/>
        </p:spPr>
      </p:sp>
      <p:sp>
        <p:nvSpPr>
          <p:cNvPr id="146437" name="Rectangle 3"/>
          <p:cNvSpPr>
            <a:spLocks noGrp="1" noChangeArrowheads="1"/>
          </p:cNvSpPr>
          <p:nvPr>
            <p:ph type="body" idx="1"/>
          </p:nvPr>
        </p:nvSpPr>
        <p:spPr>
          <a:xfrm>
            <a:off x="685800" y="4343400"/>
            <a:ext cx="5486400" cy="4114800"/>
          </a:xfrm>
          <a:noFill/>
          <a:ln/>
        </p:spPr>
        <p:txBody>
          <a:bodyPr/>
          <a:lstStyle/>
          <a:p>
            <a:pPr eaLnBrk="1" hangingPunct="1"/>
            <a:endParaRPr lang="en-US" alt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p:spPr>
        <p:txBody>
          <a:bodyPr/>
          <a:lstStyle/>
          <a:p>
            <a:fld id="{328E6EE5-BE62-4C07-BF3B-958EAFF904C5}" type="slidenum">
              <a:rPr lang="en-US" altLang="en-US" smtClean="0"/>
              <a:pPr/>
              <a:t>35</a:t>
            </a:fld>
            <a:endParaRPr lang="en-US" altLang="en-US" smtClean="0"/>
          </a:p>
        </p:txBody>
      </p:sp>
      <p:sp>
        <p:nvSpPr>
          <p:cNvPr id="14745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45F59ECB-3952-4FB6-9DA6-EC9975569573}" type="slidenum">
              <a:rPr lang="en-US" altLang="en-US" sz="1200" b="0"/>
              <a:pPr algn="r" eaLnBrk="1" hangingPunct="1"/>
              <a:t>35</a:t>
            </a:fld>
            <a:endParaRPr lang="en-US" altLang="en-US" sz="1200" b="0"/>
          </a:p>
        </p:txBody>
      </p:sp>
      <p:sp>
        <p:nvSpPr>
          <p:cNvPr id="147460" name="Rectangle 2"/>
          <p:cNvSpPr>
            <a:spLocks noRot="1" noChangeArrowheads="1" noTextEdit="1"/>
          </p:cNvSpPr>
          <p:nvPr>
            <p:ph type="sldImg"/>
          </p:nvPr>
        </p:nvSpPr>
        <p:spPr>
          <a:ln/>
        </p:spPr>
      </p:sp>
      <p:sp>
        <p:nvSpPr>
          <p:cNvPr id="147461" name="Rectangle 3"/>
          <p:cNvSpPr>
            <a:spLocks noGrp="1" noChangeArrowheads="1"/>
          </p:cNvSpPr>
          <p:nvPr>
            <p:ph type="body" idx="1"/>
          </p:nvPr>
        </p:nvSpPr>
        <p:spPr>
          <a:xfrm>
            <a:off x="685800" y="4343400"/>
            <a:ext cx="5486400" cy="4114800"/>
          </a:xfrm>
          <a:noFill/>
          <a:ln/>
        </p:spPr>
        <p:txBody>
          <a:bodyPr/>
          <a:lstStyle/>
          <a:p>
            <a:pPr eaLnBrk="1" hangingPunct="1"/>
            <a:endParaRPr lang="en-US" alt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p:spPr>
        <p:txBody>
          <a:bodyPr/>
          <a:lstStyle/>
          <a:p>
            <a:fld id="{7A31EA99-95B8-4FE2-90B6-E405119F0A31}" type="slidenum">
              <a:rPr lang="en-US" altLang="en-US" smtClean="0"/>
              <a:pPr/>
              <a:t>36</a:t>
            </a:fld>
            <a:endParaRPr lang="en-US" altLang="en-US" smtClean="0"/>
          </a:p>
        </p:txBody>
      </p:sp>
      <p:sp>
        <p:nvSpPr>
          <p:cNvPr id="148483" name="Rectangle 2"/>
          <p:cNvSpPr>
            <a:spLocks noChangeArrowheads="1" noTextEdit="1"/>
          </p:cNvSpPr>
          <p:nvPr>
            <p:ph type="sldImg"/>
          </p:nvPr>
        </p:nvSpPr>
        <p:spPr>
          <a:solidFill>
            <a:srgbClr val="FFFFFF"/>
          </a:solidFill>
          <a:ln/>
        </p:spPr>
      </p:sp>
      <p:sp>
        <p:nvSpPr>
          <p:cNvPr id="148484"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p:spPr>
        <p:txBody>
          <a:bodyPr/>
          <a:lstStyle/>
          <a:p>
            <a:fld id="{36E3D4F6-7E25-4EF7-AC93-A72B898E08BC}" type="slidenum">
              <a:rPr lang="en-US" altLang="en-US" smtClean="0"/>
              <a:pPr/>
              <a:t>37</a:t>
            </a:fld>
            <a:endParaRPr lang="en-US" altLang="en-US" smtClean="0"/>
          </a:p>
        </p:txBody>
      </p:sp>
      <p:sp>
        <p:nvSpPr>
          <p:cNvPr id="149507" name="Rectangle 2"/>
          <p:cNvSpPr>
            <a:spLocks noChangeArrowheads="1" noTextEdit="1"/>
          </p:cNvSpPr>
          <p:nvPr>
            <p:ph type="sldImg"/>
          </p:nvPr>
        </p:nvSpPr>
        <p:spPr>
          <a:solidFill>
            <a:srgbClr val="FFFFFF"/>
          </a:solidFill>
          <a:ln/>
        </p:spPr>
      </p:sp>
      <p:sp>
        <p:nvSpPr>
          <p:cNvPr id="149508"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p:spPr>
        <p:txBody>
          <a:bodyPr/>
          <a:lstStyle/>
          <a:p>
            <a:fld id="{6A06CF77-5E61-4A4D-AC07-F3CBF4388738}" type="slidenum">
              <a:rPr lang="en-US" altLang="en-US" smtClean="0"/>
              <a:pPr/>
              <a:t>38</a:t>
            </a:fld>
            <a:endParaRPr lang="en-US" altLang="en-US" smtClean="0"/>
          </a:p>
        </p:txBody>
      </p:sp>
      <p:sp>
        <p:nvSpPr>
          <p:cNvPr id="150531" name="Rectangle 2"/>
          <p:cNvSpPr>
            <a:spLocks noChangeArrowheads="1" noTextEdit="1"/>
          </p:cNvSpPr>
          <p:nvPr>
            <p:ph type="sldImg"/>
          </p:nvPr>
        </p:nvSpPr>
        <p:spPr>
          <a:solidFill>
            <a:srgbClr val="FFFFFF"/>
          </a:solidFill>
          <a:ln/>
        </p:spPr>
      </p:sp>
      <p:sp>
        <p:nvSpPr>
          <p:cNvPr id="150532"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p:spPr>
        <p:txBody>
          <a:bodyPr/>
          <a:lstStyle/>
          <a:p>
            <a:fld id="{1FDE494D-E90E-40C1-8044-D3A800577D92}" type="slidenum">
              <a:rPr lang="en-US" altLang="en-US" smtClean="0"/>
              <a:pPr/>
              <a:t>39</a:t>
            </a:fld>
            <a:endParaRPr lang="en-US" altLang="en-US" smtClean="0"/>
          </a:p>
        </p:txBody>
      </p:sp>
      <p:sp>
        <p:nvSpPr>
          <p:cNvPr id="151555" name="Rectangle 2"/>
          <p:cNvSpPr>
            <a:spLocks noChangeArrowheads="1" noTextEdit="1"/>
          </p:cNvSpPr>
          <p:nvPr>
            <p:ph type="sldImg"/>
          </p:nvPr>
        </p:nvSpPr>
        <p:spPr>
          <a:solidFill>
            <a:srgbClr val="FFFFFF"/>
          </a:solidFill>
          <a:ln/>
        </p:spPr>
      </p:sp>
      <p:sp>
        <p:nvSpPr>
          <p:cNvPr id="151556"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p:spPr>
        <p:txBody>
          <a:bodyPr/>
          <a:lstStyle/>
          <a:p>
            <a:fld id="{4B5F032B-1CB0-490B-AA4E-BECC7AF0E939}" type="slidenum">
              <a:rPr lang="en-US" altLang="en-US" smtClean="0"/>
              <a:pPr/>
              <a:t>40</a:t>
            </a:fld>
            <a:endParaRPr lang="en-US" altLang="en-US" smtClean="0"/>
          </a:p>
        </p:txBody>
      </p:sp>
      <p:sp>
        <p:nvSpPr>
          <p:cNvPr id="152579" name="Rectangle 2"/>
          <p:cNvSpPr>
            <a:spLocks noChangeArrowheads="1" noTextEdit="1"/>
          </p:cNvSpPr>
          <p:nvPr>
            <p:ph type="sldImg"/>
          </p:nvPr>
        </p:nvSpPr>
        <p:spPr>
          <a:solidFill>
            <a:srgbClr val="FFFFFF"/>
          </a:solidFill>
          <a:ln/>
        </p:spPr>
      </p:sp>
      <p:sp>
        <p:nvSpPr>
          <p:cNvPr id="152580"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p:spPr>
        <p:txBody>
          <a:bodyPr/>
          <a:lstStyle/>
          <a:p>
            <a:fld id="{8511CF2F-960A-45AC-B76C-63C1AA249700}" type="slidenum">
              <a:rPr lang="en-US" altLang="en-US" smtClean="0"/>
              <a:pPr/>
              <a:t>41</a:t>
            </a:fld>
            <a:endParaRPr lang="en-US" altLang="en-US" smtClean="0"/>
          </a:p>
        </p:txBody>
      </p:sp>
      <p:sp>
        <p:nvSpPr>
          <p:cNvPr id="153603" name="Rectangle 2"/>
          <p:cNvSpPr>
            <a:spLocks noChangeArrowheads="1" noTextEdit="1"/>
          </p:cNvSpPr>
          <p:nvPr>
            <p:ph type="sldImg"/>
          </p:nvPr>
        </p:nvSpPr>
        <p:spPr>
          <a:solidFill>
            <a:srgbClr val="FFFFFF"/>
          </a:solidFill>
          <a:ln/>
        </p:spPr>
      </p:sp>
      <p:sp>
        <p:nvSpPr>
          <p:cNvPr id="153604"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p:spPr>
        <p:txBody>
          <a:bodyPr/>
          <a:lstStyle/>
          <a:p>
            <a:fld id="{E615A278-1D85-4FAB-AC44-F87986C4773B}" type="slidenum">
              <a:rPr lang="en-US" altLang="en-US" smtClean="0"/>
              <a:pPr/>
              <a:t>42</a:t>
            </a:fld>
            <a:endParaRPr lang="en-US" altLang="en-US" smtClean="0"/>
          </a:p>
        </p:txBody>
      </p:sp>
      <p:sp>
        <p:nvSpPr>
          <p:cNvPr id="154627" name="Rectangle 2"/>
          <p:cNvSpPr>
            <a:spLocks noChangeArrowheads="1" noTextEdit="1"/>
          </p:cNvSpPr>
          <p:nvPr>
            <p:ph type="sldImg"/>
          </p:nvPr>
        </p:nvSpPr>
        <p:spPr>
          <a:xfrm>
            <a:off x="1144588" y="685800"/>
            <a:ext cx="4572000" cy="3429000"/>
          </a:xfrm>
          <a:solidFill>
            <a:srgbClr val="FFFFFF"/>
          </a:solidFill>
          <a:ln/>
        </p:spPr>
      </p:sp>
      <p:sp>
        <p:nvSpPr>
          <p:cNvPr id="154628"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p:spPr>
        <p:txBody>
          <a:bodyPr/>
          <a:lstStyle/>
          <a:p>
            <a:fld id="{94203610-56B1-44E5-B871-62BC0FE020C0}" type="slidenum">
              <a:rPr lang="en-US" altLang="en-US" smtClean="0"/>
              <a:pPr/>
              <a:t>43</a:t>
            </a:fld>
            <a:endParaRPr lang="en-US" altLang="en-US" smtClean="0"/>
          </a:p>
        </p:txBody>
      </p:sp>
      <p:sp>
        <p:nvSpPr>
          <p:cNvPr id="155651" name="Rectangle 2"/>
          <p:cNvSpPr>
            <a:spLocks noChangeArrowheads="1" noTextEdit="1"/>
          </p:cNvSpPr>
          <p:nvPr>
            <p:ph type="sldImg"/>
          </p:nvPr>
        </p:nvSpPr>
        <p:spPr>
          <a:xfrm>
            <a:off x="1144588" y="685800"/>
            <a:ext cx="4572000" cy="3429000"/>
          </a:xfrm>
          <a:solidFill>
            <a:srgbClr val="FFFFFF"/>
          </a:solidFill>
          <a:ln/>
        </p:spPr>
      </p:sp>
      <p:sp>
        <p:nvSpPr>
          <p:cNvPr id="155652"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0F9DB6E2-EA2A-4454-8C3B-51A7E8766EFA}" type="slidenum">
              <a:rPr lang="en-US" altLang="en-US" smtClean="0"/>
              <a:pPr/>
              <a:t>8</a:t>
            </a:fld>
            <a:endParaRPr lang="en-US" altLang="en-US" smtClean="0"/>
          </a:p>
        </p:txBody>
      </p:sp>
      <p:sp>
        <p:nvSpPr>
          <p:cNvPr id="119811" name="Rectangle 2"/>
          <p:cNvSpPr>
            <a:spLocks noChangeArrowheads="1" noTextEdit="1"/>
          </p:cNvSpPr>
          <p:nvPr>
            <p:ph type="sldImg"/>
          </p:nvPr>
        </p:nvSpPr>
        <p:spPr>
          <a:solidFill>
            <a:srgbClr val="FFFFFF"/>
          </a:solidFill>
          <a:ln/>
        </p:spPr>
      </p:sp>
      <p:sp>
        <p:nvSpPr>
          <p:cNvPr id="119812"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p:spPr>
        <p:txBody>
          <a:bodyPr/>
          <a:lstStyle/>
          <a:p>
            <a:fld id="{6D221A05-8D65-4367-87E2-1386748F827B}" type="slidenum">
              <a:rPr lang="en-US" altLang="en-US" smtClean="0"/>
              <a:pPr/>
              <a:t>44</a:t>
            </a:fld>
            <a:endParaRPr lang="en-US" altLang="en-US" smtClean="0"/>
          </a:p>
        </p:txBody>
      </p:sp>
      <p:sp>
        <p:nvSpPr>
          <p:cNvPr id="156675" name="Rectangle 2"/>
          <p:cNvSpPr>
            <a:spLocks noChangeArrowheads="1" noTextEdit="1"/>
          </p:cNvSpPr>
          <p:nvPr>
            <p:ph type="sldImg"/>
          </p:nvPr>
        </p:nvSpPr>
        <p:spPr>
          <a:xfrm>
            <a:off x="1144588" y="685800"/>
            <a:ext cx="4572000" cy="3429000"/>
          </a:xfrm>
          <a:solidFill>
            <a:srgbClr val="FFFFFF"/>
          </a:solidFill>
          <a:ln/>
        </p:spPr>
      </p:sp>
      <p:sp>
        <p:nvSpPr>
          <p:cNvPr id="156676"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p:spPr>
        <p:txBody>
          <a:bodyPr/>
          <a:lstStyle/>
          <a:p>
            <a:fld id="{3073F9CA-068C-4386-B861-EB0299B977C0}" type="slidenum">
              <a:rPr lang="en-US" altLang="en-US" smtClean="0"/>
              <a:pPr/>
              <a:t>45</a:t>
            </a:fld>
            <a:endParaRPr lang="en-US" altLang="en-US" smtClean="0"/>
          </a:p>
        </p:txBody>
      </p:sp>
      <p:sp>
        <p:nvSpPr>
          <p:cNvPr id="157699" name="Rectangle 2"/>
          <p:cNvSpPr>
            <a:spLocks noChangeArrowheads="1" noTextEdit="1"/>
          </p:cNvSpPr>
          <p:nvPr>
            <p:ph type="sldImg"/>
          </p:nvPr>
        </p:nvSpPr>
        <p:spPr>
          <a:solidFill>
            <a:srgbClr val="FFFFFF"/>
          </a:solidFill>
          <a:ln/>
        </p:spPr>
      </p:sp>
      <p:sp>
        <p:nvSpPr>
          <p:cNvPr id="157700"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p:spPr>
        <p:txBody>
          <a:bodyPr/>
          <a:lstStyle/>
          <a:p>
            <a:fld id="{36D7D88F-C14A-44ED-99C9-F836E50CA7ED}" type="slidenum">
              <a:rPr lang="en-US" altLang="en-US" smtClean="0"/>
              <a:pPr/>
              <a:t>46</a:t>
            </a:fld>
            <a:endParaRPr lang="en-US" altLang="en-US" smtClean="0"/>
          </a:p>
        </p:txBody>
      </p:sp>
      <p:sp>
        <p:nvSpPr>
          <p:cNvPr id="158723" name="Rectangle 2"/>
          <p:cNvSpPr>
            <a:spLocks noChangeArrowheads="1" noTextEdit="1"/>
          </p:cNvSpPr>
          <p:nvPr>
            <p:ph type="sldImg"/>
          </p:nvPr>
        </p:nvSpPr>
        <p:spPr>
          <a:solidFill>
            <a:srgbClr val="FFFFFF"/>
          </a:solidFill>
          <a:ln/>
        </p:spPr>
      </p:sp>
      <p:sp>
        <p:nvSpPr>
          <p:cNvPr id="158724"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p:spPr>
        <p:txBody>
          <a:bodyPr/>
          <a:lstStyle/>
          <a:p>
            <a:fld id="{99F03DC6-09FE-422B-A99C-F8F1746454E2}" type="slidenum">
              <a:rPr lang="en-US" altLang="en-US" smtClean="0"/>
              <a:pPr/>
              <a:t>47</a:t>
            </a:fld>
            <a:endParaRPr lang="en-US" altLang="en-US" smtClean="0"/>
          </a:p>
        </p:txBody>
      </p:sp>
      <p:sp>
        <p:nvSpPr>
          <p:cNvPr id="159747" name="Rectangle 2"/>
          <p:cNvSpPr>
            <a:spLocks noChangeArrowheads="1" noTextEdit="1"/>
          </p:cNvSpPr>
          <p:nvPr>
            <p:ph type="sldImg"/>
          </p:nvPr>
        </p:nvSpPr>
        <p:spPr>
          <a:solidFill>
            <a:srgbClr val="FFFFFF"/>
          </a:solidFill>
          <a:ln/>
        </p:spPr>
      </p:sp>
      <p:sp>
        <p:nvSpPr>
          <p:cNvPr id="159748"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p:spPr>
        <p:txBody>
          <a:bodyPr/>
          <a:lstStyle/>
          <a:p>
            <a:fld id="{E597653E-AF6B-4E35-90E8-67C37B80B250}" type="slidenum">
              <a:rPr lang="en-US" altLang="en-US" smtClean="0"/>
              <a:pPr/>
              <a:t>48</a:t>
            </a:fld>
            <a:endParaRPr lang="en-US" altLang="en-US" smtClean="0"/>
          </a:p>
        </p:txBody>
      </p:sp>
      <p:sp>
        <p:nvSpPr>
          <p:cNvPr id="160771" name="Rectangle 2"/>
          <p:cNvSpPr>
            <a:spLocks noChangeArrowheads="1" noTextEdit="1"/>
          </p:cNvSpPr>
          <p:nvPr>
            <p:ph type="sldImg"/>
          </p:nvPr>
        </p:nvSpPr>
        <p:spPr>
          <a:solidFill>
            <a:srgbClr val="FFFFFF"/>
          </a:solidFill>
          <a:ln/>
        </p:spPr>
      </p:sp>
      <p:sp>
        <p:nvSpPr>
          <p:cNvPr id="160772"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p:spPr>
        <p:txBody>
          <a:bodyPr/>
          <a:lstStyle/>
          <a:p>
            <a:fld id="{F727C801-4971-4FEA-A500-538645F5DFF3}" type="slidenum">
              <a:rPr lang="en-US" altLang="en-US" smtClean="0"/>
              <a:pPr/>
              <a:t>49</a:t>
            </a:fld>
            <a:endParaRPr lang="en-US" altLang="en-US" smtClean="0"/>
          </a:p>
        </p:txBody>
      </p:sp>
      <p:sp>
        <p:nvSpPr>
          <p:cNvPr id="161795" name="Rectangle 2"/>
          <p:cNvSpPr>
            <a:spLocks noChangeArrowheads="1" noTextEdit="1"/>
          </p:cNvSpPr>
          <p:nvPr>
            <p:ph type="sldImg"/>
          </p:nvPr>
        </p:nvSpPr>
        <p:spPr>
          <a:solidFill>
            <a:srgbClr val="FFFFFF"/>
          </a:solidFill>
          <a:ln/>
        </p:spPr>
      </p:sp>
      <p:sp>
        <p:nvSpPr>
          <p:cNvPr id="161796"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p:spPr>
        <p:txBody>
          <a:bodyPr/>
          <a:lstStyle/>
          <a:p>
            <a:fld id="{041E97EC-4ADE-4531-86C9-C9881CDE50A6}" type="slidenum">
              <a:rPr lang="en-US" altLang="en-US" smtClean="0"/>
              <a:pPr/>
              <a:t>50</a:t>
            </a:fld>
            <a:endParaRPr lang="en-US" altLang="en-US" smtClean="0"/>
          </a:p>
        </p:txBody>
      </p:sp>
      <p:sp>
        <p:nvSpPr>
          <p:cNvPr id="162819" name="Rectangle 2"/>
          <p:cNvSpPr>
            <a:spLocks noChangeArrowheads="1" noTextEdit="1"/>
          </p:cNvSpPr>
          <p:nvPr>
            <p:ph type="sldImg"/>
          </p:nvPr>
        </p:nvSpPr>
        <p:spPr>
          <a:solidFill>
            <a:srgbClr val="FFFFFF"/>
          </a:solidFill>
          <a:ln/>
        </p:spPr>
      </p:sp>
      <p:sp>
        <p:nvSpPr>
          <p:cNvPr id="162820"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noFill/>
        </p:spPr>
        <p:txBody>
          <a:bodyPr/>
          <a:lstStyle/>
          <a:p>
            <a:fld id="{7EBF6D23-5187-4781-8616-2FBA41F27242}" type="slidenum">
              <a:rPr lang="en-US" altLang="en-US" smtClean="0"/>
              <a:pPr/>
              <a:t>51</a:t>
            </a:fld>
            <a:endParaRPr lang="en-US" altLang="en-US" smtClean="0"/>
          </a:p>
        </p:txBody>
      </p:sp>
      <p:sp>
        <p:nvSpPr>
          <p:cNvPr id="163843" name="Rectangle 2"/>
          <p:cNvSpPr>
            <a:spLocks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pPr eaLnBrk="1" hangingPunct="1"/>
            <a:endParaRPr lang="en-US" alt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p:spPr>
        <p:txBody>
          <a:bodyPr/>
          <a:lstStyle/>
          <a:p>
            <a:fld id="{C13EA827-C71D-44C7-9ED0-C1DCD9DF669A}" type="slidenum">
              <a:rPr lang="en-US" altLang="en-US" smtClean="0"/>
              <a:pPr/>
              <a:t>52</a:t>
            </a:fld>
            <a:endParaRPr lang="en-US" altLang="en-US" smtClean="0"/>
          </a:p>
        </p:txBody>
      </p:sp>
      <p:sp>
        <p:nvSpPr>
          <p:cNvPr id="164867" name="Rectangle 2"/>
          <p:cNvSpPr>
            <a:spLocks noChangeArrowheads="1" noTextEdit="1"/>
          </p:cNvSpPr>
          <p:nvPr>
            <p:ph type="sldImg"/>
          </p:nvPr>
        </p:nvSpPr>
        <p:spPr>
          <a:xfrm>
            <a:off x="1144588" y="685800"/>
            <a:ext cx="4572000" cy="3429000"/>
          </a:xfrm>
          <a:solidFill>
            <a:srgbClr val="FFFFFF"/>
          </a:solidFill>
          <a:ln/>
        </p:spPr>
      </p:sp>
      <p:sp>
        <p:nvSpPr>
          <p:cNvPr id="164868"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a:noFill/>
        </p:spPr>
        <p:txBody>
          <a:bodyPr/>
          <a:lstStyle/>
          <a:p>
            <a:fld id="{4B88AF94-47F5-4C49-90F9-00C5F7D021DB}" type="slidenum">
              <a:rPr lang="en-US" altLang="en-US" smtClean="0"/>
              <a:pPr/>
              <a:t>53</a:t>
            </a:fld>
            <a:endParaRPr lang="en-US" altLang="en-US" smtClean="0"/>
          </a:p>
        </p:txBody>
      </p:sp>
      <p:sp>
        <p:nvSpPr>
          <p:cNvPr id="165891" name="Rectangle 2"/>
          <p:cNvSpPr>
            <a:spLocks noChangeArrowheads="1" noTextEdit="1"/>
          </p:cNvSpPr>
          <p:nvPr>
            <p:ph type="sldImg"/>
          </p:nvPr>
        </p:nvSpPr>
        <p:spPr>
          <a:xfrm>
            <a:off x="1144588" y="685800"/>
            <a:ext cx="4572000" cy="3429000"/>
          </a:xfrm>
          <a:solidFill>
            <a:srgbClr val="FFFFFF"/>
          </a:solidFill>
          <a:ln/>
        </p:spPr>
      </p:sp>
      <p:sp>
        <p:nvSpPr>
          <p:cNvPr id="165892"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D707F406-F482-478D-BD6E-BA129FE496C0}" type="slidenum">
              <a:rPr lang="en-US" altLang="en-US" smtClean="0"/>
              <a:pPr/>
              <a:t>9</a:t>
            </a:fld>
            <a:endParaRPr lang="en-US" altLang="en-US" smtClean="0"/>
          </a:p>
        </p:txBody>
      </p:sp>
      <p:sp>
        <p:nvSpPr>
          <p:cNvPr id="120835" name="Rectangle 2"/>
          <p:cNvSpPr>
            <a:spLocks noChangeArrowheads="1" noTextEdit="1"/>
          </p:cNvSpPr>
          <p:nvPr>
            <p:ph type="sldImg"/>
          </p:nvPr>
        </p:nvSpPr>
        <p:spPr>
          <a:solidFill>
            <a:srgbClr val="FFFFFF"/>
          </a:solidFill>
          <a:ln/>
        </p:spPr>
      </p:sp>
      <p:sp>
        <p:nvSpPr>
          <p:cNvPr id="120836"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a:noFill/>
        </p:spPr>
        <p:txBody>
          <a:bodyPr/>
          <a:lstStyle/>
          <a:p>
            <a:fld id="{344A1D70-54D0-434A-8714-65772044DE48}" type="slidenum">
              <a:rPr lang="en-US" altLang="en-US" smtClean="0"/>
              <a:pPr/>
              <a:t>54</a:t>
            </a:fld>
            <a:endParaRPr lang="en-US" altLang="en-US" smtClean="0"/>
          </a:p>
        </p:txBody>
      </p:sp>
      <p:sp>
        <p:nvSpPr>
          <p:cNvPr id="166915" name="Rectangle 2"/>
          <p:cNvSpPr>
            <a:spLocks noChangeArrowheads="1" noTextEdit="1"/>
          </p:cNvSpPr>
          <p:nvPr>
            <p:ph type="sldImg"/>
          </p:nvPr>
        </p:nvSpPr>
        <p:spPr>
          <a:solidFill>
            <a:srgbClr val="FFFFFF"/>
          </a:solidFill>
          <a:ln/>
        </p:spPr>
      </p:sp>
      <p:sp>
        <p:nvSpPr>
          <p:cNvPr id="166916"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p:spPr>
        <p:txBody>
          <a:bodyPr/>
          <a:lstStyle/>
          <a:p>
            <a:fld id="{3ADF94CC-E004-43AD-8A2B-1D05EF7E53DD}" type="slidenum">
              <a:rPr lang="en-US" altLang="en-US" smtClean="0"/>
              <a:pPr/>
              <a:t>55</a:t>
            </a:fld>
            <a:endParaRPr lang="en-US" altLang="en-US" smtClean="0"/>
          </a:p>
        </p:txBody>
      </p:sp>
      <p:sp>
        <p:nvSpPr>
          <p:cNvPr id="167939" name="Rectangle 2"/>
          <p:cNvSpPr>
            <a:spLocks noChangeArrowheads="1" noTextEdit="1"/>
          </p:cNvSpPr>
          <p:nvPr>
            <p:ph type="sldImg"/>
          </p:nvPr>
        </p:nvSpPr>
        <p:spPr>
          <a:solidFill>
            <a:srgbClr val="FFFFFF"/>
          </a:solidFill>
          <a:ln/>
        </p:spPr>
      </p:sp>
      <p:sp>
        <p:nvSpPr>
          <p:cNvPr id="167940"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a:noFill/>
        </p:spPr>
        <p:txBody>
          <a:bodyPr/>
          <a:lstStyle/>
          <a:p>
            <a:fld id="{D3F0A655-7D1B-4507-98B0-7D10E10EED5B}" type="slidenum">
              <a:rPr lang="en-US" altLang="en-US" smtClean="0"/>
              <a:pPr/>
              <a:t>56</a:t>
            </a:fld>
            <a:endParaRPr lang="en-US" altLang="en-US" smtClean="0"/>
          </a:p>
        </p:txBody>
      </p:sp>
      <p:sp>
        <p:nvSpPr>
          <p:cNvPr id="168963" name="Rectangle 2"/>
          <p:cNvSpPr>
            <a:spLocks noChangeArrowheads="1" noTextEdit="1"/>
          </p:cNvSpPr>
          <p:nvPr>
            <p:ph type="sldImg"/>
          </p:nvPr>
        </p:nvSpPr>
        <p:spPr>
          <a:solidFill>
            <a:srgbClr val="FFFFFF"/>
          </a:solidFill>
          <a:ln/>
        </p:spPr>
      </p:sp>
      <p:sp>
        <p:nvSpPr>
          <p:cNvPr id="168964"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a:noFill/>
        </p:spPr>
        <p:txBody>
          <a:bodyPr/>
          <a:lstStyle/>
          <a:p>
            <a:fld id="{EE1C9BA7-EC5E-47CF-AB67-10C27DA583D8}" type="slidenum">
              <a:rPr lang="en-US" altLang="en-US" smtClean="0"/>
              <a:pPr/>
              <a:t>57</a:t>
            </a:fld>
            <a:endParaRPr lang="en-US" altLang="en-US" smtClean="0"/>
          </a:p>
        </p:txBody>
      </p:sp>
      <p:sp>
        <p:nvSpPr>
          <p:cNvPr id="169987" name="Rectangle 2"/>
          <p:cNvSpPr>
            <a:spLocks noChangeArrowheads="1" noTextEdit="1"/>
          </p:cNvSpPr>
          <p:nvPr>
            <p:ph type="sldImg"/>
          </p:nvPr>
        </p:nvSpPr>
        <p:spPr>
          <a:solidFill>
            <a:srgbClr val="FFFFFF"/>
          </a:solidFill>
          <a:ln/>
        </p:spPr>
      </p:sp>
      <p:sp>
        <p:nvSpPr>
          <p:cNvPr id="169988"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a:spLocks noGrp="1" noChangeArrowheads="1"/>
          </p:cNvSpPr>
          <p:nvPr>
            <p:ph type="sldNum" sz="quarter" idx="5"/>
          </p:nvPr>
        </p:nvSpPr>
        <p:spPr>
          <a:noFill/>
        </p:spPr>
        <p:txBody>
          <a:bodyPr/>
          <a:lstStyle/>
          <a:p>
            <a:fld id="{C2851D1D-B260-4996-8674-2F2C3D4BF29F}" type="slidenum">
              <a:rPr lang="en-US" altLang="en-US" smtClean="0"/>
              <a:pPr/>
              <a:t>58</a:t>
            </a:fld>
            <a:endParaRPr lang="en-US" altLang="en-US" smtClean="0"/>
          </a:p>
        </p:txBody>
      </p:sp>
      <p:sp>
        <p:nvSpPr>
          <p:cNvPr id="171011" name="Rectangle 2"/>
          <p:cNvSpPr>
            <a:spLocks noChangeArrowheads="1" noTextEdit="1"/>
          </p:cNvSpPr>
          <p:nvPr>
            <p:ph type="sldImg"/>
          </p:nvPr>
        </p:nvSpPr>
        <p:spPr>
          <a:solidFill>
            <a:srgbClr val="FFFFFF"/>
          </a:solidFill>
          <a:ln/>
        </p:spPr>
      </p:sp>
      <p:sp>
        <p:nvSpPr>
          <p:cNvPr id="171012"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a:noFill/>
        </p:spPr>
        <p:txBody>
          <a:bodyPr/>
          <a:lstStyle/>
          <a:p>
            <a:fld id="{692E3820-2F89-4E5B-8F18-58B06D3349C2}" type="slidenum">
              <a:rPr lang="en-US" altLang="en-US" smtClean="0"/>
              <a:pPr/>
              <a:t>59</a:t>
            </a:fld>
            <a:endParaRPr lang="en-US" altLang="en-US" smtClean="0"/>
          </a:p>
        </p:txBody>
      </p:sp>
      <p:sp>
        <p:nvSpPr>
          <p:cNvPr id="17203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F56B8147-133C-416D-B791-7559573BBE8F}" type="slidenum">
              <a:rPr lang="en-US" altLang="en-US" sz="1200" b="0"/>
              <a:pPr algn="r" eaLnBrk="1" hangingPunct="1"/>
              <a:t>59</a:t>
            </a:fld>
            <a:endParaRPr lang="en-US" altLang="en-US" sz="1200" b="0"/>
          </a:p>
        </p:txBody>
      </p:sp>
      <p:sp>
        <p:nvSpPr>
          <p:cNvPr id="172036" name="Rectangle 2"/>
          <p:cNvSpPr>
            <a:spLocks noRot="1" noChangeArrowheads="1" noTextEdit="1"/>
          </p:cNvSpPr>
          <p:nvPr>
            <p:ph type="sldImg"/>
          </p:nvPr>
        </p:nvSpPr>
        <p:spPr>
          <a:ln/>
        </p:spPr>
      </p:sp>
      <p:sp>
        <p:nvSpPr>
          <p:cNvPr id="172037" name="Rectangle 3"/>
          <p:cNvSpPr>
            <a:spLocks noGrp="1" noChangeArrowheads="1"/>
          </p:cNvSpPr>
          <p:nvPr>
            <p:ph type="body" idx="1"/>
          </p:nvPr>
        </p:nvSpPr>
        <p:spPr>
          <a:xfrm>
            <a:off x="685800" y="4343400"/>
            <a:ext cx="5486400" cy="4114800"/>
          </a:xfrm>
          <a:noFill/>
          <a:ln/>
        </p:spPr>
        <p:txBody>
          <a:bodyPr/>
          <a:lstStyle/>
          <a:p>
            <a:pPr eaLnBrk="1" hangingPunct="1"/>
            <a:endParaRPr lang="en-US" alt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a:spLocks noGrp="1" noChangeArrowheads="1"/>
          </p:cNvSpPr>
          <p:nvPr>
            <p:ph type="sldNum" sz="quarter" idx="5"/>
          </p:nvPr>
        </p:nvSpPr>
        <p:spPr>
          <a:noFill/>
        </p:spPr>
        <p:txBody>
          <a:bodyPr/>
          <a:lstStyle/>
          <a:p>
            <a:fld id="{F8D05C20-33EE-4AD9-8AFC-AE38E0C8D123}" type="slidenum">
              <a:rPr lang="en-US" altLang="en-US" smtClean="0"/>
              <a:pPr/>
              <a:t>60</a:t>
            </a:fld>
            <a:endParaRPr lang="en-US" altLang="en-US" smtClean="0"/>
          </a:p>
        </p:txBody>
      </p:sp>
      <p:sp>
        <p:nvSpPr>
          <p:cNvPr id="17305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662E6830-3062-4B99-AD12-7F1FB17BB86F}" type="slidenum">
              <a:rPr lang="en-US" altLang="en-US" sz="1200" b="0"/>
              <a:pPr algn="r" eaLnBrk="1" hangingPunct="1"/>
              <a:t>60</a:t>
            </a:fld>
            <a:endParaRPr lang="en-US" altLang="en-US" sz="1200" b="0"/>
          </a:p>
        </p:txBody>
      </p:sp>
      <p:sp>
        <p:nvSpPr>
          <p:cNvPr id="173060" name="Rectangle 2"/>
          <p:cNvSpPr>
            <a:spLocks noRot="1" noChangeArrowheads="1" noTextEdit="1"/>
          </p:cNvSpPr>
          <p:nvPr>
            <p:ph type="sldImg"/>
          </p:nvPr>
        </p:nvSpPr>
        <p:spPr>
          <a:ln/>
        </p:spPr>
      </p:sp>
      <p:sp>
        <p:nvSpPr>
          <p:cNvPr id="173061" name="Rectangle 3"/>
          <p:cNvSpPr>
            <a:spLocks noGrp="1" noChangeArrowheads="1"/>
          </p:cNvSpPr>
          <p:nvPr>
            <p:ph type="body" idx="1"/>
          </p:nvPr>
        </p:nvSpPr>
        <p:spPr>
          <a:xfrm>
            <a:off x="685800" y="4343400"/>
            <a:ext cx="5486400" cy="4114800"/>
          </a:xfrm>
          <a:noFill/>
          <a:ln/>
        </p:spPr>
        <p:txBody>
          <a:bodyPr/>
          <a:lstStyle/>
          <a:p>
            <a:pPr eaLnBrk="1" hangingPunct="1"/>
            <a:endParaRPr lang="en-US" alt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p:cNvSpPr>
            <a:spLocks noGrp="1" noChangeArrowheads="1"/>
          </p:cNvSpPr>
          <p:nvPr>
            <p:ph type="sldNum" sz="quarter" idx="5"/>
          </p:nvPr>
        </p:nvSpPr>
        <p:spPr>
          <a:noFill/>
        </p:spPr>
        <p:txBody>
          <a:bodyPr/>
          <a:lstStyle/>
          <a:p>
            <a:fld id="{E0F40841-3D4D-4072-8A82-21F03836D1E4}" type="slidenum">
              <a:rPr lang="en-US" altLang="en-US" smtClean="0"/>
              <a:pPr/>
              <a:t>61</a:t>
            </a:fld>
            <a:endParaRPr lang="en-US" altLang="en-US" smtClean="0"/>
          </a:p>
        </p:txBody>
      </p:sp>
      <p:sp>
        <p:nvSpPr>
          <p:cNvPr id="17408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43FDDBB8-9337-4F73-92CF-48A7D34D3247}" type="slidenum">
              <a:rPr lang="en-US" altLang="en-US" sz="1200" b="0"/>
              <a:pPr algn="r" eaLnBrk="1" hangingPunct="1"/>
              <a:t>61</a:t>
            </a:fld>
            <a:endParaRPr lang="en-US" altLang="en-US" sz="1200" b="0"/>
          </a:p>
        </p:txBody>
      </p:sp>
      <p:sp>
        <p:nvSpPr>
          <p:cNvPr id="174084" name="Rectangle 2"/>
          <p:cNvSpPr>
            <a:spLocks noRot="1" noChangeArrowheads="1" noTextEdit="1"/>
          </p:cNvSpPr>
          <p:nvPr>
            <p:ph type="sldImg"/>
          </p:nvPr>
        </p:nvSpPr>
        <p:spPr>
          <a:ln/>
        </p:spPr>
      </p:sp>
      <p:sp>
        <p:nvSpPr>
          <p:cNvPr id="174085" name="Rectangle 3"/>
          <p:cNvSpPr>
            <a:spLocks noGrp="1" noChangeArrowheads="1"/>
          </p:cNvSpPr>
          <p:nvPr>
            <p:ph type="body" idx="1"/>
          </p:nvPr>
        </p:nvSpPr>
        <p:spPr>
          <a:xfrm>
            <a:off x="685800" y="4343400"/>
            <a:ext cx="5486400" cy="4114800"/>
          </a:xfrm>
          <a:noFill/>
          <a:ln/>
        </p:spPr>
        <p:txBody>
          <a:bodyPr/>
          <a:lstStyle/>
          <a:p>
            <a:pPr eaLnBrk="1" hangingPunct="1"/>
            <a:endParaRPr lang="en-US" alt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p:cNvSpPr>
            <a:spLocks noGrp="1" noChangeArrowheads="1"/>
          </p:cNvSpPr>
          <p:nvPr>
            <p:ph type="sldNum" sz="quarter" idx="5"/>
          </p:nvPr>
        </p:nvSpPr>
        <p:spPr>
          <a:noFill/>
        </p:spPr>
        <p:txBody>
          <a:bodyPr/>
          <a:lstStyle/>
          <a:p>
            <a:fld id="{D6189D3F-D19C-457C-AB31-54427B083A7C}" type="slidenum">
              <a:rPr lang="en-US" altLang="en-US" smtClean="0"/>
              <a:pPr/>
              <a:t>62</a:t>
            </a:fld>
            <a:endParaRPr lang="en-US" altLang="en-US" smtClean="0"/>
          </a:p>
        </p:txBody>
      </p:sp>
      <p:sp>
        <p:nvSpPr>
          <p:cNvPr id="175107" name="Rectangle 2"/>
          <p:cNvSpPr>
            <a:spLocks noChangeArrowheads="1" noTextEdit="1"/>
          </p:cNvSpPr>
          <p:nvPr>
            <p:ph type="sldImg"/>
          </p:nvPr>
        </p:nvSpPr>
        <p:spPr>
          <a:solidFill>
            <a:srgbClr val="FFFFFF"/>
          </a:solidFill>
          <a:ln/>
        </p:spPr>
      </p:sp>
      <p:sp>
        <p:nvSpPr>
          <p:cNvPr id="175108"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a:spLocks noGrp="1" noChangeArrowheads="1"/>
          </p:cNvSpPr>
          <p:nvPr>
            <p:ph type="sldNum" sz="quarter" idx="5"/>
          </p:nvPr>
        </p:nvSpPr>
        <p:spPr>
          <a:noFill/>
        </p:spPr>
        <p:txBody>
          <a:bodyPr/>
          <a:lstStyle/>
          <a:p>
            <a:fld id="{35DD1D3F-719C-4048-B0A8-B3560741F710}" type="slidenum">
              <a:rPr lang="en-US" altLang="en-US" smtClean="0"/>
              <a:pPr/>
              <a:t>63</a:t>
            </a:fld>
            <a:endParaRPr lang="en-US" altLang="en-US" smtClean="0"/>
          </a:p>
        </p:txBody>
      </p:sp>
      <p:sp>
        <p:nvSpPr>
          <p:cNvPr id="176131" name="Rectangle 2"/>
          <p:cNvSpPr>
            <a:spLocks noChangeArrowheads="1" noTextEdit="1"/>
          </p:cNvSpPr>
          <p:nvPr>
            <p:ph type="sldImg"/>
          </p:nvPr>
        </p:nvSpPr>
        <p:spPr>
          <a:solidFill>
            <a:srgbClr val="FFFFFF"/>
          </a:solidFill>
          <a:ln/>
        </p:spPr>
      </p:sp>
      <p:sp>
        <p:nvSpPr>
          <p:cNvPr id="176132"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61352D09-A963-41ED-9098-E8197FBFFC40}" type="slidenum">
              <a:rPr lang="en-US" altLang="en-US" smtClean="0"/>
              <a:pPr/>
              <a:t>10</a:t>
            </a:fld>
            <a:endParaRPr lang="en-US" altLang="en-US" smtClean="0"/>
          </a:p>
        </p:txBody>
      </p:sp>
      <p:sp>
        <p:nvSpPr>
          <p:cNvPr id="121859" name="Rectangle 2"/>
          <p:cNvSpPr>
            <a:spLocks noChangeArrowheads="1" noTextEdit="1"/>
          </p:cNvSpPr>
          <p:nvPr>
            <p:ph type="sldImg"/>
          </p:nvPr>
        </p:nvSpPr>
        <p:spPr>
          <a:solidFill>
            <a:srgbClr val="FFFFFF"/>
          </a:solidFill>
          <a:ln/>
        </p:spPr>
      </p:sp>
      <p:sp>
        <p:nvSpPr>
          <p:cNvPr id="121860"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p:spPr>
        <p:txBody>
          <a:bodyPr/>
          <a:lstStyle/>
          <a:p>
            <a:fld id="{C91B9FDC-B605-4E0C-A52F-21420E112508}" type="slidenum">
              <a:rPr lang="en-US" altLang="en-US" smtClean="0"/>
              <a:pPr/>
              <a:t>64</a:t>
            </a:fld>
            <a:endParaRPr lang="en-US" altLang="en-US" smtClean="0"/>
          </a:p>
        </p:txBody>
      </p:sp>
      <p:sp>
        <p:nvSpPr>
          <p:cNvPr id="177155" name="Rectangle 2"/>
          <p:cNvSpPr>
            <a:spLocks noChangeArrowheads="1" noTextEdit="1"/>
          </p:cNvSpPr>
          <p:nvPr>
            <p:ph type="sldImg"/>
          </p:nvPr>
        </p:nvSpPr>
        <p:spPr>
          <a:solidFill>
            <a:srgbClr val="FFFFFF"/>
          </a:solidFill>
          <a:ln/>
        </p:spPr>
      </p:sp>
      <p:sp>
        <p:nvSpPr>
          <p:cNvPr id="177156"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7"/>
          <p:cNvSpPr>
            <a:spLocks noGrp="1" noChangeArrowheads="1"/>
          </p:cNvSpPr>
          <p:nvPr>
            <p:ph type="sldNum" sz="quarter" idx="5"/>
          </p:nvPr>
        </p:nvSpPr>
        <p:spPr>
          <a:noFill/>
        </p:spPr>
        <p:txBody>
          <a:bodyPr/>
          <a:lstStyle/>
          <a:p>
            <a:fld id="{F65342B1-0061-466F-B43B-04CC44A5F311}" type="slidenum">
              <a:rPr lang="en-US" altLang="en-US" smtClean="0"/>
              <a:pPr/>
              <a:t>65</a:t>
            </a:fld>
            <a:endParaRPr lang="en-US" altLang="en-US" smtClean="0"/>
          </a:p>
        </p:txBody>
      </p:sp>
      <p:sp>
        <p:nvSpPr>
          <p:cNvPr id="178179" name="Rectangle 2"/>
          <p:cNvSpPr>
            <a:spLocks noChangeArrowheads="1" noTextEdit="1"/>
          </p:cNvSpPr>
          <p:nvPr>
            <p:ph type="sldImg"/>
          </p:nvPr>
        </p:nvSpPr>
        <p:spPr>
          <a:solidFill>
            <a:srgbClr val="FFFFFF"/>
          </a:solidFill>
          <a:ln/>
        </p:spPr>
      </p:sp>
      <p:sp>
        <p:nvSpPr>
          <p:cNvPr id="178180"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p:cNvSpPr>
            <a:spLocks noGrp="1" noChangeArrowheads="1"/>
          </p:cNvSpPr>
          <p:nvPr>
            <p:ph type="sldNum" sz="quarter" idx="5"/>
          </p:nvPr>
        </p:nvSpPr>
        <p:spPr>
          <a:noFill/>
        </p:spPr>
        <p:txBody>
          <a:bodyPr/>
          <a:lstStyle/>
          <a:p>
            <a:fld id="{20134959-40ED-463E-98A2-25D5272608CE}" type="slidenum">
              <a:rPr lang="en-US" altLang="en-US" smtClean="0"/>
              <a:pPr/>
              <a:t>66</a:t>
            </a:fld>
            <a:endParaRPr lang="en-US" altLang="en-US" smtClean="0"/>
          </a:p>
        </p:txBody>
      </p:sp>
      <p:sp>
        <p:nvSpPr>
          <p:cNvPr id="179203" name="Rectangle 2"/>
          <p:cNvSpPr>
            <a:spLocks noChangeArrowheads="1" noTextEdit="1"/>
          </p:cNvSpPr>
          <p:nvPr>
            <p:ph type="sldImg"/>
          </p:nvPr>
        </p:nvSpPr>
        <p:spPr>
          <a:solidFill>
            <a:srgbClr val="FFFFFF"/>
          </a:solidFill>
          <a:ln/>
        </p:spPr>
      </p:sp>
      <p:sp>
        <p:nvSpPr>
          <p:cNvPr id="179204"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7"/>
          <p:cNvSpPr>
            <a:spLocks noGrp="1" noChangeArrowheads="1"/>
          </p:cNvSpPr>
          <p:nvPr>
            <p:ph type="sldNum" sz="quarter" idx="5"/>
          </p:nvPr>
        </p:nvSpPr>
        <p:spPr>
          <a:noFill/>
        </p:spPr>
        <p:txBody>
          <a:bodyPr/>
          <a:lstStyle/>
          <a:p>
            <a:fld id="{4B74E41D-BA04-4565-BFD9-8D85C116EB2C}" type="slidenum">
              <a:rPr lang="en-US" altLang="en-US" smtClean="0"/>
              <a:pPr/>
              <a:t>67</a:t>
            </a:fld>
            <a:endParaRPr lang="en-US" altLang="en-US" smtClean="0"/>
          </a:p>
        </p:txBody>
      </p:sp>
      <p:sp>
        <p:nvSpPr>
          <p:cNvPr id="180227" name="Rectangle 2"/>
          <p:cNvSpPr>
            <a:spLocks noChangeArrowheads="1" noTextEdit="1"/>
          </p:cNvSpPr>
          <p:nvPr>
            <p:ph type="sldImg"/>
          </p:nvPr>
        </p:nvSpPr>
        <p:spPr>
          <a:solidFill>
            <a:srgbClr val="FFFFFF"/>
          </a:solidFill>
          <a:ln/>
        </p:spPr>
      </p:sp>
      <p:sp>
        <p:nvSpPr>
          <p:cNvPr id="180228"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a:spLocks noGrp="1" noChangeArrowheads="1"/>
          </p:cNvSpPr>
          <p:nvPr>
            <p:ph type="sldNum" sz="quarter" idx="5"/>
          </p:nvPr>
        </p:nvSpPr>
        <p:spPr>
          <a:noFill/>
        </p:spPr>
        <p:txBody>
          <a:bodyPr/>
          <a:lstStyle/>
          <a:p>
            <a:fld id="{9E87BC60-79D3-45EF-BA4F-710C1E809320}" type="slidenum">
              <a:rPr lang="en-US" altLang="en-US" smtClean="0"/>
              <a:pPr/>
              <a:t>68</a:t>
            </a:fld>
            <a:endParaRPr lang="en-US" altLang="en-US" smtClean="0"/>
          </a:p>
        </p:txBody>
      </p:sp>
      <p:sp>
        <p:nvSpPr>
          <p:cNvPr id="181251" name="Rectangle 2"/>
          <p:cNvSpPr>
            <a:spLocks noChangeArrowheads="1" noTextEdit="1"/>
          </p:cNvSpPr>
          <p:nvPr>
            <p:ph type="sldImg"/>
          </p:nvPr>
        </p:nvSpPr>
        <p:spPr>
          <a:solidFill>
            <a:srgbClr val="FFFFFF"/>
          </a:solidFill>
          <a:ln/>
        </p:spPr>
      </p:sp>
      <p:sp>
        <p:nvSpPr>
          <p:cNvPr id="181252"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p:cNvSpPr>
            <a:spLocks noGrp="1" noChangeArrowheads="1"/>
          </p:cNvSpPr>
          <p:nvPr>
            <p:ph type="sldNum" sz="quarter" idx="5"/>
          </p:nvPr>
        </p:nvSpPr>
        <p:spPr>
          <a:noFill/>
        </p:spPr>
        <p:txBody>
          <a:bodyPr/>
          <a:lstStyle/>
          <a:p>
            <a:fld id="{B76B2D34-67E5-4D3D-B8CA-5BED1443C81E}" type="slidenum">
              <a:rPr lang="en-US" altLang="en-US" smtClean="0"/>
              <a:pPr/>
              <a:t>69</a:t>
            </a:fld>
            <a:endParaRPr lang="en-US" altLang="en-US" smtClean="0"/>
          </a:p>
        </p:txBody>
      </p:sp>
      <p:sp>
        <p:nvSpPr>
          <p:cNvPr id="182275" name="Rectangle 2"/>
          <p:cNvSpPr>
            <a:spLocks noChangeArrowheads="1" noTextEdit="1"/>
          </p:cNvSpPr>
          <p:nvPr>
            <p:ph type="sldImg"/>
          </p:nvPr>
        </p:nvSpPr>
        <p:spPr>
          <a:xfrm>
            <a:off x="1144588" y="685800"/>
            <a:ext cx="4572000" cy="3429000"/>
          </a:xfrm>
          <a:solidFill>
            <a:srgbClr val="FFFFFF"/>
          </a:solidFill>
          <a:ln/>
        </p:spPr>
      </p:sp>
      <p:sp>
        <p:nvSpPr>
          <p:cNvPr id="182276"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7"/>
          <p:cNvSpPr>
            <a:spLocks noGrp="1" noChangeArrowheads="1"/>
          </p:cNvSpPr>
          <p:nvPr>
            <p:ph type="sldNum" sz="quarter" idx="5"/>
          </p:nvPr>
        </p:nvSpPr>
        <p:spPr>
          <a:noFill/>
        </p:spPr>
        <p:txBody>
          <a:bodyPr/>
          <a:lstStyle/>
          <a:p>
            <a:fld id="{FA3FCAE2-BAFA-4915-8D9F-B2EB926C037E}" type="slidenum">
              <a:rPr lang="en-US" altLang="en-US" smtClean="0"/>
              <a:pPr/>
              <a:t>70</a:t>
            </a:fld>
            <a:endParaRPr lang="en-US" altLang="en-US" smtClean="0"/>
          </a:p>
        </p:txBody>
      </p:sp>
      <p:sp>
        <p:nvSpPr>
          <p:cNvPr id="183299" name="Rectangle 2"/>
          <p:cNvSpPr>
            <a:spLocks noChangeArrowheads="1" noTextEdit="1"/>
          </p:cNvSpPr>
          <p:nvPr>
            <p:ph type="sldImg"/>
          </p:nvPr>
        </p:nvSpPr>
        <p:spPr>
          <a:solidFill>
            <a:srgbClr val="FFFFFF"/>
          </a:solidFill>
          <a:ln/>
        </p:spPr>
      </p:sp>
      <p:sp>
        <p:nvSpPr>
          <p:cNvPr id="183300"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7"/>
          <p:cNvSpPr>
            <a:spLocks noGrp="1" noChangeArrowheads="1"/>
          </p:cNvSpPr>
          <p:nvPr>
            <p:ph type="sldNum" sz="quarter" idx="5"/>
          </p:nvPr>
        </p:nvSpPr>
        <p:spPr>
          <a:noFill/>
        </p:spPr>
        <p:txBody>
          <a:bodyPr/>
          <a:lstStyle/>
          <a:p>
            <a:fld id="{309552A7-7071-4353-AC47-EA5B2AA0E8B1}" type="slidenum">
              <a:rPr lang="en-US" altLang="en-US" smtClean="0"/>
              <a:pPr/>
              <a:t>71</a:t>
            </a:fld>
            <a:endParaRPr lang="en-US" altLang="en-US" smtClean="0"/>
          </a:p>
        </p:txBody>
      </p:sp>
      <p:sp>
        <p:nvSpPr>
          <p:cNvPr id="184323" name="Rectangle 2"/>
          <p:cNvSpPr>
            <a:spLocks noChangeArrowheads="1" noTextEdit="1"/>
          </p:cNvSpPr>
          <p:nvPr>
            <p:ph type="sldImg"/>
          </p:nvPr>
        </p:nvSpPr>
        <p:spPr>
          <a:solidFill>
            <a:srgbClr val="FFFFFF"/>
          </a:solidFill>
          <a:ln/>
        </p:spPr>
      </p:sp>
      <p:sp>
        <p:nvSpPr>
          <p:cNvPr id="184324"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a:spLocks noGrp="1" noChangeArrowheads="1"/>
          </p:cNvSpPr>
          <p:nvPr>
            <p:ph type="sldNum" sz="quarter" idx="5"/>
          </p:nvPr>
        </p:nvSpPr>
        <p:spPr>
          <a:noFill/>
        </p:spPr>
        <p:txBody>
          <a:bodyPr/>
          <a:lstStyle/>
          <a:p>
            <a:fld id="{A573711B-5D79-4EAD-A633-52A55BC42AB9}" type="slidenum">
              <a:rPr lang="en-US" altLang="en-US" smtClean="0"/>
              <a:pPr/>
              <a:t>72</a:t>
            </a:fld>
            <a:endParaRPr lang="en-US" altLang="en-US" smtClean="0"/>
          </a:p>
        </p:txBody>
      </p:sp>
      <p:sp>
        <p:nvSpPr>
          <p:cNvPr id="185347" name="Rectangle 2"/>
          <p:cNvSpPr>
            <a:spLocks noChangeArrowheads="1" noTextEdit="1"/>
          </p:cNvSpPr>
          <p:nvPr>
            <p:ph type="sldImg"/>
          </p:nvPr>
        </p:nvSpPr>
        <p:spPr>
          <a:xfrm>
            <a:off x="1144588" y="685800"/>
            <a:ext cx="4572000" cy="3429000"/>
          </a:xfrm>
          <a:solidFill>
            <a:srgbClr val="FFFFFF"/>
          </a:solidFill>
          <a:ln/>
        </p:spPr>
      </p:sp>
      <p:sp>
        <p:nvSpPr>
          <p:cNvPr id="185348"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7"/>
          <p:cNvSpPr>
            <a:spLocks noGrp="1" noChangeArrowheads="1"/>
          </p:cNvSpPr>
          <p:nvPr>
            <p:ph type="sldNum" sz="quarter" idx="5"/>
          </p:nvPr>
        </p:nvSpPr>
        <p:spPr>
          <a:noFill/>
        </p:spPr>
        <p:txBody>
          <a:bodyPr/>
          <a:lstStyle/>
          <a:p>
            <a:fld id="{B49E18BA-2B83-4B68-BFA1-B3FA4F2AE2D6}" type="slidenum">
              <a:rPr lang="en-US" altLang="en-US" smtClean="0"/>
              <a:pPr/>
              <a:t>73</a:t>
            </a:fld>
            <a:endParaRPr lang="en-US" altLang="en-US" smtClean="0"/>
          </a:p>
        </p:txBody>
      </p:sp>
      <p:sp>
        <p:nvSpPr>
          <p:cNvPr id="186371" name="Rectangle 2"/>
          <p:cNvSpPr>
            <a:spLocks noChangeArrowheads="1" noTextEdit="1"/>
          </p:cNvSpPr>
          <p:nvPr>
            <p:ph type="sldImg"/>
          </p:nvPr>
        </p:nvSpPr>
        <p:spPr>
          <a:solidFill>
            <a:srgbClr val="FFFFFF"/>
          </a:solidFill>
          <a:ln/>
        </p:spPr>
      </p:sp>
      <p:sp>
        <p:nvSpPr>
          <p:cNvPr id="186372"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fld id="{9EF32AB2-996A-4DDC-8D97-D37B1E97ACCD}" type="slidenum">
              <a:rPr lang="en-US" altLang="en-US" smtClean="0"/>
              <a:pPr/>
              <a:t>11</a:t>
            </a:fld>
            <a:endParaRPr lang="en-US" altLang="en-US" smtClean="0"/>
          </a:p>
        </p:txBody>
      </p:sp>
      <p:sp>
        <p:nvSpPr>
          <p:cNvPr id="122883" name="Rectangle 2"/>
          <p:cNvSpPr>
            <a:spLocks noChangeArrowheads="1" noTextEdit="1"/>
          </p:cNvSpPr>
          <p:nvPr>
            <p:ph type="sldImg"/>
          </p:nvPr>
        </p:nvSpPr>
        <p:spPr>
          <a:solidFill>
            <a:srgbClr val="FFFFFF"/>
          </a:solidFill>
          <a:ln/>
        </p:spPr>
      </p:sp>
      <p:sp>
        <p:nvSpPr>
          <p:cNvPr id="122884"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7"/>
          <p:cNvSpPr>
            <a:spLocks noGrp="1" noChangeArrowheads="1"/>
          </p:cNvSpPr>
          <p:nvPr>
            <p:ph type="sldNum" sz="quarter" idx="5"/>
          </p:nvPr>
        </p:nvSpPr>
        <p:spPr>
          <a:noFill/>
        </p:spPr>
        <p:txBody>
          <a:bodyPr/>
          <a:lstStyle/>
          <a:p>
            <a:fld id="{1B17EEE7-2042-4100-BDB4-FA27284320CE}" type="slidenum">
              <a:rPr lang="en-US" altLang="en-US" smtClean="0"/>
              <a:pPr/>
              <a:t>74</a:t>
            </a:fld>
            <a:endParaRPr lang="en-US" altLang="en-US" smtClean="0"/>
          </a:p>
        </p:txBody>
      </p:sp>
      <p:sp>
        <p:nvSpPr>
          <p:cNvPr id="187395" name="Rectangle 2"/>
          <p:cNvSpPr>
            <a:spLocks noChangeArrowheads="1" noTextEdit="1"/>
          </p:cNvSpPr>
          <p:nvPr>
            <p:ph type="sldImg"/>
          </p:nvPr>
        </p:nvSpPr>
        <p:spPr>
          <a:solidFill>
            <a:srgbClr val="FFFFFF"/>
          </a:solidFill>
          <a:ln/>
        </p:spPr>
      </p:sp>
      <p:sp>
        <p:nvSpPr>
          <p:cNvPr id="187396"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p:cNvSpPr>
            <a:spLocks noGrp="1" noChangeArrowheads="1"/>
          </p:cNvSpPr>
          <p:nvPr>
            <p:ph type="sldNum" sz="quarter" idx="5"/>
          </p:nvPr>
        </p:nvSpPr>
        <p:spPr>
          <a:noFill/>
        </p:spPr>
        <p:txBody>
          <a:bodyPr/>
          <a:lstStyle/>
          <a:p>
            <a:fld id="{6A5D2602-97BF-48E5-854F-03AC1CFF3B6F}" type="slidenum">
              <a:rPr lang="en-US" altLang="en-US" smtClean="0"/>
              <a:pPr/>
              <a:t>75</a:t>
            </a:fld>
            <a:endParaRPr lang="en-US" altLang="en-US" smtClean="0"/>
          </a:p>
        </p:txBody>
      </p:sp>
      <p:sp>
        <p:nvSpPr>
          <p:cNvPr id="188419" name="Rectangle 2"/>
          <p:cNvSpPr>
            <a:spLocks noChangeArrowheads="1" noTextEdit="1"/>
          </p:cNvSpPr>
          <p:nvPr>
            <p:ph type="sldImg"/>
          </p:nvPr>
        </p:nvSpPr>
        <p:spPr>
          <a:solidFill>
            <a:srgbClr val="FFFFFF"/>
          </a:solidFill>
          <a:ln/>
        </p:spPr>
      </p:sp>
      <p:sp>
        <p:nvSpPr>
          <p:cNvPr id="188420"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7"/>
          <p:cNvSpPr>
            <a:spLocks noGrp="1" noChangeArrowheads="1"/>
          </p:cNvSpPr>
          <p:nvPr>
            <p:ph type="sldNum" sz="quarter" idx="5"/>
          </p:nvPr>
        </p:nvSpPr>
        <p:spPr>
          <a:noFill/>
        </p:spPr>
        <p:txBody>
          <a:bodyPr/>
          <a:lstStyle/>
          <a:p>
            <a:fld id="{4DF2FFBE-3E4B-4D3B-971C-F4ECEB94BD95}" type="slidenum">
              <a:rPr lang="en-US" altLang="en-US" smtClean="0"/>
              <a:pPr/>
              <a:t>76</a:t>
            </a:fld>
            <a:endParaRPr lang="en-US" altLang="en-US" smtClean="0"/>
          </a:p>
        </p:txBody>
      </p:sp>
      <p:sp>
        <p:nvSpPr>
          <p:cNvPr id="189443" name="Rectangle 2"/>
          <p:cNvSpPr>
            <a:spLocks noChangeArrowheads="1" noTextEdit="1"/>
          </p:cNvSpPr>
          <p:nvPr>
            <p:ph type="sldImg"/>
          </p:nvPr>
        </p:nvSpPr>
        <p:spPr>
          <a:solidFill>
            <a:srgbClr val="FFFFFF"/>
          </a:solidFill>
          <a:ln/>
        </p:spPr>
      </p:sp>
      <p:sp>
        <p:nvSpPr>
          <p:cNvPr id="189444"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p:cNvSpPr>
            <a:spLocks noGrp="1" noChangeArrowheads="1"/>
          </p:cNvSpPr>
          <p:nvPr>
            <p:ph type="sldNum" sz="quarter" idx="5"/>
          </p:nvPr>
        </p:nvSpPr>
        <p:spPr>
          <a:noFill/>
        </p:spPr>
        <p:txBody>
          <a:bodyPr/>
          <a:lstStyle/>
          <a:p>
            <a:fld id="{4BAF0EBF-F5C3-458C-AC3B-5DB9F88FA7CD}" type="slidenum">
              <a:rPr lang="en-US" altLang="en-US" smtClean="0"/>
              <a:pPr/>
              <a:t>77</a:t>
            </a:fld>
            <a:endParaRPr lang="en-US" altLang="en-US" smtClean="0"/>
          </a:p>
        </p:txBody>
      </p:sp>
      <p:sp>
        <p:nvSpPr>
          <p:cNvPr id="190467" name="Rectangle 2"/>
          <p:cNvSpPr>
            <a:spLocks noChangeArrowheads="1" noTextEdit="1"/>
          </p:cNvSpPr>
          <p:nvPr>
            <p:ph type="sldImg"/>
          </p:nvPr>
        </p:nvSpPr>
        <p:spPr>
          <a:solidFill>
            <a:srgbClr val="FFFFFF"/>
          </a:solidFill>
          <a:ln/>
        </p:spPr>
      </p:sp>
      <p:sp>
        <p:nvSpPr>
          <p:cNvPr id="190468"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7"/>
          <p:cNvSpPr>
            <a:spLocks noGrp="1" noChangeArrowheads="1"/>
          </p:cNvSpPr>
          <p:nvPr>
            <p:ph type="sldNum" sz="quarter" idx="5"/>
          </p:nvPr>
        </p:nvSpPr>
        <p:spPr>
          <a:noFill/>
        </p:spPr>
        <p:txBody>
          <a:bodyPr/>
          <a:lstStyle/>
          <a:p>
            <a:fld id="{F25EF5C1-CAE3-4DB7-8FC3-3902FE705C8A}" type="slidenum">
              <a:rPr lang="en-US" altLang="en-US" smtClean="0"/>
              <a:pPr/>
              <a:t>78</a:t>
            </a:fld>
            <a:endParaRPr lang="en-US" altLang="en-US" smtClean="0"/>
          </a:p>
        </p:txBody>
      </p:sp>
      <p:sp>
        <p:nvSpPr>
          <p:cNvPr id="191491" name="Rectangle 2"/>
          <p:cNvSpPr>
            <a:spLocks noChangeArrowheads="1" noTextEdit="1"/>
          </p:cNvSpPr>
          <p:nvPr>
            <p:ph type="sldImg"/>
          </p:nvPr>
        </p:nvSpPr>
        <p:spPr>
          <a:solidFill>
            <a:srgbClr val="FFFFFF"/>
          </a:solidFill>
          <a:ln/>
        </p:spPr>
      </p:sp>
      <p:sp>
        <p:nvSpPr>
          <p:cNvPr id="191492"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7"/>
          <p:cNvSpPr>
            <a:spLocks noGrp="1" noChangeArrowheads="1"/>
          </p:cNvSpPr>
          <p:nvPr>
            <p:ph type="sldNum" sz="quarter" idx="5"/>
          </p:nvPr>
        </p:nvSpPr>
        <p:spPr>
          <a:noFill/>
        </p:spPr>
        <p:txBody>
          <a:bodyPr/>
          <a:lstStyle/>
          <a:p>
            <a:fld id="{2773BAB3-FDFA-4EC4-9F52-40203471B820}" type="slidenum">
              <a:rPr lang="en-US" altLang="en-US" smtClean="0"/>
              <a:pPr/>
              <a:t>79</a:t>
            </a:fld>
            <a:endParaRPr lang="en-US" altLang="en-US" smtClean="0"/>
          </a:p>
        </p:txBody>
      </p:sp>
      <p:sp>
        <p:nvSpPr>
          <p:cNvPr id="192515" name="Rectangle 2"/>
          <p:cNvSpPr>
            <a:spLocks noChangeArrowheads="1" noTextEdit="1"/>
          </p:cNvSpPr>
          <p:nvPr>
            <p:ph type="sldImg"/>
          </p:nvPr>
        </p:nvSpPr>
        <p:spPr>
          <a:solidFill>
            <a:srgbClr val="FFFFFF"/>
          </a:solidFill>
          <a:ln/>
        </p:spPr>
      </p:sp>
      <p:sp>
        <p:nvSpPr>
          <p:cNvPr id="192516"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7"/>
          <p:cNvSpPr>
            <a:spLocks noGrp="1" noChangeArrowheads="1"/>
          </p:cNvSpPr>
          <p:nvPr>
            <p:ph type="sldNum" sz="quarter" idx="5"/>
          </p:nvPr>
        </p:nvSpPr>
        <p:spPr>
          <a:noFill/>
        </p:spPr>
        <p:txBody>
          <a:bodyPr/>
          <a:lstStyle/>
          <a:p>
            <a:fld id="{99FB8239-BCA3-4E45-B49C-9CE46EC3F0DB}" type="slidenum">
              <a:rPr lang="en-US" altLang="en-US" smtClean="0"/>
              <a:pPr/>
              <a:t>80</a:t>
            </a:fld>
            <a:endParaRPr lang="en-US" altLang="en-US" smtClean="0"/>
          </a:p>
        </p:txBody>
      </p:sp>
      <p:sp>
        <p:nvSpPr>
          <p:cNvPr id="193539" name="Rectangle 2"/>
          <p:cNvSpPr>
            <a:spLocks noChangeArrowheads="1" noTextEdit="1"/>
          </p:cNvSpPr>
          <p:nvPr>
            <p:ph type="sldImg"/>
          </p:nvPr>
        </p:nvSpPr>
        <p:spPr>
          <a:solidFill>
            <a:srgbClr val="FFFFFF"/>
          </a:solidFill>
          <a:ln/>
        </p:spPr>
      </p:sp>
      <p:sp>
        <p:nvSpPr>
          <p:cNvPr id="193540"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7"/>
          <p:cNvSpPr>
            <a:spLocks noGrp="1" noChangeArrowheads="1"/>
          </p:cNvSpPr>
          <p:nvPr>
            <p:ph type="sldNum" sz="quarter" idx="5"/>
          </p:nvPr>
        </p:nvSpPr>
        <p:spPr>
          <a:noFill/>
        </p:spPr>
        <p:txBody>
          <a:bodyPr/>
          <a:lstStyle/>
          <a:p>
            <a:fld id="{78941A6D-C257-4580-8FC5-07345E8C36B9}" type="slidenum">
              <a:rPr lang="en-US" altLang="en-US" smtClean="0"/>
              <a:pPr/>
              <a:t>81</a:t>
            </a:fld>
            <a:endParaRPr lang="en-US" altLang="en-US" smtClean="0"/>
          </a:p>
        </p:txBody>
      </p:sp>
      <p:sp>
        <p:nvSpPr>
          <p:cNvPr id="194563" name="Rectangle 2"/>
          <p:cNvSpPr>
            <a:spLocks noChangeArrowheads="1" noTextEdit="1"/>
          </p:cNvSpPr>
          <p:nvPr>
            <p:ph type="sldImg"/>
          </p:nvPr>
        </p:nvSpPr>
        <p:spPr>
          <a:solidFill>
            <a:srgbClr val="FFFFFF"/>
          </a:solidFill>
          <a:ln/>
        </p:spPr>
      </p:sp>
      <p:sp>
        <p:nvSpPr>
          <p:cNvPr id="194564"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7"/>
          <p:cNvSpPr>
            <a:spLocks noGrp="1" noChangeArrowheads="1"/>
          </p:cNvSpPr>
          <p:nvPr>
            <p:ph type="sldNum" sz="quarter" idx="5"/>
          </p:nvPr>
        </p:nvSpPr>
        <p:spPr>
          <a:noFill/>
        </p:spPr>
        <p:txBody>
          <a:bodyPr/>
          <a:lstStyle/>
          <a:p>
            <a:fld id="{362E687B-EDF7-4F09-9359-4F3027B0423E}" type="slidenum">
              <a:rPr lang="en-US" altLang="en-US" smtClean="0"/>
              <a:pPr/>
              <a:t>82</a:t>
            </a:fld>
            <a:endParaRPr lang="en-US" altLang="en-US" smtClean="0"/>
          </a:p>
        </p:txBody>
      </p:sp>
      <p:sp>
        <p:nvSpPr>
          <p:cNvPr id="195587" name="Rectangle 2"/>
          <p:cNvSpPr>
            <a:spLocks noChangeArrowheads="1" noTextEdit="1"/>
          </p:cNvSpPr>
          <p:nvPr>
            <p:ph type="sldImg"/>
          </p:nvPr>
        </p:nvSpPr>
        <p:spPr>
          <a:solidFill>
            <a:srgbClr val="FFFFFF"/>
          </a:solidFill>
          <a:ln/>
        </p:spPr>
      </p:sp>
      <p:sp>
        <p:nvSpPr>
          <p:cNvPr id="195588"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7"/>
          <p:cNvSpPr>
            <a:spLocks noGrp="1" noChangeArrowheads="1"/>
          </p:cNvSpPr>
          <p:nvPr>
            <p:ph type="sldNum" sz="quarter" idx="5"/>
          </p:nvPr>
        </p:nvSpPr>
        <p:spPr>
          <a:noFill/>
        </p:spPr>
        <p:txBody>
          <a:bodyPr/>
          <a:lstStyle/>
          <a:p>
            <a:fld id="{57459EE9-D307-431F-826D-B70B599C5133}" type="slidenum">
              <a:rPr lang="en-US" altLang="en-US" smtClean="0"/>
              <a:pPr/>
              <a:t>83</a:t>
            </a:fld>
            <a:endParaRPr lang="en-US" altLang="en-US" smtClean="0"/>
          </a:p>
        </p:txBody>
      </p:sp>
      <p:sp>
        <p:nvSpPr>
          <p:cNvPr id="196611" name="Rectangle 2"/>
          <p:cNvSpPr>
            <a:spLocks noChangeArrowheads="1" noTextEdit="1"/>
          </p:cNvSpPr>
          <p:nvPr>
            <p:ph type="sldImg"/>
          </p:nvPr>
        </p:nvSpPr>
        <p:spPr>
          <a:solidFill>
            <a:srgbClr val="FFFFFF"/>
          </a:solidFill>
          <a:ln/>
        </p:spPr>
      </p:sp>
      <p:sp>
        <p:nvSpPr>
          <p:cNvPr id="196612"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p>
            <a:fld id="{6699E396-841D-4D22-A07D-08BE85EB177E}" type="slidenum">
              <a:rPr lang="en-US" altLang="en-US" smtClean="0"/>
              <a:pPr/>
              <a:t>12</a:t>
            </a:fld>
            <a:endParaRPr lang="en-US" altLang="en-US" smtClean="0"/>
          </a:p>
        </p:txBody>
      </p:sp>
      <p:sp>
        <p:nvSpPr>
          <p:cNvPr id="123907" name="Rectangle 2"/>
          <p:cNvSpPr>
            <a:spLocks noChangeArrowheads="1" noTextEdit="1"/>
          </p:cNvSpPr>
          <p:nvPr>
            <p:ph type="sldImg"/>
          </p:nvPr>
        </p:nvSpPr>
        <p:spPr>
          <a:solidFill>
            <a:srgbClr val="FFFFFF"/>
          </a:solidFill>
          <a:ln/>
        </p:spPr>
      </p:sp>
      <p:sp>
        <p:nvSpPr>
          <p:cNvPr id="123908"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7"/>
          <p:cNvSpPr>
            <a:spLocks noGrp="1" noChangeArrowheads="1"/>
          </p:cNvSpPr>
          <p:nvPr>
            <p:ph type="sldNum" sz="quarter" idx="5"/>
          </p:nvPr>
        </p:nvSpPr>
        <p:spPr>
          <a:noFill/>
        </p:spPr>
        <p:txBody>
          <a:bodyPr/>
          <a:lstStyle/>
          <a:p>
            <a:fld id="{436CA6DB-0480-4F34-8AAC-DED43C0B7BB0}" type="slidenum">
              <a:rPr lang="en-US" altLang="en-US" smtClean="0"/>
              <a:pPr/>
              <a:t>84</a:t>
            </a:fld>
            <a:endParaRPr lang="en-US" altLang="en-US" smtClean="0"/>
          </a:p>
        </p:txBody>
      </p:sp>
      <p:sp>
        <p:nvSpPr>
          <p:cNvPr id="197635" name="Rectangle 2"/>
          <p:cNvSpPr>
            <a:spLocks noChangeArrowheads="1" noTextEdit="1"/>
          </p:cNvSpPr>
          <p:nvPr>
            <p:ph type="sldImg"/>
          </p:nvPr>
        </p:nvSpPr>
        <p:spPr>
          <a:solidFill>
            <a:srgbClr val="FFFFFF"/>
          </a:solidFill>
          <a:ln/>
        </p:spPr>
      </p:sp>
      <p:sp>
        <p:nvSpPr>
          <p:cNvPr id="197636"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7"/>
          <p:cNvSpPr>
            <a:spLocks noGrp="1" noChangeArrowheads="1"/>
          </p:cNvSpPr>
          <p:nvPr>
            <p:ph type="sldNum" sz="quarter" idx="5"/>
          </p:nvPr>
        </p:nvSpPr>
        <p:spPr>
          <a:noFill/>
        </p:spPr>
        <p:txBody>
          <a:bodyPr/>
          <a:lstStyle/>
          <a:p>
            <a:fld id="{61D5993B-7FBE-47E1-9811-F219C57B5542}" type="slidenum">
              <a:rPr lang="en-US" altLang="en-US" smtClean="0"/>
              <a:pPr/>
              <a:t>85</a:t>
            </a:fld>
            <a:endParaRPr lang="en-US" altLang="en-US" smtClean="0"/>
          </a:p>
        </p:txBody>
      </p:sp>
      <p:sp>
        <p:nvSpPr>
          <p:cNvPr id="198659" name="Rectangle 2"/>
          <p:cNvSpPr>
            <a:spLocks noChangeArrowheads="1" noTextEdit="1"/>
          </p:cNvSpPr>
          <p:nvPr>
            <p:ph type="sldImg"/>
          </p:nvPr>
        </p:nvSpPr>
        <p:spPr>
          <a:solidFill>
            <a:srgbClr val="FFFFFF"/>
          </a:solidFill>
          <a:ln/>
        </p:spPr>
      </p:sp>
      <p:sp>
        <p:nvSpPr>
          <p:cNvPr id="198660"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a:fld id="{D0C93C6F-98F0-4332-83AC-800319CB85FB}" type="slidenum">
              <a:rPr lang="en-US" altLang="en-US" sz="1200" b="0"/>
              <a:pPr algn="r"/>
              <a:t>86</a:t>
            </a:fld>
            <a:endParaRPr lang="en-US" altLang="en-US" sz="1200" b="0"/>
          </a:p>
        </p:txBody>
      </p:sp>
      <p:sp>
        <p:nvSpPr>
          <p:cNvPr id="199683" name="Rectangle 2"/>
          <p:cNvSpPr>
            <a:spLocks noChangeArrowheads="1" noTextEdit="1"/>
          </p:cNvSpPr>
          <p:nvPr>
            <p:ph type="sldImg"/>
          </p:nvPr>
        </p:nvSpPr>
        <p:spPr>
          <a:solidFill>
            <a:srgbClr val="FFFFFF"/>
          </a:solidFill>
          <a:ln/>
        </p:spPr>
      </p:sp>
      <p:sp>
        <p:nvSpPr>
          <p:cNvPr id="199684"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7"/>
          <p:cNvSpPr>
            <a:spLocks noGrp="1" noChangeArrowheads="1"/>
          </p:cNvSpPr>
          <p:nvPr>
            <p:ph type="sldNum" sz="quarter" idx="5"/>
          </p:nvPr>
        </p:nvSpPr>
        <p:spPr>
          <a:noFill/>
        </p:spPr>
        <p:txBody>
          <a:bodyPr/>
          <a:lstStyle/>
          <a:p>
            <a:fld id="{DD911B9B-CD73-45AD-AF69-0A3731034570}" type="slidenum">
              <a:rPr lang="en-US" altLang="en-US" smtClean="0"/>
              <a:pPr/>
              <a:t>87</a:t>
            </a:fld>
            <a:endParaRPr lang="en-US" altLang="en-US" smtClean="0"/>
          </a:p>
        </p:txBody>
      </p:sp>
      <p:sp>
        <p:nvSpPr>
          <p:cNvPr id="200707" name="Rectangle 2"/>
          <p:cNvSpPr>
            <a:spLocks noChangeArrowheads="1" noTextEdit="1"/>
          </p:cNvSpPr>
          <p:nvPr>
            <p:ph type="sldImg"/>
          </p:nvPr>
        </p:nvSpPr>
        <p:spPr>
          <a:solidFill>
            <a:srgbClr val="FFFFFF"/>
          </a:solidFill>
          <a:ln/>
        </p:spPr>
      </p:sp>
      <p:sp>
        <p:nvSpPr>
          <p:cNvPr id="200708"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7"/>
          <p:cNvSpPr>
            <a:spLocks noGrp="1" noChangeArrowheads="1"/>
          </p:cNvSpPr>
          <p:nvPr>
            <p:ph type="sldNum" sz="quarter" idx="5"/>
          </p:nvPr>
        </p:nvSpPr>
        <p:spPr>
          <a:noFill/>
        </p:spPr>
        <p:txBody>
          <a:bodyPr/>
          <a:lstStyle/>
          <a:p>
            <a:fld id="{7B909397-298F-412C-9A66-66A733EB7081}" type="slidenum">
              <a:rPr lang="en-US" altLang="en-US" smtClean="0"/>
              <a:pPr/>
              <a:t>88</a:t>
            </a:fld>
            <a:endParaRPr lang="en-US" altLang="en-US" smtClean="0"/>
          </a:p>
        </p:txBody>
      </p:sp>
      <p:sp>
        <p:nvSpPr>
          <p:cNvPr id="201731" name="Rectangle 2"/>
          <p:cNvSpPr>
            <a:spLocks noChangeArrowheads="1" noTextEdit="1"/>
          </p:cNvSpPr>
          <p:nvPr>
            <p:ph type="sldImg"/>
          </p:nvPr>
        </p:nvSpPr>
        <p:spPr>
          <a:solidFill>
            <a:srgbClr val="FFFFFF"/>
          </a:solidFill>
          <a:ln/>
        </p:spPr>
      </p:sp>
      <p:sp>
        <p:nvSpPr>
          <p:cNvPr id="201732"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a:spLocks noGrp="1" noChangeArrowheads="1"/>
          </p:cNvSpPr>
          <p:nvPr>
            <p:ph type="sldNum" sz="quarter" idx="5"/>
          </p:nvPr>
        </p:nvSpPr>
        <p:spPr>
          <a:noFill/>
        </p:spPr>
        <p:txBody>
          <a:bodyPr/>
          <a:lstStyle/>
          <a:p>
            <a:fld id="{05AF4DE5-8EF9-44CF-80D0-1FDDC056801D}" type="slidenum">
              <a:rPr lang="en-US" altLang="en-US" smtClean="0"/>
              <a:pPr/>
              <a:t>89</a:t>
            </a:fld>
            <a:endParaRPr lang="en-US" altLang="en-US" smtClean="0"/>
          </a:p>
        </p:txBody>
      </p:sp>
      <p:sp>
        <p:nvSpPr>
          <p:cNvPr id="202755" name="Rectangle 2"/>
          <p:cNvSpPr>
            <a:spLocks noChangeArrowheads="1" noTextEdit="1"/>
          </p:cNvSpPr>
          <p:nvPr>
            <p:ph type="sldImg"/>
          </p:nvPr>
        </p:nvSpPr>
        <p:spPr>
          <a:solidFill>
            <a:srgbClr val="FFFFFF"/>
          </a:solidFill>
          <a:ln/>
        </p:spPr>
      </p:sp>
      <p:sp>
        <p:nvSpPr>
          <p:cNvPr id="202756"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7"/>
          <p:cNvSpPr>
            <a:spLocks noGrp="1" noChangeArrowheads="1"/>
          </p:cNvSpPr>
          <p:nvPr>
            <p:ph type="sldNum" sz="quarter" idx="5"/>
          </p:nvPr>
        </p:nvSpPr>
        <p:spPr>
          <a:noFill/>
        </p:spPr>
        <p:txBody>
          <a:bodyPr/>
          <a:lstStyle/>
          <a:p>
            <a:fld id="{10D5B7EA-AD43-4BD3-8929-5E94BA6D02A9}" type="slidenum">
              <a:rPr lang="en-US" altLang="en-US" smtClean="0"/>
              <a:pPr/>
              <a:t>93</a:t>
            </a:fld>
            <a:endParaRPr lang="en-US" altLang="en-US" smtClean="0"/>
          </a:p>
        </p:txBody>
      </p:sp>
      <p:sp>
        <p:nvSpPr>
          <p:cNvPr id="203779" name="Rectangle 2"/>
          <p:cNvSpPr>
            <a:spLocks noChangeArrowheads="1" noTextEdit="1"/>
          </p:cNvSpPr>
          <p:nvPr>
            <p:ph type="sldImg"/>
          </p:nvPr>
        </p:nvSpPr>
        <p:spPr>
          <a:solidFill>
            <a:srgbClr val="FFFFFF"/>
          </a:solidFill>
          <a:ln/>
        </p:spPr>
      </p:sp>
      <p:sp>
        <p:nvSpPr>
          <p:cNvPr id="203780"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7"/>
          <p:cNvSpPr>
            <a:spLocks noGrp="1" noChangeArrowheads="1"/>
          </p:cNvSpPr>
          <p:nvPr>
            <p:ph type="sldNum" sz="quarter" idx="5"/>
          </p:nvPr>
        </p:nvSpPr>
        <p:spPr>
          <a:noFill/>
        </p:spPr>
        <p:txBody>
          <a:bodyPr/>
          <a:lstStyle/>
          <a:p>
            <a:fld id="{39703367-E706-411F-8B71-494808B8149D}" type="slidenum">
              <a:rPr lang="en-US" altLang="en-US" smtClean="0"/>
              <a:pPr/>
              <a:t>94</a:t>
            </a:fld>
            <a:endParaRPr lang="en-US" altLang="en-US" smtClean="0"/>
          </a:p>
        </p:txBody>
      </p:sp>
      <p:sp>
        <p:nvSpPr>
          <p:cNvPr id="204803" name="Rectangle 2"/>
          <p:cNvSpPr>
            <a:spLocks noChangeArrowheads="1" noTextEdit="1"/>
          </p:cNvSpPr>
          <p:nvPr>
            <p:ph type="sldImg"/>
          </p:nvPr>
        </p:nvSpPr>
        <p:spPr>
          <a:solidFill>
            <a:srgbClr val="FFFFFF"/>
          </a:solidFill>
          <a:ln/>
        </p:spPr>
      </p:sp>
      <p:sp>
        <p:nvSpPr>
          <p:cNvPr id="204804"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7"/>
          <p:cNvSpPr>
            <a:spLocks noGrp="1" noChangeArrowheads="1"/>
          </p:cNvSpPr>
          <p:nvPr>
            <p:ph type="sldNum" sz="quarter" idx="5"/>
          </p:nvPr>
        </p:nvSpPr>
        <p:spPr>
          <a:noFill/>
        </p:spPr>
        <p:txBody>
          <a:bodyPr/>
          <a:lstStyle/>
          <a:p>
            <a:fld id="{A7B07115-4EBC-4F7A-8197-6AF699140639}" type="slidenum">
              <a:rPr lang="en-US" altLang="en-US" smtClean="0"/>
              <a:pPr/>
              <a:t>95</a:t>
            </a:fld>
            <a:endParaRPr lang="en-US" altLang="en-US" smtClean="0"/>
          </a:p>
        </p:txBody>
      </p:sp>
      <p:sp>
        <p:nvSpPr>
          <p:cNvPr id="205827" name="Rectangle 2"/>
          <p:cNvSpPr>
            <a:spLocks noChangeArrowheads="1" noTextEdit="1"/>
          </p:cNvSpPr>
          <p:nvPr>
            <p:ph type="sldImg"/>
          </p:nvPr>
        </p:nvSpPr>
        <p:spPr>
          <a:solidFill>
            <a:srgbClr val="FFFFFF"/>
          </a:solidFill>
          <a:ln/>
        </p:spPr>
      </p:sp>
      <p:sp>
        <p:nvSpPr>
          <p:cNvPr id="205828"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7"/>
          <p:cNvSpPr>
            <a:spLocks noGrp="1" noChangeArrowheads="1"/>
          </p:cNvSpPr>
          <p:nvPr>
            <p:ph type="sldNum" sz="quarter" idx="5"/>
          </p:nvPr>
        </p:nvSpPr>
        <p:spPr>
          <a:noFill/>
        </p:spPr>
        <p:txBody>
          <a:bodyPr/>
          <a:lstStyle/>
          <a:p>
            <a:fld id="{3ABFCD99-12A4-4B27-9C3C-5730DE5ECD7D}" type="slidenum">
              <a:rPr lang="en-US" altLang="en-US" smtClean="0"/>
              <a:pPr/>
              <a:t>104</a:t>
            </a:fld>
            <a:endParaRPr lang="en-US" altLang="en-US" smtClean="0"/>
          </a:p>
        </p:txBody>
      </p:sp>
      <p:sp>
        <p:nvSpPr>
          <p:cNvPr id="20685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CAEDF7B8-9142-4051-B564-3650A8D2B159}" type="slidenum">
              <a:rPr lang="en-US" altLang="en-US" sz="1200" b="0"/>
              <a:pPr algn="r" eaLnBrk="1" hangingPunct="1"/>
              <a:t>104</a:t>
            </a:fld>
            <a:endParaRPr lang="en-US" altLang="en-US" sz="1200" b="0"/>
          </a:p>
        </p:txBody>
      </p:sp>
      <p:sp>
        <p:nvSpPr>
          <p:cNvPr id="206852" name="Rectangle 2"/>
          <p:cNvSpPr>
            <a:spLocks noRot="1" noChangeArrowheads="1" noTextEdit="1"/>
          </p:cNvSpPr>
          <p:nvPr>
            <p:ph type="sldImg"/>
          </p:nvPr>
        </p:nvSpPr>
        <p:spPr>
          <a:ln/>
        </p:spPr>
      </p:sp>
      <p:sp>
        <p:nvSpPr>
          <p:cNvPr id="206853" name="Rectangle 3"/>
          <p:cNvSpPr>
            <a:spLocks noGrp="1" noChangeArrowheads="1"/>
          </p:cNvSpPr>
          <p:nvPr>
            <p:ph type="body" idx="1"/>
          </p:nvPr>
        </p:nvSpPr>
        <p:spPr>
          <a:xfrm>
            <a:off x="685800" y="4343400"/>
            <a:ext cx="5486400" cy="4114800"/>
          </a:xfrm>
          <a:noFill/>
          <a:ln/>
        </p:spPr>
        <p:txBody>
          <a:bodyPr/>
          <a:lstStyle/>
          <a:p>
            <a:pPr eaLnBrk="1" hangingPunct="1"/>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5BA71038-DF1C-41E1-9CFB-0C07ECD0D653}" type="slidenum">
              <a:rPr lang="en-US" altLang="en-US" smtClean="0"/>
              <a:pPr/>
              <a:t>13</a:t>
            </a:fld>
            <a:endParaRPr lang="en-US" altLang="en-US" smtClean="0"/>
          </a:p>
        </p:txBody>
      </p:sp>
      <p:sp>
        <p:nvSpPr>
          <p:cNvPr id="124931" name="Rectangle 2"/>
          <p:cNvSpPr>
            <a:spLocks noChangeArrowheads="1" noTextEdit="1"/>
          </p:cNvSpPr>
          <p:nvPr>
            <p:ph type="sldImg"/>
          </p:nvPr>
        </p:nvSpPr>
        <p:spPr>
          <a:solidFill>
            <a:srgbClr val="FFFFFF"/>
          </a:solidFill>
          <a:ln/>
        </p:spPr>
      </p:sp>
      <p:sp>
        <p:nvSpPr>
          <p:cNvPr id="124932"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a:spLocks noGrp="1" noChangeArrowheads="1"/>
          </p:cNvSpPr>
          <p:nvPr>
            <p:ph type="sldNum" sz="quarter" idx="5"/>
          </p:nvPr>
        </p:nvSpPr>
        <p:spPr>
          <a:noFill/>
        </p:spPr>
        <p:txBody>
          <a:bodyPr/>
          <a:lstStyle/>
          <a:p>
            <a:fld id="{1E21AE2C-4A96-4FF9-8A8C-210644572EAF}" type="slidenum">
              <a:rPr lang="en-US" altLang="en-US" smtClean="0"/>
              <a:pPr/>
              <a:t>105</a:t>
            </a:fld>
            <a:endParaRPr lang="en-US" altLang="en-US" smtClean="0"/>
          </a:p>
        </p:txBody>
      </p:sp>
      <p:sp>
        <p:nvSpPr>
          <p:cNvPr id="20787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0C0EBBFD-78DF-448E-82BA-90E50614322F}" type="slidenum">
              <a:rPr lang="en-US" altLang="en-US" sz="1200" b="0"/>
              <a:pPr algn="r" eaLnBrk="1" hangingPunct="1"/>
              <a:t>105</a:t>
            </a:fld>
            <a:endParaRPr lang="en-US" altLang="en-US" sz="1200" b="0"/>
          </a:p>
        </p:txBody>
      </p:sp>
      <p:sp>
        <p:nvSpPr>
          <p:cNvPr id="207876" name="Rectangle 2"/>
          <p:cNvSpPr>
            <a:spLocks noRot="1" noChangeArrowheads="1" noTextEdit="1"/>
          </p:cNvSpPr>
          <p:nvPr>
            <p:ph type="sldImg"/>
          </p:nvPr>
        </p:nvSpPr>
        <p:spPr>
          <a:ln/>
        </p:spPr>
      </p:sp>
      <p:sp>
        <p:nvSpPr>
          <p:cNvPr id="207877" name="Rectangle 3"/>
          <p:cNvSpPr>
            <a:spLocks noGrp="1" noChangeArrowheads="1"/>
          </p:cNvSpPr>
          <p:nvPr>
            <p:ph type="body" idx="1"/>
          </p:nvPr>
        </p:nvSpPr>
        <p:spPr>
          <a:xfrm>
            <a:off x="685800" y="4343400"/>
            <a:ext cx="5486400" cy="4114800"/>
          </a:xfrm>
          <a:noFill/>
          <a:ln/>
        </p:spPr>
        <p:txBody>
          <a:bodyPr/>
          <a:lstStyle/>
          <a:p>
            <a:pPr eaLnBrk="1" hangingPunct="1"/>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D774E75-595F-4679-AAF8-965087B1A948}" type="datetimeFigureOut">
              <a:rPr lang="en-US" smtClean="0"/>
              <a:t>3/25/2017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4EBF7C-F681-4037-ABA5-F3696260C854}"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774E75-595F-4679-AAF8-965087B1A948}" type="datetimeFigureOut">
              <a:rPr lang="en-US" smtClean="0"/>
              <a:t>3/25/2017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4EBF7C-F681-4037-ABA5-F3696260C85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774E75-595F-4679-AAF8-965087B1A948}" type="datetimeFigureOut">
              <a:rPr lang="en-US" smtClean="0"/>
              <a:t>3/25/2017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4EBF7C-F681-4037-ABA5-F3696260C854}"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Rectangle 2"/>
          <p:cNvSpPr>
            <a:spLocks noChangeArrowheads="1"/>
          </p:cNvSpPr>
          <p:nvPr userDrawn="1"/>
        </p:nvSpPr>
        <p:spPr bwMode="gray">
          <a:xfrm>
            <a:off x="0" y="6400800"/>
            <a:ext cx="9144000" cy="457200"/>
          </a:xfrm>
          <a:prstGeom prst="rect">
            <a:avLst/>
          </a:prstGeom>
          <a:solidFill>
            <a:srgbClr val="E99C51"/>
          </a:solidFill>
          <a:ln>
            <a:noFill/>
          </a:ln>
          <a:extLst/>
        </p:spPr>
        <p:txBody>
          <a:bodyPr wrap="none" lIns="0" tIns="0" rIns="0" bIns="0"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r>
              <a:rPr lang="en-US" altLang="en-US" dirty="0" smtClean="0">
                <a:cs typeface="Arial" panose="020B0604020202020204" pitchFamily="34" charset="0"/>
              </a:rPr>
              <a:t> </a:t>
            </a:r>
          </a:p>
        </p:txBody>
      </p:sp>
      <p:pic>
        <p:nvPicPr>
          <p:cNvPr id="5" name="Picture 14" descr="Berk_0132992477_rev-1.jpg"/>
          <p:cNvPicPr>
            <a:picLocks noChangeAspect="1"/>
          </p:cNvPicPr>
          <p:nvPr userDrawn="1"/>
        </p:nvPicPr>
        <p:blipFill>
          <a:blip r:embed="rId2" cstate="print"/>
          <a:srcRect/>
          <a:stretch>
            <a:fillRect/>
          </a:stretch>
        </p:blipFill>
        <p:spPr bwMode="auto">
          <a:xfrm>
            <a:off x="0" y="0"/>
            <a:ext cx="5121275" cy="6400800"/>
          </a:xfrm>
          <a:prstGeom prst="rect">
            <a:avLst/>
          </a:prstGeom>
          <a:noFill/>
          <a:ln w="9525">
            <a:noFill/>
            <a:miter lim="800000"/>
            <a:headEnd/>
            <a:tailEnd/>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774E75-595F-4679-AAF8-965087B1A948}" type="datetimeFigureOut">
              <a:rPr lang="en-US" smtClean="0"/>
              <a:t>3/25/2017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4EBF7C-F681-4037-ABA5-F3696260C85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774E75-595F-4679-AAF8-965087B1A948}" type="datetimeFigureOut">
              <a:rPr lang="en-US" smtClean="0"/>
              <a:t>3/25/2017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4EBF7C-F681-4037-ABA5-F3696260C85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D774E75-595F-4679-AAF8-965087B1A948}" type="datetimeFigureOut">
              <a:rPr lang="en-US" smtClean="0"/>
              <a:t>3/25/2017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4EBF7C-F681-4037-ABA5-F3696260C85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D774E75-595F-4679-AAF8-965087B1A948}" type="datetimeFigureOut">
              <a:rPr lang="en-US" smtClean="0"/>
              <a:t>3/25/2017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4EBF7C-F681-4037-ABA5-F3696260C85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D774E75-595F-4679-AAF8-965087B1A948}" type="datetimeFigureOut">
              <a:rPr lang="en-US" smtClean="0"/>
              <a:t>3/25/2017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4EBF7C-F681-4037-ABA5-F3696260C85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774E75-595F-4679-AAF8-965087B1A948}" type="datetimeFigureOut">
              <a:rPr lang="en-US" smtClean="0"/>
              <a:t>3/25/2017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4EBF7C-F681-4037-ABA5-F3696260C85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774E75-595F-4679-AAF8-965087B1A948}" type="datetimeFigureOut">
              <a:rPr lang="en-US" smtClean="0"/>
              <a:t>3/25/2017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4EBF7C-F681-4037-ABA5-F3696260C854}"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774E75-595F-4679-AAF8-965087B1A948}" type="datetimeFigureOut">
              <a:rPr lang="en-US" smtClean="0"/>
              <a:t>3/25/2017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4EBF7C-F681-4037-ABA5-F3696260C85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774E75-595F-4679-AAF8-965087B1A948}" type="datetimeFigureOut">
              <a:rPr lang="en-US" smtClean="0"/>
              <a:t>3/25/2017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4EBF7C-F681-4037-ABA5-F3696260C854}" type="slidenum">
              <a:rPr lang="en-US" smtClean="0"/>
              <a:t>‹#›</a:t>
            </a:fld>
            <a:endParaRPr lang="en-US"/>
          </a:p>
        </p:txBody>
      </p:sp>
      <p:sp>
        <p:nvSpPr>
          <p:cNvPr id="7" name="Rectangle 2"/>
          <p:cNvSpPr>
            <a:spLocks noChangeArrowheads="1"/>
          </p:cNvSpPr>
          <p:nvPr userDrawn="1"/>
        </p:nvSpPr>
        <p:spPr bwMode="gray">
          <a:xfrm>
            <a:off x="0" y="6397625"/>
            <a:ext cx="9144000" cy="457200"/>
          </a:xfrm>
          <a:prstGeom prst="rect">
            <a:avLst/>
          </a:prstGeom>
          <a:solidFill>
            <a:srgbClr val="E99C51"/>
          </a:solidFill>
          <a:ln>
            <a:noFill/>
          </a:ln>
          <a:extLst/>
        </p:spPr>
        <p:txBody>
          <a:bodyPr wrap="none" lIns="0" tIns="0" rIns="0" bIns="0"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endParaRPr lang="en-US" altLang="en-US" dirty="0" smtClean="0">
              <a:cs typeface="Arial" panose="020B0604020202020204" pitchFamily="34" charset="0"/>
            </a:endParaRPr>
          </a:p>
        </p:txBody>
      </p:sp>
      <p:sp>
        <p:nvSpPr>
          <p:cNvPr id="8" name="Rectangle 6"/>
          <p:cNvSpPr>
            <a:spLocks noChangeArrowheads="1"/>
          </p:cNvSpPr>
          <p:nvPr userDrawn="1"/>
        </p:nvSpPr>
        <p:spPr bwMode="gray">
          <a:xfrm>
            <a:off x="392113" y="6553200"/>
            <a:ext cx="5399087" cy="179388"/>
          </a:xfrm>
          <a:prstGeom prst="rect">
            <a:avLst/>
          </a:prstGeom>
          <a:noFill/>
          <a:ln w="9525">
            <a:noFill/>
            <a:miter lim="800000"/>
            <a:headEnd/>
            <a:tailEnd/>
          </a:ln>
          <a:effectLst/>
        </p:spPr>
        <p:txBody>
          <a:bodyPr lIns="0" tIns="0" rIns="0" bIns="0"/>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r>
              <a:rPr lang="en-US" altLang="en-US" sz="900" b="0" dirty="0" smtClean="0">
                <a:solidFill>
                  <a:schemeClr val="bg1"/>
                </a:solidFill>
                <a:latin typeface="Verdana" panose="020B0604030504040204" pitchFamily="34" charset="0"/>
                <a:ea typeface="Arial" panose="020B0604020202020204" pitchFamily="34" charset="0"/>
              </a:rPr>
              <a:t>Copyright ©2017 Pearson Education, Inc. All rights reserved.</a:t>
            </a:r>
            <a:endParaRPr lang="en-GB" altLang="en-US" sz="900" b="0" dirty="0" smtClean="0">
              <a:solidFill>
                <a:schemeClr val="bg1"/>
              </a:solidFill>
              <a:latin typeface="Verdana" panose="020B0604030504040204" pitchFamily="34" charset="0"/>
              <a:ea typeface="Arial" panose="020B0604020202020204" pitchFamily="34" charset="0"/>
            </a:endParaRPr>
          </a:p>
        </p:txBody>
      </p:sp>
      <p:pic>
        <p:nvPicPr>
          <p:cNvPr id="9" name="Picture 8" descr="G:\08VOL4\Graphics\Powerpoint\PEARSON\BERK\Incoming\BD.4e-small.jpg"/>
          <p:cNvPicPr>
            <a:picLocks noChangeAspect="1" noChangeArrowheads="1"/>
          </p:cNvPicPr>
          <p:nvPr userDrawn="1"/>
        </p:nvPicPr>
        <p:blipFill>
          <a:blip r:embed="rId14" cstate="print"/>
          <a:srcRect/>
          <a:stretch>
            <a:fillRect/>
          </a:stretch>
        </p:blipFill>
        <p:spPr bwMode="auto">
          <a:xfrm>
            <a:off x="0" y="0"/>
            <a:ext cx="908050" cy="1143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70" r:id="rId1"/>
    <p:sldLayoutId id="2147484071" r:id="rId2"/>
    <p:sldLayoutId id="2147484072" r:id="rId3"/>
    <p:sldLayoutId id="2147484073" r:id="rId4"/>
    <p:sldLayoutId id="2147484074" r:id="rId5"/>
    <p:sldLayoutId id="2147484075" r:id="rId6"/>
    <p:sldLayoutId id="2147484076" r:id="rId7"/>
    <p:sldLayoutId id="2147484077" r:id="rId8"/>
    <p:sldLayoutId id="2147484078" r:id="rId9"/>
    <p:sldLayoutId id="2147484079" r:id="rId10"/>
    <p:sldLayoutId id="2147484080" r:id="rId11"/>
    <p:sldLayoutId id="2147484081"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Layout" Target="../slideLayouts/slideLayout2.xml"/><Relationship Id="rId1" Type="http://schemas.openxmlformats.org/officeDocument/2006/relationships/vmlDrawing" Target="../drawings/vmlDrawing29.vml"/></Relationships>
</file>

<file path=ppt/slides/_rels/slide101.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Layout" Target="../slideLayouts/slideLayout2.xml"/><Relationship Id="rId1" Type="http://schemas.openxmlformats.org/officeDocument/2006/relationships/vmlDrawing" Target="../drawings/vmlDrawing30.vml"/><Relationship Id="rId4" Type="http://schemas.openxmlformats.org/officeDocument/2006/relationships/oleObject" Target="../embeddings/oleObject47.bin"/></Relationships>
</file>

<file path=ppt/slides/_rels/slide102.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notesSlide" Target="../notesSlides/notesSlide89.xml"/><Relationship Id="rId2" Type="http://schemas.openxmlformats.org/officeDocument/2006/relationships/slideLayout" Target="../slideLayouts/slideLayout2.xml"/><Relationship Id="rId1" Type="http://schemas.openxmlformats.org/officeDocument/2006/relationships/vmlDrawing" Target="../drawings/vmlDrawing31.vml"/><Relationship Id="rId5" Type="http://schemas.openxmlformats.org/officeDocument/2006/relationships/oleObject" Target="../embeddings/oleObject49.bin"/><Relationship Id="rId4" Type="http://schemas.openxmlformats.org/officeDocument/2006/relationships/oleObject" Target="../embeddings/oleObject48.bin"/></Relationships>
</file>

<file path=ppt/slides/_rels/slide105.xml.rels><?xml version="1.0" encoding="UTF-8" standalone="yes"?>
<Relationships xmlns="http://schemas.openxmlformats.org/package/2006/relationships"><Relationship Id="rId3" Type="http://schemas.openxmlformats.org/officeDocument/2006/relationships/notesSlide" Target="../notesSlides/notesSlide90.xml"/><Relationship Id="rId2" Type="http://schemas.openxmlformats.org/officeDocument/2006/relationships/slideLayout" Target="../slideLayouts/slideLayout2.xml"/><Relationship Id="rId1" Type="http://schemas.openxmlformats.org/officeDocument/2006/relationships/vmlDrawing" Target="../drawings/vmlDrawing32.vml"/><Relationship Id="rId4" Type="http://schemas.openxmlformats.org/officeDocument/2006/relationships/oleObject" Target="../embeddings/oleObject50.bin"/></Relationships>
</file>

<file path=ppt/slides/_rels/slide106.xml.rels><?xml version="1.0" encoding="UTF-8" standalone="yes"?>
<Relationships xmlns="http://schemas.openxmlformats.org/package/2006/relationships"><Relationship Id="rId3" Type="http://schemas.openxmlformats.org/officeDocument/2006/relationships/oleObject" Target="../embeddings/oleObject51.bin"/><Relationship Id="rId2" Type="http://schemas.openxmlformats.org/officeDocument/2006/relationships/slideLayout" Target="../slideLayouts/slideLayout2.xml"/><Relationship Id="rId1" Type="http://schemas.openxmlformats.org/officeDocument/2006/relationships/vmlDrawing" Target="../drawings/vmlDrawing33.vml"/><Relationship Id="rId4" Type="http://schemas.openxmlformats.org/officeDocument/2006/relationships/oleObject" Target="../embeddings/oleObject52.bin"/></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6.xml"/></Relationships>
</file>

<file path=ppt/slides/_rels/slide109.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oleObject" Target="../embeddings/oleObject4.bin"/><Relationship Id="rId4" Type="http://schemas.openxmlformats.org/officeDocument/2006/relationships/oleObject" Target="../embeddings/oleObject3.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oleObject" Target="../embeddings/oleObject5.bin"/></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oleObject" Target="../embeddings/oleObject6.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oleObject" Target="../embeddings/oleObject7.bin"/></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 Target="slide7.xml"/><Relationship Id="rId7" Type="http://schemas.openxmlformats.org/officeDocument/2006/relationships/slide" Target="slide90.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slide" Target="slide74.xml"/><Relationship Id="rId5" Type="http://schemas.openxmlformats.org/officeDocument/2006/relationships/slide" Target="slide63.xml"/><Relationship Id="rId4" Type="http://schemas.openxmlformats.org/officeDocument/2006/relationships/slide" Target="slide3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oleObject" Target="../embeddings/oleObject8.bin"/><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oleObject" Target="../embeddings/oleObject10.bin"/><Relationship Id="rId4" Type="http://schemas.openxmlformats.org/officeDocument/2006/relationships/oleObject" Target="../embeddings/oleObject9.bin"/></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oleObject" Target="../embeddings/oleObject12.bin"/><Relationship Id="rId4" Type="http://schemas.openxmlformats.org/officeDocument/2006/relationships/oleObject" Target="../embeddings/oleObject11.bin"/></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6.xml"/><Relationship Id="rId1" Type="http://schemas.openxmlformats.org/officeDocument/2006/relationships/vmlDrawing" Target="../drawings/vmlDrawing10.vml"/><Relationship Id="rId5" Type="http://schemas.openxmlformats.org/officeDocument/2006/relationships/oleObject" Target="../embeddings/oleObject14.bin"/><Relationship Id="rId4" Type="http://schemas.openxmlformats.org/officeDocument/2006/relationships/oleObject" Target="../embeddings/oleObject13.bin"/></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6.xml"/><Relationship Id="rId1" Type="http://schemas.openxmlformats.org/officeDocument/2006/relationships/vmlDrawing" Target="../drawings/vmlDrawing11.vml"/><Relationship Id="rId5" Type="http://schemas.openxmlformats.org/officeDocument/2006/relationships/oleObject" Target="../embeddings/oleObject16.bin"/><Relationship Id="rId4" Type="http://schemas.openxmlformats.org/officeDocument/2006/relationships/oleObject" Target="../embeddings/oleObject15.bin"/></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6.xml"/><Relationship Id="rId1" Type="http://schemas.openxmlformats.org/officeDocument/2006/relationships/vmlDrawing" Target="../drawings/vmlDrawing12.vml"/><Relationship Id="rId5" Type="http://schemas.openxmlformats.org/officeDocument/2006/relationships/oleObject" Target="../embeddings/oleObject18.bin"/><Relationship Id="rId4" Type="http://schemas.openxmlformats.org/officeDocument/2006/relationships/oleObject" Target="../embeddings/oleObject17.bin"/></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6.xml"/><Relationship Id="rId1" Type="http://schemas.openxmlformats.org/officeDocument/2006/relationships/vmlDrawing" Target="../drawings/vmlDrawing13.vml"/><Relationship Id="rId5" Type="http://schemas.openxmlformats.org/officeDocument/2006/relationships/oleObject" Target="../embeddings/oleObject20.bin"/><Relationship Id="rId4" Type="http://schemas.openxmlformats.org/officeDocument/2006/relationships/oleObject" Target="../embeddings/oleObject19.bin"/></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6.xml"/><Relationship Id="rId1" Type="http://schemas.openxmlformats.org/officeDocument/2006/relationships/vmlDrawing" Target="../drawings/vmlDrawing14.vml"/><Relationship Id="rId5" Type="http://schemas.openxmlformats.org/officeDocument/2006/relationships/oleObject" Target="../embeddings/oleObject22.bin"/><Relationship Id="rId4" Type="http://schemas.openxmlformats.org/officeDocument/2006/relationships/oleObject" Target="../embeddings/oleObject21.bin"/></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2.xml"/><Relationship Id="rId1" Type="http://schemas.openxmlformats.org/officeDocument/2006/relationships/vmlDrawing" Target="../drawings/vmlDrawing15.vml"/><Relationship Id="rId4" Type="http://schemas.openxmlformats.org/officeDocument/2006/relationships/oleObject" Target="../embeddings/oleObject23.bin"/></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2.xml"/><Relationship Id="rId1" Type="http://schemas.openxmlformats.org/officeDocument/2006/relationships/vmlDrawing" Target="../drawings/vmlDrawing16.vml"/><Relationship Id="rId4" Type="http://schemas.openxmlformats.org/officeDocument/2006/relationships/oleObject" Target="../embeddings/oleObject24.bin"/></Relationships>
</file>

<file path=ppt/slides/_rels/slide5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2.xml"/><Relationship Id="rId1" Type="http://schemas.openxmlformats.org/officeDocument/2006/relationships/vmlDrawing" Target="../drawings/vmlDrawing17.vml"/><Relationship Id="rId4" Type="http://schemas.openxmlformats.org/officeDocument/2006/relationships/oleObject" Target="../embeddings/oleObject25.bin"/></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2.xml"/><Relationship Id="rId1" Type="http://schemas.openxmlformats.org/officeDocument/2006/relationships/vmlDrawing" Target="../drawings/vmlDrawing18.vml"/><Relationship Id="rId4" Type="http://schemas.openxmlformats.org/officeDocument/2006/relationships/oleObject" Target="../embeddings/oleObject26.bin"/></Relationships>
</file>

<file path=ppt/slides/_rels/slide6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2.xml"/><Relationship Id="rId1" Type="http://schemas.openxmlformats.org/officeDocument/2006/relationships/vmlDrawing" Target="../drawings/vmlDrawing19.vml"/><Relationship Id="rId5" Type="http://schemas.openxmlformats.org/officeDocument/2006/relationships/oleObject" Target="../embeddings/oleObject28.bin"/><Relationship Id="rId4" Type="http://schemas.openxmlformats.org/officeDocument/2006/relationships/oleObject" Target="../embeddings/oleObject27.bin"/></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image" Target="../media/image53.png"/><Relationship Id="rId5" Type="http://schemas.openxmlformats.org/officeDocument/2006/relationships/oleObject" Target="../embeddings/oleObject30.bin"/><Relationship Id="rId4" Type="http://schemas.openxmlformats.org/officeDocument/2006/relationships/oleObject" Target="../embeddings/oleObject29.bin"/></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6.xml"/><Relationship Id="rId1" Type="http://schemas.openxmlformats.org/officeDocument/2006/relationships/vmlDrawing" Target="../drawings/vmlDrawing21.vml"/><Relationship Id="rId5" Type="http://schemas.openxmlformats.org/officeDocument/2006/relationships/oleObject" Target="../embeddings/oleObject32.bin"/><Relationship Id="rId4" Type="http://schemas.openxmlformats.org/officeDocument/2006/relationships/oleObject" Target="../embeddings/oleObject31.bin"/></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6.xml"/><Relationship Id="rId1" Type="http://schemas.openxmlformats.org/officeDocument/2006/relationships/vmlDrawing" Target="../drawings/vmlDrawing22.vml"/><Relationship Id="rId5" Type="http://schemas.openxmlformats.org/officeDocument/2006/relationships/oleObject" Target="../embeddings/oleObject34.bin"/><Relationship Id="rId4" Type="http://schemas.openxmlformats.org/officeDocument/2006/relationships/oleObject" Target="../embeddings/oleObject33.bin"/></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6.xml"/><Relationship Id="rId1" Type="http://schemas.openxmlformats.org/officeDocument/2006/relationships/vmlDrawing" Target="../drawings/vmlDrawing23.vml"/><Relationship Id="rId5" Type="http://schemas.openxmlformats.org/officeDocument/2006/relationships/oleObject" Target="../embeddings/oleObject36.bin"/><Relationship Id="rId4" Type="http://schemas.openxmlformats.org/officeDocument/2006/relationships/oleObject" Target="../embeddings/oleObject35.bin"/></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6.xml"/><Relationship Id="rId1" Type="http://schemas.openxmlformats.org/officeDocument/2006/relationships/vmlDrawing" Target="../drawings/vmlDrawing24.vml"/><Relationship Id="rId5" Type="http://schemas.openxmlformats.org/officeDocument/2006/relationships/oleObject" Target="../embeddings/oleObject38.bin"/><Relationship Id="rId4" Type="http://schemas.openxmlformats.org/officeDocument/2006/relationships/oleObject" Target="../embeddings/oleObject37.bin"/></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2.xml"/><Relationship Id="rId1" Type="http://schemas.openxmlformats.org/officeDocument/2006/relationships/vmlDrawing" Target="../drawings/vmlDrawing25.vml"/><Relationship Id="rId5" Type="http://schemas.openxmlformats.org/officeDocument/2006/relationships/oleObject" Target="../embeddings/oleObject40.bin"/><Relationship Id="rId4" Type="http://schemas.openxmlformats.org/officeDocument/2006/relationships/oleObject" Target="../embeddings/oleObject39.bin"/></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2.xml"/><Relationship Id="rId1" Type="http://schemas.openxmlformats.org/officeDocument/2006/relationships/vmlDrawing" Target="../drawings/vmlDrawing26.vml"/><Relationship Id="rId5" Type="http://schemas.openxmlformats.org/officeDocument/2006/relationships/oleObject" Target="../embeddings/oleObject42.bin"/><Relationship Id="rId4" Type="http://schemas.openxmlformats.org/officeDocument/2006/relationships/oleObject" Target="../embeddings/oleObject41.bin"/></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81.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82.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hyperlink" Target="http://cxa.marketwatch.com/finra/bondcenter/default.aspx" TargetMode="External"/><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Layout" Target="../slideLayouts/slideLayout2.xml"/><Relationship Id="rId1" Type="http://schemas.openxmlformats.org/officeDocument/2006/relationships/vmlDrawing" Target="../drawings/vmlDrawing27.v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Layout" Target="../slideLayouts/slideLayout2.xml"/><Relationship Id="rId1" Type="http://schemas.openxmlformats.org/officeDocument/2006/relationships/vmlDrawing" Target="../drawings/vmlDrawing28.v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6" name="Rectangle 7"/>
          <p:cNvSpPr>
            <a:spLocks noGrp="1" noChangeArrowheads="1"/>
          </p:cNvSpPr>
          <p:nvPr>
            <p:ph type="subTitle" idx="4294967295"/>
          </p:nvPr>
        </p:nvSpPr>
        <p:spPr>
          <a:xfrm>
            <a:off x="2362200" y="1447800"/>
            <a:ext cx="4191000" cy="2667000"/>
          </a:xfrm>
        </p:spPr>
        <p:txBody>
          <a:bodyPr/>
          <a:lstStyle/>
          <a:p>
            <a:pPr marL="0" indent="0" algn="ctr" eaLnBrk="1" hangingPunct="1">
              <a:buFontTx/>
              <a:buNone/>
            </a:pPr>
            <a:r>
              <a:rPr lang="en-US" altLang="en-US" sz="3200" b="1" dirty="0" smtClean="0"/>
              <a:t>Chapter 6</a:t>
            </a:r>
          </a:p>
          <a:p>
            <a:pPr marL="0" indent="0" algn="ctr" eaLnBrk="1" hangingPunct="1">
              <a:buFontTx/>
              <a:buNone/>
            </a:pPr>
            <a:endParaRPr lang="en-US" altLang="en-US" b="1" dirty="0" smtClean="0"/>
          </a:p>
          <a:p>
            <a:pPr marL="0" indent="0" algn="ctr" eaLnBrk="1" hangingPunct="1">
              <a:buFontTx/>
              <a:buNone/>
            </a:pPr>
            <a:r>
              <a:rPr lang="en-US" altLang="en-US" b="1" dirty="0" smtClean="0"/>
              <a:t>Valuing Bonds</a:t>
            </a:r>
          </a:p>
        </p:txBody>
      </p:sp>
    </p:spTree>
  </p:cSld>
  <p:clrMapOvr>
    <a:masterClrMapping/>
  </p:clrMapOvr>
  <p:transition spd="med">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1160463" y="169863"/>
            <a:ext cx="7696200" cy="1143000"/>
          </a:xfrm>
        </p:spPr>
        <p:txBody>
          <a:bodyPr/>
          <a:lstStyle/>
          <a:p>
            <a:pPr eaLnBrk="1" hangingPunct="1"/>
            <a:r>
              <a:rPr lang="en-US" altLang="en-US" smtClean="0"/>
              <a:t>Zero-Coupon Bonds (cont'd)</a:t>
            </a:r>
          </a:p>
        </p:txBody>
      </p:sp>
      <p:sp>
        <p:nvSpPr>
          <p:cNvPr id="45059" name="Rectangle 3"/>
          <p:cNvSpPr>
            <a:spLocks noGrp="1" noChangeArrowheads="1"/>
          </p:cNvSpPr>
          <p:nvPr>
            <p:ph idx="1"/>
          </p:nvPr>
        </p:nvSpPr>
        <p:spPr>
          <a:xfrm>
            <a:off x="457200" y="1439863"/>
            <a:ext cx="8382000" cy="4648200"/>
          </a:xfrm>
        </p:spPr>
        <p:txBody>
          <a:bodyPr rIns="91440">
            <a:normAutofit lnSpcReduction="10000"/>
          </a:bodyPr>
          <a:lstStyle/>
          <a:p>
            <a:pPr eaLnBrk="1" hangingPunct="1"/>
            <a:r>
              <a:rPr lang="en-US" altLang="en-US" smtClean="0"/>
              <a:t>Suppose that a one-year, risk-free, zero-coupon bond with a $100,000 face value has an initial price of $96,618.36. The cash flows would be</a:t>
            </a:r>
          </a:p>
          <a:p>
            <a:pPr lvl="1" eaLnBrk="1" hangingPunct="1">
              <a:spcBef>
                <a:spcPct val="450000"/>
              </a:spcBef>
            </a:pPr>
            <a:r>
              <a:rPr lang="en-US" altLang="en-US" smtClean="0"/>
              <a:t>Although the bond pays no “interest,” your compensation is the difference between the initial price and the face value.</a:t>
            </a:r>
          </a:p>
        </p:txBody>
      </p:sp>
      <p:pic>
        <p:nvPicPr>
          <p:cNvPr id="45060" name="Picture 4" descr="BD_08p213_TL"/>
          <p:cNvPicPr>
            <a:picLocks noChangeAspect="1" noChangeArrowheads="1"/>
          </p:cNvPicPr>
          <p:nvPr/>
        </p:nvPicPr>
        <p:blipFill>
          <a:blip r:embed="rId3" cstate="print"/>
          <a:srcRect/>
          <a:stretch>
            <a:fillRect/>
          </a:stretch>
        </p:blipFill>
        <p:spPr bwMode="auto">
          <a:xfrm>
            <a:off x="2895600" y="3573463"/>
            <a:ext cx="3409950" cy="981075"/>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9" name="Title 1"/>
          <p:cNvSpPr>
            <a:spLocks noGrp="1"/>
          </p:cNvSpPr>
          <p:nvPr>
            <p:ph type="title"/>
          </p:nvPr>
        </p:nvSpPr>
        <p:spPr>
          <a:xfrm>
            <a:off x="1160463" y="160338"/>
            <a:ext cx="7696200" cy="1143000"/>
          </a:xfrm>
        </p:spPr>
        <p:txBody>
          <a:bodyPr/>
          <a:lstStyle/>
          <a:p>
            <a:pPr eaLnBrk="1" hangingPunct="1"/>
            <a:r>
              <a:rPr lang="en-US" altLang="en-US" smtClean="0"/>
              <a:t>Computing Forward Rates</a:t>
            </a:r>
          </a:p>
        </p:txBody>
      </p:sp>
      <p:sp>
        <p:nvSpPr>
          <p:cNvPr id="29700" name="Content Placeholder 2"/>
          <p:cNvSpPr>
            <a:spLocks noGrp="1"/>
          </p:cNvSpPr>
          <p:nvPr>
            <p:ph idx="1"/>
          </p:nvPr>
        </p:nvSpPr>
        <p:spPr>
          <a:xfrm>
            <a:off x="457200" y="1447800"/>
            <a:ext cx="8382000" cy="4648200"/>
          </a:xfrm>
        </p:spPr>
        <p:txBody>
          <a:bodyPr rIns="91440"/>
          <a:lstStyle/>
          <a:p>
            <a:pPr eaLnBrk="1" hangingPunct="1"/>
            <a:endParaRPr lang="en-US" altLang="en-US" smtClean="0">
              <a:latin typeface="Times New Roman" pitchFamily="18" charset="0"/>
              <a:cs typeface="Times New Roman" pitchFamily="18" charset="0"/>
            </a:endParaRPr>
          </a:p>
          <a:p>
            <a:pPr eaLnBrk="1" hangingPunct="1"/>
            <a:r>
              <a:rPr lang="en-US" altLang="en-US" smtClean="0"/>
              <a:t>Rearranging, we have</a:t>
            </a:r>
          </a:p>
          <a:p>
            <a:pPr eaLnBrk="1" hangingPunct="1"/>
            <a:endParaRPr lang="en-US" altLang="en-US" smtClean="0"/>
          </a:p>
          <a:p>
            <a:pPr eaLnBrk="1" hangingPunct="1"/>
            <a:endParaRPr lang="en-US" altLang="en-US" smtClean="0"/>
          </a:p>
          <a:p>
            <a:pPr eaLnBrk="1" hangingPunct="1"/>
            <a:endParaRPr lang="en-US" altLang="en-US" smtClean="0"/>
          </a:p>
          <a:p>
            <a:pPr eaLnBrk="1" hangingPunct="1"/>
            <a:endParaRPr lang="en-US" altLang="en-US" smtClean="0"/>
          </a:p>
          <a:p>
            <a:pPr eaLnBrk="1" hangingPunct="1"/>
            <a:r>
              <a:rPr lang="en-US" altLang="en-US" smtClean="0"/>
              <a:t>The forward rate for year 2 is</a:t>
            </a:r>
            <a:r>
              <a:rPr lang="en-US" altLang="en-US" i="1" smtClean="0">
                <a:latin typeface="Times New Roman" pitchFamily="18" charset="0"/>
                <a:cs typeface="Times New Roman" pitchFamily="18" charset="0"/>
              </a:rPr>
              <a:t> f</a:t>
            </a:r>
            <a:r>
              <a:rPr lang="en-US" altLang="en-US" i="1" baseline="-25000" smtClean="0">
                <a:latin typeface="Times New Roman" pitchFamily="18" charset="0"/>
                <a:cs typeface="Times New Roman" pitchFamily="18" charset="0"/>
              </a:rPr>
              <a:t>2</a:t>
            </a:r>
            <a:r>
              <a:rPr lang="en-US" altLang="en-US" i="1" smtClean="0">
                <a:latin typeface="Times New Roman" pitchFamily="18" charset="0"/>
                <a:cs typeface="Times New Roman" pitchFamily="18" charset="0"/>
              </a:rPr>
              <a:t>=</a:t>
            </a:r>
            <a:r>
              <a:rPr lang="en-US" altLang="en-US" smtClean="0">
                <a:latin typeface="Times New Roman" pitchFamily="18" charset="0"/>
                <a:cs typeface="Times New Roman" pitchFamily="18" charset="0"/>
              </a:rPr>
              <a:t>8.52%.</a:t>
            </a:r>
          </a:p>
          <a:p>
            <a:pPr eaLnBrk="1" hangingPunct="1"/>
            <a:endParaRPr lang="en-US" altLang="en-US" smtClean="0"/>
          </a:p>
        </p:txBody>
      </p:sp>
      <p:graphicFrame>
        <p:nvGraphicFramePr>
          <p:cNvPr id="29698" name="Object 3"/>
          <p:cNvGraphicFramePr>
            <a:graphicFrameLocks noChangeAspect="1"/>
          </p:cNvGraphicFramePr>
          <p:nvPr/>
        </p:nvGraphicFramePr>
        <p:xfrm>
          <a:off x="3200400" y="2895600"/>
          <a:ext cx="3729038" cy="969963"/>
        </p:xfrm>
        <a:graphic>
          <a:graphicData uri="http://schemas.openxmlformats.org/presentationml/2006/ole">
            <p:oleObj spid="_x0000_s29698" name="Equation" r:id="rId3" imgW="2247900" imgH="584200" progId="Equation.DSMT4">
              <p:embed/>
            </p:oleObj>
          </a:graphicData>
        </a:graphic>
      </p:graphicFrame>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4" name="Title 1"/>
          <p:cNvSpPr>
            <a:spLocks noGrp="1"/>
          </p:cNvSpPr>
          <p:nvPr>
            <p:ph type="title"/>
          </p:nvPr>
        </p:nvSpPr>
        <p:spPr>
          <a:xfrm>
            <a:off x="1160463" y="160338"/>
            <a:ext cx="7696200" cy="1143000"/>
          </a:xfrm>
        </p:spPr>
        <p:txBody>
          <a:bodyPr/>
          <a:lstStyle/>
          <a:p>
            <a:pPr eaLnBrk="1" hangingPunct="1"/>
            <a:r>
              <a:rPr lang="en-US" altLang="en-US" smtClean="0"/>
              <a:t>Computing Forward Rates</a:t>
            </a:r>
          </a:p>
        </p:txBody>
      </p:sp>
      <p:sp>
        <p:nvSpPr>
          <p:cNvPr id="30725" name="Content Placeholder 2"/>
          <p:cNvSpPr>
            <a:spLocks noGrp="1"/>
          </p:cNvSpPr>
          <p:nvPr>
            <p:ph idx="1"/>
          </p:nvPr>
        </p:nvSpPr>
        <p:spPr>
          <a:xfrm>
            <a:off x="457200" y="922338"/>
            <a:ext cx="8382000" cy="4648200"/>
          </a:xfrm>
        </p:spPr>
        <p:txBody>
          <a:bodyPr rIns="91440"/>
          <a:lstStyle/>
          <a:p>
            <a:pPr eaLnBrk="1" hangingPunct="1"/>
            <a:endParaRPr lang="en-US" altLang="en-US" smtClean="0">
              <a:latin typeface="Times New Roman" pitchFamily="18" charset="0"/>
              <a:cs typeface="Times New Roman" pitchFamily="18" charset="0"/>
            </a:endParaRPr>
          </a:p>
          <a:p>
            <a:pPr eaLnBrk="1" hangingPunct="1"/>
            <a:r>
              <a:rPr lang="en-US" altLang="en-US" smtClean="0"/>
              <a:t>In general,</a:t>
            </a:r>
          </a:p>
          <a:p>
            <a:pPr eaLnBrk="1" hangingPunct="1"/>
            <a:endParaRPr lang="en-US" altLang="en-US" smtClean="0"/>
          </a:p>
          <a:p>
            <a:pPr eaLnBrk="1" hangingPunct="1"/>
            <a:endParaRPr lang="en-US" altLang="en-US" smtClean="0"/>
          </a:p>
          <a:p>
            <a:pPr eaLnBrk="1" hangingPunct="1"/>
            <a:r>
              <a:rPr lang="en-US" altLang="en-US" smtClean="0"/>
              <a:t>Rearranging, we get the general formula for the forward interest rate:</a:t>
            </a:r>
          </a:p>
          <a:p>
            <a:pPr eaLnBrk="1" hangingPunct="1"/>
            <a:endParaRPr lang="en-US" altLang="en-US" smtClean="0"/>
          </a:p>
          <a:p>
            <a:pPr eaLnBrk="1" hangingPunct="1"/>
            <a:endParaRPr lang="en-US" altLang="en-US" smtClean="0"/>
          </a:p>
        </p:txBody>
      </p:sp>
      <p:graphicFrame>
        <p:nvGraphicFramePr>
          <p:cNvPr id="30722" name="Object 5"/>
          <p:cNvGraphicFramePr>
            <a:graphicFrameLocks noChangeAspect="1"/>
          </p:cNvGraphicFramePr>
          <p:nvPr/>
        </p:nvGraphicFramePr>
        <p:xfrm>
          <a:off x="1676400" y="2141538"/>
          <a:ext cx="4991100" cy="474662"/>
        </p:xfrm>
        <a:graphic>
          <a:graphicData uri="http://schemas.openxmlformats.org/presentationml/2006/ole">
            <p:oleObj spid="_x0000_s30722" name="Equation" r:id="rId3" imgW="3200400" imgH="304800" progId="Equation.DSMT4">
              <p:embed/>
            </p:oleObj>
          </a:graphicData>
        </a:graphic>
      </p:graphicFrame>
      <p:graphicFrame>
        <p:nvGraphicFramePr>
          <p:cNvPr id="30723" name="Object 6"/>
          <p:cNvGraphicFramePr>
            <a:graphicFrameLocks noChangeAspect="1"/>
          </p:cNvGraphicFramePr>
          <p:nvPr/>
        </p:nvGraphicFramePr>
        <p:xfrm>
          <a:off x="2971800" y="4427538"/>
          <a:ext cx="3006725" cy="1022350"/>
        </p:xfrm>
        <a:graphic>
          <a:graphicData uri="http://schemas.openxmlformats.org/presentationml/2006/ole">
            <p:oleObj spid="_x0000_s30723" name="Equation" r:id="rId4" imgW="1866090" imgH="634725" progId="Equation.DSMT4">
              <p:embed/>
            </p:oleObj>
          </a:graphicData>
        </a:graphic>
      </p:graphicFrame>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9570" name="Title 1"/>
          <p:cNvSpPr>
            <a:spLocks noGrp="1"/>
          </p:cNvSpPr>
          <p:nvPr>
            <p:ph type="title"/>
          </p:nvPr>
        </p:nvSpPr>
        <p:spPr>
          <a:xfrm>
            <a:off x="1168400" y="169863"/>
            <a:ext cx="7696200" cy="1143000"/>
          </a:xfrm>
        </p:spPr>
        <p:txBody>
          <a:bodyPr/>
          <a:lstStyle/>
          <a:p>
            <a:pPr eaLnBrk="1" hangingPunct="1"/>
            <a:r>
              <a:rPr lang="en-US" altLang="en-US" smtClean="0"/>
              <a:t>Textbook Example 6A.1</a:t>
            </a:r>
          </a:p>
        </p:txBody>
      </p:sp>
      <p:pic>
        <p:nvPicPr>
          <p:cNvPr id="109571" name="Picture 4" descr="ex06App_01a.gif"/>
          <p:cNvPicPr>
            <a:picLocks noChangeAspect="1"/>
          </p:cNvPicPr>
          <p:nvPr/>
        </p:nvPicPr>
        <p:blipFill>
          <a:blip r:embed="rId2" cstate="print"/>
          <a:srcRect/>
          <a:stretch>
            <a:fillRect/>
          </a:stretch>
        </p:blipFill>
        <p:spPr bwMode="auto">
          <a:xfrm>
            <a:off x="381000" y="1981200"/>
            <a:ext cx="8339138" cy="21510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0594" name="Title 1"/>
          <p:cNvSpPr>
            <a:spLocks noGrp="1"/>
          </p:cNvSpPr>
          <p:nvPr>
            <p:ph type="title"/>
          </p:nvPr>
        </p:nvSpPr>
        <p:spPr>
          <a:xfrm>
            <a:off x="1168400" y="169863"/>
            <a:ext cx="7696200" cy="1143000"/>
          </a:xfrm>
        </p:spPr>
        <p:txBody>
          <a:bodyPr/>
          <a:lstStyle/>
          <a:p>
            <a:pPr eaLnBrk="1" hangingPunct="1"/>
            <a:r>
              <a:rPr lang="en-US" altLang="en-US" smtClean="0"/>
              <a:t>Textbook Example 6A.1 (cont’d)</a:t>
            </a:r>
          </a:p>
        </p:txBody>
      </p:sp>
      <p:pic>
        <p:nvPicPr>
          <p:cNvPr id="110595" name="Picture 4" descr="ex06App_01b.gif"/>
          <p:cNvPicPr>
            <a:picLocks noChangeAspect="1"/>
          </p:cNvPicPr>
          <p:nvPr/>
        </p:nvPicPr>
        <p:blipFill>
          <a:blip r:embed="rId2" cstate="print"/>
          <a:srcRect/>
          <a:stretch>
            <a:fillRect/>
          </a:stretch>
        </p:blipFill>
        <p:spPr bwMode="auto">
          <a:xfrm>
            <a:off x="381000" y="1524000"/>
            <a:ext cx="8355013" cy="3733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8" name="Rectangle 2"/>
          <p:cNvSpPr>
            <a:spLocks noGrp="1" noChangeArrowheads="1"/>
          </p:cNvSpPr>
          <p:nvPr>
            <p:ph type="title"/>
          </p:nvPr>
        </p:nvSpPr>
        <p:spPr>
          <a:xfrm>
            <a:off x="1160463" y="169863"/>
            <a:ext cx="7696200" cy="1143000"/>
          </a:xfrm>
        </p:spPr>
        <p:txBody>
          <a:bodyPr/>
          <a:lstStyle/>
          <a:p>
            <a:pPr eaLnBrk="1" hangingPunct="1"/>
            <a:r>
              <a:rPr lang="en-US" altLang="en-US" smtClean="0"/>
              <a:t>Alternative Example 6.A1</a:t>
            </a:r>
          </a:p>
        </p:txBody>
      </p:sp>
      <p:sp>
        <p:nvSpPr>
          <p:cNvPr id="31749" name="Rectangle 3"/>
          <p:cNvSpPr>
            <a:spLocks noGrp="1" noChangeArrowheads="1"/>
          </p:cNvSpPr>
          <p:nvPr>
            <p:ph idx="1"/>
          </p:nvPr>
        </p:nvSpPr>
        <p:spPr/>
        <p:txBody>
          <a:bodyPr rIns="91440"/>
          <a:lstStyle/>
          <a:p>
            <a:pPr eaLnBrk="1" hangingPunct="1"/>
            <a:r>
              <a:rPr lang="en-US" altLang="en-US" b="1" smtClean="0"/>
              <a:t>Problem</a:t>
            </a:r>
            <a:endParaRPr lang="en-US" altLang="en-US" smtClean="0"/>
          </a:p>
          <a:p>
            <a:pPr lvl="1" eaLnBrk="1" hangingPunct="1">
              <a:spcBef>
                <a:spcPct val="60000"/>
              </a:spcBef>
            </a:pPr>
            <a:r>
              <a:rPr lang="en-US" altLang="en-US" smtClean="0"/>
              <a:t>At the end of 2015, yields on Canadian government bonds were</a:t>
            </a:r>
          </a:p>
          <a:p>
            <a:pPr lvl="1" eaLnBrk="1" hangingPunct="1">
              <a:spcBef>
                <a:spcPct val="60000"/>
              </a:spcBef>
            </a:pPr>
            <a:endParaRPr lang="en-US" altLang="en-US" smtClean="0"/>
          </a:p>
          <a:p>
            <a:pPr lvl="1" eaLnBrk="1" hangingPunct="1">
              <a:spcBef>
                <a:spcPct val="60000"/>
              </a:spcBef>
            </a:pPr>
            <a:endParaRPr lang="en-US" altLang="en-US" smtClean="0"/>
          </a:p>
          <a:p>
            <a:pPr lvl="1" eaLnBrk="1" hangingPunct="1">
              <a:spcBef>
                <a:spcPct val="60000"/>
              </a:spcBef>
            </a:pPr>
            <a:r>
              <a:rPr lang="en-US" altLang="en-US" smtClean="0"/>
              <a:t>Base on this yield curve, what is    ?       ?  </a:t>
            </a:r>
          </a:p>
          <a:p>
            <a:pPr lvl="1" eaLnBrk="1" hangingPunct="1">
              <a:spcBef>
                <a:spcPct val="60000"/>
              </a:spcBef>
            </a:pPr>
            <a:endParaRPr lang="en-US" altLang="en-US" smtClean="0"/>
          </a:p>
        </p:txBody>
      </p:sp>
      <p:graphicFrame>
        <p:nvGraphicFramePr>
          <p:cNvPr id="3" name="Table 2"/>
          <p:cNvGraphicFramePr>
            <a:graphicFrameLocks noGrp="1"/>
          </p:cNvGraphicFramePr>
          <p:nvPr/>
        </p:nvGraphicFramePr>
        <p:xfrm>
          <a:off x="152400" y="3200400"/>
          <a:ext cx="8686800" cy="533400"/>
        </p:xfrm>
        <a:graphic>
          <a:graphicData uri="http://schemas.openxmlformats.org/drawingml/2006/table">
            <a:tbl>
              <a:tblPr/>
              <a:tblGrid>
                <a:gridCol w="853166">
                  <a:extLst>
                    <a:ext uri="{9D8B030D-6E8A-4147-A177-3AD203B41FA5}"/>
                  </a:extLst>
                </a:gridCol>
                <a:gridCol w="675412">
                  <a:extLst>
                    <a:ext uri="{9D8B030D-6E8A-4147-A177-3AD203B41FA5}"/>
                  </a:extLst>
                </a:gridCol>
                <a:gridCol w="795358">
                  <a:extLst>
                    <a:ext uri="{9D8B030D-6E8A-4147-A177-3AD203B41FA5}"/>
                  </a:extLst>
                </a:gridCol>
                <a:gridCol w="795358">
                  <a:extLst>
                    <a:ext uri="{9D8B030D-6E8A-4147-A177-3AD203B41FA5}"/>
                  </a:extLst>
                </a:gridCol>
                <a:gridCol w="795358">
                  <a:extLst>
                    <a:ext uri="{9D8B030D-6E8A-4147-A177-3AD203B41FA5}"/>
                  </a:extLst>
                </a:gridCol>
                <a:gridCol w="795358">
                  <a:extLst>
                    <a:ext uri="{9D8B030D-6E8A-4147-A177-3AD203B41FA5}"/>
                  </a:extLst>
                </a:gridCol>
                <a:gridCol w="795358">
                  <a:extLst>
                    <a:ext uri="{9D8B030D-6E8A-4147-A177-3AD203B41FA5}"/>
                  </a:extLst>
                </a:gridCol>
                <a:gridCol w="795358">
                  <a:extLst>
                    <a:ext uri="{9D8B030D-6E8A-4147-A177-3AD203B41FA5}"/>
                  </a:extLst>
                </a:gridCol>
                <a:gridCol w="795358">
                  <a:extLst>
                    <a:ext uri="{9D8B030D-6E8A-4147-A177-3AD203B41FA5}"/>
                  </a:extLst>
                </a:gridCol>
                <a:gridCol w="795358">
                  <a:extLst>
                    <a:ext uri="{9D8B030D-6E8A-4147-A177-3AD203B41FA5}"/>
                  </a:extLst>
                </a:gridCol>
                <a:gridCol w="795358">
                  <a:extLst>
                    <a:ext uri="{9D8B030D-6E8A-4147-A177-3AD203B41FA5}"/>
                  </a:extLst>
                </a:gridCol>
              </a:tblGrid>
              <a:tr h="266700">
                <a:tc>
                  <a:txBody>
                    <a:bodyPr/>
                    <a:lstStyle/>
                    <a:p>
                      <a:pPr algn="l" fontAlgn="b"/>
                      <a:r>
                        <a:rPr lang="en-US" sz="1600" b="0" i="0" u="none" strike="noStrike" dirty="0">
                          <a:solidFill>
                            <a:srgbClr val="000000"/>
                          </a:solidFill>
                          <a:effectLst/>
                          <a:latin typeface="Calibri" panose="020F0502020204030204" pitchFamily="34" charset="0"/>
                        </a:rPr>
                        <a:t>Maturity</a:t>
                      </a:r>
                    </a:p>
                  </a:txBody>
                  <a:tcPr marL="9525" marR="9525" marT="9525"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1 Year</a:t>
                      </a:r>
                    </a:p>
                  </a:txBody>
                  <a:tcPr marL="9525" marR="9525" marT="9525"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2 Year</a:t>
                      </a:r>
                    </a:p>
                  </a:txBody>
                  <a:tcPr marL="9525" marR="9525" marT="9525"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3 Year</a:t>
                      </a:r>
                    </a:p>
                  </a:txBody>
                  <a:tcPr marL="9525" marR="9525" marT="9525"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4 Year</a:t>
                      </a:r>
                    </a:p>
                  </a:txBody>
                  <a:tcPr marL="9525" marR="9525" marT="9525"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5 Year</a:t>
                      </a:r>
                    </a:p>
                  </a:txBody>
                  <a:tcPr marL="9525" marR="9525" marT="9525"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6 Year</a:t>
                      </a:r>
                    </a:p>
                  </a:txBody>
                  <a:tcPr marL="9525" marR="9525" marT="9525"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7 Year</a:t>
                      </a:r>
                    </a:p>
                  </a:txBody>
                  <a:tcPr marL="9525" marR="9525" marT="9525"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8 Year</a:t>
                      </a:r>
                    </a:p>
                  </a:txBody>
                  <a:tcPr marL="9525" marR="9525" marT="9525"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9 Year</a:t>
                      </a:r>
                    </a:p>
                  </a:txBody>
                  <a:tcPr marL="9525" marR="9525" marT="9525"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10 Year</a:t>
                      </a:r>
                    </a:p>
                  </a:txBody>
                  <a:tcPr marL="9525" marR="9525" marT="9525" marB="0" anchor="b">
                    <a:lnL>
                      <a:noFill/>
                    </a:lnL>
                    <a:lnR>
                      <a:noFill/>
                    </a:lnR>
                    <a:lnT>
                      <a:noFill/>
                    </a:lnT>
                    <a:lnB>
                      <a:noFill/>
                    </a:lnB>
                  </a:tcPr>
                </a:tc>
                <a:extLst>
                  <a:ext uri="{0D108BD9-81ED-4DB2-BD59-A6C34878D82A}"/>
                </a:extLst>
              </a:tr>
              <a:tr h="266700">
                <a:tc>
                  <a:txBody>
                    <a:bodyPr/>
                    <a:lstStyle/>
                    <a:p>
                      <a:pPr algn="l" fontAlgn="b"/>
                      <a:r>
                        <a:rPr lang="en-US" sz="1600" b="0" i="0" u="none" strike="noStrike" dirty="0">
                          <a:solidFill>
                            <a:srgbClr val="000000"/>
                          </a:solidFill>
                          <a:effectLst/>
                          <a:latin typeface="Calibri" panose="020F0502020204030204" pitchFamily="34" charset="0"/>
                        </a:rPr>
                        <a:t>Yield</a:t>
                      </a:r>
                    </a:p>
                  </a:txBody>
                  <a:tcPr marL="9525" marR="9525" marT="9525" marB="0" anchor="b">
                    <a:lnL>
                      <a:noFill/>
                    </a:lnL>
                    <a:lnR>
                      <a:noFill/>
                    </a:lnR>
                    <a:lnT>
                      <a:noFill/>
                    </a:lnT>
                    <a:lnB>
                      <a:noFill/>
                    </a:lnB>
                  </a:tcPr>
                </a:tc>
                <a:tc>
                  <a:txBody>
                    <a:bodyPr/>
                    <a:lstStyle/>
                    <a:p>
                      <a:pPr algn="r" fontAlgn="b"/>
                      <a:r>
                        <a:rPr lang="en-US" sz="1600" b="0" i="0" u="none" strike="noStrike" dirty="0">
                          <a:solidFill>
                            <a:srgbClr val="000000"/>
                          </a:solidFill>
                          <a:effectLst/>
                          <a:latin typeface="Calibri" panose="020F0502020204030204" pitchFamily="34" charset="0"/>
                        </a:rPr>
                        <a:t>0.51%</a:t>
                      </a:r>
                    </a:p>
                  </a:txBody>
                  <a:tcPr marL="9525" marR="9525" marT="9525" marB="0" anchor="b">
                    <a:lnL>
                      <a:noFill/>
                    </a:lnL>
                    <a:lnR>
                      <a:noFill/>
                    </a:lnR>
                    <a:lnT>
                      <a:noFill/>
                    </a:lnT>
                    <a:lnB>
                      <a:noFill/>
                    </a:lnB>
                  </a:tcPr>
                </a:tc>
                <a:tc>
                  <a:txBody>
                    <a:bodyPr/>
                    <a:lstStyle/>
                    <a:p>
                      <a:pPr algn="r" fontAlgn="b"/>
                      <a:r>
                        <a:rPr lang="en-US" sz="1600" b="0" i="0" u="none" strike="noStrike" dirty="0">
                          <a:solidFill>
                            <a:srgbClr val="000000"/>
                          </a:solidFill>
                          <a:effectLst/>
                          <a:latin typeface="Calibri" panose="020F0502020204030204" pitchFamily="34" charset="0"/>
                        </a:rPr>
                        <a:t>0.47%</a:t>
                      </a:r>
                    </a:p>
                  </a:txBody>
                  <a:tcPr marL="9525" marR="9525" marT="9525" marB="0" anchor="b">
                    <a:lnL>
                      <a:noFill/>
                    </a:lnL>
                    <a:lnR>
                      <a:noFill/>
                    </a:lnR>
                    <a:lnT>
                      <a:noFill/>
                    </a:lnT>
                    <a:lnB>
                      <a:noFill/>
                    </a:lnB>
                  </a:tcPr>
                </a:tc>
                <a:tc>
                  <a:txBody>
                    <a:bodyPr/>
                    <a:lstStyle/>
                    <a:p>
                      <a:pPr algn="r" fontAlgn="b"/>
                      <a:r>
                        <a:rPr lang="en-US" sz="1600" b="0" i="0" u="none" strike="noStrike" dirty="0">
                          <a:solidFill>
                            <a:srgbClr val="000000"/>
                          </a:solidFill>
                          <a:effectLst/>
                          <a:latin typeface="Calibri" panose="020F0502020204030204" pitchFamily="34" charset="0"/>
                        </a:rPr>
                        <a:t>0.54%</a:t>
                      </a:r>
                    </a:p>
                  </a:txBody>
                  <a:tcPr marL="9525" marR="9525" marT="9525" marB="0" anchor="b">
                    <a:lnL>
                      <a:noFill/>
                    </a:lnL>
                    <a:lnR>
                      <a:noFill/>
                    </a:lnR>
                    <a:lnT>
                      <a:noFill/>
                    </a:lnT>
                    <a:lnB>
                      <a:noFill/>
                    </a:lnB>
                  </a:tcPr>
                </a:tc>
                <a:tc>
                  <a:txBody>
                    <a:bodyPr/>
                    <a:lstStyle/>
                    <a:p>
                      <a:pPr algn="r" fontAlgn="b"/>
                      <a:r>
                        <a:rPr lang="en-US" sz="1600" b="0" i="0" u="none" strike="noStrike" dirty="0">
                          <a:solidFill>
                            <a:srgbClr val="000000"/>
                          </a:solidFill>
                          <a:effectLst/>
                          <a:latin typeface="Calibri" panose="020F0502020204030204" pitchFamily="34" charset="0"/>
                        </a:rPr>
                        <a:t>0.67%</a:t>
                      </a:r>
                    </a:p>
                  </a:txBody>
                  <a:tcPr marL="9525" marR="9525" marT="9525" marB="0" anchor="b">
                    <a:lnL>
                      <a:noFill/>
                    </a:lnL>
                    <a:lnR>
                      <a:noFill/>
                    </a:lnR>
                    <a:lnT>
                      <a:noFill/>
                    </a:lnT>
                    <a:lnB>
                      <a:noFill/>
                    </a:lnB>
                  </a:tcPr>
                </a:tc>
                <a:tc>
                  <a:txBody>
                    <a:bodyPr/>
                    <a:lstStyle/>
                    <a:p>
                      <a:pPr algn="r" fontAlgn="b"/>
                      <a:r>
                        <a:rPr lang="en-US" sz="1600" b="0" i="0" u="none" strike="noStrike" dirty="0">
                          <a:solidFill>
                            <a:srgbClr val="000000"/>
                          </a:solidFill>
                          <a:effectLst/>
                          <a:latin typeface="Calibri" panose="020F0502020204030204" pitchFamily="34" charset="0"/>
                        </a:rPr>
                        <a:t>0.82%</a:t>
                      </a:r>
                    </a:p>
                  </a:txBody>
                  <a:tcPr marL="9525" marR="9525" marT="9525" marB="0" anchor="b">
                    <a:lnL>
                      <a:noFill/>
                    </a:lnL>
                    <a:lnR>
                      <a:noFill/>
                    </a:lnR>
                    <a:lnT>
                      <a:noFill/>
                    </a:lnT>
                    <a:lnB>
                      <a:noFill/>
                    </a:lnB>
                  </a:tcPr>
                </a:tc>
                <a:tc>
                  <a:txBody>
                    <a:bodyPr/>
                    <a:lstStyle/>
                    <a:p>
                      <a:pPr algn="r" fontAlgn="b"/>
                      <a:r>
                        <a:rPr lang="en-US" sz="1600" b="0" i="0" u="none" strike="noStrike" dirty="0">
                          <a:solidFill>
                            <a:srgbClr val="000000"/>
                          </a:solidFill>
                          <a:effectLst/>
                          <a:latin typeface="Calibri" panose="020F0502020204030204" pitchFamily="34" charset="0"/>
                        </a:rPr>
                        <a:t>0.97%</a:t>
                      </a:r>
                    </a:p>
                  </a:txBody>
                  <a:tcPr marL="9525" marR="9525" marT="9525" marB="0" anchor="b">
                    <a:lnL>
                      <a:noFill/>
                    </a:lnL>
                    <a:lnR>
                      <a:noFill/>
                    </a:lnR>
                    <a:lnT>
                      <a:noFill/>
                    </a:lnT>
                    <a:lnB>
                      <a:noFill/>
                    </a:lnB>
                  </a:tcPr>
                </a:tc>
                <a:tc>
                  <a:txBody>
                    <a:bodyPr/>
                    <a:lstStyle/>
                    <a:p>
                      <a:pPr algn="r" fontAlgn="b"/>
                      <a:r>
                        <a:rPr lang="en-US" sz="1600" b="0" i="0" u="none" strike="noStrike" dirty="0">
                          <a:solidFill>
                            <a:srgbClr val="000000"/>
                          </a:solidFill>
                          <a:effectLst/>
                          <a:latin typeface="Calibri" panose="020F0502020204030204" pitchFamily="34" charset="0"/>
                        </a:rPr>
                        <a:t>1.13%</a:t>
                      </a:r>
                    </a:p>
                  </a:txBody>
                  <a:tcPr marL="9525" marR="9525" marT="9525" marB="0" anchor="b">
                    <a:lnL>
                      <a:noFill/>
                    </a:lnL>
                    <a:lnR>
                      <a:noFill/>
                    </a:lnR>
                    <a:lnT>
                      <a:noFill/>
                    </a:lnT>
                    <a:lnB>
                      <a:noFill/>
                    </a:lnB>
                  </a:tcPr>
                </a:tc>
                <a:tc>
                  <a:txBody>
                    <a:bodyPr/>
                    <a:lstStyle/>
                    <a:p>
                      <a:pPr algn="r" fontAlgn="b"/>
                      <a:r>
                        <a:rPr lang="en-US" sz="1600" b="0" i="0" u="none" strike="noStrike" dirty="0">
                          <a:solidFill>
                            <a:srgbClr val="000000"/>
                          </a:solidFill>
                          <a:effectLst/>
                          <a:latin typeface="Calibri" panose="020F0502020204030204" pitchFamily="34" charset="0"/>
                        </a:rPr>
                        <a:t>1.28%</a:t>
                      </a:r>
                    </a:p>
                  </a:txBody>
                  <a:tcPr marL="9525" marR="9525" marT="9525" marB="0" anchor="b">
                    <a:lnL>
                      <a:noFill/>
                    </a:lnL>
                    <a:lnR>
                      <a:noFill/>
                    </a:lnR>
                    <a:lnT>
                      <a:noFill/>
                    </a:lnT>
                    <a:lnB>
                      <a:noFill/>
                    </a:lnB>
                  </a:tcPr>
                </a:tc>
                <a:tc>
                  <a:txBody>
                    <a:bodyPr/>
                    <a:lstStyle/>
                    <a:p>
                      <a:pPr algn="r" fontAlgn="b"/>
                      <a:r>
                        <a:rPr lang="en-US" sz="1600" b="0" i="0" u="none" strike="noStrike" dirty="0">
                          <a:solidFill>
                            <a:srgbClr val="000000"/>
                          </a:solidFill>
                          <a:effectLst/>
                          <a:latin typeface="Calibri" panose="020F0502020204030204" pitchFamily="34" charset="0"/>
                        </a:rPr>
                        <a:t>1.42%</a:t>
                      </a:r>
                    </a:p>
                  </a:txBody>
                  <a:tcPr marL="9525" marR="9525" marT="9525" marB="0" anchor="b">
                    <a:lnL>
                      <a:noFill/>
                    </a:lnL>
                    <a:lnR>
                      <a:noFill/>
                    </a:lnR>
                    <a:lnT>
                      <a:noFill/>
                    </a:lnT>
                    <a:lnB>
                      <a:noFill/>
                    </a:lnB>
                  </a:tcPr>
                </a:tc>
                <a:tc>
                  <a:txBody>
                    <a:bodyPr/>
                    <a:lstStyle/>
                    <a:p>
                      <a:pPr algn="r" fontAlgn="b"/>
                      <a:r>
                        <a:rPr lang="en-US" sz="1600" b="0" i="0" u="none" strike="noStrike" dirty="0">
                          <a:solidFill>
                            <a:srgbClr val="000000"/>
                          </a:solidFill>
                          <a:effectLst/>
                          <a:latin typeface="Calibri" panose="020F0502020204030204" pitchFamily="34" charset="0"/>
                        </a:rPr>
                        <a:t>1.55%</a:t>
                      </a:r>
                    </a:p>
                  </a:txBody>
                  <a:tcPr marL="9525" marR="9525" marT="9525" marB="0" anchor="b">
                    <a:lnL>
                      <a:noFill/>
                    </a:lnL>
                    <a:lnR>
                      <a:noFill/>
                    </a:lnR>
                    <a:lnT>
                      <a:noFill/>
                    </a:lnT>
                    <a:lnB>
                      <a:noFill/>
                    </a:lnB>
                  </a:tcPr>
                </a:tc>
                <a:extLst>
                  <a:ext uri="{0D108BD9-81ED-4DB2-BD59-A6C34878D82A}"/>
                </a:extLst>
              </a:tr>
            </a:tbl>
          </a:graphicData>
        </a:graphic>
      </p:graphicFrame>
      <p:graphicFrame>
        <p:nvGraphicFramePr>
          <p:cNvPr id="31746" name="Object 4"/>
          <p:cNvGraphicFramePr>
            <a:graphicFrameLocks noChangeAspect="1"/>
          </p:cNvGraphicFramePr>
          <p:nvPr/>
        </p:nvGraphicFramePr>
        <p:xfrm>
          <a:off x="6096000" y="4111625"/>
          <a:ext cx="501650" cy="639763"/>
        </p:xfrm>
        <a:graphic>
          <a:graphicData uri="http://schemas.openxmlformats.org/presentationml/2006/ole">
            <p:oleObj spid="_x0000_s31746" name="Equation" r:id="rId4" imgW="228501" imgH="291973" progId="Equation.DSMT4">
              <p:embed/>
            </p:oleObj>
          </a:graphicData>
        </a:graphic>
      </p:graphicFrame>
      <p:graphicFrame>
        <p:nvGraphicFramePr>
          <p:cNvPr id="31747" name="Object 7"/>
          <p:cNvGraphicFramePr>
            <a:graphicFrameLocks noChangeAspect="1"/>
          </p:cNvGraphicFramePr>
          <p:nvPr/>
        </p:nvGraphicFramePr>
        <p:xfrm>
          <a:off x="6761163" y="4149725"/>
          <a:ext cx="612775" cy="639763"/>
        </p:xfrm>
        <a:graphic>
          <a:graphicData uri="http://schemas.openxmlformats.org/presentationml/2006/ole">
            <p:oleObj spid="_x0000_s31747" name="Equation" r:id="rId5" imgW="279279" imgH="291973" progId="Equation.DSMT4">
              <p:embed/>
            </p:oleObj>
          </a:graphicData>
        </a:graphic>
      </p:graphicFrame>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1" name="Rectangle 2"/>
          <p:cNvSpPr>
            <a:spLocks noGrp="1" noChangeArrowheads="1"/>
          </p:cNvSpPr>
          <p:nvPr>
            <p:ph type="title"/>
          </p:nvPr>
        </p:nvSpPr>
        <p:spPr>
          <a:xfrm>
            <a:off x="1160463" y="169863"/>
            <a:ext cx="7696200" cy="1143000"/>
          </a:xfrm>
        </p:spPr>
        <p:txBody>
          <a:bodyPr/>
          <a:lstStyle/>
          <a:p>
            <a:pPr eaLnBrk="1" hangingPunct="1"/>
            <a:r>
              <a:rPr lang="en-US" altLang="en-US" smtClean="0"/>
              <a:t>Alternative Example 6.A1</a:t>
            </a:r>
          </a:p>
        </p:txBody>
      </p:sp>
      <p:sp>
        <p:nvSpPr>
          <p:cNvPr id="32772" name="Rectangle 3"/>
          <p:cNvSpPr>
            <a:spLocks noGrp="1" noChangeArrowheads="1"/>
          </p:cNvSpPr>
          <p:nvPr>
            <p:ph idx="1"/>
          </p:nvPr>
        </p:nvSpPr>
        <p:spPr>
          <a:xfrm>
            <a:off x="457200" y="1439863"/>
            <a:ext cx="7532688" cy="4419600"/>
          </a:xfrm>
        </p:spPr>
        <p:txBody>
          <a:bodyPr rIns="91440"/>
          <a:lstStyle/>
          <a:p>
            <a:pPr eaLnBrk="1" hangingPunct="1">
              <a:spcBef>
                <a:spcPct val="60000"/>
              </a:spcBef>
            </a:pPr>
            <a:r>
              <a:rPr lang="en-US" altLang="en-US" b="1" smtClean="0"/>
              <a:t>Solution</a:t>
            </a:r>
            <a:endParaRPr lang="en-US" altLang="en-US" smtClean="0"/>
          </a:p>
          <a:p>
            <a:pPr lvl="1" eaLnBrk="1" hangingPunct="1">
              <a:spcBef>
                <a:spcPct val="60000"/>
              </a:spcBef>
            </a:pPr>
            <a:endParaRPr lang="en-US" altLang="en-US" smtClean="0"/>
          </a:p>
        </p:txBody>
      </p:sp>
      <p:graphicFrame>
        <p:nvGraphicFramePr>
          <p:cNvPr id="32770" name="Object 6"/>
          <p:cNvGraphicFramePr>
            <a:graphicFrameLocks noChangeAspect="1"/>
          </p:cNvGraphicFramePr>
          <p:nvPr/>
        </p:nvGraphicFramePr>
        <p:xfrm>
          <a:off x="685800" y="2278063"/>
          <a:ext cx="6729413" cy="2514600"/>
        </p:xfrm>
        <a:graphic>
          <a:graphicData uri="http://schemas.openxmlformats.org/presentationml/2006/ole">
            <p:oleObj spid="_x0000_s32770" name="Equation" r:id="rId4" imgW="3429000" imgH="1282700" progId="Equation.DSMT4">
              <p:embed/>
            </p:oleObj>
          </a:graphicData>
        </a:graphic>
      </p:graphicFrame>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6" name="Title 1"/>
          <p:cNvSpPr>
            <a:spLocks noGrp="1"/>
          </p:cNvSpPr>
          <p:nvPr>
            <p:ph type="title"/>
          </p:nvPr>
        </p:nvSpPr>
        <p:spPr>
          <a:xfrm>
            <a:off x="1143000" y="236538"/>
            <a:ext cx="7696200" cy="1143000"/>
          </a:xfrm>
        </p:spPr>
        <p:txBody>
          <a:bodyPr>
            <a:normAutofit fontScale="90000"/>
          </a:bodyPr>
          <a:lstStyle/>
          <a:p>
            <a:pPr eaLnBrk="1" hangingPunct="1"/>
            <a:r>
              <a:rPr lang="en-US" altLang="en-US" smtClean="0"/>
              <a:t>6A.2 Computing Bond Yields from Forward Rates</a:t>
            </a:r>
          </a:p>
        </p:txBody>
      </p:sp>
      <p:sp>
        <p:nvSpPr>
          <p:cNvPr id="33797" name="Content Placeholder 2"/>
          <p:cNvSpPr>
            <a:spLocks noGrp="1"/>
          </p:cNvSpPr>
          <p:nvPr>
            <p:ph idx="1"/>
          </p:nvPr>
        </p:nvSpPr>
        <p:spPr>
          <a:xfrm>
            <a:off x="474663" y="1447800"/>
            <a:ext cx="8382000" cy="4648200"/>
          </a:xfrm>
        </p:spPr>
        <p:txBody>
          <a:bodyPr rIns="91440"/>
          <a:lstStyle/>
          <a:p>
            <a:pPr eaLnBrk="1" hangingPunct="1"/>
            <a:r>
              <a:rPr lang="en-US" altLang="en-US" sz="2400" smtClean="0"/>
              <a:t>It is also possible to compute the zero-coupon yields from the forward interest rates:</a:t>
            </a:r>
          </a:p>
          <a:p>
            <a:pPr eaLnBrk="1" hangingPunct="1"/>
            <a:endParaRPr lang="en-US" altLang="en-US" sz="2400" smtClean="0"/>
          </a:p>
          <a:p>
            <a:pPr eaLnBrk="1" hangingPunct="1"/>
            <a:endParaRPr lang="en-US" altLang="en-US" sz="2400" smtClean="0"/>
          </a:p>
          <a:p>
            <a:pPr eaLnBrk="1" hangingPunct="1"/>
            <a:r>
              <a:rPr lang="en-US" altLang="en-US" sz="2400" smtClean="0"/>
              <a:t>For example, using the forward rates from Example 8A.1, the four-year zero-coupon yield is</a:t>
            </a:r>
          </a:p>
        </p:txBody>
      </p:sp>
      <p:graphicFrame>
        <p:nvGraphicFramePr>
          <p:cNvPr id="33794" name="Object 2"/>
          <p:cNvGraphicFramePr>
            <a:graphicFrameLocks noChangeAspect="1"/>
          </p:cNvGraphicFramePr>
          <p:nvPr/>
        </p:nvGraphicFramePr>
        <p:xfrm>
          <a:off x="1846263" y="2590800"/>
          <a:ext cx="6097587" cy="474663"/>
        </p:xfrm>
        <a:graphic>
          <a:graphicData uri="http://schemas.openxmlformats.org/presentationml/2006/ole">
            <p:oleObj spid="_x0000_s33794" name="Equation" r:id="rId3" imgW="3911600" imgH="304800" progId="Equation.DSMT4">
              <p:embed/>
            </p:oleObj>
          </a:graphicData>
        </a:graphic>
      </p:graphicFrame>
      <p:graphicFrame>
        <p:nvGraphicFramePr>
          <p:cNvPr id="33795" name="Object 3"/>
          <p:cNvGraphicFramePr>
            <a:graphicFrameLocks noChangeAspect="1"/>
          </p:cNvGraphicFramePr>
          <p:nvPr/>
        </p:nvGraphicFramePr>
        <p:xfrm>
          <a:off x="1922463" y="4430713"/>
          <a:ext cx="5054600" cy="1454150"/>
        </p:xfrm>
        <a:graphic>
          <a:graphicData uri="http://schemas.openxmlformats.org/presentationml/2006/ole">
            <p:oleObj spid="_x0000_s33795" name="Equation" r:id="rId4" imgW="3886200" imgH="1117600" progId="Equation.DSMT4">
              <p:embed/>
            </p:oleObj>
          </a:graphicData>
        </a:graphic>
      </p:graphicFrame>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1618" name="Title 1"/>
          <p:cNvSpPr>
            <a:spLocks noGrp="1"/>
          </p:cNvSpPr>
          <p:nvPr>
            <p:ph type="title"/>
          </p:nvPr>
        </p:nvSpPr>
        <p:spPr>
          <a:xfrm>
            <a:off x="1143000" y="236538"/>
            <a:ext cx="7696200" cy="1143000"/>
          </a:xfrm>
        </p:spPr>
        <p:txBody>
          <a:bodyPr>
            <a:normAutofit fontScale="90000"/>
          </a:bodyPr>
          <a:lstStyle/>
          <a:p>
            <a:pPr eaLnBrk="1" hangingPunct="1"/>
            <a:r>
              <a:rPr lang="en-US" altLang="en-US" smtClean="0"/>
              <a:t>6A.3 Forward Rates and Future Interest Rates</a:t>
            </a:r>
          </a:p>
        </p:txBody>
      </p:sp>
      <p:sp>
        <p:nvSpPr>
          <p:cNvPr id="111619" name="Content Placeholder 2"/>
          <p:cNvSpPr>
            <a:spLocks noGrp="1"/>
          </p:cNvSpPr>
          <p:nvPr>
            <p:ph idx="1"/>
          </p:nvPr>
        </p:nvSpPr>
        <p:spPr>
          <a:xfrm>
            <a:off x="457200" y="1430338"/>
            <a:ext cx="8382000" cy="4648200"/>
          </a:xfrm>
        </p:spPr>
        <p:txBody>
          <a:bodyPr rIns="91440"/>
          <a:lstStyle/>
          <a:p>
            <a:pPr eaLnBrk="1" hangingPunct="1"/>
            <a:r>
              <a:rPr lang="en-US" altLang="en-US" smtClean="0"/>
              <a:t>How does the forward rate compare to the interest rate that will actually prevail in the future?</a:t>
            </a:r>
          </a:p>
          <a:p>
            <a:pPr eaLnBrk="1" hangingPunct="1"/>
            <a:r>
              <a:rPr lang="en-US" altLang="en-US" smtClean="0"/>
              <a:t>It is a good predictor only when investors do not care about risk.</a:t>
            </a: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42" name="Title 1"/>
          <p:cNvSpPr>
            <a:spLocks noGrp="1"/>
          </p:cNvSpPr>
          <p:nvPr>
            <p:ph type="title"/>
          </p:nvPr>
        </p:nvSpPr>
        <p:spPr>
          <a:xfrm>
            <a:off x="1168400" y="169863"/>
            <a:ext cx="7696200" cy="1143000"/>
          </a:xfrm>
        </p:spPr>
        <p:txBody>
          <a:bodyPr/>
          <a:lstStyle/>
          <a:p>
            <a:pPr eaLnBrk="1" hangingPunct="1"/>
            <a:r>
              <a:rPr lang="en-US" altLang="en-US" smtClean="0"/>
              <a:t>Textbook Example 6A.2</a:t>
            </a:r>
          </a:p>
        </p:txBody>
      </p:sp>
      <p:pic>
        <p:nvPicPr>
          <p:cNvPr id="112643" name="Picture 3" descr="ex06App_02a.gif"/>
          <p:cNvPicPr>
            <a:picLocks noChangeAspect="1"/>
          </p:cNvPicPr>
          <p:nvPr/>
        </p:nvPicPr>
        <p:blipFill>
          <a:blip r:embed="rId2" cstate="print"/>
          <a:srcRect/>
          <a:stretch>
            <a:fillRect/>
          </a:stretch>
        </p:blipFill>
        <p:spPr bwMode="auto">
          <a:xfrm>
            <a:off x="304800" y="2286000"/>
            <a:ext cx="8297863" cy="29130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3666" name="Title 1"/>
          <p:cNvSpPr>
            <a:spLocks noGrp="1"/>
          </p:cNvSpPr>
          <p:nvPr>
            <p:ph type="title"/>
          </p:nvPr>
        </p:nvSpPr>
        <p:spPr>
          <a:xfrm>
            <a:off x="1168400" y="169863"/>
            <a:ext cx="7696200" cy="1143000"/>
          </a:xfrm>
        </p:spPr>
        <p:txBody>
          <a:bodyPr/>
          <a:lstStyle/>
          <a:p>
            <a:pPr eaLnBrk="1" hangingPunct="1"/>
            <a:r>
              <a:rPr lang="en-US" altLang="en-US" smtClean="0"/>
              <a:t>Textbook Example 6A.2 (cont’d)</a:t>
            </a:r>
          </a:p>
        </p:txBody>
      </p:sp>
      <p:pic>
        <p:nvPicPr>
          <p:cNvPr id="113667" name="Picture 3" descr="ex06App_02b.gif"/>
          <p:cNvPicPr>
            <a:picLocks noChangeAspect="1"/>
          </p:cNvPicPr>
          <p:nvPr/>
        </p:nvPicPr>
        <p:blipFill>
          <a:blip r:embed="rId2" cstate="print"/>
          <a:srcRect/>
          <a:stretch>
            <a:fillRect/>
          </a:stretch>
        </p:blipFill>
        <p:spPr bwMode="auto">
          <a:xfrm>
            <a:off x="304800" y="2286000"/>
            <a:ext cx="8458200" cy="2193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1160463" y="169863"/>
            <a:ext cx="7696200" cy="1143000"/>
          </a:xfrm>
        </p:spPr>
        <p:txBody>
          <a:bodyPr/>
          <a:lstStyle/>
          <a:p>
            <a:pPr eaLnBrk="1" hangingPunct="1"/>
            <a:r>
              <a:rPr lang="en-US" altLang="en-US" smtClean="0"/>
              <a:t>Zero-Coupon Bonds (cont'd)</a:t>
            </a:r>
          </a:p>
        </p:txBody>
      </p:sp>
      <p:sp>
        <p:nvSpPr>
          <p:cNvPr id="2052" name="Rectangle 3"/>
          <p:cNvSpPr>
            <a:spLocks noGrp="1" noChangeArrowheads="1"/>
          </p:cNvSpPr>
          <p:nvPr>
            <p:ph idx="1"/>
          </p:nvPr>
        </p:nvSpPr>
        <p:spPr>
          <a:xfrm>
            <a:off x="457200" y="1430338"/>
            <a:ext cx="8382000" cy="4648200"/>
          </a:xfrm>
        </p:spPr>
        <p:txBody>
          <a:bodyPr rIns="91440"/>
          <a:lstStyle/>
          <a:p>
            <a:pPr eaLnBrk="1" hangingPunct="1"/>
            <a:r>
              <a:rPr lang="en-US" altLang="en-US" smtClean="0"/>
              <a:t>Yield to Maturity</a:t>
            </a:r>
          </a:p>
          <a:p>
            <a:pPr lvl="1" eaLnBrk="1" hangingPunct="1">
              <a:spcBef>
                <a:spcPct val="50000"/>
              </a:spcBef>
            </a:pPr>
            <a:r>
              <a:rPr lang="en-US" altLang="en-US" i="1" smtClean="0"/>
              <a:t>The discount rate that sets the present value of the promised bond payments equal to the current market price of the bond.</a:t>
            </a:r>
          </a:p>
          <a:p>
            <a:pPr lvl="2" eaLnBrk="1" hangingPunct="1">
              <a:spcBef>
                <a:spcPct val="50000"/>
              </a:spcBef>
            </a:pPr>
            <a:r>
              <a:rPr lang="en-US" altLang="en-US" i="1" smtClean="0"/>
              <a:t>Price of a Zero-Coupon bond</a:t>
            </a:r>
          </a:p>
        </p:txBody>
      </p:sp>
      <p:graphicFrame>
        <p:nvGraphicFramePr>
          <p:cNvPr id="2050" name="Object 4"/>
          <p:cNvGraphicFramePr>
            <a:graphicFrameLocks noChangeAspect="1"/>
          </p:cNvGraphicFramePr>
          <p:nvPr/>
        </p:nvGraphicFramePr>
        <p:xfrm>
          <a:off x="1470025" y="3979863"/>
          <a:ext cx="3005138" cy="938212"/>
        </p:xfrm>
        <a:graphic>
          <a:graphicData uri="http://schemas.openxmlformats.org/presentationml/2006/ole">
            <p:oleObj spid="_x0000_s2050" name="Equation" r:id="rId4" imgW="1384300" imgH="431800" progId="Equation.DSMT4">
              <p:embed/>
            </p:oleObj>
          </a:graphicData>
        </a:graphic>
      </p:graphicFrame>
    </p:spTree>
  </p:cSld>
  <p:clrMapOvr>
    <a:masterClrMapping/>
  </p:clrMapOvr>
  <p:transition spd="med">
    <p:wipe dir="r"/>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4690" name="Title 1"/>
          <p:cNvSpPr>
            <a:spLocks noGrp="1"/>
          </p:cNvSpPr>
          <p:nvPr>
            <p:ph type="title"/>
          </p:nvPr>
        </p:nvSpPr>
        <p:spPr/>
        <p:txBody>
          <a:bodyPr>
            <a:normAutofit fontScale="90000"/>
          </a:bodyPr>
          <a:lstStyle/>
          <a:p>
            <a:pPr eaLnBrk="1" hangingPunct="1"/>
            <a:r>
              <a:rPr lang="en-US" altLang="en-US" smtClean="0"/>
              <a:t>Forward Rates and Future Interest Rates</a:t>
            </a:r>
          </a:p>
        </p:txBody>
      </p:sp>
      <p:sp>
        <p:nvSpPr>
          <p:cNvPr id="114691" name="Content Placeholder 2"/>
          <p:cNvSpPr>
            <a:spLocks noGrp="1"/>
          </p:cNvSpPr>
          <p:nvPr>
            <p:ph idx="1"/>
          </p:nvPr>
        </p:nvSpPr>
        <p:spPr/>
        <p:txBody>
          <a:bodyPr rIns="91440"/>
          <a:lstStyle/>
          <a:p>
            <a:pPr eaLnBrk="1" hangingPunct="1"/>
            <a:r>
              <a:rPr lang="en-US" altLang="en-US" smtClean="0"/>
              <a:t>We can think of the forward rate as a break-even rate.  </a:t>
            </a:r>
          </a:p>
          <a:p>
            <a:pPr eaLnBrk="1" hangingPunct="1"/>
            <a:r>
              <a:rPr lang="en-US" altLang="en-US" smtClean="0"/>
              <a:t>Since investors do care about risk,</a:t>
            </a:r>
          </a:p>
          <a:p>
            <a:pPr eaLnBrk="1" hangingPunct="1"/>
            <a:endParaRPr lang="en-US" altLang="en-US" smtClean="0"/>
          </a:p>
          <a:p>
            <a:pPr algn="ctr" eaLnBrk="1" hangingPunct="1">
              <a:buFontTx/>
              <a:buNone/>
            </a:pPr>
            <a:r>
              <a:rPr lang="en-US" altLang="en-US" smtClean="0"/>
              <a:t>Expected Future Spot Interest Rate = </a:t>
            </a:r>
          </a:p>
          <a:p>
            <a:pPr algn="ctr" eaLnBrk="1" hangingPunct="1">
              <a:buFontTx/>
              <a:buNone/>
            </a:pPr>
            <a:r>
              <a:rPr lang="en-US" altLang="en-US" smtClean="0"/>
              <a:t>Forward Interest Rate + Risk Premium</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6" name="Rectangle 2"/>
          <p:cNvSpPr>
            <a:spLocks noGrp="1" noChangeArrowheads="1"/>
          </p:cNvSpPr>
          <p:nvPr>
            <p:ph type="title"/>
          </p:nvPr>
        </p:nvSpPr>
        <p:spPr>
          <a:xfrm>
            <a:off x="1160463" y="169863"/>
            <a:ext cx="7696200" cy="1143000"/>
          </a:xfrm>
        </p:spPr>
        <p:txBody>
          <a:bodyPr/>
          <a:lstStyle/>
          <a:p>
            <a:pPr eaLnBrk="1" hangingPunct="1"/>
            <a:r>
              <a:rPr lang="en-US" altLang="en-US" smtClean="0"/>
              <a:t>Zero-Coupon Bonds (cont'd)</a:t>
            </a:r>
          </a:p>
        </p:txBody>
      </p:sp>
      <p:sp>
        <p:nvSpPr>
          <p:cNvPr id="3077" name="Rectangle 3"/>
          <p:cNvSpPr>
            <a:spLocks noGrp="1" noChangeArrowheads="1"/>
          </p:cNvSpPr>
          <p:nvPr>
            <p:ph idx="1"/>
          </p:nvPr>
        </p:nvSpPr>
        <p:spPr>
          <a:xfrm>
            <a:off x="457200" y="1430338"/>
            <a:ext cx="8382000" cy="4648200"/>
          </a:xfrm>
        </p:spPr>
        <p:txBody>
          <a:bodyPr rIns="91440"/>
          <a:lstStyle/>
          <a:p>
            <a:pPr eaLnBrk="1" hangingPunct="1"/>
            <a:r>
              <a:rPr lang="en-US" altLang="en-US" smtClean="0"/>
              <a:t>Yield to Maturity</a:t>
            </a:r>
          </a:p>
          <a:p>
            <a:pPr lvl="1" eaLnBrk="1" hangingPunct="1">
              <a:spcBef>
                <a:spcPct val="50000"/>
              </a:spcBef>
            </a:pPr>
            <a:r>
              <a:rPr lang="en-US" altLang="en-US" smtClean="0"/>
              <a:t>For the one-year zero coupon bond:</a:t>
            </a:r>
          </a:p>
          <a:p>
            <a:pPr lvl="1" eaLnBrk="1" hangingPunct="1">
              <a:spcBef>
                <a:spcPct val="50000"/>
              </a:spcBef>
            </a:pPr>
            <a:endParaRPr lang="en-US" altLang="en-US" smtClean="0"/>
          </a:p>
          <a:p>
            <a:pPr lvl="1" eaLnBrk="1" hangingPunct="1">
              <a:spcBef>
                <a:spcPct val="50000"/>
              </a:spcBef>
            </a:pPr>
            <a:endParaRPr lang="en-US" altLang="en-US" smtClean="0"/>
          </a:p>
          <a:p>
            <a:pPr lvl="1" eaLnBrk="1" hangingPunct="1">
              <a:spcBef>
                <a:spcPct val="50000"/>
              </a:spcBef>
            </a:pPr>
            <a:endParaRPr lang="en-US" altLang="en-US" smtClean="0"/>
          </a:p>
          <a:p>
            <a:pPr lvl="1" eaLnBrk="1" hangingPunct="1">
              <a:spcBef>
                <a:spcPct val="50000"/>
              </a:spcBef>
            </a:pPr>
            <a:endParaRPr lang="en-US" altLang="en-US" smtClean="0"/>
          </a:p>
          <a:p>
            <a:pPr lvl="2" eaLnBrk="1" hangingPunct="1">
              <a:spcBef>
                <a:spcPct val="50000"/>
              </a:spcBef>
            </a:pPr>
            <a:r>
              <a:rPr lang="en-US" altLang="en-US" smtClean="0"/>
              <a:t>Thus, the YTM is 3.5%.</a:t>
            </a:r>
          </a:p>
        </p:txBody>
      </p:sp>
      <p:graphicFrame>
        <p:nvGraphicFramePr>
          <p:cNvPr id="3074" name="Object 4"/>
          <p:cNvGraphicFramePr>
            <a:graphicFrameLocks noChangeAspect="1"/>
          </p:cNvGraphicFramePr>
          <p:nvPr/>
        </p:nvGraphicFramePr>
        <p:xfrm>
          <a:off x="1171575" y="2747963"/>
          <a:ext cx="3368675" cy="808037"/>
        </p:xfrm>
        <a:graphic>
          <a:graphicData uri="http://schemas.openxmlformats.org/presentationml/2006/ole">
            <p:oleObj spid="_x0000_s3074" name="Equation" r:id="rId4" imgW="1803400" imgH="431800" progId="Equation.DSMT4">
              <p:embed/>
            </p:oleObj>
          </a:graphicData>
        </a:graphic>
      </p:graphicFrame>
      <p:graphicFrame>
        <p:nvGraphicFramePr>
          <p:cNvPr id="3075" name="Object 5"/>
          <p:cNvGraphicFramePr>
            <a:graphicFrameLocks noChangeAspect="1"/>
          </p:cNvGraphicFramePr>
          <p:nvPr/>
        </p:nvGraphicFramePr>
        <p:xfrm>
          <a:off x="1160463" y="3795713"/>
          <a:ext cx="4244975" cy="784225"/>
        </p:xfrm>
        <a:graphic>
          <a:graphicData uri="http://schemas.openxmlformats.org/presentationml/2006/ole">
            <p:oleObj spid="_x0000_s3075" name="Equation" r:id="rId5" imgW="2273300" imgH="419100" progId="Equation.DSMT4">
              <p:embed/>
            </p:oleObj>
          </a:graphicData>
        </a:graphic>
      </p:graphicFrame>
    </p:spTree>
  </p:cSld>
  <p:clrMapOvr>
    <a:masterClrMapping/>
  </p:clrMapOvr>
  <p:transition spd="med">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1160463" y="169863"/>
            <a:ext cx="7696200" cy="1143000"/>
          </a:xfrm>
        </p:spPr>
        <p:txBody>
          <a:bodyPr/>
          <a:lstStyle/>
          <a:p>
            <a:pPr eaLnBrk="1" hangingPunct="1"/>
            <a:r>
              <a:rPr lang="en-US" altLang="en-US" smtClean="0"/>
              <a:t>Zero-Coupon Bonds (cont'd)</a:t>
            </a:r>
          </a:p>
        </p:txBody>
      </p:sp>
      <p:sp>
        <p:nvSpPr>
          <p:cNvPr id="4100" name="Rectangle 3"/>
          <p:cNvSpPr>
            <a:spLocks noGrp="1" noChangeArrowheads="1"/>
          </p:cNvSpPr>
          <p:nvPr>
            <p:ph idx="1"/>
          </p:nvPr>
        </p:nvSpPr>
        <p:spPr>
          <a:xfrm>
            <a:off x="457200" y="1430338"/>
            <a:ext cx="8382000" cy="4648200"/>
          </a:xfrm>
        </p:spPr>
        <p:txBody>
          <a:bodyPr rIns="91440"/>
          <a:lstStyle/>
          <a:p>
            <a:pPr eaLnBrk="1" hangingPunct="1"/>
            <a:r>
              <a:rPr lang="en-US" altLang="en-US" smtClean="0"/>
              <a:t>Yield to Maturity</a:t>
            </a:r>
          </a:p>
          <a:p>
            <a:pPr lvl="1" eaLnBrk="1" hangingPunct="1">
              <a:spcBef>
                <a:spcPct val="50000"/>
              </a:spcBef>
            </a:pPr>
            <a:r>
              <a:rPr lang="en-US" altLang="en-US" smtClean="0"/>
              <a:t>Yield to Maturity of an </a:t>
            </a:r>
            <a:r>
              <a:rPr lang="en-US" altLang="en-US" i="1" smtClean="0"/>
              <a:t>n</a:t>
            </a:r>
            <a:r>
              <a:rPr lang="en-US" altLang="en-US" smtClean="0"/>
              <a:t>-Year Zero-Coupon Bond</a:t>
            </a:r>
          </a:p>
        </p:txBody>
      </p:sp>
      <p:graphicFrame>
        <p:nvGraphicFramePr>
          <p:cNvPr id="4098" name="Object 6"/>
          <p:cNvGraphicFramePr>
            <a:graphicFrameLocks noChangeAspect="1"/>
          </p:cNvGraphicFramePr>
          <p:nvPr/>
        </p:nvGraphicFramePr>
        <p:xfrm>
          <a:off x="1219200" y="3106738"/>
          <a:ext cx="3065463" cy="973137"/>
        </p:xfrm>
        <a:graphic>
          <a:graphicData uri="http://schemas.openxmlformats.org/presentationml/2006/ole">
            <p:oleObj spid="_x0000_s4098" name="Equation" r:id="rId4" imgW="1524000" imgH="482600" progId="Equation.DSMT4">
              <p:embed/>
            </p:oleObj>
          </a:graphicData>
        </a:graphic>
      </p:graphicFrame>
    </p:spTree>
  </p:cSld>
  <p:clrMapOvr>
    <a:masterClrMapping/>
  </p:clrMapOvr>
  <p:transition spd="med">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Rectangle 4"/>
          <p:cNvSpPr>
            <a:spLocks noGrp="1" noChangeArrowheads="1"/>
          </p:cNvSpPr>
          <p:nvPr>
            <p:ph type="title"/>
          </p:nvPr>
        </p:nvSpPr>
        <p:spPr>
          <a:xfrm>
            <a:off x="1168400" y="169863"/>
            <a:ext cx="7696200" cy="1143000"/>
          </a:xfrm>
        </p:spPr>
        <p:txBody>
          <a:bodyPr/>
          <a:lstStyle/>
          <a:p>
            <a:pPr eaLnBrk="1" hangingPunct="1"/>
            <a:r>
              <a:rPr lang="en-US" altLang="en-US" smtClean="0"/>
              <a:t>Textbook Example 6.1</a:t>
            </a:r>
          </a:p>
        </p:txBody>
      </p:sp>
      <p:pic>
        <p:nvPicPr>
          <p:cNvPr id="46083" name="Picture 4" descr="ex06_01a.gif"/>
          <p:cNvPicPr>
            <a:picLocks noChangeAspect="1"/>
          </p:cNvPicPr>
          <p:nvPr/>
        </p:nvPicPr>
        <p:blipFill>
          <a:blip r:embed="rId3" cstate="print"/>
          <a:srcRect/>
          <a:stretch>
            <a:fillRect/>
          </a:stretch>
        </p:blipFill>
        <p:spPr bwMode="auto">
          <a:xfrm>
            <a:off x="304800" y="1828800"/>
            <a:ext cx="8516938" cy="2292350"/>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4"/>
          <p:cNvSpPr>
            <a:spLocks noGrp="1" noChangeArrowheads="1"/>
          </p:cNvSpPr>
          <p:nvPr>
            <p:ph type="title"/>
          </p:nvPr>
        </p:nvSpPr>
        <p:spPr>
          <a:xfrm>
            <a:off x="1168400" y="169863"/>
            <a:ext cx="7696200" cy="1143000"/>
          </a:xfrm>
        </p:spPr>
        <p:txBody>
          <a:bodyPr/>
          <a:lstStyle/>
          <a:p>
            <a:pPr eaLnBrk="1" hangingPunct="1"/>
            <a:r>
              <a:rPr lang="en-US" altLang="en-US" smtClean="0"/>
              <a:t>Textbook Example 6.1 (cont'd)</a:t>
            </a:r>
          </a:p>
        </p:txBody>
      </p:sp>
      <p:pic>
        <p:nvPicPr>
          <p:cNvPr id="47107" name="Picture 3" descr="ex06_01b.gif"/>
          <p:cNvPicPr>
            <a:picLocks noChangeAspect="1"/>
          </p:cNvPicPr>
          <p:nvPr/>
        </p:nvPicPr>
        <p:blipFill>
          <a:blip r:embed="rId3" cstate="print"/>
          <a:srcRect/>
          <a:stretch>
            <a:fillRect/>
          </a:stretch>
        </p:blipFill>
        <p:spPr bwMode="auto">
          <a:xfrm>
            <a:off x="533400" y="2133600"/>
            <a:ext cx="8229600" cy="2286000"/>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0" name="Rectangle 4"/>
          <p:cNvSpPr>
            <a:spLocks noGrp="1" noChangeArrowheads="1"/>
          </p:cNvSpPr>
          <p:nvPr>
            <p:ph type="title"/>
          </p:nvPr>
        </p:nvSpPr>
        <p:spPr>
          <a:xfrm>
            <a:off x="1168400" y="169863"/>
            <a:ext cx="7696200" cy="1143000"/>
          </a:xfrm>
        </p:spPr>
        <p:txBody>
          <a:bodyPr/>
          <a:lstStyle/>
          <a:p>
            <a:pPr eaLnBrk="1" hangingPunct="1"/>
            <a:r>
              <a:rPr lang="en-US" altLang="en-US" smtClean="0"/>
              <a:t>Alternative Example 6.1</a:t>
            </a:r>
          </a:p>
        </p:txBody>
      </p:sp>
      <p:sp>
        <p:nvSpPr>
          <p:cNvPr id="48131" name="Content Placeholder 10"/>
          <p:cNvSpPr>
            <a:spLocks noGrp="1"/>
          </p:cNvSpPr>
          <p:nvPr>
            <p:ph idx="1"/>
          </p:nvPr>
        </p:nvSpPr>
        <p:spPr>
          <a:xfrm>
            <a:off x="457200" y="1430338"/>
            <a:ext cx="8382000" cy="4648200"/>
          </a:xfrm>
        </p:spPr>
        <p:txBody>
          <a:bodyPr rIns="91440"/>
          <a:lstStyle/>
          <a:p>
            <a:pPr eaLnBrk="1" hangingPunct="1"/>
            <a:r>
              <a:rPr lang="en-US" altLang="en-US" b="1" smtClean="0"/>
              <a:t>Problem</a:t>
            </a:r>
            <a:endParaRPr lang="en-US" altLang="en-US" smtClean="0"/>
          </a:p>
          <a:p>
            <a:pPr lvl="1" eaLnBrk="1" hangingPunct="1"/>
            <a:r>
              <a:rPr lang="en-US" altLang="en-US" smtClean="0"/>
              <a:t>Suppose that the following zero-coupon bonds are selling at the prices shown below per $100 face value.  Determine the corresponding yield to maturity for each bond. </a:t>
            </a:r>
          </a:p>
          <a:p>
            <a:pPr eaLnBrk="1" hangingPunct="1"/>
            <a:endParaRPr lang="en-US" altLang="en-US" smtClean="0"/>
          </a:p>
        </p:txBody>
      </p:sp>
      <p:graphicFrame>
        <p:nvGraphicFramePr>
          <p:cNvPr id="7" name="Table 6"/>
          <p:cNvGraphicFramePr>
            <a:graphicFrameLocks noGrp="1"/>
          </p:cNvGraphicFramePr>
          <p:nvPr/>
        </p:nvGraphicFramePr>
        <p:xfrm>
          <a:off x="1143000" y="3563938"/>
          <a:ext cx="6400800" cy="1409700"/>
        </p:xfrm>
        <a:graphic>
          <a:graphicData uri="http://schemas.openxmlformats.org/drawingml/2006/table">
            <a:tbl>
              <a:tblPr/>
              <a:tblGrid>
                <a:gridCol w="1279525">
                  <a:extLst>
                    <a:ext uri="{9D8B030D-6E8A-4147-A177-3AD203B41FA5}"/>
                  </a:extLst>
                </a:gridCol>
                <a:gridCol w="1281113">
                  <a:extLst>
                    <a:ext uri="{9D8B030D-6E8A-4147-A177-3AD203B41FA5}"/>
                  </a:extLst>
                </a:gridCol>
                <a:gridCol w="1279525">
                  <a:extLst>
                    <a:ext uri="{9D8B030D-6E8A-4147-A177-3AD203B41FA5}"/>
                  </a:extLst>
                </a:gridCol>
                <a:gridCol w="1281112">
                  <a:extLst>
                    <a:ext uri="{9D8B030D-6E8A-4147-A177-3AD203B41FA5}"/>
                  </a:extLst>
                </a:gridCol>
                <a:gridCol w="1279525">
                  <a:extLst>
                    <a:ext uri="{9D8B030D-6E8A-4147-A177-3AD203B41FA5}"/>
                  </a:extLst>
                </a:gridCol>
              </a:tblGrid>
              <a:tr h="704850">
                <a:tc>
                  <a:txBody>
                    <a:bodyPr/>
                    <a:lstStyle>
                      <a:lvl1pPr defTabSz="457200">
                        <a:spcBef>
                          <a:spcPct val="20000"/>
                        </a:spcBef>
                        <a:defRPr sz="2400">
                          <a:solidFill>
                            <a:schemeClr val="tx1"/>
                          </a:solidFill>
                          <a:latin typeface="Verdana" panose="020B0604030504040204" pitchFamily="34" charset="0"/>
                          <a:ea typeface="ヒラギノ角ゴ Pro W3" pitchFamily="-1" charset="-128"/>
                        </a:defRPr>
                      </a:lvl1pPr>
                      <a:lvl2pPr marL="37931725" indent="-37474525" defTabSz="457200">
                        <a:spcBef>
                          <a:spcPct val="20000"/>
                        </a:spcBef>
                        <a:defRPr sz="2000">
                          <a:solidFill>
                            <a:schemeClr val="tx1"/>
                          </a:solidFill>
                          <a:latin typeface="Verdana" panose="020B0604030504040204" pitchFamily="34" charset="0"/>
                          <a:ea typeface="ヒラギノ角ゴ Pro W3" pitchFamily="-1" charset="-128"/>
                        </a:defRPr>
                      </a:lvl2pPr>
                      <a:lvl3pPr>
                        <a:spcBef>
                          <a:spcPct val="20000"/>
                        </a:spcBef>
                        <a:defRPr>
                          <a:solidFill>
                            <a:schemeClr val="tx1"/>
                          </a:solidFill>
                          <a:latin typeface="Verdana" panose="020B0604030504040204" pitchFamily="34" charset="0"/>
                          <a:ea typeface="ヒラギノ角ゴ Pro W3" pitchFamily="-1" charset="-128"/>
                        </a:defRPr>
                      </a:lvl3pPr>
                      <a:lvl4pPr>
                        <a:spcBef>
                          <a:spcPct val="20000"/>
                        </a:spcBef>
                        <a:defRPr sz="1600">
                          <a:solidFill>
                            <a:schemeClr val="tx1"/>
                          </a:solidFill>
                          <a:latin typeface="Verdana" panose="020B0604030504040204" pitchFamily="34" charset="0"/>
                          <a:ea typeface="ヒラギノ角ゴ Pro W3" pitchFamily="-1" charset="-128"/>
                        </a:defRPr>
                      </a:lvl4pPr>
                      <a:lvl5pPr>
                        <a:spcBef>
                          <a:spcPct val="20000"/>
                        </a:spcBef>
                        <a:defRPr sz="1600">
                          <a:solidFill>
                            <a:schemeClr val="tx1"/>
                          </a:solidFill>
                          <a:latin typeface="Verdana" panose="020B0604030504040204" pitchFamily="34" charset="0"/>
                          <a:ea typeface="ヒラギノ角ゴ Pro W3" pitchFamily="-1" charset="-128"/>
                        </a:defRPr>
                      </a:lvl5pPr>
                      <a:lvl6pPr marL="457200" eaLnBrk="0" fontAlgn="base" hangingPunct="0">
                        <a:spcBef>
                          <a:spcPct val="20000"/>
                        </a:spcBef>
                        <a:spcAft>
                          <a:spcPct val="0"/>
                        </a:spcAft>
                        <a:defRPr sz="1600">
                          <a:solidFill>
                            <a:schemeClr val="tx1"/>
                          </a:solidFill>
                          <a:latin typeface="Verdana" panose="020B0604030504040204" pitchFamily="34" charset="0"/>
                          <a:ea typeface="ヒラギノ角ゴ Pro W3" pitchFamily="-1" charset="-128"/>
                        </a:defRPr>
                      </a:lvl6pPr>
                      <a:lvl7pPr marL="914400" eaLnBrk="0" fontAlgn="base" hangingPunct="0">
                        <a:spcBef>
                          <a:spcPct val="20000"/>
                        </a:spcBef>
                        <a:spcAft>
                          <a:spcPct val="0"/>
                        </a:spcAft>
                        <a:defRPr sz="1600">
                          <a:solidFill>
                            <a:schemeClr val="tx1"/>
                          </a:solidFill>
                          <a:latin typeface="Verdana" panose="020B0604030504040204" pitchFamily="34" charset="0"/>
                          <a:ea typeface="ヒラギノ角ゴ Pro W3" pitchFamily="-1" charset="-128"/>
                        </a:defRPr>
                      </a:lvl7pPr>
                      <a:lvl8pPr marL="1371600" eaLnBrk="0" fontAlgn="base" hangingPunct="0">
                        <a:spcBef>
                          <a:spcPct val="20000"/>
                        </a:spcBef>
                        <a:spcAft>
                          <a:spcPct val="0"/>
                        </a:spcAft>
                        <a:defRPr sz="1600">
                          <a:solidFill>
                            <a:schemeClr val="tx1"/>
                          </a:solidFill>
                          <a:latin typeface="Verdana" panose="020B0604030504040204" pitchFamily="34" charset="0"/>
                          <a:ea typeface="ヒラギノ角ゴ Pro W3" pitchFamily="-1" charset="-128"/>
                        </a:defRPr>
                      </a:lvl8pPr>
                      <a:lvl9pPr marL="1828800" eaLnBrk="0" fontAlgn="base" hangingPunct="0">
                        <a:spcBef>
                          <a:spcPct val="20000"/>
                        </a:spcBef>
                        <a:spcAft>
                          <a:spcPct val="0"/>
                        </a:spcAft>
                        <a:defRPr sz="1600">
                          <a:solidFill>
                            <a:schemeClr val="tx1"/>
                          </a:solidFill>
                          <a:latin typeface="Verdana" panose="020B0604030504040204" pitchFamily="34" charset="0"/>
                          <a:ea typeface="ヒラギノ角ゴ Pro W3" pitchFamily="-1" charset="-128"/>
                        </a:defRPr>
                      </a:lvl9p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latin typeface="Calibri" panose="020F0502020204030204" pitchFamily="34" charset="0"/>
                          <a:ea typeface="ＭＳ Ｐゴシック" panose="020B0600070205080204" pitchFamily="34" charset="-128"/>
                        </a:rPr>
                        <a:t>Maturity</a:t>
                      </a:r>
                    </a:p>
                  </a:txBody>
                  <a:tcPr marL="9525" marR="9525" marT="9525" marB="0" anchor="b" horzOverflow="overflow">
                    <a:lnL>
                      <a:noFill/>
                    </a:lnL>
                    <a:lnR>
                      <a:noFill/>
                    </a:lnR>
                    <a:lnT>
                      <a:noFill/>
                    </a:lnT>
                    <a:lnB>
                      <a:noFill/>
                    </a:lnB>
                    <a:lnTlToBr>
                      <a:noFill/>
                    </a:lnTlToBr>
                    <a:lnBlToTr>
                      <a:noFill/>
                    </a:lnBlToTr>
                    <a:noFill/>
                  </a:tcPr>
                </a:tc>
                <a:tc>
                  <a:txBody>
                    <a:bodyPr/>
                    <a:lstStyle>
                      <a:lvl1pPr defTabSz="457200">
                        <a:spcBef>
                          <a:spcPct val="20000"/>
                        </a:spcBef>
                        <a:defRPr sz="2400">
                          <a:solidFill>
                            <a:schemeClr val="tx1"/>
                          </a:solidFill>
                          <a:latin typeface="Verdana" panose="020B0604030504040204" pitchFamily="34" charset="0"/>
                          <a:ea typeface="ヒラギノ角ゴ Pro W3" pitchFamily="-1" charset="-128"/>
                        </a:defRPr>
                      </a:lvl1pPr>
                      <a:lvl2pPr marL="37931725" indent="-37474525" defTabSz="457200">
                        <a:spcBef>
                          <a:spcPct val="20000"/>
                        </a:spcBef>
                        <a:defRPr sz="2000">
                          <a:solidFill>
                            <a:schemeClr val="tx1"/>
                          </a:solidFill>
                          <a:latin typeface="Verdana" panose="020B0604030504040204" pitchFamily="34" charset="0"/>
                          <a:ea typeface="ヒラギノ角ゴ Pro W3" pitchFamily="-1" charset="-128"/>
                        </a:defRPr>
                      </a:lvl2pPr>
                      <a:lvl3pPr>
                        <a:spcBef>
                          <a:spcPct val="20000"/>
                        </a:spcBef>
                        <a:defRPr>
                          <a:solidFill>
                            <a:schemeClr val="tx1"/>
                          </a:solidFill>
                          <a:latin typeface="Verdana" panose="020B0604030504040204" pitchFamily="34" charset="0"/>
                          <a:ea typeface="ヒラギノ角ゴ Pro W3" pitchFamily="-1" charset="-128"/>
                        </a:defRPr>
                      </a:lvl3pPr>
                      <a:lvl4pPr>
                        <a:spcBef>
                          <a:spcPct val="20000"/>
                        </a:spcBef>
                        <a:defRPr sz="1600">
                          <a:solidFill>
                            <a:schemeClr val="tx1"/>
                          </a:solidFill>
                          <a:latin typeface="Verdana" panose="020B0604030504040204" pitchFamily="34" charset="0"/>
                          <a:ea typeface="ヒラギノ角ゴ Pro W3" pitchFamily="-1" charset="-128"/>
                        </a:defRPr>
                      </a:lvl4pPr>
                      <a:lvl5pPr>
                        <a:spcBef>
                          <a:spcPct val="20000"/>
                        </a:spcBef>
                        <a:defRPr sz="1600">
                          <a:solidFill>
                            <a:schemeClr val="tx1"/>
                          </a:solidFill>
                          <a:latin typeface="Verdana" panose="020B0604030504040204" pitchFamily="34" charset="0"/>
                          <a:ea typeface="ヒラギノ角ゴ Pro W3" pitchFamily="-1" charset="-128"/>
                        </a:defRPr>
                      </a:lvl5pPr>
                      <a:lvl6pPr marL="457200" eaLnBrk="0" fontAlgn="base" hangingPunct="0">
                        <a:spcBef>
                          <a:spcPct val="20000"/>
                        </a:spcBef>
                        <a:spcAft>
                          <a:spcPct val="0"/>
                        </a:spcAft>
                        <a:defRPr sz="1600">
                          <a:solidFill>
                            <a:schemeClr val="tx1"/>
                          </a:solidFill>
                          <a:latin typeface="Verdana" panose="020B0604030504040204" pitchFamily="34" charset="0"/>
                          <a:ea typeface="ヒラギノ角ゴ Pro W3" pitchFamily="-1" charset="-128"/>
                        </a:defRPr>
                      </a:lvl6pPr>
                      <a:lvl7pPr marL="914400" eaLnBrk="0" fontAlgn="base" hangingPunct="0">
                        <a:spcBef>
                          <a:spcPct val="20000"/>
                        </a:spcBef>
                        <a:spcAft>
                          <a:spcPct val="0"/>
                        </a:spcAft>
                        <a:defRPr sz="1600">
                          <a:solidFill>
                            <a:schemeClr val="tx1"/>
                          </a:solidFill>
                          <a:latin typeface="Verdana" panose="020B0604030504040204" pitchFamily="34" charset="0"/>
                          <a:ea typeface="ヒラギノ角ゴ Pro W3" pitchFamily="-1" charset="-128"/>
                        </a:defRPr>
                      </a:lvl7pPr>
                      <a:lvl8pPr marL="1371600" eaLnBrk="0" fontAlgn="base" hangingPunct="0">
                        <a:spcBef>
                          <a:spcPct val="20000"/>
                        </a:spcBef>
                        <a:spcAft>
                          <a:spcPct val="0"/>
                        </a:spcAft>
                        <a:defRPr sz="1600">
                          <a:solidFill>
                            <a:schemeClr val="tx1"/>
                          </a:solidFill>
                          <a:latin typeface="Verdana" panose="020B0604030504040204" pitchFamily="34" charset="0"/>
                          <a:ea typeface="ヒラギノ角ゴ Pro W3" pitchFamily="-1" charset="-128"/>
                        </a:defRPr>
                      </a:lvl8pPr>
                      <a:lvl9pPr marL="1828800" eaLnBrk="0" fontAlgn="base" hangingPunct="0">
                        <a:spcBef>
                          <a:spcPct val="20000"/>
                        </a:spcBef>
                        <a:spcAft>
                          <a:spcPct val="0"/>
                        </a:spcAft>
                        <a:defRPr sz="1600">
                          <a:solidFill>
                            <a:schemeClr val="tx1"/>
                          </a:solidFill>
                          <a:latin typeface="Verdana" panose="020B0604030504040204" pitchFamily="34" charset="0"/>
                          <a:ea typeface="ヒラギノ角ゴ Pro W3" pitchFamily="-1"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latin typeface="Calibri" panose="020F0502020204030204" pitchFamily="34" charset="0"/>
                          <a:ea typeface="ＭＳ Ｐゴシック" panose="020B0600070205080204" pitchFamily="34" charset="-128"/>
                        </a:rPr>
                        <a:t>1 year</a:t>
                      </a:r>
                    </a:p>
                  </a:txBody>
                  <a:tcPr marL="9525" marR="9525" marT="9525" marB="0" anchor="b" horzOverflow="overflow">
                    <a:lnL>
                      <a:noFill/>
                    </a:lnL>
                    <a:lnR>
                      <a:noFill/>
                    </a:lnR>
                    <a:lnT>
                      <a:noFill/>
                    </a:lnT>
                    <a:lnB>
                      <a:noFill/>
                    </a:lnB>
                    <a:lnTlToBr>
                      <a:noFill/>
                    </a:lnTlToBr>
                    <a:lnBlToTr>
                      <a:noFill/>
                    </a:lnBlToTr>
                    <a:noFill/>
                  </a:tcPr>
                </a:tc>
                <a:tc>
                  <a:txBody>
                    <a:bodyPr/>
                    <a:lstStyle>
                      <a:lvl1pPr defTabSz="457200">
                        <a:spcBef>
                          <a:spcPct val="20000"/>
                        </a:spcBef>
                        <a:defRPr sz="2400">
                          <a:solidFill>
                            <a:schemeClr val="tx1"/>
                          </a:solidFill>
                          <a:latin typeface="Verdana" panose="020B0604030504040204" pitchFamily="34" charset="0"/>
                          <a:ea typeface="ヒラギノ角ゴ Pro W3" pitchFamily="-1" charset="-128"/>
                        </a:defRPr>
                      </a:lvl1pPr>
                      <a:lvl2pPr marL="37931725" indent="-37474525" defTabSz="457200">
                        <a:spcBef>
                          <a:spcPct val="20000"/>
                        </a:spcBef>
                        <a:defRPr sz="2000">
                          <a:solidFill>
                            <a:schemeClr val="tx1"/>
                          </a:solidFill>
                          <a:latin typeface="Verdana" panose="020B0604030504040204" pitchFamily="34" charset="0"/>
                          <a:ea typeface="ヒラギノ角ゴ Pro W3" pitchFamily="-1" charset="-128"/>
                        </a:defRPr>
                      </a:lvl2pPr>
                      <a:lvl3pPr>
                        <a:spcBef>
                          <a:spcPct val="20000"/>
                        </a:spcBef>
                        <a:defRPr>
                          <a:solidFill>
                            <a:schemeClr val="tx1"/>
                          </a:solidFill>
                          <a:latin typeface="Verdana" panose="020B0604030504040204" pitchFamily="34" charset="0"/>
                          <a:ea typeface="ヒラギノ角ゴ Pro W3" pitchFamily="-1" charset="-128"/>
                        </a:defRPr>
                      </a:lvl3pPr>
                      <a:lvl4pPr>
                        <a:spcBef>
                          <a:spcPct val="20000"/>
                        </a:spcBef>
                        <a:defRPr sz="1600">
                          <a:solidFill>
                            <a:schemeClr val="tx1"/>
                          </a:solidFill>
                          <a:latin typeface="Verdana" panose="020B0604030504040204" pitchFamily="34" charset="0"/>
                          <a:ea typeface="ヒラギノ角ゴ Pro W3" pitchFamily="-1" charset="-128"/>
                        </a:defRPr>
                      </a:lvl4pPr>
                      <a:lvl5pPr>
                        <a:spcBef>
                          <a:spcPct val="20000"/>
                        </a:spcBef>
                        <a:defRPr sz="1600">
                          <a:solidFill>
                            <a:schemeClr val="tx1"/>
                          </a:solidFill>
                          <a:latin typeface="Verdana" panose="020B0604030504040204" pitchFamily="34" charset="0"/>
                          <a:ea typeface="ヒラギノ角ゴ Pro W3" pitchFamily="-1" charset="-128"/>
                        </a:defRPr>
                      </a:lvl5pPr>
                      <a:lvl6pPr marL="457200" eaLnBrk="0" fontAlgn="base" hangingPunct="0">
                        <a:spcBef>
                          <a:spcPct val="20000"/>
                        </a:spcBef>
                        <a:spcAft>
                          <a:spcPct val="0"/>
                        </a:spcAft>
                        <a:defRPr sz="1600">
                          <a:solidFill>
                            <a:schemeClr val="tx1"/>
                          </a:solidFill>
                          <a:latin typeface="Verdana" panose="020B0604030504040204" pitchFamily="34" charset="0"/>
                          <a:ea typeface="ヒラギノ角ゴ Pro W3" pitchFamily="-1" charset="-128"/>
                        </a:defRPr>
                      </a:lvl6pPr>
                      <a:lvl7pPr marL="914400" eaLnBrk="0" fontAlgn="base" hangingPunct="0">
                        <a:spcBef>
                          <a:spcPct val="20000"/>
                        </a:spcBef>
                        <a:spcAft>
                          <a:spcPct val="0"/>
                        </a:spcAft>
                        <a:defRPr sz="1600">
                          <a:solidFill>
                            <a:schemeClr val="tx1"/>
                          </a:solidFill>
                          <a:latin typeface="Verdana" panose="020B0604030504040204" pitchFamily="34" charset="0"/>
                          <a:ea typeface="ヒラギノ角ゴ Pro W3" pitchFamily="-1" charset="-128"/>
                        </a:defRPr>
                      </a:lvl7pPr>
                      <a:lvl8pPr marL="1371600" eaLnBrk="0" fontAlgn="base" hangingPunct="0">
                        <a:spcBef>
                          <a:spcPct val="20000"/>
                        </a:spcBef>
                        <a:spcAft>
                          <a:spcPct val="0"/>
                        </a:spcAft>
                        <a:defRPr sz="1600">
                          <a:solidFill>
                            <a:schemeClr val="tx1"/>
                          </a:solidFill>
                          <a:latin typeface="Verdana" panose="020B0604030504040204" pitchFamily="34" charset="0"/>
                          <a:ea typeface="ヒラギノ角ゴ Pro W3" pitchFamily="-1" charset="-128"/>
                        </a:defRPr>
                      </a:lvl8pPr>
                      <a:lvl9pPr marL="1828800" eaLnBrk="0" fontAlgn="base" hangingPunct="0">
                        <a:spcBef>
                          <a:spcPct val="20000"/>
                        </a:spcBef>
                        <a:spcAft>
                          <a:spcPct val="0"/>
                        </a:spcAft>
                        <a:defRPr sz="1600">
                          <a:solidFill>
                            <a:schemeClr val="tx1"/>
                          </a:solidFill>
                          <a:latin typeface="Verdana" panose="020B0604030504040204" pitchFamily="34" charset="0"/>
                          <a:ea typeface="ヒラギノ角ゴ Pro W3" pitchFamily="-1"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latin typeface="Calibri" panose="020F0502020204030204" pitchFamily="34" charset="0"/>
                          <a:ea typeface="ＭＳ Ｐゴシック" panose="020B0600070205080204" pitchFamily="34" charset="-128"/>
                        </a:rPr>
                        <a:t>2 years</a:t>
                      </a:r>
                    </a:p>
                  </a:txBody>
                  <a:tcPr marL="9525" marR="9525" marT="9525" marB="0" anchor="b" horzOverflow="overflow">
                    <a:lnL>
                      <a:noFill/>
                    </a:lnL>
                    <a:lnR>
                      <a:noFill/>
                    </a:lnR>
                    <a:lnT>
                      <a:noFill/>
                    </a:lnT>
                    <a:lnB>
                      <a:noFill/>
                    </a:lnB>
                    <a:lnTlToBr>
                      <a:noFill/>
                    </a:lnTlToBr>
                    <a:lnBlToTr>
                      <a:noFill/>
                    </a:lnBlToTr>
                    <a:noFill/>
                  </a:tcPr>
                </a:tc>
                <a:tc>
                  <a:txBody>
                    <a:bodyPr/>
                    <a:lstStyle>
                      <a:lvl1pPr defTabSz="457200">
                        <a:spcBef>
                          <a:spcPct val="20000"/>
                        </a:spcBef>
                        <a:defRPr sz="2400">
                          <a:solidFill>
                            <a:schemeClr val="tx1"/>
                          </a:solidFill>
                          <a:latin typeface="Verdana" panose="020B0604030504040204" pitchFamily="34" charset="0"/>
                          <a:ea typeface="ヒラギノ角ゴ Pro W3" pitchFamily="-1" charset="-128"/>
                        </a:defRPr>
                      </a:lvl1pPr>
                      <a:lvl2pPr marL="37931725" indent="-37474525" defTabSz="457200">
                        <a:spcBef>
                          <a:spcPct val="20000"/>
                        </a:spcBef>
                        <a:defRPr sz="2000">
                          <a:solidFill>
                            <a:schemeClr val="tx1"/>
                          </a:solidFill>
                          <a:latin typeface="Verdana" panose="020B0604030504040204" pitchFamily="34" charset="0"/>
                          <a:ea typeface="ヒラギノ角ゴ Pro W3" pitchFamily="-1" charset="-128"/>
                        </a:defRPr>
                      </a:lvl2pPr>
                      <a:lvl3pPr>
                        <a:spcBef>
                          <a:spcPct val="20000"/>
                        </a:spcBef>
                        <a:defRPr>
                          <a:solidFill>
                            <a:schemeClr val="tx1"/>
                          </a:solidFill>
                          <a:latin typeface="Verdana" panose="020B0604030504040204" pitchFamily="34" charset="0"/>
                          <a:ea typeface="ヒラギノ角ゴ Pro W3" pitchFamily="-1" charset="-128"/>
                        </a:defRPr>
                      </a:lvl3pPr>
                      <a:lvl4pPr>
                        <a:spcBef>
                          <a:spcPct val="20000"/>
                        </a:spcBef>
                        <a:defRPr sz="1600">
                          <a:solidFill>
                            <a:schemeClr val="tx1"/>
                          </a:solidFill>
                          <a:latin typeface="Verdana" panose="020B0604030504040204" pitchFamily="34" charset="0"/>
                          <a:ea typeface="ヒラギノ角ゴ Pro W3" pitchFamily="-1" charset="-128"/>
                        </a:defRPr>
                      </a:lvl4pPr>
                      <a:lvl5pPr>
                        <a:spcBef>
                          <a:spcPct val="20000"/>
                        </a:spcBef>
                        <a:defRPr sz="1600">
                          <a:solidFill>
                            <a:schemeClr val="tx1"/>
                          </a:solidFill>
                          <a:latin typeface="Verdana" panose="020B0604030504040204" pitchFamily="34" charset="0"/>
                          <a:ea typeface="ヒラギノ角ゴ Pro W3" pitchFamily="-1" charset="-128"/>
                        </a:defRPr>
                      </a:lvl5pPr>
                      <a:lvl6pPr marL="457200" eaLnBrk="0" fontAlgn="base" hangingPunct="0">
                        <a:spcBef>
                          <a:spcPct val="20000"/>
                        </a:spcBef>
                        <a:spcAft>
                          <a:spcPct val="0"/>
                        </a:spcAft>
                        <a:defRPr sz="1600">
                          <a:solidFill>
                            <a:schemeClr val="tx1"/>
                          </a:solidFill>
                          <a:latin typeface="Verdana" panose="020B0604030504040204" pitchFamily="34" charset="0"/>
                          <a:ea typeface="ヒラギノ角ゴ Pro W3" pitchFamily="-1" charset="-128"/>
                        </a:defRPr>
                      </a:lvl6pPr>
                      <a:lvl7pPr marL="914400" eaLnBrk="0" fontAlgn="base" hangingPunct="0">
                        <a:spcBef>
                          <a:spcPct val="20000"/>
                        </a:spcBef>
                        <a:spcAft>
                          <a:spcPct val="0"/>
                        </a:spcAft>
                        <a:defRPr sz="1600">
                          <a:solidFill>
                            <a:schemeClr val="tx1"/>
                          </a:solidFill>
                          <a:latin typeface="Verdana" panose="020B0604030504040204" pitchFamily="34" charset="0"/>
                          <a:ea typeface="ヒラギノ角ゴ Pro W3" pitchFamily="-1" charset="-128"/>
                        </a:defRPr>
                      </a:lvl7pPr>
                      <a:lvl8pPr marL="1371600" eaLnBrk="0" fontAlgn="base" hangingPunct="0">
                        <a:spcBef>
                          <a:spcPct val="20000"/>
                        </a:spcBef>
                        <a:spcAft>
                          <a:spcPct val="0"/>
                        </a:spcAft>
                        <a:defRPr sz="1600">
                          <a:solidFill>
                            <a:schemeClr val="tx1"/>
                          </a:solidFill>
                          <a:latin typeface="Verdana" panose="020B0604030504040204" pitchFamily="34" charset="0"/>
                          <a:ea typeface="ヒラギノ角ゴ Pro W3" pitchFamily="-1" charset="-128"/>
                        </a:defRPr>
                      </a:lvl8pPr>
                      <a:lvl9pPr marL="1828800" eaLnBrk="0" fontAlgn="base" hangingPunct="0">
                        <a:spcBef>
                          <a:spcPct val="20000"/>
                        </a:spcBef>
                        <a:spcAft>
                          <a:spcPct val="0"/>
                        </a:spcAft>
                        <a:defRPr sz="1600">
                          <a:solidFill>
                            <a:schemeClr val="tx1"/>
                          </a:solidFill>
                          <a:latin typeface="Verdana" panose="020B0604030504040204" pitchFamily="34" charset="0"/>
                          <a:ea typeface="ヒラギノ角ゴ Pro W3" pitchFamily="-1"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latin typeface="Calibri" panose="020F0502020204030204" pitchFamily="34" charset="0"/>
                          <a:ea typeface="ＭＳ Ｐゴシック" panose="020B0600070205080204" pitchFamily="34" charset="-128"/>
                        </a:rPr>
                        <a:t>3 years</a:t>
                      </a:r>
                    </a:p>
                  </a:txBody>
                  <a:tcPr marL="9525" marR="9525" marT="9525" marB="0" anchor="b" horzOverflow="overflow">
                    <a:lnL>
                      <a:noFill/>
                    </a:lnL>
                    <a:lnR>
                      <a:noFill/>
                    </a:lnR>
                    <a:lnT>
                      <a:noFill/>
                    </a:lnT>
                    <a:lnB>
                      <a:noFill/>
                    </a:lnB>
                    <a:lnTlToBr>
                      <a:noFill/>
                    </a:lnTlToBr>
                    <a:lnBlToTr>
                      <a:noFill/>
                    </a:lnBlToTr>
                    <a:noFill/>
                  </a:tcPr>
                </a:tc>
                <a:tc>
                  <a:txBody>
                    <a:bodyPr/>
                    <a:lstStyle>
                      <a:lvl1pPr defTabSz="457200">
                        <a:spcBef>
                          <a:spcPct val="20000"/>
                        </a:spcBef>
                        <a:defRPr sz="2400">
                          <a:solidFill>
                            <a:schemeClr val="tx1"/>
                          </a:solidFill>
                          <a:latin typeface="Verdana" panose="020B0604030504040204" pitchFamily="34" charset="0"/>
                          <a:ea typeface="ヒラギノ角ゴ Pro W3" pitchFamily="-1" charset="-128"/>
                        </a:defRPr>
                      </a:lvl1pPr>
                      <a:lvl2pPr marL="37931725" indent="-37474525" defTabSz="457200">
                        <a:spcBef>
                          <a:spcPct val="20000"/>
                        </a:spcBef>
                        <a:defRPr sz="2000">
                          <a:solidFill>
                            <a:schemeClr val="tx1"/>
                          </a:solidFill>
                          <a:latin typeface="Verdana" panose="020B0604030504040204" pitchFamily="34" charset="0"/>
                          <a:ea typeface="ヒラギノ角ゴ Pro W3" pitchFamily="-1" charset="-128"/>
                        </a:defRPr>
                      </a:lvl2pPr>
                      <a:lvl3pPr>
                        <a:spcBef>
                          <a:spcPct val="20000"/>
                        </a:spcBef>
                        <a:defRPr>
                          <a:solidFill>
                            <a:schemeClr val="tx1"/>
                          </a:solidFill>
                          <a:latin typeface="Verdana" panose="020B0604030504040204" pitchFamily="34" charset="0"/>
                          <a:ea typeface="ヒラギノ角ゴ Pro W3" pitchFamily="-1" charset="-128"/>
                        </a:defRPr>
                      </a:lvl3pPr>
                      <a:lvl4pPr>
                        <a:spcBef>
                          <a:spcPct val="20000"/>
                        </a:spcBef>
                        <a:defRPr sz="1600">
                          <a:solidFill>
                            <a:schemeClr val="tx1"/>
                          </a:solidFill>
                          <a:latin typeface="Verdana" panose="020B0604030504040204" pitchFamily="34" charset="0"/>
                          <a:ea typeface="ヒラギノ角ゴ Pro W3" pitchFamily="-1" charset="-128"/>
                        </a:defRPr>
                      </a:lvl4pPr>
                      <a:lvl5pPr>
                        <a:spcBef>
                          <a:spcPct val="20000"/>
                        </a:spcBef>
                        <a:defRPr sz="1600">
                          <a:solidFill>
                            <a:schemeClr val="tx1"/>
                          </a:solidFill>
                          <a:latin typeface="Verdana" panose="020B0604030504040204" pitchFamily="34" charset="0"/>
                          <a:ea typeface="ヒラギノ角ゴ Pro W3" pitchFamily="-1" charset="-128"/>
                        </a:defRPr>
                      </a:lvl5pPr>
                      <a:lvl6pPr marL="457200" eaLnBrk="0" fontAlgn="base" hangingPunct="0">
                        <a:spcBef>
                          <a:spcPct val="20000"/>
                        </a:spcBef>
                        <a:spcAft>
                          <a:spcPct val="0"/>
                        </a:spcAft>
                        <a:defRPr sz="1600">
                          <a:solidFill>
                            <a:schemeClr val="tx1"/>
                          </a:solidFill>
                          <a:latin typeface="Verdana" panose="020B0604030504040204" pitchFamily="34" charset="0"/>
                          <a:ea typeface="ヒラギノ角ゴ Pro W3" pitchFamily="-1" charset="-128"/>
                        </a:defRPr>
                      </a:lvl6pPr>
                      <a:lvl7pPr marL="914400" eaLnBrk="0" fontAlgn="base" hangingPunct="0">
                        <a:spcBef>
                          <a:spcPct val="20000"/>
                        </a:spcBef>
                        <a:spcAft>
                          <a:spcPct val="0"/>
                        </a:spcAft>
                        <a:defRPr sz="1600">
                          <a:solidFill>
                            <a:schemeClr val="tx1"/>
                          </a:solidFill>
                          <a:latin typeface="Verdana" panose="020B0604030504040204" pitchFamily="34" charset="0"/>
                          <a:ea typeface="ヒラギノ角ゴ Pro W3" pitchFamily="-1" charset="-128"/>
                        </a:defRPr>
                      </a:lvl7pPr>
                      <a:lvl8pPr marL="1371600" eaLnBrk="0" fontAlgn="base" hangingPunct="0">
                        <a:spcBef>
                          <a:spcPct val="20000"/>
                        </a:spcBef>
                        <a:spcAft>
                          <a:spcPct val="0"/>
                        </a:spcAft>
                        <a:defRPr sz="1600">
                          <a:solidFill>
                            <a:schemeClr val="tx1"/>
                          </a:solidFill>
                          <a:latin typeface="Verdana" panose="020B0604030504040204" pitchFamily="34" charset="0"/>
                          <a:ea typeface="ヒラギノ角ゴ Pro W3" pitchFamily="-1" charset="-128"/>
                        </a:defRPr>
                      </a:lvl8pPr>
                      <a:lvl9pPr marL="1828800" eaLnBrk="0" fontAlgn="base" hangingPunct="0">
                        <a:spcBef>
                          <a:spcPct val="20000"/>
                        </a:spcBef>
                        <a:spcAft>
                          <a:spcPct val="0"/>
                        </a:spcAft>
                        <a:defRPr sz="1600">
                          <a:solidFill>
                            <a:schemeClr val="tx1"/>
                          </a:solidFill>
                          <a:latin typeface="Verdana" panose="020B0604030504040204" pitchFamily="34" charset="0"/>
                          <a:ea typeface="ヒラギノ角ゴ Pro W3" pitchFamily="-1"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latin typeface="Calibri" panose="020F0502020204030204" pitchFamily="34" charset="0"/>
                          <a:ea typeface="ＭＳ Ｐゴシック" panose="020B0600070205080204" pitchFamily="34" charset="-128"/>
                        </a:rPr>
                        <a:t>4 years</a:t>
                      </a:r>
                    </a:p>
                  </a:txBody>
                  <a:tcPr marL="9525" marR="9525" marT="9525" marB="0" anchor="b" horzOverflow="overflow">
                    <a:lnL>
                      <a:noFill/>
                    </a:lnL>
                    <a:lnR>
                      <a:noFill/>
                    </a:lnR>
                    <a:lnT>
                      <a:noFill/>
                    </a:lnT>
                    <a:lnB>
                      <a:noFill/>
                    </a:lnB>
                    <a:lnTlToBr>
                      <a:noFill/>
                    </a:lnTlToBr>
                    <a:lnBlToTr>
                      <a:noFill/>
                    </a:lnBlToTr>
                    <a:noFill/>
                  </a:tcPr>
                </a:tc>
                <a:extLst>
                  <a:ext uri="{0D108BD9-81ED-4DB2-BD59-A6C34878D82A}"/>
                </a:extLst>
              </a:tr>
              <a:tr h="704850">
                <a:tc>
                  <a:txBody>
                    <a:bodyPr/>
                    <a:lstStyle>
                      <a:lvl1pPr defTabSz="457200">
                        <a:spcBef>
                          <a:spcPct val="20000"/>
                        </a:spcBef>
                        <a:defRPr sz="2400">
                          <a:solidFill>
                            <a:schemeClr val="tx1"/>
                          </a:solidFill>
                          <a:latin typeface="Verdana" panose="020B0604030504040204" pitchFamily="34" charset="0"/>
                          <a:ea typeface="ヒラギノ角ゴ Pro W3" pitchFamily="-1" charset="-128"/>
                        </a:defRPr>
                      </a:lvl1pPr>
                      <a:lvl2pPr marL="37931725" indent="-37474525" defTabSz="457200">
                        <a:spcBef>
                          <a:spcPct val="20000"/>
                        </a:spcBef>
                        <a:defRPr sz="2000">
                          <a:solidFill>
                            <a:schemeClr val="tx1"/>
                          </a:solidFill>
                          <a:latin typeface="Verdana" panose="020B0604030504040204" pitchFamily="34" charset="0"/>
                          <a:ea typeface="ヒラギノ角ゴ Pro W3" pitchFamily="-1" charset="-128"/>
                        </a:defRPr>
                      </a:lvl2pPr>
                      <a:lvl3pPr>
                        <a:spcBef>
                          <a:spcPct val="20000"/>
                        </a:spcBef>
                        <a:defRPr>
                          <a:solidFill>
                            <a:schemeClr val="tx1"/>
                          </a:solidFill>
                          <a:latin typeface="Verdana" panose="020B0604030504040204" pitchFamily="34" charset="0"/>
                          <a:ea typeface="ヒラギノ角ゴ Pro W3" pitchFamily="-1" charset="-128"/>
                        </a:defRPr>
                      </a:lvl3pPr>
                      <a:lvl4pPr>
                        <a:spcBef>
                          <a:spcPct val="20000"/>
                        </a:spcBef>
                        <a:defRPr sz="1600">
                          <a:solidFill>
                            <a:schemeClr val="tx1"/>
                          </a:solidFill>
                          <a:latin typeface="Verdana" panose="020B0604030504040204" pitchFamily="34" charset="0"/>
                          <a:ea typeface="ヒラギノ角ゴ Pro W3" pitchFamily="-1" charset="-128"/>
                        </a:defRPr>
                      </a:lvl4pPr>
                      <a:lvl5pPr>
                        <a:spcBef>
                          <a:spcPct val="20000"/>
                        </a:spcBef>
                        <a:defRPr sz="1600">
                          <a:solidFill>
                            <a:schemeClr val="tx1"/>
                          </a:solidFill>
                          <a:latin typeface="Verdana" panose="020B0604030504040204" pitchFamily="34" charset="0"/>
                          <a:ea typeface="ヒラギノ角ゴ Pro W3" pitchFamily="-1" charset="-128"/>
                        </a:defRPr>
                      </a:lvl5pPr>
                      <a:lvl6pPr marL="457200" eaLnBrk="0" fontAlgn="base" hangingPunct="0">
                        <a:spcBef>
                          <a:spcPct val="20000"/>
                        </a:spcBef>
                        <a:spcAft>
                          <a:spcPct val="0"/>
                        </a:spcAft>
                        <a:defRPr sz="1600">
                          <a:solidFill>
                            <a:schemeClr val="tx1"/>
                          </a:solidFill>
                          <a:latin typeface="Verdana" panose="020B0604030504040204" pitchFamily="34" charset="0"/>
                          <a:ea typeface="ヒラギノ角ゴ Pro W3" pitchFamily="-1" charset="-128"/>
                        </a:defRPr>
                      </a:lvl6pPr>
                      <a:lvl7pPr marL="914400" eaLnBrk="0" fontAlgn="base" hangingPunct="0">
                        <a:spcBef>
                          <a:spcPct val="20000"/>
                        </a:spcBef>
                        <a:spcAft>
                          <a:spcPct val="0"/>
                        </a:spcAft>
                        <a:defRPr sz="1600">
                          <a:solidFill>
                            <a:schemeClr val="tx1"/>
                          </a:solidFill>
                          <a:latin typeface="Verdana" panose="020B0604030504040204" pitchFamily="34" charset="0"/>
                          <a:ea typeface="ヒラギノ角ゴ Pro W3" pitchFamily="-1" charset="-128"/>
                        </a:defRPr>
                      </a:lvl7pPr>
                      <a:lvl8pPr marL="1371600" eaLnBrk="0" fontAlgn="base" hangingPunct="0">
                        <a:spcBef>
                          <a:spcPct val="20000"/>
                        </a:spcBef>
                        <a:spcAft>
                          <a:spcPct val="0"/>
                        </a:spcAft>
                        <a:defRPr sz="1600">
                          <a:solidFill>
                            <a:schemeClr val="tx1"/>
                          </a:solidFill>
                          <a:latin typeface="Verdana" panose="020B0604030504040204" pitchFamily="34" charset="0"/>
                          <a:ea typeface="ヒラギノ角ゴ Pro W3" pitchFamily="-1" charset="-128"/>
                        </a:defRPr>
                      </a:lvl8pPr>
                      <a:lvl9pPr marL="1828800" eaLnBrk="0" fontAlgn="base" hangingPunct="0">
                        <a:spcBef>
                          <a:spcPct val="20000"/>
                        </a:spcBef>
                        <a:spcAft>
                          <a:spcPct val="0"/>
                        </a:spcAft>
                        <a:defRPr sz="1600">
                          <a:solidFill>
                            <a:schemeClr val="tx1"/>
                          </a:solidFill>
                          <a:latin typeface="Verdana" panose="020B0604030504040204" pitchFamily="34" charset="0"/>
                          <a:ea typeface="ヒラギノ角ゴ Pro W3" pitchFamily="-1" charset="-128"/>
                        </a:defRPr>
                      </a:lvl9p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latin typeface="Calibri" panose="020F0502020204030204" pitchFamily="34" charset="0"/>
                          <a:ea typeface="ＭＳ Ｐゴシック" panose="020B0600070205080204" pitchFamily="34" charset="-128"/>
                        </a:rPr>
                        <a:t>Price</a:t>
                      </a:r>
                    </a:p>
                  </a:txBody>
                  <a:tcPr marL="9525" marR="9525" marT="9525" marB="0" anchor="b" horzOverflow="overflow">
                    <a:lnL>
                      <a:noFill/>
                    </a:lnL>
                    <a:lnR>
                      <a:noFill/>
                    </a:lnR>
                    <a:lnT>
                      <a:noFill/>
                    </a:lnT>
                    <a:lnB>
                      <a:noFill/>
                    </a:lnB>
                    <a:lnTlToBr>
                      <a:noFill/>
                    </a:lnTlToBr>
                    <a:lnBlToTr>
                      <a:noFill/>
                    </a:lnBlToTr>
                    <a:noFill/>
                  </a:tcPr>
                </a:tc>
                <a:tc>
                  <a:txBody>
                    <a:bodyPr/>
                    <a:lstStyle>
                      <a:lvl1pPr defTabSz="457200">
                        <a:spcBef>
                          <a:spcPct val="20000"/>
                        </a:spcBef>
                        <a:defRPr sz="2400">
                          <a:solidFill>
                            <a:schemeClr val="tx1"/>
                          </a:solidFill>
                          <a:latin typeface="Verdana" panose="020B0604030504040204" pitchFamily="34" charset="0"/>
                          <a:ea typeface="ヒラギノ角ゴ Pro W3" pitchFamily="-1" charset="-128"/>
                        </a:defRPr>
                      </a:lvl1pPr>
                      <a:lvl2pPr marL="37931725" indent="-37474525" defTabSz="457200">
                        <a:spcBef>
                          <a:spcPct val="20000"/>
                        </a:spcBef>
                        <a:defRPr sz="2000">
                          <a:solidFill>
                            <a:schemeClr val="tx1"/>
                          </a:solidFill>
                          <a:latin typeface="Verdana" panose="020B0604030504040204" pitchFamily="34" charset="0"/>
                          <a:ea typeface="ヒラギノ角ゴ Pro W3" pitchFamily="-1" charset="-128"/>
                        </a:defRPr>
                      </a:lvl2pPr>
                      <a:lvl3pPr>
                        <a:spcBef>
                          <a:spcPct val="20000"/>
                        </a:spcBef>
                        <a:defRPr>
                          <a:solidFill>
                            <a:schemeClr val="tx1"/>
                          </a:solidFill>
                          <a:latin typeface="Verdana" panose="020B0604030504040204" pitchFamily="34" charset="0"/>
                          <a:ea typeface="ヒラギノ角ゴ Pro W3" pitchFamily="-1" charset="-128"/>
                        </a:defRPr>
                      </a:lvl3pPr>
                      <a:lvl4pPr>
                        <a:spcBef>
                          <a:spcPct val="20000"/>
                        </a:spcBef>
                        <a:defRPr sz="1600">
                          <a:solidFill>
                            <a:schemeClr val="tx1"/>
                          </a:solidFill>
                          <a:latin typeface="Verdana" panose="020B0604030504040204" pitchFamily="34" charset="0"/>
                          <a:ea typeface="ヒラギノ角ゴ Pro W3" pitchFamily="-1" charset="-128"/>
                        </a:defRPr>
                      </a:lvl4pPr>
                      <a:lvl5pPr>
                        <a:spcBef>
                          <a:spcPct val="20000"/>
                        </a:spcBef>
                        <a:defRPr sz="1600">
                          <a:solidFill>
                            <a:schemeClr val="tx1"/>
                          </a:solidFill>
                          <a:latin typeface="Verdana" panose="020B0604030504040204" pitchFamily="34" charset="0"/>
                          <a:ea typeface="ヒラギノ角ゴ Pro W3" pitchFamily="-1" charset="-128"/>
                        </a:defRPr>
                      </a:lvl5pPr>
                      <a:lvl6pPr marL="457200" eaLnBrk="0" fontAlgn="base" hangingPunct="0">
                        <a:spcBef>
                          <a:spcPct val="20000"/>
                        </a:spcBef>
                        <a:spcAft>
                          <a:spcPct val="0"/>
                        </a:spcAft>
                        <a:defRPr sz="1600">
                          <a:solidFill>
                            <a:schemeClr val="tx1"/>
                          </a:solidFill>
                          <a:latin typeface="Verdana" panose="020B0604030504040204" pitchFamily="34" charset="0"/>
                          <a:ea typeface="ヒラギノ角ゴ Pro W3" pitchFamily="-1" charset="-128"/>
                        </a:defRPr>
                      </a:lvl6pPr>
                      <a:lvl7pPr marL="914400" eaLnBrk="0" fontAlgn="base" hangingPunct="0">
                        <a:spcBef>
                          <a:spcPct val="20000"/>
                        </a:spcBef>
                        <a:spcAft>
                          <a:spcPct val="0"/>
                        </a:spcAft>
                        <a:defRPr sz="1600">
                          <a:solidFill>
                            <a:schemeClr val="tx1"/>
                          </a:solidFill>
                          <a:latin typeface="Verdana" panose="020B0604030504040204" pitchFamily="34" charset="0"/>
                          <a:ea typeface="ヒラギノ角ゴ Pro W3" pitchFamily="-1" charset="-128"/>
                        </a:defRPr>
                      </a:lvl7pPr>
                      <a:lvl8pPr marL="1371600" eaLnBrk="0" fontAlgn="base" hangingPunct="0">
                        <a:spcBef>
                          <a:spcPct val="20000"/>
                        </a:spcBef>
                        <a:spcAft>
                          <a:spcPct val="0"/>
                        </a:spcAft>
                        <a:defRPr sz="1600">
                          <a:solidFill>
                            <a:schemeClr val="tx1"/>
                          </a:solidFill>
                          <a:latin typeface="Verdana" panose="020B0604030504040204" pitchFamily="34" charset="0"/>
                          <a:ea typeface="ヒラギノ角ゴ Pro W3" pitchFamily="-1" charset="-128"/>
                        </a:defRPr>
                      </a:lvl8pPr>
                      <a:lvl9pPr marL="1828800" eaLnBrk="0" fontAlgn="base" hangingPunct="0">
                        <a:spcBef>
                          <a:spcPct val="20000"/>
                        </a:spcBef>
                        <a:spcAft>
                          <a:spcPct val="0"/>
                        </a:spcAft>
                        <a:defRPr sz="1600">
                          <a:solidFill>
                            <a:schemeClr val="tx1"/>
                          </a:solidFill>
                          <a:latin typeface="Verdana" panose="020B0604030504040204" pitchFamily="34" charset="0"/>
                          <a:ea typeface="ヒラギノ角ゴ Pro W3" pitchFamily="-1" charset="-128"/>
                        </a:defRPr>
                      </a:lvl9p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latin typeface="Calibri" panose="020F0502020204030204" pitchFamily="34" charset="0"/>
                          <a:ea typeface="ＭＳ Ｐゴシック" panose="020B0600070205080204" pitchFamily="34" charset="-128"/>
                        </a:rPr>
                        <a:t>$98.04</a:t>
                      </a:r>
                    </a:p>
                  </a:txBody>
                  <a:tcPr marL="9525" marR="9525" marT="9525" marB="0" anchor="b" horzOverflow="overflow">
                    <a:lnL>
                      <a:noFill/>
                    </a:lnL>
                    <a:lnR>
                      <a:noFill/>
                    </a:lnR>
                    <a:lnT>
                      <a:noFill/>
                    </a:lnT>
                    <a:lnB>
                      <a:noFill/>
                    </a:lnB>
                    <a:lnTlToBr>
                      <a:noFill/>
                    </a:lnTlToBr>
                    <a:lnBlToTr>
                      <a:noFill/>
                    </a:lnBlToTr>
                    <a:noFill/>
                  </a:tcPr>
                </a:tc>
                <a:tc>
                  <a:txBody>
                    <a:bodyPr/>
                    <a:lstStyle>
                      <a:lvl1pPr defTabSz="457200">
                        <a:spcBef>
                          <a:spcPct val="20000"/>
                        </a:spcBef>
                        <a:defRPr sz="2400">
                          <a:solidFill>
                            <a:schemeClr val="tx1"/>
                          </a:solidFill>
                          <a:latin typeface="Verdana" panose="020B0604030504040204" pitchFamily="34" charset="0"/>
                          <a:ea typeface="ヒラギノ角ゴ Pro W3" pitchFamily="-1" charset="-128"/>
                        </a:defRPr>
                      </a:lvl1pPr>
                      <a:lvl2pPr marL="37931725" indent="-37474525" defTabSz="457200">
                        <a:spcBef>
                          <a:spcPct val="20000"/>
                        </a:spcBef>
                        <a:defRPr sz="2000">
                          <a:solidFill>
                            <a:schemeClr val="tx1"/>
                          </a:solidFill>
                          <a:latin typeface="Verdana" panose="020B0604030504040204" pitchFamily="34" charset="0"/>
                          <a:ea typeface="ヒラギノ角ゴ Pro W3" pitchFamily="-1" charset="-128"/>
                        </a:defRPr>
                      </a:lvl2pPr>
                      <a:lvl3pPr>
                        <a:spcBef>
                          <a:spcPct val="20000"/>
                        </a:spcBef>
                        <a:defRPr>
                          <a:solidFill>
                            <a:schemeClr val="tx1"/>
                          </a:solidFill>
                          <a:latin typeface="Verdana" panose="020B0604030504040204" pitchFamily="34" charset="0"/>
                          <a:ea typeface="ヒラギノ角ゴ Pro W3" pitchFamily="-1" charset="-128"/>
                        </a:defRPr>
                      </a:lvl3pPr>
                      <a:lvl4pPr>
                        <a:spcBef>
                          <a:spcPct val="20000"/>
                        </a:spcBef>
                        <a:defRPr sz="1600">
                          <a:solidFill>
                            <a:schemeClr val="tx1"/>
                          </a:solidFill>
                          <a:latin typeface="Verdana" panose="020B0604030504040204" pitchFamily="34" charset="0"/>
                          <a:ea typeface="ヒラギノ角ゴ Pro W3" pitchFamily="-1" charset="-128"/>
                        </a:defRPr>
                      </a:lvl4pPr>
                      <a:lvl5pPr>
                        <a:spcBef>
                          <a:spcPct val="20000"/>
                        </a:spcBef>
                        <a:defRPr sz="1600">
                          <a:solidFill>
                            <a:schemeClr val="tx1"/>
                          </a:solidFill>
                          <a:latin typeface="Verdana" panose="020B0604030504040204" pitchFamily="34" charset="0"/>
                          <a:ea typeface="ヒラギノ角ゴ Pro W3" pitchFamily="-1" charset="-128"/>
                        </a:defRPr>
                      </a:lvl5pPr>
                      <a:lvl6pPr marL="457200" eaLnBrk="0" fontAlgn="base" hangingPunct="0">
                        <a:spcBef>
                          <a:spcPct val="20000"/>
                        </a:spcBef>
                        <a:spcAft>
                          <a:spcPct val="0"/>
                        </a:spcAft>
                        <a:defRPr sz="1600">
                          <a:solidFill>
                            <a:schemeClr val="tx1"/>
                          </a:solidFill>
                          <a:latin typeface="Verdana" panose="020B0604030504040204" pitchFamily="34" charset="0"/>
                          <a:ea typeface="ヒラギノ角ゴ Pro W3" pitchFamily="-1" charset="-128"/>
                        </a:defRPr>
                      </a:lvl6pPr>
                      <a:lvl7pPr marL="914400" eaLnBrk="0" fontAlgn="base" hangingPunct="0">
                        <a:spcBef>
                          <a:spcPct val="20000"/>
                        </a:spcBef>
                        <a:spcAft>
                          <a:spcPct val="0"/>
                        </a:spcAft>
                        <a:defRPr sz="1600">
                          <a:solidFill>
                            <a:schemeClr val="tx1"/>
                          </a:solidFill>
                          <a:latin typeface="Verdana" panose="020B0604030504040204" pitchFamily="34" charset="0"/>
                          <a:ea typeface="ヒラギノ角ゴ Pro W3" pitchFamily="-1" charset="-128"/>
                        </a:defRPr>
                      </a:lvl7pPr>
                      <a:lvl8pPr marL="1371600" eaLnBrk="0" fontAlgn="base" hangingPunct="0">
                        <a:spcBef>
                          <a:spcPct val="20000"/>
                        </a:spcBef>
                        <a:spcAft>
                          <a:spcPct val="0"/>
                        </a:spcAft>
                        <a:defRPr sz="1600">
                          <a:solidFill>
                            <a:schemeClr val="tx1"/>
                          </a:solidFill>
                          <a:latin typeface="Verdana" panose="020B0604030504040204" pitchFamily="34" charset="0"/>
                          <a:ea typeface="ヒラギノ角ゴ Pro W3" pitchFamily="-1" charset="-128"/>
                        </a:defRPr>
                      </a:lvl8pPr>
                      <a:lvl9pPr marL="1828800" eaLnBrk="0" fontAlgn="base" hangingPunct="0">
                        <a:spcBef>
                          <a:spcPct val="20000"/>
                        </a:spcBef>
                        <a:spcAft>
                          <a:spcPct val="0"/>
                        </a:spcAft>
                        <a:defRPr sz="1600">
                          <a:solidFill>
                            <a:schemeClr val="tx1"/>
                          </a:solidFill>
                          <a:latin typeface="Verdana" panose="020B0604030504040204" pitchFamily="34" charset="0"/>
                          <a:ea typeface="ヒラギノ角ゴ Pro W3" pitchFamily="-1" charset="-128"/>
                        </a:defRPr>
                      </a:lvl9p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latin typeface="Calibri" panose="020F0502020204030204" pitchFamily="34" charset="0"/>
                          <a:ea typeface="ＭＳ Ｐゴシック" panose="020B0600070205080204" pitchFamily="34" charset="-128"/>
                        </a:rPr>
                        <a:t>$95.18</a:t>
                      </a:r>
                    </a:p>
                  </a:txBody>
                  <a:tcPr marL="9525" marR="9525" marT="9525" marB="0" anchor="b" horzOverflow="overflow">
                    <a:lnL>
                      <a:noFill/>
                    </a:lnL>
                    <a:lnR>
                      <a:noFill/>
                    </a:lnR>
                    <a:lnT>
                      <a:noFill/>
                    </a:lnT>
                    <a:lnB>
                      <a:noFill/>
                    </a:lnB>
                    <a:lnTlToBr>
                      <a:noFill/>
                    </a:lnTlToBr>
                    <a:lnBlToTr>
                      <a:noFill/>
                    </a:lnBlToTr>
                    <a:noFill/>
                  </a:tcPr>
                </a:tc>
                <a:tc>
                  <a:txBody>
                    <a:bodyPr/>
                    <a:lstStyle>
                      <a:lvl1pPr defTabSz="457200">
                        <a:spcBef>
                          <a:spcPct val="20000"/>
                        </a:spcBef>
                        <a:defRPr sz="2400">
                          <a:solidFill>
                            <a:schemeClr val="tx1"/>
                          </a:solidFill>
                          <a:latin typeface="Verdana" panose="020B0604030504040204" pitchFamily="34" charset="0"/>
                          <a:ea typeface="ヒラギノ角ゴ Pro W3" pitchFamily="-1" charset="-128"/>
                        </a:defRPr>
                      </a:lvl1pPr>
                      <a:lvl2pPr marL="37931725" indent="-37474525" defTabSz="457200">
                        <a:spcBef>
                          <a:spcPct val="20000"/>
                        </a:spcBef>
                        <a:defRPr sz="2000">
                          <a:solidFill>
                            <a:schemeClr val="tx1"/>
                          </a:solidFill>
                          <a:latin typeface="Verdana" panose="020B0604030504040204" pitchFamily="34" charset="0"/>
                          <a:ea typeface="ヒラギノ角ゴ Pro W3" pitchFamily="-1" charset="-128"/>
                        </a:defRPr>
                      </a:lvl2pPr>
                      <a:lvl3pPr>
                        <a:spcBef>
                          <a:spcPct val="20000"/>
                        </a:spcBef>
                        <a:defRPr>
                          <a:solidFill>
                            <a:schemeClr val="tx1"/>
                          </a:solidFill>
                          <a:latin typeface="Verdana" panose="020B0604030504040204" pitchFamily="34" charset="0"/>
                          <a:ea typeface="ヒラギノ角ゴ Pro W3" pitchFamily="-1" charset="-128"/>
                        </a:defRPr>
                      </a:lvl3pPr>
                      <a:lvl4pPr>
                        <a:spcBef>
                          <a:spcPct val="20000"/>
                        </a:spcBef>
                        <a:defRPr sz="1600">
                          <a:solidFill>
                            <a:schemeClr val="tx1"/>
                          </a:solidFill>
                          <a:latin typeface="Verdana" panose="020B0604030504040204" pitchFamily="34" charset="0"/>
                          <a:ea typeface="ヒラギノ角ゴ Pro W3" pitchFamily="-1" charset="-128"/>
                        </a:defRPr>
                      </a:lvl4pPr>
                      <a:lvl5pPr>
                        <a:spcBef>
                          <a:spcPct val="20000"/>
                        </a:spcBef>
                        <a:defRPr sz="1600">
                          <a:solidFill>
                            <a:schemeClr val="tx1"/>
                          </a:solidFill>
                          <a:latin typeface="Verdana" panose="020B0604030504040204" pitchFamily="34" charset="0"/>
                          <a:ea typeface="ヒラギノ角ゴ Pro W3" pitchFamily="-1" charset="-128"/>
                        </a:defRPr>
                      </a:lvl5pPr>
                      <a:lvl6pPr marL="457200" eaLnBrk="0" fontAlgn="base" hangingPunct="0">
                        <a:spcBef>
                          <a:spcPct val="20000"/>
                        </a:spcBef>
                        <a:spcAft>
                          <a:spcPct val="0"/>
                        </a:spcAft>
                        <a:defRPr sz="1600">
                          <a:solidFill>
                            <a:schemeClr val="tx1"/>
                          </a:solidFill>
                          <a:latin typeface="Verdana" panose="020B0604030504040204" pitchFamily="34" charset="0"/>
                          <a:ea typeface="ヒラギノ角ゴ Pro W3" pitchFamily="-1" charset="-128"/>
                        </a:defRPr>
                      </a:lvl6pPr>
                      <a:lvl7pPr marL="914400" eaLnBrk="0" fontAlgn="base" hangingPunct="0">
                        <a:spcBef>
                          <a:spcPct val="20000"/>
                        </a:spcBef>
                        <a:spcAft>
                          <a:spcPct val="0"/>
                        </a:spcAft>
                        <a:defRPr sz="1600">
                          <a:solidFill>
                            <a:schemeClr val="tx1"/>
                          </a:solidFill>
                          <a:latin typeface="Verdana" panose="020B0604030504040204" pitchFamily="34" charset="0"/>
                          <a:ea typeface="ヒラギノ角ゴ Pro W3" pitchFamily="-1" charset="-128"/>
                        </a:defRPr>
                      </a:lvl7pPr>
                      <a:lvl8pPr marL="1371600" eaLnBrk="0" fontAlgn="base" hangingPunct="0">
                        <a:spcBef>
                          <a:spcPct val="20000"/>
                        </a:spcBef>
                        <a:spcAft>
                          <a:spcPct val="0"/>
                        </a:spcAft>
                        <a:defRPr sz="1600">
                          <a:solidFill>
                            <a:schemeClr val="tx1"/>
                          </a:solidFill>
                          <a:latin typeface="Verdana" panose="020B0604030504040204" pitchFamily="34" charset="0"/>
                          <a:ea typeface="ヒラギノ角ゴ Pro W3" pitchFamily="-1" charset="-128"/>
                        </a:defRPr>
                      </a:lvl8pPr>
                      <a:lvl9pPr marL="1828800" eaLnBrk="0" fontAlgn="base" hangingPunct="0">
                        <a:spcBef>
                          <a:spcPct val="20000"/>
                        </a:spcBef>
                        <a:spcAft>
                          <a:spcPct val="0"/>
                        </a:spcAft>
                        <a:defRPr sz="1600">
                          <a:solidFill>
                            <a:schemeClr val="tx1"/>
                          </a:solidFill>
                          <a:latin typeface="Verdana" panose="020B0604030504040204" pitchFamily="34" charset="0"/>
                          <a:ea typeface="ヒラギノ角ゴ Pro W3" pitchFamily="-1" charset="-128"/>
                        </a:defRPr>
                      </a:lvl9p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latin typeface="Calibri" panose="020F0502020204030204" pitchFamily="34" charset="0"/>
                          <a:ea typeface="ＭＳ Ｐゴシック" panose="020B0600070205080204" pitchFamily="34" charset="-128"/>
                        </a:rPr>
                        <a:t>$91.51</a:t>
                      </a:r>
                    </a:p>
                  </a:txBody>
                  <a:tcPr marL="9525" marR="9525" marT="9525" marB="0" anchor="b" horzOverflow="overflow">
                    <a:lnL>
                      <a:noFill/>
                    </a:lnL>
                    <a:lnR>
                      <a:noFill/>
                    </a:lnR>
                    <a:lnT>
                      <a:noFill/>
                    </a:lnT>
                    <a:lnB>
                      <a:noFill/>
                    </a:lnB>
                    <a:lnTlToBr>
                      <a:noFill/>
                    </a:lnTlToBr>
                    <a:lnBlToTr>
                      <a:noFill/>
                    </a:lnBlToTr>
                    <a:noFill/>
                  </a:tcPr>
                </a:tc>
                <a:tc>
                  <a:txBody>
                    <a:bodyPr/>
                    <a:lstStyle>
                      <a:lvl1pPr defTabSz="457200">
                        <a:spcBef>
                          <a:spcPct val="20000"/>
                        </a:spcBef>
                        <a:defRPr sz="2400">
                          <a:solidFill>
                            <a:schemeClr val="tx1"/>
                          </a:solidFill>
                          <a:latin typeface="Verdana" panose="020B0604030504040204" pitchFamily="34" charset="0"/>
                          <a:ea typeface="ヒラギノ角ゴ Pro W3" pitchFamily="-1" charset="-128"/>
                        </a:defRPr>
                      </a:lvl1pPr>
                      <a:lvl2pPr marL="37931725" indent="-37474525" defTabSz="457200">
                        <a:spcBef>
                          <a:spcPct val="20000"/>
                        </a:spcBef>
                        <a:defRPr sz="2000">
                          <a:solidFill>
                            <a:schemeClr val="tx1"/>
                          </a:solidFill>
                          <a:latin typeface="Verdana" panose="020B0604030504040204" pitchFamily="34" charset="0"/>
                          <a:ea typeface="ヒラギノ角ゴ Pro W3" pitchFamily="-1" charset="-128"/>
                        </a:defRPr>
                      </a:lvl2pPr>
                      <a:lvl3pPr>
                        <a:spcBef>
                          <a:spcPct val="20000"/>
                        </a:spcBef>
                        <a:defRPr>
                          <a:solidFill>
                            <a:schemeClr val="tx1"/>
                          </a:solidFill>
                          <a:latin typeface="Verdana" panose="020B0604030504040204" pitchFamily="34" charset="0"/>
                          <a:ea typeface="ヒラギノ角ゴ Pro W3" pitchFamily="-1" charset="-128"/>
                        </a:defRPr>
                      </a:lvl3pPr>
                      <a:lvl4pPr>
                        <a:spcBef>
                          <a:spcPct val="20000"/>
                        </a:spcBef>
                        <a:defRPr sz="1600">
                          <a:solidFill>
                            <a:schemeClr val="tx1"/>
                          </a:solidFill>
                          <a:latin typeface="Verdana" panose="020B0604030504040204" pitchFamily="34" charset="0"/>
                          <a:ea typeface="ヒラギノ角ゴ Pro W3" pitchFamily="-1" charset="-128"/>
                        </a:defRPr>
                      </a:lvl4pPr>
                      <a:lvl5pPr>
                        <a:spcBef>
                          <a:spcPct val="20000"/>
                        </a:spcBef>
                        <a:defRPr sz="1600">
                          <a:solidFill>
                            <a:schemeClr val="tx1"/>
                          </a:solidFill>
                          <a:latin typeface="Verdana" panose="020B0604030504040204" pitchFamily="34" charset="0"/>
                          <a:ea typeface="ヒラギノ角ゴ Pro W3" pitchFamily="-1" charset="-128"/>
                        </a:defRPr>
                      </a:lvl5pPr>
                      <a:lvl6pPr marL="457200" eaLnBrk="0" fontAlgn="base" hangingPunct="0">
                        <a:spcBef>
                          <a:spcPct val="20000"/>
                        </a:spcBef>
                        <a:spcAft>
                          <a:spcPct val="0"/>
                        </a:spcAft>
                        <a:defRPr sz="1600">
                          <a:solidFill>
                            <a:schemeClr val="tx1"/>
                          </a:solidFill>
                          <a:latin typeface="Verdana" panose="020B0604030504040204" pitchFamily="34" charset="0"/>
                          <a:ea typeface="ヒラギノ角ゴ Pro W3" pitchFamily="-1" charset="-128"/>
                        </a:defRPr>
                      </a:lvl6pPr>
                      <a:lvl7pPr marL="914400" eaLnBrk="0" fontAlgn="base" hangingPunct="0">
                        <a:spcBef>
                          <a:spcPct val="20000"/>
                        </a:spcBef>
                        <a:spcAft>
                          <a:spcPct val="0"/>
                        </a:spcAft>
                        <a:defRPr sz="1600">
                          <a:solidFill>
                            <a:schemeClr val="tx1"/>
                          </a:solidFill>
                          <a:latin typeface="Verdana" panose="020B0604030504040204" pitchFamily="34" charset="0"/>
                          <a:ea typeface="ヒラギノ角ゴ Pro W3" pitchFamily="-1" charset="-128"/>
                        </a:defRPr>
                      </a:lvl7pPr>
                      <a:lvl8pPr marL="1371600" eaLnBrk="0" fontAlgn="base" hangingPunct="0">
                        <a:spcBef>
                          <a:spcPct val="20000"/>
                        </a:spcBef>
                        <a:spcAft>
                          <a:spcPct val="0"/>
                        </a:spcAft>
                        <a:defRPr sz="1600">
                          <a:solidFill>
                            <a:schemeClr val="tx1"/>
                          </a:solidFill>
                          <a:latin typeface="Verdana" panose="020B0604030504040204" pitchFamily="34" charset="0"/>
                          <a:ea typeface="ヒラギノ角ゴ Pro W3" pitchFamily="-1" charset="-128"/>
                        </a:defRPr>
                      </a:lvl8pPr>
                      <a:lvl9pPr marL="1828800" eaLnBrk="0" fontAlgn="base" hangingPunct="0">
                        <a:spcBef>
                          <a:spcPct val="20000"/>
                        </a:spcBef>
                        <a:spcAft>
                          <a:spcPct val="0"/>
                        </a:spcAft>
                        <a:defRPr sz="1600">
                          <a:solidFill>
                            <a:schemeClr val="tx1"/>
                          </a:solidFill>
                          <a:latin typeface="Verdana" panose="020B0604030504040204" pitchFamily="34" charset="0"/>
                          <a:ea typeface="ヒラギノ角ゴ Pro W3" pitchFamily="-1" charset="-128"/>
                        </a:defRPr>
                      </a:lvl9p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latin typeface="Calibri" panose="020F0502020204030204" pitchFamily="34" charset="0"/>
                          <a:ea typeface="ＭＳ Ｐゴシック" panose="020B0600070205080204" pitchFamily="34" charset="-128"/>
                        </a:rPr>
                        <a:t>$87.14</a:t>
                      </a:r>
                    </a:p>
                  </a:txBody>
                  <a:tcPr marL="9525" marR="9525" marT="9525" marB="0" anchor="b" horzOverflow="overflow">
                    <a:lnL>
                      <a:noFill/>
                    </a:lnL>
                    <a:lnR>
                      <a:noFill/>
                    </a:lnR>
                    <a:lnT>
                      <a:noFill/>
                    </a:lnT>
                    <a:lnB>
                      <a:noFill/>
                    </a:lnB>
                    <a:lnTlToBr>
                      <a:noFill/>
                    </a:lnTlToBr>
                    <a:lnBlToTr>
                      <a:noFill/>
                    </a:lnBlToTr>
                    <a:noFill/>
                  </a:tcPr>
                </a:tc>
                <a:extLst>
                  <a:ext uri="{0D108BD9-81ED-4DB2-BD59-A6C34878D82A}"/>
                </a:extLst>
              </a:tr>
            </a:tbl>
          </a:graphicData>
        </a:graphic>
      </p:graphicFrame>
    </p:spTree>
  </p:cSld>
  <p:clrMapOvr>
    <a:masterClrMapping/>
  </p:clrMapOvr>
  <p:transition spd="med">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3" name="Rectangle 4"/>
          <p:cNvSpPr>
            <a:spLocks noGrp="1" noChangeArrowheads="1"/>
          </p:cNvSpPr>
          <p:nvPr>
            <p:ph type="title"/>
          </p:nvPr>
        </p:nvSpPr>
        <p:spPr>
          <a:xfrm>
            <a:off x="1166813" y="169863"/>
            <a:ext cx="7696200" cy="1143000"/>
          </a:xfrm>
        </p:spPr>
        <p:txBody>
          <a:bodyPr/>
          <a:lstStyle/>
          <a:p>
            <a:pPr eaLnBrk="1" hangingPunct="1"/>
            <a:r>
              <a:rPr lang="en-US" altLang="en-US" smtClean="0"/>
              <a:t>Alternative Example 6.1 (cont'd)</a:t>
            </a:r>
          </a:p>
        </p:txBody>
      </p:sp>
      <p:sp>
        <p:nvSpPr>
          <p:cNvPr id="5124" name="TextBox 5"/>
          <p:cNvSpPr>
            <a:spLocks noGrp="1" noChangeArrowheads="1"/>
          </p:cNvSpPr>
          <p:nvPr>
            <p:ph idx="1"/>
          </p:nvPr>
        </p:nvSpPr>
        <p:spPr>
          <a:xfrm>
            <a:off x="457200" y="1439863"/>
            <a:ext cx="8382000" cy="4648200"/>
          </a:xfrm>
        </p:spPr>
        <p:txBody>
          <a:bodyPr rIns="91440"/>
          <a:lstStyle/>
          <a:p>
            <a:pPr eaLnBrk="1" hangingPunct="1"/>
            <a:r>
              <a:rPr lang="en-US" altLang="en-US" b="1" smtClean="0"/>
              <a:t>Solution</a:t>
            </a:r>
            <a:endParaRPr lang="en-US" altLang="en-US" smtClean="0"/>
          </a:p>
        </p:txBody>
      </p:sp>
      <p:graphicFrame>
        <p:nvGraphicFramePr>
          <p:cNvPr id="5122" name="Object 1"/>
          <p:cNvGraphicFramePr>
            <a:graphicFrameLocks noChangeAspect="1"/>
          </p:cNvGraphicFramePr>
          <p:nvPr/>
        </p:nvGraphicFramePr>
        <p:xfrm>
          <a:off x="1301750" y="2506663"/>
          <a:ext cx="4981575" cy="1782762"/>
        </p:xfrm>
        <a:graphic>
          <a:graphicData uri="http://schemas.openxmlformats.org/presentationml/2006/ole">
            <p:oleObj spid="_x0000_s5122" name="Equation" r:id="rId4" imgW="3797300" imgH="1358900" progId="Equation.DSMT4">
              <p:embed/>
            </p:oleObj>
          </a:graphicData>
        </a:graphic>
      </p:graphicFrame>
    </p:spTree>
  </p:cSld>
  <p:clrMapOvr>
    <a:masterClrMapping/>
  </p:clrMapOvr>
  <p:transition spd="med">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1160463" y="169863"/>
            <a:ext cx="7696200" cy="1143000"/>
          </a:xfrm>
        </p:spPr>
        <p:txBody>
          <a:bodyPr/>
          <a:lstStyle/>
          <a:p>
            <a:pPr eaLnBrk="1" hangingPunct="1"/>
            <a:r>
              <a:rPr lang="en-US" altLang="en-US" smtClean="0"/>
              <a:t>Zero-Coupon Bonds (cont'd)</a:t>
            </a:r>
          </a:p>
        </p:txBody>
      </p:sp>
      <p:sp>
        <p:nvSpPr>
          <p:cNvPr id="6148" name="Rectangle 3"/>
          <p:cNvSpPr>
            <a:spLocks noGrp="1" noChangeArrowheads="1"/>
          </p:cNvSpPr>
          <p:nvPr>
            <p:ph idx="1"/>
          </p:nvPr>
        </p:nvSpPr>
        <p:spPr>
          <a:xfrm>
            <a:off x="457200" y="1430338"/>
            <a:ext cx="8382000" cy="4648200"/>
          </a:xfrm>
        </p:spPr>
        <p:txBody>
          <a:bodyPr rIns="91440"/>
          <a:lstStyle/>
          <a:p>
            <a:pPr eaLnBrk="1" hangingPunct="1"/>
            <a:r>
              <a:rPr lang="en-US" altLang="en-US" smtClean="0"/>
              <a:t>Risk-Free Interest Rates</a:t>
            </a:r>
          </a:p>
          <a:p>
            <a:pPr lvl="1" eaLnBrk="1" hangingPunct="1">
              <a:spcBef>
                <a:spcPct val="50000"/>
              </a:spcBef>
            </a:pPr>
            <a:r>
              <a:rPr lang="en-US" altLang="en-US" smtClean="0"/>
              <a:t>A default-free zero-coupon bond that matures on date </a:t>
            </a:r>
            <a:r>
              <a:rPr lang="en-US" altLang="en-US" i="1" smtClean="0"/>
              <a:t>n</a:t>
            </a:r>
            <a:r>
              <a:rPr lang="en-US" altLang="en-US" smtClean="0"/>
              <a:t> provides a risk-free return over the same period. Thus, the Law of One Price guarantees that the </a:t>
            </a:r>
            <a:br>
              <a:rPr lang="en-US" altLang="en-US" smtClean="0"/>
            </a:br>
            <a:r>
              <a:rPr lang="en-US" altLang="en-US" smtClean="0"/>
              <a:t>risk-free interest rate equals the yield to maturity on such a bond.</a:t>
            </a:r>
          </a:p>
          <a:p>
            <a:pPr lvl="1" eaLnBrk="1" hangingPunct="1">
              <a:spcBef>
                <a:spcPct val="50000"/>
              </a:spcBef>
            </a:pPr>
            <a:r>
              <a:rPr lang="en-US" altLang="en-US" smtClean="0"/>
              <a:t>Risk-Free Interest Rate with Maturity </a:t>
            </a:r>
            <a:r>
              <a:rPr lang="en-US" altLang="en-US" i="1" smtClean="0"/>
              <a:t>n</a:t>
            </a:r>
          </a:p>
        </p:txBody>
      </p:sp>
      <p:graphicFrame>
        <p:nvGraphicFramePr>
          <p:cNvPr id="6146" name="Object 4"/>
          <p:cNvGraphicFramePr>
            <a:graphicFrameLocks noChangeAspect="1"/>
          </p:cNvGraphicFramePr>
          <p:nvPr/>
        </p:nvGraphicFramePr>
        <p:xfrm>
          <a:off x="1143000" y="5164138"/>
          <a:ext cx="1978025" cy="573087"/>
        </p:xfrm>
        <a:graphic>
          <a:graphicData uri="http://schemas.openxmlformats.org/presentationml/2006/ole">
            <p:oleObj spid="_x0000_s6146" name="Equation" r:id="rId4" imgW="787400" imgH="228600" progId="Equation.DSMT4">
              <p:embed/>
            </p:oleObj>
          </a:graphicData>
        </a:graphic>
      </p:graphicFrame>
    </p:spTree>
  </p:cSld>
  <p:clrMapOvr>
    <a:masterClrMapping/>
  </p:clrMapOvr>
  <p:transition spd="med">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1160463" y="169863"/>
            <a:ext cx="7696200" cy="1143000"/>
          </a:xfrm>
        </p:spPr>
        <p:txBody>
          <a:bodyPr/>
          <a:lstStyle/>
          <a:p>
            <a:pPr eaLnBrk="1" hangingPunct="1"/>
            <a:r>
              <a:rPr lang="en-US" altLang="en-US" smtClean="0"/>
              <a:t>Zero-Coupon Bonds (cont'd)</a:t>
            </a:r>
          </a:p>
        </p:txBody>
      </p:sp>
      <p:sp>
        <p:nvSpPr>
          <p:cNvPr id="49155" name="Rectangle 3"/>
          <p:cNvSpPr>
            <a:spLocks noGrp="1" noChangeArrowheads="1"/>
          </p:cNvSpPr>
          <p:nvPr>
            <p:ph idx="1"/>
          </p:nvPr>
        </p:nvSpPr>
        <p:spPr>
          <a:xfrm>
            <a:off x="457200" y="1430338"/>
            <a:ext cx="8382000" cy="4648200"/>
          </a:xfrm>
        </p:spPr>
        <p:txBody>
          <a:bodyPr rIns="91440"/>
          <a:lstStyle/>
          <a:p>
            <a:pPr eaLnBrk="1" hangingPunct="1"/>
            <a:r>
              <a:rPr lang="en-US" altLang="en-US" smtClean="0"/>
              <a:t>Risk-Free Interest Rates</a:t>
            </a:r>
          </a:p>
          <a:p>
            <a:pPr lvl="1" eaLnBrk="1" hangingPunct="1">
              <a:spcBef>
                <a:spcPct val="50000"/>
              </a:spcBef>
            </a:pPr>
            <a:r>
              <a:rPr lang="en-US" altLang="en-US" smtClean="0"/>
              <a:t>Spot Interest Rate</a:t>
            </a:r>
          </a:p>
          <a:p>
            <a:pPr lvl="2" eaLnBrk="1" hangingPunct="1">
              <a:spcBef>
                <a:spcPct val="30000"/>
              </a:spcBef>
            </a:pPr>
            <a:r>
              <a:rPr lang="en-US" altLang="en-US" smtClean="0"/>
              <a:t>Another term for a default-free, zero-coupon yield</a:t>
            </a:r>
          </a:p>
          <a:p>
            <a:pPr lvl="1" eaLnBrk="1" hangingPunct="1">
              <a:spcBef>
                <a:spcPct val="50000"/>
              </a:spcBef>
            </a:pPr>
            <a:r>
              <a:rPr lang="en-US" altLang="en-US" smtClean="0"/>
              <a:t>Zero-Coupon Yield Curve</a:t>
            </a:r>
          </a:p>
          <a:p>
            <a:pPr lvl="2" eaLnBrk="1" hangingPunct="1">
              <a:spcBef>
                <a:spcPct val="30000"/>
              </a:spcBef>
            </a:pPr>
            <a:r>
              <a:rPr lang="en-US" altLang="en-US" smtClean="0"/>
              <a:t>A plot of the yield of risk-free zero-coupon bonds as a function of the bond’s maturity date</a:t>
            </a:r>
          </a:p>
        </p:txBody>
      </p:sp>
    </p:spTree>
  </p:cSld>
  <p:clrMapOvr>
    <a:masterClrMapping/>
  </p:clrMapOvr>
  <p:transition spd="med">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1160463" y="160338"/>
            <a:ext cx="7696200" cy="1143000"/>
          </a:xfrm>
        </p:spPr>
        <p:txBody>
          <a:bodyPr/>
          <a:lstStyle/>
          <a:p>
            <a:pPr eaLnBrk="1" hangingPunct="1"/>
            <a:r>
              <a:rPr lang="en-US" altLang="en-US" smtClean="0"/>
              <a:t>Chapter Outline</a:t>
            </a:r>
          </a:p>
        </p:txBody>
      </p:sp>
      <p:sp>
        <p:nvSpPr>
          <p:cNvPr id="37891" name="Rectangle 3"/>
          <p:cNvSpPr>
            <a:spLocks noGrp="1" noChangeArrowheads="1"/>
          </p:cNvSpPr>
          <p:nvPr>
            <p:ph idx="1"/>
          </p:nvPr>
        </p:nvSpPr>
        <p:spPr>
          <a:xfrm>
            <a:off x="490538" y="1447800"/>
            <a:ext cx="8382000" cy="4648200"/>
          </a:xfrm>
        </p:spPr>
        <p:txBody>
          <a:bodyPr rIns="91440"/>
          <a:lstStyle/>
          <a:p>
            <a:pPr eaLnBrk="1" hangingPunct="1">
              <a:spcBef>
                <a:spcPct val="60000"/>
              </a:spcBef>
              <a:buFontTx/>
              <a:buNone/>
            </a:pPr>
            <a:r>
              <a:rPr lang="en-US" altLang="en-US" b="1" smtClean="0">
                <a:hlinkClick r:id="rId3" action="ppaction://hlinksldjump"/>
              </a:rPr>
              <a:t>6.1  </a:t>
            </a:r>
            <a:r>
              <a:rPr lang="en-US" altLang="en-US" smtClean="0">
                <a:hlinkClick r:id="rId3" action="ppaction://hlinksldjump"/>
              </a:rPr>
              <a:t>Bond Cash Flows, Prices, and Yields</a:t>
            </a:r>
            <a:endParaRPr lang="en-US" altLang="en-US" smtClean="0"/>
          </a:p>
          <a:p>
            <a:pPr eaLnBrk="1" hangingPunct="1">
              <a:spcBef>
                <a:spcPct val="60000"/>
              </a:spcBef>
              <a:buFontTx/>
              <a:buNone/>
            </a:pPr>
            <a:r>
              <a:rPr lang="en-US" altLang="en-US" b="1" smtClean="0">
                <a:hlinkClick r:id="rId4" action="ppaction://hlinksldjump"/>
              </a:rPr>
              <a:t>6.2  </a:t>
            </a:r>
            <a:r>
              <a:rPr lang="en-US" altLang="en-US" smtClean="0">
                <a:hlinkClick r:id="rId4" action="ppaction://hlinksldjump"/>
              </a:rPr>
              <a:t>Dynamic Behavior of Bond Prices</a:t>
            </a:r>
            <a:endParaRPr lang="en-US" altLang="en-US" smtClean="0"/>
          </a:p>
          <a:p>
            <a:pPr eaLnBrk="1" hangingPunct="1">
              <a:spcBef>
                <a:spcPct val="60000"/>
              </a:spcBef>
              <a:buFontTx/>
              <a:buNone/>
            </a:pPr>
            <a:r>
              <a:rPr lang="en-US" altLang="en-US" b="1" smtClean="0">
                <a:hlinkClick r:id="rId5" action="ppaction://hlinksldjump"/>
              </a:rPr>
              <a:t>6.3  </a:t>
            </a:r>
            <a:r>
              <a:rPr lang="en-US" altLang="en-US" smtClean="0">
                <a:hlinkClick r:id="rId5" action="ppaction://hlinksldjump"/>
              </a:rPr>
              <a:t>The Yield Curve and Bond Arbitrage</a:t>
            </a:r>
            <a:endParaRPr lang="en-US" altLang="en-US" smtClean="0"/>
          </a:p>
          <a:p>
            <a:pPr eaLnBrk="1" hangingPunct="1">
              <a:spcBef>
                <a:spcPct val="60000"/>
              </a:spcBef>
              <a:buFontTx/>
              <a:buNone/>
            </a:pPr>
            <a:r>
              <a:rPr lang="en-US" altLang="en-US" b="1" smtClean="0">
                <a:hlinkClick r:id="rId6" action="ppaction://hlinksldjump"/>
              </a:rPr>
              <a:t>6.4  </a:t>
            </a:r>
            <a:r>
              <a:rPr lang="en-US" altLang="en-US" smtClean="0">
                <a:hlinkClick r:id="rId6" action="ppaction://hlinksldjump"/>
              </a:rPr>
              <a:t>Corporate Bonds</a:t>
            </a:r>
            <a:endParaRPr lang="en-US" altLang="en-US" smtClean="0"/>
          </a:p>
          <a:p>
            <a:pPr eaLnBrk="1" hangingPunct="1">
              <a:spcBef>
                <a:spcPct val="60000"/>
              </a:spcBef>
              <a:buFontTx/>
              <a:buNone/>
            </a:pPr>
            <a:r>
              <a:rPr lang="en-US" altLang="en-US" b="1" smtClean="0">
                <a:hlinkClick r:id="rId7" action="ppaction://hlinksldjump"/>
              </a:rPr>
              <a:t>6.5</a:t>
            </a:r>
            <a:r>
              <a:rPr lang="en-US" altLang="en-US" smtClean="0">
                <a:hlinkClick r:id="rId7" action="ppaction://hlinksldjump"/>
              </a:rPr>
              <a:t>  Sovereign Bonds</a:t>
            </a:r>
            <a:endParaRPr lang="en-US" altLang="en-US" smtClean="0"/>
          </a:p>
        </p:txBody>
      </p:sp>
    </p:spTree>
  </p:cSld>
  <p:clrMapOvr>
    <a:masterClrMapping/>
  </p:clrMapOvr>
  <p:transition spd="med">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1160463" y="160338"/>
            <a:ext cx="7696200" cy="1143000"/>
          </a:xfrm>
        </p:spPr>
        <p:txBody>
          <a:bodyPr/>
          <a:lstStyle/>
          <a:p>
            <a:pPr eaLnBrk="1" hangingPunct="1"/>
            <a:r>
              <a:rPr lang="en-US" altLang="en-US" smtClean="0"/>
              <a:t>Coupon Bonds</a:t>
            </a:r>
          </a:p>
        </p:txBody>
      </p:sp>
      <p:sp>
        <p:nvSpPr>
          <p:cNvPr id="50179" name="Rectangle 3"/>
          <p:cNvSpPr>
            <a:spLocks noGrp="1" noChangeArrowheads="1"/>
          </p:cNvSpPr>
          <p:nvPr>
            <p:ph idx="1"/>
          </p:nvPr>
        </p:nvSpPr>
        <p:spPr>
          <a:xfrm>
            <a:off x="457200" y="1481138"/>
            <a:ext cx="8382000" cy="4648200"/>
          </a:xfrm>
        </p:spPr>
        <p:txBody>
          <a:bodyPr rIns="91440">
            <a:normAutofit lnSpcReduction="10000"/>
          </a:bodyPr>
          <a:lstStyle/>
          <a:p>
            <a:pPr eaLnBrk="1" hangingPunct="1">
              <a:lnSpc>
                <a:spcPct val="90000"/>
              </a:lnSpc>
            </a:pPr>
            <a:r>
              <a:rPr lang="en-US" altLang="en-US" smtClean="0"/>
              <a:t>Coupon Bonds</a:t>
            </a:r>
          </a:p>
          <a:p>
            <a:pPr lvl="1" eaLnBrk="1" hangingPunct="1">
              <a:lnSpc>
                <a:spcPct val="90000"/>
              </a:lnSpc>
              <a:spcBef>
                <a:spcPct val="30000"/>
              </a:spcBef>
            </a:pPr>
            <a:r>
              <a:rPr lang="en-US" altLang="en-US" smtClean="0"/>
              <a:t>Pay face value at maturity</a:t>
            </a:r>
          </a:p>
          <a:p>
            <a:pPr lvl="1" eaLnBrk="1" hangingPunct="1">
              <a:lnSpc>
                <a:spcPct val="90000"/>
              </a:lnSpc>
              <a:spcBef>
                <a:spcPct val="30000"/>
              </a:spcBef>
            </a:pPr>
            <a:r>
              <a:rPr lang="en-US" altLang="en-US" smtClean="0"/>
              <a:t>Pay regular coupon interest payments</a:t>
            </a:r>
          </a:p>
          <a:p>
            <a:pPr eaLnBrk="1" hangingPunct="1">
              <a:lnSpc>
                <a:spcPct val="90000"/>
              </a:lnSpc>
              <a:spcBef>
                <a:spcPct val="60000"/>
              </a:spcBef>
            </a:pPr>
            <a:r>
              <a:rPr lang="en-US" altLang="en-US" smtClean="0"/>
              <a:t>Treasury Notes</a:t>
            </a:r>
          </a:p>
          <a:p>
            <a:pPr lvl="1" eaLnBrk="1" hangingPunct="1">
              <a:lnSpc>
                <a:spcPct val="90000"/>
              </a:lnSpc>
              <a:spcBef>
                <a:spcPct val="30000"/>
              </a:spcBef>
            </a:pPr>
            <a:r>
              <a:rPr lang="en-US" altLang="en-US" smtClean="0"/>
              <a:t>U.S. Treasury coupon security with original maturities of 1–10 years</a:t>
            </a:r>
          </a:p>
          <a:p>
            <a:pPr eaLnBrk="1" hangingPunct="1">
              <a:lnSpc>
                <a:spcPct val="90000"/>
              </a:lnSpc>
              <a:spcBef>
                <a:spcPct val="50000"/>
              </a:spcBef>
            </a:pPr>
            <a:r>
              <a:rPr lang="en-US" altLang="en-US" smtClean="0"/>
              <a:t>Treasury Bonds</a:t>
            </a:r>
          </a:p>
          <a:p>
            <a:pPr lvl="1" eaLnBrk="1" hangingPunct="1">
              <a:lnSpc>
                <a:spcPct val="90000"/>
              </a:lnSpc>
              <a:spcBef>
                <a:spcPct val="30000"/>
              </a:spcBef>
            </a:pPr>
            <a:r>
              <a:rPr lang="en-US" altLang="en-US" smtClean="0"/>
              <a:t>U.S. Treasury coupon security with original maturities over 10 years</a:t>
            </a:r>
          </a:p>
        </p:txBody>
      </p:sp>
    </p:spTree>
  </p:cSld>
  <p:clrMapOvr>
    <a:masterClrMapping/>
  </p:clrMapOvr>
  <p:transition spd="med">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2" name="Rectangle 4"/>
          <p:cNvSpPr>
            <a:spLocks noGrp="1" noChangeArrowheads="1"/>
          </p:cNvSpPr>
          <p:nvPr>
            <p:ph type="title"/>
          </p:nvPr>
        </p:nvSpPr>
        <p:spPr>
          <a:xfrm>
            <a:off x="1176338" y="169863"/>
            <a:ext cx="7696200" cy="1143000"/>
          </a:xfrm>
        </p:spPr>
        <p:txBody>
          <a:bodyPr/>
          <a:lstStyle/>
          <a:p>
            <a:pPr eaLnBrk="1" hangingPunct="1"/>
            <a:r>
              <a:rPr lang="en-US" altLang="en-US" smtClean="0"/>
              <a:t>Textbook Example 6.2</a:t>
            </a:r>
          </a:p>
        </p:txBody>
      </p:sp>
      <p:pic>
        <p:nvPicPr>
          <p:cNvPr id="51203" name="Picture 4" descr="ex06_02a.gif"/>
          <p:cNvPicPr>
            <a:picLocks noChangeAspect="1"/>
          </p:cNvPicPr>
          <p:nvPr/>
        </p:nvPicPr>
        <p:blipFill>
          <a:blip r:embed="rId3" cstate="print"/>
          <a:srcRect/>
          <a:stretch>
            <a:fillRect/>
          </a:stretch>
        </p:blipFill>
        <p:spPr bwMode="auto">
          <a:xfrm>
            <a:off x="381000" y="2362200"/>
            <a:ext cx="8323263" cy="1612900"/>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226" name="Rectangle 4"/>
          <p:cNvSpPr>
            <a:spLocks noGrp="1" noChangeArrowheads="1"/>
          </p:cNvSpPr>
          <p:nvPr>
            <p:ph type="title"/>
          </p:nvPr>
        </p:nvSpPr>
        <p:spPr>
          <a:xfrm>
            <a:off x="1177925" y="169863"/>
            <a:ext cx="7696200" cy="1143000"/>
          </a:xfrm>
        </p:spPr>
        <p:txBody>
          <a:bodyPr/>
          <a:lstStyle/>
          <a:p>
            <a:pPr eaLnBrk="1" hangingPunct="1"/>
            <a:r>
              <a:rPr lang="en-US" altLang="en-US" smtClean="0"/>
              <a:t>Textbook Example 6.2 (cont'd)</a:t>
            </a:r>
          </a:p>
        </p:txBody>
      </p:sp>
      <p:pic>
        <p:nvPicPr>
          <p:cNvPr id="52227" name="Picture 3" descr="ex06_02b.gif"/>
          <p:cNvPicPr>
            <a:picLocks noChangeAspect="1"/>
          </p:cNvPicPr>
          <p:nvPr/>
        </p:nvPicPr>
        <p:blipFill>
          <a:blip r:embed="rId3" cstate="print"/>
          <a:srcRect/>
          <a:stretch>
            <a:fillRect/>
          </a:stretch>
        </p:blipFill>
        <p:spPr bwMode="auto">
          <a:xfrm>
            <a:off x="381000" y="2133600"/>
            <a:ext cx="8247063" cy="2789238"/>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0" name="Rectangle 4"/>
          <p:cNvSpPr>
            <a:spLocks noGrp="1" noChangeArrowheads="1"/>
          </p:cNvSpPr>
          <p:nvPr>
            <p:ph type="title"/>
          </p:nvPr>
        </p:nvSpPr>
        <p:spPr>
          <a:xfrm>
            <a:off x="1160463" y="169863"/>
            <a:ext cx="7696200" cy="1143000"/>
          </a:xfrm>
        </p:spPr>
        <p:txBody>
          <a:bodyPr/>
          <a:lstStyle/>
          <a:p>
            <a:pPr eaLnBrk="1" hangingPunct="1"/>
            <a:r>
              <a:rPr lang="en-US" altLang="en-US" smtClean="0"/>
              <a:t>Alternative Example 6.2</a:t>
            </a:r>
          </a:p>
        </p:txBody>
      </p:sp>
      <p:sp>
        <p:nvSpPr>
          <p:cNvPr id="53251" name="Content Placeholder 10"/>
          <p:cNvSpPr>
            <a:spLocks noGrp="1"/>
          </p:cNvSpPr>
          <p:nvPr>
            <p:ph idx="1"/>
          </p:nvPr>
        </p:nvSpPr>
        <p:spPr>
          <a:xfrm>
            <a:off x="457200" y="1430338"/>
            <a:ext cx="8382000" cy="2133600"/>
          </a:xfrm>
        </p:spPr>
        <p:txBody>
          <a:bodyPr rIns="91440">
            <a:normAutofit fontScale="92500" lnSpcReduction="10000"/>
          </a:bodyPr>
          <a:lstStyle/>
          <a:p>
            <a:pPr eaLnBrk="1" hangingPunct="1"/>
            <a:r>
              <a:rPr lang="en-US" altLang="en-US" b="1" smtClean="0"/>
              <a:t>Problem</a:t>
            </a:r>
            <a:endParaRPr lang="en-US" altLang="en-US" smtClean="0"/>
          </a:p>
          <a:p>
            <a:pPr lvl="1" eaLnBrk="1" hangingPunct="1"/>
            <a:r>
              <a:rPr lang="en-US" altLang="en-US" smtClean="0"/>
              <a:t>Suppose that Proctor &amp; Gamble has just issued a 10-year, $1000 bond with a 4% coupon and semi-annual coupon payments.  What cash flows will you receive if you hold the bond until maturity?</a:t>
            </a:r>
          </a:p>
          <a:p>
            <a:pPr eaLnBrk="1" hangingPunct="1"/>
            <a:endParaRPr lang="en-US" altLang="en-US" smtClean="0"/>
          </a:p>
        </p:txBody>
      </p:sp>
    </p:spTree>
  </p:cSld>
  <p:clrMapOvr>
    <a:masterClrMapping/>
  </p:clrMapOvr>
  <p:transition spd="med">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274" name="Rectangle 4"/>
          <p:cNvSpPr>
            <a:spLocks noGrp="1" noChangeArrowheads="1"/>
          </p:cNvSpPr>
          <p:nvPr>
            <p:ph type="title"/>
          </p:nvPr>
        </p:nvSpPr>
        <p:spPr>
          <a:xfrm>
            <a:off x="1160463" y="169863"/>
            <a:ext cx="7696200" cy="1143000"/>
          </a:xfrm>
        </p:spPr>
        <p:txBody>
          <a:bodyPr/>
          <a:lstStyle/>
          <a:p>
            <a:pPr eaLnBrk="1" hangingPunct="1"/>
            <a:r>
              <a:rPr lang="en-US" altLang="en-US" smtClean="0"/>
              <a:t>Alternative Example 6.2 (cont'd)</a:t>
            </a:r>
          </a:p>
        </p:txBody>
      </p:sp>
      <p:sp>
        <p:nvSpPr>
          <p:cNvPr id="54275" name="TextBox 5"/>
          <p:cNvSpPr>
            <a:spLocks noGrp="1" noChangeArrowheads="1"/>
          </p:cNvSpPr>
          <p:nvPr>
            <p:ph idx="1"/>
          </p:nvPr>
        </p:nvSpPr>
        <p:spPr>
          <a:xfrm>
            <a:off x="457200" y="1439863"/>
            <a:ext cx="8382000" cy="4648200"/>
          </a:xfrm>
        </p:spPr>
        <p:txBody>
          <a:bodyPr rIns="91440">
            <a:normAutofit lnSpcReduction="10000"/>
          </a:bodyPr>
          <a:lstStyle/>
          <a:p>
            <a:pPr eaLnBrk="1" hangingPunct="1"/>
            <a:r>
              <a:rPr lang="en-US" altLang="en-US" b="1" smtClean="0"/>
              <a:t>Solution:</a:t>
            </a:r>
          </a:p>
          <a:p>
            <a:pPr lvl="1" eaLnBrk="1" hangingPunct="1"/>
            <a:r>
              <a:rPr lang="en-US" altLang="en-US" smtClean="0"/>
              <a:t>Here is the timeline, based on a six-month period:</a:t>
            </a:r>
          </a:p>
          <a:p>
            <a:pPr lvl="1" eaLnBrk="1" hangingPunct="1"/>
            <a:endParaRPr lang="en-US" altLang="en-US" smtClean="0"/>
          </a:p>
          <a:p>
            <a:pPr lvl="1" eaLnBrk="1" hangingPunct="1"/>
            <a:endParaRPr lang="en-US" altLang="en-US" smtClean="0"/>
          </a:p>
          <a:p>
            <a:pPr lvl="1" eaLnBrk="1" hangingPunct="1"/>
            <a:endParaRPr lang="en-US" altLang="en-US" smtClean="0"/>
          </a:p>
          <a:p>
            <a:pPr lvl="1" eaLnBrk="1" hangingPunct="1"/>
            <a:endParaRPr lang="en-US" altLang="en-US" smtClean="0"/>
          </a:p>
          <a:p>
            <a:pPr lvl="1" eaLnBrk="1" hangingPunct="1"/>
            <a:endParaRPr lang="en-US" altLang="en-US" smtClean="0"/>
          </a:p>
          <a:p>
            <a:pPr lvl="1" eaLnBrk="1" hangingPunct="1"/>
            <a:r>
              <a:rPr lang="en-US" altLang="en-US" smtClean="0"/>
              <a:t>Note that the last payment is composed of both a coupon payment of $20 and the face value payment of $1000.</a:t>
            </a:r>
          </a:p>
          <a:p>
            <a:pPr lvl="1" eaLnBrk="1" hangingPunct="1"/>
            <a:endParaRPr lang="en-US" altLang="en-US" smtClean="0"/>
          </a:p>
        </p:txBody>
      </p:sp>
      <p:pic>
        <p:nvPicPr>
          <p:cNvPr id="54276" name="Picture 2"/>
          <p:cNvPicPr>
            <a:picLocks noChangeAspect="1" noChangeArrowheads="1"/>
          </p:cNvPicPr>
          <p:nvPr/>
        </p:nvPicPr>
        <p:blipFill>
          <a:blip r:embed="rId3" cstate="print"/>
          <a:srcRect/>
          <a:stretch>
            <a:fillRect/>
          </a:stretch>
        </p:blipFill>
        <p:spPr bwMode="auto">
          <a:xfrm>
            <a:off x="990600" y="2963863"/>
            <a:ext cx="7573963" cy="1600200"/>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1160463" y="169863"/>
            <a:ext cx="7696200" cy="1143000"/>
          </a:xfrm>
        </p:spPr>
        <p:txBody>
          <a:bodyPr/>
          <a:lstStyle/>
          <a:p>
            <a:pPr eaLnBrk="1" hangingPunct="1"/>
            <a:r>
              <a:rPr lang="en-US" altLang="en-US" smtClean="0"/>
              <a:t>Coupon Bonds (cont'd)</a:t>
            </a:r>
          </a:p>
        </p:txBody>
      </p:sp>
      <p:sp>
        <p:nvSpPr>
          <p:cNvPr id="7172" name="Rectangle 3"/>
          <p:cNvSpPr>
            <a:spLocks noGrp="1" noChangeArrowheads="1"/>
          </p:cNvSpPr>
          <p:nvPr>
            <p:ph idx="1"/>
          </p:nvPr>
        </p:nvSpPr>
        <p:spPr>
          <a:xfrm>
            <a:off x="457200" y="1430338"/>
            <a:ext cx="8382000" cy="4648200"/>
          </a:xfrm>
        </p:spPr>
        <p:txBody>
          <a:bodyPr rIns="91440"/>
          <a:lstStyle/>
          <a:p>
            <a:pPr eaLnBrk="1" hangingPunct="1"/>
            <a:r>
              <a:rPr lang="en-US" altLang="en-US" smtClean="0"/>
              <a:t>Yield to Maturity</a:t>
            </a:r>
          </a:p>
          <a:p>
            <a:pPr lvl="1" eaLnBrk="1" hangingPunct="1">
              <a:spcBef>
                <a:spcPct val="30000"/>
              </a:spcBef>
            </a:pPr>
            <a:r>
              <a:rPr lang="en-US" altLang="en-US" smtClean="0"/>
              <a:t>The YTM is the </a:t>
            </a:r>
            <a:r>
              <a:rPr lang="en-US" altLang="en-US" i="1" smtClean="0"/>
              <a:t>single</a:t>
            </a:r>
            <a:r>
              <a:rPr lang="en-US" altLang="en-US" smtClean="0"/>
              <a:t> discount rate that equates the present value of the bond’s remaining cash flows to its current price.</a:t>
            </a:r>
          </a:p>
          <a:p>
            <a:pPr lvl="1" eaLnBrk="1" hangingPunct="1">
              <a:spcBef>
                <a:spcPct val="400000"/>
              </a:spcBef>
            </a:pPr>
            <a:r>
              <a:rPr lang="en-US" altLang="en-US" smtClean="0"/>
              <a:t>Yield to Maturity of a Coupon Bond</a:t>
            </a:r>
          </a:p>
        </p:txBody>
      </p:sp>
      <p:pic>
        <p:nvPicPr>
          <p:cNvPr id="7173" name="Picture 4" descr="BD_08p215_TL"/>
          <p:cNvPicPr>
            <a:picLocks noChangeAspect="1" noChangeArrowheads="1"/>
          </p:cNvPicPr>
          <p:nvPr/>
        </p:nvPicPr>
        <p:blipFill>
          <a:blip r:embed="rId4" cstate="print"/>
          <a:srcRect/>
          <a:stretch>
            <a:fillRect/>
          </a:stretch>
        </p:blipFill>
        <p:spPr bwMode="auto">
          <a:xfrm>
            <a:off x="800100" y="3430588"/>
            <a:ext cx="7723188" cy="781050"/>
          </a:xfrm>
          <a:prstGeom prst="rect">
            <a:avLst/>
          </a:prstGeom>
          <a:noFill/>
          <a:ln w="9525">
            <a:noFill/>
            <a:miter lim="800000"/>
            <a:headEnd/>
            <a:tailEnd/>
          </a:ln>
        </p:spPr>
      </p:pic>
      <p:graphicFrame>
        <p:nvGraphicFramePr>
          <p:cNvPr id="7170" name="Object 5"/>
          <p:cNvGraphicFramePr>
            <a:graphicFrameLocks noChangeAspect="1"/>
          </p:cNvGraphicFramePr>
          <p:nvPr/>
        </p:nvGraphicFramePr>
        <p:xfrm>
          <a:off x="1054100" y="5208588"/>
          <a:ext cx="6323013" cy="919162"/>
        </p:xfrm>
        <a:graphic>
          <a:graphicData uri="http://schemas.openxmlformats.org/presentationml/2006/ole">
            <p:oleObj spid="_x0000_s7170" name="Equation" r:id="rId5" imgW="3149600" imgH="457200" progId="Equation.DSMT4">
              <p:embed/>
            </p:oleObj>
          </a:graphicData>
        </a:graphic>
      </p:graphicFrame>
    </p:spTree>
  </p:cSld>
  <p:clrMapOvr>
    <a:masterClrMapping/>
  </p:clrMapOvr>
  <p:transition spd="med">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8" name="Rectangle 4"/>
          <p:cNvSpPr>
            <a:spLocks noGrp="1" noChangeArrowheads="1"/>
          </p:cNvSpPr>
          <p:nvPr>
            <p:ph type="title"/>
          </p:nvPr>
        </p:nvSpPr>
        <p:spPr>
          <a:xfrm>
            <a:off x="1176338" y="169863"/>
            <a:ext cx="7696200" cy="1143000"/>
          </a:xfrm>
        </p:spPr>
        <p:txBody>
          <a:bodyPr/>
          <a:lstStyle/>
          <a:p>
            <a:pPr eaLnBrk="1" hangingPunct="1"/>
            <a:r>
              <a:rPr lang="en-US" altLang="en-US" smtClean="0"/>
              <a:t>Textbook Example 6.3</a:t>
            </a:r>
          </a:p>
        </p:txBody>
      </p:sp>
      <p:pic>
        <p:nvPicPr>
          <p:cNvPr id="55299" name="Picture 3" descr="ex06_03a.gif"/>
          <p:cNvPicPr>
            <a:picLocks noChangeAspect="1"/>
          </p:cNvPicPr>
          <p:nvPr/>
        </p:nvPicPr>
        <p:blipFill>
          <a:blip r:embed="rId3" cstate="print"/>
          <a:srcRect/>
          <a:stretch>
            <a:fillRect/>
          </a:stretch>
        </p:blipFill>
        <p:spPr bwMode="auto">
          <a:xfrm>
            <a:off x="457200" y="2286000"/>
            <a:ext cx="8247063" cy="1852613"/>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322" name="Rectangle 4"/>
          <p:cNvSpPr>
            <a:spLocks noGrp="1" noChangeArrowheads="1"/>
          </p:cNvSpPr>
          <p:nvPr>
            <p:ph type="title"/>
          </p:nvPr>
        </p:nvSpPr>
        <p:spPr>
          <a:xfrm>
            <a:off x="1176338" y="169863"/>
            <a:ext cx="7696200" cy="1143000"/>
          </a:xfrm>
        </p:spPr>
        <p:txBody>
          <a:bodyPr/>
          <a:lstStyle/>
          <a:p>
            <a:pPr eaLnBrk="1" hangingPunct="1"/>
            <a:r>
              <a:rPr lang="en-US" altLang="en-US" smtClean="0"/>
              <a:t>Textbook Example 6.3 (cont'd)</a:t>
            </a:r>
          </a:p>
        </p:txBody>
      </p:sp>
      <p:pic>
        <p:nvPicPr>
          <p:cNvPr id="56323" name="Picture 4" descr="Y:\Graphics\Powerpoint\PEARSON\BERK\Final files\ch06\c06s003.jpg"/>
          <p:cNvPicPr>
            <a:picLocks noChangeAspect="1" noChangeArrowheads="1"/>
          </p:cNvPicPr>
          <p:nvPr/>
        </p:nvPicPr>
        <p:blipFill>
          <a:blip r:embed="rId3" cstate="print"/>
          <a:srcRect/>
          <a:stretch>
            <a:fillRect/>
          </a:stretch>
        </p:blipFill>
        <p:spPr bwMode="auto">
          <a:xfrm>
            <a:off x="498475" y="1895475"/>
            <a:ext cx="8147050" cy="3895725"/>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196" name="Rectangle 2"/>
          <p:cNvSpPr>
            <a:spLocks noGrp="1" noChangeArrowheads="1"/>
          </p:cNvSpPr>
          <p:nvPr>
            <p:ph type="title"/>
          </p:nvPr>
        </p:nvSpPr>
        <p:spPr>
          <a:xfrm>
            <a:off x="1143000" y="169863"/>
            <a:ext cx="7696200" cy="1143000"/>
          </a:xfrm>
        </p:spPr>
        <p:txBody>
          <a:bodyPr/>
          <a:lstStyle/>
          <a:p>
            <a:r>
              <a:rPr lang="en-US" altLang="en-US" smtClean="0"/>
              <a:t>Financial Calculator Solution</a:t>
            </a:r>
          </a:p>
        </p:txBody>
      </p:sp>
      <p:sp>
        <p:nvSpPr>
          <p:cNvPr id="6" name="Rectangle 3"/>
          <p:cNvSpPr txBox="1">
            <a:spLocks noChangeArrowheads="1"/>
          </p:cNvSpPr>
          <p:nvPr/>
        </p:nvSpPr>
        <p:spPr bwMode="auto">
          <a:xfrm>
            <a:off x="544513" y="1600200"/>
            <a:ext cx="8294687" cy="4572000"/>
          </a:xfrm>
          <a:prstGeom prst="rect">
            <a:avLst/>
          </a:prstGeom>
          <a:noFill/>
          <a:ln w="9525">
            <a:noFill/>
            <a:miter lim="800000"/>
            <a:headEnd/>
            <a:tailEnd/>
          </a:ln>
        </p:spPr>
        <p:txBody>
          <a:bodyPr lIns="0" tIns="0" bIns="0"/>
          <a:lstStyle/>
          <a:p>
            <a:pPr marL="342900" indent="-342900" eaLnBrk="1" hangingPunct="1">
              <a:spcBef>
                <a:spcPct val="20000"/>
              </a:spcBef>
              <a:buFontTx/>
              <a:buChar char="•"/>
              <a:defRPr/>
            </a:pPr>
            <a:r>
              <a:rPr lang="en-US" sz="2800" b="0" dirty="0">
                <a:latin typeface="+mn-lt"/>
                <a:ea typeface="ヒラギノ角ゴ Pro W3" pitchFamily="-1" charset="-128"/>
                <a:cs typeface="ヒラギノ角ゴ Pro W3" pitchFamily="-1" charset="-128"/>
              </a:rPr>
              <a:t>Since the bond pays interest semi-annually, the calculator should be set to </a:t>
            </a:r>
            <a:r>
              <a:rPr lang="en-US" sz="2800" b="0" kern="0" dirty="0">
                <a:latin typeface="+mn-lt"/>
                <a:ea typeface="ヒラギノ角ゴ Pro W3" pitchFamily="-1" charset="-128"/>
                <a:cs typeface="ヒラギノ角ゴ Pro W3" pitchFamily="-1" charset="-128"/>
              </a:rPr>
              <a:t>2 periods per year.</a:t>
            </a:r>
          </a:p>
        </p:txBody>
      </p:sp>
      <p:graphicFrame>
        <p:nvGraphicFramePr>
          <p:cNvPr id="8194" name="Object 4"/>
          <p:cNvGraphicFramePr>
            <a:graphicFrameLocks noChangeAspect="1"/>
          </p:cNvGraphicFramePr>
          <p:nvPr/>
        </p:nvGraphicFramePr>
        <p:xfrm>
          <a:off x="544513" y="4260850"/>
          <a:ext cx="6019800" cy="2152650"/>
        </p:xfrm>
        <a:graphic>
          <a:graphicData uri="http://schemas.openxmlformats.org/presentationml/2006/ole">
            <p:oleObj spid="_x0000_s8194" name="Visio" r:id="rId4" imgW="5886839" imgH="2104255" progId="Visio.Drawing.11">
              <p:embed/>
            </p:oleObj>
          </a:graphicData>
        </a:graphic>
      </p:graphicFrame>
      <p:graphicFrame>
        <p:nvGraphicFramePr>
          <p:cNvPr id="8195" name="Object 5"/>
          <p:cNvGraphicFramePr>
            <a:graphicFrameLocks noChangeAspect="1"/>
          </p:cNvGraphicFramePr>
          <p:nvPr/>
        </p:nvGraphicFramePr>
        <p:xfrm>
          <a:off x="762000" y="3508375"/>
          <a:ext cx="3041650" cy="739775"/>
        </p:xfrm>
        <a:graphic>
          <a:graphicData uri="http://schemas.openxmlformats.org/presentationml/2006/ole">
            <p:oleObj spid="_x0000_s8195" name="Visio" r:id="rId5" imgW="3018536" imgH="732529" progId="Visio.Drawing.11">
              <p:embed/>
            </p:oleObj>
          </a:graphicData>
        </a:graphic>
      </p:graphicFrame>
    </p:spTree>
  </p:cSld>
  <p:clrMapOvr>
    <a:masterClrMapping/>
  </p:clrMapOvr>
  <p:transition spd="med">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346" name="Rectangle 4"/>
          <p:cNvSpPr>
            <a:spLocks noGrp="1" noChangeArrowheads="1"/>
          </p:cNvSpPr>
          <p:nvPr>
            <p:ph type="title"/>
          </p:nvPr>
        </p:nvSpPr>
        <p:spPr>
          <a:xfrm>
            <a:off x="1162050" y="169863"/>
            <a:ext cx="7696200" cy="1143000"/>
          </a:xfrm>
        </p:spPr>
        <p:txBody>
          <a:bodyPr/>
          <a:lstStyle/>
          <a:p>
            <a:pPr eaLnBrk="1" hangingPunct="1"/>
            <a:r>
              <a:rPr lang="en-US" altLang="en-US" smtClean="0"/>
              <a:t>Alternative Example 6.3</a:t>
            </a:r>
          </a:p>
        </p:txBody>
      </p:sp>
      <p:sp>
        <p:nvSpPr>
          <p:cNvPr id="57347" name="Rectangle 5"/>
          <p:cNvSpPr>
            <a:spLocks noGrp="1" noChangeArrowheads="1"/>
          </p:cNvSpPr>
          <p:nvPr>
            <p:ph idx="1"/>
          </p:nvPr>
        </p:nvSpPr>
        <p:spPr>
          <a:xfrm>
            <a:off x="457200" y="1430338"/>
            <a:ext cx="8382000" cy="4648200"/>
          </a:xfrm>
        </p:spPr>
        <p:txBody>
          <a:bodyPr rIns="91440"/>
          <a:lstStyle/>
          <a:p>
            <a:pPr eaLnBrk="1" hangingPunct="1"/>
            <a:r>
              <a:rPr lang="en-US" altLang="en-US" b="1" smtClean="0"/>
              <a:t>Problem</a:t>
            </a:r>
            <a:endParaRPr lang="en-US" altLang="en-US" smtClean="0"/>
          </a:p>
          <a:p>
            <a:pPr lvl="1" eaLnBrk="1" hangingPunct="1">
              <a:spcBef>
                <a:spcPct val="60000"/>
              </a:spcBef>
            </a:pPr>
            <a:r>
              <a:rPr lang="en-US" altLang="en-US" smtClean="0"/>
              <a:t>Consider the following semi-annual bond:</a:t>
            </a:r>
          </a:p>
          <a:p>
            <a:pPr lvl="2" eaLnBrk="1" hangingPunct="1">
              <a:spcBef>
                <a:spcPct val="35000"/>
              </a:spcBef>
            </a:pPr>
            <a:r>
              <a:rPr lang="en-US" altLang="en-US" smtClean="0"/>
              <a:t>$1000 par value</a:t>
            </a:r>
          </a:p>
          <a:p>
            <a:pPr lvl="2" eaLnBrk="1" hangingPunct="1">
              <a:spcBef>
                <a:spcPct val="35000"/>
              </a:spcBef>
            </a:pPr>
            <a:r>
              <a:rPr lang="en-US" altLang="en-US" smtClean="0"/>
              <a:t>7 years until maturity</a:t>
            </a:r>
          </a:p>
          <a:p>
            <a:pPr lvl="2" eaLnBrk="1" hangingPunct="1">
              <a:spcBef>
                <a:spcPct val="35000"/>
              </a:spcBef>
            </a:pPr>
            <a:r>
              <a:rPr lang="en-US" altLang="en-US" smtClean="0"/>
              <a:t>9% coupon rate</a:t>
            </a:r>
          </a:p>
          <a:p>
            <a:pPr lvl="2" eaLnBrk="1" hangingPunct="1">
              <a:spcBef>
                <a:spcPct val="35000"/>
              </a:spcBef>
            </a:pPr>
            <a:r>
              <a:rPr lang="en-US" altLang="en-US" smtClean="0"/>
              <a:t>Price is $1,080.55</a:t>
            </a:r>
          </a:p>
          <a:p>
            <a:pPr lvl="1" eaLnBrk="1" hangingPunct="1">
              <a:spcBef>
                <a:spcPct val="60000"/>
              </a:spcBef>
            </a:pPr>
            <a:r>
              <a:rPr lang="en-US" altLang="en-US" b="1" smtClean="0"/>
              <a:t>What is the bond’s yield to maturity?</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Title 1"/>
          <p:cNvSpPr>
            <a:spLocks noGrp="1"/>
          </p:cNvSpPr>
          <p:nvPr>
            <p:ph type="title"/>
          </p:nvPr>
        </p:nvSpPr>
        <p:spPr>
          <a:xfrm>
            <a:off x="1150938" y="169863"/>
            <a:ext cx="7696200" cy="1143000"/>
          </a:xfrm>
        </p:spPr>
        <p:txBody>
          <a:bodyPr/>
          <a:lstStyle/>
          <a:p>
            <a:pPr eaLnBrk="1" hangingPunct="1"/>
            <a:r>
              <a:rPr lang="en-US" altLang="en-US" smtClean="0"/>
              <a:t>Learning Objectives</a:t>
            </a:r>
          </a:p>
        </p:txBody>
      </p:sp>
      <p:sp>
        <p:nvSpPr>
          <p:cNvPr id="38915" name="Content Placeholder 2"/>
          <p:cNvSpPr>
            <a:spLocks noGrp="1"/>
          </p:cNvSpPr>
          <p:nvPr>
            <p:ph idx="1"/>
          </p:nvPr>
        </p:nvSpPr>
        <p:spPr>
          <a:xfrm>
            <a:off x="465138" y="1430338"/>
            <a:ext cx="8382000" cy="4648200"/>
          </a:xfrm>
        </p:spPr>
        <p:txBody>
          <a:bodyPr rIns="91440"/>
          <a:lstStyle/>
          <a:p>
            <a:pPr marL="514350" indent="-514350" eaLnBrk="1" hangingPunct="1">
              <a:buFontTx/>
              <a:buAutoNum type="arabicPeriod"/>
            </a:pPr>
            <a:r>
              <a:rPr lang="en-US" altLang="en-US" smtClean="0"/>
              <a:t>Identify the cash flows for both coupon bonds and zero-coupon bonds, and calculate the value for each type of bond.</a:t>
            </a:r>
          </a:p>
          <a:p>
            <a:pPr marL="514350" indent="-514350" eaLnBrk="1" hangingPunct="1">
              <a:buFontTx/>
              <a:buAutoNum type="arabicPeriod"/>
            </a:pPr>
            <a:r>
              <a:rPr lang="en-US" altLang="en-US" smtClean="0"/>
              <a:t>Calculate the yield to maturity for both coupon and zero-coupon bonds, and interpret its meaning for each.</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20" name="Rectangle 2"/>
          <p:cNvSpPr>
            <a:spLocks noGrp="1" noChangeArrowheads="1"/>
          </p:cNvSpPr>
          <p:nvPr>
            <p:ph type="title"/>
          </p:nvPr>
        </p:nvSpPr>
        <p:spPr>
          <a:xfrm>
            <a:off x="1160463" y="169863"/>
            <a:ext cx="7696200" cy="1143000"/>
          </a:xfrm>
        </p:spPr>
        <p:txBody>
          <a:bodyPr/>
          <a:lstStyle/>
          <a:p>
            <a:pPr eaLnBrk="1" hangingPunct="1"/>
            <a:r>
              <a:rPr lang="en-US" altLang="en-US" smtClean="0"/>
              <a:t>Alternative Example 6.3</a:t>
            </a:r>
          </a:p>
        </p:txBody>
      </p:sp>
      <p:graphicFrame>
        <p:nvGraphicFramePr>
          <p:cNvPr id="9218" name="Object 4"/>
          <p:cNvGraphicFramePr>
            <a:graphicFrameLocks noChangeAspect="1"/>
          </p:cNvGraphicFramePr>
          <p:nvPr>
            <p:ph idx="1"/>
          </p:nvPr>
        </p:nvGraphicFramePr>
        <p:xfrm>
          <a:off x="465138" y="3165475"/>
          <a:ext cx="3041650" cy="738188"/>
        </p:xfrm>
        <a:graphic>
          <a:graphicData uri="http://schemas.openxmlformats.org/presentationml/2006/ole">
            <p:oleObj spid="_x0000_s9218" name="Visio" r:id="rId4" imgW="3018536" imgH="732529" progId="Visio.Drawing.11">
              <p:embed/>
            </p:oleObj>
          </a:graphicData>
        </a:graphic>
      </p:graphicFrame>
      <p:graphicFrame>
        <p:nvGraphicFramePr>
          <p:cNvPr id="9219" name="Object 6"/>
          <p:cNvGraphicFramePr>
            <a:graphicFrameLocks noChangeAspect="1"/>
          </p:cNvGraphicFramePr>
          <p:nvPr>
            <p:ph sz="quarter" idx="4294967295"/>
          </p:nvPr>
        </p:nvGraphicFramePr>
        <p:xfrm>
          <a:off x="0" y="4148138"/>
          <a:ext cx="5849938" cy="2092325"/>
        </p:xfrm>
        <a:graphic>
          <a:graphicData uri="http://schemas.openxmlformats.org/presentationml/2006/ole">
            <p:oleObj spid="_x0000_s9219" name="Visio" r:id="rId5" imgW="5886839" imgH="2104255" progId="Visio.Drawing.11">
              <p:embed/>
            </p:oleObj>
          </a:graphicData>
        </a:graphic>
      </p:graphicFrame>
      <p:sp>
        <p:nvSpPr>
          <p:cNvPr id="9221" name="Rectangle 3"/>
          <p:cNvSpPr txBox="1">
            <a:spLocks noChangeArrowheads="1"/>
          </p:cNvSpPr>
          <p:nvPr/>
        </p:nvSpPr>
        <p:spPr bwMode="auto">
          <a:xfrm>
            <a:off x="465138" y="1436688"/>
            <a:ext cx="8294687" cy="4572000"/>
          </a:xfrm>
          <a:prstGeom prst="rect">
            <a:avLst/>
          </a:prstGeom>
          <a:noFill/>
          <a:ln w="9525">
            <a:noFill/>
            <a:miter lim="800000"/>
            <a:headEnd/>
            <a:tailEnd/>
          </a:ln>
        </p:spPr>
        <p:txBody>
          <a:bodyPr lIns="0" tIns="0" bIns="0"/>
          <a:lstStyle/>
          <a:p>
            <a:pPr marL="342900" indent="-342900" eaLnBrk="1" hangingPunct="1">
              <a:spcBef>
                <a:spcPct val="20000"/>
              </a:spcBef>
              <a:buFontTx/>
              <a:buChar char="•"/>
            </a:pPr>
            <a:r>
              <a:rPr lang="en-US" altLang="en-US" sz="2800">
                <a:latin typeface="Verdana" pitchFamily="34" charset="0"/>
                <a:ea typeface="ヒラギノ角ゴ Pro W3" pitchFamily="-1" charset="-128"/>
              </a:rPr>
              <a:t>Solution</a:t>
            </a:r>
            <a:endParaRPr lang="en-US" altLang="en-US" sz="2800" b="0">
              <a:latin typeface="Verdana" pitchFamily="34" charset="0"/>
              <a:ea typeface="ヒラギノ角ゴ Pro W3" pitchFamily="-1" charset="-128"/>
            </a:endParaRPr>
          </a:p>
          <a:p>
            <a:pPr marL="742950" lvl="1" indent="-285750" eaLnBrk="1" hangingPunct="1">
              <a:spcBef>
                <a:spcPct val="20000"/>
              </a:spcBef>
              <a:buFontTx/>
              <a:buChar char="–"/>
            </a:pPr>
            <a:r>
              <a:rPr lang="en-US" altLang="en-US" b="0">
                <a:latin typeface="Verdana" pitchFamily="34" charset="0"/>
                <a:ea typeface="ヒラギノ角ゴ Pro W3" pitchFamily="-1" charset="-128"/>
              </a:rPr>
              <a:t>N = 7 years </a:t>
            </a:r>
            <a:r>
              <a:rPr lang="en-US" altLang="en-US" b="0">
                <a:latin typeface="Verdana" pitchFamily="34" charset="0"/>
                <a:cs typeface="Arial" charset="0"/>
              </a:rPr>
              <a:t>×</a:t>
            </a:r>
            <a:r>
              <a:rPr lang="en-US" altLang="en-US" b="0">
                <a:latin typeface="Verdana" pitchFamily="34" charset="0"/>
                <a:ea typeface="ヒラギノ角ゴ Pro W3" pitchFamily="-1" charset="-128"/>
              </a:rPr>
              <a:t> 2 = 14</a:t>
            </a:r>
          </a:p>
          <a:p>
            <a:pPr marL="742950" lvl="1" indent="-285750" eaLnBrk="1" hangingPunct="1">
              <a:spcBef>
                <a:spcPct val="20000"/>
              </a:spcBef>
              <a:buFontTx/>
              <a:buChar char="–"/>
            </a:pPr>
            <a:r>
              <a:rPr lang="en-US" altLang="en-US" b="0">
                <a:latin typeface="Verdana" pitchFamily="34" charset="0"/>
                <a:ea typeface="ヒラギノ角ゴ Pro W3" pitchFamily="-1" charset="-128"/>
              </a:rPr>
              <a:t>PMT = (9% </a:t>
            </a:r>
            <a:r>
              <a:rPr lang="en-US" altLang="en-US" b="0">
                <a:latin typeface="Verdana" pitchFamily="34" charset="0"/>
              </a:rPr>
              <a:t>× $1000) ÷ 2 = $45</a:t>
            </a:r>
            <a:endParaRPr lang="en-US" altLang="en-US" b="0">
              <a:latin typeface="Verdana" pitchFamily="34" charset="0"/>
              <a:ea typeface="ヒラギノ角ゴ Pro W3" pitchFamily="-1" charset="-128"/>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70" name="Rectangle 4"/>
          <p:cNvSpPr>
            <a:spLocks noGrp="1" noChangeArrowheads="1"/>
          </p:cNvSpPr>
          <p:nvPr>
            <p:ph type="title"/>
          </p:nvPr>
        </p:nvSpPr>
        <p:spPr>
          <a:xfrm>
            <a:off x="1168400" y="169863"/>
            <a:ext cx="7696200" cy="1143000"/>
          </a:xfrm>
        </p:spPr>
        <p:txBody>
          <a:bodyPr/>
          <a:lstStyle/>
          <a:p>
            <a:pPr eaLnBrk="1" hangingPunct="1"/>
            <a:r>
              <a:rPr lang="en-US" altLang="en-US" smtClean="0"/>
              <a:t>Textbook Example 6.4</a:t>
            </a:r>
          </a:p>
        </p:txBody>
      </p:sp>
      <p:pic>
        <p:nvPicPr>
          <p:cNvPr id="58371" name="Picture 4" descr="ex06_04a.gif"/>
          <p:cNvPicPr>
            <a:picLocks noChangeAspect="1"/>
          </p:cNvPicPr>
          <p:nvPr/>
        </p:nvPicPr>
        <p:blipFill>
          <a:blip r:embed="rId3" cstate="print"/>
          <a:srcRect/>
          <a:stretch>
            <a:fillRect/>
          </a:stretch>
        </p:blipFill>
        <p:spPr bwMode="auto">
          <a:xfrm>
            <a:off x="381000" y="2808288"/>
            <a:ext cx="8288338" cy="1893887"/>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394" name="Rectangle 4"/>
          <p:cNvSpPr>
            <a:spLocks noGrp="1" noChangeArrowheads="1"/>
          </p:cNvSpPr>
          <p:nvPr>
            <p:ph type="title"/>
          </p:nvPr>
        </p:nvSpPr>
        <p:spPr>
          <a:xfrm>
            <a:off x="1168400" y="169863"/>
            <a:ext cx="7696200" cy="1143000"/>
          </a:xfrm>
        </p:spPr>
        <p:txBody>
          <a:bodyPr/>
          <a:lstStyle/>
          <a:p>
            <a:pPr eaLnBrk="1" hangingPunct="1"/>
            <a:r>
              <a:rPr lang="en-US" altLang="en-US" smtClean="0"/>
              <a:t>Textbook Example 6.4 (cont'd)</a:t>
            </a:r>
          </a:p>
        </p:txBody>
      </p:sp>
      <p:pic>
        <p:nvPicPr>
          <p:cNvPr id="59395" name="Picture 3" descr="ex06_04b.gif"/>
          <p:cNvPicPr>
            <a:picLocks noChangeAspect="1"/>
          </p:cNvPicPr>
          <p:nvPr/>
        </p:nvPicPr>
        <p:blipFill>
          <a:blip r:embed="rId3" cstate="print"/>
          <a:srcRect/>
          <a:stretch>
            <a:fillRect/>
          </a:stretch>
        </p:blipFill>
        <p:spPr bwMode="auto">
          <a:xfrm>
            <a:off x="609600" y="1828800"/>
            <a:ext cx="8102600" cy="3252788"/>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244" name="Rectangle 2"/>
          <p:cNvSpPr>
            <a:spLocks noGrp="1" noChangeArrowheads="1"/>
          </p:cNvSpPr>
          <p:nvPr>
            <p:ph type="title"/>
          </p:nvPr>
        </p:nvSpPr>
        <p:spPr>
          <a:xfrm>
            <a:off x="1143000" y="169863"/>
            <a:ext cx="7696200" cy="1143000"/>
          </a:xfrm>
        </p:spPr>
        <p:txBody>
          <a:bodyPr/>
          <a:lstStyle/>
          <a:p>
            <a:pPr eaLnBrk="1" hangingPunct="1"/>
            <a:r>
              <a:rPr lang="en-US" altLang="en-US" smtClean="0"/>
              <a:t>Financial Calculator Solution</a:t>
            </a:r>
          </a:p>
        </p:txBody>
      </p:sp>
      <p:sp>
        <p:nvSpPr>
          <p:cNvPr id="6" name="Rectangle 3"/>
          <p:cNvSpPr txBox="1">
            <a:spLocks noChangeArrowheads="1"/>
          </p:cNvSpPr>
          <p:nvPr/>
        </p:nvSpPr>
        <p:spPr bwMode="auto">
          <a:xfrm>
            <a:off x="544513" y="1600200"/>
            <a:ext cx="8294687" cy="4572000"/>
          </a:xfrm>
          <a:prstGeom prst="rect">
            <a:avLst/>
          </a:prstGeom>
          <a:noFill/>
          <a:ln w="9525">
            <a:noFill/>
            <a:miter lim="800000"/>
            <a:headEnd/>
            <a:tailEnd/>
          </a:ln>
        </p:spPr>
        <p:txBody>
          <a:bodyPr lIns="0" tIns="0" bIns="0"/>
          <a:lstStyle/>
          <a:p>
            <a:pPr marL="342900" indent="-342900" eaLnBrk="1" hangingPunct="1">
              <a:spcBef>
                <a:spcPct val="20000"/>
              </a:spcBef>
              <a:buFontTx/>
              <a:buChar char="•"/>
              <a:defRPr/>
            </a:pPr>
            <a:r>
              <a:rPr lang="en-US" sz="2800" b="0" kern="0" dirty="0">
                <a:latin typeface="+mn-lt"/>
                <a:ea typeface="ヒラギノ角ゴ Pro W3" pitchFamily="-1" charset="-128"/>
                <a:cs typeface="ヒラギノ角ゴ Pro W3" pitchFamily="-1" charset="-128"/>
              </a:rPr>
              <a:t>Since the bond pays interest semi-annually, the calculator should be set to 2 periods per year.</a:t>
            </a:r>
          </a:p>
        </p:txBody>
      </p:sp>
      <p:graphicFrame>
        <p:nvGraphicFramePr>
          <p:cNvPr id="10242" name="Object 4"/>
          <p:cNvGraphicFramePr>
            <a:graphicFrameLocks noChangeAspect="1"/>
          </p:cNvGraphicFramePr>
          <p:nvPr/>
        </p:nvGraphicFramePr>
        <p:xfrm>
          <a:off x="3124200" y="4213225"/>
          <a:ext cx="6019800" cy="2152650"/>
        </p:xfrm>
        <a:graphic>
          <a:graphicData uri="http://schemas.openxmlformats.org/presentationml/2006/ole">
            <p:oleObj spid="_x0000_s10242" name="Visio" r:id="rId4" imgW="5886839" imgH="2104255" progId="Visio.Drawing.11">
              <p:embed/>
            </p:oleObj>
          </a:graphicData>
        </a:graphic>
      </p:graphicFrame>
      <p:graphicFrame>
        <p:nvGraphicFramePr>
          <p:cNvPr id="10243" name="Object 5"/>
          <p:cNvGraphicFramePr>
            <a:graphicFrameLocks noChangeAspect="1"/>
          </p:cNvGraphicFramePr>
          <p:nvPr/>
        </p:nvGraphicFramePr>
        <p:xfrm>
          <a:off x="544513" y="2979738"/>
          <a:ext cx="3041650" cy="738187"/>
        </p:xfrm>
        <a:graphic>
          <a:graphicData uri="http://schemas.openxmlformats.org/presentationml/2006/ole">
            <p:oleObj spid="_x0000_s10243" name="Visio" r:id="rId5" imgW="3018536" imgH="732529" progId="Visio.Drawing.11">
              <p:embed/>
            </p:oleObj>
          </a:graphicData>
        </a:graphic>
      </p:graphicFrame>
    </p:spTree>
  </p:cSld>
  <p:clrMapOvr>
    <a:masterClrMapping/>
  </p:clrMapOvr>
  <p:transition spd="med">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160463" y="169863"/>
            <a:ext cx="7696200" cy="1143000"/>
          </a:xfrm>
        </p:spPr>
        <p:txBody>
          <a:bodyPr/>
          <a:lstStyle/>
          <a:p>
            <a:pPr eaLnBrk="1" hangingPunct="1"/>
            <a:r>
              <a:rPr lang="en-US" altLang="en-US" smtClean="0"/>
              <a:t>Alternative Example 6.4</a:t>
            </a:r>
          </a:p>
        </p:txBody>
      </p:sp>
      <p:sp>
        <p:nvSpPr>
          <p:cNvPr id="60419" name="Rectangle 3"/>
          <p:cNvSpPr>
            <a:spLocks noGrp="1" noChangeArrowheads="1"/>
          </p:cNvSpPr>
          <p:nvPr>
            <p:ph idx="1"/>
          </p:nvPr>
        </p:nvSpPr>
        <p:spPr>
          <a:xfrm>
            <a:off x="457200" y="1430338"/>
            <a:ext cx="8382000" cy="4648200"/>
          </a:xfrm>
        </p:spPr>
        <p:txBody>
          <a:bodyPr rIns="91440"/>
          <a:lstStyle/>
          <a:p>
            <a:pPr eaLnBrk="1" hangingPunct="1"/>
            <a:r>
              <a:rPr lang="en-US" altLang="en-US" b="1" smtClean="0"/>
              <a:t>Problem</a:t>
            </a:r>
            <a:endParaRPr lang="en-US" altLang="en-US" smtClean="0"/>
          </a:p>
          <a:p>
            <a:pPr lvl="1" eaLnBrk="1" hangingPunct="1">
              <a:spcBef>
                <a:spcPct val="60000"/>
              </a:spcBef>
            </a:pPr>
            <a:r>
              <a:rPr lang="en-US" altLang="en-US" smtClean="0"/>
              <a:t>Consider the bond in the previous example. </a:t>
            </a:r>
          </a:p>
          <a:p>
            <a:pPr lvl="2" eaLnBrk="1" hangingPunct="1">
              <a:spcBef>
                <a:spcPct val="40000"/>
              </a:spcBef>
            </a:pPr>
            <a:r>
              <a:rPr lang="en-US" altLang="en-US" smtClean="0"/>
              <a:t>Suppose its yield to maturity has increased to 10%</a:t>
            </a:r>
          </a:p>
          <a:p>
            <a:pPr lvl="1" eaLnBrk="1" hangingPunct="1">
              <a:spcBef>
                <a:spcPct val="60000"/>
              </a:spcBef>
            </a:pPr>
            <a:r>
              <a:rPr lang="en-US" altLang="en-US" b="1" smtClean="0"/>
              <a:t>What is the bond’s new price</a:t>
            </a:r>
            <a:r>
              <a:rPr lang="en-US" altLang="en-US" smtClean="0"/>
              <a:t>?</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8" name="Rectangle 2"/>
          <p:cNvSpPr>
            <a:spLocks noGrp="1" noChangeArrowheads="1"/>
          </p:cNvSpPr>
          <p:nvPr>
            <p:ph type="title"/>
          </p:nvPr>
        </p:nvSpPr>
        <p:spPr>
          <a:xfrm>
            <a:off x="1160463" y="169863"/>
            <a:ext cx="7696200" cy="1143000"/>
          </a:xfrm>
        </p:spPr>
        <p:txBody>
          <a:bodyPr/>
          <a:lstStyle/>
          <a:p>
            <a:pPr eaLnBrk="1" hangingPunct="1"/>
            <a:r>
              <a:rPr lang="en-US" altLang="en-US" smtClean="0"/>
              <a:t>Alternative Example 6.4</a:t>
            </a:r>
          </a:p>
        </p:txBody>
      </p:sp>
      <p:sp>
        <p:nvSpPr>
          <p:cNvPr id="11269" name="Rectangle 3"/>
          <p:cNvSpPr txBox="1">
            <a:spLocks noChangeArrowheads="1"/>
          </p:cNvSpPr>
          <p:nvPr/>
        </p:nvSpPr>
        <p:spPr bwMode="auto">
          <a:xfrm>
            <a:off x="457200" y="1439863"/>
            <a:ext cx="8294688" cy="4572000"/>
          </a:xfrm>
          <a:prstGeom prst="rect">
            <a:avLst/>
          </a:prstGeom>
          <a:noFill/>
          <a:ln w="9525">
            <a:noFill/>
            <a:miter lim="800000"/>
            <a:headEnd/>
            <a:tailEnd/>
          </a:ln>
        </p:spPr>
        <p:txBody>
          <a:bodyPr lIns="0" tIns="0" bIns="0"/>
          <a:lstStyle/>
          <a:p>
            <a:pPr marL="342900" indent="-342900" eaLnBrk="1" hangingPunct="1">
              <a:spcBef>
                <a:spcPct val="60000"/>
              </a:spcBef>
              <a:buFontTx/>
              <a:buChar char="•"/>
            </a:pPr>
            <a:r>
              <a:rPr lang="en-US" altLang="en-US" sz="2800">
                <a:latin typeface="Verdana" pitchFamily="34" charset="0"/>
                <a:ea typeface="ヒラギノ角ゴ Pro W3" pitchFamily="-1" charset="-128"/>
              </a:rPr>
              <a:t>Solution</a:t>
            </a:r>
            <a:endParaRPr lang="en-US" altLang="en-US" sz="2800" b="0">
              <a:latin typeface="Verdana" pitchFamily="34" charset="0"/>
              <a:ea typeface="ヒラギノ角ゴ Pro W3" pitchFamily="-1" charset="-128"/>
            </a:endParaRPr>
          </a:p>
          <a:p>
            <a:pPr marL="742950" lvl="1" indent="-285750" eaLnBrk="1" hangingPunct="1">
              <a:spcBef>
                <a:spcPct val="60000"/>
              </a:spcBef>
              <a:buFontTx/>
              <a:buChar char="–"/>
            </a:pPr>
            <a:r>
              <a:rPr lang="en-US" altLang="en-US" b="0">
                <a:latin typeface="Verdana" pitchFamily="34" charset="0"/>
                <a:ea typeface="ヒラギノ角ゴ Pro W3" pitchFamily="-1" charset="-128"/>
              </a:rPr>
              <a:t>N = 7 years </a:t>
            </a:r>
            <a:r>
              <a:rPr lang="en-US" altLang="en-US" b="0">
                <a:latin typeface="Verdana" pitchFamily="34" charset="0"/>
                <a:cs typeface="Arial" charset="0"/>
              </a:rPr>
              <a:t>×</a:t>
            </a:r>
            <a:r>
              <a:rPr lang="en-US" altLang="en-US" b="0">
                <a:latin typeface="Verdana" pitchFamily="34" charset="0"/>
                <a:ea typeface="ヒラギノ角ゴ Pro W3" pitchFamily="-1" charset="-128"/>
              </a:rPr>
              <a:t> 2 = 14</a:t>
            </a:r>
          </a:p>
          <a:p>
            <a:pPr marL="742950" lvl="1" indent="-285750" eaLnBrk="1" hangingPunct="1">
              <a:spcBef>
                <a:spcPct val="60000"/>
              </a:spcBef>
              <a:buFontTx/>
              <a:buChar char="–"/>
            </a:pPr>
            <a:r>
              <a:rPr lang="en-US" altLang="en-US" b="0">
                <a:latin typeface="Verdana" pitchFamily="34" charset="0"/>
                <a:ea typeface="ヒラギノ角ゴ Pro W3" pitchFamily="-1" charset="-128"/>
              </a:rPr>
              <a:t>PMT = (9% </a:t>
            </a:r>
            <a:r>
              <a:rPr lang="en-US" altLang="en-US" b="0">
                <a:latin typeface="Verdana" pitchFamily="34" charset="0"/>
              </a:rPr>
              <a:t>× $1000) ÷ 2 = $45</a:t>
            </a:r>
            <a:endParaRPr lang="en-US" altLang="en-US" b="0">
              <a:latin typeface="Verdana" pitchFamily="34" charset="0"/>
              <a:ea typeface="ヒラギノ角ゴ Pro W3" pitchFamily="-1" charset="-128"/>
            </a:endParaRPr>
          </a:p>
        </p:txBody>
      </p:sp>
      <p:graphicFrame>
        <p:nvGraphicFramePr>
          <p:cNvPr id="11266" name="Object 4"/>
          <p:cNvGraphicFramePr>
            <a:graphicFrameLocks noChangeAspect="1"/>
          </p:cNvGraphicFramePr>
          <p:nvPr/>
        </p:nvGraphicFramePr>
        <p:xfrm>
          <a:off x="457200" y="3314700"/>
          <a:ext cx="3041650" cy="739775"/>
        </p:xfrm>
        <a:graphic>
          <a:graphicData uri="http://schemas.openxmlformats.org/presentationml/2006/ole">
            <p:oleObj spid="_x0000_s11266" name="Visio" r:id="rId4" imgW="3018536" imgH="732529" progId="Visio.Drawing.11">
              <p:embed/>
            </p:oleObj>
          </a:graphicData>
        </a:graphic>
      </p:graphicFrame>
      <p:graphicFrame>
        <p:nvGraphicFramePr>
          <p:cNvPr id="11267" name="Object 5"/>
          <p:cNvGraphicFramePr>
            <a:graphicFrameLocks noChangeAspect="1"/>
          </p:cNvGraphicFramePr>
          <p:nvPr/>
        </p:nvGraphicFramePr>
        <p:xfrm>
          <a:off x="457200" y="4148138"/>
          <a:ext cx="5849938" cy="2092325"/>
        </p:xfrm>
        <a:graphic>
          <a:graphicData uri="http://schemas.openxmlformats.org/presentationml/2006/ole">
            <p:oleObj spid="_x0000_s11267" name="Visio" r:id="rId5" imgW="5886839" imgH="2104255" progId="Visio.Drawing.11">
              <p:embed/>
            </p:oleObj>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1143000" y="254000"/>
            <a:ext cx="7696200" cy="1143000"/>
          </a:xfrm>
        </p:spPr>
        <p:txBody>
          <a:bodyPr>
            <a:normAutofit fontScale="90000"/>
          </a:bodyPr>
          <a:lstStyle/>
          <a:p>
            <a:pPr eaLnBrk="1" hangingPunct="1"/>
            <a:r>
              <a:rPr lang="en-US" altLang="en-US" smtClean="0"/>
              <a:t>6.2 Dynamic Behavior of Bond Prices</a:t>
            </a:r>
          </a:p>
        </p:txBody>
      </p:sp>
      <p:sp>
        <p:nvSpPr>
          <p:cNvPr id="61443" name="Rectangle 3"/>
          <p:cNvSpPr>
            <a:spLocks noGrp="1" noChangeArrowheads="1"/>
          </p:cNvSpPr>
          <p:nvPr>
            <p:ph idx="1"/>
          </p:nvPr>
        </p:nvSpPr>
        <p:spPr>
          <a:xfrm>
            <a:off x="457200" y="1473200"/>
            <a:ext cx="8382000" cy="4648200"/>
          </a:xfrm>
        </p:spPr>
        <p:txBody>
          <a:bodyPr rIns="91440">
            <a:normAutofit lnSpcReduction="10000"/>
          </a:bodyPr>
          <a:lstStyle/>
          <a:p>
            <a:pPr eaLnBrk="1" hangingPunct="1">
              <a:lnSpc>
                <a:spcPct val="90000"/>
              </a:lnSpc>
            </a:pPr>
            <a:r>
              <a:rPr lang="en-US" altLang="en-US" smtClean="0"/>
              <a:t>Discount</a:t>
            </a:r>
          </a:p>
          <a:p>
            <a:pPr lvl="1" eaLnBrk="1" hangingPunct="1">
              <a:lnSpc>
                <a:spcPct val="90000"/>
              </a:lnSpc>
              <a:spcBef>
                <a:spcPct val="30000"/>
              </a:spcBef>
            </a:pPr>
            <a:r>
              <a:rPr lang="en-US" altLang="en-US" smtClean="0"/>
              <a:t>A bond is selling at a </a:t>
            </a:r>
            <a:r>
              <a:rPr lang="en-US" altLang="en-US" b="1" smtClean="0"/>
              <a:t>discount</a:t>
            </a:r>
            <a:r>
              <a:rPr lang="en-US" altLang="en-US" i="1" smtClean="0"/>
              <a:t> </a:t>
            </a:r>
            <a:r>
              <a:rPr lang="en-US" altLang="en-US" smtClean="0"/>
              <a:t>if the price is less than the face value.</a:t>
            </a:r>
          </a:p>
          <a:p>
            <a:pPr eaLnBrk="1" hangingPunct="1">
              <a:lnSpc>
                <a:spcPct val="90000"/>
              </a:lnSpc>
              <a:spcBef>
                <a:spcPct val="60000"/>
              </a:spcBef>
            </a:pPr>
            <a:r>
              <a:rPr lang="en-US" altLang="en-US" smtClean="0"/>
              <a:t>Par</a:t>
            </a:r>
          </a:p>
          <a:p>
            <a:pPr lvl="1" eaLnBrk="1" hangingPunct="1">
              <a:lnSpc>
                <a:spcPct val="90000"/>
              </a:lnSpc>
              <a:spcBef>
                <a:spcPct val="30000"/>
              </a:spcBef>
            </a:pPr>
            <a:r>
              <a:rPr lang="en-US" altLang="en-US" smtClean="0"/>
              <a:t>A bond is selling at </a:t>
            </a:r>
            <a:r>
              <a:rPr lang="en-US" altLang="en-US" b="1" smtClean="0"/>
              <a:t>par</a:t>
            </a:r>
            <a:r>
              <a:rPr lang="en-US" altLang="en-US" smtClean="0"/>
              <a:t> if the price is equal to the face value.</a:t>
            </a:r>
          </a:p>
          <a:p>
            <a:pPr eaLnBrk="1" hangingPunct="1">
              <a:lnSpc>
                <a:spcPct val="90000"/>
              </a:lnSpc>
              <a:spcBef>
                <a:spcPct val="60000"/>
              </a:spcBef>
            </a:pPr>
            <a:r>
              <a:rPr lang="en-US" altLang="en-US" smtClean="0"/>
              <a:t>Premium</a:t>
            </a:r>
          </a:p>
          <a:p>
            <a:pPr lvl="1" eaLnBrk="1" hangingPunct="1">
              <a:lnSpc>
                <a:spcPct val="90000"/>
              </a:lnSpc>
              <a:spcBef>
                <a:spcPct val="30000"/>
              </a:spcBef>
            </a:pPr>
            <a:r>
              <a:rPr lang="en-US" altLang="en-US" smtClean="0"/>
              <a:t>A bond is selling at a </a:t>
            </a:r>
            <a:r>
              <a:rPr lang="en-US" altLang="en-US" b="1" smtClean="0"/>
              <a:t>premium</a:t>
            </a:r>
            <a:r>
              <a:rPr lang="en-US" altLang="en-US" smtClean="0"/>
              <a:t> if the price is greater than the face value.</a:t>
            </a:r>
          </a:p>
        </p:txBody>
      </p:sp>
    </p:spTree>
  </p:cSld>
  <p:clrMapOvr>
    <a:masterClrMapping/>
  </p:clrMapOvr>
  <p:transition spd="med">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1143000" y="169863"/>
            <a:ext cx="7696200" cy="1143000"/>
          </a:xfrm>
        </p:spPr>
        <p:txBody>
          <a:bodyPr/>
          <a:lstStyle/>
          <a:p>
            <a:pPr eaLnBrk="1" hangingPunct="1"/>
            <a:r>
              <a:rPr lang="en-US" altLang="en-US" smtClean="0"/>
              <a:t>Discounts and Premiums</a:t>
            </a:r>
          </a:p>
        </p:txBody>
      </p:sp>
      <p:sp>
        <p:nvSpPr>
          <p:cNvPr id="62467" name="Rectangle 3"/>
          <p:cNvSpPr>
            <a:spLocks noGrp="1" noChangeArrowheads="1"/>
          </p:cNvSpPr>
          <p:nvPr>
            <p:ph idx="1"/>
          </p:nvPr>
        </p:nvSpPr>
        <p:spPr>
          <a:xfrm>
            <a:off x="457200" y="1430338"/>
            <a:ext cx="8382000" cy="4648200"/>
          </a:xfrm>
        </p:spPr>
        <p:txBody>
          <a:bodyPr rIns="91440"/>
          <a:lstStyle/>
          <a:p>
            <a:pPr eaLnBrk="1" hangingPunct="1">
              <a:spcBef>
                <a:spcPct val="60000"/>
              </a:spcBef>
            </a:pPr>
            <a:r>
              <a:rPr lang="en-US" altLang="en-US" smtClean="0"/>
              <a:t>If a coupon bond trades at a discount, an investor will earn a return both from receiving the coupons and from receiving a face value that exceeds the price paid for the bond.</a:t>
            </a:r>
          </a:p>
          <a:p>
            <a:pPr lvl="1" eaLnBrk="1" hangingPunct="1">
              <a:spcBef>
                <a:spcPct val="60000"/>
              </a:spcBef>
            </a:pPr>
            <a:r>
              <a:rPr lang="en-US" altLang="en-US" smtClean="0"/>
              <a:t>If a bond trades at a discount, its yield to maturity will exceed its coupon rate.</a:t>
            </a:r>
          </a:p>
        </p:txBody>
      </p:sp>
    </p:spTree>
  </p:cSld>
  <p:clrMapOvr>
    <a:masterClrMapping/>
  </p:clrMapOvr>
  <p:transition spd="med">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1143000" y="169863"/>
            <a:ext cx="7696200" cy="1143000"/>
          </a:xfrm>
        </p:spPr>
        <p:txBody>
          <a:bodyPr/>
          <a:lstStyle/>
          <a:p>
            <a:pPr eaLnBrk="1" hangingPunct="1"/>
            <a:r>
              <a:rPr lang="en-US" altLang="en-US" smtClean="0"/>
              <a:t>Discounts and Premiums (cont'd)</a:t>
            </a:r>
          </a:p>
        </p:txBody>
      </p:sp>
      <p:sp>
        <p:nvSpPr>
          <p:cNvPr id="63491" name="Rectangle 3"/>
          <p:cNvSpPr>
            <a:spLocks noGrp="1" noChangeArrowheads="1"/>
          </p:cNvSpPr>
          <p:nvPr>
            <p:ph idx="1"/>
          </p:nvPr>
        </p:nvSpPr>
        <p:spPr>
          <a:xfrm>
            <a:off x="474663" y="1439863"/>
            <a:ext cx="8382000" cy="4648200"/>
          </a:xfrm>
        </p:spPr>
        <p:txBody>
          <a:bodyPr rIns="91440"/>
          <a:lstStyle/>
          <a:p>
            <a:pPr eaLnBrk="1" hangingPunct="1">
              <a:spcBef>
                <a:spcPct val="60000"/>
              </a:spcBef>
            </a:pPr>
            <a:r>
              <a:rPr lang="en-US" altLang="en-US" sz="2400" smtClean="0"/>
              <a:t>If a coupon bond trades at a premium, it will earn a return from receiving the coupons, but this return will be diminished by receiving a face value less than the price paid for the bond.</a:t>
            </a:r>
          </a:p>
          <a:p>
            <a:pPr eaLnBrk="1" hangingPunct="1">
              <a:spcBef>
                <a:spcPct val="60000"/>
              </a:spcBef>
            </a:pPr>
            <a:r>
              <a:rPr lang="en-US" altLang="en-US" sz="2400" smtClean="0"/>
              <a:t>Most coupon bonds have a coupon rate so that the bonds will </a:t>
            </a:r>
            <a:r>
              <a:rPr lang="en-US" altLang="en-US" sz="2400" i="1" smtClean="0"/>
              <a:t>initially</a:t>
            </a:r>
            <a:r>
              <a:rPr lang="en-US" altLang="en-US" sz="2400" smtClean="0"/>
              <a:t> trade at, or very close to, par.</a:t>
            </a:r>
          </a:p>
        </p:txBody>
      </p:sp>
    </p:spTree>
  </p:cSld>
  <p:clrMapOvr>
    <a:masterClrMapping/>
  </p:clrMapOvr>
  <p:transition spd="med">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1143000" y="169863"/>
            <a:ext cx="7696200" cy="1143000"/>
          </a:xfrm>
        </p:spPr>
        <p:txBody>
          <a:bodyPr/>
          <a:lstStyle/>
          <a:p>
            <a:pPr eaLnBrk="1" hangingPunct="1"/>
            <a:r>
              <a:rPr lang="en-US" altLang="en-US" smtClean="0"/>
              <a:t>Discounts and Premiums (cont'd)</a:t>
            </a:r>
          </a:p>
        </p:txBody>
      </p:sp>
      <p:sp>
        <p:nvSpPr>
          <p:cNvPr id="64515" name="TextBox 5"/>
          <p:cNvSpPr txBox="1">
            <a:spLocks noChangeArrowheads="1"/>
          </p:cNvSpPr>
          <p:nvPr/>
        </p:nvSpPr>
        <p:spPr bwMode="auto">
          <a:xfrm>
            <a:off x="388938" y="1404938"/>
            <a:ext cx="8382000" cy="830262"/>
          </a:xfrm>
          <a:prstGeom prst="rect">
            <a:avLst/>
          </a:prstGeom>
          <a:noFill/>
          <a:ln w="9525">
            <a:noFill/>
            <a:miter lim="800000"/>
            <a:headEnd/>
            <a:tailEnd/>
          </a:ln>
        </p:spPr>
        <p:txBody>
          <a:bodyPr>
            <a:spAutoFit/>
          </a:bodyPr>
          <a:lstStyle/>
          <a:p>
            <a:r>
              <a:rPr lang="en-US" altLang="en-US"/>
              <a:t>Table 6.1</a:t>
            </a:r>
            <a:r>
              <a:rPr lang="en-US" altLang="en-US" b="0"/>
              <a:t>  </a:t>
            </a:r>
            <a:r>
              <a:rPr lang="en-US" altLang="en-US" b="0">
                <a:solidFill>
                  <a:srgbClr val="000000"/>
                </a:solidFill>
              </a:rPr>
              <a:t>Bond Prices Immediately After a Coupon Payment</a:t>
            </a:r>
          </a:p>
        </p:txBody>
      </p:sp>
      <p:pic>
        <p:nvPicPr>
          <p:cNvPr id="64516" name="Picture 5" descr="Y:\Graphics\Powerpoint\PEARSON\BERK\Final files\ch06\c06t001.jpg"/>
          <p:cNvPicPr>
            <a:picLocks noChangeAspect="1" noChangeArrowheads="1"/>
          </p:cNvPicPr>
          <p:nvPr/>
        </p:nvPicPr>
        <p:blipFill>
          <a:blip r:embed="rId3" cstate="print"/>
          <a:srcRect/>
          <a:stretch>
            <a:fillRect/>
          </a:stretch>
        </p:blipFill>
        <p:spPr bwMode="auto">
          <a:xfrm>
            <a:off x="604838" y="3422650"/>
            <a:ext cx="7797800" cy="1277938"/>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Title 1"/>
          <p:cNvSpPr>
            <a:spLocks noGrp="1"/>
          </p:cNvSpPr>
          <p:nvPr>
            <p:ph type="title"/>
          </p:nvPr>
        </p:nvSpPr>
        <p:spPr>
          <a:xfrm>
            <a:off x="1150938" y="169863"/>
            <a:ext cx="7696200" cy="1143000"/>
          </a:xfrm>
        </p:spPr>
        <p:txBody>
          <a:bodyPr/>
          <a:lstStyle/>
          <a:p>
            <a:pPr eaLnBrk="1" hangingPunct="1"/>
            <a:r>
              <a:rPr lang="en-US" altLang="en-US" smtClean="0"/>
              <a:t>Learning Objectives</a:t>
            </a:r>
          </a:p>
        </p:txBody>
      </p:sp>
      <p:sp>
        <p:nvSpPr>
          <p:cNvPr id="39939" name="Content Placeholder 2"/>
          <p:cNvSpPr>
            <a:spLocks noGrp="1"/>
          </p:cNvSpPr>
          <p:nvPr>
            <p:ph idx="1"/>
          </p:nvPr>
        </p:nvSpPr>
        <p:spPr>
          <a:xfrm>
            <a:off x="474663" y="1439863"/>
            <a:ext cx="8382000" cy="4648200"/>
          </a:xfrm>
        </p:spPr>
        <p:txBody>
          <a:bodyPr rIns="91440"/>
          <a:lstStyle/>
          <a:p>
            <a:pPr marL="514350" indent="-514350" eaLnBrk="1" hangingPunct="1">
              <a:buFont typeface="Verdana" pitchFamily="34" charset="0"/>
              <a:buAutoNum type="arabicPeriod" startAt="3"/>
            </a:pPr>
            <a:r>
              <a:rPr lang="en-US" altLang="en-US" smtClean="0"/>
              <a:t>Given coupon rate and yield to maturity, determine whether a coupon bond will sell at a premium or a discount; describe the time path the bond’s price will follow as it approaches maturity, assuming prevailing interest rates remain the same over the life of the bond.</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5538" name="Rectangle 4"/>
          <p:cNvSpPr>
            <a:spLocks noGrp="1" noChangeArrowheads="1"/>
          </p:cNvSpPr>
          <p:nvPr>
            <p:ph type="title"/>
          </p:nvPr>
        </p:nvSpPr>
        <p:spPr>
          <a:xfrm>
            <a:off x="1168400" y="169863"/>
            <a:ext cx="7696200" cy="1143000"/>
          </a:xfrm>
        </p:spPr>
        <p:txBody>
          <a:bodyPr/>
          <a:lstStyle/>
          <a:p>
            <a:pPr eaLnBrk="1" hangingPunct="1"/>
            <a:r>
              <a:rPr lang="en-US" altLang="en-US" smtClean="0"/>
              <a:t>Textbook Example 6.5</a:t>
            </a:r>
          </a:p>
        </p:txBody>
      </p:sp>
      <p:pic>
        <p:nvPicPr>
          <p:cNvPr id="65539" name="Picture 3" descr="ex06_05a.gif"/>
          <p:cNvPicPr>
            <a:picLocks noChangeAspect="1"/>
          </p:cNvPicPr>
          <p:nvPr/>
        </p:nvPicPr>
        <p:blipFill>
          <a:blip r:embed="rId3" cstate="print"/>
          <a:srcRect/>
          <a:stretch>
            <a:fillRect/>
          </a:stretch>
        </p:blipFill>
        <p:spPr bwMode="auto">
          <a:xfrm>
            <a:off x="304800" y="2286000"/>
            <a:ext cx="8394700" cy="2133600"/>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6562" name="Rectangle 4"/>
          <p:cNvSpPr>
            <a:spLocks noGrp="1" noChangeArrowheads="1"/>
          </p:cNvSpPr>
          <p:nvPr>
            <p:ph type="title"/>
          </p:nvPr>
        </p:nvSpPr>
        <p:spPr>
          <a:xfrm>
            <a:off x="1168400" y="169863"/>
            <a:ext cx="7696200" cy="1143000"/>
          </a:xfrm>
        </p:spPr>
        <p:txBody>
          <a:bodyPr/>
          <a:lstStyle/>
          <a:p>
            <a:pPr eaLnBrk="1" hangingPunct="1"/>
            <a:r>
              <a:rPr lang="en-US" altLang="en-US" smtClean="0"/>
              <a:t>Textbook Example 6.5 (cont'd)</a:t>
            </a:r>
          </a:p>
        </p:txBody>
      </p:sp>
      <p:pic>
        <p:nvPicPr>
          <p:cNvPr id="66563" name="Picture 4" descr="ex06_05b.gif"/>
          <p:cNvPicPr>
            <a:picLocks noChangeAspect="1"/>
          </p:cNvPicPr>
          <p:nvPr/>
        </p:nvPicPr>
        <p:blipFill>
          <a:blip r:embed="rId3" cstate="print"/>
          <a:srcRect/>
          <a:stretch>
            <a:fillRect/>
          </a:stretch>
        </p:blipFill>
        <p:spPr bwMode="auto">
          <a:xfrm>
            <a:off x="304800" y="1905000"/>
            <a:ext cx="8534400" cy="3057525"/>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2292" name="Rectangle 2"/>
          <p:cNvSpPr>
            <a:spLocks noGrp="1" noChangeArrowheads="1"/>
          </p:cNvSpPr>
          <p:nvPr>
            <p:ph type="title"/>
          </p:nvPr>
        </p:nvSpPr>
        <p:spPr>
          <a:xfrm>
            <a:off x="1143000" y="169863"/>
            <a:ext cx="7696200" cy="1143000"/>
          </a:xfrm>
        </p:spPr>
        <p:txBody>
          <a:bodyPr/>
          <a:lstStyle/>
          <a:p>
            <a:pPr eaLnBrk="1" hangingPunct="1"/>
            <a:r>
              <a:rPr lang="en-US" altLang="en-US" smtClean="0"/>
              <a:t>Financial Calculator Solution</a:t>
            </a:r>
          </a:p>
        </p:txBody>
      </p:sp>
      <p:graphicFrame>
        <p:nvGraphicFramePr>
          <p:cNvPr id="12290" name="Object 3"/>
          <p:cNvGraphicFramePr>
            <a:graphicFrameLocks noChangeAspect="1"/>
          </p:cNvGraphicFramePr>
          <p:nvPr>
            <p:ph sz="half" idx="4294967295"/>
          </p:nvPr>
        </p:nvGraphicFramePr>
        <p:xfrm>
          <a:off x="0" y="3224213"/>
          <a:ext cx="6067425" cy="2173287"/>
        </p:xfrm>
        <a:graphic>
          <a:graphicData uri="http://schemas.openxmlformats.org/presentationml/2006/ole">
            <p:oleObj spid="_x0000_s12290" name="Visio" r:id="rId4" imgW="5886839" imgH="2104255" progId="Visio.Drawing.11">
              <p:embed/>
            </p:oleObj>
          </a:graphicData>
        </a:graphic>
      </p:graphicFrame>
      <p:graphicFrame>
        <p:nvGraphicFramePr>
          <p:cNvPr id="12291" name="Object 4"/>
          <p:cNvGraphicFramePr>
            <a:graphicFrameLocks noChangeAspect="1"/>
          </p:cNvGraphicFramePr>
          <p:nvPr>
            <p:ph sz="half" idx="4294967295"/>
          </p:nvPr>
        </p:nvGraphicFramePr>
        <p:xfrm>
          <a:off x="0" y="2068513"/>
          <a:ext cx="3035300" cy="739775"/>
        </p:xfrm>
        <a:graphic>
          <a:graphicData uri="http://schemas.openxmlformats.org/presentationml/2006/ole">
            <p:oleObj spid="_x0000_s12291" name="Visio" r:id="rId5" imgW="3018739" imgH="732781" progId="Visio.Drawing.11">
              <p:embed/>
            </p:oleObj>
          </a:graphicData>
        </a:graphic>
      </p:graphicFrame>
    </p:spTree>
  </p:cSld>
  <p:clrMapOvr>
    <a:masterClrMapping/>
  </p:clrMapOvr>
  <p:transition spd="med">
    <p:wipe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3316" name="Rectangle 2"/>
          <p:cNvSpPr>
            <a:spLocks noGrp="1" noChangeArrowheads="1"/>
          </p:cNvSpPr>
          <p:nvPr>
            <p:ph type="title"/>
          </p:nvPr>
        </p:nvSpPr>
        <p:spPr>
          <a:xfrm>
            <a:off x="1143000" y="254000"/>
            <a:ext cx="7696200" cy="1143000"/>
          </a:xfrm>
        </p:spPr>
        <p:txBody>
          <a:bodyPr>
            <a:normAutofit fontScale="90000"/>
          </a:bodyPr>
          <a:lstStyle/>
          <a:p>
            <a:pPr eaLnBrk="1" hangingPunct="1"/>
            <a:r>
              <a:rPr lang="en-US" altLang="en-US" smtClean="0"/>
              <a:t>Financial Calculator Solution (cont'd)</a:t>
            </a:r>
          </a:p>
        </p:txBody>
      </p:sp>
      <p:graphicFrame>
        <p:nvGraphicFramePr>
          <p:cNvPr id="13314" name="Object 3"/>
          <p:cNvGraphicFramePr>
            <a:graphicFrameLocks noChangeAspect="1"/>
          </p:cNvGraphicFramePr>
          <p:nvPr/>
        </p:nvGraphicFramePr>
        <p:xfrm>
          <a:off x="990600" y="3136900"/>
          <a:ext cx="6067425" cy="2173288"/>
        </p:xfrm>
        <a:graphic>
          <a:graphicData uri="http://schemas.openxmlformats.org/presentationml/2006/ole">
            <p:oleObj spid="_x0000_s13314" name="Visio" r:id="rId4" imgW="5886839" imgH="2104255" progId="Visio.Drawing.11">
              <p:embed/>
            </p:oleObj>
          </a:graphicData>
        </a:graphic>
      </p:graphicFrame>
      <p:graphicFrame>
        <p:nvGraphicFramePr>
          <p:cNvPr id="13315" name="Object 4"/>
          <p:cNvGraphicFramePr>
            <a:graphicFrameLocks noChangeAspect="1"/>
          </p:cNvGraphicFramePr>
          <p:nvPr/>
        </p:nvGraphicFramePr>
        <p:xfrm>
          <a:off x="990600" y="1981200"/>
          <a:ext cx="3035300" cy="739775"/>
        </p:xfrm>
        <a:graphic>
          <a:graphicData uri="http://schemas.openxmlformats.org/presentationml/2006/ole">
            <p:oleObj spid="_x0000_s13315" name="Visio" r:id="rId5" imgW="3018739" imgH="732781" progId="Visio.Drawing.11">
              <p:embed/>
            </p:oleObj>
          </a:graphicData>
        </a:graphic>
      </p:graphicFrame>
    </p:spTree>
  </p:cSld>
  <p:clrMapOvr>
    <a:masterClrMapping/>
  </p:clrMapOvr>
  <p:transition spd="med">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340" name="Rectangle 2"/>
          <p:cNvSpPr>
            <a:spLocks noGrp="1" noChangeArrowheads="1"/>
          </p:cNvSpPr>
          <p:nvPr>
            <p:ph type="title"/>
          </p:nvPr>
        </p:nvSpPr>
        <p:spPr>
          <a:xfrm>
            <a:off x="1143000" y="254000"/>
            <a:ext cx="7696200" cy="1143000"/>
          </a:xfrm>
        </p:spPr>
        <p:txBody>
          <a:bodyPr>
            <a:normAutofit fontScale="90000"/>
          </a:bodyPr>
          <a:lstStyle/>
          <a:p>
            <a:pPr eaLnBrk="1" hangingPunct="1"/>
            <a:r>
              <a:rPr lang="en-US" altLang="en-US" smtClean="0"/>
              <a:t>Financial Calculator Solution (cont'd)</a:t>
            </a:r>
          </a:p>
        </p:txBody>
      </p:sp>
      <p:graphicFrame>
        <p:nvGraphicFramePr>
          <p:cNvPr id="14338" name="Object 3"/>
          <p:cNvGraphicFramePr>
            <a:graphicFrameLocks noChangeAspect="1"/>
          </p:cNvGraphicFramePr>
          <p:nvPr/>
        </p:nvGraphicFramePr>
        <p:xfrm>
          <a:off x="914400" y="2906713"/>
          <a:ext cx="6067425" cy="2174875"/>
        </p:xfrm>
        <a:graphic>
          <a:graphicData uri="http://schemas.openxmlformats.org/presentationml/2006/ole">
            <p:oleObj spid="_x0000_s14338" name="Visio" r:id="rId4" imgW="5886839" imgH="2104255" progId="Visio.Drawing.11">
              <p:embed/>
            </p:oleObj>
          </a:graphicData>
        </a:graphic>
      </p:graphicFrame>
      <p:graphicFrame>
        <p:nvGraphicFramePr>
          <p:cNvPr id="14339" name="Object 4"/>
          <p:cNvGraphicFramePr>
            <a:graphicFrameLocks noChangeAspect="1"/>
          </p:cNvGraphicFramePr>
          <p:nvPr/>
        </p:nvGraphicFramePr>
        <p:xfrm>
          <a:off x="914400" y="1752600"/>
          <a:ext cx="3035300" cy="738188"/>
        </p:xfrm>
        <a:graphic>
          <a:graphicData uri="http://schemas.openxmlformats.org/presentationml/2006/ole">
            <p:oleObj spid="_x0000_s14339" name="Visio" r:id="rId5" imgW="3018739" imgH="732781" progId="Visio.Drawing.11">
              <p:embed/>
            </p:oleObj>
          </a:graphicData>
        </a:graphic>
      </p:graphicFrame>
    </p:spTree>
  </p:cSld>
  <p:clrMapOvr>
    <a:masterClrMapping/>
  </p:clrMapOvr>
  <p:transition spd="med">
    <p:wipe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586" name="Rectangle 4"/>
          <p:cNvSpPr>
            <a:spLocks noGrp="1" noChangeArrowheads="1"/>
          </p:cNvSpPr>
          <p:nvPr>
            <p:ph type="title"/>
          </p:nvPr>
        </p:nvSpPr>
        <p:spPr>
          <a:xfrm>
            <a:off x="1168400" y="169863"/>
            <a:ext cx="7696200" cy="1143000"/>
          </a:xfrm>
        </p:spPr>
        <p:txBody>
          <a:bodyPr/>
          <a:lstStyle/>
          <a:p>
            <a:pPr eaLnBrk="1" hangingPunct="1"/>
            <a:r>
              <a:rPr lang="en-US" altLang="en-US" smtClean="0"/>
              <a:t>Alternative Example 6.5</a:t>
            </a:r>
          </a:p>
        </p:txBody>
      </p:sp>
      <p:sp>
        <p:nvSpPr>
          <p:cNvPr id="67587" name="Content Placeholder 10"/>
          <p:cNvSpPr>
            <a:spLocks noGrp="1"/>
          </p:cNvSpPr>
          <p:nvPr>
            <p:ph idx="1"/>
          </p:nvPr>
        </p:nvSpPr>
        <p:spPr>
          <a:xfrm>
            <a:off x="457200" y="1430338"/>
            <a:ext cx="8382000" cy="3962400"/>
          </a:xfrm>
        </p:spPr>
        <p:txBody>
          <a:bodyPr rIns="91440"/>
          <a:lstStyle/>
          <a:p>
            <a:pPr eaLnBrk="1" hangingPunct="1"/>
            <a:r>
              <a:rPr lang="en-US" altLang="en-US" b="1" smtClean="0"/>
              <a:t>Problem</a:t>
            </a:r>
            <a:endParaRPr lang="en-US" altLang="en-US" smtClean="0"/>
          </a:p>
          <a:p>
            <a:pPr lvl="1" eaLnBrk="1" hangingPunct="1"/>
            <a:r>
              <a:rPr lang="en-US" altLang="en-US" smtClean="0"/>
              <a:t>Suppose that Proctor &amp; Gamble issued a bond that has seven years remaining until maturity, a $1000 face value, and a 4% coupon rate with annual coupon payments.  If the current market interest rate is 3%, what is bond’s premium or  discount?  What if the current market rate is 6%?</a:t>
            </a:r>
          </a:p>
          <a:p>
            <a:pPr eaLnBrk="1" hangingPunct="1"/>
            <a:endParaRPr lang="en-US" altLang="en-US" smtClean="0"/>
          </a:p>
        </p:txBody>
      </p:sp>
    </p:spTree>
  </p:cSld>
  <p:clrMapOvr>
    <a:masterClrMapping/>
  </p:clrMapOvr>
  <p:transition spd="med">
    <p:wipe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8610" name="Rectangle 4"/>
          <p:cNvSpPr>
            <a:spLocks noGrp="1" noChangeArrowheads="1"/>
          </p:cNvSpPr>
          <p:nvPr>
            <p:ph type="title"/>
          </p:nvPr>
        </p:nvSpPr>
        <p:spPr>
          <a:xfrm>
            <a:off x="1168400" y="169863"/>
            <a:ext cx="7696200" cy="1143000"/>
          </a:xfrm>
        </p:spPr>
        <p:txBody>
          <a:bodyPr/>
          <a:lstStyle/>
          <a:p>
            <a:pPr eaLnBrk="1" hangingPunct="1"/>
            <a:r>
              <a:rPr lang="en-US" altLang="en-US" smtClean="0"/>
              <a:t>Alternative Example 6.5 (cont'd)</a:t>
            </a:r>
          </a:p>
        </p:txBody>
      </p:sp>
      <p:sp>
        <p:nvSpPr>
          <p:cNvPr id="68611" name="TextBox 5"/>
          <p:cNvSpPr>
            <a:spLocks noGrp="1" noChangeArrowheads="1"/>
          </p:cNvSpPr>
          <p:nvPr>
            <p:ph idx="1"/>
          </p:nvPr>
        </p:nvSpPr>
        <p:spPr>
          <a:xfrm>
            <a:off x="457200" y="1439863"/>
            <a:ext cx="8610600" cy="4648200"/>
          </a:xfrm>
        </p:spPr>
        <p:txBody>
          <a:bodyPr rIns="91440">
            <a:normAutofit lnSpcReduction="10000"/>
          </a:bodyPr>
          <a:lstStyle/>
          <a:p>
            <a:pPr eaLnBrk="1" hangingPunct="1"/>
            <a:r>
              <a:rPr lang="en-US" altLang="en-US" b="1" smtClean="0"/>
              <a:t>Solution:</a:t>
            </a:r>
          </a:p>
          <a:p>
            <a:pPr lvl="1" eaLnBrk="1" hangingPunct="1"/>
            <a:endParaRPr lang="en-US" altLang="en-US" b="1" smtClean="0"/>
          </a:p>
          <a:p>
            <a:pPr lvl="1" eaLnBrk="1" hangingPunct="1"/>
            <a:r>
              <a:rPr lang="en-US" altLang="en-US" smtClean="0"/>
              <a:t>At a market rate of 3%, the price of the bond will be</a:t>
            </a:r>
          </a:p>
          <a:p>
            <a:pPr lvl="1" eaLnBrk="1" hangingPunct="1"/>
            <a:endParaRPr lang="en-US" altLang="en-US" smtClean="0"/>
          </a:p>
          <a:p>
            <a:pPr lvl="1" eaLnBrk="1" hangingPunct="1"/>
            <a:endParaRPr lang="en-US" altLang="en-US" smtClean="0"/>
          </a:p>
          <a:p>
            <a:pPr lvl="1" eaLnBrk="1" hangingPunct="1"/>
            <a:endParaRPr lang="en-US" altLang="en-US" smtClean="0"/>
          </a:p>
          <a:p>
            <a:pPr lvl="1" eaLnBrk="1" hangingPunct="1"/>
            <a:endParaRPr lang="en-US" altLang="en-US" smtClean="0"/>
          </a:p>
          <a:p>
            <a:pPr lvl="1" eaLnBrk="1" hangingPunct="1"/>
            <a:endParaRPr lang="en-US" altLang="en-US" smtClean="0"/>
          </a:p>
          <a:p>
            <a:pPr lvl="1" eaLnBrk="1" hangingPunct="1"/>
            <a:r>
              <a:rPr lang="en-US" altLang="en-US" smtClean="0"/>
              <a:t>So the premium is $1062.30 - $1000 = $62.30.</a:t>
            </a:r>
          </a:p>
          <a:p>
            <a:pPr lvl="1" eaLnBrk="1" hangingPunct="1"/>
            <a:endParaRPr lang="en-US" altLang="en-US" smtClean="0"/>
          </a:p>
          <a:p>
            <a:pPr lvl="1" eaLnBrk="1" hangingPunct="1"/>
            <a:endParaRPr lang="en-US" altLang="en-US" smtClean="0"/>
          </a:p>
        </p:txBody>
      </p:sp>
      <p:pic>
        <p:nvPicPr>
          <p:cNvPr id="68612" name="Picture 5"/>
          <p:cNvPicPr>
            <a:picLocks noChangeAspect="1"/>
          </p:cNvPicPr>
          <p:nvPr/>
        </p:nvPicPr>
        <p:blipFill>
          <a:blip r:embed="rId3" cstate="print"/>
          <a:srcRect/>
          <a:stretch>
            <a:fillRect/>
          </a:stretch>
        </p:blipFill>
        <p:spPr bwMode="auto">
          <a:xfrm>
            <a:off x="2305050" y="2963863"/>
            <a:ext cx="5524500" cy="2076450"/>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9634" name="Rectangle 4"/>
          <p:cNvSpPr>
            <a:spLocks noGrp="1" noChangeArrowheads="1"/>
          </p:cNvSpPr>
          <p:nvPr>
            <p:ph type="title"/>
          </p:nvPr>
        </p:nvSpPr>
        <p:spPr>
          <a:xfrm>
            <a:off x="1168400" y="169863"/>
            <a:ext cx="7696200" cy="1143000"/>
          </a:xfrm>
        </p:spPr>
        <p:txBody>
          <a:bodyPr/>
          <a:lstStyle/>
          <a:p>
            <a:pPr eaLnBrk="1" hangingPunct="1"/>
            <a:r>
              <a:rPr lang="en-US" altLang="en-US" smtClean="0"/>
              <a:t>Alternative Example 6.5 (cont'd)</a:t>
            </a:r>
          </a:p>
        </p:txBody>
      </p:sp>
      <p:sp>
        <p:nvSpPr>
          <p:cNvPr id="69635" name="TextBox 5"/>
          <p:cNvSpPr>
            <a:spLocks noGrp="1" noChangeArrowheads="1"/>
          </p:cNvSpPr>
          <p:nvPr>
            <p:ph idx="1"/>
          </p:nvPr>
        </p:nvSpPr>
        <p:spPr>
          <a:xfrm>
            <a:off x="457200" y="1439863"/>
            <a:ext cx="8610600" cy="4648200"/>
          </a:xfrm>
        </p:spPr>
        <p:txBody>
          <a:bodyPr rIns="91440"/>
          <a:lstStyle/>
          <a:p>
            <a:pPr eaLnBrk="1" hangingPunct="1"/>
            <a:r>
              <a:rPr lang="en-US" altLang="en-US" b="1" smtClean="0"/>
              <a:t>Solution:</a:t>
            </a:r>
          </a:p>
          <a:p>
            <a:pPr lvl="1" eaLnBrk="1" hangingPunct="1"/>
            <a:r>
              <a:rPr lang="en-US" altLang="en-US" smtClean="0"/>
              <a:t>At a market rate of 6%, the price of the bond will be</a:t>
            </a:r>
          </a:p>
          <a:p>
            <a:pPr lvl="1" eaLnBrk="1" hangingPunct="1"/>
            <a:endParaRPr lang="en-US" altLang="en-US" smtClean="0"/>
          </a:p>
          <a:p>
            <a:pPr lvl="1" eaLnBrk="1" hangingPunct="1"/>
            <a:endParaRPr lang="en-US" altLang="en-US" smtClean="0"/>
          </a:p>
          <a:p>
            <a:pPr lvl="1" eaLnBrk="1" hangingPunct="1"/>
            <a:endParaRPr lang="en-US" altLang="en-US" smtClean="0"/>
          </a:p>
          <a:p>
            <a:pPr lvl="1" eaLnBrk="1" hangingPunct="1"/>
            <a:endParaRPr lang="en-US" altLang="en-US" smtClean="0"/>
          </a:p>
          <a:p>
            <a:pPr lvl="1" eaLnBrk="1" hangingPunct="1"/>
            <a:endParaRPr lang="en-US" altLang="en-US" smtClean="0"/>
          </a:p>
          <a:p>
            <a:pPr lvl="1" eaLnBrk="1" hangingPunct="1"/>
            <a:r>
              <a:rPr lang="en-US" altLang="en-US" smtClean="0"/>
              <a:t>So the discount is $1000 – $888.35 = $111.65.</a:t>
            </a:r>
          </a:p>
          <a:p>
            <a:pPr lvl="1" eaLnBrk="1" hangingPunct="1"/>
            <a:endParaRPr lang="en-US" altLang="en-US" smtClean="0"/>
          </a:p>
          <a:p>
            <a:pPr lvl="1" eaLnBrk="1" hangingPunct="1"/>
            <a:endParaRPr lang="en-US" altLang="en-US" smtClean="0"/>
          </a:p>
        </p:txBody>
      </p:sp>
      <p:pic>
        <p:nvPicPr>
          <p:cNvPr id="69636" name="Picture 1"/>
          <p:cNvPicPr>
            <a:picLocks noChangeAspect="1"/>
          </p:cNvPicPr>
          <p:nvPr/>
        </p:nvPicPr>
        <p:blipFill>
          <a:blip r:embed="rId3" cstate="print"/>
          <a:srcRect/>
          <a:stretch>
            <a:fillRect/>
          </a:stretch>
        </p:blipFill>
        <p:spPr bwMode="auto">
          <a:xfrm>
            <a:off x="2305050" y="2725738"/>
            <a:ext cx="5524500" cy="2076450"/>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1168400" y="169863"/>
            <a:ext cx="7696200" cy="1143000"/>
          </a:xfrm>
        </p:spPr>
        <p:txBody>
          <a:bodyPr/>
          <a:lstStyle/>
          <a:p>
            <a:pPr eaLnBrk="1" hangingPunct="1"/>
            <a:r>
              <a:rPr lang="en-US" altLang="en-US" smtClean="0"/>
              <a:t>Time and Bond Prices</a:t>
            </a:r>
          </a:p>
        </p:txBody>
      </p:sp>
      <p:sp>
        <p:nvSpPr>
          <p:cNvPr id="70659" name="Rectangle 3"/>
          <p:cNvSpPr>
            <a:spLocks noGrp="1" noChangeArrowheads="1"/>
          </p:cNvSpPr>
          <p:nvPr>
            <p:ph idx="1"/>
          </p:nvPr>
        </p:nvSpPr>
        <p:spPr>
          <a:xfrm>
            <a:off x="457200" y="1430338"/>
            <a:ext cx="8382000" cy="4648200"/>
          </a:xfrm>
        </p:spPr>
        <p:txBody>
          <a:bodyPr rIns="91440">
            <a:normAutofit lnSpcReduction="10000"/>
          </a:bodyPr>
          <a:lstStyle/>
          <a:p>
            <a:pPr eaLnBrk="1" hangingPunct="1">
              <a:spcBef>
                <a:spcPct val="60000"/>
              </a:spcBef>
            </a:pPr>
            <a:r>
              <a:rPr lang="en-US" altLang="en-US" smtClean="0"/>
              <a:t>Holding all other things constant, a bond’s yield to maturity will not change over time.</a:t>
            </a:r>
          </a:p>
          <a:p>
            <a:pPr eaLnBrk="1" hangingPunct="1">
              <a:spcBef>
                <a:spcPct val="60000"/>
              </a:spcBef>
            </a:pPr>
            <a:r>
              <a:rPr lang="en-US" altLang="en-US" smtClean="0"/>
              <a:t>Holding all other things constant, the price of discount or premium bond will move toward par value over time.</a:t>
            </a:r>
          </a:p>
          <a:p>
            <a:pPr eaLnBrk="1" hangingPunct="1">
              <a:spcBef>
                <a:spcPct val="60000"/>
              </a:spcBef>
            </a:pPr>
            <a:r>
              <a:rPr lang="en-US" altLang="en-US" smtClean="0"/>
              <a:t>If a bond’s yield to maturity has not changed, then the IRR of an investment in the bond equals its yield to maturity even if you sell the bond early.</a:t>
            </a:r>
          </a:p>
        </p:txBody>
      </p:sp>
    </p:spTree>
  </p:cSld>
  <p:clrMapOvr>
    <a:masterClrMapping/>
  </p:clrMapOvr>
  <p:transition spd="med">
    <p:wipe dir="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682" name="Rectangle 4"/>
          <p:cNvSpPr>
            <a:spLocks noGrp="1" noChangeArrowheads="1"/>
          </p:cNvSpPr>
          <p:nvPr>
            <p:ph type="title"/>
          </p:nvPr>
        </p:nvSpPr>
        <p:spPr>
          <a:xfrm>
            <a:off x="1168400" y="169863"/>
            <a:ext cx="7696200" cy="1143000"/>
          </a:xfrm>
        </p:spPr>
        <p:txBody>
          <a:bodyPr/>
          <a:lstStyle/>
          <a:p>
            <a:pPr eaLnBrk="1" hangingPunct="1"/>
            <a:r>
              <a:rPr lang="en-US" altLang="en-US" smtClean="0"/>
              <a:t>Textbook Example 6.6</a:t>
            </a:r>
          </a:p>
        </p:txBody>
      </p:sp>
      <p:pic>
        <p:nvPicPr>
          <p:cNvPr id="71683" name="Picture 3" descr="ex06_06a.gif"/>
          <p:cNvPicPr>
            <a:picLocks noChangeAspect="1"/>
          </p:cNvPicPr>
          <p:nvPr/>
        </p:nvPicPr>
        <p:blipFill>
          <a:blip r:embed="rId3" cstate="print"/>
          <a:srcRect/>
          <a:stretch>
            <a:fillRect/>
          </a:stretch>
        </p:blipFill>
        <p:spPr bwMode="auto">
          <a:xfrm>
            <a:off x="457200" y="2438400"/>
            <a:ext cx="8170863" cy="1819275"/>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Title 1"/>
          <p:cNvSpPr>
            <a:spLocks noGrp="1"/>
          </p:cNvSpPr>
          <p:nvPr>
            <p:ph type="title"/>
          </p:nvPr>
        </p:nvSpPr>
        <p:spPr>
          <a:xfrm>
            <a:off x="1150938" y="169863"/>
            <a:ext cx="7696200" cy="1143000"/>
          </a:xfrm>
        </p:spPr>
        <p:txBody>
          <a:bodyPr/>
          <a:lstStyle/>
          <a:p>
            <a:pPr eaLnBrk="1" hangingPunct="1"/>
            <a:r>
              <a:rPr lang="en-US" altLang="en-US" smtClean="0"/>
              <a:t>Learning Objectives</a:t>
            </a:r>
          </a:p>
        </p:txBody>
      </p:sp>
      <p:sp>
        <p:nvSpPr>
          <p:cNvPr id="40963" name="Content Placeholder 2"/>
          <p:cNvSpPr>
            <a:spLocks noGrp="1"/>
          </p:cNvSpPr>
          <p:nvPr>
            <p:ph idx="1"/>
          </p:nvPr>
        </p:nvSpPr>
        <p:spPr>
          <a:xfrm>
            <a:off x="474663" y="1430338"/>
            <a:ext cx="8382000" cy="4648200"/>
          </a:xfrm>
        </p:spPr>
        <p:txBody>
          <a:bodyPr rIns="91440">
            <a:normAutofit lnSpcReduction="10000"/>
          </a:bodyPr>
          <a:lstStyle/>
          <a:p>
            <a:pPr marL="514350" indent="-514350" eaLnBrk="1" hangingPunct="1">
              <a:buFontTx/>
              <a:buAutoNum type="arabicPeriod" startAt="4"/>
            </a:pPr>
            <a:r>
              <a:rPr lang="en-US" altLang="en-US" smtClean="0"/>
              <a:t>Illustrate the change in bond price that will occur as a result of changes in interest rates; differentiate between the effect of such a change on long-term versus short-term bonds.</a:t>
            </a:r>
          </a:p>
          <a:p>
            <a:pPr marL="514350" indent="-514350" eaLnBrk="1" hangingPunct="1">
              <a:buFontTx/>
              <a:buAutoNum type="arabicPeriod" startAt="4"/>
            </a:pPr>
            <a:r>
              <a:rPr lang="en-US" altLang="en-US" smtClean="0"/>
              <a:t>Discuss the effect of coupon rate to the sensitivity of a bond price to changes in interest rates.</a:t>
            </a:r>
          </a:p>
          <a:p>
            <a:pPr marL="514350" indent="-514350" eaLnBrk="1" hangingPunct="1">
              <a:buFontTx/>
              <a:buAutoNum type="arabicPeriod" startAt="4"/>
            </a:pPr>
            <a:r>
              <a:rPr lang="en-US" altLang="en-US" smtClean="0"/>
              <a:t>Define duration, and discuss its use by finance practitioners.</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2706" name="Rectangle 4"/>
          <p:cNvSpPr>
            <a:spLocks noGrp="1" noChangeArrowheads="1"/>
          </p:cNvSpPr>
          <p:nvPr>
            <p:ph type="title"/>
          </p:nvPr>
        </p:nvSpPr>
        <p:spPr>
          <a:xfrm>
            <a:off x="1168400" y="169863"/>
            <a:ext cx="7696200" cy="1143000"/>
          </a:xfrm>
        </p:spPr>
        <p:txBody>
          <a:bodyPr/>
          <a:lstStyle/>
          <a:p>
            <a:pPr eaLnBrk="1" hangingPunct="1"/>
            <a:r>
              <a:rPr lang="en-US" altLang="en-US" smtClean="0"/>
              <a:t>Textbook Example 6.6 (cont'd)</a:t>
            </a:r>
          </a:p>
        </p:txBody>
      </p:sp>
      <p:pic>
        <p:nvPicPr>
          <p:cNvPr id="72707" name="Picture 4" descr="ex06_06b.gif"/>
          <p:cNvPicPr>
            <a:picLocks noChangeAspect="1"/>
          </p:cNvPicPr>
          <p:nvPr/>
        </p:nvPicPr>
        <p:blipFill>
          <a:blip r:embed="rId3" cstate="print"/>
          <a:srcRect/>
          <a:stretch>
            <a:fillRect/>
          </a:stretch>
        </p:blipFill>
        <p:spPr bwMode="auto">
          <a:xfrm>
            <a:off x="762000" y="1371600"/>
            <a:ext cx="7721600" cy="4660900"/>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1168400" y="169863"/>
            <a:ext cx="7696200" cy="1143000"/>
          </a:xfrm>
        </p:spPr>
        <p:txBody>
          <a:bodyPr/>
          <a:lstStyle/>
          <a:p>
            <a:pPr eaLnBrk="1" hangingPunct="1"/>
            <a:r>
              <a:rPr lang="en-US" altLang="en-US" smtClean="0"/>
              <a:t>Textbook Example 6.6 (cont'd)</a:t>
            </a:r>
          </a:p>
        </p:txBody>
      </p:sp>
      <p:pic>
        <p:nvPicPr>
          <p:cNvPr id="73731" name="Picture 3" descr="ex06_06c.gif"/>
          <p:cNvPicPr>
            <a:picLocks noChangeAspect="1"/>
          </p:cNvPicPr>
          <p:nvPr/>
        </p:nvPicPr>
        <p:blipFill>
          <a:blip r:embed="rId3" cstate="print"/>
          <a:srcRect/>
          <a:stretch>
            <a:fillRect/>
          </a:stretch>
        </p:blipFill>
        <p:spPr bwMode="auto">
          <a:xfrm>
            <a:off x="762000" y="1524000"/>
            <a:ext cx="7721600" cy="4406900"/>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5363" name="Rectangle 5"/>
          <p:cNvSpPr>
            <a:spLocks noGrp="1" noChangeArrowheads="1"/>
          </p:cNvSpPr>
          <p:nvPr>
            <p:ph type="title"/>
          </p:nvPr>
        </p:nvSpPr>
        <p:spPr>
          <a:xfrm>
            <a:off x="1143000" y="169863"/>
            <a:ext cx="7696200" cy="1143000"/>
          </a:xfrm>
        </p:spPr>
        <p:txBody>
          <a:bodyPr/>
          <a:lstStyle/>
          <a:p>
            <a:pPr eaLnBrk="1" hangingPunct="1"/>
            <a:r>
              <a:rPr lang="en-US" altLang="en-US" smtClean="0"/>
              <a:t>Financial Calculator Solution</a:t>
            </a:r>
          </a:p>
        </p:txBody>
      </p:sp>
      <p:graphicFrame>
        <p:nvGraphicFramePr>
          <p:cNvPr id="15362" name="Object 4"/>
          <p:cNvGraphicFramePr>
            <a:graphicFrameLocks noChangeAspect="1"/>
          </p:cNvGraphicFramePr>
          <p:nvPr>
            <p:ph idx="1"/>
          </p:nvPr>
        </p:nvGraphicFramePr>
        <p:xfrm>
          <a:off x="1476375" y="2473325"/>
          <a:ext cx="5886450" cy="2105025"/>
        </p:xfrm>
        <a:graphic>
          <a:graphicData uri="http://schemas.openxmlformats.org/presentationml/2006/ole">
            <p:oleObj spid="_x0000_s15362" name="Visio" r:id="rId4" imgW="5886839" imgH="2104255" progId="Visio.Drawing.11">
              <p:embed/>
            </p:oleObj>
          </a:graphicData>
        </a:graphic>
      </p:graphicFrame>
      <p:sp>
        <p:nvSpPr>
          <p:cNvPr id="15364" name="Rectangle 6"/>
          <p:cNvSpPr>
            <a:spLocks noGrp="1" noChangeArrowheads="1"/>
          </p:cNvSpPr>
          <p:nvPr>
            <p:ph type="body" idx="4294967295"/>
          </p:nvPr>
        </p:nvSpPr>
        <p:spPr>
          <a:xfrm>
            <a:off x="0" y="1430338"/>
            <a:ext cx="7685088" cy="649287"/>
          </a:xfrm>
        </p:spPr>
        <p:txBody>
          <a:bodyPr rIns="91440"/>
          <a:lstStyle/>
          <a:p>
            <a:pPr eaLnBrk="1" hangingPunct="1"/>
            <a:r>
              <a:rPr lang="en-US" altLang="en-US" smtClean="0"/>
              <a:t>Initial Price</a:t>
            </a:r>
          </a:p>
        </p:txBody>
      </p:sp>
    </p:spTree>
  </p:cSld>
  <p:clrMapOvr>
    <a:masterClrMapping/>
  </p:clrMapOvr>
  <p:transition spd="med">
    <p:wipe dir="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a:xfrm>
            <a:off x="1143000" y="254000"/>
            <a:ext cx="7696200" cy="1143000"/>
          </a:xfrm>
        </p:spPr>
        <p:txBody>
          <a:bodyPr>
            <a:normAutofit fontScale="90000"/>
          </a:bodyPr>
          <a:lstStyle/>
          <a:p>
            <a:pPr eaLnBrk="1" hangingPunct="1"/>
            <a:r>
              <a:rPr lang="en-US" altLang="en-US" smtClean="0"/>
              <a:t>Financial Calculator Solution (cont'd)</a:t>
            </a:r>
          </a:p>
        </p:txBody>
      </p:sp>
      <p:graphicFrame>
        <p:nvGraphicFramePr>
          <p:cNvPr id="16386" name="Object 4"/>
          <p:cNvGraphicFramePr>
            <a:graphicFrameLocks noChangeAspect="1"/>
          </p:cNvGraphicFramePr>
          <p:nvPr>
            <p:ph idx="1"/>
          </p:nvPr>
        </p:nvGraphicFramePr>
        <p:xfrm>
          <a:off x="1636713" y="2549525"/>
          <a:ext cx="5886450" cy="2105025"/>
        </p:xfrm>
        <a:graphic>
          <a:graphicData uri="http://schemas.openxmlformats.org/presentationml/2006/ole">
            <p:oleObj spid="_x0000_s16386" name="Visio" r:id="rId4" imgW="5886839" imgH="2104255" progId="Visio.Drawing.11">
              <p:embed/>
            </p:oleObj>
          </a:graphicData>
        </a:graphic>
      </p:graphicFrame>
      <p:sp>
        <p:nvSpPr>
          <p:cNvPr id="16388" name="Rectangle 3"/>
          <p:cNvSpPr>
            <a:spLocks noGrp="1" noChangeArrowheads="1"/>
          </p:cNvSpPr>
          <p:nvPr>
            <p:ph type="body" idx="4294967295"/>
          </p:nvPr>
        </p:nvSpPr>
        <p:spPr>
          <a:xfrm>
            <a:off x="0" y="1430338"/>
            <a:ext cx="7837488" cy="4572000"/>
          </a:xfrm>
        </p:spPr>
        <p:txBody>
          <a:bodyPr rIns="91440">
            <a:normAutofit fontScale="92500"/>
          </a:bodyPr>
          <a:lstStyle/>
          <a:p>
            <a:pPr eaLnBrk="1" hangingPunct="1"/>
            <a:r>
              <a:rPr lang="en-US" altLang="en-US" smtClean="0"/>
              <a:t>Price just after first coupon</a:t>
            </a:r>
          </a:p>
          <a:p>
            <a:pPr eaLnBrk="1" hangingPunct="1">
              <a:spcBef>
                <a:spcPct val="650000"/>
              </a:spcBef>
            </a:pPr>
            <a:r>
              <a:rPr lang="en-US" altLang="en-US" smtClean="0"/>
              <a:t>Price just before first coupon</a:t>
            </a:r>
          </a:p>
          <a:p>
            <a:pPr marL="457200" lvl="1" indent="0" eaLnBrk="1" hangingPunct="1">
              <a:buFontTx/>
              <a:buNone/>
            </a:pPr>
            <a:r>
              <a:rPr lang="en-US" altLang="en-US" smtClean="0"/>
              <a:t>$175.71 + $10 = $185.71</a:t>
            </a:r>
          </a:p>
        </p:txBody>
      </p:sp>
    </p:spTree>
  </p:cSld>
  <p:clrMapOvr>
    <a:masterClrMapping/>
  </p:clrMapOvr>
  <p:transition spd="med">
    <p:wipe dir="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1143000" y="236538"/>
            <a:ext cx="7696200" cy="1143000"/>
          </a:xfrm>
        </p:spPr>
        <p:txBody>
          <a:bodyPr>
            <a:normAutofit fontScale="90000"/>
          </a:bodyPr>
          <a:lstStyle/>
          <a:p>
            <a:pPr eaLnBrk="1" hangingPunct="1"/>
            <a:r>
              <a:rPr lang="en-US" altLang="en-US" smtClean="0"/>
              <a:t>Figure 6.1  </a:t>
            </a:r>
            <a:r>
              <a:rPr lang="en-US" altLang="en-US" b="0" smtClean="0"/>
              <a:t>The Effect of Time on Bond Prices</a:t>
            </a:r>
            <a:endParaRPr lang="en-US" altLang="en-US" smtClean="0"/>
          </a:p>
        </p:txBody>
      </p:sp>
      <p:pic>
        <p:nvPicPr>
          <p:cNvPr id="74755" name="Picture 4" descr="Y:\Graphics\Powerpoint\PEARSON\BERK\Final files\ch06\c06f001.jpg"/>
          <p:cNvPicPr>
            <a:picLocks noChangeAspect="1" noChangeArrowheads="1"/>
          </p:cNvPicPr>
          <p:nvPr/>
        </p:nvPicPr>
        <p:blipFill>
          <a:blip r:embed="rId3" cstate="print"/>
          <a:srcRect/>
          <a:stretch>
            <a:fillRect/>
          </a:stretch>
        </p:blipFill>
        <p:spPr bwMode="auto">
          <a:xfrm>
            <a:off x="1285875" y="1455738"/>
            <a:ext cx="6572250" cy="4556125"/>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5778" name="Rectangle 4"/>
          <p:cNvSpPr>
            <a:spLocks noGrp="1" noChangeArrowheads="1"/>
          </p:cNvSpPr>
          <p:nvPr>
            <p:ph type="title"/>
          </p:nvPr>
        </p:nvSpPr>
        <p:spPr>
          <a:xfrm>
            <a:off x="1160463" y="236538"/>
            <a:ext cx="7696200" cy="1143000"/>
          </a:xfrm>
        </p:spPr>
        <p:txBody>
          <a:bodyPr>
            <a:normAutofit fontScale="90000"/>
          </a:bodyPr>
          <a:lstStyle/>
          <a:p>
            <a:pPr eaLnBrk="1" hangingPunct="1"/>
            <a:r>
              <a:rPr lang="en-US" altLang="en-US" smtClean="0"/>
              <a:t>Interest Rate Changes and Bond Prices</a:t>
            </a:r>
          </a:p>
        </p:txBody>
      </p:sp>
      <p:sp>
        <p:nvSpPr>
          <p:cNvPr id="75779" name="Rectangle 5"/>
          <p:cNvSpPr>
            <a:spLocks noGrp="1" noChangeArrowheads="1"/>
          </p:cNvSpPr>
          <p:nvPr>
            <p:ph idx="1"/>
          </p:nvPr>
        </p:nvSpPr>
        <p:spPr>
          <a:xfrm>
            <a:off x="457200" y="1430338"/>
            <a:ext cx="8382000" cy="4648200"/>
          </a:xfrm>
        </p:spPr>
        <p:txBody>
          <a:bodyPr rIns="91440"/>
          <a:lstStyle/>
          <a:p>
            <a:pPr eaLnBrk="1" hangingPunct="1">
              <a:spcBef>
                <a:spcPct val="60000"/>
              </a:spcBef>
            </a:pPr>
            <a:r>
              <a:rPr lang="en-US" altLang="en-US" smtClean="0"/>
              <a:t>There is an inverse relationship between interest rates and bond prices.</a:t>
            </a:r>
          </a:p>
          <a:p>
            <a:pPr lvl="1" eaLnBrk="1" hangingPunct="1">
              <a:spcBef>
                <a:spcPct val="60000"/>
              </a:spcBef>
            </a:pPr>
            <a:r>
              <a:rPr lang="en-US" altLang="en-US" smtClean="0"/>
              <a:t>As interest rates and bond yields rise, bond prices fall.</a:t>
            </a:r>
          </a:p>
          <a:p>
            <a:pPr lvl="1" eaLnBrk="1" hangingPunct="1">
              <a:spcBef>
                <a:spcPct val="60000"/>
              </a:spcBef>
            </a:pPr>
            <a:r>
              <a:rPr lang="en-US" altLang="en-US" smtClean="0"/>
              <a:t>As interest rates and bond yields fall, bond prices rise.</a:t>
            </a:r>
          </a:p>
        </p:txBody>
      </p:sp>
    </p:spTree>
  </p:cSld>
  <p:clrMapOvr>
    <a:masterClrMapping/>
  </p:clrMapOvr>
  <p:transition spd="med">
    <p:wipe dir="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1160463" y="254000"/>
            <a:ext cx="7696200" cy="1143000"/>
          </a:xfrm>
        </p:spPr>
        <p:txBody>
          <a:bodyPr>
            <a:normAutofit fontScale="90000"/>
          </a:bodyPr>
          <a:lstStyle/>
          <a:p>
            <a:pPr eaLnBrk="1" hangingPunct="1"/>
            <a:r>
              <a:rPr lang="en-US" altLang="en-US" smtClean="0"/>
              <a:t>Interest Rate Changes </a:t>
            </a:r>
            <a:br>
              <a:rPr lang="en-US" altLang="en-US" smtClean="0"/>
            </a:br>
            <a:r>
              <a:rPr lang="en-US" altLang="en-US" smtClean="0"/>
              <a:t>and Bond Prices (cont'd)</a:t>
            </a:r>
          </a:p>
        </p:txBody>
      </p:sp>
      <p:sp>
        <p:nvSpPr>
          <p:cNvPr id="76803" name="Rectangle 3"/>
          <p:cNvSpPr>
            <a:spLocks noGrp="1" noChangeArrowheads="1"/>
          </p:cNvSpPr>
          <p:nvPr>
            <p:ph idx="1"/>
          </p:nvPr>
        </p:nvSpPr>
        <p:spPr>
          <a:xfrm>
            <a:off x="457200" y="1430338"/>
            <a:ext cx="8382000" cy="4648200"/>
          </a:xfrm>
        </p:spPr>
        <p:txBody>
          <a:bodyPr rIns="91440"/>
          <a:lstStyle/>
          <a:p>
            <a:pPr eaLnBrk="1" hangingPunct="1">
              <a:spcBef>
                <a:spcPct val="60000"/>
              </a:spcBef>
            </a:pPr>
            <a:r>
              <a:rPr lang="en-US" altLang="en-US" smtClean="0"/>
              <a:t>The sensitivity of a bond’s price to changes in interest rates is measured by the bond’s </a:t>
            </a:r>
            <a:r>
              <a:rPr lang="en-US" altLang="en-US" b="1" smtClean="0"/>
              <a:t>duration</a:t>
            </a:r>
            <a:r>
              <a:rPr lang="en-US" altLang="en-US" smtClean="0"/>
              <a:t>.</a:t>
            </a:r>
          </a:p>
          <a:p>
            <a:pPr lvl="1" eaLnBrk="1" hangingPunct="1">
              <a:spcBef>
                <a:spcPct val="60000"/>
              </a:spcBef>
            </a:pPr>
            <a:r>
              <a:rPr lang="en-US" altLang="en-US" smtClean="0"/>
              <a:t>Bonds with high durations are highly sensitive to interest rate changes.</a:t>
            </a:r>
          </a:p>
          <a:p>
            <a:pPr lvl="1" eaLnBrk="1" hangingPunct="1">
              <a:spcBef>
                <a:spcPct val="60000"/>
              </a:spcBef>
            </a:pPr>
            <a:r>
              <a:rPr lang="en-US" altLang="en-US" smtClean="0"/>
              <a:t>Bonds with low durations are less sensitive to interest rate changes.</a:t>
            </a:r>
          </a:p>
        </p:txBody>
      </p:sp>
    </p:spTree>
  </p:cSld>
  <p:clrMapOvr>
    <a:masterClrMapping/>
  </p:clrMapOvr>
  <p:transition spd="med">
    <p:wipe dir="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7826" name="Rectangle 4"/>
          <p:cNvSpPr>
            <a:spLocks noGrp="1" noChangeArrowheads="1"/>
          </p:cNvSpPr>
          <p:nvPr>
            <p:ph type="title"/>
          </p:nvPr>
        </p:nvSpPr>
        <p:spPr>
          <a:xfrm>
            <a:off x="1176338" y="169863"/>
            <a:ext cx="7696200" cy="1143000"/>
          </a:xfrm>
        </p:spPr>
        <p:txBody>
          <a:bodyPr/>
          <a:lstStyle/>
          <a:p>
            <a:pPr eaLnBrk="1" hangingPunct="1"/>
            <a:r>
              <a:rPr lang="en-US" altLang="en-US" smtClean="0"/>
              <a:t>Textbook Example 6.7</a:t>
            </a:r>
          </a:p>
        </p:txBody>
      </p:sp>
      <p:pic>
        <p:nvPicPr>
          <p:cNvPr id="77827" name="Picture 3" descr="ex06_07a.gif"/>
          <p:cNvPicPr>
            <a:picLocks noChangeAspect="1"/>
          </p:cNvPicPr>
          <p:nvPr/>
        </p:nvPicPr>
        <p:blipFill>
          <a:blip r:embed="rId3" cstate="print"/>
          <a:srcRect/>
          <a:stretch>
            <a:fillRect/>
          </a:stretch>
        </p:blipFill>
        <p:spPr bwMode="auto">
          <a:xfrm>
            <a:off x="457200" y="2209800"/>
            <a:ext cx="8297863" cy="1916113"/>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8850" name="Rectangle 4"/>
          <p:cNvSpPr>
            <a:spLocks noGrp="1" noChangeArrowheads="1"/>
          </p:cNvSpPr>
          <p:nvPr>
            <p:ph type="title"/>
          </p:nvPr>
        </p:nvSpPr>
        <p:spPr>
          <a:xfrm>
            <a:off x="1176338" y="169863"/>
            <a:ext cx="7696200" cy="1143000"/>
          </a:xfrm>
        </p:spPr>
        <p:txBody>
          <a:bodyPr/>
          <a:lstStyle/>
          <a:p>
            <a:pPr eaLnBrk="1" hangingPunct="1"/>
            <a:r>
              <a:rPr lang="en-US" altLang="en-US" smtClean="0"/>
              <a:t>Textbook Example 6.7 (cont'd)</a:t>
            </a:r>
          </a:p>
        </p:txBody>
      </p:sp>
      <p:pic>
        <p:nvPicPr>
          <p:cNvPr id="78851" name="Picture 3" descr="ex06_07b.gif"/>
          <p:cNvPicPr>
            <a:picLocks noChangeAspect="1"/>
          </p:cNvPicPr>
          <p:nvPr/>
        </p:nvPicPr>
        <p:blipFill>
          <a:blip r:embed="rId3" cstate="print"/>
          <a:srcRect/>
          <a:stretch>
            <a:fillRect/>
          </a:stretch>
        </p:blipFill>
        <p:spPr bwMode="auto">
          <a:xfrm>
            <a:off x="381000" y="1447800"/>
            <a:ext cx="8196263" cy="4724400"/>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1168400" y="169863"/>
            <a:ext cx="7696200" cy="1143000"/>
          </a:xfrm>
        </p:spPr>
        <p:txBody>
          <a:bodyPr/>
          <a:lstStyle/>
          <a:p>
            <a:pPr eaLnBrk="1" hangingPunct="1"/>
            <a:r>
              <a:rPr lang="en-US" altLang="en-US" smtClean="0"/>
              <a:t>Alternative Example 6.7</a:t>
            </a:r>
          </a:p>
        </p:txBody>
      </p:sp>
      <p:sp>
        <p:nvSpPr>
          <p:cNvPr id="79875" name="Rectangle 3"/>
          <p:cNvSpPr>
            <a:spLocks noGrp="1" noChangeArrowheads="1"/>
          </p:cNvSpPr>
          <p:nvPr>
            <p:ph idx="1"/>
          </p:nvPr>
        </p:nvSpPr>
        <p:spPr>
          <a:xfrm>
            <a:off x="457200" y="1430338"/>
            <a:ext cx="8382000" cy="4648200"/>
          </a:xfrm>
        </p:spPr>
        <p:txBody>
          <a:bodyPr rIns="91440"/>
          <a:lstStyle/>
          <a:p>
            <a:pPr eaLnBrk="1" hangingPunct="1"/>
            <a:r>
              <a:rPr lang="en-US" altLang="en-US" b="1" smtClean="0"/>
              <a:t>Problem</a:t>
            </a:r>
            <a:endParaRPr lang="en-US" altLang="en-US" smtClean="0"/>
          </a:p>
          <a:p>
            <a:pPr lvl="1" eaLnBrk="1" hangingPunct="1">
              <a:spcBef>
                <a:spcPct val="60000"/>
              </a:spcBef>
            </a:pPr>
            <a:r>
              <a:rPr lang="en-US" altLang="en-US" smtClean="0"/>
              <a:t>The University of Pennsylvania sold $300 million of 100-year bonds with a yield to maturity of 4.67%.  Assuming the bonds were sold at par and pay an annual coupon, by what percentage will the price of the bond change if its yield to maturity decreases by 1%? Increases by 2%?</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6" name="Title 1"/>
          <p:cNvSpPr>
            <a:spLocks noGrp="1"/>
          </p:cNvSpPr>
          <p:nvPr>
            <p:ph type="title"/>
          </p:nvPr>
        </p:nvSpPr>
        <p:spPr>
          <a:xfrm>
            <a:off x="1150938" y="169863"/>
            <a:ext cx="7696200" cy="1143000"/>
          </a:xfrm>
        </p:spPr>
        <p:txBody>
          <a:bodyPr/>
          <a:lstStyle/>
          <a:p>
            <a:pPr eaLnBrk="1" hangingPunct="1"/>
            <a:r>
              <a:rPr lang="en-US" altLang="en-US" smtClean="0"/>
              <a:t>Learning Objectives</a:t>
            </a:r>
          </a:p>
        </p:txBody>
      </p:sp>
      <p:sp>
        <p:nvSpPr>
          <p:cNvPr id="41987" name="Content Placeholder 2"/>
          <p:cNvSpPr>
            <a:spLocks noGrp="1"/>
          </p:cNvSpPr>
          <p:nvPr>
            <p:ph idx="1"/>
          </p:nvPr>
        </p:nvSpPr>
        <p:spPr>
          <a:xfrm>
            <a:off x="465138" y="1430338"/>
            <a:ext cx="8382000" cy="4648200"/>
          </a:xfrm>
        </p:spPr>
        <p:txBody>
          <a:bodyPr rIns="91440">
            <a:normAutofit lnSpcReduction="10000"/>
          </a:bodyPr>
          <a:lstStyle/>
          <a:p>
            <a:pPr marL="514350" indent="-514350" eaLnBrk="1" hangingPunct="1">
              <a:buFont typeface="Verdana" pitchFamily="34" charset="0"/>
              <a:buAutoNum type="arabicPeriod" startAt="7"/>
            </a:pPr>
            <a:r>
              <a:rPr lang="en-US" altLang="en-US" smtClean="0"/>
              <a:t>Calculate the price of a coupon bond using the Law of One Price and a series of zero-coupon bonds.</a:t>
            </a:r>
          </a:p>
          <a:p>
            <a:pPr marL="514350" indent="-514350" eaLnBrk="1" hangingPunct="1">
              <a:buFontTx/>
              <a:buAutoNum type="arabicPeriod" startAt="7"/>
            </a:pPr>
            <a:r>
              <a:rPr lang="en-US" altLang="en-US" smtClean="0"/>
              <a:t>Discuss the relation between a corporate bond’s expected return and the yield to maturity; define default risk and explain how these rates incorporate default risk.</a:t>
            </a:r>
          </a:p>
          <a:p>
            <a:pPr marL="514350" indent="-514350" eaLnBrk="1" hangingPunct="1">
              <a:buFontTx/>
              <a:buAutoNum type="arabicPeriod" startAt="7"/>
            </a:pPr>
            <a:r>
              <a:rPr lang="en-US" altLang="en-US" smtClean="0"/>
              <a:t>Assess the creditworthiness of a corporate bond using its bond rating; define default risk.</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a:xfrm>
            <a:off x="1168400" y="169863"/>
            <a:ext cx="7696200" cy="1143000"/>
          </a:xfrm>
        </p:spPr>
        <p:txBody>
          <a:bodyPr/>
          <a:lstStyle/>
          <a:p>
            <a:pPr eaLnBrk="1" hangingPunct="1"/>
            <a:r>
              <a:rPr lang="en-US" altLang="en-US" smtClean="0"/>
              <a:t>Alternative Example 6.7</a:t>
            </a:r>
          </a:p>
        </p:txBody>
      </p:sp>
      <p:graphicFrame>
        <p:nvGraphicFramePr>
          <p:cNvPr id="17410" name="Object 5"/>
          <p:cNvGraphicFramePr>
            <a:graphicFrameLocks noChangeAspect="1"/>
          </p:cNvGraphicFramePr>
          <p:nvPr>
            <p:ph idx="1"/>
          </p:nvPr>
        </p:nvGraphicFramePr>
        <p:xfrm>
          <a:off x="1323975" y="2559050"/>
          <a:ext cx="5886450" cy="2105025"/>
        </p:xfrm>
        <a:graphic>
          <a:graphicData uri="http://schemas.openxmlformats.org/presentationml/2006/ole">
            <p:oleObj spid="_x0000_s17410" name="Visio" r:id="rId4" imgW="5887007" imgH="2104380" progId="Visio.Drawing.11">
              <p:embed/>
            </p:oleObj>
          </a:graphicData>
        </a:graphic>
      </p:graphicFrame>
      <p:sp>
        <p:nvSpPr>
          <p:cNvPr id="17412" name="Rectangle 3"/>
          <p:cNvSpPr>
            <a:spLocks noGrp="1" noChangeArrowheads="1"/>
          </p:cNvSpPr>
          <p:nvPr>
            <p:ph type="body" idx="4294967295"/>
          </p:nvPr>
        </p:nvSpPr>
        <p:spPr>
          <a:xfrm>
            <a:off x="0" y="1439863"/>
            <a:ext cx="7532688" cy="4495800"/>
          </a:xfrm>
        </p:spPr>
        <p:txBody>
          <a:bodyPr rIns="91440">
            <a:normAutofit fontScale="92500" lnSpcReduction="20000"/>
          </a:bodyPr>
          <a:lstStyle/>
          <a:p>
            <a:pPr eaLnBrk="1" hangingPunct="1">
              <a:spcBef>
                <a:spcPct val="60000"/>
              </a:spcBef>
            </a:pPr>
            <a:r>
              <a:rPr lang="en-US" altLang="en-US" b="1" smtClean="0"/>
              <a:t>Solution</a:t>
            </a:r>
            <a:endParaRPr lang="en-US" altLang="en-US" smtClean="0"/>
          </a:p>
          <a:p>
            <a:pPr lvl="1" eaLnBrk="1" hangingPunct="1">
              <a:spcBef>
                <a:spcPct val="60000"/>
              </a:spcBef>
            </a:pPr>
            <a:r>
              <a:rPr lang="en-US" altLang="en-US" smtClean="0"/>
              <a:t>Yield decreases by 1%</a:t>
            </a:r>
          </a:p>
          <a:p>
            <a:pPr lvl="1" eaLnBrk="1" hangingPunct="1">
              <a:spcBef>
                <a:spcPct val="60000"/>
              </a:spcBef>
            </a:pPr>
            <a:endParaRPr lang="en-US" altLang="en-US" smtClean="0"/>
          </a:p>
          <a:p>
            <a:pPr lvl="1" eaLnBrk="1" hangingPunct="1">
              <a:spcBef>
                <a:spcPct val="60000"/>
              </a:spcBef>
            </a:pPr>
            <a:endParaRPr lang="en-US" altLang="en-US" smtClean="0"/>
          </a:p>
          <a:p>
            <a:pPr lvl="1" eaLnBrk="1" hangingPunct="1">
              <a:spcBef>
                <a:spcPct val="60000"/>
              </a:spcBef>
            </a:pPr>
            <a:endParaRPr lang="en-US" altLang="en-US" smtClean="0"/>
          </a:p>
          <a:p>
            <a:pPr lvl="1" eaLnBrk="1" hangingPunct="1">
              <a:spcBef>
                <a:spcPct val="60000"/>
              </a:spcBef>
              <a:buFontTx/>
              <a:buNone/>
            </a:pPr>
            <a:endParaRPr lang="en-US" altLang="en-US" smtClean="0"/>
          </a:p>
          <a:p>
            <a:pPr lvl="1" eaLnBrk="1" hangingPunct="1">
              <a:spcBef>
                <a:spcPct val="60000"/>
              </a:spcBef>
            </a:pPr>
            <a:r>
              <a:rPr lang="en-US" altLang="en-US" smtClean="0"/>
              <a:t>Price increases by 26.5%</a:t>
            </a:r>
          </a:p>
          <a:p>
            <a:pPr lvl="2" eaLnBrk="1" hangingPunct="1">
              <a:spcBef>
                <a:spcPct val="60000"/>
              </a:spcBef>
            </a:pPr>
            <a:r>
              <a:rPr lang="en-US" altLang="en-US" smtClean="0"/>
              <a:t>$1,265.03/$1,000 – 1 = 0.265</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a:xfrm>
            <a:off x="1168400" y="169863"/>
            <a:ext cx="7696200" cy="1143000"/>
          </a:xfrm>
        </p:spPr>
        <p:txBody>
          <a:bodyPr/>
          <a:lstStyle/>
          <a:p>
            <a:pPr eaLnBrk="1" hangingPunct="1"/>
            <a:r>
              <a:rPr lang="en-US" altLang="en-US" smtClean="0"/>
              <a:t>Alternative Example 6.7</a:t>
            </a:r>
          </a:p>
        </p:txBody>
      </p:sp>
      <p:graphicFrame>
        <p:nvGraphicFramePr>
          <p:cNvPr id="18434" name="Object 5"/>
          <p:cNvGraphicFramePr>
            <a:graphicFrameLocks noChangeAspect="1"/>
          </p:cNvGraphicFramePr>
          <p:nvPr>
            <p:ph idx="1"/>
          </p:nvPr>
        </p:nvGraphicFramePr>
        <p:xfrm>
          <a:off x="1171575" y="2635250"/>
          <a:ext cx="5886450" cy="2105025"/>
        </p:xfrm>
        <a:graphic>
          <a:graphicData uri="http://schemas.openxmlformats.org/presentationml/2006/ole">
            <p:oleObj spid="_x0000_s18434" name="Visio" r:id="rId4" imgW="5887007" imgH="2104380" progId="Visio.Drawing.11">
              <p:embed/>
            </p:oleObj>
          </a:graphicData>
        </a:graphic>
      </p:graphicFrame>
      <p:sp>
        <p:nvSpPr>
          <p:cNvPr id="18436" name="Rectangle 3"/>
          <p:cNvSpPr>
            <a:spLocks noGrp="1" noChangeArrowheads="1"/>
          </p:cNvSpPr>
          <p:nvPr>
            <p:ph type="body" idx="4294967295"/>
          </p:nvPr>
        </p:nvSpPr>
        <p:spPr>
          <a:xfrm>
            <a:off x="0" y="1439863"/>
            <a:ext cx="7380288" cy="4648200"/>
          </a:xfrm>
        </p:spPr>
        <p:txBody>
          <a:bodyPr rIns="91440">
            <a:normAutofit fontScale="92500" lnSpcReduction="10000"/>
          </a:bodyPr>
          <a:lstStyle/>
          <a:p>
            <a:pPr eaLnBrk="1" hangingPunct="1">
              <a:spcBef>
                <a:spcPct val="60000"/>
              </a:spcBef>
            </a:pPr>
            <a:r>
              <a:rPr lang="en-US" altLang="en-US" b="1" smtClean="0"/>
              <a:t>Solution</a:t>
            </a:r>
            <a:endParaRPr lang="en-US" altLang="en-US" smtClean="0"/>
          </a:p>
          <a:p>
            <a:pPr lvl="1" eaLnBrk="1" hangingPunct="1">
              <a:spcBef>
                <a:spcPct val="60000"/>
              </a:spcBef>
            </a:pPr>
            <a:r>
              <a:rPr lang="en-US" altLang="en-US" smtClean="0"/>
              <a:t>Yield increases by 2%</a:t>
            </a:r>
          </a:p>
          <a:p>
            <a:pPr lvl="1" eaLnBrk="1" hangingPunct="1">
              <a:spcBef>
                <a:spcPct val="60000"/>
              </a:spcBef>
            </a:pPr>
            <a:endParaRPr lang="en-US" altLang="en-US" smtClean="0"/>
          </a:p>
          <a:p>
            <a:pPr lvl="1" eaLnBrk="1" hangingPunct="1">
              <a:spcBef>
                <a:spcPct val="60000"/>
              </a:spcBef>
            </a:pPr>
            <a:endParaRPr lang="en-US" altLang="en-US" smtClean="0"/>
          </a:p>
          <a:p>
            <a:pPr lvl="1" eaLnBrk="1" hangingPunct="1">
              <a:spcBef>
                <a:spcPct val="60000"/>
              </a:spcBef>
            </a:pPr>
            <a:endParaRPr lang="en-US" altLang="en-US" smtClean="0"/>
          </a:p>
          <a:p>
            <a:pPr lvl="1" eaLnBrk="1" hangingPunct="1">
              <a:spcBef>
                <a:spcPct val="60000"/>
              </a:spcBef>
              <a:buFontTx/>
              <a:buNone/>
            </a:pPr>
            <a:endParaRPr lang="en-US" altLang="en-US" smtClean="0"/>
          </a:p>
          <a:p>
            <a:pPr lvl="1" eaLnBrk="1" hangingPunct="1">
              <a:spcBef>
                <a:spcPct val="60000"/>
              </a:spcBef>
            </a:pPr>
            <a:r>
              <a:rPr lang="en-US" altLang="en-US" smtClean="0"/>
              <a:t>Price decreases by 29.9%</a:t>
            </a:r>
          </a:p>
          <a:p>
            <a:pPr lvl="2" eaLnBrk="1" hangingPunct="1">
              <a:spcBef>
                <a:spcPct val="60000"/>
              </a:spcBef>
            </a:pPr>
            <a:r>
              <a:rPr lang="en-US" altLang="en-US" smtClean="0"/>
              <a:t>$700.62/$1,000 – 1 = -0.299</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normAutofit fontScale="90000"/>
          </a:bodyPr>
          <a:lstStyle/>
          <a:p>
            <a:pPr eaLnBrk="1" hangingPunct="1"/>
            <a:r>
              <a:rPr lang="en-US" altLang="en-US" smtClean="0"/>
              <a:t>Figure 6.2  </a:t>
            </a:r>
            <a:r>
              <a:rPr lang="en-US" altLang="en-US" b="0" smtClean="0"/>
              <a:t>Yield to Maturity and Bond Price Fluctuations Over Time</a:t>
            </a:r>
            <a:endParaRPr lang="en-US" altLang="en-US" smtClean="0"/>
          </a:p>
        </p:txBody>
      </p:sp>
      <p:pic>
        <p:nvPicPr>
          <p:cNvPr id="80899" name="Picture 6" descr="Y:\Graphics\Powerpoint\PEARSON\BERK\Final files\ch06\c06nf002.jpg"/>
          <p:cNvPicPr>
            <a:picLocks noChangeAspect="1" noChangeArrowheads="1"/>
          </p:cNvPicPr>
          <p:nvPr/>
        </p:nvPicPr>
        <p:blipFill>
          <a:blip r:embed="rId3" cstate="print"/>
          <a:srcRect/>
          <a:stretch>
            <a:fillRect/>
          </a:stretch>
        </p:blipFill>
        <p:spPr bwMode="auto">
          <a:xfrm>
            <a:off x="2133600" y="1217613"/>
            <a:ext cx="4876800" cy="4964112"/>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22" name="Rectangle 4"/>
          <p:cNvSpPr>
            <a:spLocks noGrp="1" noChangeArrowheads="1"/>
          </p:cNvSpPr>
          <p:nvPr>
            <p:ph type="title"/>
          </p:nvPr>
        </p:nvSpPr>
        <p:spPr>
          <a:xfrm>
            <a:off x="1143000" y="254000"/>
            <a:ext cx="7696200" cy="1143000"/>
          </a:xfrm>
        </p:spPr>
        <p:txBody>
          <a:bodyPr>
            <a:normAutofit fontScale="90000"/>
          </a:bodyPr>
          <a:lstStyle/>
          <a:p>
            <a:pPr eaLnBrk="1" hangingPunct="1"/>
            <a:r>
              <a:rPr lang="en-US" altLang="en-US" smtClean="0"/>
              <a:t>6.3 The Yield Curve and Bond Arbitrage</a:t>
            </a:r>
          </a:p>
        </p:txBody>
      </p:sp>
      <p:sp>
        <p:nvSpPr>
          <p:cNvPr id="81923" name="Rectangle 5"/>
          <p:cNvSpPr>
            <a:spLocks noGrp="1" noChangeArrowheads="1"/>
          </p:cNvSpPr>
          <p:nvPr>
            <p:ph idx="1"/>
          </p:nvPr>
        </p:nvSpPr>
        <p:spPr>
          <a:xfrm>
            <a:off x="457200" y="1430338"/>
            <a:ext cx="8382000" cy="4648200"/>
          </a:xfrm>
        </p:spPr>
        <p:txBody>
          <a:bodyPr rIns="91440"/>
          <a:lstStyle/>
          <a:p>
            <a:pPr eaLnBrk="1" hangingPunct="1">
              <a:spcBef>
                <a:spcPct val="60000"/>
              </a:spcBef>
            </a:pPr>
            <a:r>
              <a:rPr lang="en-US" altLang="en-US" smtClean="0"/>
              <a:t>Using the Law of One Price and the yields of default-free zero-coupon bonds, one can determine the price and yield of any other </a:t>
            </a:r>
            <a:br>
              <a:rPr lang="en-US" altLang="en-US" smtClean="0"/>
            </a:br>
            <a:r>
              <a:rPr lang="en-US" altLang="en-US" smtClean="0"/>
              <a:t>default-free bond.</a:t>
            </a:r>
          </a:p>
          <a:p>
            <a:pPr eaLnBrk="1" hangingPunct="1">
              <a:spcBef>
                <a:spcPct val="60000"/>
              </a:spcBef>
            </a:pPr>
            <a:r>
              <a:rPr lang="en-US" altLang="en-US" smtClean="0"/>
              <a:t>The yield curve provides sufficient information to evaluate all such bonds.</a:t>
            </a:r>
          </a:p>
        </p:txBody>
      </p:sp>
    </p:spTree>
  </p:cSld>
  <p:clrMapOvr>
    <a:masterClrMapping/>
  </p:clrMapOvr>
  <p:transition spd="med">
    <p:wipe dir="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1143000" y="169863"/>
            <a:ext cx="7696200" cy="1143000"/>
          </a:xfrm>
        </p:spPr>
        <p:txBody>
          <a:bodyPr/>
          <a:lstStyle/>
          <a:p>
            <a:pPr eaLnBrk="1" hangingPunct="1"/>
            <a:r>
              <a:rPr lang="en-US" altLang="en-US" smtClean="0"/>
              <a:t>Replicating a Coupon Bond</a:t>
            </a:r>
          </a:p>
        </p:txBody>
      </p:sp>
      <p:sp>
        <p:nvSpPr>
          <p:cNvPr id="82947" name="Rectangle 3"/>
          <p:cNvSpPr>
            <a:spLocks noGrp="1" noChangeArrowheads="1"/>
          </p:cNvSpPr>
          <p:nvPr>
            <p:ph idx="1"/>
          </p:nvPr>
        </p:nvSpPr>
        <p:spPr>
          <a:xfrm>
            <a:off x="457200" y="1430338"/>
            <a:ext cx="8382000" cy="4648200"/>
          </a:xfrm>
        </p:spPr>
        <p:txBody>
          <a:bodyPr rIns="91440"/>
          <a:lstStyle/>
          <a:p>
            <a:pPr eaLnBrk="1" hangingPunct="1"/>
            <a:r>
              <a:rPr lang="en-US" altLang="en-US" smtClean="0"/>
              <a:t>Replicating a three-year $1000 bond that pays 10% annual coupon using three zero-coupon bonds:</a:t>
            </a:r>
          </a:p>
        </p:txBody>
      </p:sp>
      <p:pic>
        <p:nvPicPr>
          <p:cNvPr id="82948" name="Picture 4" descr="BD_08p224_TL"/>
          <p:cNvPicPr>
            <a:picLocks noChangeAspect="1" noChangeArrowheads="1"/>
          </p:cNvPicPr>
          <p:nvPr/>
        </p:nvPicPr>
        <p:blipFill>
          <a:blip r:embed="rId3" cstate="print"/>
          <a:srcRect/>
          <a:stretch>
            <a:fillRect/>
          </a:stretch>
        </p:blipFill>
        <p:spPr bwMode="auto">
          <a:xfrm>
            <a:off x="725488" y="3087688"/>
            <a:ext cx="7843837" cy="2944812"/>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1143000" y="254000"/>
            <a:ext cx="7696200" cy="1143000"/>
          </a:xfrm>
        </p:spPr>
        <p:txBody>
          <a:bodyPr>
            <a:normAutofit fontScale="90000"/>
          </a:bodyPr>
          <a:lstStyle/>
          <a:p>
            <a:pPr eaLnBrk="1" hangingPunct="1"/>
            <a:r>
              <a:rPr lang="en-US" altLang="en-US" smtClean="0"/>
              <a:t>Replicating a Coupon Bond (cont'd)</a:t>
            </a:r>
          </a:p>
        </p:txBody>
      </p:sp>
      <p:sp>
        <p:nvSpPr>
          <p:cNvPr id="83971" name="Rectangle 3"/>
          <p:cNvSpPr>
            <a:spLocks noGrp="1" noChangeArrowheads="1"/>
          </p:cNvSpPr>
          <p:nvPr>
            <p:ph idx="1"/>
          </p:nvPr>
        </p:nvSpPr>
        <p:spPr>
          <a:xfrm>
            <a:off x="457200" y="1430338"/>
            <a:ext cx="8382000" cy="4648200"/>
          </a:xfrm>
        </p:spPr>
        <p:txBody>
          <a:bodyPr rIns="91440"/>
          <a:lstStyle/>
          <a:p>
            <a:pPr eaLnBrk="1" hangingPunct="1"/>
            <a:r>
              <a:rPr lang="en-US" altLang="en-US" smtClean="0"/>
              <a:t>Yields and Prices (per $100 Face Value) for Zero Coupon Bonds</a:t>
            </a:r>
          </a:p>
        </p:txBody>
      </p:sp>
      <p:sp>
        <p:nvSpPr>
          <p:cNvPr id="83972" name="TextBox 6"/>
          <p:cNvSpPr txBox="1">
            <a:spLocks noChangeArrowheads="1"/>
          </p:cNvSpPr>
          <p:nvPr/>
        </p:nvSpPr>
        <p:spPr bwMode="auto">
          <a:xfrm>
            <a:off x="609600" y="2801938"/>
            <a:ext cx="8229600" cy="830262"/>
          </a:xfrm>
          <a:prstGeom prst="rect">
            <a:avLst/>
          </a:prstGeom>
          <a:noFill/>
          <a:ln w="9525">
            <a:noFill/>
            <a:miter lim="800000"/>
            <a:headEnd/>
            <a:tailEnd/>
          </a:ln>
        </p:spPr>
        <p:txBody>
          <a:bodyPr>
            <a:spAutoFit/>
          </a:bodyPr>
          <a:lstStyle/>
          <a:p>
            <a:r>
              <a:rPr lang="en-US" altLang="en-US"/>
              <a:t>Table 6.2</a:t>
            </a:r>
            <a:r>
              <a:rPr lang="en-US" altLang="en-US" b="0"/>
              <a:t>  </a:t>
            </a:r>
            <a:r>
              <a:rPr lang="en-US" altLang="en-US" b="0">
                <a:solidFill>
                  <a:srgbClr val="000000"/>
                </a:solidFill>
              </a:rPr>
              <a:t>Yields and Prices (per $100 Face Value) for Zero-Coupon Bonds</a:t>
            </a:r>
          </a:p>
        </p:txBody>
      </p:sp>
      <p:pic>
        <p:nvPicPr>
          <p:cNvPr id="83973" name="Picture 6" descr="Y:\Graphics\Powerpoint\PEARSON\BERK\Final files\ch06\c06t002.jpg"/>
          <p:cNvPicPr>
            <a:picLocks noChangeAspect="1" noChangeArrowheads="1"/>
          </p:cNvPicPr>
          <p:nvPr/>
        </p:nvPicPr>
        <p:blipFill>
          <a:blip r:embed="rId3" cstate="print"/>
          <a:srcRect/>
          <a:stretch>
            <a:fillRect/>
          </a:stretch>
        </p:blipFill>
        <p:spPr bwMode="auto">
          <a:xfrm>
            <a:off x="500063" y="4038600"/>
            <a:ext cx="8097837" cy="1331913"/>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1143000" y="254000"/>
            <a:ext cx="7696200" cy="1143000"/>
          </a:xfrm>
        </p:spPr>
        <p:txBody>
          <a:bodyPr>
            <a:normAutofit fontScale="90000"/>
          </a:bodyPr>
          <a:lstStyle/>
          <a:p>
            <a:pPr eaLnBrk="1" hangingPunct="1"/>
            <a:r>
              <a:rPr lang="en-US" altLang="en-US" smtClean="0"/>
              <a:t>Replicating a Coupon Bond (cont'd)</a:t>
            </a:r>
          </a:p>
        </p:txBody>
      </p:sp>
      <p:sp>
        <p:nvSpPr>
          <p:cNvPr id="84995" name="Rectangle 3"/>
          <p:cNvSpPr>
            <a:spLocks noGrp="1" noChangeArrowheads="1"/>
          </p:cNvSpPr>
          <p:nvPr>
            <p:ph idx="1"/>
          </p:nvPr>
        </p:nvSpPr>
        <p:spPr>
          <a:xfrm>
            <a:off x="381000" y="4495800"/>
            <a:ext cx="8382000" cy="1600200"/>
          </a:xfrm>
        </p:spPr>
        <p:txBody>
          <a:bodyPr rIns="91440"/>
          <a:lstStyle/>
          <a:p>
            <a:pPr eaLnBrk="1" hangingPunct="1">
              <a:spcBef>
                <a:spcPct val="600000"/>
              </a:spcBef>
            </a:pPr>
            <a:r>
              <a:rPr lang="en-US" altLang="en-US" smtClean="0"/>
              <a:t>By the Law of One Price, the three-year coupon bond must trade for a price of $1153.</a:t>
            </a:r>
          </a:p>
        </p:txBody>
      </p:sp>
      <p:pic>
        <p:nvPicPr>
          <p:cNvPr id="84996" name="Picture 4" descr="BD_08t_noNum_p225"/>
          <p:cNvPicPr>
            <a:picLocks noChangeAspect="1" noChangeArrowheads="1"/>
          </p:cNvPicPr>
          <p:nvPr/>
        </p:nvPicPr>
        <p:blipFill>
          <a:blip r:embed="rId3" cstate="print"/>
          <a:srcRect/>
          <a:stretch>
            <a:fillRect/>
          </a:stretch>
        </p:blipFill>
        <p:spPr bwMode="auto">
          <a:xfrm>
            <a:off x="212725" y="1816100"/>
            <a:ext cx="8721725" cy="1651000"/>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60" name="Rectangle 4"/>
          <p:cNvSpPr>
            <a:spLocks noGrp="1" noChangeArrowheads="1"/>
          </p:cNvSpPr>
          <p:nvPr>
            <p:ph type="title"/>
          </p:nvPr>
        </p:nvSpPr>
        <p:spPr>
          <a:xfrm>
            <a:off x="1168400" y="254000"/>
            <a:ext cx="7696200" cy="1143000"/>
          </a:xfrm>
        </p:spPr>
        <p:txBody>
          <a:bodyPr>
            <a:normAutofit fontScale="90000"/>
          </a:bodyPr>
          <a:lstStyle/>
          <a:p>
            <a:pPr eaLnBrk="1" hangingPunct="1"/>
            <a:r>
              <a:rPr lang="en-US" altLang="en-US" smtClean="0"/>
              <a:t>Valuing a Coupon Bond </a:t>
            </a:r>
            <a:br>
              <a:rPr lang="en-US" altLang="en-US" smtClean="0"/>
            </a:br>
            <a:r>
              <a:rPr lang="en-US" altLang="en-US" smtClean="0"/>
              <a:t>Using Zero-Coupon Yields</a:t>
            </a:r>
          </a:p>
        </p:txBody>
      </p:sp>
      <p:sp>
        <p:nvSpPr>
          <p:cNvPr id="19461" name="Rectangle 5"/>
          <p:cNvSpPr>
            <a:spLocks noGrp="1" noChangeArrowheads="1"/>
          </p:cNvSpPr>
          <p:nvPr>
            <p:ph idx="1"/>
          </p:nvPr>
        </p:nvSpPr>
        <p:spPr>
          <a:xfrm>
            <a:off x="457200" y="1430338"/>
            <a:ext cx="8382000" cy="4648200"/>
          </a:xfrm>
        </p:spPr>
        <p:txBody>
          <a:bodyPr rIns="91440"/>
          <a:lstStyle/>
          <a:p>
            <a:pPr eaLnBrk="1" hangingPunct="1"/>
            <a:r>
              <a:rPr lang="en-US" altLang="en-US" smtClean="0"/>
              <a:t>The price of a coupon bond must equal the present value of its coupon payments and face value.</a:t>
            </a:r>
          </a:p>
          <a:p>
            <a:pPr lvl="1" eaLnBrk="1" hangingPunct="1"/>
            <a:r>
              <a:rPr lang="en-US" altLang="en-US" smtClean="0"/>
              <a:t>Price of a Coupon Bond</a:t>
            </a:r>
            <a:endParaRPr lang="en-US" altLang="en-US" smtClean="0">
              <a:solidFill>
                <a:srgbClr val="FF0000"/>
              </a:solidFill>
            </a:endParaRPr>
          </a:p>
        </p:txBody>
      </p:sp>
      <p:graphicFrame>
        <p:nvGraphicFramePr>
          <p:cNvPr id="19458" name="Object 6"/>
          <p:cNvGraphicFramePr>
            <a:graphicFrameLocks noChangeAspect="1"/>
          </p:cNvGraphicFramePr>
          <p:nvPr/>
        </p:nvGraphicFramePr>
        <p:xfrm>
          <a:off x="798513" y="3527425"/>
          <a:ext cx="7737475" cy="1287463"/>
        </p:xfrm>
        <a:graphic>
          <a:graphicData uri="http://schemas.openxmlformats.org/presentationml/2006/ole">
            <p:oleObj spid="_x0000_s19458" name="Equation" r:id="rId4" imgW="3975100" imgH="660400" progId="Equation.DSMT4">
              <p:embed/>
            </p:oleObj>
          </a:graphicData>
        </a:graphic>
      </p:graphicFrame>
      <p:graphicFrame>
        <p:nvGraphicFramePr>
          <p:cNvPr id="19459" name="Object 7"/>
          <p:cNvGraphicFramePr>
            <a:graphicFrameLocks noChangeAspect="1"/>
          </p:cNvGraphicFramePr>
          <p:nvPr/>
        </p:nvGraphicFramePr>
        <p:xfrm>
          <a:off x="838200" y="5075238"/>
          <a:ext cx="6773863" cy="854075"/>
        </p:xfrm>
        <a:graphic>
          <a:graphicData uri="http://schemas.openxmlformats.org/presentationml/2006/ole">
            <p:oleObj spid="_x0000_s19459" name="Equation" r:id="rId5" imgW="3124200" imgH="393700" progId="Equation.DSMT4">
              <p:embed/>
            </p:oleObj>
          </a:graphicData>
        </a:graphic>
      </p:graphicFrame>
    </p:spTree>
  </p:cSld>
  <p:clrMapOvr>
    <a:masterClrMapping/>
  </p:clrMapOvr>
  <p:transition spd="med">
    <p:wipe dir="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4" name="Rectangle 2"/>
          <p:cNvSpPr>
            <a:spLocks noGrp="1" noChangeArrowheads="1"/>
          </p:cNvSpPr>
          <p:nvPr>
            <p:ph type="title"/>
          </p:nvPr>
        </p:nvSpPr>
        <p:spPr>
          <a:xfrm>
            <a:off x="1160463" y="160338"/>
            <a:ext cx="7696200" cy="1143000"/>
          </a:xfrm>
        </p:spPr>
        <p:txBody>
          <a:bodyPr/>
          <a:lstStyle/>
          <a:p>
            <a:pPr eaLnBrk="1" hangingPunct="1"/>
            <a:r>
              <a:rPr lang="en-US" altLang="en-US" smtClean="0"/>
              <a:t>Coupon Bond Yields</a:t>
            </a:r>
          </a:p>
        </p:txBody>
      </p:sp>
      <p:sp>
        <p:nvSpPr>
          <p:cNvPr id="20485" name="Rectangle 3"/>
          <p:cNvSpPr>
            <a:spLocks noGrp="1" noChangeArrowheads="1"/>
          </p:cNvSpPr>
          <p:nvPr>
            <p:ph idx="1"/>
          </p:nvPr>
        </p:nvSpPr>
        <p:spPr>
          <a:xfrm>
            <a:off x="463550" y="1439863"/>
            <a:ext cx="8382000" cy="4648200"/>
          </a:xfrm>
        </p:spPr>
        <p:txBody>
          <a:bodyPr rIns="91440"/>
          <a:lstStyle/>
          <a:p>
            <a:pPr eaLnBrk="1" hangingPunct="1"/>
            <a:r>
              <a:rPr lang="en-US" altLang="en-US" smtClean="0"/>
              <a:t>Given the yields for zero-coupon bonds, we can price a coupon bond.</a:t>
            </a:r>
          </a:p>
        </p:txBody>
      </p:sp>
      <p:graphicFrame>
        <p:nvGraphicFramePr>
          <p:cNvPr id="20482" name="Object 4"/>
          <p:cNvGraphicFramePr>
            <a:graphicFrameLocks noChangeAspect="1"/>
          </p:cNvGraphicFramePr>
          <p:nvPr/>
        </p:nvGraphicFramePr>
        <p:xfrm>
          <a:off x="661988" y="2589213"/>
          <a:ext cx="7272337" cy="887412"/>
        </p:xfrm>
        <a:graphic>
          <a:graphicData uri="http://schemas.openxmlformats.org/presentationml/2006/ole">
            <p:oleObj spid="_x0000_s20482" name="Equation" r:id="rId4" imgW="3441700" imgH="419100" progId="Equation.DSMT4">
              <p:embed/>
            </p:oleObj>
          </a:graphicData>
        </a:graphic>
      </p:graphicFrame>
      <p:graphicFrame>
        <p:nvGraphicFramePr>
          <p:cNvPr id="20483" name="Object 5"/>
          <p:cNvGraphicFramePr>
            <a:graphicFrameLocks noChangeAspect="1"/>
          </p:cNvGraphicFramePr>
          <p:nvPr/>
        </p:nvGraphicFramePr>
        <p:xfrm>
          <a:off x="715963" y="3762375"/>
          <a:ext cx="7054850" cy="831850"/>
        </p:xfrm>
        <a:graphic>
          <a:graphicData uri="http://schemas.openxmlformats.org/presentationml/2006/ole">
            <p:oleObj spid="_x0000_s20483" name="Equation" r:id="rId5" imgW="3340100" imgH="393700" progId="Equation.DSMT4">
              <p:embed/>
            </p:oleObj>
          </a:graphicData>
        </a:graphic>
      </p:graphicFrame>
      <p:pic>
        <p:nvPicPr>
          <p:cNvPr id="20486" name="Picture 6" descr="BD_08p226_xls"/>
          <p:cNvPicPr>
            <a:picLocks noChangeAspect="1" noChangeArrowheads="1"/>
          </p:cNvPicPr>
          <p:nvPr/>
        </p:nvPicPr>
        <p:blipFill>
          <a:blip r:embed="rId6" cstate="print"/>
          <a:srcRect/>
          <a:stretch>
            <a:fillRect/>
          </a:stretch>
        </p:blipFill>
        <p:spPr bwMode="auto">
          <a:xfrm>
            <a:off x="444500" y="4978400"/>
            <a:ext cx="8437563" cy="881063"/>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508" name="Rectangle 2"/>
          <p:cNvSpPr>
            <a:spLocks noGrp="1" noChangeArrowheads="1"/>
          </p:cNvSpPr>
          <p:nvPr>
            <p:ph type="title"/>
          </p:nvPr>
        </p:nvSpPr>
        <p:spPr>
          <a:xfrm>
            <a:off x="1143000" y="169863"/>
            <a:ext cx="7696200" cy="1143000"/>
          </a:xfrm>
        </p:spPr>
        <p:txBody>
          <a:bodyPr/>
          <a:lstStyle/>
          <a:p>
            <a:pPr eaLnBrk="1" hangingPunct="1"/>
            <a:r>
              <a:rPr lang="en-US" altLang="en-US" smtClean="0"/>
              <a:t>Financial Calculator Solution</a:t>
            </a:r>
          </a:p>
        </p:txBody>
      </p:sp>
      <p:graphicFrame>
        <p:nvGraphicFramePr>
          <p:cNvPr id="21506" name="Object 3"/>
          <p:cNvGraphicFramePr>
            <a:graphicFrameLocks noChangeAspect="1"/>
          </p:cNvGraphicFramePr>
          <p:nvPr>
            <p:ph sz="half" idx="4294967295"/>
          </p:nvPr>
        </p:nvGraphicFramePr>
        <p:xfrm>
          <a:off x="0" y="3271838"/>
          <a:ext cx="6067425" cy="2174875"/>
        </p:xfrm>
        <a:graphic>
          <a:graphicData uri="http://schemas.openxmlformats.org/presentationml/2006/ole">
            <p:oleObj spid="_x0000_s21506" name="Visio" r:id="rId4" imgW="5886839" imgH="2104255" progId="Visio.Drawing.11">
              <p:embed/>
            </p:oleObj>
          </a:graphicData>
        </a:graphic>
      </p:graphicFrame>
      <p:graphicFrame>
        <p:nvGraphicFramePr>
          <p:cNvPr id="21507" name="Object 4"/>
          <p:cNvGraphicFramePr>
            <a:graphicFrameLocks noChangeAspect="1"/>
          </p:cNvGraphicFramePr>
          <p:nvPr>
            <p:ph sz="half" idx="4294967295"/>
          </p:nvPr>
        </p:nvGraphicFramePr>
        <p:xfrm>
          <a:off x="0" y="2117725"/>
          <a:ext cx="3035300" cy="738188"/>
        </p:xfrm>
        <a:graphic>
          <a:graphicData uri="http://schemas.openxmlformats.org/presentationml/2006/ole">
            <p:oleObj spid="_x0000_s21507" name="Visio" r:id="rId5" imgW="3018739" imgH="732781" progId="Visio.Drawing.11">
              <p:embed/>
            </p:oleObj>
          </a:graphicData>
        </a:graphic>
      </p:graphicFrame>
    </p:spTree>
  </p:cSld>
  <p:clrMapOvr>
    <a:masterClrMapping/>
  </p:clrMapOvr>
  <p:transition spd="med">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0" name="Rectangle 4"/>
          <p:cNvSpPr>
            <a:spLocks noGrp="1" noChangeArrowheads="1"/>
          </p:cNvSpPr>
          <p:nvPr>
            <p:ph type="title"/>
          </p:nvPr>
        </p:nvSpPr>
        <p:spPr>
          <a:xfrm>
            <a:off x="1150938" y="254000"/>
            <a:ext cx="7696200" cy="1143000"/>
          </a:xfrm>
        </p:spPr>
        <p:txBody>
          <a:bodyPr>
            <a:normAutofit fontScale="90000"/>
          </a:bodyPr>
          <a:lstStyle/>
          <a:p>
            <a:pPr eaLnBrk="1" hangingPunct="1"/>
            <a:r>
              <a:rPr lang="en-US" altLang="en-US" smtClean="0"/>
              <a:t>6.1 Bond Cash Flows, Prices, and Yields</a:t>
            </a:r>
          </a:p>
        </p:txBody>
      </p:sp>
      <p:sp>
        <p:nvSpPr>
          <p:cNvPr id="43011" name="Rectangle 5"/>
          <p:cNvSpPr>
            <a:spLocks noGrp="1" noChangeArrowheads="1"/>
          </p:cNvSpPr>
          <p:nvPr>
            <p:ph idx="1"/>
          </p:nvPr>
        </p:nvSpPr>
        <p:spPr>
          <a:xfrm>
            <a:off x="457200" y="1430338"/>
            <a:ext cx="8382000" cy="4648200"/>
          </a:xfrm>
        </p:spPr>
        <p:txBody>
          <a:bodyPr rIns="91440">
            <a:normAutofit lnSpcReduction="10000"/>
          </a:bodyPr>
          <a:lstStyle/>
          <a:p>
            <a:pPr eaLnBrk="1" hangingPunct="1"/>
            <a:r>
              <a:rPr lang="en-US" altLang="en-US" smtClean="0"/>
              <a:t>Bond Terminology</a:t>
            </a:r>
          </a:p>
          <a:p>
            <a:pPr lvl="1" eaLnBrk="1" hangingPunct="1">
              <a:spcBef>
                <a:spcPct val="50000"/>
              </a:spcBef>
            </a:pPr>
            <a:r>
              <a:rPr lang="en-US" altLang="en-US" smtClean="0"/>
              <a:t>Bond Certificate</a:t>
            </a:r>
          </a:p>
          <a:p>
            <a:pPr lvl="2" eaLnBrk="1" hangingPunct="1">
              <a:spcBef>
                <a:spcPct val="25000"/>
              </a:spcBef>
            </a:pPr>
            <a:r>
              <a:rPr lang="en-US" altLang="en-US" smtClean="0"/>
              <a:t>States the terms of the bond</a:t>
            </a:r>
          </a:p>
          <a:p>
            <a:pPr lvl="1" eaLnBrk="1" hangingPunct="1">
              <a:spcBef>
                <a:spcPct val="50000"/>
              </a:spcBef>
            </a:pPr>
            <a:r>
              <a:rPr lang="en-US" altLang="en-US" smtClean="0"/>
              <a:t>Maturity Date</a:t>
            </a:r>
          </a:p>
          <a:p>
            <a:pPr lvl="2" eaLnBrk="1" hangingPunct="1">
              <a:spcBef>
                <a:spcPct val="25000"/>
              </a:spcBef>
            </a:pPr>
            <a:r>
              <a:rPr lang="en-US" altLang="en-US" smtClean="0"/>
              <a:t>Final repayment date</a:t>
            </a:r>
          </a:p>
          <a:p>
            <a:pPr lvl="1" eaLnBrk="1" hangingPunct="1">
              <a:spcBef>
                <a:spcPct val="50000"/>
              </a:spcBef>
            </a:pPr>
            <a:r>
              <a:rPr lang="en-US" altLang="en-US" smtClean="0"/>
              <a:t>Term</a:t>
            </a:r>
          </a:p>
          <a:p>
            <a:pPr lvl="2" eaLnBrk="1" hangingPunct="1">
              <a:spcBef>
                <a:spcPct val="25000"/>
              </a:spcBef>
            </a:pPr>
            <a:r>
              <a:rPr lang="en-US" altLang="en-US" smtClean="0"/>
              <a:t>The time remaining until the repayment date</a:t>
            </a:r>
          </a:p>
          <a:p>
            <a:pPr lvl="1" eaLnBrk="1" hangingPunct="1">
              <a:spcBef>
                <a:spcPct val="50000"/>
              </a:spcBef>
            </a:pPr>
            <a:r>
              <a:rPr lang="en-US" altLang="en-US" smtClean="0"/>
              <a:t>Coupon</a:t>
            </a:r>
          </a:p>
          <a:p>
            <a:pPr lvl="2" eaLnBrk="1" hangingPunct="1">
              <a:spcBef>
                <a:spcPct val="25000"/>
              </a:spcBef>
            </a:pPr>
            <a:r>
              <a:rPr lang="en-US" altLang="en-US" smtClean="0"/>
              <a:t>Promised interest payments</a:t>
            </a:r>
          </a:p>
        </p:txBody>
      </p:sp>
    </p:spTree>
  </p:cSld>
  <p:clrMapOvr>
    <a:masterClrMapping/>
  </p:clrMapOvr>
  <p:transition spd="med">
    <p:wipe dir="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6018" name="Rectangle 4"/>
          <p:cNvSpPr>
            <a:spLocks noGrp="1" noChangeArrowheads="1"/>
          </p:cNvSpPr>
          <p:nvPr>
            <p:ph type="title"/>
          </p:nvPr>
        </p:nvSpPr>
        <p:spPr>
          <a:xfrm>
            <a:off x="1168400" y="169863"/>
            <a:ext cx="7696200" cy="1143000"/>
          </a:xfrm>
        </p:spPr>
        <p:txBody>
          <a:bodyPr/>
          <a:lstStyle/>
          <a:p>
            <a:pPr eaLnBrk="1" hangingPunct="1"/>
            <a:r>
              <a:rPr lang="en-US" altLang="en-US" smtClean="0"/>
              <a:t>Textbook Example 6.8</a:t>
            </a:r>
          </a:p>
        </p:txBody>
      </p:sp>
      <p:pic>
        <p:nvPicPr>
          <p:cNvPr id="86019" name="Picture 3" descr="ex06_08a.gif"/>
          <p:cNvPicPr>
            <a:picLocks noChangeAspect="1"/>
          </p:cNvPicPr>
          <p:nvPr/>
        </p:nvPicPr>
        <p:blipFill>
          <a:blip r:embed="rId3" cstate="print"/>
          <a:srcRect/>
          <a:stretch>
            <a:fillRect/>
          </a:stretch>
        </p:blipFill>
        <p:spPr bwMode="auto">
          <a:xfrm>
            <a:off x="609600" y="2209800"/>
            <a:ext cx="8077200" cy="2571750"/>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7042" name="Rectangle 4"/>
          <p:cNvSpPr>
            <a:spLocks noGrp="1" noChangeArrowheads="1"/>
          </p:cNvSpPr>
          <p:nvPr>
            <p:ph type="title"/>
          </p:nvPr>
        </p:nvSpPr>
        <p:spPr>
          <a:xfrm>
            <a:off x="1168400" y="169863"/>
            <a:ext cx="7696200" cy="1143000"/>
          </a:xfrm>
        </p:spPr>
        <p:txBody>
          <a:bodyPr/>
          <a:lstStyle/>
          <a:p>
            <a:pPr eaLnBrk="1" hangingPunct="1"/>
            <a:r>
              <a:rPr lang="en-US" altLang="en-US" smtClean="0"/>
              <a:t>Textbook Example 6.8 (cont'd)</a:t>
            </a:r>
          </a:p>
        </p:txBody>
      </p:sp>
      <p:pic>
        <p:nvPicPr>
          <p:cNvPr id="87043" name="Picture 3" descr="ex06_08b.gif"/>
          <p:cNvPicPr>
            <a:picLocks noChangeAspect="1"/>
          </p:cNvPicPr>
          <p:nvPr/>
        </p:nvPicPr>
        <p:blipFill>
          <a:blip r:embed="rId3" cstate="print"/>
          <a:srcRect/>
          <a:stretch>
            <a:fillRect/>
          </a:stretch>
        </p:blipFill>
        <p:spPr bwMode="auto">
          <a:xfrm>
            <a:off x="1447800" y="1295400"/>
            <a:ext cx="6308725" cy="4765675"/>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2532" name="Rectangle 2"/>
          <p:cNvSpPr>
            <a:spLocks noGrp="1" noChangeArrowheads="1"/>
          </p:cNvSpPr>
          <p:nvPr>
            <p:ph type="title"/>
          </p:nvPr>
        </p:nvSpPr>
        <p:spPr>
          <a:xfrm>
            <a:off x="1143000" y="169863"/>
            <a:ext cx="7696200" cy="1143000"/>
          </a:xfrm>
        </p:spPr>
        <p:txBody>
          <a:bodyPr/>
          <a:lstStyle/>
          <a:p>
            <a:pPr eaLnBrk="1" hangingPunct="1"/>
            <a:r>
              <a:rPr lang="en-US" altLang="en-US" smtClean="0"/>
              <a:t>Financial Calculator Solution</a:t>
            </a:r>
          </a:p>
        </p:txBody>
      </p:sp>
      <p:graphicFrame>
        <p:nvGraphicFramePr>
          <p:cNvPr id="22530" name="Object 3"/>
          <p:cNvGraphicFramePr>
            <a:graphicFrameLocks noChangeAspect="1"/>
          </p:cNvGraphicFramePr>
          <p:nvPr>
            <p:ph sz="half" idx="4294967295"/>
          </p:nvPr>
        </p:nvGraphicFramePr>
        <p:xfrm>
          <a:off x="0" y="3200400"/>
          <a:ext cx="6067425" cy="2174875"/>
        </p:xfrm>
        <a:graphic>
          <a:graphicData uri="http://schemas.openxmlformats.org/presentationml/2006/ole">
            <p:oleObj spid="_x0000_s22530" name="Visio" r:id="rId4" imgW="5886839" imgH="2104255" progId="Visio.Drawing.11">
              <p:embed/>
            </p:oleObj>
          </a:graphicData>
        </a:graphic>
      </p:graphicFrame>
      <p:graphicFrame>
        <p:nvGraphicFramePr>
          <p:cNvPr id="22531" name="Object 4"/>
          <p:cNvGraphicFramePr>
            <a:graphicFrameLocks noChangeAspect="1"/>
          </p:cNvGraphicFramePr>
          <p:nvPr>
            <p:ph sz="half" idx="4294967295"/>
          </p:nvPr>
        </p:nvGraphicFramePr>
        <p:xfrm>
          <a:off x="0" y="2046288"/>
          <a:ext cx="3035300" cy="738187"/>
        </p:xfrm>
        <a:graphic>
          <a:graphicData uri="http://schemas.openxmlformats.org/presentationml/2006/ole">
            <p:oleObj spid="_x0000_s22531" name="Visio" r:id="rId5" imgW="3018739" imgH="732781" progId="Visio.Drawing.11">
              <p:embed/>
            </p:oleObj>
          </a:graphicData>
        </a:graphic>
      </p:graphicFrame>
    </p:spTree>
  </p:cSld>
  <p:clrMapOvr>
    <a:masterClrMapping/>
  </p:clrMapOvr>
  <p:transition spd="med">
    <p:wipe dir="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1176338" y="169863"/>
            <a:ext cx="7696200" cy="1143000"/>
          </a:xfrm>
        </p:spPr>
        <p:txBody>
          <a:bodyPr/>
          <a:lstStyle/>
          <a:p>
            <a:pPr eaLnBrk="1" hangingPunct="1"/>
            <a:r>
              <a:rPr lang="en-US" altLang="en-US" smtClean="0"/>
              <a:t>Treasury Yield Curves</a:t>
            </a:r>
          </a:p>
        </p:txBody>
      </p:sp>
      <p:sp>
        <p:nvSpPr>
          <p:cNvPr id="88067" name="Rectangle 3"/>
          <p:cNvSpPr>
            <a:spLocks noGrp="1" noChangeArrowheads="1"/>
          </p:cNvSpPr>
          <p:nvPr>
            <p:ph idx="1"/>
          </p:nvPr>
        </p:nvSpPr>
        <p:spPr>
          <a:xfrm>
            <a:off x="457200" y="1430338"/>
            <a:ext cx="8382000" cy="4648200"/>
          </a:xfrm>
        </p:spPr>
        <p:txBody>
          <a:bodyPr rIns="91440"/>
          <a:lstStyle/>
          <a:p>
            <a:pPr eaLnBrk="1" hangingPunct="1"/>
            <a:r>
              <a:rPr lang="en-US" altLang="en-US" smtClean="0"/>
              <a:t>Treasury Coupon-Paying Yield Curve</a:t>
            </a:r>
          </a:p>
          <a:p>
            <a:pPr lvl="1" eaLnBrk="1" hangingPunct="1">
              <a:spcBef>
                <a:spcPct val="30000"/>
              </a:spcBef>
            </a:pPr>
            <a:r>
              <a:rPr lang="en-US" altLang="en-US" smtClean="0"/>
              <a:t>Often referred to as “the yield curve”</a:t>
            </a:r>
          </a:p>
          <a:p>
            <a:pPr eaLnBrk="1" hangingPunct="1">
              <a:spcBef>
                <a:spcPct val="60000"/>
              </a:spcBef>
            </a:pPr>
            <a:r>
              <a:rPr lang="en-US" altLang="en-US" smtClean="0"/>
              <a:t>On-the-Run Bonds</a:t>
            </a:r>
          </a:p>
          <a:p>
            <a:pPr lvl="1" eaLnBrk="1" hangingPunct="1">
              <a:spcBef>
                <a:spcPct val="30000"/>
              </a:spcBef>
            </a:pPr>
            <a:r>
              <a:rPr lang="en-US" altLang="en-US" smtClean="0"/>
              <a:t>Most recently issued bonds</a:t>
            </a:r>
          </a:p>
          <a:p>
            <a:pPr lvl="1" eaLnBrk="1" hangingPunct="1">
              <a:spcBef>
                <a:spcPct val="30000"/>
              </a:spcBef>
            </a:pPr>
            <a:r>
              <a:rPr lang="en-US" altLang="en-US" smtClean="0"/>
              <a:t>The yield curve is often a plot of the yields on these bonds.</a:t>
            </a:r>
          </a:p>
        </p:txBody>
      </p:sp>
    </p:spTree>
  </p:cSld>
  <p:clrMapOvr>
    <a:masterClrMapping/>
  </p:clrMapOvr>
  <p:transition spd="med">
    <p:wipe dir="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1150938" y="160338"/>
            <a:ext cx="7696200" cy="1143000"/>
          </a:xfrm>
        </p:spPr>
        <p:txBody>
          <a:bodyPr/>
          <a:lstStyle/>
          <a:p>
            <a:pPr eaLnBrk="1" hangingPunct="1"/>
            <a:r>
              <a:rPr lang="en-US" altLang="en-US" smtClean="0"/>
              <a:t>6.4 Corporate Bonds</a:t>
            </a:r>
          </a:p>
        </p:txBody>
      </p:sp>
      <p:sp>
        <p:nvSpPr>
          <p:cNvPr id="89091" name="Rectangle 3"/>
          <p:cNvSpPr>
            <a:spLocks noGrp="1" noChangeArrowheads="1"/>
          </p:cNvSpPr>
          <p:nvPr>
            <p:ph idx="1"/>
          </p:nvPr>
        </p:nvSpPr>
        <p:spPr>
          <a:xfrm>
            <a:off x="457200" y="1439863"/>
            <a:ext cx="8382000" cy="4648200"/>
          </a:xfrm>
        </p:spPr>
        <p:txBody>
          <a:bodyPr rIns="91440"/>
          <a:lstStyle/>
          <a:p>
            <a:pPr eaLnBrk="1" hangingPunct="1"/>
            <a:r>
              <a:rPr lang="en-US" altLang="en-US" smtClean="0"/>
              <a:t>Corporate Bonds</a:t>
            </a:r>
          </a:p>
          <a:p>
            <a:pPr lvl="1" eaLnBrk="1" hangingPunct="1">
              <a:spcBef>
                <a:spcPct val="30000"/>
              </a:spcBef>
            </a:pPr>
            <a:r>
              <a:rPr lang="en-US" altLang="en-US" smtClean="0"/>
              <a:t>Issued by corporations</a:t>
            </a:r>
          </a:p>
          <a:p>
            <a:pPr eaLnBrk="1" hangingPunct="1">
              <a:spcBef>
                <a:spcPct val="60000"/>
              </a:spcBef>
            </a:pPr>
            <a:r>
              <a:rPr lang="en-US" altLang="en-US" smtClean="0"/>
              <a:t>Credit Risk</a:t>
            </a:r>
          </a:p>
          <a:p>
            <a:pPr lvl="1" eaLnBrk="1" hangingPunct="1">
              <a:spcBef>
                <a:spcPct val="30000"/>
              </a:spcBef>
            </a:pPr>
            <a:r>
              <a:rPr lang="en-US" altLang="en-US" smtClean="0"/>
              <a:t>Risk of default</a:t>
            </a:r>
          </a:p>
        </p:txBody>
      </p:sp>
    </p:spTree>
  </p:cSld>
  <p:clrMapOvr>
    <a:masterClrMapping/>
  </p:clrMapOvr>
  <p:transition spd="med">
    <p:wipe dir="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1160463" y="160338"/>
            <a:ext cx="7696200" cy="1143000"/>
          </a:xfrm>
        </p:spPr>
        <p:txBody>
          <a:bodyPr/>
          <a:lstStyle/>
          <a:p>
            <a:pPr eaLnBrk="1" hangingPunct="1"/>
            <a:r>
              <a:rPr lang="en-US" altLang="en-US" smtClean="0"/>
              <a:t>Corporate Bond Yields</a:t>
            </a:r>
          </a:p>
        </p:txBody>
      </p:sp>
      <p:sp>
        <p:nvSpPr>
          <p:cNvPr id="90115" name="Rectangle 3"/>
          <p:cNvSpPr>
            <a:spLocks noGrp="1" noChangeArrowheads="1"/>
          </p:cNvSpPr>
          <p:nvPr>
            <p:ph idx="1"/>
          </p:nvPr>
        </p:nvSpPr>
        <p:spPr>
          <a:xfrm>
            <a:off x="457200" y="1430338"/>
            <a:ext cx="8382000" cy="4648200"/>
          </a:xfrm>
        </p:spPr>
        <p:txBody>
          <a:bodyPr rIns="91440"/>
          <a:lstStyle/>
          <a:p>
            <a:pPr eaLnBrk="1" hangingPunct="1">
              <a:spcBef>
                <a:spcPct val="60000"/>
              </a:spcBef>
            </a:pPr>
            <a:r>
              <a:rPr lang="en-US" altLang="en-US" smtClean="0"/>
              <a:t>Investors pay less for bonds with credit risk than they would for an otherwise identical default-free bond. </a:t>
            </a:r>
          </a:p>
          <a:p>
            <a:pPr eaLnBrk="1" hangingPunct="1">
              <a:spcBef>
                <a:spcPct val="60000"/>
              </a:spcBef>
            </a:pPr>
            <a:r>
              <a:rPr lang="en-US" altLang="en-US" smtClean="0"/>
              <a:t>The yield of bonds with credit risk will be higher than that of otherwise identical default-free bonds.</a:t>
            </a:r>
          </a:p>
        </p:txBody>
      </p:sp>
    </p:spTree>
  </p:cSld>
  <p:clrMapOvr>
    <a:masterClrMapping/>
  </p:clrMapOvr>
  <p:transition spd="med">
    <p:wipe dir="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6" name="Rectangle 2"/>
          <p:cNvSpPr>
            <a:spLocks noGrp="1" noChangeArrowheads="1"/>
          </p:cNvSpPr>
          <p:nvPr>
            <p:ph type="title"/>
          </p:nvPr>
        </p:nvSpPr>
        <p:spPr>
          <a:xfrm>
            <a:off x="1160463" y="160338"/>
            <a:ext cx="7696200" cy="1143000"/>
          </a:xfrm>
        </p:spPr>
        <p:txBody>
          <a:bodyPr/>
          <a:lstStyle/>
          <a:p>
            <a:pPr eaLnBrk="1" hangingPunct="1"/>
            <a:r>
              <a:rPr lang="en-US" altLang="en-US" smtClean="0"/>
              <a:t>Corporate Bond Yields (cont'd)</a:t>
            </a:r>
          </a:p>
        </p:txBody>
      </p:sp>
      <p:sp>
        <p:nvSpPr>
          <p:cNvPr id="6" name="Rectangle 3"/>
          <p:cNvSpPr txBox="1">
            <a:spLocks noChangeArrowheads="1"/>
          </p:cNvSpPr>
          <p:nvPr/>
        </p:nvSpPr>
        <p:spPr bwMode="auto">
          <a:xfrm>
            <a:off x="465138" y="1422400"/>
            <a:ext cx="8294687" cy="4572000"/>
          </a:xfrm>
          <a:prstGeom prst="rect">
            <a:avLst/>
          </a:prstGeom>
          <a:noFill/>
          <a:ln w="9525">
            <a:noFill/>
            <a:miter lim="800000"/>
            <a:headEnd/>
            <a:tailEnd/>
          </a:ln>
        </p:spPr>
        <p:txBody>
          <a:bodyPr lIns="0" tIns="0" bIns="0"/>
          <a:lstStyle/>
          <a:p>
            <a:pPr marL="342900" indent="-342900" eaLnBrk="1" hangingPunct="1">
              <a:spcBef>
                <a:spcPct val="20000"/>
              </a:spcBef>
              <a:buFontTx/>
              <a:buChar char="•"/>
              <a:defRPr/>
            </a:pPr>
            <a:r>
              <a:rPr lang="en-US" sz="2800" b="0" kern="0" dirty="0">
                <a:latin typeface="+mn-lt"/>
                <a:ea typeface="ヒラギノ角ゴ Pro W3" pitchFamily="-1" charset="-128"/>
                <a:cs typeface="ヒラギノ角ゴ Pro W3" pitchFamily="-1" charset="-128"/>
              </a:rPr>
              <a:t>No Default</a:t>
            </a:r>
          </a:p>
          <a:p>
            <a:pPr marL="742950" lvl="1" indent="-285750" eaLnBrk="1" hangingPunct="1">
              <a:spcBef>
                <a:spcPct val="50000"/>
              </a:spcBef>
              <a:buFontTx/>
              <a:buChar char="–"/>
              <a:defRPr/>
            </a:pPr>
            <a:r>
              <a:rPr lang="en-US" b="0" kern="0" dirty="0">
                <a:latin typeface="+mn-lt"/>
                <a:ea typeface="ヒラギノ角ゴ Pro W3" pitchFamily="-1" charset="-128"/>
                <a:cs typeface="ＭＳ Ｐゴシック" pitchFamily="34" charset="-128"/>
              </a:rPr>
              <a:t>Consider a 1-year, zero coupon Treasury Bill with a YTM of 4%.</a:t>
            </a:r>
          </a:p>
          <a:p>
            <a:pPr marL="1143000" lvl="2" indent="-228600" eaLnBrk="1" hangingPunct="1">
              <a:spcBef>
                <a:spcPct val="40000"/>
              </a:spcBef>
              <a:buFontTx/>
              <a:buChar char="•"/>
              <a:defRPr/>
            </a:pPr>
            <a:r>
              <a:rPr lang="en-US" sz="2000" b="0" kern="0" dirty="0">
                <a:latin typeface="+mn-lt"/>
                <a:ea typeface="ヒラギノ角ゴ Pro W3" pitchFamily="-1" charset="-128"/>
                <a:cs typeface="ＭＳ Ｐゴシック" pitchFamily="34" charset="-128"/>
              </a:rPr>
              <a:t>What is the price?</a:t>
            </a:r>
          </a:p>
        </p:txBody>
      </p:sp>
      <p:graphicFrame>
        <p:nvGraphicFramePr>
          <p:cNvPr id="23554" name="Object 4"/>
          <p:cNvGraphicFramePr>
            <a:graphicFrameLocks noChangeAspect="1"/>
          </p:cNvGraphicFramePr>
          <p:nvPr/>
        </p:nvGraphicFramePr>
        <p:xfrm>
          <a:off x="465138" y="4197350"/>
          <a:ext cx="5849937" cy="2092325"/>
        </p:xfrm>
        <a:graphic>
          <a:graphicData uri="http://schemas.openxmlformats.org/presentationml/2006/ole">
            <p:oleObj spid="_x0000_s23554" name="Visio" r:id="rId4" imgW="5886839" imgH="2104255" progId="Visio.Drawing.11">
              <p:embed/>
            </p:oleObj>
          </a:graphicData>
        </a:graphic>
      </p:graphicFrame>
      <p:graphicFrame>
        <p:nvGraphicFramePr>
          <p:cNvPr id="23555" name="Object 5"/>
          <p:cNvGraphicFramePr>
            <a:graphicFrameLocks noChangeAspect="1"/>
          </p:cNvGraphicFramePr>
          <p:nvPr/>
        </p:nvGraphicFramePr>
        <p:xfrm>
          <a:off x="1905000" y="3278188"/>
          <a:ext cx="4867275" cy="827087"/>
        </p:xfrm>
        <a:graphic>
          <a:graphicData uri="http://schemas.openxmlformats.org/presentationml/2006/ole">
            <p:oleObj spid="_x0000_s23555" name="Equation" r:id="rId5" imgW="2540000" imgH="431800" progId="Equation.DSMT4">
              <p:embed/>
            </p:oleObj>
          </a:graphicData>
        </a:graphic>
      </p:graphicFrame>
    </p:spTree>
  </p:cSld>
  <p:clrMapOvr>
    <a:masterClrMapping/>
  </p:clrMapOvr>
  <p:transition spd="med">
    <p:wipe dir="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80" name="Rectangle 2"/>
          <p:cNvSpPr>
            <a:spLocks noGrp="1" noChangeArrowheads="1"/>
          </p:cNvSpPr>
          <p:nvPr>
            <p:ph type="title"/>
          </p:nvPr>
        </p:nvSpPr>
        <p:spPr>
          <a:xfrm>
            <a:off x="1160463" y="160338"/>
            <a:ext cx="7696200" cy="1143000"/>
          </a:xfrm>
        </p:spPr>
        <p:txBody>
          <a:bodyPr/>
          <a:lstStyle/>
          <a:p>
            <a:pPr eaLnBrk="1" hangingPunct="1"/>
            <a:r>
              <a:rPr lang="en-US" altLang="en-US" smtClean="0"/>
              <a:t>Corporate Bond Yields (cont'd)</a:t>
            </a:r>
          </a:p>
        </p:txBody>
      </p:sp>
      <p:sp>
        <p:nvSpPr>
          <p:cNvPr id="6" name="Rectangle 3"/>
          <p:cNvSpPr txBox="1">
            <a:spLocks noChangeArrowheads="1"/>
          </p:cNvSpPr>
          <p:nvPr/>
        </p:nvSpPr>
        <p:spPr bwMode="auto">
          <a:xfrm>
            <a:off x="457200" y="1439863"/>
            <a:ext cx="8294688" cy="4572000"/>
          </a:xfrm>
          <a:prstGeom prst="rect">
            <a:avLst/>
          </a:prstGeom>
          <a:noFill/>
          <a:ln w="9525">
            <a:noFill/>
            <a:miter lim="800000"/>
            <a:headEnd/>
            <a:tailEnd/>
          </a:ln>
        </p:spPr>
        <p:txBody>
          <a:bodyPr lIns="0" tIns="0" bIns="0"/>
          <a:lstStyle/>
          <a:p>
            <a:pPr marL="342900" indent="-342900" eaLnBrk="1" hangingPunct="1">
              <a:spcBef>
                <a:spcPct val="20000"/>
              </a:spcBef>
              <a:buFontTx/>
              <a:buChar char="•"/>
              <a:defRPr/>
            </a:pPr>
            <a:r>
              <a:rPr lang="en-US" sz="2800" b="0" kern="0" dirty="0">
                <a:latin typeface="+mn-lt"/>
                <a:ea typeface="ヒラギノ角ゴ Pro W3" pitchFamily="-1" charset="-128"/>
                <a:cs typeface="ヒラギノ角ゴ Pro W3" pitchFamily="-1" charset="-128"/>
              </a:rPr>
              <a:t>Certain Default</a:t>
            </a:r>
          </a:p>
          <a:p>
            <a:pPr marL="742950" lvl="1" indent="-285750" eaLnBrk="1" hangingPunct="1">
              <a:spcBef>
                <a:spcPct val="50000"/>
              </a:spcBef>
              <a:buFontTx/>
              <a:buChar char="–"/>
              <a:defRPr/>
            </a:pPr>
            <a:r>
              <a:rPr lang="en-US" b="0" kern="0" dirty="0">
                <a:latin typeface="+mn-lt"/>
                <a:ea typeface="ヒラギノ角ゴ Pro W3" pitchFamily="-1" charset="-128"/>
                <a:cs typeface="ＭＳ Ｐゴシック" pitchFamily="34" charset="-128"/>
              </a:rPr>
              <a:t>Suppose now bond issuer will pay 90% of </a:t>
            </a:r>
            <a:br>
              <a:rPr lang="en-US" b="0" kern="0" dirty="0">
                <a:latin typeface="+mn-lt"/>
                <a:ea typeface="ヒラギノ角ゴ Pro W3" pitchFamily="-1" charset="-128"/>
                <a:cs typeface="ＭＳ Ｐゴシック" pitchFamily="34" charset="-128"/>
              </a:rPr>
            </a:br>
            <a:r>
              <a:rPr lang="en-US" b="0" kern="0" dirty="0">
                <a:latin typeface="+mn-lt"/>
                <a:ea typeface="ヒラギノ角ゴ Pro W3" pitchFamily="-1" charset="-128"/>
                <a:cs typeface="ＭＳ Ｐゴシック" pitchFamily="34" charset="-128"/>
              </a:rPr>
              <a:t>the obligation. </a:t>
            </a:r>
          </a:p>
          <a:p>
            <a:pPr marL="1143000" lvl="2" indent="-228600" eaLnBrk="1" hangingPunct="1">
              <a:spcBef>
                <a:spcPct val="40000"/>
              </a:spcBef>
              <a:buFontTx/>
              <a:buChar char="•"/>
              <a:defRPr/>
            </a:pPr>
            <a:r>
              <a:rPr lang="en-US" sz="2000" b="0" kern="0" dirty="0">
                <a:latin typeface="+mn-lt"/>
                <a:ea typeface="ヒラギノ角ゴ Pro W3" pitchFamily="-1" charset="-128"/>
                <a:cs typeface="ＭＳ Ｐゴシック" pitchFamily="34" charset="-128"/>
              </a:rPr>
              <a:t>What is the price?</a:t>
            </a:r>
          </a:p>
        </p:txBody>
      </p:sp>
      <p:graphicFrame>
        <p:nvGraphicFramePr>
          <p:cNvPr id="24578" name="Object 4"/>
          <p:cNvGraphicFramePr>
            <a:graphicFrameLocks noChangeAspect="1"/>
          </p:cNvGraphicFramePr>
          <p:nvPr/>
        </p:nvGraphicFramePr>
        <p:xfrm>
          <a:off x="457200" y="4310063"/>
          <a:ext cx="5849938" cy="2092325"/>
        </p:xfrm>
        <a:graphic>
          <a:graphicData uri="http://schemas.openxmlformats.org/presentationml/2006/ole">
            <p:oleObj spid="_x0000_s24578" name="Visio" r:id="rId4" imgW="5886839" imgH="2104255" progId="Visio.Drawing.11">
              <p:embed/>
            </p:oleObj>
          </a:graphicData>
        </a:graphic>
      </p:graphicFrame>
      <p:graphicFrame>
        <p:nvGraphicFramePr>
          <p:cNvPr id="24579" name="Object 6"/>
          <p:cNvGraphicFramePr>
            <a:graphicFrameLocks noChangeAspect="1"/>
          </p:cNvGraphicFramePr>
          <p:nvPr/>
        </p:nvGraphicFramePr>
        <p:xfrm>
          <a:off x="1914525" y="3371850"/>
          <a:ext cx="4794250" cy="827088"/>
        </p:xfrm>
        <a:graphic>
          <a:graphicData uri="http://schemas.openxmlformats.org/presentationml/2006/ole">
            <p:oleObj spid="_x0000_s24579" name="Equation" r:id="rId5" imgW="2501900" imgH="431800" progId="Equation.DSMT4">
              <p:embed/>
            </p:oleObj>
          </a:graphicData>
        </a:graphic>
      </p:graphicFrame>
    </p:spTree>
  </p:cSld>
  <p:clrMapOvr>
    <a:masterClrMapping/>
  </p:clrMapOvr>
  <p:transition spd="med">
    <p:wipe dir="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4" name="Rectangle 2"/>
          <p:cNvSpPr>
            <a:spLocks noGrp="1" noChangeArrowheads="1"/>
          </p:cNvSpPr>
          <p:nvPr>
            <p:ph type="title"/>
          </p:nvPr>
        </p:nvSpPr>
        <p:spPr>
          <a:xfrm>
            <a:off x="1160463" y="160338"/>
            <a:ext cx="7696200" cy="1143000"/>
          </a:xfrm>
        </p:spPr>
        <p:txBody>
          <a:bodyPr/>
          <a:lstStyle/>
          <a:p>
            <a:pPr eaLnBrk="1" hangingPunct="1"/>
            <a:r>
              <a:rPr lang="en-US" altLang="en-US" smtClean="0"/>
              <a:t>Corporate Bond Yields (cont'd)</a:t>
            </a:r>
          </a:p>
        </p:txBody>
      </p:sp>
      <p:sp>
        <p:nvSpPr>
          <p:cNvPr id="25605" name="Rectangle 3"/>
          <p:cNvSpPr>
            <a:spLocks noGrp="1" noChangeArrowheads="1"/>
          </p:cNvSpPr>
          <p:nvPr>
            <p:ph idx="1"/>
          </p:nvPr>
        </p:nvSpPr>
        <p:spPr>
          <a:xfrm>
            <a:off x="457200" y="1439863"/>
            <a:ext cx="8382000" cy="4648200"/>
          </a:xfrm>
        </p:spPr>
        <p:txBody>
          <a:bodyPr rIns="91440"/>
          <a:lstStyle/>
          <a:p>
            <a:pPr eaLnBrk="1" hangingPunct="1"/>
            <a:r>
              <a:rPr lang="en-US" altLang="en-US" smtClean="0"/>
              <a:t>Certain Default</a:t>
            </a:r>
          </a:p>
          <a:p>
            <a:pPr lvl="1" eaLnBrk="1" hangingPunct="1"/>
            <a:r>
              <a:rPr lang="en-US" altLang="en-US" smtClean="0"/>
              <a:t>When computing the yield to maturity for a bond with certain default, the promised rather than the actual cash flows are used.</a:t>
            </a:r>
          </a:p>
        </p:txBody>
      </p:sp>
      <p:graphicFrame>
        <p:nvGraphicFramePr>
          <p:cNvPr id="25602" name="Object 4"/>
          <p:cNvGraphicFramePr>
            <a:graphicFrameLocks noChangeAspect="1"/>
          </p:cNvGraphicFramePr>
          <p:nvPr/>
        </p:nvGraphicFramePr>
        <p:xfrm>
          <a:off x="1147763" y="3498850"/>
          <a:ext cx="5743575" cy="754063"/>
        </p:xfrm>
        <a:graphic>
          <a:graphicData uri="http://schemas.openxmlformats.org/presentationml/2006/ole">
            <p:oleObj spid="_x0000_s25602" name="Equation" r:id="rId4" imgW="2997200" imgH="393700" progId="Equation.DSMT4">
              <p:embed/>
            </p:oleObj>
          </a:graphicData>
        </a:graphic>
      </p:graphicFrame>
      <p:graphicFrame>
        <p:nvGraphicFramePr>
          <p:cNvPr id="25603" name="Object 5"/>
          <p:cNvGraphicFramePr>
            <a:graphicFrameLocks noChangeAspect="1"/>
          </p:cNvGraphicFramePr>
          <p:nvPr/>
        </p:nvGraphicFramePr>
        <p:xfrm>
          <a:off x="1233488" y="4603750"/>
          <a:ext cx="1970087" cy="754063"/>
        </p:xfrm>
        <a:graphic>
          <a:graphicData uri="http://schemas.openxmlformats.org/presentationml/2006/ole">
            <p:oleObj spid="_x0000_s25603" name="Equation" r:id="rId5" imgW="1028254" imgH="393529" progId="Equation.DSMT4">
              <p:embed/>
            </p:oleObj>
          </a:graphicData>
        </a:graphic>
      </p:graphicFrame>
    </p:spTree>
  </p:cSld>
  <p:clrMapOvr>
    <a:masterClrMapping/>
  </p:clrMapOvr>
  <p:transition spd="med">
    <p:wipe dir="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1160463" y="160338"/>
            <a:ext cx="7696200" cy="1143000"/>
          </a:xfrm>
        </p:spPr>
        <p:txBody>
          <a:bodyPr/>
          <a:lstStyle/>
          <a:p>
            <a:pPr eaLnBrk="1" hangingPunct="1"/>
            <a:r>
              <a:rPr lang="en-US" altLang="en-US" smtClean="0"/>
              <a:t>Corporate Bond Yields (cont'd)</a:t>
            </a:r>
          </a:p>
        </p:txBody>
      </p:sp>
      <p:sp>
        <p:nvSpPr>
          <p:cNvPr id="91139" name="Rectangle 3"/>
          <p:cNvSpPr>
            <a:spLocks noGrp="1" noChangeArrowheads="1"/>
          </p:cNvSpPr>
          <p:nvPr>
            <p:ph idx="1"/>
          </p:nvPr>
        </p:nvSpPr>
        <p:spPr>
          <a:xfrm>
            <a:off x="457200" y="1439863"/>
            <a:ext cx="8382000" cy="4648200"/>
          </a:xfrm>
        </p:spPr>
        <p:txBody>
          <a:bodyPr rIns="91440"/>
          <a:lstStyle/>
          <a:p>
            <a:pPr eaLnBrk="1" hangingPunct="1">
              <a:spcBef>
                <a:spcPct val="60000"/>
              </a:spcBef>
            </a:pPr>
            <a:r>
              <a:rPr lang="en-US" altLang="en-US" smtClean="0"/>
              <a:t>Certain Default</a:t>
            </a:r>
          </a:p>
          <a:p>
            <a:pPr lvl="1" eaLnBrk="1" hangingPunct="1">
              <a:spcBef>
                <a:spcPct val="60000"/>
              </a:spcBef>
            </a:pPr>
            <a:r>
              <a:rPr lang="en-US" altLang="en-US" smtClean="0"/>
              <a:t>The yield to maturity of a certain default bond is not equal to the expected return of investing in the bond. The yield to maturity will always be higher than the expected return of investing in the bond.</a:t>
            </a:r>
          </a:p>
        </p:txBody>
      </p:sp>
    </p:spTree>
  </p:cSld>
  <p:clrMapOvr>
    <a:masterClrMapping/>
  </p:clrMapOvr>
  <p:transition spd="med">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1150938" y="254000"/>
            <a:ext cx="7696200" cy="1143000"/>
          </a:xfrm>
        </p:spPr>
        <p:txBody>
          <a:bodyPr>
            <a:normAutofit fontScale="90000"/>
          </a:bodyPr>
          <a:lstStyle/>
          <a:p>
            <a:pPr eaLnBrk="1" hangingPunct="1"/>
            <a:r>
              <a:rPr lang="en-US" altLang="en-US" smtClean="0"/>
              <a:t>6.1 Bond Cash Flows, Prices, </a:t>
            </a:r>
            <a:br>
              <a:rPr lang="en-US" altLang="en-US" smtClean="0"/>
            </a:br>
            <a:r>
              <a:rPr lang="en-US" altLang="en-US" smtClean="0"/>
              <a:t>and Yields (cont'd)</a:t>
            </a:r>
          </a:p>
        </p:txBody>
      </p:sp>
      <p:sp>
        <p:nvSpPr>
          <p:cNvPr id="1028" name="Rectangle 3"/>
          <p:cNvSpPr>
            <a:spLocks noGrp="1" noChangeArrowheads="1"/>
          </p:cNvSpPr>
          <p:nvPr>
            <p:ph idx="1"/>
          </p:nvPr>
        </p:nvSpPr>
        <p:spPr>
          <a:xfrm>
            <a:off x="457200" y="1430338"/>
            <a:ext cx="8382000" cy="4648200"/>
          </a:xfrm>
        </p:spPr>
        <p:txBody>
          <a:bodyPr rIns="91440"/>
          <a:lstStyle/>
          <a:p>
            <a:pPr eaLnBrk="1" hangingPunct="1"/>
            <a:r>
              <a:rPr lang="en-US" altLang="en-US" smtClean="0"/>
              <a:t>Bond Terminology</a:t>
            </a:r>
          </a:p>
          <a:p>
            <a:pPr lvl="1" eaLnBrk="1" hangingPunct="1">
              <a:spcBef>
                <a:spcPct val="50000"/>
              </a:spcBef>
            </a:pPr>
            <a:r>
              <a:rPr lang="en-US" altLang="en-US" smtClean="0"/>
              <a:t>Face Value</a:t>
            </a:r>
          </a:p>
          <a:p>
            <a:pPr lvl="2" eaLnBrk="1" hangingPunct="1">
              <a:spcBef>
                <a:spcPct val="25000"/>
              </a:spcBef>
            </a:pPr>
            <a:r>
              <a:rPr lang="en-US" altLang="en-US" smtClean="0"/>
              <a:t>Notional amount used to compute the interest payments</a:t>
            </a:r>
          </a:p>
          <a:p>
            <a:pPr lvl="1" eaLnBrk="1" hangingPunct="1">
              <a:spcBef>
                <a:spcPct val="50000"/>
              </a:spcBef>
            </a:pPr>
            <a:r>
              <a:rPr lang="en-US" altLang="en-US" smtClean="0"/>
              <a:t>Coupon Rate</a:t>
            </a:r>
          </a:p>
          <a:p>
            <a:pPr lvl="2" eaLnBrk="1" hangingPunct="1">
              <a:spcBef>
                <a:spcPct val="25000"/>
              </a:spcBef>
            </a:pPr>
            <a:r>
              <a:rPr lang="en-US" altLang="en-US" smtClean="0"/>
              <a:t>Determines the amount of each coupon payment, expressed as an APR</a:t>
            </a:r>
          </a:p>
          <a:p>
            <a:pPr lvl="1" eaLnBrk="1" hangingPunct="1">
              <a:spcBef>
                <a:spcPct val="50000"/>
              </a:spcBef>
            </a:pPr>
            <a:r>
              <a:rPr lang="en-US" altLang="en-US" smtClean="0"/>
              <a:t>Coupon Payment</a:t>
            </a:r>
          </a:p>
        </p:txBody>
      </p:sp>
      <p:graphicFrame>
        <p:nvGraphicFramePr>
          <p:cNvPr id="1026" name="Object 4"/>
          <p:cNvGraphicFramePr>
            <a:graphicFrameLocks noChangeAspect="1"/>
          </p:cNvGraphicFramePr>
          <p:nvPr/>
        </p:nvGraphicFramePr>
        <p:xfrm>
          <a:off x="1250950" y="5189538"/>
          <a:ext cx="5459413" cy="736600"/>
        </p:xfrm>
        <a:graphic>
          <a:graphicData uri="http://schemas.openxmlformats.org/presentationml/2006/ole">
            <p:oleObj spid="_x0000_s1026" name="Equation" r:id="rId4" imgW="3111500" imgH="419100" progId="Equation.DSMT4">
              <p:embed/>
            </p:oleObj>
          </a:graphicData>
        </a:graphic>
      </p:graphicFrame>
    </p:spTree>
  </p:cSld>
  <p:clrMapOvr>
    <a:masterClrMapping/>
  </p:clrMapOvr>
  <p:transition spd="med">
    <p:wipe dir="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1160463" y="160338"/>
            <a:ext cx="7696200" cy="1143000"/>
          </a:xfrm>
        </p:spPr>
        <p:txBody>
          <a:bodyPr/>
          <a:lstStyle/>
          <a:p>
            <a:pPr eaLnBrk="1" hangingPunct="1"/>
            <a:r>
              <a:rPr lang="en-US" altLang="en-US" smtClean="0"/>
              <a:t>Corporate Bond Yields (cont'd)</a:t>
            </a:r>
          </a:p>
        </p:txBody>
      </p:sp>
      <p:sp>
        <p:nvSpPr>
          <p:cNvPr id="92163" name="Rectangle 3"/>
          <p:cNvSpPr>
            <a:spLocks noGrp="1" noChangeArrowheads="1"/>
          </p:cNvSpPr>
          <p:nvPr>
            <p:ph idx="1"/>
          </p:nvPr>
        </p:nvSpPr>
        <p:spPr>
          <a:xfrm>
            <a:off x="457200" y="1430338"/>
            <a:ext cx="8382000" cy="4648200"/>
          </a:xfrm>
        </p:spPr>
        <p:txBody>
          <a:bodyPr rIns="91440"/>
          <a:lstStyle/>
          <a:p>
            <a:pPr eaLnBrk="1" hangingPunct="1"/>
            <a:r>
              <a:rPr lang="en-US" altLang="en-US" smtClean="0"/>
              <a:t>Risk of Default</a:t>
            </a:r>
          </a:p>
          <a:p>
            <a:pPr lvl="1" eaLnBrk="1" hangingPunct="1">
              <a:spcBef>
                <a:spcPct val="60000"/>
              </a:spcBef>
            </a:pPr>
            <a:r>
              <a:rPr lang="en-US" altLang="en-US" smtClean="0"/>
              <a:t>Consider a one-year, $1000, zero-coupon bond issued. Assume that the bond payoffs are uncertain. </a:t>
            </a:r>
          </a:p>
          <a:p>
            <a:pPr lvl="2" eaLnBrk="1" hangingPunct="1">
              <a:spcBef>
                <a:spcPct val="35000"/>
              </a:spcBef>
            </a:pPr>
            <a:r>
              <a:rPr lang="en-US" altLang="en-US" smtClean="0"/>
              <a:t>There is a 50% chance that the bond will repay its face value in full and a 50% chance that the bond will default and you will receive $900. Thus, you would expect to receive $950.</a:t>
            </a:r>
          </a:p>
          <a:p>
            <a:pPr lvl="2" eaLnBrk="1" hangingPunct="1">
              <a:spcBef>
                <a:spcPct val="35000"/>
              </a:spcBef>
            </a:pPr>
            <a:r>
              <a:rPr lang="en-US" altLang="en-US" smtClean="0"/>
              <a:t>Because of the uncertainty, the discount rate is 5.1%.</a:t>
            </a:r>
          </a:p>
        </p:txBody>
      </p:sp>
    </p:spTree>
  </p:cSld>
  <p:clrMapOvr>
    <a:masterClrMapping/>
  </p:clrMapOvr>
  <p:transition spd="med">
    <p:wipe dir="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8" name="Rectangle 2"/>
          <p:cNvSpPr>
            <a:spLocks noGrp="1" noChangeArrowheads="1"/>
          </p:cNvSpPr>
          <p:nvPr>
            <p:ph type="title"/>
          </p:nvPr>
        </p:nvSpPr>
        <p:spPr>
          <a:xfrm>
            <a:off x="1160463" y="160338"/>
            <a:ext cx="7696200" cy="1143000"/>
          </a:xfrm>
        </p:spPr>
        <p:txBody>
          <a:bodyPr/>
          <a:lstStyle/>
          <a:p>
            <a:pPr eaLnBrk="1" hangingPunct="1"/>
            <a:r>
              <a:rPr lang="en-US" altLang="en-US" smtClean="0"/>
              <a:t>Corporate Bond Yields (cont'd)</a:t>
            </a:r>
          </a:p>
        </p:txBody>
      </p:sp>
      <p:sp>
        <p:nvSpPr>
          <p:cNvPr id="26629" name="Rectangle 3"/>
          <p:cNvSpPr>
            <a:spLocks noGrp="1" noChangeArrowheads="1"/>
          </p:cNvSpPr>
          <p:nvPr>
            <p:ph idx="1"/>
          </p:nvPr>
        </p:nvSpPr>
        <p:spPr>
          <a:xfrm>
            <a:off x="457200" y="1430338"/>
            <a:ext cx="8382000" cy="4648200"/>
          </a:xfrm>
        </p:spPr>
        <p:txBody>
          <a:bodyPr rIns="91440"/>
          <a:lstStyle/>
          <a:p>
            <a:pPr eaLnBrk="1" hangingPunct="1"/>
            <a:r>
              <a:rPr lang="en-US" altLang="en-US" smtClean="0"/>
              <a:t>Risk of Default</a:t>
            </a:r>
          </a:p>
          <a:p>
            <a:pPr lvl="1" eaLnBrk="1" hangingPunct="1">
              <a:spcBef>
                <a:spcPct val="60000"/>
              </a:spcBef>
            </a:pPr>
            <a:r>
              <a:rPr lang="en-US" altLang="en-US" smtClean="0"/>
              <a:t>The price of the bond will be</a:t>
            </a:r>
          </a:p>
          <a:p>
            <a:pPr lvl="1" eaLnBrk="1" hangingPunct="1">
              <a:spcBef>
                <a:spcPct val="300000"/>
              </a:spcBef>
            </a:pPr>
            <a:r>
              <a:rPr lang="en-US" altLang="en-US" smtClean="0"/>
              <a:t>The yield to maturity will be</a:t>
            </a:r>
          </a:p>
        </p:txBody>
      </p:sp>
      <p:graphicFrame>
        <p:nvGraphicFramePr>
          <p:cNvPr id="26626" name="Object 4"/>
          <p:cNvGraphicFramePr>
            <a:graphicFrameLocks noChangeAspect="1"/>
          </p:cNvGraphicFramePr>
          <p:nvPr/>
        </p:nvGraphicFramePr>
        <p:xfrm>
          <a:off x="1177925" y="2670175"/>
          <a:ext cx="2968625" cy="754063"/>
        </p:xfrm>
        <a:graphic>
          <a:graphicData uri="http://schemas.openxmlformats.org/presentationml/2006/ole">
            <p:oleObj spid="_x0000_s26626" name="Equation" r:id="rId4" imgW="1548728" imgH="393529" progId="Equation.DSMT4">
              <p:embed/>
            </p:oleObj>
          </a:graphicData>
        </a:graphic>
      </p:graphicFrame>
      <p:graphicFrame>
        <p:nvGraphicFramePr>
          <p:cNvPr id="26627" name="Object 5"/>
          <p:cNvGraphicFramePr>
            <a:graphicFrameLocks noChangeAspect="1"/>
          </p:cNvGraphicFramePr>
          <p:nvPr/>
        </p:nvGraphicFramePr>
        <p:xfrm>
          <a:off x="1128713" y="4308475"/>
          <a:ext cx="5500687" cy="754063"/>
        </p:xfrm>
        <a:graphic>
          <a:graphicData uri="http://schemas.openxmlformats.org/presentationml/2006/ole">
            <p:oleObj spid="_x0000_s26627" name="Equation" r:id="rId5" imgW="2870200" imgH="393700" progId="Equation.DSMT4">
              <p:embed/>
            </p:oleObj>
          </a:graphicData>
        </a:graphic>
      </p:graphicFrame>
    </p:spTree>
  </p:cSld>
  <p:clrMapOvr>
    <a:masterClrMapping/>
  </p:clrMapOvr>
  <p:transition spd="med">
    <p:wipe dir="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1160463" y="160338"/>
            <a:ext cx="7696200" cy="1143000"/>
          </a:xfrm>
        </p:spPr>
        <p:txBody>
          <a:bodyPr/>
          <a:lstStyle/>
          <a:p>
            <a:pPr eaLnBrk="1" hangingPunct="1"/>
            <a:r>
              <a:rPr lang="en-US" altLang="en-US" smtClean="0"/>
              <a:t>Corporate Bond Yields (cont'd)</a:t>
            </a:r>
          </a:p>
        </p:txBody>
      </p:sp>
      <p:sp>
        <p:nvSpPr>
          <p:cNvPr id="93187" name="Rectangle 3"/>
          <p:cNvSpPr>
            <a:spLocks noGrp="1" noChangeArrowheads="1"/>
          </p:cNvSpPr>
          <p:nvPr>
            <p:ph idx="1"/>
          </p:nvPr>
        </p:nvSpPr>
        <p:spPr>
          <a:xfrm>
            <a:off x="457200" y="1430338"/>
            <a:ext cx="8382000" cy="4648200"/>
          </a:xfrm>
        </p:spPr>
        <p:txBody>
          <a:bodyPr rIns="91440"/>
          <a:lstStyle/>
          <a:p>
            <a:pPr eaLnBrk="1" hangingPunct="1">
              <a:spcBef>
                <a:spcPct val="60000"/>
              </a:spcBef>
            </a:pPr>
            <a:r>
              <a:rPr lang="en-US" altLang="en-US" smtClean="0"/>
              <a:t>Risk of Default</a:t>
            </a:r>
          </a:p>
          <a:p>
            <a:pPr lvl="1" eaLnBrk="1" hangingPunct="1">
              <a:spcBef>
                <a:spcPct val="60000"/>
              </a:spcBef>
            </a:pPr>
            <a:r>
              <a:rPr lang="en-US" altLang="en-US" smtClean="0"/>
              <a:t>A bond’s expected return will be less than the yield to maturity if there is a risk of default. </a:t>
            </a:r>
          </a:p>
          <a:p>
            <a:pPr lvl="1" eaLnBrk="1" hangingPunct="1">
              <a:spcBef>
                <a:spcPct val="60000"/>
              </a:spcBef>
            </a:pPr>
            <a:r>
              <a:rPr lang="en-US" altLang="en-US" smtClean="0"/>
              <a:t>A higher yield to maturity does not necessarily imply that a bond’s expected return is higher.</a:t>
            </a:r>
            <a:endParaRPr lang="en-US" altLang="en-US" smtClean="0">
              <a:solidFill>
                <a:srgbClr val="FF0000"/>
              </a:solidFill>
            </a:endParaRPr>
          </a:p>
        </p:txBody>
      </p:sp>
    </p:spTree>
  </p:cSld>
  <p:clrMapOvr>
    <a:masterClrMapping/>
  </p:clrMapOvr>
  <p:transition spd="med">
    <p:wipe dir="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1160463" y="160338"/>
            <a:ext cx="7696200" cy="1143000"/>
          </a:xfrm>
        </p:spPr>
        <p:txBody>
          <a:bodyPr/>
          <a:lstStyle/>
          <a:p>
            <a:pPr eaLnBrk="1" hangingPunct="1"/>
            <a:r>
              <a:rPr lang="en-US" altLang="en-US" smtClean="0"/>
              <a:t>Corporate Bond Yields (cont'd)</a:t>
            </a:r>
          </a:p>
        </p:txBody>
      </p:sp>
      <p:sp>
        <p:nvSpPr>
          <p:cNvPr id="94211" name="TextBox 5"/>
          <p:cNvSpPr txBox="1">
            <a:spLocks noChangeArrowheads="1"/>
          </p:cNvSpPr>
          <p:nvPr/>
        </p:nvSpPr>
        <p:spPr bwMode="auto">
          <a:xfrm>
            <a:off x="398463" y="1398588"/>
            <a:ext cx="8077200" cy="1200150"/>
          </a:xfrm>
          <a:prstGeom prst="rect">
            <a:avLst/>
          </a:prstGeom>
          <a:noFill/>
          <a:ln w="9525">
            <a:noFill/>
            <a:miter lim="800000"/>
            <a:headEnd/>
            <a:tailEnd/>
          </a:ln>
        </p:spPr>
        <p:txBody>
          <a:bodyPr>
            <a:spAutoFit/>
          </a:bodyPr>
          <a:lstStyle/>
          <a:p>
            <a:r>
              <a:rPr lang="en-US" altLang="en-US"/>
              <a:t>Table 6.3</a:t>
            </a:r>
            <a:r>
              <a:rPr lang="en-US" altLang="en-US" b="0"/>
              <a:t>  </a:t>
            </a:r>
            <a:r>
              <a:rPr lang="en-US" altLang="en-US" b="0">
                <a:solidFill>
                  <a:srgbClr val="000000"/>
                </a:solidFill>
              </a:rPr>
              <a:t>Price, Expected Return, and Yield to Maturity of a One-Year, Zero-Coupon Avant Bond with Different Likelihoods of Default</a:t>
            </a:r>
          </a:p>
        </p:txBody>
      </p:sp>
      <p:pic>
        <p:nvPicPr>
          <p:cNvPr id="94212" name="Picture 5" descr="Y:\Graphics\Powerpoint\PEARSON\BERK\Final files\ch06\c06t003.jpg"/>
          <p:cNvPicPr>
            <a:picLocks noChangeAspect="1" noChangeArrowheads="1"/>
          </p:cNvPicPr>
          <p:nvPr/>
        </p:nvPicPr>
        <p:blipFill>
          <a:blip r:embed="rId3" cstate="print"/>
          <a:srcRect/>
          <a:stretch>
            <a:fillRect/>
          </a:stretch>
        </p:blipFill>
        <p:spPr bwMode="auto">
          <a:xfrm>
            <a:off x="211138" y="3200400"/>
            <a:ext cx="8797925" cy="1473200"/>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1143000" y="169863"/>
            <a:ext cx="7696200" cy="1143000"/>
          </a:xfrm>
        </p:spPr>
        <p:txBody>
          <a:bodyPr/>
          <a:lstStyle/>
          <a:p>
            <a:pPr eaLnBrk="1" hangingPunct="1"/>
            <a:r>
              <a:rPr lang="en-US" altLang="en-US" smtClean="0"/>
              <a:t>Bond Ratings</a:t>
            </a:r>
          </a:p>
        </p:txBody>
      </p:sp>
      <p:sp>
        <p:nvSpPr>
          <p:cNvPr id="95235" name="Rectangle 3"/>
          <p:cNvSpPr>
            <a:spLocks noGrp="1" noChangeArrowheads="1"/>
          </p:cNvSpPr>
          <p:nvPr>
            <p:ph idx="1"/>
          </p:nvPr>
        </p:nvSpPr>
        <p:spPr>
          <a:xfrm>
            <a:off x="457200" y="1430338"/>
            <a:ext cx="8382000" cy="4648200"/>
          </a:xfrm>
        </p:spPr>
        <p:txBody>
          <a:bodyPr rIns="91440"/>
          <a:lstStyle/>
          <a:p>
            <a:pPr eaLnBrk="1" hangingPunct="1">
              <a:spcBef>
                <a:spcPct val="60000"/>
              </a:spcBef>
            </a:pPr>
            <a:r>
              <a:rPr lang="en-US" altLang="en-US" smtClean="0"/>
              <a:t>Investment Grade Bonds</a:t>
            </a:r>
          </a:p>
          <a:p>
            <a:pPr eaLnBrk="1" hangingPunct="1">
              <a:spcBef>
                <a:spcPct val="60000"/>
              </a:spcBef>
            </a:pPr>
            <a:r>
              <a:rPr lang="en-US" altLang="en-US" smtClean="0"/>
              <a:t>Speculative Bonds</a:t>
            </a:r>
          </a:p>
          <a:p>
            <a:pPr lvl="1" eaLnBrk="1" hangingPunct="1">
              <a:spcBef>
                <a:spcPct val="40000"/>
              </a:spcBef>
            </a:pPr>
            <a:r>
              <a:rPr lang="en-US" altLang="en-US" smtClean="0"/>
              <a:t>Also known as Junk Bonds or High-Yield Bonds</a:t>
            </a:r>
            <a:endParaRPr lang="en-US" altLang="en-US" smtClean="0">
              <a:solidFill>
                <a:srgbClr val="FF0000"/>
              </a:solidFill>
            </a:endParaRPr>
          </a:p>
        </p:txBody>
      </p:sp>
    </p:spTree>
  </p:cSld>
  <p:clrMapOvr>
    <a:masterClrMapping/>
  </p:clrMapOvr>
  <p:transition spd="med">
    <p:wipe dir="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6258" name="Title 3"/>
          <p:cNvSpPr>
            <a:spLocks noGrp="1"/>
          </p:cNvSpPr>
          <p:nvPr>
            <p:ph type="title"/>
          </p:nvPr>
        </p:nvSpPr>
        <p:spPr>
          <a:xfrm>
            <a:off x="1168400" y="169863"/>
            <a:ext cx="7696200" cy="1143000"/>
          </a:xfrm>
        </p:spPr>
        <p:txBody>
          <a:bodyPr/>
          <a:lstStyle/>
          <a:p>
            <a:pPr eaLnBrk="1" hangingPunct="1"/>
            <a:r>
              <a:rPr lang="en-US" altLang="en-US" smtClean="0"/>
              <a:t>Table 6.4  </a:t>
            </a:r>
            <a:r>
              <a:rPr lang="en-US" altLang="en-US" b="0" smtClean="0">
                <a:solidFill>
                  <a:srgbClr val="000000"/>
                </a:solidFill>
              </a:rPr>
              <a:t>Bond Ratings</a:t>
            </a:r>
            <a:endParaRPr lang="en-US" altLang="en-US" smtClean="0"/>
          </a:p>
        </p:txBody>
      </p:sp>
      <p:pic>
        <p:nvPicPr>
          <p:cNvPr id="96259" name="Picture 4" descr="Y:\Graphics\Powerpoint\PEARSON\BERK\Final files\ch06\c06nt004a.jpg"/>
          <p:cNvPicPr>
            <a:picLocks noChangeAspect="1" noChangeArrowheads="1"/>
          </p:cNvPicPr>
          <p:nvPr/>
        </p:nvPicPr>
        <p:blipFill>
          <a:blip r:embed="rId3" cstate="print"/>
          <a:srcRect/>
          <a:stretch>
            <a:fillRect/>
          </a:stretch>
        </p:blipFill>
        <p:spPr bwMode="auto">
          <a:xfrm>
            <a:off x="209550" y="1905000"/>
            <a:ext cx="8724900" cy="3505200"/>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7282" name="Title 3"/>
          <p:cNvSpPr>
            <a:spLocks noGrp="1"/>
          </p:cNvSpPr>
          <p:nvPr>
            <p:ph type="title"/>
          </p:nvPr>
        </p:nvSpPr>
        <p:spPr>
          <a:xfrm>
            <a:off x="1168400" y="169863"/>
            <a:ext cx="7696200" cy="1143000"/>
          </a:xfrm>
        </p:spPr>
        <p:txBody>
          <a:bodyPr/>
          <a:lstStyle/>
          <a:p>
            <a:pPr eaLnBrk="1" hangingPunct="1"/>
            <a:r>
              <a:rPr lang="en-US" altLang="en-US" smtClean="0"/>
              <a:t>Table 6.4  </a:t>
            </a:r>
            <a:r>
              <a:rPr lang="en-US" altLang="en-US" b="0" smtClean="0">
                <a:solidFill>
                  <a:srgbClr val="000000"/>
                </a:solidFill>
              </a:rPr>
              <a:t>Bond Ratings (cont’d)</a:t>
            </a:r>
            <a:endParaRPr lang="en-US" altLang="en-US" smtClean="0"/>
          </a:p>
        </p:txBody>
      </p:sp>
      <p:pic>
        <p:nvPicPr>
          <p:cNvPr id="97283" name="Picture 4" descr="Y:\Graphics\Powerpoint\PEARSON\BERK\Final files\ch06\c06t004b.jpg"/>
          <p:cNvPicPr>
            <a:picLocks noChangeAspect="1" noChangeArrowheads="1"/>
          </p:cNvPicPr>
          <p:nvPr/>
        </p:nvPicPr>
        <p:blipFill>
          <a:blip r:embed="rId3" cstate="print"/>
          <a:srcRect/>
          <a:stretch>
            <a:fillRect/>
          </a:stretch>
        </p:blipFill>
        <p:spPr bwMode="auto">
          <a:xfrm>
            <a:off x="298450" y="1952625"/>
            <a:ext cx="8547100" cy="3155950"/>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1160463" y="160338"/>
            <a:ext cx="7696200" cy="1143000"/>
          </a:xfrm>
        </p:spPr>
        <p:txBody>
          <a:bodyPr/>
          <a:lstStyle/>
          <a:p>
            <a:pPr eaLnBrk="1" hangingPunct="1"/>
            <a:r>
              <a:rPr lang="en-US" altLang="en-US" smtClean="0"/>
              <a:t>Corporate Yield Curves</a:t>
            </a:r>
          </a:p>
        </p:txBody>
      </p:sp>
      <p:sp>
        <p:nvSpPr>
          <p:cNvPr id="98307" name="Rectangle 3"/>
          <p:cNvSpPr>
            <a:spLocks noGrp="1" noChangeArrowheads="1"/>
          </p:cNvSpPr>
          <p:nvPr>
            <p:ph idx="1"/>
          </p:nvPr>
        </p:nvSpPr>
        <p:spPr>
          <a:xfrm>
            <a:off x="457200" y="1430338"/>
            <a:ext cx="8382000" cy="4648200"/>
          </a:xfrm>
        </p:spPr>
        <p:txBody>
          <a:bodyPr rIns="91440"/>
          <a:lstStyle/>
          <a:p>
            <a:pPr eaLnBrk="1" hangingPunct="1">
              <a:spcBef>
                <a:spcPct val="50000"/>
              </a:spcBef>
            </a:pPr>
            <a:r>
              <a:rPr lang="en-US" altLang="en-US" smtClean="0"/>
              <a:t>Default Spread</a:t>
            </a:r>
          </a:p>
          <a:p>
            <a:pPr lvl="1" eaLnBrk="1" hangingPunct="1">
              <a:spcBef>
                <a:spcPct val="50000"/>
              </a:spcBef>
            </a:pPr>
            <a:r>
              <a:rPr lang="en-US" altLang="en-US" smtClean="0"/>
              <a:t>Also known as Credit Spread</a:t>
            </a:r>
          </a:p>
          <a:p>
            <a:pPr lvl="1" eaLnBrk="1" hangingPunct="1">
              <a:spcBef>
                <a:spcPct val="50000"/>
              </a:spcBef>
            </a:pPr>
            <a:r>
              <a:rPr lang="en-US" altLang="en-US" smtClean="0"/>
              <a:t>The difference between the yield on corporate bonds and Treasury yields</a:t>
            </a:r>
          </a:p>
        </p:txBody>
      </p:sp>
    </p:spTree>
  </p:cSld>
  <p:clrMapOvr>
    <a:masterClrMapping/>
  </p:clrMapOvr>
  <p:transition spd="med">
    <p:wipe dir="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1143000" y="246063"/>
            <a:ext cx="7696200" cy="1143000"/>
          </a:xfrm>
        </p:spPr>
        <p:txBody>
          <a:bodyPr>
            <a:normAutofit fontScale="90000"/>
          </a:bodyPr>
          <a:lstStyle/>
          <a:p>
            <a:pPr eaLnBrk="1" hangingPunct="1"/>
            <a:r>
              <a:rPr lang="en-US" altLang="en-US" smtClean="0"/>
              <a:t>Figure 6.3  </a:t>
            </a:r>
            <a:r>
              <a:rPr lang="en-US" altLang="en-US" b="0" smtClean="0"/>
              <a:t>Corporate Yield Curves for Various Ratings, August 2015</a:t>
            </a:r>
            <a:endParaRPr lang="en-US" altLang="en-US" smtClean="0"/>
          </a:p>
        </p:txBody>
      </p:sp>
      <p:sp>
        <p:nvSpPr>
          <p:cNvPr id="99331" name="TextBox 5"/>
          <p:cNvSpPr txBox="1">
            <a:spLocks noChangeArrowheads="1"/>
          </p:cNvSpPr>
          <p:nvPr/>
        </p:nvSpPr>
        <p:spPr bwMode="auto">
          <a:xfrm>
            <a:off x="457200" y="5943600"/>
            <a:ext cx="4038600" cy="366713"/>
          </a:xfrm>
          <a:prstGeom prst="rect">
            <a:avLst/>
          </a:prstGeom>
          <a:noFill/>
          <a:ln w="9525">
            <a:noFill/>
            <a:miter lim="800000"/>
            <a:headEnd/>
            <a:tailEnd/>
          </a:ln>
        </p:spPr>
        <p:txBody>
          <a:bodyPr>
            <a:spAutoFit/>
          </a:bodyPr>
          <a:lstStyle/>
          <a:p>
            <a:r>
              <a:rPr lang="en-US" altLang="en-US" sz="1800">
                <a:solidFill>
                  <a:srgbClr val="000000"/>
                </a:solidFill>
              </a:rPr>
              <a:t>Source: </a:t>
            </a:r>
            <a:r>
              <a:rPr lang="en-US" altLang="en-US" sz="1800" b="0">
                <a:solidFill>
                  <a:srgbClr val="000000"/>
                </a:solidFill>
              </a:rPr>
              <a:t>Yahoo! Finance</a:t>
            </a:r>
            <a:endParaRPr lang="en-US" altLang="en-US" sz="1800">
              <a:solidFill>
                <a:srgbClr val="000000"/>
              </a:solidFill>
            </a:endParaRPr>
          </a:p>
        </p:txBody>
      </p:sp>
      <p:pic>
        <p:nvPicPr>
          <p:cNvPr id="99332" name="Picture 5" descr="Y:\Graphics\Powerpoint\PEARSON\BERK\Final files\ch06\c06f003.jpg"/>
          <p:cNvPicPr>
            <a:picLocks noChangeAspect="1" noChangeArrowheads="1"/>
          </p:cNvPicPr>
          <p:nvPr/>
        </p:nvPicPr>
        <p:blipFill>
          <a:blip r:embed="rId3" cstate="print"/>
          <a:srcRect/>
          <a:stretch>
            <a:fillRect/>
          </a:stretch>
        </p:blipFill>
        <p:spPr bwMode="auto">
          <a:xfrm>
            <a:off x="1457325" y="1676400"/>
            <a:ext cx="6229350" cy="3962400"/>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pPr eaLnBrk="1" hangingPunct="1"/>
            <a:r>
              <a:rPr lang="en-US" altLang="en-US" sz="2800" smtClean="0"/>
              <a:t>Figure 6.4  </a:t>
            </a:r>
            <a:r>
              <a:rPr lang="en-US" altLang="en-US" sz="2800" b="0" smtClean="0"/>
              <a:t>Yield Spreads and the Financial Crisis</a:t>
            </a:r>
            <a:endParaRPr lang="en-US" altLang="en-US" smtClean="0"/>
          </a:p>
        </p:txBody>
      </p:sp>
      <p:sp>
        <p:nvSpPr>
          <p:cNvPr id="100355" name="TextBox 5"/>
          <p:cNvSpPr txBox="1">
            <a:spLocks noChangeArrowheads="1"/>
          </p:cNvSpPr>
          <p:nvPr/>
        </p:nvSpPr>
        <p:spPr bwMode="auto">
          <a:xfrm>
            <a:off x="457200" y="5334000"/>
            <a:ext cx="2590800" cy="641350"/>
          </a:xfrm>
          <a:prstGeom prst="rect">
            <a:avLst/>
          </a:prstGeom>
          <a:noFill/>
          <a:ln w="9525">
            <a:noFill/>
            <a:miter lim="800000"/>
            <a:headEnd/>
            <a:tailEnd/>
          </a:ln>
        </p:spPr>
        <p:txBody>
          <a:bodyPr>
            <a:spAutoFit/>
          </a:bodyPr>
          <a:lstStyle/>
          <a:p>
            <a:r>
              <a:rPr lang="en-US" altLang="en-US" sz="1800"/>
              <a:t>Source: </a:t>
            </a:r>
            <a:r>
              <a:rPr lang="en-US" altLang="en-US" sz="1800" b="0"/>
              <a:t>Bloomberg.com</a:t>
            </a:r>
          </a:p>
        </p:txBody>
      </p:sp>
      <p:pic>
        <p:nvPicPr>
          <p:cNvPr id="100356" name="Picture 5" descr="Y:\Graphics\Powerpoint\PEARSON\BERK\Final files\ch06\c06f004.jpg"/>
          <p:cNvPicPr>
            <a:picLocks noChangeAspect="1" noChangeArrowheads="1"/>
          </p:cNvPicPr>
          <p:nvPr/>
        </p:nvPicPr>
        <p:blipFill>
          <a:blip r:embed="rId3" cstate="print"/>
          <a:srcRect/>
          <a:stretch>
            <a:fillRect/>
          </a:stretch>
        </p:blipFill>
        <p:spPr bwMode="auto">
          <a:xfrm>
            <a:off x="2670175" y="1006475"/>
            <a:ext cx="4578350" cy="5089525"/>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1160463" y="169863"/>
            <a:ext cx="7696200" cy="1143000"/>
          </a:xfrm>
        </p:spPr>
        <p:txBody>
          <a:bodyPr/>
          <a:lstStyle/>
          <a:p>
            <a:pPr eaLnBrk="1" hangingPunct="1"/>
            <a:r>
              <a:rPr lang="en-US" altLang="en-US" smtClean="0"/>
              <a:t>Zero-Coupon Bonds</a:t>
            </a:r>
          </a:p>
        </p:txBody>
      </p:sp>
      <p:sp>
        <p:nvSpPr>
          <p:cNvPr id="44035" name="Rectangle 3"/>
          <p:cNvSpPr>
            <a:spLocks noGrp="1" noChangeArrowheads="1"/>
          </p:cNvSpPr>
          <p:nvPr>
            <p:ph idx="1"/>
          </p:nvPr>
        </p:nvSpPr>
        <p:spPr>
          <a:xfrm>
            <a:off x="457200" y="1430338"/>
            <a:ext cx="8382000" cy="4648200"/>
          </a:xfrm>
        </p:spPr>
        <p:txBody>
          <a:bodyPr rIns="91440"/>
          <a:lstStyle/>
          <a:p>
            <a:pPr eaLnBrk="1" hangingPunct="1">
              <a:spcBef>
                <a:spcPct val="50000"/>
              </a:spcBef>
            </a:pPr>
            <a:r>
              <a:rPr lang="en-US" altLang="en-US" smtClean="0"/>
              <a:t>Zero-Coupon Bond</a:t>
            </a:r>
          </a:p>
          <a:p>
            <a:pPr lvl="1" eaLnBrk="1" hangingPunct="1">
              <a:spcBef>
                <a:spcPct val="50000"/>
              </a:spcBef>
            </a:pPr>
            <a:r>
              <a:rPr lang="en-US" altLang="en-US" smtClean="0"/>
              <a:t>Does not make coupon payments</a:t>
            </a:r>
          </a:p>
          <a:p>
            <a:pPr lvl="1" eaLnBrk="1" hangingPunct="1">
              <a:spcBef>
                <a:spcPct val="50000"/>
              </a:spcBef>
            </a:pPr>
            <a:r>
              <a:rPr lang="en-US" altLang="en-US" smtClean="0"/>
              <a:t>Always sells at a </a:t>
            </a:r>
            <a:r>
              <a:rPr lang="en-US" altLang="en-US" b="1" smtClean="0"/>
              <a:t>discount </a:t>
            </a:r>
            <a:r>
              <a:rPr lang="en-US" altLang="en-US" smtClean="0"/>
              <a:t>(a price lower than face value), so they are also called </a:t>
            </a:r>
            <a:r>
              <a:rPr lang="en-US" altLang="en-US" b="1" smtClean="0"/>
              <a:t>pure discount bonds</a:t>
            </a:r>
            <a:endParaRPr lang="en-US" altLang="en-US" smtClean="0"/>
          </a:p>
          <a:p>
            <a:pPr lvl="1" eaLnBrk="1" hangingPunct="1">
              <a:spcBef>
                <a:spcPct val="50000"/>
              </a:spcBef>
            </a:pPr>
            <a:r>
              <a:rPr lang="en-US" altLang="en-US" b="1" smtClean="0"/>
              <a:t>Treasury Bills </a:t>
            </a:r>
            <a:r>
              <a:rPr lang="en-US" altLang="en-US" smtClean="0"/>
              <a:t>are U.S. government zero-coupon bonds with a maturity of up to one year. </a:t>
            </a:r>
            <a:endParaRPr lang="en-US" altLang="en-US" b="1" smtClean="0"/>
          </a:p>
        </p:txBody>
      </p:sp>
    </p:spTree>
  </p:cSld>
  <p:clrMapOvr>
    <a:masterClrMapping/>
  </p:clrMapOvr>
  <p:transition spd="med">
    <p:wipe dir="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1378" name="Title 1"/>
          <p:cNvSpPr>
            <a:spLocks noGrp="1"/>
          </p:cNvSpPr>
          <p:nvPr>
            <p:ph type="title"/>
          </p:nvPr>
        </p:nvSpPr>
        <p:spPr>
          <a:xfrm>
            <a:off x="1143000" y="169863"/>
            <a:ext cx="7696200" cy="1143000"/>
          </a:xfrm>
        </p:spPr>
        <p:txBody>
          <a:bodyPr/>
          <a:lstStyle/>
          <a:p>
            <a:pPr eaLnBrk="1" hangingPunct="1"/>
            <a:r>
              <a:rPr lang="en-US" altLang="en-US" smtClean="0"/>
              <a:t>6.5 Sovereign Bonds</a:t>
            </a:r>
          </a:p>
        </p:txBody>
      </p:sp>
      <p:sp>
        <p:nvSpPr>
          <p:cNvPr id="101379" name="Content Placeholder 2"/>
          <p:cNvSpPr>
            <a:spLocks noGrp="1"/>
          </p:cNvSpPr>
          <p:nvPr>
            <p:ph idx="1"/>
          </p:nvPr>
        </p:nvSpPr>
        <p:spPr>
          <a:xfrm>
            <a:off x="457200" y="1447800"/>
            <a:ext cx="8382000" cy="4648200"/>
          </a:xfrm>
        </p:spPr>
        <p:txBody>
          <a:bodyPr/>
          <a:lstStyle/>
          <a:p>
            <a:pPr eaLnBrk="1" hangingPunct="1"/>
            <a:r>
              <a:rPr lang="en-US" altLang="en-US" smtClean="0"/>
              <a:t>Bonds issued by national governments</a:t>
            </a:r>
          </a:p>
          <a:p>
            <a:pPr lvl="1" eaLnBrk="1" hangingPunct="1"/>
            <a:r>
              <a:rPr lang="en-US" altLang="en-US" smtClean="0"/>
              <a:t>U.S. Treasury securities are generally considered to be default free.</a:t>
            </a:r>
          </a:p>
          <a:p>
            <a:pPr lvl="1" eaLnBrk="1" hangingPunct="1"/>
            <a:r>
              <a:rPr lang="en-US" altLang="en-US" smtClean="0"/>
              <a:t>All sovereign bonds are not default free,</a:t>
            </a:r>
          </a:p>
          <a:p>
            <a:pPr lvl="2" eaLnBrk="1" hangingPunct="1"/>
            <a:r>
              <a:rPr lang="en-US" altLang="en-US" smtClean="0"/>
              <a:t>e.g. Greece defaulted on its outstanding debt in 2012.</a:t>
            </a:r>
          </a:p>
          <a:p>
            <a:pPr lvl="1" eaLnBrk="1" hangingPunct="1"/>
            <a:r>
              <a:rPr lang="en-US" altLang="en-US" smtClean="0"/>
              <a:t>Importance of inflation expectations</a:t>
            </a:r>
          </a:p>
          <a:p>
            <a:pPr lvl="2" eaLnBrk="1" hangingPunct="1"/>
            <a:r>
              <a:rPr lang="en-US" altLang="en-US" smtClean="0"/>
              <a:t>Potential to “inflate away” the debt</a:t>
            </a:r>
          </a:p>
          <a:p>
            <a:pPr lvl="1" eaLnBrk="1" hangingPunct="1"/>
            <a:r>
              <a:rPr lang="en-US" altLang="en-US" smtClean="0"/>
              <a:t>European sovereign debt, the EMU, and the ECB</a:t>
            </a:r>
          </a:p>
          <a:p>
            <a:pPr lvl="1" eaLnBrk="1" hangingPunct="1"/>
            <a:endParaRPr lang="en-US" altLang="en-US" smtClean="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02" name="Title 1"/>
          <p:cNvSpPr>
            <a:spLocks noGrp="1"/>
          </p:cNvSpPr>
          <p:nvPr>
            <p:ph type="title"/>
          </p:nvPr>
        </p:nvSpPr>
        <p:spPr>
          <a:xfrm>
            <a:off x="1143000" y="254000"/>
            <a:ext cx="7696200" cy="1143000"/>
          </a:xfrm>
        </p:spPr>
        <p:txBody>
          <a:bodyPr/>
          <a:lstStyle/>
          <a:p>
            <a:pPr eaLnBrk="1" hangingPunct="1"/>
            <a:r>
              <a:rPr lang="en-US" altLang="en-US" sz="2600" smtClean="0"/>
              <a:t>Figure 6.5 </a:t>
            </a:r>
            <a:r>
              <a:rPr lang="en-US" altLang="en-US" sz="2600" b="0" smtClean="0"/>
              <a:t>Percent of Debtor Countries in Default or Restructuring Debt, 1800–2006</a:t>
            </a:r>
          </a:p>
        </p:txBody>
      </p:sp>
      <p:sp>
        <p:nvSpPr>
          <p:cNvPr id="102403" name="TextBox 3"/>
          <p:cNvSpPr txBox="1">
            <a:spLocks noChangeArrowheads="1"/>
          </p:cNvSpPr>
          <p:nvPr/>
        </p:nvSpPr>
        <p:spPr bwMode="auto">
          <a:xfrm>
            <a:off x="457200" y="5664200"/>
            <a:ext cx="8382000" cy="584200"/>
          </a:xfrm>
          <a:prstGeom prst="rect">
            <a:avLst/>
          </a:prstGeom>
          <a:noFill/>
          <a:ln w="9525">
            <a:noFill/>
            <a:miter lim="800000"/>
            <a:headEnd/>
            <a:tailEnd/>
          </a:ln>
        </p:spPr>
        <p:txBody>
          <a:bodyPr>
            <a:spAutoFit/>
          </a:bodyPr>
          <a:lstStyle/>
          <a:p>
            <a:r>
              <a:rPr lang="en-US" altLang="en-US" sz="1600" b="0" i="1"/>
              <a:t>Source: </a:t>
            </a:r>
            <a:r>
              <a:rPr lang="en-US" altLang="en-US" sz="1600" b="0"/>
              <a:t>Data from </a:t>
            </a:r>
            <a:r>
              <a:rPr lang="en-US" altLang="en-US" sz="1600" b="0" i="1"/>
              <a:t>This Time Is Different</a:t>
            </a:r>
            <a:r>
              <a:rPr lang="en-US" altLang="en-US" sz="1600" b="0"/>
              <a:t>, Carmen Reinhart and Kenneth Rogoff, Princeton University Press, 2009.</a:t>
            </a:r>
          </a:p>
        </p:txBody>
      </p:sp>
      <p:pic>
        <p:nvPicPr>
          <p:cNvPr id="102404" name="Picture 4" descr="fig06_05.gif"/>
          <p:cNvPicPr>
            <a:picLocks noChangeAspect="1"/>
          </p:cNvPicPr>
          <p:nvPr/>
        </p:nvPicPr>
        <p:blipFill>
          <a:blip r:embed="rId2" cstate="print"/>
          <a:srcRect/>
          <a:stretch>
            <a:fillRect/>
          </a:stretch>
        </p:blipFill>
        <p:spPr bwMode="auto">
          <a:xfrm>
            <a:off x="533400" y="1447800"/>
            <a:ext cx="8153400" cy="4184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3426" name="Title 1"/>
          <p:cNvSpPr>
            <a:spLocks noGrp="1"/>
          </p:cNvSpPr>
          <p:nvPr>
            <p:ph type="title"/>
          </p:nvPr>
        </p:nvSpPr>
        <p:spPr/>
        <p:txBody>
          <a:bodyPr/>
          <a:lstStyle/>
          <a:p>
            <a:pPr eaLnBrk="1" hangingPunct="1"/>
            <a:r>
              <a:rPr lang="en-US" altLang="en-US" sz="2900" smtClean="0"/>
              <a:t>Figure 6.6 </a:t>
            </a:r>
            <a:r>
              <a:rPr lang="en-US" altLang="en-US" sz="2900" b="0" smtClean="0"/>
              <a:t>European Government Bond Yields, 1976–2015</a:t>
            </a:r>
          </a:p>
        </p:txBody>
      </p:sp>
      <p:sp>
        <p:nvSpPr>
          <p:cNvPr id="103427" name="TextBox 3"/>
          <p:cNvSpPr txBox="1">
            <a:spLocks noChangeArrowheads="1"/>
          </p:cNvSpPr>
          <p:nvPr/>
        </p:nvSpPr>
        <p:spPr bwMode="auto">
          <a:xfrm>
            <a:off x="381000" y="5800725"/>
            <a:ext cx="8458200" cy="307975"/>
          </a:xfrm>
          <a:prstGeom prst="rect">
            <a:avLst/>
          </a:prstGeom>
          <a:noFill/>
          <a:ln w="9525">
            <a:noFill/>
            <a:miter lim="800000"/>
            <a:headEnd/>
            <a:tailEnd/>
          </a:ln>
        </p:spPr>
        <p:txBody>
          <a:bodyPr>
            <a:spAutoFit/>
          </a:bodyPr>
          <a:lstStyle/>
          <a:p>
            <a:r>
              <a:rPr lang="en-US" altLang="en-US" sz="1400" b="0" i="1"/>
              <a:t>Source</a:t>
            </a:r>
            <a:r>
              <a:rPr lang="en-US" altLang="en-US" sz="1400" b="0"/>
              <a:t>: Federal Reserve Economic Data, research.stlouisfed.org/fred2.</a:t>
            </a:r>
          </a:p>
        </p:txBody>
      </p:sp>
      <p:pic>
        <p:nvPicPr>
          <p:cNvPr id="103428" name="Picture 5"/>
          <p:cNvPicPr>
            <a:picLocks noChangeAspect="1" noChangeArrowheads="1"/>
          </p:cNvPicPr>
          <p:nvPr/>
        </p:nvPicPr>
        <p:blipFill>
          <a:blip r:embed="rId2" cstate="print"/>
          <a:srcRect/>
          <a:stretch>
            <a:fillRect/>
          </a:stretch>
        </p:blipFill>
        <p:spPr bwMode="auto">
          <a:xfrm>
            <a:off x="642938" y="1290638"/>
            <a:ext cx="7858125" cy="42719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1176338" y="236538"/>
            <a:ext cx="7696200" cy="1143000"/>
          </a:xfrm>
        </p:spPr>
        <p:txBody>
          <a:bodyPr>
            <a:normAutofit fontScale="90000"/>
          </a:bodyPr>
          <a:lstStyle/>
          <a:p>
            <a:pPr eaLnBrk="1" hangingPunct="1"/>
            <a:r>
              <a:rPr lang="en-US" altLang="en-US" smtClean="0"/>
              <a:t>Discussion of Data Case Key Topic</a:t>
            </a:r>
          </a:p>
        </p:txBody>
      </p:sp>
      <p:sp>
        <p:nvSpPr>
          <p:cNvPr id="104451" name="TextBox 4"/>
          <p:cNvSpPr txBox="1">
            <a:spLocks noChangeArrowheads="1"/>
          </p:cNvSpPr>
          <p:nvPr/>
        </p:nvSpPr>
        <p:spPr bwMode="auto">
          <a:xfrm>
            <a:off x="381000" y="1404938"/>
            <a:ext cx="7848600" cy="2647950"/>
          </a:xfrm>
          <a:prstGeom prst="rect">
            <a:avLst/>
          </a:prstGeom>
          <a:noFill/>
          <a:ln w="9525">
            <a:noFill/>
            <a:miter lim="800000"/>
            <a:headEnd/>
            <a:tailEnd/>
          </a:ln>
        </p:spPr>
        <p:txBody>
          <a:bodyPr>
            <a:spAutoFit/>
          </a:bodyPr>
          <a:lstStyle/>
          <a:p>
            <a:r>
              <a:rPr lang="en-US" altLang="en-US" b="0"/>
              <a:t>Look at the Financial Industry Regulatory Authority’s website.  What bond issues does Sirius Satellite Radio (ticker: SIRI) currently have outstanding?  What are their yields?  What are their ratings?  </a:t>
            </a:r>
          </a:p>
          <a:p>
            <a:endParaRPr lang="en-US" altLang="en-US" b="0"/>
          </a:p>
          <a:p>
            <a:r>
              <a:rPr lang="en-US" altLang="en-US" b="0"/>
              <a:t>Source: </a:t>
            </a:r>
            <a:r>
              <a:rPr lang="en-US" altLang="en-US" b="0">
                <a:hlinkClick r:id="rId3"/>
              </a:rPr>
              <a:t>FINRA</a:t>
            </a:r>
            <a:endParaRPr lang="en-US" altLang="en-US" b="0"/>
          </a:p>
          <a:p>
            <a:endParaRPr lang="en-US" altLang="en-US" b="0"/>
          </a:p>
        </p:txBody>
      </p:sp>
    </p:spTree>
  </p:cSld>
  <p:clrMapOvr>
    <a:masterClrMapping/>
  </p:clrMapOvr>
  <p:transition spd="med">
    <p:wipe dir="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1160463" y="160338"/>
            <a:ext cx="7696200" cy="1143000"/>
          </a:xfrm>
        </p:spPr>
        <p:txBody>
          <a:bodyPr/>
          <a:lstStyle/>
          <a:p>
            <a:pPr eaLnBrk="1" hangingPunct="1"/>
            <a:r>
              <a:rPr lang="en-US" altLang="en-US" smtClean="0"/>
              <a:t>Chapter Quiz</a:t>
            </a:r>
          </a:p>
        </p:txBody>
      </p:sp>
      <p:sp>
        <p:nvSpPr>
          <p:cNvPr id="2" name="Content Placeholder 1"/>
          <p:cNvSpPr>
            <a:spLocks noGrp="1"/>
          </p:cNvSpPr>
          <p:nvPr>
            <p:ph idx="1"/>
          </p:nvPr>
        </p:nvSpPr>
        <p:spPr/>
        <p:txBody>
          <a:bodyPr>
            <a:normAutofit fontScale="85000" lnSpcReduction="20000"/>
          </a:bodyPr>
          <a:lstStyle/>
          <a:p>
            <a:pPr marL="514350" indent="-514350">
              <a:buFont typeface="+mj-lt"/>
              <a:buAutoNum type="arabicPeriod"/>
              <a:defRPr/>
            </a:pPr>
            <a:r>
              <a:rPr lang="en-US" dirty="0" smtClean="0"/>
              <a:t>What is the relationship between a bond’s price and its yield to maturity?</a:t>
            </a:r>
          </a:p>
          <a:p>
            <a:pPr marL="514350" indent="-514350">
              <a:buFont typeface="+mj-lt"/>
              <a:buAutoNum type="arabicPeriod"/>
              <a:defRPr/>
            </a:pPr>
            <a:r>
              <a:rPr lang="en-US" dirty="0" smtClean="0"/>
              <a:t>If a bond’s yield to maturity does not change, how does its cash price change between coupon payments?</a:t>
            </a:r>
          </a:p>
          <a:p>
            <a:pPr marL="514350" indent="-514350">
              <a:buFont typeface="+mj-lt"/>
              <a:buAutoNum type="arabicPeriod"/>
              <a:defRPr/>
            </a:pPr>
            <a:r>
              <a:rPr lang="en-US" dirty="0" smtClean="0"/>
              <a:t>How does a bond’s coupon rate affect its duration – the bond price’s sensitivity to interest rate changes?</a:t>
            </a:r>
          </a:p>
          <a:p>
            <a:pPr marL="514350" indent="-514350">
              <a:buFont typeface="+mj-lt"/>
              <a:buAutoNum type="arabicPeriod"/>
              <a:defRPr/>
            </a:pPr>
            <a:r>
              <a:rPr lang="en-US" dirty="0" smtClean="0"/>
              <a:t>Explain why two coupon bonds with the same maturity may each have a different yield to maturity.</a:t>
            </a:r>
          </a:p>
          <a:p>
            <a:pPr marL="514350" indent="-514350">
              <a:buFont typeface="+mj-lt"/>
              <a:buAutoNum type="arabicPeriod"/>
              <a:defRPr/>
            </a:pPr>
            <a:r>
              <a:rPr lang="en-US" dirty="0" smtClean="0"/>
              <a:t>There are two reasons the yield of a defaultable bond exceeds the yield of an otherwise identical default-free bond.  What are they?</a:t>
            </a:r>
          </a:p>
          <a:p>
            <a:pPr>
              <a:defRPr/>
            </a:pPr>
            <a:endParaRPr lang="en-US" dirty="0"/>
          </a:p>
        </p:txBody>
      </p:sp>
      <p:sp>
        <p:nvSpPr>
          <p:cNvPr id="105475" name="TextBox 5"/>
          <p:cNvSpPr txBox="1">
            <a:spLocks noChangeArrowheads="1"/>
          </p:cNvSpPr>
          <p:nvPr/>
        </p:nvSpPr>
        <p:spPr bwMode="auto">
          <a:xfrm>
            <a:off x="1066800" y="1633538"/>
            <a:ext cx="4038600" cy="457200"/>
          </a:xfrm>
          <a:prstGeom prst="rect">
            <a:avLst/>
          </a:prstGeom>
          <a:noFill/>
          <a:ln w="9525">
            <a:noFill/>
            <a:miter lim="800000"/>
            <a:headEnd/>
            <a:tailEnd/>
          </a:ln>
        </p:spPr>
        <p:txBody>
          <a:bodyPr>
            <a:spAutoFit/>
          </a:bodyPr>
          <a:lstStyle/>
          <a:p>
            <a:endParaRPr lang="en-US" altLang="en-US" b="0"/>
          </a:p>
        </p:txBody>
      </p:sp>
    </p:spTree>
  </p:cSld>
  <p:clrMapOvr>
    <a:masterClrMapping/>
  </p:clrMapOvr>
  <p:transition spd="med">
    <p:wipe dir="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6498" name="Rectangle 7"/>
          <p:cNvSpPr>
            <a:spLocks noGrp="1" noChangeArrowheads="1"/>
          </p:cNvSpPr>
          <p:nvPr>
            <p:ph type="subTitle" idx="4294967295"/>
          </p:nvPr>
        </p:nvSpPr>
        <p:spPr>
          <a:xfrm>
            <a:off x="4876800" y="1295400"/>
            <a:ext cx="4267200" cy="2590800"/>
          </a:xfrm>
        </p:spPr>
        <p:txBody>
          <a:bodyPr/>
          <a:lstStyle/>
          <a:p>
            <a:pPr marL="0" indent="0" algn="ctr" eaLnBrk="1" hangingPunct="1">
              <a:buFontTx/>
              <a:buNone/>
            </a:pPr>
            <a:r>
              <a:rPr lang="en-US" altLang="en-US" sz="3200" b="1" smtClean="0"/>
              <a:t>Chapter 6</a:t>
            </a:r>
          </a:p>
          <a:p>
            <a:pPr marL="0" indent="0" algn="ctr" eaLnBrk="1" hangingPunct="1">
              <a:buFontTx/>
              <a:buNone/>
            </a:pPr>
            <a:endParaRPr lang="en-US" altLang="en-US" b="1" smtClean="0"/>
          </a:p>
          <a:p>
            <a:pPr marL="0" indent="0" algn="ctr" eaLnBrk="1" hangingPunct="1">
              <a:buFontTx/>
              <a:buNone/>
            </a:pPr>
            <a:r>
              <a:rPr lang="en-US" altLang="en-US" b="1" smtClean="0"/>
              <a:t>Appendix</a:t>
            </a:r>
          </a:p>
        </p:txBody>
      </p:sp>
    </p:spTree>
  </p:cSld>
  <p:clrMapOvr>
    <a:masterClrMapping/>
  </p:clrMapOvr>
  <p:transition spd="med">
    <p:fade thruBlk="1"/>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7522" name="Title 1"/>
          <p:cNvSpPr>
            <a:spLocks noGrp="1"/>
          </p:cNvSpPr>
          <p:nvPr>
            <p:ph type="title"/>
          </p:nvPr>
        </p:nvSpPr>
        <p:spPr>
          <a:xfrm>
            <a:off x="1143000" y="169863"/>
            <a:ext cx="7696200" cy="1143000"/>
          </a:xfrm>
        </p:spPr>
        <p:txBody>
          <a:bodyPr/>
          <a:lstStyle/>
          <a:p>
            <a:pPr eaLnBrk="1" hangingPunct="1"/>
            <a:r>
              <a:rPr lang="en-US" altLang="en-US" smtClean="0"/>
              <a:t>Forward Interest Rates</a:t>
            </a:r>
          </a:p>
        </p:txBody>
      </p:sp>
      <p:sp>
        <p:nvSpPr>
          <p:cNvPr id="107523" name="Content Placeholder 2"/>
          <p:cNvSpPr>
            <a:spLocks noGrp="1"/>
          </p:cNvSpPr>
          <p:nvPr>
            <p:ph idx="1"/>
          </p:nvPr>
        </p:nvSpPr>
        <p:spPr>
          <a:xfrm>
            <a:off x="457200" y="1439863"/>
            <a:ext cx="8382000" cy="4648200"/>
          </a:xfrm>
        </p:spPr>
        <p:txBody>
          <a:bodyPr rIns="91440"/>
          <a:lstStyle/>
          <a:p>
            <a:pPr eaLnBrk="1" hangingPunct="1"/>
            <a:r>
              <a:rPr lang="en-US" altLang="en-US" smtClean="0"/>
              <a:t>6A.1 Computing Forward Rates</a:t>
            </a:r>
          </a:p>
          <a:p>
            <a:pPr lvl="1" eaLnBrk="1" hangingPunct="1"/>
            <a:r>
              <a:rPr lang="en-US" altLang="en-US" smtClean="0"/>
              <a:t>A forward interest rate (or forward rate) is an interest rate that we can guarantee today for a loan or investment that will occur in the future.</a:t>
            </a:r>
          </a:p>
          <a:p>
            <a:pPr lvl="1" eaLnBrk="1" hangingPunct="1"/>
            <a:r>
              <a:rPr lang="en-US" altLang="en-US" smtClean="0"/>
              <a:t>In this chapter, we consider interest rate forward contracts for one-year investments, so the forward rate for year 5 means the rate available today on a one-year investment that begins four years from today.</a:t>
            </a: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1" name="Title 1"/>
          <p:cNvSpPr>
            <a:spLocks noGrp="1"/>
          </p:cNvSpPr>
          <p:nvPr>
            <p:ph type="title"/>
          </p:nvPr>
        </p:nvSpPr>
        <p:spPr>
          <a:xfrm>
            <a:off x="1160463" y="160338"/>
            <a:ext cx="7696200" cy="1143000"/>
          </a:xfrm>
        </p:spPr>
        <p:txBody>
          <a:bodyPr/>
          <a:lstStyle/>
          <a:p>
            <a:pPr eaLnBrk="1" hangingPunct="1"/>
            <a:r>
              <a:rPr lang="en-US" altLang="en-US" smtClean="0"/>
              <a:t>Computing Forward Rates</a:t>
            </a:r>
          </a:p>
        </p:txBody>
      </p:sp>
      <p:sp>
        <p:nvSpPr>
          <p:cNvPr id="27652" name="Content Placeholder 2"/>
          <p:cNvSpPr>
            <a:spLocks noGrp="1"/>
          </p:cNvSpPr>
          <p:nvPr>
            <p:ph idx="1"/>
          </p:nvPr>
        </p:nvSpPr>
        <p:spPr>
          <a:xfrm>
            <a:off x="457200" y="1430338"/>
            <a:ext cx="8382000" cy="4648200"/>
          </a:xfrm>
        </p:spPr>
        <p:txBody>
          <a:bodyPr rIns="91440"/>
          <a:lstStyle/>
          <a:p>
            <a:pPr eaLnBrk="1" hangingPunct="1"/>
            <a:r>
              <a:rPr lang="en-US" altLang="en-US" smtClean="0"/>
              <a:t>By the Law of one price, the forward rate for year 1 is equivalent to an investment in a one-year, zero-coupon bond.</a:t>
            </a:r>
          </a:p>
          <a:p>
            <a:pPr eaLnBrk="1" hangingPunct="1"/>
            <a:endParaRPr lang="en-US" altLang="en-US" smtClean="0"/>
          </a:p>
        </p:txBody>
      </p:sp>
      <p:graphicFrame>
        <p:nvGraphicFramePr>
          <p:cNvPr id="27650" name="Object 2"/>
          <p:cNvGraphicFramePr>
            <a:graphicFrameLocks noChangeAspect="1"/>
          </p:cNvGraphicFramePr>
          <p:nvPr/>
        </p:nvGraphicFramePr>
        <p:xfrm>
          <a:off x="3581400" y="3563938"/>
          <a:ext cx="1673225" cy="520700"/>
        </p:xfrm>
        <a:graphic>
          <a:graphicData uri="http://schemas.openxmlformats.org/presentationml/2006/ole">
            <p:oleObj spid="_x0000_s27650" name="Equation" r:id="rId3" imgW="939392" imgH="291973" progId="Equation.DSMT4">
              <p:embed/>
            </p:oleObj>
          </a:graphicData>
        </a:graphic>
      </p:graphicFrame>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8546" name="Title 1"/>
          <p:cNvSpPr>
            <a:spLocks noGrp="1"/>
          </p:cNvSpPr>
          <p:nvPr>
            <p:ph type="title"/>
          </p:nvPr>
        </p:nvSpPr>
        <p:spPr>
          <a:xfrm>
            <a:off x="1160463" y="160338"/>
            <a:ext cx="7696200" cy="1143000"/>
          </a:xfrm>
        </p:spPr>
        <p:txBody>
          <a:bodyPr/>
          <a:lstStyle/>
          <a:p>
            <a:pPr eaLnBrk="1" hangingPunct="1"/>
            <a:r>
              <a:rPr lang="en-US" altLang="en-US" smtClean="0"/>
              <a:t>Computing Forward Rates</a:t>
            </a:r>
          </a:p>
        </p:txBody>
      </p:sp>
      <p:sp>
        <p:nvSpPr>
          <p:cNvPr id="108547" name="Content Placeholder 2"/>
          <p:cNvSpPr>
            <a:spLocks noGrp="1"/>
          </p:cNvSpPr>
          <p:nvPr>
            <p:ph idx="1"/>
          </p:nvPr>
        </p:nvSpPr>
        <p:spPr>
          <a:xfrm>
            <a:off x="474663" y="1447800"/>
            <a:ext cx="8382000" cy="4648200"/>
          </a:xfrm>
        </p:spPr>
        <p:txBody>
          <a:bodyPr rIns="91440"/>
          <a:lstStyle/>
          <a:p>
            <a:pPr eaLnBrk="1" hangingPunct="1"/>
            <a:r>
              <a:rPr lang="en-US" altLang="en-US" sz="2400" smtClean="0"/>
              <a:t>Consider a two-year forward rate.  </a:t>
            </a:r>
          </a:p>
          <a:p>
            <a:pPr eaLnBrk="1" hangingPunct="1"/>
            <a:r>
              <a:rPr lang="en-US" altLang="en-US" sz="2400" smtClean="0"/>
              <a:t>Suppose the one-year, zero-coupon yield is 5.5% and the two-year, zero-coupon yield is 7.0%.</a:t>
            </a:r>
          </a:p>
          <a:p>
            <a:pPr eaLnBrk="1" hangingPunct="1"/>
            <a:r>
              <a:rPr lang="en-US" altLang="en-US" sz="2400" smtClean="0"/>
              <a:t>We can invest in the two-year, zero-coupon bond at 7.0% and earn $(1.07)</a:t>
            </a:r>
            <a:r>
              <a:rPr lang="en-US" altLang="en-US" sz="2400" baseline="30000" smtClean="0"/>
              <a:t>2</a:t>
            </a:r>
            <a:r>
              <a:rPr lang="en-US" altLang="en-US" sz="2400" smtClean="0"/>
              <a:t> after two years.</a:t>
            </a:r>
          </a:p>
          <a:p>
            <a:pPr eaLnBrk="1" hangingPunct="1"/>
            <a:r>
              <a:rPr lang="en-US" altLang="en-US" sz="2400" smtClean="0"/>
              <a:t>Or, we can invest in the one-year bond and earn $1.055 at the end of the year.  We can simultaneously enter into a one-year interest rate forward contract for year 2 at a rate of </a:t>
            </a:r>
            <a:r>
              <a:rPr lang="en-US" altLang="en-US" sz="2400" i="1" smtClean="0">
                <a:latin typeface="Times New Roman" pitchFamily="18" charset="0"/>
                <a:cs typeface="Times New Roman" pitchFamily="18" charset="0"/>
              </a:rPr>
              <a:t>f</a:t>
            </a:r>
            <a:r>
              <a:rPr lang="en-US" altLang="en-US" sz="2400" i="1" baseline="-25000" smtClean="0">
                <a:cs typeface="Times New Roman" pitchFamily="18" charset="0"/>
              </a:rPr>
              <a:t>2</a:t>
            </a:r>
            <a:r>
              <a:rPr lang="en-US" altLang="en-US" sz="2400" smtClean="0">
                <a:cs typeface="Times New Roman" pitchFamily="18" charset="0"/>
              </a:rPr>
              <a:t>.</a:t>
            </a:r>
            <a:endParaRPr lang="en-US" altLang="en-US" sz="2400" smtClean="0">
              <a:latin typeface="Times New Roman" pitchFamily="18" charset="0"/>
              <a:cs typeface="Times New Roman" pitchFamily="18" charset="0"/>
            </a:endParaRPr>
          </a:p>
          <a:p>
            <a:pPr eaLnBrk="1" hangingPunct="1"/>
            <a:endParaRPr lang="en-US" altLang="en-US" sz="2400" smtClean="0"/>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5" name="Title 1"/>
          <p:cNvSpPr>
            <a:spLocks noGrp="1"/>
          </p:cNvSpPr>
          <p:nvPr>
            <p:ph type="title"/>
          </p:nvPr>
        </p:nvSpPr>
        <p:spPr>
          <a:xfrm>
            <a:off x="1160463" y="160338"/>
            <a:ext cx="7696200" cy="1143000"/>
          </a:xfrm>
        </p:spPr>
        <p:txBody>
          <a:bodyPr/>
          <a:lstStyle/>
          <a:p>
            <a:pPr eaLnBrk="1" hangingPunct="1"/>
            <a:r>
              <a:rPr lang="en-US" altLang="en-US" smtClean="0"/>
              <a:t>Computing Forward Rates</a:t>
            </a:r>
          </a:p>
        </p:txBody>
      </p:sp>
      <p:sp>
        <p:nvSpPr>
          <p:cNvPr id="28676" name="Content Placeholder 2"/>
          <p:cNvSpPr>
            <a:spLocks noGrp="1"/>
          </p:cNvSpPr>
          <p:nvPr>
            <p:ph idx="1"/>
          </p:nvPr>
        </p:nvSpPr>
        <p:spPr>
          <a:xfrm>
            <a:off x="457200" y="1430338"/>
            <a:ext cx="8382000" cy="4648200"/>
          </a:xfrm>
        </p:spPr>
        <p:txBody>
          <a:bodyPr rIns="91440"/>
          <a:lstStyle/>
          <a:p>
            <a:pPr eaLnBrk="1" hangingPunct="1"/>
            <a:r>
              <a:rPr lang="en-US" altLang="en-US" smtClean="0"/>
              <a:t>At then end of two years, we will have $(1.055)(1+</a:t>
            </a:r>
            <a:r>
              <a:rPr lang="en-US" altLang="en-US" i="1" smtClean="0">
                <a:latin typeface="Times New Roman" pitchFamily="18" charset="0"/>
                <a:cs typeface="Times New Roman" pitchFamily="18" charset="0"/>
              </a:rPr>
              <a:t>f</a:t>
            </a:r>
            <a:r>
              <a:rPr lang="en-US" altLang="en-US" i="1" baseline="-25000" smtClean="0">
                <a:cs typeface="Times New Roman" pitchFamily="18" charset="0"/>
              </a:rPr>
              <a:t>2</a:t>
            </a:r>
            <a:r>
              <a:rPr lang="en-US" altLang="en-US" i="1" smtClean="0">
                <a:cs typeface="Times New Roman" pitchFamily="18" charset="0"/>
              </a:rPr>
              <a:t>).</a:t>
            </a:r>
          </a:p>
          <a:p>
            <a:pPr eaLnBrk="1" hangingPunct="1"/>
            <a:r>
              <a:rPr lang="en-US" altLang="en-US" smtClean="0">
                <a:cs typeface="Times New Roman" pitchFamily="18" charset="0"/>
              </a:rPr>
              <a:t>Since both strategies are risk free, by the Law of One Price they should have the same return:</a:t>
            </a:r>
          </a:p>
          <a:p>
            <a:pPr eaLnBrk="1" hangingPunct="1"/>
            <a:endParaRPr lang="en-US" altLang="en-US" smtClean="0">
              <a:latin typeface="Times New Roman" pitchFamily="18" charset="0"/>
              <a:cs typeface="Times New Roman" pitchFamily="18" charset="0"/>
            </a:endParaRPr>
          </a:p>
          <a:p>
            <a:pPr eaLnBrk="1" hangingPunct="1"/>
            <a:endParaRPr lang="en-US" altLang="en-US" smtClean="0"/>
          </a:p>
        </p:txBody>
      </p:sp>
      <p:graphicFrame>
        <p:nvGraphicFramePr>
          <p:cNvPr id="28674" name="Object 2"/>
          <p:cNvGraphicFramePr>
            <a:graphicFrameLocks noChangeAspect="1"/>
          </p:cNvGraphicFramePr>
          <p:nvPr/>
        </p:nvGraphicFramePr>
        <p:xfrm>
          <a:off x="2895600" y="3944938"/>
          <a:ext cx="3455988" cy="485775"/>
        </p:xfrm>
        <a:graphic>
          <a:graphicData uri="http://schemas.openxmlformats.org/presentationml/2006/ole">
            <p:oleObj spid="_x0000_s28674" name="Equation" r:id="rId3" imgW="2171700" imgH="304800" progId="Equation.DSMT4">
              <p:embed/>
            </p:oleObj>
          </a:graphicData>
        </a:graphic>
      </p:graphicFrame>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4"/>
  <p:tag name="MMPROD_UIDATA" val="&lt;database version=&quot;6.0&quot;&gt;&lt;object type=&quot;1&quot; unique_id=&quot;10001&quot;&gt;&lt;object type=&quot;8&quot; unique_id=&quot;12987&quot;&gt;&lt;/object&gt;&lt;object type=&quot;2&quot; unique_id=&quot;12988&quot;&gt;&lt;object type=&quot;3&quot; unique_id=&quot;12989&quot;&gt;&lt;property id=&quot;20148&quot; value=&quot;5&quot;/&gt;&lt;property id=&quot;20300&quot; value=&quot;Slide 1&quot;/&gt;&lt;property id=&quot;20307&quot; value=&quot;341&quot;/&gt;&lt;/object&gt;&lt;object type=&quot;3&quot; unique_id=&quot;12990&quot;&gt;&lt;property id=&quot;20148&quot; value=&quot;5&quot;/&gt;&lt;property id=&quot;20300&quot; value=&quot;Slide 2 - &amp;quot;Chapter Outline&amp;quot;&quot;/&gt;&lt;property id=&quot;20307&quot; value=&quot;257&quot;/&gt;&lt;/object&gt;&lt;object type=&quot;3&quot; unique_id=&quot;12991&quot;&gt;&lt;property id=&quot;20148&quot; value=&quot;5&quot;/&gt;&lt;property id=&quot;20300&quot; value=&quot;Slide 3 - &amp;quot;Learning Objectives&amp;quot;&quot;/&gt;&lt;property id=&quot;20307&quot; value=&quot;357&quot;/&gt;&lt;/object&gt;&lt;object type=&quot;3&quot; unique_id=&quot;12992&quot;&gt;&lt;property id=&quot;20148&quot; value=&quot;5&quot;/&gt;&lt;property id=&quot;20300&quot; value=&quot;Slide 4 - &amp;quot;Learning Objectives&amp;quot;&quot;/&gt;&lt;property id=&quot;20307&quot; value=&quot;360&quot;/&gt;&lt;/object&gt;&lt;object type=&quot;3&quot; unique_id=&quot;12993&quot;&gt;&lt;property id=&quot;20148&quot; value=&quot;5&quot;/&gt;&lt;property id=&quot;20300&quot; value=&quot;Slide 5 - &amp;quot;Learning Objectives&amp;quot;&quot;/&gt;&lt;property id=&quot;20307&quot; value=&quot;356&quot;/&gt;&lt;/object&gt;&lt;object type=&quot;3&quot; unique_id=&quot;12994&quot;&gt;&lt;property id=&quot;20148&quot; value=&quot;5&quot;/&gt;&lt;property id=&quot;20300&quot; value=&quot;Slide 6 - &amp;quot;Learning Objectives&amp;quot;&quot;/&gt;&lt;property id=&quot;20307&quot; value=&quot;358&quot;/&gt;&lt;/object&gt;&lt;object type=&quot;3&quot; unique_id=&quot;12995&quot;&gt;&lt;property id=&quot;20148&quot; value=&quot;5&quot;/&gt;&lt;property id=&quot;20300&quot; value=&quot;Slide 7 - &amp;quot;6.1 Bond Cash Flows, Prices, and Yields&amp;quot;&quot;/&gt;&lt;property id=&quot;20307&quot; value=&quot;259&quot;/&gt;&lt;/object&gt;&lt;object type=&quot;3&quot; unique_id=&quot;12996&quot;&gt;&lt;property id=&quot;20148&quot; value=&quot;5&quot;/&gt;&lt;property id=&quot;20300&quot; value=&quot;Slide 8 - &amp;quot;6.1 Bond Cash Flows, Prices, &amp;#x0D;&amp;#x0A;and Yields (cont'd)&amp;quot;&quot;/&gt;&lt;property id=&quot;20307&quot; value=&quot;260&quot;/&gt;&lt;/object&gt;&lt;object type=&quot;3&quot; unique_id=&quot;12997&quot;&gt;&lt;property id=&quot;20148&quot; value=&quot;5&quot;/&gt;&lt;property id=&quot;20300&quot; value=&quot;Slide 9 - &amp;quot;Zero-Coupon Bonds&amp;quot;&quot;/&gt;&lt;property id=&quot;20307&quot; value=&quot;261&quot;/&gt;&lt;/object&gt;&lt;object type=&quot;3&quot; unique_id=&quot;12998&quot;&gt;&lt;property id=&quot;20148&quot; value=&quot;5&quot;/&gt;&lt;property id=&quot;20300&quot; value=&quot;Slide 10 - &amp;quot;Zero-Coupon Bonds (cont'd)&amp;quot;&quot;/&gt;&lt;property id=&quot;20307&quot; value=&quot;262&quot;/&gt;&lt;/object&gt;&lt;object type=&quot;3&quot; unique_id=&quot;12999&quot;&gt;&lt;property id=&quot;20148&quot; value=&quot;5&quot;/&gt;&lt;property id=&quot;20300&quot; value=&quot;Slide 11 - &amp;quot;Zero-Coupon Bonds (cont'd)&amp;quot;&quot;/&gt;&lt;property id=&quot;20307&quot; value=&quot;263&quot;/&gt;&lt;/object&gt;&lt;object type=&quot;3&quot; unique_id=&quot;13000&quot;&gt;&lt;property id=&quot;20148&quot; value=&quot;5&quot;/&gt;&lt;property id=&quot;20300&quot; value=&quot;Slide 12 - &amp;quot;Zero-Coupon Bonds (cont'd)&amp;quot;&quot;/&gt;&lt;property id=&quot;20307&quot; value=&quot;264&quot;/&gt;&lt;/object&gt;&lt;object type=&quot;3&quot; unique_id=&quot;13001&quot;&gt;&lt;property id=&quot;20148&quot; value=&quot;5&quot;/&gt;&lt;property id=&quot;20300&quot; value=&quot;Slide 13 - &amp;quot;Zero-Coupon Bonds (cont'd)&amp;quot;&quot;/&gt;&lt;property id=&quot;20307&quot; value=&quot;329&quot;/&gt;&lt;/object&gt;&lt;object type=&quot;3&quot; unique_id=&quot;13002&quot;&gt;&lt;property id=&quot;20148&quot; value=&quot;5&quot;/&gt;&lt;property id=&quot;20300&quot; value=&quot;Slide 14 - &amp;quot;Textbook Example 6.1&amp;quot;&quot;/&gt;&lt;property id=&quot;20307&quot; value=&quot;265&quot;/&gt;&lt;/object&gt;&lt;object type=&quot;3&quot; unique_id=&quot;13003&quot;&gt;&lt;property id=&quot;20148&quot; value=&quot;5&quot;/&gt;&lt;property id=&quot;20300&quot; value=&quot;Slide 15 - &amp;quot;Textbook Example 6.1 (cont'd)&amp;quot;&quot;/&gt;&lt;property id=&quot;20307&quot; value=&quot;266&quot;/&gt;&lt;/object&gt;&lt;object type=&quot;3&quot; unique_id=&quot;13004&quot;&gt;&lt;property id=&quot;20148&quot; value=&quot;5&quot;/&gt;&lt;property id=&quot;20300&quot; value=&quot;Slide 16 - &amp;quot;Alternative Example 6.1&amp;quot;&quot;/&gt;&lt;property id=&quot;20307&quot; value=&quot;337&quot;/&gt;&lt;/object&gt;&lt;object type=&quot;3&quot; unique_id=&quot;13005&quot;&gt;&lt;property id=&quot;20148&quot; value=&quot;5&quot;/&gt;&lt;property id=&quot;20300&quot; value=&quot;Slide 17 - &amp;quot;Alternative Example 6.1 (cont'd)&amp;quot;&quot;/&gt;&lt;property id=&quot;20307&quot; value=&quot;338&quot;/&gt;&lt;/object&gt;&lt;object type=&quot;3&quot; unique_id=&quot;13006&quot;&gt;&lt;property id=&quot;20148&quot; value=&quot;5&quot;/&gt;&lt;property id=&quot;20300&quot; value=&quot;Slide 18 - &amp;quot;Zero-Coupon Bonds (cont'd)&amp;quot;&quot;/&gt;&lt;property id=&quot;20307&quot; value=&quot;267&quot;/&gt;&lt;/object&gt;&lt;object type=&quot;3&quot; unique_id=&quot;13007&quot;&gt;&lt;property id=&quot;20148&quot; value=&quot;5&quot;/&gt;&lt;property id=&quot;20300&quot; value=&quot;Slide 19 - &amp;quot;Zero-Coupon Bonds (cont'd)&amp;quot;&quot;/&gt;&lt;property id=&quot;20307&quot; value=&quot;268&quot;/&gt;&lt;/object&gt;&lt;object type=&quot;3&quot; unique_id=&quot;13008&quot;&gt;&lt;property id=&quot;20148&quot; value=&quot;5&quot;/&gt;&lt;property id=&quot;20300&quot; value=&quot;Slide 20 - &amp;quot;Coupon Bonds&amp;quot;&quot;/&gt;&lt;property id=&quot;20307&quot; value=&quot;269&quot;/&gt;&lt;/object&gt;&lt;object type=&quot;3&quot; unique_id=&quot;13009&quot;&gt;&lt;property id=&quot;20148&quot; value=&quot;5&quot;/&gt;&lt;property id=&quot;20300&quot; value=&quot;Slide 21 - &amp;quot;Textbook Example 6.2&amp;quot;&quot;/&gt;&lt;property id=&quot;20307&quot; value=&quot;270&quot;/&gt;&lt;/object&gt;&lt;object type=&quot;3&quot; unique_id=&quot;13010&quot;&gt;&lt;property id=&quot;20148&quot; value=&quot;5&quot;/&gt;&lt;property id=&quot;20300&quot; value=&quot;Slide 22 - &amp;quot;Textbook Example 6.2 (cont'd)&amp;quot;&quot;/&gt;&lt;property id=&quot;20307&quot; value=&quot;271&quot;/&gt;&lt;/object&gt;&lt;object type=&quot;3&quot; unique_id=&quot;13011&quot;&gt;&lt;property id=&quot;20148&quot; value=&quot;5&quot;/&gt;&lt;property id=&quot;20300&quot; value=&quot;Slide 23 - &amp;quot;Alternative Example 6.2&amp;quot;&quot;/&gt;&lt;property id=&quot;20307&quot; value=&quot;367&quot;/&gt;&lt;/object&gt;&lt;object type=&quot;3&quot; unique_id=&quot;13012&quot;&gt;&lt;property id=&quot;20148&quot; value=&quot;5&quot;/&gt;&lt;property id=&quot;20300&quot; value=&quot;Slide 24 - &amp;quot;Alternative Example 6.2 (cont'd)&amp;quot;&quot;/&gt;&lt;property id=&quot;20307&quot; value=&quot;368&quot;/&gt;&lt;/object&gt;&lt;object type=&quot;3&quot; unique_id=&quot;13013&quot;&gt;&lt;property id=&quot;20148&quot; value=&quot;5&quot;/&gt;&lt;property id=&quot;20300&quot; value=&quot;Slide 25 - &amp;quot;Coupon Bonds (cont'd)&amp;quot;&quot;/&gt;&lt;property id=&quot;20307&quot; value=&quot;272&quot;/&gt;&lt;/object&gt;&lt;object type=&quot;3&quot; unique_id=&quot;13014&quot;&gt;&lt;property id=&quot;20148&quot; value=&quot;5&quot;/&gt;&lt;property id=&quot;20300&quot; value=&quot;Slide 26 - &amp;quot;Textbook Example 6.3&amp;quot;&quot;/&gt;&lt;property id=&quot;20307&quot; value=&quot;273&quot;/&gt;&lt;/object&gt;&lt;object type=&quot;3&quot; unique_id=&quot;13015&quot;&gt;&lt;property id=&quot;20148&quot; value=&quot;5&quot;/&gt;&lt;property id=&quot;20300&quot; value=&quot;Slide 27 - &amp;quot;Textbook Example 6.3 (cont'd)&amp;quot;&quot;/&gt;&lt;property id=&quot;20307&quot; value=&quot;274&quot;/&gt;&lt;/object&gt;&lt;object type=&quot;3&quot; unique_id=&quot;13016&quot;&gt;&lt;property id=&quot;20148&quot; value=&quot;5&quot;/&gt;&lt;property id=&quot;20300&quot; value=&quot;Slide 28 - &amp;quot;Financial Calculator Solution&amp;quot;&quot;/&gt;&lt;property id=&quot;20307&quot; value=&quot;275&quot;/&gt;&lt;/object&gt;&lt;object type=&quot;3&quot; unique_id=&quot;13017&quot;&gt;&lt;property id=&quot;20148&quot; value=&quot;5&quot;/&gt;&lt;property id=&quot;20300&quot; value=&quot;Slide 29 - &amp;quot;Alternative Example 6.3&amp;quot;&quot;/&gt;&lt;property id=&quot;20307&quot; value=&quot;330&quot;/&gt;&lt;/object&gt;&lt;object type=&quot;3&quot; unique_id=&quot;13018&quot;&gt;&lt;property id=&quot;20148&quot; value=&quot;5&quot;/&gt;&lt;property id=&quot;20300&quot; value=&quot;Slide 30 - &amp;quot;Alternative Example 6.3&amp;quot;&quot;/&gt;&lt;property id=&quot;20307&quot; value=&quot;331&quot;/&gt;&lt;/object&gt;&lt;object type=&quot;3&quot; unique_id=&quot;13019&quot;&gt;&lt;property id=&quot;20148&quot; value=&quot;5&quot;/&gt;&lt;property id=&quot;20300&quot; value=&quot;Slide 31 - &amp;quot;Textbook Example 6.4&amp;quot;&quot;/&gt;&lt;property id=&quot;20307&quot; value=&quot;276&quot;/&gt;&lt;/object&gt;&lt;object type=&quot;3&quot; unique_id=&quot;13020&quot;&gt;&lt;property id=&quot;20148&quot; value=&quot;5&quot;/&gt;&lt;property id=&quot;20300&quot; value=&quot;Slide 32 - &amp;quot;Textbook Example 6.4 (cont'd)&amp;quot;&quot;/&gt;&lt;property id=&quot;20307&quot; value=&quot;277&quot;/&gt;&lt;/object&gt;&lt;object type=&quot;3&quot; unique_id=&quot;13021&quot;&gt;&lt;property id=&quot;20148&quot; value=&quot;5&quot;/&gt;&lt;property id=&quot;20300&quot; value=&quot;Slide 33 - &amp;quot;Financial Calculator Solution&amp;quot;&quot;/&gt;&lt;property id=&quot;20307&quot; value=&quot;278&quot;/&gt;&lt;/object&gt;&lt;object type=&quot;3&quot; unique_id=&quot;13022&quot;&gt;&lt;property id=&quot;20148&quot; value=&quot;5&quot;/&gt;&lt;property id=&quot;20300&quot; value=&quot;Slide 34 - &amp;quot;Alternative Example 6.4&amp;quot;&quot;/&gt;&lt;property id=&quot;20307&quot; value=&quot;332&quot;/&gt;&lt;/object&gt;&lt;object type=&quot;3&quot; unique_id=&quot;13023&quot;&gt;&lt;property id=&quot;20148&quot; value=&quot;5&quot;/&gt;&lt;property id=&quot;20300&quot; value=&quot;Slide 35 - &amp;quot;Alternative Example 6.4&amp;quot;&quot;/&gt;&lt;property id=&quot;20307&quot; value=&quot;333&quot;/&gt;&lt;/object&gt;&lt;object type=&quot;3&quot; unique_id=&quot;13024&quot;&gt;&lt;property id=&quot;20148&quot; value=&quot;5&quot;/&gt;&lt;property id=&quot;20300&quot; value=&quot;Slide 36 - &amp;quot;6.2 Dynamic Behavior of Bond Prices&amp;quot;&quot;/&gt;&lt;property id=&quot;20307&quot; value=&quot;279&quot;/&gt;&lt;/object&gt;&lt;object type=&quot;3&quot; unique_id=&quot;13025&quot;&gt;&lt;property id=&quot;20148&quot; value=&quot;5&quot;/&gt;&lt;property id=&quot;20300&quot; value=&quot;Slide 37 - &amp;quot;Discounts and Premiums&amp;quot;&quot;/&gt;&lt;property id=&quot;20307&quot; value=&quot;280&quot;/&gt;&lt;/object&gt;&lt;object type=&quot;3&quot; unique_id=&quot;13026&quot;&gt;&lt;property id=&quot;20148&quot; value=&quot;5&quot;/&gt;&lt;property id=&quot;20300&quot; value=&quot;Slide 38 - &amp;quot;Discounts and Premiums (cont'd)&amp;quot;&quot;/&gt;&lt;property id=&quot;20307&quot; value=&quot;281&quot;/&gt;&lt;/object&gt;&lt;object type=&quot;3&quot; unique_id=&quot;13027&quot;&gt;&lt;property id=&quot;20148&quot; value=&quot;5&quot;/&gt;&lt;property id=&quot;20300&quot; value=&quot;Slide 39 - &amp;quot;Discounts and Premiums (cont'd)&amp;quot;&quot;/&gt;&lt;property id=&quot;20307&quot; value=&quot;282&quot;/&gt;&lt;/object&gt;&lt;object type=&quot;3&quot; unique_id=&quot;13028&quot;&gt;&lt;property id=&quot;20148&quot; value=&quot;5&quot;/&gt;&lt;property id=&quot;20300&quot; value=&quot;Slide 40 - &amp;quot;Textbook Example 6.5&amp;quot;&quot;/&gt;&lt;property id=&quot;20307&quot; value=&quot;283&quot;/&gt;&lt;/object&gt;&lt;object type=&quot;3&quot; unique_id=&quot;13029&quot;&gt;&lt;property id=&quot;20148&quot; value=&quot;5&quot;/&gt;&lt;property id=&quot;20300&quot; value=&quot;Slide 41 - &amp;quot;Textbook Example 6.5 (cont'd)&amp;quot;&quot;/&gt;&lt;property id=&quot;20307&quot; value=&quot;284&quot;/&gt;&lt;/object&gt;&lt;object type=&quot;3&quot; unique_id=&quot;13030&quot;&gt;&lt;property id=&quot;20148&quot; value=&quot;5&quot;/&gt;&lt;property id=&quot;20300&quot; value=&quot;Slide 42 - &amp;quot;Financial Calculator Solution&amp;quot;&quot;/&gt;&lt;property id=&quot;20307&quot; value=&quot;285&quot;/&gt;&lt;/object&gt;&lt;object type=&quot;3&quot; unique_id=&quot;13031&quot;&gt;&lt;property id=&quot;20148&quot; value=&quot;5&quot;/&gt;&lt;property id=&quot;20300&quot; value=&quot;Slide 43 - &amp;quot;Financial Calculator Solution (cont'd)&amp;quot;&quot;/&gt;&lt;property id=&quot;20307&quot; value=&quot;286&quot;/&gt;&lt;/object&gt;&lt;object type=&quot;3&quot; unique_id=&quot;13032&quot;&gt;&lt;property id=&quot;20148&quot; value=&quot;5&quot;/&gt;&lt;property id=&quot;20300&quot; value=&quot;Slide 44 - &amp;quot;Financial Calculator Solution (cont'd)&amp;quot;&quot;/&gt;&lt;property id=&quot;20307&quot; value=&quot;287&quot;/&gt;&lt;/object&gt;&lt;object type=&quot;3&quot; unique_id=&quot;13033&quot;&gt;&lt;property id=&quot;20148&quot; value=&quot;5&quot;/&gt;&lt;property id=&quot;20300&quot; value=&quot;Slide 45 - &amp;quot;Alternative Example 6.5&amp;quot;&quot;/&gt;&lt;property id=&quot;20307&quot; value=&quot;369&quot;/&gt;&lt;/object&gt;&lt;object type=&quot;3&quot; unique_id=&quot;13034&quot;&gt;&lt;property id=&quot;20148&quot; value=&quot;5&quot;/&gt;&lt;property id=&quot;20300&quot; value=&quot;Slide 46 - &amp;quot;Alternative Example 6.5 (cont'd)&amp;quot;&quot;/&gt;&lt;property id=&quot;20307&quot; value=&quot;370&quot;/&gt;&lt;/object&gt;&lt;object type=&quot;3&quot; unique_id=&quot;13035&quot;&gt;&lt;property id=&quot;20148&quot; value=&quot;5&quot;/&gt;&lt;property id=&quot;20300&quot; value=&quot;Slide 47 - &amp;quot;Alternative Example 6.5 (cont'd)&amp;quot;&quot;/&gt;&lt;property id=&quot;20307&quot; value=&quot;371&quot;/&gt;&lt;/object&gt;&lt;object type=&quot;3&quot; unique_id=&quot;13036&quot;&gt;&lt;property id=&quot;20148&quot; value=&quot;5&quot;/&gt;&lt;property id=&quot;20300&quot; value=&quot;Slide 48 - &amp;quot;Time and Bond Prices&amp;quot;&quot;/&gt;&lt;property id=&quot;20307&quot; value=&quot;288&quot;/&gt;&lt;/object&gt;&lt;object type=&quot;3&quot; unique_id=&quot;13037&quot;&gt;&lt;property id=&quot;20148&quot; value=&quot;5&quot;/&gt;&lt;property id=&quot;20300&quot; value=&quot;Slide 49 - &amp;quot;Textbook Example 6.6&amp;quot;&quot;/&gt;&lt;property id=&quot;20307&quot; value=&quot;289&quot;/&gt;&lt;/object&gt;&lt;object type=&quot;3&quot; unique_id=&quot;13038&quot;&gt;&lt;property id=&quot;20148&quot; value=&quot;5&quot;/&gt;&lt;property id=&quot;20300&quot; value=&quot;Slide 50 - &amp;quot;Textbook Example 6.6 (cont'd)&amp;quot;&quot;/&gt;&lt;property id=&quot;20307&quot; value=&quot;290&quot;/&gt;&lt;/object&gt;&lt;object type=&quot;3&quot; unique_id=&quot;13039&quot;&gt;&lt;property id=&quot;20148&quot; value=&quot;5&quot;/&gt;&lt;property id=&quot;20300&quot; value=&quot;Slide 51 - &amp;quot;Textbook Example 6.6 (cont'd)&amp;quot;&quot;/&gt;&lt;property id=&quot;20307&quot; value=&quot;325&quot;/&gt;&lt;/object&gt;&lt;object type=&quot;3&quot; unique_id=&quot;13040&quot;&gt;&lt;property id=&quot;20148&quot; value=&quot;5&quot;/&gt;&lt;property id=&quot;20300&quot; value=&quot;Slide 52 - &amp;quot;Financial Calculator Solution&amp;quot;&quot;/&gt;&lt;property id=&quot;20307&quot; value=&quot;291&quot;/&gt;&lt;/object&gt;&lt;object type=&quot;3&quot; unique_id=&quot;13041&quot;&gt;&lt;property id=&quot;20148&quot; value=&quot;5&quot;/&gt;&lt;property id=&quot;20300&quot; value=&quot;Slide 53 - &amp;quot;Financial Calculator Solution (cont'd)&amp;quot;&quot;/&gt;&lt;property id=&quot;20307&quot; value=&quot;292&quot;/&gt;&lt;/object&gt;&lt;object type=&quot;3&quot; unique_id=&quot;13042&quot;&gt;&lt;property id=&quot;20148&quot; value=&quot;5&quot;/&gt;&lt;property id=&quot;20300&quot; value=&quot;Slide 54 - &amp;quot;Figure 6.1  The Effect of Time on Bond Prices&amp;quot;&quot;/&gt;&lt;property id=&quot;20307&quot; value=&quot;293&quot;/&gt;&lt;/object&gt;&lt;object type=&quot;3&quot; unique_id=&quot;13043&quot;&gt;&lt;property id=&quot;20148&quot; value=&quot;5&quot;/&gt;&lt;property id=&quot;20300&quot; value=&quot;Slide 55 - &amp;quot;Interest Rate Changes and Bond Prices&amp;quot;&quot;/&gt;&lt;property id=&quot;20307&quot; value=&quot;294&quot;/&gt;&lt;/object&gt;&lt;object type=&quot;3&quot; unique_id=&quot;13044&quot;&gt;&lt;property id=&quot;20148&quot; value=&quot;5&quot;/&gt;&lt;property id=&quot;20300&quot; value=&quot;Slide 56 - &amp;quot;Interest Rate Changes &amp;#x0D;&amp;#x0A;and Bond Prices (cont'd)&amp;quot;&quot;/&gt;&lt;property id=&quot;20307&quot; value=&quot;295&quot;/&gt;&lt;/object&gt;&lt;object type=&quot;3&quot; unique_id=&quot;13045&quot;&gt;&lt;property id=&quot;20148&quot; value=&quot;5&quot;/&gt;&lt;property id=&quot;20300&quot; value=&quot;Slide 57 - &amp;quot;Textbook Example 6.7&amp;quot;&quot;/&gt;&lt;property id=&quot;20307&quot; value=&quot;296&quot;/&gt;&lt;/object&gt;&lt;object type=&quot;3&quot; unique_id=&quot;13046&quot;&gt;&lt;property id=&quot;20148&quot; value=&quot;5&quot;/&gt;&lt;property id=&quot;20300&quot; value=&quot;Slide 58 - &amp;quot;Textbook Example 6.7 (cont'd)&amp;quot;&quot;/&gt;&lt;property id=&quot;20307&quot; value=&quot;297&quot;/&gt;&lt;/object&gt;&lt;object type=&quot;3&quot; unique_id=&quot;13047&quot;&gt;&lt;property id=&quot;20148&quot; value=&quot;5&quot;/&gt;&lt;property id=&quot;20300&quot; value=&quot;Slide 59 - &amp;quot;Alternative Example 6.7&amp;quot;&quot;/&gt;&lt;property id=&quot;20307&quot; value=&quot;364&quot;/&gt;&lt;/object&gt;&lt;object type=&quot;3&quot; unique_id=&quot;13048&quot;&gt;&lt;property id=&quot;20148&quot; value=&quot;5&quot;/&gt;&lt;property id=&quot;20300&quot; value=&quot;Slide 60 - &amp;quot;Alternative Example 6.7&amp;quot;&quot;/&gt;&lt;property id=&quot;20307&quot; value=&quot;365&quot;/&gt;&lt;/object&gt;&lt;object type=&quot;3&quot; unique_id=&quot;13049&quot;&gt;&lt;property id=&quot;20148&quot; value=&quot;5&quot;/&gt;&lt;property id=&quot;20300&quot; value=&quot;Slide 61 - &amp;quot;Alternative Example 6.7&amp;quot;&quot;/&gt;&lt;property id=&quot;20307&quot; value=&quot;366&quot;/&gt;&lt;/object&gt;&lt;object type=&quot;3&quot; unique_id=&quot;13050&quot;&gt;&lt;property id=&quot;20148&quot; value=&quot;5&quot;/&gt;&lt;property id=&quot;20300&quot; value=&quot;Slide 62 - &amp;quot;Figure 6.2  Yield to Maturity and Bond Price Fluctuations Over Time&amp;quot;&quot;/&gt;&lt;property id=&quot;20307&quot; value=&quot;298&quot;/&gt;&lt;/object&gt;&lt;object type=&quot;3&quot; unique_id=&quot;13051&quot;&gt;&lt;property id=&quot;20148&quot; value=&quot;5&quot;/&gt;&lt;property id=&quot;20300&quot; value=&quot;Slide 63 - &amp;quot;6.3 The Yield Curve and Bond Arbitrage&amp;quot;&quot;/&gt;&lt;property id=&quot;20307&quot; value=&quot;299&quot;/&gt;&lt;/object&gt;&lt;object type=&quot;3&quot; unique_id=&quot;13052&quot;&gt;&lt;property id=&quot;20148&quot; value=&quot;5&quot;/&gt;&lt;property id=&quot;20300&quot; value=&quot;Slide 64 - &amp;quot;Replicating a Coupon Bond&amp;quot;&quot;/&gt;&lt;property id=&quot;20307&quot; value=&quot;300&quot;/&gt;&lt;/object&gt;&lt;object type=&quot;3&quot; unique_id=&quot;13053&quot;&gt;&lt;property id=&quot;20148&quot; value=&quot;5&quot;/&gt;&lt;property id=&quot;20300&quot; value=&quot;Slide 65 - &amp;quot;Replicating a Coupon Bond (cont'd)&amp;quot;&quot;/&gt;&lt;property id=&quot;20307&quot; value=&quot;301&quot;/&gt;&lt;/object&gt;&lt;object type=&quot;3&quot; unique_id=&quot;13054&quot;&gt;&lt;property id=&quot;20148&quot; value=&quot;5&quot;/&gt;&lt;property id=&quot;20300&quot; value=&quot;Slide 66 - &amp;quot;Replicating a Coupon Bond (cont'd)&amp;quot;&quot;/&gt;&lt;property id=&quot;20307&quot; value=&quot;302&quot;/&gt;&lt;/object&gt;&lt;object type=&quot;3&quot; unique_id=&quot;13055&quot;&gt;&lt;property id=&quot;20148&quot; value=&quot;5&quot;/&gt;&lt;property id=&quot;20300&quot; value=&quot;Slide 67 - &amp;quot;Valuing a Coupon Bond &amp;#x0D;&amp;#x0A;Using Zero-Coupon Yields&amp;quot;&quot;/&gt;&lt;property id=&quot;20307&quot; value=&quot;303&quot;/&gt;&lt;/object&gt;&lt;object type=&quot;3&quot; unique_id=&quot;13056&quot;&gt;&lt;property id=&quot;20148&quot; value=&quot;5&quot;/&gt;&lt;property id=&quot;20300&quot; value=&quot;Slide 68 - &amp;quot;Coupon Bond Yields&amp;quot;&quot;/&gt;&lt;property id=&quot;20307&quot; value=&quot;304&quot;/&gt;&lt;/object&gt;&lt;object type=&quot;3&quot; unique_id=&quot;13057&quot;&gt;&lt;property id=&quot;20148&quot; value=&quot;5&quot;/&gt;&lt;property id=&quot;20300&quot; value=&quot;Slide 69 - &amp;quot;Financial Calculator Solution&amp;quot;&quot;/&gt;&lt;property id=&quot;20307&quot; value=&quot;305&quot;/&gt;&lt;/object&gt;&lt;object type=&quot;3&quot; unique_id=&quot;13058&quot;&gt;&lt;property id=&quot;20148&quot; value=&quot;5&quot;/&gt;&lt;property id=&quot;20300&quot; value=&quot;Slide 70 - &amp;quot;Textbook Example 6.8&amp;quot;&quot;/&gt;&lt;property id=&quot;20307&quot; value=&quot;306&quot;/&gt;&lt;/object&gt;&lt;object type=&quot;3&quot; unique_id=&quot;13059&quot;&gt;&lt;property id=&quot;20148&quot; value=&quot;5&quot;/&gt;&lt;property id=&quot;20300&quot; value=&quot;Slide 71 - &amp;quot;Textbook Example 6.8 (cont'd)&amp;quot;&quot;/&gt;&lt;property id=&quot;20307&quot; value=&quot;307&quot;/&gt;&lt;/object&gt;&lt;object type=&quot;3&quot; unique_id=&quot;13060&quot;&gt;&lt;property id=&quot;20148&quot; value=&quot;5&quot;/&gt;&lt;property id=&quot;20300&quot; value=&quot;Slide 72 - &amp;quot;Financial Calculator Solution&amp;quot;&quot;/&gt;&lt;property id=&quot;20307&quot; value=&quot;308&quot;/&gt;&lt;/object&gt;&lt;object type=&quot;3&quot; unique_id=&quot;13061&quot;&gt;&lt;property id=&quot;20148&quot; value=&quot;5&quot;/&gt;&lt;property id=&quot;20300&quot; value=&quot;Slide 73 - &amp;quot;Treasury Yield Curves&amp;quot;&quot;/&gt;&lt;property id=&quot;20307&quot; value=&quot;309&quot;/&gt;&lt;/object&gt;&lt;object type=&quot;3&quot; unique_id=&quot;13062&quot;&gt;&lt;property id=&quot;20148&quot; value=&quot;5&quot;/&gt;&lt;property id=&quot;20300&quot; value=&quot;Slide 74 - &amp;quot;6.4 Corporate Bonds&amp;quot;&quot;/&gt;&lt;property id=&quot;20307&quot; value=&quot;310&quot;/&gt;&lt;/object&gt;&lt;object type=&quot;3&quot; unique_id=&quot;13063&quot;&gt;&lt;property id=&quot;20148&quot; value=&quot;5&quot;/&gt;&lt;property id=&quot;20300&quot; value=&quot;Slide 75 - &amp;quot;Corporate Bond Yields&amp;quot;&quot;/&gt;&lt;property id=&quot;20307&quot; value=&quot;311&quot;/&gt;&lt;/object&gt;&lt;object type=&quot;3&quot; unique_id=&quot;13064&quot;&gt;&lt;property id=&quot;20148&quot; value=&quot;5&quot;/&gt;&lt;property id=&quot;20300&quot; value=&quot;Slide 76 - &amp;quot;Corporate Bond Yields (cont'd)&amp;quot;&quot;/&gt;&lt;property id=&quot;20307&quot; value=&quot;312&quot;/&gt;&lt;/object&gt;&lt;object type=&quot;3&quot; unique_id=&quot;13065&quot;&gt;&lt;property id=&quot;20148&quot; value=&quot;5&quot;/&gt;&lt;property id=&quot;20300&quot; value=&quot;Slide 77 - &amp;quot;Corporate Bond Yields (cont'd)&amp;quot;&quot;/&gt;&lt;property id=&quot;20307&quot; value=&quot;313&quot;/&gt;&lt;/object&gt;&lt;object type=&quot;3&quot; unique_id=&quot;13066&quot;&gt;&lt;property id=&quot;20148&quot; value=&quot;5&quot;/&gt;&lt;property id=&quot;20300&quot; value=&quot;Slide 78 - &amp;quot;Corporate Bond Yields (cont'd)&amp;quot;&quot;/&gt;&lt;property id=&quot;20307&quot; value=&quot;314&quot;/&gt;&lt;/object&gt;&lt;object type=&quot;3&quot; unique_id=&quot;13067&quot;&gt;&lt;property id=&quot;20148&quot; value=&quot;5&quot;/&gt;&lt;property id=&quot;20300&quot; value=&quot;Slide 79 - &amp;quot;Corporate Bond Yields (cont'd)&amp;quot;&quot;/&gt;&lt;property id=&quot;20307&quot; value=&quot;315&quot;/&gt;&lt;/object&gt;&lt;object type=&quot;3&quot; unique_id=&quot;13068&quot;&gt;&lt;property id=&quot;20148&quot; value=&quot;5&quot;/&gt;&lt;property id=&quot;20300&quot; value=&quot;Slide 80 - &amp;quot;Corporate Bond Yields (cont'd)&amp;quot;&quot;/&gt;&lt;property id=&quot;20307&quot; value=&quot;316&quot;/&gt;&lt;/object&gt;&lt;object type=&quot;3&quot; unique_id=&quot;13069&quot;&gt;&lt;property id=&quot;20148&quot; value=&quot;5&quot;/&gt;&lt;property id=&quot;20300&quot; value=&quot;Slide 81 - &amp;quot;Corporate Bond Yields (cont'd)&amp;quot;&quot;/&gt;&lt;property id=&quot;20307&quot; value=&quot;317&quot;/&gt;&lt;/object&gt;&lt;object type=&quot;3&quot; unique_id=&quot;13070&quot;&gt;&lt;property id=&quot;20148&quot; value=&quot;5&quot;/&gt;&lt;property id=&quot;20300&quot; value=&quot;Slide 82 - &amp;quot;Corporate Bond Yields (cont'd)&amp;quot;&quot;/&gt;&lt;property id=&quot;20307&quot; value=&quot;318&quot;/&gt;&lt;/object&gt;&lt;object type=&quot;3&quot; unique_id=&quot;13071&quot;&gt;&lt;property id=&quot;20148&quot; value=&quot;5&quot;/&gt;&lt;property id=&quot;20300&quot; value=&quot;Slide 83 - &amp;quot;Corporate Bond Yields (cont'd)&amp;quot;&quot;/&gt;&lt;property id=&quot;20307&quot; value=&quot;319&quot;/&gt;&lt;/object&gt;&lt;object type=&quot;3&quot; unique_id=&quot;13072&quot;&gt;&lt;property id=&quot;20148&quot; value=&quot;5&quot;/&gt;&lt;property id=&quot;20300&quot; value=&quot;Slide 84 - &amp;quot;Bond Ratings&amp;quot;&quot;/&gt;&lt;property id=&quot;20307&quot; value=&quot;320&quot;/&gt;&lt;/object&gt;&lt;object type=&quot;3&quot; unique_id=&quot;13073&quot;&gt;&lt;property id=&quot;20148&quot; value=&quot;5&quot;/&gt;&lt;property id=&quot;20300&quot; value=&quot;Slide 85 - &amp;quot;Table 6.4  Bond Ratings&amp;quot;&quot;/&gt;&lt;property id=&quot;20307&quot; value=&quot;321&quot;/&gt;&lt;/object&gt;&lt;object type=&quot;3&quot; unique_id=&quot;13074&quot;&gt;&lt;property id=&quot;20148&quot; value=&quot;5&quot;/&gt;&lt;property id=&quot;20300&quot; value=&quot;Slide 86 - &amp;quot;Table 6.4  Bond Ratings (cont’d)&amp;quot;&quot;/&gt;&lt;property id=&quot;20307&quot; value=&quot;359&quot;/&gt;&lt;/object&gt;&lt;object type=&quot;3&quot; unique_id=&quot;13075&quot;&gt;&lt;property id=&quot;20148&quot; value=&quot;5&quot;/&gt;&lt;property id=&quot;20300&quot; value=&quot;Slide 87 - &amp;quot;Corporate Yield Curves&amp;quot;&quot;/&gt;&lt;property id=&quot;20307&quot; value=&quot;322&quot;/&gt;&lt;/object&gt;&lt;object type=&quot;3&quot; unique_id=&quot;13076&quot;&gt;&lt;property id=&quot;20148&quot; value=&quot;5&quot;/&gt;&lt;property id=&quot;20300&quot; value=&quot;Slide 88 - &amp;quot;Figure 6.3  Corporate Yield Curves for Various Ratings, August 2015&amp;quot;&quot;/&gt;&lt;property id=&quot;20307&quot; value=&quot;323&quot;/&gt;&lt;/object&gt;&lt;object type=&quot;3&quot; unique_id=&quot;13077&quot;&gt;&lt;property id=&quot;20148&quot; value=&quot;5&quot;/&gt;&lt;property id=&quot;20300&quot; value=&quot;Slide 89 - &amp;quot;Figure 6.4  Yield Spreads and the Financial Crisis&amp;quot;&quot;/&gt;&lt;property id=&quot;20307&quot; value=&quot;334&quot;/&gt;&lt;/object&gt;&lt;object type=&quot;3&quot; unique_id=&quot;13078&quot;&gt;&lt;property id=&quot;20148&quot; value=&quot;5&quot;/&gt;&lt;property id=&quot;20300&quot; value=&quot;Slide 90 - &amp;quot;6.5 Sovereign Bonds&amp;quot;&quot;/&gt;&lt;property id=&quot;20307&quot; value=&quot;361&quot;/&gt;&lt;/object&gt;&lt;object type=&quot;3&quot; unique_id=&quot;13079&quot;&gt;&lt;property id=&quot;20148&quot; value=&quot;5&quot;/&gt;&lt;property id=&quot;20300&quot; value=&quot;Slide 91 - &amp;quot;Figure 6.5 Percent of Debtor Countries in Default or Restructuring Debt, 1800–2006&amp;quot;&quot;/&gt;&lt;property id=&quot;20307&quot; value=&quot;362&quot;/&gt;&lt;/object&gt;&lt;object type=&quot;3&quot; unique_id=&quot;13080&quot;&gt;&lt;property id=&quot;20148&quot; value=&quot;5&quot;/&gt;&lt;property id=&quot;20300&quot; value=&quot;Slide 92 - &amp;quot;Figure 6.6 European Government Bond Yields, 1976–2015&amp;quot;&quot;/&gt;&lt;property id=&quot;20307&quot; value=&quot;363&quot;/&gt;&lt;/object&gt;&lt;object type=&quot;3&quot; unique_id=&quot;13081&quot;&gt;&lt;property id=&quot;20148&quot; value=&quot;5&quot;/&gt;&lt;property id=&quot;20300&quot; value=&quot;Slide 93 - &amp;quot;Discussion of Data Case Key Topic&amp;quot;&quot;/&gt;&lt;property id=&quot;20307&quot; value=&quot;335&quot;/&gt;&lt;/object&gt;&lt;object type=&quot;3&quot; unique_id=&quot;13082&quot;&gt;&lt;property id=&quot;20148&quot; value=&quot;5&quot;/&gt;&lt;property id=&quot;20300&quot; value=&quot;Slide 94 - &amp;quot;Chapter Quiz&amp;quot;&quot;/&gt;&lt;property id=&quot;20307&quot; value=&quot;336&quot;/&gt;&lt;/object&gt;&lt;object type=&quot;3&quot; unique_id=&quot;13083&quot;&gt;&lt;property id=&quot;20148&quot; value=&quot;5&quot;/&gt;&lt;property id=&quot;20300&quot; value=&quot;Slide 95&quot;/&gt;&lt;property id=&quot;20307&quot; value=&quot;342&quot;/&gt;&lt;/object&gt;&lt;object type=&quot;3&quot; unique_id=&quot;13084&quot;&gt;&lt;property id=&quot;20148&quot; value=&quot;5&quot;/&gt;&lt;property id=&quot;20300&quot; value=&quot;Slide 96 - &amp;quot;Forward Interest Rates&amp;quot;&quot;/&gt;&lt;property id=&quot;20307&quot; value=&quot;343&quot;/&gt;&lt;/object&gt;&lt;object type=&quot;3&quot; unique_id=&quot;13085&quot;&gt;&lt;property id=&quot;20148&quot; value=&quot;5&quot;/&gt;&lt;property id=&quot;20300&quot; value=&quot;Slide 97 - &amp;quot;Computing Forward Rates&amp;quot;&quot;/&gt;&lt;property id=&quot;20307&quot; value=&quot;344&quot;/&gt;&lt;/object&gt;&lt;object type=&quot;3&quot; unique_id=&quot;13086&quot;&gt;&lt;property id=&quot;20148&quot; value=&quot;5&quot;/&gt;&lt;property id=&quot;20300&quot; value=&quot;Slide 98 - &amp;quot;Computing Forward Rates&amp;quot;&quot;/&gt;&lt;property id=&quot;20307&quot; value=&quot;345&quot;/&gt;&lt;/object&gt;&lt;object type=&quot;3&quot; unique_id=&quot;13087&quot;&gt;&lt;property id=&quot;20148&quot; value=&quot;5&quot;/&gt;&lt;property id=&quot;20300&quot; value=&quot;Slide 99 - &amp;quot;Computing Forward Rates&amp;quot;&quot;/&gt;&lt;property id=&quot;20307&quot; value=&quot;346&quot;/&gt;&lt;/object&gt;&lt;object type=&quot;3&quot; unique_id=&quot;13088&quot;&gt;&lt;property id=&quot;20148&quot; value=&quot;5&quot;/&gt;&lt;property id=&quot;20300&quot; value=&quot;Slide 100 - &amp;quot;Computing Forward Rates&amp;quot;&quot;/&gt;&lt;property id=&quot;20307&quot; value=&quot;347&quot;/&gt;&lt;/object&gt;&lt;object type=&quot;3&quot; unique_id=&quot;13089&quot;&gt;&lt;property id=&quot;20148&quot; value=&quot;5&quot;/&gt;&lt;property id=&quot;20300&quot; value=&quot;Slide 101 - &amp;quot;Computing Forward Rates&amp;quot;&quot;/&gt;&lt;property id=&quot;20307&quot; value=&quot;348&quot;/&gt;&lt;/object&gt;&lt;object type=&quot;3&quot; unique_id=&quot;13090&quot;&gt;&lt;property id=&quot;20148&quot; value=&quot;5&quot;/&gt;&lt;property id=&quot;20300&quot; value=&quot;Slide 102 - &amp;quot;Textbook Example 6A.1&amp;quot;&quot;/&gt;&lt;property id=&quot;20307&quot; value=&quot;349&quot;/&gt;&lt;/object&gt;&lt;object type=&quot;3&quot; unique_id=&quot;13091&quot;&gt;&lt;property id=&quot;20148&quot; value=&quot;5&quot;/&gt;&lt;property id=&quot;20300&quot; value=&quot;Slide 103 - &amp;quot;Textbook Example 6A.1 (cont’d)&amp;quot;&quot;/&gt;&lt;property id=&quot;20307&quot; value=&quot;350&quot;/&gt;&lt;/object&gt;&lt;object type=&quot;3&quot; unique_id=&quot;13092&quot;&gt;&lt;property id=&quot;20148&quot; value=&quot;5&quot;/&gt;&lt;property id=&quot;20300&quot; value=&quot;Slide 104 - &amp;quot;Alternative Example 6.A1&amp;quot;&quot;/&gt;&lt;property id=&quot;20307&quot; value=&quot;372&quot;/&gt;&lt;/object&gt;&lt;object type=&quot;3&quot; unique_id=&quot;13093&quot;&gt;&lt;property id=&quot;20148&quot; value=&quot;5&quot;/&gt;&lt;property id=&quot;20300&quot; value=&quot;Slide 105 - &amp;quot;Alternative Example 6.A1&amp;quot;&quot;/&gt;&lt;property id=&quot;20307&quot; value=&quot;373&quot;/&gt;&lt;/object&gt;&lt;object type=&quot;3&quot; unique_id=&quot;13094&quot;&gt;&lt;property id=&quot;20148&quot; value=&quot;5&quot;/&gt;&lt;property id=&quot;20300&quot; value=&quot;Slide 106 - &amp;quot;6A.2 Computing Bond Yields from Forward Rates&amp;quot;&quot;/&gt;&lt;property id=&quot;20307&quot; value=&quot;351&quot;/&gt;&lt;/object&gt;&lt;object type=&quot;3&quot; unique_id=&quot;13095&quot;&gt;&lt;property id=&quot;20148&quot; value=&quot;5&quot;/&gt;&lt;property id=&quot;20300&quot; value=&quot;Slide 107 - &amp;quot;6A.3 Forward Rates and Future Interest Rates&amp;quot;&quot;/&gt;&lt;property id=&quot;20307&quot; value=&quot;352&quot;/&gt;&lt;/object&gt;&lt;object type=&quot;3&quot; unique_id=&quot;13096&quot;&gt;&lt;property id=&quot;20148&quot; value=&quot;5&quot;/&gt;&lt;property id=&quot;20300&quot; value=&quot;Slide 108 - &amp;quot;Textbook Example 6A.2&amp;quot;&quot;/&gt;&lt;property id=&quot;20307&quot; value=&quot;353&quot;/&gt;&lt;/object&gt;&lt;object type=&quot;3&quot; unique_id=&quot;13097&quot;&gt;&lt;property id=&quot;20148&quot; value=&quot;5&quot;/&gt;&lt;property id=&quot;20300&quot; value=&quot;Slide 109 - &amp;quot;Textbook Example 6A.2 (cont’d)&amp;quot;&quot;/&gt;&lt;property id=&quot;20307&quot; value=&quot;354&quot;/&gt;&lt;/object&gt;&lt;object type=&quot;3&quot; unique_id=&quot;13098&quot;&gt;&lt;property id=&quot;20148&quot; value=&quot;5&quot;/&gt;&lt;property id=&quot;20300&quot; value=&quot;Slide 110 - &amp;quot;Forward Rates and Future Interest Rates&amp;quot;&quot;/&gt;&lt;property id=&quot;20307&quot; value=&quot;355&quot;/&gt;&lt;/object&gt;&lt;/object&gt;&lt;/object&gt;&lt;/database&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10413</TotalTime>
  <Words>3147</Words>
  <Application>Microsoft Office PowerPoint</Application>
  <PresentationFormat>On-screen Show (4:3)</PresentationFormat>
  <Paragraphs>508</Paragraphs>
  <Slides>110</Slides>
  <Notes>90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3</vt:i4>
      </vt:variant>
      <vt:variant>
        <vt:lpstr>Slide Titles</vt:lpstr>
      </vt:variant>
      <vt:variant>
        <vt:i4>110</vt:i4>
      </vt:variant>
    </vt:vector>
  </HeadingPairs>
  <TitlesOfParts>
    <vt:vector size="120" baseType="lpstr">
      <vt:lpstr>Arial</vt:lpstr>
      <vt:lpstr>ＭＳ Ｐゴシック</vt:lpstr>
      <vt:lpstr>Verdana</vt:lpstr>
      <vt:lpstr>ヒラギノ角ゴ Pro W3</vt:lpstr>
      <vt:lpstr>Calibri</vt:lpstr>
      <vt:lpstr>Times New Roman</vt:lpstr>
      <vt:lpstr>Office Theme</vt:lpstr>
      <vt:lpstr>MathType 6.0 Equation</vt:lpstr>
      <vt:lpstr>MathType 5.0 Equation</vt:lpstr>
      <vt:lpstr>Microsoft Visio Drawing</vt:lpstr>
      <vt:lpstr>Slide 1</vt:lpstr>
      <vt:lpstr>Chapter Outline</vt:lpstr>
      <vt:lpstr>Learning Objectives</vt:lpstr>
      <vt:lpstr>Learning Objectives</vt:lpstr>
      <vt:lpstr>Learning Objectives</vt:lpstr>
      <vt:lpstr>Learning Objectives</vt:lpstr>
      <vt:lpstr>6.1 Bond Cash Flows, Prices, and Yields</vt:lpstr>
      <vt:lpstr>6.1 Bond Cash Flows, Prices,  and Yields (cont'd)</vt:lpstr>
      <vt:lpstr>Zero-Coupon Bonds</vt:lpstr>
      <vt:lpstr>Zero-Coupon Bonds (cont'd)</vt:lpstr>
      <vt:lpstr>Zero-Coupon Bonds (cont'd)</vt:lpstr>
      <vt:lpstr>Zero-Coupon Bonds (cont'd)</vt:lpstr>
      <vt:lpstr>Zero-Coupon Bonds (cont'd)</vt:lpstr>
      <vt:lpstr>Textbook Example 6.1</vt:lpstr>
      <vt:lpstr>Textbook Example 6.1 (cont'd)</vt:lpstr>
      <vt:lpstr>Alternative Example 6.1</vt:lpstr>
      <vt:lpstr>Alternative Example 6.1 (cont'd)</vt:lpstr>
      <vt:lpstr>Zero-Coupon Bonds (cont'd)</vt:lpstr>
      <vt:lpstr>Zero-Coupon Bonds (cont'd)</vt:lpstr>
      <vt:lpstr>Coupon Bonds</vt:lpstr>
      <vt:lpstr>Textbook Example 6.2</vt:lpstr>
      <vt:lpstr>Textbook Example 6.2 (cont'd)</vt:lpstr>
      <vt:lpstr>Alternative Example 6.2</vt:lpstr>
      <vt:lpstr>Alternative Example 6.2 (cont'd)</vt:lpstr>
      <vt:lpstr>Coupon Bonds (cont'd)</vt:lpstr>
      <vt:lpstr>Textbook Example 6.3</vt:lpstr>
      <vt:lpstr>Textbook Example 6.3 (cont'd)</vt:lpstr>
      <vt:lpstr>Financial Calculator Solution</vt:lpstr>
      <vt:lpstr>Alternative Example 6.3</vt:lpstr>
      <vt:lpstr>Alternative Example 6.3</vt:lpstr>
      <vt:lpstr>Textbook Example 6.4</vt:lpstr>
      <vt:lpstr>Textbook Example 6.4 (cont'd)</vt:lpstr>
      <vt:lpstr>Financial Calculator Solution</vt:lpstr>
      <vt:lpstr>Alternative Example 6.4</vt:lpstr>
      <vt:lpstr>Alternative Example 6.4</vt:lpstr>
      <vt:lpstr>6.2 Dynamic Behavior of Bond Prices</vt:lpstr>
      <vt:lpstr>Discounts and Premiums</vt:lpstr>
      <vt:lpstr>Discounts and Premiums (cont'd)</vt:lpstr>
      <vt:lpstr>Discounts and Premiums (cont'd)</vt:lpstr>
      <vt:lpstr>Textbook Example 6.5</vt:lpstr>
      <vt:lpstr>Textbook Example 6.5 (cont'd)</vt:lpstr>
      <vt:lpstr>Financial Calculator Solution</vt:lpstr>
      <vt:lpstr>Financial Calculator Solution (cont'd)</vt:lpstr>
      <vt:lpstr>Financial Calculator Solution (cont'd)</vt:lpstr>
      <vt:lpstr>Alternative Example 6.5</vt:lpstr>
      <vt:lpstr>Alternative Example 6.5 (cont'd)</vt:lpstr>
      <vt:lpstr>Alternative Example 6.5 (cont'd)</vt:lpstr>
      <vt:lpstr>Time and Bond Prices</vt:lpstr>
      <vt:lpstr>Textbook Example 6.6</vt:lpstr>
      <vt:lpstr>Textbook Example 6.6 (cont'd)</vt:lpstr>
      <vt:lpstr>Textbook Example 6.6 (cont'd)</vt:lpstr>
      <vt:lpstr>Financial Calculator Solution</vt:lpstr>
      <vt:lpstr>Financial Calculator Solution (cont'd)</vt:lpstr>
      <vt:lpstr>Figure 6.1  The Effect of Time on Bond Prices</vt:lpstr>
      <vt:lpstr>Interest Rate Changes and Bond Prices</vt:lpstr>
      <vt:lpstr>Interest Rate Changes  and Bond Prices (cont'd)</vt:lpstr>
      <vt:lpstr>Textbook Example 6.7</vt:lpstr>
      <vt:lpstr>Textbook Example 6.7 (cont'd)</vt:lpstr>
      <vt:lpstr>Alternative Example 6.7</vt:lpstr>
      <vt:lpstr>Alternative Example 6.7</vt:lpstr>
      <vt:lpstr>Alternative Example 6.7</vt:lpstr>
      <vt:lpstr>Figure 6.2  Yield to Maturity and Bond Price Fluctuations Over Time</vt:lpstr>
      <vt:lpstr>6.3 The Yield Curve and Bond Arbitrage</vt:lpstr>
      <vt:lpstr>Replicating a Coupon Bond</vt:lpstr>
      <vt:lpstr>Replicating a Coupon Bond (cont'd)</vt:lpstr>
      <vt:lpstr>Replicating a Coupon Bond (cont'd)</vt:lpstr>
      <vt:lpstr>Valuing a Coupon Bond  Using Zero-Coupon Yields</vt:lpstr>
      <vt:lpstr>Coupon Bond Yields</vt:lpstr>
      <vt:lpstr>Financial Calculator Solution</vt:lpstr>
      <vt:lpstr>Textbook Example 6.8</vt:lpstr>
      <vt:lpstr>Textbook Example 6.8 (cont'd)</vt:lpstr>
      <vt:lpstr>Financial Calculator Solution</vt:lpstr>
      <vt:lpstr>Treasury Yield Curves</vt:lpstr>
      <vt:lpstr>6.4 Corporate Bonds</vt:lpstr>
      <vt:lpstr>Corporate Bond Yields</vt:lpstr>
      <vt:lpstr>Corporate Bond Yields (cont'd)</vt:lpstr>
      <vt:lpstr>Corporate Bond Yields (cont'd)</vt:lpstr>
      <vt:lpstr>Corporate Bond Yields (cont'd)</vt:lpstr>
      <vt:lpstr>Corporate Bond Yields (cont'd)</vt:lpstr>
      <vt:lpstr>Corporate Bond Yields (cont'd)</vt:lpstr>
      <vt:lpstr>Corporate Bond Yields (cont'd)</vt:lpstr>
      <vt:lpstr>Corporate Bond Yields (cont'd)</vt:lpstr>
      <vt:lpstr>Corporate Bond Yields (cont'd)</vt:lpstr>
      <vt:lpstr>Bond Ratings</vt:lpstr>
      <vt:lpstr>Table 6.4  Bond Ratings</vt:lpstr>
      <vt:lpstr>Table 6.4  Bond Ratings (cont’d)</vt:lpstr>
      <vt:lpstr>Corporate Yield Curves</vt:lpstr>
      <vt:lpstr>Figure 6.3  Corporate Yield Curves for Various Ratings, August 2015</vt:lpstr>
      <vt:lpstr>Figure 6.4  Yield Spreads and the Financial Crisis</vt:lpstr>
      <vt:lpstr>6.5 Sovereign Bonds</vt:lpstr>
      <vt:lpstr>Figure 6.5 Percent of Debtor Countries in Default or Restructuring Debt, 1800–2006</vt:lpstr>
      <vt:lpstr>Figure 6.6 European Government Bond Yields, 1976–2015</vt:lpstr>
      <vt:lpstr>Discussion of Data Case Key Topic</vt:lpstr>
      <vt:lpstr>Chapter Quiz</vt:lpstr>
      <vt:lpstr>Slide 95</vt:lpstr>
      <vt:lpstr>Forward Interest Rates</vt:lpstr>
      <vt:lpstr>Computing Forward Rates</vt:lpstr>
      <vt:lpstr>Computing Forward Rates</vt:lpstr>
      <vt:lpstr>Computing Forward Rates</vt:lpstr>
      <vt:lpstr>Computing Forward Rates</vt:lpstr>
      <vt:lpstr>Computing Forward Rates</vt:lpstr>
      <vt:lpstr>Textbook Example 6A.1</vt:lpstr>
      <vt:lpstr>Textbook Example 6A.1 (cont’d)</vt:lpstr>
      <vt:lpstr>Alternative Example 6.A1</vt:lpstr>
      <vt:lpstr>Alternative Example 6.A1</vt:lpstr>
      <vt:lpstr>6A.2 Computing Bond Yields from Forward Rates</vt:lpstr>
      <vt:lpstr>6A.3 Forward Rates and Future Interest Rates</vt:lpstr>
      <vt:lpstr>Textbook Example 6A.2</vt:lpstr>
      <vt:lpstr>Textbook Example 6A.2 (cont’d)</vt:lpstr>
      <vt:lpstr>Forward Rates and Future Interest Rates</vt:lpstr>
    </vt:vector>
  </TitlesOfParts>
  <Company>Copyright ©2014 Pearson Education, Inc. All rights reserved.</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6</dc:title>
  <dc:subject>Valuing Bonds</dc:subject>
  <dc:creator>Berk / DeMarzo</dc:creator>
  <cp:lastModifiedBy>Javad</cp:lastModifiedBy>
  <cp:revision>268</cp:revision>
  <dcterms:created xsi:type="dcterms:W3CDTF">2013-02-13T18:35:22Z</dcterms:created>
  <dcterms:modified xsi:type="dcterms:W3CDTF">2017-03-25T17:59:14Z</dcterms:modified>
</cp:coreProperties>
</file>