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3"/>
  </p:notesMasterIdLst>
  <p:sldIdLst>
    <p:sldId id="295" r:id="rId2"/>
    <p:sldId id="296" r:id="rId3"/>
    <p:sldId id="297" r:id="rId4"/>
    <p:sldId id="298" r:id="rId5"/>
    <p:sldId id="300" r:id="rId6"/>
    <p:sldId id="301" r:id="rId7"/>
    <p:sldId id="323" r:id="rId8"/>
    <p:sldId id="305" r:id="rId9"/>
    <p:sldId id="306" r:id="rId10"/>
    <p:sldId id="307" r:id="rId11"/>
    <p:sldId id="308" r:id="rId12"/>
    <p:sldId id="310" r:id="rId13"/>
    <p:sldId id="311" r:id="rId14"/>
    <p:sldId id="312" r:id="rId15"/>
    <p:sldId id="313" r:id="rId16"/>
    <p:sldId id="314" r:id="rId17"/>
    <p:sldId id="317" r:id="rId18"/>
    <p:sldId id="318" r:id="rId19"/>
    <p:sldId id="320" r:id="rId20"/>
    <p:sldId id="319" r:id="rId21"/>
    <p:sldId id="32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5B7F"/>
    <a:srgbClr val="08425C"/>
    <a:srgbClr val="7B1F1F"/>
    <a:srgbClr val="053F85"/>
    <a:srgbClr val="057B5C"/>
    <a:srgbClr val="C58681"/>
    <a:srgbClr val="992727"/>
    <a:srgbClr val="073D55"/>
    <a:srgbClr val="7C0D0A"/>
    <a:srgbClr val="BD130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5" autoAdjust="0"/>
    <p:restoredTop sz="94599" autoAdjust="0"/>
  </p:normalViewPr>
  <p:slideViewPr>
    <p:cSldViewPr>
      <p:cViewPr varScale="1">
        <p:scale>
          <a:sx n="70" d="100"/>
          <a:sy n="70" d="100"/>
        </p:scale>
        <p:origin x="-13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1204780975653905"/>
          <c:y val="5.9303877251799295E-2"/>
          <c:w val="0.81129679680274402"/>
          <c:h val="0.856515481587449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'Figure 4.2'!$B$1</c:f>
              <c:strCache>
                <c:ptCount val="1"/>
                <c:pt idx="0">
                  <c:v>U.S. equity: broad index</c:v>
                </c:pt>
              </c:strCache>
            </c:strRef>
          </c:tx>
          <c:invertIfNegative val="0"/>
          <c:cat>
            <c:numRef>
              <c:f>'Figure 4.2'!$A$2:$A$17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'Figure 4.2'!$B$2:$B$17</c:f>
              <c:numCache>
                <c:formatCode>#,##0</c:formatCode>
                <c:ptCount val="16"/>
                <c:pt idx="0">
                  <c:v>14058</c:v>
                </c:pt>
                <c:pt idx="1">
                  <c:v>29374</c:v>
                </c:pt>
                <c:pt idx="2">
                  <c:v>60529</c:v>
                </c:pt>
                <c:pt idx="3">
                  <c:v>74752</c:v>
                </c:pt>
                <c:pt idx="4">
                  <c:v>86985</c:v>
                </c:pt>
                <c:pt idx="5">
                  <c:v>120430</c:v>
                </c:pt>
                <c:pt idx="6">
                  <c:v>163730</c:v>
                </c:pt>
                <c:pt idx="7">
                  <c:v>186832</c:v>
                </c:pt>
                <c:pt idx="8">
                  <c:v>232487</c:v>
                </c:pt>
                <c:pt idx="9">
                  <c:v>300930</c:v>
                </c:pt>
                <c:pt idx="10">
                  <c:v>266161</c:v>
                </c:pt>
                <c:pt idx="11">
                  <c:v>304044</c:v>
                </c:pt>
                <c:pt idx="12">
                  <c:v>372377</c:v>
                </c:pt>
                <c:pt idx="13">
                  <c:v>400696</c:v>
                </c:pt>
                <c:pt idx="14">
                  <c:v>510000</c:v>
                </c:pt>
                <c:pt idx="15">
                  <c:v>762000</c:v>
                </c:pt>
              </c:numCache>
            </c:numRef>
          </c:val>
        </c:ser>
        <c:ser>
          <c:idx val="1"/>
          <c:order val="1"/>
          <c:tx>
            <c:strRef>
              <c:f>'Figure 4.2'!$C$1</c:f>
              <c:strCache>
                <c:ptCount val="1"/>
                <c:pt idx="0">
                  <c:v>U.S. equity: sector </c:v>
                </c:pt>
              </c:strCache>
            </c:strRef>
          </c:tx>
          <c:invertIfNegative val="0"/>
          <c:cat>
            <c:numRef>
              <c:f>'Figure 4.2'!$A$2:$A$17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'Figure 4.2'!$C$2:$C$17</c:f>
              <c:numCache>
                <c:formatCode>#,##0</c:formatCode>
                <c:ptCount val="16"/>
                <c:pt idx="0">
                  <c:v>484</c:v>
                </c:pt>
                <c:pt idx="1">
                  <c:v>2507</c:v>
                </c:pt>
                <c:pt idx="2">
                  <c:v>3015</c:v>
                </c:pt>
                <c:pt idx="3">
                  <c:v>5224</c:v>
                </c:pt>
                <c:pt idx="4">
                  <c:v>5919</c:v>
                </c:pt>
                <c:pt idx="5">
                  <c:v>11901</c:v>
                </c:pt>
                <c:pt idx="6">
                  <c:v>20315</c:v>
                </c:pt>
                <c:pt idx="7">
                  <c:v>28975</c:v>
                </c:pt>
                <c:pt idx="8">
                  <c:v>43655</c:v>
                </c:pt>
                <c:pt idx="9">
                  <c:v>64117</c:v>
                </c:pt>
                <c:pt idx="10">
                  <c:v>58374</c:v>
                </c:pt>
                <c:pt idx="11">
                  <c:v>82073</c:v>
                </c:pt>
                <c:pt idx="12">
                  <c:v>103807</c:v>
                </c:pt>
                <c:pt idx="13">
                  <c:v>108548</c:v>
                </c:pt>
                <c:pt idx="14">
                  <c:v>135000</c:v>
                </c:pt>
                <c:pt idx="15">
                  <c:v>203000</c:v>
                </c:pt>
              </c:numCache>
            </c:numRef>
          </c:val>
        </c:ser>
        <c:ser>
          <c:idx val="2"/>
          <c:order val="2"/>
          <c:tx>
            <c:strRef>
              <c:f>'Figure 4.2'!$D$1</c:f>
              <c:strCache>
                <c:ptCount val="1"/>
                <c:pt idx="0">
                  <c:v>Global/int'l equity</c:v>
                </c:pt>
              </c:strCache>
            </c:strRef>
          </c:tx>
          <c:invertIfNegative val="0"/>
          <c:cat>
            <c:numRef>
              <c:f>'Figure 4.2'!$A$2:$A$17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'Figure 4.2'!$D$2:$D$17</c:f>
              <c:numCache>
                <c:formatCode>#,##0</c:formatCode>
                <c:ptCount val="16"/>
                <c:pt idx="0">
                  <c:v>1026</c:v>
                </c:pt>
                <c:pt idx="1">
                  <c:v>1992</c:v>
                </c:pt>
                <c:pt idx="2">
                  <c:v>2041</c:v>
                </c:pt>
                <c:pt idx="3">
                  <c:v>3016</c:v>
                </c:pt>
                <c:pt idx="4">
                  <c:v>5324</c:v>
                </c:pt>
                <c:pt idx="5">
                  <c:v>13984</c:v>
                </c:pt>
                <c:pt idx="6">
                  <c:v>33644</c:v>
                </c:pt>
                <c:pt idx="7">
                  <c:v>65210</c:v>
                </c:pt>
                <c:pt idx="8">
                  <c:v>111194</c:v>
                </c:pt>
                <c:pt idx="9">
                  <c:v>179702</c:v>
                </c:pt>
                <c:pt idx="10">
                  <c:v>113684</c:v>
                </c:pt>
                <c:pt idx="11">
                  <c:v>209315</c:v>
                </c:pt>
                <c:pt idx="12">
                  <c:v>276622</c:v>
                </c:pt>
                <c:pt idx="13">
                  <c:v>245114</c:v>
                </c:pt>
                <c:pt idx="14">
                  <c:v>328000</c:v>
                </c:pt>
                <c:pt idx="15">
                  <c:v>399000</c:v>
                </c:pt>
              </c:numCache>
            </c:numRef>
          </c:val>
        </c:ser>
        <c:ser>
          <c:idx val="3"/>
          <c:order val="3"/>
          <c:tx>
            <c:strRef>
              <c:f>'Figure 4.2'!$E$1</c:f>
              <c:strCache>
                <c:ptCount val="1"/>
                <c:pt idx="0">
                  <c:v>Commodities</c:v>
                </c:pt>
              </c:strCache>
            </c:strRef>
          </c:tx>
          <c:invertIfNegative val="0"/>
          <c:cat>
            <c:numRef>
              <c:f>'Figure 4.2'!$A$2:$A$17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'Figure 4.2'!$E$2:$E$17</c:f>
              <c:numCache>
                <c:formatCode>#,##0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1335</c:v>
                </c:pt>
                <c:pt idx="7">
                  <c:v>4798</c:v>
                </c:pt>
                <c:pt idx="8">
                  <c:v>14699</c:v>
                </c:pt>
                <c:pt idx="9">
                  <c:v>28906</c:v>
                </c:pt>
                <c:pt idx="10">
                  <c:v>35728</c:v>
                </c:pt>
                <c:pt idx="11">
                  <c:v>74508</c:v>
                </c:pt>
                <c:pt idx="12">
                  <c:v>101081</c:v>
                </c:pt>
                <c:pt idx="13">
                  <c:v>109176</c:v>
                </c:pt>
                <c:pt idx="14">
                  <c:v>120000</c:v>
                </c:pt>
                <c:pt idx="15">
                  <c:v>64000</c:v>
                </c:pt>
              </c:numCache>
            </c:numRef>
          </c:val>
        </c:ser>
        <c:ser>
          <c:idx val="4"/>
          <c:order val="4"/>
          <c:tx>
            <c:strRef>
              <c:f>'Figure 4.2'!$F$1</c:f>
              <c:strCache>
                <c:ptCount val="1"/>
                <c:pt idx="0">
                  <c:v>Bond</c:v>
                </c:pt>
              </c:strCache>
            </c:strRef>
          </c:tx>
          <c:invertIfNegative val="0"/>
          <c:cat>
            <c:numRef>
              <c:f>'Figure 4.2'!$A$2:$A$17</c:f>
              <c:numCache>
                <c:formatCode>General</c:formatCode>
                <c:ptCount val="16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  <c:pt idx="9">
                  <c:v>2007</c:v>
                </c:pt>
                <c:pt idx="10">
                  <c:v>2008</c:v>
                </c:pt>
                <c:pt idx="11">
                  <c:v>2009</c:v>
                </c:pt>
                <c:pt idx="12">
                  <c:v>2010</c:v>
                </c:pt>
                <c:pt idx="13">
                  <c:v>2011</c:v>
                </c:pt>
                <c:pt idx="14">
                  <c:v>2012</c:v>
                </c:pt>
                <c:pt idx="15">
                  <c:v>2013</c:v>
                </c:pt>
              </c:numCache>
            </c:numRef>
          </c:cat>
          <c:val>
            <c:numRef>
              <c:f>'Figure 4.2'!$F$2:$F$17</c:f>
              <c:numCache>
                <c:formatCode>#,##0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3915</c:v>
                </c:pt>
                <c:pt idx="5">
                  <c:v>4667</c:v>
                </c:pt>
                <c:pt idx="6">
                  <c:v>8516</c:v>
                </c:pt>
                <c:pt idx="7">
                  <c:v>15004</c:v>
                </c:pt>
                <c:pt idx="8">
                  <c:v>20514</c:v>
                </c:pt>
                <c:pt idx="9">
                  <c:v>34648</c:v>
                </c:pt>
                <c:pt idx="10">
                  <c:v>57209</c:v>
                </c:pt>
                <c:pt idx="11">
                  <c:v>107018</c:v>
                </c:pt>
                <c:pt idx="12">
                  <c:v>137781</c:v>
                </c:pt>
                <c:pt idx="13">
                  <c:v>184222</c:v>
                </c:pt>
                <c:pt idx="14">
                  <c:v>244000</c:v>
                </c:pt>
                <c:pt idx="15">
                  <c:v>247000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1133952"/>
        <c:axId val="41135488"/>
      </c:barChart>
      <c:catAx>
        <c:axId val="411339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1135488"/>
        <c:crosses val="autoZero"/>
        <c:auto val="1"/>
        <c:lblAlgn val="ctr"/>
        <c:lblOffset val="100"/>
        <c:noMultiLvlLbl val="0"/>
      </c:catAx>
      <c:valAx>
        <c:axId val="41135488"/>
        <c:scaling>
          <c:orientation val="minMax"/>
          <c:max val="180000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ETF assets ($ million)</a:t>
                </a:r>
              </a:p>
            </c:rich>
          </c:tx>
          <c:layout>
            <c:manualLayout>
              <c:xMode val="edge"/>
              <c:yMode val="edge"/>
              <c:x val="1.3371535715612554E-2"/>
              <c:y val="0.32029899099448794"/>
            </c:manualLayout>
          </c:layout>
          <c:overlay val="0"/>
        </c:title>
        <c:numFmt formatCode="#,##0" sourceLinked="1"/>
        <c:majorTickMark val="out"/>
        <c:minorTickMark val="none"/>
        <c:tickLblPos val="nextTo"/>
        <c:crossAx val="411339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6967499647662291"/>
          <c:y val="0.13545182030585368"/>
          <c:w val="0.21838620755421076"/>
          <c:h val="0.27649707999299766"/>
        </c:manualLayout>
      </c:layout>
      <c:overlay val="0"/>
      <c:spPr>
        <a:ln>
          <a:solidFill>
            <a:sysClr val="windowText" lastClr="000000"/>
          </a:solidFill>
        </a:ln>
      </c:spPr>
    </c:legend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pieChart>
        <c:varyColors val="1"/>
        <c:ser>
          <c:idx val="0"/>
          <c:order val="0"/>
          <c:tx>
            <c:strRef>
              <c:f>'Figure 4.3'!$B$1</c:f>
              <c:strCache>
                <c:ptCount val="1"/>
                <c:pt idx="0">
                  <c:v>Investment company assets under management, 2013 ($ billion)</c:v>
                </c:pt>
              </c:strCache>
            </c:strRef>
          </c:tx>
          <c:dLbls>
            <c:dLbl>
              <c:idx val="0"/>
              <c:layout>
                <c:manualLayout>
                  <c:x val="-7.0147394325986448E-2"/>
                  <c:y val="-0.26181749676174887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'Figure 4.3'!$A$2:$A$5</c:f>
              <c:strCache>
                <c:ptCount val="4"/>
                <c:pt idx="0">
                  <c:v>Mutual funds</c:v>
                </c:pt>
                <c:pt idx="1">
                  <c:v>Exchange-traded funds</c:v>
                </c:pt>
                <c:pt idx="2">
                  <c:v>Closed-end funds</c:v>
                </c:pt>
                <c:pt idx="3">
                  <c:v>Unit investment trusts</c:v>
                </c:pt>
              </c:strCache>
            </c:strRef>
          </c:cat>
          <c:val>
            <c:numRef>
              <c:f>'Figure 4.3'!$B$2:$B$5</c:f>
              <c:numCache>
                <c:formatCode>#,##0</c:formatCode>
                <c:ptCount val="4"/>
                <c:pt idx="0">
                  <c:v>15018</c:v>
                </c:pt>
                <c:pt idx="1">
                  <c:v>1675</c:v>
                </c:pt>
                <c:pt idx="2">
                  <c:v>279</c:v>
                </c:pt>
                <c:pt idx="3">
                  <c:v>87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  <c:spPr>
        <a:ln>
          <a:solidFill>
            <a:sysClr val="windowText" lastClr="000000"/>
          </a:solidFill>
        </a:ln>
      </c:spPr>
    </c:legend>
    <c:plotVisOnly val="1"/>
    <c:dispBlanksAs val="zero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6344106448406095E-2"/>
          <c:y val="1.5881194997684114E-2"/>
          <c:w val="0.92161734632845282"/>
          <c:h val="0.874519646441253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4.4'!$B$3</c:f>
              <c:strCache>
                <c:ptCount val="1"/>
                <c:pt idx="0">
                  <c:v>Active funds</c:v>
                </c:pt>
              </c:strCache>
            </c:strRef>
          </c:tx>
          <c:invertIfNegative val="0"/>
          <c:cat>
            <c:numRef>
              <c:f>'Figure 4.4'!$A$4:$A$46</c:f>
              <c:numCache>
                <c:formatCode>General</c:formatCode>
                <c:ptCount val="43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</c:numCache>
            </c:numRef>
          </c:cat>
          <c:val>
            <c:numRef>
              <c:f>'Figure 4.4'!$B$4:$B$46</c:f>
              <c:numCache>
                <c:formatCode>0.0000</c:formatCode>
                <c:ptCount val="43"/>
                <c:pt idx="0">
                  <c:v>0.18590000000000001</c:v>
                </c:pt>
                <c:pt idx="1">
                  <c:v>9.1600000000000001E-2</c:v>
                </c:pt>
                <c:pt idx="2">
                  <c:v>-0.24940000000000001</c:v>
                </c:pt>
                <c:pt idx="3">
                  <c:v>-0.25330000000000003</c:v>
                </c:pt>
                <c:pt idx="4">
                  <c:v>0.32319999999999999</c:v>
                </c:pt>
                <c:pt idx="5">
                  <c:v>0.24479999999999999</c:v>
                </c:pt>
                <c:pt idx="6">
                  <c:v>1.29E-2</c:v>
                </c:pt>
                <c:pt idx="7">
                  <c:v>0.11119999999999999</c:v>
                </c:pt>
                <c:pt idx="8">
                  <c:v>0.28689999999999999</c:v>
                </c:pt>
                <c:pt idx="9">
                  <c:v>0.33479999999999999</c:v>
                </c:pt>
                <c:pt idx="10">
                  <c:v>-1.3299999999999999E-2</c:v>
                </c:pt>
                <c:pt idx="11">
                  <c:v>0.25030000000000002</c:v>
                </c:pt>
                <c:pt idx="12">
                  <c:v>0.20230000000000001</c:v>
                </c:pt>
                <c:pt idx="13">
                  <c:v>-2.0899999999999998E-2</c:v>
                </c:pt>
                <c:pt idx="14">
                  <c:v>0.2717</c:v>
                </c:pt>
                <c:pt idx="15">
                  <c:v>0.13389999999999999</c:v>
                </c:pt>
                <c:pt idx="16">
                  <c:v>5.0000000000000001E-3</c:v>
                </c:pt>
                <c:pt idx="17">
                  <c:v>0.1444</c:v>
                </c:pt>
                <c:pt idx="18">
                  <c:v>0.2399</c:v>
                </c:pt>
                <c:pt idx="19">
                  <c:v>-6.2700000000000006E-2</c:v>
                </c:pt>
                <c:pt idx="20">
                  <c:v>0.35610000000000003</c:v>
                </c:pt>
                <c:pt idx="21">
                  <c:v>8.8900000000000007E-2</c:v>
                </c:pt>
                <c:pt idx="22">
                  <c:v>0.12509999999999999</c:v>
                </c:pt>
                <c:pt idx="23">
                  <c:v>-1.6799999999999999E-2</c:v>
                </c:pt>
                <c:pt idx="24">
                  <c:v>0.31080000000000002</c:v>
                </c:pt>
                <c:pt idx="25">
                  <c:v>0.1948</c:v>
                </c:pt>
                <c:pt idx="26">
                  <c:v>0.24360000000000001</c:v>
                </c:pt>
                <c:pt idx="27">
                  <c:v>0.1452</c:v>
                </c:pt>
                <c:pt idx="28">
                  <c:v>0.27110000000000001</c:v>
                </c:pt>
                <c:pt idx="29">
                  <c:v>-3.0000000000000001E-3</c:v>
                </c:pt>
                <c:pt idx="30">
                  <c:v>-9.1999999999999998E-2</c:v>
                </c:pt>
                <c:pt idx="31">
                  <c:v>-0.216</c:v>
                </c:pt>
                <c:pt idx="32">
                  <c:v>0.32900000000000001</c:v>
                </c:pt>
                <c:pt idx="33">
                  <c:v>0.121</c:v>
                </c:pt>
                <c:pt idx="34">
                  <c:v>6.6000000000000003E-2</c:v>
                </c:pt>
                <c:pt idx="35">
                  <c:v>0.126</c:v>
                </c:pt>
                <c:pt idx="36">
                  <c:v>6.2E-2</c:v>
                </c:pt>
                <c:pt idx="37">
                  <c:v>-0.375</c:v>
                </c:pt>
                <c:pt idx="38">
                  <c:v>0.29499999999999998</c:v>
                </c:pt>
                <c:pt idx="39">
                  <c:v>0.157</c:v>
                </c:pt>
                <c:pt idx="40">
                  <c:v>-1.8599999999999998E-2</c:v>
                </c:pt>
                <c:pt idx="41">
                  <c:v>0.15620000000000001</c:v>
                </c:pt>
                <c:pt idx="42">
                  <c:v>0.35010000000000002</c:v>
                </c:pt>
              </c:numCache>
            </c:numRef>
          </c:val>
        </c:ser>
        <c:ser>
          <c:idx val="1"/>
          <c:order val="1"/>
          <c:tx>
            <c:strRef>
              <c:f>'Figure 4.4'!$C$3</c:f>
              <c:strCache>
                <c:ptCount val="1"/>
                <c:pt idx="0">
                  <c:v>Wilshire 5000</c:v>
                </c:pt>
              </c:strCache>
            </c:strRef>
          </c:tx>
          <c:invertIfNegative val="0"/>
          <c:cat>
            <c:numRef>
              <c:f>'Figure 4.4'!$A$4:$A$46</c:f>
              <c:numCache>
                <c:formatCode>General</c:formatCode>
                <c:ptCount val="43"/>
                <c:pt idx="0">
                  <c:v>1971</c:v>
                </c:pt>
                <c:pt idx="1">
                  <c:v>1972</c:v>
                </c:pt>
                <c:pt idx="2">
                  <c:v>1973</c:v>
                </c:pt>
                <c:pt idx="3">
                  <c:v>1974</c:v>
                </c:pt>
                <c:pt idx="4">
                  <c:v>1975</c:v>
                </c:pt>
                <c:pt idx="5">
                  <c:v>1976</c:v>
                </c:pt>
                <c:pt idx="6">
                  <c:v>1977</c:v>
                </c:pt>
                <c:pt idx="7">
                  <c:v>1978</c:v>
                </c:pt>
                <c:pt idx="8">
                  <c:v>1979</c:v>
                </c:pt>
                <c:pt idx="9">
                  <c:v>1980</c:v>
                </c:pt>
                <c:pt idx="10">
                  <c:v>1981</c:v>
                </c:pt>
                <c:pt idx="11">
                  <c:v>1982</c:v>
                </c:pt>
                <c:pt idx="12">
                  <c:v>1983</c:v>
                </c:pt>
                <c:pt idx="13">
                  <c:v>1984</c:v>
                </c:pt>
                <c:pt idx="14">
                  <c:v>1985</c:v>
                </c:pt>
                <c:pt idx="15">
                  <c:v>1986</c:v>
                </c:pt>
                <c:pt idx="16">
                  <c:v>1987</c:v>
                </c:pt>
                <c:pt idx="17">
                  <c:v>1988</c:v>
                </c:pt>
                <c:pt idx="18">
                  <c:v>1989</c:v>
                </c:pt>
                <c:pt idx="19">
                  <c:v>1990</c:v>
                </c:pt>
                <c:pt idx="20">
                  <c:v>1991</c:v>
                </c:pt>
                <c:pt idx="21">
                  <c:v>1992</c:v>
                </c:pt>
                <c:pt idx="22">
                  <c:v>1993</c:v>
                </c:pt>
                <c:pt idx="23">
                  <c:v>1994</c:v>
                </c:pt>
                <c:pt idx="24">
                  <c:v>1995</c:v>
                </c:pt>
                <c:pt idx="25">
                  <c:v>1996</c:v>
                </c:pt>
                <c:pt idx="26">
                  <c:v>1997</c:v>
                </c:pt>
                <c:pt idx="27">
                  <c:v>1998</c:v>
                </c:pt>
                <c:pt idx="28">
                  <c:v>1999</c:v>
                </c:pt>
                <c:pt idx="29">
                  <c:v>2000</c:v>
                </c:pt>
                <c:pt idx="30">
                  <c:v>2001</c:v>
                </c:pt>
                <c:pt idx="31">
                  <c:v>2002</c:v>
                </c:pt>
                <c:pt idx="32">
                  <c:v>2003</c:v>
                </c:pt>
                <c:pt idx="33">
                  <c:v>2004</c:v>
                </c:pt>
                <c:pt idx="34">
                  <c:v>2005</c:v>
                </c:pt>
                <c:pt idx="35">
                  <c:v>2006</c:v>
                </c:pt>
                <c:pt idx="36">
                  <c:v>2007</c:v>
                </c:pt>
                <c:pt idx="37">
                  <c:v>2008</c:v>
                </c:pt>
                <c:pt idx="38">
                  <c:v>2009</c:v>
                </c:pt>
                <c:pt idx="39">
                  <c:v>2010</c:v>
                </c:pt>
                <c:pt idx="40">
                  <c:v>2011</c:v>
                </c:pt>
                <c:pt idx="41">
                  <c:v>2012</c:v>
                </c:pt>
                <c:pt idx="42">
                  <c:v>2013</c:v>
                </c:pt>
              </c:numCache>
            </c:numRef>
          </c:cat>
          <c:val>
            <c:numRef>
              <c:f>'Figure 4.4'!$C$4:$C$46</c:f>
              <c:numCache>
                <c:formatCode>0.0000</c:formatCode>
                <c:ptCount val="43"/>
                <c:pt idx="0">
                  <c:v>0.17680000000000001</c:v>
                </c:pt>
                <c:pt idx="1">
                  <c:v>0.17979999999999999</c:v>
                </c:pt>
                <c:pt idx="2">
                  <c:v>-0.1852</c:v>
                </c:pt>
                <c:pt idx="3">
                  <c:v>-0.28389999999999999</c:v>
                </c:pt>
                <c:pt idx="4">
                  <c:v>0.38469999999999999</c:v>
                </c:pt>
                <c:pt idx="5">
                  <c:v>0.26590000000000003</c:v>
                </c:pt>
                <c:pt idx="6">
                  <c:v>-2.64E-2</c:v>
                </c:pt>
                <c:pt idx="7">
                  <c:v>9.2700000000000005E-2</c:v>
                </c:pt>
                <c:pt idx="8">
                  <c:v>0.25559999999999999</c:v>
                </c:pt>
                <c:pt idx="9">
                  <c:v>0.3367</c:v>
                </c:pt>
                <c:pt idx="10">
                  <c:v>-3.7499999999999999E-2</c:v>
                </c:pt>
                <c:pt idx="11">
                  <c:v>0.18709999999999999</c:v>
                </c:pt>
                <c:pt idx="12">
                  <c:v>0.23469999999999999</c:v>
                </c:pt>
                <c:pt idx="13">
                  <c:v>3.0499999999999999E-2</c:v>
                </c:pt>
                <c:pt idx="14">
                  <c:v>0.3256</c:v>
                </c:pt>
                <c:pt idx="15">
                  <c:v>0.161</c:v>
                </c:pt>
                <c:pt idx="16">
                  <c:v>2.2700000000000001E-2</c:v>
                </c:pt>
                <c:pt idx="17">
                  <c:v>0.1794</c:v>
                </c:pt>
                <c:pt idx="18">
                  <c:v>0.29170000000000001</c:v>
                </c:pt>
                <c:pt idx="19">
                  <c:v>-6.1800000000000001E-2</c:v>
                </c:pt>
                <c:pt idx="20">
                  <c:v>0.34200000000000003</c:v>
                </c:pt>
                <c:pt idx="21">
                  <c:v>0.104</c:v>
                </c:pt>
                <c:pt idx="22">
                  <c:v>0.106</c:v>
                </c:pt>
                <c:pt idx="23">
                  <c:v>-2E-3</c:v>
                </c:pt>
                <c:pt idx="24">
                  <c:v>0.35799999999999998</c:v>
                </c:pt>
                <c:pt idx="25">
                  <c:v>0.21210000000000001</c:v>
                </c:pt>
                <c:pt idx="26">
                  <c:v>0.31290000000000001</c:v>
                </c:pt>
                <c:pt idx="27">
                  <c:v>0.23430000000000001</c:v>
                </c:pt>
                <c:pt idx="28">
                  <c:v>0.2356</c:v>
                </c:pt>
                <c:pt idx="29">
                  <c:v>-0.1089</c:v>
                </c:pt>
                <c:pt idx="30">
                  <c:v>-0.10970000000000001</c:v>
                </c:pt>
                <c:pt idx="31">
                  <c:v>-0.20860000000000001</c:v>
                </c:pt>
                <c:pt idx="32">
                  <c:v>0.31640000000000001</c:v>
                </c:pt>
                <c:pt idx="33">
                  <c:v>0.12620000000000001</c:v>
                </c:pt>
                <c:pt idx="34">
                  <c:v>6.3799999999999996E-2</c:v>
                </c:pt>
                <c:pt idx="35">
                  <c:v>0.1588</c:v>
                </c:pt>
                <c:pt idx="36">
                  <c:v>5.62E-2</c:v>
                </c:pt>
                <c:pt idx="37">
                  <c:v>-0.37230000000000002</c:v>
                </c:pt>
                <c:pt idx="38">
                  <c:v>0.28299999999999997</c:v>
                </c:pt>
                <c:pt idx="39">
                  <c:v>0.1716</c:v>
                </c:pt>
                <c:pt idx="40">
                  <c:v>9.7999999999999997E-3</c:v>
                </c:pt>
                <c:pt idx="41">
                  <c:v>0.16120000000000001</c:v>
                </c:pt>
                <c:pt idx="42">
                  <c:v>0.3306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45828608"/>
        <c:axId val="245830400"/>
      </c:barChart>
      <c:catAx>
        <c:axId val="2458286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-5400000" vert="horz"/>
          <a:lstStyle/>
          <a:p>
            <a:pPr>
              <a:defRPr/>
            </a:pPr>
            <a:endParaRPr lang="en-US"/>
          </a:p>
        </c:txPr>
        <c:crossAx val="245830400"/>
        <c:crosses val="autoZero"/>
        <c:auto val="1"/>
        <c:lblAlgn val="ctr"/>
        <c:lblOffset val="100"/>
        <c:tickLblSkip val="4"/>
        <c:noMultiLvlLbl val="0"/>
      </c:catAx>
      <c:valAx>
        <c:axId val="245830400"/>
        <c:scaling>
          <c:orientation val="minMax"/>
          <c:max val="0.4"/>
          <c:min val="-0.4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/>
                  <a:t>Rate of return (%)</a:t>
                </a:r>
              </a:p>
            </c:rich>
          </c:tx>
          <c:overlay val="0"/>
        </c:title>
        <c:numFmt formatCode="0%" sourceLinked="0"/>
        <c:majorTickMark val="out"/>
        <c:minorTickMark val="none"/>
        <c:tickLblPos val="nextTo"/>
        <c:crossAx val="2458286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379561837065444"/>
          <c:y val="0.63601804884274571"/>
          <c:w val="0.26432720422667738"/>
          <c:h val="0.13604830072332819"/>
        </c:manualLayout>
      </c:layout>
      <c:overlay val="0"/>
      <c:spPr>
        <a:ln>
          <a:solidFill>
            <a:sysClr val="windowText" lastClr="000000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F63588-EB0F-465F-92AC-4CF585413BD4}" type="datetimeFigureOut">
              <a:rPr lang="en-US" smtClean="0"/>
              <a:t>5/23/2016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ACEA5F-E44E-4B30-86AE-751D093941F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182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3962400"/>
            <a:ext cx="9144000" cy="1660962"/>
          </a:xfrm>
          <a:prstGeom prst="rect">
            <a:avLst/>
          </a:prstGeom>
          <a:solidFill>
            <a:srgbClr val="08425C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>
            <a:off x="0" y="1544540"/>
            <a:ext cx="9144000" cy="1351060"/>
          </a:xfrm>
          <a:prstGeom prst="rect">
            <a:avLst/>
          </a:prstGeom>
          <a:solidFill>
            <a:srgbClr val="08425C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1295400"/>
            <a:ext cx="1864230" cy="182880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2286000" y="1295400"/>
            <a:ext cx="6553200" cy="1828800"/>
          </a:xfrm>
          <a:prstGeom prst="rect">
            <a:avLst/>
          </a:prstGeom>
          <a:solidFill>
            <a:srgbClr val="7B1F1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478974" y="1408978"/>
            <a:ext cx="6207826" cy="1601643"/>
          </a:xfrm>
        </p:spPr>
        <p:txBody>
          <a:bodyPr anchor="b">
            <a:noAutofit/>
          </a:bodyPr>
          <a:lstStyle>
            <a:lvl1pPr>
              <a:defRPr sz="4400" b="0" cap="none" baseline="0">
                <a:solidFill>
                  <a:schemeClr val="bg1"/>
                </a:solidFill>
                <a:latin typeface="Helvetica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4068981"/>
            <a:ext cx="7004462" cy="14478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85000"/>
              <a:buFont typeface="Arial" pitchFamily="34" charset="0"/>
              <a:buNone/>
              <a:defRPr lang="en-US" sz="2800" i="0" kern="1200" dirty="0">
                <a:solidFill>
                  <a:srgbClr val="08425C"/>
                </a:solidFill>
                <a:latin typeface="Helvetica" pitchFamily="34" charset="0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Bodie, Kane, and Marcus</a:t>
            </a:r>
          </a:p>
          <a:p>
            <a:r>
              <a:rPr lang="en-US" i="1" dirty="0" smtClean="0"/>
              <a:t>Essentials of Investments</a:t>
            </a:r>
          </a:p>
          <a:p>
            <a:r>
              <a:rPr lang="en-US" i="0" dirty="0" smtClean="0"/>
              <a:t>Tenth Edition</a:t>
            </a:r>
            <a:endParaRPr lang="en-US" i="1" dirty="0" smtClean="0"/>
          </a:p>
        </p:txBody>
      </p:sp>
      <p:cxnSp>
        <p:nvCxnSpPr>
          <p:cNvPr id="5" name="Straight Connector 4"/>
          <p:cNvCxnSpPr/>
          <p:nvPr userDrawn="1"/>
        </p:nvCxnSpPr>
        <p:spPr>
          <a:xfrm flipH="1">
            <a:off x="152400" y="1143000"/>
            <a:ext cx="891540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181100" y="1131125"/>
            <a:ext cx="0" cy="214884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 flipH="1" flipV="1">
            <a:off x="157350" y="3255030"/>
            <a:ext cx="2011680" cy="0"/>
          </a:xfrm>
          <a:prstGeom prst="line">
            <a:avLst/>
          </a:prstGeom>
          <a:ln w="57150">
            <a:solidFill>
              <a:srgbClr val="C586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578922" y="1344485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+mj-lt"/>
              </a:rPr>
              <a:t>Chapter</a:t>
            </a:r>
            <a:endParaRPr lang="en-US" sz="2000" b="1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737" y="1143000"/>
            <a:ext cx="8229600" cy="4876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/>
            </a:lvl1pPr>
            <a:lvl2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800"/>
            </a:lvl2pPr>
            <a:lvl3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400"/>
            </a:lvl3pPr>
            <a:lvl4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2000"/>
            </a:lvl4pPr>
            <a:lvl5pPr>
              <a:spcBef>
                <a:spcPts val="600"/>
              </a:spcBef>
              <a:spcAft>
                <a:spcPts val="600"/>
              </a:spcAft>
              <a:buClr>
                <a:srgbClr val="BD130F"/>
              </a:buCl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5/23/2016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-3463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Slide Number Placeholder 5"/>
          <p:cNvSpPr txBox="1">
            <a:spLocks/>
          </p:cNvSpPr>
          <p:nvPr userDrawn="1"/>
        </p:nvSpPr>
        <p:spPr>
          <a:xfrm>
            <a:off x="7928263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3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rgbClr val="0B5B7F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291933"/>
            <a:ext cx="3931920" cy="639762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rgbClr val="0B5B7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053933"/>
            <a:ext cx="3931920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BD130F"/>
              </a:buClr>
              <a:defRPr sz="2400"/>
            </a:lvl1pPr>
            <a:lvl2pPr>
              <a:buClr>
                <a:srgbClr val="BD130F"/>
              </a:buClr>
              <a:defRPr sz="2000"/>
            </a:lvl2pPr>
            <a:lvl3pPr>
              <a:buClr>
                <a:srgbClr val="BD130F"/>
              </a:buClr>
              <a:defRPr sz="1800"/>
            </a:lvl3pPr>
            <a:lvl4pPr>
              <a:buClr>
                <a:srgbClr val="BD130F"/>
              </a:buClr>
              <a:defRPr sz="1600"/>
            </a:lvl4pPr>
            <a:lvl5pPr>
              <a:buClr>
                <a:srgbClr val="BD130F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28600" y="6513022"/>
            <a:ext cx="2895600" cy="329184"/>
          </a:xfrm>
          <a:prstGeom prst="rect">
            <a:avLst/>
          </a:prstGeom>
        </p:spPr>
        <p:txBody>
          <a:bodyPr/>
          <a:lstStyle/>
          <a:p>
            <a:fld id="{2527BE3B-A1AD-4533-AC82-542C3072038F}" type="datetimeFigureOut">
              <a:rPr lang="en-US" smtClean="0"/>
              <a:t>5/23/2016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0" y="6502631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391400" y="6513022"/>
            <a:ext cx="1066800" cy="329184"/>
          </a:xfrm>
          <a:prstGeom prst="rect">
            <a:avLst/>
          </a:prstGeom>
        </p:spPr>
        <p:txBody>
          <a:bodyPr/>
          <a:lstStyle/>
          <a:p>
            <a:fld id="{6B3F3C93-D347-43C1-96C4-29FBAD3DA73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3632264"/>
            <a:ext cx="4709160" cy="794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72737" y="990600"/>
            <a:ext cx="8991600" cy="0"/>
          </a:xfrm>
          <a:prstGeom prst="line">
            <a:avLst/>
          </a:prstGeom>
          <a:ln w="28575">
            <a:solidFill>
              <a:srgbClr val="BD130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 userDrawn="1"/>
        </p:nvSpPr>
        <p:spPr>
          <a:xfrm>
            <a:off x="0" y="6497089"/>
            <a:ext cx="9144000" cy="365760"/>
          </a:xfrm>
          <a:prstGeom prst="rect">
            <a:avLst/>
          </a:prstGeom>
          <a:solidFill>
            <a:srgbClr val="0842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901145" y="6517871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6B3F3C93-D347-43C1-96C4-29FBAD3DA73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0"/>
            <a:ext cx="9144000" cy="182880"/>
          </a:xfrm>
          <a:prstGeom prst="rect">
            <a:avLst/>
          </a:prstGeom>
          <a:solidFill>
            <a:srgbClr val="073D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ooter Placeholder 4"/>
          <p:cNvSpPr txBox="1">
            <a:spLocks/>
          </p:cNvSpPr>
          <p:nvPr userDrawn="1"/>
        </p:nvSpPr>
        <p:spPr>
          <a:xfrm>
            <a:off x="0" y="6604907"/>
            <a:ext cx="9144000" cy="2530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l" defTabSz="914400" rtl="0" eaLnBrk="1" latinLnBrk="0" hangingPunct="1">
              <a:defRPr sz="80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>
                <a:solidFill>
                  <a:schemeClr val="bg1"/>
                </a:solidFill>
              </a:rPr>
              <a:t>Copyright © 2017 McGraw-Hill Education. All rights reserved. No reproduction or distribution without the prior written consent of McGraw-Hill Education.</a:t>
            </a:r>
            <a:endParaRPr lang="en-US" sz="7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213" y="152400"/>
            <a:ext cx="8565574" cy="8364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9" r:id="rId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0B5B7F"/>
          </a:solidFill>
          <a:latin typeface="+mj-lt"/>
          <a:ea typeface="+mj-ea"/>
          <a:cs typeface="Aharoni" pitchFamily="2" charset="-79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1532177"/>
            <a:ext cx="6553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Mutual Funds and Other Investment Companies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532177"/>
            <a:ext cx="1524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chemeClr val="bg1"/>
                </a:solidFill>
              </a:rPr>
              <a:t>4</a:t>
            </a:r>
            <a:endParaRPr lang="en-US" sz="88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922" y="4114800"/>
            <a:ext cx="5181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Bodie, Kane, and Marcus</a:t>
            </a:r>
          </a:p>
          <a:p>
            <a:r>
              <a:rPr lang="en-US" sz="2800" i="1" dirty="0" smtClean="0">
                <a:solidFill>
                  <a:srgbClr val="08425C"/>
                </a:solidFill>
                <a:latin typeface="Helvetica" pitchFamily="34" charset="0"/>
              </a:rPr>
              <a:t>Essentials of Investments </a:t>
            </a:r>
            <a:r>
              <a:rPr lang="en-US" sz="2800" dirty="0" smtClean="0">
                <a:solidFill>
                  <a:srgbClr val="08425C"/>
                </a:solidFill>
                <a:latin typeface="Helvetica" pitchFamily="34" charset="0"/>
              </a:rPr>
              <a:t>Tenth Edition</a:t>
            </a:r>
            <a:endParaRPr lang="en-US" sz="2800" i="1" dirty="0">
              <a:solidFill>
                <a:srgbClr val="08425C"/>
              </a:solidFill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5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4.4 Costs of Investing in Mutual Funds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r>
              <a:rPr lang="en-US" dirty="0" smtClean="0"/>
              <a:t>Fees, Loads, and Performance</a:t>
            </a:r>
          </a:p>
          <a:p>
            <a:pPr lvl="1"/>
            <a:r>
              <a:rPr lang="en-US" dirty="0" smtClean="0"/>
              <a:t>Gross performance of load funds is statistically identical to gross performance of no-load funds</a:t>
            </a:r>
          </a:p>
          <a:p>
            <a:pPr lvl="1"/>
            <a:r>
              <a:rPr lang="en-US" dirty="0" smtClean="0"/>
              <a:t>Funds with high expenses tend to be poorer performers</a:t>
            </a:r>
          </a:p>
          <a:p>
            <a:pPr lvl="2"/>
            <a:r>
              <a:rPr lang="en-US" sz="2800" dirty="0" smtClean="0"/>
              <a:t>12b-1 charges should be added to expense ratios</a:t>
            </a:r>
          </a:p>
          <a:p>
            <a:pPr lvl="2"/>
            <a:r>
              <a:rPr lang="en-US" sz="2800" dirty="0" smtClean="0"/>
              <a:t>Compare costs with Morningstar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0539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4.4 Costs of Investing in Mutual Funds HERE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NAV and Effective Load</a:t>
            </a:r>
          </a:p>
          <a:p>
            <a:pPr lvl="1"/>
            <a:r>
              <a:rPr lang="en-US" dirty="0" smtClean="0"/>
              <a:t>Cost to initially purchase one share of load fund = NAV + Front-end load (%) (if any)</a:t>
            </a:r>
          </a:p>
          <a:p>
            <a:pPr lvl="1"/>
            <a:r>
              <a:rPr lang="en-US" dirty="0" smtClean="0"/>
              <a:t>Stated loads typically range from 0 to 8.5%</a:t>
            </a:r>
          </a:p>
          <a:p>
            <a:pPr lvl="1"/>
            <a:r>
              <a:rPr lang="en-US" dirty="0" smtClean="0"/>
              <a:t>Load is designed to offset expenses of marketing the fund; it goes to broker who sells fund to investor</a:t>
            </a:r>
          </a:p>
          <a:p>
            <a:pPr lvl="1"/>
            <a:r>
              <a:rPr lang="en-US" dirty="0" smtClean="0"/>
              <a:t>Effective load greater than stated load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215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4.4 Costs of Investing in Mutual Funds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Fees and Mutual Fund Returns</a:t>
            </a:r>
          </a:p>
          <a:p>
            <a:pPr lvl="1"/>
            <a:r>
              <a:rPr lang="en-US" dirty="0" smtClean="0"/>
              <a:t>Soft dollars: Value of research services brokerage house provides “free of charge” in exchange for business</a:t>
            </a:r>
            <a:endParaRPr lang="en-US" dirty="0"/>
          </a:p>
        </p:txBody>
      </p:sp>
      <p:graphicFrame>
        <p:nvGraphicFramePr>
          <p:cNvPr id="819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9989962"/>
              </p:ext>
            </p:extLst>
          </p:nvPr>
        </p:nvGraphicFramePr>
        <p:xfrm>
          <a:off x="228600" y="3657600"/>
          <a:ext cx="8610600" cy="916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4279680" imgH="457200" progId="Equation.3">
                  <p:embed/>
                </p:oleObj>
              </mc:Choice>
              <mc:Fallback>
                <p:oleObj name="Equation" r:id="rId3" imgW="42796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657600"/>
                        <a:ext cx="8610600" cy="9167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5872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763000" cy="836426"/>
          </a:xfrm>
        </p:spPr>
        <p:txBody>
          <a:bodyPr>
            <a:noAutofit/>
          </a:bodyPr>
          <a:lstStyle/>
          <a:p>
            <a:r>
              <a:rPr lang="en-US" sz="3000" dirty="0" smtClean="0"/>
              <a:t>Table 4.2 Costs on Investment Performance: Example</a:t>
            </a:r>
            <a:endParaRPr lang="en-US" sz="3000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575" y="2649090"/>
            <a:ext cx="6800850" cy="306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1282583"/>
            <a:ext cx="80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Fund </a:t>
            </a:r>
            <a:r>
              <a:rPr lang="en-US" sz="1600" dirty="0"/>
              <a:t>A is no-load with .5% expense ratio, Fund B is no-load with 1.5% total expense ratio, and Fund C </a:t>
            </a:r>
            <a:r>
              <a:rPr lang="en-US" sz="1600" dirty="0" smtClean="0"/>
              <a:t>has an </a:t>
            </a:r>
            <a:r>
              <a:rPr lang="en-US" sz="1600" dirty="0"/>
              <a:t>8% load on purchases </a:t>
            </a:r>
            <a:r>
              <a:rPr lang="en-US" sz="1600" dirty="0" smtClean="0"/>
              <a:t>and a </a:t>
            </a:r>
            <a:r>
              <a:rPr lang="en-US" sz="1600" dirty="0"/>
              <a:t>1% expense ratio. Gross return on all funds is 12% per year before expenses</a:t>
            </a:r>
            <a:r>
              <a:rPr lang="en-US" sz="1600" dirty="0" smtClean="0"/>
              <a:t>.</a:t>
            </a:r>
            <a:endParaRPr lang="en-US" sz="1600" dirty="0"/>
          </a:p>
        </p:txBody>
      </p:sp>
      <p:sp>
        <p:nvSpPr>
          <p:cNvPr id="3" name="Rectangle 2"/>
          <p:cNvSpPr/>
          <p:nvPr/>
        </p:nvSpPr>
        <p:spPr>
          <a:xfrm>
            <a:off x="6085683" y="6096000"/>
            <a:ext cx="30273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* After front-end load, if any.</a:t>
            </a:r>
          </a:p>
        </p:txBody>
      </p:sp>
    </p:spTree>
    <p:extLst>
      <p:ext uri="{BB962C8B-B14F-4D97-AF65-F5344CB8AC3E}">
        <p14:creationId xmlns:p14="http://schemas.microsoft.com/office/powerpoint/2010/main" val="22253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4.5 Taxation of Mutual Fund Income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General Tax Rules</a:t>
            </a:r>
          </a:p>
          <a:p>
            <a:pPr lvl="1"/>
            <a:r>
              <a:rPr lang="en-US" dirty="0" smtClean="0"/>
              <a:t>Fund not taxed if diversified and income distributed</a:t>
            </a:r>
          </a:p>
          <a:p>
            <a:pPr lvl="1"/>
            <a:r>
              <a:rPr lang="en-US" dirty="0" smtClean="0"/>
              <a:t>Investor taxed on capital gain and dividend distributions</a:t>
            </a:r>
          </a:p>
          <a:p>
            <a:pPr lvl="1"/>
            <a:r>
              <a:rPr lang="en-US" dirty="0" smtClean="0"/>
              <a:t>Turnover: Ratio of trading activity to assets of portfolio</a:t>
            </a:r>
          </a:p>
          <a:p>
            <a:pPr lvl="1"/>
            <a:r>
              <a:rPr lang="en-US" dirty="0" smtClean="0"/>
              <a:t>Portfolio turnover may affect investor’s tax 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111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4.5 Taxation of Mutual Fund Income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Implications of Fund Turnover</a:t>
            </a:r>
          </a:p>
          <a:p>
            <a:pPr lvl="1"/>
            <a:r>
              <a:rPr lang="en-US" dirty="0" smtClean="0"/>
              <a:t>Fund pays commission costs on portfolio purchases and sales—charged against NAV</a:t>
            </a:r>
          </a:p>
          <a:p>
            <a:pPr lvl="1"/>
            <a:r>
              <a:rPr lang="en-US" dirty="0" smtClean="0"/>
              <a:t>Turnover rate measured as annual total asset value bought or sold in a year divided by average total asset value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80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4.6 Exchange-Traded Funds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786388"/>
              </p:ext>
            </p:extLst>
          </p:nvPr>
        </p:nvGraphicFramePr>
        <p:xfrm>
          <a:off x="457200" y="3048000"/>
          <a:ext cx="8382000" cy="2148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91000"/>
                <a:gridCol w="4191000"/>
              </a:tblGrid>
              <a:tr h="23664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Potential Advantages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Potential Disadvantages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l"/>
                      <a:r>
                        <a:rPr lang="en-US" sz="1800" b="0" baseline="0" dirty="0" smtClean="0"/>
                        <a:t>Trade Continuously throughout the 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Small deviations from NAV possible</a:t>
                      </a:r>
                    </a:p>
                  </a:txBody>
                  <a:tcPr/>
                </a:tc>
              </a:tr>
              <a:tr h="35347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Can be sold or purchased on margin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0" dirty="0" smtClean="0"/>
                        <a:t>Brokerage commission to buy ETF</a:t>
                      </a:r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dirty="0" smtClean="0"/>
                        <a:t>Potentially lower tax rates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 smtClean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l"/>
                      <a:r>
                        <a:rPr lang="en-US" sz="1800" b="0" dirty="0" smtClean="0"/>
                        <a:t>Lower costs (no marketing, lower fund expenses)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n-US" sz="1800" b="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" y="13716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/>
              <a:t>Exchange-Traded Funds: </a:t>
            </a:r>
            <a:r>
              <a:rPr lang="en-US" sz="2800" dirty="0"/>
              <a:t>Offshoots of mutual funds that allow </a:t>
            </a:r>
            <a:r>
              <a:rPr lang="en-US" sz="2800" dirty="0" smtClean="0"/>
              <a:t>investor to </a:t>
            </a:r>
            <a:r>
              <a:rPr lang="en-US" sz="2800" dirty="0"/>
              <a:t>trade index </a:t>
            </a:r>
            <a:r>
              <a:rPr lang="en-US" sz="2800" dirty="0" smtClean="0"/>
              <a:t>portfolios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65418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Figure 4.2 Assets in ETFs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31613294"/>
              </p:ext>
            </p:extLst>
          </p:nvPr>
        </p:nvGraphicFramePr>
        <p:xfrm>
          <a:off x="0" y="1143000"/>
          <a:ext cx="8839200" cy="50096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6152606"/>
            <a:ext cx="883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Source: Investment Company Institute, 2010-2014 </a:t>
            </a:r>
            <a:r>
              <a:rPr lang="en-US" sz="1400" i="1" dirty="0" smtClean="0"/>
              <a:t>Investment Company Fact Books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520368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152400"/>
            <a:ext cx="9067800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Figure 4.3 Investment Company Assets under Management, 2013 ($ Billion)</a:t>
            </a:r>
            <a:endParaRPr lang="en-US" sz="28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2881534"/>
              </p:ext>
            </p:extLst>
          </p:nvPr>
        </p:nvGraphicFramePr>
        <p:xfrm>
          <a:off x="685800" y="1219200"/>
          <a:ext cx="78486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152400" y="6172200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400" dirty="0">
                <a:solidFill>
                  <a:srgbClr val="292934"/>
                </a:solidFill>
              </a:rPr>
              <a:t>Source: Investment Company Institute, </a:t>
            </a:r>
            <a:r>
              <a:rPr lang="en-US" sz="1400" dirty="0" smtClean="0">
                <a:solidFill>
                  <a:srgbClr val="292934"/>
                </a:solidFill>
              </a:rPr>
              <a:t>2014 </a:t>
            </a:r>
            <a:r>
              <a:rPr lang="en-US" sz="1400" i="1" dirty="0">
                <a:solidFill>
                  <a:srgbClr val="292934"/>
                </a:solidFill>
              </a:rPr>
              <a:t>Investment Company Fact </a:t>
            </a:r>
            <a:r>
              <a:rPr lang="en-US" sz="1400" i="1" dirty="0" smtClean="0">
                <a:solidFill>
                  <a:srgbClr val="292934"/>
                </a:solidFill>
              </a:rPr>
              <a:t>Book</a:t>
            </a:r>
            <a:endParaRPr lang="en-US" sz="1400" i="1" dirty="0">
              <a:solidFill>
                <a:srgbClr val="292934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726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" y="152400"/>
            <a:ext cx="8686800" cy="836426"/>
          </a:xfrm>
        </p:spPr>
        <p:txBody>
          <a:bodyPr>
            <a:noAutofit/>
          </a:bodyPr>
          <a:lstStyle/>
          <a:p>
            <a:r>
              <a:rPr lang="en-US" sz="3200" dirty="0" smtClean="0"/>
              <a:t>4.7 Mutual Fund Investment Performance: Figure 4.4</a:t>
            </a:r>
            <a:endParaRPr lang="en-US" sz="32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8173240"/>
              </p:ext>
            </p:extLst>
          </p:nvPr>
        </p:nvGraphicFramePr>
        <p:xfrm>
          <a:off x="457200" y="2020906"/>
          <a:ext cx="8544584" cy="43798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2133600"/>
          </a:xfrm>
        </p:spPr>
        <p:txBody>
          <a:bodyPr/>
          <a:lstStyle/>
          <a:p>
            <a:r>
              <a:rPr lang="en-US" sz="2800" dirty="0"/>
              <a:t>On average, mutual fund performance less than broad market </a:t>
            </a:r>
            <a:r>
              <a:rPr lang="en-US" sz="2800" dirty="0" smtClean="0"/>
              <a:t>performance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837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4.1 Investment Companies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76800"/>
          </a:xfrm>
        </p:spPr>
        <p:txBody>
          <a:bodyPr/>
          <a:lstStyle/>
          <a:p>
            <a:r>
              <a:rPr lang="en-US" dirty="0" smtClean="0"/>
              <a:t>Functions</a:t>
            </a:r>
          </a:p>
          <a:p>
            <a:pPr lvl="1"/>
            <a:r>
              <a:rPr lang="en-US" dirty="0" smtClean="0"/>
              <a:t>Record keeping and administration</a:t>
            </a:r>
          </a:p>
          <a:p>
            <a:pPr lvl="1"/>
            <a:r>
              <a:rPr lang="en-US" dirty="0" smtClean="0"/>
              <a:t>Diversification and divisibility</a:t>
            </a:r>
          </a:p>
          <a:p>
            <a:pPr lvl="1"/>
            <a:r>
              <a:rPr lang="en-US" dirty="0" smtClean="0"/>
              <a:t>Professional management</a:t>
            </a:r>
          </a:p>
          <a:p>
            <a:pPr lvl="1"/>
            <a:r>
              <a:rPr lang="en-US" dirty="0" smtClean="0"/>
              <a:t>Lower transaction costs</a:t>
            </a:r>
          </a:p>
          <a:p>
            <a:r>
              <a:rPr lang="en-US" dirty="0" smtClean="0"/>
              <a:t>Definitions</a:t>
            </a:r>
          </a:p>
          <a:p>
            <a:pPr lvl="1"/>
            <a:r>
              <a:rPr lang="en-US" dirty="0" smtClean="0"/>
              <a:t>Investment company:  Financial intermediaries</a:t>
            </a:r>
          </a:p>
          <a:p>
            <a:pPr lvl="1"/>
            <a:r>
              <a:rPr lang="en-US" dirty="0" smtClean="0"/>
              <a:t>Net asset value (NAV): Assets minus liabilities per share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24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3999" cy="836426"/>
          </a:xfrm>
        </p:spPr>
        <p:txBody>
          <a:bodyPr>
            <a:noAutofit/>
          </a:bodyPr>
          <a:lstStyle/>
          <a:p>
            <a:r>
              <a:rPr lang="en-US" sz="3400" dirty="0" smtClean="0"/>
              <a:t>4.7 Mutual Fund Investment Performance Persistence</a:t>
            </a:r>
            <a:endParaRPr lang="en-US" sz="3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1219200"/>
          </a:xfrm>
        </p:spPr>
        <p:txBody>
          <a:bodyPr/>
          <a:lstStyle/>
          <a:p>
            <a:r>
              <a:rPr lang="en-US" sz="2800" dirty="0" smtClean="0"/>
              <a:t>Evidence suggests some persistence in positive performance over </a:t>
            </a:r>
            <a:r>
              <a:rPr lang="en-US" sz="2800" dirty="0"/>
              <a:t>certain horizons 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36" y="2286000"/>
            <a:ext cx="7115603" cy="355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2143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4.8 Information on Mutual Funds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Sources of Information on Mutual Funds</a:t>
            </a:r>
          </a:p>
          <a:p>
            <a:pPr lvl="1"/>
            <a:r>
              <a:rPr lang="en-US" dirty="0" smtClean="0"/>
              <a:t>Morningstar (www.morningstar.com)</a:t>
            </a:r>
          </a:p>
          <a:p>
            <a:pPr lvl="1"/>
            <a:r>
              <a:rPr lang="en-US" dirty="0" smtClean="0"/>
              <a:t>Fund prospectus</a:t>
            </a:r>
          </a:p>
          <a:p>
            <a:pPr lvl="1"/>
            <a:r>
              <a:rPr lang="en-US" dirty="0" smtClean="0"/>
              <a:t>Yahoo!</a:t>
            </a:r>
          </a:p>
          <a:p>
            <a:pPr lvl="1"/>
            <a:r>
              <a:rPr lang="en-US" i="1" smtClean="0"/>
              <a:t>The Wall </a:t>
            </a:r>
            <a:r>
              <a:rPr lang="en-US" i="1" dirty="0" smtClean="0"/>
              <a:t>Street Journal</a:t>
            </a:r>
          </a:p>
          <a:p>
            <a:pPr lvl="1"/>
            <a:r>
              <a:rPr lang="en-US" dirty="0" smtClean="0"/>
              <a:t>Investment Company Institute (www.ici.org)</a:t>
            </a:r>
          </a:p>
          <a:p>
            <a:pPr lvl="1"/>
            <a:r>
              <a:rPr lang="en-US" dirty="0" smtClean="0"/>
              <a:t>American Institute of Individual Investors</a:t>
            </a:r>
          </a:p>
          <a:p>
            <a:pPr lvl="1"/>
            <a:r>
              <a:rPr lang="en-US" dirty="0" smtClean="0"/>
              <a:t>Brokers</a:t>
            </a:r>
          </a:p>
        </p:txBody>
      </p:sp>
    </p:spTree>
    <p:extLst>
      <p:ext uri="{BB962C8B-B14F-4D97-AF65-F5344CB8AC3E}">
        <p14:creationId xmlns:p14="http://schemas.microsoft.com/office/powerpoint/2010/main" val="288543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4.2 Types of Investment Companies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Unit Investment Trusts</a:t>
            </a:r>
          </a:p>
          <a:p>
            <a:pPr lvl="1"/>
            <a:r>
              <a:rPr lang="en-US" dirty="0" smtClean="0"/>
              <a:t>Money pooled from many investors is invested in portfolio fixed for life of fund</a:t>
            </a:r>
          </a:p>
          <a:p>
            <a:r>
              <a:rPr lang="en-US" dirty="0" smtClean="0"/>
              <a:t>Managed Investment Companies</a:t>
            </a:r>
          </a:p>
          <a:p>
            <a:pPr lvl="1"/>
            <a:r>
              <a:rPr lang="en-US" dirty="0" smtClean="0"/>
              <a:t>A professional investment firm that manages a portfolio </a:t>
            </a:r>
            <a:r>
              <a:rPr lang="en-US" dirty="0"/>
              <a:t>for an annual </a:t>
            </a:r>
            <a:r>
              <a:rPr lang="en-US" dirty="0" smtClean="0"/>
              <a:t>fee</a:t>
            </a:r>
          </a:p>
          <a:p>
            <a:pPr lvl="1"/>
            <a:r>
              <a:rPr lang="en-US" dirty="0" smtClean="0"/>
              <a:t>Load: Sales commission charged on mutual fund</a:t>
            </a:r>
          </a:p>
          <a:p>
            <a:pPr lvl="1"/>
            <a:r>
              <a:rPr lang="en-US" dirty="0" smtClean="0"/>
              <a:t>Open-end </a:t>
            </a:r>
            <a:r>
              <a:rPr lang="en-US" dirty="0"/>
              <a:t>or Closed-end fund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51752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152400"/>
            <a:ext cx="9143999" cy="836426"/>
          </a:xfrm>
        </p:spPr>
        <p:txBody>
          <a:bodyPr>
            <a:normAutofit/>
          </a:bodyPr>
          <a:lstStyle/>
          <a:p>
            <a:r>
              <a:rPr lang="en-US" sz="3400" dirty="0" smtClean="0"/>
              <a:t>4.2 Types of Investment Companies: Open vs. Closed</a:t>
            </a:r>
            <a:endParaRPr lang="en-US" sz="3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6363682"/>
              </p:ext>
            </p:extLst>
          </p:nvPr>
        </p:nvGraphicFramePr>
        <p:xfrm>
          <a:off x="152400" y="2438400"/>
          <a:ext cx="88392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3124200"/>
                <a:gridCol w="3276600"/>
              </a:tblGrid>
              <a:tr h="486972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Open-End Funds</a:t>
                      </a:r>
                      <a:endParaRPr lang="en-US" sz="20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Closed-End</a:t>
                      </a:r>
                      <a:r>
                        <a:rPr lang="en-US" sz="2000" baseline="0" dirty="0" smtClean="0"/>
                        <a:t> Funds</a:t>
                      </a:r>
                      <a:endParaRPr lang="en-US" sz="20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1267398"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Shares Outstanding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/>
                        <a:t>Change when new shares are sold or old shares are redeemed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 change unless new stock</a:t>
                      </a:r>
                      <a:r>
                        <a:rPr lang="en-US" sz="2000" baseline="0" dirty="0" smtClean="0"/>
                        <a:t> is offered</a:t>
                      </a:r>
                      <a:endParaRPr lang="en-US" sz="2000" dirty="0" smtClean="0"/>
                    </a:p>
                  </a:txBody>
                  <a:tcPr/>
                </a:tc>
              </a:tr>
              <a:tr h="12174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/>
                        <a:t>Pricing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Fund Share Price</a:t>
                      </a:r>
                      <a:r>
                        <a:rPr lang="en-US" sz="2000" baseline="0" dirty="0" smtClean="0"/>
                        <a:t> = Net Asset Value (NAV)</a:t>
                      </a:r>
                      <a:endParaRPr lang="en-US" sz="2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Fund Share Price may trade at a premium or discount to NAV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841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4.2 Types of Investment Companies: Other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932189"/>
              </p:ext>
            </p:extLst>
          </p:nvPr>
        </p:nvGraphicFramePr>
        <p:xfrm>
          <a:off x="533400" y="1752600"/>
          <a:ext cx="8077200" cy="403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4419600"/>
              </a:tblGrid>
              <a:tr h="518677">
                <a:tc>
                  <a:txBody>
                    <a:bodyPr/>
                    <a:lstStyle/>
                    <a:p>
                      <a:r>
                        <a:rPr lang="en-US" sz="2000" smtClean="0"/>
                        <a:t>Investment Organization</a:t>
                      </a:r>
                      <a:endParaRPr lang="en-US" sz="20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Characteristics</a:t>
                      </a:r>
                      <a:endParaRPr lang="en-US" sz="20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1448468">
                <a:tc>
                  <a:txBody>
                    <a:bodyPr/>
                    <a:lstStyle/>
                    <a:p>
                      <a:pPr algn="r"/>
                      <a:r>
                        <a:rPr lang="en-US" sz="2000" b="1" baseline="0" dirty="0" smtClean="0"/>
                        <a:t>Commingled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Partnership of investors pooling funds; designed</a:t>
                      </a:r>
                      <a:r>
                        <a:rPr lang="en-US" sz="2000" baseline="0" dirty="0" smtClean="0"/>
                        <a:t> for trusts/larger retirement accounts to get professional management for a fee</a:t>
                      </a:r>
                      <a:endParaRPr lang="en-US" sz="2000" dirty="0" smtClean="0"/>
                    </a:p>
                  </a:txBody>
                  <a:tcPr/>
                </a:tc>
              </a:tr>
              <a:tr h="77476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Real</a:t>
                      </a:r>
                      <a:r>
                        <a:rPr lang="en-US" sz="2000" b="1" baseline="0" dirty="0" smtClean="0"/>
                        <a:t> Estate Investment Trust (REITs)</a:t>
                      </a:r>
                      <a:endParaRPr lang="en-US" sz="20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Similar to closed-end</a:t>
                      </a:r>
                      <a:r>
                        <a:rPr lang="en-US" sz="2000" baseline="0" dirty="0" smtClean="0"/>
                        <a:t> funds; invests in real estate/real estate loans</a:t>
                      </a:r>
                      <a:endParaRPr lang="en-US" sz="2000" dirty="0"/>
                    </a:p>
                  </a:txBody>
                  <a:tcPr/>
                </a:tc>
              </a:tr>
              <a:tr h="1296693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Hedge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Private investment pools; exempt</a:t>
                      </a:r>
                      <a:r>
                        <a:rPr lang="en-US" sz="2000" baseline="0" dirty="0" smtClean="0"/>
                        <a:t> from SEC regulation.  Can be speculative in nature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894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4.3 Mutual Funds: Investment Policies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036233"/>
              </p:ext>
            </p:extLst>
          </p:nvPr>
        </p:nvGraphicFramePr>
        <p:xfrm>
          <a:off x="228600" y="1219200"/>
          <a:ext cx="8763000" cy="4942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0"/>
                <a:gridCol w="5410200"/>
              </a:tblGrid>
              <a:tr h="23664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Investment Policy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Characteristics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660851">
                <a:tc>
                  <a:txBody>
                    <a:bodyPr/>
                    <a:lstStyle/>
                    <a:p>
                      <a:pPr algn="r"/>
                      <a:r>
                        <a:rPr lang="en-US" sz="1800" b="1" baseline="0" dirty="0" smtClean="0"/>
                        <a:t>Money Market Mutual Fund (MMMF)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Commercial</a:t>
                      </a:r>
                      <a:r>
                        <a:rPr lang="en-US" sz="1800" baseline="0" dirty="0" smtClean="0"/>
                        <a:t> Paper, Repurchase Agreements, CDs</a:t>
                      </a:r>
                      <a:endParaRPr lang="en-US" sz="1800" dirty="0" smtClean="0"/>
                    </a:p>
                  </a:txBody>
                  <a:tcPr/>
                </a:tc>
              </a:tr>
              <a:tr h="353478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Equity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Stocks, Some fixed-income or</a:t>
                      </a:r>
                      <a:r>
                        <a:rPr lang="en-US" sz="1800" baseline="0" dirty="0" smtClean="0"/>
                        <a:t> other securities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Equity</a:t>
                      </a:r>
                      <a:r>
                        <a:rPr lang="en-US" sz="1800" b="1" baseline="0" dirty="0" smtClean="0"/>
                        <a:t> Sector Funds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Stocks</a:t>
                      </a:r>
                      <a:r>
                        <a:rPr lang="en-US" sz="1800" baseline="0" dirty="0" smtClean="0"/>
                        <a:t> concentrated in a particular industry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Bond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Specialize in fixed-income (bond) sector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Global</a:t>
                      </a:r>
                      <a:r>
                        <a:rPr lang="en-US" sz="1800" b="1" baseline="0" dirty="0" smtClean="0"/>
                        <a:t> Funds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World wide securities, including the U.S.A.  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International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World wide securities, excluding</a:t>
                      </a:r>
                      <a:r>
                        <a:rPr lang="en-US" sz="1800" baseline="0" dirty="0" smtClean="0"/>
                        <a:t> the U.S.A.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International Regional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Foreign</a:t>
                      </a:r>
                      <a:r>
                        <a:rPr lang="en-US" sz="1800" baseline="0" dirty="0" smtClean="0"/>
                        <a:t> securities concentrated in certain regions</a:t>
                      </a:r>
                      <a:endParaRPr lang="en-US" sz="1800" dirty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Emerging Markets Funds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Securities</a:t>
                      </a:r>
                      <a:r>
                        <a:rPr lang="en-US" sz="1800" baseline="0" dirty="0" smtClean="0"/>
                        <a:t> from developing nations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212" y="152400"/>
            <a:ext cx="8778587" cy="83642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4.3 Mutual Funds: Investment Policies Continued 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1334629"/>
              </p:ext>
            </p:extLst>
          </p:nvPr>
        </p:nvGraphicFramePr>
        <p:xfrm>
          <a:off x="228600" y="1447800"/>
          <a:ext cx="8763000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4666"/>
                <a:gridCol w="4868334"/>
              </a:tblGrid>
              <a:tr h="236642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Investment Policy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Characteristics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/>
                      <a:r>
                        <a:rPr lang="en-US" sz="1800" b="1" baseline="0" dirty="0" smtClean="0"/>
                        <a:t>Balanced Fund: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Hold both equities and fixed-income securities</a:t>
                      </a:r>
                    </a:p>
                  </a:txBody>
                  <a:tcPr/>
                </a:tc>
              </a:tr>
              <a:tr h="35347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Life Cycle</a:t>
                      </a:r>
                      <a:r>
                        <a:rPr lang="en-US" sz="1800" b="1" baseline="0" dirty="0" smtClean="0"/>
                        <a:t> Fund: Static Allocation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Hold both equities and fixed-income securities s</a:t>
                      </a:r>
                      <a:r>
                        <a:rPr lang="en-US" sz="1800" dirty="0" smtClean="0"/>
                        <a:t>table proportions</a:t>
                      </a:r>
                      <a:endParaRPr lang="en-US" dirty="0" smtClean="0"/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Life Cycle</a:t>
                      </a:r>
                      <a:r>
                        <a:rPr lang="en-US" sz="1800" b="1" baseline="0" dirty="0" smtClean="0"/>
                        <a:t> Fund: Targeted-Maturity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Targeted maturity funds become more conservative as investor ages</a:t>
                      </a:r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Asset Allocation/Flexible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Hold both equities and fixed-income securities—proportion varies according to market forecast (market timing)</a:t>
                      </a:r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Index Funds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baseline="0" dirty="0" smtClean="0"/>
                        <a:t>Try to match performance of broad market index; Buy shares in proportion to security’s representation in index</a:t>
                      </a:r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lvl="2" algn="r">
                        <a:spcBef>
                          <a:spcPts val="0"/>
                        </a:spcBef>
                      </a:pPr>
                      <a:r>
                        <a:rPr lang="en-US" sz="1800" b="1" dirty="0" smtClean="0"/>
                        <a:t>Fund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of Funds </a:t>
                      </a:r>
                      <a:endParaRPr lang="en-US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Mutual funds that primarily invest in other mutual funds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787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836426"/>
          </a:xfrm>
        </p:spPr>
        <p:txBody>
          <a:bodyPr>
            <a:noAutofit/>
          </a:bodyPr>
          <a:lstStyle/>
          <a:p>
            <a:r>
              <a:rPr lang="en-US" sz="2800" dirty="0" smtClean="0"/>
              <a:t>Table 4.1 U.S. Mutual Funds by Investment Classification</a:t>
            </a:r>
            <a:endParaRPr lang="en-US" sz="28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067173"/>
              </p:ext>
            </p:extLst>
          </p:nvPr>
        </p:nvGraphicFramePr>
        <p:xfrm>
          <a:off x="762000" y="1078462"/>
          <a:ext cx="7543799" cy="4903470"/>
        </p:xfrm>
        <a:graphic>
          <a:graphicData uri="http://schemas.openxmlformats.org/drawingml/2006/table">
            <a:tbl>
              <a:tblPr/>
              <a:tblGrid>
                <a:gridCol w="367741"/>
                <a:gridCol w="2146859"/>
                <a:gridCol w="1299678"/>
                <a:gridCol w="2129322"/>
                <a:gridCol w="1600199"/>
              </a:tblGrid>
              <a:tr h="218661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Assets: ($ </a:t>
                      </a:r>
                      <a:r>
                        <a:rPr lang="en-US" sz="1400" b="1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bil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.)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Percent</a:t>
                      </a:r>
                      <a:r>
                        <a:rPr lang="en-US" sz="14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of </a:t>
                      </a:r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Assets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 Number of </a:t>
                      </a:r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Equity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Capital appreciation focus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$1,725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World/international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13.5%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1,345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return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4,004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26.7%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1,866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equity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$7,764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51.7%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4,540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Bond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Investment grade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$1,451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High yield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World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Government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Multisector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Single-state municipal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National municipal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</a:t>
                      </a:r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bond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$3,265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21.7%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2,006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Hybrid (bond/stock)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$1,270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8.5%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606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Money market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Taxable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$2,448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16.3%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Tax-exempt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1.8%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0" i="0" u="sng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 Total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money market funds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$2,718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18.1%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18661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Total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$15,018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100.0%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7,707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-37011" y="6170711"/>
            <a:ext cx="80576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Source: 2014 Mutual Fund Fact </a:t>
            </a:r>
            <a:r>
              <a:rPr lang="en-US" sz="1400" dirty="0" smtClean="0"/>
              <a:t>Book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214306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" y="152400"/>
            <a:ext cx="8991599" cy="836426"/>
          </a:xfrm>
        </p:spPr>
        <p:txBody>
          <a:bodyPr>
            <a:normAutofit/>
          </a:bodyPr>
          <a:lstStyle/>
          <a:p>
            <a:r>
              <a:rPr lang="en-US" sz="3400" dirty="0" smtClean="0"/>
              <a:t>4.4 Costs of Investing in Mutual Funds: Fee Structure</a:t>
            </a:r>
            <a:endParaRPr lang="en-US" sz="3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183400"/>
              </p:ext>
            </p:extLst>
          </p:nvPr>
        </p:nvGraphicFramePr>
        <p:xfrm>
          <a:off x="381000" y="2438400"/>
          <a:ext cx="8382000" cy="2423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5562600"/>
              </a:tblGrid>
              <a:tr h="236642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Fee Structure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Definition</a:t>
                      </a:r>
                      <a:endParaRPr lang="en-US" sz="1800" dirty="0"/>
                    </a:p>
                  </a:txBody>
                  <a:tcPr>
                    <a:solidFill>
                      <a:srgbClr val="0B5B7F"/>
                    </a:solidFill>
                  </a:tcPr>
                </a:tc>
              </a:tr>
              <a:tr h="320040">
                <a:tc>
                  <a:txBody>
                    <a:bodyPr/>
                    <a:lstStyle/>
                    <a:p>
                      <a:pPr algn="r"/>
                      <a:r>
                        <a:rPr lang="en-US" sz="1800" b="1" baseline="0" dirty="0" smtClean="0"/>
                        <a:t>Operating Expenses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Costs incurred by mutual fund in operating portfolio</a:t>
                      </a:r>
                    </a:p>
                  </a:txBody>
                  <a:tcPr/>
                </a:tc>
              </a:tr>
              <a:tr h="353478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Front-end</a:t>
                      </a:r>
                      <a:r>
                        <a:rPr lang="en-US" sz="1800" b="1" baseline="0" dirty="0" smtClean="0"/>
                        <a:t> Load</a:t>
                      </a:r>
                      <a:endParaRPr lang="en-US" sz="18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Commission or sales charge paid when purchasing</a:t>
                      </a:r>
                      <a:r>
                        <a:rPr lang="en-US" baseline="0" dirty="0" smtClean="0"/>
                        <a:t> shares</a:t>
                      </a:r>
                      <a:endParaRPr lang="en-US" dirty="0" smtClean="0"/>
                    </a:p>
                  </a:txBody>
                  <a:tcPr/>
                </a:tc>
              </a:tr>
              <a:tr h="411480"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Back-end load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“Exit” fee incurred when shares</a:t>
                      </a:r>
                    </a:p>
                  </a:txBody>
                  <a:tcPr/>
                </a:tc>
              </a:tr>
              <a:tr h="59160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/>
                        <a:t>12b-1 charges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Annual fees charged</a:t>
                      </a:r>
                      <a:r>
                        <a:rPr lang="en-US" sz="1800" baseline="0" dirty="0" smtClean="0"/>
                        <a:t> by mutual fund to pay for marketing/distribution costs</a:t>
                      </a:r>
                      <a:endParaRPr lang="en-US" sz="18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53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KM Essentials 10e PPT templat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BKM Essentials 10e PPT template</Template>
  <TotalTime>857</TotalTime>
  <Words>1080</Words>
  <Application>Microsoft Office PowerPoint</Application>
  <PresentationFormat>On-screen Show (4:3)</PresentationFormat>
  <Paragraphs>218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BKM Essentials 10e PPT template</vt:lpstr>
      <vt:lpstr>Equation</vt:lpstr>
      <vt:lpstr>PowerPoint Presentation</vt:lpstr>
      <vt:lpstr>4.1 Investment Companies</vt:lpstr>
      <vt:lpstr>4.2 Types of Investment Companies</vt:lpstr>
      <vt:lpstr>4.2 Types of Investment Companies: Open vs. Closed</vt:lpstr>
      <vt:lpstr>4.2 Types of Investment Companies: Other </vt:lpstr>
      <vt:lpstr>4.3 Mutual Funds: Investment Policies </vt:lpstr>
      <vt:lpstr>4.3 Mutual Funds: Investment Policies Continued </vt:lpstr>
      <vt:lpstr>Table 4.1 U.S. Mutual Funds by Investment Classification</vt:lpstr>
      <vt:lpstr>4.4 Costs of Investing in Mutual Funds: Fee Structure</vt:lpstr>
      <vt:lpstr>4.4 Costs of Investing in Mutual Funds</vt:lpstr>
      <vt:lpstr>4.4 Costs of Investing in Mutual Funds HERE</vt:lpstr>
      <vt:lpstr>4.4 Costs of Investing in Mutual Funds</vt:lpstr>
      <vt:lpstr>Table 4.2 Costs on Investment Performance: Example</vt:lpstr>
      <vt:lpstr>4.5 Taxation of Mutual Fund Income</vt:lpstr>
      <vt:lpstr>4.5 Taxation of Mutual Fund Income</vt:lpstr>
      <vt:lpstr>4.6 Exchange-Traded Funds</vt:lpstr>
      <vt:lpstr>Figure 4.2 Assets in ETFs</vt:lpstr>
      <vt:lpstr>Figure 4.3 Investment Company Assets under Management, 2013 ($ Billion)</vt:lpstr>
      <vt:lpstr>4.7 Mutual Fund Investment Performance: Figure 4.4</vt:lpstr>
      <vt:lpstr>4.7 Mutual Fund Investment Performance Persistence</vt:lpstr>
      <vt:lpstr>4.8 Information on Mutual Funds</vt:lpstr>
    </vt:vector>
  </TitlesOfParts>
  <Company>Saint Vincent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Racculia, Nicholas</dc:creator>
  <cp:lastModifiedBy>Jozefowicz, Karen</cp:lastModifiedBy>
  <cp:revision>55</cp:revision>
  <dcterms:created xsi:type="dcterms:W3CDTF">2015-05-12T21:54:55Z</dcterms:created>
  <dcterms:modified xsi:type="dcterms:W3CDTF">2016-05-23T20:20:26Z</dcterms:modified>
</cp:coreProperties>
</file>