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88" r:id="rId3"/>
    <p:sldId id="287" r:id="rId4"/>
    <p:sldId id="319" r:id="rId5"/>
    <p:sldId id="289" r:id="rId6"/>
    <p:sldId id="315" r:id="rId7"/>
    <p:sldId id="316" r:id="rId8"/>
    <p:sldId id="317" r:id="rId9"/>
    <p:sldId id="291" r:id="rId10"/>
    <p:sldId id="292" r:id="rId11"/>
    <p:sldId id="293" r:id="rId12"/>
    <p:sldId id="318" r:id="rId13"/>
    <p:sldId id="314" r:id="rId14"/>
    <p:sldId id="295" r:id="rId15"/>
    <p:sldId id="296" r:id="rId16"/>
    <p:sldId id="297" r:id="rId17"/>
    <p:sldId id="298" r:id="rId18"/>
    <p:sldId id="304" r:id="rId19"/>
    <p:sldId id="299" r:id="rId20"/>
    <p:sldId id="300" r:id="rId21"/>
    <p:sldId id="301" r:id="rId22"/>
    <p:sldId id="312" r:id="rId23"/>
    <p:sldId id="311" r:id="rId24"/>
    <p:sldId id="313" r:id="rId25"/>
    <p:sldId id="302" r:id="rId26"/>
    <p:sldId id="303" r:id="rId27"/>
  </p:sldIdLst>
  <p:sldSz cx="9144000" cy="6858000" type="screen4x3"/>
  <p:notesSz cx="6997700" cy="92837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200" b="1" kern="1200">
        <a:solidFill>
          <a:schemeClr val="tx1"/>
        </a:solidFill>
        <a:latin typeface="Arial" panose="020B0604020202020204" pitchFamily="34" charset="0"/>
        <a:ea typeface="+mn-ea"/>
        <a:cs typeface="+mn-cs"/>
      </a:defRPr>
    </a:lvl5pPr>
    <a:lvl6pPr marL="2286000" algn="l" defTabSz="914400" rtl="0" eaLnBrk="1" latinLnBrk="0" hangingPunct="1">
      <a:defRPr sz="3200" b="1" kern="1200">
        <a:solidFill>
          <a:schemeClr val="tx1"/>
        </a:solidFill>
        <a:latin typeface="Arial" panose="020B0604020202020204" pitchFamily="34" charset="0"/>
        <a:ea typeface="+mn-ea"/>
        <a:cs typeface="+mn-cs"/>
      </a:defRPr>
    </a:lvl6pPr>
    <a:lvl7pPr marL="2743200" algn="l" defTabSz="914400" rtl="0" eaLnBrk="1" latinLnBrk="0" hangingPunct="1">
      <a:defRPr sz="3200" b="1" kern="1200">
        <a:solidFill>
          <a:schemeClr val="tx1"/>
        </a:solidFill>
        <a:latin typeface="Arial" panose="020B0604020202020204" pitchFamily="34" charset="0"/>
        <a:ea typeface="+mn-ea"/>
        <a:cs typeface="+mn-cs"/>
      </a:defRPr>
    </a:lvl7pPr>
    <a:lvl8pPr marL="3200400" algn="l" defTabSz="914400" rtl="0" eaLnBrk="1" latinLnBrk="0" hangingPunct="1">
      <a:defRPr sz="3200" b="1" kern="1200">
        <a:solidFill>
          <a:schemeClr val="tx1"/>
        </a:solidFill>
        <a:latin typeface="Arial" panose="020B0604020202020204" pitchFamily="34" charset="0"/>
        <a:ea typeface="+mn-ea"/>
        <a:cs typeface="+mn-cs"/>
      </a:defRPr>
    </a:lvl8pPr>
    <a:lvl9pPr marL="3657600" algn="l" defTabSz="914400" rtl="0" eaLnBrk="1" latinLnBrk="0" hangingPunct="1">
      <a:defRPr sz="32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388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E3BA"/>
    <a:srgbClr val="FED9EF"/>
    <a:srgbClr val="618FFD"/>
    <a:srgbClr val="00DFCA"/>
    <a:srgbClr val="60C900"/>
    <a:srgbClr val="A2C1FE"/>
    <a:srgbClr val="7FFF00"/>
    <a:srgbClr val="F1D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03" d="100"/>
          <a:sy n="103" d="100"/>
        </p:scale>
        <p:origin x="-204" y="-96"/>
      </p:cViewPr>
      <p:guideLst>
        <p:guide orient="horz" pos="388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8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775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C7F360BC-E790-48C7-BCF3-4269C8F05B8A}"/>
              </a:ext>
            </a:extLst>
          </p:cNvPr>
          <p:cNvSpPr>
            <a:spLocks noGrp="1" noChangeArrowheads="1"/>
          </p:cNvSpPr>
          <p:nvPr>
            <p:ph type="body" sz="quarter" idx="3"/>
          </p:nvPr>
        </p:nvSpPr>
        <p:spPr bwMode="auto">
          <a:xfrm>
            <a:off x="931863" y="4410075"/>
            <a:ext cx="5132387" cy="4176713"/>
          </a:xfrm>
          <a:prstGeom prst="rect">
            <a:avLst/>
          </a:prstGeom>
          <a:noFill/>
          <a:ln w="12700">
            <a:noFill/>
            <a:miter lim="800000"/>
            <a:headEnd/>
            <a:tailEnd/>
          </a:ln>
          <a:effectLst/>
        </p:spPr>
        <p:txBody>
          <a:bodyPr vert="horz" wrap="square" lIns="95292" tIns="46839" rIns="95292" bIns="468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699" name="Rectangle 3">
            <a:extLst>
              <a:ext uri="{FF2B5EF4-FFF2-40B4-BE49-F238E27FC236}">
                <a16:creationId xmlns:a16="http://schemas.microsoft.com/office/drawing/2014/main" xmlns="" id="{A0F716CB-E1AB-4046-A333-F5E376005052}"/>
              </a:ext>
            </a:extLst>
          </p:cNvPr>
          <p:cNvSpPr>
            <a:spLocks noGrp="1" noRot="1" noChangeAspect="1" noChangeArrowheads="1" noTextEdit="1"/>
          </p:cNvSpPr>
          <p:nvPr>
            <p:ph type="sldImg" idx="2"/>
          </p:nvPr>
        </p:nvSpPr>
        <p:spPr bwMode="auto">
          <a:xfrm>
            <a:off x="1185863" y="703263"/>
            <a:ext cx="4625975" cy="34686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66520539"/>
      </p:ext>
    </p:extLst>
  </p:cSld>
  <p:clrMap bg1="lt1" tx1="dk1" bg2="lt2" tx2="dk2" accent1="accent1" accent2="accent2" accent3="accent3" accent4="accent4" accent5="accent5" accent6="accent6" hlink="hlink" folHlink="folHlink"/>
  <p:notesStyle>
    <a:lvl1pPr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1963"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23925"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85888"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49438"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C9235906-3901-4FEE-A36D-1B07CD63C43D}"/>
              </a:ext>
            </a:extLst>
          </p:cNvPr>
          <p:cNvSpPr>
            <a:spLocks noChangeArrowheads="1"/>
          </p:cNvSpPr>
          <p:nvPr/>
        </p:nvSpPr>
        <p:spPr bwMode="auto">
          <a:xfrm>
            <a:off x="3963988" y="0"/>
            <a:ext cx="303371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30723" name="Rectangle 3">
            <a:extLst>
              <a:ext uri="{FF2B5EF4-FFF2-40B4-BE49-F238E27FC236}">
                <a16:creationId xmlns:a16="http://schemas.microsoft.com/office/drawing/2014/main" xmlns="" id="{0CC21D95-D530-425F-A9DA-58BB6DC3B45E}"/>
              </a:ext>
            </a:extLst>
          </p:cNvPr>
          <p:cNvSpPr>
            <a:spLocks noChangeArrowheads="1"/>
          </p:cNvSpPr>
          <p:nvPr/>
        </p:nvSpPr>
        <p:spPr bwMode="auto">
          <a:xfrm>
            <a:off x="3963988" y="8818563"/>
            <a:ext cx="3033712"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81" tIns="0" rIns="19381" bIns="0" anchor="b"/>
          <a:lstStyle>
            <a:lvl1pPr defTabSz="947738">
              <a:defRPr sz="3200" b="1">
                <a:solidFill>
                  <a:schemeClr val="tx1"/>
                </a:solidFill>
                <a:latin typeface="Arial" panose="020B0604020202020204" pitchFamily="34" charset="0"/>
              </a:defRPr>
            </a:lvl1pPr>
            <a:lvl2pPr marL="742950" indent="-285750" defTabSz="947738">
              <a:defRPr sz="3200" b="1">
                <a:solidFill>
                  <a:schemeClr val="tx1"/>
                </a:solidFill>
                <a:latin typeface="Arial" panose="020B0604020202020204" pitchFamily="34" charset="0"/>
              </a:defRPr>
            </a:lvl2pPr>
            <a:lvl3pPr marL="1143000" indent="-228600" defTabSz="947738">
              <a:defRPr sz="3200" b="1">
                <a:solidFill>
                  <a:schemeClr val="tx1"/>
                </a:solidFill>
                <a:latin typeface="Arial" panose="020B0604020202020204" pitchFamily="34" charset="0"/>
              </a:defRPr>
            </a:lvl3pPr>
            <a:lvl4pPr marL="1600200" indent="-228600" defTabSz="947738">
              <a:defRPr sz="3200" b="1">
                <a:solidFill>
                  <a:schemeClr val="tx1"/>
                </a:solidFill>
                <a:latin typeface="Arial" panose="020B0604020202020204" pitchFamily="34" charset="0"/>
              </a:defRPr>
            </a:lvl4pPr>
            <a:lvl5pPr marL="2057400" indent="-228600" defTabSz="947738">
              <a:defRPr sz="3200" b="1">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3200" b="1">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3200" b="1">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3200" b="1">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3200" b="1">
                <a:solidFill>
                  <a:schemeClr val="tx1"/>
                </a:solidFill>
                <a:latin typeface="Arial" panose="020B0604020202020204" pitchFamily="34" charset="0"/>
              </a:defRPr>
            </a:lvl9pPr>
          </a:lstStyle>
          <a:p>
            <a:pPr algn="r"/>
            <a:r>
              <a:rPr lang="en-US" altLang="en-US" sz="1000" b="0" i="1">
                <a:latin typeface="Times New Roman" panose="02020603050405020304" pitchFamily="18" charset="0"/>
              </a:rPr>
              <a:t>1</a:t>
            </a:r>
          </a:p>
        </p:txBody>
      </p:sp>
      <p:sp>
        <p:nvSpPr>
          <p:cNvPr id="30724" name="Rectangle 4">
            <a:extLst>
              <a:ext uri="{FF2B5EF4-FFF2-40B4-BE49-F238E27FC236}">
                <a16:creationId xmlns:a16="http://schemas.microsoft.com/office/drawing/2014/main" xmlns="" id="{37153F84-CFCB-4F9C-8FD8-BD2101B6D79F}"/>
              </a:ext>
            </a:extLst>
          </p:cNvPr>
          <p:cNvSpPr>
            <a:spLocks noChangeArrowheads="1"/>
          </p:cNvSpPr>
          <p:nvPr/>
        </p:nvSpPr>
        <p:spPr bwMode="auto">
          <a:xfrm>
            <a:off x="0" y="8818563"/>
            <a:ext cx="30321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30725" name="Rectangle 5">
            <a:extLst>
              <a:ext uri="{FF2B5EF4-FFF2-40B4-BE49-F238E27FC236}">
                <a16:creationId xmlns:a16="http://schemas.microsoft.com/office/drawing/2014/main" xmlns="" id="{6A54561B-B944-4338-9536-0378D92B56FC}"/>
              </a:ext>
            </a:extLst>
          </p:cNvPr>
          <p:cNvSpPr>
            <a:spLocks noChangeArrowheads="1"/>
          </p:cNvSpPr>
          <p:nvPr/>
        </p:nvSpPr>
        <p:spPr bwMode="auto">
          <a:xfrm>
            <a:off x="0" y="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30726" name="Rectangle 6">
            <a:extLst>
              <a:ext uri="{FF2B5EF4-FFF2-40B4-BE49-F238E27FC236}">
                <a16:creationId xmlns:a16="http://schemas.microsoft.com/office/drawing/2014/main" xmlns="" id="{ABF0B5BB-A63C-4BCD-9E5C-EA2754A4AFDC}"/>
              </a:ext>
            </a:extLst>
          </p:cNvPr>
          <p:cNvSpPr>
            <a:spLocks noGrp="1" noRot="1" noChangeAspect="1" noChangeArrowheads="1" noTextEdit="1"/>
          </p:cNvSpPr>
          <p:nvPr>
            <p:ph type="sldImg"/>
          </p:nvPr>
        </p:nvSpPr>
        <p:spPr>
          <a:xfrm>
            <a:off x="1187450" y="703263"/>
            <a:ext cx="4624388" cy="3468687"/>
          </a:xfrm>
          <a:ln cap="flat"/>
        </p:spPr>
      </p:sp>
      <p:sp>
        <p:nvSpPr>
          <p:cNvPr id="30727" name="Rectangle 7">
            <a:extLst>
              <a:ext uri="{FF2B5EF4-FFF2-40B4-BE49-F238E27FC236}">
                <a16:creationId xmlns:a16="http://schemas.microsoft.com/office/drawing/2014/main" xmlns="" id="{FFE31900-A54F-47EC-BD5C-F03F1DF87B0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1A055031-FA41-4614-840C-AFF6D3ECF71C}"/>
              </a:ext>
            </a:extLst>
          </p:cNvPr>
          <p:cNvSpPr>
            <a:spLocks noGrp="1" noRot="1" noChangeAspect="1" noChangeArrowheads="1" noTextEdit="1"/>
          </p:cNvSpPr>
          <p:nvPr>
            <p:ph type="sldImg"/>
          </p:nvPr>
        </p:nvSpPr>
        <p:spPr>
          <a:xfrm>
            <a:off x="1187450" y="703263"/>
            <a:ext cx="4624388" cy="3468687"/>
          </a:xfrm>
          <a:ln/>
        </p:spPr>
      </p:sp>
      <p:sp>
        <p:nvSpPr>
          <p:cNvPr id="39939" name="Rectangle 3">
            <a:extLst>
              <a:ext uri="{FF2B5EF4-FFF2-40B4-BE49-F238E27FC236}">
                <a16:creationId xmlns:a16="http://schemas.microsoft.com/office/drawing/2014/main" xmlns="" id="{9A0AB62D-0A4A-4C5A-A1F3-744F422ABFC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F1A6A640-F584-47CA-A06D-FC1CEA9690AF}"/>
              </a:ext>
            </a:extLst>
          </p:cNvPr>
          <p:cNvSpPr>
            <a:spLocks noGrp="1" noRot="1" noChangeAspect="1" noChangeArrowheads="1" noTextEdit="1"/>
          </p:cNvSpPr>
          <p:nvPr>
            <p:ph type="sldImg"/>
          </p:nvPr>
        </p:nvSpPr>
        <p:spPr>
          <a:xfrm>
            <a:off x="1187450" y="703263"/>
            <a:ext cx="4624388" cy="3468687"/>
          </a:xfrm>
          <a:ln/>
        </p:spPr>
      </p:sp>
      <p:sp>
        <p:nvSpPr>
          <p:cNvPr id="40963" name="Rectangle 3">
            <a:extLst>
              <a:ext uri="{FF2B5EF4-FFF2-40B4-BE49-F238E27FC236}">
                <a16:creationId xmlns:a16="http://schemas.microsoft.com/office/drawing/2014/main" xmlns="" id="{EA1B9532-3C53-44D1-95E5-513865118A6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6A6CD88B-7D39-46D0-84FA-8B523CF3078D}"/>
              </a:ext>
            </a:extLst>
          </p:cNvPr>
          <p:cNvSpPr>
            <a:spLocks noGrp="1" noRot="1" noChangeAspect="1" noChangeArrowheads="1" noTextEdit="1"/>
          </p:cNvSpPr>
          <p:nvPr>
            <p:ph type="sldImg"/>
          </p:nvPr>
        </p:nvSpPr>
        <p:spPr>
          <a:xfrm>
            <a:off x="1187450" y="703263"/>
            <a:ext cx="4624388" cy="3468687"/>
          </a:xfrm>
          <a:ln/>
        </p:spPr>
      </p:sp>
      <p:sp>
        <p:nvSpPr>
          <p:cNvPr id="31747" name="Rectangle 3">
            <a:extLst>
              <a:ext uri="{FF2B5EF4-FFF2-40B4-BE49-F238E27FC236}">
                <a16:creationId xmlns:a16="http://schemas.microsoft.com/office/drawing/2014/main" xmlns="" id="{007F4428-5E96-41D6-8C8C-6497FC80CD7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94DB6F2C-4E2B-4DC5-A75D-DADAB312F2D6}"/>
              </a:ext>
            </a:extLst>
          </p:cNvPr>
          <p:cNvSpPr>
            <a:spLocks noGrp="1" noRot="1" noChangeAspect="1" noChangeArrowheads="1" noTextEdit="1"/>
          </p:cNvSpPr>
          <p:nvPr>
            <p:ph type="sldImg"/>
          </p:nvPr>
        </p:nvSpPr>
        <p:spPr>
          <a:xfrm>
            <a:off x="1187450" y="703263"/>
            <a:ext cx="4624388" cy="3468687"/>
          </a:xfrm>
          <a:ln/>
        </p:spPr>
      </p:sp>
      <p:sp>
        <p:nvSpPr>
          <p:cNvPr id="32771" name="Rectangle 3">
            <a:extLst>
              <a:ext uri="{FF2B5EF4-FFF2-40B4-BE49-F238E27FC236}">
                <a16:creationId xmlns:a16="http://schemas.microsoft.com/office/drawing/2014/main" xmlns="" id="{28933591-01C7-44B4-9104-0D1F317BDE8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8E836C9B-A229-447E-8F21-2BD42CF421BC}"/>
              </a:ext>
            </a:extLst>
          </p:cNvPr>
          <p:cNvSpPr>
            <a:spLocks noGrp="1" noRot="1" noChangeAspect="1" noChangeArrowheads="1" noTextEdit="1"/>
          </p:cNvSpPr>
          <p:nvPr>
            <p:ph type="sldImg"/>
          </p:nvPr>
        </p:nvSpPr>
        <p:spPr>
          <a:xfrm>
            <a:off x="1187450" y="703263"/>
            <a:ext cx="4624388" cy="3468687"/>
          </a:xfrm>
          <a:ln/>
        </p:spPr>
      </p:sp>
      <p:sp>
        <p:nvSpPr>
          <p:cNvPr id="33795" name="Rectangle 3">
            <a:extLst>
              <a:ext uri="{FF2B5EF4-FFF2-40B4-BE49-F238E27FC236}">
                <a16:creationId xmlns:a16="http://schemas.microsoft.com/office/drawing/2014/main" xmlns="" id="{D47B4B8D-C71F-4DAA-BEA1-729CC8A2EBE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8E586FC3-B5D6-4814-8AB1-48C14AF6B2CC}"/>
              </a:ext>
            </a:extLst>
          </p:cNvPr>
          <p:cNvSpPr>
            <a:spLocks noGrp="1" noRot="1" noChangeAspect="1" noChangeArrowheads="1" noTextEdit="1"/>
          </p:cNvSpPr>
          <p:nvPr>
            <p:ph type="sldImg"/>
          </p:nvPr>
        </p:nvSpPr>
        <p:spPr>
          <a:xfrm>
            <a:off x="1187450" y="703263"/>
            <a:ext cx="4624388" cy="3468687"/>
          </a:xfrm>
          <a:ln/>
        </p:spPr>
      </p:sp>
      <p:sp>
        <p:nvSpPr>
          <p:cNvPr id="34819" name="Rectangle 3">
            <a:extLst>
              <a:ext uri="{FF2B5EF4-FFF2-40B4-BE49-F238E27FC236}">
                <a16:creationId xmlns:a16="http://schemas.microsoft.com/office/drawing/2014/main" xmlns="" id="{A3FBFF87-5DB8-4ADD-A8D3-E953BC3B44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0971E9F4-1B99-4A70-841C-D932D4B737B6}"/>
              </a:ext>
            </a:extLst>
          </p:cNvPr>
          <p:cNvSpPr>
            <a:spLocks noGrp="1" noRot="1" noChangeAspect="1" noChangeArrowheads="1" noTextEdit="1"/>
          </p:cNvSpPr>
          <p:nvPr>
            <p:ph type="sldImg"/>
          </p:nvPr>
        </p:nvSpPr>
        <p:spPr>
          <a:xfrm>
            <a:off x="1187450" y="703263"/>
            <a:ext cx="4624388" cy="3468687"/>
          </a:xfrm>
          <a:ln/>
        </p:spPr>
      </p:sp>
      <p:sp>
        <p:nvSpPr>
          <p:cNvPr id="35843" name="Rectangle 3">
            <a:extLst>
              <a:ext uri="{FF2B5EF4-FFF2-40B4-BE49-F238E27FC236}">
                <a16:creationId xmlns:a16="http://schemas.microsoft.com/office/drawing/2014/main" xmlns="" id="{93E861DC-A694-4618-BED3-F0F750BB91D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6D9692F0-01B5-4FBC-9FA8-6E3855051D63}"/>
              </a:ext>
            </a:extLst>
          </p:cNvPr>
          <p:cNvSpPr>
            <a:spLocks noGrp="1" noRot="1" noChangeAspect="1" noChangeArrowheads="1" noTextEdit="1"/>
          </p:cNvSpPr>
          <p:nvPr>
            <p:ph type="sldImg"/>
          </p:nvPr>
        </p:nvSpPr>
        <p:spPr>
          <a:xfrm>
            <a:off x="1187450" y="703263"/>
            <a:ext cx="4624388" cy="3468687"/>
          </a:xfrm>
          <a:ln/>
        </p:spPr>
      </p:sp>
      <p:sp>
        <p:nvSpPr>
          <p:cNvPr id="36867" name="Rectangle 3">
            <a:extLst>
              <a:ext uri="{FF2B5EF4-FFF2-40B4-BE49-F238E27FC236}">
                <a16:creationId xmlns:a16="http://schemas.microsoft.com/office/drawing/2014/main" xmlns="" id="{A6332749-F2C2-4F71-928A-8A607FE7DE7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60594CAD-6C57-42DB-9E22-8C435A217F84}"/>
              </a:ext>
            </a:extLst>
          </p:cNvPr>
          <p:cNvSpPr>
            <a:spLocks noGrp="1" noRot="1" noChangeAspect="1" noChangeArrowheads="1" noTextEdit="1"/>
          </p:cNvSpPr>
          <p:nvPr>
            <p:ph type="sldImg"/>
          </p:nvPr>
        </p:nvSpPr>
        <p:spPr>
          <a:xfrm>
            <a:off x="1187450" y="703263"/>
            <a:ext cx="4624388" cy="3468687"/>
          </a:xfrm>
          <a:ln/>
        </p:spPr>
      </p:sp>
      <p:sp>
        <p:nvSpPr>
          <p:cNvPr id="37891" name="Rectangle 3">
            <a:extLst>
              <a:ext uri="{FF2B5EF4-FFF2-40B4-BE49-F238E27FC236}">
                <a16:creationId xmlns:a16="http://schemas.microsoft.com/office/drawing/2014/main" xmlns="" id="{2F3AD6DF-4397-4F55-942E-833AB293FDA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607A59D1-C7B7-4183-AC49-FCE25088862F}"/>
              </a:ext>
            </a:extLst>
          </p:cNvPr>
          <p:cNvSpPr>
            <a:spLocks noGrp="1" noRot="1" noChangeAspect="1" noChangeArrowheads="1" noTextEdit="1"/>
          </p:cNvSpPr>
          <p:nvPr>
            <p:ph type="sldImg"/>
          </p:nvPr>
        </p:nvSpPr>
        <p:spPr>
          <a:xfrm>
            <a:off x="1187450" y="703263"/>
            <a:ext cx="4624388" cy="3468687"/>
          </a:xfrm>
          <a:ln/>
        </p:spPr>
      </p:sp>
      <p:sp>
        <p:nvSpPr>
          <p:cNvPr id="38915" name="Rectangle 3">
            <a:extLst>
              <a:ext uri="{FF2B5EF4-FFF2-40B4-BE49-F238E27FC236}">
                <a16:creationId xmlns:a16="http://schemas.microsoft.com/office/drawing/2014/main" xmlns="" id="{EB92D090-13EA-4453-ACDA-A7D32883478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0705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871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2623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Tree>
    <p:extLst>
      <p:ext uri="{BB962C8B-B14F-4D97-AF65-F5344CB8AC3E}">
        <p14:creationId xmlns:p14="http://schemas.microsoft.com/office/powerpoint/2010/main" val="347164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86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6543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447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078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196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608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398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284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A53AFD2A-5E79-40AB-9AC7-A624D4559218}"/>
              </a:ext>
            </a:extLst>
          </p:cNvPr>
          <p:cNvSpPr>
            <a:spLocks noGrp="1" noChangeArrowheads="1"/>
          </p:cNvSpPr>
          <p:nvPr>
            <p:ph type="title"/>
          </p:nvPr>
        </p:nvSpPr>
        <p:spPr bwMode="auto">
          <a:xfrm>
            <a:off x="685800" y="609600"/>
            <a:ext cx="7772400" cy="1143000"/>
          </a:xfrm>
          <a:prstGeom prst="rect">
            <a:avLst/>
          </a:prstGeom>
          <a:solidFill>
            <a:schemeClr val="accent1"/>
          </a:solidFill>
          <a:ln w="53975">
            <a:solidFill>
              <a:schemeClr val="accent2"/>
            </a:solidFill>
            <a:miter lim="800000"/>
            <a:headEnd/>
            <a:tailEnd/>
          </a:ln>
        </p:spPr>
        <p:txBody>
          <a:bodyPr vert="horz" wrap="square" lIns="90488" tIns="44450" rIns="90488" bIns="44450" numCol="1" anchor="ctr" anchorCtr="0" compatLnSpc="1">
            <a:prstTxWarp prst="textNoShape">
              <a:avLst/>
            </a:prstTxWarp>
          </a:bodyPr>
          <a:lstStyle/>
          <a:p>
            <a:pPr lvl="0"/>
            <a:r>
              <a:rPr lang="en-US" altLang="en-US"/>
              <a:t>Click to edit Master title style</a:t>
            </a:r>
          </a:p>
        </p:txBody>
      </p:sp>
      <p:sp>
        <p:nvSpPr>
          <p:cNvPr id="8195" name="Rectangle 3">
            <a:extLst>
              <a:ext uri="{FF2B5EF4-FFF2-40B4-BE49-F238E27FC236}">
                <a16:creationId xmlns:a16="http://schemas.microsoft.com/office/drawing/2014/main" xmlns="" id="{20DD0366-73CD-42B3-93A5-6AED2E2284E7}"/>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64B0D265-CB2C-4E7E-8D2D-D9D26FD75277}"/>
              </a:ext>
            </a:extLst>
          </p:cNvPr>
          <p:cNvSpPr>
            <a:spLocks noChangeArrowheads="1"/>
          </p:cNvSpPr>
          <p:nvPr/>
        </p:nvSpPr>
        <p:spPr bwMode="auto">
          <a:xfrm>
            <a:off x="7519988" y="188913"/>
            <a:ext cx="554037" cy="454025"/>
          </a:xfrm>
          <a:prstGeom prst="rect">
            <a:avLst/>
          </a:prstGeom>
          <a:noFill/>
          <a:ln w="12700">
            <a:noFill/>
            <a:miter lim="800000"/>
            <a:headEnd/>
            <a:tailEnd/>
          </a:ln>
          <a:effec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fld id="{B1F40371-B24A-4350-9589-59F12EEB030A}" type="slidenum">
              <a:rPr lang="en-US" altLang="en-US" sz="2400" b="0"/>
              <a:pPr/>
              <a:t>‹#›</a:t>
            </a:fld>
            <a:endParaRPr lang="en-US" altLang="en-US" sz="2400" b="0"/>
          </a:p>
        </p:txBody>
      </p:sp>
      <p:sp>
        <p:nvSpPr>
          <p:cNvPr id="1029" name="Rectangle 5">
            <a:extLst>
              <a:ext uri="{FF2B5EF4-FFF2-40B4-BE49-F238E27FC236}">
                <a16:creationId xmlns:a16="http://schemas.microsoft.com/office/drawing/2014/main" xmlns="" id="{598B9EC9-4C65-4056-9F16-9BB1E015B0FA}"/>
              </a:ext>
            </a:extLst>
          </p:cNvPr>
          <p:cNvSpPr>
            <a:spLocks noChangeArrowheads="1"/>
          </p:cNvSpPr>
          <p:nvPr/>
        </p:nvSpPr>
        <p:spPr bwMode="auto">
          <a:xfrm>
            <a:off x="609600" y="6400800"/>
            <a:ext cx="7924800" cy="304800"/>
          </a:xfrm>
          <a:prstGeom prst="rect">
            <a:avLst/>
          </a:prstGeom>
          <a:noFill/>
          <a:ln w="9525">
            <a:noFill/>
            <a:miter lim="800000"/>
            <a:headEnd/>
            <a:tailEnd/>
          </a:ln>
          <a:effectLst/>
        </p:spPr>
        <p:txBody>
          <a:bodyPr wrap="none" lIns="92075" tIns="46038" rIns="92075" bIns="46038" anchor="ctr"/>
          <a:lstStyle/>
          <a:p>
            <a:pPr>
              <a:tabLst>
                <a:tab pos="7772400" algn="r"/>
              </a:tabLst>
              <a:defRPr/>
            </a:pPr>
            <a:endParaRPr lang="en-US" sz="1400">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lnSpc>
          <a:spcPct val="90000"/>
        </a:lnSpc>
        <a:spcBef>
          <a:spcPct val="50000"/>
        </a:spcBef>
        <a:spcAft>
          <a:spcPct val="0"/>
        </a:spcAft>
        <a:buClr>
          <a:schemeClr val="accent2"/>
        </a:buClr>
        <a:buSzPct val="100000"/>
        <a:buFont typeface="Wingdings" panose="05000000000000000000" pitchFamily="2" charset="2"/>
        <a:buChar char="n"/>
        <a:defRPr sz="3200" b="1">
          <a:solidFill>
            <a:schemeClr val="tx1"/>
          </a:solidFill>
          <a:latin typeface="+mn-lt"/>
          <a:ea typeface="+mn-ea"/>
          <a:cs typeface="+mn-cs"/>
        </a:defRPr>
      </a:lvl1pPr>
      <a:lvl2pPr marL="742950" indent="-285750" algn="l" rtl="0" eaLnBrk="0" fontAlgn="base" hangingPunct="0">
        <a:lnSpc>
          <a:spcPct val="90000"/>
        </a:lnSpc>
        <a:spcBef>
          <a:spcPct val="50000"/>
        </a:spcBef>
        <a:spcAft>
          <a:spcPct val="0"/>
        </a:spcAft>
        <a:buClr>
          <a:schemeClr val="hlink"/>
        </a:buClr>
        <a:buSzPct val="100000"/>
        <a:buFont typeface="Wingdings" panose="05000000000000000000" pitchFamily="2" charset="2"/>
        <a:buChar char="l"/>
        <a:defRPr sz="3200" b="1">
          <a:solidFill>
            <a:schemeClr val="tx1"/>
          </a:solidFill>
          <a:latin typeface="+mn-lt"/>
        </a:defRPr>
      </a:lvl2pPr>
      <a:lvl3pPr marL="1143000" indent="-228600" algn="l" rtl="0" eaLnBrk="0" fontAlgn="base" hangingPunct="0">
        <a:lnSpc>
          <a:spcPct val="90000"/>
        </a:lnSpc>
        <a:spcBef>
          <a:spcPct val="50000"/>
        </a:spcBef>
        <a:spcAft>
          <a:spcPct val="0"/>
        </a:spcAft>
        <a:buSzPct val="100000"/>
        <a:buChar char="•"/>
        <a:defRPr sz="2800" b="1">
          <a:solidFill>
            <a:schemeClr val="tx1"/>
          </a:solidFill>
          <a:latin typeface="+mn-lt"/>
        </a:defRPr>
      </a:lvl3pPr>
      <a:lvl4pPr marL="1600200" indent="-228600" algn="l" rtl="0" eaLnBrk="0" fontAlgn="base" hangingPunct="0">
        <a:lnSpc>
          <a:spcPct val="90000"/>
        </a:lnSpc>
        <a:spcBef>
          <a:spcPct val="50000"/>
        </a:spcBef>
        <a:spcAft>
          <a:spcPct val="0"/>
        </a:spcAft>
        <a:buSzPct val="100000"/>
        <a:buChar char="–"/>
        <a:defRPr sz="2800" b="1">
          <a:solidFill>
            <a:schemeClr val="tx1"/>
          </a:solidFill>
          <a:latin typeface="+mn-lt"/>
        </a:defRPr>
      </a:lvl4pPr>
      <a:lvl5pPr marL="2057400" indent="-228600" algn="l" rtl="0" eaLnBrk="0" fontAlgn="base" hangingPunct="0">
        <a:lnSpc>
          <a:spcPct val="90000"/>
        </a:lnSpc>
        <a:spcBef>
          <a:spcPct val="50000"/>
        </a:spcBef>
        <a:spcAft>
          <a:spcPct val="0"/>
        </a:spcAft>
        <a:buSzPct val="100000"/>
        <a:buChar char="•"/>
        <a:defRPr sz="2800" b="1">
          <a:solidFill>
            <a:schemeClr val="tx1"/>
          </a:solidFill>
          <a:latin typeface="+mn-lt"/>
        </a:defRPr>
      </a:lvl5pPr>
      <a:lvl6pPr marL="2514600" indent="-228600" algn="l" rtl="0" eaLnBrk="0" fontAlgn="base" hangingPunct="0">
        <a:lnSpc>
          <a:spcPct val="90000"/>
        </a:lnSpc>
        <a:spcBef>
          <a:spcPct val="50000"/>
        </a:spcBef>
        <a:spcAft>
          <a:spcPct val="0"/>
        </a:spcAft>
        <a:buSzPct val="100000"/>
        <a:buChar char="•"/>
        <a:defRPr sz="2800" b="1">
          <a:solidFill>
            <a:schemeClr val="tx1"/>
          </a:solidFill>
          <a:latin typeface="+mn-lt"/>
        </a:defRPr>
      </a:lvl6pPr>
      <a:lvl7pPr marL="2971800" indent="-228600" algn="l" rtl="0" eaLnBrk="0" fontAlgn="base" hangingPunct="0">
        <a:lnSpc>
          <a:spcPct val="90000"/>
        </a:lnSpc>
        <a:spcBef>
          <a:spcPct val="50000"/>
        </a:spcBef>
        <a:spcAft>
          <a:spcPct val="0"/>
        </a:spcAft>
        <a:buSzPct val="100000"/>
        <a:buChar char="•"/>
        <a:defRPr sz="2800" b="1">
          <a:solidFill>
            <a:schemeClr val="tx1"/>
          </a:solidFill>
          <a:latin typeface="+mn-lt"/>
        </a:defRPr>
      </a:lvl7pPr>
      <a:lvl8pPr marL="3429000" indent="-228600" algn="l" rtl="0" eaLnBrk="0" fontAlgn="base" hangingPunct="0">
        <a:lnSpc>
          <a:spcPct val="90000"/>
        </a:lnSpc>
        <a:spcBef>
          <a:spcPct val="50000"/>
        </a:spcBef>
        <a:spcAft>
          <a:spcPct val="0"/>
        </a:spcAft>
        <a:buSzPct val="100000"/>
        <a:buChar char="•"/>
        <a:defRPr sz="2800" b="1">
          <a:solidFill>
            <a:schemeClr val="tx1"/>
          </a:solidFill>
          <a:latin typeface="+mn-lt"/>
        </a:defRPr>
      </a:lvl8pPr>
      <a:lvl9pPr marL="3886200" indent="-228600" algn="l" rtl="0" eaLnBrk="0" fontAlgn="base" hangingPunct="0">
        <a:lnSpc>
          <a:spcPct val="90000"/>
        </a:lnSpc>
        <a:spcBef>
          <a:spcPct val="50000"/>
        </a:spcBef>
        <a:spcAft>
          <a:spcPct val="0"/>
        </a:spcAft>
        <a:buSzPct val="100000"/>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95138D6-7174-404A-B275-D426C39C1EAF}"/>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9219" name="Rectangle 3">
            <a:extLst>
              <a:ext uri="{FF2B5EF4-FFF2-40B4-BE49-F238E27FC236}">
                <a16:creationId xmlns:a16="http://schemas.microsoft.com/office/drawing/2014/main" xmlns="" id="{1656717D-F278-4DCE-B5DE-9F0CC007B9BB}"/>
              </a:ext>
            </a:extLst>
          </p:cNvPr>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9220" name="Rectangle 4">
            <a:extLst>
              <a:ext uri="{FF2B5EF4-FFF2-40B4-BE49-F238E27FC236}">
                <a16:creationId xmlns:a16="http://schemas.microsoft.com/office/drawing/2014/main" xmlns="" id="{9824FF14-7975-4D42-9279-6975451AE8C2}"/>
              </a:ext>
            </a:extLst>
          </p:cNvPr>
          <p:cNvSpPr>
            <a:spLocks noChangeArrowheads="1"/>
          </p:cNvSpPr>
          <p:nvPr/>
        </p:nvSpPr>
        <p:spPr bwMode="auto">
          <a:xfrm>
            <a:off x="635000" y="711200"/>
            <a:ext cx="7874000" cy="1878013"/>
          </a:xfrm>
          <a:prstGeom prst="rect">
            <a:avLst/>
          </a:prstGeom>
          <a:solidFill>
            <a:schemeClr val="accent1"/>
          </a:solidFill>
          <a:ln w="50800">
            <a:solidFill>
              <a:schemeClr val="accent2"/>
            </a:solidFill>
            <a:miter lim="800000"/>
            <a:headEnd/>
            <a:tailEnd/>
          </a:ln>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9221" name="Rectangle 5">
            <a:extLst>
              <a:ext uri="{FF2B5EF4-FFF2-40B4-BE49-F238E27FC236}">
                <a16:creationId xmlns:a16="http://schemas.microsoft.com/office/drawing/2014/main" xmlns="" id="{00C2D0B6-668E-4856-A11B-BEA9929C54D0}"/>
              </a:ext>
            </a:extLst>
          </p:cNvPr>
          <p:cNvSpPr>
            <a:spLocks noGrp="1" noChangeArrowheads="1"/>
          </p:cNvSpPr>
          <p:nvPr>
            <p:ph type="title"/>
          </p:nvPr>
        </p:nvSpPr>
        <p:spPr>
          <a:xfrm>
            <a:off x="685800" y="779463"/>
            <a:ext cx="7772400" cy="173196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3975">
                <a:solidFill>
                  <a:schemeClr val="accent2"/>
                </a:solidFill>
                <a:miter lim="800000"/>
                <a:headEnd/>
                <a:tailEnd/>
              </a14:hiddenLine>
            </a:ext>
          </a:extLst>
        </p:spPr>
        <p:txBody>
          <a:bodyPr/>
          <a:lstStyle/>
          <a:p>
            <a:r>
              <a:rPr lang="en-US" altLang="en-US">
                <a:solidFill>
                  <a:schemeClr val="hlink"/>
                </a:solidFill>
              </a:rPr>
              <a:t>Corporate Valuation</a:t>
            </a:r>
          </a:p>
        </p:txBody>
      </p:sp>
      <p:sp>
        <p:nvSpPr>
          <p:cNvPr id="9222" name="Rectangle 6">
            <a:extLst>
              <a:ext uri="{FF2B5EF4-FFF2-40B4-BE49-F238E27FC236}">
                <a16:creationId xmlns:a16="http://schemas.microsoft.com/office/drawing/2014/main" xmlns="" id="{A6DB6529-A2E8-4F51-95F7-9CD8973059BE}"/>
              </a:ext>
            </a:extLst>
          </p:cNvPr>
          <p:cNvSpPr>
            <a:spLocks noGrp="1" noChangeArrowheads="1"/>
          </p:cNvSpPr>
          <p:nvPr>
            <p:ph type="body" idx="1"/>
          </p:nvPr>
        </p:nvSpPr>
        <p:spPr>
          <a:xfrm>
            <a:off x="1447800" y="3200400"/>
            <a:ext cx="6381750" cy="2800350"/>
          </a:xfrm>
          <a:noFill/>
        </p:spPr>
        <p:txBody>
          <a:bodyPr/>
          <a:lstStyle/>
          <a:p>
            <a:pPr>
              <a:spcBef>
                <a:spcPct val="30000"/>
              </a:spcBef>
            </a:pPr>
            <a:r>
              <a:rPr lang="en-US" altLang="en-US" sz="2800"/>
              <a:t>DCF-WACC Method</a:t>
            </a:r>
          </a:p>
          <a:p>
            <a:pPr>
              <a:spcBef>
                <a:spcPct val="30000"/>
              </a:spcBef>
            </a:pPr>
            <a:r>
              <a:rPr lang="en-US" altLang="en-US" sz="2800"/>
              <a:t>APV Method</a:t>
            </a:r>
          </a:p>
          <a:p>
            <a:pPr>
              <a:spcBef>
                <a:spcPct val="30000"/>
              </a:spcBef>
            </a:pPr>
            <a:r>
              <a:rPr lang="en-US" altLang="en-US" sz="2800"/>
              <a:t>FTE Method</a:t>
            </a:r>
          </a:p>
          <a:p>
            <a:pPr>
              <a:spcBef>
                <a:spcPct val="30000"/>
              </a:spcBef>
            </a:pPr>
            <a:r>
              <a:rPr lang="en-US" altLang="en-US" sz="2800"/>
              <a:t>We will learn the DCF-WACC method, the most widely used method.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9FCB1120-48F4-4EE0-B158-EF207F65465F}"/>
              </a:ext>
            </a:extLst>
          </p:cNvPr>
          <p:cNvSpPr>
            <a:spLocks noGrp="1" noChangeArrowheads="1"/>
          </p:cNvSpPr>
          <p:nvPr>
            <p:ph type="title"/>
          </p:nvPr>
        </p:nvSpPr>
        <p:spPr/>
        <p:txBody>
          <a:bodyPr/>
          <a:lstStyle/>
          <a:p>
            <a:r>
              <a:rPr lang="en-US" altLang="en-US"/>
              <a:t>Total Corporate Value</a:t>
            </a:r>
          </a:p>
        </p:txBody>
      </p:sp>
      <p:sp>
        <p:nvSpPr>
          <p:cNvPr id="14339" name="Rectangle 3">
            <a:extLst>
              <a:ext uri="{FF2B5EF4-FFF2-40B4-BE49-F238E27FC236}">
                <a16:creationId xmlns:a16="http://schemas.microsoft.com/office/drawing/2014/main" xmlns="" id="{96F86D53-A8F1-4AE4-B91E-2564EF79FFB7}"/>
              </a:ext>
            </a:extLst>
          </p:cNvPr>
          <p:cNvSpPr>
            <a:spLocks noGrp="1" noChangeArrowheads="1"/>
          </p:cNvSpPr>
          <p:nvPr>
            <p:ph type="body" idx="1"/>
          </p:nvPr>
        </p:nvSpPr>
        <p:spPr/>
        <p:txBody>
          <a:bodyPr/>
          <a:lstStyle/>
          <a:p>
            <a:r>
              <a:rPr lang="en-US" altLang="en-US"/>
              <a:t>Total corporate value is sum of:</a:t>
            </a:r>
          </a:p>
          <a:p>
            <a:pPr lvl="1"/>
            <a:r>
              <a:rPr lang="en-US" altLang="en-US"/>
              <a:t>Value of operations</a:t>
            </a:r>
          </a:p>
          <a:p>
            <a:pPr lvl="1"/>
            <a:r>
              <a:rPr lang="en-US" altLang="en-US"/>
              <a:t>Value of nonoperating assets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551F3882-C45A-4F65-81B6-1C587D974EC0}"/>
              </a:ext>
            </a:extLst>
          </p:cNvPr>
          <p:cNvSpPr>
            <a:spLocks noGrp="1" noChangeArrowheads="1"/>
          </p:cNvSpPr>
          <p:nvPr>
            <p:ph type="title"/>
          </p:nvPr>
        </p:nvSpPr>
        <p:spPr/>
        <p:txBody>
          <a:bodyPr/>
          <a:lstStyle/>
          <a:p>
            <a:r>
              <a:rPr lang="en-US" altLang="en-US"/>
              <a:t>Claims on Corporate Value</a:t>
            </a:r>
          </a:p>
        </p:txBody>
      </p:sp>
      <p:sp>
        <p:nvSpPr>
          <p:cNvPr id="15363" name="Rectangle 3">
            <a:extLst>
              <a:ext uri="{FF2B5EF4-FFF2-40B4-BE49-F238E27FC236}">
                <a16:creationId xmlns:a16="http://schemas.microsoft.com/office/drawing/2014/main" xmlns="" id="{C335721F-49C3-421F-95A2-D25B90DE2106}"/>
              </a:ext>
            </a:extLst>
          </p:cNvPr>
          <p:cNvSpPr>
            <a:spLocks noGrp="1" noChangeArrowheads="1"/>
          </p:cNvSpPr>
          <p:nvPr>
            <p:ph type="body" idx="1"/>
          </p:nvPr>
        </p:nvSpPr>
        <p:spPr/>
        <p:txBody>
          <a:bodyPr/>
          <a:lstStyle/>
          <a:p>
            <a:r>
              <a:rPr lang="en-US" altLang="en-US" dirty="0"/>
              <a:t>Debtholders have first claim.</a:t>
            </a:r>
          </a:p>
          <a:p>
            <a:r>
              <a:rPr lang="en-US" altLang="en-US" dirty="0"/>
              <a:t>Preferred stockholders have the next claim.</a:t>
            </a:r>
          </a:p>
          <a:p>
            <a:r>
              <a:rPr lang="en-US" altLang="en-US" dirty="0"/>
              <a:t>Any remaining value belongs to stockholders.</a:t>
            </a:r>
          </a:p>
          <a:p>
            <a:r>
              <a:rPr lang="en-US" altLang="en-US" dirty="0"/>
              <a:t>Value of the firm = Value of debt + Value of PF + Value of 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723EC904-EF2E-47E6-B0C3-FCE97980778D}"/>
              </a:ext>
            </a:extLst>
          </p:cNvPr>
          <p:cNvSpPr>
            <a:spLocks noGrp="1" noChangeArrowheads="1"/>
          </p:cNvSpPr>
          <p:nvPr>
            <p:ph type="title"/>
          </p:nvPr>
        </p:nvSpPr>
        <p:spPr/>
        <p:txBody>
          <a:bodyPr/>
          <a:lstStyle/>
          <a:p>
            <a:r>
              <a:rPr lang="en-US" altLang="en-US"/>
              <a:t>Valuation Analysis</a:t>
            </a:r>
          </a:p>
        </p:txBody>
      </p:sp>
      <p:sp>
        <p:nvSpPr>
          <p:cNvPr id="16387" name="Rectangle 3">
            <a:extLst>
              <a:ext uri="{FF2B5EF4-FFF2-40B4-BE49-F238E27FC236}">
                <a16:creationId xmlns:a16="http://schemas.microsoft.com/office/drawing/2014/main" xmlns="" id="{AA1EC6A9-922F-4525-97C5-AAD853ED88F6}"/>
              </a:ext>
            </a:extLst>
          </p:cNvPr>
          <p:cNvSpPr>
            <a:spLocks noGrp="1" noChangeArrowheads="1"/>
          </p:cNvSpPr>
          <p:nvPr>
            <p:ph type="body" idx="1"/>
          </p:nvPr>
        </p:nvSpPr>
        <p:spPr/>
        <p:txBody>
          <a:bodyPr/>
          <a:lstStyle/>
          <a:p>
            <a:pPr>
              <a:lnSpc>
                <a:spcPct val="80000"/>
              </a:lnSpc>
            </a:pPr>
            <a:r>
              <a:rPr lang="en-US" altLang="en-US" sz="2800" dirty="0"/>
              <a:t>Value of firm = value of operating assets + value of non-operating assets</a:t>
            </a:r>
          </a:p>
          <a:p>
            <a:pPr>
              <a:lnSpc>
                <a:spcPct val="80000"/>
              </a:lnSpc>
            </a:pPr>
            <a:r>
              <a:rPr lang="en-US" altLang="en-US" sz="2800" dirty="0"/>
              <a:t>Value of the firm = Value of debt + Value of PF + Value of E</a:t>
            </a:r>
          </a:p>
          <a:p>
            <a:pPr>
              <a:lnSpc>
                <a:spcPct val="80000"/>
              </a:lnSpc>
            </a:pPr>
            <a:r>
              <a:rPr lang="en-US" altLang="en-US" sz="2800" dirty="0"/>
              <a:t>V=D+PF+E</a:t>
            </a:r>
          </a:p>
          <a:p>
            <a:pPr>
              <a:lnSpc>
                <a:spcPct val="80000"/>
              </a:lnSpc>
            </a:pPr>
            <a:r>
              <a:rPr lang="en-US" altLang="en-US" sz="2800" dirty="0"/>
              <a:t>E=V-D-PF</a:t>
            </a:r>
          </a:p>
          <a:p>
            <a:pPr>
              <a:lnSpc>
                <a:spcPct val="80000"/>
              </a:lnSpc>
            </a:pPr>
            <a:r>
              <a:rPr lang="en-US" altLang="en-US" sz="2800" dirty="0"/>
              <a:t>Value per share =P=E/N </a:t>
            </a:r>
          </a:p>
          <a:p>
            <a:pPr>
              <a:lnSpc>
                <a:spcPct val="80000"/>
              </a:lnSpc>
              <a:buFont typeface="Wingdings" panose="05000000000000000000" pitchFamily="2" charset="2"/>
              <a:buNone/>
            </a:pPr>
            <a:r>
              <a:rPr lang="en-US" altLang="en-US" sz="2800" dirty="0"/>
              <a:t>    where N is the number of shares 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161A324A-D0C3-4D09-8011-A6D8C672E831}"/>
              </a:ext>
            </a:extLst>
          </p:cNvPr>
          <p:cNvSpPr>
            <a:spLocks noGrp="1" noChangeArrowheads="1"/>
          </p:cNvSpPr>
          <p:nvPr>
            <p:ph type="title"/>
          </p:nvPr>
        </p:nvSpPr>
        <p:spPr>
          <a:xfrm>
            <a:off x="533400" y="609600"/>
            <a:ext cx="8001000" cy="1143000"/>
          </a:xfrm>
        </p:spPr>
        <p:txBody>
          <a:bodyPr/>
          <a:lstStyle/>
          <a:p>
            <a:r>
              <a:rPr lang="en-US" altLang="en-US" dirty="0"/>
              <a:t>Applying the Corporate Valuation Model</a:t>
            </a:r>
          </a:p>
        </p:txBody>
      </p:sp>
      <p:sp>
        <p:nvSpPr>
          <p:cNvPr id="17411" name="Rectangle 3">
            <a:extLst>
              <a:ext uri="{FF2B5EF4-FFF2-40B4-BE49-F238E27FC236}">
                <a16:creationId xmlns:a16="http://schemas.microsoft.com/office/drawing/2014/main" xmlns="" id="{995B686B-4219-4E0E-BFE1-CB3110C8D7DD}"/>
              </a:ext>
            </a:extLst>
          </p:cNvPr>
          <p:cNvSpPr>
            <a:spLocks noGrp="1" noChangeArrowheads="1"/>
          </p:cNvSpPr>
          <p:nvPr>
            <p:ph type="body" idx="1"/>
          </p:nvPr>
        </p:nvSpPr>
        <p:spPr>
          <a:xfrm>
            <a:off x="457200" y="1828800"/>
            <a:ext cx="8229600" cy="4267200"/>
          </a:xfrm>
        </p:spPr>
        <p:txBody>
          <a:bodyPr/>
          <a:lstStyle/>
          <a:p>
            <a:r>
              <a:rPr lang="en-US" altLang="en-US" dirty="0"/>
              <a:t>Forecast the financial statements.</a:t>
            </a:r>
          </a:p>
          <a:p>
            <a:r>
              <a:rPr lang="en-US" altLang="en-US" dirty="0"/>
              <a:t>Calculate the projected free cash flows.</a:t>
            </a:r>
          </a:p>
          <a:p>
            <a:r>
              <a:rPr lang="en-US" altLang="en-US" dirty="0"/>
              <a:t>Model can be applied to a company that does not pay dividends, a privately held company, or a division of a company, since FCF can be calculated for each of these situations.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C40BAD63-5470-4E38-A782-F0780E48C1D3}"/>
              </a:ext>
            </a:extLst>
          </p:cNvPr>
          <p:cNvSpPr>
            <a:spLocks noGrp="1" noChangeArrowheads="1"/>
          </p:cNvSpPr>
          <p:nvPr>
            <p:ph type="title"/>
          </p:nvPr>
        </p:nvSpPr>
        <p:spPr>
          <a:xfrm>
            <a:off x="406400" y="635000"/>
            <a:ext cx="8483600" cy="711200"/>
          </a:xfrm>
          <a:ln w="50800" cap="flat"/>
        </p:spPr>
        <p:txBody>
          <a:bodyPr/>
          <a:lstStyle/>
          <a:p>
            <a:r>
              <a:rPr lang="en-US" altLang="en-US"/>
              <a:t>Data for Valuation</a:t>
            </a:r>
          </a:p>
        </p:txBody>
      </p:sp>
      <p:sp>
        <p:nvSpPr>
          <p:cNvPr id="18435" name="Rectangle 3">
            <a:extLst>
              <a:ext uri="{FF2B5EF4-FFF2-40B4-BE49-F238E27FC236}">
                <a16:creationId xmlns:a16="http://schemas.microsoft.com/office/drawing/2014/main" xmlns="" id="{3204A4D0-4C4B-46C6-9405-842565011752}"/>
              </a:ext>
            </a:extLst>
          </p:cNvPr>
          <p:cNvSpPr>
            <a:spLocks noGrp="1" noChangeArrowheads="1"/>
          </p:cNvSpPr>
          <p:nvPr>
            <p:ph type="body" idx="1"/>
          </p:nvPr>
        </p:nvSpPr>
        <p:spPr>
          <a:xfrm>
            <a:off x="685800" y="1524000"/>
            <a:ext cx="7772400" cy="4572000"/>
          </a:xfrm>
          <a:noFill/>
        </p:spPr>
        <p:txBody>
          <a:bodyPr/>
          <a:lstStyle/>
          <a:p>
            <a:r>
              <a:rPr lang="en-US" altLang="en-US"/>
              <a:t>FCF</a:t>
            </a:r>
            <a:r>
              <a:rPr lang="en-US" altLang="en-US" baseline="-25000"/>
              <a:t>0</a:t>
            </a:r>
            <a:r>
              <a:rPr lang="en-US" altLang="en-US"/>
              <a:t> = $20 million</a:t>
            </a:r>
          </a:p>
          <a:p>
            <a:r>
              <a:rPr lang="en-US" altLang="en-US"/>
              <a:t>WACC = 10%</a:t>
            </a:r>
          </a:p>
          <a:p>
            <a:r>
              <a:rPr lang="en-US" altLang="en-US"/>
              <a:t>g = 5%</a:t>
            </a:r>
          </a:p>
          <a:p>
            <a:r>
              <a:rPr lang="en-US" altLang="en-US"/>
              <a:t>Marketable securities = $100 million</a:t>
            </a:r>
          </a:p>
          <a:p>
            <a:r>
              <a:rPr lang="en-US" altLang="en-US"/>
              <a:t>Debt = $200 million</a:t>
            </a:r>
          </a:p>
          <a:p>
            <a:r>
              <a:rPr lang="en-US" altLang="en-US"/>
              <a:t>Preferred stock = $50 million</a:t>
            </a:r>
          </a:p>
          <a:p>
            <a:r>
              <a:rPr lang="en-US" altLang="en-US"/>
              <a:t>Book value of equity = $210 million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xmlns="" id="{0B1A6567-F0E4-4142-95CA-41DBDDDAFBC2}"/>
              </a:ext>
            </a:extLst>
          </p:cNvPr>
          <p:cNvSpPr>
            <a:spLocks noGrp="1" noChangeArrowheads="1"/>
          </p:cNvSpPr>
          <p:nvPr>
            <p:ph type="title"/>
          </p:nvPr>
        </p:nvSpPr>
        <p:spPr>
          <a:ln w="50800" cap="flat"/>
        </p:spPr>
        <p:txBody>
          <a:bodyPr/>
          <a:lstStyle/>
          <a:p>
            <a:r>
              <a:rPr lang="en-US" altLang="en-US"/>
              <a:t>Find Value of Operations</a:t>
            </a:r>
            <a:endParaRPr lang="en-US" altLang="en-US" sz="4000"/>
          </a:p>
        </p:txBody>
      </p:sp>
      <p:graphicFrame>
        <p:nvGraphicFramePr>
          <p:cNvPr id="5122" name="Object 0">
            <a:extLst>
              <a:ext uri="{FF2B5EF4-FFF2-40B4-BE49-F238E27FC236}">
                <a16:creationId xmlns:a16="http://schemas.microsoft.com/office/drawing/2014/main" xmlns="" id="{805E6BEC-46FD-4083-B2B1-0EC3BB2FF4B6}"/>
              </a:ext>
            </a:extLst>
          </p:cNvPr>
          <p:cNvGraphicFramePr>
            <a:graphicFrameLocks noGrp="1" noChangeAspect="1"/>
          </p:cNvGraphicFramePr>
          <p:nvPr>
            <p:ph type="body" idx="1"/>
          </p:nvPr>
        </p:nvGraphicFramePr>
        <p:xfrm>
          <a:off x="1447800" y="2300288"/>
          <a:ext cx="5803900" cy="3228975"/>
        </p:xfrm>
        <a:graphic>
          <a:graphicData uri="http://schemas.openxmlformats.org/presentationml/2006/ole">
            <mc:AlternateContent xmlns:mc="http://schemas.openxmlformats.org/markup-compatibility/2006">
              <mc:Choice xmlns:v="urn:schemas-microsoft-com:vml" Requires="v">
                <p:oleObj spid="_x0000_s5126" name="Equation" r:id="rId4" imgW="1549080" imgH="863280" progId="Equation.3">
                  <p:embed/>
                </p:oleObj>
              </mc:Choice>
              <mc:Fallback>
                <p:oleObj name="Equation" r:id="rId4" imgW="1549080" imgH="863280" progId="Equation.3">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300288"/>
                        <a:ext cx="5803900" cy="322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16F1DFA4-6051-4CA0-8616-FF00F95FDDC9}"/>
              </a:ext>
            </a:extLst>
          </p:cNvPr>
          <p:cNvSpPr>
            <a:spLocks noGrp="1" noChangeArrowheads="1"/>
          </p:cNvSpPr>
          <p:nvPr>
            <p:ph type="title"/>
          </p:nvPr>
        </p:nvSpPr>
        <p:spPr>
          <a:xfrm>
            <a:off x="406400" y="635000"/>
            <a:ext cx="8483600" cy="711200"/>
          </a:xfrm>
          <a:ln w="50800" cap="flat"/>
        </p:spPr>
        <p:txBody>
          <a:bodyPr/>
          <a:lstStyle/>
          <a:p>
            <a:r>
              <a:rPr lang="en-US" altLang="en-US"/>
              <a:t>Value of Equity</a:t>
            </a:r>
          </a:p>
        </p:txBody>
      </p:sp>
      <p:sp>
        <p:nvSpPr>
          <p:cNvPr id="19459" name="Rectangle 3">
            <a:extLst>
              <a:ext uri="{FF2B5EF4-FFF2-40B4-BE49-F238E27FC236}">
                <a16:creationId xmlns:a16="http://schemas.microsoft.com/office/drawing/2014/main" xmlns="" id="{7646A96A-1102-4426-BEC6-0C50DF1B6BE3}"/>
              </a:ext>
            </a:extLst>
          </p:cNvPr>
          <p:cNvSpPr>
            <a:spLocks noGrp="1" noChangeArrowheads="1"/>
          </p:cNvSpPr>
          <p:nvPr>
            <p:ph type="body" idx="1"/>
          </p:nvPr>
        </p:nvSpPr>
        <p:spPr>
          <a:xfrm>
            <a:off x="381000" y="1447800"/>
            <a:ext cx="8382000" cy="4648200"/>
          </a:xfrm>
          <a:noFill/>
        </p:spPr>
        <p:txBody>
          <a:bodyPr/>
          <a:lstStyle/>
          <a:p>
            <a:r>
              <a:rPr lang="en-US" altLang="en-US"/>
              <a:t>Sources of Corporate Value</a:t>
            </a:r>
          </a:p>
          <a:p>
            <a:pPr lvl="1"/>
            <a:r>
              <a:rPr lang="en-US" altLang="en-US"/>
              <a:t>Value of operations =  $420</a:t>
            </a:r>
          </a:p>
          <a:p>
            <a:pPr lvl="1"/>
            <a:r>
              <a:rPr lang="en-US" altLang="en-US"/>
              <a:t>Value of non-operating assets = $100</a:t>
            </a:r>
          </a:p>
          <a:p>
            <a:r>
              <a:rPr lang="en-US" altLang="en-US"/>
              <a:t>Claims on Corporate Value</a:t>
            </a:r>
          </a:p>
          <a:p>
            <a:pPr lvl="1"/>
            <a:r>
              <a:rPr lang="en-US" altLang="en-US"/>
              <a:t>Value of Debt = $200</a:t>
            </a:r>
          </a:p>
          <a:p>
            <a:pPr lvl="1"/>
            <a:r>
              <a:rPr lang="en-US" altLang="en-US"/>
              <a:t>Value of Preferred Stock = $50</a:t>
            </a:r>
          </a:p>
          <a:p>
            <a:pPr lvl="1"/>
            <a:r>
              <a:rPr lang="en-US" altLang="en-US"/>
              <a:t>Value of Equity =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7A089E2C-2965-448D-B4FC-FC0A684B7868}"/>
              </a:ext>
            </a:extLst>
          </p:cNvPr>
          <p:cNvSpPr>
            <a:spLocks noGrp="1" noChangeArrowheads="1"/>
          </p:cNvSpPr>
          <p:nvPr>
            <p:ph type="title"/>
          </p:nvPr>
        </p:nvSpPr>
        <p:spPr>
          <a:xfrm>
            <a:off x="406400" y="635000"/>
            <a:ext cx="8483600" cy="711200"/>
          </a:xfrm>
          <a:ln w="50800" cap="flat"/>
        </p:spPr>
        <p:txBody>
          <a:bodyPr/>
          <a:lstStyle/>
          <a:p>
            <a:r>
              <a:rPr lang="en-US" altLang="en-US"/>
              <a:t>Value of Equity</a:t>
            </a:r>
          </a:p>
        </p:txBody>
      </p:sp>
      <p:sp>
        <p:nvSpPr>
          <p:cNvPr id="20483" name="Rectangle 3">
            <a:extLst>
              <a:ext uri="{FF2B5EF4-FFF2-40B4-BE49-F238E27FC236}">
                <a16:creationId xmlns:a16="http://schemas.microsoft.com/office/drawing/2014/main" xmlns="" id="{F22EFC67-AEFB-4544-A8D8-D0CDF77A38B4}"/>
              </a:ext>
            </a:extLst>
          </p:cNvPr>
          <p:cNvSpPr>
            <a:spLocks noGrp="1" noChangeArrowheads="1"/>
          </p:cNvSpPr>
          <p:nvPr>
            <p:ph type="body" idx="1"/>
          </p:nvPr>
        </p:nvSpPr>
        <p:spPr>
          <a:xfrm>
            <a:off x="685800" y="1447800"/>
            <a:ext cx="7772400" cy="4648200"/>
          </a:xfrm>
          <a:noFill/>
        </p:spPr>
        <p:txBody>
          <a:bodyPr/>
          <a:lstStyle/>
          <a:p>
            <a:pPr>
              <a:lnSpc>
                <a:spcPct val="100000"/>
              </a:lnSpc>
              <a:spcAft>
                <a:spcPct val="10000"/>
              </a:spcAft>
              <a:buFont typeface="Wingdings" panose="05000000000000000000" pitchFamily="2" charset="2"/>
              <a:buNone/>
            </a:pPr>
            <a:r>
              <a:rPr lang="en-US" altLang="en-US"/>
              <a:t>Total corporate value = V</a:t>
            </a:r>
            <a:r>
              <a:rPr lang="en-US" altLang="en-US" baseline="-25000"/>
              <a:t>Op</a:t>
            </a:r>
            <a:r>
              <a:rPr lang="en-US" altLang="en-US"/>
              <a:t> + Mkt. Sec.</a:t>
            </a:r>
          </a:p>
          <a:p>
            <a:pPr>
              <a:lnSpc>
                <a:spcPct val="100000"/>
              </a:lnSpc>
              <a:spcAft>
                <a:spcPct val="10000"/>
              </a:spcAft>
              <a:buFont typeface="Wingdings" panose="05000000000000000000" pitchFamily="2" charset="2"/>
              <a:buNone/>
            </a:pPr>
            <a:r>
              <a:rPr lang="en-US" altLang="en-US"/>
              <a:t>					     = $420 + $100</a:t>
            </a:r>
          </a:p>
          <a:p>
            <a:pPr algn="ctr">
              <a:buFont typeface="Wingdings" panose="05000000000000000000" pitchFamily="2" charset="2"/>
              <a:buNone/>
            </a:pPr>
            <a:r>
              <a:rPr lang="en-US" altLang="en-US"/>
              <a:t>                                = $520 million</a:t>
            </a:r>
          </a:p>
          <a:p>
            <a:pPr>
              <a:buFont typeface="Wingdings" panose="05000000000000000000" pitchFamily="2" charset="2"/>
              <a:buNone/>
            </a:pPr>
            <a:endParaRPr lang="en-US" altLang="en-US"/>
          </a:p>
          <a:p>
            <a:pPr>
              <a:buFont typeface="Wingdings" panose="05000000000000000000" pitchFamily="2" charset="2"/>
              <a:buNone/>
            </a:pPr>
            <a:r>
              <a:rPr lang="en-US" altLang="en-US"/>
              <a:t>Value of equity  = Total - Debt - Pref. </a:t>
            </a:r>
          </a:p>
          <a:p>
            <a:pPr>
              <a:buFont typeface="Wingdings" panose="05000000000000000000" pitchFamily="2" charset="2"/>
              <a:buNone/>
            </a:pPr>
            <a:r>
              <a:rPr lang="en-US" altLang="en-US"/>
              <a:t>				   = $520 - $200 - $50</a:t>
            </a:r>
          </a:p>
          <a:p>
            <a:pPr lvl="1">
              <a:buFont typeface="Wingdings" panose="05000000000000000000" pitchFamily="2" charset="2"/>
              <a:buNone/>
            </a:pPr>
            <a:r>
              <a:rPr lang="en-US" altLang="en-US"/>
              <a:t>			 	   = $270 million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4FDB1CF8-24F0-4D56-BAF1-484FF03D69ED}"/>
              </a:ext>
            </a:extLst>
          </p:cNvPr>
          <p:cNvSpPr>
            <a:spLocks noGrp="1" noChangeArrowheads="1"/>
          </p:cNvSpPr>
          <p:nvPr>
            <p:ph type="title"/>
          </p:nvPr>
        </p:nvSpPr>
        <p:spPr/>
        <p:txBody>
          <a:bodyPr/>
          <a:lstStyle/>
          <a:p>
            <a:r>
              <a:rPr lang="en-US" altLang="en-US"/>
              <a:t>Market Value Added (MVA)</a:t>
            </a:r>
          </a:p>
        </p:txBody>
      </p:sp>
      <p:sp>
        <p:nvSpPr>
          <p:cNvPr id="21507" name="Rectangle 3">
            <a:extLst>
              <a:ext uri="{FF2B5EF4-FFF2-40B4-BE49-F238E27FC236}">
                <a16:creationId xmlns:a16="http://schemas.microsoft.com/office/drawing/2014/main" xmlns="" id="{862E9C3A-F583-40FD-9542-A75F57EB07F1}"/>
              </a:ext>
            </a:extLst>
          </p:cNvPr>
          <p:cNvSpPr>
            <a:spLocks noGrp="1" noChangeArrowheads="1"/>
          </p:cNvSpPr>
          <p:nvPr>
            <p:ph type="body" idx="1"/>
          </p:nvPr>
        </p:nvSpPr>
        <p:spPr/>
        <p:txBody>
          <a:bodyPr/>
          <a:lstStyle/>
          <a:p>
            <a:r>
              <a:rPr lang="en-US" altLang="en-US"/>
              <a:t>MVA = Total corporate value of firm minus total book value of firm</a:t>
            </a:r>
          </a:p>
          <a:p>
            <a:r>
              <a:rPr lang="en-US" altLang="en-US"/>
              <a:t>Total book value of firm = book value of equity + book value of debt + book value of preferred stock</a:t>
            </a:r>
          </a:p>
          <a:p>
            <a:r>
              <a:rPr lang="en-US" altLang="en-US"/>
              <a:t>MVA = $520 - ($210 + $200 + $50)</a:t>
            </a:r>
          </a:p>
          <a:p>
            <a:pPr>
              <a:buFont typeface="Wingdings" panose="05000000000000000000" pitchFamily="2" charset="2"/>
              <a:buNone/>
            </a:pPr>
            <a:r>
              <a:rPr lang="en-US" altLang="en-US"/>
              <a:t>            = $60 million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xmlns="" id="{E950EA31-92AF-49A5-AC4C-6B0152B40969}"/>
              </a:ext>
            </a:extLst>
          </p:cNvPr>
          <p:cNvSpPr>
            <a:spLocks noGrp="1" noChangeArrowheads="1"/>
          </p:cNvSpPr>
          <p:nvPr>
            <p:ph type="title"/>
          </p:nvPr>
        </p:nvSpPr>
        <p:spPr/>
        <p:txBody>
          <a:bodyPr/>
          <a:lstStyle/>
          <a:p>
            <a:r>
              <a:rPr lang="en-US" altLang="en-US"/>
              <a:t>Breakdown of Corporate Value</a:t>
            </a:r>
          </a:p>
        </p:txBody>
      </p:sp>
      <p:graphicFrame>
        <p:nvGraphicFramePr>
          <p:cNvPr id="6146" name="Object 3">
            <a:extLst>
              <a:ext uri="{FF2B5EF4-FFF2-40B4-BE49-F238E27FC236}">
                <a16:creationId xmlns:a16="http://schemas.microsoft.com/office/drawing/2014/main" xmlns="" id="{BA096884-7124-42C1-AEB1-C5692CF85A0A}"/>
              </a:ext>
            </a:extLst>
          </p:cNvPr>
          <p:cNvGraphicFramePr>
            <a:graphicFrameLocks noGrp="1" noChangeAspect="1"/>
          </p:cNvGraphicFramePr>
          <p:nvPr>
            <p:ph type="chart" idx="1"/>
          </p:nvPr>
        </p:nvGraphicFramePr>
        <p:xfrm>
          <a:off x="685800" y="1981200"/>
          <a:ext cx="7770813" cy="4114800"/>
        </p:xfrm>
        <a:graphic>
          <a:graphicData uri="http://schemas.openxmlformats.org/presentationml/2006/ole">
            <mc:AlternateContent xmlns:mc="http://schemas.openxmlformats.org/markup-compatibility/2006">
              <mc:Choice xmlns:v="urn:schemas-microsoft-com:vml" Requires="v">
                <p:oleObj spid="_x0000_s6150" name="Chart" r:id="rId4" imgW="7772761" imgH="4115162" progId="MSGraph.Chart.8">
                  <p:embed followColorScheme="full"/>
                </p:oleObj>
              </mc:Choice>
              <mc:Fallback>
                <p:oleObj name="Chart" r:id="rId4" imgW="7772761" imgH="411516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981200"/>
                        <a:ext cx="7770813" cy="4114800"/>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FD824768-8F74-4816-8C23-B852535902D7}"/>
              </a:ext>
            </a:extLst>
          </p:cNvPr>
          <p:cNvSpPr>
            <a:spLocks noGrp="1" noChangeArrowheads="1"/>
          </p:cNvSpPr>
          <p:nvPr>
            <p:ph type="title"/>
          </p:nvPr>
        </p:nvSpPr>
        <p:spPr>
          <a:xfrm>
            <a:off x="685800" y="609600"/>
            <a:ext cx="7848600" cy="1828800"/>
          </a:xfrm>
        </p:spPr>
        <p:txBody>
          <a:bodyPr/>
          <a:lstStyle/>
          <a:p>
            <a:r>
              <a:rPr lang="en-US" altLang="en-US"/>
              <a:t>Corporate Valuation: </a:t>
            </a:r>
            <a:br>
              <a:rPr lang="en-US" altLang="en-US"/>
            </a:br>
            <a:r>
              <a:rPr lang="en-US" altLang="en-US"/>
              <a:t>Two types of assets that a company owns.</a:t>
            </a:r>
          </a:p>
        </p:txBody>
      </p:sp>
      <p:sp>
        <p:nvSpPr>
          <p:cNvPr id="10243" name="Rectangle 3">
            <a:extLst>
              <a:ext uri="{FF2B5EF4-FFF2-40B4-BE49-F238E27FC236}">
                <a16:creationId xmlns:a16="http://schemas.microsoft.com/office/drawing/2014/main" xmlns="" id="{094BFF59-4421-4120-A5D4-FC0571379A01}"/>
              </a:ext>
            </a:extLst>
          </p:cNvPr>
          <p:cNvSpPr>
            <a:spLocks noGrp="1" noChangeArrowheads="1"/>
          </p:cNvSpPr>
          <p:nvPr>
            <p:ph type="body" idx="1"/>
          </p:nvPr>
        </p:nvSpPr>
        <p:spPr>
          <a:xfrm>
            <a:off x="1447800" y="2590800"/>
            <a:ext cx="6781800" cy="3505200"/>
          </a:xfrm>
        </p:spPr>
        <p:txBody>
          <a:bodyPr/>
          <a:lstStyle/>
          <a:p>
            <a:r>
              <a:rPr lang="en-US" altLang="en-US"/>
              <a:t>Operating assets</a:t>
            </a:r>
          </a:p>
          <a:p>
            <a:r>
              <a:rPr lang="en-US" altLang="en-US"/>
              <a:t>Non-operating assets (or financial assets)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F5BBA23E-A6AD-41C3-AED6-6DEE5577CCD2}"/>
              </a:ext>
            </a:extLst>
          </p:cNvPr>
          <p:cNvSpPr>
            <a:spLocks noGrp="1" noChangeArrowheads="1"/>
          </p:cNvSpPr>
          <p:nvPr>
            <p:ph type="title"/>
          </p:nvPr>
        </p:nvSpPr>
        <p:spPr>
          <a:xfrm>
            <a:off x="381000" y="635000"/>
            <a:ext cx="8051800" cy="635000"/>
          </a:xfrm>
          <a:ln w="50800" cap="flat"/>
        </p:spPr>
        <p:txBody>
          <a:bodyPr/>
          <a:lstStyle/>
          <a:p>
            <a:r>
              <a:rPr lang="en-US" altLang="en-US" sz="3200"/>
              <a:t>Firm valuation with nonconstant growth</a:t>
            </a:r>
            <a:endParaRPr lang="en-US" altLang="en-US"/>
          </a:p>
        </p:txBody>
      </p:sp>
      <p:sp>
        <p:nvSpPr>
          <p:cNvPr id="22531" name="Rectangle 3">
            <a:extLst>
              <a:ext uri="{FF2B5EF4-FFF2-40B4-BE49-F238E27FC236}">
                <a16:creationId xmlns:a16="http://schemas.microsoft.com/office/drawing/2014/main" xmlns="" id="{7DE32E3F-A38B-48A2-B71A-5C55EED6CE7A}"/>
              </a:ext>
            </a:extLst>
          </p:cNvPr>
          <p:cNvSpPr>
            <a:spLocks noGrp="1" noChangeArrowheads="1"/>
          </p:cNvSpPr>
          <p:nvPr>
            <p:ph type="body" idx="1"/>
          </p:nvPr>
        </p:nvSpPr>
        <p:spPr>
          <a:xfrm>
            <a:off x="685800" y="1447800"/>
            <a:ext cx="7772400" cy="4648200"/>
          </a:xfrm>
          <a:noFill/>
        </p:spPr>
        <p:txBody>
          <a:bodyPr/>
          <a:lstStyle/>
          <a:p>
            <a:pPr>
              <a:lnSpc>
                <a:spcPct val="80000"/>
              </a:lnSpc>
            </a:pPr>
            <a:r>
              <a:rPr lang="en-US" altLang="en-US"/>
              <a:t>Current market value of debt=$40 million</a:t>
            </a:r>
          </a:p>
          <a:p>
            <a:pPr>
              <a:lnSpc>
                <a:spcPct val="80000"/>
              </a:lnSpc>
            </a:pPr>
            <a:r>
              <a:rPr lang="en-US" altLang="en-US"/>
              <a:t>Projected free cash flows (FCF):</a:t>
            </a:r>
          </a:p>
          <a:p>
            <a:pPr lvl="1">
              <a:lnSpc>
                <a:spcPct val="80000"/>
              </a:lnSpc>
            </a:pPr>
            <a:r>
              <a:rPr lang="en-US" altLang="en-US"/>
              <a:t>Year 1 FCF = -$5 million.</a:t>
            </a:r>
          </a:p>
          <a:p>
            <a:pPr lvl="1">
              <a:lnSpc>
                <a:spcPct val="80000"/>
              </a:lnSpc>
            </a:pPr>
            <a:r>
              <a:rPr lang="en-US" altLang="en-US"/>
              <a:t>Year 2 FCF =  $10 million.</a:t>
            </a:r>
          </a:p>
          <a:p>
            <a:pPr lvl="1">
              <a:lnSpc>
                <a:spcPct val="80000"/>
              </a:lnSpc>
            </a:pPr>
            <a:r>
              <a:rPr lang="en-US" altLang="en-US"/>
              <a:t>Year 3 FCF =  $20 million</a:t>
            </a:r>
          </a:p>
          <a:p>
            <a:pPr lvl="1">
              <a:lnSpc>
                <a:spcPct val="80000"/>
              </a:lnSpc>
            </a:pPr>
            <a:r>
              <a:rPr lang="en-US" altLang="en-US"/>
              <a:t>FCF grows at constant rate of 6% after year 3.</a:t>
            </a:r>
          </a:p>
        </p:txBody>
      </p:sp>
      <p:sp>
        <p:nvSpPr>
          <p:cNvPr id="22532" name="Rectangle 4">
            <a:extLst>
              <a:ext uri="{FF2B5EF4-FFF2-40B4-BE49-F238E27FC236}">
                <a16:creationId xmlns:a16="http://schemas.microsoft.com/office/drawing/2014/main" xmlns="" id="{ABAF74E6-BE5F-4C51-925A-1B16A70003C5}"/>
              </a:ext>
            </a:extLst>
          </p:cNvPr>
          <p:cNvSpPr>
            <a:spLocks noChangeArrowheads="1"/>
          </p:cNvSpPr>
          <p:nvPr/>
        </p:nvSpPr>
        <p:spPr bwMode="auto">
          <a:xfrm>
            <a:off x="7010400" y="5943600"/>
            <a:ext cx="1212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000"/>
              <a:t>(More…)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68157CE6-F54F-4DEF-94E9-DEC9B1E5C0A9}"/>
              </a:ext>
            </a:extLst>
          </p:cNvPr>
          <p:cNvSpPr>
            <a:spLocks noGrp="1" noChangeArrowheads="1"/>
          </p:cNvSpPr>
          <p:nvPr>
            <p:ph type="body" idx="1"/>
          </p:nvPr>
        </p:nvSpPr>
        <p:spPr>
          <a:noFill/>
        </p:spPr>
        <p:txBody>
          <a:bodyPr/>
          <a:lstStyle/>
          <a:p>
            <a:r>
              <a:rPr lang="en-US" altLang="en-US" dirty="0"/>
              <a:t>The weighted average cost of capital, R, is 10%.</a:t>
            </a:r>
          </a:p>
          <a:p>
            <a:r>
              <a:rPr lang="en-US" altLang="en-US" dirty="0"/>
              <a:t>The company has 10 million shares of stock.</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169904D4-9525-499F-99EE-34FCBA8D7FC0}"/>
              </a:ext>
            </a:extLst>
          </p:cNvPr>
          <p:cNvSpPr>
            <a:spLocks noGrp="1" noChangeArrowheads="1"/>
          </p:cNvSpPr>
          <p:nvPr>
            <p:ph type="title"/>
          </p:nvPr>
        </p:nvSpPr>
        <p:spPr/>
        <p:txBody>
          <a:bodyPr/>
          <a:lstStyle/>
          <a:p>
            <a:r>
              <a:rPr lang="en-US" altLang="en-US" dirty="0"/>
              <a:t>Horizon (Terminal) Value</a:t>
            </a:r>
          </a:p>
        </p:txBody>
      </p:sp>
      <p:sp>
        <p:nvSpPr>
          <p:cNvPr id="24579" name="Rectangle 3">
            <a:extLst>
              <a:ext uri="{FF2B5EF4-FFF2-40B4-BE49-F238E27FC236}">
                <a16:creationId xmlns:a16="http://schemas.microsoft.com/office/drawing/2014/main" xmlns="" id="{F4B111DD-61CB-4CC0-9DB4-E4EDA3A767BF}"/>
              </a:ext>
            </a:extLst>
          </p:cNvPr>
          <p:cNvSpPr>
            <a:spLocks noGrp="1" noChangeArrowheads="1"/>
          </p:cNvSpPr>
          <p:nvPr>
            <p:ph type="body" idx="1"/>
          </p:nvPr>
        </p:nvSpPr>
        <p:spPr/>
        <p:txBody>
          <a:bodyPr/>
          <a:lstStyle/>
          <a:p>
            <a:pPr>
              <a:lnSpc>
                <a:spcPct val="80000"/>
              </a:lnSpc>
            </a:pPr>
            <a:r>
              <a:rPr lang="en-US" altLang="en-US"/>
              <a:t>Free cash flows are forecast for three years in this example, so the forecast period is three years. </a:t>
            </a:r>
          </a:p>
          <a:p>
            <a:pPr>
              <a:lnSpc>
                <a:spcPct val="80000"/>
              </a:lnSpc>
            </a:pPr>
            <a:r>
              <a:rPr lang="en-US" altLang="en-US"/>
              <a:t>The horizon year is year 3.</a:t>
            </a:r>
          </a:p>
          <a:p>
            <a:pPr>
              <a:lnSpc>
                <a:spcPct val="80000"/>
              </a:lnSpc>
            </a:pPr>
            <a:r>
              <a:rPr lang="en-US" altLang="en-US"/>
              <a:t>Growth in free cash flows is not constant during the forecast period,so we can’t use the constant growth formula to find the value of operations at time 0.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xmlns="" id="{C0F8D0A3-A05F-473E-9CD5-61F7FDE3C44D}"/>
              </a:ext>
            </a:extLst>
          </p:cNvPr>
          <p:cNvSpPr>
            <a:spLocks noGrp="1" noChangeArrowheads="1"/>
          </p:cNvSpPr>
          <p:nvPr>
            <p:ph type="title"/>
          </p:nvPr>
        </p:nvSpPr>
        <p:spPr/>
        <p:txBody>
          <a:bodyPr/>
          <a:lstStyle/>
          <a:p>
            <a:r>
              <a:rPr lang="en-US" altLang="en-US" dirty="0"/>
              <a:t>Horizon (Terminal) Value(Cont.)</a:t>
            </a:r>
          </a:p>
        </p:txBody>
      </p:sp>
      <p:sp>
        <p:nvSpPr>
          <p:cNvPr id="25603" name="Rectangle 1027">
            <a:extLst>
              <a:ext uri="{FF2B5EF4-FFF2-40B4-BE49-F238E27FC236}">
                <a16:creationId xmlns:a16="http://schemas.microsoft.com/office/drawing/2014/main" xmlns="" id="{5A103F12-6070-4BCD-8260-C55D3B736099}"/>
              </a:ext>
            </a:extLst>
          </p:cNvPr>
          <p:cNvSpPr>
            <a:spLocks noGrp="1" noChangeArrowheads="1"/>
          </p:cNvSpPr>
          <p:nvPr>
            <p:ph type="body" idx="1"/>
          </p:nvPr>
        </p:nvSpPr>
        <p:spPr/>
        <p:txBody>
          <a:bodyPr/>
          <a:lstStyle/>
          <a:p>
            <a:r>
              <a:rPr lang="en-US" altLang="en-US"/>
              <a:t>Growth is constant after the horizon year, so we can modify the constant growth formula to find the value of all free cash flows beyond the horizon year, discounted back to the horizon year.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xmlns="" id="{E3955E44-7FC7-4E81-91B4-6AEA1425C137}"/>
              </a:ext>
            </a:extLst>
          </p:cNvPr>
          <p:cNvSpPr>
            <a:spLocks noGrp="1" noChangeArrowheads="1"/>
          </p:cNvSpPr>
          <p:nvPr>
            <p:ph type="title"/>
          </p:nvPr>
        </p:nvSpPr>
        <p:spPr/>
        <p:txBody>
          <a:bodyPr/>
          <a:lstStyle/>
          <a:p>
            <a:r>
              <a:rPr lang="en-US" altLang="en-US" dirty="0"/>
              <a:t>Horizon (Terminal) Value Formula</a:t>
            </a:r>
          </a:p>
        </p:txBody>
      </p:sp>
      <p:sp>
        <p:nvSpPr>
          <p:cNvPr id="7172" name="Rectangle 3">
            <a:extLst>
              <a:ext uri="{FF2B5EF4-FFF2-40B4-BE49-F238E27FC236}">
                <a16:creationId xmlns:a16="http://schemas.microsoft.com/office/drawing/2014/main" xmlns="" id="{F659C014-9D87-4E75-AAA4-62FCBF176408}"/>
              </a:ext>
            </a:extLst>
          </p:cNvPr>
          <p:cNvSpPr>
            <a:spLocks noGrp="1" noChangeArrowheads="1"/>
          </p:cNvSpPr>
          <p:nvPr>
            <p:ph type="body" idx="1"/>
          </p:nvPr>
        </p:nvSpPr>
        <p:spPr/>
        <p:txBody>
          <a:bodyPr/>
          <a:lstStyle/>
          <a:p>
            <a:endParaRPr lang="en-US" altLang="en-US"/>
          </a:p>
          <a:p>
            <a:endParaRPr lang="en-US" altLang="en-US"/>
          </a:p>
          <a:p>
            <a:endParaRPr lang="en-US" altLang="en-US"/>
          </a:p>
          <a:p>
            <a:endParaRPr lang="en-US" altLang="en-US"/>
          </a:p>
          <a:p>
            <a:r>
              <a:rPr lang="en-US" altLang="en-US"/>
              <a:t>Horizon value is also called </a:t>
            </a:r>
            <a:r>
              <a:rPr lang="en-US" altLang="en-US">
                <a:solidFill>
                  <a:schemeClr val="bg2"/>
                </a:solidFill>
              </a:rPr>
              <a:t>terminal</a:t>
            </a:r>
            <a:r>
              <a:rPr lang="en-US" altLang="en-US"/>
              <a:t> value, or </a:t>
            </a:r>
            <a:r>
              <a:rPr lang="en-US" altLang="en-US">
                <a:solidFill>
                  <a:schemeClr val="bg2"/>
                </a:solidFill>
              </a:rPr>
              <a:t>continuing</a:t>
            </a:r>
            <a:r>
              <a:rPr lang="en-US" altLang="en-US"/>
              <a:t> value.</a:t>
            </a:r>
          </a:p>
        </p:txBody>
      </p:sp>
      <p:graphicFrame>
        <p:nvGraphicFramePr>
          <p:cNvPr id="7170" name="Object 0">
            <a:extLst>
              <a:ext uri="{FF2B5EF4-FFF2-40B4-BE49-F238E27FC236}">
                <a16:creationId xmlns:a16="http://schemas.microsoft.com/office/drawing/2014/main" xmlns="" id="{C8072712-3DEF-45E3-9C4F-B5CAEA3871F3}"/>
              </a:ext>
            </a:extLst>
          </p:cNvPr>
          <p:cNvGraphicFramePr>
            <a:graphicFrameLocks noChangeAspect="1"/>
          </p:cNvGraphicFramePr>
          <p:nvPr/>
        </p:nvGraphicFramePr>
        <p:xfrm>
          <a:off x="609600" y="2438400"/>
          <a:ext cx="7848600" cy="1717675"/>
        </p:xfrm>
        <a:graphic>
          <a:graphicData uri="http://schemas.openxmlformats.org/presentationml/2006/ole">
            <mc:AlternateContent xmlns:mc="http://schemas.openxmlformats.org/markup-compatibility/2006">
              <mc:Choice xmlns:v="urn:schemas-microsoft-com:vml" Requires="v">
                <p:oleObj spid="_x0000_s7175" name="Equation" r:id="rId3" imgW="1917360" imgH="419040" progId="Equation.3">
                  <p:embed/>
                </p:oleObj>
              </mc:Choice>
              <mc:Fallback>
                <p:oleObj name="Equation" r:id="rId3" imgW="1917360" imgH="41904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438400"/>
                        <a:ext cx="7848600" cy="171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901206C1-F12C-4DCC-B4CE-A37D9E17D769}"/>
              </a:ext>
            </a:extLst>
          </p:cNvPr>
          <p:cNvSpPr>
            <a:spLocks noChangeArrowheads="1"/>
          </p:cNvSpPr>
          <p:nvPr/>
        </p:nvSpPr>
        <p:spPr bwMode="auto">
          <a:xfrm>
            <a:off x="4011613" y="5195888"/>
            <a:ext cx="746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a:solidFill>
                  <a:srgbClr val="000000"/>
                </a:solidFill>
              </a:rPr>
              <a:t>HV</a:t>
            </a:r>
            <a:endParaRPr lang="en-US" altLang="en-US" sz="1800">
              <a:solidFill>
                <a:srgbClr val="000000"/>
              </a:solidFill>
            </a:endParaRPr>
          </a:p>
        </p:txBody>
      </p:sp>
      <p:sp>
        <p:nvSpPr>
          <p:cNvPr id="26627" name="Rectangle 3">
            <a:extLst>
              <a:ext uri="{FF2B5EF4-FFF2-40B4-BE49-F238E27FC236}">
                <a16:creationId xmlns:a16="http://schemas.microsoft.com/office/drawing/2014/main" xmlns="" id="{C8A8DF15-20D7-4D4A-9C0B-17A7FEC45EF9}"/>
              </a:ext>
            </a:extLst>
          </p:cNvPr>
          <p:cNvSpPr>
            <a:spLocks noChangeArrowheads="1"/>
          </p:cNvSpPr>
          <p:nvPr/>
        </p:nvSpPr>
        <p:spPr bwMode="auto">
          <a:xfrm>
            <a:off x="280988" y="806450"/>
            <a:ext cx="8688387" cy="1016000"/>
          </a:xfrm>
          <a:prstGeom prst="rect">
            <a:avLst/>
          </a:prstGeom>
          <a:solidFill>
            <a:schemeClr val="accent1"/>
          </a:solidFill>
          <a:ln w="50800">
            <a:solidFill>
              <a:schemeClr val="accent2"/>
            </a:solidFill>
            <a:miter lim="800000"/>
            <a:headEnd/>
            <a:tailEnd/>
          </a:ln>
        </p:spPr>
        <p:txBody>
          <a:bodyPr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lgn="ctr">
              <a:lnSpc>
                <a:spcPct val="90000"/>
              </a:lnSpc>
            </a:pPr>
            <a:r>
              <a:rPr lang="en-US" altLang="en-US">
                <a:solidFill>
                  <a:schemeClr val="bg2"/>
                </a:solidFill>
              </a:rPr>
              <a:t>Find the value of operations by discounting    the free cash flows at the cost of capital.</a:t>
            </a:r>
          </a:p>
        </p:txBody>
      </p:sp>
      <p:sp>
        <p:nvSpPr>
          <p:cNvPr id="26628" name="Line 4">
            <a:extLst>
              <a:ext uri="{FF2B5EF4-FFF2-40B4-BE49-F238E27FC236}">
                <a16:creationId xmlns:a16="http://schemas.microsoft.com/office/drawing/2014/main" xmlns="" id="{893E8666-DC55-458D-BAAA-74FB5791408B}"/>
              </a:ext>
            </a:extLst>
          </p:cNvPr>
          <p:cNvSpPr>
            <a:spLocks noChangeShapeType="1"/>
          </p:cNvSpPr>
          <p:nvPr/>
        </p:nvSpPr>
        <p:spPr bwMode="auto">
          <a:xfrm flipV="1">
            <a:off x="1231900" y="2663825"/>
            <a:ext cx="7518400" cy="28575"/>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29" name="Rectangle 5">
            <a:extLst>
              <a:ext uri="{FF2B5EF4-FFF2-40B4-BE49-F238E27FC236}">
                <a16:creationId xmlns:a16="http://schemas.microsoft.com/office/drawing/2014/main" xmlns="" id="{27A732AD-C9BB-46F6-8545-6C126459B9E2}"/>
              </a:ext>
            </a:extLst>
          </p:cNvPr>
          <p:cNvSpPr>
            <a:spLocks noChangeArrowheads="1"/>
          </p:cNvSpPr>
          <p:nvPr/>
        </p:nvSpPr>
        <p:spPr bwMode="auto">
          <a:xfrm>
            <a:off x="1812925" y="2514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30" name="Rectangle 6">
            <a:extLst>
              <a:ext uri="{FF2B5EF4-FFF2-40B4-BE49-F238E27FC236}">
                <a16:creationId xmlns:a16="http://schemas.microsoft.com/office/drawing/2014/main" xmlns="" id="{2AE5AE77-EC1F-42A3-929D-06C6A9CFE9CE}"/>
              </a:ext>
            </a:extLst>
          </p:cNvPr>
          <p:cNvSpPr>
            <a:spLocks noChangeArrowheads="1"/>
          </p:cNvSpPr>
          <p:nvPr/>
        </p:nvSpPr>
        <p:spPr bwMode="auto">
          <a:xfrm>
            <a:off x="288925" y="5815013"/>
            <a:ext cx="22494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31" name="Rectangle 7">
            <a:extLst>
              <a:ext uri="{FF2B5EF4-FFF2-40B4-BE49-F238E27FC236}">
                <a16:creationId xmlns:a16="http://schemas.microsoft.com/office/drawing/2014/main" xmlns="" id="{1F032653-D2E8-4C55-967E-A00DF5CEA151}"/>
              </a:ext>
            </a:extLst>
          </p:cNvPr>
          <p:cNvSpPr>
            <a:spLocks noChangeArrowheads="1"/>
          </p:cNvSpPr>
          <p:nvPr/>
        </p:nvSpPr>
        <p:spPr bwMode="auto">
          <a:xfrm>
            <a:off x="6248400" y="2752725"/>
            <a:ext cx="1066800" cy="304800"/>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32" name="Rectangle 8">
            <a:extLst>
              <a:ext uri="{FF2B5EF4-FFF2-40B4-BE49-F238E27FC236}">
                <a16:creationId xmlns:a16="http://schemas.microsoft.com/office/drawing/2014/main" xmlns="" id="{532263BB-FA4B-4314-A05E-19715AB39130}"/>
              </a:ext>
            </a:extLst>
          </p:cNvPr>
          <p:cNvSpPr>
            <a:spLocks noChangeArrowheads="1"/>
          </p:cNvSpPr>
          <p:nvPr/>
        </p:nvSpPr>
        <p:spPr bwMode="auto">
          <a:xfrm>
            <a:off x="1052513" y="206692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solidFill>
                  <a:schemeClr val="tx2"/>
                </a:solidFill>
              </a:rPr>
              <a:t>0</a:t>
            </a:r>
          </a:p>
        </p:txBody>
      </p:sp>
      <p:sp>
        <p:nvSpPr>
          <p:cNvPr id="26633" name="Line 9">
            <a:extLst>
              <a:ext uri="{FF2B5EF4-FFF2-40B4-BE49-F238E27FC236}">
                <a16:creationId xmlns:a16="http://schemas.microsoft.com/office/drawing/2014/main" xmlns="" id="{CEB2BD6B-1531-41D0-A212-F3E2BEAF1282}"/>
              </a:ext>
            </a:extLst>
          </p:cNvPr>
          <p:cNvSpPr>
            <a:spLocks noChangeShapeType="1"/>
          </p:cNvSpPr>
          <p:nvPr/>
        </p:nvSpPr>
        <p:spPr bwMode="auto">
          <a:xfrm>
            <a:off x="2743200" y="3527425"/>
            <a:ext cx="0" cy="317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a:extLst>
              <a:ext uri="{FF2B5EF4-FFF2-40B4-BE49-F238E27FC236}">
                <a16:creationId xmlns:a16="http://schemas.microsoft.com/office/drawing/2014/main" xmlns="" id="{B76C71F4-C228-4B9B-953B-778A5A55200A}"/>
              </a:ext>
            </a:extLst>
          </p:cNvPr>
          <p:cNvSpPr>
            <a:spLocks noChangeShapeType="1"/>
          </p:cNvSpPr>
          <p:nvPr/>
        </p:nvSpPr>
        <p:spPr bwMode="auto">
          <a:xfrm>
            <a:off x="4343400" y="3527425"/>
            <a:ext cx="0" cy="8509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5" name="Line 11">
            <a:extLst>
              <a:ext uri="{FF2B5EF4-FFF2-40B4-BE49-F238E27FC236}">
                <a16:creationId xmlns:a16="http://schemas.microsoft.com/office/drawing/2014/main" xmlns="" id="{AFB81773-28BC-4347-81C9-BFF0920054A9}"/>
              </a:ext>
            </a:extLst>
          </p:cNvPr>
          <p:cNvSpPr>
            <a:spLocks noChangeShapeType="1"/>
          </p:cNvSpPr>
          <p:nvPr/>
        </p:nvSpPr>
        <p:spPr bwMode="auto">
          <a:xfrm>
            <a:off x="6019800" y="3527425"/>
            <a:ext cx="0" cy="13398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12">
            <a:extLst>
              <a:ext uri="{FF2B5EF4-FFF2-40B4-BE49-F238E27FC236}">
                <a16:creationId xmlns:a16="http://schemas.microsoft.com/office/drawing/2014/main" xmlns="" id="{B07793E8-C21A-4E90-A7FA-6BA3FBC60E3F}"/>
              </a:ext>
            </a:extLst>
          </p:cNvPr>
          <p:cNvSpPr>
            <a:spLocks noChangeShapeType="1"/>
          </p:cNvSpPr>
          <p:nvPr/>
        </p:nvSpPr>
        <p:spPr bwMode="auto">
          <a:xfrm flipH="1">
            <a:off x="1711325" y="3857625"/>
            <a:ext cx="10445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3">
            <a:extLst>
              <a:ext uri="{FF2B5EF4-FFF2-40B4-BE49-F238E27FC236}">
                <a16:creationId xmlns:a16="http://schemas.microsoft.com/office/drawing/2014/main" xmlns="" id="{4EE5EA83-7FFE-4B43-9D77-4FDAAE3D54E8}"/>
              </a:ext>
            </a:extLst>
          </p:cNvPr>
          <p:cNvSpPr>
            <a:spLocks noChangeShapeType="1"/>
          </p:cNvSpPr>
          <p:nvPr/>
        </p:nvSpPr>
        <p:spPr bwMode="auto">
          <a:xfrm flipH="1">
            <a:off x="1711325" y="4391025"/>
            <a:ext cx="26447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4">
            <a:extLst>
              <a:ext uri="{FF2B5EF4-FFF2-40B4-BE49-F238E27FC236}">
                <a16:creationId xmlns:a16="http://schemas.microsoft.com/office/drawing/2014/main" xmlns="" id="{1201C775-2356-41F2-812C-5D530B832C2B}"/>
              </a:ext>
            </a:extLst>
          </p:cNvPr>
          <p:cNvSpPr>
            <a:spLocks noChangeShapeType="1"/>
          </p:cNvSpPr>
          <p:nvPr/>
        </p:nvSpPr>
        <p:spPr bwMode="auto">
          <a:xfrm flipH="1">
            <a:off x="1711325" y="4879975"/>
            <a:ext cx="43211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5">
            <a:extLst>
              <a:ext uri="{FF2B5EF4-FFF2-40B4-BE49-F238E27FC236}">
                <a16:creationId xmlns:a16="http://schemas.microsoft.com/office/drawing/2014/main" xmlns="" id="{A9C4F550-3DD0-456C-AFBE-E571FB8CCD57}"/>
              </a:ext>
            </a:extLst>
          </p:cNvPr>
          <p:cNvSpPr>
            <a:spLocks noChangeShapeType="1"/>
          </p:cNvSpPr>
          <p:nvPr/>
        </p:nvSpPr>
        <p:spPr bwMode="auto">
          <a:xfrm flipH="1">
            <a:off x="1739900" y="5486400"/>
            <a:ext cx="22352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40" name="Rectangle 16">
            <a:extLst>
              <a:ext uri="{FF2B5EF4-FFF2-40B4-BE49-F238E27FC236}">
                <a16:creationId xmlns:a16="http://schemas.microsoft.com/office/drawing/2014/main" xmlns="" id="{181A6852-7DAD-41CA-A12E-C200C1E840E6}"/>
              </a:ext>
            </a:extLst>
          </p:cNvPr>
          <p:cNvSpPr>
            <a:spLocks noChangeArrowheads="1"/>
          </p:cNvSpPr>
          <p:nvPr/>
        </p:nvSpPr>
        <p:spPr bwMode="auto">
          <a:xfrm>
            <a:off x="366713" y="3652838"/>
            <a:ext cx="11303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dirty="0"/>
              <a:t> -4.545</a:t>
            </a:r>
          </a:p>
        </p:txBody>
      </p:sp>
      <p:sp>
        <p:nvSpPr>
          <p:cNvPr id="26641" name="Rectangle 17">
            <a:extLst>
              <a:ext uri="{FF2B5EF4-FFF2-40B4-BE49-F238E27FC236}">
                <a16:creationId xmlns:a16="http://schemas.microsoft.com/office/drawing/2014/main" xmlns="" id="{982C7D29-3443-48A7-AE7B-46397872B917}"/>
              </a:ext>
            </a:extLst>
          </p:cNvPr>
          <p:cNvSpPr>
            <a:spLocks noChangeArrowheads="1"/>
          </p:cNvSpPr>
          <p:nvPr/>
        </p:nvSpPr>
        <p:spPr bwMode="auto">
          <a:xfrm>
            <a:off x="519113" y="4186238"/>
            <a:ext cx="9445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t>8.264</a:t>
            </a:r>
          </a:p>
        </p:txBody>
      </p:sp>
      <p:sp>
        <p:nvSpPr>
          <p:cNvPr id="26642" name="Rectangle 18">
            <a:extLst>
              <a:ext uri="{FF2B5EF4-FFF2-40B4-BE49-F238E27FC236}">
                <a16:creationId xmlns:a16="http://schemas.microsoft.com/office/drawing/2014/main" xmlns="" id="{87A743D4-3E7F-4DAB-B8E4-ABDD13F3A4F9}"/>
              </a:ext>
            </a:extLst>
          </p:cNvPr>
          <p:cNvSpPr>
            <a:spLocks noChangeArrowheads="1"/>
          </p:cNvSpPr>
          <p:nvPr/>
        </p:nvSpPr>
        <p:spPr bwMode="auto">
          <a:xfrm>
            <a:off x="366713" y="4719638"/>
            <a:ext cx="11144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dirty="0"/>
              <a:t>15.026</a:t>
            </a:r>
          </a:p>
        </p:txBody>
      </p:sp>
      <p:sp>
        <p:nvSpPr>
          <p:cNvPr id="26643" name="Rectangle 19">
            <a:extLst>
              <a:ext uri="{FF2B5EF4-FFF2-40B4-BE49-F238E27FC236}">
                <a16:creationId xmlns:a16="http://schemas.microsoft.com/office/drawing/2014/main" xmlns="" id="{183BF0E5-DEB3-406D-99A5-CD9B285C5AFB}"/>
              </a:ext>
            </a:extLst>
          </p:cNvPr>
          <p:cNvSpPr>
            <a:spLocks noChangeArrowheads="1"/>
          </p:cNvSpPr>
          <p:nvPr/>
        </p:nvSpPr>
        <p:spPr bwMode="auto">
          <a:xfrm>
            <a:off x="214313" y="5253038"/>
            <a:ext cx="1125309"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u="sng" dirty="0" smtClean="0"/>
              <a:t>398.20</a:t>
            </a:r>
            <a:endParaRPr lang="en-US" altLang="en-US" sz="2400" u="sng" dirty="0"/>
          </a:p>
        </p:txBody>
      </p:sp>
      <p:sp>
        <p:nvSpPr>
          <p:cNvPr id="26644" name="Rectangle 20">
            <a:extLst>
              <a:ext uri="{FF2B5EF4-FFF2-40B4-BE49-F238E27FC236}">
                <a16:creationId xmlns:a16="http://schemas.microsoft.com/office/drawing/2014/main" xmlns="" id="{08C4C699-9460-4A1A-808E-8E1E2EA0D7F4}"/>
              </a:ext>
            </a:extLst>
          </p:cNvPr>
          <p:cNvSpPr>
            <a:spLocks noChangeArrowheads="1"/>
          </p:cNvSpPr>
          <p:nvPr/>
        </p:nvSpPr>
        <p:spPr bwMode="auto">
          <a:xfrm>
            <a:off x="1835150" y="2286000"/>
            <a:ext cx="520700" cy="328613"/>
          </a:xfrm>
          <a:prstGeom prst="rect">
            <a:avLst/>
          </a:prstGeom>
          <a:solidFill>
            <a:srgbClr val="7F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45" name="Line 21">
            <a:extLst>
              <a:ext uri="{FF2B5EF4-FFF2-40B4-BE49-F238E27FC236}">
                <a16:creationId xmlns:a16="http://schemas.microsoft.com/office/drawing/2014/main" xmlns="" id="{BF36B12E-83D8-4130-90E0-EE9479FC265D}"/>
              </a:ext>
            </a:extLst>
          </p:cNvPr>
          <p:cNvSpPr>
            <a:spLocks noChangeShapeType="1"/>
          </p:cNvSpPr>
          <p:nvPr/>
        </p:nvSpPr>
        <p:spPr bwMode="auto">
          <a:xfrm>
            <a:off x="1219200" y="2498725"/>
            <a:ext cx="0" cy="39370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6" name="Rectangle 22">
            <a:extLst>
              <a:ext uri="{FF2B5EF4-FFF2-40B4-BE49-F238E27FC236}">
                <a16:creationId xmlns:a16="http://schemas.microsoft.com/office/drawing/2014/main" xmlns="" id="{EAE70924-18AD-4B65-B95B-2BEC6E07B7EF}"/>
              </a:ext>
            </a:extLst>
          </p:cNvPr>
          <p:cNvSpPr>
            <a:spLocks noChangeArrowheads="1"/>
          </p:cNvSpPr>
          <p:nvPr/>
        </p:nvSpPr>
        <p:spPr bwMode="auto">
          <a:xfrm>
            <a:off x="2401888" y="2881313"/>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47" name="Line 23">
            <a:extLst>
              <a:ext uri="{FF2B5EF4-FFF2-40B4-BE49-F238E27FC236}">
                <a16:creationId xmlns:a16="http://schemas.microsoft.com/office/drawing/2014/main" xmlns="" id="{DA6E881B-6939-4EB6-8804-157E12DD9283}"/>
              </a:ext>
            </a:extLst>
          </p:cNvPr>
          <p:cNvSpPr>
            <a:spLocks noChangeShapeType="1"/>
          </p:cNvSpPr>
          <p:nvPr/>
        </p:nvSpPr>
        <p:spPr bwMode="auto">
          <a:xfrm>
            <a:off x="2768600" y="2498725"/>
            <a:ext cx="0" cy="39370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Rectangle 24">
            <a:extLst>
              <a:ext uri="{FF2B5EF4-FFF2-40B4-BE49-F238E27FC236}">
                <a16:creationId xmlns:a16="http://schemas.microsoft.com/office/drawing/2014/main" xmlns="" id="{C63DE511-3072-49E3-931B-49F2375F5640}"/>
              </a:ext>
            </a:extLst>
          </p:cNvPr>
          <p:cNvSpPr>
            <a:spLocks noChangeArrowheads="1"/>
          </p:cNvSpPr>
          <p:nvPr/>
        </p:nvSpPr>
        <p:spPr bwMode="auto">
          <a:xfrm>
            <a:off x="2608263" y="206692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solidFill>
                  <a:schemeClr val="tx2"/>
                </a:solidFill>
              </a:rPr>
              <a:t>1</a:t>
            </a:r>
          </a:p>
        </p:txBody>
      </p:sp>
      <p:sp>
        <p:nvSpPr>
          <p:cNvPr id="26649" name="Line 25">
            <a:extLst>
              <a:ext uri="{FF2B5EF4-FFF2-40B4-BE49-F238E27FC236}">
                <a16:creationId xmlns:a16="http://schemas.microsoft.com/office/drawing/2014/main" xmlns="" id="{FE624658-9C63-44A4-849B-E39E7A09A3F4}"/>
              </a:ext>
            </a:extLst>
          </p:cNvPr>
          <p:cNvSpPr>
            <a:spLocks noChangeShapeType="1"/>
          </p:cNvSpPr>
          <p:nvPr/>
        </p:nvSpPr>
        <p:spPr bwMode="auto">
          <a:xfrm>
            <a:off x="4319588" y="2498725"/>
            <a:ext cx="0" cy="39370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0" name="Rectangle 26">
            <a:extLst>
              <a:ext uri="{FF2B5EF4-FFF2-40B4-BE49-F238E27FC236}">
                <a16:creationId xmlns:a16="http://schemas.microsoft.com/office/drawing/2014/main" xmlns="" id="{54331B51-6865-4D10-A166-39BC47D9A913}"/>
              </a:ext>
            </a:extLst>
          </p:cNvPr>
          <p:cNvSpPr>
            <a:spLocks noChangeArrowheads="1"/>
          </p:cNvSpPr>
          <p:nvPr/>
        </p:nvSpPr>
        <p:spPr bwMode="auto">
          <a:xfrm>
            <a:off x="3978275" y="2881313"/>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51" name="Rectangle 27">
            <a:extLst>
              <a:ext uri="{FF2B5EF4-FFF2-40B4-BE49-F238E27FC236}">
                <a16:creationId xmlns:a16="http://schemas.microsoft.com/office/drawing/2014/main" xmlns="" id="{C77E13A4-21A0-4661-84DD-08EDCDD6492C}"/>
              </a:ext>
            </a:extLst>
          </p:cNvPr>
          <p:cNvSpPr>
            <a:spLocks noChangeArrowheads="1"/>
          </p:cNvSpPr>
          <p:nvPr/>
        </p:nvSpPr>
        <p:spPr bwMode="auto">
          <a:xfrm>
            <a:off x="4167188" y="206692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solidFill>
                  <a:schemeClr val="tx2"/>
                </a:solidFill>
              </a:rPr>
              <a:t>2</a:t>
            </a:r>
          </a:p>
        </p:txBody>
      </p:sp>
      <p:sp>
        <p:nvSpPr>
          <p:cNvPr id="26652" name="Rectangle 28">
            <a:extLst>
              <a:ext uri="{FF2B5EF4-FFF2-40B4-BE49-F238E27FC236}">
                <a16:creationId xmlns:a16="http://schemas.microsoft.com/office/drawing/2014/main" xmlns="" id="{B1E29ABE-5521-49F2-A826-D9D7540E4513}"/>
              </a:ext>
            </a:extLst>
          </p:cNvPr>
          <p:cNvSpPr>
            <a:spLocks noChangeArrowheads="1"/>
          </p:cNvSpPr>
          <p:nvPr/>
        </p:nvSpPr>
        <p:spPr bwMode="auto">
          <a:xfrm>
            <a:off x="5702300" y="2881313"/>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53" name="Line 29">
            <a:extLst>
              <a:ext uri="{FF2B5EF4-FFF2-40B4-BE49-F238E27FC236}">
                <a16:creationId xmlns:a16="http://schemas.microsoft.com/office/drawing/2014/main" xmlns="" id="{7A68873B-64B8-4D21-BC17-84F9967CFB73}"/>
              </a:ext>
            </a:extLst>
          </p:cNvPr>
          <p:cNvSpPr>
            <a:spLocks noChangeShapeType="1"/>
          </p:cNvSpPr>
          <p:nvPr/>
        </p:nvSpPr>
        <p:spPr bwMode="auto">
          <a:xfrm>
            <a:off x="6038850" y="2498725"/>
            <a:ext cx="0" cy="39370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4" name="Rectangle 30">
            <a:extLst>
              <a:ext uri="{FF2B5EF4-FFF2-40B4-BE49-F238E27FC236}">
                <a16:creationId xmlns:a16="http://schemas.microsoft.com/office/drawing/2014/main" xmlns="" id="{DC4456B2-6CE5-4C0B-A382-4C4916F0B827}"/>
              </a:ext>
            </a:extLst>
          </p:cNvPr>
          <p:cNvSpPr>
            <a:spLocks noChangeArrowheads="1"/>
          </p:cNvSpPr>
          <p:nvPr/>
        </p:nvSpPr>
        <p:spPr bwMode="auto">
          <a:xfrm>
            <a:off x="5892800" y="206692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solidFill>
                  <a:schemeClr val="tx2"/>
                </a:solidFill>
              </a:rPr>
              <a:t>3</a:t>
            </a:r>
          </a:p>
        </p:txBody>
      </p:sp>
      <p:sp>
        <p:nvSpPr>
          <p:cNvPr id="26655" name="Line 31">
            <a:extLst>
              <a:ext uri="{FF2B5EF4-FFF2-40B4-BE49-F238E27FC236}">
                <a16:creationId xmlns:a16="http://schemas.microsoft.com/office/drawing/2014/main" xmlns="" id="{056906D9-E951-4D08-8116-9A6C91F11A2C}"/>
              </a:ext>
            </a:extLst>
          </p:cNvPr>
          <p:cNvSpPr>
            <a:spLocks noChangeShapeType="1"/>
          </p:cNvSpPr>
          <p:nvPr/>
        </p:nvSpPr>
        <p:spPr bwMode="auto">
          <a:xfrm>
            <a:off x="7696200" y="2478088"/>
            <a:ext cx="0" cy="5064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Rectangle 32">
            <a:extLst>
              <a:ext uri="{FF2B5EF4-FFF2-40B4-BE49-F238E27FC236}">
                <a16:creationId xmlns:a16="http://schemas.microsoft.com/office/drawing/2014/main" xmlns="" id="{D3122429-25DE-43C1-8872-3A47A3C52305}"/>
              </a:ext>
            </a:extLst>
          </p:cNvPr>
          <p:cNvSpPr>
            <a:spLocks noChangeArrowheads="1"/>
          </p:cNvSpPr>
          <p:nvPr/>
        </p:nvSpPr>
        <p:spPr bwMode="auto">
          <a:xfrm>
            <a:off x="7375525" y="2905125"/>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57" name="Rectangle 33">
            <a:extLst>
              <a:ext uri="{FF2B5EF4-FFF2-40B4-BE49-F238E27FC236}">
                <a16:creationId xmlns:a16="http://schemas.microsoft.com/office/drawing/2014/main" xmlns="" id="{5BF47A05-9F46-4204-97FE-3AA201BA0935}"/>
              </a:ext>
            </a:extLst>
          </p:cNvPr>
          <p:cNvSpPr>
            <a:spLocks noChangeArrowheads="1"/>
          </p:cNvSpPr>
          <p:nvPr/>
        </p:nvSpPr>
        <p:spPr bwMode="auto">
          <a:xfrm>
            <a:off x="7529513" y="206692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solidFill>
                  <a:schemeClr val="bg2"/>
                </a:solidFill>
              </a:rPr>
              <a:t>4</a:t>
            </a:r>
          </a:p>
        </p:txBody>
      </p:sp>
      <p:sp>
        <p:nvSpPr>
          <p:cNvPr id="26658" name="Rectangle 34">
            <a:extLst>
              <a:ext uri="{FF2B5EF4-FFF2-40B4-BE49-F238E27FC236}">
                <a16:creationId xmlns:a16="http://schemas.microsoft.com/office/drawing/2014/main" xmlns="" id="{C0FF4FF4-93CA-467A-8D2F-8717646B55E7}"/>
              </a:ext>
            </a:extLst>
          </p:cNvPr>
          <p:cNvSpPr>
            <a:spLocks noChangeArrowheads="1"/>
          </p:cNvSpPr>
          <p:nvPr/>
        </p:nvSpPr>
        <p:spPr bwMode="auto">
          <a:xfrm>
            <a:off x="1358900" y="2268538"/>
            <a:ext cx="1069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000" dirty="0"/>
              <a:t>R=10%</a:t>
            </a:r>
          </a:p>
        </p:txBody>
      </p:sp>
      <p:sp>
        <p:nvSpPr>
          <p:cNvPr id="26659" name="Rectangle 35">
            <a:extLst>
              <a:ext uri="{FF2B5EF4-FFF2-40B4-BE49-F238E27FC236}">
                <a16:creationId xmlns:a16="http://schemas.microsoft.com/office/drawing/2014/main" xmlns="" id="{8567817B-EEDA-45CC-8DAA-392D121D486F}"/>
              </a:ext>
            </a:extLst>
          </p:cNvPr>
          <p:cNvSpPr>
            <a:spLocks noChangeArrowheads="1"/>
          </p:cNvSpPr>
          <p:nvPr/>
        </p:nvSpPr>
        <p:spPr bwMode="auto">
          <a:xfrm>
            <a:off x="204788" y="5786438"/>
            <a:ext cx="2338783"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u="sng" dirty="0" smtClean="0">
                <a:solidFill>
                  <a:schemeClr val="hlink"/>
                </a:solidFill>
              </a:rPr>
              <a:t>416.94</a:t>
            </a:r>
            <a:r>
              <a:rPr lang="en-US" altLang="en-US" sz="2400" dirty="0" smtClean="0"/>
              <a:t>    </a:t>
            </a:r>
            <a:r>
              <a:rPr lang="en-US" altLang="en-US" sz="2400" dirty="0"/>
              <a:t>=  </a:t>
            </a:r>
            <a:r>
              <a:rPr lang="en-US" altLang="en-US" dirty="0" err="1"/>
              <a:t>V</a:t>
            </a:r>
            <a:r>
              <a:rPr lang="en-US" altLang="en-US" sz="2400" baseline="-25000" dirty="0" err="1"/>
              <a:t>op</a:t>
            </a:r>
            <a:endParaRPr lang="en-US" altLang="en-US" sz="2400" baseline="-25000" dirty="0"/>
          </a:p>
        </p:txBody>
      </p:sp>
      <p:sp>
        <p:nvSpPr>
          <p:cNvPr id="26660" name="Rectangle 36">
            <a:extLst>
              <a:ext uri="{FF2B5EF4-FFF2-40B4-BE49-F238E27FC236}">
                <a16:creationId xmlns:a16="http://schemas.microsoft.com/office/drawing/2014/main" xmlns="" id="{D3042E41-4B10-4F72-8B2A-5D24C185F100}"/>
              </a:ext>
            </a:extLst>
          </p:cNvPr>
          <p:cNvSpPr>
            <a:spLocks noChangeArrowheads="1"/>
          </p:cNvSpPr>
          <p:nvPr/>
        </p:nvSpPr>
        <p:spPr bwMode="auto">
          <a:xfrm>
            <a:off x="6234113" y="2708275"/>
            <a:ext cx="990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000"/>
              <a:t>g = 6%</a:t>
            </a:r>
          </a:p>
        </p:txBody>
      </p:sp>
      <p:sp>
        <p:nvSpPr>
          <p:cNvPr id="26661" name="Rectangle 37">
            <a:extLst>
              <a:ext uri="{FF2B5EF4-FFF2-40B4-BE49-F238E27FC236}">
                <a16:creationId xmlns:a16="http://schemas.microsoft.com/office/drawing/2014/main" xmlns="" id="{D04358BA-88F6-4825-A63B-9E34BD5265C2}"/>
              </a:ext>
            </a:extLst>
          </p:cNvPr>
          <p:cNvSpPr>
            <a:spLocks noChangeArrowheads="1"/>
          </p:cNvSpPr>
          <p:nvPr/>
        </p:nvSpPr>
        <p:spPr bwMode="auto">
          <a:xfrm>
            <a:off x="7096125" y="3057525"/>
            <a:ext cx="1066800" cy="349250"/>
          </a:xfrm>
          <a:prstGeom prst="rect">
            <a:avLst/>
          </a:prstGeom>
          <a:solidFill>
            <a:srgbClr val="F1DD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62" name="Rectangle 38">
            <a:extLst>
              <a:ext uri="{FF2B5EF4-FFF2-40B4-BE49-F238E27FC236}">
                <a16:creationId xmlns:a16="http://schemas.microsoft.com/office/drawing/2014/main" xmlns="" id="{80B762F6-06B0-41E1-BE17-01CAA493A4E3}"/>
              </a:ext>
            </a:extLst>
          </p:cNvPr>
          <p:cNvSpPr>
            <a:spLocks noChangeArrowheads="1"/>
          </p:cNvSpPr>
          <p:nvPr/>
        </p:nvSpPr>
        <p:spPr bwMode="auto">
          <a:xfrm>
            <a:off x="290513" y="3043238"/>
            <a:ext cx="77263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400"/>
              <a:t>FCF=		  -5.00		10.00          20.00           21.2</a:t>
            </a:r>
          </a:p>
        </p:txBody>
      </p:sp>
      <p:sp>
        <p:nvSpPr>
          <p:cNvPr id="26663" name="Rectangle 39">
            <a:extLst>
              <a:ext uri="{FF2B5EF4-FFF2-40B4-BE49-F238E27FC236}">
                <a16:creationId xmlns:a16="http://schemas.microsoft.com/office/drawing/2014/main" xmlns="" id="{C9C79536-550E-45E6-90A8-B5CF7E274330}"/>
              </a:ext>
            </a:extLst>
          </p:cNvPr>
          <p:cNvSpPr>
            <a:spLocks noChangeArrowheads="1"/>
          </p:cNvSpPr>
          <p:nvPr/>
        </p:nvSpPr>
        <p:spPr bwMode="auto">
          <a:xfrm>
            <a:off x="5683250" y="4937125"/>
            <a:ext cx="1447800" cy="533400"/>
          </a:xfrm>
          <a:prstGeom prst="rect">
            <a:avLst/>
          </a:prstGeom>
          <a:solidFill>
            <a:srgbClr val="F1DD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64" name="Rectangle 40">
            <a:extLst>
              <a:ext uri="{FF2B5EF4-FFF2-40B4-BE49-F238E27FC236}">
                <a16:creationId xmlns:a16="http://schemas.microsoft.com/office/drawing/2014/main" xmlns="" id="{02B0FDF5-BB0B-43DB-9E1E-049E2D0286FC}"/>
              </a:ext>
            </a:extLst>
          </p:cNvPr>
          <p:cNvSpPr>
            <a:spLocks noChangeArrowheads="1"/>
          </p:cNvSpPr>
          <p:nvPr/>
        </p:nvSpPr>
        <p:spPr bwMode="auto">
          <a:xfrm>
            <a:off x="6521450" y="5546725"/>
            <a:ext cx="762000" cy="358775"/>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65" name="Rectangle 41">
            <a:extLst>
              <a:ext uri="{FF2B5EF4-FFF2-40B4-BE49-F238E27FC236}">
                <a16:creationId xmlns:a16="http://schemas.microsoft.com/office/drawing/2014/main" xmlns="" id="{2487840E-C099-41A0-8B1B-96D15FFFE2D9}"/>
              </a:ext>
            </a:extLst>
          </p:cNvPr>
          <p:cNvSpPr>
            <a:spLocks noChangeArrowheads="1"/>
          </p:cNvSpPr>
          <p:nvPr/>
        </p:nvSpPr>
        <p:spPr bwMode="auto">
          <a:xfrm>
            <a:off x="5454650" y="5546725"/>
            <a:ext cx="762000" cy="381000"/>
          </a:xfrm>
          <a:prstGeom prst="rect">
            <a:avLst/>
          </a:prstGeom>
          <a:solidFill>
            <a:srgbClr val="7F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sp>
        <p:nvSpPr>
          <p:cNvPr id="26666" name="Line 42">
            <a:extLst>
              <a:ext uri="{FF2B5EF4-FFF2-40B4-BE49-F238E27FC236}">
                <a16:creationId xmlns:a16="http://schemas.microsoft.com/office/drawing/2014/main" xmlns="" id="{4EC20924-0241-4272-BC81-F11CBAB62E84}"/>
              </a:ext>
            </a:extLst>
          </p:cNvPr>
          <p:cNvSpPr>
            <a:spLocks noChangeShapeType="1"/>
          </p:cNvSpPr>
          <p:nvPr/>
        </p:nvSpPr>
        <p:spPr bwMode="auto">
          <a:xfrm>
            <a:off x="5535613" y="5495925"/>
            <a:ext cx="169386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Rectangle 43">
            <a:extLst>
              <a:ext uri="{FF2B5EF4-FFF2-40B4-BE49-F238E27FC236}">
                <a16:creationId xmlns:a16="http://schemas.microsoft.com/office/drawing/2014/main" xmlns="" id="{A910C0A2-24E5-4B51-BCAC-491084DFD1DC}"/>
              </a:ext>
            </a:extLst>
          </p:cNvPr>
          <p:cNvSpPr>
            <a:spLocks noChangeArrowheads="1"/>
          </p:cNvSpPr>
          <p:nvPr/>
        </p:nvSpPr>
        <p:spPr bwMode="auto">
          <a:xfrm>
            <a:off x="5946775" y="5000625"/>
            <a:ext cx="107315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$21.2</a:t>
            </a:r>
          </a:p>
        </p:txBody>
      </p:sp>
      <p:sp>
        <p:nvSpPr>
          <p:cNvPr id="26668" name="Rectangle 44">
            <a:extLst>
              <a:ext uri="{FF2B5EF4-FFF2-40B4-BE49-F238E27FC236}">
                <a16:creationId xmlns:a16="http://schemas.microsoft.com/office/drawing/2014/main" xmlns="" id="{BEE83774-5D7D-4301-9F5B-5F83F9AADCFA}"/>
              </a:ext>
            </a:extLst>
          </p:cNvPr>
          <p:cNvSpPr>
            <a:spLocks noChangeArrowheads="1"/>
          </p:cNvSpPr>
          <p:nvPr/>
        </p:nvSpPr>
        <p:spPr bwMode="auto">
          <a:xfrm>
            <a:off x="5629275" y="5491163"/>
            <a:ext cx="2794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a:t>
            </a:r>
          </a:p>
        </p:txBody>
      </p:sp>
      <p:sp>
        <p:nvSpPr>
          <p:cNvPr id="26669" name="Rectangle 45">
            <a:extLst>
              <a:ext uri="{FF2B5EF4-FFF2-40B4-BE49-F238E27FC236}">
                <a16:creationId xmlns:a16="http://schemas.microsoft.com/office/drawing/2014/main" xmlns="" id="{8F987DBA-285C-42F6-92BF-4E6D90447952}"/>
              </a:ext>
            </a:extLst>
          </p:cNvPr>
          <p:cNvSpPr>
            <a:spLocks noChangeArrowheads="1"/>
          </p:cNvSpPr>
          <p:nvPr/>
        </p:nvSpPr>
        <p:spPr bwMode="auto">
          <a:xfrm>
            <a:off x="6670675" y="5491163"/>
            <a:ext cx="2794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a:t>
            </a:r>
          </a:p>
        </p:txBody>
      </p:sp>
      <p:sp>
        <p:nvSpPr>
          <p:cNvPr id="26670" name="Rectangle 46">
            <a:extLst>
              <a:ext uri="{FF2B5EF4-FFF2-40B4-BE49-F238E27FC236}">
                <a16:creationId xmlns:a16="http://schemas.microsoft.com/office/drawing/2014/main" xmlns="" id="{E479D5E8-6252-4126-8B40-F50ECE632A0A}"/>
              </a:ext>
            </a:extLst>
          </p:cNvPr>
          <p:cNvSpPr>
            <a:spLocks noChangeArrowheads="1"/>
          </p:cNvSpPr>
          <p:nvPr/>
        </p:nvSpPr>
        <p:spPr bwMode="auto">
          <a:xfrm>
            <a:off x="7423150" y="5222875"/>
            <a:ext cx="117157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 $530.</a:t>
            </a:r>
          </a:p>
        </p:txBody>
      </p:sp>
      <p:sp>
        <p:nvSpPr>
          <p:cNvPr id="26671" name="Rectangle 47">
            <a:extLst>
              <a:ext uri="{FF2B5EF4-FFF2-40B4-BE49-F238E27FC236}">
                <a16:creationId xmlns:a16="http://schemas.microsoft.com/office/drawing/2014/main" xmlns="" id="{F55A8F84-F3D6-410F-83A0-9AD5C64EB71B}"/>
              </a:ext>
            </a:extLst>
          </p:cNvPr>
          <p:cNvSpPr>
            <a:spLocks noChangeArrowheads="1"/>
          </p:cNvSpPr>
          <p:nvPr/>
        </p:nvSpPr>
        <p:spPr bwMode="auto">
          <a:xfrm>
            <a:off x="5710238" y="5491163"/>
            <a:ext cx="57785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10</a:t>
            </a:r>
          </a:p>
        </p:txBody>
      </p:sp>
      <p:sp>
        <p:nvSpPr>
          <p:cNvPr id="26672" name="Rectangle 48">
            <a:extLst>
              <a:ext uri="{FF2B5EF4-FFF2-40B4-BE49-F238E27FC236}">
                <a16:creationId xmlns:a16="http://schemas.microsoft.com/office/drawing/2014/main" xmlns="" id="{CB12AB3F-4691-43C1-8CA6-E6C3F15ED589}"/>
              </a:ext>
            </a:extLst>
          </p:cNvPr>
          <p:cNvSpPr>
            <a:spLocks noChangeArrowheads="1"/>
          </p:cNvSpPr>
          <p:nvPr/>
        </p:nvSpPr>
        <p:spPr bwMode="auto">
          <a:xfrm>
            <a:off x="6481763" y="5491163"/>
            <a:ext cx="379412"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0</a:t>
            </a:r>
          </a:p>
        </p:txBody>
      </p:sp>
      <p:sp>
        <p:nvSpPr>
          <p:cNvPr id="26673" name="Rectangle 49">
            <a:extLst>
              <a:ext uri="{FF2B5EF4-FFF2-40B4-BE49-F238E27FC236}">
                <a16:creationId xmlns:a16="http://schemas.microsoft.com/office/drawing/2014/main" xmlns="" id="{432D1213-99FA-4477-85BC-64CB758B564B}"/>
              </a:ext>
            </a:extLst>
          </p:cNvPr>
          <p:cNvSpPr>
            <a:spLocks noChangeArrowheads="1"/>
          </p:cNvSpPr>
          <p:nvPr/>
        </p:nvSpPr>
        <p:spPr bwMode="auto">
          <a:xfrm>
            <a:off x="6751638" y="5491163"/>
            <a:ext cx="57785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rPr>
              <a:t>06</a:t>
            </a:r>
          </a:p>
        </p:txBody>
      </p:sp>
      <p:sp>
        <p:nvSpPr>
          <p:cNvPr id="26674" name="Rectangle 50">
            <a:extLst>
              <a:ext uri="{FF2B5EF4-FFF2-40B4-BE49-F238E27FC236}">
                <a16:creationId xmlns:a16="http://schemas.microsoft.com/office/drawing/2014/main" xmlns="" id="{8EE34CA9-F399-4C31-9C84-B247DAE12B92}"/>
              </a:ext>
            </a:extLst>
          </p:cNvPr>
          <p:cNvSpPr>
            <a:spLocks noChangeArrowheads="1"/>
          </p:cNvSpPr>
          <p:nvPr/>
        </p:nvSpPr>
        <p:spPr bwMode="auto">
          <a:xfrm>
            <a:off x="5116513" y="5222875"/>
            <a:ext cx="37623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latin typeface="Symbol" panose="05050102010706020507" pitchFamily="18" charset="2"/>
              </a:rPr>
              <a:t></a:t>
            </a:r>
          </a:p>
        </p:txBody>
      </p:sp>
      <p:sp>
        <p:nvSpPr>
          <p:cNvPr id="26675" name="Rectangle 51">
            <a:extLst>
              <a:ext uri="{FF2B5EF4-FFF2-40B4-BE49-F238E27FC236}">
                <a16:creationId xmlns:a16="http://schemas.microsoft.com/office/drawing/2014/main" xmlns="" id="{184C66EB-A348-40ED-990F-4D2D089CB1AD}"/>
              </a:ext>
            </a:extLst>
          </p:cNvPr>
          <p:cNvSpPr>
            <a:spLocks noChangeArrowheads="1"/>
          </p:cNvSpPr>
          <p:nvPr/>
        </p:nvSpPr>
        <p:spPr bwMode="auto">
          <a:xfrm>
            <a:off x="6189663" y="5491163"/>
            <a:ext cx="376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latin typeface="Symbol" panose="05050102010706020507" pitchFamily="18" charset="2"/>
              </a:rPr>
              <a:t></a:t>
            </a:r>
          </a:p>
        </p:txBody>
      </p:sp>
      <p:sp>
        <p:nvSpPr>
          <p:cNvPr id="26676" name="Rectangle 52">
            <a:extLst>
              <a:ext uri="{FF2B5EF4-FFF2-40B4-BE49-F238E27FC236}">
                <a16:creationId xmlns:a16="http://schemas.microsoft.com/office/drawing/2014/main" xmlns="" id="{119E92E7-23EF-45E2-9169-F80CDFC9AE3D}"/>
              </a:ext>
            </a:extLst>
          </p:cNvPr>
          <p:cNvSpPr>
            <a:spLocks noChangeArrowheads="1"/>
          </p:cNvSpPr>
          <p:nvPr/>
        </p:nvSpPr>
        <p:spPr bwMode="auto">
          <a:xfrm>
            <a:off x="7261225" y="5222875"/>
            <a:ext cx="37623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solidFill>
                  <a:srgbClr val="000000"/>
                </a:solidFill>
                <a:latin typeface="Symbol" panose="05050102010706020507" pitchFamily="18" charset="2"/>
              </a:rPr>
              <a:t></a:t>
            </a:r>
          </a:p>
        </p:txBody>
      </p:sp>
      <p:sp>
        <p:nvSpPr>
          <p:cNvPr id="26677" name="Line 53">
            <a:extLst>
              <a:ext uri="{FF2B5EF4-FFF2-40B4-BE49-F238E27FC236}">
                <a16:creationId xmlns:a16="http://schemas.microsoft.com/office/drawing/2014/main" xmlns="" id="{8381B650-65AF-4099-8720-BA6B0B6F5FCF}"/>
              </a:ext>
            </a:extLst>
          </p:cNvPr>
          <p:cNvSpPr>
            <a:spLocks noChangeShapeType="1"/>
          </p:cNvSpPr>
          <p:nvPr/>
        </p:nvSpPr>
        <p:spPr bwMode="auto">
          <a:xfrm flipH="1">
            <a:off x="6804025" y="3532188"/>
            <a:ext cx="795338" cy="12446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78" name="Rectangle 54">
            <a:extLst>
              <a:ext uri="{FF2B5EF4-FFF2-40B4-BE49-F238E27FC236}">
                <a16:creationId xmlns:a16="http://schemas.microsoft.com/office/drawing/2014/main" xmlns="" id="{36B48A57-83DE-4543-B46D-62787CAB02C8}"/>
              </a:ext>
            </a:extLst>
          </p:cNvPr>
          <p:cNvSpPr>
            <a:spLocks noChangeArrowheads="1"/>
          </p:cNvSpPr>
          <p:nvPr/>
        </p:nvSpPr>
        <p:spPr bwMode="auto">
          <a:xfrm>
            <a:off x="5414963" y="5492750"/>
            <a:ext cx="379412"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r>
              <a:rPr lang="en-US" altLang="en-US" sz="2800"/>
              <a:t>0</a:t>
            </a:r>
          </a:p>
        </p:txBody>
      </p:sp>
      <p:sp>
        <p:nvSpPr>
          <p:cNvPr id="26679" name="Line 55">
            <a:extLst>
              <a:ext uri="{FF2B5EF4-FFF2-40B4-BE49-F238E27FC236}">
                <a16:creationId xmlns:a16="http://schemas.microsoft.com/office/drawing/2014/main" xmlns="" id="{8CBD571B-FE99-4117-AB1E-A42B14FAE7EF}"/>
              </a:ext>
            </a:extLst>
          </p:cNvPr>
          <p:cNvSpPr>
            <a:spLocks noChangeShapeType="1"/>
          </p:cNvSpPr>
          <p:nvPr/>
        </p:nvSpPr>
        <p:spPr bwMode="auto">
          <a:xfrm>
            <a:off x="304800" y="6324600"/>
            <a:ext cx="1117600"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5D70AFB8-2014-4DA0-9F3B-7B4D7B49F1E5}"/>
              </a:ext>
            </a:extLst>
          </p:cNvPr>
          <p:cNvSpPr>
            <a:spLocks noGrp="1" noChangeArrowheads="1"/>
          </p:cNvSpPr>
          <p:nvPr>
            <p:ph type="title"/>
          </p:nvPr>
        </p:nvSpPr>
        <p:spPr>
          <a:xfrm>
            <a:off x="406400" y="635000"/>
            <a:ext cx="8280400" cy="1041400"/>
          </a:xfrm>
          <a:ln w="50800" cap="flat"/>
        </p:spPr>
        <p:txBody>
          <a:bodyPr/>
          <a:lstStyle/>
          <a:p>
            <a:r>
              <a:rPr lang="en-US" altLang="en-US"/>
              <a:t>Value per share of common stock.</a:t>
            </a:r>
          </a:p>
        </p:txBody>
      </p:sp>
      <p:sp>
        <p:nvSpPr>
          <p:cNvPr id="28675" name="Rectangle 3">
            <a:extLst>
              <a:ext uri="{FF2B5EF4-FFF2-40B4-BE49-F238E27FC236}">
                <a16:creationId xmlns:a16="http://schemas.microsoft.com/office/drawing/2014/main" xmlns="" id="{172AB282-4823-49BC-8622-CECBBB904D84}"/>
              </a:ext>
            </a:extLst>
          </p:cNvPr>
          <p:cNvSpPr>
            <a:spLocks noGrp="1" noChangeArrowheads="1"/>
          </p:cNvSpPr>
          <p:nvPr>
            <p:ph type="body" idx="1"/>
          </p:nvPr>
        </p:nvSpPr>
        <p:spPr>
          <a:noFill/>
        </p:spPr>
        <p:txBody>
          <a:bodyPr/>
          <a:lstStyle/>
          <a:p>
            <a:pPr>
              <a:buFont typeface="Wingdings" panose="05000000000000000000" pitchFamily="2" charset="2"/>
              <a:buNone/>
            </a:pPr>
            <a:r>
              <a:rPr lang="en-US" altLang="en-US"/>
              <a:t>Value of equity =   Value of operations</a:t>
            </a:r>
          </a:p>
          <a:p>
            <a:pPr>
              <a:buFont typeface="Wingdings" panose="05000000000000000000" pitchFamily="2" charset="2"/>
              <a:buNone/>
            </a:pPr>
            <a:r>
              <a:rPr lang="en-US" altLang="en-US"/>
              <a:t>				      - Value of debt</a:t>
            </a:r>
          </a:p>
          <a:p>
            <a:pPr>
              <a:buFont typeface="Wingdings" panose="05000000000000000000" pitchFamily="2" charset="2"/>
              <a:buNone/>
            </a:pPr>
            <a:r>
              <a:rPr lang="en-US" altLang="en-US"/>
              <a:t>				   = $416.94 - $40</a:t>
            </a:r>
          </a:p>
          <a:p>
            <a:pPr>
              <a:buFont typeface="Wingdings" panose="05000000000000000000" pitchFamily="2" charset="2"/>
              <a:buNone/>
            </a:pPr>
            <a:r>
              <a:rPr lang="en-US" altLang="en-US"/>
              <a:t>	   			   = </a:t>
            </a:r>
            <a:r>
              <a:rPr lang="en-US" altLang="en-US">
                <a:solidFill>
                  <a:schemeClr val="hlink"/>
                </a:solidFill>
              </a:rPr>
              <a:t>$376.94 million.</a:t>
            </a:r>
            <a:endParaRPr lang="en-US" altLang="en-US"/>
          </a:p>
          <a:p>
            <a:pPr>
              <a:buFont typeface="Wingdings" panose="05000000000000000000" pitchFamily="2" charset="2"/>
              <a:buNone/>
            </a:pPr>
            <a:endParaRPr lang="en-US" altLang="en-US"/>
          </a:p>
          <a:p>
            <a:pPr>
              <a:buFont typeface="Wingdings" panose="05000000000000000000" pitchFamily="2" charset="2"/>
              <a:buNone/>
            </a:pPr>
            <a:r>
              <a:rPr lang="en-US" altLang="en-US"/>
              <a:t>Value per share  = $376.94 /10 = </a:t>
            </a:r>
            <a:r>
              <a:rPr lang="en-US" altLang="en-US">
                <a:solidFill>
                  <a:schemeClr val="hlink"/>
                </a:solidFill>
              </a:rPr>
              <a:t>$37.69.</a:t>
            </a:r>
            <a:endParaRPr lang="en-US"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98E1D566-E9FD-46F5-A6EE-24C9C9A0DF8F}"/>
              </a:ext>
            </a:extLst>
          </p:cNvPr>
          <p:cNvSpPr>
            <a:spLocks noGrp="1" noChangeArrowheads="1"/>
          </p:cNvSpPr>
          <p:nvPr>
            <p:ph type="title"/>
          </p:nvPr>
        </p:nvSpPr>
        <p:spPr/>
        <p:txBody>
          <a:bodyPr/>
          <a:lstStyle/>
          <a:p>
            <a:r>
              <a:rPr lang="en-US" altLang="en-US"/>
              <a:t>Operating Assets</a:t>
            </a:r>
          </a:p>
        </p:txBody>
      </p:sp>
      <p:sp>
        <p:nvSpPr>
          <p:cNvPr id="11267" name="Rectangle 3">
            <a:extLst>
              <a:ext uri="{FF2B5EF4-FFF2-40B4-BE49-F238E27FC236}">
                <a16:creationId xmlns:a16="http://schemas.microsoft.com/office/drawing/2014/main" xmlns="" id="{B4E0BA55-DCC0-42D0-89A9-F2E8EC7FE276}"/>
              </a:ext>
            </a:extLst>
          </p:cNvPr>
          <p:cNvSpPr>
            <a:spLocks noGrp="1" noChangeArrowheads="1"/>
          </p:cNvSpPr>
          <p:nvPr>
            <p:ph type="body" idx="1"/>
          </p:nvPr>
        </p:nvSpPr>
        <p:spPr/>
        <p:txBody>
          <a:bodyPr/>
          <a:lstStyle/>
          <a:p>
            <a:r>
              <a:rPr lang="en-US" altLang="en-US"/>
              <a:t>Operating assets are tangible, such as buildings, machines, inventory.</a:t>
            </a:r>
          </a:p>
          <a:p>
            <a:r>
              <a:rPr lang="en-US" altLang="en-US"/>
              <a:t>They generate free cash flows.</a:t>
            </a:r>
          </a:p>
          <a:p>
            <a:r>
              <a:rPr lang="en-US" altLang="en-US"/>
              <a:t>The PV of their expected future free cash flows, discounted at the WACC, is the </a:t>
            </a:r>
            <a:r>
              <a:rPr lang="en-US" altLang="en-US">
                <a:solidFill>
                  <a:schemeClr val="tx2"/>
                </a:solidFill>
              </a:rPr>
              <a:t>value of operations</a:t>
            </a:r>
            <a:r>
              <a:rPr lang="en-US" alt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0C320EBF-8FE5-415E-9995-9EC3D994A573}"/>
              </a:ext>
            </a:extLst>
          </p:cNvPr>
          <p:cNvSpPr>
            <a:spLocks noGrp="1" noChangeArrowheads="1"/>
          </p:cNvSpPr>
          <p:nvPr>
            <p:ph type="title"/>
          </p:nvPr>
        </p:nvSpPr>
        <p:spPr/>
        <p:txBody>
          <a:bodyPr/>
          <a:lstStyle/>
          <a:p>
            <a:r>
              <a:rPr lang="en-US" altLang="en-US"/>
              <a:t>Free Cash Flow</a:t>
            </a:r>
          </a:p>
        </p:txBody>
      </p:sp>
      <p:sp>
        <p:nvSpPr>
          <p:cNvPr id="12291" name="Rectangle 3">
            <a:extLst>
              <a:ext uri="{FF2B5EF4-FFF2-40B4-BE49-F238E27FC236}">
                <a16:creationId xmlns:a16="http://schemas.microsoft.com/office/drawing/2014/main" xmlns="" id="{CDC6DB60-06D2-4335-8400-DB2E85C348FB}"/>
              </a:ext>
            </a:extLst>
          </p:cNvPr>
          <p:cNvSpPr>
            <a:spLocks noGrp="1" noChangeArrowheads="1"/>
          </p:cNvSpPr>
          <p:nvPr>
            <p:ph type="body" idx="1"/>
          </p:nvPr>
        </p:nvSpPr>
        <p:spPr/>
        <p:txBody>
          <a:bodyPr/>
          <a:lstStyle/>
          <a:p>
            <a:r>
              <a:rPr lang="en-US" altLang="en-US" sz="2800"/>
              <a:t>FCF=(EBIT)(1-T)+ </a:t>
            </a:r>
            <a:r>
              <a:rPr lang="el-GR" altLang="en-US" sz="2800">
                <a:cs typeface="Arial" panose="020B0604020202020204" pitchFamily="34" charset="0"/>
              </a:rPr>
              <a:t>Δ</a:t>
            </a:r>
            <a:r>
              <a:rPr lang="en-US" altLang="en-US" sz="2800">
                <a:cs typeface="Arial" panose="020B0604020202020204" pitchFamily="34" charset="0"/>
              </a:rPr>
              <a:t>DEP</a:t>
            </a:r>
            <a:r>
              <a:rPr lang="en-US" altLang="en-US" sz="2800"/>
              <a:t>-(</a:t>
            </a:r>
            <a:r>
              <a:rPr lang="el-GR" altLang="en-US" sz="2800">
                <a:cs typeface="Arial" panose="020B0604020202020204" pitchFamily="34" charset="0"/>
              </a:rPr>
              <a:t>Δ</a:t>
            </a:r>
            <a:r>
              <a:rPr lang="en-US" altLang="en-US" sz="2800">
                <a:cs typeface="Arial" panose="020B0604020202020204" pitchFamily="34" charset="0"/>
              </a:rPr>
              <a:t>NWC+ </a:t>
            </a:r>
            <a:r>
              <a:rPr lang="el-GR" altLang="en-US" sz="2800">
                <a:cs typeface="Arial" panose="020B0604020202020204" pitchFamily="34" charset="0"/>
              </a:rPr>
              <a:t>Δ</a:t>
            </a:r>
            <a:r>
              <a:rPr lang="en-US" altLang="en-US" sz="2800">
                <a:cs typeface="Arial" panose="020B0604020202020204" pitchFamily="34" charset="0"/>
              </a:rPr>
              <a:t>FA)</a:t>
            </a:r>
          </a:p>
          <a:p>
            <a:r>
              <a:rPr lang="en-US" altLang="en-US" sz="2800"/>
              <a:t>FCF=(EBIT)(1-T)+ </a:t>
            </a:r>
            <a:r>
              <a:rPr lang="el-GR" altLang="en-US" sz="2800">
                <a:cs typeface="Arial" panose="020B0604020202020204" pitchFamily="34" charset="0"/>
              </a:rPr>
              <a:t>Δ</a:t>
            </a:r>
            <a:r>
              <a:rPr lang="en-US" altLang="en-US" sz="2800">
                <a:cs typeface="Arial" panose="020B0604020202020204" pitchFamily="34" charset="0"/>
              </a:rPr>
              <a:t>DEP</a:t>
            </a:r>
            <a:r>
              <a:rPr lang="en-US" altLang="en-US" sz="2800"/>
              <a:t>-(</a:t>
            </a:r>
            <a:r>
              <a:rPr lang="el-GR" altLang="en-US" sz="2800">
                <a:cs typeface="Arial" panose="020B0604020202020204" pitchFamily="34" charset="0"/>
              </a:rPr>
              <a:t>Δ</a:t>
            </a:r>
            <a:r>
              <a:rPr lang="en-US" altLang="en-US" sz="2800">
                <a:cs typeface="Arial" panose="020B0604020202020204" pitchFamily="34" charset="0"/>
              </a:rPr>
              <a:t>C)</a:t>
            </a:r>
          </a:p>
          <a:p>
            <a:r>
              <a:rPr lang="en-US" altLang="en-US" sz="2800"/>
              <a:t>FCF=(EBIT)(1-T)-(</a:t>
            </a:r>
            <a:r>
              <a:rPr lang="el-GR" altLang="en-US" sz="2800">
                <a:cs typeface="Arial" panose="020B0604020202020204" pitchFamily="34" charset="0"/>
              </a:rPr>
              <a:t>Δ</a:t>
            </a:r>
            <a:r>
              <a:rPr lang="en-US" altLang="en-US" sz="2800">
                <a:cs typeface="Arial" panose="020B0604020202020204" pitchFamily="34" charset="0"/>
              </a:rPr>
              <a:t>NWC+ </a:t>
            </a:r>
            <a:r>
              <a:rPr lang="el-GR" altLang="en-US" sz="2800">
                <a:cs typeface="Arial" panose="020B0604020202020204" pitchFamily="34" charset="0"/>
              </a:rPr>
              <a:t>Δ</a:t>
            </a:r>
            <a:r>
              <a:rPr lang="en-US" altLang="en-US" sz="2800">
                <a:cs typeface="Arial" panose="020B0604020202020204" pitchFamily="34" charset="0"/>
              </a:rPr>
              <a:t>NFA)</a:t>
            </a:r>
          </a:p>
          <a:p>
            <a:r>
              <a:rPr lang="en-US" altLang="en-US" sz="2800"/>
              <a:t>FCF=NOPAT-(</a:t>
            </a:r>
            <a:r>
              <a:rPr lang="el-GR" altLang="en-US" sz="2800">
                <a:cs typeface="Arial" panose="020B0604020202020204" pitchFamily="34" charset="0"/>
              </a:rPr>
              <a:t>Δ</a:t>
            </a:r>
            <a:r>
              <a:rPr lang="en-US" altLang="en-US" sz="2800">
                <a:cs typeface="Arial" panose="020B0604020202020204" pitchFamily="34" charset="0"/>
              </a:rPr>
              <a:t>NWC+ </a:t>
            </a:r>
            <a:r>
              <a:rPr lang="el-GR" altLang="en-US" sz="2800">
                <a:cs typeface="Arial" panose="020B0604020202020204" pitchFamily="34" charset="0"/>
              </a:rPr>
              <a:t>Δ</a:t>
            </a:r>
            <a:r>
              <a:rPr lang="en-US" altLang="en-US" sz="2800">
                <a:cs typeface="Arial" panose="020B0604020202020204" pitchFamily="34" charset="0"/>
              </a:rPr>
              <a:t>NFA)</a:t>
            </a:r>
            <a:endParaRPr lang="el-GR" altLang="en-US" sz="2800">
              <a:cs typeface="Arial" panose="020B0604020202020204" pitchFamily="34" charset="0"/>
            </a:endParaRPr>
          </a:p>
          <a:p>
            <a:endParaRPr lang="el-GR" altLang="en-US" sz="280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xmlns="" id="{26515710-9B7F-40C9-93AD-49D9424C216E}"/>
              </a:ext>
            </a:extLst>
          </p:cNvPr>
          <p:cNvSpPr>
            <a:spLocks noGrp="1" noChangeArrowheads="1"/>
          </p:cNvSpPr>
          <p:nvPr>
            <p:ph type="title"/>
          </p:nvPr>
        </p:nvSpPr>
        <p:spPr/>
        <p:txBody>
          <a:bodyPr/>
          <a:lstStyle/>
          <a:p>
            <a:r>
              <a:rPr lang="en-US" altLang="en-US"/>
              <a:t>Value of Operations</a:t>
            </a:r>
          </a:p>
        </p:txBody>
      </p:sp>
      <p:graphicFrame>
        <p:nvGraphicFramePr>
          <p:cNvPr id="1026" name="Object 4">
            <a:extLst>
              <a:ext uri="{FF2B5EF4-FFF2-40B4-BE49-F238E27FC236}">
                <a16:creationId xmlns:a16="http://schemas.microsoft.com/office/drawing/2014/main" xmlns="" id="{CFC8FDA6-4110-4A8E-BC3E-C72E3D457FEE}"/>
              </a:ext>
            </a:extLst>
          </p:cNvPr>
          <p:cNvGraphicFramePr>
            <a:graphicFrameLocks noGrp="1" noChangeAspect="1"/>
          </p:cNvGraphicFramePr>
          <p:nvPr>
            <p:ph type="body" idx="1"/>
          </p:nvPr>
        </p:nvGraphicFramePr>
        <p:xfrm>
          <a:off x="685800" y="2811463"/>
          <a:ext cx="7239000" cy="2254250"/>
        </p:xfrm>
        <a:graphic>
          <a:graphicData uri="http://schemas.openxmlformats.org/presentationml/2006/ole">
            <mc:AlternateContent xmlns:mc="http://schemas.openxmlformats.org/markup-compatibility/2006">
              <mc:Choice xmlns:v="urn:schemas-microsoft-com:vml" Requires="v">
                <p:oleObj spid="_x0000_s1030" name="Equation" r:id="rId3" imgW="1422360" imgH="444240" progId="Equation.3">
                  <p:embed/>
                </p:oleObj>
              </mc:Choice>
              <mc:Fallback>
                <p:oleObj name="Equation" r:id="rId3" imgW="1422360" imgH="444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811463"/>
                        <a:ext cx="7239000" cy="225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xmlns="" id="{60C31199-163B-4A77-80E4-14911E88BA3B}"/>
              </a:ext>
            </a:extLst>
          </p:cNvPr>
          <p:cNvSpPr>
            <a:spLocks noGrp="1" noChangeArrowheads="1"/>
          </p:cNvSpPr>
          <p:nvPr>
            <p:ph type="title"/>
          </p:nvPr>
        </p:nvSpPr>
        <p:spPr>
          <a:ln w="50800" cap="flat"/>
        </p:spPr>
        <p:txBody>
          <a:bodyPr/>
          <a:lstStyle/>
          <a:p>
            <a:r>
              <a:rPr lang="en-US" altLang="en-US"/>
              <a:t>Value of Operations:</a:t>
            </a:r>
            <a:br>
              <a:rPr lang="en-US" altLang="en-US"/>
            </a:br>
            <a:r>
              <a:rPr lang="en-US" altLang="en-US"/>
              <a:t>  Constant Growth</a:t>
            </a:r>
            <a:endParaRPr lang="en-US" altLang="en-US" sz="4000"/>
          </a:p>
        </p:txBody>
      </p:sp>
      <p:sp>
        <p:nvSpPr>
          <p:cNvPr id="2052" name="Rectangle 3">
            <a:extLst>
              <a:ext uri="{FF2B5EF4-FFF2-40B4-BE49-F238E27FC236}">
                <a16:creationId xmlns:a16="http://schemas.microsoft.com/office/drawing/2014/main" xmlns="" id="{2B2105E1-DA12-43A0-853F-3DF2C2943F9D}"/>
              </a:ext>
            </a:extLst>
          </p:cNvPr>
          <p:cNvSpPr>
            <a:spLocks noGrp="1" noChangeArrowheads="1"/>
          </p:cNvSpPr>
          <p:nvPr>
            <p:ph type="body" idx="1"/>
          </p:nvPr>
        </p:nvSpPr>
        <p:spPr/>
        <p:txBody>
          <a:bodyPr/>
          <a:lstStyle/>
          <a:p>
            <a:pPr>
              <a:buFont typeface="Wingdings" panose="05000000000000000000" pitchFamily="2" charset="2"/>
              <a:buNone/>
            </a:pPr>
            <a:r>
              <a:rPr lang="en-US" altLang="en-US"/>
              <a:t>Suppose FCF grows at constant rate g.</a:t>
            </a:r>
          </a:p>
        </p:txBody>
      </p:sp>
      <p:graphicFrame>
        <p:nvGraphicFramePr>
          <p:cNvPr id="2050" name="Object 4">
            <a:extLst>
              <a:ext uri="{FF2B5EF4-FFF2-40B4-BE49-F238E27FC236}">
                <a16:creationId xmlns:a16="http://schemas.microsoft.com/office/drawing/2014/main" xmlns="" id="{0BF9445A-4551-4673-AA91-5803A75747B9}"/>
              </a:ext>
            </a:extLst>
          </p:cNvPr>
          <p:cNvGraphicFramePr>
            <a:graphicFrameLocks noChangeAspect="1"/>
          </p:cNvGraphicFramePr>
          <p:nvPr/>
        </p:nvGraphicFramePr>
        <p:xfrm>
          <a:off x="1603375" y="2627313"/>
          <a:ext cx="5634038" cy="3624262"/>
        </p:xfrm>
        <a:graphic>
          <a:graphicData uri="http://schemas.openxmlformats.org/presentationml/2006/ole">
            <mc:AlternateContent xmlns:mc="http://schemas.openxmlformats.org/markup-compatibility/2006">
              <mc:Choice xmlns:v="urn:schemas-microsoft-com:vml" Requires="v">
                <p:oleObj spid="_x0000_s2055" name="Equation" r:id="rId4" imgW="1422360" imgH="914400" progId="Equation.3">
                  <p:embed/>
                </p:oleObj>
              </mc:Choice>
              <mc:Fallback>
                <p:oleObj name="Equation" r:id="rId4" imgW="1422360" imgH="914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375" y="2627313"/>
                        <a:ext cx="5634038" cy="3624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xmlns="" id="{C092014D-35CA-4A45-BA6A-1E5F6E2FEABB}"/>
              </a:ext>
            </a:extLst>
          </p:cNvPr>
          <p:cNvSpPr>
            <a:spLocks noGrp="1" noChangeArrowheads="1"/>
          </p:cNvSpPr>
          <p:nvPr>
            <p:ph type="title"/>
          </p:nvPr>
        </p:nvSpPr>
        <p:spPr/>
        <p:txBody>
          <a:bodyPr/>
          <a:lstStyle/>
          <a:p>
            <a:r>
              <a:rPr lang="en-US" altLang="en-US"/>
              <a:t>Constant Growth Formula</a:t>
            </a:r>
          </a:p>
        </p:txBody>
      </p:sp>
      <p:sp>
        <p:nvSpPr>
          <p:cNvPr id="3076" name="Rectangle 3">
            <a:extLst>
              <a:ext uri="{FF2B5EF4-FFF2-40B4-BE49-F238E27FC236}">
                <a16:creationId xmlns:a16="http://schemas.microsoft.com/office/drawing/2014/main" xmlns="" id="{2348A77B-1A19-48F9-B014-A3D9CB523667}"/>
              </a:ext>
            </a:extLst>
          </p:cNvPr>
          <p:cNvSpPr>
            <a:spLocks noGrp="1" noChangeArrowheads="1"/>
          </p:cNvSpPr>
          <p:nvPr>
            <p:ph type="body" idx="1"/>
          </p:nvPr>
        </p:nvSpPr>
        <p:spPr/>
        <p:txBody>
          <a:bodyPr/>
          <a:lstStyle/>
          <a:p>
            <a:r>
              <a:rPr lang="en-US" altLang="en-US"/>
              <a:t>Notice that the term in parentheses is less than one and gets smaller as t gets larger.  As t gets very large, term approaches zero.</a:t>
            </a:r>
          </a:p>
        </p:txBody>
      </p:sp>
      <p:graphicFrame>
        <p:nvGraphicFramePr>
          <p:cNvPr id="3074" name="Object 4">
            <a:extLst>
              <a:ext uri="{FF2B5EF4-FFF2-40B4-BE49-F238E27FC236}">
                <a16:creationId xmlns:a16="http://schemas.microsoft.com/office/drawing/2014/main" xmlns="" id="{D022F0BA-097C-44AD-A779-582EB50F94C9}"/>
              </a:ext>
            </a:extLst>
          </p:cNvPr>
          <p:cNvGraphicFramePr>
            <a:graphicFrameLocks noChangeAspect="1"/>
          </p:cNvGraphicFramePr>
          <p:nvPr/>
        </p:nvGraphicFramePr>
        <p:xfrm>
          <a:off x="838200" y="3962400"/>
          <a:ext cx="7086600" cy="1822450"/>
        </p:xfrm>
        <a:graphic>
          <a:graphicData uri="http://schemas.openxmlformats.org/presentationml/2006/ole">
            <mc:AlternateContent xmlns:mc="http://schemas.openxmlformats.org/markup-compatibility/2006">
              <mc:Choice xmlns:v="urn:schemas-microsoft-com:vml" Requires="v">
                <p:oleObj spid="_x0000_s3079" name="Equation" r:id="rId3" imgW="1828800" imgH="469800" progId="Equation.3">
                  <p:embed/>
                </p:oleObj>
              </mc:Choice>
              <mc:Fallback>
                <p:oleObj name="Equation" r:id="rId3" imgW="1828800" imgH="469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962400"/>
                        <a:ext cx="7086600" cy="182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xmlns="" id="{746CB85C-1D0D-404D-8C17-D3991967DEA6}"/>
              </a:ext>
            </a:extLst>
          </p:cNvPr>
          <p:cNvSpPr>
            <a:spLocks noGrp="1" noChangeArrowheads="1"/>
          </p:cNvSpPr>
          <p:nvPr>
            <p:ph type="title"/>
          </p:nvPr>
        </p:nvSpPr>
        <p:spPr/>
        <p:txBody>
          <a:bodyPr/>
          <a:lstStyle/>
          <a:p>
            <a:r>
              <a:rPr lang="en-US" altLang="en-US"/>
              <a:t>Constant Growth Formula (Cont.)</a:t>
            </a:r>
          </a:p>
        </p:txBody>
      </p:sp>
      <p:sp>
        <p:nvSpPr>
          <p:cNvPr id="4100" name="Rectangle 3">
            <a:extLst>
              <a:ext uri="{FF2B5EF4-FFF2-40B4-BE49-F238E27FC236}">
                <a16:creationId xmlns:a16="http://schemas.microsoft.com/office/drawing/2014/main" xmlns="" id="{5F9B37DE-5D15-4410-93D0-5E97C8A7784A}"/>
              </a:ext>
            </a:extLst>
          </p:cNvPr>
          <p:cNvSpPr>
            <a:spLocks noGrp="1" noChangeArrowheads="1"/>
          </p:cNvSpPr>
          <p:nvPr>
            <p:ph type="body" idx="1"/>
          </p:nvPr>
        </p:nvSpPr>
        <p:spPr/>
        <p:txBody>
          <a:bodyPr/>
          <a:lstStyle/>
          <a:p>
            <a:r>
              <a:rPr lang="en-US" altLang="en-US"/>
              <a:t>The summation can be replaced by a single formula:</a:t>
            </a:r>
          </a:p>
        </p:txBody>
      </p:sp>
      <p:graphicFrame>
        <p:nvGraphicFramePr>
          <p:cNvPr id="4098" name="Object 4">
            <a:extLst>
              <a:ext uri="{FF2B5EF4-FFF2-40B4-BE49-F238E27FC236}">
                <a16:creationId xmlns:a16="http://schemas.microsoft.com/office/drawing/2014/main" xmlns="" id="{A3C9DCFB-541E-423A-A5E7-4C093CAD9048}"/>
              </a:ext>
            </a:extLst>
          </p:cNvPr>
          <p:cNvGraphicFramePr>
            <a:graphicFrameLocks noChangeAspect="1"/>
          </p:cNvGraphicFramePr>
          <p:nvPr/>
        </p:nvGraphicFramePr>
        <p:xfrm>
          <a:off x="1600200" y="2895600"/>
          <a:ext cx="4876800" cy="3484563"/>
        </p:xfrm>
        <a:graphic>
          <a:graphicData uri="http://schemas.openxmlformats.org/presentationml/2006/ole">
            <mc:AlternateContent xmlns:mc="http://schemas.openxmlformats.org/markup-compatibility/2006">
              <mc:Choice xmlns:v="urn:schemas-microsoft-com:vml" Requires="v">
                <p:oleObj spid="_x0000_s4103" name="Equation" r:id="rId3" imgW="1206360" imgH="863280" progId="Equation.3">
                  <p:embed/>
                </p:oleObj>
              </mc:Choice>
              <mc:Fallback>
                <p:oleObj name="Equation" r:id="rId3" imgW="1206360" imgH="8632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895600"/>
                        <a:ext cx="48768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0171C25A-871D-410A-AA39-E9E302D9583E}"/>
              </a:ext>
            </a:extLst>
          </p:cNvPr>
          <p:cNvSpPr>
            <a:spLocks noGrp="1" noChangeArrowheads="1"/>
          </p:cNvSpPr>
          <p:nvPr>
            <p:ph type="title"/>
          </p:nvPr>
        </p:nvSpPr>
        <p:spPr/>
        <p:txBody>
          <a:bodyPr/>
          <a:lstStyle/>
          <a:p>
            <a:r>
              <a:rPr lang="en-US" altLang="en-US"/>
              <a:t>Nonoperating Assets</a:t>
            </a:r>
          </a:p>
        </p:txBody>
      </p:sp>
      <p:sp>
        <p:nvSpPr>
          <p:cNvPr id="13315" name="Rectangle 3">
            <a:extLst>
              <a:ext uri="{FF2B5EF4-FFF2-40B4-BE49-F238E27FC236}">
                <a16:creationId xmlns:a16="http://schemas.microsoft.com/office/drawing/2014/main" xmlns="" id="{2BAE5D2B-6757-46F6-A819-56C79DD9834D}"/>
              </a:ext>
            </a:extLst>
          </p:cNvPr>
          <p:cNvSpPr>
            <a:spLocks noGrp="1" noChangeArrowheads="1"/>
          </p:cNvSpPr>
          <p:nvPr>
            <p:ph type="body" idx="1"/>
          </p:nvPr>
        </p:nvSpPr>
        <p:spPr/>
        <p:txBody>
          <a:bodyPr/>
          <a:lstStyle/>
          <a:p>
            <a:r>
              <a:rPr lang="en-US" altLang="en-US"/>
              <a:t>Marketable securities</a:t>
            </a:r>
          </a:p>
          <a:p>
            <a:r>
              <a:rPr lang="en-US" altLang="en-US"/>
              <a:t>Ownership of non-controlling interest in another company</a:t>
            </a:r>
          </a:p>
          <a:p>
            <a:r>
              <a:rPr lang="en-US" altLang="en-US"/>
              <a:t>Value of nonoperating assets usually is very close to figure that is reported on balance sheets.</a:t>
            </a:r>
          </a:p>
        </p:txBody>
      </p:sp>
    </p:spTree>
  </p:cSld>
  <p:clrMapOvr>
    <a:masterClrMapping/>
  </p:clrMapOvr>
</p:sld>
</file>

<file path=ppt/theme/theme1.xml><?xml version="1.0" encoding="utf-8"?>
<a:theme xmlns:a="http://schemas.openxmlformats.org/drawingml/2006/main" name="Powerpnt">
  <a:themeElements>
    <a:clrScheme name="">
      <a:dk1>
        <a:srgbClr val="000000"/>
      </a:dk1>
      <a:lt1>
        <a:srgbClr val="FFFFFF"/>
      </a:lt1>
      <a:dk2>
        <a:srgbClr val="00279F"/>
      </a:dk2>
      <a:lt2>
        <a:srgbClr val="00279F"/>
      </a:lt2>
      <a:accent1>
        <a:srgbClr val="C0FEF9"/>
      </a:accent1>
      <a:accent2>
        <a:srgbClr val="FF00FF"/>
      </a:accent2>
      <a:accent3>
        <a:srgbClr val="FFFFFF"/>
      </a:accent3>
      <a:accent4>
        <a:srgbClr val="000000"/>
      </a:accent4>
      <a:accent5>
        <a:srgbClr val="DCFEFB"/>
      </a:accent5>
      <a:accent6>
        <a:srgbClr val="E700E7"/>
      </a:accent6>
      <a:hlink>
        <a:srgbClr val="FC0128"/>
      </a:hlink>
      <a:folHlink>
        <a:srgbClr val="FAFD00"/>
      </a:folHlink>
    </a:clrScheme>
    <a:fontScheme name="Powerp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Pages>42</Pages>
  <Words>805</Words>
  <Application>Microsoft Office PowerPoint</Application>
  <PresentationFormat>On-screen Show (4:3)</PresentationFormat>
  <Paragraphs>135</Paragraphs>
  <Slides>26</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Powerpnt</vt:lpstr>
      <vt:lpstr>Equation</vt:lpstr>
      <vt:lpstr>Chart</vt:lpstr>
      <vt:lpstr>Corporate Valuation</vt:lpstr>
      <vt:lpstr>Corporate Valuation:  Two types of assets that a company owns.</vt:lpstr>
      <vt:lpstr>Operating Assets</vt:lpstr>
      <vt:lpstr>Free Cash Flow</vt:lpstr>
      <vt:lpstr>Value of Operations</vt:lpstr>
      <vt:lpstr>Value of Operations:   Constant Growth</vt:lpstr>
      <vt:lpstr>Constant Growth Formula</vt:lpstr>
      <vt:lpstr>Constant Growth Formula (Cont.)</vt:lpstr>
      <vt:lpstr>Nonoperating Assets</vt:lpstr>
      <vt:lpstr>Total Corporate Value</vt:lpstr>
      <vt:lpstr>Claims on Corporate Value</vt:lpstr>
      <vt:lpstr>Valuation Analysis</vt:lpstr>
      <vt:lpstr>Applying the Corporate Valuation Model</vt:lpstr>
      <vt:lpstr>Data for Valuation</vt:lpstr>
      <vt:lpstr>Find Value of Operations</vt:lpstr>
      <vt:lpstr>Value of Equity</vt:lpstr>
      <vt:lpstr>Value of Equity</vt:lpstr>
      <vt:lpstr>Market Value Added (MVA)</vt:lpstr>
      <vt:lpstr>Breakdown of Corporate Value</vt:lpstr>
      <vt:lpstr>Firm valuation with nonconstant growth</vt:lpstr>
      <vt:lpstr>PowerPoint Presentation</vt:lpstr>
      <vt:lpstr>Horizon (Terminal) Value</vt:lpstr>
      <vt:lpstr>Horizon (Terminal) Value(Cont.)</vt:lpstr>
      <vt:lpstr>Horizon (Terminal) Value Formula</vt:lpstr>
      <vt:lpstr>PowerPoint Presentation</vt:lpstr>
      <vt:lpstr>Value per share of common stock.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FM10 Chapter 12</dc:title>
  <dc:subject>Powerpoint Show</dc:subject>
  <dc:creator>Mike Ehrhardt</dc:creator>
  <cp:lastModifiedBy>Javad Kashefi-nejad</cp:lastModifiedBy>
  <cp:revision>109</cp:revision>
  <cp:lastPrinted>1998-05-21T14:39:38Z</cp:lastPrinted>
  <dcterms:created xsi:type="dcterms:W3CDTF">1997-10-30T17:45:09Z</dcterms:created>
  <dcterms:modified xsi:type="dcterms:W3CDTF">2019-02-19T20:14:14Z</dcterms:modified>
</cp:coreProperties>
</file>