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92" r:id="rId1"/>
  </p:sldMasterIdLst>
  <p:notesMasterIdLst>
    <p:notesMasterId r:id="rId19"/>
  </p:notesMasterIdLst>
  <p:handoutMasterIdLst>
    <p:handoutMasterId r:id="rId20"/>
  </p:handoutMasterIdLst>
  <p:sldIdLst>
    <p:sldId id="286" r:id="rId2"/>
    <p:sldId id="261" r:id="rId3"/>
    <p:sldId id="262" r:id="rId4"/>
    <p:sldId id="268" r:id="rId5"/>
    <p:sldId id="269" r:id="rId6"/>
    <p:sldId id="270" r:id="rId7"/>
    <p:sldId id="271" r:id="rId8"/>
    <p:sldId id="272" r:id="rId9"/>
    <p:sldId id="273" r:id="rId10"/>
    <p:sldId id="274" r:id="rId11"/>
    <p:sldId id="275" r:id="rId12"/>
    <p:sldId id="276" r:id="rId13"/>
    <p:sldId id="277" r:id="rId14"/>
    <p:sldId id="281" r:id="rId15"/>
    <p:sldId id="278" r:id="rId16"/>
    <p:sldId id="279" r:id="rId17"/>
    <p:sldId id="283" r:id="rId18"/>
  </p:sldIdLst>
  <p:sldSz cx="8229600" cy="59436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7000"/>
    <a:srgbClr val="CC8800"/>
    <a:srgbClr val="C08000"/>
    <a:srgbClr val="9A6700"/>
    <a:srgbClr val="578200"/>
    <a:srgbClr val="75B000"/>
    <a:srgbClr val="CC9900"/>
    <a:srgbClr val="00605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91" autoAdjust="0"/>
    <p:restoredTop sz="92147" autoAdjust="0"/>
  </p:normalViewPr>
  <p:slideViewPr>
    <p:cSldViewPr snapToGrid="0">
      <p:cViewPr>
        <p:scale>
          <a:sx n="100" d="100"/>
          <a:sy n="100" d="100"/>
        </p:scale>
        <p:origin x="-1824" y="-384"/>
      </p:cViewPr>
      <p:guideLst>
        <p:guide orient="horz" pos="3648"/>
        <p:guide orient="horz" pos="120"/>
        <p:guide pos="25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0" d="100"/>
          <a:sy n="60" d="100"/>
        </p:scale>
        <p:origin x="-176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smtClean="0">
                <a:latin typeface="Times New Roman" pitchFamily="18" charset="0"/>
              </a:defRPr>
            </a:lvl1pPr>
          </a:lstStyle>
          <a:p>
            <a:pPr>
              <a:defRPr/>
            </a:pPr>
            <a:endParaRPr lang="en-US"/>
          </a:p>
        </p:txBody>
      </p:sp>
      <p:sp>
        <p:nvSpPr>
          <p:cNvPr id="1484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latin typeface="Times New Roman" pitchFamily="18" charset="0"/>
              </a:defRPr>
            </a:lvl1pPr>
          </a:lstStyle>
          <a:p>
            <a:pPr>
              <a:defRPr/>
            </a:pPr>
            <a:endParaRPr lang="en-US"/>
          </a:p>
        </p:txBody>
      </p:sp>
      <p:sp>
        <p:nvSpPr>
          <p:cNvPr id="1484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smtClean="0">
                <a:latin typeface="Times New Roman" pitchFamily="18" charset="0"/>
              </a:defRPr>
            </a:lvl1pPr>
          </a:lstStyle>
          <a:p>
            <a:pPr>
              <a:defRPr/>
            </a:pPr>
            <a:endParaRPr lang="en-US"/>
          </a:p>
        </p:txBody>
      </p:sp>
      <p:sp>
        <p:nvSpPr>
          <p:cNvPr id="1484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latin typeface="Times New Roman" pitchFamily="18" charset="0"/>
              </a:defRPr>
            </a:lvl1pPr>
          </a:lstStyle>
          <a:p>
            <a:pPr>
              <a:defRPr/>
            </a:pPr>
            <a:fld id="{F0C7CB29-F8D0-49D4-98A5-7EBA9CF1735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smtClean="0">
                <a:latin typeface="Times New Roman" pitchFamily="18"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latin typeface="Times New Roman" pitchFamily="18" charset="0"/>
              </a:defRPr>
            </a:lvl1pPr>
          </a:lstStyle>
          <a:p>
            <a:pPr>
              <a:defRPr/>
            </a:pPr>
            <a:endParaRPr lang="en-US"/>
          </a:p>
        </p:txBody>
      </p:sp>
      <p:sp>
        <p:nvSpPr>
          <p:cNvPr id="19460" name="Rectangle 4"/>
          <p:cNvSpPr>
            <a:spLocks noChangeArrowheads="1" noTextEdit="1"/>
          </p:cNvSpPr>
          <p:nvPr>
            <p:ph type="sldImg" idx="2"/>
          </p:nvPr>
        </p:nvSpPr>
        <p:spPr bwMode="auto">
          <a:xfrm>
            <a:off x="1055688" y="685800"/>
            <a:ext cx="4746625"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smtClean="0">
                <a:latin typeface="Times New Roman" pitchFamily="18"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latin typeface="Times New Roman" pitchFamily="18" charset="0"/>
              </a:defRPr>
            </a:lvl1pPr>
          </a:lstStyle>
          <a:p>
            <a:pPr>
              <a:defRPr/>
            </a:pPr>
            <a:r>
              <a:rPr lang="en-US"/>
              <a:t>1.</a:t>
            </a:r>
            <a:fld id="{CCD41F8C-1852-476D-9521-8A24965018B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r>
              <a:rPr lang="en-US"/>
              <a:t>1.</a:t>
            </a:r>
            <a:fld id="{FD5BC552-97CB-49C7-81AC-99BE33C03BB7}" type="slidenum">
              <a:rPr lang="en-US"/>
              <a:pPr/>
              <a:t>2</a:t>
            </a:fld>
            <a:endParaRPr lang="en-US"/>
          </a:p>
        </p:txBody>
      </p:sp>
      <p:sp>
        <p:nvSpPr>
          <p:cNvPr id="20483" name="Rectangle 2"/>
          <p:cNvSpPr>
            <a:spLocks noChangeArrowheads="1" noTextEdit="1"/>
          </p:cNvSpPr>
          <p:nvPr>
            <p:ph type="sldImg"/>
          </p:nvPr>
        </p:nvSpPr>
        <p:spPr>
          <a:ln/>
        </p:spPr>
      </p:sp>
      <p:sp>
        <p:nvSpPr>
          <p:cNvPr id="10243"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www:</a:t>
            </a:r>
            <a:r>
              <a:rPr lang="en-US" smtClean="0"/>
              <a:t>  This is a good place to show the students the web site that accompanies the book, including the various features that they can access for study purposes (study guide, quizzes, web links, etc.). Click on the “web surfer” icon to go directly to the site (www.mhhe.com/rwj).</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r>
              <a:rPr lang="en-US"/>
              <a:t>1.</a:t>
            </a:r>
            <a:fld id="{95EDEE7B-F605-4556-80BD-08299AA4E965}" type="slidenum">
              <a:rPr lang="en-US"/>
              <a:pPr/>
              <a:t>11</a:t>
            </a:fld>
            <a:endParaRPr lang="en-US"/>
          </a:p>
        </p:txBody>
      </p:sp>
      <p:sp>
        <p:nvSpPr>
          <p:cNvPr id="29699"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pPr eaLnBrk="1" hangingPunct="1">
              <a:defRPr/>
            </a:pPr>
            <a:r>
              <a:rPr lang="en-US" smtClean="0"/>
              <a:t>A common example of an agency relationship is a real estate broker – in particular if you break it down between a buyer’s agent and a seller’s agent.  A classic conflict of interest is when the agent is paid on commission, so they may be less willing to let the buyer know that a lower price might be accepted or they may elect to only show the buyer homes that are listed at the high end of the buyer’s price range.</a:t>
            </a:r>
          </a:p>
          <a:p>
            <a:pPr eaLnBrk="1" hangingPunct="1">
              <a:defRPr/>
            </a:pPr>
            <a:endParaRPr lang="en-US" smtClean="0"/>
          </a:p>
          <a:p>
            <a:pPr eaLnBrk="1" hangingPunct="1">
              <a:defRPr/>
            </a:pPr>
            <a:r>
              <a:rPr lang="en-US" smtClean="0"/>
              <a:t>Direct agency costs – the purchase of something for management that can’t be justified from a risk-return standpoint, and monitoring costs.</a:t>
            </a:r>
          </a:p>
          <a:p>
            <a:pPr eaLnBrk="1" hangingPunct="1">
              <a:defRPr/>
            </a:pPr>
            <a:r>
              <a:rPr lang="en-US" smtClean="0"/>
              <a:t>Indirect agency costs – management’s tendency to forgo risky or expensive projects that could be justified from a risk-return standpoint.</a:t>
            </a:r>
          </a:p>
          <a:p>
            <a:pPr eaLnBrk="1" hangingPunct="1">
              <a:defRPr/>
            </a:pPr>
            <a:endParaRPr lang="en-US" smtClean="0"/>
          </a:p>
          <a:p>
            <a:pPr eaLnBrk="1" hangingPunct="1">
              <a:defRPr/>
            </a:pPr>
            <a:r>
              <a:rPr lang="en-US" smtClean="0"/>
              <a:t>A </a:t>
            </a:r>
            <a:r>
              <a:rPr lang="en-US" i="1" smtClean="0"/>
              <a:t>Lecture Tip</a:t>
            </a:r>
            <a:r>
              <a:rPr lang="en-US" smtClean="0"/>
              <a:t> provides an example that illustrates conflicts may also arise between bondholders and stockholders.</a:t>
            </a:r>
            <a:endParaRPr lang="en-US" b="1" i="1" smtClean="0">
              <a:effectLst>
                <a:outerShdw blurRad="38100" dist="38100" dir="2700000" algn="tl">
                  <a:srgbClr val="C0C0C0"/>
                </a:outerShdw>
              </a:effectLs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r>
              <a:rPr lang="en-US"/>
              <a:t>1.</a:t>
            </a:r>
            <a:fld id="{66F22697-09A9-455F-8823-AD818C1D0141}" type="slidenum">
              <a:rPr lang="en-US"/>
              <a:pPr/>
              <a:t>12</a:t>
            </a:fld>
            <a:endParaRPr lang="en-US"/>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t>Incentives – discuss how incentives must be carefully structured.  For example, tying bonuses to profits might encourage management to pursue short-run profits and forego projects that require a large initial outlay. Stock options may work, but there may be an optimal level of insider ownership. Beyond that level, management may be in too much control and may not act in the best interest of all stockholders. The type of stock can also affect the effectiveness of the incentive. A recent issue with option’s backdating also seems to run counter to the purpose of aligning incentives.</a:t>
            </a:r>
          </a:p>
          <a:p>
            <a:pPr eaLnBrk="1" hangingPunct="1"/>
            <a:endParaRPr lang="en-US" smtClean="0"/>
          </a:p>
          <a:p>
            <a:pPr eaLnBrk="1" hangingPunct="1"/>
            <a:r>
              <a:rPr lang="en-US" smtClean="0"/>
              <a:t>Corporate control – ask the students why the threat of a takeover might make managers work toward the goals of stockholders.</a:t>
            </a:r>
          </a:p>
          <a:p>
            <a:pPr eaLnBrk="1" hangingPunct="1"/>
            <a:endParaRPr lang="en-US" smtClean="0"/>
          </a:p>
          <a:p>
            <a:pPr eaLnBrk="1" hangingPunct="1"/>
            <a:r>
              <a:rPr lang="en-US" smtClean="0"/>
              <a:t>Other groups also have a financial stake in the firm. They can provide a valuable monitoring tool, but they can also try to force the firm to do things that are not in the owners’ best interests.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r>
              <a:rPr lang="en-US"/>
              <a:t>1.</a:t>
            </a:r>
            <a:fld id="{46911FB2-27AB-4E46-A186-F313E3310663}" type="slidenum">
              <a:rPr lang="en-US"/>
              <a:pPr/>
              <a:t>14</a:t>
            </a:fld>
            <a:endParaRPr lang="en-US"/>
          </a:p>
        </p:txBody>
      </p:sp>
      <p:sp>
        <p:nvSpPr>
          <p:cNvPr id="31747"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Video Note:</a:t>
            </a:r>
            <a:r>
              <a:rPr lang="en-US" smtClean="0"/>
              <a:t> This video discusses how capital is raised in financial markets and shows an open-outcry market at the Chicago Board of Trade.</a:t>
            </a:r>
          </a:p>
          <a:p>
            <a:pPr eaLnBrk="1" hangingPunct="1">
              <a:defRPr/>
            </a:pPr>
            <a:endParaRPr lang="en-US" smtClean="0"/>
          </a:p>
          <a:p>
            <a:pPr eaLnBrk="1" hangingPunct="1">
              <a:defRPr/>
            </a:pPr>
            <a:r>
              <a:rPr lang="en-US" smtClean="0"/>
              <a:t>Discuss the cash flows to the firm.  You might have students turn to Figure 1.2 in their book to see an illustration of the cash flows.  The main point is that cash comes into the firm from the sale of debt and equity.  The money is used to purchase assets.  Those assets generate cash that is used to pay stakeholders, reinvest in additional assets, repay debtholders, and pay dividends to stockholders.</a:t>
            </a:r>
          </a:p>
          <a:p>
            <a:pPr eaLnBrk="1" hangingPunct="1">
              <a:defRPr/>
            </a:pPr>
            <a:endParaRPr lang="en-US" smtClean="0"/>
          </a:p>
          <a:p>
            <a:pPr eaLnBrk="1" hangingPunct="1">
              <a:defRPr/>
            </a:pPr>
            <a:r>
              <a:rPr lang="en-US" smtClean="0"/>
              <a:t>The </a:t>
            </a:r>
            <a:r>
              <a:rPr lang="en-US" i="1" smtClean="0"/>
              <a:t>Lecture Tip </a:t>
            </a:r>
            <a:r>
              <a:rPr lang="en-US" smtClean="0"/>
              <a:t>in the IM provides an interesting example of full disclosure in a firm’s IPO prospectus.</a:t>
            </a:r>
          </a:p>
          <a:p>
            <a:pPr eaLnBrk="1" hangingPunct="1">
              <a:defRPr/>
            </a:pPr>
            <a:endParaRPr lang="en-US" smtClean="0"/>
          </a:p>
          <a:p>
            <a:pPr eaLnBrk="1" hangingPunct="1">
              <a:defRPr/>
            </a:pPr>
            <a:r>
              <a:rPr lang="en-US" smtClean="0"/>
              <a:t>Students are often confused by the fact that the NASDAQ is an OTC market.  Explain that the NASDAQ market site is just a convenient place for reporters to show how stocks are moving, but that trading does not actually take place there.</a:t>
            </a:r>
          </a:p>
          <a:p>
            <a:pPr eaLnBrk="1" hangingPunct="1">
              <a:defRPr/>
            </a:pPr>
            <a:endParaRPr lang="en-US" smtClean="0"/>
          </a:p>
          <a:p>
            <a:pPr eaLnBrk="1" hangingPunct="1">
              <a:defRPr/>
            </a:pPr>
            <a:r>
              <a:rPr lang="en-US" smtClean="0"/>
              <a:t>You may wish to note the evolution of these particular markets, e.g., moving to publicly traded firms, emergence of electronic trading, and increased industry consolidation.</a:t>
            </a:r>
          </a:p>
          <a:p>
            <a:pPr eaLnBrk="1" hangingPunct="1">
              <a:defRPr/>
            </a:pPr>
            <a:endParaRPr lang="en-US" smtClean="0"/>
          </a:p>
          <a:p>
            <a:pPr eaLnBrk="1" hangingPunct="1">
              <a:defRPr/>
            </a:pPr>
            <a:r>
              <a:rPr lang="en-US" b="1" i="1" smtClean="0">
                <a:effectLst>
                  <a:outerShdw blurRad="38100" dist="38100" dir="2700000" algn="tl">
                    <a:srgbClr val="C0C0C0"/>
                  </a:outerShdw>
                </a:effectLst>
              </a:rPr>
              <a:t>www: </a:t>
            </a:r>
            <a:r>
              <a:rPr lang="en-US" smtClean="0"/>
              <a:t>Click on the NYSE and NASDAQ hyperlinks to go to their respective web sites</a:t>
            </a:r>
          </a:p>
          <a:p>
            <a:pPr eaLnBrk="1" hangingPunct="1">
              <a:defRPr/>
            </a:pPr>
            <a:endParaRPr lang="en-US" b="1" i="1" smtClean="0">
              <a:effectLst>
                <a:outerShdw blurRad="38100" dist="38100" dir="2700000" algn="tl">
                  <a:srgbClr val="C0C0C0"/>
                </a:outerShdw>
              </a:effectLs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r>
              <a:rPr lang="en-US"/>
              <a:t>1.</a:t>
            </a:r>
            <a:fld id="{F0EFB8F3-DE7B-4A8A-8748-882073D11701}" type="slidenum">
              <a:rPr lang="en-US"/>
              <a:pPr/>
              <a:t>16</a:t>
            </a:fld>
            <a:endParaRPr lang="en-US"/>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These </a:t>
            </a:r>
            <a:r>
              <a:rPr lang="en-US" i="1" smtClean="0"/>
              <a:t>Ethics Issues</a:t>
            </a:r>
            <a:r>
              <a:rPr lang="en-US" smtClean="0"/>
              <a:t> can be addressed throughout the chapter or as a dedicated discussion as given here.</a:t>
            </a:r>
          </a:p>
          <a:p>
            <a:pPr eaLnBrk="1" hangingPunct="1"/>
            <a:endParaRPr lang="en-US" smtClean="0"/>
          </a:p>
          <a:p>
            <a:pPr eaLnBrk="1" hangingPunct="1"/>
            <a:r>
              <a:rPr lang="en-US" smtClean="0"/>
              <a:t>The second issue relates to the buyout offer for Gillette that was rejected due to information regarding the launch of the highly successful “Sensor” razor.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r>
              <a:rPr lang="en-US"/>
              <a:t>1.</a:t>
            </a:r>
            <a:fld id="{3F49C1F3-1644-4E08-929A-48479DA6DC1B}" type="slidenum">
              <a:rPr lang="en-US"/>
              <a:pPr/>
              <a:t>3</a:t>
            </a:fld>
            <a:endParaRPr lang="en-US"/>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Emphasize that “business finance” is just another name for “corporate finance” mentioned under the four basic types.  Students often get confused by the terminology, especially when different terms are used to refer to the same thing.</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r>
              <a:rPr lang="en-US"/>
              <a:t>1.</a:t>
            </a:r>
            <a:fld id="{655E0D83-D112-454C-96B6-9D9592B23CBA}" type="slidenum">
              <a:rPr lang="en-US"/>
              <a:pPr/>
              <a:t>4</a:t>
            </a:fld>
            <a:endParaRPr lang="en-US"/>
          </a:p>
        </p:txBody>
      </p:sp>
      <p:sp>
        <p:nvSpPr>
          <p:cNvPr id="22531"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Video Note:</a:t>
            </a:r>
            <a:r>
              <a:rPr lang="en-US" smtClean="0"/>
              <a:t>  This video looks at the changing role of the Chief Financial Officer (CFO).</a:t>
            </a:r>
            <a:endParaRPr lang="en-US" b="1" i="1" smtClean="0">
              <a:effectLst>
                <a:outerShdw blurRad="38100" dist="38100" dir="2700000" algn="tl">
                  <a:srgbClr val="C0C0C0"/>
                </a:outerShdw>
              </a:effectLst>
            </a:endParaRPr>
          </a:p>
          <a:p>
            <a:pPr eaLnBrk="1" hangingPunct="1">
              <a:defRPr/>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r>
              <a:rPr lang="en-US"/>
              <a:t>1.</a:t>
            </a:r>
            <a:fld id="{B6EC3B4B-3226-4572-8B03-A56FA6F72E52}" type="slidenum">
              <a:rPr lang="en-US"/>
              <a:pPr/>
              <a:t>5</a:t>
            </a:fld>
            <a:endParaRPr lang="en-US"/>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smtClean="0"/>
              <a:t>Provide some examples of capital budgeting decisions: what product or service will the firm sell, should we replace old equipment with newer, more advanced equipment, etc.</a:t>
            </a:r>
          </a:p>
          <a:p>
            <a:pPr eaLnBrk="1" hangingPunct="1"/>
            <a:endParaRPr lang="en-US" smtClean="0"/>
          </a:p>
          <a:p>
            <a:pPr eaLnBrk="1" hangingPunct="1"/>
            <a:r>
              <a:rPr lang="en-US" smtClean="0"/>
              <a:t>Be sure to define debt and equity.</a:t>
            </a:r>
          </a:p>
          <a:p>
            <a:pPr eaLnBrk="1" hangingPunct="1"/>
            <a:endParaRPr lang="en-US" smtClean="0"/>
          </a:p>
          <a:p>
            <a:pPr eaLnBrk="1" hangingPunct="1"/>
            <a:r>
              <a:rPr lang="en-US" smtClean="0"/>
              <a:t>Provide some examples of working capital management: who should we sell to on credit, how much inventory should we carry, when should we pay our suppliers, etc.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r>
              <a:rPr lang="en-US"/>
              <a:t>1.</a:t>
            </a:r>
            <a:fld id="{1CC8E506-6E33-4061-BE9F-418312762627}" type="slidenum">
              <a:rPr lang="en-US"/>
              <a:pPr/>
              <a:t>6</a:t>
            </a:fld>
            <a:endParaRPr lang="en-US"/>
          </a:p>
        </p:txBody>
      </p:sp>
      <p:sp>
        <p:nvSpPr>
          <p:cNvPr id="24579"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www:</a:t>
            </a:r>
            <a:r>
              <a:rPr lang="en-US" smtClean="0"/>
              <a:t> Clicking on the “web surfer” will take you to a web site (www.nolo.com) that will provide a discussion about which form of business may be appropriate for an entrepreneur.  The following pages will provide links to specific pages on the web site that provide additional information about the legal aspects of each form of business, as well as a discussion of the advantages and disadvantages.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r>
              <a:rPr lang="en-US"/>
              <a:t>1.</a:t>
            </a:r>
            <a:fld id="{134BE040-1912-4B80-9BDD-B5176657E5CB}" type="slidenum">
              <a:rPr lang="en-US"/>
              <a:pPr/>
              <a:t>7</a:t>
            </a:fld>
            <a:endParaRPr lang="en-US"/>
          </a:p>
        </p:txBody>
      </p:sp>
      <p:sp>
        <p:nvSpPr>
          <p:cNvPr id="25603" name="Rectangle 2"/>
          <p:cNvSpPr>
            <a:spLocks noChangeArrowheads="1" noTextEdit="1"/>
          </p:cNvSpPr>
          <p:nvPr>
            <p:ph type="sldImg"/>
          </p:nvPr>
        </p:nvSpPr>
        <p:spPr>
          <a:ln/>
        </p:spPr>
      </p:sp>
      <p:sp>
        <p:nvSpPr>
          <p:cNvPr id="30723"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www:</a:t>
            </a:r>
            <a:r>
              <a:rPr lang="en-US" smtClean="0"/>
              <a:t> Click on the “web surfer” for more information about sole proprietorships.  If you click on the “--Sole Proprietorship” link, you will be taken to an index that will provide a link to information about husband and wife sole proprietorships.</a:t>
            </a:r>
            <a:endParaRPr lang="en-US" b="1" i="1" smtClean="0">
              <a:effectLst>
                <a:outerShdw blurRad="38100" dist="38100" dir="2700000" algn="tl">
                  <a:srgbClr val="C0C0C0"/>
                </a:outerShdw>
              </a:effectLs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r>
              <a:rPr lang="en-US"/>
              <a:t>1.</a:t>
            </a:r>
            <a:fld id="{619C2FF6-21D1-45FF-9871-A81C8F3AFFAA}" type="slidenum">
              <a:rPr lang="en-US"/>
              <a:pPr/>
              <a:t>8</a:t>
            </a:fld>
            <a:endParaRPr lang="en-US"/>
          </a:p>
        </p:txBody>
      </p:sp>
      <p:sp>
        <p:nvSpPr>
          <p:cNvPr id="26627" name="Rectangle 2"/>
          <p:cNvSpPr>
            <a:spLocks noChangeArrowheads="1" noTextEdit="1"/>
          </p:cNvSpPr>
          <p:nvPr>
            <p:ph type="sldImg"/>
          </p:nvPr>
        </p:nvSpPr>
        <p:spPr>
          <a:ln/>
        </p:spPr>
      </p:sp>
      <p:sp>
        <p:nvSpPr>
          <p:cNvPr id="32771"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www:</a:t>
            </a:r>
            <a:r>
              <a:rPr lang="en-US" smtClean="0"/>
              <a:t> Click on the “web surfer” for more information about partnerships. If you click on the “—Partnerships” link, you will go to an index that provides links to additional information about limited partnerships, partnership agreements, and buy-sell agreements.</a:t>
            </a:r>
            <a:endParaRPr lang="en-US" b="1" i="1" smtClean="0">
              <a:effectLst>
                <a:outerShdw blurRad="38100" dist="38100" dir="2700000" algn="tl">
                  <a:srgbClr val="C0C0C0"/>
                </a:outerShdw>
              </a:effectLst>
            </a:endParaRPr>
          </a:p>
          <a:p>
            <a:pPr eaLnBrk="1" hangingPunct="1">
              <a:defRPr/>
            </a:pPr>
            <a:endParaRPr lang="en-US" smtClean="0"/>
          </a:p>
          <a:p>
            <a:pPr eaLnBrk="1" hangingPunct="1">
              <a:defRPr/>
            </a:pPr>
            <a:r>
              <a:rPr lang="en-US" smtClean="0"/>
              <a:t>Note that unlimited liability applies to all partners in a general partnership but only to the general partners in a limited partnership.</a:t>
            </a:r>
          </a:p>
          <a:p>
            <a:pPr eaLnBrk="1" hangingPunct="1">
              <a:defRPr/>
            </a:pPr>
            <a:endParaRPr lang="en-US" smtClean="0"/>
          </a:p>
          <a:p>
            <a:pPr eaLnBrk="1" hangingPunct="1">
              <a:defRPr/>
            </a:pPr>
            <a:r>
              <a:rPr lang="en-US" smtClean="0"/>
              <a:t>Written agreements are essential due to the unlimited liability.</a:t>
            </a:r>
          </a:p>
          <a:p>
            <a:pPr eaLnBrk="1" hangingPunct="1">
              <a:defRPr/>
            </a:pPr>
            <a:endParaRPr lang="en-US" smtClean="0"/>
          </a:p>
          <a:p>
            <a:pPr eaLnBrk="1" hangingPunct="1">
              <a:defRPr/>
            </a:pPr>
            <a:r>
              <a:rPr lang="en-US" smtClean="0"/>
              <a:t>Limited partners cannot be involved in the business or else they may be deemed as general partners.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r>
              <a:rPr lang="en-US"/>
              <a:t>1.</a:t>
            </a:r>
            <a:fld id="{E921F166-924F-4BE8-A3C7-10FC3125A3B7}" type="slidenum">
              <a:rPr lang="en-US"/>
              <a:pPr/>
              <a:t>9</a:t>
            </a:fld>
            <a:endParaRPr lang="en-US"/>
          </a:p>
        </p:txBody>
      </p:sp>
      <p:sp>
        <p:nvSpPr>
          <p:cNvPr id="27651" name="Rectangle 2"/>
          <p:cNvSpPr>
            <a:spLocks noChangeArrowheads="1" noTextEdit="1"/>
          </p:cNvSpPr>
          <p:nvPr>
            <p:ph type="sldImg"/>
          </p:nvPr>
        </p:nvSpPr>
        <p:spPr>
          <a:ln/>
        </p:spPr>
      </p:sp>
      <p:sp>
        <p:nvSpPr>
          <p:cNvPr id="34819" name="Rectangle 3"/>
          <p:cNvSpPr>
            <a:spLocks noGrp="1" noChangeArrowheads="1"/>
          </p:cNvSpPr>
          <p:nvPr>
            <p:ph type="body" idx="1"/>
          </p:nvPr>
        </p:nvSpPr>
        <p:spPr/>
        <p:txBody>
          <a:bodyPr/>
          <a:lstStyle/>
          <a:p>
            <a:pPr eaLnBrk="1" hangingPunct="1">
              <a:defRPr/>
            </a:pPr>
            <a:r>
              <a:rPr lang="en-US" b="1" i="1" smtClean="0">
                <a:effectLst>
                  <a:outerShdw blurRad="38100" dist="38100" dir="2700000" algn="tl">
                    <a:srgbClr val="C0C0C0"/>
                  </a:outerShdw>
                </a:effectLst>
              </a:rPr>
              <a:t>www:</a:t>
            </a:r>
            <a:r>
              <a:rPr lang="en-US" smtClean="0"/>
              <a:t> Click on the “web surfer” to go to a page that discusses corporations.  If you click on the “—Corporations” link it will take you back to an index that provides links to additional information on corporations as well as limited liability corporations.</a:t>
            </a:r>
          </a:p>
          <a:p>
            <a:pPr eaLnBrk="1" hangingPunct="1">
              <a:defRPr/>
            </a:pPr>
            <a:r>
              <a:rPr lang="en-US" smtClean="0"/>
              <a:t> </a:t>
            </a:r>
            <a:endParaRPr lang="en-US" b="1" i="1" smtClean="0">
              <a:effectLst>
                <a:outerShdw blurRad="38100" dist="38100" dir="2700000" algn="tl">
                  <a:srgbClr val="C0C0C0"/>
                </a:outerShdw>
              </a:effectLst>
            </a:endParaRPr>
          </a:p>
          <a:p>
            <a:pPr eaLnBrk="1" hangingPunct="1">
              <a:defRPr/>
            </a:pPr>
            <a:r>
              <a:rPr lang="en-US" smtClean="0"/>
              <a:t>Discuss how separation of ownership and management can be both an advantage and a disadvantage:</a:t>
            </a:r>
          </a:p>
          <a:p>
            <a:pPr eaLnBrk="1" hangingPunct="1">
              <a:buFontTx/>
              <a:buChar char="•"/>
              <a:defRPr/>
            </a:pPr>
            <a:r>
              <a:rPr lang="en-US" smtClean="0"/>
              <a:t>Advantages</a:t>
            </a:r>
          </a:p>
          <a:p>
            <a:pPr lvl="1" eaLnBrk="1" hangingPunct="1">
              <a:buFontTx/>
              <a:buChar char="•"/>
              <a:defRPr/>
            </a:pPr>
            <a:r>
              <a:rPr lang="en-US" smtClean="0"/>
              <a:t>You can benefit from ownership in several different businesses (diversification)</a:t>
            </a:r>
          </a:p>
          <a:p>
            <a:pPr lvl="1" eaLnBrk="1" hangingPunct="1">
              <a:buFontTx/>
              <a:buChar char="•"/>
              <a:defRPr/>
            </a:pPr>
            <a:r>
              <a:rPr lang="en-US" smtClean="0"/>
              <a:t>You can take advantage of the expertise of others (comparative advantage)</a:t>
            </a:r>
          </a:p>
          <a:p>
            <a:pPr lvl="1" eaLnBrk="1" hangingPunct="1">
              <a:buFontTx/>
              <a:buChar char="•"/>
              <a:defRPr/>
            </a:pPr>
            <a:r>
              <a:rPr lang="en-US" smtClean="0"/>
              <a:t>Easier to transfer ownership</a:t>
            </a:r>
          </a:p>
          <a:p>
            <a:pPr eaLnBrk="1" hangingPunct="1">
              <a:buFontTx/>
              <a:buChar char="•"/>
              <a:defRPr/>
            </a:pPr>
            <a:r>
              <a:rPr lang="en-US" smtClean="0"/>
              <a:t>Disadvantage</a:t>
            </a:r>
          </a:p>
          <a:p>
            <a:pPr lvl="1" eaLnBrk="1" hangingPunct="1">
              <a:buFontTx/>
              <a:buChar char="•"/>
              <a:defRPr/>
            </a:pPr>
            <a:r>
              <a:rPr lang="en-US" smtClean="0"/>
              <a:t>Agency problems if management goals and owner goals are not aligned</a:t>
            </a:r>
          </a:p>
          <a:p>
            <a:pPr eaLnBrk="1" hangingPunct="1">
              <a:defRPr/>
            </a:pPr>
            <a:endParaRPr lang="en-US" smtClean="0"/>
          </a:p>
          <a:p>
            <a:pPr eaLnBrk="1" hangingPunct="1">
              <a:defRPr/>
            </a:pPr>
            <a:r>
              <a:rPr lang="en-US" smtClean="0"/>
              <a:t>The </a:t>
            </a:r>
            <a:r>
              <a:rPr lang="en-US" i="1" smtClean="0"/>
              <a:t>Lecture Tip </a:t>
            </a:r>
            <a:r>
              <a:rPr lang="en-US" smtClean="0"/>
              <a:t>in the instructor’s manual provides additional discussion of limited liability companies and S-corporations.</a:t>
            </a:r>
          </a:p>
          <a:p>
            <a:pPr eaLnBrk="1" hangingPunct="1">
              <a:defRPr/>
            </a:pPr>
            <a:endParaRPr lang="en-US" smtClean="0"/>
          </a:p>
          <a:p>
            <a:pPr eaLnBrk="1" hangingPunct="1">
              <a:defRPr/>
            </a:pPr>
            <a:r>
              <a:rPr lang="en-US" smtClean="0"/>
              <a:t>A pertinent discussion is the implementation of Sarbanes-Oxley and the effect it has had. Although increased information flow is good for shareholders, it has come at a cost. In fact, some firms have chosen to “go dark,” while others have avoided going public altogether.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r>
              <a:rPr lang="en-US"/>
              <a:t>1.</a:t>
            </a:r>
            <a:fld id="{C04BE3BD-CC8C-46E8-8FC0-9617CDCC8936}" type="slidenum">
              <a:rPr lang="en-US"/>
              <a:pPr/>
              <a:t>10</a:t>
            </a:fld>
            <a:endParaRPr lang="en-US"/>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smtClean="0"/>
              <a:t>Try to have the students discuss each of the goals above and the inherent problems of the first three goals:</a:t>
            </a:r>
          </a:p>
          <a:p>
            <a:pPr eaLnBrk="1" hangingPunct="1">
              <a:buFontTx/>
              <a:buChar char="•"/>
            </a:pPr>
            <a:r>
              <a:rPr lang="en-US" smtClean="0"/>
              <a:t>Maximize profit – Are we talking about long-run or short-run profits?  Do we mean accounting profits or some measure of cash flow?</a:t>
            </a:r>
          </a:p>
          <a:p>
            <a:pPr eaLnBrk="1" hangingPunct="1">
              <a:buFontTx/>
              <a:buChar char="•"/>
            </a:pPr>
            <a:r>
              <a:rPr lang="en-US" smtClean="0"/>
              <a:t>Minimize costs – We can minimize costs today by not purchasing new equipment or delaying maintenance, but this may not be in the best interest of the firm or its owners.</a:t>
            </a:r>
          </a:p>
          <a:p>
            <a:pPr eaLnBrk="1" hangingPunct="1">
              <a:buFontTx/>
              <a:buChar char="•"/>
            </a:pPr>
            <a:r>
              <a:rPr lang="en-US" smtClean="0"/>
              <a:t>Maximize market share – This has been a strategy of many of the “dot.com” companies. They issued stock and then used it primarily for advertising to increase the number of “hits” to their web sites.  Even though many of the companies have a huge market share, they still do not have positive earnings and their owners are not happy.</a:t>
            </a:r>
          </a:p>
          <a:p>
            <a:pPr eaLnBrk="1" hangingPunct="1">
              <a:buFontTx/>
              <a:buChar char="•"/>
            </a:pPr>
            <a:r>
              <a:rPr lang="en-US" smtClean="0"/>
              <a:t>Maximize the current value of the company’s stock</a:t>
            </a:r>
          </a:p>
          <a:p>
            <a:pPr lvl="1" eaLnBrk="1" hangingPunct="1">
              <a:buFontTx/>
              <a:buChar char="•"/>
            </a:pPr>
            <a:r>
              <a:rPr lang="en-US" smtClean="0"/>
              <a:t>There is no short run vs. long run here.  The stock price should incorporate expectations about the future of the company and consider the trade-off between short-run profits and long-run profits.</a:t>
            </a:r>
          </a:p>
          <a:p>
            <a:pPr lvl="1" eaLnBrk="1" hangingPunct="1">
              <a:buFontTx/>
              <a:buChar char="•"/>
            </a:pPr>
            <a:r>
              <a:rPr lang="en-US" smtClean="0"/>
              <a:t>The purpose of a for-profit business should be to make money for its owners.  Maximizing the current stock price increases the wealth of the owners of the firm.</a:t>
            </a:r>
          </a:p>
          <a:p>
            <a:pPr lvl="1" eaLnBrk="1" hangingPunct="1">
              <a:buFontTx/>
              <a:buChar char="•"/>
            </a:pPr>
            <a:r>
              <a:rPr lang="en-US" smtClean="0"/>
              <a:t>This is analogous to maximizing owners’ equity for firms that do not have publicly traded stock.</a:t>
            </a:r>
          </a:p>
          <a:p>
            <a:pPr lvl="1" eaLnBrk="1" hangingPunct="1">
              <a:buFontTx/>
              <a:buChar char="•"/>
            </a:pPr>
            <a:r>
              <a:rPr lang="en-US" smtClean="0"/>
              <a:t>Non-profits can also follow the same principle, but their “owners” are the constituencies that they were created to help.</a:t>
            </a:r>
          </a:p>
          <a:p>
            <a:pPr lvl="1" eaLnBrk="1" hangingPunct="1">
              <a:buFontTx/>
              <a:buChar char="•"/>
            </a:pPr>
            <a:endParaRPr lang="en-US" smtClean="0"/>
          </a:p>
          <a:p>
            <a:pPr eaLnBrk="1" hangingPunct="1"/>
            <a:r>
              <a:rPr lang="en-US" smtClean="0"/>
              <a:t>The instructors manual (IM) provides a letter to stockholders that was written by former Coca-Cola CEO Roberto Goizueta.  A </a:t>
            </a:r>
            <a:r>
              <a:rPr lang="en-US" i="1" smtClean="0"/>
              <a:t>Lecture Tip</a:t>
            </a:r>
            <a:r>
              <a:rPr lang="en-US" smtClean="0"/>
              <a:t> also provides a brief discussion of an article that appeared in </a:t>
            </a:r>
            <a:r>
              <a:rPr lang="en-US" i="1" smtClean="0"/>
              <a:t>Fortune</a:t>
            </a:r>
            <a:r>
              <a:rPr lang="en-US" smtClean="0"/>
              <a:t> magazine that discusses Coke vs. Pepsi and their different philosophies on business in the early 1990’s.</a:t>
            </a:r>
          </a:p>
          <a:p>
            <a:pPr eaLnBrk="1" hangingPunct="1"/>
            <a:endParaRPr lang="en-US" smtClean="0"/>
          </a:p>
          <a:p>
            <a:pPr eaLnBrk="1" hangingPunct="1"/>
            <a:r>
              <a:rPr lang="en-US" smtClean="0"/>
              <a:t>Another </a:t>
            </a:r>
            <a:r>
              <a:rPr lang="en-US" i="1" smtClean="0"/>
              <a:t>Lecture Tip</a:t>
            </a:r>
            <a:r>
              <a:rPr lang="en-US" smtClean="0"/>
              <a:t> addresses the implicit assumption in this goal, i.e., that investors are rational.</a:t>
            </a:r>
          </a:p>
          <a:p>
            <a:pPr eaLnBrk="1" hangingPunct="1"/>
            <a:endParaRPr lang="en-US" smtClean="0"/>
          </a:p>
          <a:p>
            <a:pPr eaLnBrk="1" hangingPunct="1"/>
            <a:r>
              <a:rPr lang="en-US" smtClean="0"/>
              <a:t>Also be sure to note that this goal is not specific to corporations, but is generally applied to any form of business, including not-for-profits.</a:t>
            </a:r>
          </a:p>
          <a:p>
            <a:pPr eaLnBrk="1" hangingPunct="1"/>
            <a:endParaRPr lang="en-US" smtClean="0"/>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846369"/>
            <a:ext cx="6995160" cy="1274022"/>
          </a:xfrm>
        </p:spPr>
        <p:txBody>
          <a:bodyPr/>
          <a:lstStyle/>
          <a:p>
            <a:r>
              <a:rPr lang="en-US" smtClean="0"/>
              <a:t>Click to edit Master title style</a:t>
            </a:r>
            <a:endParaRPr lang="en-US"/>
          </a:p>
        </p:txBody>
      </p:sp>
      <p:sp>
        <p:nvSpPr>
          <p:cNvPr id="3" name="Subtitle 2"/>
          <p:cNvSpPr>
            <a:spLocks noGrp="1"/>
          </p:cNvSpPr>
          <p:nvPr>
            <p:ph type="subTitle" idx="1"/>
          </p:nvPr>
        </p:nvSpPr>
        <p:spPr>
          <a:xfrm>
            <a:off x="1234440" y="3368040"/>
            <a:ext cx="5760720" cy="1518920"/>
          </a:xfrm>
        </p:spPr>
        <p:txBody>
          <a:bodyPr/>
          <a:lstStyle>
            <a:lvl1pPr marL="0" indent="0" algn="ctr">
              <a:buNone/>
              <a:defRPr>
                <a:solidFill>
                  <a:schemeClr val="tx1">
                    <a:tint val="75000"/>
                  </a:schemeClr>
                </a:solidFill>
              </a:defRPr>
            </a:lvl1pPr>
            <a:lvl2pPr marL="404924" indent="0" algn="ctr">
              <a:buNone/>
              <a:defRPr>
                <a:solidFill>
                  <a:schemeClr val="tx1">
                    <a:tint val="75000"/>
                  </a:schemeClr>
                </a:solidFill>
              </a:defRPr>
            </a:lvl2pPr>
            <a:lvl3pPr marL="809848" indent="0" algn="ctr">
              <a:buNone/>
              <a:defRPr>
                <a:solidFill>
                  <a:schemeClr val="tx1">
                    <a:tint val="75000"/>
                  </a:schemeClr>
                </a:solidFill>
              </a:defRPr>
            </a:lvl3pPr>
            <a:lvl4pPr marL="1214772" indent="0" algn="ctr">
              <a:buNone/>
              <a:defRPr>
                <a:solidFill>
                  <a:schemeClr val="tx1">
                    <a:tint val="75000"/>
                  </a:schemeClr>
                </a:solidFill>
              </a:defRPr>
            </a:lvl4pPr>
            <a:lvl5pPr marL="1619696" indent="0" algn="ctr">
              <a:buNone/>
              <a:defRPr>
                <a:solidFill>
                  <a:schemeClr val="tx1">
                    <a:tint val="75000"/>
                  </a:schemeClr>
                </a:solidFill>
              </a:defRPr>
            </a:lvl5pPr>
            <a:lvl6pPr marL="2024620" indent="0" algn="ctr">
              <a:buNone/>
              <a:defRPr>
                <a:solidFill>
                  <a:schemeClr val="tx1">
                    <a:tint val="75000"/>
                  </a:schemeClr>
                </a:solidFill>
              </a:defRPr>
            </a:lvl6pPr>
            <a:lvl7pPr marL="2429543" indent="0" algn="ctr">
              <a:buNone/>
              <a:defRPr>
                <a:solidFill>
                  <a:schemeClr val="tx1">
                    <a:tint val="75000"/>
                  </a:schemeClr>
                </a:solidFill>
              </a:defRPr>
            </a:lvl7pPr>
            <a:lvl8pPr marL="2834468" indent="0" algn="ctr">
              <a:buNone/>
              <a:defRPr>
                <a:solidFill>
                  <a:schemeClr val="tx1">
                    <a:tint val="75000"/>
                  </a:schemeClr>
                </a:solidFill>
              </a:defRPr>
            </a:lvl8pPr>
            <a:lvl9pPr marL="32393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70673" y="206375"/>
            <a:ext cx="1665923" cy="43944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70048" y="206375"/>
            <a:ext cx="4863465" cy="43944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3819315"/>
            <a:ext cx="6995160" cy="1180465"/>
          </a:xfrm>
        </p:spPr>
        <p:txBody>
          <a:bodyPr anchor="t"/>
          <a:lstStyle>
            <a:lvl1pPr algn="l">
              <a:defRPr sz="3500" b="1" cap="all"/>
            </a:lvl1pPr>
          </a:lstStyle>
          <a:p>
            <a:r>
              <a:rPr lang="en-US" smtClean="0"/>
              <a:t>Click to edit Master title style</a:t>
            </a:r>
            <a:endParaRPr lang="en-US"/>
          </a:p>
        </p:txBody>
      </p:sp>
      <p:sp>
        <p:nvSpPr>
          <p:cNvPr id="3" name="Text Placeholder 2"/>
          <p:cNvSpPr>
            <a:spLocks noGrp="1"/>
          </p:cNvSpPr>
          <p:nvPr>
            <p:ph type="body" idx="1"/>
          </p:nvPr>
        </p:nvSpPr>
        <p:spPr>
          <a:xfrm>
            <a:off x="650082" y="2519153"/>
            <a:ext cx="6995160" cy="1300162"/>
          </a:xfrm>
        </p:spPr>
        <p:txBody>
          <a:bodyPr anchor="b"/>
          <a:lstStyle>
            <a:lvl1pPr marL="0" indent="0">
              <a:buNone/>
              <a:defRPr sz="1800">
                <a:solidFill>
                  <a:schemeClr val="tx1">
                    <a:tint val="75000"/>
                  </a:schemeClr>
                </a:solidFill>
              </a:defRPr>
            </a:lvl1pPr>
            <a:lvl2pPr marL="404924" indent="0">
              <a:buNone/>
              <a:defRPr sz="1600">
                <a:solidFill>
                  <a:schemeClr val="tx1">
                    <a:tint val="75000"/>
                  </a:schemeClr>
                </a:solidFill>
              </a:defRPr>
            </a:lvl2pPr>
            <a:lvl3pPr marL="809848" indent="0">
              <a:buNone/>
              <a:defRPr sz="1400">
                <a:solidFill>
                  <a:schemeClr val="tx1">
                    <a:tint val="75000"/>
                  </a:schemeClr>
                </a:solidFill>
              </a:defRPr>
            </a:lvl3pPr>
            <a:lvl4pPr marL="1214772" indent="0">
              <a:buNone/>
              <a:defRPr sz="1200">
                <a:solidFill>
                  <a:schemeClr val="tx1">
                    <a:tint val="75000"/>
                  </a:schemeClr>
                </a:solidFill>
              </a:defRPr>
            </a:lvl4pPr>
            <a:lvl5pPr marL="1619696" indent="0">
              <a:buNone/>
              <a:defRPr sz="1200">
                <a:solidFill>
                  <a:schemeClr val="tx1">
                    <a:tint val="75000"/>
                  </a:schemeClr>
                </a:solidFill>
              </a:defRPr>
            </a:lvl5pPr>
            <a:lvl6pPr marL="2024620" indent="0">
              <a:buNone/>
              <a:defRPr sz="1200">
                <a:solidFill>
                  <a:schemeClr val="tx1">
                    <a:tint val="75000"/>
                  </a:schemeClr>
                </a:solidFill>
              </a:defRPr>
            </a:lvl6pPr>
            <a:lvl7pPr marL="2429543" indent="0">
              <a:buNone/>
              <a:defRPr sz="1200">
                <a:solidFill>
                  <a:schemeClr val="tx1">
                    <a:tint val="75000"/>
                  </a:schemeClr>
                </a:solidFill>
              </a:defRPr>
            </a:lvl7pPr>
            <a:lvl8pPr marL="2834468" indent="0">
              <a:buNone/>
              <a:defRPr sz="1200">
                <a:solidFill>
                  <a:schemeClr val="tx1">
                    <a:tint val="75000"/>
                  </a:schemeClr>
                </a:solidFill>
              </a:defRPr>
            </a:lvl8pPr>
            <a:lvl9pPr marL="3239391"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70048" y="1202480"/>
            <a:ext cx="3264693" cy="3398308"/>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71900" y="1202480"/>
            <a:ext cx="3264694" cy="3398308"/>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238020"/>
            <a:ext cx="7406640" cy="990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11480" y="1330431"/>
            <a:ext cx="3636169" cy="554460"/>
          </a:xfrm>
        </p:spPr>
        <p:txBody>
          <a:bodyPr anchor="b"/>
          <a:lstStyle>
            <a:lvl1pPr marL="0" indent="0">
              <a:buNone/>
              <a:defRPr sz="2100" b="1"/>
            </a:lvl1pPr>
            <a:lvl2pPr marL="404924" indent="0">
              <a:buNone/>
              <a:defRPr sz="1800" b="1"/>
            </a:lvl2pPr>
            <a:lvl3pPr marL="809848" indent="0">
              <a:buNone/>
              <a:defRPr sz="1600" b="1"/>
            </a:lvl3pPr>
            <a:lvl4pPr marL="1214772" indent="0">
              <a:buNone/>
              <a:defRPr sz="1400" b="1"/>
            </a:lvl4pPr>
            <a:lvl5pPr marL="1619696" indent="0">
              <a:buNone/>
              <a:defRPr sz="1400" b="1"/>
            </a:lvl5pPr>
            <a:lvl6pPr marL="2024620" indent="0">
              <a:buNone/>
              <a:defRPr sz="1400" b="1"/>
            </a:lvl6pPr>
            <a:lvl7pPr marL="2429543" indent="0">
              <a:buNone/>
              <a:defRPr sz="1400" b="1"/>
            </a:lvl7pPr>
            <a:lvl8pPr marL="2834468" indent="0">
              <a:buNone/>
              <a:defRPr sz="1400" b="1"/>
            </a:lvl8pPr>
            <a:lvl9pPr marL="3239391"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11480" y="1884891"/>
            <a:ext cx="3636169" cy="342445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180523" y="1330431"/>
            <a:ext cx="3637598" cy="554460"/>
          </a:xfrm>
        </p:spPr>
        <p:txBody>
          <a:bodyPr anchor="b"/>
          <a:lstStyle>
            <a:lvl1pPr marL="0" indent="0">
              <a:buNone/>
              <a:defRPr sz="2100" b="1"/>
            </a:lvl1pPr>
            <a:lvl2pPr marL="404924" indent="0">
              <a:buNone/>
              <a:defRPr sz="1800" b="1"/>
            </a:lvl2pPr>
            <a:lvl3pPr marL="809848" indent="0">
              <a:buNone/>
              <a:defRPr sz="1600" b="1"/>
            </a:lvl3pPr>
            <a:lvl4pPr marL="1214772" indent="0">
              <a:buNone/>
              <a:defRPr sz="1400" b="1"/>
            </a:lvl4pPr>
            <a:lvl5pPr marL="1619696" indent="0">
              <a:buNone/>
              <a:defRPr sz="1400" b="1"/>
            </a:lvl5pPr>
            <a:lvl6pPr marL="2024620" indent="0">
              <a:buNone/>
              <a:defRPr sz="1400" b="1"/>
            </a:lvl6pPr>
            <a:lvl7pPr marL="2429543" indent="0">
              <a:buNone/>
              <a:defRPr sz="1400" b="1"/>
            </a:lvl7pPr>
            <a:lvl8pPr marL="2834468" indent="0">
              <a:buNone/>
              <a:defRPr sz="1400" b="1"/>
            </a:lvl8pPr>
            <a:lvl9pPr marL="3239391"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180523" y="1884891"/>
            <a:ext cx="3637598" cy="342445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236643"/>
            <a:ext cx="2707482" cy="1007110"/>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217546" y="236645"/>
            <a:ext cx="4600575" cy="5072698"/>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11480" y="1243755"/>
            <a:ext cx="2707482" cy="4065588"/>
          </a:xfrm>
        </p:spPr>
        <p:txBody>
          <a:bodyPr/>
          <a:lstStyle>
            <a:lvl1pPr marL="0" indent="0">
              <a:buNone/>
              <a:defRPr sz="1200"/>
            </a:lvl1pPr>
            <a:lvl2pPr marL="404924" indent="0">
              <a:buNone/>
              <a:defRPr sz="1100"/>
            </a:lvl2pPr>
            <a:lvl3pPr marL="809848" indent="0">
              <a:buNone/>
              <a:defRPr sz="900"/>
            </a:lvl3pPr>
            <a:lvl4pPr marL="1214772" indent="0">
              <a:buNone/>
              <a:defRPr sz="800"/>
            </a:lvl4pPr>
            <a:lvl5pPr marL="1619696" indent="0">
              <a:buNone/>
              <a:defRPr sz="800"/>
            </a:lvl5pPr>
            <a:lvl6pPr marL="2024620" indent="0">
              <a:buNone/>
              <a:defRPr sz="800"/>
            </a:lvl6pPr>
            <a:lvl7pPr marL="2429543" indent="0">
              <a:buNone/>
              <a:defRPr sz="800"/>
            </a:lvl7pPr>
            <a:lvl8pPr marL="2834468" indent="0">
              <a:buNone/>
              <a:defRPr sz="800"/>
            </a:lvl8pPr>
            <a:lvl9pPr marL="3239391"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4160521"/>
            <a:ext cx="4937760" cy="491173"/>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613059" y="531072"/>
            <a:ext cx="4937760" cy="3566160"/>
          </a:xfrm>
        </p:spPr>
        <p:txBody>
          <a:bodyPr rtlCol="0">
            <a:normAutofit/>
          </a:bodyPr>
          <a:lstStyle>
            <a:lvl1pPr marL="0" indent="0">
              <a:buNone/>
              <a:defRPr sz="2800"/>
            </a:lvl1pPr>
            <a:lvl2pPr marL="404924" indent="0">
              <a:buNone/>
              <a:defRPr sz="2500"/>
            </a:lvl2pPr>
            <a:lvl3pPr marL="809848" indent="0">
              <a:buNone/>
              <a:defRPr sz="2100"/>
            </a:lvl3pPr>
            <a:lvl4pPr marL="1214772" indent="0">
              <a:buNone/>
              <a:defRPr sz="1800"/>
            </a:lvl4pPr>
            <a:lvl5pPr marL="1619696" indent="0">
              <a:buNone/>
              <a:defRPr sz="1800"/>
            </a:lvl5pPr>
            <a:lvl6pPr marL="2024620" indent="0">
              <a:buNone/>
              <a:defRPr sz="1800"/>
            </a:lvl6pPr>
            <a:lvl7pPr marL="2429543" indent="0">
              <a:buNone/>
              <a:defRPr sz="1800"/>
            </a:lvl7pPr>
            <a:lvl8pPr marL="2834468" indent="0">
              <a:buNone/>
              <a:defRPr sz="1800"/>
            </a:lvl8pPr>
            <a:lvl9pPr marL="3239391" indent="0">
              <a:buNone/>
              <a:defRPr sz="1800"/>
            </a:lvl9pPr>
          </a:lstStyle>
          <a:p>
            <a:pPr lvl="0"/>
            <a:endParaRPr lang="en-US" noProof="0" smtClean="0"/>
          </a:p>
        </p:txBody>
      </p:sp>
      <p:sp>
        <p:nvSpPr>
          <p:cNvPr id="4" name="Text Placeholder 3"/>
          <p:cNvSpPr>
            <a:spLocks noGrp="1"/>
          </p:cNvSpPr>
          <p:nvPr>
            <p:ph type="body" sz="half" idx="2"/>
          </p:nvPr>
        </p:nvSpPr>
        <p:spPr>
          <a:xfrm>
            <a:off x="1613059" y="4651694"/>
            <a:ext cx="4937760" cy="697547"/>
          </a:xfrm>
        </p:spPr>
        <p:txBody>
          <a:bodyPr/>
          <a:lstStyle>
            <a:lvl1pPr marL="0" indent="0">
              <a:buNone/>
              <a:defRPr sz="1200"/>
            </a:lvl1pPr>
            <a:lvl2pPr marL="404924" indent="0">
              <a:buNone/>
              <a:defRPr sz="1100"/>
            </a:lvl2pPr>
            <a:lvl3pPr marL="809848" indent="0">
              <a:buNone/>
              <a:defRPr sz="900"/>
            </a:lvl3pPr>
            <a:lvl4pPr marL="1214772" indent="0">
              <a:buNone/>
              <a:defRPr sz="800"/>
            </a:lvl4pPr>
            <a:lvl5pPr marL="1619696" indent="0">
              <a:buNone/>
              <a:defRPr sz="800"/>
            </a:lvl5pPr>
            <a:lvl6pPr marL="2024620" indent="0">
              <a:buNone/>
              <a:defRPr sz="800"/>
            </a:lvl6pPr>
            <a:lvl7pPr marL="2429543" indent="0">
              <a:buNone/>
              <a:defRPr sz="800"/>
            </a:lvl7pPr>
            <a:lvl8pPr marL="2834468" indent="0">
              <a:buNone/>
              <a:defRPr sz="800"/>
            </a:lvl8pPr>
            <a:lvl9pPr marL="3239391"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11163" y="238125"/>
            <a:ext cx="7407275" cy="990600"/>
          </a:xfrm>
          <a:prstGeom prst="rect">
            <a:avLst/>
          </a:prstGeom>
          <a:noFill/>
          <a:ln w="9525">
            <a:noFill/>
            <a:miter lim="800000"/>
            <a:headEnd/>
            <a:tailEnd/>
          </a:ln>
        </p:spPr>
        <p:txBody>
          <a:bodyPr vert="horz" wrap="square" lIns="80984" tIns="40492" rIns="80984" bIns="40492"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11163" y="1387475"/>
            <a:ext cx="7407275" cy="3921125"/>
          </a:xfrm>
          <a:prstGeom prst="rect">
            <a:avLst/>
          </a:prstGeom>
          <a:noFill/>
          <a:ln w="9525">
            <a:noFill/>
            <a:miter lim="800000"/>
            <a:headEnd/>
            <a:tailEnd/>
          </a:ln>
        </p:spPr>
        <p:txBody>
          <a:bodyPr vert="horz" wrap="square" lIns="80984" tIns="40492" rIns="80984" bIns="4049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11163" y="5508625"/>
            <a:ext cx="1920875" cy="315913"/>
          </a:xfrm>
          <a:prstGeom prst="rect">
            <a:avLst/>
          </a:prstGeom>
        </p:spPr>
        <p:txBody>
          <a:bodyPr vert="horz" lIns="80984" tIns="40492" rIns="80984" bIns="40492" rtlCol="0" anchor="ctr"/>
          <a:lstStyle>
            <a:lvl1pPr algn="l">
              <a:defRPr sz="1100" smtClean="0">
                <a:solidFill>
                  <a:schemeClr val="tx1">
                    <a:tint val="75000"/>
                  </a:schemeClr>
                </a:solidFill>
                <a:latin typeface="Arial" pitchFamily="34" charset="0"/>
              </a:defRPr>
            </a:lvl1pPr>
          </a:lstStyle>
          <a:p>
            <a:pPr>
              <a:defRPr/>
            </a:pPr>
            <a:endParaRPr lang="en-US"/>
          </a:p>
        </p:txBody>
      </p:sp>
      <p:sp>
        <p:nvSpPr>
          <p:cNvPr id="5" name="Footer Placeholder 4"/>
          <p:cNvSpPr>
            <a:spLocks noGrp="1"/>
          </p:cNvSpPr>
          <p:nvPr>
            <p:ph type="ftr" sz="quarter" idx="3"/>
          </p:nvPr>
        </p:nvSpPr>
        <p:spPr>
          <a:xfrm>
            <a:off x="2811463" y="5508625"/>
            <a:ext cx="2606675" cy="315913"/>
          </a:xfrm>
          <a:prstGeom prst="rect">
            <a:avLst/>
          </a:prstGeom>
        </p:spPr>
        <p:txBody>
          <a:bodyPr vert="horz" lIns="80984" tIns="40492" rIns="80984" bIns="40492" rtlCol="0" anchor="ctr"/>
          <a:lstStyle>
            <a:lvl1pPr algn="ctr">
              <a:defRPr sz="1100" smtClean="0">
                <a:solidFill>
                  <a:schemeClr val="tx1">
                    <a:tint val="75000"/>
                  </a:schemeClr>
                </a:solidFill>
                <a:latin typeface="Arial" pitchFamily="34" charset="0"/>
              </a:defRPr>
            </a:lvl1pPr>
          </a:lstStyle>
          <a:p>
            <a:pPr>
              <a:defRPr/>
            </a:pPr>
            <a:endParaRPr lang="en-US"/>
          </a:p>
        </p:txBody>
      </p:sp>
      <p:sp>
        <p:nvSpPr>
          <p:cNvPr id="6" name="Slide Number Placeholder 5"/>
          <p:cNvSpPr>
            <a:spLocks noGrp="1"/>
          </p:cNvSpPr>
          <p:nvPr>
            <p:ph type="sldNum" sz="quarter" idx="4"/>
          </p:nvPr>
        </p:nvSpPr>
        <p:spPr>
          <a:xfrm>
            <a:off x="5897563" y="5508625"/>
            <a:ext cx="1920875" cy="315913"/>
          </a:xfrm>
          <a:prstGeom prst="rect">
            <a:avLst/>
          </a:prstGeom>
        </p:spPr>
        <p:txBody>
          <a:bodyPr vert="horz" lIns="80984" tIns="40492" rIns="80984" bIns="40492" rtlCol="0" anchor="ctr"/>
          <a:lstStyle>
            <a:lvl1pPr algn="r">
              <a:defRPr sz="1100" smtClean="0">
                <a:solidFill>
                  <a:schemeClr val="tx1">
                    <a:tint val="75000"/>
                  </a:schemeClr>
                </a:solidFill>
                <a:latin typeface="Arial" pitchFamily="34" charset="0"/>
              </a:defRPr>
            </a:lvl1pPr>
          </a:lstStyle>
          <a:p>
            <a:pPr>
              <a:defRPr/>
            </a:pPr>
            <a:endParaRPr lang="en-US"/>
          </a:p>
        </p:txBody>
      </p:sp>
      <p:pic>
        <p:nvPicPr>
          <p:cNvPr id="1031" name="Picture 12"/>
          <p:cNvPicPr>
            <a:picLocks noChangeAspect="1" noChangeArrowheads="1"/>
          </p:cNvPicPr>
          <p:nvPr userDrawn="1"/>
        </p:nvPicPr>
        <p:blipFill>
          <a:blip r:embed="rId13" cstate="print"/>
          <a:srcRect/>
          <a:stretch>
            <a:fillRect/>
          </a:stretch>
        </p:blipFill>
        <p:spPr bwMode="auto">
          <a:xfrm>
            <a:off x="0" y="0"/>
            <a:ext cx="1214438" cy="5943600"/>
          </a:xfrm>
          <a:prstGeom prst="rect">
            <a:avLst/>
          </a:prstGeom>
          <a:noFill/>
          <a:ln w="9525" algn="ctr">
            <a:noFill/>
            <a:miter lim="800000"/>
            <a:headEnd/>
            <a:tailEnd/>
          </a:ln>
        </p:spPr>
      </p:pic>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ctr" defTabSz="809625" rtl="0" fontAlgn="base">
        <a:spcBef>
          <a:spcPct val="0"/>
        </a:spcBef>
        <a:spcAft>
          <a:spcPct val="0"/>
        </a:spcAft>
        <a:defRPr sz="3900" kern="1200">
          <a:solidFill>
            <a:schemeClr val="tx1"/>
          </a:solidFill>
          <a:latin typeface="+mj-lt"/>
          <a:ea typeface="+mj-ea"/>
          <a:cs typeface="+mj-cs"/>
        </a:defRPr>
      </a:lvl1pPr>
      <a:lvl2pPr algn="ctr" defTabSz="809625" rtl="0" fontAlgn="base">
        <a:spcBef>
          <a:spcPct val="0"/>
        </a:spcBef>
        <a:spcAft>
          <a:spcPct val="0"/>
        </a:spcAft>
        <a:defRPr sz="3900">
          <a:solidFill>
            <a:schemeClr val="tx1"/>
          </a:solidFill>
          <a:latin typeface="Calibri" pitchFamily="34" charset="0"/>
        </a:defRPr>
      </a:lvl2pPr>
      <a:lvl3pPr algn="ctr" defTabSz="809625" rtl="0" fontAlgn="base">
        <a:spcBef>
          <a:spcPct val="0"/>
        </a:spcBef>
        <a:spcAft>
          <a:spcPct val="0"/>
        </a:spcAft>
        <a:defRPr sz="3900">
          <a:solidFill>
            <a:schemeClr val="tx1"/>
          </a:solidFill>
          <a:latin typeface="Calibri" pitchFamily="34" charset="0"/>
        </a:defRPr>
      </a:lvl3pPr>
      <a:lvl4pPr algn="ctr" defTabSz="809625" rtl="0" fontAlgn="base">
        <a:spcBef>
          <a:spcPct val="0"/>
        </a:spcBef>
        <a:spcAft>
          <a:spcPct val="0"/>
        </a:spcAft>
        <a:defRPr sz="3900">
          <a:solidFill>
            <a:schemeClr val="tx1"/>
          </a:solidFill>
          <a:latin typeface="Calibri" pitchFamily="34" charset="0"/>
        </a:defRPr>
      </a:lvl4pPr>
      <a:lvl5pPr algn="ctr" defTabSz="809625" rtl="0" fontAlgn="base">
        <a:spcBef>
          <a:spcPct val="0"/>
        </a:spcBef>
        <a:spcAft>
          <a:spcPct val="0"/>
        </a:spcAft>
        <a:defRPr sz="3900">
          <a:solidFill>
            <a:schemeClr val="tx1"/>
          </a:solidFill>
          <a:latin typeface="Calibri" pitchFamily="34" charset="0"/>
        </a:defRPr>
      </a:lvl5pPr>
      <a:lvl6pPr marL="457200" algn="ctr" defTabSz="809625" rtl="0" fontAlgn="base">
        <a:spcBef>
          <a:spcPct val="0"/>
        </a:spcBef>
        <a:spcAft>
          <a:spcPct val="0"/>
        </a:spcAft>
        <a:defRPr sz="3900">
          <a:solidFill>
            <a:schemeClr val="tx1"/>
          </a:solidFill>
          <a:latin typeface="Calibri" pitchFamily="34" charset="0"/>
        </a:defRPr>
      </a:lvl6pPr>
      <a:lvl7pPr marL="914400" algn="ctr" defTabSz="809625" rtl="0" fontAlgn="base">
        <a:spcBef>
          <a:spcPct val="0"/>
        </a:spcBef>
        <a:spcAft>
          <a:spcPct val="0"/>
        </a:spcAft>
        <a:defRPr sz="3900">
          <a:solidFill>
            <a:schemeClr val="tx1"/>
          </a:solidFill>
          <a:latin typeface="Calibri" pitchFamily="34" charset="0"/>
        </a:defRPr>
      </a:lvl7pPr>
      <a:lvl8pPr marL="1371600" algn="ctr" defTabSz="809625" rtl="0" fontAlgn="base">
        <a:spcBef>
          <a:spcPct val="0"/>
        </a:spcBef>
        <a:spcAft>
          <a:spcPct val="0"/>
        </a:spcAft>
        <a:defRPr sz="3900">
          <a:solidFill>
            <a:schemeClr val="tx1"/>
          </a:solidFill>
          <a:latin typeface="Calibri" pitchFamily="34" charset="0"/>
        </a:defRPr>
      </a:lvl8pPr>
      <a:lvl9pPr marL="1828800" algn="ctr" defTabSz="809625" rtl="0" fontAlgn="base">
        <a:spcBef>
          <a:spcPct val="0"/>
        </a:spcBef>
        <a:spcAft>
          <a:spcPct val="0"/>
        </a:spcAft>
        <a:defRPr sz="3900">
          <a:solidFill>
            <a:schemeClr val="tx1"/>
          </a:solidFill>
          <a:latin typeface="Calibri" pitchFamily="34" charset="0"/>
        </a:defRPr>
      </a:lvl9pPr>
    </p:titleStyle>
    <p:bodyStyle>
      <a:lvl1pPr marL="303213" indent="-303213" algn="l" defTabSz="809625" rtl="0" fontAlgn="base">
        <a:spcBef>
          <a:spcPct val="20000"/>
        </a:spcBef>
        <a:spcAft>
          <a:spcPct val="0"/>
        </a:spcAft>
        <a:buFont typeface="Arial" charset="0"/>
        <a:buChar char="•"/>
        <a:defRPr sz="2800" kern="1200">
          <a:solidFill>
            <a:schemeClr val="tx1"/>
          </a:solidFill>
          <a:latin typeface="+mn-lt"/>
          <a:ea typeface="+mn-ea"/>
          <a:cs typeface="+mn-cs"/>
        </a:defRPr>
      </a:lvl1pPr>
      <a:lvl2pPr marL="657225" indent="-252413" algn="l" defTabSz="809625" rtl="0" fontAlgn="base">
        <a:spcBef>
          <a:spcPct val="20000"/>
        </a:spcBef>
        <a:spcAft>
          <a:spcPct val="0"/>
        </a:spcAft>
        <a:buFont typeface="Arial" charset="0"/>
        <a:buChar char="–"/>
        <a:defRPr sz="2500" kern="1200">
          <a:solidFill>
            <a:schemeClr val="tx1"/>
          </a:solidFill>
          <a:latin typeface="+mn-lt"/>
          <a:ea typeface="+mn-ea"/>
          <a:cs typeface="+mn-cs"/>
        </a:defRPr>
      </a:lvl2pPr>
      <a:lvl3pPr marL="1011238" indent="-201613" algn="l" defTabSz="809625" rtl="0" fontAlgn="base">
        <a:spcBef>
          <a:spcPct val="20000"/>
        </a:spcBef>
        <a:spcAft>
          <a:spcPct val="0"/>
        </a:spcAft>
        <a:buFont typeface="Arial" charset="0"/>
        <a:buChar char="•"/>
        <a:defRPr sz="2100" kern="1200">
          <a:solidFill>
            <a:schemeClr val="tx1"/>
          </a:solidFill>
          <a:latin typeface="+mn-lt"/>
          <a:ea typeface="+mn-ea"/>
          <a:cs typeface="+mn-cs"/>
        </a:defRPr>
      </a:lvl3pPr>
      <a:lvl4pPr marL="1416050" indent="-201613" algn="l" defTabSz="809625" rtl="0" fontAlgn="base">
        <a:spcBef>
          <a:spcPct val="20000"/>
        </a:spcBef>
        <a:spcAft>
          <a:spcPct val="0"/>
        </a:spcAft>
        <a:buFont typeface="Arial" charset="0"/>
        <a:buChar char="–"/>
        <a:defRPr kern="1200">
          <a:solidFill>
            <a:schemeClr val="tx1"/>
          </a:solidFill>
          <a:latin typeface="+mn-lt"/>
          <a:ea typeface="+mn-ea"/>
          <a:cs typeface="+mn-cs"/>
        </a:defRPr>
      </a:lvl4pPr>
      <a:lvl5pPr marL="1820863" indent="-201613" algn="l" defTabSz="809625" rtl="0" fontAlgn="base">
        <a:spcBef>
          <a:spcPct val="20000"/>
        </a:spcBef>
        <a:spcAft>
          <a:spcPct val="0"/>
        </a:spcAft>
        <a:buFont typeface="Arial" charset="0"/>
        <a:buChar char="»"/>
        <a:defRPr kern="1200">
          <a:solidFill>
            <a:schemeClr val="tx1"/>
          </a:solidFill>
          <a:latin typeface="+mn-lt"/>
          <a:ea typeface="+mn-ea"/>
          <a:cs typeface="+mn-cs"/>
        </a:defRPr>
      </a:lvl5pPr>
      <a:lvl6pPr marL="2227081" indent="-202462" algn="l" defTabSz="809848"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32005" indent="-202462" algn="l" defTabSz="809848"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36929" indent="-202462" algn="l" defTabSz="809848"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41853" indent="-202462" algn="l" defTabSz="809848"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09848" rtl="0" eaLnBrk="1" latinLnBrk="0" hangingPunct="1">
        <a:defRPr sz="1600" kern="1200">
          <a:solidFill>
            <a:schemeClr val="tx1"/>
          </a:solidFill>
          <a:latin typeface="+mn-lt"/>
          <a:ea typeface="+mn-ea"/>
          <a:cs typeface="+mn-cs"/>
        </a:defRPr>
      </a:lvl1pPr>
      <a:lvl2pPr marL="404924" algn="l" defTabSz="809848" rtl="0" eaLnBrk="1" latinLnBrk="0" hangingPunct="1">
        <a:defRPr sz="1600" kern="1200">
          <a:solidFill>
            <a:schemeClr val="tx1"/>
          </a:solidFill>
          <a:latin typeface="+mn-lt"/>
          <a:ea typeface="+mn-ea"/>
          <a:cs typeface="+mn-cs"/>
        </a:defRPr>
      </a:lvl2pPr>
      <a:lvl3pPr marL="809848" algn="l" defTabSz="809848" rtl="0" eaLnBrk="1" latinLnBrk="0" hangingPunct="1">
        <a:defRPr sz="1600" kern="1200">
          <a:solidFill>
            <a:schemeClr val="tx1"/>
          </a:solidFill>
          <a:latin typeface="+mn-lt"/>
          <a:ea typeface="+mn-ea"/>
          <a:cs typeface="+mn-cs"/>
        </a:defRPr>
      </a:lvl3pPr>
      <a:lvl4pPr marL="1214772" algn="l" defTabSz="809848" rtl="0" eaLnBrk="1" latinLnBrk="0" hangingPunct="1">
        <a:defRPr sz="1600" kern="1200">
          <a:solidFill>
            <a:schemeClr val="tx1"/>
          </a:solidFill>
          <a:latin typeface="+mn-lt"/>
          <a:ea typeface="+mn-ea"/>
          <a:cs typeface="+mn-cs"/>
        </a:defRPr>
      </a:lvl4pPr>
      <a:lvl5pPr marL="1619696" algn="l" defTabSz="809848" rtl="0" eaLnBrk="1" latinLnBrk="0" hangingPunct="1">
        <a:defRPr sz="1600" kern="1200">
          <a:solidFill>
            <a:schemeClr val="tx1"/>
          </a:solidFill>
          <a:latin typeface="+mn-lt"/>
          <a:ea typeface="+mn-ea"/>
          <a:cs typeface="+mn-cs"/>
        </a:defRPr>
      </a:lvl5pPr>
      <a:lvl6pPr marL="2024620" algn="l" defTabSz="809848" rtl="0" eaLnBrk="1" latinLnBrk="0" hangingPunct="1">
        <a:defRPr sz="1600" kern="1200">
          <a:solidFill>
            <a:schemeClr val="tx1"/>
          </a:solidFill>
          <a:latin typeface="+mn-lt"/>
          <a:ea typeface="+mn-ea"/>
          <a:cs typeface="+mn-cs"/>
        </a:defRPr>
      </a:lvl6pPr>
      <a:lvl7pPr marL="2429543" algn="l" defTabSz="809848" rtl="0" eaLnBrk="1" latinLnBrk="0" hangingPunct="1">
        <a:defRPr sz="1600" kern="1200">
          <a:solidFill>
            <a:schemeClr val="tx1"/>
          </a:solidFill>
          <a:latin typeface="+mn-lt"/>
          <a:ea typeface="+mn-ea"/>
          <a:cs typeface="+mn-cs"/>
        </a:defRPr>
      </a:lvl7pPr>
      <a:lvl8pPr marL="2834468" algn="l" defTabSz="809848" rtl="0" eaLnBrk="1" latinLnBrk="0" hangingPunct="1">
        <a:defRPr sz="1600" kern="1200">
          <a:solidFill>
            <a:schemeClr val="tx1"/>
          </a:solidFill>
          <a:latin typeface="+mn-lt"/>
          <a:ea typeface="+mn-ea"/>
          <a:cs typeface="+mn-cs"/>
        </a:defRPr>
      </a:lvl8pPr>
      <a:lvl9pPr marL="3239391" algn="l" defTabSz="809848"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finance.yahoo.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nyse.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nasdaq.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US" smtClean="0"/>
              <a:t>Chapter 1</a:t>
            </a:r>
          </a:p>
        </p:txBody>
      </p:sp>
      <p:sp>
        <p:nvSpPr>
          <p:cNvPr id="2051" name="Content Placeholder 2"/>
          <p:cNvSpPr>
            <a:spLocks noGrp="1"/>
          </p:cNvSpPr>
          <p:nvPr>
            <p:ph idx="1"/>
          </p:nvPr>
        </p:nvSpPr>
        <p:spPr/>
        <p:txBody>
          <a:bodyPr/>
          <a:lstStyle/>
          <a:p>
            <a:r>
              <a:rPr lang="en-US" b="1" smtClean="0">
                <a:latin typeface="Batang" pitchFamily="18" charset="-127"/>
              </a:rPr>
              <a:t>Introduction to Corporate Finance</a:t>
            </a:r>
            <a:endParaRPr lang="en-US" smtClean="0"/>
          </a:p>
          <a:p>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lIns="80972" tIns="40486" rIns="80972" bIns="40486" anchor="t"/>
          <a:lstStyle/>
          <a:p>
            <a:r>
              <a:rPr lang="en-US" smtClean="0"/>
              <a:t>Corporation</a:t>
            </a:r>
          </a:p>
        </p:txBody>
      </p:sp>
      <p:sp>
        <p:nvSpPr>
          <p:cNvPr id="11267" name="Rectangle 3"/>
          <p:cNvSpPr>
            <a:spLocks noGrp="1" noChangeArrowheads="1"/>
          </p:cNvSpPr>
          <p:nvPr>
            <p:ph sz="half" idx="1"/>
          </p:nvPr>
        </p:nvSpPr>
        <p:spPr>
          <a:xfrm>
            <a:off x="1274763" y="1387475"/>
            <a:ext cx="3208337" cy="3921125"/>
          </a:xfrm>
        </p:spPr>
        <p:txBody>
          <a:bodyPr lIns="80972" tIns="40486" rIns="80972" bIns="40486"/>
          <a:lstStyle/>
          <a:p>
            <a:r>
              <a:rPr lang="en-US" smtClean="0"/>
              <a:t>Advantages</a:t>
            </a:r>
          </a:p>
          <a:p>
            <a:pPr lvl="1"/>
            <a:r>
              <a:rPr lang="en-US" smtClean="0"/>
              <a:t>Limited liability</a:t>
            </a:r>
          </a:p>
          <a:p>
            <a:pPr lvl="1"/>
            <a:r>
              <a:rPr lang="en-US" smtClean="0"/>
              <a:t>Unlimited life</a:t>
            </a:r>
          </a:p>
          <a:p>
            <a:pPr lvl="1"/>
            <a:r>
              <a:rPr lang="en-US" smtClean="0"/>
              <a:t>Separation of ownership and management</a:t>
            </a:r>
          </a:p>
          <a:p>
            <a:pPr lvl="1"/>
            <a:r>
              <a:rPr lang="en-US" smtClean="0"/>
              <a:t>Transfer of ownership is easy</a:t>
            </a:r>
          </a:p>
          <a:p>
            <a:pPr lvl="1"/>
            <a:r>
              <a:rPr lang="en-US" smtClean="0"/>
              <a:t>Easier to raise capital</a:t>
            </a:r>
          </a:p>
        </p:txBody>
      </p:sp>
      <p:sp>
        <p:nvSpPr>
          <p:cNvPr id="11268" name="Rectangle 4"/>
          <p:cNvSpPr>
            <a:spLocks noGrp="1" noChangeArrowheads="1"/>
          </p:cNvSpPr>
          <p:nvPr>
            <p:ph sz="half" idx="2"/>
          </p:nvPr>
        </p:nvSpPr>
        <p:spPr>
          <a:xfrm>
            <a:off x="4608513" y="1387475"/>
            <a:ext cx="3209925" cy="3921125"/>
          </a:xfrm>
        </p:spPr>
        <p:txBody>
          <a:bodyPr lIns="80972" tIns="40486" rIns="80972" bIns="40486"/>
          <a:lstStyle/>
          <a:p>
            <a:r>
              <a:rPr lang="en-US" smtClean="0"/>
              <a:t>Disadvantages</a:t>
            </a:r>
          </a:p>
          <a:p>
            <a:pPr lvl="1"/>
            <a:r>
              <a:rPr lang="en-US" smtClean="0"/>
              <a:t>Separation of ownership and management</a:t>
            </a:r>
          </a:p>
          <a:p>
            <a:pPr lvl="1"/>
            <a:r>
              <a:rPr lang="en-US" smtClean="0"/>
              <a:t>Double taxation (income taxed at the corporate rate and then dividends taxed at the personal rate)</a:t>
            </a:r>
          </a:p>
        </p:txBody>
      </p:sp>
      <p:sp>
        <p:nvSpPr>
          <p:cNvPr id="11269" name="Rectangle 9"/>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12E72722-E8A3-48C7-B26D-8350CD6040EA}" type="slidenum">
              <a:rPr lang="en-US" sz="1100"/>
              <a:pPr/>
              <a:t>9</a:t>
            </a:fld>
            <a:endParaRPr lang="en-US" sz="11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lIns="80972" tIns="40486" rIns="80972" bIns="40486" anchor="t"/>
          <a:lstStyle/>
          <a:p>
            <a:r>
              <a:rPr lang="en-US" smtClean="0"/>
              <a:t>Goal of Financial Management</a:t>
            </a:r>
          </a:p>
        </p:txBody>
      </p:sp>
      <p:sp>
        <p:nvSpPr>
          <p:cNvPr id="12291" name="Rectangle 3"/>
          <p:cNvSpPr>
            <a:spLocks noGrp="1" noChangeArrowheads="1"/>
          </p:cNvSpPr>
          <p:nvPr>
            <p:ph idx="1"/>
          </p:nvPr>
        </p:nvSpPr>
        <p:spPr/>
        <p:txBody>
          <a:bodyPr lIns="80972" tIns="40486" rIns="80972" bIns="40486"/>
          <a:lstStyle/>
          <a:p>
            <a:r>
              <a:rPr lang="en-US" sz="2400" smtClean="0"/>
              <a:t>What should be the goal of a corporation?</a:t>
            </a:r>
          </a:p>
          <a:p>
            <a:pPr lvl="1"/>
            <a:r>
              <a:rPr lang="en-US" sz="2100" smtClean="0"/>
              <a:t>Maximize profit?</a:t>
            </a:r>
          </a:p>
          <a:p>
            <a:pPr lvl="1"/>
            <a:r>
              <a:rPr lang="en-US" sz="2100" smtClean="0"/>
              <a:t>Minimize costs?</a:t>
            </a:r>
          </a:p>
          <a:p>
            <a:pPr lvl="1"/>
            <a:r>
              <a:rPr lang="en-US" sz="2100" smtClean="0"/>
              <a:t>Maximize market share?</a:t>
            </a:r>
          </a:p>
          <a:p>
            <a:pPr lvl="1"/>
            <a:r>
              <a:rPr lang="en-US" sz="2100" smtClean="0"/>
              <a:t>Maximize the current value of the company’s stock?</a:t>
            </a:r>
          </a:p>
          <a:p>
            <a:r>
              <a:rPr lang="en-US" sz="2400" smtClean="0"/>
              <a:t>Does this mean we should do anything and everything to maximize owner wealth?</a:t>
            </a:r>
          </a:p>
        </p:txBody>
      </p:sp>
      <p:sp>
        <p:nvSpPr>
          <p:cNvPr id="12292" name="Rectangle 6"/>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00772E76-2503-45B0-A992-2CDDD4C5C60C}" type="slidenum">
              <a:rPr lang="en-US" sz="1100"/>
              <a:pPr/>
              <a:t>10</a:t>
            </a:fld>
            <a:endParaRPr lang="en-US" sz="11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lIns="80972" tIns="40486" rIns="80972" bIns="40486" anchor="t"/>
          <a:lstStyle/>
          <a:p>
            <a:r>
              <a:rPr lang="en-US" smtClean="0"/>
              <a:t>The Agency Problem</a:t>
            </a:r>
          </a:p>
        </p:txBody>
      </p:sp>
      <p:sp>
        <p:nvSpPr>
          <p:cNvPr id="13315" name="Rectangle 3"/>
          <p:cNvSpPr>
            <a:spLocks noGrp="1" noChangeArrowheads="1"/>
          </p:cNvSpPr>
          <p:nvPr>
            <p:ph idx="1"/>
          </p:nvPr>
        </p:nvSpPr>
        <p:spPr/>
        <p:txBody>
          <a:bodyPr lIns="80972" tIns="40486" rIns="80972" bIns="40486"/>
          <a:lstStyle/>
          <a:p>
            <a:pPr>
              <a:lnSpc>
                <a:spcPct val="90000"/>
              </a:lnSpc>
            </a:pPr>
            <a:r>
              <a:rPr lang="en-US" smtClean="0"/>
              <a:t>Agency relationship</a:t>
            </a:r>
          </a:p>
          <a:p>
            <a:pPr lvl="1">
              <a:lnSpc>
                <a:spcPct val="90000"/>
              </a:lnSpc>
            </a:pPr>
            <a:r>
              <a:rPr lang="en-US" smtClean="0"/>
              <a:t>Principal hires an agent to represent his/her interests</a:t>
            </a:r>
          </a:p>
          <a:p>
            <a:pPr lvl="1">
              <a:lnSpc>
                <a:spcPct val="90000"/>
              </a:lnSpc>
            </a:pPr>
            <a:r>
              <a:rPr lang="en-US" smtClean="0"/>
              <a:t>Stockholders (principals) hire managers (agents) to run the company</a:t>
            </a:r>
          </a:p>
          <a:p>
            <a:pPr>
              <a:lnSpc>
                <a:spcPct val="90000"/>
              </a:lnSpc>
            </a:pPr>
            <a:r>
              <a:rPr lang="en-US" smtClean="0"/>
              <a:t>Agency problem</a:t>
            </a:r>
          </a:p>
          <a:p>
            <a:pPr lvl="1">
              <a:lnSpc>
                <a:spcPct val="90000"/>
              </a:lnSpc>
            </a:pPr>
            <a:r>
              <a:rPr lang="en-US" smtClean="0"/>
              <a:t>Conflict of interest between principal and agent</a:t>
            </a:r>
          </a:p>
          <a:p>
            <a:pPr>
              <a:lnSpc>
                <a:spcPct val="90000"/>
              </a:lnSpc>
            </a:pPr>
            <a:r>
              <a:rPr lang="en-US" smtClean="0"/>
              <a:t>Management goals and agency costs</a:t>
            </a:r>
          </a:p>
        </p:txBody>
      </p:sp>
      <p:sp>
        <p:nvSpPr>
          <p:cNvPr id="13316" name="Rectangle 6"/>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1E9E4C30-5B62-47DE-B3A8-F1AC845C8DF4}" type="slidenum">
              <a:rPr lang="en-US" sz="1100"/>
              <a:pPr/>
              <a:t>11</a:t>
            </a:fld>
            <a:endParaRPr lang="en-US" sz="11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lIns="80972" tIns="40486" rIns="80972" bIns="40486" anchor="t"/>
          <a:lstStyle/>
          <a:p>
            <a:r>
              <a:rPr lang="en-US" smtClean="0"/>
              <a:t>Managing Managers</a:t>
            </a:r>
          </a:p>
        </p:txBody>
      </p:sp>
      <p:sp>
        <p:nvSpPr>
          <p:cNvPr id="14339" name="Rectangle 3"/>
          <p:cNvSpPr>
            <a:spLocks noGrp="1" noChangeArrowheads="1"/>
          </p:cNvSpPr>
          <p:nvPr>
            <p:ph idx="1"/>
          </p:nvPr>
        </p:nvSpPr>
        <p:spPr/>
        <p:txBody>
          <a:bodyPr lIns="80972" tIns="40486" rIns="80972" bIns="40486"/>
          <a:lstStyle/>
          <a:p>
            <a:pPr>
              <a:lnSpc>
                <a:spcPct val="90000"/>
              </a:lnSpc>
            </a:pPr>
            <a:r>
              <a:rPr lang="en-US" sz="2400" smtClean="0"/>
              <a:t>Managerial compensation</a:t>
            </a:r>
          </a:p>
          <a:p>
            <a:pPr lvl="1">
              <a:lnSpc>
                <a:spcPct val="90000"/>
              </a:lnSpc>
            </a:pPr>
            <a:r>
              <a:rPr lang="en-US" sz="2100" smtClean="0"/>
              <a:t>Incentives can be used to align management and stockholder interests</a:t>
            </a:r>
          </a:p>
          <a:p>
            <a:pPr lvl="1">
              <a:lnSpc>
                <a:spcPct val="90000"/>
              </a:lnSpc>
            </a:pPr>
            <a:r>
              <a:rPr lang="en-US" sz="2100" smtClean="0"/>
              <a:t>The incentives need to be structured carefully to make sure that they achieve their goal</a:t>
            </a:r>
          </a:p>
          <a:p>
            <a:pPr>
              <a:lnSpc>
                <a:spcPct val="90000"/>
              </a:lnSpc>
            </a:pPr>
            <a:r>
              <a:rPr lang="en-US" sz="2400" smtClean="0"/>
              <a:t>Corporate control</a:t>
            </a:r>
          </a:p>
          <a:p>
            <a:pPr lvl="1">
              <a:lnSpc>
                <a:spcPct val="90000"/>
              </a:lnSpc>
            </a:pPr>
            <a:r>
              <a:rPr lang="en-US" sz="2100" smtClean="0"/>
              <a:t>The threat of a takeover may result in better management</a:t>
            </a:r>
          </a:p>
          <a:p>
            <a:pPr>
              <a:lnSpc>
                <a:spcPct val="90000"/>
              </a:lnSpc>
            </a:pPr>
            <a:r>
              <a:rPr lang="en-US" sz="2400" smtClean="0"/>
              <a:t>Other stakeholders</a:t>
            </a:r>
          </a:p>
        </p:txBody>
      </p:sp>
      <p:sp>
        <p:nvSpPr>
          <p:cNvPr id="14340" name="Rectangle 6"/>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AC5FBBC8-D59F-4841-918A-4925CA42CCAF}" type="slidenum">
              <a:rPr lang="en-US" sz="1100"/>
              <a:pPr/>
              <a:t>12</a:t>
            </a:fld>
            <a:endParaRPr lang="en-US" sz="11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Work the Web Example</a:t>
            </a:r>
          </a:p>
        </p:txBody>
      </p:sp>
      <p:sp>
        <p:nvSpPr>
          <p:cNvPr id="15363" name="Rectangle 3"/>
          <p:cNvSpPr>
            <a:spLocks noGrp="1" noChangeArrowheads="1"/>
          </p:cNvSpPr>
          <p:nvPr>
            <p:ph idx="1"/>
          </p:nvPr>
        </p:nvSpPr>
        <p:spPr/>
        <p:txBody>
          <a:bodyPr/>
          <a:lstStyle/>
          <a:p>
            <a:r>
              <a:rPr lang="en-US" sz="2400" smtClean="0"/>
              <a:t>The Internet provides a wealth of information about individual companies</a:t>
            </a:r>
          </a:p>
          <a:p>
            <a:r>
              <a:rPr lang="en-US" sz="2400" smtClean="0"/>
              <a:t>One excellent site is </a:t>
            </a:r>
            <a:r>
              <a:rPr lang="en-US" sz="2400" smtClean="0">
                <a:hlinkClick r:id="rId2"/>
              </a:rPr>
              <a:t>finance.yahoo.com</a:t>
            </a:r>
            <a:endParaRPr lang="en-US" sz="2400" smtClean="0"/>
          </a:p>
          <a:p>
            <a:r>
              <a:rPr lang="en-US" sz="2400" smtClean="0"/>
              <a:t>Click on the web surfer to go to the site, choose a company and see what information you can find!</a:t>
            </a:r>
          </a:p>
        </p:txBody>
      </p:sp>
      <p:sp>
        <p:nvSpPr>
          <p:cNvPr id="15364" name="Rectangle 9"/>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F0F265B3-B88E-4244-A933-14573C623BAA}" type="slidenum">
              <a:rPr lang="en-US" sz="1100"/>
              <a:pPr/>
              <a:t>13</a:t>
            </a:fld>
            <a:endParaRPr lang="en-US" sz="11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lIns="80972" tIns="40486" rIns="80972" bIns="40486" anchor="t"/>
          <a:lstStyle/>
          <a:p>
            <a:r>
              <a:rPr lang="en-US" smtClean="0"/>
              <a:t>Financial Markets</a:t>
            </a:r>
          </a:p>
        </p:txBody>
      </p:sp>
      <p:sp>
        <p:nvSpPr>
          <p:cNvPr id="16387" name="Rectangle 3"/>
          <p:cNvSpPr>
            <a:spLocks noGrp="1" noChangeArrowheads="1"/>
          </p:cNvSpPr>
          <p:nvPr>
            <p:ph idx="1"/>
          </p:nvPr>
        </p:nvSpPr>
        <p:spPr/>
        <p:txBody>
          <a:bodyPr lIns="80972" tIns="40486" rIns="80972" bIns="40486"/>
          <a:lstStyle/>
          <a:p>
            <a:r>
              <a:rPr lang="en-US" smtClean="0"/>
              <a:t>Cash flows to the firm</a:t>
            </a:r>
          </a:p>
          <a:p>
            <a:r>
              <a:rPr lang="en-US" smtClean="0"/>
              <a:t>Primary vs. secondary markets</a:t>
            </a:r>
          </a:p>
          <a:p>
            <a:pPr lvl="1"/>
            <a:r>
              <a:rPr lang="en-US" smtClean="0"/>
              <a:t>Dealer vs. auction markets</a:t>
            </a:r>
          </a:p>
          <a:p>
            <a:pPr lvl="1"/>
            <a:r>
              <a:rPr lang="en-US" smtClean="0"/>
              <a:t>Listed vs. over-the-counter securities</a:t>
            </a:r>
          </a:p>
          <a:p>
            <a:pPr lvl="2"/>
            <a:r>
              <a:rPr lang="en-US" smtClean="0">
                <a:hlinkClick r:id="rId3"/>
              </a:rPr>
              <a:t>NYSE</a:t>
            </a:r>
            <a:endParaRPr lang="en-US" smtClean="0"/>
          </a:p>
          <a:p>
            <a:pPr lvl="2"/>
            <a:r>
              <a:rPr lang="en-US" smtClean="0">
                <a:hlinkClick r:id="rId4"/>
              </a:rPr>
              <a:t>NASDAQ</a:t>
            </a:r>
            <a:endParaRPr lang="en-US" smtClean="0"/>
          </a:p>
        </p:txBody>
      </p:sp>
      <p:sp>
        <p:nvSpPr>
          <p:cNvPr id="16388" name="Rectangle 6"/>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BD19095A-30FD-4C2E-A2B1-021DD10AA578}" type="slidenum">
              <a:rPr lang="en-US" sz="1100"/>
              <a:pPr/>
              <a:t>14</a:t>
            </a:fld>
            <a:endParaRPr lang="en-US" sz="11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lIns="80972" tIns="40486" rIns="80972" bIns="40486" anchor="t"/>
          <a:lstStyle/>
          <a:p>
            <a:r>
              <a:rPr lang="en-US" smtClean="0"/>
              <a:t>Quick Quiz</a:t>
            </a:r>
          </a:p>
        </p:txBody>
      </p:sp>
      <p:sp>
        <p:nvSpPr>
          <p:cNvPr id="17411" name="Rectangle 3"/>
          <p:cNvSpPr>
            <a:spLocks noGrp="1" noChangeArrowheads="1"/>
          </p:cNvSpPr>
          <p:nvPr>
            <p:ph idx="1"/>
          </p:nvPr>
        </p:nvSpPr>
        <p:spPr/>
        <p:txBody>
          <a:bodyPr lIns="80972" tIns="40486" rIns="80972" bIns="40486"/>
          <a:lstStyle/>
          <a:p>
            <a:pPr>
              <a:lnSpc>
                <a:spcPct val="90000"/>
              </a:lnSpc>
            </a:pPr>
            <a:r>
              <a:rPr lang="en-US" sz="2400" smtClean="0"/>
              <a:t>What are the three types of financial management decisions and what questions are they designed to answer?</a:t>
            </a:r>
          </a:p>
          <a:p>
            <a:pPr>
              <a:lnSpc>
                <a:spcPct val="90000"/>
              </a:lnSpc>
            </a:pPr>
            <a:r>
              <a:rPr lang="en-US" sz="2400" smtClean="0"/>
              <a:t>What are the three major forms of business organization?</a:t>
            </a:r>
          </a:p>
          <a:p>
            <a:pPr>
              <a:lnSpc>
                <a:spcPct val="90000"/>
              </a:lnSpc>
            </a:pPr>
            <a:r>
              <a:rPr lang="en-US" sz="2400" smtClean="0"/>
              <a:t>What is the goal of financial management?</a:t>
            </a:r>
          </a:p>
          <a:p>
            <a:pPr>
              <a:lnSpc>
                <a:spcPct val="90000"/>
              </a:lnSpc>
            </a:pPr>
            <a:r>
              <a:rPr lang="en-US" sz="2400" smtClean="0"/>
              <a:t>What are agency problems and why do they exist within a corporation?</a:t>
            </a:r>
          </a:p>
          <a:p>
            <a:pPr>
              <a:lnSpc>
                <a:spcPct val="90000"/>
              </a:lnSpc>
            </a:pPr>
            <a:r>
              <a:rPr lang="en-US" sz="2400" smtClean="0"/>
              <a:t>What is the difference between a primary market and a secondary market?</a:t>
            </a:r>
          </a:p>
        </p:txBody>
      </p:sp>
      <p:sp>
        <p:nvSpPr>
          <p:cNvPr id="17412" name="Rectangle 6"/>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4664E996-2635-42AC-9CF8-F452C6999A44}" type="slidenum">
              <a:rPr lang="en-US" sz="1100"/>
              <a:pPr/>
              <a:t>15</a:t>
            </a:fld>
            <a:endParaRPr lang="en-US" sz="11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lIns="80972" tIns="40486" rIns="80972" bIns="40486" anchor="t"/>
          <a:lstStyle/>
          <a:p>
            <a:r>
              <a:rPr lang="en-US" smtClean="0"/>
              <a:t>Ethics Issues</a:t>
            </a:r>
          </a:p>
        </p:txBody>
      </p:sp>
      <p:sp>
        <p:nvSpPr>
          <p:cNvPr id="18435" name="Rectangle 3"/>
          <p:cNvSpPr>
            <a:spLocks noGrp="1" noChangeArrowheads="1"/>
          </p:cNvSpPr>
          <p:nvPr>
            <p:ph idx="1"/>
          </p:nvPr>
        </p:nvSpPr>
        <p:spPr/>
        <p:txBody>
          <a:bodyPr lIns="80972" tIns="40486" rIns="80972" bIns="40486"/>
          <a:lstStyle/>
          <a:p>
            <a:r>
              <a:rPr lang="en-US" sz="2000" smtClean="0"/>
              <a:t>Is it ethical for tobacco companies to sell a product that is known to be addictive and a danger to the health of the user? Is it relevant that the product is legal?</a:t>
            </a:r>
          </a:p>
          <a:p>
            <a:r>
              <a:rPr lang="en-US" sz="2000" smtClean="0"/>
              <a:t>Should boards of directors consider only price when faced with a buyout offer?</a:t>
            </a:r>
          </a:p>
          <a:p>
            <a:r>
              <a:rPr lang="en-US" sz="2000" smtClean="0"/>
              <a:t>Is it ethical to concentrate only on shareholder wealth, or should stakeholders as a whole be considered?</a:t>
            </a:r>
          </a:p>
          <a:p>
            <a:r>
              <a:rPr lang="en-US" sz="2000" smtClean="0"/>
              <a:t>Should firms be penalized for attempting to improve returns by stifling competition (e.g., Microsoft)?</a:t>
            </a:r>
          </a:p>
        </p:txBody>
      </p:sp>
      <p:sp>
        <p:nvSpPr>
          <p:cNvPr id="18436" name="Rectangle 6"/>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22C2008D-E770-463D-917E-F6CB57CF0FD6}" type="slidenum">
              <a:rPr lang="en-US" sz="1100"/>
              <a:pPr/>
              <a:t>16</a:t>
            </a:fld>
            <a:endParaRPr lang="en-US" sz="11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lIns="80972" tIns="40486" rIns="80972" bIns="40486" anchor="t"/>
          <a:lstStyle/>
          <a:p>
            <a:r>
              <a:rPr lang="en-US" smtClean="0"/>
              <a:t>Key Concepts and Skills</a:t>
            </a:r>
          </a:p>
        </p:txBody>
      </p:sp>
      <p:sp>
        <p:nvSpPr>
          <p:cNvPr id="3075" name="Rectangle 3"/>
          <p:cNvSpPr>
            <a:spLocks noGrp="1" noChangeArrowheads="1"/>
          </p:cNvSpPr>
          <p:nvPr>
            <p:ph idx="1"/>
          </p:nvPr>
        </p:nvSpPr>
        <p:spPr/>
        <p:txBody>
          <a:bodyPr lIns="80972" tIns="40486" rIns="80972" bIns="40486"/>
          <a:lstStyle/>
          <a:p>
            <a:pPr>
              <a:lnSpc>
                <a:spcPct val="90000"/>
              </a:lnSpc>
            </a:pPr>
            <a:r>
              <a:rPr lang="en-US" sz="2400" smtClean="0"/>
              <a:t>Know the basic types of financial management decisions and the role of the financial manager</a:t>
            </a:r>
          </a:p>
          <a:p>
            <a:pPr>
              <a:lnSpc>
                <a:spcPct val="90000"/>
              </a:lnSpc>
            </a:pPr>
            <a:r>
              <a:rPr lang="en-US" sz="2400" smtClean="0"/>
              <a:t>Know the financial implications of the different forms of business organization</a:t>
            </a:r>
          </a:p>
          <a:p>
            <a:pPr>
              <a:lnSpc>
                <a:spcPct val="90000"/>
              </a:lnSpc>
            </a:pPr>
            <a:r>
              <a:rPr lang="en-US" sz="2400" smtClean="0"/>
              <a:t>Know the goal of financial management</a:t>
            </a:r>
          </a:p>
          <a:p>
            <a:pPr>
              <a:lnSpc>
                <a:spcPct val="90000"/>
              </a:lnSpc>
            </a:pPr>
            <a:r>
              <a:rPr lang="en-US" sz="2400" smtClean="0"/>
              <a:t>Understand the conflicts of interest that can arise between owners and managers</a:t>
            </a:r>
          </a:p>
          <a:p>
            <a:pPr>
              <a:lnSpc>
                <a:spcPct val="90000"/>
              </a:lnSpc>
            </a:pPr>
            <a:r>
              <a:rPr lang="en-US" sz="2400" smtClean="0"/>
              <a:t>Understand the various types of financial markets</a:t>
            </a:r>
          </a:p>
        </p:txBody>
      </p:sp>
      <p:sp>
        <p:nvSpPr>
          <p:cNvPr id="3076" name="Rectangle 5"/>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327B6BD9-87E0-4A5F-86F1-08289B0529A3}" type="slidenum">
              <a:rPr lang="en-US" sz="1100"/>
              <a:pPr/>
              <a:t>1</a:t>
            </a:fld>
            <a:endParaRPr lang="en-US" sz="11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lIns="80972" tIns="40486" rIns="80972" bIns="40486" anchor="t"/>
          <a:lstStyle/>
          <a:p>
            <a:r>
              <a:rPr lang="en-US" smtClean="0"/>
              <a:t>Chapter Outline</a:t>
            </a:r>
          </a:p>
        </p:txBody>
      </p:sp>
      <p:sp>
        <p:nvSpPr>
          <p:cNvPr id="4099" name="Rectangle 3"/>
          <p:cNvSpPr>
            <a:spLocks noGrp="1" noChangeArrowheads="1"/>
          </p:cNvSpPr>
          <p:nvPr>
            <p:ph idx="1"/>
          </p:nvPr>
        </p:nvSpPr>
        <p:spPr/>
        <p:txBody>
          <a:bodyPr lIns="80972" tIns="40486" rIns="80972" bIns="40486"/>
          <a:lstStyle/>
          <a:p>
            <a:pPr marL="609600" indent="-609600" defTabSz="914400"/>
            <a:r>
              <a:rPr lang="en-US" smtClean="0"/>
              <a:t>Corporate Finance and the Financial Manager</a:t>
            </a:r>
          </a:p>
          <a:p>
            <a:pPr marL="609600" indent="-609600" defTabSz="914400"/>
            <a:r>
              <a:rPr lang="en-US" smtClean="0"/>
              <a:t>Forms of Business Organization</a:t>
            </a:r>
          </a:p>
          <a:p>
            <a:pPr marL="609600" indent="-609600" defTabSz="914400"/>
            <a:r>
              <a:rPr lang="en-US" smtClean="0"/>
              <a:t>The Goal of Financial Management</a:t>
            </a:r>
          </a:p>
          <a:p>
            <a:pPr marL="609600" indent="-609600" defTabSz="914400"/>
            <a:r>
              <a:rPr lang="en-US" smtClean="0"/>
              <a:t>The Agency Problem and Control of the Corporation</a:t>
            </a:r>
          </a:p>
          <a:p>
            <a:pPr marL="609600" indent="-609600" defTabSz="914400"/>
            <a:r>
              <a:rPr lang="en-US" smtClean="0"/>
              <a:t>Financial Markets and the Corporation</a:t>
            </a:r>
          </a:p>
        </p:txBody>
      </p:sp>
      <p:sp>
        <p:nvSpPr>
          <p:cNvPr id="4100" name="Rectangle 11"/>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317CC8A8-1EC9-466C-AF7A-E6B05EA0B69D}" type="slidenum">
              <a:rPr lang="en-US" sz="1100"/>
              <a:pPr/>
              <a:t>2</a:t>
            </a:fld>
            <a:endParaRPr lang="en-US" sz="11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lIns="80972" tIns="40486" rIns="80972" bIns="40486" anchor="t"/>
          <a:lstStyle/>
          <a:p>
            <a:r>
              <a:rPr lang="en-US" smtClean="0"/>
              <a:t>Corporate Finance</a:t>
            </a:r>
          </a:p>
        </p:txBody>
      </p:sp>
      <p:sp>
        <p:nvSpPr>
          <p:cNvPr id="5123" name="Rectangle 3"/>
          <p:cNvSpPr>
            <a:spLocks noGrp="1" noChangeArrowheads="1"/>
          </p:cNvSpPr>
          <p:nvPr>
            <p:ph idx="1"/>
          </p:nvPr>
        </p:nvSpPr>
        <p:spPr/>
        <p:txBody>
          <a:bodyPr lIns="80972" tIns="40486" rIns="80972" bIns="40486"/>
          <a:lstStyle/>
          <a:p>
            <a:r>
              <a:rPr lang="en-US" smtClean="0"/>
              <a:t>Some important questions that are answered using finance:</a:t>
            </a:r>
          </a:p>
          <a:p>
            <a:pPr lvl="1"/>
            <a:r>
              <a:rPr lang="en-US" smtClean="0"/>
              <a:t>What long-term investments should the firm take on?</a:t>
            </a:r>
          </a:p>
          <a:p>
            <a:pPr lvl="1"/>
            <a:r>
              <a:rPr lang="en-US" smtClean="0"/>
              <a:t>Where will we get the long-term financing to pay for the investment?</a:t>
            </a:r>
          </a:p>
          <a:p>
            <a:pPr lvl="1"/>
            <a:r>
              <a:rPr lang="en-US" smtClean="0"/>
              <a:t>How will we manage the everyday financial activities of the firm?</a:t>
            </a:r>
          </a:p>
        </p:txBody>
      </p:sp>
      <p:sp>
        <p:nvSpPr>
          <p:cNvPr id="5124" name="Rectangle 7"/>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2A69A9F3-8F31-4129-AA20-FFA168B2D0F7}" type="slidenum">
              <a:rPr lang="en-US" sz="1100"/>
              <a:pPr/>
              <a:t>3</a:t>
            </a:fld>
            <a:endParaRPr lang="en-US" sz="11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lIns="80972" tIns="40486" rIns="80972" bIns="40486" anchor="t"/>
          <a:lstStyle/>
          <a:p>
            <a:r>
              <a:rPr lang="en-US" smtClean="0"/>
              <a:t>Financial Manager</a:t>
            </a:r>
          </a:p>
        </p:txBody>
      </p:sp>
      <p:sp>
        <p:nvSpPr>
          <p:cNvPr id="6147" name="Rectangle 3"/>
          <p:cNvSpPr>
            <a:spLocks noGrp="1" noChangeArrowheads="1"/>
          </p:cNvSpPr>
          <p:nvPr>
            <p:ph idx="1"/>
          </p:nvPr>
        </p:nvSpPr>
        <p:spPr/>
        <p:txBody>
          <a:bodyPr lIns="80972" tIns="40486" rIns="80972" bIns="40486"/>
          <a:lstStyle/>
          <a:p>
            <a:r>
              <a:rPr lang="en-US" sz="2400" smtClean="0"/>
              <a:t>Financial managers try to answer some or all of these questions</a:t>
            </a:r>
          </a:p>
          <a:p>
            <a:r>
              <a:rPr lang="en-US" sz="2400" smtClean="0"/>
              <a:t>The top financial manager within a firm is usually the Chief Financial Officer (CFO)</a:t>
            </a:r>
          </a:p>
          <a:p>
            <a:pPr lvl="1"/>
            <a:r>
              <a:rPr lang="en-US" sz="2100" smtClean="0"/>
              <a:t>Treasurer – oversees cash management, credit management, capital expenditures, and financial planning</a:t>
            </a:r>
          </a:p>
          <a:p>
            <a:pPr lvl="1"/>
            <a:r>
              <a:rPr lang="en-US" sz="2100" smtClean="0"/>
              <a:t>Controller – oversees taxes, cost accounting, financial accounting and data processing</a:t>
            </a:r>
          </a:p>
        </p:txBody>
      </p:sp>
      <p:sp>
        <p:nvSpPr>
          <p:cNvPr id="6148" name="Rectangle 7"/>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A4885F06-B362-498F-993B-A806089538A0}" type="slidenum">
              <a:rPr lang="en-US" sz="1100"/>
              <a:pPr/>
              <a:t>4</a:t>
            </a:fld>
            <a:endParaRPr lang="en-US" sz="11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lIns="80972" tIns="40486" rIns="80972" bIns="40486" anchor="t"/>
          <a:lstStyle/>
          <a:p>
            <a:r>
              <a:rPr lang="en-US" smtClean="0"/>
              <a:t>Financial Management Decisions</a:t>
            </a:r>
          </a:p>
        </p:txBody>
      </p:sp>
      <p:sp>
        <p:nvSpPr>
          <p:cNvPr id="7171" name="Rectangle 3"/>
          <p:cNvSpPr>
            <a:spLocks noGrp="1" noChangeArrowheads="1"/>
          </p:cNvSpPr>
          <p:nvPr>
            <p:ph idx="1"/>
          </p:nvPr>
        </p:nvSpPr>
        <p:spPr/>
        <p:txBody>
          <a:bodyPr lIns="80972" tIns="40486" rIns="80972" bIns="40486"/>
          <a:lstStyle/>
          <a:p>
            <a:pPr>
              <a:lnSpc>
                <a:spcPct val="90000"/>
              </a:lnSpc>
            </a:pPr>
            <a:r>
              <a:rPr lang="en-US" smtClean="0"/>
              <a:t>Capital budgeting</a:t>
            </a:r>
          </a:p>
          <a:p>
            <a:pPr lvl="1">
              <a:lnSpc>
                <a:spcPct val="90000"/>
              </a:lnSpc>
            </a:pPr>
            <a:r>
              <a:rPr lang="en-US" smtClean="0"/>
              <a:t>What long-term investments or projects should the business take on?</a:t>
            </a:r>
          </a:p>
          <a:p>
            <a:pPr>
              <a:lnSpc>
                <a:spcPct val="90000"/>
              </a:lnSpc>
            </a:pPr>
            <a:r>
              <a:rPr lang="en-US" smtClean="0"/>
              <a:t>Capital structure</a:t>
            </a:r>
          </a:p>
          <a:p>
            <a:pPr lvl="1">
              <a:lnSpc>
                <a:spcPct val="90000"/>
              </a:lnSpc>
            </a:pPr>
            <a:r>
              <a:rPr lang="en-US" smtClean="0"/>
              <a:t>How should we pay for our assets?</a:t>
            </a:r>
          </a:p>
          <a:p>
            <a:pPr lvl="1">
              <a:lnSpc>
                <a:spcPct val="90000"/>
              </a:lnSpc>
            </a:pPr>
            <a:r>
              <a:rPr lang="en-US" smtClean="0"/>
              <a:t>Should we use debt or equity?</a:t>
            </a:r>
          </a:p>
          <a:p>
            <a:pPr>
              <a:lnSpc>
                <a:spcPct val="90000"/>
              </a:lnSpc>
            </a:pPr>
            <a:r>
              <a:rPr lang="en-US" smtClean="0"/>
              <a:t>Working capital management</a:t>
            </a:r>
          </a:p>
          <a:p>
            <a:pPr lvl="1">
              <a:lnSpc>
                <a:spcPct val="90000"/>
              </a:lnSpc>
            </a:pPr>
            <a:r>
              <a:rPr lang="en-US" smtClean="0"/>
              <a:t>How do we manage the day-to-day finances of the firm?</a:t>
            </a:r>
          </a:p>
        </p:txBody>
      </p:sp>
      <p:sp>
        <p:nvSpPr>
          <p:cNvPr id="7172" name="Rectangle 7"/>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EBD8117F-4C79-48DC-B235-AE7D8D79D1A3}" type="slidenum">
              <a:rPr lang="en-US" sz="1100"/>
              <a:pPr/>
              <a:t>5</a:t>
            </a:fld>
            <a:endParaRPr lang="en-US" sz="11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74763" y="200025"/>
            <a:ext cx="6954837" cy="990600"/>
          </a:xfrm>
        </p:spPr>
        <p:txBody>
          <a:bodyPr lIns="80972" tIns="40486" rIns="80972" bIns="40486" anchor="t"/>
          <a:lstStyle/>
          <a:p>
            <a:r>
              <a:rPr lang="en-US" smtClean="0"/>
              <a:t>Forms of Business Organization</a:t>
            </a:r>
          </a:p>
        </p:txBody>
      </p:sp>
      <p:sp>
        <p:nvSpPr>
          <p:cNvPr id="8195" name="Rectangle 3"/>
          <p:cNvSpPr>
            <a:spLocks noGrp="1" noChangeArrowheads="1"/>
          </p:cNvSpPr>
          <p:nvPr>
            <p:ph idx="1"/>
          </p:nvPr>
        </p:nvSpPr>
        <p:spPr/>
        <p:txBody>
          <a:bodyPr lIns="80972" tIns="40486" rIns="80972" bIns="40486"/>
          <a:lstStyle/>
          <a:p>
            <a:r>
              <a:rPr lang="en-US" smtClean="0"/>
              <a:t>Three major forms in the United States</a:t>
            </a:r>
          </a:p>
          <a:p>
            <a:pPr lvl="1"/>
            <a:r>
              <a:rPr lang="en-US" smtClean="0"/>
              <a:t>Sole Proprietorship</a:t>
            </a:r>
          </a:p>
          <a:p>
            <a:pPr lvl="1"/>
            <a:r>
              <a:rPr lang="en-US" smtClean="0"/>
              <a:t>Partnership</a:t>
            </a:r>
          </a:p>
          <a:p>
            <a:pPr lvl="2"/>
            <a:r>
              <a:rPr lang="en-US" smtClean="0"/>
              <a:t>General</a:t>
            </a:r>
          </a:p>
          <a:p>
            <a:pPr lvl="2"/>
            <a:r>
              <a:rPr lang="en-US" smtClean="0"/>
              <a:t>Limited</a:t>
            </a:r>
          </a:p>
          <a:p>
            <a:pPr lvl="1"/>
            <a:r>
              <a:rPr lang="en-US" smtClean="0"/>
              <a:t>Corporation</a:t>
            </a:r>
          </a:p>
          <a:p>
            <a:pPr lvl="2"/>
            <a:r>
              <a:rPr lang="en-US" smtClean="0"/>
              <a:t>C-Corp</a:t>
            </a:r>
          </a:p>
          <a:p>
            <a:pPr lvl="2"/>
            <a:r>
              <a:rPr lang="en-US" smtClean="0"/>
              <a:t>S-Corp</a:t>
            </a:r>
          </a:p>
          <a:p>
            <a:pPr lvl="2"/>
            <a:r>
              <a:rPr lang="en-US" smtClean="0"/>
              <a:t>Limited Liability Company</a:t>
            </a:r>
          </a:p>
        </p:txBody>
      </p:sp>
      <p:sp>
        <p:nvSpPr>
          <p:cNvPr id="8196" name="Rectangle 9"/>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3D63502F-EE07-42EB-80C4-3A4705AF9E33}" type="slidenum">
              <a:rPr lang="en-US" sz="1100"/>
              <a:pPr/>
              <a:t>6</a:t>
            </a:fld>
            <a:endParaRPr lang="en-US" sz="11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lIns="80972" tIns="40486" rIns="80972" bIns="40486" anchor="t"/>
          <a:lstStyle/>
          <a:p>
            <a:r>
              <a:rPr lang="en-US" smtClean="0"/>
              <a:t>Sole Proprietorship</a:t>
            </a:r>
          </a:p>
        </p:txBody>
      </p:sp>
      <p:sp>
        <p:nvSpPr>
          <p:cNvPr id="9219" name="Rectangle 3"/>
          <p:cNvSpPr>
            <a:spLocks noGrp="1" noChangeArrowheads="1"/>
          </p:cNvSpPr>
          <p:nvPr>
            <p:ph sz="half" idx="1"/>
          </p:nvPr>
        </p:nvSpPr>
        <p:spPr>
          <a:xfrm>
            <a:off x="1274763" y="1387475"/>
            <a:ext cx="3208337" cy="3921125"/>
          </a:xfrm>
        </p:spPr>
        <p:txBody>
          <a:bodyPr lIns="80972" tIns="40486" rIns="80972" bIns="40486"/>
          <a:lstStyle/>
          <a:p>
            <a:r>
              <a:rPr lang="en-US" smtClean="0"/>
              <a:t>Advantages</a:t>
            </a:r>
          </a:p>
          <a:p>
            <a:pPr lvl="1"/>
            <a:r>
              <a:rPr lang="en-US" smtClean="0"/>
              <a:t>Easiest to start</a:t>
            </a:r>
          </a:p>
          <a:p>
            <a:pPr lvl="1"/>
            <a:r>
              <a:rPr lang="en-US" smtClean="0"/>
              <a:t>Least regulated</a:t>
            </a:r>
          </a:p>
          <a:p>
            <a:pPr lvl="1"/>
            <a:r>
              <a:rPr lang="en-US" smtClean="0"/>
              <a:t>Single owner keeps all the profits</a:t>
            </a:r>
          </a:p>
          <a:p>
            <a:pPr lvl="1"/>
            <a:r>
              <a:rPr lang="en-US" smtClean="0"/>
              <a:t>Taxed once as personal income</a:t>
            </a:r>
          </a:p>
        </p:txBody>
      </p:sp>
      <p:sp>
        <p:nvSpPr>
          <p:cNvPr id="9220" name="Rectangle 4"/>
          <p:cNvSpPr>
            <a:spLocks noGrp="1" noChangeArrowheads="1"/>
          </p:cNvSpPr>
          <p:nvPr>
            <p:ph sz="half" idx="2"/>
          </p:nvPr>
        </p:nvSpPr>
        <p:spPr>
          <a:xfrm>
            <a:off x="4608513" y="1387475"/>
            <a:ext cx="3209925" cy="3921125"/>
          </a:xfrm>
        </p:spPr>
        <p:txBody>
          <a:bodyPr lIns="80972" tIns="40486" rIns="80972" bIns="40486"/>
          <a:lstStyle/>
          <a:p>
            <a:r>
              <a:rPr lang="en-US" smtClean="0"/>
              <a:t>Disadvantages</a:t>
            </a:r>
          </a:p>
          <a:p>
            <a:pPr lvl="1"/>
            <a:r>
              <a:rPr lang="en-US" smtClean="0"/>
              <a:t>Limited to life of owner</a:t>
            </a:r>
          </a:p>
          <a:p>
            <a:pPr lvl="1"/>
            <a:r>
              <a:rPr lang="en-US" smtClean="0"/>
              <a:t>Equity capital limited to owner’s personal wealth</a:t>
            </a:r>
          </a:p>
          <a:p>
            <a:pPr lvl="1"/>
            <a:r>
              <a:rPr lang="en-US" smtClean="0"/>
              <a:t>Unlimited liability</a:t>
            </a:r>
          </a:p>
          <a:p>
            <a:pPr lvl="1"/>
            <a:r>
              <a:rPr lang="en-US" smtClean="0"/>
              <a:t>Difficult to sell ownership interest</a:t>
            </a:r>
          </a:p>
        </p:txBody>
      </p:sp>
      <p:sp>
        <p:nvSpPr>
          <p:cNvPr id="9221" name="Rectangle 10"/>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42B5A8F7-222E-42A8-B57F-3D86A6FD17F1}" type="slidenum">
              <a:rPr lang="en-US" sz="1100"/>
              <a:pPr/>
              <a:t>7</a:t>
            </a:fld>
            <a:endParaRPr lang="en-US" sz="11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lIns="80972" tIns="40486" rIns="80972" bIns="40486" anchor="t"/>
          <a:lstStyle/>
          <a:p>
            <a:r>
              <a:rPr lang="en-US" smtClean="0"/>
              <a:t>Partnership</a:t>
            </a:r>
          </a:p>
        </p:txBody>
      </p:sp>
      <p:sp>
        <p:nvSpPr>
          <p:cNvPr id="10243" name="Rectangle 3"/>
          <p:cNvSpPr>
            <a:spLocks noGrp="1" noChangeArrowheads="1"/>
          </p:cNvSpPr>
          <p:nvPr>
            <p:ph sz="half" idx="1"/>
          </p:nvPr>
        </p:nvSpPr>
        <p:spPr>
          <a:xfrm>
            <a:off x="1274763" y="1387475"/>
            <a:ext cx="3208337" cy="3921125"/>
          </a:xfrm>
        </p:spPr>
        <p:txBody>
          <a:bodyPr lIns="80972" tIns="40486" rIns="80972" bIns="40486"/>
          <a:lstStyle/>
          <a:p>
            <a:r>
              <a:rPr lang="en-US" smtClean="0"/>
              <a:t>Advantages</a:t>
            </a:r>
          </a:p>
          <a:p>
            <a:pPr lvl="1"/>
            <a:r>
              <a:rPr lang="en-US" smtClean="0"/>
              <a:t>Two or more owners</a:t>
            </a:r>
          </a:p>
          <a:p>
            <a:pPr lvl="1"/>
            <a:r>
              <a:rPr lang="en-US" smtClean="0"/>
              <a:t>More capital available</a:t>
            </a:r>
          </a:p>
          <a:p>
            <a:pPr lvl="1"/>
            <a:r>
              <a:rPr lang="en-US" smtClean="0"/>
              <a:t>Relatively easy to start</a:t>
            </a:r>
          </a:p>
          <a:p>
            <a:pPr lvl="1"/>
            <a:r>
              <a:rPr lang="en-US" smtClean="0"/>
              <a:t>Income taxed once as personal income</a:t>
            </a:r>
          </a:p>
        </p:txBody>
      </p:sp>
      <p:sp>
        <p:nvSpPr>
          <p:cNvPr id="10244" name="Rectangle 4"/>
          <p:cNvSpPr>
            <a:spLocks noGrp="1" noChangeArrowheads="1"/>
          </p:cNvSpPr>
          <p:nvPr>
            <p:ph sz="half" idx="2"/>
          </p:nvPr>
        </p:nvSpPr>
        <p:spPr>
          <a:xfrm>
            <a:off x="4608513" y="1387475"/>
            <a:ext cx="3209925" cy="3921125"/>
          </a:xfrm>
        </p:spPr>
        <p:txBody>
          <a:bodyPr lIns="80972" tIns="40486" rIns="80972" bIns="40486"/>
          <a:lstStyle/>
          <a:p>
            <a:r>
              <a:rPr lang="en-US" smtClean="0"/>
              <a:t>Disadvantages</a:t>
            </a:r>
          </a:p>
          <a:p>
            <a:pPr lvl="1"/>
            <a:r>
              <a:rPr lang="en-US" smtClean="0"/>
              <a:t>Unlimited liability</a:t>
            </a:r>
          </a:p>
          <a:p>
            <a:pPr lvl="2"/>
            <a:r>
              <a:rPr lang="en-US" smtClean="0"/>
              <a:t>General partnership</a:t>
            </a:r>
          </a:p>
          <a:p>
            <a:pPr lvl="2"/>
            <a:r>
              <a:rPr lang="en-US" smtClean="0"/>
              <a:t>Limited partnership</a:t>
            </a:r>
          </a:p>
          <a:p>
            <a:pPr lvl="1"/>
            <a:r>
              <a:rPr lang="en-US" smtClean="0"/>
              <a:t>Partnership dissolves when one partner dies or wishes to sell</a:t>
            </a:r>
          </a:p>
          <a:p>
            <a:pPr lvl="1"/>
            <a:r>
              <a:rPr lang="en-US" smtClean="0"/>
              <a:t>Difficult to transfer ownership</a:t>
            </a:r>
          </a:p>
        </p:txBody>
      </p:sp>
      <p:sp>
        <p:nvSpPr>
          <p:cNvPr id="10245" name="Rectangle 9"/>
          <p:cNvSpPr>
            <a:spLocks noChangeArrowheads="1"/>
          </p:cNvSpPr>
          <p:nvPr/>
        </p:nvSpPr>
        <p:spPr bwMode="auto">
          <a:xfrm>
            <a:off x="7696200" y="5529263"/>
            <a:ext cx="385763" cy="260350"/>
          </a:xfrm>
          <a:prstGeom prst="rect">
            <a:avLst/>
          </a:prstGeom>
          <a:noFill/>
          <a:ln w="9525" algn="ctr">
            <a:noFill/>
            <a:miter lim="800000"/>
            <a:headEnd/>
            <a:tailEnd/>
          </a:ln>
        </p:spPr>
        <p:txBody>
          <a:bodyPr wrap="none">
            <a:spAutoFit/>
          </a:bodyPr>
          <a:lstStyle/>
          <a:p>
            <a:r>
              <a:rPr lang="en-US" sz="1100"/>
              <a:t>1-</a:t>
            </a:r>
            <a:fld id="{92B68608-E958-41AF-B38C-7E3A06D4EA1A}" type="slidenum">
              <a:rPr lang="en-US" sz="1100"/>
              <a:pPr/>
              <a:t>8</a:t>
            </a:fld>
            <a:endParaRPr lang="en-US" sz="11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TotalTime>
  <Words>2276</Words>
  <Application>Microsoft Office PowerPoint</Application>
  <PresentationFormat>Custom</PresentationFormat>
  <Paragraphs>217</Paragraphs>
  <Slides>17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Batang</vt:lpstr>
      <vt:lpstr>Office Theme</vt:lpstr>
      <vt:lpstr>Chapter 1</vt:lpstr>
      <vt:lpstr>Key Concepts and Skills</vt:lpstr>
      <vt:lpstr>Chapter Outline</vt:lpstr>
      <vt:lpstr>Corporate Finance</vt:lpstr>
      <vt:lpstr>Financial Manager</vt:lpstr>
      <vt:lpstr>Financial Management Decisions</vt:lpstr>
      <vt:lpstr>Forms of Business Organization</vt:lpstr>
      <vt:lpstr>Sole Proprietorship</vt:lpstr>
      <vt:lpstr>Partnership</vt:lpstr>
      <vt:lpstr>Corporation</vt:lpstr>
      <vt:lpstr>Goal of Financial Management</vt:lpstr>
      <vt:lpstr>The Agency Problem</vt:lpstr>
      <vt:lpstr>Managing Managers</vt:lpstr>
      <vt:lpstr>Work the Web Example</vt:lpstr>
      <vt:lpstr>Financial Markets</vt:lpstr>
      <vt:lpstr>Quick Quiz</vt:lpstr>
      <vt:lpstr>Ethics Issues</vt:lpstr>
    </vt:vector>
  </TitlesOfParts>
  <Manager>Elizabeth Hadala</Manager>
  <Company>Linda Crane Productions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Corporate Finance</dc:title>
  <dc:creator>Kent P. Ragan</dc:creator>
  <cp:lastModifiedBy>Javad</cp:lastModifiedBy>
  <cp:revision>51</cp:revision>
  <dcterms:created xsi:type="dcterms:W3CDTF">2000-08-25T15:08:45Z</dcterms:created>
  <dcterms:modified xsi:type="dcterms:W3CDTF">2017-03-25T17:28:23Z</dcterms:modified>
</cp:coreProperties>
</file>