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3"/>
  </p:notesMasterIdLst>
  <p:sldIdLst>
    <p:sldId id="297" r:id="rId2"/>
    <p:sldId id="298" r:id="rId3"/>
    <p:sldId id="299" r:id="rId4"/>
    <p:sldId id="300" r:id="rId5"/>
    <p:sldId id="301" r:id="rId6"/>
    <p:sldId id="302" r:id="rId7"/>
    <p:sldId id="303" r:id="rId8"/>
    <p:sldId id="304" r:id="rId9"/>
    <p:sldId id="305" r:id="rId10"/>
    <p:sldId id="306" r:id="rId11"/>
    <p:sldId id="30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1" autoAdjust="0"/>
    <p:restoredTop sz="94660"/>
  </p:normalViewPr>
  <p:slideViewPr>
    <p:cSldViewPr snapToGrid="0">
      <p:cViewPr>
        <p:scale>
          <a:sx n="80" d="100"/>
          <a:sy n="80" d="100"/>
        </p:scale>
        <p:origin x="816" y="9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291C1E-23AB-4E9A-B90E-EB5CF8F5AEC1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659EA1-8816-4789-97AF-7D26DBE655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03225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87168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740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8056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2036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58713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780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11688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26546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2736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622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3686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6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3E822-412A-4E3A-A56E-1B9A44567D9A}" type="datetimeFigureOut">
              <a:rPr lang="en-US" smtClean="0"/>
              <a:t>12/2/2018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7E462B-8483-46D6-BA81-A296CB49F4E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9149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C475DD4-3E9C-4475-883B-640B953D9A6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297547"/>
              </p:ext>
            </p:extLst>
          </p:nvPr>
        </p:nvGraphicFramePr>
        <p:xfrm>
          <a:off x="881742" y="1681843"/>
          <a:ext cx="10940143" cy="4439916"/>
        </p:xfrm>
        <a:graphic>
          <a:graphicData uri="http://schemas.openxmlformats.org/drawingml/2006/table">
            <a:tbl>
              <a:tblPr/>
              <a:tblGrid>
                <a:gridCol w="10940143">
                  <a:extLst>
                    <a:ext uri="{9D8B030D-6E8A-4147-A177-3AD203B41FA5}">
                      <a16:colId xmlns:a16="http://schemas.microsoft.com/office/drawing/2014/main" val="1883274855"/>
                    </a:ext>
                  </a:extLst>
                </a:gridCol>
              </a:tblGrid>
              <a:tr h="807257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</a:rPr>
                        <a:t>LO 5-1</a:t>
                      </a:r>
                      <a:endParaRPr lang="en-US" sz="1600" dirty="0">
                        <a:effectLst/>
                      </a:endParaRPr>
                    </a:p>
                    <a:p>
                      <a:pPr algn="l"/>
                      <a:r>
                        <a:rPr lang="en-US" sz="1600" b="1" dirty="0">
                          <a:effectLst/>
                        </a:rPr>
                        <a:t>Compute various measures of return on multi-year investments.</a:t>
                      </a:r>
                      <a:endParaRPr lang="en-US" sz="1600" dirty="0">
                        <a:effectLst/>
                      </a:endParaRPr>
                    </a:p>
                  </a:txBody>
                  <a:tcPr marL="82412" marR="82412" marT="39558" marB="3955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49616206"/>
                  </a:ext>
                </a:extLst>
              </a:tr>
              <a:tr h="1291612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</a:rPr>
                        <a:t>LO 5-2</a:t>
                      </a:r>
                      <a:endParaRPr lang="en-US" sz="1600" dirty="0">
                        <a:effectLst/>
                      </a:endParaRPr>
                    </a:p>
                    <a:p>
                      <a:pPr algn="l"/>
                      <a:r>
                        <a:rPr lang="en-US" sz="1600" b="1" dirty="0">
                          <a:effectLst/>
                        </a:rPr>
                        <a:t>Use either historical data on the past performance of stocks and bonds or forward-looking scenario analysis to characterize the risk and return features of these investments.</a:t>
                      </a:r>
                      <a:endParaRPr lang="en-US" sz="1600" dirty="0">
                        <a:effectLst/>
                      </a:endParaRPr>
                    </a:p>
                  </a:txBody>
                  <a:tcPr marL="82412" marR="82412" marT="39558" marB="3955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46501129"/>
                  </a:ext>
                </a:extLst>
              </a:tr>
              <a:tr h="1291612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</a:rPr>
                        <a:t>LO 5-3</a:t>
                      </a:r>
                      <a:endParaRPr lang="en-US" sz="1600" dirty="0">
                        <a:effectLst/>
                      </a:endParaRPr>
                    </a:p>
                    <a:p>
                      <a:pPr algn="l"/>
                      <a:r>
                        <a:rPr lang="en-US" sz="1600" b="1" dirty="0">
                          <a:effectLst/>
                        </a:rPr>
                        <a:t>Determine the expected return and risk of portfolios that are constructed by combining risky assets with risk-free investments in Treasury bills.</a:t>
                      </a:r>
                      <a:endParaRPr lang="en-US" sz="1600" dirty="0">
                        <a:effectLst/>
                      </a:endParaRPr>
                    </a:p>
                  </a:txBody>
                  <a:tcPr marL="82412" marR="82412" marT="39558" marB="3955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00112246"/>
                  </a:ext>
                </a:extLst>
              </a:tr>
              <a:tr h="1049435">
                <a:tc>
                  <a:txBody>
                    <a:bodyPr/>
                    <a:lstStyle/>
                    <a:p>
                      <a:pPr algn="l"/>
                      <a:r>
                        <a:rPr lang="en-US" sz="1600" b="1" dirty="0">
                          <a:solidFill>
                            <a:srgbClr val="FFFFFF"/>
                          </a:solidFill>
                          <a:effectLst/>
                        </a:rPr>
                        <a:t>LO 5-4</a:t>
                      </a:r>
                      <a:endParaRPr lang="en-US" sz="1600" dirty="0">
                        <a:effectLst/>
                      </a:endParaRPr>
                    </a:p>
                    <a:p>
                      <a:pPr algn="l"/>
                      <a:r>
                        <a:rPr lang="en-US" sz="1600" b="1" dirty="0">
                          <a:effectLst/>
                        </a:rPr>
                        <a:t>Use the Sharpe ratio to evaluate the performance of a portfolio and provide a guide for capital allocation.</a:t>
                      </a:r>
                      <a:endParaRPr lang="en-US" sz="1600" dirty="0">
                        <a:effectLst/>
                      </a:endParaRPr>
                    </a:p>
                  </a:txBody>
                  <a:tcPr marL="82412" marR="82412" marT="39558" marB="39558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16479812"/>
                  </a:ext>
                </a:extLst>
              </a:tr>
            </a:tbl>
          </a:graphicData>
        </a:graphic>
      </p:graphicFrame>
      <p:pic>
        <p:nvPicPr>
          <p:cNvPr id="1026" name="Picture 2" descr="http://textflow.mheducation.com/figures/1259354970/chapter5.jpg">
            <a:extLst>
              <a:ext uri="{FF2B5EF4-FFF2-40B4-BE49-F238E27FC236}">
                <a16:creationId xmlns:a16="http://schemas.microsoft.com/office/drawing/2014/main" id="{35D816EC-56A1-49A2-B4F3-316D2CB0A6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7832" y="481693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219666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AC033425-CADA-4AD6-9E81-781B0DD8088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06236140"/>
              </p:ext>
            </p:extLst>
          </p:nvPr>
        </p:nvGraphicFramePr>
        <p:xfrm>
          <a:off x="565484" y="1404518"/>
          <a:ext cx="11020927" cy="5056441"/>
        </p:xfrm>
        <a:graphic>
          <a:graphicData uri="http://schemas.openxmlformats.org/drawingml/2006/table">
            <a:tbl>
              <a:tblPr/>
              <a:tblGrid>
                <a:gridCol w="11020927">
                  <a:extLst>
                    <a:ext uri="{9D8B030D-6E8A-4147-A177-3AD203B41FA5}">
                      <a16:colId xmlns:a16="http://schemas.microsoft.com/office/drawing/2014/main" val="2526703303"/>
                    </a:ext>
                  </a:extLst>
                </a:gridCol>
              </a:tblGrid>
              <a:tr h="1283577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17-1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Calculate the profit on futures positions as a function of current and eventual futures prices.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4965383"/>
                  </a:ext>
                </a:extLst>
              </a:tr>
              <a:tr h="943216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17-2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Formulate futures market strategies for hedging or speculative purposes.</a:t>
                      </a:r>
                      <a:endParaRPr lang="en-US" sz="240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00702843"/>
                  </a:ext>
                </a:extLst>
              </a:tr>
              <a:tr h="943216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17-3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Compute the futures price appropriate to a given price on the underlying asset.</a:t>
                      </a:r>
                      <a:endParaRPr lang="en-US" sz="240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6829500"/>
                  </a:ext>
                </a:extLst>
              </a:tr>
              <a:tr h="943216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17-4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Design arbitrage strategies to exploit futures market mispricing.</a:t>
                      </a:r>
                      <a:endParaRPr lang="en-US" sz="240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8250150"/>
                  </a:ext>
                </a:extLst>
              </a:tr>
              <a:tr h="943216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17-5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Determine how swaps can be used to mitigate interest rate risk.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0259088"/>
                  </a:ext>
                </a:extLst>
              </a:tr>
            </a:tbl>
          </a:graphicData>
        </a:graphic>
      </p:graphicFrame>
      <p:pic>
        <p:nvPicPr>
          <p:cNvPr id="10242" name="Picture 2" descr="http://textflow.mheducation.com/books/1259354970/images/chapter_head17.jpg">
            <a:extLst>
              <a:ext uri="{FF2B5EF4-FFF2-40B4-BE49-F238E27FC236}">
                <a16:creationId xmlns:a16="http://schemas.microsoft.com/office/drawing/2014/main" id="{40F1C047-E115-46DC-9318-A902674C62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2375" y="166687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45391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2E1A9807-EC76-40B8-B0C0-4C318A35DCD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54220743"/>
              </p:ext>
            </p:extLst>
          </p:nvPr>
        </p:nvGraphicFramePr>
        <p:xfrm>
          <a:off x="423111" y="1592036"/>
          <a:ext cx="11345777" cy="5143390"/>
        </p:xfrm>
        <a:graphic>
          <a:graphicData uri="http://schemas.openxmlformats.org/drawingml/2006/table">
            <a:tbl>
              <a:tblPr/>
              <a:tblGrid>
                <a:gridCol w="11345777">
                  <a:extLst>
                    <a:ext uri="{9D8B030D-6E8A-4147-A177-3AD203B41FA5}">
                      <a16:colId xmlns:a16="http://schemas.microsoft.com/office/drawing/2014/main" val="1658162297"/>
                    </a:ext>
                  </a:extLst>
                </a:gridCol>
              </a:tblGrid>
              <a:tr h="77702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18-1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Compute risk-adjusted rates of return, and use them to evaluate investment performance.</a:t>
                      </a:r>
                      <a:endParaRPr lang="en-US" sz="2400" dirty="0">
                        <a:effectLst/>
                      </a:endParaRPr>
                    </a:p>
                  </a:txBody>
                  <a:tcPr marL="80940" marR="80940" marT="38851" marB="388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7143973"/>
                  </a:ext>
                </a:extLst>
              </a:tr>
              <a:tr h="1010132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18-2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Determine which risk-adjusted performance measure is appropriate in a variety of investment contexts.</a:t>
                      </a:r>
                      <a:endParaRPr lang="en-US" sz="2400">
                        <a:effectLst/>
                      </a:endParaRPr>
                    </a:p>
                  </a:txBody>
                  <a:tcPr marL="80940" marR="80940" marT="38851" marB="388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29557902"/>
                  </a:ext>
                </a:extLst>
              </a:tr>
              <a:tr h="777025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18-3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Apply style analysis to assess portfolio strategy.</a:t>
                      </a:r>
                      <a:endParaRPr lang="en-US" sz="2400">
                        <a:effectLst/>
                      </a:endParaRPr>
                    </a:p>
                  </a:txBody>
                  <a:tcPr marL="80940" marR="80940" marT="38851" marB="388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8737144"/>
                  </a:ext>
                </a:extLst>
              </a:tr>
              <a:tr h="1010132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18-4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Decompose portfolio returns into components attributable to asset allocation choices versus security selection choices.</a:t>
                      </a:r>
                      <a:endParaRPr lang="en-US" sz="2400">
                        <a:effectLst/>
                      </a:endParaRPr>
                    </a:p>
                  </a:txBody>
                  <a:tcPr marL="80940" marR="80940" marT="38851" marB="388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1384383"/>
                  </a:ext>
                </a:extLst>
              </a:tr>
              <a:tr h="77702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18-5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Assess the presence and value of market-timing ability.</a:t>
                      </a:r>
                      <a:endParaRPr lang="en-US" sz="2400" dirty="0">
                        <a:effectLst/>
                      </a:endParaRPr>
                    </a:p>
                  </a:txBody>
                  <a:tcPr marL="80940" marR="80940" marT="38851" marB="38851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22762530"/>
                  </a:ext>
                </a:extLst>
              </a:tr>
            </a:tbl>
          </a:graphicData>
        </a:graphic>
      </p:graphicFrame>
      <p:pic>
        <p:nvPicPr>
          <p:cNvPr id="11266" name="Picture 2" descr="http://textflow.mheducation.com/figures/1259354970/chapter18.jpg">
            <a:extLst>
              <a:ext uri="{FF2B5EF4-FFF2-40B4-BE49-F238E27FC236}">
                <a16:creationId xmlns:a16="http://schemas.microsoft.com/office/drawing/2014/main" id="{62409CC0-65BD-4B59-AF80-E484EDD754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333" y="563336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196743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418D158-6F0F-4FFB-8355-70664580F5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3171589"/>
              </p:ext>
            </p:extLst>
          </p:nvPr>
        </p:nvGraphicFramePr>
        <p:xfrm>
          <a:off x="360946" y="1335505"/>
          <a:ext cx="11694695" cy="5305977"/>
        </p:xfrm>
        <a:graphic>
          <a:graphicData uri="http://schemas.openxmlformats.org/drawingml/2006/table">
            <a:tbl>
              <a:tblPr/>
              <a:tblGrid>
                <a:gridCol w="11694695">
                  <a:extLst>
                    <a:ext uri="{9D8B030D-6E8A-4147-A177-3AD203B41FA5}">
                      <a16:colId xmlns:a16="http://schemas.microsoft.com/office/drawing/2014/main" val="1189189323"/>
                    </a:ext>
                  </a:extLst>
                </a:gridCol>
              </a:tblGrid>
              <a:tr h="952967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6-1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Show how covariance and correlation affect the power of diversification to reduce portfolio risk.</a:t>
                      </a:r>
                      <a:endParaRPr lang="en-US" sz="2400" dirty="0">
                        <a:effectLst/>
                      </a:endParaRPr>
                    </a:p>
                  </a:txBody>
                  <a:tcPr marL="68676" marR="68676" marT="32965" marB="329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69773888"/>
                  </a:ext>
                </a:extLst>
              </a:tr>
              <a:tr h="73305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6-2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Calculate mean, variance, and covariance using either historical data or scenario analysis.</a:t>
                      </a:r>
                      <a:endParaRPr lang="en-US" sz="2400" dirty="0">
                        <a:effectLst/>
                      </a:endParaRPr>
                    </a:p>
                  </a:txBody>
                  <a:tcPr marL="68676" marR="68676" marT="32965" marB="329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4012816"/>
                  </a:ext>
                </a:extLst>
              </a:tr>
              <a:tr h="73305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6-3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Construct efficient portfolios and use the Sharpe ratio to evaluate portfolio efficiency.</a:t>
                      </a:r>
                      <a:endParaRPr lang="en-US" sz="2400" dirty="0">
                        <a:effectLst/>
                      </a:endParaRPr>
                    </a:p>
                  </a:txBody>
                  <a:tcPr marL="68676" marR="68676" marT="32965" marB="329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2759499"/>
                  </a:ext>
                </a:extLst>
              </a:tr>
              <a:tr h="73305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6-4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Calculate the composition of the optimal risky portfolio.</a:t>
                      </a:r>
                      <a:endParaRPr lang="en-US" sz="2400" dirty="0">
                        <a:effectLst/>
                      </a:endParaRPr>
                    </a:p>
                  </a:txBody>
                  <a:tcPr marL="68676" marR="68676" marT="32965" marB="329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378370"/>
                  </a:ext>
                </a:extLst>
              </a:tr>
              <a:tr h="952967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6-5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Use index models to analyze the risk and return characteristics of securities and portfolios.</a:t>
                      </a:r>
                      <a:endParaRPr lang="en-US" sz="2400" dirty="0">
                        <a:effectLst/>
                      </a:endParaRPr>
                    </a:p>
                  </a:txBody>
                  <a:tcPr marL="68676" marR="68676" marT="32965" marB="329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72389337"/>
                  </a:ext>
                </a:extLst>
              </a:tr>
              <a:tr h="73305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6-6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Understand the effect of investment horizon on portfolio risk.</a:t>
                      </a:r>
                      <a:endParaRPr lang="en-US" sz="2400" dirty="0">
                        <a:effectLst/>
                      </a:endParaRPr>
                    </a:p>
                  </a:txBody>
                  <a:tcPr marL="68676" marR="68676" marT="32965" marB="3296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71426584"/>
                  </a:ext>
                </a:extLst>
              </a:tr>
            </a:tbl>
          </a:graphicData>
        </a:graphic>
      </p:graphicFrame>
      <p:pic>
        <p:nvPicPr>
          <p:cNvPr id="2050" name="Picture 2" descr="http://textflow.mheducation.com/books/1259354970/images/chapter_head6.jpg">
            <a:extLst>
              <a:ext uri="{FF2B5EF4-FFF2-40B4-BE49-F238E27FC236}">
                <a16:creationId xmlns:a16="http://schemas.microsoft.com/office/drawing/2014/main" id="{1D42E9F1-914D-4CC4-A633-34D2C3F7C84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7133" y="170006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240291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74137C90-7CC3-42CF-9216-A088E62BAFD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9153054"/>
              </p:ext>
            </p:extLst>
          </p:nvPr>
        </p:nvGraphicFramePr>
        <p:xfrm>
          <a:off x="1925052" y="1443789"/>
          <a:ext cx="8530389" cy="5364418"/>
        </p:xfrm>
        <a:graphic>
          <a:graphicData uri="http://schemas.openxmlformats.org/drawingml/2006/table">
            <a:tbl>
              <a:tblPr/>
              <a:tblGrid>
                <a:gridCol w="8530389">
                  <a:extLst>
                    <a:ext uri="{9D8B030D-6E8A-4147-A177-3AD203B41FA5}">
                      <a16:colId xmlns:a16="http://schemas.microsoft.com/office/drawing/2014/main" val="3407921938"/>
                    </a:ext>
                  </a:extLst>
                </a:gridCol>
              </a:tblGrid>
              <a:tr h="94663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7-1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Use the implications of capital market theory to estimate security risk premiums.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73475180"/>
                  </a:ext>
                </a:extLst>
              </a:tr>
              <a:tr h="662644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7-2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Construct and use the security market line.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0714753"/>
                  </a:ext>
                </a:extLst>
              </a:tr>
              <a:tr h="94663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7-3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Specify and use a multifactor security market line.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3012002"/>
                  </a:ext>
                </a:extLst>
              </a:tr>
              <a:tr h="123062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7-4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Take advantage of an arbitrage opportunity with a portfolio that includes mispriced securities.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1708051"/>
                  </a:ext>
                </a:extLst>
              </a:tr>
              <a:tr h="94663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7-5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Use arbitrage pricing theory with more than one factor to identify mispriced securities.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79329292"/>
                  </a:ext>
                </a:extLst>
              </a:tr>
            </a:tbl>
          </a:graphicData>
        </a:graphic>
      </p:graphicFrame>
      <p:pic>
        <p:nvPicPr>
          <p:cNvPr id="3076" name="Picture 4" descr="http://textflow.mheducation.com/books/1259354970/images/chapter_head7.jpg">
            <a:extLst>
              <a:ext uri="{FF2B5EF4-FFF2-40B4-BE49-F238E27FC236}">
                <a16:creationId xmlns:a16="http://schemas.microsoft.com/office/drawing/2014/main" id="{D13E7553-B682-49A9-8557-66277188B8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0334" y="296026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09475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8C8FDC2-1A64-42B3-AC33-7824AAF46F1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40285"/>
              </p:ext>
            </p:extLst>
          </p:nvPr>
        </p:nvGraphicFramePr>
        <p:xfrm>
          <a:off x="310244" y="1575706"/>
          <a:ext cx="11756570" cy="5119006"/>
        </p:xfrm>
        <a:graphic>
          <a:graphicData uri="http://schemas.openxmlformats.org/drawingml/2006/table">
            <a:tbl>
              <a:tblPr/>
              <a:tblGrid>
                <a:gridCol w="11756570">
                  <a:extLst>
                    <a:ext uri="{9D8B030D-6E8A-4147-A177-3AD203B41FA5}">
                      <a16:colId xmlns:a16="http://schemas.microsoft.com/office/drawing/2014/main" val="509594290"/>
                    </a:ext>
                  </a:extLst>
                </a:gridCol>
              </a:tblGrid>
              <a:tr h="1283719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8-1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Demonstrate why security price changes should be essentially unpredictable in an efficient market.</a:t>
                      </a:r>
                      <a:endParaRPr lang="en-US" sz="2400" dirty="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59894480"/>
                  </a:ext>
                </a:extLst>
              </a:tr>
              <a:tr h="1278429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8-2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Cite evidence that supports and contradicts the efficient market hypothesis.</a:t>
                      </a:r>
                      <a:endParaRPr lang="en-US" sz="2400" dirty="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83965691"/>
                  </a:ext>
                </a:extLst>
              </a:tr>
              <a:tr h="1278429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8-3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Provide interpretations of various stock market “anomalies.”</a:t>
                      </a:r>
                      <a:endParaRPr lang="en-US" sz="2400" dirty="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1295428"/>
                  </a:ext>
                </a:extLst>
              </a:tr>
              <a:tr h="1278429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8-4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Formulate investment strategies that make sense in informationally efficient markets.</a:t>
                      </a:r>
                      <a:endParaRPr lang="en-US" sz="2400" dirty="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48521997"/>
                  </a:ext>
                </a:extLst>
              </a:tr>
            </a:tbl>
          </a:graphicData>
        </a:graphic>
      </p:graphicFrame>
      <p:pic>
        <p:nvPicPr>
          <p:cNvPr id="4100" name="Picture 4" descr="http://textflow.mheducation.com/books/1259354970/images/chapter_head8.jpg">
            <a:extLst>
              <a:ext uri="{FF2B5EF4-FFF2-40B4-BE49-F238E27FC236}">
                <a16:creationId xmlns:a16="http://schemas.microsoft.com/office/drawing/2014/main" id="{0CC74067-AE50-41FA-8322-7978870A7A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8075" y="416378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67935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84ECA30-B6CA-4055-8E2C-E5CE44D79AB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50691761"/>
              </p:ext>
            </p:extLst>
          </p:nvPr>
        </p:nvGraphicFramePr>
        <p:xfrm>
          <a:off x="409074" y="1140588"/>
          <a:ext cx="11562347" cy="5955633"/>
        </p:xfrm>
        <a:graphic>
          <a:graphicData uri="http://schemas.openxmlformats.org/drawingml/2006/table">
            <a:tbl>
              <a:tblPr/>
              <a:tblGrid>
                <a:gridCol w="11562347">
                  <a:extLst>
                    <a:ext uri="{9D8B030D-6E8A-4147-A177-3AD203B41FA5}">
                      <a16:colId xmlns:a16="http://schemas.microsoft.com/office/drawing/2014/main" val="721925950"/>
                    </a:ext>
                  </a:extLst>
                </a:gridCol>
              </a:tblGrid>
              <a:tr h="891423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</a:rPr>
                        <a:t>LO 10-1</a:t>
                      </a:r>
                      <a:endParaRPr lang="en-US" sz="1800" dirty="0">
                        <a:effectLst/>
                      </a:endParaRPr>
                    </a:p>
                    <a:p>
                      <a:pPr algn="l"/>
                      <a:r>
                        <a:rPr lang="en-US" sz="1800" b="1" dirty="0">
                          <a:effectLst/>
                        </a:rPr>
                        <a:t>Explain the general terms of a bond contract and how bond prices are quoted in the financial press.</a:t>
                      </a:r>
                      <a:endParaRPr lang="en-US" sz="1800" dirty="0">
                        <a:effectLst/>
                      </a:endParaRPr>
                    </a:p>
                  </a:txBody>
                  <a:tcPr marL="51507" marR="51507" marT="24724" marB="2472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24360445"/>
                  </a:ext>
                </a:extLst>
              </a:tr>
              <a:tr h="891423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</a:rPr>
                        <a:t>LO 10-2</a:t>
                      </a:r>
                      <a:endParaRPr lang="en-US" sz="1800" dirty="0">
                        <a:effectLst/>
                      </a:endParaRPr>
                    </a:p>
                    <a:p>
                      <a:pPr algn="l"/>
                      <a:r>
                        <a:rPr lang="en-US" sz="1800" b="1" dirty="0">
                          <a:effectLst/>
                        </a:rPr>
                        <a:t>Compute a bond's price given its yield to maturity, and compute its yield to maturity given its price.</a:t>
                      </a:r>
                      <a:endParaRPr lang="en-US" sz="1800" dirty="0">
                        <a:effectLst/>
                      </a:endParaRPr>
                    </a:p>
                  </a:txBody>
                  <a:tcPr marL="51507" marR="51507" marT="24724" marB="2472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76716241"/>
                  </a:ext>
                </a:extLst>
              </a:tr>
              <a:tr h="607095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</a:rPr>
                        <a:t>LO 10-3</a:t>
                      </a:r>
                      <a:endParaRPr lang="en-US" sz="1800" dirty="0">
                        <a:effectLst/>
                      </a:endParaRPr>
                    </a:p>
                    <a:p>
                      <a:pPr algn="l"/>
                      <a:r>
                        <a:rPr lang="en-US" sz="1800" b="1" dirty="0">
                          <a:effectLst/>
                        </a:rPr>
                        <a:t>Calculate how bond prices will change over time for a given interest rate projection.</a:t>
                      </a:r>
                      <a:endParaRPr lang="en-US" sz="1800" dirty="0">
                        <a:effectLst/>
                      </a:endParaRPr>
                    </a:p>
                  </a:txBody>
                  <a:tcPr marL="51507" marR="51507" marT="24724" marB="2472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77340158"/>
                  </a:ext>
                </a:extLst>
              </a:tr>
              <a:tr h="891423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</a:rPr>
                        <a:t>LO 10-4</a:t>
                      </a:r>
                      <a:endParaRPr lang="en-US" sz="1800" dirty="0">
                        <a:effectLst/>
                      </a:endParaRPr>
                    </a:p>
                    <a:p>
                      <a:pPr algn="l"/>
                      <a:r>
                        <a:rPr lang="en-US" sz="1800" b="1" dirty="0">
                          <a:effectLst/>
                        </a:rPr>
                        <a:t>Describe call, convertibility, and sinking fund provisions, and analyze how these provisions affect a bond's price and yield to maturity.</a:t>
                      </a:r>
                      <a:endParaRPr lang="en-US" sz="1800" dirty="0">
                        <a:effectLst/>
                      </a:endParaRPr>
                    </a:p>
                  </a:txBody>
                  <a:tcPr marL="51507" marR="51507" marT="24724" marB="2472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34468679"/>
                  </a:ext>
                </a:extLst>
              </a:tr>
              <a:tr h="891423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</a:rPr>
                        <a:t>LO 10-5</a:t>
                      </a:r>
                      <a:endParaRPr lang="en-US" sz="1800" dirty="0">
                        <a:effectLst/>
                      </a:endParaRPr>
                    </a:p>
                    <a:p>
                      <a:pPr algn="l"/>
                      <a:r>
                        <a:rPr lang="en-US" sz="1800" b="1" dirty="0">
                          <a:effectLst/>
                        </a:rPr>
                        <a:t>Identify the determinants of bond safety and rating and how credit risk is reflected in bond yields and the prices of credit default swaps.</a:t>
                      </a:r>
                      <a:endParaRPr lang="en-US" sz="1800" dirty="0">
                        <a:effectLst/>
                      </a:endParaRPr>
                    </a:p>
                  </a:txBody>
                  <a:tcPr marL="51507" marR="51507" marT="24724" marB="2472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80374760"/>
                  </a:ext>
                </a:extLst>
              </a:tr>
              <a:tr h="891423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</a:rPr>
                        <a:t>LO 10-6</a:t>
                      </a:r>
                      <a:endParaRPr lang="en-US" sz="1800" dirty="0">
                        <a:effectLst/>
                      </a:endParaRPr>
                    </a:p>
                    <a:p>
                      <a:pPr algn="l"/>
                      <a:r>
                        <a:rPr lang="en-US" sz="1800" b="1" dirty="0">
                          <a:effectLst/>
                        </a:rPr>
                        <a:t>Calculate several measures of bond return, and demonstrate how these measures may be affected by taxes.</a:t>
                      </a:r>
                      <a:endParaRPr lang="en-US" sz="1800" dirty="0">
                        <a:effectLst/>
                      </a:endParaRPr>
                    </a:p>
                  </a:txBody>
                  <a:tcPr marL="51507" marR="51507" marT="24724" marB="2472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1626231"/>
                  </a:ext>
                </a:extLst>
              </a:tr>
              <a:tr h="891423">
                <a:tc>
                  <a:txBody>
                    <a:bodyPr/>
                    <a:lstStyle/>
                    <a:p>
                      <a:pPr algn="l"/>
                      <a:r>
                        <a:rPr lang="en-US" sz="1800" b="1" dirty="0">
                          <a:solidFill>
                            <a:srgbClr val="FFFFFF"/>
                          </a:solidFill>
                          <a:effectLst/>
                        </a:rPr>
                        <a:t>LO 10-7</a:t>
                      </a:r>
                      <a:endParaRPr lang="en-US" sz="1800" dirty="0">
                        <a:effectLst/>
                      </a:endParaRPr>
                    </a:p>
                    <a:p>
                      <a:pPr algn="l"/>
                      <a:r>
                        <a:rPr lang="en-US" sz="1800" b="1" dirty="0">
                          <a:effectLst/>
                        </a:rPr>
                        <a:t>Analyze the factors likely to affect the shape of the yield curve at any time, and impute forward rates from the yield curve.</a:t>
                      </a:r>
                      <a:endParaRPr lang="en-US" sz="1800" dirty="0">
                        <a:effectLst/>
                      </a:endParaRPr>
                    </a:p>
                  </a:txBody>
                  <a:tcPr marL="51507" marR="51507" marT="24724" marB="24724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6389747"/>
                  </a:ext>
                </a:extLst>
              </a:tr>
            </a:tbl>
          </a:graphicData>
        </a:graphic>
      </p:graphicFrame>
      <p:pic>
        <p:nvPicPr>
          <p:cNvPr id="5124" name="Picture 4" descr="http://textflow.mheducation.com/figures/1259354970/chapter10.jpg">
            <a:extLst>
              <a:ext uri="{FF2B5EF4-FFF2-40B4-BE49-F238E27FC236}">
                <a16:creationId xmlns:a16="http://schemas.microsoft.com/office/drawing/2014/main" id="{4FC23B64-E870-4D11-ADD0-7D997F883FE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2060" y="111888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8048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C2D9EF23-1E68-4731-A077-801C6731348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32992374"/>
              </p:ext>
            </p:extLst>
          </p:nvPr>
        </p:nvGraphicFramePr>
        <p:xfrm>
          <a:off x="264695" y="1412422"/>
          <a:ext cx="11598441" cy="4764540"/>
        </p:xfrm>
        <a:graphic>
          <a:graphicData uri="http://schemas.openxmlformats.org/drawingml/2006/table">
            <a:tbl>
              <a:tblPr/>
              <a:tblGrid>
                <a:gridCol w="11598441">
                  <a:extLst>
                    <a:ext uri="{9D8B030D-6E8A-4147-A177-3AD203B41FA5}">
                      <a16:colId xmlns:a16="http://schemas.microsoft.com/office/drawing/2014/main" val="1789543227"/>
                    </a:ext>
                  </a:extLst>
                </a:gridCol>
              </a:tblGrid>
              <a:tr h="952908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11-1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Analyze the features of a bond that affect the sensitivity of its price to interest rates.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5044164"/>
                  </a:ext>
                </a:extLst>
              </a:tr>
              <a:tr h="952908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11-2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Compute the duration of bonds, and use duration to measure interest rate sensitivity.</a:t>
                      </a:r>
                      <a:endParaRPr lang="en-US" sz="240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08359456"/>
                  </a:ext>
                </a:extLst>
              </a:tr>
              <a:tr h="952908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11-3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Show how convexity affects the response of bond prices to changes in interest rates.</a:t>
                      </a:r>
                      <a:endParaRPr lang="en-US" sz="240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695142"/>
                  </a:ext>
                </a:extLst>
              </a:tr>
              <a:tr h="952908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11-4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Formulate fixed-income immunization strategies for various investment horizons.</a:t>
                      </a:r>
                      <a:endParaRPr lang="en-US" sz="240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286432"/>
                  </a:ext>
                </a:extLst>
              </a:tr>
              <a:tr h="952908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11-5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Analyze the choices to be made in an actively managed bond portfolio.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9666277"/>
                  </a:ext>
                </a:extLst>
              </a:tr>
            </a:tbl>
          </a:graphicData>
        </a:graphic>
      </p:graphicFrame>
      <p:pic>
        <p:nvPicPr>
          <p:cNvPr id="6146" name="Picture 2" descr="http://textflow.mheducation.com/books/1259354970/images/chapter_head11.jpg">
            <a:extLst>
              <a:ext uri="{FF2B5EF4-FFF2-40B4-BE49-F238E27FC236}">
                <a16:creationId xmlns:a16="http://schemas.microsoft.com/office/drawing/2014/main" id="{D81CD7A5-33BC-4A4E-B463-6F0C3910BEA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9332" y="383722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457940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DEFF8D12-1788-494A-84C9-B42EFD9C7FB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2497817"/>
              </p:ext>
            </p:extLst>
          </p:nvPr>
        </p:nvGraphicFramePr>
        <p:xfrm>
          <a:off x="457200" y="1378408"/>
          <a:ext cx="11249525" cy="4793791"/>
        </p:xfrm>
        <a:graphic>
          <a:graphicData uri="http://schemas.openxmlformats.org/drawingml/2006/table">
            <a:tbl>
              <a:tblPr/>
              <a:tblGrid>
                <a:gridCol w="11249525">
                  <a:extLst>
                    <a:ext uri="{9D8B030D-6E8A-4147-A177-3AD203B41FA5}">
                      <a16:colId xmlns:a16="http://schemas.microsoft.com/office/drawing/2014/main" val="2570158911"/>
                    </a:ext>
                  </a:extLst>
                </a:gridCol>
              </a:tblGrid>
              <a:tr h="1078603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13-1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Use financial statements and market comparable to estimate firm value.</a:t>
                      </a:r>
                      <a:endParaRPr lang="en-US" sz="2400" dirty="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20302786"/>
                  </a:ext>
                </a:extLst>
              </a:tr>
              <a:tr h="1557982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13-2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Calculate the intrinsic value of a firm using either a constant-growth or multistage dividend discount model.</a:t>
                      </a:r>
                      <a:endParaRPr lang="en-US" sz="240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8130807"/>
                  </a:ext>
                </a:extLst>
              </a:tr>
              <a:tr h="1078603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13-3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Assess the growth prospects of a firm, and relate growth opportunities to the P/E ratio.</a:t>
                      </a:r>
                      <a:endParaRPr lang="en-US" sz="2400" dirty="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61894871"/>
                  </a:ext>
                </a:extLst>
              </a:tr>
              <a:tr h="1078603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13-4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Value a firm using free cash flow models.</a:t>
                      </a:r>
                      <a:endParaRPr lang="en-US" sz="2400" dirty="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0152423"/>
                  </a:ext>
                </a:extLst>
              </a:tr>
            </a:tbl>
          </a:graphicData>
        </a:graphic>
      </p:graphicFrame>
      <p:pic>
        <p:nvPicPr>
          <p:cNvPr id="7170" name="Picture 2" descr="http://textflow.mheducation.com/books/1259354970/images/chapter_head13.jpg">
            <a:extLst>
              <a:ext uri="{FF2B5EF4-FFF2-40B4-BE49-F238E27FC236}">
                <a16:creationId xmlns:a16="http://schemas.microsoft.com/office/drawing/2014/main" id="{0C24149D-FF68-4C47-A14F-9A1771B1356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7932" y="235868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340283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09ADED87-5A35-47C3-9EBF-9B6C255673E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34399353"/>
              </p:ext>
            </p:extLst>
          </p:nvPr>
        </p:nvGraphicFramePr>
        <p:xfrm>
          <a:off x="360946" y="1592035"/>
          <a:ext cx="11586411" cy="4026711"/>
        </p:xfrm>
        <a:graphic>
          <a:graphicData uri="http://schemas.openxmlformats.org/drawingml/2006/table">
            <a:tbl>
              <a:tblPr/>
              <a:tblGrid>
                <a:gridCol w="11586411">
                  <a:extLst>
                    <a:ext uri="{9D8B030D-6E8A-4147-A177-3AD203B41FA5}">
                      <a16:colId xmlns:a16="http://schemas.microsoft.com/office/drawing/2014/main" val="3240385891"/>
                    </a:ext>
                  </a:extLst>
                </a:gridCol>
              </a:tblGrid>
              <a:tr h="1169045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15-1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Calculate the profit to various option positions as a function of ultimate security prices.</a:t>
                      </a:r>
                      <a:endParaRPr lang="en-US" sz="2400" dirty="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1308588"/>
                  </a:ext>
                </a:extLst>
              </a:tr>
              <a:tr h="1169045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15-2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Formulate option strategies to modify portfolio risk-return attributes.</a:t>
                      </a:r>
                      <a:endParaRPr lang="en-US" sz="240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85725200"/>
                  </a:ext>
                </a:extLst>
              </a:tr>
              <a:tr h="1688621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15-3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Identify embedded options in various securities and determine how option characteristics affect the prices of those securities.</a:t>
                      </a:r>
                      <a:endParaRPr lang="en-US" sz="2400" dirty="0">
                        <a:effectLst/>
                      </a:endParaRPr>
                    </a:p>
                  </a:txBody>
                  <a:tcPr marL="95250" marR="9525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01868287"/>
                  </a:ext>
                </a:extLst>
              </a:tr>
            </a:tbl>
          </a:graphicData>
        </a:graphic>
      </p:graphicFrame>
      <p:pic>
        <p:nvPicPr>
          <p:cNvPr id="8194" name="Picture 2" descr="http://textflow.mheducation.com/figures/1259354970/chapter15.jpg">
            <a:extLst>
              <a:ext uri="{FF2B5EF4-FFF2-40B4-BE49-F238E27FC236}">
                <a16:creationId xmlns:a16="http://schemas.microsoft.com/office/drawing/2014/main" id="{71B79850-F33F-4AD9-AC37-751979176C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147" y="563336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1045965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B65238F2-360F-4CFA-A1ED-2AD53B4D421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8249764"/>
              </p:ext>
            </p:extLst>
          </p:nvPr>
        </p:nvGraphicFramePr>
        <p:xfrm>
          <a:off x="577516" y="1575707"/>
          <a:ext cx="11309684" cy="4735285"/>
        </p:xfrm>
        <a:graphic>
          <a:graphicData uri="http://schemas.openxmlformats.org/drawingml/2006/table">
            <a:tbl>
              <a:tblPr/>
              <a:tblGrid>
                <a:gridCol w="11309684">
                  <a:extLst>
                    <a:ext uri="{9D8B030D-6E8A-4147-A177-3AD203B41FA5}">
                      <a16:colId xmlns:a16="http://schemas.microsoft.com/office/drawing/2014/main" val="2314880974"/>
                    </a:ext>
                  </a:extLst>
                </a:gridCol>
              </a:tblGrid>
              <a:tr h="947057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16-1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Identify the features of an option that affect its market value.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01353405"/>
                  </a:ext>
                </a:extLst>
              </a:tr>
              <a:tr h="947057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16-2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Compute an option value in two-scenario and binomial models of the economy.</a:t>
                      </a:r>
                      <a:endParaRPr lang="en-US" sz="240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1137145"/>
                  </a:ext>
                </a:extLst>
              </a:tr>
              <a:tr h="947057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16-3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Compute the Black-Scholes value and implied volatility of an option.</a:t>
                      </a:r>
                      <a:endParaRPr lang="en-US" sz="240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7188725"/>
                  </a:ext>
                </a:extLst>
              </a:tr>
              <a:tr h="947057">
                <a:tc>
                  <a:txBody>
                    <a:bodyPr/>
                    <a:lstStyle/>
                    <a:p>
                      <a:pPr algn="l"/>
                      <a:r>
                        <a:rPr lang="en-US" sz="2400" b="1">
                          <a:solidFill>
                            <a:srgbClr val="FFFFFF"/>
                          </a:solidFill>
                          <a:effectLst/>
                        </a:rPr>
                        <a:t>LO 16-4</a:t>
                      </a:r>
                      <a:endParaRPr lang="en-US" sz="2400">
                        <a:effectLst/>
                      </a:endParaRPr>
                    </a:p>
                    <a:p>
                      <a:pPr algn="l"/>
                      <a:r>
                        <a:rPr lang="en-US" sz="2400" b="1">
                          <a:effectLst/>
                        </a:rPr>
                        <a:t>Compute the proper relationship between call and put prices.</a:t>
                      </a:r>
                      <a:endParaRPr lang="en-US" sz="240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66045263"/>
                  </a:ext>
                </a:extLst>
              </a:tr>
              <a:tr h="947057">
                <a:tc>
                  <a:txBody>
                    <a:bodyPr/>
                    <a:lstStyle/>
                    <a:p>
                      <a:pPr algn="l"/>
                      <a:r>
                        <a:rPr lang="en-US" sz="2400" b="1" dirty="0">
                          <a:solidFill>
                            <a:srgbClr val="FFFFFF"/>
                          </a:solidFill>
                          <a:effectLst/>
                        </a:rPr>
                        <a:t>LO 16-5</a:t>
                      </a:r>
                      <a:endParaRPr lang="en-US" sz="2400" dirty="0">
                        <a:effectLst/>
                      </a:endParaRPr>
                    </a:p>
                    <a:p>
                      <a:pPr algn="l"/>
                      <a:r>
                        <a:rPr lang="en-US" sz="2400" b="1" dirty="0">
                          <a:effectLst/>
                        </a:rPr>
                        <a:t>Compute the hedge ratio of an option, and use that ratio to manage risk.</a:t>
                      </a:r>
                      <a:endParaRPr lang="en-US" sz="2400" dirty="0">
                        <a:effectLst/>
                      </a:endParaRPr>
                    </a:p>
                  </a:txBody>
                  <a:tcPr marL="90653" marR="90653" marT="43513" marB="43513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BABCBE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94718766"/>
                  </a:ext>
                </a:extLst>
              </a:tr>
            </a:tbl>
          </a:graphicData>
        </a:graphic>
      </p:graphicFrame>
      <p:pic>
        <p:nvPicPr>
          <p:cNvPr id="9220" name="Picture 4" descr="http://textflow.mheducation.com/books/1259354970/images/chapter_head16.jpg">
            <a:extLst>
              <a:ext uri="{FF2B5EF4-FFF2-40B4-BE49-F238E27FC236}">
                <a16:creationId xmlns:a16="http://schemas.microsoft.com/office/drawing/2014/main" id="{FD13133F-F824-4A76-BD8E-A8AFD74F93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03146" y="547007"/>
            <a:ext cx="4667250" cy="1028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0256443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23</TotalTime>
  <Words>859</Words>
  <Application>Microsoft Office PowerPoint</Application>
  <PresentationFormat>Widescreen</PresentationFormat>
  <Paragraphs>106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javad kashefi</dc:creator>
  <cp:lastModifiedBy>javad kashefi</cp:lastModifiedBy>
  <cp:revision>1</cp:revision>
  <dcterms:created xsi:type="dcterms:W3CDTF">2018-12-03T01:38:21Z</dcterms:created>
  <dcterms:modified xsi:type="dcterms:W3CDTF">2018-12-03T02:02:05Z</dcterms:modified>
</cp:coreProperties>
</file>