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>
        <p:scale>
          <a:sx n="80" d="100"/>
          <a:sy n="80" d="100"/>
        </p:scale>
        <p:origin x="81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91C1E-23AB-4E9A-B90E-EB5CF8F5AEC1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59EA1-8816-4789-97AF-7D26DBE6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7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5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0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2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6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E822-412A-4E3A-A56E-1B9A44567D9A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462B-8483-46D6-BA81-A296CB49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4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475DD4-3E9C-4475-883B-640B953D9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97547"/>
              </p:ext>
            </p:extLst>
          </p:nvPr>
        </p:nvGraphicFramePr>
        <p:xfrm>
          <a:off x="881742" y="1681843"/>
          <a:ext cx="10940143" cy="4439916"/>
        </p:xfrm>
        <a:graphic>
          <a:graphicData uri="http://schemas.openxmlformats.org/drawingml/2006/table">
            <a:tbl>
              <a:tblPr/>
              <a:tblGrid>
                <a:gridCol w="10940143">
                  <a:extLst>
                    <a:ext uri="{9D8B030D-6E8A-4147-A177-3AD203B41FA5}">
                      <a16:colId xmlns:a16="http://schemas.microsoft.com/office/drawing/2014/main" val="1883274855"/>
                    </a:ext>
                  </a:extLst>
                </a:gridCol>
              </a:tblGrid>
              <a:tr h="80725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LO 5-1</a:t>
                      </a:r>
                      <a:endParaRPr lang="en-US" sz="1600" dirty="0">
                        <a:effectLst/>
                      </a:endParaRPr>
                    </a:p>
                    <a:p>
                      <a:pPr algn="l"/>
                      <a:r>
                        <a:rPr lang="en-US" sz="1600" b="1" dirty="0">
                          <a:effectLst/>
                        </a:rPr>
                        <a:t>Compute various measures of return on multi-year investments.</a:t>
                      </a:r>
                      <a:endParaRPr lang="en-US" sz="1600" dirty="0">
                        <a:effectLst/>
                      </a:endParaRPr>
                    </a:p>
                  </a:txBody>
                  <a:tcPr marL="82412" marR="82412" marT="39558" marB="39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16206"/>
                  </a:ext>
                </a:extLst>
              </a:tr>
              <a:tr h="12916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LO 5-2</a:t>
                      </a:r>
                      <a:endParaRPr lang="en-US" sz="1600" dirty="0">
                        <a:effectLst/>
                      </a:endParaRPr>
                    </a:p>
                    <a:p>
                      <a:pPr algn="l"/>
                      <a:r>
                        <a:rPr lang="en-US" sz="1600" b="1" dirty="0">
                          <a:effectLst/>
                        </a:rPr>
                        <a:t>Use either historical data on the past performance of stocks and bonds or forward-looking scenario analysis to characterize the risk and return features of these investments.</a:t>
                      </a:r>
                      <a:endParaRPr lang="en-US" sz="1600" dirty="0">
                        <a:effectLst/>
                      </a:endParaRPr>
                    </a:p>
                  </a:txBody>
                  <a:tcPr marL="82412" marR="82412" marT="39558" marB="39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01129"/>
                  </a:ext>
                </a:extLst>
              </a:tr>
              <a:tr h="12916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LO 5-3</a:t>
                      </a:r>
                      <a:endParaRPr lang="en-US" sz="1600" dirty="0">
                        <a:effectLst/>
                      </a:endParaRPr>
                    </a:p>
                    <a:p>
                      <a:pPr algn="l"/>
                      <a:r>
                        <a:rPr lang="en-US" sz="1600" b="1" dirty="0">
                          <a:effectLst/>
                        </a:rPr>
                        <a:t>Determine the expected return and risk of portfolios that are constructed by combining risky assets with risk-free investments in Treasury bills.</a:t>
                      </a:r>
                      <a:endParaRPr lang="en-US" sz="1600" dirty="0">
                        <a:effectLst/>
                      </a:endParaRPr>
                    </a:p>
                  </a:txBody>
                  <a:tcPr marL="82412" marR="82412" marT="39558" marB="39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12246"/>
                  </a:ext>
                </a:extLst>
              </a:tr>
              <a:tr h="104943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LO 5-4</a:t>
                      </a:r>
                      <a:endParaRPr lang="en-US" sz="1600" dirty="0">
                        <a:effectLst/>
                      </a:endParaRPr>
                    </a:p>
                    <a:p>
                      <a:pPr algn="l"/>
                      <a:r>
                        <a:rPr lang="en-US" sz="1600" b="1" dirty="0">
                          <a:effectLst/>
                        </a:rPr>
                        <a:t>Use the Sharpe ratio to evaluate the performance of a portfolio and provide a guide for capital allocation.</a:t>
                      </a:r>
                      <a:endParaRPr lang="en-US" sz="1600" dirty="0">
                        <a:effectLst/>
                      </a:endParaRPr>
                    </a:p>
                  </a:txBody>
                  <a:tcPr marL="82412" marR="82412" marT="39558" marB="39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79812"/>
                  </a:ext>
                </a:extLst>
              </a:tr>
            </a:tbl>
          </a:graphicData>
        </a:graphic>
      </p:graphicFrame>
      <p:pic>
        <p:nvPicPr>
          <p:cNvPr id="1026" name="Picture 2" descr="http://textflow.mheducation.com/figures/1259354970/chapter5.jpg">
            <a:extLst>
              <a:ext uri="{FF2B5EF4-FFF2-40B4-BE49-F238E27FC236}">
                <a16:creationId xmlns:a16="http://schemas.microsoft.com/office/drawing/2014/main" id="{35D816EC-56A1-49A2-B4F3-316D2CB0A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832" y="481693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96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033425-CADA-4AD6-9E81-781B0DD808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36140"/>
              </p:ext>
            </p:extLst>
          </p:nvPr>
        </p:nvGraphicFramePr>
        <p:xfrm>
          <a:off x="565484" y="1404518"/>
          <a:ext cx="11020927" cy="5056441"/>
        </p:xfrm>
        <a:graphic>
          <a:graphicData uri="http://schemas.openxmlformats.org/drawingml/2006/table">
            <a:tbl>
              <a:tblPr/>
              <a:tblGrid>
                <a:gridCol w="11020927">
                  <a:extLst>
                    <a:ext uri="{9D8B030D-6E8A-4147-A177-3AD203B41FA5}">
                      <a16:colId xmlns:a16="http://schemas.microsoft.com/office/drawing/2014/main" val="2526703303"/>
                    </a:ext>
                  </a:extLst>
                </a:gridCol>
              </a:tblGrid>
              <a:tr h="128357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17-1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Calculate the profit on futures positions as a function of current and eventual futures prices.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965383"/>
                  </a:ext>
                </a:extLst>
              </a:tr>
              <a:tr h="943216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17-2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Formulate futures market strategies for hedging or speculative purposes.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02843"/>
                  </a:ext>
                </a:extLst>
              </a:tr>
              <a:tr h="943216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17-3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Compute the futures price appropriate to a given price on the underlying asset.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29500"/>
                  </a:ext>
                </a:extLst>
              </a:tr>
              <a:tr h="943216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17-4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Design arbitrage strategies to exploit futures market mispricing.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250150"/>
                  </a:ext>
                </a:extLst>
              </a:tr>
              <a:tr h="94321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17-5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Determine how swaps can be used to mitigate interest rate risk.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259088"/>
                  </a:ext>
                </a:extLst>
              </a:tr>
            </a:tbl>
          </a:graphicData>
        </a:graphic>
      </p:graphicFrame>
      <p:pic>
        <p:nvPicPr>
          <p:cNvPr id="10242" name="Picture 2" descr="http://textflow.mheducation.com/books/1259354970/images/chapter_head17.jpg">
            <a:extLst>
              <a:ext uri="{FF2B5EF4-FFF2-40B4-BE49-F238E27FC236}">
                <a16:creationId xmlns:a16="http://schemas.microsoft.com/office/drawing/2014/main" id="{40F1C047-E115-46DC-9318-A902674C6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166687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39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1A9807-EC76-40B8-B0C0-4C318A35D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220743"/>
              </p:ext>
            </p:extLst>
          </p:nvPr>
        </p:nvGraphicFramePr>
        <p:xfrm>
          <a:off x="423111" y="1592036"/>
          <a:ext cx="11345777" cy="5143390"/>
        </p:xfrm>
        <a:graphic>
          <a:graphicData uri="http://schemas.openxmlformats.org/drawingml/2006/table">
            <a:tbl>
              <a:tblPr/>
              <a:tblGrid>
                <a:gridCol w="11345777">
                  <a:extLst>
                    <a:ext uri="{9D8B030D-6E8A-4147-A177-3AD203B41FA5}">
                      <a16:colId xmlns:a16="http://schemas.microsoft.com/office/drawing/2014/main" val="1658162297"/>
                    </a:ext>
                  </a:extLst>
                </a:gridCol>
              </a:tblGrid>
              <a:tr h="77702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18-1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Compute risk-adjusted rates of return, and use them to evaluate investment performance.</a:t>
                      </a:r>
                      <a:endParaRPr lang="en-US" sz="2400" dirty="0">
                        <a:effectLst/>
                      </a:endParaRPr>
                    </a:p>
                  </a:txBody>
                  <a:tcPr marL="80940" marR="80940" marT="38851" marB="38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43973"/>
                  </a:ext>
                </a:extLst>
              </a:tr>
              <a:tr h="1010132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18-2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Determine which risk-adjusted performance measure is appropriate in a variety of investment contexts.</a:t>
                      </a:r>
                      <a:endParaRPr lang="en-US" sz="2400">
                        <a:effectLst/>
                      </a:endParaRPr>
                    </a:p>
                  </a:txBody>
                  <a:tcPr marL="80940" marR="80940" marT="38851" marB="38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557902"/>
                  </a:ext>
                </a:extLst>
              </a:tr>
              <a:tr h="777025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18-3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Apply style analysis to assess portfolio strategy.</a:t>
                      </a:r>
                      <a:endParaRPr lang="en-US" sz="2400">
                        <a:effectLst/>
                      </a:endParaRPr>
                    </a:p>
                  </a:txBody>
                  <a:tcPr marL="80940" marR="80940" marT="38851" marB="38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37144"/>
                  </a:ext>
                </a:extLst>
              </a:tr>
              <a:tr h="1010132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18-4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Decompose portfolio returns into components attributable to asset allocation choices versus security selection choices.</a:t>
                      </a:r>
                      <a:endParaRPr lang="en-US" sz="2400">
                        <a:effectLst/>
                      </a:endParaRPr>
                    </a:p>
                  </a:txBody>
                  <a:tcPr marL="80940" marR="80940" marT="38851" marB="38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84383"/>
                  </a:ext>
                </a:extLst>
              </a:tr>
              <a:tr h="77702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18-5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Assess the presence and value of market-timing ability.</a:t>
                      </a:r>
                      <a:endParaRPr lang="en-US" sz="2400" dirty="0">
                        <a:effectLst/>
                      </a:endParaRPr>
                    </a:p>
                  </a:txBody>
                  <a:tcPr marL="80940" marR="80940" marT="38851" marB="38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62530"/>
                  </a:ext>
                </a:extLst>
              </a:tr>
            </a:tbl>
          </a:graphicData>
        </a:graphic>
      </p:graphicFrame>
      <p:pic>
        <p:nvPicPr>
          <p:cNvPr id="11266" name="Picture 2" descr="http://textflow.mheducation.com/figures/1259354970/chapter18.jpg">
            <a:extLst>
              <a:ext uri="{FF2B5EF4-FFF2-40B4-BE49-F238E27FC236}">
                <a16:creationId xmlns:a16="http://schemas.microsoft.com/office/drawing/2014/main" id="{62409CC0-65BD-4B59-AF80-E484EDD75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33" y="563336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96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18D158-6F0F-4FFB-8355-70664580F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171589"/>
              </p:ext>
            </p:extLst>
          </p:nvPr>
        </p:nvGraphicFramePr>
        <p:xfrm>
          <a:off x="360946" y="1335505"/>
          <a:ext cx="11694695" cy="5305977"/>
        </p:xfrm>
        <a:graphic>
          <a:graphicData uri="http://schemas.openxmlformats.org/drawingml/2006/table">
            <a:tbl>
              <a:tblPr/>
              <a:tblGrid>
                <a:gridCol w="11694695">
                  <a:extLst>
                    <a:ext uri="{9D8B030D-6E8A-4147-A177-3AD203B41FA5}">
                      <a16:colId xmlns:a16="http://schemas.microsoft.com/office/drawing/2014/main" val="1189189323"/>
                    </a:ext>
                  </a:extLst>
                </a:gridCol>
              </a:tblGrid>
              <a:tr h="95296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Show how covariance and correlation affect the power of diversification to reduce portfolio risk.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773888"/>
                  </a:ext>
                </a:extLst>
              </a:tr>
              <a:tr h="73305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6-2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Calculate mean, variance, and covariance using either historical data or scenario analysis.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12816"/>
                  </a:ext>
                </a:extLst>
              </a:tr>
              <a:tr h="73305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6-3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Construct efficient portfolios and use the Sharpe ratio to evaluate portfolio efficiency.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59499"/>
                  </a:ext>
                </a:extLst>
              </a:tr>
              <a:tr h="73305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6-4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Calculate the composition of the optimal risky portfolio.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8370"/>
                  </a:ext>
                </a:extLst>
              </a:tr>
              <a:tr h="95296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Use index models to analyze the risk and return characteristics of securities and portfolios.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89337"/>
                  </a:ext>
                </a:extLst>
              </a:tr>
              <a:tr h="73305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6-6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Understand the effect of investment horizon on portfolio risk.</a:t>
                      </a:r>
                      <a:endParaRPr lang="en-US" sz="2400" dirty="0">
                        <a:effectLst/>
                      </a:endParaRPr>
                    </a:p>
                  </a:txBody>
                  <a:tcPr marL="68676" marR="68676" marT="32965" marB="329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26584"/>
                  </a:ext>
                </a:extLst>
              </a:tr>
            </a:tbl>
          </a:graphicData>
        </a:graphic>
      </p:graphicFrame>
      <p:pic>
        <p:nvPicPr>
          <p:cNvPr id="2050" name="Picture 2" descr="http://textflow.mheducation.com/books/1259354970/images/chapter_head6.jpg">
            <a:extLst>
              <a:ext uri="{FF2B5EF4-FFF2-40B4-BE49-F238E27FC236}">
                <a16:creationId xmlns:a16="http://schemas.microsoft.com/office/drawing/2014/main" id="{1D42E9F1-914D-4CC4-A633-34D2C3F7C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133" y="170006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0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137C90-7CC3-42CF-9216-A088E62BA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153054"/>
              </p:ext>
            </p:extLst>
          </p:nvPr>
        </p:nvGraphicFramePr>
        <p:xfrm>
          <a:off x="1925052" y="1443789"/>
          <a:ext cx="8530389" cy="5364418"/>
        </p:xfrm>
        <a:graphic>
          <a:graphicData uri="http://schemas.openxmlformats.org/drawingml/2006/table">
            <a:tbl>
              <a:tblPr/>
              <a:tblGrid>
                <a:gridCol w="8530389">
                  <a:extLst>
                    <a:ext uri="{9D8B030D-6E8A-4147-A177-3AD203B41FA5}">
                      <a16:colId xmlns:a16="http://schemas.microsoft.com/office/drawing/2014/main" val="3407921938"/>
                    </a:ext>
                  </a:extLst>
                </a:gridCol>
              </a:tblGrid>
              <a:tr h="94663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7-1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Use the implications of capital market theory to estimate security risk premiums.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475180"/>
                  </a:ext>
                </a:extLst>
              </a:tr>
              <a:tr h="66264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7-2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Construct and use the security market line.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714753"/>
                  </a:ext>
                </a:extLst>
              </a:tr>
              <a:tr h="94663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7-3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Specify and use a multifactor security market line.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12002"/>
                  </a:ext>
                </a:extLst>
              </a:tr>
              <a:tr h="123062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7-4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Take advantage of an arbitrage opportunity with a portfolio that includes mispriced securities.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08051"/>
                  </a:ext>
                </a:extLst>
              </a:tr>
              <a:tr h="94663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7-5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Use arbitrage pricing theory with more than one factor to identify mispriced securities.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29292"/>
                  </a:ext>
                </a:extLst>
              </a:tr>
            </a:tbl>
          </a:graphicData>
        </a:graphic>
      </p:graphicFrame>
      <p:pic>
        <p:nvPicPr>
          <p:cNvPr id="3076" name="Picture 4" descr="http://textflow.mheducation.com/books/1259354970/images/chapter_head7.jpg">
            <a:extLst>
              <a:ext uri="{FF2B5EF4-FFF2-40B4-BE49-F238E27FC236}">
                <a16:creationId xmlns:a16="http://schemas.microsoft.com/office/drawing/2014/main" id="{D13E7553-B682-49A9-8557-66277188B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34" y="296026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9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C8FDC2-1A64-42B3-AC33-7824AAF46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0285"/>
              </p:ext>
            </p:extLst>
          </p:nvPr>
        </p:nvGraphicFramePr>
        <p:xfrm>
          <a:off x="310244" y="1575706"/>
          <a:ext cx="11756570" cy="5119006"/>
        </p:xfrm>
        <a:graphic>
          <a:graphicData uri="http://schemas.openxmlformats.org/drawingml/2006/table">
            <a:tbl>
              <a:tblPr/>
              <a:tblGrid>
                <a:gridCol w="11756570">
                  <a:extLst>
                    <a:ext uri="{9D8B030D-6E8A-4147-A177-3AD203B41FA5}">
                      <a16:colId xmlns:a16="http://schemas.microsoft.com/office/drawing/2014/main" val="509594290"/>
                    </a:ext>
                  </a:extLst>
                </a:gridCol>
              </a:tblGrid>
              <a:tr h="128371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8-1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Demonstrate why security price changes should be essentially unpredictable in an efficient market.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94480"/>
                  </a:ext>
                </a:extLst>
              </a:tr>
              <a:tr h="127842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8-2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Cite evidence that supports and contradicts the efficient market hypothesis.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65691"/>
                  </a:ext>
                </a:extLst>
              </a:tr>
              <a:tr h="127842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8-3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Provide interpretations of various stock market “anomalies.”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95428"/>
                  </a:ext>
                </a:extLst>
              </a:tr>
              <a:tr h="127842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8-4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Formulate investment strategies that make sense in informationally efficient markets.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21997"/>
                  </a:ext>
                </a:extLst>
              </a:tr>
            </a:tbl>
          </a:graphicData>
        </a:graphic>
      </p:graphicFrame>
      <p:pic>
        <p:nvPicPr>
          <p:cNvPr id="4100" name="Picture 4" descr="http://textflow.mheducation.com/books/1259354970/images/chapter_head8.jpg">
            <a:extLst>
              <a:ext uri="{FF2B5EF4-FFF2-40B4-BE49-F238E27FC236}">
                <a16:creationId xmlns:a16="http://schemas.microsoft.com/office/drawing/2014/main" id="{0CC74067-AE50-41FA-8322-7978870A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16378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93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4ECA30-B6CA-4055-8E2C-E5CE44D79A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91761"/>
              </p:ext>
            </p:extLst>
          </p:nvPr>
        </p:nvGraphicFramePr>
        <p:xfrm>
          <a:off x="409074" y="1140588"/>
          <a:ext cx="11562347" cy="5955633"/>
        </p:xfrm>
        <a:graphic>
          <a:graphicData uri="http://schemas.openxmlformats.org/drawingml/2006/table">
            <a:tbl>
              <a:tblPr/>
              <a:tblGrid>
                <a:gridCol w="11562347">
                  <a:extLst>
                    <a:ext uri="{9D8B030D-6E8A-4147-A177-3AD203B41FA5}">
                      <a16:colId xmlns:a16="http://schemas.microsoft.com/office/drawing/2014/main" val="721925950"/>
                    </a:ext>
                  </a:extLst>
                </a:gridCol>
              </a:tblGrid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10-1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Explain the general terms of a bond contract and how bond prices are quoted in the financial press.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60445"/>
                  </a:ext>
                </a:extLst>
              </a:tr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10-2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Compute a bond's price given its yield to maturity, and compute its yield to maturity given its price.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16241"/>
                  </a:ext>
                </a:extLst>
              </a:tr>
              <a:tr h="60709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10-3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Calculate how bond prices will change over time for a given interest rate projection.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40158"/>
                  </a:ext>
                </a:extLst>
              </a:tr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10-4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Describe call, convertibility, and sinking fund provisions, and analyze how these provisions affect a bond's price and yield to maturity.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68679"/>
                  </a:ext>
                </a:extLst>
              </a:tr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10-5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Identify the determinants of bond safety and rating and how credit risk is reflected in bond yields and the prices of credit default swaps.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74760"/>
                  </a:ext>
                </a:extLst>
              </a:tr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10-6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Calculate several measures of bond return, and demonstrate how these measures may be affected by taxes.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26231"/>
                  </a:ext>
                </a:extLst>
              </a:tr>
              <a:tr h="8914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LO 10-7</a:t>
                      </a:r>
                      <a:endParaRPr lang="en-US" sz="1800" dirty="0">
                        <a:effectLst/>
                      </a:endParaRPr>
                    </a:p>
                    <a:p>
                      <a:pPr algn="l"/>
                      <a:r>
                        <a:rPr lang="en-US" sz="1800" b="1" dirty="0">
                          <a:effectLst/>
                        </a:rPr>
                        <a:t>Analyze the factors likely to affect the shape of the yield curve at any time, and impute forward rates from the yield curve.</a:t>
                      </a:r>
                      <a:endParaRPr lang="en-US" sz="1800" dirty="0">
                        <a:effectLst/>
                      </a:endParaRPr>
                    </a:p>
                  </a:txBody>
                  <a:tcPr marL="51507" marR="51507" marT="24724" marB="24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89747"/>
                  </a:ext>
                </a:extLst>
              </a:tr>
            </a:tbl>
          </a:graphicData>
        </a:graphic>
      </p:graphicFrame>
      <p:pic>
        <p:nvPicPr>
          <p:cNvPr id="5124" name="Picture 4" descr="http://textflow.mheducation.com/figures/1259354970/chapter10.jpg">
            <a:extLst>
              <a:ext uri="{FF2B5EF4-FFF2-40B4-BE49-F238E27FC236}">
                <a16:creationId xmlns:a16="http://schemas.microsoft.com/office/drawing/2014/main" id="{4FC23B64-E870-4D11-ADD0-7D997F883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060" y="111888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04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D9EF23-1E68-4731-A077-801C673134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992374"/>
              </p:ext>
            </p:extLst>
          </p:nvPr>
        </p:nvGraphicFramePr>
        <p:xfrm>
          <a:off x="264695" y="1412422"/>
          <a:ext cx="11598441" cy="4764540"/>
        </p:xfrm>
        <a:graphic>
          <a:graphicData uri="http://schemas.openxmlformats.org/drawingml/2006/table">
            <a:tbl>
              <a:tblPr/>
              <a:tblGrid>
                <a:gridCol w="11598441">
                  <a:extLst>
                    <a:ext uri="{9D8B030D-6E8A-4147-A177-3AD203B41FA5}">
                      <a16:colId xmlns:a16="http://schemas.microsoft.com/office/drawing/2014/main" val="1789543227"/>
                    </a:ext>
                  </a:extLst>
                </a:gridCol>
              </a:tblGrid>
              <a:tr h="9529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11-1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Analyze the features of a bond that affect the sensitivity of its price to interest rates.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44164"/>
                  </a:ext>
                </a:extLst>
              </a:tr>
              <a:tr h="952908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11-2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Compute the duration of bonds, and use duration to measure interest rate sensitivity.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59456"/>
                  </a:ext>
                </a:extLst>
              </a:tr>
              <a:tr h="952908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11-3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Show how convexity affects the response of bond prices to changes in interest rates.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95142"/>
                  </a:ext>
                </a:extLst>
              </a:tr>
              <a:tr h="952908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11-4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Formulate fixed-income immunization strategies for various investment horizons.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6432"/>
                  </a:ext>
                </a:extLst>
              </a:tr>
              <a:tr h="9529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11-5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Analyze the choices to be made in an actively managed bond portfolio.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66277"/>
                  </a:ext>
                </a:extLst>
              </a:tr>
            </a:tbl>
          </a:graphicData>
        </a:graphic>
      </p:graphicFrame>
      <p:pic>
        <p:nvPicPr>
          <p:cNvPr id="6146" name="Picture 2" descr="http://textflow.mheducation.com/books/1259354970/images/chapter_head11.jpg">
            <a:extLst>
              <a:ext uri="{FF2B5EF4-FFF2-40B4-BE49-F238E27FC236}">
                <a16:creationId xmlns:a16="http://schemas.microsoft.com/office/drawing/2014/main" id="{D81CD7A5-33BC-4A4E-B463-6F0C3910B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32" y="383722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79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FF8D12-1788-494A-84C9-B42EFD9C7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497817"/>
              </p:ext>
            </p:extLst>
          </p:nvPr>
        </p:nvGraphicFramePr>
        <p:xfrm>
          <a:off x="457200" y="1378408"/>
          <a:ext cx="11249525" cy="4793791"/>
        </p:xfrm>
        <a:graphic>
          <a:graphicData uri="http://schemas.openxmlformats.org/drawingml/2006/table">
            <a:tbl>
              <a:tblPr/>
              <a:tblGrid>
                <a:gridCol w="11249525">
                  <a:extLst>
                    <a:ext uri="{9D8B030D-6E8A-4147-A177-3AD203B41FA5}">
                      <a16:colId xmlns:a16="http://schemas.microsoft.com/office/drawing/2014/main" val="2570158911"/>
                    </a:ext>
                  </a:extLst>
                </a:gridCol>
              </a:tblGrid>
              <a:tr h="107860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13-1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Use financial statements and market comparable to estimate firm value.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02786"/>
                  </a:ext>
                </a:extLst>
              </a:tr>
              <a:tr h="1557982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13-2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Calculate the intrinsic value of a firm using either a constant-growth or multistage dividend discount model.</a:t>
                      </a:r>
                      <a:endParaRPr lang="en-US" sz="240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130807"/>
                  </a:ext>
                </a:extLst>
              </a:tr>
              <a:tr h="107860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13-3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Assess the growth prospects of a firm, and relate growth opportunities to the P/E ratio.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894871"/>
                  </a:ext>
                </a:extLst>
              </a:tr>
              <a:tr h="107860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13-4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Value a firm using free cash flow models.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2423"/>
                  </a:ext>
                </a:extLst>
              </a:tr>
            </a:tbl>
          </a:graphicData>
        </a:graphic>
      </p:graphicFrame>
      <p:pic>
        <p:nvPicPr>
          <p:cNvPr id="7170" name="Picture 2" descr="http://textflow.mheducation.com/books/1259354970/images/chapter_head13.jpg">
            <a:extLst>
              <a:ext uri="{FF2B5EF4-FFF2-40B4-BE49-F238E27FC236}">
                <a16:creationId xmlns:a16="http://schemas.microsoft.com/office/drawing/2014/main" id="{0C24149D-FF68-4C47-A14F-9A1771B13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32" y="235868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2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ADED87-5A35-47C3-9EBF-9B6C25567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399353"/>
              </p:ext>
            </p:extLst>
          </p:nvPr>
        </p:nvGraphicFramePr>
        <p:xfrm>
          <a:off x="360946" y="1592035"/>
          <a:ext cx="11586411" cy="4026711"/>
        </p:xfrm>
        <a:graphic>
          <a:graphicData uri="http://schemas.openxmlformats.org/drawingml/2006/table">
            <a:tbl>
              <a:tblPr/>
              <a:tblGrid>
                <a:gridCol w="11586411">
                  <a:extLst>
                    <a:ext uri="{9D8B030D-6E8A-4147-A177-3AD203B41FA5}">
                      <a16:colId xmlns:a16="http://schemas.microsoft.com/office/drawing/2014/main" val="3240385891"/>
                    </a:ext>
                  </a:extLst>
                </a:gridCol>
              </a:tblGrid>
              <a:tr h="1169045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15-1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Calculate the profit to various option positions as a function of ultimate security prices.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08588"/>
                  </a:ext>
                </a:extLst>
              </a:tr>
              <a:tr h="1169045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15-2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Formulate option strategies to modify portfolio risk-return attributes.</a:t>
                      </a:r>
                      <a:endParaRPr lang="en-US" sz="240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25200"/>
                  </a:ext>
                </a:extLst>
              </a:tr>
              <a:tr h="168862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15-3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Identify embedded options in various securities and determine how option characteristics affect the prices of those securities.</a:t>
                      </a:r>
                      <a:endParaRPr lang="en-US" sz="2400" dirty="0">
                        <a:effectLst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68287"/>
                  </a:ext>
                </a:extLst>
              </a:tr>
            </a:tbl>
          </a:graphicData>
        </a:graphic>
      </p:graphicFrame>
      <p:pic>
        <p:nvPicPr>
          <p:cNvPr id="8194" name="Picture 2" descr="http://textflow.mheducation.com/figures/1259354970/chapter15.jpg">
            <a:extLst>
              <a:ext uri="{FF2B5EF4-FFF2-40B4-BE49-F238E27FC236}">
                <a16:creationId xmlns:a16="http://schemas.microsoft.com/office/drawing/2014/main" id="{71B79850-F33F-4AD9-AC37-751979176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47" y="563336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459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5238F2-360F-4CFA-A1ED-2AD53B4D4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249764"/>
              </p:ext>
            </p:extLst>
          </p:nvPr>
        </p:nvGraphicFramePr>
        <p:xfrm>
          <a:off x="577516" y="1575707"/>
          <a:ext cx="11309684" cy="4735285"/>
        </p:xfrm>
        <a:graphic>
          <a:graphicData uri="http://schemas.openxmlformats.org/drawingml/2006/table">
            <a:tbl>
              <a:tblPr/>
              <a:tblGrid>
                <a:gridCol w="11309684">
                  <a:extLst>
                    <a:ext uri="{9D8B030D-6E8A-4147-A177-3AD203B41FA5}">
                      <a16:colId xmlns:a16="http://schemas.microsoft.com/office/drawing/2014/main" val="2314880974"/>
                    </a:ext>
                  </a:extLst>
                </a:gridCol>
              </a:tblGrid>
              <a:tr h="94705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16-1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Identify the features of an option that affect its market value.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53405"/>
                  </a:ext>
                </a:extLst>
              </a:tr>
              <a:tr h="947057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16-2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Compute an option value in two-scenario and binomial models of the economy.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37145"/>
                  </a:ext>
                </a:extLst>
              </a:tr>
              <a:tr h="947057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16-3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Compute the Black-Scholes value and implied volatility of an option.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88725"/>
                  </a:ext>
                </a:extLst>
              </a:tr>
              <a:tr h="947057"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</a:rPr>
                        <a:t>LO 16-4</a:t>
                      </a:r>
                      <a:endParaRPr lang="en-US" sz="2400">
                        <a:effectLst/>
                      </a:endParaRPr>
                    </a:p>
                    <a:p>
                      <a:pPr algn="l"/>
                      <a:r>
                        <a:rPr lang="en-US" sz="2400" b="1">
                          <a:effectLst/>
                        </a:rPr>
                        <a:t>Compute the proper relationship between call and put prices.</a:t>
                      </a:r>
                      <a:endParaRPr lang="en-US" sz="240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045263"/>
                  </a:ext>
                </a:extLst>
              </a:tr>
              <a:tr h="94705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LO 16-5</a:t>
                      </a:r>
                      <a:endParaRPr lang="en-US" sz="2400" dirty="0">
                        <a:effectLst/>
                      </a:endParaRPr>
                    </a:p>
                    <a:p>
                      <a:pPr algn="l"/>
                      <a:r>
                        <a:rPr lang="en-US" sz="2400" b="1" dirty="0">
                          <a:effectLst/>
                        </a:rPr>
                        <a:t>Compute the hedge ratio of an option, and use that ratio to manage risk.</a:t>
                      </a:r>
                      <a:endParaRPr lang="en-US" sz="2400" dirty="0">
                        <a:effectLst/>
                      </a:endParaRPr>
                    </a:p>
                  </a:txBody>
                  <a:tcPr marL="90653" marR="90653" marT="43513" marB="4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B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18766"/>
                  </a:ext>
                </a:extLst>
              </a:tr>
            </a:tbl>
          </a:graphicData>
        </a:graphic>
      </p:graphicFrame>
      <p:pic>
        <p:nvPicPr>
          <p:cNvPr id="9220" name="Picture 4" descr="http://textflow.mheducation.com/books/1259354970/images/chapter_head16.jpg">
            <a:extLst>
              <a:ext uri="{FF2B5EF4-FFF2-40B4-BE49-F238E27FC236}">
                <a16:creationId xmlns:a16="http://schemas.microsoft.com/office/drawing/2014/main" id="{FD13133F-F824-4A76-BD8E-A8AFD74F9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46" y="547007"/>
            <a:ext cx="4667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56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859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javad kashefi</dc:creator>
  <cp:lastModifiedBy>javad kashefi</cp:lastModifiedBy>
  <cp:revision>1</cp:revision>
  <dcterms:created xsi:type="dcterms:W3CDTF">2018-12-03T01:38:21Z</dcterms:created>
  <dcterms:modified xsi:type="dcterms:W3CDTF">2018-12-03T02:02:05Z</dcterms:modified>
</cp:coreProperties>
</file>