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B7F"/>
    <a:srgbClr val="08425C"/>
    <a:srgbClr val="7B1F1F"/>
    <a:srgbClr val="053F85"/>
    <a:srgbClr val="057B5C"/>
    <a:srgbClr val="C58681"/>
    <a:srgbClr val="992727"/>
    <a:srgbClr val="073D55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9" autoAdjust="0"/>
  </p:normalViewPr>
  <p:slideViewPr>
    <p:cSldViewPr>
      <p:cViewPr varScale="1">
        <p:scale>
          <a:sx n="78" d="100"/>
          <a:sy n="78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5ED21CD-B0E0-4634-A133-599451056A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Tenth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286000" y="1967639"/>
            <a:ext cx="6629400" cy="76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 smtClean="0">
                <a:solidFill>
                  <a:schemeClr val="bg1"/>
                </a:solidFill>
              </a:rPr>
              <a:t>Options Markets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06361" y="1629085"/>
            <a:ext cx="1524000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8800" dirty="0" smtClean="0">
                <a:solidFill>
                  <a:schemeClr val="bg1"/>
                </a:solidFill>
              </a:rPr>
              <a:t>15	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Figure 15.2 Payoff, Profit to Call Option at Expiration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352550"/>
            <a:ext cx="658177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26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Figure 15.3 Payoff, Profit to Call Writers at Expiration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09700"/>
            <a:ext cx="6553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836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Figure 15.4 Payoff, Profit to Put Option at Expiration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214438"/>
            <a:ext cx="66675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34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versus Stock Investment</a:t>
            </a:r>
          </a:p>
          <a:p>
            <a:pPr lvl="1"/>
            <a:r>
              <a:rPr lang="en-US" dirty="0" smtClean="0"/>
              <a:t>Strategies</a:t>
            </a:r>
          </a:p>
          <a:p>
            <a:pPr lvl="2"/>
            <a:r>
              <a:rPr lang="en-US" sz="2800" dirty="0" smtClean="0"/>
              <a:t>Invest entirely in stock, 100 shares for $90 each</a:t>
            </a:r>
          </a:p>
          <a:p>
            <a:pPr lvl="2"/>
            <a:r>
              <a:rPr lang="en-US" sz="2800" dirty="0" smtClean="0"/>
              <a:t>Invest entirely in at-the-money options; buy 900 calls, each selling at $10</a:t>
            </a:r>
          </a:p>
          <a:p>
            <a:pPr lvl="2"/>
            <a:r>
              <a:rPr lang="en-US" sz="2800" dirty="0" smtClean="0"/>
              <a:t>Buy 100 call options for $1,000; invest remaining $8,000 in 6-month T-bills at 2% interest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264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price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RoR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74" y="1664748"/>
            <a:ext cx="81915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20" y="4495800"/>
            <a:ext cx="81915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707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15.5 </a:t>
            </a:r>
            <a:r>
              <a:rPr lang="en-US" dirty="0" err="1" smtClean="0"/>
              <a:t>RoR</a:t>
            </a:r>
            <a:r>
              <a:rPr lang="en-US" dirty="0" smtClean="0"/>
              <a:t> to Three Strategies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" y="1447800"/>
            <a:ext cx="8872538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847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61663" cy="4876800"/>
          </a:xfrm>
        </p:spPr>
        <p:txBody>
          <a:bodyPr/>
          <a:lstStyle/>
          <a:p>
            <a:r>
              <a:rPr lang="en-US" dirty="0" smtClean="0"/>
              <a:t>Option Strategies</a:t>
            </a:r>
          </a:p>
          <a:p>
            <a:pPr lvl="1"/>
            <a:r>
              <a:rPr lang="en-US" dirty="0" smtClean="0"/>
              <a:t>Protective put</a:t>
            </a:r>
          </a:p>
          <a:p>
            <a:pPr lvl="2"/>
            <a:r>
              <a:rPr lang="en-US" sz="2800" dirty="0" smtClean="0"/>
              <a:t>Asset combined with put option that guarantees minimum proceeds equal to put’s exercise price</a:t>
            </a:r>
          </a:p>
          <a:p>
            <a:pPr lvl="1"/>
            <a:r>
              <a:rPr lang="en-US" dirty="0" smtClean="0"/>
              <a:t>Risk management</a:t>
            </a:r>
          </a:p>
          <a:p>
            <a:pPr lvl="2"/>
            <a:r>
              <a:rPr lang="en-US" sz="2800" dirty="0" smtClean="0"/>
              <a:t>Strategies to limit risk of portfolio</a:t>
            </a:r>
          </a:p>
          <a:p>
            <a:pPr lvl="1"/>
            <a:r>
              <a:rPr lang="en-US" dirty="0" smtClean="0"/>
              <a:t>Covered call</a:t>
            </a:r>
          </a:p>
          <a:p>
            <a:pPr lvl="2"/>
            <a:r>
              <a:rPr lang="en-US" sz="2800" dirty="0" smtClean="0"/>
              <a:t>Writing call on asset together with buying asset</a:t>
            </a:r>
          </a:p>
        </p:txBody>
      </p:sp>
    </p:spTree>
    <p:extLst>
      <p:ext uri="{BB962C8B-B14F-4D97-AF65-F5344CB8AC3E}">
        <p14:creationId xmlns:p14="http://schemas.microsoft.com/office/powerpoint/2010/main" val="110524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Option Strategies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Straddle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Combination of call and put, each with same exercise price and expiration date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Spread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Combination of two or more call options/put options on same asset with differing exercise prices/times to expiration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Collar</a:t>
            </a:r>
          </a:p>
          <a:p>
            <a:pPr lvl="2">
              <a:spcAft>
                <a:spcPts val="300"/>
              </a:spcAft>
            </a:pPr>
            <a:r>
              <a:rPr lang="en-US" sz="2800" dirty="0" smtClean="0"/>
              <a:t>Options strategy that brackets value of portfolio between two bonds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158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15.1 Payoff to Protective Put Strategy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95550"/>
            <a:ext cx="65532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446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Figure 15.6 Value of Protective Put Position at Expiration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4515248" cy="52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46" y="1657350"/>
            <a:ext cx="4419654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37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Option</a:t>
            </a:r>
          </a:p>
          <a:p>
            <a:pPr lvl="1"/>
            <a:r>
              <a:rPr lang="en-US" dirty="0" smtClean="0"/>
              <a:t>Right to buy asset at specified exercise price on or before specified expiration date</a:t>
            </a:r>
          </a:p>
          <a:p>
            <a:r>
              <a:rPr lang="en-US" dirty="0" smtClean="0"/>
              <a:t>Strike Price</a:t>
            </a:r>
          </a:p>
          <a:p>
            <a:pPr lvl="1"/>
            <a:r>
              <a:rPr lang="en-US" dirty="0" smtClean="0"/>
              <a:t>Price set for calling/putting asset</a:t>
            </a:r>
          </a:p>
          <a:p>
            <a:r>
              <a:rPr lang="en-US" dirty="0" smtClean="0"/>
              <a:t>Premium</a:t>
            </a:r>
          </a:p>
          <a:p>
            <a:pPr lvl="1"/>
            <a:r>
              <a:rPr lang="en-US" dirty="0" smtClean="0"/>
              <a:t>Purchase price of option</a:t>
            </a:r>
          </a:p>
        </p:txBody>
      </p:sp>
    </p:spTree>
    <p:extLst>
      <p:ext uri="{BB962C8B-B14F-4D97-AF65-F5344CB8AC3E}">
        <p14:creationId xmlns:p14="http://schemas.microsoft.com/office/powerpoint/2010/main" val="3588770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Figure 15.7 Protective Put versus Stock Investment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30681"/>
            <a:ext cx="5795963" cy="536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13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15.2 Payoff to Covered Call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476500"/>
            <a:ext cx="79629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112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Figure 15.8 Value of Covered Call Position at Expiration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9722"/>
            <a:ext cx="44958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76450"/>
            <a:ext cx="441007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126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15.3 Payoff to Straddle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466975"/>
            <a:ext cx="79724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821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Figure 15.9 Payoff and Profit on Straddle at Expiration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5" y="1219200"/>
            <a:ext cx="4572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6950"/>
            <a:ext cx="41910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94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15.4 Payoff to Bullish Spread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905000"/>
            <a:ext cx="908685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545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Figure 15.10 Value of Bullish Spread Position at Expiration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295400"/>
            <a:ext cx="45243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62163"/>
            <a:ext cx="442912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569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15.3 </a:t>
            </a:r>
            <a:r>
              <a:rPr lang="en-US" dirty="0" err="1" smtClean="0"/>
              <a:t>Optionlike</a:t>
            </a:r>
            <a:r>
              <a:rPr lang="en-US" dirty="0" smtClean="0"/>
              <a:t>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Callable Bonds</a:t>
            </a:r>
          </a:p>
          <a:p>
            <a:pPr lvl="1"/>
            <a:r>
              <a:rPr lang="en-US" dirty="0" smtClean="0"/>
              <a:t>Issued with coupon rate higher than on straight debt</a:t>
            </a:r>
          </a:p>
          <a:p>
            <a:pPr lvl="2"/>
            <a:r>
              <a:rPr lang="en-US" sz="2800" dirty="0" smtClean="0"/>
              <a:t>Investor’s compensation for call option retained by issuer</a:t>
            </a:r>
          </a:p>
          <a:p>
            <a:pPr lvl="1"/>
            <a:r>
              <a:rPr lang="en-US" dirty="0" smtClean="0"/>
              <a:t>Usually includes call protection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80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15.11 Values of Callable Bond Compared with Straight Bond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219200"/>
            <a:ext cx="60388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457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15.3 </a:t>
            </a:r>
            <a:r>
              <a:rPr lang="en-US" dirty="0" err="1" smtClean="0"/>
              <a:t>Optionlike</a:t>
            </a:r>
            <a:r>
              <a:rPr lang="en-US" dirty="0" smtClean="0"/>
              <a:t>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Convertible Securities</a:t>
            </a:r>
          </a:p>
          <a:p>
            <a:pPr lvl="1"/>
            <a:r>
              <a:rPr lang="en-US" dirty="0" smtClean="0"/>
              <a:t>Convey options to holder rather than issuer</a:t>
            </a:r>
          </a:p>
          <a:p>
            <a:pPr lvl="1"/>
            <a:r>
              <a:rPr lang="en-US" dirty="0" smtClean="0"/>
              <a:t>Typically give holder right to exchange for common stock, regardless of market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 smtClean="0"/>
              <a:t>Put Option</a:t>
            </a:r>
          </a:p>
          <a:p>
            <a:pPr lvl="1"/>
            <a:r>
              <a:rPr lang="en-US" dirty="0"/>
              <a:t>Right to sell asset at specified exercise price on or before specified expiration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In the Money</a:t>
            </a:r>
          </a:p>
          <a:p>
            <a:pPr lvl="1"/>
            <a:r>
              <a:rPr lang="en-US" dirty="0" smtClean="0"/>
              <a:t>Exercise would generate positive cash flow</a:t>
            </a:r>
          </a:p>
          <a:p>
            <a:r>
              <a:rPr lang="en-US" dirty="0" smtClean="0"/>
              <a:t>Out of the Money</a:t>
            </a:r>
          </a:p>
          <a:p>
            <a:pPr lvl="1"/>
            <a:r>
              <a:rPr lang="en-US" dirty="0" smtClean="0"/>
              <a:t>Exercise would generate negative cash flow</a:t>
            </a:r>
          </a:p>
          <a:p>
            <a:r>
              <a:rPr lang="en-US" dirty="0" smtClean="0"/>
              <a:t>At the Money</a:t>
            </a:r>
          </a:p>
          <a:p>
            <a:pPr lvl="1"/>
            <a:r>
              <a:rPr lang="en-US" dirty="0" smtClean="0"/>
              <a:t>Exercise price equals asset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7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Figure 15.12 Value of Convertible Bond as Function of Stock Price</a:t>
            </a:r>
            <a:endParaRPr lang="en-US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409575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2733675"/>
            <a:ext cx="48958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147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</a:t>
            </a:r>
            <a:r>
              <a:rPr lang="en-US" dirty="0" err="1"/>
              <a:t>Optionlike</a:t>
            </a:r>
            <a:r>
              <a:rPr lang="en-US" dirty="0"/>
              <a:t>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</a:p>
          <a:p>
            <a:pPr lvl="1"/>
            <a:r>
              <a:rPr lang="en-US" dirty="0" smtClean="0"/>
              <a:t>Option issued by firm to purchase shares of firm’s stock</a:t>
            </a:r>
          </a:p>
          <a:p>
            <a:r>
              <a:rPr lang="en-US" dirty="0" smtClean="0"/>
              <a:t>Collateralized Loans</a:t>
            </a:r>
          </a:p>
          <a:p>
            <a:pPr lvl="1"/>
            <a:r>
              <a:rPr lang="en-US" dirty="0" smtClean="0"/>
              <a:t>Nonrecourse loan</a:t>
            </a:r>
          </a:p>
          <a:p>
            <a:pPr lvl="2"/>
            <a:r>
              <a:rPr lang="en-US" sz="2800" dirty="0" smtClean="0"/>
              <a:t>No recourse beyond right to collateral</a:t>
            </a:r>
          </a:p>
        </p:txBody>
      </p:sp>
    </p:spTree>
    <p:extLst>
      <p:ext uri="{BB962C8B-B14F-4D97-AF65-F5344CB8AC3E}">
        <p14:creationId xmlns:p14="http://schemas.microsoft.com/office/powerpoint/2010/main" val="860720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</a:t>
            </a:r>
            <a:r>
              <a:rPr lang="en-US" dirty="0" err="1"/>
              <a:t>Optionlike</a:t>
            </a:r>
            <a:r>
              <a:rPr lang="en-US" dirty="0"/>
              <a:t> Securities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Collateralized Loans</a:t>
                </a:r>
              </a:p>
              <a:p>
                <a:pPr lvl="1"/>
                <a:r>
                  <a:rPr lang="en-US" dirty="0" smtClean="0"/>
                  <a:t>Three views</a:t>
                </a:r>
              </a:p>
              <a:p>
                <a:pPr lvl="2"/>
                <a:r>
                  <a:rPr lang="en-US" sz="2800" dirty="0" smtClean="0"/>
                  <a:t>Gives implicit call option to borrower</a:t>
                </a:r>
              </a:p>
              <a:p>
                <a:pPr lvl="2"/>
                <a:r>
                  <a:rPr lang="en-US" sz="2800" dirty="0" smtClean="0"/>
                  <a:t>Borrower turns collateral over and retains right to reclaim it by paying off loan</a:t>
                </a:r>
              </a:p>
              <a:p>
                <a:pPr lvl="2"/>
                <a:r>
                  <a:rPr lang="en-US" sz="2800" dirty="0" smtClean="0"/>
                  <a:t>Borrower will repay </a:t>
                </a:r>
                <a:r>
                  <a:rPr lang="en-US" sz="2800" i="1" dirty="0" smtClean="0"/>
                  <a:t>L</a:t>
                </a:r>
                <a:r>
                  <a:rPr lang="en-US" sz="2800" dirty="0" smtClean="0"/>
                  <a:t> dollars and can sell collateral to leaders for </a:t>
                </a:r>
                <a:r>
                  <a:rPr lang="en-US" sz="2800" i="1" dirty="0" smtClean="0"/>
                  <a:t>L</a:t>
                </a:r>
                <a:r>
                  <a:rPr lang="en-US" sz="2800" dirty="0" smtClean="0"/>
                  <a:t> dollars, even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dirty="0" smtClean="0"/>
                  <a:t> is less than </a:t>
                </a:r>
                <a:r>
                  <a:rPr lang="en-US" sz="2800" i="1" dirty="0" smtClean="0"/>
                  <a:t>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25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831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15.13 Collateralized Loan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143000"/>
            <a:ext cx="5153025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4267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2864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</a:t>
            </a:r>
            <a:r>
              <a:rPr lang="en-US" dirty="0" err="1"/>
              <a:t>Optionlike</a:t>
            </a:r>
            <a:r>
              <a:rPr lang="en-US" dirty="0"/>
              <a:t>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219200"/>
            <a:ext cx="8229600" cy="4876800"/>
          </a:xfrm>
        </p:spPr>
        <p:txBody>
          <a:bodyPr/>
          <a:lstStyle/>
          <a:p>
            <a:r>
              <a:rPr lang="en-US" dirty="0" smtClean="0"/>
              <a:t>Leveraged Equity and Risky Debt</a:t>
            </a:r>
          </a:p>
          <a:p>
            <a:pPr lvl="1"/>
            <a:r>
              <a:rPr lang="en-US" dirty="0" smtClean="0"/>
              <a:t>Any time corporation borrows money, maximum possible collateral for loan is total of firm’s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86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15.4 Exotic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66800"/>
            <a:ext cx="8229600" cy="5257800"/>
          </a:xfrm>
        </p:spPr>
        <p:txBody>
          <a:bodyPr/>
          <a:lstStyle/>
          <a:p>
            <a:r>
              <a:rPr lang="en-US" dirty="0" smtClean="0"/>
              <a:t>Asian Options</a:t>
            </a:r>
          </a:p>
          <a:p>
            <a:pPr lvl="1"/>
            <a:r>
              <a:rPr lang="en-US" dirty="0" smtClean="0"/>
              <a:t>Options with payoffs that depend on average price of underlying asset during portion of option life</a:t>
            </a:r>
          </a:p>
          <a:p>
            <a:r>
              <a:rPr lang="en-US" dirty="0" smtClean="0"/>
              <a:t>Currency-Translated Options</a:t>
            </a:r>
          </a:p>
          <a:p>
            <a:pPr lvl="1"/>
            <a:r>
              <a:rPr lang="en-US" dirty="0" smtClean="0"/>
              <a:t>Have either asset or exercise price denominated in foreign currency</a:t>
            </a:r>
          </a:p>
          <a:p>
            <a:r>
              <a:rPr lang="en-US" dirty="0" smtClean="0"/>
              <a:t>Digital Options</a:t>
            </a:r>
          </a:p>
          <a:p>
            <a:pPr lvl="1"/>
            <a:r>
              <a:rPr lang="en-US" dirty="0" smtClean="0"/>
              <a:t>Have fixed payoffs that depend on price of underlying 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7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Trading</a:t>
            </a:r>
          </a:p>
          <a:p>
            <a:pPr lvl="1"/>
            <a:r>
              <a:rPr lang="en-US" dirty="0" smtClean="0"/>
              <a:t>Most trading occurs on organized exchanges</a:t>
            </a:r>
          </a:p>
          <a:p>
            <a:pPr lvl="2"/>
            <a:r>
              <a:rPr lang="en-US" sz="2800" dirty="0" smtClean="0"/>
              <a:t>Ease of trading</a:t>
            </a:r>
          </a:p>
          <a:p>
            <a:pPr lvl="2"/>
            <a:r>
              <a:rPr lang="en-US" sz="2800" dirty="0" smtClean="0"/>
              <a:t>Liquid secondary market</a:t>
            </a:r>
          </a:p>
          <a:p>
            <a:pPr lvl="2"/>
            <a:r>
              <a:rPr lang="en-US" sz="2800" dirty="0" smtClean="0"/>
              <a:t>Standardized by allowable expiration date and exercise price</a:t>
            </a:r>
          </a:p>
          <a:p>
            <a:pPr lvl="3"/>
            <a:r>
              <a:rPr lang="en-US" sz="2800" dirty="0" smtClean="0"/>
              <a:t>Limited, uniform set of securities</a:t>
            </a:r>
          </a:p>
          <a:p>
            <a:pPr lvl="3"/>
            <a:r>
              <a:rPr lang="en-US" sz="2800" dirty="0" smtClean="0"/>
              <a:t>Results in more competitive market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981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Option</a:t>
            </a:r>
          </a:p>
          <a:p>
            <a:pPr lvl="1"/>
            <a:r>
              <a:rPr lang="en-US" dirty="0" smtClean="0"/>
              <a:t>Can be exercised on or before expiration</a:t>
            </a:r>
          </a:p>
          <a:p>
            <a:r>
              <a:rPr lang="en-US" dirty="0" smtClean="0"/>
              <a:t>European Option</a:t>
            </a:r>
          </a:p>
          <a:p>
            <a:pPr lvl="1"/>
            <a:r>
              <a:rPr lang="en-US" dirty="0" smtClean="0"/>
              <a:t>Can be exercised only at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8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Clearing Corporation</a:t>
            </a:r>
          </a:p>
          <a:p>
            <a:pPr lvl="1"/>
            <a:r>
              <a:rPr lang="en-US" dirty="0" smtClean="0"/>
              <a:t>Jointly owned by exchanges</a:t>
            </a:r>
          </a:p>
          <a:p>
            <a:pPr lvl="1"/>
            <a:r>
              <a:rPr lang="en-US" dirty="0" smtClean="0"/>
              <a:t>Arranges exercised options through member firms</a:t>
            </a:r>
          </a:p>
          <a:p>
            <a:pPr lvl="1"/>
            <a:r>
              <a:rPr lang="en-US" dirty="0" smtClean="0"/>
              <a:t>Requires option writers to post margin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6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Listed Options</a:t>
            </a:r>
          </a:p>
          <a:p>
            <a:pPr lvl="1"/>
            <a:r>
              <a:rPr lang="en-US" dirty="0" smtClean="0"/>
              <a:t>Index options</a:t>
            </a:r>
          </a:p>
          <a:p>
            <a:pPr lvl="2"/>
            <a:r>
              <a:rPr lang="en-US" sz="2800" dirty="0" smtClean="0"/>
              <a:t>Call/put based on stock market index</a:t>
            </a:r>
          </a:p>
          <a:p>
            <a:pPr lvl="1"/>
            <a:r>
              <a:rPr lang="en-US" dirty="0" smtClean="0"/>
              <a:t>Futures options</a:t>
            </a:r>
          </a:p>
          <a:p>
            <a:pPr lvl="2"/>
            <a:r>
              <a:rPr lang="en-US" sz="2800" dirty="0" smtClean="0"/>
              <a:t>Give holders right to buy/sell futures contract using exercise price as futures price</a:t>
            </a:r>
          </a:p>
        </p:txBody>
      </p:sp>
    </p:spTree>
    <p:extLst>
      <p:ext uri="{BB962C8B-B14F-4D97-AF65-F5344CB8AC3E}">
        <p14:creationId xmlns:p14="http://schemas.microsoft.com/office/powerpoint/2010/main" val="330666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Listed Options</a:t>
            </a:r>
          </a:p>
          <a:p>
            <a:pPr lvl="1"/>
            <a:r>
              <a:rPr lang="en-US" dirty="0" smtClean="0"/>
              <a:t>Foreign currency options</a:t>
            </a:r>
          </a:p>
          <a:p>
            <a:pPr lvl="2"/>
            <a:r>
              <a:rPr lang="en-US" sz="2800" dirty="0" smtClean="0"/>
              <a:t>Offers right to buy/sell foreign currency for specified amount of domestic currency</a:t>
            </a:r>
          </a:p>
          <a:p>
            <a:pPr lvl="1"/>
            <a:r>
              <a:rPr lang="en-US" dirty="0" smtClean="0"/>
              <a:t>Interest rate options</a:t>
            </a:r>
          </a:p>
          <a:p>
            <a:pPr lvl="2"/>
            <a:r>
              <a:rPr lang="en-US" sz="2800" dirty="0" smtClean="0"/>
              <a:t>Options on Treasury notes/bonds/bills and other countries’ government bonds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0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Call Options</a:t>
                </a:r>
              </a:p>
              <a:p>
                <a:pPr lvl="1"/>
                <a:r>
                  <a:rPr lang="en-US" dirty="0" smtClean="0"/>
                  <a:t>Payoff to call holder at expiration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Payoff to call writer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0" smtClean="0">
                        <a:latin typeface="Cambria Math"/>
                      </a:rPr>
                      <m:t>; </m:t>
                    </m:r>
                    <m:r>
                      <a:rPr lang="en-US" b="0" i="1" smtClean="0">
                        <a:latin typeface="Cambria Math"/>
                      </a:rPr>
                      <m:t>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Put Options</a:t>
                </a:r>
              </a:p>
              <a:p>
                <a:pPr lvl="1"/>
                <a:r>
                  <a:rPr lang="en-US" dirty="0" smtClean="0"/>
                  <a:t>Payoff to put holder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620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1184</TotalTime>
  <Words>818</Words>
  <Application>Microsoft Office PowerPoint</Application>
  <PresentationFormat>On-screen Show (4:3)</PresentationFormat>
  <Paragraphs>136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BKM Essentials 10e PPT template</vt:lpstr>
      <vt:lpstr>PowerPoint Presentation</vt:lpstr>
      <vt:lpstr>15.1 Option Contracts</vt:lpstr>
      <vt:lpstr>15.1 Option Contracts</vt:lpstr>
      <vt:lpstr>15.1 Option Contracts</vt:lpstr>
      <vt:lpstr>15.1 Option Contracts</vt:lpstr>
      <vt:lpstr>15.1 Option Contracts</vt:lpstr>
      <vt:lpstr>15.1 Option Contracts</vt:lpstr>
      <vt:lpstr>15.1 Option Contracts</vt:lpstr>
      <vt:lpstr>15.2 Values of Options at Expiration</vt:lpstr>
      <vt:lpstr>Figure 15.2 Payoff, Profit to Call Option at Expiration</vt:lpstr>
      <vt:lpstr>Figure 15.3 Payoff, Profit to Call Writers at Expiration</vt:lpstr>
      <vt:lpstr>Figure 15.4 Payoff, Profit to Put Option at Expiration</vt:lpstr>
      <vt:lpstr>15.2 Values of Options at Expiration</vt:lpstr>
      <vt:lpstr>15.2 Values of Options at Expiration</vt:lpstr>
      <vt:lpstr>Figure 15.5 RoR to Three Strategies</vt:lpstr>
      <vt:lpstr>15.2 Values of Options at Expiration</vt:lpstr>
      <vt:lpstr>15.2 Values of Options at Expiration</vt:lpstr>
      <vt:lpstr>Table 15.1 Payoff to Protective Put Strategy</vt:lpstr>
      <vt:lpstr>Figure 15.6 Value of Protective Put Position at Expiration</vt:lpstr>
      <vt:lpstr>Figure 15.7 Protective Put versus Stock Investment</vt:lpstr>
      <vt:lpstr>Table 15.2 Payoff to Covered Call</vt:lpstr>
      <vt:lpstr>Figure 15.8 Value of Covered Call Position at Expiration</vt:lpstr>
      <vt:lpstr>Table 15.3 Payoff to Straddle</vt:lpstr>
      <vt:lpstr>Figure 15.9 Payoff and Profit on Straddle at Expiration</vt:lpstr>
      <vt:lpstr>Table 15.4 Payoff to Bullish Spread</vt:lpstr>
      <vt:lpstr>Figure 15.10 Value of Bullish Spread Position at Expiration</vt:lpstr>
      <vt:lpstr>Figure 15.3 Optionlike Securities</vt:lpstr>
      <vt:lpstr>Figure 15.11 Values of Callable Bond Compared with Straight Bond</vt:lpstr>
      <vt:lpstr>15.3 Optionlike Securities</vt:lpstr>
      <vt:lpstr>Figure 15.12 Value of Convertible Bond as Function of Stock Price</vt:lpstr>
      <vt:lpstr>15.3 Optionlike Securities</vt:lpstr>
      <vt:lpstr>15.3 Optionlike Securities</vt:lpstr>
      <vt:lpstr>Figure 15.13 Collateralized Loan</vt:lpstr>
      <vt:lpstr>15.3 Optionlike Securities</vt:lpstr>
      <vt:lpstr>15.4 Exotic Options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Bathurst, Noelle</cp:lastModifiedBy>
  <cp:revision>90</cp:revision>
  <dcterms:created xsi:type="dcterms:W3CDTF">2015-05-12T21:54:55Z</dcterms:created>
  <dcterms:modified xsi:type="dcterms:W3CDTF">2015-12-18T16:42:58Z</dcterms:modified>
</cp:coreProperties>
</file>