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ls" ContentType="application/vnd.ms-exce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90" r:id="rId3"/>
    <p:sldId id="291" r:id="rId4"/>
    <p:sldId id="257" r:id="rId5"/>
    <p:sldId id="259" r:id="rId6"/>
    <p:sldId id="296" r:id="rId7"/>
    <p:sldId id="293" r:id="rId8"/>
    <p:sldId id="298" r:id="rId9"/>
    <p:sldId id="263" r:id="rId10"/>
    <p:sldId id="264" r:id="rId11"/>
    <p:sldId id="260" r:id="rId12"/>
    <p:sldId id="265" r:id="rId13"/>
    <p:sldId id="266" r:id="rId14"/>
    <p:sldId id="301" r:id="rId15"/>
    <p:sldId id="267" r:id="rId16"/>
    <p:sldId id="268" r:id="rId17"/>
    <p:sldId id="272" r:id="rId18"/>
    <p:sldId id="273" r:id="rId19"/>
    <p:sldId id="275" r:id="rId20"/>
    <p:sldId id="276" r:id="rId21"/>
    <p:sldId id="277" r:id="rId22"/>
    <p:sldId id="278" r:id="rId23"/>
    <p:sldId id="279" r:id="rId24"/>
    <p:sldId id="303" r:id="rId25"/>
    <p:sldId id="304" r:id="rId26"/>
    <p:sldId id="305" r:id="rId27"/>
    <p:sldId id="280" r:id="rId28"/>
    <p:sldId id="281" r:id="rId29"/>
    <p:sldId id="282" r:id="rId30"/>
    <p:sldId id="286" r:id="rId31"/>
    <p:sldId id="284" r:id="rId32"/>
    <p:sldId id="285" r:id="rId33"/>
    <p:sldId id="287" r:id="rId34"/>
    <p:sldId id="288" r:id="rId3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72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F2818841-12A6-4A35-8FF0-50FC710F68F3}" type="slidenum">
              <a:rPr lang="en-US" altLang="en-US"/>
              <a:pPr/>
              <a:t>‹#›</a:t>
            </a:fld>
            <a:endParaRPr lang="en-US" altLang="en-US"/>
          </a:p>
        </p:txBody>
      </p:sp>
    </p:spTree>
    <p:extLst>
      <p:ext uri="{BB962C8B-B14F-4D97-AF65-F5344CB8AC3E}">
        <p14:creationId xmlns:p14="http://schemas.microsoft.com/office/powerpoint/2010/main" val="5531252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BEF82865-E36D-40CD-9662-3762401EB2A2}" type="slidenum">
              <a:rPr lang="en-US" altLang="en-US"/>
              <a:pPr/>
              <a:t>1</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52C26B36-71E6-405B-B335-01C667BAC46C}" type="slidenum">
              <a:rPr lang="en-US" altLang="en-US"/>
              <a:pPr/>
              <a:t>10</a:t>
            </a:fld>
            <a:endParaRPr lang="en-US" alt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xfrm>
            <a:off x="914400" y="4343400"/>
            <a:ext cx="5029200" cy="4114800"/>
          </a:xfrm>
          <a:noFill/>
          <a:ln/>
        </p:spPr>
        <p:txBody>
          <a:bodyPr/>
          <a:lstStyle/>
          <a:p>
            <a:pPr eaLnBrk="1" hangingPunct="1"/>
            <a:r>
              <a:rPr lang="en-US" altLang="en-US"/>
              <a:t>The IRR rule is very important. Management, and individuals in general, often have a much better feel for percent returns and the value that is created, than they do for dollar increases. A dollar increase doesn’t seem to provide as much information if we don’t know what the initial expenditure was.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32DE603E-2A39-41E3-B565-FD58C2E15302}" type="slidenum">
              <a:rPr lang="en-US" altLang="en-US"/>
              <a:pPr/>
              <a:t>11</a:t>
            </a:fld>
            <a:endParaRPr lang="en-US"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B0A6F9C5-1F0A-4C4B-B696-B85111C9CE8B}" type="slidenum">
              <a:rPr lang="en-US" altLang="en-US"/>
              <a:pPr/>
              <a:t>12</a:t>
            </a:fld>
            <a:endParaRPr lang="en-US"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914400" y="4343400"/>
            <a:ext cx="5029200" cy="4114800"/>
          </a:xfrm>
          <a:noFill/>
          <a:ln/>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704814E4-5498-485E-833D-6CAA6D1D57F8}" type="slidenum">
              <a:rPr lang="en-US" altLang="en-US"/>
              <a:pPr/>
              <a:t>13</a:t>
            </a:fld>
            <a:endParaRPr lang="en-US"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14400" y="4343400"/>
            <a:ext cx="5029200" cy="4114800"/>
          </a:xfrm>
          <a:noFill/>
          <a:ln/>
        </p:spPr>
        <p:txBody>
          <a:bodyPr/>
          <a:lstStyle/>
          <a:p>
            <a:pPr eaLnBrk="1" hangingPunct="1"/>
            <a:r>
              <a:rPr lang="en-US" altLang="en-US"/>
              <a:t>Many of the financial calculators will compute the IRR as soon as it is pressed; others require that you press compute.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B0AF0DE2-3E72-4E87-A918-D686B7ED0704}" type="slidenum">
              <a:rPr lang="en-US" altLang="en-US"/>
              <a:pPr/>
              <a:t>14</a:t>
            </a:fld>
            <a:endParaRPr lang="en-US" altLang="en-US"/>
          </a:p>
        </p:txBody>
      </p:sp>
      <p:sp>
        <p:nvSpPr>
          <p:cNvPr id="38915" name="Rectangle 2"/>
          <p:cNvSpPr>
            <a:spLocks noGrp="1" noRot="1" noChangeAspect="1" noChangeArrowheads="1" noTextEdit="1"/>
          </p:cNvSpPr>
          <p:nvPr>
            <p:ph type="sldImg"/>
          </p:nvPr>
        </p:nvSpPr>
        <p:spPr>
          <a:xfrm>
            <a:off x="1150938" y="692150"/>
            <a:ext cx="4556125" cy="3416300"/>
          </a:xfrm>
          <a:ln/>
        </p:spPr>
      </p:sp>
      <p:sp>
        <p:nvSpPr>
          <p:cNvPr id="38916" name="Rectangle 3"/>
          <p:cNvSpPr>
            <a:spLocks noGrp="1" noChangeArrowheads="1"/>
          </p:cNvSpPr>
          <p:nvPr>
            <p:ph type="body" idx="1"/>
          </p:nvPr>
        </p:nvSpPr>
        <p:spPr>
          <a:xfrm>
            <a:off x="914400" y="4343400"/>
            <a:ext cx="5027613" cy="4114800"/>
          </a:xfrm>
          <a:noFill/>
          <a:ln/>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1F68D4A5-3B48-4079-80F9-C898E02B74EB}" type="slidenum">
              <a:rPr lang="en-US" altLang="en-US"/>
              <a:pPr/>
              <a:t>15</a:t>
            </a:fld>
            <a:endParaRPr lang="en-US" alt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914400" y="4343400"/>
            <a:ext cx="5029200" cy="4114800"/>
          </a:xfrm>
          <a:noFill/>
          <a:ln/>
        </p:spPr>
        <p:txBody>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3E0DF4E6-88A7-4809-95E5-CEE1DADE7AF4}" type="slidenum">
              <a:rPr lang="en-US" altLang="en-US"/>
              <a:pPr/>
              <a:t>16</a:t>
            </a:fld>
            <a:endParaRPr lang="en-US" alt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xfrm>
            <a:off x="914400" y="4343400"/>
            <a:ext cx="5029200" cy="4114800"/>
          </a:xfrm>
          <a:noFill/>
          <a:ln/>
        </p:spPr>
        <p:txBody>
          <a:bodyPr/>
          <a:lstStyle/>
          <a:p>
            <a:pPr eaLnBrk="1" hangingPunct="1"/>
            <a:r>
              <a:rPr lang="en-US" altLang="en-US"/>
              <a:t>You should point out, however, that if you get a very large IRR that you should go back and look at your cash flow estimation again. In competitive markets, extremely high IRRs should be rare.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92718710-3443-47B5-9942-8DB47AAF91C0}" type="slidenum">
              <a:rPr lang="en-US" altLang="en-US"/>
              <a:pPr/>
              <a:t>17</a:t>
            </a:fld>
            <a:endParaRPr lang="en-US" alt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p:spPr>
        <p:txBody>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D58355CD-0661-41CC-8656-E3610FB75364}" type="slidenum">
              <a:rPr lang="en-US" altLang="en-US"/>
              <a:pPr/>
              <a:t>18</a:t>
            </a:fld>
            <a:endParaRPr lang="en-US" alt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xfrm>
            <a:off x="914400" y="4343400"/>
            <a:ext cx="5029200" cy="4114800"/>
          </a:xfrm>
          <a:noFill/>
          <a:ln/>
        </p:spPr>
        <p:txBody>
          <a:bodyPr/>
          <a:lstStyle/>
          <a:p>
            <a:pPr eaLnBrk="1" hangingPunct="1"/>
            <a:r>
              <a:rPr lang="en-US" altLang="en-US"/>
              <a:t>NPV = 132,000 / 1.15 + 100,000 / (1.15)</a:t>
            </a:r>
            <a:r>
              <a:rPr lang="en-US" altLang="en-US" baseline="30000"/>
              <a:t>2</a:t>
            </a:r>
            <a:r>
              <a:rPr lang="en-US" altLang="en-US"/>
              <a:t> – 150,000 / (1.15)</a:t>
            </a:r>
            <a:r>
              <a:rPr lang="en-US" altLang="en-US" baseline="30000"/>
              <a:t>3</a:t>
            </a:r>
            <a:r>
              <a:rPr lang="en-US" altLang="en-US"/>
              <a:t> – 90,000 = 1,769.54</a:t>
            </a:r>
          </a:p>
          <a:p>
            <a:pPr eaLnBrk="1" hangingPunct="1"/>
            <a:endParaRPr lang="en-US" altLang="en-US"/>
          </a:p>
          <a:p>
            <a:pPr eaLnBrk="1" hangingPunct="1"/>
            <a:r>
              <a:rPr lang="en-US" altLang="en-US"/>
              <a:t>Calculator: CF</a:t>
            </a:r>
            <a:r>
              <a:rPr lang="en-US" altLang="en-US" baseline="-25000"/>
              <a:t>0</a:t>
            </a:r>
            <a:r>
              <a:rPr lang="en-US" altLang="en-US"/>
              <a:t> = -90,000; C01 = 132,000; F01 = 1; C02 = 100,000; F02 = 1; C03 = -150,000; F03 = 1; I = 15; CPT NPV = 1,769.54</a:t>
            </a:r>
          </a:p>
          <a:p>
            <a:pPr eaLnBrk="1" hangingPunct="1"/>
            <a:endParaRPr lang="en-US" altLang="en-US"/>
          </a:p>
          <a:p>
            <a:pPr eaLnBrk="1" hangingPunct="1"/>
            <a:r>
              <a:rPr lang="en-US" altLang="en-US"/>
              <a:t>If you compute the IRR on the calculator, you get 10.11% because it is the first one that you come to.</a:t>
            </a:r>
          </a:p>
          <a:p>
            <a:pPr eaLnBrk="1" hangingPunct="1"/>
            <a:endParaRPr lang="en-US" altLang="en-US"/>
          </a:p>
          <a:p>
            <a:pPr eaLnBrk="1" hangingPunct="1"/>
            <a:r>
              <a:rPr lang="en-US" altLang="en-US"/>
              <a:t>So, if you just blindly use the calculator without recognizing the uneven cash flows, NPV would say to accept and IRR would say to reject.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39209C18-6F34-4A38-A9D2-C33CA60E5201}" type="slidenum">
              <a:rPr lang="en-US" altLang="en-US"/>
              <a:pPr/>
              <a:t>19</a:t>
            </a:fld>
            <a:endParaRPr lang="en-US" alt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640483B6-F2B6-4ADD-9772-7300E0E22722}" type="slidenum">
              <a:rPr lang="en-US" altLang="en-US"/>
              <a:pPr/>
              <a:t>2</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454AFD95-3812-4595-AD13-4E170A4B393E}" type="slidenum">
              <a:rPr lang="en-US" altLang="en-US"/>
              <a:pPr/>
              <a:t>20</a:t>
            </a:fld>
            <a:endParaRPr lang="en-US" alt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xfrm>
            <a:off x="914400" y="4343400"/>
            <a:ext cx="5029200" cy="4114800"/>
          </a:xfrm>
          <a:noFill/>
          <a:ln/>
        </p:spPr>
        <p:txBody>
          <a:bodyPr/>
          <a:lstStyle/>
          <a:p>
            <a:pPr eaLnBrk="1" hangingPunct="1"/>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B345CBCA-2748-410A-94B6-9D62FD7B48A0}" type="slidenum">
              <a:rPr lang="en-US" altLang="en-US"/>
              <a:pPr/>
              <a:t>21</a:t>
            </a:fld>
            <a:endParaRPr lang="en-US" alt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291D4213-E077-41D2-8E15-961F6EFBCA56}" type="slidenum">
              <a:rPr lang="en-US" altLang="en-US"/>
              <a:pPr/>
              <a:t>22</a:t>
            </a:fld>
            <a:endParaRPr lang="en-US" alt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xfrm>
            <a:off x="914400" y="4343400"/>
            <a:ext cx="5029200" cy="4114800"/>
          </a:xfrm>
          <a:noFill/>
          <a:ln/>
        </p:spPr>
        <p:txBody>
          <a:bodyPr/>
          <a:lstStyle/>
          <a:p>
            <a:pPr eaLnBrk="1" hangingPunct="1"/>
            <a:r>
              <a:rPr lang="en-US" altLang="en-US"/>
              <a:t>As long as we do not have limited capital, we should choose project A. Students will often argue that you should choose B because then you can invest the additional $100 in another good project, say C.  The point is that if we do not have limited capital, we can invest in A and C and still be better off.</a:t>
            </a:r>
          </a:p>
          <a:p>
            <a:pPr eaLnBrk="1" hangingPunct="1"/>
            <a:endParaRPr lang="en-US" altLang="en-US"/>
          </a:p>
          <a:p>
            <a:pPr eaLnBrk="1" hangingPunct="1"/>
            <a:r>
              <a:rPr lang="en-US" altLang="en-US"/>
              <a:t>If we have limited capital, then we will need to examine what combinations of projects with A provide the highest NPV and what combinations of projects with B provide the highest NPV. You then go with the set that will create the most value. If you have limited capital and a large number of mutually exclusive projects, then you will want to set up a computer program to determine the best combination of projects within the budget constraints.</a:t>
            </a:r>
          </a:p>
          <a:p>
            <a:pPr eaLnBrk="1" hangingPunct="1"/>
            <a:endParaRPr lang="en-US" altLang="en-US"/>
          </a:p>
          <a:p>
            <a:pPr eaLnBrk="1" hangingPunct="1"/>
            <a:r>
              <a:rPr lang="en-US" altLang="en-US"/>
              <a:t>The important point is that we DO NOT use IRR to choose between projects regardless of whether or not we have limited capital.</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45400C04-AFFD-4DFD-BF18-1C5C0D3002B7}" type="slidenum">
              <a:rPr lang="en-US" altLang="en-US"/>
              <a:pPr/>
              <a:t>23</a:t>
            </a:fld>
            <a:endParaRPr lang="en-US" alt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xfrm>
            <a:off x="914400" y="4343400"/>
            <a:ext cx="5029200" cy="4114800"/>
          </a:xfrm>
          <a:noFill/>
          <a:ln/>
        </p:spPr>
        <p:txBody>
          <a:bodyPr/>
          <a:lstStyle/>
          <a:p>
            <a:pPr eaLnBrk="1" hangingPunct="1"/>
            <a:r>
              <a:rPr lang="en-US" altLang="en-US"/>
              <a:t>If the required return is less than the crossover point of 11.8%, then you should choose A</a:t>
            </a:r>
          </a:p>
          <a:p>
            <a:pPr eaLnBrk="1" hangingPunct="1"/>
            <a:endParaRPr lang="en-US" altLang="en-US"/>
          </a:p>
          <a:p>
            <a:pPr eaLnBrk="1" hangingPunct="1"/>
            <a:r>
              <a:rPr lang="en-US" altLang="en-US"/>
              <a:t>If the required return is greater than the crossover point of 11.8%, and doesn’t exceed B’s IRR of 22.17%, then you should choose B</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FCBB6944-90F3-4850-B9FB-1B091B5BF810}" type="slidenum">
              <a:rPr lang="en-US" altLang="en-US"/>
              <a:pPr/>
              <a:t>24</a:t>
            </a:fld>
            <a:endParaRPr lang="en-US" altLang="en-US"/>
          </a:p>
        </p:txBody>
      </p:sp>
      <p:sp>
        <p:nvSpPr>
          <p:cNvPr id="69635" name="Rectangle 2"/>
          <p:cNvSpPr>
            <a:spLocks noGrp="1" noRot="1" noChangeAspect="1" noChangeArrowheads="1" noTextEdit="1"/>
          </p:cNvSpPr>
          <p:nvPr>
            <p:ph type="sldImg"/>
          </p:nvPr>
        </p:nvSpPr>
        <p:spPr>
          <a:xfrm>
            <a:off x="1150938" y="692150"/>
            <a:ext cx="4556125" cy="3416300"/>
          </a:xfrm>
          <a:ln/>
        </p:spPr>
      </p:sp>
      <p:sp>
        <p:nvSpPr>
          <p:cNvPr id="69636" name="Rectangle 3"/>
          <p:cNvSpPr>
            <a:spLocks noGrp="1" noChangeArrowheads="1"/>
          </p:cNvSpPr>
          <p:nvPr>
            <p:ph type="body" idx="1"/>
          </p:nvPr>
        </p:nvSpPr>
        <p:spPr>
          <a:xfrm>
            <a:off x="914400" y="4343400"/>
            <a:ext cx="5027613" cy="4114800"/>
          </a:xfrm>
          <a:noFill/>
          <a:ln/>
        </p:spPr>
        <p:txBody>
          <a:bodyPr/>
          <a:lstStyle/>
          <a:p>
            <a:pPr eaLnBrk="1" hangingPunct="1"/>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A2E6141E-8F5F-4ED0-AB2C-7B06A368AAAB}" type="slidenum">
              <a:rPr lang="en-US" altLang="en-US"/>
              <a:pPr/>
              <a:t>25</a:t>
            </a:fld>
            <a:endParaRPr lang="en-US" altLang="en-US"/>
          </a:p>
        </p:txBody>
      </p:sp>
      <p:sp>
        <p:nvSpPr>
          <p:cNvPr id="71683" name="Rectangle 2"/>
          <p:cNvSpPr>
            <a:spLocks noGrp="1" noRot="1" noChangeAspect="1" noChangeArrowheads="1" noTextEdit="1"/>
          </p:cNvSpPr>
          <p:nvPr>
            <p:ph type="sldImg"/>
          </p:nvPr>
        </p:nvSpPr>
        <p:spPr>
          <a:xfrm>
            <a:off x="1150938" y="692150"/>
            <a:ext cx="4556125" cy="3416300"/>
          </a:xfrm>
          <a:ln/>
        </p:spPr>
      </p:sp>
      <p:sp>
        <p:nvSpPr>
          <p:cNvPr id="71684" name="Rectangle 3"/>
          <p:cNvSpPr>
            <a:spLocks noGrp="1" noChangeArrowheads="1"/>
          </p:cNvSpPr>
          <p:nvPr>
            <p:ph type="body" idx="1"/>
          </p:nvPr>
        </p:nvSpPr>
        <p:spPr>
          <a:xfrm>
            <a:off x="914400" y="4343400"/>
            <a:ext cx="5027613" cy="4114800"/>
          </a:xfrm>
          <a:noFill/>
          <a:ln/>
        </p:spPr>
        <p:txBody>
          <a:bodyPr/>
          <a:lstStyle/>
          <a:p>
            <a:pPr eaLnBrk="1" hangingPunct="1"/>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08770D67-67FC-4C42-BE2F-63CA038BAB73}" type="slidenum">
              <a:rPr lang="en-US" altLang="en-US"/>
              <a:pPr/>
              <a:t>26</a:t>
            </a:fld>
            <a:endParaRPr lang="en-US" altLang="en-US"/>
          </a:p>
        </p:txBody>
      </p:sp>
      <p:sp>
        <p:nvSpPr>
          <p:cNvPr id="73731" name="Rectangle 2"/>
          <p:cNvSpPr>
            <a:spLocks noGrp="1" noRot="1" noChangeAspect="1" noChangeArrowheads="1" noTextEdit="1"/>
          </p:cNvSpPr>
          <p:nvPr>
            <p:ph type="sldImg"/>
          </p:nvPr>
        </p:nvSpPr>
        <p:spPr>
          <a:xfrm>
            <a:off x="1150938" y="692150"/>
            <a:ext cx="4556125" cy="3416300"/>
          </a:xfrm>
          <a:ln/>
        </p:spPr>
      </p:sp>
      <p:sp>
        <p:nvSpPr>
          <p:cNvPr id="73732" name="Rectangle 3"/>
          <p:cNvSpPr>
            <a:spLocks noGrp="1" noChangeArrowheads="1"/>
          </p:cNvSpPr>
          <p:nvPr>
            <p:ph type="body" idx="1"/>
          </p:nvPr>
        </p:nvSpPr>
        <p:spPr>
          <a:xfrm>
            <a:off x="914400" y="4343400"/>
            <a:ext cx="5027613" cy="4114800"/>
          </a:xfrm>
          <a:noFill/>
          <a:ln/>
        </p:spPr>
        <p:txBody>
          <a:bodyPr/>
          <a:lstStyle/>
          <a:p>
            <a:pPr eaLnBrk="1" hangingPunct="1"/>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E12F5809-0E7D-440D-ABC8-87D1AD4044B2}" type="slidenum">
              <a:rPr lang="en-US" altLang="en-US"/>
              <a:pPr/>
              <a:t>27</a:t>
            </a:fld>
            <a:endParaRPr lang="en-US" alt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7ABE5B9E-84FE-412E-9B9F-21355E1D2676}" type="slidenum">
              <a:rPr lang="en-US" altLang="en-US"/>
              <a:pPr/>
              <a:t>28</a:t>
            </a:fld>
            <a:endParaRPr lang="en-US" alt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xfrm>
            <a:off x="914400" y="4343400"/>
            <a:ext cx="5029200" cy="4114800"/>
          </a:xfrm>
          <a:noFill/>
          <a:ln/>
        </p:spPr>
        <p:txBody>
          <a:bodyPr/>
          <a:lstStyle/>
          <a:p>
            <a:pPr eaLnBrk="1" hangingPunct="1"/>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2E341BD0-6A16-40D6-B3E2-01C84902F3A7}" type="slidenum">
              <a:rPr lang="en-US" altLang="en-US"/>
              <a:pPr/>
              <a:t>29</a:t>
            </a:fld>
            <a:endParaRPr lang="en-US" alt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xfrm>
            <a:off x="914400" y="4343400"/>
            <a:ext cx="5029200" cy="4114800"/>
          </a:xfrm>
          <a:noFill/>
          <a:ln/>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5A50A5ED-1B19-4F03-832D-8CF40E9524F2}" type="slidenum">
              <a:rPr lang="en-US" altLang="en-US"/>
              <a:pPr/>
              <a:t>3</a:t>
            </a:fld>
            <a:endParaRPr lang="en-US"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45D53BA3-95D0-4FDA-9DF3-19C73788E71E}" type="slidenum">
              <a:rPr lang="en-US" altLang="en-US"/>
              <a:pPr/>
              <a:t>30</a:t>
            </a:fld>
            <a:endParaRPr lang="en-US" alt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xfrm>
            <a:off x="914400" y="4343400"/>
            <a:ext cx="5029200" cy="4114800"/>
          </a:xfrm>
          <a:noFill/>
          <a:ln/>
        </p:spPr>
        <p:txBody>
          <a:bodyPr/>
          <a:lstStyle/>
          <a:p>
            <a:pPr eaLnBrk="1" hangingPunct="1"/>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B52264E6-BC7F-4E0E-9141-8BF5CFA2CCA7}" type="slidenum">
              <a:rPr lang="en-US" altLang="en-US"/>
              <a:pPr/>
              <a:t>31</a:t>
            </a:fld>
            <a:endParaRPr lang="en-US" alt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AC90493A-E447-4B33-B924-65332C840DB5}" type="slidenum">
              <a:rPr lang="en-US" altLang="en-US"/>
              <a:pPr/>
              <a:t>32</a:t>
            </a:fld>
            <a:endParaRPr lang="en-US" alt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CE712D56-4DD3-4690-9129-48A59C111779}" type="slidenum">
              <a:rPr lang="en-US" altLang="en-US"/>
              <a:pPr/>
              <a:t>33</a:t>
            </a:fld>
            <a:endParaRPr lang="en-US" alt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xfrm>
            <a:off x="914400" y="4343400"/>
            <a:ext cx="5029200" cy="4114800"/>
          </a:xfrm>
          <a:noFill/>
          <a:ln/>
        </p:spPr>
        <p:txBody>
          <a:bodyPr/>
          <a:lstStyle/>
          <a:p>
            <a:pPr eaLnBrk="1" hangingPunct="1"/>
            <a:r>
              <a:rPr lang="en-US" altLang="en-US"/>
              <a:t>Even though payback and AAR should not be used to make the final decision, we should consider the project very carefully if they suggest rejection. There may be more risk than we have considered or we may want to pay additional attention to our cash flow estimations.  Sensitivity and scenario analysis can be used to help us evaluate our cash flows.</a:t>
            </a:r>
          </a:p>
          <a:p>
            <a:pPr eaLnBrk="1" hangingPunct="1"/>
            <a:endParaRPr lang="en-US" altLang="en-US"/>
          </a:p>
          <a:p>
            <a:pPr eaLnBrk="1" hangingPunct="1"/>
            <a:r>
              <a:rPr lang="en-US" altLang="en-US"/>
              <a:t>The fact that payback is commonly used as a secondary criteria may be because short paybacks allow firms to have funds sooner to invest in other projects without going to the capital markets</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B59BD893-A271-4F34-B2A2-9B534581036F}" type="slidenum">
              <a:rPr lang="en-US" altLang="en-US"/>
              <a:pPr/>
              <a:t>34</a:t>
            </a:fld>
            <a:endParaRPr lang="en-US" alt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97EE0B15-CFEB-4F64-A2BA-EFC8EC25612D}" type="slidenum">
              <a:rPr lang="en-US" altLang="en-US"/>
              <a:pPr/>
              <a:t>4</a:t>
            </a:fld>
            <a:endParaRPr lang="en-US" alt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5ACF2B53-7F4D-4A46-9412-8A99458DD378}" type="slidenum">
              <a:rPr lang="en-US" altLang="en-US"/>
              <a:pPr/>
              <a:t>5</a:t>
            </a:fld>
            <a:endParaRPr lang="en-US"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EAD68D44-9557-4E25-9ED5-EB4D86ADEDDE}" type="slidenum">
              <a:rPr lang="en-US" altLang="en-US"/>
              <a:pPr/>
              <a:t>6</a:t>
            </a:fld>
            <a:endParaRPr lang="en-US"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7026F86A-DE97-43F6-9DD0-FD5A4341245D}" type="slidenum">
              <a:rPr lang="en-US" altLang="en-US"/>
              <a:pPr/>
              <a:t>7</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xfrm>
            <a:off x="914400" y="4343400"/>
            <a:ext cx="5029200" cy="4114800"/>
          </a:xfrm>
          <a:noFill/>
          <a:ln/>
        </p:spPr>
        <p:txBody>
          <a:bodyPr/>
          <a:lstStyle/>
          <a:p>
            <a:pPr eaLnBrk="1" hangingPunct="1"/>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54DF3D4-B600-4AC2-B1F5-13268145065A}" type="slidenum">
              <a:rPr lang="en-US" altLang="en-US"/>
              <a:pPr/>
              <a:t>8</a:t>
            </a:fld>
            <a:endParaRPr lang="en-US" altLang="en-US"/>
          </a:p>
        </p:txBody>
      </p:sp>
      <p:sp>
        <p:nvSpPr>
          <p:cNvPr id="24579" name="Rectangle 2"/>
          <p:cNvSpPr>
            <a:spLocks noGrp="1" noRot="1" noChangeAspect="1" noChangeArrowheads="1" noTextEdit="1"/>
          </p:cNvSpPr>
          <p:nvPr>
            <p:ph type="sldImg"/>
          </p:nvPr>
        </p:nvSpPr>
        <p:spPr>
          <a:xfrm>
            <a:off x="1150938" y="692150"/>
            <a:ext cx="4556125" cy="3416300"/>
          </a:xfrm>
          <a:ln/>
        </p:spPr>
      </p:sp>
      <p:sp>
        <p:nvSpPr>
          <p:cNvPr id="24580" name="Rectangle 3"/>
          <p:cNvSpPr>
            <a:spLocks noGrp="1" noChangeArrowheads="1"/>
          </p:cNvSpPr>
          <p:nvPr>
            <p:ph type="body" idx="1"/>
          </p:nvPr>
        </p:nvSpPr>
        <p:spPr>
          <a:xfrm>
            <a:off x="914400" y="4343400"/>
            <a:ext cx="5027613" cy="4114800"/>
          </a:xfrm>
          <a:noFill/>
          <a:ln/>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28C7FDF0-1301-4DED-B49A-4FF62E6D75F7}" type="slidenum">
              <a:rPr lang="en-US" altLang="en-US"/>
              <a:pPr/>
              <a:t>9</a:t>
            </a:fld>
            <a:endParaRPr lang="en-US"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914400" y="4343400"/>
            <a:ext cx="5029200" cy="4114800"/>
          </a:xfrm>
          <a:noFill/>
          <a:ln/>
        </p:spPr>
        <p:txBody>
          <a:bodyPr/>
          <a:lstStyle/>
          <a:p>
            <a:pPr eaLnBrk="1" hangingPunct="1"/>
            <a:r>
              <a:rPr lang="en-US" altLang="en-US"/>
              <a:t>Click on the Excel icon to go to an embedded Excel worksheet that has the cash flows along with the right and wrong way to compute NPV. Click on the cell with the solution to show the students the difference in the formulas.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F534F85-64F4-44A0-91C7-DD12C1C67E69}"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DD1922F-1ABB-4C21-AB57-4CE05A0F03A8}"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48B6092-8AAF-43AB-8298-862CDE68A1B0}"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F8C0AEE-84AA-4E4C-8F5F-603829815AC1}"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557045E-C473-42D4-B7C0-7E459F01B37E}" type="slidenum">
              <a:rPr lang="en-US" altLang="en-US"/>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DE97FF3-8841-4853-8E44-0B7A64CFF6BD}"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C444061-14DB-48D5-9849-D7020406C689}"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BC69858-9C06-4160-9363-738D175F1005}"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02874EC-8DCD-48D4-A59F-9409BFA43200}"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430F2C60-E4EB-4D55-A956-AC39ABC61C6B}"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6B9C975B-5BCF-49AC-872E-0776039A3EEA}"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6A0E745-C67C-4AC8-9D87-33AA4B4EE425}"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E7BDFE5-B3E4-4A74-95ED-2EAE1A9AD0EC}"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B6D11DF-F3F5-4D83-8D36-F732E252A947}"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9E94823F-84E0-4943-BA4D-21093EE0E62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image" Target="../media/image7.wmf"/><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oleObject" Target="../embeddings/oleObject6.bin"/><Relationship Id="rId4" Type="http://schemas.openxmlformats.org/officeDocument/2006/relationships/image" Target="../media/image5.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image" Target="../media/image8.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notesSlide" Target="../notesSlides/notesSlide22.xml"/><Relationship Id="rId1" Type="http://schemas.openxmlformats.org/officeDocument/2006/relationships/slideLayout" Target="../slideLayouts/slideLayout14.xml"/><Relationship Id="rId4" Type="http://schemas.openxmlformats.org/officeDocument/2006/relationships/image" Target="../media/image4.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12.wmf"/><Relationship Id="rId5" Type="http://schemas.openxmlformats.org/officeDocument/2006/relationships/oleObject" Target="../embeddings/oleObject13.bin"/><Relationship Id="rId4" Type="http://schemas.openxmlformats.org/officeDocument/2006/relationships/image" Target="../media/image11.wmf"/></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notesSlide" Target="../notesSlides/notesSlide29.xml"/><Relationship Id="rId1" Type="http://schemas.openxmlformats.org/officeDocument/2006/relationships/slideLayout" Target="../slideLayouts/slideLayout12.xml"/><Relationship Id="rId4" Type="http://schemas.openxmlformats.org/officeDocument/2006/relationships/image" Target="../media/image13.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7.pn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wmf"/><Relationship Id="rId4" Type="http://schemas.openxmlformats.org/officeDocument/2006/relationships/oleObject" Target="../embeddings/oleObject16.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Excel_97-2003_Worksheet.xls"/><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762000"/>
            <a:ext cx="7772400" cy="1470025"/>
          </a:xfrm>
        </p:spPr>
        <p:txBody>
          <a:bodyPr/>
          <a:lstStyle/>
          <a:p>
            <a:pPr eaLnBrk="1" hangingPunct="1"/>
            <a:r>
              <a:rPr lang="en-US" altLang="en-US" b="1" u="sng" dirty="0"/>
              <a:t>CAPITAL BUDGETING</a:t>
            </a:r>
            <a:br>
              <a:rPr lang="en-US" altLang="en-US" b="1" u="sng" dirty="0"/>
            </a:br>
            <a:r>
              <a:rPr lang="en-US" altLang="en-US" b="1" u="sng" dirty="0"/>
              <a:t>Investment Criteria</a:t>
            </a:r>
            <a:r>
              <a:rPr lang="en-US" altLang="en-US" dirty="0"/>
              <a:t> </a:t>
            </a:r>
          </a:p>
        </p:txBody>
      </p:sp>
      <p:sp>
        <p:nvSpPr>
          <p:cNvPr id="3075" name="Rectangle 3"/>
          <p:cNvSpPr>
            <a:spLocks noGrp="1" noChangeArrowheads="1"/>
          </p:cNvSpPr>
          <p:nvPr>
            <p:ph type="subTitle" idx="1"/>
          </p:nvPr>
        </p:nvSpPr>
        <p:spPr>
          <a:xfrm>
            <a:off x="1371600" y="2819400"/>
            <a:ext cx="6400800" cy="1752600"/>
          </a:xfrm>
        </p:spPr>
        <p:txBody>
          <a:bodyPr/>
          <a:lstStyle/>
          <a:p>
            <a:pPr eaLnBrk="1" hangingPunct="1">
              <a:lnSpc>
                <a:spcPct val="90000"/>
              </a:lnSpc>
            </a:pPr>
            <a:r>
              <a:rPr lang="en-US" altLang="en-US" sz="2800" b="1"/>
              <a:t>Definition-</a:t>
            </a:r>
            <a:r>
              <a:rPr lang="en-US" altLang="en-US" sz="2800"/>
              <a:t> Capital budgeting is a process of allocating limited resources among the best investment opportunities.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a:t>Internal Rate of Return</a:t>
            </a:r>
          </a:p>
        </p:txBody>
      </p:sp>
      <p:sp>
        <p:nvSpPr>
          <p:cNvPr id="12291" name="Rectangle 3"/>
          <p:cNvSpPr>
            <a:spLocks noGrp="1" noChangeArrowheads="1"/>
          </p:cNvSpPr>
          <p:nvPr>
            <p:ph type="body" idx="1"/>
          </p:nvPr>
        </p:nvSpPr>
        <p:spPr/>
        <p:txBody>
          <a:bodyPr/>
          <a:lstStyle/>
          <a:p>
            <a:pPr eaLnBrk="1" hangingPunct="1">
              <a:lnSpc>
                <a:spcPct val="90000"/>
              </a:lnSpc>
            </a:pPr>
            <a:r>
              <a:rPr lang="en-US" altLang="en-US"/>
              <a:t>This is the most important alternative to NPV. It is based entirely on the estimated cash flows and is independent of interest rates found elsewhere</a:t>
            </a:r>
          </a:p>
          <a:p>
            <a:pPr eaLnBrk="1" hangingPunct="1">
              <a:lnSpc>
                <a:spcPct val="90000"/>
              </a:lnSpc>
            </a:pPr>
            <a:r>
              <a:rPr lang="en-US" altLang="en-US" b="1"/>
              <a:t>IRR is the discount rate that forces</a:t>
            </a:r>
          </a:p>
          <a:p>
            <a:pPr eaLnBrk="1" hangingPunct="1">
              <a:lnSpc>
                <a:spcPct val="90000"/>
              </a:lnSpc>
              <a:buFontTx/>
              <a:buNone/>
            </a:pPr>
            <a:r>
              <a:rPr lang="en-US" altLang="en-US" b="1"/>
              <a:t>	PV inflows = cost.  This is the same</a:t>
            </a:r>
          </a:p>
          <a:p>
            <a:pPr eaLnBrk="1" hangingPunct="1">
              <a:lnSpc>
                <a:spcPct val="90000"/>
              </a:lnSpc>
              <a:buFontTx/>
              <a:buNone/>
            </a:pPr>
            <a:r>
              <a:rPr lang="en-US" altLang="en-US" b="1"/>
              <a:t>	as forcing NPV = 0.</a:t>
            </a:r>
          </a:p>
          <a:p>
            <a:pPr eaLnBrk="1" hangingPunct="1">
              <a:lnSpc>
                <a:spcPct val="90000"/>
              </a:lnSpc>
            </a:pPr>
            <a:r>
              <a:rPr lang="en-US" altLang="en-US"/>
              <a:t>It is often used in practice and is intuitively appealing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500" fill="hold"/>
                                        <p:tgtEl>
                                          <p:spTgt spid="122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291">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3" end="3"/>
                                            </p:txEl>
                                          </p:spTgt>
                                        </p:tgtEl>
                                        <p:attrNameLst>
                                          <p:attrName>ppt_c</p:attrName>
                                        </p:attrNameLst>
                                      </p:cBhvr>
                                      <p:to>
                                        <a:schemeClr val="tx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2291">
                                            <p:txEl>
                                              <p:pRg st="4" end="4"/>
                                            </p:txEl>
                                          </p:spTgt>
                                        </p:tgtEl>
                                        <p:attrNameLst>
                                          <p:attrName>style.visibility</p:attrName>
                                        </p:attrNameLst>
                                      </p:cBhvr>
                                      <p:to>
                                        <p:strVal val="visible"/>
                                      </p:to>
                                    </p:set>
                                    <p:anim calcmode="lin" valueType="num">
                                      <p:cBhvr additive="base">
                                        <p:cTn id="31" dur="500" fill="hold"/>
                                        <p:tgtEl>
                                          <p:spTgt spid="1229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2291">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a:t>Internal Rate of Return</a:t>
            </a:r>
          </a:p>
        </p:txBody>
      </p:sp>
      <p:sp>
        <p:nvSpPr>
          <p:cNvPr id="29699" name="Rectangle 3"/>
          <p:cNvSpPr>
            <a:spLocks noGrp="1" noChangeArrowheads="1"/>
          </p:cNvSpPr>
          <p:nvPr>
            <p:ph type="body" idx="1"/>
          </p:nvPr>
        </p:nvSpPr>
        <p:spPr/>
        <p:txBody>
          <a:bodyPr/>
          <a:lstStyle/>
          <a:p>
            <a:pPr eaLnBrk="1" hangingPunct="1"/>
            <a:r>
              <a:rPr lang="en-US" altLang="en-US"/>
              <a:t>Definition: IRR is a discount rate at which the NPV = 0. That is, </a:t>
            </a:r>
          </a:p>
          <a:p>
            <a:pPr eaLnBrk="1" hangingPunct="1"/>
            <a:endParaRPr lang="en-US" altLang="en-US"/>
          </a:p>
          <a:p>
            <a:pPr eaLnBrk="1" hangingPunct="1"/>
            <a:endParaRPr lang="en-US" altLang="en-US"/>
          </a:p>
          <a:p>
            <a:pPr eaLnBrk="1" hangingPunct="1"/>
            <a:r>
              <a:rPr lang="en-US" altLang="en-US" sz="2400" b="1" u="sng"/>
              <a:t>Uneven series of CF</a:t>
            </a:r>
            <a:r>
              <a:rPr lang="en-US" altLang="en-US" sz="2400" u="sng"/>
              <a:t>:</a:t>
            </a:r>
            <a:r>
              <a:rPr lang="en-US" altLang="en-US"/>
              <a:t> </a:t>
            </a:r>
            <a:r>
              <a:rPr lang="en-US" altLang="en-US" sz="2400"/>
              <a:t>If the cash flows are uneven series, then, we need to solve for IRR based on equation shown below:</a:t>
            </a:r>
          </a:p>
        </p:txBody>
      </p:sp>
      <p:sp>
        <p:nvSpPr>
          <p:cNvPr id="29700" name="Rectangle 5"/>
          <p:cNvSpPr>
            <a:spLocks noChangeArrowheads="1"/>
          </p:cNvSpPr>
          <p:nvPr/>
        </p:nvSpPr>
        <p:spPr bwMode="auto">
          <a:xfrm>
            <a:off x="0" y="3205163"/>
            <a:ext cx="9144000" cy="0"/>
          </a:xfrm>
          <a:prstGeom prst="rect">
            <a:avLst/>
          </a:prstGeom>
          <a:noFill/>
          <a:ln w="9525">
            <a:noFill/>
            <a:miter lim="800000"/>
            <a:headEnd/>
            <a:tailEnd/>
          </a:ln>
        </p:spPr>
        <p:txBody>
          <a:bodyPr wrap="none" anchor="ctr">
            <a:spAutoFit/>
          </a:bodyPr>
          <a:lstStyle/>
          <a:p>
            <a:pPr eaLnBrk="1" hangingPunct="1"/>
            <a:endParaRPr lang="en-US" altLang="en-US"/>
          </a:p>
        </p:txBody>
      </p:sp>
      <p:graphicFrame>
        <p:nvGraphicFramePr>
          <p:cNvPr id="29701" name="Object 4"/>
          <p:cNvGraphicFramePr>
            <a:graphicFrameLocks noChangeAspect="1"/>
          </p:cNvGraphicFramePr>
          <p:nvPr/>
        </p:nvGraphicFramePr>
        <p:xfrm>
          <a:off x="1066800" y="2743200"/>
          <a:ext cx="3048000" cy="1066800"/>
        </p:xfrm>
        <a:graphic>
          <a:graphicData uri="http://schemas.openxmlformats.org/presentationml/2006/ole">
            <mc:AlternateContent xmlns:mc="http://schemas.openxmlformats.org/markup-compatibility/2006">
              <mc:Choice xmlns:v="urn:schemas-microsoft-com:vml" Requires="v">
                <p:oleObj name="Equation" r:id="rId3" imgW="1294838" imgH="495085" progId="Equation.3">
                  <p:embed/>
                </p:oleObj>
              </mc:Choice>
              <mc:Fallback>
                <p:oleObj name="Equation" r:id="rId3" imgW="1294838" imgH="495085"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2743200"/>
                        <a:ext cx="304800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702" name="Rectangle 6"/>
          <p:cNvSpPr>
            <a:spLocks noChangeArrowheads="1"/>
          </p:cNvSpPr>
          <p:nvPr/>
        </p:nvSpPr>
        <p:spPr bwMode="auto">
          <a:xfrm>
            <a:off x="0" y="3652838"/>
            <a:ext cx="9144000" cy="0"/>
          </a:xfrm>
          <a:prstGeom prst="rect">
            <a:avLst/>
          </a:prstGeom>
          <a:noFill/>
          <a:ln w="9525">
            <a:noFill/>
            <a:miter lim="800000"/>
            <a:headEnd/>
            <a:tailEnd/>
          </a:ln>
        </p:spPr>
        <p:txBody>
          <a:bodyPr wrap="none" anchor="ctr">
            <a:spAutoFit/>
          </a:bodyPr>
          <a:lstStyle/>
          <a:p>
            <a:pPr eaLnBrk="1" hangingPunct="1"/>
            <a:endParaRPr lang="en-US" altLang="en-US"/>
          </a:p>
        </p:txBody>
      </p:sp>
      <p:sp>
        <p:nvSpPr>
          <p:cNvPr id="29703"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1" hangingPunct="1"/>
            <a:endParaRPr lang="en-US" altLang="en-US"/>
          </a:p>
        </p:txBody>
      </p:sp>
      <p:graphicFrame>
        <p:nvGraphicFramePr>
          <p:cNvPr id="29704" name="Object 7"/>
          <p:cNvGraphicFramePr>
            <a:graphicFrameLocks noChangeAspect="1"/>
          </p:cNvGraphicFramePr>
          <p:nvPr>
            <p:extLst>
              <p:ext uri="{D42A27DB-BD31-4B8C-83A1-F6EECF244321}">
                <p14:modId xmlns:p14="http://schemas.microsoft.com/office/powerpoint/2010/main" val="2406763468"/>
              </p:ext>
            </p:extLst>
          </p:nvPr>
        </p:nvGraphicFramePr>
        <p:xfrm>
          <a:off x="4800600" y="2743200"/>
          <a:ext cx="3962400" cy="1117600"/>
        </p:xfrm>
        <a:graphic>
          <a:graphicData uri="http://schemas.openxmlformats.org/presentationml/2006/ole">
            <mc:AlternateContent xmlns:mc="http://schemas.openxmlformats.org/markup-compatibility/2006">
              <mc:Choice xmlns:v="urn:schemas-microsoft-com:vml" Requires="v">
                <p:oleObj name="Equation" r:id="rId5" imgW="1586811" imgH="406224" progId="Equation.3">
                  <p:embed/>
                </p:oleObj>
              </mc:Choice>
              <mc:Fallback>
                <p:oleObj name="Equation" r:id="rId5" imgW="1586811" imgH="406224"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600" y="2743200"/>
                        <a:ext cx="3962400" cy="1117600"/>
                      </a:xfrm>
                      <a:prstGeom prst="rect">
                        <a:avLst/>
                      </a:prstGeom>
                      <a:noFill/>
                    </p:spPr>
                  </p:pic>
                </p:oleObj>
              </mc:Fallback>
            </mc:AlternateContent>
          </a:graphicData>
        </a:graphic>
      </p:graphicFrame>
      <p:sp>
        <p:nvSpPr>
          <p:cNvPr id="29705" name="Rectangle 9"/>
          <p:cNvSpPr>
            <a:spLocks noChangeArrowheads="1"/>
          </p:cNvSpPr>
          <p:nvPr/>
        </p:nvSpPr>
        <p:spPr bwMode="auto">
          <a:xfrm>
            <a:off x="0" y="447675"/>
            <a:ext cx="9144000" cy="0"/>
          </a:xfrm>
          <a:prstGeom prst="rect">
            <a:avLst/>
          </a:prstGeom>
          <a:noFill/>
          <a:ln w="9525">
            <a:noFill/>
            <a:miter lim="800000"/>
            <a:headEnd/>
            <a:tailEnd/>
          </a:ln>
        </p:spPr>
        <p:txBody>
          <a:bodyPr wrap="none" anchor="ctr">
            <a:spAutoFit/>
          </a:bodyPr>
          <a:lstStyle/>
          <a:p>
            <a:pPr eaLnBrk="1" hangingPunct="1"/>
            <a:endParaRPr lang="en-US" altLang="en-US"/>
          </a:p>
        </p:txBody>
      </p:sp>
      <p:pic>
        <p:nvPicPr>
          <p:cNvPr id="29706" name="Picture 11"/>
          <p:cNvPicPr>
            <a:picLocks noChangeAspect="1" noChangeArrowheads="1"/>
          </p:cNvPicPr>
          <p:nvPr/>
        </p:nvPicPr>
        <p:blipFill>
          <a:blip r:embed="rId7" cstate="print"/>
          <a:srcRect/>
          <a:stretch>
            <a:fillRect/>
          </a:stretch>
        </p:blipFill>
        <p:spPr bwMode="auto">
          <a:xfrm>
            <a:off x="1905000" y="5181600"/>
            <a:ext cx="4800600" cy="9144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609600"/>
            <a:ext cx="8229600" cy="1143000"/>
          </a:xfrm>
        </p:spPr>
        <p:txBody>
          <a:bodyPr/>
          <a:lstStyle/>
          <a:p>
            <a:pPr eaLnBrk="1" hangingPunct="1"/>
            <a:r>
              <a:rPr lang="en-US" altLang="en-US"/>
              <a:t>IRR – Decision Rule</a:t>
            </a:r>
          </a:p>
        </p:txBody>
      </p:sp>
      <p:sp>
        <p:nvSpPr>
          <p:cNvPr id="14339" name="Rectangle 3"/>
          <p:cNvSpPr>
            <a:spLocks noGrp="1" noChangeArrowheads="1"/>
          </p:cNvSpPr>
          <p:nvPr>
            <p:ph type="body" idx="1"/>
          </p:nvPr>
        </p:nvSpPr>
        <p:spPr>
          <a:xfrm>
            <a:off x="457200" y="2057400"/>
            <a:ext cx="8229600" cy="4068763"/>
          </a:xfrm>
        </p:spPr>
        <p:txBody>
          <a:bodyPr/>
          <a:lstStyle/>
          <a:p>
            <a:pPr eaLnBrk="1" hangingPunct="1"/>
            <a:r>
              <a:rPr lang="en-US" altLang="en-US"/>
              <a:t>Decision Rule: </a:t>
            </a:r>
            <a:r>
              <a:rPr lang="en-US" altLang="en-US" b="1" i="1"/>
              <a:t>Accept the project if the IRR is greater than the required return (cost of capital).</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4339">
                                            <p:txEl>
                                              <p:pRg st="0" end="0"/>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Computing IRR</a:t>
            </a:r>
          </a:p>
        </p:txBody>
      </p:sp>
      <p:sp>
        <p:nvSpPr>
          <p:cNvPr id="16387" name="Rectangle 3"/>
          <p:cNvSpPr>
            <a:spLocks noGrp="1" noChangeArrowheads="1"/>
          </p:cNvSpPr>
          <p:nvPr>
            <p:ph type="body" idx="1"/>
          </p:nvPr>
        </p:nvSpPr>
        <p:spPr/>
        <p:txBody>
          <a:bodyPr/>
          <a:lstStyle/>
          <a:p>
            <a:pPr eaLnBrk="1" hangingPunct="1"/>
            <a:r>
              <a:rPr lang="en-US" altLang="en-US"/>
              <a:t>If you do not have a financial calculator, then this becomes a trial-and-error process or using excel.</a:t>
            </a:r>
          </a:p>
          <a:p>
            <a:pPr eaLnBrk="1" hangingPunct="1"/>
            <a:endParaRPr lang="en-US" altLang="en-US"/>
          </a:p>
        </p:txBody>
      </p:sp>
      <p:graphicFrame>
        <p:nvGraphicFramePr>
          <p:cNvPr id="16388" name="Object 4">
            <a:hlinkClick r:id="" action="ppaction://ole?verb=1"/>
          </p:cNvPr>
          <p:cNvGraphicFramePr>
            <a:graphicFrameLocks noChangeAspect="1"/>
          </p:cNvGraphicFramePr>
          <p:nvPr>
            <p:extLst>
              <p:ext uri="{D42A27DB-BD31-4B8C-83A1-F6EECF244321}">
                <p14:modId xmlns:p14="http://schemas.microsoft.com/office/powerpoint/2010/main" val="638710602"/>
              </p:ext>
            </p:extLst>
          </p:nvPr>
        </p:nvGraphicFramePr>
        <p:xfrm>
          <a:off x="3962400" y="3733800"/>
          <a:ext cx="1111250" cy="1676400"/>
        </p:xfrm>
        <a:graphic>
          <a:graphicData uri="http://schemas.openxmlformats.org/presentationml/2006/ole">
            <mc:AlternateContent xmlns:mc="http://schemas.openxmlformats.org/markup-compatibility/2006">
              <mc:Choice xmlns:v="urn:schemas-microsoft-com:vml" Requires="v">
                <p:oleObj name="Worksheet" showAsIcon="1" r:id="rId3" imgW="380880" imgH="628560" progId="Excel.Sheet.8">
                  <p:embed/>
                </p:oleObj>
              </mc:Choice>
              <mc:Fallback>
                <p:oleObj name="Worksheet" showAsIcon="1" r:id="rId3" imgW="380880" imgH="628560" progId="Excel.Sheet.8">
                  <p:embed/>
                  <p:pic>
                    <p:nvPicPr>
                      <p:cNvPr id="0" name="Object 4"/>
                      <p:cNvPicPr>
                        <a:picLocks noChangeAspect="1" noChangeArrowheads="1"/>
                      </p:cNvPicPr>
                      <p:nvPr/>
                    </p:nvPicPr>
                    <p:blipFill>
                      <a:blip r:embed="rId4"/>
                      <a:srcRect/>
                      <a:stretch>
                        <a:fillRect/>
                      </a:stretch>
                    </p:blipFill>
                    <p:spPr bwMode="auto">
                      <a:xfrm>
                        <a:off x="3962400" y="3733800"/>
                        <a:ext cx="11112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6387">
                                            <p:txEl>
                                              <p:pRg st="0" end="0"/>
                                            </p:txEl>
                                          </p:spTgt>
                                        </p:tgtEl>
                                        <p:attrNameLst>
                                          <p:attrName>ppt_c</p:attrName>
                                        </p:attrNameLst>
                                      </p:cBhvr>
                                      <p:to>
                                        <a:schemeClr val="tx2"/>
                                      </p:to>
                                    </p:animClr>
                                  </p:subTnLst>
                                </p:cTn>
                              </p:par>
                            </p:childTnLst>
                          </p:cTn>
                        </p:par>
                        <p:par>
                          <p:cTn id="9" fill="hold" nodeType="afterGroup">
                            <p:stCondLst>
                              <p:cond delay="500"/>
                            </p:stCondLst>
                            <p:childTnLst>
                              <p:par>
                                <p:cTn id="10" presetID="1" presetClass="entr" presetSubtype="0" fill="hold" nodeType="afterEffect">
                                  <p:stCondLst>
                                    <p:cond delay="0"/>
                                  </p:stCondLst>
                                  <p:childTnLst>
                                    <p:set>
                                      <p:cBhvr>
                                        <p:cTn id="11" dur="1" fill="hold">
                                          <p:stCondLst>
                                            <p:cond delay="499"/>
                                          </p:stCondLst>
                                        </p:cTn>
                                        <p:tgtEl>
                                          <p:spTgt spid="163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a:t>Rationale for the IRR Method</a:t>
            </a:r>
          </a:p>
        </p:txBody>
      </p:sp>
      <p:sp>
        <p:nvSpPr>
          <p:cNvPr id="37891" name="Rectangle 3"/>
          <p:cNvSpPr>
            <a:spLocks noGrp="1" noChangeArrowheads="1"/>
          </p:cNvSpPr>
          <p:nvPr>
            <p:ph type="body" idx="1"/>
          </p:nvPr>
        </p:nvSpPr>
        <p:spPr/>
        <p:txBody>
          <a:bodyPr/>
          <a:lstStyle/>
          <a:p>
            <a:pPr eaLnBrk="1" hangingPunct="1">
              <a:lnSpc>
                <a:spcPct val="90000"/>
              </a:lnSpc>
            </a:pPr>
            <a:r>
              <a:rPr lang="en-US" altLang="en-US"/>
              <a:t>If IRR &gt; WACC, then the project’s rate of return is greater than its cost-- some return is left over to boost stockholders’ returns.</a:t>
            </a:r>
          </a:p>
          <a:p>
            <a:pPr eaLnBrk="1" hangingPunct="1">
              <a:lnSpc>
                <a:spcPct val="90000"/>
              </a:lnSpc>
            </a:pPr>
            <a:endParaRPr lang="en-US" altLang="en-US"/>
          </a:p>
          <a:p>
            <a:pPr eaLnBrk="1" hangingPunct="1">
              <a:lnSpc>
                <a:spcPct val="90000"/>
              </a:lnSpc>
            </a:pPr>
            <a:r>
              <a:rPr lang="en-US" altLang="en-US"/>
              <a:t>Example:	</a:t>
            </a:r>
          </a:p>
          <a:p>
            <a:pPr eaLnBrk="1" hangingPunct="1">
              <a:lnSpc>
                <a:spcPct val="90000"/>
              </a:lnSpc>
              <a:buFontTx/>
              <a:buNone/>
            </a:pPr>
            <a:r>
              <a:rPr lang="en-US" altLang="en-US"/>
              <a:t>		WACC = 12%, IRR = 16.13%.</a:t>
            </a:r>
          </a:p>
          <a:p>
            <a:pPr eaLnBrk="1" hangingPunct="1">
              <a:lnSpc>
                <a:spcPct val="90000"/>
              </a:lnSpc>
            </a:pPr>
            <a:r>
              <a:rPr lang="en-US" altLang="en-US"/>
              <a:t>So this project adds extra return to shareholders.</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a:t>NPV Profile For trial-and-error</a:t>
            </a:r>
          </a:p>
        </p:txBody>
      </p:sp>
      <p:graphicFrame>
        <p:nvGraphicFramePr>
          <p:cNvPr id="39939" name="Object 3"/>
          <p:cNvGraphicFramePr>
            <a:graphicFrameLocks noGrp="1" noChangeAspect="1"/>
          </p:cNvGraphicFramePr>
          <p:nvPr>
            <p:ph type="chart" idx="1"/>
          </p:nvPr>
        </p:nvGraphicFramePr>
        <p:xfrm>
          <a:off x="457200" y="1600200"/>
          <a:ext cx="7989888" cy="4395788"/>
        </p:xfrm>
        <a:graphic>
          <a:graphicData uri="http://schemas.openxmlformats.org/presentationml/2006/ole">
            <mc:AlternateContent xmlns:mc="http://schemas.openxmlformats.org/markup-compatibility/2006">
              <mc:Choice xmlns:v="urn:schemas-microsoft-com:vml" Requires="v">
                <p:oleObj name="Chart" r:id="rId3" imgW="8210702" imgH="4572000" progId="MSGraph.Chart.8">
                  <p:embed followColorScheme="full"/>
                </p:oleObj>
              </mc:Choice>
              <mc:Fallback>
                <p:oleObj name="Chart" r:id="rId3" imgW="8210702" imgH="4572000" progId="MSGraph.Chart.8">
                  <p:embed followColorScheme="full"/>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600200"/>
                        <a:ext cx="7989888" cy="4395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940" name="Text Box 4"/>
          <p:cNvSpPr txBox="1">
            <a:spLocks noChangeArrowheads="1"/>
          </p:cNvSpPr>
          <p:nvPr/>
        </p:nvSpPr>
        <p:spPr bwMode="auto">
          <a:xfrm>
            <a:off x="5334000" y="3429000"/>
            <a:ext cx="3581400" cy="457200"/>
          </a:xfrm>
          <a:prstGeom prst="rect">
            <a:avLst/>
          </a:prstGeom>
          <a:noFill/>
          <a:ln w="9525">
            <a:noFill/>
            <a:miter lim="800000"/>
            <a:headEnd/>
            <a:tailEnd/>
          </a:ln>
        </p:spPr>
        <p:txBody>
          <a:bodyPr>
            <a:spAutoFit/>
          </a:bodyPr>
          <a:lstStyle/>
          <a:p>
            <a:pPr>
              <a:spcBef>
                <a:spcPct val="50000"/>
              </a:spcBef>
            </a:pPr>
            <a:r>
              <a:rPr lang="en-US" altLang="en-US" sz="2400">
                <a:latin typeface="Times New Roman" pitchFamily="18" charset="0"/>
              </a:rPr>
              <a:t>IRR = 16.13%</a:t>
            </a:r>
          </a:p>
        </p:txBody>
      </p:sp>
      <p:sp>
        <p:nvSpPr>
          <p:cNvPr id="39941" name="Line 5"/>
          <p:cNvSpPr>
            <a:spLocks noChangeShapeType="1"/>
          </p:cNvSpPr>
          <p:nvPr/>
        </p:nvSpPr>
        <p:spPr bwMode="auto">
          <a:xfrm flipV="1">
            <a:off x="6400800" y="3886200"/>
            <a:ext cx="76200" cy="3048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a:t>Advantages of IRR</a:t>
            </a:r>
          </a:p>
        </p:txBody>
      </p:sp>
      <p:sp>
        <p:nvSpPr>
          <p:cNvPr id="20483" name="Rectangle 3"/>
          <p:cNvSpPr>
            <a:spLocks noGrp="1" noChangeArrowheads="1"/>
          </p:cNvSpPr>
          <p:nvPr>
            <p:ph type="body" idx="1"/>
          </p:nvPr>
        </p:nvSpPr>
        <p:spPr/>
        <p:txBody>
          <a:bodyPr/>
          <a:lstStyle/>
          <a:p>
            <a:pPr eaLnBrk="1" hangingPunct="1"/>
            <a:r>
              <a:rPr lang="en-US" altLang="en-US"/>
              <a:t>Knowing a return is intuitively appealing</a:t>
            </a:r>
          </a:p>
          <a:p>
            <a:pPr eaLnBrk="1" hangingPunct="1"/>
            <a:r>
              <a:rPr lang="en-US" altLang="en-US"/>
              <a:t>It is a simple way to communicate the value of a project to someone who doesn’t know all the estimation details</a:t>
            </a:r>
          </a:p>
          <a:p>
            <a:pPr eaLnBrk="1" hangingPunct="1"/>
            <a:r>
              <a:rPr lang="en-US" altLang="en-US"/>
              <a:t>If the IRR is high enough, you may not need to estimate a required return, which is often a difficult task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0483">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0483">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500" fill="hold"/>
                                        <p:tgtEl>
                                          <p:spTgt spid="2048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48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0483">
                                            <p:txEl>
                                              <p:pRg st="2" end="2"/>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en-US"/>
              <a:t>NPV vs. IRR</a:t>
            </a:r>
          </a:p>
        </p:txBody>
      </p:sp>
      <p:sp>
        <p:nvSpPr>
          <p:cNvPr id="27651" name="Rectangle 3"/>
          <p:cNvSpPr>
            <a:spLocks noGrp="1" noChangeArrowheads="1"/>
          </p:cNvSpPr>
          <p:nvPr>
            <p:ph type="body" idx="1"/>
          </p:nvPr>
        </p:nvSpPr>
        <p:spPr/>
        <p:txBody>
          <a:bodyPr/>
          <a:lstStyle/>
          <a:p>
            <a:pPr eaLnBrk="1" hangingPunct="1"/>
            <a:r>
              <a:rPr lang="en-US" altLang="en-US"/>
              <a:t>NPV and IRR will generally give us the same decision</a:t>
            </a:r>
          </a:p>
          <a:p>
            <a:pPr eaLnBrk="1" hangingPunct="1"/>
            <a:r>
              <a:rPr lang="en-US" altLang="en-US"/>
              <a:t>Exceptions</a:t>
            </a:r>
          </a:p>
          <a:p>
            <a:pPr lvl="1" eaLnBrk="1" hangingPunct="1"/>
            <a:r>
              <a:rPr lang="en-US" altLang="en-US"/>
              <a:t>Non-conventional cash flows – cash flow signs change more than once</a:t>
            </a:r>
          </a:p>
          <a:p>
            <a:pPr lvl="1" eaLnBrk="1" hangingPunct="1"/>
            <a:r>
              <a:rPr lang="en-US" altLang="en-US"/>
              <a:t>Mutually exclusive projects</a:t>
            </a:r>
          </a:p>
          <a:p>
            <a:pPr lvl="2" eaLnBrk="1" hangingPunct="1"/>
            <a:r>
              <a:rPr lang="en-US" altLang="en-US"/>
              <a:t>Initial investments are substantially different</a:t>
            </a:r>
          </a:p>
          <a:p>
            <a:pPr lvl="2" eaLnBrk="1" hangingPunct="1"/>
            <a:r>
              <a:rPr lang="en-US" altLang="en-US"/>
              <a:t>Timing of cash flows is substantially different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651">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651">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additive="base">
                                        <p:cTn id="19" dur="500" fill="hold"/>
                                        <p:tgtEl>
                                          <p:spTgt spid="276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65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651">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7651">
                                            <p:txEl>
                                              <p:pRg st="3" end="3"/>
                                            </p:txEl>
                                          </p:spTgt>
                                        </p:tgtEl>
                                        <p:attrNameLst>
                                          <p:attrName>style.visibility</p:attrName>
                                        </p:attrNameLst>
                                      </p:cBhvr>
                                      <p:to>
                                        <p:strVal val="visible"/>
                                      </p:to>
                                    </p:set>
                                    <p:anim calcmode="lin" valueType="num">
                                      <p:cBhvr additive="base">
                                        <p:cTn id="25" dur="500" fill="hold"/>
                                        <p:tgtEl>
                                          <p:spTgt spid="2765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7651">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651">
                                            <p:txEl>
                                              <p:pRg st="3" end="3"/>
                                            </p:txEl>
                                          </p:spTgt>
                                        </p:tgtEl>
                                        <p:attrNameLst>
                                          <p:attrName>ppt_c</p:attrName>
                                        </p:attrNameLst>
                                      </p:cBhvr>
                                      <p:to>
                                        <a:schemeClr val="tx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7651">
                                            <p:txEl>
                                              <p:pRg st="4" end="4"/>
                                            </p:txEl>
                                          </p:spTgt>
                                        </p:tgtEl>
                                        <p:attrNameLst>
                                          <p:attrName>style.visibility</p:attrName>
                                        </p:attrNameLst>
                                      </p:cBhvr>
                                      <p:to>
                                        <p:strVal val="visible"/>
                                      </p:to>
                                    </p:set>
                                    <p:anim calcmode="lin" valueType="num">
                                      <p:cBhvr additive="base">
                                        <p:cTn id="31" dur="500" fill="hold"/>
                                        <p:tgtEl>
                                          <p:spTgt spid="2765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7651">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651">
                                            <p:txEl>
                                              <p:pRg st="4" end="4"/>
                                            </p:txEl>
                                          </p:spTgt>
                                        </p:tgtEl>
                                        <p:attrNameLst>
                                          <p:attrName>ppt_c</p:attrName>
                                        </p:attrNameLst>
                                      </p:cBhvr>
                                      <p:to>
                                        <a:schemeClr val="tx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7651">
                                            <p:txEl>
                                              <p:pRg st="5" end="5"/>
                                            </p:txEl>
                                          </p:spTgt>
                                        </p:tgtEl>
                                        <p:attrNameLst>
                                          <p:attrName>style.visibility</p:attrName>
                                        </p:attrNameLst>
                                      </p:cBhvr>
                                      <p:to>
                                        <p:strVal val="visible"/>
                                      </p:to>
                                    </p:set>
                                    <p:anim calcmode="lin" valueType="num">
                                      <p:cBhvr additive="base">
                                        <p:cTn id="37" dur="500" fill="hold"/>
                                        <p:tgtEl>
                                          <p:spTgt spid="2765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7651">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651">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bldLvl="3"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en-US"/>
              <a:t>Another Example – Nonconventional Cash Flows</a:t>
            </a:r>
          </a:p>
        </p:txBody>
      </p:sp>
      <p:sp>
        <p:nvSpPr>
          <p:cNvPr id="29699" name="Rectangle 3"/>
          <p:cNvSpPr>
            <a:spLocks noGrp="1" noChangeArrowheads="1"/>
          </p:cNvSpPr>
          <p:nvPr>
            <p:ph type="body" idx="1"/>
          </p:nvPr>
        </p:nvSpPr>
        <p:spPr/>
        <p:txBody>
          <a:bodyPr/>
          <a:lstStyle/>
          <a:p>
            <a:pPr eaLnBrk="1" hangingPunct="1"/>
            <a:r>
              <a:rPr lang="en-US" altLang="en-US"/>
              <a:t>Suppose an investment will cost $90,000 initially and will generate the following cash flows:</a:t>
            </a:r>
          </a:p>
          <a:p>
            <a:pPr lvl="1" eaLnBrk="1" hangingPunct="1"/>
            <a:r>
              <a:rPr lang="en-US" altLang="en-US"/>
              <a:t>Year 1: 132,000</a:t>
            </a:r>
          </a:p>
          <a:p>
            <a:pPr lvl="1" eaLnBrk="1" hangingPunct="1"/>
            <a:r>
              <a:rPr lang="en-US" altLang="en-US"/>
              <a:t>Year 2: 100,000</a:t>
            </a:r>
          </a:p>
          <a:p>
            <a:pPr lvl="1" eaLnBrk="1" hangingPunct="1"/>
            <a:r>
              <a:rPr lang="en-US" altLang="en-US"/>
              <a:t>Year 3: -150,000</a:t>
            </a:r>
          </a:p>
          <a:p>
            <a:pPr eaLnBrk="1" hangingPunct="1"/>
            <a:r>
              <a:rPr lang="en-US" altLang="en-US"/>
              <a:t>The required return is 15%.</a:t>
            </a:r>
          </a:p>
          <a:p>
            <a:pPr eaLnBrk="1" hangingPunct="1"/>
            <a:r>
              <a:rPr lang="en-US" altLang="en-US"/>
              <a:t>Should we accept or reject the project?</a:t>
            </a:r>
          </a:p>
        </p:txBody>
      </p:sp>
      <p:graphicFrame>
        <p:nvGraphicFramePr>
          <p:cNvPr id="29700" name="Object 4">
            <a:hlinkClick r:id="" action="ppaction://ole?verb=1"/>
          </p:cNvPr>
          <p:cNvGraphicFramePr>
            <a:graphicFrameLocks noChangeAspect="1"/>
          </p:cNvGraphicFramePr>
          <p:nvPr>
            <p:extLst>
              <p:ext uri="{D42A27DB-BD31-4B8C-83A1-F6EECF244321}">
                <p14:modId xmlns:p14="http://schemas.microsoft.com/office/powerpoint/2010/main" val="2821563458"/>
              </p:ext>
            </p:extLst>
          </p:nvPr>
        </p:nvGraphicFramePr>
        <p:xfrm>
          <a:off x="7315200" y="3352800"/>
          <a:ext cx="1111250" cy="1676400"/>
        </p:xfrm>
        <a:graphic>
          <a:graphicData uri="http://schemas.openxmlformats.org/presentationml/2006/ole">
            <mc:AlternateContent xmlns:mc="http://schemas.openxmlformats.org/markup-compatibility/2006">
              <mc:Choice xmlns:v="urn:schemas-microsoft-com:vml" Requires="v">
                <p:oleObj name="Worksheet" showAsIcon="1" r:id="rId3" imgW="380880" imgH="628560" progId="Excel.Sheet.8">
                  <p:embed/>
                </p:oleObj>
              </mc:Choice>
              <mc:Fallback>
                <p:oleObj name="Worksheet" showAsIcon="1" r:id="rId3" imgW="380880" imgH="628560" progId="Excel.Sheet.8">
                  <p:embed/>
                  <p:pic>
                    <p:nvPicPr>
                      <p:cNvPr id="0" name="Object 4"/>
                      <p:cNvPicPr>
                        <a:picLocks noChangeAspect="1" noChangeArrowheads="1"/>
                      </p:cNvPicPr>
                      <p:nvPr/>
                    </p:nvPicPr>
                    <p:blipFill>
                      <a:blip r:embed="rId4"/>
                      <a:srcRect/>
                      <a:stretch>
                        <a:fillRect/>
                      </a:stretch>
                    </p:blipFill>
                    <p:spPr bwMode="auto">
                      <a:xfrm>
                        <a:off x="7315200" y="3352800"/>
                        <a:ext cx="11112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699">
                                            <p:txEl>
                                              <p:pRg st="0" end="0"/>
                                            </p:txEl>
                                          </p:spTgt>
                                        </p:tgtEl>
                                        <p:attrNameLst>
                                          <p:attrName>ppt_c</p:attrName>
                                        </p:attrNameLst>
                                      </p:cBhvr>
                                      <p:to>
                                        <a:schemeClr val="tx2"/>
                                      </p:to>
                                    </p:animClr>
                                  </p:subTnLst>
                                </p:cTn>
                              </p:par>
                              <p:par>
                                <p:cTn id="9" presetID="2" presetClass="entr" presetSubtype="8" fill="hold" grpId="0" nodeType="with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anim calcmode="lin" valueType="num">
                                      <p:cBhvr additive="base">
                                        <p:cTn id="11" dur="500" fill="hold"/>
                                        <p:tgtEl>
                                          <p:spTgt spid="2969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969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699">
                                            <p:txEl>
                                              <p:pRg st="1" end="1"/>
                                            </p:txEl>
                                          </p:spTgt>
                                        </p:tgtEl>
                                        <p:attrNameLst>
                                          <p:attrName>ppt_c</p:attrName>
                                        </p:attrNameLst>
                                      </p:cBhvr>
                                      <p:to>
                                        <a:schemeClr val="tx2"/>
                                      </p:to>
                                    </p:animClr>
                                  </p:subTnLst>
                                </p:cTn>
                              </p:par>
                              <p:par>
                                <p:cTn id="13" presetID="2" presetClass="entr" presetSubtype="8" fill="hold" grpId="0" nodeType="with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anim calcmode="lin" valueType="num">
                                      <p:cBhvr additive="base">
                                        <p:cTn id="15" dur="500" fill="hold"/>
                                        <p:tgtEl>
                                          <p:spTgt spid="29699">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969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699">
                                            <p:txEl>
                                              <p:pRg st="2" end="2"/>
                                            </p:txEl>
                                          </p:spTgt>
                                        </p:tgtEl>
                                        <p:attrNameLst>
                                          <p:attrName>ppt_c</p:attrName>
                                        </p:attrNameLst>
                                      </p:cBhvr>
                                      <p:to>
                                        <a:schemeClr val="tx2"/>
                                      </p:to>
                                    </p:animClr>
                                  </p:subTnLst>
                                </p:cTn>
                              </p:par>
                              <p:par>
                                <p:cTn id="17" presetID="2" presetClass="entr" presetSubtype="8" fill="hold" grpId="0" nodeType="withEffect">
                                  <p:stCondLst>
                                    <p:cond delay="0"/>
                                  </p:stCondLst>
                                  <p:childTnLst>
                                    <p:set>
                                      <p:cBhvr>
                                        <p:cTn id="18" dur="1" fill="hold">
                                          <p:stCondLst>
                                            <p:cond delay="0"/>
                                          </p:stCondLst>
                                        </p:cTn>
                                        <p:tgtEl>
                                          <p:spTgt spid="29699">
                                            <p:txEl>
                                              <p:pRg st="3" end="3"/>
                                            </p:txEl>
                                          </p:spTgt>
                                        </p:tgtEl>
                                        <p:attrNameLst>
                                          <p:attrName>style.visibility</p:attrName>
                                        </p:attrNameLst>
                                      </p:cBhvr>
                                      <p:to>
                                        <p:strVal val="visible"/>
                                      </p:to>
                                    </p:set>
                                    <p:anim calcmode="lin" valueType="num">
                                      <p:cBhvr additive="base">
                                        <p:cTn id="19" dur="500" fill="hold"/>
                                        <p:tgtEl>
                                          <p:spTgt spid="2969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69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699">
                                            <p:txEl>
                                              <p:pRg st="3" end="3"/>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699">
                                            <p:txEl>
                                              <p:pRg st="4" end="4"/>
                                            </p:txEl>
                                          </p:spTgt>
                                        </p:tgtEl>
                                        <p:attrNameLst>
                                          <p:attrName>style.visibility</p:attrName>
                                        </p:attrNameLst>
                                      </p:cBhvr>
                                      <p:to>
                                        <p:strVal val="visible"/>
                                      </p:to>
                                    </p:set>
                                    <p:anim calcmode="lin" valueType="num">
                                      <p:cBhvr additive="base">
                                        <p:cTn id="25" dur="500" fill="hold"/>
                                        <p:tgtEl>
                                          <p:spTgt spid="2969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69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699">
                                            <p:txEl>
                                              <p:pRg st="4" end="4"/>
                                            </p:txEl>
                                          </p:spTgt>
                                        </p:tgtEl>
                                        <p:attrNameLst>
                                          <p:attrName>ppt_c</p:attrName>
                                        </p:attrNameLst>
                                      </p:cBhvr>
                                      <p:to>
                                        <a:schemeClr val="tx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699">
                                            <p:txEl>
                                              <p:pRg st="5" end="5"/>
                                            </p:txEl>
                                          </p:spTgt>
                                        </p:tgtEl>
                                        <p:attrNameLst>
                                          <p:attrName>style.visibility</p:attrName>
                                        </p:attrNameLst>
                                      </p:cBhvr>
                                      <p:to>
                                        <p:strVal val="visible"/>
                                      </p:to>
                                    </p:set>
                                    <p:anim calcmode="lin" valueType="num">
                                      <p:cBhvr additive="base">
                                        <p:cTn id="31" dur="500" fill="hold"/>
                                        <p:tgtEl>
                                          <p:spTgt spid="2969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699">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699">
                                            <p:txEl>
                                              <p:pRg st="5" end="5"/>
                                            </p:txEl>
                                          </p:spTgt>
                                        </p:tgtEl>
                                        <p:attrNameLst>
                                          <p:attrName>ppt_c</p:attrName>
                                        </p:attrNameLst>
                                      </p:cBhvr>
                                      <p:to>
                                        <a:schemeClr val="tx2"/>
                                      </p:to>
                                    </p:animClr>
                                  </p:subTnLst>
                                </p:cTn>
                              </p:par>
                            </p:childTnLst>
                          </p:cTn>
                        </p:par>
                        <p:par>
                          <p:cTn id="33" fill="hold" nodeType="afterGroup">
                            <p:stCondLst>
                              <p:cond delay="500"/>
                            </p:stCondLst>
                            <p:childTnLst>
                              <p:par>
                                <p:cTn id="34" presetID="1" presetClass="entr" presetSubtype="0" fill="hold" nodeType="afterEffect">
                                  <p:stCondLst>
                                    <p:cond delay="0"/>
                                  </p:stCondLst>
                                  <p:childTnLst>
                                    <p:set>
                                      <p:cBhvr>
                                        <p:cTn id="35" dur="1" fill="hold">
                                          <p:stCondLst>
                                            <p:cond delay="499"/>
                                          </p:stCondLst>
                                        </p:cTn>
                                        <p:tgtEl>
                                          <p:spTgt spid="297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5"/>
          <p:cNvSpPr>
            <a:spLocks noGrp="1" noChangeArrowheads="1"/>
          </p:cNvSpPr>
          <p:nvPr>
            <p:ph type="title"/>
          </p:nvPr>
        </p:nvSpPr>
        <p:spPr/>
        <p:txBody>
          <a:bodyPr/>
          <a:lstStyle/>
          <a:p>
            <a:pPr eaLnBrk="1" hangingPunct="1"/>
            <a:r>
              <a:rPr lang="en-US" altLang="en-US"/>
              <a:t>NPV Profile</a:t>
            </a:r>
          </a:p>
        </p:txBody>
      </p:sp>
      <p:graphicFrame>
        <p:nvGraphicFramePr>
          <p:cNvPr id="58371" name="Object 4"/>
          <p:cNvGraphicFramePr>
            <a:graphicFrameLocks noGrp="1" noChangeAspect="1"/>
          </p:cNvGraphicFramePr>
          <p:nvPr>
            <p:ph idx="1"/>
          </p:nvPr>
        </p:nvGraphicFramePr>
        <p:xfrm>
          <a:off x="1295400" y="1828800"/>
          <a:ext cx="6400800" cy="4191000"/>
        </p:xfrm>
        <a:graphic>
          <a:graphicData uri="http://schemas.openxmlformats.org/presentationml/2006/ole">
            <mc:AlternateContent xmlns:mc="http://schemas.openxmlformats.org/markup-compatibility/2006">
              <mc:Choice xmlns:v="urn:schemas-microsoft-com:vml" Requires="v">
                <p:oleObj name="Chart" r:id="rId3" imgW="4619549" imgH="2229002" progId="Excel.Chart.8">
                  <p:embed/>
                </p:oleObj>
              </mc:Choice>
              <mc:Fallback>
                <p:oleObj name="Chart" r:id="rId3" imgW="4619549" imgH="2229002" progId="Excel.Char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1828800"/>
                        <a:ext cx="64008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8372" name="Rectangle 7"/>
          <p:cNvSpPr>
            <a:spLocks noChangeArrowheads="1"/>
          </p:cNvSpPr>
          <p:nvPr/>
        </p:nvSpPr>
        <p:spPr bwMode="auto">
          <a:xfrm>
            <a:off x="2819400" y="1371600"/>
            <a:ext cx="2895600" cy="366713"/>
          </a:xfrm>
          <a:prstGeom prst="rect">
            <a:avLst/>
          </a:prstGeom>
          <a:noFill/>
          <a:ln w="9525">
            <a:noFill/>
            <a:miter lim="800000"/>
            <a:headEnd/>
            <a:tailEnd/>
          </a:ln>
        </p:spPr>
        <p:txBody>
          <a:bodyPr wrap="none">
            <a:spAutoFit/>
          </a:bodyPr>
          <a:lstStyle/>
          <a:p>
            <a:pPr>
              <a:spcBef>
                <a:spcPct val="50000"/>
              </a:spcBef>
            </a:pPr>
            <a:r>
              <a:rPr lang="en-US" altLang="en-US"/>
              <a:t>IRR = 10.11% and 42.66%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z="4000"/>
              <a:t>Methods of Capital Budgeting</a:t>
            </a:r>
          </a:p>
        </p:txBody>
      </p:sp>
      <p:sp>
        <p:nvSpPr>
          <p:cNvPr id="75779" name="Rectangle 3"/>
          <p:cNvSpPr>
            <a:spLocks noGrp="1" noChangeArrowheads="1"/>
          </p:cNvSpPr>
          <p:nvPr>
            <p:ph type="body" idx="1"/>
          </p:nvPr>
        </p:nvSpPr>
        <p:spPr/>
        <p:txBody>
          <a:bodyPr/>
          <a:lstStyle/>
          <a:p>
            <a:pPr eaLnBrk="1" hangingPunct="1"/>
            <a:r>
              <a:rPr lang="en-US" altLang="en-US" dirty="0"/>
              <a:t>Net Present Value</a:t>
            </a:r>
          </a:p>
          <a:p>
            <a:pPr eaLnBrk="1" hangingPunct="1"/>
            <a:r>
              <a:rPr lang="en-US" altLang="en-US" dirty="0"/>
              <a:t>The Internal Rate of Return</a:t>
            </a:r>
          </a:p>
          <a:p>
            <a:pPr eaLnBrk="1" hangingPunct="1"/>
            <a:r>
              <a:rPr lang="en-US" altLang="en-US" dirty="0"/>
              <a:t>The Profitability Index</a:t>
            </a:r>
          </a:p>
          <a:p>
            <a:pPr eaLnBrk="1" hangingPunct="1">
              <a:buFontTx/>
              <a:buNone/>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 calcmode="lin" valueType="num">
                                      <p:cBhvr additive="base">
                                        <p:cTn id="7" dur="500" fill="hold"/>
                                        <p:tgtEl>
                                          <p:spTgt spid="757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577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5779">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5779">
                                            <p:txEl>
                                              <p:pRg st="1" end="1"/>
                                            </p:txEl>
                                          </p:spTgt>
                                        </p:tgtEl>
                                        <p:attrNameLst>
                                          <p:attrName>style.visibility</p:attrName>
                                        </p:attrNameLst>
                                      </p:cBhvr>
                                      <p:to>
                                        <p:strVal val="visible"/>
                                      </p:to>
                                    </p:set>
                                    <p:anim calcmode="lin" valueType="num">
                                      <p:cBhvr additive="base">
                                        <p:cTn id="13" dur="500" fill="hold"/>
                                        <p:tgtEl>
                                          <p:spTgt spid="757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577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5779">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5779">
                                            <p:txEl>
                                              <p:pRg st="2" end="2"/>
                                            </p:txEl>
                                          </p:spTgt>
                                        </p:tgtEl>
                                        <p:attrNameLst>
                                          <p:attrName>style.visibility</p:attrName>
                                        </p:attrNameLst>
                                      </p:cBhvr>
                                      <p:to>
                                        <p:strVal val="visible"/>
                                      </p:to>
                                    </p:set>
                                    <p:anim calcmode="lin" valueType="num">
                                      <p:cBhvr additive="base">
                                        <p:cTn id="19" dur="500" fill="hold"/>
                                        <p:tgtEl>
                                          <p:spTgt spid="757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577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5779">
                                            <p:txEl>
                                              <p:pRg st="2" end="2"/>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tLang="en-US"/>
              <a:t>Summary of Decision Rules</a:t>
            </a:r>
          </a:p>
        </p:txBody>
      </p:sp>
      <p:sp>
        <p:nvSpPr>
          <p:cNvPr id="36867" name="Rectangle 3"/>
          <p:cNvSpPr>
            <a:spLocks noGrp="1" noChangeArrowheads="1"/>
          </p:cNvSpPr>
          <p:nvPr>
            <p:ph type="body" idx="1"/>
          </p:nvPr>
        </p:nvSpPr>
        <p:spPr/>
        <p:txBody>
          <a:bodyPr/>
          <a:lstStyle/>
          <a:p>
            <a:pPr eaLnBrk="1" hangingPunct="1"/>
            <a:r>
              <a:rPr lang="en-US" altLang="en-US"/>
              <a:t>The NPV is positive at a required return of 15%, so you should </a:t>
            </a:r>
            <a:r>
              <a:rPr lang="en-US" altLang="en-US" b="1" i="1"/>
              <a:t>Accept</a:t>
            </a:r>
            <a:endParaRPr lang="en-US" altLang="en-US"/>
          </a:p>
          <a:p>
            <a:pPr eaLnBrk="1" hangingPunct="1"/>
            <a:r>
              <a:rPr lang="en-US" altLang="en-US"/>
              <a:t>If you use the financial calculator, you would get an IRR of 10.11% which would tell you to </a:t>
            </a:r>
            <a:r>
              <a:rPr lang="en-US" altLang="en-US" b="1" i="1"/>
              <a:t>Reject</a:t>
            </a:r>
            <a:endParaRPr lang="en-US" altLang="en-US"/>
          </a:p>
          <a:p>
            <a:pPr eaLnBrk="1" hangingPunct="1"/>
            <a:r>
              <a:rPr lang="en-US" altLang="en-US"/>
              <a:t>You need to recognize that there are non-conventional cash flows and look at the NPV profile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6867">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additive="base">
                                        <p:cTn id="13" dur="500" fill="hold"/>
                                        <p:tgtEl>
                                          <p:spTgt spid="368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686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6867">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6867">
                                            <p:txEl>
                                              <p:pRg st="2" end="2"/>
                                            </p:txEl>
                                          </p:spTgt>
                                        </p:tgtEl>
                                        <p:attrNameLst>
                                          <p:attrName>style.visibility</p:attrName>
                                        </p:attrNameLst>
                                      </p:cBhvr>
                                      <p:to>
                                        <p:strVal val="visible"/>
                                      </p:to>
                                    </p:set>
                                    <p:anim calcmode="lin" valueType="num">
                                      <p:cBhvr additive="base">
                                        <p:cTn id="19" dur="500" fill="hold"/>
                                        <p:tgtEl>
                                          <p:spTgt spid="368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686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6867">
                                            <p:txEl>
                                              <p:pRg st="2" end="2"/>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ltLang="en-US" sz="4000"/>
              <a:t>IRR and Mutually Exclusive Projects</a:t>
            </a:r>
          </a:p>
        </p:txBody>
      </p:sp>
      <p:sp>
        <p:nvSpPr>
          <p:cNvPr id="62467" name="Rectangle 3"/>
          <p:cNvSpPr>
            <a:spLocks noGrp="1" noChangeArrowheads="1"/>
          </p:cNvSpPr>
          <p:nvPr>
            <p:ph type="body" idx="1"/>
          </p:nvPr>
        </p:nvSpPr>
        <p:spPr/>
        <p:txBody>
          <a:bodyPr/>
          <a:lstStyle/>
          <a:p>
            <a:pPr eaLnBrk="1" hangingPunct="1"/>
            <a:r>
              <a:rPr lang="en-US" altLang="en-US"/>
              <a:t>Mutually exclusive projects</a:t>
            </a:r>
          </a:p>
          <a:p>
            <a:pPr lvl="1" eaLnBrk="1" hangingPunct="1"/>
            <a:r>
              <a:rPr lang="en-US" altLang="en-US" sz="2600"/>
              <a:t>If you choose one, you can’t choose the other</a:t>
            </a:r>
          </a:p>
          <a:p>
            <a:pPr lvl="1" eaLnBrk="1" hangingPunct="1"/>
            <a:r>
              <a:rPr lang="en-US" altLang="en-US" sz="2600"/>
              <a:t>Example: You can choose to be in the classroom or work, but not both</a:t>
            </a:r>
          </a:p>
          <a:p>
            <a:pPr eaLnBrk="1" hangingPunct="1"/>
            <a:r>
              <a:rPr lang="en-US" altLang="en-US"/>
              <a:t>Intuitively, you would use the following decision rules:</a:t>
            </a:r>
          </a:p>
          <a:p>
            <a:pPr lvl="1" eaLnBrk="1" hangingPunct="1"/>
            <a:r>
              <a:rPr lang="en-US" altLang="en-US" sz="2600"/>
              <a:t>NPV – choose the project with the higher NPV</a:t>
            </a:r>
          </a:p>
          <a:p>
            <a:pPr lvl="1" eaLnBrk="1" hangingPunct="1"/>
            <a:r>
              <a:rPr lang="en-US" altLang="en-US" sz="2600"/>
              <a:t>IRR – choose the project with the higher IRR</a:t>
            </a:r>
          </a:p>
          <a:p>
            <a:pPr eaLnBrk="1" hangingPunct="1"/>
            <a:endParaRPr lang="en-US" altLang="en-US" sz="2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altLang="en-US"/>
              <a:t>Example With Mutually Exclusive Projects</a:t>
            </a:r>
          </a:p>
        </p:txBody>
      </p:sp>
      <p:graphicFrame>
        <p:nvGraphicFramePr>
          <p:cNvPr id="39971" name="Group 35"/>
          <p:cNvGraphicFramePr>
            <a:graphicFrameLocks noGrp="1"/>
          </p:cNvGraphicFramePr>
          <p:nvPr>
            <p:ph type="tbl" idx="1"/>
          </p:nvPr>
        </p:nvGraphicFramePr>
        <p:xfrm>
          <a:off x="457200" y="1600200"/>
          <a:ext cx="4581525" cy="4651377"/>
        </p:xfrm>
        <a:graphic>
          <a:graphicData uri="http://schemas.openxmlformats.org/drawingml/2006/table">
            <a:tbl>
              <a:tblPr/>
              <a:tblGrid>
                <a:gridCol w="1527175">
                  <a:extLst>
                    <a:ext uri="{9D8B030D-6E8A-4147-A177-3AD203B41FA5}">
                      <a16:colId xmlns:a16="http://schemas.microsoft.com/office/drawing/2014/main" val="20000"/>
                    </a:ext>
                  </a:extLst>
                </a:gridCol>
                <a:gridCol w="1527175">
                  <a:extLst>
                    <a:ext uri="{9D8B030D-6E8A-4147-A177-3AD203B41FA5}">
                      <a16:colId xmlns:a16="http://schemas.microsoft.com/office/drawing/2014/main" val="20001"/>
                    </a:ext>
                  </a:extLst>
                </a:gridCol>
                <a:gridCol w="1527175">
                  <a:extLst>
                    <a:ext uri="{9D8B030D-6E8A-4147-A177-3AD203B41FA5}">
                      <a16:colId xmlns:a16="http://schemas.microsoft.com/office/drawing/2014/main" val="20002"/>
                    </a:ext>
                  </a:extLst>
                </a:gridCol>
              </a:tblGrid>
              <a:tr h="966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Period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Project 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Project 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35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-400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381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325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325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36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325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200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381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IRR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19.43%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tx1"/>
                          </a:solidFill>
                          <a:effectLst/>
                          <a:latin typeface="Arial" charset="0"/>
                        </a:rPr>
                        <a:t>22.17%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36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NPV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Arial" charset="0"/>
                        </a:rPr>
                        <a:t>64.05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60.74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64545" name="Text Box 33"/>
          <p:cNvSpPr txBox="1">
            <a:spLocks noChangeArrowheads="1"/>
          </p:cNvSpPr>
          <p:nvPr/>
        </p:nvSpPr>
        <p:spPr bwMode="auto">
          <a:xfrm>
            <a:off x="5638800" y="1752600"/>
            <a:ext cx="2971800" cy="2868613"/>
          </a:xfrm>
          <a:prstGeom prst="rect">
            <a:avLst/>
          </a:prstGeom>
          <a:noFill/>
          <a:ln w="9525">
            <a:noFill/>
            <a:miter lim="800000"/>
            <a:headEnd/>
            <a:tailEnd/>
          </a:ln>
        </p:spPr>
        <p:txBody>
          <a:bodyPr>
            <a:spAutoFit/>
          </a:bodyPr>
          <a:lstStyle/>
          <a:p>
            <a:pPr>
              <a:spcBef>
                <a:spcPct val="50000"/>
              </a:spcBef>
            </a:pPr>
            <a:r>
              <a:rPr lang="en-US" altLang="en-US" sz="2800" dirty="0"/>
              <a:t>The required return for both projects is 10%.</a:t>
            </a:r>
          </a:p>
          <a:p>
            <a:pPr>
              <a:spcBef>
                <a:spcPct val="50000"/>
              </a:spcBef>
            </a:pPr>
            <a:r>
              <a:rPr lang="en-US" altLang="en-US" sz="2800" dirty="0"/>
              <a:t>Which project should you accept and why?</a:t>
            </a:r>
          </a:p>
        </p:txBody>
      </p:sp>
      <p:graphicFrame>
        <p:nvGraphicFramePr>
          <p:cNvPr id="39970" name="Object 34">
            <a:hlinkClick r:id="" action="ppaction://ole?verb=1"/>
          </p:cNvPr>
          <p:cNvGraphicFramePr>
            <a:graphicFrameLocks noChangeAspect="1"/>
          </p:cNvGraphicFramePr>
          <p:nvPr>
            <p:extLst>
              <p:ext uri="{D42A27DB-BD31-4B8C-83A1-F6EECF244321}">
                <p14:modId xmlns:p14="http://schemas.microsoft.com/office/powerpoint/2010/main" val="2463564046"/>
              </p:ext>
            </p:extLst>
          </p:nvPr>
        </p:nvGraphicFramePr>
        <p:xfrm>
          <a:off x="6324600" y="4876800"/>
          <a:ext cx="1111250" cy="1676400"/>
        </p:xfrm>
        <a:graphic>
          <a:graphicData uri="http://schemas.openxmlformats.org/presentationml/2006/ole">
            <mc:AlternateContent xmlns:mc="http://schemas.openxmlformats.org/markup-compatibility/2006">
              <mc:Choice xmlns:v="urn:schemas-microsoft-com:vml" Requires="v">
                <p:oleObj name="Worksheet" showAsIcon="1" r:id="rId3" imgW="380880" imgH="628560" progId="Excel.Sheet.8">
                  <p:embed/>
                </p:oleObj>
              </mc:Choice>
              <mc:Fallback>
                <p:oleObj name="Worksheet" showAsIcon="1" r:id="rId3" imgW="380880" imgH="628560" progId="Excel.Sheet.8">
                  <p:embed/>
                  <p:pic>
                    <p:nvPicPr>
                      <p:cNvPr id="0" name="Object 34"/>
                      <p:cNvPicPr>
                        <a:picLocks noChangeAspect="1" noChangeArrowheads="1"/>
                      </p:cNvPicPr>
                      <p:nvPr/>
                    </p:nvPicPr>
                    <p:blipFill>
                      <a:blip r:embed="rId4"/>
                      <a:srcRect/>
                      <a:stretch>
                        <a:fillRect/>
                      </a:stretch>
                    </p:blipFill>
                    <p:spPr bwMode="auto">
                      <a:xfrm>
                        <a:off x="6324600" y="4876800"/>
                        <a:ext cx="11112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399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274638"/>
            <a:ext cx="8229600" cy="792162"/>
          </a:xfrm>
        </p:spPr>
        <p:txBody>
          <a:bodyPr/>
          <a:lstStyle/>
          <a:p>
            <a:pPr eaLnBrk="1" hangingPunct="1"/>
            <a:r>
              <a:rPr lang="en-US" altLang="en-US" sz="4000"/>
              <a:t>NPV Profiles</a:t>
            </a:r>
          </a:p>
        </p:txBody>
      </p:sp>
      <p:sp>
        <p:nvSpPr>
          <p:cNvPr id="66563" name="Text Box 4"/>
          <p:cNvSpPr txBox="1">
            <a:spLocks noChangeArrowheads="1"/>
          </p:cNvSpPr>
          <p:nvPr/>
        </p:nvSpPr>
        <p:spPr bwMode="auto">
          <a:xfrm>
            <a:off x="914400" y="990600"/>
            <a:ext cx="6553200" cy="427038"/>
          </a:xfrm>
          <a:prstGeom prst="rect">
            <a:avLst/>
          </a:prstGeom>
          <a:noFill/>
          <a:ln w="9525">
            <a:noFill/>
            <a:miter lim="800000"/>
            <a:headEnd/>
            <a:tailEnd/>
          </a:ln>
        </p:spPr>
        <p:txBody>
          <a:bodyPr>
            <a:spAutoFit/>
          </a:bodyPr>
          <a:lstStyle/>
          <a:p>
            <a:pPr>
              <a:spcBef>
                <a:spcPct val="50000"/>
              </a:spcBef>
            </a:pPr>
            <a:r>
              <a:rPr lang="en-US" altLang="en-US" sz="2200"/>
              <a:t>IRR for A = 19.43% IRR for B = 22.17%</a:t>
            </a:r>
          </a:p>
        </p:txBody>
      </p:sp>
      <p:graphicFrame>
        <p:nvGraphicFramePr>
          <p:cNvPr id="66564" name="Object 20"/>
          <p:cNvGraphicFramePr>
            <a:graphicFrameLocks noGrp="1" noChangeAspect="1"/>
          </p:cNvGraphicFramePr>
          <p:nvPr>
            <p:ph idx="1"/>
          </p:nvPr>
        </p:nvGraphicFramePr>
        <p:xfrm>
          <a:off x="838200" y="1600200"/>
          <a:ext cx="7467600" cy="4038600"/>
        </p:xfrm>
        <a:graphic>
          <a:graphicData uri="http://schemas.openxmlformats.org/presentationml/2006/ole">
            <mc:AlternateContent xmlns:mc="http://schemas.openxmlformats.org/markup-compatibility/2006">
              <mc:Choice xmlns:v="urn:schemas-microsoft-com:vml" Requires="v">
                <p:oleObj name="Chart" r:id="rId3" imgW="5210251" imgH="3181502" progId="Excel.Chart.8">
                  <p:embed/>
                </p:oleObj>
              </mc:Choice>
              <mc:Fallback>
                <p:oleObj name="Chart" r:id="rId3" imgW="5210251" imgH="3181502" progId="Excel.Chart.8">
                  <p:embed/>
                  <p:pic>
                    <p:nvPicPr>
                      <p:cNvPr id="0" name="Object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600200"/>
                        <a:ext cx="74676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altLang="en-US"/>
              <a:t>Two Reasons NPV Profiles Cross</a:t>
            </a:r>
          </a:p>
        </p:txBody>
      </p:sp>
      <p:sp>
        <p:nvSpPr>
          <p:cNvPr id="68611" name="Rectangle 3"/>
          <p:cNvSpPr>
            <a:spLocks noGrp="1" noChangeArrowheads="1"/>
          </p:cNvSpPr>
          <p:nvPr>
            <p:ph type="body" idx="1"/>
          </p:nvPr>
        </p:nvSpPr>
        <p:spPr/>
        <p:txBody>
          <a:bodyPr/>
          <a:lstStyle/>
          <a:p>
            <a:pPr eaLnBrk="1" hangingPunct="1"/>
            <a:r>
              <a:rPr lang="en-US" altLang="en-US" sz="2800"/>
              <a:t>Size (scale) differences.  Smaller project frees up funds at t = 0 for investment.  The higher the opportunity cost, the more valuable these funds, so high R favors small projects.</a:t>
            </a:r>
          </a:p>
          <a:p>
            <a:pPr eaLnBrk="1" hangingPunct="1"/>
            <a:r>
              <a:rPr lang="en-US" altLang="en-US" sz="2800"/>
              <a:t>Timing differences.  Project with faster payback provides more CF in early years for </a:t>
            </a:r>
            <a:r>
              <a:rPr lang="en-US" altLang="en-US" sz="2800" b="1"/>
              <a:t>reinvestment</a:t>
            </a:r>
            <a:r>
              <a:rPr lang="en-US" altLang="en-US" sz="2800"/>
              <a:t>.  If R is high, early CF especially good, NPV</a:t>
            </a:r>
            <a:r>
              <a:rPr lang="en-US" altLang="en-US" sz="2800" baseline="-25000"/>
              <a:t>A</a:t>
            </a:r>
            <a:r>
              <a:rPr lang="en-US" altLang="en-US" sz="2800"/>
              <a:t> &gt; NPV</a:t>
            </a:r>
            <a:r>
              <a:rPr lang="en-US" altLang="en-US" sz="2800" baseline="-25000"/>
              <a:t>B</a:t>
            </a:r>
            <a:r>
              <a:rPr lang="en-US" altLang="en-US" sz="2800"/>
              <a:t>.</a:t>
            </a:r>
          </a:p>
          <a:p>
            <a:pPr eaLnBrk="1" hangingPunct="1"/>
            <a:endParaRPr lang="en-US" altLang="en-US" sz="280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altLang="en-US"/>
              <a:t>Reinvestment Rate Assumptions</a:t>
            </a:r>
          </a:p>
        </p:txBody>
      </p:sp>
      <p:sp>
        <p:nvSpPr>
          <p:cNvPr id="70659" name="Rectangle 3"/>
          <p:cNvSpPr>
            <a:spLocks noGrp="1" noChangeArrowheads="1"/>
          </p:cNvSpPr>
          <p:nvPr>
            <p:ph type="body" idx="1"/>
          </p:nvPr>
        </p:nvSpPr>
        <p:spPr/>
        <p:txBody>
          <a:bodyPr/>
          <a:lstStyle/>
          <a:p>
            <a:pPr eaLnBrk="1" hangingPunct="1"/>
            <a:r>
              <a:rPr lang="en-US" altLang="en-US" dirty="0"/>
              <a:t>NPV assumes reinvest of the cash flows at cost of capital, R.</a:t>
            </a:r>
          </a:p>
          <a:p>
            <a:pPr eaLnBrk="1" hangingPunct="1"/>
            <a:r>
              <a:rPr lang="en-US" altLang="en-US" dirty="0"/>
              <a:t>IRR assumes reinvest of the cash flows at IRR.</a:t>
            </a:r>
          </a:p>
          <a:p>
            <a:pPr eaLnBrk="1" hangingPunct="1"/>
            <a:r>
              <a:rPr lang="en-US" altLang="en-US" dirty="0"/>
              <a:t>Reinvest at opportunity cost, R, is more realistic, so NPV method is best.  NPV should be used to choose between mutually exclusive projects.</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altLang="en-US"/>
              <a:t>Modified Internal Rate of Return (MIRR)</a:t>
            </a:r>
          </a:p>
        </p:txBody>
      </p:sp>
      <p:sp>
        <p:nvSpPr>
          <p:cNvPr id="72707" name="Rectangle 3"/>
          <p:cNvSpPr>
            <a:spLocks noGrp="1" noChangeArrowheads="1"/>
          </p:cNvSpPr>
          <p:nvPr>
            <p:ph type="body" idx="1"/>
          </p:nvPr>
        </p:nvSpPr>
        <p:spPr/>
        <p:txBody>
          <a:bodyPr/>
          <a:lstStyle/>
          <a:p>
            <a:pPr eaLnBrk="1" hangingPunct="1"/>
            <a:r>
              <a:rPr lang="en-US" altLang="en-US"/>
              <a:t>MIRR is the discount rate which	causes the PV of a project’s terminal value (TV) to equal the PV of costs.</a:t>
            </a:r>
          </a:p>
          <a:p>
            <a:pPr eaLnBrk="1" hangingPunct="1"/>
            <a:r>
              <a:rPr lang="en-US" altLang="en-US"/>
              <a:t>TV is found by compounding inflows at R.</a:t>
            </a:r>
          </a:p>
          <a:p>
            <a:pPr eaLnBrk="1" hangingPunct="1"/>
            <a:r>
              <a:rPr lang="en-US" altLang="en-US"/>
              <a:t>Thus, MIRR assumes cash inflows are reinvested at R.</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tLang="en-US" b="1"/>
              <a:t>Modified IRR</a:t>
            </a:r>
            <a:r>
              <a:rPr lang="en-US" altLang="en-US"/>
              <a:t> </a:t>
            </a:r>
          </a:p>
        </p:txBody>
      </p:sp>
      <p:sp>
        <p:nvSpPr>
          <p:cNvPr id="74755" name="Rectangle 3"/>
          <p:cNvSpPr>
            <a:spLocks noGrp="1" noChangeArrowheads="1"/>
          </p:cNvSpPr>
          <p:nvPr>
            <p:ph type="body" idx="1"/>
          </p:nvPr>
        </p:nvSpPr>
        <p:spPr/>
        <p:txBody>
          <a:bodyPr/>
          <a:lstStyle/>
          <a:p>
            <a:pPr eaLnBrk="1" hangingPunct="1"/>
            <a:r>
              <a:rPr lang="en-US" altLang="en-US"/>
              <a:t>This method overcomes the reinvestment rate deficiency inherent in the regular IRR.</a:t>
            </a:r>
          </a:p>
          <a:p>
            <a:pPr eaLnBrk="1" hangingPunct="1"/>
            <a:endParaRPr lang="en-US" altLang="en-US"/>
          </a:p>
        </p:txBody>
      </p:sp>
      <p:sp>
        <p:nvSpPr>
          <p:cNvPr id="74756"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1" hangingPunct="1"/>
            <a:endParaRPr lang="en-US" altLang="en-US"/>
          </a:p>
        </p:txBody>
      </p:sp>
      <p:graphicFrame>
        <p:nvGraphicFramePr>
          <p:cNvPr id="74757" name="Object 7"/>
          <p:cNvGraphicFramePr>
            <a:graphicFrameLocks noChangeAspect="1"/>
          </p:cNvGraphicFramePr>
          <p:nvPr/>
        </p:nvGraphicFramePr>
        <p:xfrm>
          <a:off x="2590800" y="2667000"/>
          <a:ext cx="3657600" cy="1371600"/>
        </p:xfrm>
        <a:graphic>
          <a:graphicData uri="http://schemas.openxmlformats.org/presentationml/2006/ole">
            <mc:AlternateContent xmlns:mc="http://schemas.openxmlformats.org/markup-compatibility/2006">
              <mc:Choice xmlns:v="urn:schemas-microsoft-com:vml" Requires="v">
                <p:oleObj name="Equation" r:id="rId3" imgW="1371600" imgH="609600" progId="Equation.3">
                  <p:embed/>
                </p:oleObj>
              </mc:Choice>
              <mc:Fallback>
                <p:oleObj name="Equation" r:id="rId3" imgW="1371600" imgH="60960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2667000"/>
                        <a:ext cx="3657600"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4758" name="Rectangle 9"/>
          <p:cNvSpPr>
            <a:spLocks noChangeArrowheads="1"/>
          </p:cNvSpPr>
          <p:nvPr/>
        </p:nvSpPr>
        <p:spPr bwMode="auto">
          <a:xfrm>
            <a:off x="0" y="600075"/>
            <a:ext cx="9144000" cy="0"/>
          </a:xfrm>
          <a:prstGeom prst="rect">
            <a:avLst/>
          </a:prstGeom>
          <a:noFill/>
          <a:ln w="9525">
            <a:noFill/>
            <a:miter lim="800000"/>
            <a:headEnd/>
            <a:tailEnd/>
          </a:ln>
        </p:spPr>
        <p:txBody>
          <a:bodyPr wrap="none" anchor="ctr">
            <a:spAutoFit/>
          </a:bodyPr>
          <a:lstStyle/>
          <a:p>
            <a:pPr eaLnBrk="1" hangingPunct="1"/>
            <a:endParaRPr lang="en-US" altLang="en-US"/>
          </a:p>
        </p:txBody>
      </p:sp>
      <p:sp>
        <p:nvSpPr>
          <p:cNvPr id="74759" name="Rectangle 11"/>
          <p:cNvSpPr>
            <a:spLocks noChangeArrowheads="1"/>
          </p:cNvSpPr>
          <p:nvPr/>
        </p:nvSpPr>
        <p:spPr bwMode="auto">
          <a:xfrm>
            <a:off x="0" y="3009900"/>
            <a:ext cx="9144000" cy="0"/>
          </a:xfrm>
          <a:prstGeom prst="rect">
            <a:avLst/>
          </a:prstGeom>
          <a:noFill/>
          <a:ln w="9525">
            <a:noFill/>
            <a:miter lim="800000"/>
            <a:headEnd/>
            <a:tailEnd/>
          </a:ln>
        </p:spPr>
        <p:txBody>
          <a:bodyPr wrap="none" anchor="ctr">
            <a:spAutoFit/>
          </a:bodyPr>
          <a:lstStyle/>
          <a:p>
            <a:pPr eaLnBrk="1" hangingPunct="1"/>
            <a:endParaRPr lang="en-US" altLang="en-US"/>
          </a:p>
        </p:txBody>
      </p:sp>
      <p:graphicFrame>
        <p:nvGraphicFramePr>
          <p:cNvPr id="74760" name="Object 10"/>
          <p:cNvGraphicFramePr>
            <a:graphicFrameLocks noChangeAspect="1"/>
          </p:cNvGraphicFramePr>
          <p:nvPr/>
        </p:nvGraphicFramePr>
        <p:xfrm>
          <a:off x="1143000" y="4038600"/>
          <a:ext cx="5867400" cy="1752600"/>
        </p:xfrm>
        <a:graphic>
          <a:graphicData uri="http://schemas.openxmlformats.org/presentationml/2006/ole">
            <mc:AlternateContent xmlns:mc="http://schemas.openxmlformats.org/markup-compatibility/2006">
              <mc:Choice xmlns:v="urn:schemas-microsoft-com:vml" Requires="v">
                <p:oleObj name="Equation" r:id="rId5" imgW="3225800" imgH="838200" progId="Equation.3">
                  <p:embed/>
                </p:oleObj>
              </mc:Choice>
              <mc:Fallback>
                <p:oleObj name="Equation" r:id="rId5" imgW="3225800" imgH="838200"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4038600"/>
                        <a:ext cx="5867400" cy="175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4761" name="Rectangle 12"/>
          <p:cNvSpPr>
            <a:spLocks noChangeArrowheads="1"/>
          </p:cNvSpPr>
          <p:nvPr/>
        </p:nvSpPr>
        <p:spPr bwMode="auto">
          <a:xfrm>
            <a:off x="0" y="3848100"/>
            <a:ext cx="9144000" cy="0"/>
          </a:xfrm>
          <a:prstGeom prst="rect">
            <a:avLst/>
          </a:prstGeom>
          <a:noFill/>
          <a:ln w="9525">
            <a:noFill/>
            <a:miter lim="800000"/>
            <a:headEnd/>
            <a:tailEnd/>
          </a:ln>
        </p:spPr>
        <p:txBody>
          <a:bodyPr wrap="none" anchor="ctr">
            <a:spAutoFit/>
          </a:bodyPr>
          <a:lstStyle/>
          <a:p>
            <a:pPr eaLnBrk="1" hangingPunct="1"/>
            <a:endParaRPr lang="en-US" altLang="en-US"/>
          </a:p>
        </p:txBody>
      </p:sp>
      <p:graphicFrame>
        <p:nvGraphicFramePr>
          <p:cNvPr id="44045" name="Object 13">
            <a:hlinkClick r:id="" action="ppaction://ole?verb=1"/>
          </p:cNvPr>
          <p:cNvGraphicFramePr>
            <a:graphicFrameLocks noChangeAspect="1"/>
          </p:cNvGraphicFramePr>
          <p:nvPr>
            <p:extLst>
              <p:ext uri="{D42A27DB-BD31-4B8C-83A1-F6EECF244321}">
                <p14:modId xmlns:p14="http://schemas.microsoft.com/office/powerpoint/2010/main" val="3632563445"/>
              </p:ext>
            </p:extLst>
          </p:nvPr>
        </p:nvGraphicFramePr>
        <p:xfrm>
          <a:off x="7086600" y="5181600"/>
          <a:ext cx="1111250" cy="1676400"/>
        </p:xfrm>
        <a:graphic>
          <a:graphicData uri="http://schemas.openxmlformats.org/presentationml/2006/ole">
            <mc:AlternateContent xmlns:mc="http://schemas.openxmlformats.org/markup-compatibility/2006">
              <mc:Choice xmlns:v="urn:schemas-microsoft-com:vml" Requires="v">
                <p:oleObj name="Worksheet" showAsIcon="1" r:id="rId7" imgW="380880" imgH="628560" progId="Excel.Sheet.8">
                  <p:embed/>
                </p:oleObj>
              </mc:Choice>
              <mc:Fallback>
                <p:oleObj name="Worksheet" showAsIcon="1" r:id="rId7" imgW="380880" imgH="628560" progId="Excel.Sheet.8">
                  <p:embed/>
                  <p:pic>
                    <p:nvPicPr>
                      <p:cNvPr id="0" name="Object 13"/>
                      <p:cNvPicPr>
                        <a:picLocks noChangeAspect="1" noChangeArrowheads="1"/>
                      </p:cNvPicPr>
                      <p:nvPr/>
                    </p:nvPicPr>
                    <p:blipFill>
                      <a:blip r:embed="rId8"/>
                      <a:srcRect/>
                      <a:stretch>
                        <a:fillRect/>
                      </a:stretch>
                    </p:blipFill>
                    <p:spPr bwMode="auto">
                      <a:xfrm>
                        <a:off x="7086600" y="5181600"/>
                        <a:ext cx="11112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440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altLang="en-US"/>
              <a:t>Conflicts Between NPV and IRR</a:t>
            </a:r>
          </a:p>
        </p:txBody>
      </p:sp>
      <p:sp>
        <p:nvSpPr>
          <p:cNvPr id="45059" name="Rectangle 3"/>
          <p:cNvSpPr>
            <a:spLocks noGrp="1" noChangeArrowheads="1"/>
          </p:cNvSpPr>
          <p:nvPr>
            <p:ph type="body" idx="1"/>
          </p:nvPr>
        </p:nvSpPr>
        <p:spPr>
          <a:xfrm>
            <a:off x="685800" y="1143000"/>
            <a:ext cx="7848600" cy="4983163"/>
          </a:xfrm>
        </p:spPr>
        <p:txBody>
          <a:bodyPr/>
          <a:lstStyle/>
          <a:p>
            <a:pPr eaLnBrk="1" hangingPunct="1"/>
            <a:r>
              <a:rPr lang="en-US" altLang="en-US"/>
              <a:t>NPV directly measures the increase in value to the firm</a:t>
            </a:r>
          </a:p>
          <a:p>
            <a:pPr eaLnBrk="1" hangingPunct="1"/>
            <a:r>
              <a:rPr lang="en-US" altLang="en-US"/>
              <a:t>Whenever there is a conflict between NPV and another decision rule, you should </a:t>
            </a:r>
            <a:r>
              <a:rPr lang="en-US" altLang="en-US" b="1" i="1"/>
              <a:t>always</a:t>
            </a:r>
            <a:r>
              <a:rPr lang="en-US" altLang="en-US"/>
              <a:t> use NPV</a:t>
            </a:r>
          </a:p>
          <a:p>
            <a:pPr eaLnBrk="1" hangingPunct="1"/>
            <a:r>
              <a:rPr lang="en-US" altLang="en-US"/>
              <a:t>IRR is unreliable in the following situations</a:t>
            </a:r>
          </a:p>
          <a:p>
            <a:pPr lvl="1" eaLnBrk="1" hangingPunct="1"/>
            <a:r>
              <a:rPr lang="en-US" altLang="en-US"/>
              <a:t>Non-conventional cash flows</a:t>
            </a:r>
          </a:p>
          <a:p>
            <a:pPr lvl="1" eaLnBrk="1" hangingPunct="1"/>
            <a:r>
              <a:rPr lang="en-US" altLang="en-US"/>
              <a:t>Mutually exclusive projects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additive="base">
                                        <p:cTn id="7" dur="500" fill="hold"/>
                                        <p:tgtEl>
                                          <p:spTgt spid="450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05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5059">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5059">
                                            <p:txEl>
                                              <p:pRg st="1" end="1"/>
                                            </p:txEl>
                                          </p:spTgt>
                                        </p:tgtEl>
                                        <p:attrNameLst>
                                          <p:attrName>style.visibility</p:attrName>
                                        </p:attrNameLst>
                                      </p:cBhvr>
                                      <p:to>
                                        <p:strVal val="visible"/>
                                      </p:to>
                                    </p:set>
                                    <p:anim calcmode="lin" valueType="num">
                                      <p:cBhvr additive="base">
                                        <p:cTn id="13" dur="500" fill="hold"/>
                                        <p:tgtEl>
                                          <p:spTgt spid="450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505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5059">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5059">
                                            <p:txEl>
                                              <p:pRg st="2" end="2"/>
                                            </p:txEl>
                                          </p:spTgt>
                                        </p:tgtEl>
                                        <p:attrNameLst>
                                          <p:attrName>style.visibility</p:attrName>
                                        </p:attrNameLst>
                                      </p:cBhvr>
                                      <p:to>
                                        <p:strVal val="visible"/>
                                      </p:to>
                                    </p:set>
                                    <p:anim calcmode="lin" valueType="num">
                                      <p:cBhvr additive="base">
                                        <p:cTn id="19" dur="500" fill="hold"/>
                                        <p:tgtEl>
                                          <p:spTgt spid="450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505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5059">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5059">
                                            <p:txEl>
                                              <p:pRg st="3" end="3"/>
                                            </p:txEl>
                                          </p:spTgt>
                                        </p:tgtEl>
                                        <p:attrNameLst>
                                          <p:attrName>style.visibility</p:attrName>
                                        </p:attrNameLst>
                                      </p:cBhvr>
                                      <p:to>
                                        <p:strVal val="visible"/>
                                      </p:to>
                                    </p:set>
                                    <p:anim calcmode="lin" valueType="num">
                                      <p:cBhvr additive="base">
                                        <p:cTn id="25" dur="500" fill="hold"/>
                                        <p:tgtEl>
                                          <p:spTgt spid="4505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505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5059">
                                            <p:txEl>
                                              <p:pRg st="3" end="3"/>
                                            </p:txEl>
                                          </p:spTgt>
                                        </p:tgtEl>
                                        <p:attrNameLst>
                                          <p:attrName>ppt_c</p:attrName>
                                        </p:attrNameLst>
                                      </p:cBhvr>
                                      <p:to>
                                        <a:schemeClr val="tx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5059">
                                            <p:txEl>
                                              <p:pRg st="4" end="4"/>
                                            </p:txEl>
                                          </p:spTgt>
                                        </p:tgtEl>
                                        <p:attrNameLst>
                                          <p:attrName>style.visibility</p:attrName>
                                        </p:attrNameLst>
                                      </p:cBhvr>
                                      <p:to>
                                        <p:strVal val="visible"/>
                                      </p:to>
                                    </p:set>
                                    <p:anim calcmode="lin" valueType="num">
                                      <p:cBhvr additive="base">
                                        <p:cTn id="31" dur="500" fill="hold"/>
                                        <p:tgtEl>
                                          <p:spTgt spid="4505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505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5059">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bldLvl="2"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altLang="en-US"/>
              <a:t>Profitability Index</a:t>
            </a:r>
          </a:p>
        </p:txBody>
      </p:sp>
      <p:sp>
        <p:nvSpPr>
          <p:cNvPr id="47107" name="Rectangle 3"/>
          <p:cNvSpPr>
            <a:spLocks noGrp="1" noChangeArrowheads="1"/>
          </p:cNvSpPr>
          <p:nvPr>
            <p:ph type="body" sz="half" idx="1"/>
          </p:nvPr>
        </p:nvSpPr>
        <p:spPr>
          <a:xfrm>
            <a:off x="609600" y="1295400"/>
            <a:ext cx="7162800" cy="4953000"/>
          </a:xfrm>
        </p:spPr>
        <p:txBody>
          <a:bodyPr/>
          <a:lstStyle/>
          <a:p>
            <a:pPr eaLnBrk="1" hangingPunct="1"/>
            <a:r>
              <a:rPr lang="en-US" altLang="en-US" sz="2800"/>
              <a:t>Measures the benefit per unit cost, based on the time value of money.</a:t>
            </a:r>
          </a:p>
          <a:p>
            <a:pPr eaLnBrk="1" hangingPunct="1"/>
            <a:r>
              <a:rPr lang="en-US" altLang="en-US" sz="2800"/>
              <a:t>It is the ratio of the present value of cash flows divided by the initial outflow.</a:t>
            </a:r>
          </a:p>
          <a:p>
            <a:pPr eaLnBrk="1" hangingPunct="1"/>
            <a:endParaRPr lang="en-US" altLang="en-US" sz="2800"/>
          </a:p>
          <a:p>
            <a:pPr eaLnBrk="1" hangingPunct="1"/>
            <a:r>
              <a:rPr lang="en-US" altLang="en-US" sz="2800"/>
              <a:t>A profitability index of 1.1 implies that for every $1 of investment, we create an additional $0.10 in value </a:t>
            </a:r>
          </a:p>
          <a:p>
            <a:pPr eaLnBrk="1" hangingPunct="1"/>
            <a:r>
              <a:rPr lang="en-US" altLang="en-US" sz="2800"/>
              <a:t>This measure can be very useful in situations in which we have limited capital</a:t>
            </a:r>
          </a:p>
        </p:txBody>
      </p:sp>
      <p:graphicFrame>
        <p:nvGraphicFramePr>
          <p:cNvPr id="78852" name="Object 4"/>
          <p:cNvGraphicFramePr>
            <a:graphicFrameLocks noGrp="1" noChangeAspect="1"/>
          </p:cNvGraphicFramePr>
          <p:nvPr>
            <p:ph sz="half" idx="2"/>
          </p:nvPr>
        </p:nvGraphicFramePr>
        <p:xfrm>
          <a:off x="2286000" y="3124200"/>
          <a:ext cx="3581400" cy="762000"/>
        </p:xfrm>
        <a:graphic>
          <a:graphicData uri="http://schemas.openxmlformats.org/presentationml/2006/ole">
            <mc:AlternateContent xmlns:mc="http://schemas.openxmlformats.org/markup-compatibility/2006">
              <mc:Choice xmlns:v="urn:schemas-microsoft-com:vml" Requires="v">
                <p:oleObj name="Equation" r:id="rId3" imgW="1587500" imgH="419100" progId="Equation.3">
                  <p:embed/>
                </p:oleObj>
              </mc:Choice>
              <mc:Fallback>
                <p:oleObj name="Equation" r:id="rId3" imgW="1587500" imgH="4191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3124200"/>
                        <a:ext cx="35814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additive="base">
                                        <p:cTn id="7" dur="500" fill="hold"/>
                                        <p:tgtEl>
                                          <p:spTgt spid="471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10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7107">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107">
                                            <p:txEl>
                                              <p:pRg st="1" end="1"/>
                                            </p:txEl>
                                          </p:spTgt>
                                        </p:tgtEl>
                                        <p:attrNameLst>
                                          <p:attrName>style.visibility</p:attrName>
                                        </p:attrNameLst>
                                      </p:cBhvr>
                                      <p:to>
                                        <p:strVal val="visible"/>
                                      </p:to>
                                    </p:set>
                                    <p:anim calcmode="lin" valueType="num">
                                      <p:cBhvr additive="base">
                                        <p:cTn id="13" dur="500" fill="hold"/>
                                        <p:tgtEl>
                                          <p:spTgt spid="471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10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7107">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7107">
                                            <p:txEl>
                                              <p:pRg st="3" end="3"/>
                                            </p:txEl>
                                          </p:spTgt>
                                        </p:tgtEl>
                                        <p:attrNameLst>
                                          <p:attrName>style.visibility</p:attrName>
                                        </p:attrNameLst>
                                      </p:cBhvr>
                                      <p:to>
                                        <p:strVal val="visible"/>
                                      </p:to>
                                    </p:set>
                                    <p:anim calcmode="lin" valueType="num">
                                      <p:cBhvr additive="base">
                                        <p:cTn id="19" dur="500" fill="hold"/>
                                        <p:tgtEl>
                                          <p:spTgt spid="4710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710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7107">
                                            <p:txEl>
                                              <p:pRg st="3" end="3"/>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7107">
                                            <p:txEl>
                                              <p:pRg st="4" end="4"/>
                                            </p:txEl>
                                          </p:spTgt>
                                        </p:tgtEl>
                                        <p:attrNameLst>
                                          <p:attrName>style.visibility</p:attrName>
                                        </p:attrNameLst>
                                      </p:cBhvr>
                                      <p:to>
                                        <p:strVal val="visible"/>
                                      </p:to>
                                    </p:set>
                                    <p:anim calcmode="lin" valueType="num">
                                      <p:cBhvr additive="base">
                                        <p:cTn id="25" dur="500" fill="hold"/>
                                        <p:tgtEl>
                                          <p:spTgt spid="4710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710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7107">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a:t>Good Decision Criteria</a:t>
            </a:r>
          </a:p>
        </p:txBody>
      </p:sp>
      <p:sp>
        <p:nvSpPr>
          <p:cNvPr id="77827" name="Rectangle 3"/>
          <p:cNvSpPr>
            <a:spLocks noGrp="1" noChangeArrowheads="1"/>
          </p:cNvSpPr>
          <p:nvPr>
            <p:ph type="body" idx="1"/>
          </p:nvPr>
        </p:nvSpPr>
        <p:spPr/>
        <p:txBody>
          <a:bodyPr/>
          <a:lstStyle/>
          <a:p>
            <a:pPr eaLnBrk="1" hangingPunct="1"/>
            <a:r>
              <a:rPr lang="en-US" altLang="en-US"/>
              <a:t>We need to ask ourselves the following questions when evaluating decision criteria</a:t>
            </a:r>
          </a:p>
          <a:p>
            <a:pPr marL="744538" lvl="1" indent="-287338" eaLnBrk="1" hangingPunct="1"/>
            <a:r>
              <a:rPr lang="en-US" altLang="en-US"/>
              <a:t>Does the decision rule adjust for the time value of money?</a:t>
            </a:r>
          </a:p>
          <a:p>
            <a:pPr marL="744538" lvl="1" indent="-287338" eaLnBrk="1" hangingPunct="1"/>
            <a:r>
              <a:rPr lang="en-US" altLang="en-US"/>
              <a:t>Does the decision rule adjust for risk?</a:t>
            </a:r>
          </a:p>
          <a:p>
            <a:pPr marL="744538" lvl="1" indent="-287338" eaLnBrk="1" hangingPunct="1"/>
            <a:r>
              <a:rPr lang="en-US" altLang="en-US"/>
              <a:t>Does the decision rule provide information on whether we are creating value for the firm?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 calcmode="lin" valueType="num">
                                      <p:cBhvr additive="base">
                                        <p:cTn id="7" dur="500" fill="hold"/>
                                        <p:tgtEl>
                                          <p:spTgt spid="778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782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7827">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7827">
                                            <p:txEl>
                                              <p:pRg st="1" end="1"/>
                                            </p:txEl>
                                          </p:spTgt>
                                        </p:tgtEl>
                                        <p:attrNameLst>
                                          <p:attrName>style.visibility</p:attrName>
                                        </p:attrNameLst>
                                      </p:cBhvr>
                                      <p:to>
                                        <p:strVal val="visible"/>
                                      </p:to>
                                    </p:set>
                                    <p:anim calcmode="lin" valueType="num">
                                      <p:cBhvr additive="base">
                                        <p:cTn id="13" dur="500" fill="hold"/>
                                        <p:tgtEl>
                                          <p:spTgt spid="778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782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7827">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7827">
                                            <p:txEl>
                                              <p:pRg st="2" end="2"/>
                                            </p:txEl>
                                          </p:spTgt>
                                        </p:tgtEl>
                                        <p:attrNameLst>
                                          <p:attrName>style.visibility</p:attrName>
                                        </p:attrNameLst>
                                      </p:cBhvr>
                                      <p:to>
                                        <p:strVal val="visible"/>
                                      </p:to>
                                    </p:set>
                                    <p:anim calcmode="lin" valueType="num">
                                      <p:cBhvr additive="base">
                                        <p:cTn id="19" dur="500" fill="hold"/>
                                        <p:tgtEl>
                                          <p:spTgt spid="778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782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7827">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7827">
                                            <p:txEl>
                                              <p:pRg st="3" end="3"/>
                                            </p:txEl>
                                          </p:spTgt>
                                        </p:tgtEl>
                                        <p:attrNameLst>
                                          <p:attrName>style.visibility</p:attrName>
                                        </p:attrNameLst>
                                      </p:cBhvr>
                                      <p:to>
                                        <p:strVal val="visible"/>
                                      </p:to>
                                    </p:set>
                                    <p:anim calcmode="lin" valueType="num">
                                      <p:cBhvr additive="base">
                                        <p:cTn id="25" dur="500" fill="hold"/>
                                        <p:tgtEl>
                                          <p:spTgt spid="7782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782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7827">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bldLvl="2"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altLang="en-US"/>
              <a:t>Advantages and Disadvantages of Profitability Index</a:t>
            </a:r>
          </a:p>
        </p:txBody>
      </p:sp>
      <p:sp>
        <p:nvSpPr>
          <p:cNvPr id="52227" name="Rectangle 3"/>
          <p:cNvSpPr>
            <a:spLocks noGrp="1" noChangeArrowheads="1"/>
          </p:cNvSpPr>
          <p:nvPr>
            <p:ph type="body" sz="half" idx="1"/>
          </p:nvPr>
        </p:nvSpPr>
        <p:spPr/>
        <p:txBody>
          <a:bodyPr/>
          <a:lstStyle/>
          <a:p>
            <a:pPr eaLnBrk="1" hangingPunct="1"/>
            <a:r>
              <a:rPr lang="en-US" altLang="en-US"/>
              <a:t>Advantages</a:t>
            </a:r>
          </a:p>
          <a:p>
            <a:pPr lvl="1" eaLnBrk="1" hangingPunct="1"/>
            <a:r>
              <a:rPr lang="en-US" altLang="en-US"/>
              <a:t>Closely related to NPV, generally leading to identical decisions</a:t>
            </a:r>
          </a:p>
          <a:p>
            <a:pPr lvl="1" eaLnBrk="1" hangingPunct="1"/>
            <a:r>
              <a:rPr lang="en-US" altLang="en-US"/>
              <a:t>Easy to understand and communicate</a:t>
            </a:r>
          </a:p>
          <a:p>
            <a:pPr lvl="1" eaLnBrk="1" hangingPunct="1"/>
            <a:r>
              <a:rPr lang="en-US" altLang="en-US"/>
              <a:t>May be useful when available investment funds are limited</a:t>
            </a:r>
          </a:p>
        </p:txBody>
      </p:sp>
      <p:sp>
        <p:nvSpPr>
          <p:cNvPr id="52228" name="Rectangle 4"/>
          <p:cNvSpPr>
            <a:spLocks noGrp="1" noChangeArrowheads="1"/>
          </p:cNvSpPr>
          <p:nvPr>
            <p:ph type="body" sz="half" idx="2"/>
          </p:nvPr>
        </p:nvSpPr>
        <p:spPr>
          <a:xfrm>
            <a:off x="4646613" y="1600200"/>
            <a:ext cx="4040187" cy="4525963"/>
          </a:xfrm>
        </p:spPr>
        <p:txBody>
          <a:bodyPr/>
          <a:lstStyle/>
          <a:p>
            <a:pPr eaLnBrk="1" hangingPunct="1"/>
            <a:r>
              <a:rPr lang="en-US" altLang="en-US"/>
              <a:t>Disadvantages</a:t>
            </a:r>
          </a:p>
          <a:p>
            <a:pPr lvl="1" eaLnBrk="1" hangingPunct="1"/>
            <a:r>
              <a:rPr lang="en-US" altLang="en-US"/>
              <a:t>May lead to incorrect decisions in comparisons of mutually exclusive investments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additive="base">
                                        <p:cTn id="7" dur="500" fill="hold"/>
                                        <p:tgtEl>
                                          <p:spTgt spid="522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222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2227">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2227">
                                            <p:txEl>
                                              <p:pRg st="1" end="1"/>
                                            </p:txEl>
                                          </p:spTgt>
                                        </p:tgtEl>
                                        <p:attrNameLst>
                                          <p:attrName>style.visibility</p:attrName>
                                        </p:attrNameLst>
                                      </p:cBhvr>
                                      <p:to>
                                        <p:strVal val="visible"/>
                                      </p:to>
                                    </p:set>
                                    <p:anim calcmode="lin" valueType="num">
                                      <p:cBhvr additive="base">
                                        <p:cTn id="13" dur="500" fill="hold"/>
                                        <p:tgtEl>
                                          <p:spTgt spid="522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222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2227">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2227">
                                            <p:txEl>
                                              <p:pRg st="2" end="2"/>
                                            </p:txEl>
                                          </p:spTgt>
                                        </p:tgtEl>
                                        <p:attrNameLst>
                                          <p:attrName>style.visibility</p:attrName>
                                        </p:attrNameLst>
                                      </p:cBhvr>
                                      <p:to>
                                        <p:strVal val="visible"/>
                                      </p:to>
                                    </p:set>
                                    <p:anim calcmode="lin" valueType="num">
                                      <p:cBhvr additive="base">
                                        <p:cTn id="19" dur="500" fill="hold"/>
                                        <p:tgtEl>
                                          <p:spTgt spid="522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222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2227">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2227">
                                            <p:txEl>
                                              <p:pRg st="3" end="3"/>
                                            </p:txEl>
                                          </p:spTgt>
                                        </p:tgtEl>
                                        <p:attrNameLst>
                                          <p:attrName>style.visibility</p:attrName>
                                        </p:attrNameLst>
                                      </p:cBhvr>
                                      <p:to>
                                        <p:strVal val="visible"/>
                                      </p:to>
                                    </p:set>
                                    <p:anim calcmode="lin" valueType="num">
                                      <p:cBhvr additive="base">
                                        <p:cTn id="25" dur="500" fill="hold"/>
                                        <p:tgtEl>
                                          <p:spTgt spid="5222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222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2227">
                                            <p:txEl>
                                              <p:pRg st="3" end="3"/>
                                            </p:txEl>
                                          </p:spTgt>
                                        </p:tgtEl>
                                        <p:attrNameLst>
                                          <p:attrName>ppt_c</p:attrName>
                                        </p:attrNameLst>
                                      </p:cBhvr>
                                      <p:to>
                                        <a:schemeClr val="tx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52228">
                                            <p:txEl>
                                              <p:pRg st="0" end="0"/>
                                            </p:txEl>
                                          </p:spTgt>
                                        </p:tgtEl>
                                        <p:attrNameLst>
                                          <p:attrName>style.visibility</p:attrName>
                                        </p:attrNameLst>
                                      </p:cBhvr>
                                      <p:to>
                                        <p:strVal val="visible"/>
                                      </p:to>
                                    </p:set>
                                    <p:anim calcmode="lin" valueType="num">
                                      <p:cBhvr additive="base">
                                        <p:cTn id="31" dur="500" fill="hold"/>
                                        <p:tgtEl>
                                          <p:spTgt spid="52228">
                                            <p:txEl>
                                              <p:pRg st="0" end="0"/>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2228">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2228">
                                            <p:txEl>
                                              <p:pRg st="0" end="0"/>
                                            </p:txEl>
                                          </p:spTgt>
                                        </p:tgtEl>
                                        <p:attrNameLst>
                                          <p:attrName>ppt_c</p:attrName>
                                        </p:attrNameLst>
                                      </p:cBhvr>
                                      <p:to>
                                        <a:schemeClr val="tx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52228">
                                            <p:txEl>
                                              <p:pRg st="1" end="1"/>
                                            </p:txEl>
                                          </p:spTgt>
                                        </p:tgtEl>
                                        <p:attrNameLst>
                                          <p:attrName>style.visibility</p:attrName>
                                        </p:attrNameLst>
                                      </p:cBhvr>
                                      <p:to>
                                        <p:strVal val="visible"/>
                                      </p:to>
                                    </p:set>
                                    <p:anim calcmode="lin" valueType="num">
                                      <p:cBhvr additive="base">
                                        <p:cTn id="37" dur="500" fill="hold"/>
                                        <p:tgtEl>
                                          <p:spTgt spid="52228">
                                            <p:txEl>
                                              <p:pRg st="1" end="1"/>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52228">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2228">
                                            <p:txEl>
                                              <p:pRg st="1" end="1"/>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bldLvl="2" autoUpdateAnimBg="0"/>
      <p:bldP spid="52228" grpId="0" build="p" bldLvl="2"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57200" y="274638"/>
            <a:ext cx="8229600" cy="702600"/>
          </a:xfrm>
        </p:spPr>
        <p:txBody>
          <a:bodyPr/>
          <a:lstStyle/>
          <a:p>
            <a:pPr eaLnBrk="1" hangingPunct="1"/>
            <a:r>
              <a:rPr lang="en-US" altLang="en-US" sz="3200" dirty="0"/>
              <a:t>Unequal Lives Projects</a:t>
            </a:r>
          </a:p>
        </p:txBody>
      </p:sp>
      <p:sp>
        <p:nvSpPr>
          <p:cNvPr id="82947" name="Rectangle 3"/>
          <p:cNvSpPr>
            <a:spLocks noGrp="1" noChangeArrowheads="1"/>
          </p:cNvSpPr>
          <p:nvPr>
            <p:ph type="body" idx="1"/>
          </p:nvPr>
        </p:nvSpPr>
        <p:spPr>
          <a:xfrm>
            <a:off x="624046" y="827881"/>
            <a:ext cx="8229600" cy="3896520"/>
          </a:xfrm>
        </p:spPr>
        <p:txBody>
          <a:bodyPr/>
          <a:lstStyle/>
          <a:p>
            <a:pPr eaLnBrk="1" hangingPunct="1"/>
            <a:r>
              <a:rPr lang="en-US" altLang="en-US" sz="2400" b="1" dirty="0"/>
              <a:t>There are two methods for the adjustment of unequal lives projects:</a:t>
            </a:r>
            <a:r>
              <a:rPr lang="en-US" altLang="en-US" sz="2400" dirty="0"/>
              <a:t> </a:t>
            </a:r>
            <a:r>
              <a:rPr lang="en-US" altLang="en-US" sz="2400" b="1" dirty="0"/>
              <a:t>Equivalent Annual Cost (EAC)</a:t>
            </a:r>
            <a:r>
              <a:rPr lang="en-US" altLang="en-US" sz="2400" dirty="0"/>
              <a:t> </a:t>
            </a:r>
          </a:p>
          <a:p>
            <a:pPr eaLnBrk="1" hangingPunct="1"/>
            <a:endParaRPr lang="en-US" altLang="en-US" sz="2400" b="1" dirty="0"/>
          </a:p>
          <a:p>
            <a:pPr eaLnBrk="1" hangingPunct="1"/>
            <a:endParaRPr lang="en-US" altLang="en-US" sz="2400" b="1" dirty="0"/>
          </a:p>
          <a:p>
            <a:pPr eaLnBrk="1" hangingPunct="1"/>
            <a:r>
              <a:rPr lang="en-US" altLang="en-US" sz="2400" b="1" dirty="0"/>
              <a:t>EAC assumes projects are in the same risk class.</a:t>
            </a:r>
          </a:p>
          <a:p>
            <a:pPr eaLnBrk="1" hangingPunct="1"/>
            <a:endParaRPr lang="en-US" altLang="en-US" sz="2400" b="1" dirty="0"/>
          </a:p>
          <a:p>
            <a:pPr eaLnBrk="1" hangingPunct="1"/>
            <a:endParaRPr lang="en-US" altLang="en-US" sz="2400" b="1" dirty="0"/>
          </a:p>
          <a:p>
            <a:pPr eaLnBrk="1" hangingPunct="1"/>
            <a:endParaRPr lang="en-US" altLang="en-US" sz="2400" b="1" dirty="0"/>
          </a:p>
          <a:p>
            <a:pPr eaLnBrk="1" hangingPunct="1"/>
            <a:endParaRPr lang="en-US" altLang="en-US" sz="2400" b="1" dirty="0"/>
          </a:p>
          <a:p>
            <a:pPr eaLnBrk="1" hangingPunct="1"/>
            <a:r>
              <a:rPr lang="en-US" altLang="en-US" sz="2400" b="1" dirty="0"/>
              <a:t>Adjusted Net Present Value (ANPV)</a:t>
            </a:r>
            <a:r>
              <a:rPr lang="en-US" altLang="en-US" sz="2400" dirty="0"/>
              <a:t> </a:t>
            </a:r>
          </a:p>
          <a:p>
            <a:pPr eaLnBrk="1" hangingPunct="1"/>
            <a:endParaRPr lang="en-US" altLang="en-US" sz="2400" dirty="0"/>
          </a:p>
          <a:p>
            <a:pPr eaLnBrk="1" hangingPunct="1"/>
            <a:endParaRPr lang="en-US" altLang="en-US" sz="2400" dirty="0"/>
          </a:p>
          <a:p>
            <a:pPr eaLnBrk="1" hangingPunct="1"/>
            <a:r>
              <a:rPr lang="en-US" altLang="en-US" sz="2400" dirty="0"/>
              <a:t>No assumption of risk class</a:t>
            </a:r>
          </a:p>
        </p:txBody>
      </p:sp>
      <p:sp>
        <p:nvSpPr>
          <p:cNvPr id="82948" name="Rectangle 5"/>
          <p:cNvSpPr>
            <a:spLocks noChangeArrowheads="1"/>
          </p:cNvSpPr>
          <p:nvPr/>
        </p:nvSpPr>
        <p:spPr bwMode="auto">
          <a:xfrm>
            <a:off x="0" y="3090863"/>
            <a:ext cx="9144000" cy="0"/>
          </a:xfrm>
          <a:prstGeom prst="rect">
            <a:avLst/>
          </a:prstGeom>
          <a:noFill/>
          <a:ln w="9525">
            <a:noFill/>
            <a:miter lim="800000"/>
            <a:headEnd/>
            <a:tailEnd/>
          </a:ln>
        </p:spPr>
        <p:txBody>
          <a:bodyPr wrap="none" anchor="ctr">
            <a:spAutoFit/>
          </a:bodyPr>
          <a:lstStyle/>
          <a:p>
            <a:pPr eaLnBrk="1" hangingPunct="1"/>
            <a:endParaRPr lang="en-US" altLang="en-US"/>
          </a:p>
        </p:txBody>
      </p:sp>
      <mc:AlternateContent xmlns:mc="http://schemas.openxmlformats.org/markup-compatibility/2006">
        <mc:Choice xmlns:a14="http://schemas.microsoft.com/office/drawing/2010/main" Requires="a14">
          <p:sp>
            <p:nvSpPr>
              <p:cNvPr id="82949" name="Object 4"/>
              <p:cNvSpPr txBox="1"/>
              <p:nvPr/>
            </p:nvSpPr>
            <p:spPr bwMode="auto">
              <a:xfrm>
                <a:off x="3829246" y="1668325"/>
                <a:ext cx="2235200" cy="711640"/>
              </a:xfrm>
              <a:prstGeom prst="rect">
                <a:avLst/>
              </a:prstGeom>
              <a:noFill/>
            </p:spPr>
            <p:txBody>
              <a:bodyPr>
                <a:normAutofit fontScale="70000" lnSpcReduction="20000"/>
              </a:bodyPr>
              <a:lstStyle/>
              <a:p>
                <a:pPr/>
                <a14:m>
                  <m:oMathPara xmlns:m="http://schemas.openxmlformats.org/officeDocument/2006/math">
                    <m:oMathParaPr>
                      <m:jc m:val="left"/>
                    </m:oMathParaPr>
                    <m:oMath xmlns:m="http://schemas.openxmlformats.org/officeDocument/2006/math">
                      <m:r>
                        <a:rPr lang="en-US" b="0" i="1" smtClean="0">
                          <a:solidFill>
                            <a:srgbClr val="000000"/>
                          </a:solidFill>
                          <a:latin typeface="Cambria Math" panose="02040503050406030204" pitchFamily="18" charset="0"/>
                        </a:rPr>
                        <m:t>𝑃𝑀𝑇</m:t>
                      </m:r>
                      <m:r>
                        <a:rPr lang="en-US" i="1">
                          <a:solidFill>
                            <a:srgbClr val="000000"/>
                          </a:solidFill>
                          <a:latin typeface="Cambria Math" panose="02040503050406030204" pitchFamily="18" charset="0"/>
                        </a:rPr>
                        <m:t> = </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𝑁𝑃𝑉</m:t>
                          </m:r>
                        </m:num>
                        <m:den>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𝑅</m:t>
                              </m:r>
                            </m:den>
                          </m:f>
                          <m:r>
                            <a:rPr lang="en-US" i="1">
                              <a:solidFill>
                                <a:srgbClr val="000000"/>
                              </a:solidFill>
                              <a:latin typeface="Cambria Math" panose="02040503050406030204" pitchFamily="18" charset="0"/>
                            </a:rPr>
                            <m:t>[1−</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𝑅</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𝑇</m:t>
                                  </m:r>
                                </m:sup>
                              </m:sSup>
                            </m:den>
                          </m:f>
                          <m:r>
                            <a:rPr lang="en-US" i="1">
                              <a:solidFill>
                                <a:srgbClr val="000000"/>
                              </a:solidFill>
                              <a:latin typeface="Cambria Math" panose="02040503050406030204" pitchFamily="18" charset="0"/>
                            </a:rPr>
                            <m:t>]</m:t>
                          </m:r>
                        </m:den>
                      </m:f>
                    </m:oMath>
                  </m:oMathPara>
                </a14:m>
                <a:endParaRPr lang="en-US" dirty="0"/>
              </a:p>
            </p:txBody>
          </p:sp>
        </mc:Choice>
        <mc:Fallback>
          <p:sp>
            <p:nvSpPr>
              <p:cNvPr id="82949" name="Object 4"/>
              <p:cNvSpPr txBox="1">
                <a:spLocks noRot="1" noChangeAspect="1" noMove="1" noResize="1" noEditPoints="1" noAdjustHandles="1" noChangeArrowheads="1" noChangeShapeType="1" noTextEdit="1"/>
              </p:cNvSpPr>
              <p:nvPr/>
            </p:nvSpPr>
            <p:spPr bwMode="auto">
              <a:xfrm>
                <a:off x="3829246" y="1668325"/>
                <a:ext cx="2235200" cy="711640"/>
              </a:xfrm>
              <a:prstGeom prst="rect">
                <a:avLst/>
              </a:prstGeom>
              <a:blipFill>
                <a:blip r:embed="rId3"/>
                <a:stretch>
                  <a:fillRect/>
                </a:stretch>
              </a:blipFill>
            </p:spPr>
            <p:txBody>
              <a:bodyPr/>
              <a:lstStyle/>
              <a:p>
                <a:r>
                  <a:rPr lang="en-US">
                    <a:noFill/>
                  </a:rPr>
                  <a:t> </a:t>
                </a:r>
              </a:p>
            </p:txBody>
          </p:sp>
        </mc:Fallback>
      </mc:AlternateContent>
      <p:sp>
        <p:nvSpPr>
          <p:cNvPr id="82950" name="Rectangle 6"/>
          <p:cNvSpPr>
            <a:spLocks noChangeArrowheads="1"/>
          </p:cNvSpPr>
          <p:nvPr/>
        </p:nvSpPr>
        <p:spPr bwMode="auto">
          <a:xfrm>
            <a:off x="0" y="3767138"/>
            <a:ext cx="9144000" cy="0"/>
          </a:xfrm>
          <a:prstGeom prst="rect">
            <a:avLst/>
          </a:prstGeom>
          <a:noFill/>
          <a:ln w="9525">
            <a:noFill/>
            <a:miter lim="800000"/>
            <a:headEnd/>
            <a:tailEnd/>
          </a:ln>
        </p:spPr>
        <p:txBody>
          <a:bodyPr wrap="none" anchor="ctr">
            <a:spAutoFit/>
          </a:bodyPr>
          <a:lstStyle/>
          <a:p>
            <a:pPr eaLnBrk="1" hangingPunct="1"/>
            <a:endParaRPr lang="en-US" altLang="en-US"/>
          </a:p>
        </p:txBody>
      </p:sp>
      <p:sp>
        <p:nvSpPr>
          <p:cNvPr id="82951" name="Rectangle 8"/>
          <p:cNvSpPr>
            <a:spLocks noChangeArrowheads="1"/>
          </p:cNvSpPr>
          <p:nvPr/>
        </p:nvSpPr>
        <p:spPr bwMode="auto">
          <a:xfrm>
            <a:off x="0" y="3090863"/>
            <a:ext cx="9144000" cy="0"/>
          </a:xfrm>
          <a:prstGeom prst="rect">
            <a:avLst/>
          </a:prstGeom>
          <a:noFill/>
          <a:ln w="9525">
            <a:noFill/>
            <a:miter lim="800000"/>
            <a:headEnd/>
            <a:tailEnd/>
          </a:ln>
        </p:spPr>
        <p:txBody>
          <a:bodyPr wrap="none" anchor="ctr">
            <a:spAutoFit/>
          </a:bodyPr>
          <a:lstStyle/>
          <a:p>
            <a:pPr eaLnBrk="1" hangingPunct="1"/>
            <a:endParaRPr lang="en-US" altLang="en-US"/>
          </a:p>
        </p:txBody>
      </p:sp>
      <p:graphicFrame>
        <p:nvGraphicFramePr>
          <p:cNvPr id="82952" name="Object 7"/>
          <p:cNvGraphicFramePr>
            <a:graphicFrameLocks noChangeAspect="1"/>
          </p:cNvGraphicFramePr>
          <p:nvPr>
            <p:extLst>
              <p:ext uri="{D42A27DB-BD31-4B8C-83A1-F6EECF244321}">
                <p14:modId xmlns:p14="http://schemas.microsoft.com/office/powerpoint/2010/main" val="2160889734"/>
              </p:ext>
            </p:extLst>
          </p:nvPr>
        </p:nvGraphicFramePr>
        <p:xfrm>
          <a:off x="2057400" y="5044636"/>
          <a:ext cx="3352800" cy="985484"/>
        </p:xfrm>
        <a:graphic>
          <a:graphicData uri="http://schemas.openxmlformats.org/presentationml/2006/ole">
            <mc:AlternateContent xmlns:mc="http://schemas.openxmlformats.org/markup-compatibility/2006">
              <mc:Choice xmlns:v="urn:schemas-microsoft-com:vml" Requires="v">
                <p:oleObj name="Equation" r:id="rId4" imgW="1358640" imgH="660240" progId="Equation.3">
                  <p:embed/>
                </p:oleObj>
              </mc:Choice>
              <mc:Fallback>
                <p:oleObj name="Equation" r:id="rId4" imgW="1358640" imgH="66024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5044636"/>
                        <a:ext cx="3352800" cy="985484"/>
                      </a:xfrm>
                      <a:prstGeom prst="rect">
                        <a:avLst/>
                      </a:prstGeom>
                      <a:noFill/>
                    </p:spPr>
                  </p:pic>
                </p:oleObj>
              </mc:Fallback>
            </mc:AlternateContent>
          </a:graphicData>
        </a:graphic>
      </p:graphicFrame>
      <p:sp>
        <p:nvSpPr>
          <p:cNvPr id="82953" name="Rectangle 9"/>
          <p:cNvSpPr>
            <a:spLocks noChangeArrowheads="1"/>
          </p:cNvSpPr>
          <p:nvPr/>
        </p:nvSpPr>
        <p:spPr bwMode="auto">
          <a:xfrm>
            <a:off x="0" y="3767138"/>
            <a:ext cx="9144000" cy="0"/>
          </a:xfrm>
          <a:prstGeom prst="rect">
            <a:avLst/>
          </a:prstGeom>
          <a:noFill/>
          <a:ln w="9525">
            <a:noFill/>
            <a:miter lim="800000"/>
            <a:headEnd/>
            <a:tailEnd/>
          </a:ln>
        </p:spPr>
        <p:txBody>
          <a:bodyPr wrap="none" anchor="ctr">
            <a:spAutoFit/>
          </a:bodyPr>
          <a:lstStyle/>
          <a:p>
            <a:pPr eaLnBrk="1" hangingPunct="1"/>
            <a:endParaRPr lang="en-US" altLang="en-US"/>
          </a:p>
        </p:txBody>
      </p:sp>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77539C36-6561-4CCF-9113-25AA5B7D87C3}"/>
                  </a:ext>
                </a:extLst>
              </p:cNvPr>
              <p:cNvSpPr txBox="1"/>
              <p:nvPr/>
            </p:nvSpPr>
            <p:spPr>
              <a:xfrm>
                <a:off x="711200" y="1576678"/>
                <a:ext cx="3136900" cy="90005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i="1" smtClean="0">
                          <a:solidFill>
                            <a:srgbClr val="000000"/>
                          </a:solidFill>
                          <a:latin typeface="Cambria Math" panose="02040503050406030204" pitchFamily="18" charset="0"/>
                        </a:rPr>
                        <m:t>𝐸𝐴𝐶</m:t>
                      </m:r>
                      <m:r>
                        <a:rPr lang="en-US" i="1" smtClean="0">
                          <a:solidFill>
                            <a:srgbClr val="000000"/>
                          </a:solidFill>
                          <a:latin typeface="Cambria Math" panose="02040503050406030204" pitchFamily="18" charset="0"/>
                        </a:rPr>
                        <m:t> = </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𝑁𝑃𝑉</m:t>
                          </m:r>
                        </m:num>
                        <m:den>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𝑅</m:t>
                              </m:r>
                            </m:den>
                          </m:f>
                          <m:r>
                            <a:rPr lang="en-US" i="1">
                              <a:solidFill>
                                <a:srgbClr val="000000"/>
                              </a:solidFill>
                              <a:latin typeface="Cambria Math" panose="02040503050406030204" pitchFamily="18" charset="0"/>
                            </a:rPr>
                            <m:t>[1−</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𝑅</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𝑇</m:t>
                                  </m:r>
                                </m:sup>
                              </m:sSup>
                            </m:den>
                          </m:f>
                          <m:r>
                            <a:rPr lang="en-US" i="1">
                              <a:solidFill>
                                <a:srgbClr val="000000"/>
                              </a:solidFill>
                              <a:latin typeface="Cambria Math" panose="02040503050406030204" pitchFamily="18" charset="0"/>
                            </a:rPr>
                            <m:t>]</m:t>
                          </m:r>
                        </m:den>
                      </m:f>
                    </m:oMath>
                  </m:oMathPara>
                </a14:m>
                <a:endParaRPr lang="en-US" dirty="0"/>
              </a:p>
            </p:txBody>
          </p:sp>
        </mc:Choice>
        <mc:Fallback>
          <p:sp>
            <p:nvSpPr>
              <p:cNvPr id="13" name="TextBox 12">
                <a:extLst>
                  <a:ext uri="{FF2B5EF4-FFF2-40B4-BE49-F238E27FC236}">
                    <a16:creationId xmlns:a16="http://schemas.microsoft.com/office/drawing/2014/main" id="{77539C36-6561-4CCF-9113-25AA5B7D87C3}"/>
                  </a:ext>
                </a:extLst>
              </p:cNvPr>
              <p:cNvSpPr txBox="1">
                <a:spLocks noRot="1" noChangeAspect="1" noMove="1" noResize="1" noEditPoints="1" noAdjustHandles="1" noChangeArrowheads="1" noChangeShapeType="1" noTextEdit="1"/>
              </p:cNvSpPr>
              <p:nvPr/>
            </p:nvSpPr>
            <p:spPr>
              <a:xfrm>
                <a:off x="711200" y="1576678"/>
                <a:ext cx="3136900" cy="900055"/>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5" name="TextBox 14">
                <a:extLst>
                  <a:ext uri="{FF2B5EF4-FFF2-40B4-BE49-F238E27FC236}">
                    <a16:creationId xmlns:a16="http://schemas.microsoft.com/office/drawing/2014/main" id="{7C22C55F-9670-4AB3-958A-4EB41AE83390}"/>
                  </a:ext>
                </a:extLst>
              </p:cNvPr>
              <p:cNvSpPr txBox="1"/>
              <p:nvPr/>
            </p:nvSpPr>
            <p:spPr>
              <a:xfrm>
                <a:off x="6070600" y="1726999"/>
                <a:ext cx="2362200" cy="66005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b="0" i="1" smtClean="0">
                          <a:solidFill>
                            <a:srgbClr val="000000"/>
                          </a:solidFill>
                          <a:latin typeface="Cambria Math" panose="02040503050406030204" pitchFamily="18" charset="0"/>
                        </a:rPr>
                        <m:t>𝑃𝑀𝑇</m:t>
                      </m:r>
                      <m:r>
                        <a:rPr lang="en-US" i="1">
                          <a:solidFill>
                            <a:srgbClr val="000000"/>
                          </a:solidFill>
                          <a:latin typeface="Cambria Math" panose="02040503050406030204" pitchFamily="18" charset="0"/>
                        </a:rPr>
                        <m:t> = </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𝑁𝑃𝑉</m:t>
                          </m:r>
                        </m:num>
                        <m:den>
                          <m:r>
                            <a:rPr lang="en-US" b="0" i="1" smtClean="0">
                              <a:solidFill>
                                <a:srgbClr val="000000"/>
                              </a:solidFill>
                              <a:latin typeface="Cambria Math" panose="02040503050406030204" pitchFamily="18" charset="0"/>
                            </a:rPr>
                            <m:t>(</m:t>
                          </m:r>
                          <m:r>
                            <a:rPr lang="en-US" b="0" i="1" smtClean="0">
                              <a:solidFill>
                                <a:srgbClr val="000000"/>
                              </a:solidFill>
                              <a:latin typeface="Cambria Math" panose="02040503050406030204" pitchFamily="18" charset="0"/>
                            </a:rPr>
                            <m:t>𝑃𝑉𝐼𝐹𝐴</m:t>
                          </m:r>
                          <m:r>
                            <a:rPr lang="en-US" b="0" i="1" smtClean="0">
                              <a:solidFill>
                                <a:srgbClr val="000000"/>
                              </a:solidFill>
                              <a:latin typeface="Cambria Math" panose="02040503050406030204" pitchFamily="18" charset="0"/>
                            </a:rPr>
                            <m:t> </m:t>
                          </m:r>
                          <m:r>
                            <m:rPr>
                              <m:sty m:val="p"/>
                            </m:rPr>
                            <a:rPr lang="en-US" b="0" i="0" baseline="-25000" smtClean="0">
                              <a:solidFill>
                                <a:srgbClr val="000000"/>
                              </a:solidFill>
                              <a:latin typeface="Cambria Math" panose="02040503050406030204" pitchFamily="18" charset="0"/>
                            </a:rPr>
                            <m:t>R</m:t>
                          </m:r>
                          <m:r>
                            <a:rPr lang="en-US" b="0" i="0" baseline="-25000" smtClean="0">
                              <a:solidFill>
                                <a:srgbClr val="000000"/>
                              </a:solidFill>
                              <a:latin typeface="Cambria Math" panose="02040503050406030204" pitchFamily="18" charset="0"/>
                            </a:rPr>
                            <m:t>,</m:t>
                          </m:r>
                          <m:r>
                            <m:rPr>
                              <m:sty m:val="p"/>
                            </m:rPr>
                            <a:rPr lang="en-US" b="0" i="0" baseline="-25000" smtClean="0">
                              <a:solidFill>
                                <a:srgbClr val="000000"/>
                              </a:solidFill>
                              <a:latin typeface="Cambria Math" panose="02040503050406030204" pitchFamily="18" charset="0"/>
                            </a:rPr>
                            <m:t>T</m:t>
                          </m:r>
                          <m:r>
                            <a:rPr lang="en-US" b="0" i="1" smtClean="0">
                              <a:solidFill>
                                <a:srgbClr val="000000"/>
                              </a:solidFill>
                              <a:latin typeface="Cambria Math" panose="02040503050406030204" pitchFamily="18" charset="0"/>
                            </a:rPr>
                            <m:t>)</m:t>
                          </m:r>
                        </m:den>
                      </m:f>
                    </m:oMath>
                  </m:oMathPara>
                </a14:m>
                <a:endParaRPr lang="en-US" dirty="0"/>
              </a:p>
            </p:txBody>
          </p:sp>
        </mc:Choice>
        <mc:Fallback>
          <p:sp>
            <p:nvSpPr>
              <p:cNvPr id="15" name="TextBox 14">
                <a:extLst>
                  <a:ext uri="{FF2B5EF4-FFF2-40B4-BE49-F238E27FC236}">
                    <a16:creationId xmlns:a16="http://schemas.microsoft.com/office/drawing/2014/main" id="{7C22C55F-9670-4AB3-958A-4EB41AE83390}"/>
                  </a:ext>
                </a:extLst>
              </p:cNvPr>
              <p:cNvSpPr txBox="1">
                <a:spLocks noRot="1" noChangeAspect="1" noMove="1" noResize="1" noEditPoints="1" noAdjustHandles="1" noChangeArrowheads="1" noChangeShapeType="1" noTextEdit="1"/>
              </p:cNvSpPr>
              <p:nvPr/>
            </p:nvSpPr>
            <p:spPr>
              <a:xfrm>
                <a:off x="6070600" y="1726999"/>
                <a:ext cx="2362200" cy="660052"/>
              </a:xfrm>
              <a:prstGeom prst="rect">
                <a:avLst/>
              </a:prstGeom>
              <a:blipFill>
                <a:blip r:embed="rId7"/>
                <a:stretch>
                  <a:fillRect b="-2752"/>
                </a:stretch>
              </a:blipFill>
            </p:spPr>
            <p:txBody>
              <a:bodyPr/>
              <a:lstStyle/>
              <a:p>
                <a:r>
                  <a:rPr lang="en-US">
                    <a:noFill/>
                  </a:rPr>
                  <a:t> </a:t>
                </a:r>
              </a:p>
            </p:txBody>
          </p:sp>
        </mc:Fallback>
      </mc:AlternateContent>
      <p:graphicFrame>
        <p:nvGraphicFramePr>
          <p:cNvPr id="5" name="Table 4">
            <a:extLst>
              <a:ext uri="{FF2B5EF4-FFF2-40B4-BE49-F238E27FC236}">
                <a16:creationId xmlns:a16="http://schemas.microsoft.com/office/drawing/2014/main" id="{2A9C9B36-886F-6111-7568-8D182514CA8F}"/>
              </a:ext>
            </a:extLst>
          </p:cNvPr>
          <p:cNvGraphicFramePr>
            <a:graphicFrameLocks noGrp="1"/>
          </p:cNvGraphicFramePr>
          <p:nvPr>
            <p:extLst>
              <p:ext uri="{D42A27DB-BD31-4B8C-83A1-F6EECF244321}">
                <p14:modId xmlns:p14="http://schemas.microsoft.com/office/powerpoint/2010/main" val="2809699122"/>
              </p:ext>
            </p:extLst>
          </p:nvPr>
        </p:nvGraphicFramePr>
        <p:xfrm>
          <a:off x="1143000" y="3002121"/>
          <a:ext cx="6858000" cy="1543050"/>
        </p:xfrm>
        <a:graphic>
          <a:graphicData uri="http://schemas.openxmlformats.org/drawingml/2006/table">
            <a:tbl>
              <a:tblPr>
                <a:tableStyleId>{5C22544A-7EE6-4342-B048-85BDC9FD1C3A}</a:tableStyleId>
              </a:tblPr>
              <a:tblGrid>
                <a:gridCol w="955872">
                  <a:extLst>
                    <a:ext uri="{9D8B030D-6E8A-4147-A177-3AD203B41FA5}">
                      <a16:colId xmlns:a16="http://schemas.microsoft.com/office/drawing/2014/main" val="1557787798"/>
                    </a:ext>
                  </a:extLst>
                </a:gridCol>
                <a:gridCol w="971044">
                  <a:extLst>
                    <a:ext uri="{9D8B030D-6E8A-4147-A177-3AD203B41FA5}">
                      <a16:colId xmlns:a16="http://schemas.microsoft.com/office/drawing/2014/main" val="2019282895"/>
                    </a:ext>
                  </a:extLst>
                </a:gridCol>
                <a:gridCol w="910354">
                  <a:extLst>
                    <a:ext uri="{9D8B030D-6E8A-4147-A177-3AD203B41FA5}">
                      <a16:colId xmlns:a16="http://schemas.microsoft.com/office/drawing/2014/main" val="3142266744"/>
                    </a:ext>
                  </a:extLst>
                </a:gridCol>
                <a:gridCol w="743456">
                  <a:extLst>
                    <a:ext uri="{9D8B030D-6E8A-4147-A177-3AD203B41FA5}">
                      <a16:colId xmlns:a16="http://schemas.microsoft.com/office/drawing/2014/main" val="68694209"/>
                    </a:ext>
                  </a:extLst>
                </a:gridCol>
                <a:gridCol w="1122770">
                  <a:extLst>
                    <a:ext uri="{9D8B030D-6E8A-4147-A177-3AD203B41FA5}">
                      <a16:colId xmlns:a16="http://schemas.microsoft.com/office/drawing/2014/main" val="4143821301"/>
                    </a:ext>
                  </a:extLst>
                </a:gridCol>
                <a:gridCol w="1122770">
                  <a:extLst>
                    <a:ext uri="{9D8B030D-6E8A-4147-A177-3AD203B41FA5}">
                      <a16:colId xmlns:a16="http://schemas.microsoft.com/office/drawing/2014/main" val="1813953129"/>
                    </a:ext>
                  </a:extLst>
                </a:gridCol>
                <a:gridCol w="1031734">
                  <a:extLst>
                    <a:ext uri="{9D8B030D-6E8A-4147-A177-3AD203B41FA5}">
                      <a16:colId xmlns:a16="http://schemas.microsoft.com/office/drawing/2014/main" val="2127107421"/>
                    </a:ext>
                  </a:extLst>
                </a:gridCol>
              </a:tblGrid>
              <a:tr h="257175">
                <a:tc>
                  <a:txBody>
                    <a:bodyPr/>
                    <a:lstStyle/>
                    <a:p>
                      <a:pPr algn="ctr" fontAlgn="ctr"/>
                      <a:r>
                        <a:rPr lang="en-US" sz="1400" u="none" strike="noStrike" dirty="0">
                          <a:effectLst/>
                        </a:rPr>
                        <a:t>Projects</a:t>
                      </a:r>
                      <a:endParaRPr lang="en-US" sz="14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Cash Flows</a:t>
                      </a:r>
                      <a:endParaRPr lang="en-US"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u="none" strike="noStrike">
                          <a:effectLst/>
                        </a:rPr>
                        <a:t>Project Life</a:t>
                      </a:r>
                      <a:endParaRPr lang="en-US"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R</a:t>
                      </a:r>
                      <a:endParaRPr lang="en-US"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Investment</a:t>
                      </a:r>
                      <a:endParaRPr lang="en-US"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NPV</a:t>
                      </a:r>
                      <a:endParaRPr lang="en-US"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EAC</a:t>
                      </a:r>
                      <a:endParaRPr lang="en-US"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1817106"/>
                  </a:ext>
                </a:extLst>
              </a:tr>
              <a:tr h="257175">
                <a:tc>
                  <a:txBody>
                    <a:bodyPr/>
                    <a:lstStyle/>
                    <a:p>
                      <a:pPr algn="ctr" fontAlgn="ctr"/>
                      <a:r>
                        <a:rPr lang="en-US" sz="1400" u="none" strike="noStrike" dirty="0">
                          <a:effectLst/>
                        </a:rPr>
                        <a:t>1</a:t>
                      </a:r>
                      <a:endParaRPr lang="en-US" sz="14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$200,000 </a:t>
                      </a:r>
                      <a:endParaRPr lang="en-US"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5</a:t>
                      </a:r>
                      <a:endParaRPr lang="en-US"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12%</a:t>
                      </a:r>
                      <a:endParaRPr lang="en-US"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400" u="none" strike="noStrike">
                          <a:effectLst/>
                        </a:rPr>
                        <a:t>$500,000 </a:t>
                      </a:r>
                      <a:endParaRPr lang="en-US"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rPr>
                        <a:t>$220,955 </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rPr>
                        <a:t>$61,295 </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0671525"/>
                  </a:ext>
                </a:extLst>
              </a:tr>
              <a:tr h="257175">
                <a:tc>
                  <a:txBody>
                    <a:bodyPr/>
                    <a:lstStyle/>
                    <a:p>
                      <a:pPr algn="ctr" fontAlgn="ctr"/>
                      <a:r>
                        <a:rPr lang="en-US" sz="1400" u="none" strike="noStrike">
                          <a:effectLst/>
                        </a:rPr>
                        <a:t>2</a:t>
                      </a:r>
                      <a:endParaRPr lang="en-US"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a:effectLst/>
                        </a:rPr>
                        <a:t>$250,000 </a:t>
                      </a:r>
                      <a:endParaRPr lang="en-US" sz="14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7</a:t>
                      </a:r>
                      <a:endParaRPr lang="en-US"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12%</a:t>
                      </a:r>
                      <a:endParaRPr lang="en-US"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400" u="none" strike="noStrike">
                          <a:effectLst/>
                        </a:rPr>
                        <a:t>$1,000,000 </a:t>
                      </a:r>
                      <a:endParaRPr lang="en-US"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rPr>
                        <a:t>$140,939 </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rPr>
                        <a:t>$219,118 </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1890184"/>
                  </a:ext>
                </a:extLst>
              </a:tr>
              <a:tr h="257175">
                <a:tc>
                  <a:txBody>
                    <a:bodyPr/>
                    <a:lstStyle/>
                    <a:p>
                      <a:pPr algn="ctr" fontAlgn="ctr"/>
                      <a:r>
                        <a:rPr lang="en-US" sz="1400" u="none" strike="noStrike">
                          <a:effectLst/>
                        </a:rPr>
                        <a:t>3</a:t>
                      </a:r>
                      <a:endParaRPr lang="en-US"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$600,000 </a:t>
                      </a:r>
                      <a:endParaRPr lang="en-US"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a:effectLst/>
                        </a:rPr>
                        <a:t>5</a:t>
                      </a:r>
                      <a:endParaRPr lang="en-US" sz="14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a:effectLst/>
                        </a:rPr>
                        <a:t>12%</a:t>
                      </a:r>
                      <a:endParaRPr lang="en-US" sz="14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400" u="none" strike="noStrike">
                          <a:effectLst/>
                        </a:rPr>
                        <a:t>$2,000,000 </a:t>
                      </a:r>
                      <a:endParaRPr lang="en-US"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rPr>
                        <a:t>$162,866 </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rPr>
                        <a:t>$45,181 </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8218662"/>
                  </a:ext>
                </a:extLst>
              </a:tr>
              <a:tr h="257175">
                <a:tc>
                  <a:txBody>
                    <a:bodyPr/>
                    <a:lstStyle/>
                    <a:p>
                      <a:pPr algn="ctr" fontAlgn="ctr"/>
                      <a:r>
                        <a:rPr lang="en-US" sz="1400" u="none" strike="noStrike">
                          <a:effectLst/>
                        </a:rPr>
                        <a:t>4</a:t>
                      </a:r>
                      <a:endParaRPr lang="en-US"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$255,000 </a:t>
                      </a:r>
                      <a:endParaRPr lang="en-US"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6</a:t>
                      </a:r>
                      <a:endParaRPr lang="en-US"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a:effectLst/>
                        </a:rPr>
                        <a:t>12%</a:t>
                      </a:r>
                      <a:endParaRPr lang="en-US" sz="14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400" u="none" strike="noStrike" dirty="0">
                          <a:effectLst/>
                        </a:rPr>
                        <a:t>$1,000,000 </a:t>
                      </a:r>
                      <a:endParaRPr lang="en-US" sz="14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a:effectLst/>
                        </a:rPr>
                        <a:t>$48,409 </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rPr>
                        <a:t>$11,774 </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965187"/>
                  </a:ext>
                </a:extLst>
              </a:tr>
              <a:tr h="257175">
                <a:tc>
                  <a:txBody>
                    <a:bodyPr/>
                    <a:lstStyle/>
                    <a:p>
                      <a:pPr algn="ctr" fontAlgn="ctr"/>
                      <a:r>
                        <a:rPr lang="en-US" sz="1400" u="none" strike="noStrike">
                          <a:effectLst/>
                        </a:rPr>
                        <a:t>5</a:t>
                      </a:r>
                      <a:endParaRPr lang="en-US"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$725,000 </a:t>
                      </a:r>
                      <a:endParaRPr lang="en-US"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5</a:t>
                      </a:r>
                      <a:endParaRPr lang="en-US"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12%</a:t>
                      </a:r>
                      <a:endParaRPr lang="en-US"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400" u="none" strike="noStrike">
                          <a:effectLst/>
                        </a:rPr>
                        <a:t>$2,500,000 </a:t>
                      </a:r>
                      <a:endParaRPr lang="en-US"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a:effectLst/>
                        </a:rPr>
                        <a:t>$113,463 </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a:effectLst/>
                        </a:rPr>
                        <a:t>$31,476 </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5747198"/>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altLang="en-US" sz="4000"/>
              <a:t>Summary of Investment Decision Rule</a:t>
            </a:r>
          </a:p>
        </p:txBody>
      </p:sp>
      <p:sp>
        <p:nvSpPr>
          <p:cNvPr id="84995" name="Rectangle 3"/>
          <p:cNvSpPr>
            <a:spLocks noGrp="1" noChangeArrowheads="1"/>
          </p:cNvSpPr>
          <p:nvPr>
            <p:ph type="body" idx="1"/>
          </p:nvPr>
        </p:nvSpPr>
        <p:spPr/>
        <p:txBody>
          <a:bodyPr/>
          <a:lstStyle/>
          <a:p>
            <a:pPr eaLnBrk="1" hangingPunct="1"/>
            <a:r>
              <a:rPr lang="en-US" altLang="en-US" b="1" u="sng"/>
              <a:t>DECISION CRITERIA</a:t>
            </a:r>
            <a:endParaRPr lang="en-US" altLang="en-US" b="1"/>
          </a:p>
          <a:p>
            <a:pPr eaLnBrk="1" hangingPunct="1"/>
            <a:r>
              <a:rPr lang="en-US" altLang="en-US" b="1"/>
              <a:t>1.NPV&gt;0,	 IRR&gt;R,	 PI&gt;1,	Accept</a:t>
            </a:r>
          </a:p>
          <a:p>
            <a:pPr eaLnBrk="1" hangingPunct="1"/>
            <a:r>
              <a:rPr lang="en-US" altLang="en-US" b="1"/>
              <a:t>2.NPV&lt;0,	 IRR&lt;R,	 PI&lt;1,	Reject </a:t>
            </a:r>
          </a:p>
          <a:p>
            <a:pPr eaLnBrk="1" hangingPunct="1"/>
            <a:r>
              <a:rPr lang="en-US" altLang="en-US" b="1"/>
              <a:t>3.NPV=0,	 IRR=R,	 PI=1,	Accept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en-US" altLang="en-US"/>
              <a:t>Capital Budgeting In Practice</a:t>
            </a:r>
          </a:p>
        </p:txBody>
      </p:sp>
      <p:sp>
        <p:nvSpPr>
          <p:cNvPr id="54275" name="Rectangle 3"/>
          <p:cNvSpPr>
            <a:spLocks noGrp="1" noChangeArrowheads="1"/>
          </p:cNvSpPr>
          <p:nvPr>
            <p:ph type="body" idx="1"/>
          </p:nvPr>
        </p:nvSpPr>
        <p:spPr/>
        <p:txBody>
          <a:bodyPr/>
          <a:lstStyle/>
          <a:p>
            <a:pPr eaLnBrk="1" hangingPunct="1"/>
            <a:r>
              <a:rPr lang="en-US" altLang="en-US"/>
              <a:t>We should consider several investment criteria when making decisions</a:t>
            </a:r>
          </a:p>
          <a:p>
            <a:pPr eaLnBrk="1" hangingPunct="1"/>
            <a:r>
              <a:rPr lang="en-US" altLang="en-US"/>
              <a:t>NPV and IRR are the most commonly used primary investment criteria</a:t>
            </a:r>
          </a:p>
          <a:p>
            <a:pPr eaLnBrk="1" hangingPunct="1"/>
            <a:r>
              <a:rPr lang="en-US" altLang="en-US"/>
              <a:t>Payback is a commonly used secondary investment criteria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 calcmode="lin" valueType="num">
                                      <p:cBhvr additive="base">
                                        <p:cTn id="7" dur="500" fill="hold"/>
                                        <p:tgtEl>
                                          <p:spTgt spid="542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427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4275">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4275">
                                            <p:txEl>
                                              <p:pRg st="1" end="1"/>
                                            </p:txEl>
                                          </p:spTgt>
                                        </p:tgtEl>
                                        <p:attrNameLst>
                                          <p:attrName>style.visibility</p:attrName>
                                        </p:attrNameLst>
                                      </p:cBhvr>
                                      <p:to>
                                        <p:strVal val="visible"/>
                                      </p:to>
                                    </p:set>
                                    <p:anim calcmode="lin" valueType="num">
                                      <p:cBhvr additive="base">
                                        <p:cTn id="13" dur="500" fill="hold"/>
                                        <p:tgtEl>
                                          <p:spTgt spid="542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427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4275">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4275">
                                            <p:txEl>
                                              <p:pRg st="2" end="2"/>
                                            </p:txEl>
                                          </p:spTgt>
                                        </p:tgtEl>
                                        <p:attrNameLst>
                                          <p:attrName>style.visibility</p:attrName>
                                        </p:attrNameLst>
                                      </p:cBhvr>
                                      <p:to>
                                        <p:strVal val="visible"/>
                                      </p:to>
                                    </p:set>
                                    <p:anim calcmode="lin" valueType="num">
                                      <p:cBhvr additive="base">
                                        <p:cTn id="19" dur="500" fill="hold"/>
                                        <p:tgtEl>
                                          <p:spTgt spid="542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427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4275">
                                            <p:txEl>
                                              <p:pRg st="2" end="2"/>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57200" y="274638"/>
            <a:ext cx="8229600" cy="868362"/>
          </a:xfrm>
        </p:spPr>
        <p:txBody>
          <a:bodyPr/>
          <a:lstStyle/>
          <a:p>
            <a:pPr eaLnBrk="1" hangingPunct="1"/>
            <a:r>
              <a:rPr lang="en-US" altLang="en-US" sz="3200"/>
              <a:t>Summary – Discounted Cash Flow Criteria</a:t>
            </a:r>
          </a:p>
        </p:txBody>
      </p:sp>
      <p:sp>
        <p:nvSpPr>
          <p:cNvPr id="89091" name="Rectangle 3"/>
          <p:cNvSpPr>
            <a:spLocks noGrp="1" noChangeArrowheads="1"/>
          </p:cNvSpPr>
          <p:nvPr>
            <p:ph type="body" idx="1"/>
          </p:nvPr>
        </p:nvSpPr>
        <p:spPr>
          <a:xfrm>
            <a:off x="533400" y="1143000"/>
            <a:ext cx="8229600" cy="4525963"/>
          </a:xfrm>
        </p:spPr>
        <p:txBody>
          <a:bodyPr/>
          <a:lstStyle/>
          <a:p>
            <a:pPr eaLnBrk="1" hangingPunct="1">
              <a:lnSpc>
                <a:spcPct val="80000"/>
              </a:lnSpc>
            </a:pPr>
            <a:r>
              <a:rPr lang="en-US" altLang="en-US" sz="2000"/>
              <a:t>Net present value</a:t>
            </a:r>
          </a:p>
          <a:p>
            <a:pPr marL="744538" lvl="1" indent="-287338" eaLnBrk="1" hangingPunct="1">
              <a:lnSpc>
                <a:spcPct val="80000"/>
              </a:lnSpc>
            </a:pPr>
            <a:r>
              <a:rPr lang="en-US" altLang="en-US" sz="2000"/>
              <a:t>Difference between market value and cost</a:t>
            </a:r>
          </a:p>
          <a:p>
            <a:pPr marL="744538" lvl="1" indent="-287338" eaLnBrk="1" hangingPunct="1">
              <a:lnSpc>
                <a:spcPct val="80000"/>
              </a:lnSpc>
            </a:pPr>
            <a:r>
              <a:rPr lang="en-US" altLang="en-US" sz="2000"/>
              <a:t>Take the project if the NPV is positive</a:t>
            </a:r>
          </a:p>
          <a:p>
            <a:pPr marL="744538" lvl="1" indent="-287338" eaLnBrk="1" hangingPunct="1">
              <a:lnSpc>
                <a:spcPct val="80000"/>
              </a:lnSpc>
            </a:pPr>
            <a:r>
              <a:rPr lang="en-US" altLang="en-US" sz="2000"/>
              <a:t>Has no serious problems</a:t>
            </a:r>
          </a:p>
          <a:p>
            <a:pPr marL="744538" lvl="1" indent="-287338" eaLnBrk="1" hangingPunct="1">
              <a:lnSpc>
                <a:spcPct val="80000"/>
              </a:lnSpc>
            </a:pPr>
            <a:r>
              <a:rPr lang="en-US" altLang="en-US" sz="2000"/>
              <a:t>Preferred decision criterion</a:t>
            </a:r>
          </a:p>
          <a:p>
            <a:pPr eaLnBrk="1" hangingPunct="1">
              <a:lnSpc>
                <a:spcPct val="80000"/>
              </a:lnSpc>
            </a:pPr>
            <a:r>
              <a:rPr lang="en-US" altLang="en-US" sz="2000"/>
              <a:t>Internal rate of return</a:t>
            </a:r>
          </a:p>
          <a:p>
            <a:pPr marL="744538" lvl="1" indent="-287338" eaLnBrk="1" hangingPunct="1">
              <a:lnSpc>
                <a:spcPct val="80000"/>
              </a:lnSpc>
            </a:pPr>
            <a:r>
              <a:rPr lang="en-US" altLang="en-US" sz="2000"/>
              <a:t>Discount rate that makes NPV = 0</a:t>
            </a:r>
          </a:p>
          <a:p>
            <a:pPr marL="744538" lvl="1" indent="-287338" eaLnBrk="1" hangingPunct="1">
              <a:lnSpc>
                <a:spcPct val="80000"/>
              </a:lnSpc>
            </a:pPr>
            <a:r>
              <a:rPr lang="en-US" altLang="en-US" sz="2000"/>
              <a:t>Take the project if the IRR is greater than required return</a:t>
            </a:r>
          </a:p>
          <a:p>
            <a:pPr marL="744538" lvl="1" indent="-287338" eaLnBrk="1" hangingPunct="1">
              <a:lnSpc>
                <a:spcPct val="80000"/>
              </a:lnSpc>
            </a:pPr>
            <a:r>
              <a:rPr lang="en-US" altLang="en-US" sz="2000"/>
              <a:t>Same decision as NPV with conventional cash flows</a:t>
            </a:r>
          </a:p>
          <a:p>
            <a:pPr marL="744538" lvl="1" indent="-287338" eaLnBrk="1" hangingPunct="1">
              <a:lnSpc>
                <a:spcPct val="80000"/>
              </a:lnSpc>
            </a:pPr>
            <a:r>
              <a:rPr lang="en-US" altLang="en-US" sz="2000"/>
              <a:t>IRR is unreliable with non-conventional cash flows or mutually exclusive projects</a:t>
            </a:r>
          </a:p>
          <a:p>
            <a:pPr eaLnBrk="1" hangingPunct="1">
              <a:lnSpc>
                <a:spcPct val="80000"/>
              </a:lnSpc>
            </a:pPr>
            <a:r>
              <a:rPr lang="en-US" altLang="en-US" sz="2000"/>
              <a:t>Profitability Index</a:t>
            </a:r>
          </a:p>
          <a:p>
            <a:pPr marL="744538" lvl="1" indent="-287338" eaLnBrk="1" hangingPunct="1">
              <a:lnSpc>
                <a:spcPct val="80000"/>
              </a:lnSpc>
            </a:pPr>
            <a:r>
              <a:rPr lang="en-US" altLang="en-US" sz="2000"/>
              <a:t>Benefit-cost ratio</a:t>
            </a:r>
          </a:p>
          <a:p>
            <a:pPr marL="744538" lvl="1" indent="-287338" eaLnBrk="1" hangingPunct="1">
              <a:lnSpc>
                <a:spcPct val="80000"/>
              </a:lnSpc>
            </a:pPr>
            <a:r>
              <a:rPr lang="en-US" altLang="en-US" sz="2000"/>
              <a:t>Take investment if PI &gt; 1</a:t>
            </a:r>
          </a:p>
          <a:p>
            <a:pPr marL="744538" lvl="1" indent="-287338" eaLnBrk="1" hangingPunct="1">
              <a:lnSpc>
                <a:spcPct val="80000"/>
              </a:lnSpc>
            </a:pPr>
            <a:r>
              <a:rPr lang="en-US" altLang="en-US" sz="2000"/>
              <a:t>Cannot be used to rank mutually exclusive projects</a:t>
            </a:r>
          </a:p>
          <a:p>
            <a:pPr marL="744538" lvl="1" indent="-287338" eaLnBrk="1" hangingPunct="1">
              <a:lnSpc>
                <a:spcPct val="80000"/>
              </a:lnSpc>
            </a:pPr>
            <a:r>
              <a:rPr lang="en-US" altLang="en-US" sz="2000"/>
              <a:t>May be use to rank projects in the presence of capital rationing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b="1" u="sng"/>
              <a:t>Net Present Value</a:t>
            </a:r>
          </a:p>
        </p:txBody>
      </p:sp>
      <p:sp>
        <p:nvSpPr>
          <p:cNvPr id="9219" name="Rectangle 3"/>
          <p:cNvSpPr>
            <a:spLocks noGrp="1" noChangeArrowheads="1"/>
          </p:cNvSpPr>
          <p:nvPr>
            <p:ph type="body" sz="half" idx="1"/>
          </p:nvPr>
        </p:nvSpPr>
        <p:spPr>
          <a:xfrm>
            <a:off x="457200" y="1447800"/>
            <a:ext cx="7315200" cy="4678363"/>
          </a:xfrm>
        </p:spPr>
        <p:txBody>
          <a:bodyPr/>
          <a:lstStyle/>
          <a:p>
            <a:pPr eaLnBrk="1" hangingPunct="1"/>
            <a:r>
              <a:rPr lang="en-US" altLang="en-US" sz="2800"/>
              <a:t>The present value of future cash flows discounted at the cost of capital, R, minus the present value of the investment outlays.</a:t>
            </a:r>
          </a:p>
          <a:p>
            <a:pPr eaLnBrk="1" hangingPunct="1"/>
            <a:r>
              <a:rPr lang="en-US" altLang="en-US" sz="2800"/>
              <a:t>CF=Cash Flows</a:t>
            </a:r>
          </a:p>
          <a:p>
            <a:pPr eaLnBrk="1" hangingPunct="1"/>
            <a:r>
              <a:rPr lang="en-US" altLang="en-US" sz="2800"/>
              <a:t>R= Cost of Capital or Cost of Funds</a:t>
            </a:r>
          </a:p>
          <a:p>
            <a:pPr eaLnBrk="1" hangingPunct="1"/>
            <a:r>
              <a:rPr lang="en-US" altLang="en-US" sz="2800"/>
              <a:t>C</a:t>
            </a:r>
            <a:r>
              <a:rPr lang="en-US" altLang="en-US" sz="2800" baseline="-25000"/>
              <a:t>0</a:t>
            </a:r>
            <a:r>
              <a:rPr lang="en-US" altLang="en-US" sz="2800"/>
              <a:t>= Initial Cost (investment)</a:t>
            </a:r>
          </a:p>
        </p:txBody>
      </p:sp>
      <p:sp>
        <p:nvSpPr>
          <p:cNvPr id="9220"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1" hangingPunct="1"/>
            <a:endParaRPr lang="en-US" altLang="en-US"/>
          </a:p>
        </p:txBody>
      </p:sp>
      <p:sp>
        <p:nvSpPr>
          <p:cNvPr id="9221" name="Rectangle 6"/>
          <p:cNvSpPr>
            <a:spLocks noChangeArrowheads="1"/>
          </p:cNvSpPr>
          <p:nvPr/>
        </p:nvSpPr>
        <p:spPr bwMode="auto">
          <a:xfrm>
            <a:off x="0" y="447675"/>
            <a:ext cx="9144000" cy="0"/>
          </a:xfrm>
          <a:prstGeom prst="rect">
            <a:avLst/>
          </a:prstGeom>
          <a:noFill/>
          <a:ln w="9525">
            <a:noFill/>
            <a:miter lim="800000"/>
            <a:headEnd/>
            <a:tailEnd/>
          </a:ln>
        </p:spPr>
        <p:txBody>
          <a:bodyPr wrap="none" anchor="ctr">
            <a:spAutoFit/>
          </a:bodyPr>
          <a:lstStyle/>
          <a:p>
            <a:pPr eaLnBrk="1" hangingPunct="1"/>
            <a:endParaRPr lang="en-US" altLang="en-US"/>
          </a:p>
        </p:txBody>
      </p:sp>
      <p:graphicFrame>
        <p:nvGraphicFramePr>
          <p:cNvPr id="9222" name="Object 7">
            <a:hlinkClick r:id="" action="ppaction://ole?verb=0"/>
          </p:cNvPr>
          <p:cNvGraphicFramePr>
            <a:graphicFrameLocks noGrp="1"/>
          </p:cNvGraphicFramePr>
          <p:nvPr>
            <p:ph sz="half" idx="2"/>
          </p:nvPr>
        </p:nvGraphicFramePr>
        <p:xfrm>
          <a:off x="2743200" y="4876800"/>
          <a:ext cx="3124200" cy="1143000"/>
        </p:xfrm>
        <a:graphic>
          <a:graphicData uri="http://schemas.openxmlformats.org/presentationml/2006/ole">
            <mc:AlternateContent xmlns:mc="http://schemas.openxmlformats.org/markup-compatibility/2006">
              <mc:Choice xmlns:v="urn:schemas-microsoft-com:vml" Requires="v">
                <p:oleObj name="Equation" r:id="rId3" imgW="1663700" imgH="495300" progId="Equation.3">
                  <p:embed/>
                </p:oleObj>
              </mc:Choice>
              <mc:Fallback>
                <p:oleObj name="Equation" r:id="rId3" imgW="1663700" imgH="495300" progId="Equation.3">
                  <p:embed/>
                  <p:pic>
                    <p:nvPicPr>
                      <p:cNvPr id="0" name="Object 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4876800"/>
                        <a:ext cx="3124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b="1" u="sng"/>
              <a:t>Net Present Value</a:t>
            </a:r>
          </a:p>
        </p:txBody>
      </p:sp>
      <p:sp>
        <p:nvSpPr>
          <p:cNvPr id="15363" name="Rectangle 3"/>
          <p:cNvSpPr>
            <a:spLocks noGrp="1" noChangeArrowheads="1"/>
          </p:cNvSpPr>
          <p:nvPr>
            <p:ph type="body" idx="1"/>
          </p:nvPr>
        </p:nvSpPr>
        <p:spPr/>
        <p:txBody>
          <a:bodyPr/>
          <a:lstStyle/>
          <a:p>
            <a:pPr eaLnBrk="1" hangingPunct="1"/>
            <a:r>
              <a:rPr lang="en-US" altLang="en-US" b="1" u="sng"/>
              <a:t>A. ANNUITY CASH FLOWS</a:t>
            </a:r>
            <a:r>
              <a:rPr lang="en-US" altLang="en-US"/>
              <a:t> </a:t>
            </a:r>
          </a:p>
          <a:p>
            <a:pPr eaLnBrk="1" hangingPunct="1"/>
            <a:endParaRPr lang="en-US" altLang="en-US"/>
          </a:p>
          <a:p>
            <a:pPr eaLnBrk="1" hangingPunct="1"/>
            <a:endParaRPr lang="en-US" altLang="en-US"/>
          </a:p>
          <a:p>
            <a:pPr eaLnBrk="1" hangingPunct="1"/>
            <a:r>
              <a:rPr lang="en-US" altLang="en-US" b="1" u="sng"/>
              <a:t>B. UNEVEN SERIES CASH FLOWS</a:t>
            </a:r>
          </a:p>
          <a:p>
            <a:pPr eaLnBrk="1" hangingPunct="1"/>
            <a:endParaRPr lang="en-US" altLang="en-US"/>
          </a:p>
          <a:p>
            <a:pPr eaLnBrk="1" hangingPunct="1"/>
            <a:endParaRPr lang="en-US" altLang="en-US"/>
          </a:p>
        </p:txBody>
      </p:sp>
      <p:sp>
        <p:nvSpPr>
          <p:cNvPr id="15364" name="Rectangle 5"/>
          <p:cNvSpPr>
            <a:spLocks noChangeArrowheads="1"/>
          </p:cNvSpPr>
          <p:nvPr/>
        </p:nvSpPr>
        <p:spPr bwMode="auto">
          <a:xfrm>
            <a:off x="0" y="3181350"/>
            <a:ext cx="9144000" cy="0"/>
          </a:xfrm>
          <a:prstGeom prst="rect">
            <a:avLst/>
          </a:prstGeom>
          <a:noFill/>
          <a:ln w="9525">
            <a:noFill/>
            <a:miter lim="800000"/>
            <a:headEnd/>
            <a:tailEnd/>
          </a:ln>
        </p:spPr>
        <p:txBody>
          <a:bodyPr wrap="none" anchor="ctr">
            <a:spAutoFit/>
          </a:bodyPr>
          <a:lstStyle/>
          <a:p>
            <a:pPr eaLnBrk="1" hangingPunct="1"/>
            <a:endParaRPr lang="en-US" altLang="en-US"/>
          </a:p>
        </p:txBody>
      </p:sp>
      <p:graphicFrame>
        <p:nvGraphicFramePr>
          <p:cNvPr id="15365" name="Object 4"/>
          <p:cNvGraphicFramePr>
            <a:graphicFrameLocks noChangeAspect="1"/>
          </p:cNvGraphicFramePr>
          <p:nvPr/>
        </p:nvGraphicFramePr>
        <p:xfrm>
          <a:off x="1447800" y="2438400"/>
          <a:ext cx="5943600" cy="762000"/>
        </p:xfrm>
        <a:graphic>
          <a:graphicData uri="http://schemas.openxmlformats.org/presentationml/2006/ole">
            <mc:AlternateContent xmlns:mc="http://schemas.openxmlformats.org/markup-compatibility/2006">
              <mc:Choice xmlns:v="urn:schemas-microsoft-com:vml" Requires="v">
                <p:oleObj name="Equation" r:id="rId3" imgW="4584700" imgH="533400" progId="Equation.3">
                  <p:embed/>
                </p:oleObj>
              </mc:Choice>
              <mc:Fallback>
                <p:oleObj name="Equation" r:id="rId3" imgW="4584700" imgH="5334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2438400"/>
                        <a:ext cx="59436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66"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1" hangingPunct="1"/>
            <a:endParaRPr lang="en-US" altLang="en-US"/>
          </a:p>
        </p:txBody>
      </p:sp>
      <p:graphicFrame>
        <p:nvGraphicFramePr>
          <p:cNvPr id="15367" name="Object 7"/>
          <p:cNvGraphicFramePr>
            <a:graphicFrameLocks noChangeAspect="1"/>
          </p:cNvGraphicFramePr>
          <p:nvPr>
            <p:extLst>
              <p:ext uri="{D42A27DB-BD31-4B8C-83A1-F6EECF244321}">
                <p14:modId xmlns:p14="http://schemas.microsoft.com/office/powerpoint/2010/main" val="1410149250"/>
              </p:ext>
            </p:extLst>
          </p:nvPr>
        </p:nvGraphicFramePr>
        <p:xfrm>
          <a:off x="1346200" y="4387850"/>
          <a:ext cx="6654800" cy="793750"/>
        </p:xfrm>
        <a:graphic>
          <a:graphicData uri="http://schemas.openxmlformats.org/presentationml/2006/ole">
            <mc:AlternateContent xmlns:mc="http://schemas.openxmlformats.org/markup-compatibility/2006">
              <mc:Choice xmlns:v="urn:schemas-microsoft-com:vml" Requires="v">
                <p:oleObj name="Equation" r:id="rId5" imgW="3162300" imgH="495300" progId="Equation.3">
                  <p:embed/>
                </p:oleObj>
              </mc:Choice>
              <mc:Fallback>
                <p:oleObj name="Equation" r:id="rId5" imgW="3162300" imgH="49530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46200" y="4387850"/>
                        <a:ext cx="6654800" cy="793750"/>
                      </a:xfrm>
                      <a:prstGeom prst="rect">
                        <a:avLst/>
                      </a:prstGeom>
                      <a:noFill/>
                    </p:spPr>
                  </p:pic>
                </p:oleObj>
              </mc:Fallback>
            </mc:AlternateContent>
          </a:graphicData>
        </a:graphic>
      </p:graphicFrame>
      <p:sp>
        <p:nvSpPr>
          <p:cNvPr id="15368" name="Rectangle 9"/>
          <p:cNvSpPr>
            <a:spLocks noChangeArrowheads="1"/>
          </p:cNvSpPr>
          <p:nvPr/>
        </p:nvSpPr>
        <p:spPr bwMode="auto">
          <a:xfrm>
            <a:off x="0" y="428625"/>
            <a:ext cx="9144000" cy="0"/>
          </a:xfrm>
          <a:prstGeom prst="rect">
            <a:avLst/>
          </a:prstGeom>
          <a:noFill/>
          <a:ln w="9525">
            <a:noFill/>
            <a:miter lim="800000"/>
            <a:headEnd/>
            <a:tailEnd/>
          </a:ln>
        </p:spPr>
        <p:txBody>
          <a:bodyPr wrap="none" anchor="ctr">
            <a:spAutoFit/>
          </a:bodyPr>
          <a:lstStyle/>
          <a:p>
            <a:pPr eaLnBrk="1" hangingPunct="1"/>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eaLnBrk="1" hangingPunct="1"/>
            <a:endParaRPr lang="en-US" altLang="en-US"/>
          </a:p>
        </p:txBody>
      </p:sp>
      <p:sp>
        <p:nvSpPr>
          <p:cNvPr id="11267" name="Rectangle 5"/>
          <p:cNvSpPr>
            <a:spLocks noGrp="1" noChangeArrowheads="1"/>
          </p:cNvSpPr>
          <p:nvPr>
            <p:ph type="title"/>
          </p:nvPr>
        </p:nvSpPr>
        <p:spPr>
          <a:xfrm>
            <a:off x="457200" y="685800"/>
            <a:ext cx="8229600" cy="623888"/>
          </a:xfrm>
          <a:noFill/>
        </p:spPr>
        <p:txBody>
          <a:bodyPr lIns="90488" tIns="44450" rIns="90488" bIns="44450"/>
          <a:lstStyle/>
          <a:p>
            <a:pPr eaLnBrk="1" hangingPunct="1"/>
            <a:r>
              <a:rPr lang="en-US" altLang="en-US"/>
              <a:t>Rationale for the NPV Method</a:t>
            </a:r>
          </a:p>
        </p:txBody>
      </p:sp>
      <p:sp>
        <p:nvSpPr>
          <p:cNvPr id="11268" name="Rectangle 10"/>
          <p:cNvSpPr>
            <a:spLocks noChangeArrowheads="1"/>
          </p:cNvSpPr>
          <p:nvPr/>
        </p:nvSpPr>
        <p:spPr bwMode="auto">
          <a:xfrm>
            <a:off x="990600" y="1524000"/>
            <a:ext cx="7239000" cy="5088060"/>
          </a:xfrm>
          <a:prstGeom prst="rect">
            <a:avLst/>
          </a:prstGeom>
          <a:noFill/>
          <a:ln w="12700">
            <a:noFill/>
            <a:miter lim="800000"/>
            <a:headEnd/>
            <a:tailEnd/>
          </a:ln>
        </p:spPr>
        <p:txBody>
          <a:bodyPr lIns="90488" tIns="44450" rIns="90488" bIns="44450">
            <a:spAutoFit/>
          </a:bodyPr>
          <a:lstStyle/>
          <a:p>
            <a:r>
              <a:rPr lang="en-US" altLang="en-US" sz="3200" b="1" dirty="0"/>
              <a:t>NPV	=  PV inflows - Cost</a:t>
            </a:r>
          </a:p>
          <a:p>
            <a:r>
              <a:rPr lang="en-US" altLang="en-US" sz="3200" b="1" dirty="0"/>
              <a:t>	=  Net gain in wealth.</a:t>
            </a:r>
          </a:p>
          <a:p>
            <a:r>
              <a:rPr lang="en-US" altLang="en-US" sz="3200" b="1" dirty="0"/>
              <a:t>Accept project if NPV &gt; 0.</a:t>
            </a:r>
          </a:p>
          <a:p>
            <a:r>
              <a:rPr lang="en-US" altLang="en-US" sz="2400" dirty="0"/>
              <a:t>A positive NPV means that the project is expected to add value to the firm and will therefore increase the wealth of the owners.</a:t>
            </a:r>
          </a:p>
          <a:p>
            <a:pPr eaLnBrk="1" hangingPunct="1">
              <a:spcBef>
                <a:spcPct val="20000"/>
              </a:spcBef>
              <a:buFontTx/>
              <a:buChar char="•"/>
            </a:pPr>
            <a:r>
              <a:rPr lang="en-US" altLang="en-US" sz="2400" dirty="0"/>
              <a:t>Since our goal is to increase owner wealth, NPV is a direct measure of how well this project will meet our goal.</a:t>
            </a:r>
            <a:endParaRPr lang="en-US" altLang="en-US" sz="2400" b="1" i="1" dirty="0"/>
          </a:p>
          <a:p>
            <a:endParaRPr lang="en-US" altLang="en-US" sz="2400" b="1" dirty="0"/>
          </a:p>
          <a:p>
            <a:endParaRPr lang="en-US" altLang="en-US" sz="2400" b="1" dirty="0"/>
          </a:p>
          <a:p>
            <a:endParaRPr lang="en-US" altLang="en-US" sz="3200" b="1"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a:t>Computing NPV for the Project</a:t>
            </a:r>
          </a:p>
        </p:txBody>
      </p:sp>
      <p:sp>
        <p:nvSpPr>
          <p:cNvPr id="82947" name="Rectangle 3"/>
          <p:cNvSpPr>
            <a:spLocks noGrp="1" noChangeArrowheads="1"/>
          </p:cNvSpPr>
          <p:nvPr>
            <p:ph type="body" idx="1"/>
          </p:nvPr>
        </p:nvSpPr>
        <p:spPr>
          <a:xfrm>
            <a:off x="304800" y="1371600"/>
            <a:ext cx="8610600" cy="4754563"/>
          </a:xfrm>
        </p:spPr>
        <p:txBody>
          <a:bodyPr/>
          <a:lstStyle/>
          <a:p>
            <a:pPr eaLnBrk="1" hangingPunct="1"/>
            <a:r>
              <a:rPr lang="en-US" altLang="en-US" sz="2800" dirty="0"/>
              <a:t>Project cost= $165,000, CF</a:t>
            </a:r>
            <a:r>
              <a:rPr lang="en-US" altLang="en-US" sz="2800" baseline="-25000" dirty="0"/>
              <a:t>1</a:t>
            </a:r>
            <a:r>
              <a:rPr lang="en-US" altLang="en-US" sz="2800" dirty="0"/>
              <a:t>=$63120 CF</a:t>
            </a:r>
            <a:r>
              <a:rPr lang="en-US" altLang="en-US" sz="2800" baseline="-25000" dirty="0"/>
              <a:t>2</a:t>
            </a:r>
            <a:r>
              <a:rPr lang="en-US" altLang="en-US" sz="2800" dirty="0"/>
              <a:t>=$70800, CF</a:t>
            </a:r>
            <a:r>
              <a:rPr lang="en-US" altLang="en-US" sz="2800" baseline="-25000" dirty="0"/>
              <a:t>3</a:t>
            </a:r>
            <a:r>
              <a:rPr lang="en-US" altLang="en-US" sz="2800" dirty="0"/>
              <a:t> = $91,080 and cost of capital R=12%. What is the NPV?</a:t>
            </a:r>
          </a:p>
          <a:p>
            <a:pPr eaLnBrk="1" hangingPunct="1"/>
            <a:endParaRPr lang="en-US" altLang="en-US" sz="2800" dirty="0"/>
          </a:p>
          <a:p>
            <a:pPr eaLnBrk="1" hangingPunct="1"/>
            <a:endParaRPr lang="en-US" altLang="en-US" sz="2400" dirty="0"/>
          </a:p>
          <a:p>
            <a:pPr eaLnBrk="1" hangingPunct="1"/>
            <a:r>
              <a:rPr lang="en-US" altLang="en-US" sz="2400" dirty="0"/>
              <a:t>NPV = 63,120/(1.12) + 70,800/(1.12)</a:t>
            </a:r>
            <a:r>
              <a:rPr lang="en-US" altLang="en-US" sz="2400" baseline="30000" dirty="0"/>
              <a:t>2</a:t>
            </a:r>
            <a:r>
              <a:rPr lang="en-US" altLang="en-US" sz="2400" dirty="0"/>
              <a:t> +91,080/(1.12)</a:t>
            </a:r>
            <a:r>
              <a:rPr lang="en-US" altLang="en-US" sz="2400" baseline="30000" dirty="0"/>
              <a:t>3</a:t>
            </a:r>
            <a:r>
              <a:rPr lang="en-US" altLang="en-US" sz="2400" dirty="0"/>
              <a:t> – 165,000 = $12,627.42</a:t>
            </a:r>
          </a:p>
          <a:p>
            <a:pPr eaLnBrk="1" hangingPunct="1"/>
            <a:r>
              <a:rPr lang="en-US" altLang="en-US" sz="2800" b="1" i="1" dirty="0"/>
              <a:t>Do we accept or reject the project?</a:t>
            </a:r>
          </a:p>
        </p:txBody>
      </p:sp>
      <p:graphicFrame>
        <p:nvGraphicFramePr>
          <p:cNvPr id="2" name="Object 7">
            <a:extLst>
              <a:ext uri="{FF2B5EF4-FFF2-40B4-BE49-F238E27FC236}">
                <a16:creationId xmlns:a16="http://schemas.microsoft.com/office/drawing/2014/main" id="{C8F7DCA5-3FCE-56F8-4E20-6801E842676C}"/>
              </a:ext>
            </a:extLst>
          </p:cNvPr>
          <p:cNvGraphicFramePr>
            <a:graphicFrameLocks noChangeAspect="1"/>
          </p:cNvGraphicFramePr>
          <p:nvPr>
            <p:extLst>
              <p:ext uri="{D42A27DB-BD31-4B8C-83A1-F6EECF244321}">
                <p14:modId xmlns:p14="http://schemas.microsoft.com/office/powerpoint/2010/main" val="3214604560"/>
              </p:ext>
            </p:extLst>
          </p:nvPr>
        </p:nvGraphicFramePr>
        <p:xfrm>
          <a:off x="838200" y="2610897"/>
          <a:ext cx="6654800" cy="793750"/>
        </p:xfrm>
        <a:graphic>
          <a:graphicData uri="http://schemas.openxmlformats.org/presentationml/2006/ole">
            <mc:AlternateContent xmlns:mc="http://schemas.openxmlformats.org/markup-compatibility/2006">
              <mc:Choice xmlns:v="urn:schemas-microsoft-com:vml" Requires="v">
                <p:oleObj name="Equation" r:id="rId3" imgW="3162300" imgH="495300" progId="Equation.3">
                  <p:embed/>
                </p:oleObj>
              </mc:Choice>
              <mc:Fallback>
                <p:oleObj name="Equation" r:id="rId3" imgW="3162300" imgH="495300" progId="Equation.3">
                  <p:embed/>
                  <p:pic>
                    <p:nvPicPr>
                      <p:cNvPr id="15367"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2610897"/>
                        <a:ext cx="6654800" cy="793750"/>
                      </a:xfrm>
                      <a:prstGeom prst="rect">
                        <a:avLst/>
                      </a:prstGeom>
                      <a:no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 calcmode="lin" valueType="num">
                                      <p:cBhvr additive="base">
                                        <p:cTn id="7" dur="500" fill="hold"/>
                                        <p:tgtEl>
                                          <p:spTgt spid="829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294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2947">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2947">
                                            <p:txEl>
                                              <p:pRg st="3" end="3"/>
                                            </p:txEl>
                                          </p:spTgt>
                                        </p:tgtEl>
                                        <p:attrNameLst>
                                          <p:attrName>style.visibility</p:attrName>
                                        </p:attrNameLst>
                                      </p:cBhvr>
                                      <p:to>
                                        <p:strVal val="visible"/>
                                      </p:to>
                                    </p:set>
                                    <p:anim calcmode="lin" valueType="num">
                                      <p:cBhvr additive="base">
                                        <p:cTn id="13" dur="500" fill="hold"/>
                                        <p:tgtEl>
                                          <p:spTgt spid="82947">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294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2947">
                                            <p:txEl>
                                              <p:pRg st="3" end="3"/>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2947">
                                            <p:txEl>
                                              <p:pRg st="4" end="4"/>
                                            </p:txEl>
                                          </p:spTgt>
                                        </p:tgtEl>
                                        <p:attrNameLst>
                                          <p:attrName>style.visibility</p:attrName>
                                        </p:attrNameLst>
                                      </p:cBhvr>
                                      <p:to>
                                        <p:strVal val="visible"/>
                                      </p:to>
                                    </p:set>
                                    <p:anim calcmode="lin" valueType="num">
                                      <p:cBhvr additive="base">
                                        <p:cTn id="19" dur="500" fill="hold"/>
                                        <p:tgtEl>
                                          <p:spTgt spid="8294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294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2947">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Independent versus Mutually Exclusive Projects</a:t>
            </a:r>
          </a:p>
        </p:txBody>
      </p:sp>
      <p:sp>
        <p:nvSpPr>
          <p:cNvPr id="93187" name="Rectangle 3"/>
          <p:cNvSpPr>
            <a:spLocks noGrp="1" noChangeArrowheads="1"/>
          </p:cNvSpPr>
          <p:nvPr>
            <p:ph type="body" idx="1"/>
          </p:nvPr>
        </p:nvSpPr>
        <p:spPr>
          <a:xfrm>
            <a:off x="1219200" y="1600200"/>
            <a:ext cx="7467600" cy="4525963"/>
          </a:xfrm>
        </p:spPr>
        <p:txBody>
          <a:bodyPr/>
          <a:lstStyle/>
          <a:p>
            <a:pPr eaLnBrk="1" hangingPunct="1">
              <a:lnSpc>
                <a:spcPct val="90000"/>
              </a:lnSpc>
            </a:pPr>
            <a:r>
              <a:rPr lang="en-US" altLang="en-US" dirty="0"/>
              <a:t>If Two Projects are:</a:t>
            </a:r>
          </a:p>
          <a:p>
            <a:pPr lvl="1" eaLnBrk="1" hangingPunct="1">
              <a:lnSpc>
                <a:spcPct val="90000"/>
              </a:lnSpc>
              <a:buFontTx/>
              <a:buNone/>
            </a:pPr>
            <a:r>
              <a:rPr lang="en-US" altLang="en-US" b="1" dirty="0"/>
              <a:t>Independent:</a:t>
            </a:r>
            <a:r>
              <a:rPr lang="en-US" altLang="en-US" dirty="0"/>
              <a:t> if the cash flows of one are unaffected by the acceptance of the other, accept both projects if NPV &gt; 0.</a:t>
            </a:r>
          </a:p>
          <a:p>
            <a:pPr lvl="1" eaLnBrk="1" hangingPunct="1">
              <a:lnSpc>
                <a:spcPct val="90000"/>
              </a:lnSpc>
              <a:buFontTx/>
              <a:buNone/>
            </a:pPr>
            <a:r>
              <a:rPr lang="en-US" altLang="en-US" b="1" dirty="0"/>
              <a:t>Mutually exclusive:</a:t>
            </a:r>
            <a:r>
              <a:rPr lang="en-US" altLang="en-US" dirty="0"/>
              <a:t> if the cash flows of one can be adversely impacted by the acceptance of the other. Accept the one with highest NPV. </a:t>
            </a:r>
          </a:p>
          <a:p>
            <a:pPr lvl="1" eaLnBrk="1" hangingPunct="1">
              <a:lnSpc>
                <a:spcPct val="90000"/>
              </a:lnSpc>
            </a:pPr>
            <a:endParaRPr lang="en-US" altLang="en-US" dirty="0"/>
          </a:p>
          <a:p>
            <a:pPr lvl="1" eaLnBrk="1" hangingPunct="1">
              <a:lnSpc>
                <a:spcPct val="90000"/>
              </a:lnSpc>
            </a:pPr>
            <a:endParaRPr lang="en-US" altLang="en-US" dirty="0"/>
          </a:p>
        </p:txBody>
      </p:sp>
      <p:sp>
        <p:nvSpPr>
          <p:cNvPr id="23556" name="Rectangle 4"/>
          <p:cNvSpPr>
            <a:spLocks noChangeArrowheads="1"/>
          </p:cNvSpPr>
          <p:nvPr/>
        </p:nvSpPr>
        <p:spPr bwMode="auto">
          <a:xfrm>
            <a:off x="838200" y="762000"/>
            <a:ext cx="7772400" cy="1143000"/>
          </a:xfrm>
          <a:prstGeom prst="rect">
            <a:avLst/>
          </a:prstGeom>
          <a:noFill/>
          <a:ln w="9525">
            <a:noFill/>
            <a:miter lim="800000"/>
            <a:headEnd/>
            <a:tailEnd/>
          </a:ln>
        </p:spPr>
        <p:txBody>
          <a:bodyPr lIns="92075" tIns="46038" rIns="92075" bIns="46038" anchor="ctr"/>
          <a:lstStyle/>
          <a:p>
            <a:pPr algn="ctr"/>
            <a:br>
              <a:rPr lang="en-US" altLang="en-US" sz="3200" b="1">
                <a:solidFill>
                  <a:schemeClr val="tx2"/>
                </a:solidFill>
              </a:rPr>
            </a:br>
            <a:br>
              <a:rPr lang="en-US" altLang="en-US" sz="3200" b="1">
                <a:solidFill>
                  <a:schemeClr val="tx2"/>
                </a:solidFill>
              </a:rPr>
            </a:br>
            <a:br>
              <a:rPr lang="en-US" altLang="en-US" sz="3200" b="1">
                <a:solidFill>
                  <a:schemeClr val="tx2"/>
                </a:solidFill>
              </a:rPr>
            </a:br>
            <a:endParaRPr lang="en-US" altLang="en-US" sz="3200" b="1">
              <a:solidFill>
                <a:schemeClr val="tx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31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a:t>Calculating NPVs with a Spreadsheet</a:t>
            </a:r>
          </a:p>
        </p:txBody>
      </p:sp>
      <p:sp>
        <p:nvSpPr>
          <p:cNvPr id="9219" name="Rectangle 3"/>
          <p:cNvSpPr>
            <a:spLocks noGrp="1" noChangeArrowheads="1"/>
          </p:cNvSpPr>
          <p:nvPr>
            <p:ph type="body" idx="1"/>
          </p:nvPr>
        </p:nvSpPr>
        <p:spPr/>
        <p:txBody>
          <a:bodyPr/>
          <a:lstStyle/>
          <a:p>
            <a:pPr eaLnBrk="1" hangingPunct="1">
              <a:lnSpc>
                <a:spcPct val="90000"/>
              </a:lnSpc>
            </a:pPr>
            <a:r>
              <a:rPr lang="en-US" altLang="en-US"/>
              <a:t>Spreadsheets are an excellent way to compute NPVs, especially when you have to compute the cash flows as well.</a:t>
            </a:r>
          </a:p>
          <a:p>
            <a:pPr eaLnBrk="1" hangingPunct="1">
              <a:lnSpc>
                <a:spcPct val="90000"/>
              </a:lnSpc>
            </a:pPr>
            <a:r>
              <a:rPr lang="en-US" altLang="en-US"/>
              <a:t>Using the NPV function</a:t>
            </a:r>
          </a:p>
          <a:p>
            <a:pPr lvl="1" eaLnBrk="1" hangingPunct="1">
              <a:lnSpc>
                <a:spcPct val="90000"/>
              </a:lnSpc>
            </a:pPr>
            <a:r>
              <a:rPr lang="en-US" altLang="en-US"/>
              <a:t>The first component is the required return entered as a decimal</a:t>
            </a:r>
          </a:p>
          <a:p>
            <a:pPr lvl="1" eaLnBrk="1" hangingPunct="1">
              <a:lnSpc>
                <a:spcPct val="90000"/>
              </a:lnSpc>
            </a:pPr>
            <a:r>
              <a:rPr lang="en-US" altLang="en-US"/>
              <a:t>The second component is the range of cash flows </a:t>
            </a:r>
            <a:r>
              <a:rPr lang="en-US" altLang="en-US" i="1"/>
              <a:t>beginning with year 1</a:t>
            </a:r>
            <a:endParaRPr lang="en-US" altLang="en-US"/>
          </a:p>
          <a:p>
            <a:pPr lvl="1" eaLnBrk="1" hangingPunct="1">
              <a:lnSpc>
                <a:spcPct val="90000"/>
              </a:lnSpc>
            </a:pPr>
            <a:r>
              <a:rPr lang="en-US" altLang="en-US"/>
              <a:t>Subtract the initial investment after computing the NPV</a:t>
            </a:r>
          </a:p>
        </p:txBody>
      </p:sp>
      <p:graphicFrame>
        <p:nvGraphicFramePr>
          <p:cNvPr id="9220" name="Object 4">
            <a:hlinkClick r:id="" action="ppaction://ole?verb=1"/>
          </p:cNvPr>
          <p:cNvGraphicFramePr>
            <a:graphicFrameLocks noChangeAspect="1"/>
          </p:cNvGraphicFramePr>
          <p:nvPr>
            <p:extLst>
              <p:ext uri="{D42A27DB-BD31-4B8C-83A1-F6EECF244321}">
                <p14:modId xmlns:p14="http://schemas.microsoft.com/office/powerpoint/2010/main" val="3702437599"/>
              </p:ext>
            </p:extLst>
          </p:nvPr>
        </p:nvGraphicFramePr>
        <p:xfrm>
          <a:off x="7543800" y="4648200"/>
          <a:ext cx="1111250" cy="1676400"/>
        </p:xfrm>
        <a:graphic>
          <a:graphicData uri="http://schemas.openxmlformats.org/presentationml/2006/ole">
            <mc:AlternateContent xmlns:mc="http://schemas.openxmlformats.org/markup-compatibility/2006">
              <mc:Choice xmlns:v="urn:schemas-microsoft-com:vml" Requires="v">
                <p:oleObj name="Worksheet" showAsIcon="1" r:id="rId3" imgW="380880" imgH="628560" progId="Excel.Sheet.8">
                  <p:embed/>
                </p:oleObj>
              </mc:Choice>
              <mc:Fallback>
                <p:oleObj name="Worksheet" showAsIcon="1" r:id="rId3" imgW="380880" imgH="628560" progId="Excel.Sheet.8">
                  <p:embed/>
                  <p:pic>
                    <p:nvPicPr>
                      <p:cNvPr id="0" name="Object 4"/>
                      <p:cNvPicPr>
                        <a:picLocks noChangeAspect="1" noChangeArrowheads="1"/>
                      </p:cNvPicPr>
                      <p:nvPr/>
                    </p:nvPicPr>
                    <p:blipFill>
                      <a:blip r:embed="rId4"/>
                      <a:srcRect/>
                      <a:stretch>
                        <a:fillRect/>
                      </a:stretch>
                    </p:blipFill>
                    <p:spPr bwMode="auto">
                      <a:xfrm>
                        <a:off x="7543800" y="4648200"/>
                        <a:ext cx="11112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219">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219">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219">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219">
                                            <p:txEl>
                                              <p:pRg st="3" end="3"/>
                                            </p:txEl>
                                          </p:spTgt>
                                        </p:tgtEl>
                                        <p:attrNameLst>
                                          <p:attrName>ppt_c</p:attrName>
                                        </p:attrNameLst>
                                      </p:cBhvr>
                                      <p:to>
                                        <a:schemeClr val="tx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additive="base">
                                        <p:cTn id="31" dur="500" fill="hold"/>
                                        <p:tgtEl>
                                          <p:spTgt spid="921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21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219">
                                            <p:txEl>
                                              <p:pRg st="4" end="4"/>
                                            </p:txEl>
                                          </p:spTgt>
                                        </p:tgtEl>
                                        <p:attrNameLst>
                                          <p:attrName>ppt_c</p:attrName>
                                        </p:attrNameLst>
                                      </p:cBhvr>
                                      <p:to>
                                        <a:schemeClr val="tx2"/>
                                      </p:to>
                                    </p:animClr>
                                  </p:subTnLst>
                                </p:cTn>
                              </p:par>
                            </p:childTnLst>
                          </p:cTn>
                        </p:par>
                        <p:par>
                          <p:cTn id="33" fill="hold" nodeType="afterGroup">
                            <p:stCondLst>
                              <p:cond delay="500"/>
                            </p:stCondLst>
                            <p:childTnLst>
                              <p:par>
                                <p:cTn id="34" presetID="1" presetClass="entr" presetSubtype="0" fill="hold" nodeType="afterEffect">
                                  <p:stCondLst>
                                    <p:cond delay="0"/>
                                  </p:stCondLst>
                                  <p:childTnLst>
                                    <p:set>
                                      <p:cBhvr>
                                        <p:cTn id="35" dur="1" fill="hold">
                                          <p:stCondLst>
                                            <p:cond delay="499"/>
                                          </p:stCondLst>
                                        </p:cTn>
                                        <p:tgtEl>
                                          <p:spTgt spid="9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bldLvl="2"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680</TotalTime>
  <Words>2263</Words>
  <Application>Microsoft Office PowerPoint</Application>
  <PresentationFormat>On-screen Show (4:3)</PresentationFormat>
  <Paragraphs>293</Paragraphs>
  <Slides>34</Slides>
  <Notes>34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4</vt:i4>
      </vt:variant>
      <vt:variant>
        <vt:lpstr>Slide Titles</vt:lpstr>
      </vt:variant>
      <vt:variant>
        <vt:i4>34</vt:i4>
      </vt:variant>
    </vt:vector>
  </HeadingPairs>
  <TitlesOfParts>
    <vt:vector size="43" baseType="lpstr">
      <vt:lpstr>Arial</vt:lpstr>
      <vt:lpstr>Calibri</vt:lpstr>
      <vt:lpstr>Cambria Math</vt:lpstr>
      <vt:lpstr>Times New Roman</vt:lpstr>
      <vt:lpstr>Default Design</vt:lpstr>
      <vt:lpstr>Equation</vt:lpstr>
      <vt:lpstr>Microsoft Excel 97-2003 Worksheet</vt:lpstr>
      <vt:lpstr>Chart</vt:lpstr>
      <vt:lpstr>Worksheet</vt:lpstr>
      <vt:lpstr>CAPITAL BUDGETING Investment Criteria </vt:lpstr>
      <vt:lpstr>Methods of Capital Budgeting</vt:lpstr>
      <vt:lpstr>Good Decision Criteria</vt:lpstr>
      <vt:lpstr>Net Present Value</vt:lpstr>
      <vt:lpstr>Net Present Value</vt:lpstr>
      <vt:lpstr>Rationale for the NPV Method</vt:lpstr>
      <vt:lpstr>Computing NPV for the Project</vt:lpstr>
      <vt:lpstr>Independent versus Mutually Exclusive Projects</vt:lpstr>
      <vt:lpstr>Calculating NPVs with a Spreadsheet</vt:lpstr>
      <vt:lpstr>Internal Rate of Return</vt:lpstr>
      <vt:lpstr>Internal Rate of Return</vt:lpstr>
      <vt:lpstr>IRR – Decision Rule</vt:lpstr>
      <vt:lpstr>Computing IRR</vt:lpstr>
      <vt:lpstr>Rationale for the IRR Method</vt:lpstr>
      <vt:lpstr>NPV Profile For trial-and-error</vt:lpstr>
      <vt:lpstr>Advantages of IRR</vt:lpstr>
      <vt:lpstr>NPV vs. IRR</vt:lpstr>
      <vt:lpstr>Another Example – Nonconventional Cash Flows</vt:lpstr>
      <vt:lpstr>NPV Profile</vt:lpstr>
      <vt:lpstr>Summary of Decision Rules</vt:lpstr>
      <vt:lpstr>IRR and Mutually Exclusive Projects</vt:lpstr>
      <vt:lpstr>Example With Mutually Exclusive Projects</vt:lpstr>
      <vt:lpstr>NPV Profiles</vt:lpstr>
      <vt:lpstr>Two Reasons NPV Profiles Cross</vt:lpstr>
      <vt:lpstr>Reinvestment Rate Assumptions</vt:lpstr>
      <vt:lpstr>Modified Internal Rate of Return (MIRR)</vt:lpstr>
      <vt:lpstr>Modified IRR </vt:lpstr>
      <vt:lpstr>Conflicts Between NPV and IRR</vt:lpstr>
      <vt:lpstr>Profitability Index</vt:lpstr>
      <vt:lpstr>Advantages and Disadvantages of Profitability Index</vt:lpstr>
      <vt:lpstr>Unequal Lives Projects</vt:lpstr>
      <vt:lpstr>Summary of Investment Decision Rule</vt:lpstr>
      <vt:lpstr>Capital Budgeting In Practice</vt:lpstr>
      <vt:lpstr>Summary – Discounted Cash Flow Criteria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 BUDGETING Investment Criteria</dc:title>
  <dc:creator>Javad Kashefi</dc:creator>
  <cp:lastModifiedBy>javad kashefi</cp:lastModifiedBy>
  <cp:revision>16</cp:revision>
  <dcterms:created xsi:type="dcterms:W3CDTF">2006-09-26T13:08:42Z</dcterms:created>
  <dcterms:modified xsi:type="dcterms:W3CDTF">2023-01-26T16:53:39Z</dcterms:modified>
</cp:coreProperties>
</file>