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27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0" r:id="rId25"/>
    <p:sldId id="329" r:id="rId26"/>
    <p:sldId id="321" r:id="rId27"/>
    <p:sldId id="330" r:id="rId28"/>
    <p:sldId id="322" r:id="rId29"/>
    <p:sldId id="323" r:id="rId30"/>
    <p:sldId id="324" r:id="rId31"/>
    <p:sldId id="325" r:id="rId32"/>
    <p:sldId id="32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25C"/>
    <a:srgbClr val="0B5B7F"/>
    <a:srgbClr val="7B1F1F"/>
    <a:srgbClr val="053F85"/>
    <a:srgbClr val="057B5C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9" autoAdjust="0"/>
  </p:normalViewPr>
  <p:slideViewPr>
    <p:cSldViewPr>
      <p:cViewPr varScale="1">
        <p:scale>
          <a:sx n="78" d="100"/>
          <a:sy n="7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ropbox\CLM%20Documents\Clients\McGraw%20Hill\9e_Final_Manuscript\BKM%209e%20Ch%2013%20spreadsheets%20NFB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596E-2"/>
          <c:y val="5.1400554097404502E-2"/>
          <c:w val="0.88771937882764651"/>
          <c:h val="0.79558253135024792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13.3,13.8'!$B$1</c:f>
              <c:strCache>
                <c:ptCount val="1"/>
                <c:pt idx="0">
                  <c:v>P/E ratio</c:v>
                </c:pt>
              </c:strCache>
            </c:strRef>
          </c:tx>
          <c:spPr>
            <a:ln w="31750">
              <a:prstDash val="solid"/>
            </a:ln>
          </c:spPr>
          <c:marker>
            <c:symbol val="none"/>
          </c:marker>
          <c:xVal>
            <c:numRef>
              <c:f>'Fig 13.3,13.8'!$A$2:$A$61</c:f>
              <c:numCache>
                <c:formatCode>General</c:formatCode>
                <c:ptCount val="60"/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</c:numCache>
            </c:numRef>
          </c:xVal>
          <c:yVal>
            <c:numRef>
              <c:f>'Fig 13.3,13.8'!$B$2:$B$61</c:f>
              <c:numCache>
                <c:formatCode>General</c:formatCode>
                <c:ptCount val="60"/>
                <c:pt idx="1">
                  <c:v>12.578616352201257</c:v>
                </c:pt>
                <c:pt idx="2">
                  <c:v>13.245033112582782</c:v>
                </c:pt>
                <c:pt idx="3">
                  <c:v>12.67427122940431</c:v>
                </c:pt>
                <c:pt idx="4">
                  <c:v>16.051364365971107</c:v>
                </c:pt>
                <c:pt idx="5">
                  <c:v>17.301038062283737</c:v>
                </c:pt>
                <c:pt idx="6">
                  <c:v>16.949152542372882</c:v>
                </c:pt>
                <c:pt idx="7">
                  <c:v>21.645021645021647</c:v>
                </c:pt>
                <c:pt idx="8">
                  <c:v>17.182130584192439</c:v>
                </c:pt>
                <c:pt idx="9">
                  <c:v>18.181818181818183</c:v>
                </c:pt>
                <c:pt idx="10">
                  <c:v>18.796992481203009</c:v>
                </c:pt>
                <c:pt idx="11">
                  <c:v>17.889087656529519</c:v>
                </c:pt>
                <c:pt idx="12">
                  <c:v>15.082956259426847</c:v>
                </c:pt>
                <c:pt idx="13">
                  <c:v>17.452006980802793</c:v>
                </c:pt>
                <c:pt idx="14">
                  <c:v>17.636684303350968</c:v>
                </c:pt>
                <c:pt idx="15">
                  <c:v>16.44736842105263</c:v>
                </c:pt>
                <c:pt idx="16">
                  <c:v>15.503875968992247</c:v>
                </c:pt>
                <c:pt idx="17">
                  <c:v>18.484288354898336</c:v>
                </c:pt>
                <c:pt idx="18">
                  <c:v>18.181818181818183</c:v>
                </c:pt>
                <c:pt idx="19">
                  <c:v>14.04494382022472</c:v>
                </c:pt>
                <c:pt idx="20">
                  <c:v>8.6281276962899049</c:v>
                </c:pt>
                <c:pt idx="21">
                  <c:v>10.928961748633879</c:v>
                </c:pt>
                <c:pt idx="22">
                  <c:v>11.235955056179776</c:v>
                </c:pt>
                <c:pt idx="23">
                  <c:v>9.2678405931417984</c:v>
                </c:pt>
                <c:pt idx="24">
                  <c:v>8.3125519534497094</c:v>
                </c:pt>
                <c:pt idx="25">
                  <c:v>7.4294205052005946</c:v>
                </c:pt>
                <c:pt idx="26">
                  <c:v>7.8988941548183265</c:v>
                </c:pt>
                <c:pt idx="27">
                  <c:v>8.3612040133779271</c:v>
                </c:pt>
                <c:pt idx="28">
                  <c:v>8.6206896551724128</c:v>
                </c:pt>
                <c:pt idx="29">
                  <c:v>12.453300124533001</c:v>
                </c:pt>
                <c:pt idx="30">
                  <c:v>9.9800399201596814</c:v>
                </c:pt>
                <c:pt idx="31">
                  <c:v>12.315270935960593</c:v>
                </c:pt>
                <c:pt idx="32">
                  <c:v>16.420361247947454</c:v>
                </c:pt>
                <c:pt idx="33">
                  <c:v>18.248175182481752</c:v>
                </c:pt>
                <c:pt idx="34">
                  <c:v>12.484394506866415</c:v>
                </c:pt>
                <c:pt idx="35">
                  <c:v>13.495276653171389</c:v>
                </c:pt>
                <c:pt idx="36">
                  <c:v>15.45595054095827</c:v>
                </c:pt>
                <c:pt idx="37">
                  <c:v>20.876826722338205</c:v>
                </c:pt>
                <c:pt idx="38">
                  <c:v>23.696682464454977</c:v>
                </c:pt>
                <c:pt idx="39">
                  <c:v>22.421524663677129</c:v>
                </c:pt>
                <c:pt idx="40">
                  <c:v>17.152658662092627</c:v>
                </c:pt>
                <c:pt idx="41">
                  <c:v>16.420361247947454</c:v>
                </c:pt>
                <c:pt idx="42">
                  <c:v>19.083969465648853</c:v>
                </c:pt>
                <c:pt idx="43">
                  <c:v>21.881838074398249</c:v>
                </c:pt>
                <c:pt idx="44">
                  <c:v>28.901734104046245</c:v>
                </c:pt>
                <c:pt idx="45">
                  <c:v>31.545741324921135</c:v>
                </c:pt>
                <c:pt idx="46">
                  <c:v>27.548209366391184</c:v>
                </c:pt>
                <c:pt idx="47">
                  <c:v>33.898305084745765</c:v>
                </c:pt>
                <c:pt idx="48">
                  <c:v>34.246575342465754</c:v>
                </c:pt>
                <c:pt idx="49">
                  <c:v>26.041666666666668</c:v>
                </c:pt>
                <c:pt idx="50">
                  <c:v>20.449897750511248</c:v>
                </c:pt>
                <c:pt idx="51">
                  <c:v>18.656716417910449</c:v>
                </c:pt>
                <c:pt idx="52">
                  <c:v>17.301038062283737</c:v>
                </c:pt>
                <c:pt idx="53">
                  <c:v>18.903591682419659</c:v>
                </c:pt>
                <c:pt idx="54">
                  <c:v>28.248587570621467</c:v>
                </c:pt>
                <c:pt idx="55">
                  <c:v>53.763440860215056</c:v>
                </c:pt>
                <c:pt idx="56">
                  <c:v>16.556291390728475</c:v>
                </c:pt>
                <c:pt idx="57">
                  <c:v>14.880952380952381</c:v>
                </c:pt>
                <c:pt idx="58">
                  <c:v>16.122531237404274</c:v>
                </c:pt>
                <c:pt idx="59">
                  <c:v>17.953321364452425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13.3,13.8'!$C$1</c:f>
              <c:strCache>
                <c:ptCount val="1"/>
                <c:pt idx="0">
                  <c:v>Inflation rate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'Fig 13.3,13.8'!$A$2:$A$61</c:f>
              <c:numCache>
                <c:formatCode>General</c:formatCode>
                <c:ptCount val="60"/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</c:numCache>
            </c:numRef>
          </c:xVal>
          <c:yVal>
            <c:numRef>
              <c:f>'Fig 13.3,13.8'!$C$2:$C$61</c:f>
              <c:numCache>
                <c:formatCode>0.00</c:formatCode>
                <c:ptCount val="60"/>
                <c:pt idx="1">
                  <c:v>0.37</c:v>
                </c:pt>
                <c:pt idx="2">
                  <c:v>2.86</c:v>
                </c:pt>
                <c:pt idx="3">
                  <c:v>3.02</c:v>
                </c:pt>
                <c:pt idx="4">
                  <c:v>1.76</c:v>
                </c:pt>
                <c:pt idx="5">
                  <c:v>1.5</c:v>
                </c:pt>
                <c:pt idx="6">
                  <c:v>1.48</c:v>
                </c:pt>
                <c:pt idx="7">
                  <c:v>0.67</c:v>
                </c:pt>
                <c:pt idx="8">
                  <c:v>1.22</c:v>
                </c:pt>
                <c:pt idx="9">
                  <c:v>1.6500000000000001</c:v>
                </c:pt>
                <c:pt idx="10">
                  <c:v>1.1900000000000002</c:v>
                </c:pt>
                <c:pt idx="11">
                  <c:v>1.92</c:v>
                </c:pt>
                <c:pt idx="12">
                  <c:v>3.35</c:v>
                </c:pt>
                <c:pt idx="13">
                  <c:v>3.04</c:v>
                </c:pt>
                <c:pt idx="14">
                  <c:v>4.72</c:v>
                </c:pt>
                <c:pt idx="15">
                  <c:v>6.11</c:v>
                </c:pt>
                <c:pt idx="16">
                  <c:v>5.4899999999999993</c:v>
                </c:pt>
                <c:pt idx="17">
                  <c:v>3.36</c:v>
                </c:pt>
                <c:pt idx="18">
                  <c:v>3.4099999999999997</c:v>
                </c:pt>
                <c:pt idx="19">
                  <c:v>8.7999999999999989</c:v>
                </c:pt>
                <c:pt idx="20">
                  <c:v>12.2</c:v>
                </c:pt>
                <c:pt idx="21">
                  <c:v>7.01</c:v>
                </c:pt>
                <c:pt idx="22">
                  <c:v>4.8099999999999996</c:v>
                </c:pt>
                <c:pt idx="23">
                  <c:v>6.77</c:v>
                </c:pt>
                <c:pt idx="24">
                  <c:v>9.0300000000000011</c:v>
                </c:pt>
                <c:pt idx="25">
                  <c:v>13.309999999999999</c:v>
                </c:pt>
                <c:pt idx="26">
                  <c:v>12.4</c:v>
                </c:pt>
                <c:pt idx="27">
                  <c:v>8.94</c:v>
                </c:pt>
                <c:pt idx="28">
                  <c:v>3.8699999999999997</c:v>
                </c:pt>
                <c:pt idx="29">
                  <c:v>3.8</c:v>
                </c:pt>
                <c:pt idx="30">
                  <c:v>3.95</c:v>
                </c:pt>
                <c:pt idx="31">
                  <c:v>3.7699999999999996</c:v>
                </c:pt>
                <c:pt idx="32">
                  <c:v>1.1299999999999999</c:v>
                </c:pt>
                <c:pt idx="33">
                  <c:v>4.41</c:v>
                </c:pt>
                <c:pt idx="34">
                  <c:v>4.42</c:v>
                </c:pt>
                <c:pt idx="35">
                  <c:v>4.6500000000000004</c:v>
                </c:pt>
                <c:pt idx="36">
                  <c:v>6.11</c:v>
                </c:pt>
                <c:pt idx="37">
                  <c:v>3.06</c:v>
                </c:pt>
                <c:pt idx="38">
                  <c:v>2.9000000000000004</c:v>
                </c:pt>
                <c:pt idx="39">
                  <c:v>2.75</c:v>
                </c:pt>
                <c:pt idx="40">
                  <c:v>2.67</c:v>
                </c:pt>
                <c:pt idx="41">
                  <c:v>2.54</c:v>
                </c:pt>
                <c:pt idx="42">
                  <c:v>3.32</c:v>
                </c:pt>
                <c:pt idx="43">
                  <c:v>1.7000000000000002</c:v>
                </c:pt>
                <c:pt idx="44">
                  <c:v>1.6099999999999999</c:v>
                </c:pt>
                <c:pt idx="45">
                  <c:v>2.68</c:v>
                </c:pt>
                <c:pt idx="46">
                  <c:v>3.39</c:v>
                </c:pt>
                <c:pt idx="47">
                  <c:v>1.55</c:v>
                </c:pt>
                <c:pt idx="48">
                  <c:v>2.3800000000000003</c:v>
                </c:pt>
                <c:pt idx="49">
                  <c:v>1.87</c:v>
                </c:pt>
                <c:pt idx="50">
                  <c:v>3.25</c:v>
                </c:pt>
                <c:pt idx="51">
                  <c:v>3.42</c:v>
                </c:pt>
                <c:pt idx="52">
                  <c:v>2.52</c:v>
                </c:pt>
                <c:pt idx="53">
                  <c:v>4.08</c:v>
                </c:pt>
                <c:pt idx="54">
                  <c:v>0.1</c:v>
                </c:pt>
                <c:pt idx="55">
                  <c:v>2.7</c:v>
                </c:pt>
                <c:pt idx="56">
                  <c:v>1.5</c:v>
                </c:pt>
                <c:pt idx="57">
                  <c:v>3</c:v>
                </c:pt>
                <c:pt idx="58" formatCode="General">
                  <c:v>2.0699999999999998</c:v>
                </c:pt>
                <c:pt idx="59">
                  <c:v>1.46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52160"/>
        <c:axId val="112931968"/>
      </c:scatterChart>
      <c:valAx>
        <c:axId val="109852160"/>
        <c:scaling>
          <c:orientation val="minMax"/>
          <c:max val="2014"/>
          <c:min val="195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931968"/>
        <c:crosses val="autoZero"/>
        <c:crossBetween val="midCat"/>
        <c:majorUnit val="3"/>
      </c:valAx>
      <c:valAx>
        <c:axId val="112931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9852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454111986001801"/>
          <c:y val="0.15239391951006101"/>
          <c:w val="0.25123687664041999"/>
          <c:h val="0.1674343832021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25240594925635"/>
          <c:y val="5.1400554097404488E-2"/>
          <c:w val="0.80608048993875769"/>
          <c:h val="0.8372491980169145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13.4,13.5'!$D$2</c:f>
              <c:strCache>
                <c:ptCount val="1"/>
                <c:pt idx="0">
                  <c:v>Con Ed </c:v>
                </c:pt>
              </c:strCache>
            </c:strRef>
          </c:tx>
          <c:spPr>
            <a:ln w="31750" cmpd="sng">
              <a:prstDash val="solid"/>
            </a:ln>
          </c:spPr>
          <c:marker>
            <c:symbol val="none"/>
          </c:marker>
          <c:xVal>
            <c:numRef>
              <c:f>'Fig 13.4,13.5'!$A$3:$A$20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xVal>
          <c:yVal>
            <c:numRef>
              <c:f>'Fig 13.4,13.5'!$D$3:$D$20</c:f>
              <c:numCache>
                <c:formatCode>0.0000</c:formatCode>
                <c:ptCount val="18"/>
                <c:pt idx="0">
                  <c:v>1</c:v>
                </c:pt>
                <c:pt idx="1">
                  <c:v>1.006825938566553</c:v>
                </c:pt>
                <c:pt idx="2">
                  <c:v>1.0375426621160408</c:v>
                </c:pt>
                <c:pt idx="3">
                  <c:v>1.0682593856655289</c:v>
                </c:pt>
                <c:pt idx="4">
                  <c:v>0.93515358361774747</c:v>
                </c:pt>
                <c:pt idx="5">
                  <c:v>1.0955631399317407</c:v>
                </c:pt>
                <c:pt idx="6">
                  <c:v>1.0682593856655289</c:v>
                </c:pt>
                <c:pt idx="7">
                  <c:v>0.96587030716723554</c:v>
                </c:pt>
                <c:pt idx="8">
                  <c:v>0.79180887372013653</c:v>
                </c:pt>
                <c:pt idx="9">
                  <c:v>1.0204778156996588</c:v>
                </c:pt>
                <c:pt idx="10">
                  <c:v>1.006825938566553</c:v>
                </c:pt>
                <c:pt idx="11">
                  <c:v>1.1877133105802047</c:v>
                </c:pt>
                <c:pt idx="12">
                  <c:v>1.1467576791808873</c:v>
                </c:pt>
                <c:pt idx="13">
                  <c:v>1.0716723549488054</c:v>
                </c:pt>
                <c:pt idx="14">
                  <c:v>1.1843003412969284</c:v>
                </c:pt>
                <c:pt idx="15">
                  <c:v>1.2184300341296928</c:v>
                </c:pt>
                <c:pt idx="16">
                  <c:v>1.2798634812286689</c:v>
                </c:pt>
                <c:pt idx="17">
                  <c:v>1.341296928327645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13.4,13.5'!$E$2</c:f>
              <c:strCache>
                <c:ptCount val="1"/>
                <c:pt idx="0">
                  <c:v>FedEx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'Fig 13.4,13.5'!$A$3:$A$20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xVal>
          <c:yVal>
            <c:numRef>
              <c:f>'Fig 13.4,13.5'!$E$3:$E$20</c:f>
              <c:numCache>
                <c:formatCode>0.0000</c:formatCode>
                <c:ptCount val="18"/>
                <c:pt idx="0">
                  <c:v>1</c:v>
                </c:pt>
                <c:pt idx="1">
                  <c:v>1.1185185185185185</c:v>
                </c:pt>
                <c:pt idx="2">
                  <c:v>1.4444444444444444</c:v>
                </c:pt>
                <c:pt idx="3">
                  <c:v>1.5555555555555556</c:v>
                </c:pt>
                <c:pt idx="4">
                  <c:v>1.7185185185185186</c:v>
                </c:pt>
                <c:pt idx="5">
                  <c:v>1.674074074074074</c:v>
                </c:pt>
                <c:pt idx="6">
                  <c:v>1.7703703703703704</c:v>
                </c:pt>
                <c:pt idx="7">
                  <c:v>2.0296296296296297</c:v>
                </c:pt>
                <c:pt idx="8">
                  <c:v>2.6074074074074076</c:v>
                </c:pt>
                <c:pt idx="9">
                  <c:v>3.5703703703703704</c:v>
                </c:pt>
                <c:pt idx="10">
                  <c:v>4.4296296296296296</c:v>
                </c:pt>
                <c:pt idx="11">
                  <c:v>4.9407407407407407</c:v>
                </c:pt>
                <c:pt idx="12">
                  <c:v>4.3185185185185189</c:v>
                </c:pt>
                <c:pt idx="13">
                  <c:v>2.7851851851851852</c:v>
                </c:pt>
                <c:pt idx="14">
                  <c:v>2.7851851851851852</c:v>
                </c:pt>
                <c:pt idx="15">
                  <c:v>3.6296296296296298</c:v>
                </c:pt>
                <c:pt idx="16">
                  <c:v>4.7481481481481485</c:v>
                </c:pt>
                <c:pt idx="17">
                  <c:v>3.6370370370370368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87104"/>
        <c:axId val="117641984"/>
      </c:scatterChart>
      <c:valAx>
        <c:axId val="115887104"/>
        <c:scaling>
          <c:orientation val="minMax"/>
          <c:max val="2014"/>
          <c:min val="1996"/>
        </c:scaling>
        <c:delete val="0"/>
        <c:axPos val="b"/>
        <c:numFmt formatCode="General" sourceLinked="1"/>
        <c:majorTickMark val="out"/>
        <c:minorTickMark val="none"/>
        <c:tickLblPos val="nextTo"/>
        <c:crossAx val="117641984"/>
        <c:crosses val="autoZero"/>
        <c:crossBetween val="midCat"/>
        <c:majorUnit val="3"/>
      </c:valAx>
      <c:valAx>
        <c:axId val="11764198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Earnings per share (1996 = 1)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15887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744400699912516"/>
          <c:y val="0.13850503062117236"/>
          <c:w val="0.18894488188976377"/>
          <c:h val="0.16743438320209975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55074365704495E-2"/>
          <c:y val="4.9958478550836891E-2"/>
          <c:w val="0.8761532297400878"/>
          <c:h val="0.8386913213717138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13.4,13.5'!$B$2</c:f>
              <c:strCache>
                <c:ptCount val="1"/>
                <c:pt idx="0">
                  <c:v>Con Ed </c:v>
                </c:pt>
              </c:strCache>
            </c:strRef>
          </c:tx>
          <c:spPr>
            <a:ln>
              <a:solidFill>
                <a:srgbClr val="BD130F"/>
              </a:solidFill>
              <a:prstDash val="solid"/>
            </a:ln>
          </c:spPr>
          <c:marker>
            <c:symbol val="none"/>
          </c:marker>
          <c:xVal>
            <c:numRef>
              <c:f>'Fig 13.4,13.5'!$A$3:$A$19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xVal>
          <c:yVal>
            <c:numRef>
              <c:f>'Fig 13.4,13.5'!$B$3:$B$19</c:f>
              <c:numCache>
                <c:formatCode>General</c:formatCode>
                <c:ptCount val="17"/>
                <c:pt idx="0">
                  <c:v>9.8000000000000007</c:v>
                </c:pt>
                <c:pt idx="1">
                  <c:v>10.1</c:v>
                </c:pt>
                <c:pt idx="2">
                  <c:v>10.9</c:v>
                </c:pt>
                <c:pt idx="3">
                  <c:v>15.3</c:v>
                </c:pt>
                <c:pt idx="4">
                  <c:v>14</c:v>
                </c:pt>
                <c:pt idx="5">
                  <c:v>12</c:v>
                </c:pt>
                <c:pt idx="6">
                  <c:v>12</c:v>
                </c:pt>
                <c:pt idx="7">
                  <c:v>13.3</c:v>
                </c:pt>
                <c:pt idx="8">
                  <c:v>14.3</c:v>
                </c:pt>
                <c:pt idx="9">
                  <c:v>18.2</c:v>
                </c:pt>
                <c:pt idx="10">
                  <c:v>15.1</c:v>
                </c:pt>
                <c:pt idx="11">
                  <c:v>15.5</c:v>
                </c:pt>
                <c:pt idx="12">
                  <c:v>13.8</c:v>
                </c:pt>
                <c:pt idx="13">
                  <c:v>12.3</c:v>
                </c:pt>
                <c:pt idx="14">
                  <c:v>12.5</c:v>
                </c:pt>
                <c:pt idx="15">
                  <c:v>13.2</c:v>
                </c:pt>
                <c:pt idx="16">
                  <c:v>13.3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13.4,13.5'!$C$2</c:f>
              <c:strCache>
                <c:ptCount val="1"/>
                <c:pt idx="0">
                  <c:v>Intel</c:v>
                </c:pt>
              </c:strCache>
            </c:strRef>
          </c:tx>
          <c:spPr>
            <a:ln>
              <a:solidFill>
                <a:srgbClr val="0B5B7F"/>
              </a:solidFill>
            </a:ln>
          </c:spPr>
          <c:marker>
            <c:symbol val="none"/>
          </c:marker>
          <c:xVal>
            <c:numRef>
              <c:f>'Fig 13.4,13.5'!$A$3:$A$19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xVal>
          <c:yVal>
            <c:numRef>
              <c:f>'Fig 13.4,13.5'!$C$3:$C$19</c:f>
              <c:numCache>
                <c:formatCode>General</c:formatCode>
                <c:ptCount val="17"/>
                <c:pt idx="0">
                  <c:v>13.9</c:v>
                </c:pt>
                <c:pt idx="1">
                  <c:v>14.2</c:v>
                </c:pt>
                <c:pt idx="2">
                  <c:v>20.6</c:v>
                </c:pt>
                <c:pt idx="3">
                  <c:v>24.3</c:v>
                </c:pt>
                <c:pt idx="4">
                  <c:v>29.5</c:v>
                </c:pt>
                <c:pt idx="5">
                  <c:v>36.1</c:v>
                </c:pt>
                <c:pt idx="6">
                  <c:v>55</c:v>
                </c:pt>
                <c:pt idx="7">
                  <c:v>45.8</c:v>
                </c:pt>
                <c:pt idx="8">
                  <c:v>27.5</c:v>
                </c:pt>
                <c:pt idx="9">
                  <c:v>22.1</c:v>
                </c:pt>
                <c:pt idx="10">
                  <c:v>17.8</c:v>
                </c:pt>
                <c:pt idx="11">
                  <c:v>23.3</c:v>
                </c:pt>
                <c:pt idx="12">
                  <c:v>19.899999999999999</c:v>
                </c:pt>
                <c:pt idx="13">
                  <c:v>21.7</c:v>
                </c:pt>
                <c:pt idx="14">
                  <c:v>22.2</c:v>
                </c:pt>
                <c:pt idx="15">
                  <c:v>10.1</c:v>
                </c:pt>
                <c:pt idx="16">
                  <c:v>9.5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40992"/>
        <c:axId val="61142528"/>
      </c:scatterChart>
      <c:valAx>
        <c:axId val="61140992"/>
        <c:scaling>
          <c:orientation val="minMax"/>
          <c:max val="2011"/>
          <c:min val="199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142528"/>
        <c:crosses val="autoZero"/>
        <c:crossBetween val="midCat"/>
        <c:majorUnit val="2"/>
      </c:valAx>
      <c:valAx>
        <c:axId val="61142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P/E ratio</a:t>
                </a:r>
              </a:p>
            </c:rich>
          </c:tx>
          <c:layout>
            <c:manualLayout>
              <c:xMode val="edge"/>
              <c:yMode val="edge"/>
              <c:x val="2.416265997723736E-2"/>
              <c:y val="0.36606643431866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1140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39238845144357"/>
          <c:y val="8.4315649068456608E-2"/>
          <c:w val="0.18894488188976422"/>
          <c:h val="0.129183124650402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 13.6'!$B$1</c:f>
              <c:strCache>
                <c:ptCount val="1"/>
                <c:pt idx="0">
                  <c:v>P/E</c:v>
                </c:pt>
              </c:strCache>
            </c:strRef>
          </c:tx>
          <c:invertIfNegative val="0"/>
          <c:cat>
            <c:strRef>
              <c:f>'Fig 13.6'!$A$2:$A$21</c:f>
              <c:strCache>
                <c:ptCount val="20"/>
                <c:pt idx="0">
                  <c:v>Application software</c:v>
                </c:pt>
                <c:pt idx="1">
                  <c:v>Security software</c:v>
                </c:pt>
                <c:pt idx="2">
                  <c:v>Home improvement</c:v>
                </c:pt>
                <c:pt idx="3">
                  <c:v>Restaurants</c:v>
                </c:pt>
                <c:pt idx="4">
                  <c:v>Data storage</c:v>
                </c:pt>
                <c:pt idx="5">
                  <c:v>Cable TV</c:v>
                </c:pt>
                <c:pt idx="6">
                  <c:v>Pharmaceuticals</c:v>
                </c:pt>
                <c:pt idx="7">
                  <c:v>Money center banks</c:v>
                </c:pt>
                <c:pt idx="8">
                  <c:v>Asset management</c:v>
                </c:pt>
                <c:pt idx="9">
                  <c:v>Health care plans</c:v>
                </c:pt>
                <c:pt idx="10">
                  <c:v>Food products</c:v>
                </c:pt>
                <c:pt idx="11">
                  <c:v>Chemical products</c:v>
                </c:pt>
                <c:pt idx="12">
                  <c:v>Aerospace/defense</c:v>
                </c:pt>
                <c:pt idx="13">
                  <c:v>Water utilities</c:v>
                </c:pt>
                <c:pt idx="14">
                  <c:v>Auto manufacturers</c:v>
                </c:pt>
                <c:pt idx="15">
                  <c:v>Integrated oil &amp; gas</c:v>
                </c:pt>
                <c:pt idx="16">
                  <c:v>Telecom services</c:v>
                </c:pt>
                <c:pt idx="17">
                  <c:v>Tobacco products</c:v>
                </c:pt>
                <c:pt idx="18">
                  <c:v>Major airlines</c:v>
                </c:pt>
                <c:pt idx="19">
                  <c:v>Residential construction</c:v>
                </c:pt>
              </c:strCache>
            </c:strRef>
          </c:cat>
          <c:val>
            <c:numRef>
              <c:f>'Fig 13.6'!$B$2:$B$21</c:f>
              <c:numCache>
                <c:formatCode>0.0</c:formatCode>
                <c:ptCount val="20"/>
                <c:pt idx="0" formatCode="General">
                  <c:v>39.4</c:v>
                </c:pt>
                <c:pt idx="1">
                  <c:v>26.7</c:v>
                </c:pt>
                <c:pt idx="2" formatCode="General">
                  <c:v>25.4</c:v>
                </c:pt>
                <c:pt idx="3" formatCode="General">
                  <c:v>23.9</c:v>
                </c:pt>
                <c:pt idx="4">
                  <c:v>22.4</c:v>
                </c:pt>
                <c:pt idx="5">
                  <c:v>21.9</c:v>
                </c:pt>
                <c:pt idx="6" formatCode="General">
                  <c:v>21.6</c:v>
                </c:pt>
                <c:pt idx="7" formatCode="General">
                  <c:v>18.600000000000001</c:v>
                </c:pt>
                <c:pt idx="8" formatCode="General">
                  <c:v>18</c:v>
                </c:pt>
                <c:pt idx="9" formatCode="General">
                  <c:v>17.899999999999999</c:v>
                </c:pt>
                <c:pt idx="10" formatCode="General">
                  <c:v>17.8</c:v>
                </c:pt>
                <c:pt idx="11" formatCode="General">
                  <c:v>16.7</c:v>
                </c:pt>
                <c:pt idx="12" formatCode="General">
                  <c:v>15.3</c:v>
                </c:pt>
                <c:pt idx="13" formatCode="General">
                  <c:v>15.2</c:v>
                </c:pt>
                <c:pt idx="14" formatCode="General">
                  <c:v>14.4</c:v>
                </c:pt>
                <c:pt idx="15" formatCode="General">
                  <c:v>13</c:v>
                </c:pt>
                <c:pt idx="16" formatCode="General">
                  <c:v>12.7</c:v>
                </c:pt>
                <c:pt idx="17">
                  <c:v>12.2</c:v>
                </c:pt>
                <c:pt idx="18">
                  <c:v>10.8</c:v>
                </c:pt>
                <c:pt idx="19" formatCode="General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33984"/>
        <c:axId val="94635520"/>
      </c:barChart>
      <c:catAx>
        <c:axId val="94633984"/>
        <c:scaling>
          <c:orientation val="minMax"/>
        </c:scaling>
        <c:delete val="0"/>
        <c:axPos val="l"/>
        <c:majorTickMark val="out"/>
        <c:minorTickMark val="none"/>
        <c:tickLblPos val="nextTo"/>
        <c:crossAx val="94635520"/>
        <c:crosses val="autoZero"/>
        <c:auto val="1"/>
        <c:lblAlgn val="ctr"/>
        <c:lblOffset val="100"/>
        <c:noMultiLvlLbl val="0"/>
      </c:catAx>
      <c:valAx>
        <c:axId val="94635520"/>
        <c:scaling>
          <c:orientation val="minMax"/>
          <c:max val="40"/>
        </c:scaling>
        <c:delete val="0"/>
        <c:axPos val="b"/>
        <c:majorGridlines>
          <c:spPr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P/E ratio</a:t>
                </a:r>
              </a:p>
            </c:rich>
          </c:tx>
          <c:layout>
            <c:manualLayout>
              <c:xMode val="edge"/>
              <c:yMode val="edge"/>
              <c:x val="0.5445432049975244"/>
              <c:y val="0.931113378419047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63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141294838145201E-2"/>
          <c:y val="5.6030183727034097E-2"/>
          <c:w val="0.83951027996500405"/>
          <c:h val="0.804841790609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13.3,13.8'!$E$2</c:f>
              <c:strCache>
                <c:ptCount val="1"/>
                <c:pt idx="0">
                  <c:v>Treasury yield</c:v>
                </c:pt>
              </c:strCache>
            </c:strRef>
          </c:tx>
          <c:spPr>
            <a:ln w="31750">
              <a:prstDash val="solid"/>
            </a:ln>
          </c:spPr>
          <c:marker>
            <c:symbol val="none"/>
          </c:marker>
          <c:xVal>
            <c:numRef>
              <c:f>'Fig 13.3,13.8'!$D$3:$D$61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xVal>
          <c:yVal>
            <c:numRef>
              <c:f>'Fig 13.3,13.8'!$E$3:$E$61</c:f>
              <c:numCache>
                <c:formatCode>0.00%</c:formatCode>
                <c:ptCount val="59"/>
                <c:pt idx="0">
                  <c:v>2.8199999999999999E-2</c:v>
                </c:pt>
                <c:pt idx="1">
                  <c:v>3.1800000000000002E-2</c:v>
                </c:pt>
                <c:pt idx="2">
                  <c:v>3.6499999999999998E-2</c:v>
                </c:pt>
                <c:pt idx="3">
                  <c:v>3.32E-2</c:v>
                </c:pt>
                <c:pt idx="4">
                  <c:v>4.3299999999999998E-2</c:v>
                </c:pt>
                <c:pt idx="5">
                  <c:v>4.1200000000000001E-2</c:v>
                </c:pt>
                <c:pt idx="6">
                  <c:v>3.8800000000000001E-2</c:v>
                </c:pt>
                <c:pt idx="7">
                  <c:v>3.95E-2</c:v>
                </c:pt>
                <c:pt idx="8">
                  <c:v>0.04</c:v>
                </c:pt>
                <c:pt idx="9">
                  <c:v>4.19E-2</c:v>
                </c:pt>
                <c:pt idx="10">
                  <c:v>4.2799999999999998E-2</c:v>
                </c:pt>
                <c:pt idx="11">
                  <c:v>4.9200000000000001E-2</c:v>
                </c:pt>
                <c:pt idx="12">
                  <c:v>5.0700000000000002E-2</c:v>
                </c:pt>
                <c:pt idx="13">
                  <c:v>5.6500000000000002E-2</c:v>
                </c:pt>
                <c:pt idx="14">
                  <c:v>6.6699999999999995E-2</c:v>
                </c:pt>
                <c:pt idx="15">
                  <c:v>7.3499999999999996E-2</c:v>
                </c:pt>
                <c:pt idx="16">
                  <c:v>6.1600000000000002E-2</c:v>
                </c:pt>
                <c:pt idx="17">
                  <c:v>6.2100000000000002E-2</c:v>
                </c:pt>
                <c:pt idx="18">
                  <c:v>6.8400000000000002E-2</c:v>
                </c:pt>
                <c:pt idx="19">
                  <c:v>7.5600000000000001E-2</c:v>
                </c:pt>
                <c:pt idx="20">
                  <c:v>7.9899999999999999E-2</c:v>
                </c:pt>
                <c:pt idx="21">
                  <c:v>7.6100000000000001E-2</c:v>
                </c:pt>
                <c:pt idx="22">
                  <c:v>7.4200000000000002E-2</c:v>
                </c:pt>
                <c:pt idx="23">
                  <c:v>8.4099999999999994E-2</c:v>
                </c:pt>
                <c:pt idx="24">
                  <c:v>9.4399999999999998E-2</c:v>
                </c:pt>
                <c:pt idx="25">
                  <c:v>0.11459999999999999</c:v>
                </c:pt>
                <c:pt idx="26">
                  <c:v>0.1391</c:v>
                </c:pt>
                <c:pt idx="27">
                  <c:v>0.13</c:v>
                </c:pt>
                <c:pt idx="28">
                  <c:v>0.111</c:v>
                </c:pt>
                <c:pt idx="29">
                  <c:v>0.1244</c:v>
                </c:pt>
                <c:pt idx="30">
                  <c:v>0.1062</c:v>
                </c:pt>
                <c:pt idx="31">
                  <c:v>7.6799999999999993E-2</c:v>
                </c:pt>
                <c:pt idx="32">
                  <c:v>8.3900000000000002E-2</c:v>
                </c:pt>
                <c:pt idx="33">
                  <c:v>8.8499999999999995E-2</c:v>
                </c:pt>
                <c:pt idx="34">
                  <c:v>8.4900000000000003E-2</c:v>
                </c:pt>
                <c:pt idx="35">
                  <c:v>8.5500000000000007E-2</c:v>
                </c:pt>
                <c:pt idx="36">
                  <c:v>7.8600000000000003E-2</c:v>
                </c:pt>
                <c:pt idx="37">
                  <c:v>7.0099999999999996E-2</c:v>
                </c:pt>
                <c:pt idx="38">
                  <c:v>5.8700000000000002E-2</c:v>
                </c:pt>
                <c:pt idx="39">
                  <c:v>7.0900000000000005E-2</c:v>
                </c:pt>
                <c:pt idx="40">
                  <c:v>6.5699999999999995E-2</c:v>
                </c:pt>
                <c:pt idx="41">
                  <c:v>6.4399999999999999E-2</c:v>
                </c:pt>
                <c:pt idx="42">
                  <c:v>6.3500000000000001E-2</c:v>
                </c:pt>
                <c:pt idx="43">
                  <c:v>5.2600000000000001E-2</c:v>
                </c:pt>
                <c:pt idx="44">
                  <c:v>5.6500000000000002E-2</c:v>
                </c:pt>
                <c:pt idx="45">
                  <c:v>6.0299999999999999E-2</c:v>
                </c:pt>
                <c:pt idx="46">
                  <c:v>5.0200000000000002E-2</c:v>
                </c:pt>
                <c:pt idx="47">
                  <c:v>4.6100000000000002E-2</c:v>
                </c:pt>
                <c:pt idx="48">
                  <c:v>4.0099999999999997E-2</c:v>
                </c:pt>
                <c:pt idx="49">
                  <c:v>4.2700000000000002E-2</c:v>
                </c:pt>
                <c:pt idx="50">
                  <c:v>4.2900000000000001E-2</c:v>
                </c:pt>
                <c:pt idx="51">
                  <c:v>4.8000000000000001E-2</c:v>
                </c:pt>
                <c:pt idx="52">
                  <c:v>4.6300000000000001E-2</c:v>
                </c:pt>
                <c:pt idx="53">
                  <c:v>3.6600000000000001E-2</c:v>
                </c:pt>
                <c:pt idx="54">
                  <c:v>3.2599999999999997E-2</c:v>
                </c:pt>
                <c:pt idx="55">
                  <c:v>3.2199999999999999E-2</c:v>
                </c:pt>
                <c:pt idx="56">
                  <c:v>2.7799999999999998E-2</c:v>
                </c:pt>
                <c:pt idx="57">
                  <c:v>1.8249999999999999E-2</c:v>
                </c:pt>
                <c:pt idx="58">
                  <c:v>2.3508000000000001E-2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13.3,13.8'!$F$2</c:f>
              <c:strCache>
                <c:ptCount val="1"/>
                <c:pt idx="0">
                  <c:v>Earnings yield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'Fig 13.3,13.8'!$D$3:$D$61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xVal>
          <c:yVal>
            <c:numRef>
              <c:f>'Fig 13.3,13.8'!$F$3:$F$61</c:f>
              <c:numCache>
                <c:formatCode>0.00%</c:formatCode>
                <c:ptCount val="59"/>
                <c:pt idx="0">
                  <c:v>7.9500000000000001E-2</c:v>
                </c:pt>
                <c:pt idx="1">
                  <c:v>7.5499999999999998E-2</c:v>
                </c:pt>
                <c:pt idx="2">
                  <c:v>7.8899999999999998E-2</c:v>
                </c:pt>
                <c:pt idx="3">
                  <c:v>6.2300000000000001E-2</c:v>
                </c:pt>
                <c:pt idx="4">
                  <c:v>5.7799999999999997E-2</c:v>
                </c:pt>
                <c:pt idx="5">
                  <c:v>5.8999999999999997E-2</c:v>
                </c:pt>
                <c:pt idx="6">
                  <c:v>4.6199999999999998E-2</c:v>
                </c:pt>
                <c:pt idx="7">
                  <c:v>5.8200000000000002E-2</c:v>
                </c:pt>
                <c:pt idx="8">
                  <c:v>5.5E-2</c:v>
                </c:pt>
                <c:pt idx="9">
                  <c:v>5.3199999999999997E-2</c:v>
                </c:pt>
                <c:pt idx="10">
                  <c:v>5.5899999999999998E-2</c:v>
                </c:pt>
                <c:pt idx="11">
                  <c:v>6.6299999999999998E-2</c:v>
                </c:pt>
                <c:pt idx="12">
                  <c:v>5.7299999999999997E-2</c:v>
                </c:pt>
                <c:pt idx="13">
                  <c:v>5.67E-2</c:v>
                </c:pt>
                <c:pt idx="14">
                  <c:v>6.08E-2</c:v>
                </c:pt>
                <c:pt idx="15">
                  <c:v>6.4500000000000002E-2</c:v>
                </c:pt>
                <c:pt idx="16">
                  <c:v>5.4100000000000002E-2</c:v>
                </c:pt>
                <c:pt idx="17">
                  <c:v>5.5E-2</c:v>
                </c:pt>
                <c:pt idx="18">
                  <c:v>7.1199999999999999E-2</c:v>
                </c:pt>
                <c:pt idx="19">
                  <c:v>0.1159</c:v>
                </c:pt>
                <c:pt idx="20">
                  <c:v>9.1499999999999998E-2</c:v>
                </c:pt>
                <c:pt idx="21">
                  <c:v>8.8999999999999996E-2</c:v>
                </c:pt>
                <c:pt idx="22">
                  <c:v>0.1079</c:v>
                </c:pt>
                <c:pt idx="23">
                  <c:v>0.1203</c:v>
                </c:pt>
                <c:pt idx="24">
                  <c:v>0.1346</c:v>
                </c:pt>
                <c:pt idx="25">
                  <c:v>0.12659999999999999</c:v>
                </c:pt>
                <c:pt idx="26">
                  <c:v>0.1196</c:v>
                </c:pt>
                <c:pt idx="27">
                  <c:v>0.11600000000000001</c:v>
                </c:pt>
                <c:pt idx="28">
                  <c:v>8.0299999999999996E-2</c:v>
                </c:pt>
                <c:pt idx="29">
                  <c:v>0.1002</c:v>
                </c:pt>
                <c:pt idx="30">
                  <c:v>8.1199999999999994E-2</c:v>
                </c:pt>
                <c:pt idx="31">
                  <c:v>6.0900000000000003E-2</c:v>
                </c:pt>
                <c:pt idx="32">
                  <c:v>5.4800000000000001E-2</c:v>
                </c:pt>
                <c:pt idx="33">
                  <c:v>8.0100000000000005E-2</c:v>
                </c:pt>
                <c:pt idx="34">
                  <c:v>7.4099999999999999E-2</c:v>
                </c:pt>
                <c:pt idx="35">
                  <c:v>6.4699999999999994E-2</c:v>
                </c:pt>
                <c:pt idx="36">
                  <c:v>4.7899999999999998E-2</c:v>
                </c:pt>
                <c:pt idx="37">
                  <c:v>4.2200000000000001E-2</c:v>
                </c:pt>
                <c:pt idx="38">
                  <c:v>4.4600000000000001E-2</c:v>
                </c:pt>
                <c:pt idx="39">
                  <c:v>5.8299999999999998E-2</c:v>
                </c:pt>
                <c:pt idx="40">
                  <c:v>6.0900000000000003E-2</c:v>
                </c:pt>
                <c:pt idx="41">
                  <c:v>5.2400000000000002E-2</c:v>
                </c:pt>
                <c:pt idx="42">
                  <c:v>4.5699999999999998E-2</c:v>
                </c:pt>
                <c:pt idx="43">
                  <c:v>3.4599999999999999E-2</c:v>
                </c:pt>
                <c:pt idx="44">
                  <c:v>3.1699999999999999E-2</c:v>
                </c:pt>
                <c:pt idx="45">
                  <c:v>3.6299999999999999E-2</c:v>
                </c:pt>
                <c:pt idx="46">
                  <c:v>2.9499999999999998E-2</c:v>
                </c:pt>
                <c:pt idx="47">
                  <c:v>2.92E-2</c:v>
                </c:pt>
                <c:pt idx="48">
                  <c:v>3.8399999999999997E-2</c:v>
                </c:pt>
                <c:pt idx="49">
                  <c:v>4.8899999999999999E-2</c:v>
                </c:pt>
                <c:pt idx="50">
                  <c:v>5.3600000000000002E-2</c:v>
                </c:pt>
                <c:pt idx="51">
                  <c:v>5.7799999999999997E-2</c:v>
                </c:pt>
                <c:pt idx="52">
                  <c:v>5.2900000000000003E-2</c:v>
                </c:pt>
                <c:pt idx="53">
                  <c:v>3.5400000000000001E-2</c:v>
                </c:pt>
                <c:pt idx="54">
                  <c:v>1.8599999999999998E-2</c:v>
                </c:pt>
                <c:pt idx="55">
                  <c:v>6.0400000000000002E-2</c:v>
                </c:pt>
                <c:pt idx="56">
                  <c:v>6.7199999999999996E-2</c:v>
                </c:pt>
                <c:pt idx="57">
                  <c:v>6.2024999999999997E-2</c:v>
                </c:pt>
                <c:pt idx="58">
                  <c:v>5.57E-2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05408"/>
        <c:axId val="115523584"/>
      </c:scatterChart>
      <c:valAx>
        <c:axId val="115505408"/>
        <c:scaling>
          <c:orientation val="minMax"/>
          <c:max val="2014"/>
          <c:min val="195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5523584"/>
        <c:crosses val="autoZero"/>
        <c:crossBetween val="midCat"/>
        <c:majorUnit val="3"/>
      </c:valAx>
      <c:valAx>
        <c:axId val="115523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5505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026268591425995"/>
          <c:y val="0.161653178769321"/>
          <c:w val="0.26223731408573903"/>
          <c:h val="0.1674343832021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0" y="1967639"/>
            <a:ext cx="6629400" cy="76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400" dirty="0" smtClean="0">
                <a:solidFill>
                  <a:schemeClr val="bg1"/>
                </a:solidFill>
              </a:rPr>
              <a:t>Equity Valuation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629085"/>
            <a:ext cx="1554678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13	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724400"/>
          </a:xfrm>
        </p:spPr>
        <p:txBody>
          <a:bodyPr/>
          <a:lstStyle/>
          <a:p>
            <a:r>
              <a:rPr lang="en-US" dirty="0" smtClean="0"/>
              <a:t>Life Cycles and Multistage Growth Models</a:t>
            </a:r>
          </a:p>
          <a:p>
            <a:pPr lvl="1"/>
            <a:r>
              <a:rPr lang="en-US" dirty="0" smtClean="0"/>
              <a:t>Two-stage DDM</a:t>
            </a:r>
          </a:p>
          <a:p>
            <a:pPr lvl="2"/>
            <a:r>
              <a:rPr lang="en-US" sz="2800" dirty="0" smtClean="0"/>
              <a:t>DDM in which dividend growth assumed to level off only at future date</a:t>
            </a:r>
          </a:p>
          <a:p>
            <a:pPr lvl="1"/>
            <a:r>
              <a:rPr lang="en-US" dirty="0" smtClean="0"/>
              <a:t>Multistage Growth Models</a:t>
            </a:r>
          </a:p>
          <a:p>
            <a:pPr lvl="2"/>
            <a:r>
              <a:rPr lang="en-US" dirty="0" smtClean="0"/>
              <a:t>Allow dividends per share to grow at several different rates as firm matures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13.3 Dividend Discount Models: Two Stage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161187"/>
              </p:ext>
            </p:extLst>
          </p:nvPr>
        </p:nvGraphicFramePr>
        <p:xfrm>
          <a:off x="228600" y="4572000"/>
          <a:ext cx="8710613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4228920" imgH="1130040" progId="Equation.DSMT4">
                  <p:embed/>
                </p:oleObj>
              </mc:Choice>
              <mc:Fallback>
                <p:oleObj name="Equation" r:id="rId3" imgW="4228920" imgH="1130040" progId="Equation.DSMT4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0"/>
                        <a:ext cx="8710613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276600"/>
          </a:xfrm>
        </p:spPr>
        <p:txBody>
          <a:bodyPr/>
          <a:lstStyle/>
          <a:p>
            <a:pPr lvl="2"/>
            <a:r>
              <a:rPr lang="en-US" dirty="0" smtClean="0"/>
              <a:t>Consider the following information:</a:t>
            </a:r>
          </a:p>
          <a:p>
            <a:pPr lvl="3">
              <a:spcBef>
                <a:spcPct val="50000"/>
              </a:spcBef>
            </a:pPr>
            <a:r>
              <a:rPr lang="en-US" dirty="0" smtClean="0"/>
              <a:t>The firm’s </a:t>
            </a:r>
            <a:r>
              <a:rPr lang="en-US" dirty="0"/>
              <a:t>dividends </a:t>
            </a:r>
            <a:r>
              <a:rPr lang="en-US" dirty="0" smtClean="0"/>
              <a:t>are expected to grow at g</a:t>
            </a:r>
            <a:r>
              <a:rPr lang="en-US" baseline="-25000" dirty="0" smtClean="0"/>
              <a:t> </a:t>
            </a:r>
            <a:r>
              <a:rPr lang="en-US" dirty="0"/>
              <a:t>= 20</a:t>
            </a:r>
            <a:r>
              <a:rPr lang="en-US" dirty="0" smtClean="0"/>
              <a:t>% until t = 3 yrs.</a:t>
            </a:r>
            <a:endParaRPr lang="en-US" dirty="0"/>
          </a:p>
          <a:p>
            <a:pPr lvl="3"/>
            <a:r>
              <a:rPr lang="en-US" dirty="0"/>
              <a:t>At the start of year four, </a:t>
            </a:r>
            <a:r>
              <a:rPr lang="en-US" dirty="0" smtClean="0"/>
              <a:t>growth slows to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s</a:t>
            </a:r>
            <a:r>
              <a:rPr lang="en-US" dirty="0"/>
              <a:t>= 5%. </a:t>
            </a:r>
            <a:endParaRPr lang="en-US" dirty="0" smtClean="0"/>
          </a:p>
          <a:p>
            <a:pPr lvl="3"/>
            <a:r>
              <a:rPr lang="en-US" dirty="0"/>
              <a:t>The stock just paid a </a:t>
            </a:r>
            <a:r>
              <a:rPr lang="en-US" dirty="0" smtClean="0"/>
              <a:t>dividend Div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/>
              <a:t>$</a:t>
            </a:r>
            <a:r>
              <a:rPr lang="en-US" dirty="0" smtClean="0"/>
              <a:t>1.00</a:t>
            </a:r>
          </a:p>
          <a:p>
            <a:pPr lvl="3"/>
            <a:r>
              <a:rPr lang="en-US" dirty="0" smtClean="0"/>
              <a:t>Assume a market capitalization rate of k </a:t>
            </a:r>
            <a:r>
              <a:rPr lang="en-US" dirty="0"/>
              <a:t>= 12% </a:t>
            </a:r>
            <a:endParaRPr lang="en-US" baseline="-25000" dirty="0"/>
          </a:p>
          <a:p>
            <a:pPr lvl="2">
              <a:spcBef>
                <a:spcPct val="50000"/>
              </a:spcBef>
            </a:pPr>
            <a:r>
              <a:rPr lang="en-US" dirty="0" smtClean="0"/>
              <a:t>What is the price, P</a:t>
            </a:r>
            <a:r>
              <a:rPr lang="en-US" baseline="-25000" dirty="0" smtClean="0"/>
              <a:t>0</a:t>
            </a:r>
            <a:r>
              <a:rPr lang="en-US" dirty="0" smtClean="0"/>
              <a:t>, of this stock?</a:t>
            </a:r>
          </a:p>
        </p:txBody>
      </p:sp>
    </p:spTree>
    <p:extLst>
      <p:ext uri="{BB962C8B-B14F-4D97-AF65-F5344CB8AC3E}">
        <p14:creationId xmlns:p14="http://schemas.microsoft.com/office/powerpoint/2010/main" val="9049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Price Earnings Ratio and Growth Opportunities</a:t>
                </a:r>
              </a:p>
              <a:p>
                <a:pPr lvl="1"/>
                <a:r>
                  <a:rPr lang="en-US" dirty="0" smtClean="0"/>
                  <a:t>Price-earnings multiple</a:t>
                </a:r>
              </a:p>
              <a:p>
                <a:pPr lvl="2"/>
                <a:r>
                  <a:rPr lang="en-US" sz="2800" dirty="0" smtClean="0"/>
                  <a:t>Ratio of stock’s price to earnings per share</a:t>
                </a:r>
              </a:p>
              <a:p>
                <a:pPr lvl="1"/>
                <a:r>
                  <a:rPr lang="en-US" dirty="0" smtClean="0"/>
                  <a:t>Determinant of P/E ratio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𝑃𝑉𝐺𝑂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6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P/E Ratio for Firm Growing at Long-Run Sustainable Pace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−(</m:t>
                        </m:r>
                        <m:r>
                          <a:rPr lang="en-US" b="0" i="1" smtClean="0">
                            <a:latin typeface="Cambria Math"/>
                          </a:rPr>
                          <m:t>𝑅𝑂𝐸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PEG Ratio</a:t>
                </a:r>
              </a:p>
              <a:p>
                <a:pPr lvl="1"/>
                <a:r>
                  <a:rPr lang="en-US" dirty="0" smtClean="0"/>
                  <a:t>Ratio of P/E multiple to earnings growth rate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13.3 Effect of ROE and Plowback on Growth and P/E Ratio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" y="1219200"/>
            <a:ext cx="7620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302337" cy="4648200"/>
              </a:xfrm>
            </p:spPr>
            <p:txBody>
              <a:bodyPr/>
              <a:lstStyle/>
              <a:p>
                <a:r>
                  <a:rPr lang="en-US" dirty="0" smtClean="0"/>
                  <a:t>P/E Ratios and Stock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else equal, riskier </a:t>
                </a:r>
                <a:r>
                  <a:rPr lang="en-US" dirty="0"/>
                  <a:t>stocks have lower P/E </a:t>
                </a:r>
                <a:r>
                  <a:rPr lang="en-US" dirty="0" smtClean="0"/>
                  <a:t>multiples, higher required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, k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302337" cy="4648200"/>
              </a:xfrm>
              <a:blipFill rotWithShape="1">
                <a:blip r:embed="rId2"/>
                <a:stretch>
                  <a:fillRect l="-1323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Figure 13.3 P/E Ratio and Inflation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613904"/>
              </p:ext>
            </p:extLst>
          </p:nvPr>
        </p:nvGraphicFramePr>
        <p:xfrm>
          <a:off x="457200" y="1524000"/>
          <a:ext cx="800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6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648200"/>
          </a:xfrm>
        </p:spPr>
        <p:txBody>
          <a:bodyPr/>
          <a:lstStyle/>
          <a:p>
            <a:r>
              <a:rPr lang="en-US" dirty="0" smtClean="0"/>
              <a:t>Pitfalls in P/E Analysis</a:t>
            </a:r>
          </a:p>
          <a:p>
            <a:pPr lvl="1"/>
            <a:r>
              <a:rPr lang="en-US" dirty="0" smtClean="0"/>
              <a:t>Earnings Management</a:t>
            </a:r>
          </a:p>
          <a:p>
            <a:pPr lvl="2"/>
            <a:r>
              <a:rPr lang="en-US" sz="2800" dirty="0" smtClean="0"/>
              <a:t>Practice of using flexibility in accounting rules to improve apparent profitability of firm</a:t>
            </a:r>
          </a:p>
          <a:p>
            <a:pPr lvl="2"/>
            <a:r>
              <a:rPr lang="en-US" sz="2800" dirty="0" smtClean="0"/>
              <a:t>Large amount of discretion in managing earnings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9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13.4 Earnings Growth for Two Companies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41495"/>
              </p:ext>
            </p:extLst>
          </p:nvPr>
        </p:nvGraphicFramePr>
        <p:xfrm>
          <a:off x="609600" y="14478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13.5 Price-Earnings Ratios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167979"/>
              </p:ext>
            </p:extLst>
          </p:nvPr>
        </p:nvGraphicFramePr>
        <p:xfrm>
          <a:off x="228600" y="14478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11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13.1 Equity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5334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Book Value</a:t>
            </a:r>
          </a:p>
          <a:p>
            <a:pPr lvl="1"/>
            <a:r>
              <a:rPr lang="en-US" sz="3000" dirty="0" smtClean="0"/>
              <a:t>Net worth of common equity according to a firm’s balance sheet</a:t>
            </a:r>
          </a:p>
          <a:p>
            <a:r>
              <a:rPr lang="en-US" sz="3500" dirty="0" smtClean="0"/>
              <a:t>Limitations of Book Value</a:t>
            </a:r>
          </a:p>
          <a:p>
            <a:pPr lvl="1"/>
            <a:r>
              <a:rPr lang="en-US" sz="3000" dirty="0" smtClean="0"/>
              <a:t>Liquidation value: </a:t>
            </a:r>
            <a:r>
              <a:rPr lang="en-US" sz="2600" dirty="0" smtClean="0"/>
              <a:t>Net amount realized by selling assets of firm and paying off debt</a:t>
            </a:r>
          </a:p>
          <a:p>
            <a:pPr lvl="1"/>
            <a:r>
              <a:rPr lang="en-US" sz="3000" dirty="0" smtClean="0"/>
              <a:t>Replacement cost: </a:t>
            </a:r>
            <a:r>
              <a:rPr lang="en-US" sz="2600" dirty="0" smtClean="0"/>
              <a:t>Cost to replace firm’s assets</a:t>
            </a:r>
          </a:p>
          <a:p>
            <a:pPr lvl="1"/>
            <a:r>
              <a:rPr lang="en-US" sz="3000" dirty="0"/>
              <a:t>Tobin’s </a:t>
            </a:r>
            <a:r>
              <a:rPr lang="en-US" sz="3000" dirty="0" smtClean="0"/>
              <a:t>q: </a:t>
            </a:r>
            <a:r>
              <a:rPr lang="en-US" sz="2600" dirty="0" smtClean="0"/>
              <a:t>Ratio </a:t>
            </a:r>
            <a:r>
              <a:rPr lang="en-US" sz="2600" dirty="0"/>
              <a:t>of </a:t>
            </a:r>
            <a:r>
              <a:rPr lang="en-US" sz="2600" dirty="0" smtClean="0"/>
              <a:t>firm’s market value </a:t>
            </a:r>
            <a:r>
              <a:rPr lang="en-US" sz="2600" dirty="0"/>
              <a:t>to replacement cost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13.6 P/E Ratios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027185"/>
              </p:ext>
            </p:extLst>
          </p:nvPr>
        </p:nvGraphicFramePr>
        <p:xfrm>
          <a:off x="685800" y="1197768"/>
          <a:ext cx="7543799" cy="520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P/E Analysis and the DDM</a:t>
            </a:r>
          </a:p>
          <a:p>
            <a:pPr lvl="1"/>
            <a:r>
              <a:rPr lang="en-US" dirty="0" smtClean="0"/>
              <a:t>Estimates stock price at horizon date</a:t>
            </a:r>
          </a:p>
          <a:p>
            <a:r>
              <a:rPr lang="en-US" dirty="0" smtClean="0"/>
              <a:t>Other Comparative Valuation Ratios</a:t>
            </a:r>
          </a:p>
          <a:p>
            <a:pPr lvl="1"/>
            <a:r>
              <a:rPr lang="en-US" dirty="0" smtClean="0"/>
              <a:t>Price-to-book: Indicates how aggressively market values firm </a:t>
            </a:r>
          </a:p>
          <a:p>
            <a:pPr lvl="1"/>
            <a:r>
              <a:rPr lang="en-US" dirty="0" smtClean="0"/>
              <a:t>Price-to-cash-flow: Cash flow less affected by accounting decisions than earnings</a:t>
            </a:r>
          </a:p>
          <a:p>
            <a:pPr lvl="1"/>
            <a:r>
              <a:rPr lang="en-US" dirty="0" smtClean="0"/>
              <a:t>Price-to-sales: For start-ups with no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Figure 13.7 Valuation Ratios for S&amp;P 500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268"/>
            <a:ext cx="7534050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Free Cash Flow for Firm (FCFF)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𝐹𝐶𝐹𝐹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𝐸𝐵𝐼𝑇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𝐷𝑒𝑝𝑟𝑒𝑐𝑖𝑎𝑡𝑖𝑜𝑛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𝐶𝑎𝑝𝑖𝑡𝑎𝑙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𝑒𝑥𝑝𝑒𝑛𝑑𝑖𝑡𝑢𝑟𝑒𝑠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𝐼𝑛𝑐𝑟𝑒𝑎𝑠𝑒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𝑁𝑊𝐶</m:t>
                    </m:r>
                  </m:oMath>
                </a14:m>
                <a:endParaRPr lang="en-US" b="0" i="1" dirty="0" smtClean="0"/>
              </a:p>
              <a:p>
                <a:pPr lvl="2"/>
                <a:r>
                  <a:rPr lang="en-US" dirty="0" smtClean="0"/>
                  <a:t>EBIT = Earnings before interest and taxes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= Corporate tax rate</a:t>
                </a:r>
              </a:p>
              <a:p>
                <a:pPr lvl="2"/>
                <a:r>
                  <a:rPr lang="en-US" dirty="0" smtClean="0"/>
                  <a:t>NWC = Net working capital</a:t>
                </a:r>
              </a:p>
              <a:p>
                <a:r>
                  <a:rPr lang="en-US" dirty="0" smtClean="0"/>
                  <a:t>Free </a:t>
                </a:r>
                <a:r>
                  <a:rPr lang="en-US" dirty="0"/>
                  <a:t>Cash Flow to Equity Holders (FCFE)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𝐹𝐶𝐹𝐸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𝐹𝐶𝐹𝐹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𝐼𝑛𝑡𝑒𝑟𝑒𝑠𝑡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𝑒𝑥𝑝𝑒𝑛𝑠𝑒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𝐼𝑛𝑐𝑟𝑒𝑎𝑠𝑒𝑠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𝑛𝑒𝑡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𝑑𝑒𝑏𝑡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0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Estimating Terminal Value using Constant Growth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𝐹𝑖𝑟𝑚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𝐹𝐶𝐹𝐹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𝑊𝐴𝐶𝐶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𝑊𝐴𝐶𝐶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𝐹𝐶𝐹𝐹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𝑊𝐴𝐶𝐶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WACC = Weighted average cost of capital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4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13.5 FCF Valuation Approaches: FCFF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</p:spPr>
            <p:txBody>
              <a:bodyPr/>
              <a:lstStyle/>
              <a:p>
                <a:pPr lvl="2"/>
                <a:r>
                  <a:rPr lang="en-US" dirty="0"/>
                  <a:t>Suppose FCFF = $1 mil for years 1-4 and then is expected to grow at a rate of 3%.  Assume </a:t>
                </a:r>
                <a:r>
                  <a:rPr lang="en-US" dirty="0" smtClean="0"/>
                  <a:t>WACC = </a:t>
                </a:r>
                <a:r>
                  <a:rPr lang="en-US" dirty="0"/>
                  <a:t>15%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500,000 </m:t>
                    </m:r>
                    <m:r>
                      <m:rPr>
                        <m:nor/>
                      </m:rPr>
                      <a:rPr lang="en-US" dirty="0"/>
                      <m:t>shares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are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outstanding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predicted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price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stock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firm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has</m:t>
                    </m:r>
                    <m:r>
                      <m:rPr>
                        <m:nor/>
                      </m:rPr>
                      <a:rPr lang="en-US" b="0" i="0" dirty="0" smtClean="0"/>
                      <m:t> $5,000,000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debt</m:t>
                    </m:r>
                    <m:r>
                      <m:rPr>
                        <m:nor/>
                      </m:rPr>
                      <a:rPr lang="en-US" dirty="0"/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  <a:blipFill rotWithShape="1">
                <a:blip r:embed="rId3"/>
                <a:stretch>
                  <a:fillRect t="-933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43187"/>
              </p:ext>
            </p:extLst>
          </p:nvPr>
        </p:nvGraphicFramePr>
        <p:xfrm>
          <a:off x="1295400" y="2286000"/>
          <a:ext cx="6477000" cy="219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3022560" imgH="1269720" progId="Equation.DSMT4">
                  <p:embed/>
                </p:oleObj>
              </mc:Choice>
              <mc:Fallback>
                <p:oleObj name="Equation" r:id="rId4" imgW="3022560" imgH="1269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477000" cy="2196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25431"/>
              </p:ext>
            </p:extLst>
          </p:nvPr>
        </p:nvGraphicFramePr>
        <p:xfrm>
          <a:off x="1828800" y="5410200"/>
          <a:ext cx="54467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311200" imgH="419040" progId="Equation.DSMT4">
                  <p:embed/>
                </p:oleObj>
              </mc:Choice>
              <mc:Fallback>
                <p:oleObj name="Equation" r:id="rId6" imgW="23112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10200"/>
                        <a:ext cx="54467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7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Market Value of Equity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𝑀𝑎𝑟𝑘𝑒𝑡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𝑒𝑞𝑢𝑖𝑡𝑦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𝐹𝐶𝐹𝐸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𝐹𝐶𝐹𝐸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  <a:blipFill rotWithShape="1">
                <a:blip r:embed="rId2"/>
                <a:stretch>
                  <a:fillRect l="-1323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13.5 FCF Valuation Approaches: FCFE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</p:spPr>
            <p:txBody>
              <a:bodyPr/>
              <a:lstStyle/>
              <a:p>
                <a:pPr lvl="2"/>
                <a:r>
                  <a:rPr lang="en-US" dirty="0"/>
                  <a:t>Suppose FCFE = $900,000 for years 1-4 and then is expected to grow at a rate of 3%.  Assume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= 18</a:t>
                </a:r>
                <a:r>
                  <a:rPr lang="en-US" dirty="0"/>
                  <a:t>%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/>
                      <m:t> 500,000 </m:t>
                    </m:r>
                    <m:r>
                      <m:rPr>
                        <m:nor/>
                      </m:rPr>
                      <a:rPr lang="en-US" dirty="0"/>
                      <m:t>shares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outstanding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predicted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price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stock</m:t>
                    </m:r>
                    <m:r>
                      <m:rPr>
                        <m:nor/>
                      </m:rPr>
                      <a:rPr lang="en-US" dirty="0"/>
                      <m:t>? </m:t>
                    </m:r>
                    <m:r>
                      <m:rPr>
                        <m:nor/>
                      </m:rPr>
                      <a:rPr lang="en-US" b="0" i="0" dirty="0" smtClean="0"/>
                      <m:t>W</m:t>
                    </m:r>
                    <m:r>
                      <m:rPr>
                        <m:nor/>
                      </m:rPr>
                      <a:rPr lang="en-US" dirty="0"/>
                      <m:t>hy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can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debt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be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ignored</m:t>
                    </m:r>
                    <m:r>
                      <m:rPr>
                        <m:nor/>
                      </m:rPr>
                      <a:rPr lang="en-US" b="0" i="0" dirty="0" smtClean="0"/>
                      <m:t>?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  <a:blipFill rotWithShape="1">
                <a:blip r:embed="rId3"/>
                <a:stretch>
                  <a:fillRect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72160"/>
              </p:ext>
            </p:extLst>
          </p:nvPr>
        </p:nvGraphicFramePr>
        <p:xfrm>
          <a:off x="533400" y="2133600"/>
          <a:ext cx="8002587" cy="23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3568680" imgH="1282680" progId="Equation.DSMT4">
                  <p:embed/>
                </p:oleObj>
              </mc:Choice>
              <mc:Fallback>
                <p:oleObj name="Equation" r:id="rId4" imgW="3568680" imgH="1282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002587" cy="23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87961"/>
              </p:ext>
            </p:extLst>
          </p:nvPr>
        </p:nvGraphicFramePr>
        <p:xfrm>
          <a:off x="2743200" y="5410200"/>
          <a:ext cx="37099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1574640" imgH="419040" progId="Equation.DSMT4">
                  <p:embed/>
                </p:oleObj>
              </mc:Choice>
              <mc:Fallback>
                <p:oleObj name="Equation" r:id="rId6" imgW="15746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7099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0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Spreadsheet 13.2: FCF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82921"/>
              </p:ext>
            </p:extLst>
          </p:nvPr>
        </p:nvGraphicFramePr>
        <p:xfrm>
          <a:off x="304804" y="1143001"/>
          <a:ext cx="8534399" cy="518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807"/>
                <a:gridCol w="636404"/>
                <a:gridCol w="636404"/>
                <a:gridCol w="636404"/>
                <a:gridCol w="636404"/>
                <a:gridCol w="636404"/>
                <a:gridCol w="636404"/>
                <a:gridCol w="636404"/>
                <a:gridCol w="288371"/>
                <a:gridCol w="755730"/>
                <a:gridCol w="715953"/>
                <a:gridCol w="1046710"/>
              </a:tblGrid>
              <a:tr h="1742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>
                          <a:effectLst/>
                        </a:rPr>
                        <a:t>Terminal value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FCFF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-521.0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5200.3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5444.8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5689.4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106504.6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FCFE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1160.0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2760.1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3050.2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3340.3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85210.4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assumes fixed debt ratio after 2015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C. Discount rate calculations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Current beta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from Value Line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Unlevered beta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0.686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current beta /[1 + (1-tax)*debt/equity)]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terminal growth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tax_rate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0.35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from Value Line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r_debt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0.042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YTM in 2012 on A+ rated LT debt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risk-free rate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market risk prem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MV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57420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100940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Row 3 x Row 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Debt/Value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0.32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linear trend from initial to final value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Levered beta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0.900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0.871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0.844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0.819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0.797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unlevered beta x [1 + (1-tax)*debt/equity]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k_equity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0.101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0.099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0.093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0.093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from CAPM and levered beta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WACC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0.077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0.079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0.080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0.080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(1-t)*r_debt*D/V + k_equity*(1-D/V)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PV factor for FCFF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0.928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0.860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0.797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0.738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0.738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Discount each year at WACC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PV factor for FCFE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0.910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0.830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0.758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0.694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0.694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Discount each year at k_equity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D. Present values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sng" strike="noStrike" dirty="0">
                          <a:effectLst/>
                        </a:rPr>
                        <a:t>Intrinsic </a:t>
                      </a:r>
                      <a:r>
                        <a:rPr lang="en-US" sz="1000" b="1" u="sng" strike="noStrike" dirty="0" err="1">
                          <a:effectLst/>
                        </a:rPr>
                        <a:t>val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sng" strike="noStrike">
                          <a:effectLst/>
                        </a:rPr>
                        <a:t>Equity val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>
                          <a:effectLst/>
                        </a:rPr>
                        <a:t>Intrin/share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PV(FCFF)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-483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4474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4341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4201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78641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91174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63674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35.37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PV(FCFE)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2291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2313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2318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59136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67114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67114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37.29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6" marR="8466" marT="8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r>
              <a:rPr lang="en-US" dirty="0" smtClean="0"/>
              <a:t>Comparing Valuation Models</a:t>
            </a:r>
          </a:p>
          <a:p>
            <a:pPr lvl="1"/>
            <a:r>
              <a:rPr lang="en-US" dirty="0" smtClean="0"/>
              <a:t>Model values differ in practice</a:t>
            </a:r>
          </a:p>
          <a:p>
            <a:pPr lvl="1"/>
            <a:r>
              <a:rPr lang="en-US" dirty="0" smtClean="0"/>
              <a:t>Differences stem from simplifying assumptions</a:t>
            </a:r>
          </a:p>
          <a:p>
            <a:r>
              <a:rPr lang="en-US" dirty="0" smtClean="0"/>
              <a:t>Problems with DCF Models</a:t>
            </a:r>
          </a:p>
          <a:p>
            <a:pPr lvl="1"/>
            <a:r>
              <a:rPr lang="en-US" dirty="0" smtClean="0"/>
              <a:t>DCF estimates are always somewhat imprecise</a:t>
            </a:r>
          </a:p>
          <a:p>
            <a:pPr lvl="1"/>
            <a:r>
              <a:rPr lang="en-US" dirty="0" smtClean="0"/>
              <a:t>Investors employ hierarchy of valuation</a:t>
            </a:r>
          </a:p>
          <a:p>
            <a:pPr lvl="2"/>
            <a:r>
              <a:rPr lang="en-US" sz="2800" dirty="0" smtClean="0"/>
              <a:t>Real estate, plant, equipment</a:t>
            </a:r>
          </a:p>
          <a:p>
            <a:pPr lvl="2"/>
            <a:r>
              <a:rPr lang="en-US" sz="2800" dirty="0" smtClean="0"/>
              <a:t>Economic profit on assets in place</a:t>
            </a:r>
          </a:p>
          <a:p>
            <a:pPr lvl="2"/>
            <a:r>
              <a:rPr lang="en-US" sz="2800" dirty="0" smtClean="0"/>
              <a:t>Growth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1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599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Table 13.1 Microsoft Financial Highlights, Oct 2014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00041"/>
              </p:ext>
            </p:extLst>
          </p:nvPr>
        </p:nvGraphicFramePr>
        <p:xfrm>
          <a:off x="1447798" y="1249413"/>
          <a:ext cx="6629401" cy="4922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2"/>
                <a:gridCol w="1752600"/>
                <a:gridCol w="1676399"/>
              </a:tblGrid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 share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$45.95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shares outstanding (billion)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Market capitalization ($ billion)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378.64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Latest 12 Months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Sales ($ billion)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EBITDA ($ billion)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income ($ billion)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Earnings per share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Valuation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Microsoft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Industry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P/E ratio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Price/Book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Price/Sales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Price/Cash flow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Profitability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ROE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 (%)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profit margin (%)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profit margin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13.6 The Aggregate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Forecasting Aggregate Stock Market</a:t>
            </a:r>
          </a:p>
          <a:p>
            <a:pPr lvl="1"/>
            <a:r>
              <a:rPr lang="en-US" dirty="0" smtClean="0"/>
              <a:t>Earnings multiplier applied at aggregate level</a:t>
            </a:r>
          </a:p>
          <a:p>
            <a:pPr lvl="2"/>
            <a:r>
              <a:rPr lang="en-US" sz="2800" dirty="0" smtClean="0"/>
              <a:t>Forecast corporate profits for period</a:t>
            </a:r>
          </a:p>
          <a:p>
            <a:pPr lvl="2"/>
            <a:r>
              <a:rPr lang="en-US" sz="2800" dirty="0" smtClean="0"/>
              <a:t>Derive estimate of aggregate P/E ratio based on long-term interest rates</a:t>
            </a:r>
          </a:p>
          <a:p>
            <a:pPr lvl="1"/>
            <a:r>
              <a:rPr lang="en-US" dirty="0" smtClean="0"/>
              <a:t>Some analysts use aggregate DDM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13.8 Earnings Yield of S&amp;P 500 versus 10-Year Treasury Bond Yield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715985"/>
              </p:ext>
            </p:extLst>
          </p:nvPr>
        </p:nvGraphicFramePr>
        <p:xfrm>
          <a:off x="838200" y="1447800"/>
          <a:ext cx="7239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6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Table 13.4 S&amp;P 500 Forecasts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50160"/>
              </p:ext>
            </p:extLst>
          </p:nvPr>
        </p:nvGraphicFramePr>
        <p:xfrm>
          <a:off x="838200" y="2286000"/>
          <a:ext cx="7239000" cy="2362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787"/>
                <a:gridCol w="1626742"/>
                <a:gridCol w="1545404"/>
                <a:gridCol w="1464067"/>
              </a:tblGrid>
              <a:tr h="60112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Pessimistic Scenario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Most Likely Scenario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Optimistic Scenario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Treasury bond yield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Earnings yield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Resulting P/E ratio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EPS forecast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Forecast for S&amp;P 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3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836426"/>
          </a:xfrm>
        </p:spPr>
        <p:txBody>
          <a:bodyPr>
            <a:normAutofit/>
          </a:bodyPr>
          <a:lstStyle/>
          <a:p>
            <a:r>
              <a:rPr lang="en-US" dirty="0"/>
              <a:t>13.2 Intrinsic Value versus Market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7"/>
            <a:ext cx="8313137" cy="13620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= expected dividend per share          </a:t>
            </a:r>
          </a:p>
          <a:p>
            <a:r>
              <a:rPr lang="en-US" dirty="0"/>
              <a:t> </a:t>
            </a:r>
            <a:r>
              <a:rPr lang="en-US" dirty="0" smtClean="0"/>
              <a:t>   = current share price</a:t>
            </a:r>
          </a:p>
          <a:p>
            <a:r>
              <a:rPr lang="en-US" dirty="0"/>
              <a:t> </a:t>
            </a:r>
            <a:r>
              <a:rPr lang="en-US" dirty="0" smtClean="0"/>
              <a:t>        = expected end-of-year price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571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942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200400"/>
            <a:ext cx="428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923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495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Suppose you purchased a share of DAR Inc. for $40 in January.  You expect to sell it for $42 in December and expect to receive a dividend of $2.40 during that year.  What is your expected HPR?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298270"/>
              </p:ext>
            </p:extLst>
          </p:nvPr>
        </p:nvGraphicFramePr>
        <p:xfrm>
          <a:off x="976311" y="5600676"/>
          <a:ext cx="6975625" cy="82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311" y="5600676"/>
                        <a:ext cx="6975625" cy="82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6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13.2 Intrinsic Value versus Market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b="0" dirty="0" smtClean="0"/>
              <a:t>Intrinsic Value</a:t>
            </a:r>
          </a:p>
          <a:p>
            <a:pPr lvl="1"/>
            <a:r>
              <a:rPr lang="en-US" dirty="0" smtClean="0"/>
              <a:t>Present value of firm’s expected future net cash flows discounted by required </a:t>
            </a:r>
            <a:r>
              <a:rPr lang="en-US" dirty="0" err="1" smtClean="0"/>
              <a:t>RoR</a:t>
            </a:r>
            <a:endParaRPr lang="en-US" b="0" dirty="0" smtClean="0"/>
          </a:p>
          <a:p>
            <a:r>
              <a:rPr lang="en-US" dirty="0" smtClean="0"/>
              <a:t>Market Capitalization Rate</a:t>
            </a:r>
          </a:p>
          <a:p>
            <a:pPr lvl="1"/>
            <a:r>
              <a:rPr lang="en-US" dirty="0" smtClean="0"/>
              <a:t>Market-consensus estimate of appropriate discount rate for firm’s cash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13.2 Intrinsic Value versus Market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b="0" dirty="0" smtClean="0"/>
                  <a:t>Intrinsic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holding period 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Dividend Discount Model (DDM)</a:t>
                </a:r>
              </a:p>
              <a:p>
                <a:pPr lvl="1"/>
                <a:r>
                  <a:rPr lang="en-US" dirty="0" smtClean="0"/>
                  <a:t>Formula for intrinsic value of firm equal to present value of all expected future dividends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Constant-Growth DDM</a:t>
                </a:r>
              </a:p>
              <a:p>
                <a:pPr lvl="1"/>
                <a:r>
                  <a:rPr lang="en-US" dirty="0" smtClean="0"/>
                  <a:t>Form of DDM that assumes dividends will grow at constant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stock’s value greater if:</a:t>
                </a:r>
              </a:p>
              <a:p>
                <a:pPr lvl="2"/>
                <a:r>
                  <a:rPr lang="en-US" sz="2800" dirty="0" smtClean="0"/>
                  <a:t>Larger dividend per share</a:t>
                </a:r>
              </a:p>
              <a:p>
                <a:pPr lvl="2"/>
                <a:r>
                  <a:rPr lang="en-US" sz="2800" dirty="0" smtClean="0"/>
                  <a:t>Lower market capitalization rate, k</a:t>
                </a:r>
              </a:p>
              <a:p>
                <a:pPr lvl="2"/>
                <a:r>
                  <a:rPr lang="en-US" sz="2800" dirty="0" smtClean="0"/>
                  <a:t>Higher expected growth rate of dividends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For stock with market price = intrinsic value, expected holding period return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𝐷𝑖𝑣𝑖𝑑𝑒𝑛𝑑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𝑦𝑖𝑒𝑙𝑑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𝐶𝑎𝑝𝑖𝑡𝑎𝑙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𝑔𝑎𝑖𝑛𝑠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𝑦𝑖𝑒𝑙𝑑</m:t>
                    </m:r>
                  </m:oMath>
                </a14:m>
                <a:endParaRPr lang="en-US" b="0" i="1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  <a:blipFill rotWithShape="1">
                <a:blip r:embed="rId2"/>
                <a:stretch>
                  <a:fillRect l="-1323" t="-1733" r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Stock Prices and Investment Opportunities</a:t>
                </a:r>
              </a:p>
              <a:p>
                <a:pPr lvl="1"/>
                <a:r>
                  <a:rPr lang="en-US" dirty="0" smtClean="0"/>
                  <a:t>Dividend payout ratio</a:t>
                </a:r>
              </a:p>
              <a:p>
                <a:pPr lvl="2"/>
                <a:r>
                  <a:rPr lang="en-US" sz="2800" dirty="0" smtClean="0"/>
                  <a:t>Percentage of earnings paid as dividends</a:t>
                </a:r>
              </a:p>
              <a:p>
                <a:pPr lvl="1"/>
                <a:r>
                  <a:rPr lang="en-US" dirty="0" smtClean="0"/>
                  <a:t>Plowback ratio/earnings retention ratio</a:t>
                </a:r>
              </a:p>
              <a:p>
                <a:pPr lvl="2"/>
                <a:r>
                  <a:rPr lang="en-US" sz="2800" dirty="0" smtClean="0"/>
                  <a:t>Proportion of firm’s earnings reinvested in business</a:t>
                </a:r>
              </a:p>
              <a:p>
                <a:pPr lvl="1"/>
                <a:r>
                  <a:rPr lang="en-US" dirty="0" smtClean="0"/>
                  <a:t>Present value of growth opportunities (PVGO)</a:t>
                </a:r>
              </a:p>
              <a:p>
                <a:pPr lvl="2"/>
                <a:r>
                  <a:rPr lang="en-US" sz="2800" dirty="0" smtClean="0"/>
                  <a:t>Price = No-growth value per share + PVGO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𝑃𝑉𝐺𝑂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4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1225</TotalTime>
  <Words>1548</Words>
  <Application>Microsoft Office PowerPoint</Application>
  <PresentationFormat>On-screen Show (4:3)</PresentationFormat>
  <Paragraphs>321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BKM Essentials 10e PPT template</vt:lpstr>
      <vt:lpstr>Equation</vt:lpstr>
      <vt:lpstr>PowerPoint Presentation</vt:lpstr>
      <vt:lpstr>13.1 Equity Valuation</vt:lpstr>
      <vt:lpstr>Table 13.1 Microsoft Financial Highlights, Oct 2014</vt:lpstr>
      <vt:lpstr>13.2 Intrinsic Value versus Market Price</vt:lpstr>
      <vt:lpstr>13.2 Intrinsic Value versus Market Price</vt:lpstr>
      <vt:lpstr>13.2 Intrinsic Value versus Market Price</vt:lpstr>
      <vt:lpstr>13.3 Dividend Discount Models</vt:lpstr>
      <vt:lpstr>13.3 Dividend Discount Models</vt:lpstr>
      <vt:lpstr>13.3 Dividend Discount Models</vt:lpstr>
      <vt:lpstr>13.3 Dividend Discount Models</vt:lpstr>
      <vt:lpstr>13.3 Dividend Discount Models: Two Stage Example</vt:lpstr>
      <vt:lpstr>13.4 Price-Earnings Ratios</vt:lpstr>
      <vt:lpstr>13.4 Price-Earnings Ratios</vt:lpstr>
      <vt:lpstr>Table 13.3 Effect of ROE and Plowback on Growth and P/E Ratio</vt:lpstr>
      <vt:lpstr>13.4 Price-Earnings Ratios</vt:lpstr>
      <vt:lpstr>Figure 13.3 P/E Ratio and Inflation</vt:lpstr>
      <vt:lpstr>13.4 Price-Earnings Ratios</vt:lpstr>
      <vt:lpstr>Figure 13.4 Earnings Growth for Two Companies</vt:lpstr>
      <vt:lpstr>Figure 13.5 Price-Earnings Ratios</vt:lpstr>
      <vt:lpstr>Figure 13.6 P/E Ratios</vt:lpstr>
      <vt:lpstr>13.4 Price-Earnings Ratios</vt:lpstr>
      <vt:lpstr>Figure 13.7 Valuation Ratios for S&amp;P 500</vt:lpstr>
      <vt:lpstr>13.5 Free Cash Flow Valuation Approaches</vt:lpstr>
      <vt:lpstr>13.5 Free Cash Flow Valuation Approaches</vt:lpstr>
      <vt:lpstr>13.5 FCF Valuation Approaches: FCFF Example</vt:lpstr>
      <vt:lpstr>13.5 Free Cash Flow Valuation Approaches</vt:lpstr>
      <vt:lpstr>13.5 FCF Valuation Approaches: FCFE Example</vt:lpstr>
      <vt:lpstr>Spreadsheet 13.2: FCF</vt:lpstr>
      <vt:lpstr>13.5 Free Cash Flow Valuation Approaches</vt:lpstr>
      <vt:lpstr>13.6 The Aggregate Stock Market</vt:lpstr>
      <vt:lpstr>Figure 13.8 Earnings Yield of S&amp;P 500 versus 10-Year Treasury Bond Yield</vt:lpstr>
      <vt:lpstr>Table 13.4 S&amp;P 500 Forecasts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Bathurst, Noelle</cp:lastModifiedBy>
  <cp:revision>91</cp:revision>
  <dcterms:created xsi:type="dcterms:W3CDTF">2015-05-12T21:54:55Z</dcterms:created>
  <dcterms:modified xsi:type="dcterms:W3CDTF">2015-12-18T16:39:33Z</dcterms:modified>
</cp:coreProperties>
</file>