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92" r:id="rId2"/>
    <p:sldId id="258" r:id="rId3"/>
    <p:sldId id="259" r:id="rId4"/>
    <p:sldId id="260" r:id="rId5"/>
    <p:sldId id="261" r:id="rId6"/>
    <p:sldId id="262" r:id="rId7"/>
    <p:sldId id="293" r:id="rId8"/>
    <p:sldId id="263" r:id="rId9"/>
    <p:sldId id="264" r:id="rId10"/>
    <p:sldId id="265" r:id="rId11"/>
    <p:sldId id="294" r:id="rId12"/>
    <p:sldId id="295" r:id="rId13"/>
    <p:sldId id="266" r:id="rId14"/>
    <p:sldId id="267" r:id="rId15"/>
    <p:sldId id="296" r:id="rId16"/>
    <p:sldId id="268" r:id="rId17"/>
    <p:sldId id="269" r:id="rId18"/>
    <p:sldId id="270" r:id="rId19"/>
    <p:sldId id="271" r:id="rId20"/>
    <p:sldId id="272" r:id="rId21"/>
    <p:sldId id="273" r:id="rId22"/>
    <p:sldId id="274" r:id="rId23"/>
    <p:sldId id="275" r:id="rId24"/>
    <p:sldId id="276" r:id="rId25"/>
    <p:sldId id="277" r:id="rId26"/>
    <p:sldId id="278" r:id="rId27"/>
    <p:sldId id="280" r:id="rId28"/>
    <p:sldId id="281" r:id="rId29"/>
    <p:sldId id="285" r:id="rId30"/>
    <p:sldId id="286" r:id="rId31"/>
    <p:sldId id="287" r:id="rId32"/>
    <p:sldId id="288" r:id="rId33"/>
    <p:sldId id="289" r:id="rId34"/>
    <p:sldId id="29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765" autoAdjust="0"/>
  </p:normalViewPr>
  <p:slideViewPr>
    <p:cSldViewPr>
      <p:cViewPr varScale="1">
        <p:scale>
          <a:sx n="113" d="100"/>
          <a:sy n="113" d="100"/>
        </p:scale>
        <p:origin x="-948"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E99FC9-B159-4576-992E-CEEE06BFF68D}" type="datetimeFigureOut">
              <a:rPr lang="en-US" smtClean="0"/>
              <a:t>9/21/2010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3E09AF-0F3D-4981-9F42-1F7715AD606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3.</a:t>
            </a:r>
            <a:fld id="{83FD14C8-C0A9-4280-AF97-434BBDAF9DDD}" type="slidenum">
              <a:rPr lang="en-US"/>
              <a:pPr/>
              <a:t>1</a:t>
            </a:fld>
            <a:endParaRPr lang="en-US"/>
          </a:p>
        </p:txBody>
      </p:sp>
      <p:sp>
        <p:nvSpPr>
          <p:cNvPr id="138242" name="Rectangle 2"/>
          <p:cNvSpPr>
            <a:spLocks noChangeArrowheads="1" noTextEdit="1"/>
          </p:cNvSpPr>
          <p:nvPr>
            <p:ph type="sldImg"/>
          </p:nvPr>
        </p:nvSpPr>
        <p:spPr>
          <a:ln/>
        </p:spPr>
      </p:sp>
      <p:sp>
        <p:nvSpPr>
          <p:cNvPr id="138243" name="Rectangle 3"/>
          <p:cNvSpPr>
            <a:spLocks noGrp="1" noChangeArrowheads="1"/>
          </p:cNvSpPr>
          <p:nvPr>
            <p:ph type="body" idx="1"/>
          </p:nvPr>
        </p:nvSpPr>
        <p:spPr/>
        <p:txBody>
          <a:bodyPr/>
          <a:lstStyle/>
          <a:p>
            <a:r>
              <a:rPr lang="en-US"/>
              <a:t>Digital Equipment’s CEO stated: “Make your numbers or I’m sure your successor will.”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3.</a:t>
            </a:r>
            <a:fld id="{84341775-65D3-4F44-BF67-DC87ED582A49}" type="slidenum">
              <a:rPr lang="en-US"/>
              <a:pPr/>
              <a:t>17</a:t>
            </a:fld>
            <a:endParaRPr lang="en-US"/>
          </a:p>
        </p:txBody>
      </p:sp>
      <p:sp>
        <p:nvSpPr>
          <p:cNvPr id="44034" name="Rectangle 2"/>
          <p:cNvSpPr>
            <a:spLocks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US"/>
              <a:t>Note that these are often called leverage ratios. Following the </a:t>
            </a:r>
            <a:r>
              <a:rPr lang="en-US" i="1"/>
              <a:t>Lecture Tip</a:t>
            </a:r>
            <a:r>
              <a:rPr lang="en-US"/>
              <a:t> in the IM, note that this group of ratios measures two aspects of leverage: level of indebtedness and the ability to service this debt.</a:t>
            </a:r>
          </a:p>
          <a:p>
            <a:endParaRPr lang="en-US"/>
          </a:p>
          <a:p>
            <a:r>
              <a:rPr lang="en-US"/>
              <a:t>TE = total equity, and TA = total assets. The numerator in the total debt ratio could also be found by adding all of the current and long-term liabilities.</a:t>
            </a:r>
          </a:p>
          <a:p>
            <a:endParaRPr lang="en-US"/>
          </a:p>
          <a:p>
            <a:r>
              <a:rPr lang="en-US"/>
              <a:t>The firm finances almost 53% of its assets with debt. This is down from about 57% from the previous year.</a:t>
            </a:r>
          </a:p>
          <a:p>
            <a:endParaRPr lang="en-US"/>
          </a:p>
          <a:p>
            <a:r>
              <a:rPr lang="en-US"/>
              <a:t>Another way to compute the D/E ratio if you already have the total debt ratio:</a:t>
            </a:r>
          </a:p>
          <a:p>
            <a:r>
              <a:rPr lang="en-US"/>
              <a:t>D/E = Total debt ratio / (1 – total debt ratio) = .5261 / (1 - .5261) = 1.11</a:t>
            </a:r>
          </a:p>
          <a:p>
            <a:endParaRPr lang="en-US"/>
          </a:p>
          <a:p>
            <a:r>
              <a:rPr lang="en-US"/>
              <a:t>The EM is one of the ratios that is used in the Du Pont Identity as a measure of the firm’s financial leverage.</a:t>
            </a:r>
          </a:p>
          <a:p>
            <a:endParaRPr lang="en-US"/>
          </a:p>
          <a:p>
            <a:r>
              <a:rPr lang="en-US"/>
              <a:t>The Long-term debt ratio is down from 33.49% in 2008.</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3.</a:t>
            </a:r>
            <a:fld id="{61CF86E6-4C6C-4230-8379-F90B838B5E29}" type="slidenum">
              <a:rPr lang="en-US"/>
              <a:pPr/>
              <a:t>18</a:t>
            </a:fld>
            <a:endParaRPr lang="en-US"/>
          </a:p>
        </p:txBody>
      </p:sp>
      <p:sp>
        <p:nvSpPr>
          <p:cNvPr id="46082" name="Rectangle 2"/>
          <p:cNvSpPr>
            <a:spLocks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a:t>Even though the company is financed with over 64% debt, they have a substantial amount of operating income available to cover the required interest payments.</a:t>
            </a:r>
          </a:p>
          <a:p>
            <a:endParaRPr lang="en-US"/>
          </a:p>
          <a:p>
            <a:r>
              <a:rPr lang="en-US"/>
              <a:t>Remember that depreciation is a non-cash deduction.  A better indication of a firm’s ability to meet interest payments may be to add back the depreciation to get an estimate of cash flow before taxes.</a:t>
            </a:r>
          </a:p>
          <a:p>
            <a:endParaRPr lang="en-US"/>
          </a:p>
          <a:p>
            <a:r>
              <a:rPr lang="en-US" i="1"/>
              <a:t>Lecture Tip: </a:t>
            </a:r>
            <a:r>
              <a:rPr lang="en-US"/>
              <a:t>The importance of coverage ratios is sometimes overlooked, particularly when one considers their importance to all types of creditors.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3.</a:t>
            </a:r>
            <a:fld id="{403B8C2B-B928-4334-9743-30FA02EB88B5}" type="slidenum">
              <a:rPr lang="en-US"/>
              <a:pPr/>
              <a:t>19</a:t>
            </a:fld>
            <a:endParaRPr lang="en-US"/>
          </a:p>
        </p:txBody>
      </p:sp>
      <p:sp>
        <p:nvSpPr>
          <p:cNvPr id="50178" name="Rectangle 2"/>
          <p:cNvSpPr>
            <a:spLocks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a:t>Inventory turnover can be computed using either ending inventory or average inventory when you have both beginning and ending figures.  It is important to be consistent with whatever benchmark you are using to analyze the company’s strengths or weaknesses.</a:t>
            </a:r>
          </a:p>
          <a:p>
            <a:endParaRPr lang="en-US"/>
          </a:p>
          <a:p>
            <a:r>
              <a:rPr lang="en-US"/>
              <a:t>It is also important to consider seasonality in sales.  If the balance sheet is prepared at a time when there is a large inventory build-up to meet seasonal demand, then the inventory turnover will be understated and you might believe that the company is not performing as well as it is.  On the other hand, if the balance sheet is prepared when inventory has been drawn down due to seasonal sales, then the inventory turnover would be overstated and the company may appear to be doing better than it really is.  Averages using annual data may not fix this problem.  If a company has seasonal sales, you may want to look at quarterly averages to get a better indication of turnover.</a:t>
            </a:r>
          </a:p>
          <a:p>
            <a:endParaRPr lang="en-US"/>
          </a:p>
          <a:p>
            <a:r>
              <a:rPr lang="en-US" i="1"/>
              <a:t>Lecture Tip: </a:t>
            </a:r>
            <a:r>
              <a:rPr lang="en-US"/>
              <a:t>You may wish to mention that there may be significant inconsistencies in the methods used to compute ratios by financial advisory firms. When using ratios supplied by others, it is important to be aware of the exact financial items used. A manufacturer would typically consider inventory at cost, and thus, relate inventory to cost of goods sold. However, a retailer might maintain its inventory level based on retail price. In the latter case, inventory should be related to sales to compute inventory turnover. The markup would cancel in the numerator and denominator and give an accurate indication of turnover based on cost. Furthermore, some analysts use average inventory over some period instead of ending inventory. The same is true for the other assets used in the various turnover ratios.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3.</a:t>
            </a:r>
            <a:fld id="{F001F9E8-0F44-4911-9EC1-BDC657B4D04D}" type="slidenum">
              <a:rPr lang="en-US"/>
              <a:pPr/>
              <a:t>20</a:t>
            </a:fld>
            <a:endParaRPr lang="en-US"/>
          </a:p>
        </p:txBody>
      </p:sp>
      <p:sp>
        <p:nvSpPr>
          <p:cNvPr id="52226" name="Rectangle 2"/>
          <p:cNvSpPr>
            <a:spLocks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a:t>Technically, the sales figure should be credit sales.  This is often difficult to determine from the income statements provided in annual reports.  If you use total sales instead of credit sales, you will overstate your turnover level.  You need to recognize this bias when credit sales are unavailable, particularly if a large portion of the sales are cash sales.</a:t>
            </a:r>
          </a:p>
          <a:p>
            <a:endParaRPr lang="en-US"/>
          </a:p>
          <a:p>
            <a:r>
              <a:rPr lang="en-US"/>
              <a:t>As with inventory turnover, you can use either ending receivables or an average of beginning and ending.</a:t>
            </a:r>
          </a:p>
          <a:p>
            <a:endParaRPr lang="en-US"/>
          </a:p>
          <a:p>
            <a:r>
              <a:rPr lang="en-US"/>
              <a:t>You also run into the same seasonal issues as discussed with inventory.</a:t>
            </a:r>
          </a:p>
          <a:p>
            <a:endParaRPr lang="en-US"/>
          </a:p>
          <a:p>
            <a:r>
              <a:rPr lang="en-US"/>
              <a:t>Probably the best benchmark for days’ sales in receivables is the company’s credit terms.  If the company offers a discount (1/10 net 30), then you would like to see days’ sales in receivables less than 30.  If the company does not offer a discount (net 30), then you would like to see days’ sales in receivables close to the net terms.  If days’ sales in receivables is substantially larger than the net terms, then you first need to look for biases, such as seasonality in sales.  If this does not provide an explanation for the difference, then the company may need to take another look at its credit policy (who it grants credit to and its collection procedures).</a:t>
            </a:r>
          </a:p>
          <a:p>
            <a:endParaRPr lang="en-US"/>
          </a:p>
          <a:p>
            <a:r>
              <a:rPr lang="en-US" i="1"/>
              <a:t>Lecture Tip:</a:t>
            </a:r>
            <a:r>
              <a:rPr lang="en-US"/>
              <a:t> Be sure to remind students that ratio analysis is a means to an end, not an end in itself. The results of the analysis provide us with red flags or items for additional investigation. </a:t>
            </a:r>
          </a:p>
          <a:p>
            <a:endParaRPr lang="en-US"/>
          </a:p>
          <a:p>
            <a:r>
              <a:rPr lang="en-US" i="1"/>
              <a:t>Lecture Tip: </a:t>
            </a:r>
            <a:r>
              <a:rPr lang="en-US"/>
              <a:t>Students also need to realize that comparisons across industries can be problematic.</a:t>
            </a:r>
            <a:endParaRPr lang="en-US" i="1"/>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3.</a:t>
            </a:r>
            <a:fld id="{605DB30A-82B2-407D-9C8D-FD862F613230}" type="slidenum">
              <a:rPr lang="en-US"/>
              <a:pPr/>
              <a:t>21</a:t>
            </a:fld>
            <a:endParaRPr lang="en-US"/>
          </a:p>
        </p:txBody>
      </p:sp>
      <p:sp>
        <p:nvSpPr>
          <p:cNvPr id="54274" name="Rectangle 2"/>
          <p:cNvSpPr>
            <a:spLocks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a:t>Having a TAT of less than one is not a problem for most firms.  Fixed assets are expensive and are meant to provide sales over a long period of time.  This is why the matching principle indicates that they should be depreciated instead of immediately expensed.</a:t>
            </a:r>
          </a:p>
          <a:p>
            <a:endParaRPr lang="en-US"/>
          </a:p>
          <a:p>
            <a:r>
              <a:rPr lang="en-US"/>
              <a:t>This is one of the ratios that will be used in the Du Pont identity.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3.</a:t>
            </a:r>
            <a:fld id="{67D46DA2-0B9A-4600-96A3-C239438852E2}" type="slidenum">
              <a:rPr lang="en-US"/>
              <a:pPr/>
              <a:t>22</a:t>
            </a:fld>
            <a:endParaRPr lang="en-US"/>
          </a:p>
        </p:txBody>
      </p:sp>
      <p:sp>
        <p:nvSpPr>
          <p:cNvPr id="56322" name="Rectangle 2"/>
          <p:cNvSpPr>
            <a:spLocks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t>You can also compute the gross profit margin and the operating profit margin.</a:t>
            </a:r>
          </a:p>
          <a:p>
            <a:r>
              <a:rPr lang="en-US"/>
              <a:t>	GPM = (Sales – COGS) / Sales = (5,000 – 2,006) / 5,000 = 59.88%</a:t>
            </a:r>
          </a:p>
          <a:p>
            <a:r>
              <a:rPr lang="en-US"/>
              <a:t>	OPM = EBIT / Sales = 1,138 / 5,000 = 22.76%</a:t>
            </a:r>
          </a:p>
          <a:p>
            <a:endParaRPr lang="en-US"/>
          </a:p>
          <a:p>
            <a:r>
              <a:rPr lang="en-US"/>
              <a:t>Profit margin is one of the components of the Du Pont identity and is a measure of operating efficiency.  It measures how well the firm controls the costs required to generate the revenues.  It tells how much the firm earns for every dollar in sales.  In the example, the firm earns almost $0.14 for each dollar in sales.</a:t>
            </a:r>
          </a:p>
          <a:p>
            <a:endParaRPr lang="en-US"/>
          </a:p>
          <a:p>
            <a:r>
              <a:rPr lang="en-US"/>
              <a:t>Note that the ROA and ROE are returns on accounting numbers.  As such, they are not directly comparable with returns found in the marketplace.  ROA is sometimes referred to as ROI (return on investment).  As with many of the ratios, there are variations in how they can be computed.  The most important thing is to make sure that you are computing them the same way as the benchmark you are using.</a:t>
            </a:r>
          </a:p>
          <a:p>
            <a:endParaRPr lang="en-US"/>
          </a:p>
          <a:p>
            <a:r>
              <a:rPr lang="en-US"/>
              <a:t>ROE will always be higher (in absolute terms) than ROA as long as the firm has debt.  The greater the leverage the larger the difference will be.  ROE is often used as a measure of how well management is attaining the goal of owner wealth maximization.  The Du Pont identity is used to identify factors that affect the ROE.</a:t>
            </a:r>
          </a:p>
          <a:p>
            <a:endParaRPr lang="en-US"/>
          </a:p>
          <a:p>
            <a:r>
              <a:rPr lang="en-US"/>
              <a:t>A </a:t>
            </a:r>
            <a:r>
              <a:rPr lang="en-US" i="1"/>
              <a:t>Lecture Tip</a:t>
            </a:r>
            <a:r>
              <a:rPr lang="en-US"/>
              <a:t> in the IM discusses Economic Value Added and its relevance to ratio analysis.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3.</a:t>
            </a:r>
            <a:fld id="{2852A3DC-7093-4EEA-A2CE-E71D85D46A12}" type="slidenum">
              <a:rPr lang="en-US"/>
              <a:pPr/>
              <a:t>23</a:t>
            </a:fld>
            <a:endParaRPr lang="en-US"/>
          </a:p>
        </p:txBody>
      </p:sp>
      <p:sp>
        <p:nvSpPr>
          <p:cNvPr id="58370" name="Rectangle 2"/>
          <p:cNvSpPr>
            <a:spLocks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i="1"/>
              <a:t>Lecture Tip</a:t>
            </a:r>
            <a:r>
              <a:rPr lang="en-US"/>
              <a:t>: It is good for students to understand that average is not always best. Further, average levels may vary through time with the economy, and this is particularly relevant for market value measures. Further, comparisons across countries may be difficult due to differences in accounting and reporting standards.</a:t>
            </a:r>
          </a:p>
          <a:p>
            <a:endParaRPr lang="en-US"/>
          </a:p>
          <a:p>
            <a:r>
              <a:rPr lang="en-US"/>
              <a:t>A good discussion may be asking the question: “does a market-to-book ratio below one indicate a good investment?” It may be an indication of undervaluation; however, such a ratio may also indicate negative consensus regarding the future viability of the firm.</a:t>
            </a:r>
            <a:endParaRPr lang="en-US" i="1"/>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3.</a:t>
            </a:r>
            <a:fld id="{3C5C45B1-42A9-44BF-BE01-33F7789DACA0}" type="slidenum">
              <a:rPr lang="en-US"/>
              <a:pPr/>
              <a:t>25</a:t>
            </a:fld>
            <a:endParaRPr lang="en-US"/>
          </a:p>
        </p:txBody>
      </p:sp>
      <p:sp>
        <p:nvSpPr>
          <p:cNvPr id="61442" name="Rectangle 2"/>
          <p:cNvSpPr>
            <a:spLocks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a:t>Improving our operating efficiency or our asset use efficiency will improve our return on equity.  If the TAT is low compared to our benchmark, then we can break it down into more detail by looking at inventory turnover and receivables turnover.  If those areas are strong, then we can look at fixed asset turnover and cash management.</a:t>
            </a:r>
          </a:p>
          <a:p>
            <a:endParaRPr lang="en-US"/>
          </a:p>
          <a:p>
            <a:r>
              <a:rPr lang="en-US"/>
              <a:t>We can also improve our ROE by increasing our leverage – up to a point.  Debt affects a lot of other factors, including profit margin, so we have to be a little careful here.  We want to make sure we have enough debt to utilize our interest tax credit effectively, but we don’t want to overdo it.  The choice of leverage is discussed in more detail in chapter 13.</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3.</a:t>
            </a:r>
            <a:fld id="{93B51B3D-9EFA-4E1F-9F02-55C5B73E864C}" type="slidenum">
              <a:rPr lang="en-US"/>
              <a:pPr/>
              <a:t>26</a:t>
            </a:fld>
            <a:endParaRPr lang="en-US"/>
          </a:p>
        </p:txBody>
      </p:sp>
      <p:sp>
        <p:nvSpPr>
          <p:cNvPr id="114690" name="Rectangle 2"/>
          <p:cNvSpPr>
            <a:spLocks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3.</a:t>
            </a:r>
            <a:fld id="{9CE493A5-D794-44C6-AFE2-318B90A08387}" type="slidenum">
              <a:rPr lang="en-US"/>
              <a:pPr/>
              <a:t>27</a:t>
            </a:fld>
            <a:endParaRPr lang="en-US"/>
          </a:p>
        </p:txBody>
      </p:sp>
      <p:sp>
        <p:nvSpPr>
          <p:cNvPr id="137218" name="Rectangle 2"/>
          <p:cNvSpPr>
            <a:spLocks noChangeArrowheads="1" noTextEdit="1"/>
          </p:cNvSpPr>
          <p:nvPr>
            <p:ph type="sldImg"/>
          </p:nvPr>
        </p:nvSpPr>
        <p:spPr>
          <a:ln/>
        </p:spPr>
      </p:sp>
      <p:sp>
        <p:nvSpPr>
          <p:cNvPr id="137219" name="Rectangle 3"/>
          <p:cNvSpPr>
            <a:spLocks noGrp="1" noChangeArrowheads="1"/>
          </p:cNvSpPr>
          <p:nvPr>
            <p:ph type="body" idx="1"/>
          </p:nvPr>
        </p:nvSpPr>
        <p:spPr/>
        <p:txBody>
          <a:bodyPr/>
          <a:lstStyle/>
          <a:p>
            <a:r>
              <a:rPr lang="en-US" i="1"/>
              <a:t>Lecture Tip</a:t>
            </a:r>
            <a:r>
              <a:rPr lang="en-US"/>
              <a:t>: Discuss with students that the ratios that are most important to a firm are those that best represent their business. So, whereas inventory turnover may be relevant for a retailer or manufacturer, it is less important for a service firm. The best ratios may be those that are uniquely developed for the business under review.</a:t>
            </a:r>
            <a:endParaRPr lang="en-US" i="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3.</a:t>
            </a:r>
            <a:fld id="{83FD14C8-C0A9-4280-AF97-434BBDAF9DDD}" type="slidenum">
              <a:rPr lang="en-US"/>
              <a:pPr/>
              <a:t>2</a:t>
            </a:fld>
            <a:endParaRPr lang="en-US"/>
          </a:p>
        </p:txBody>
      </p:sp>
      <p:sp>
        <p:nvSpPr>
          <p:cNvPr id="138242" name="Rectangle 2"/>
          <p:cNvSpPr>
            <a:spLocks noChangeArrowheads="1" noTextEdit="1"/>
          </p:cNvSpPr>
          <p:nvPr>
            <p:ph type="sldImg"/>
          </p:nvPr>
        </p:nvSpPr>
        <p:spPr>
          <a:ln/>
        </p:spPr>
      </p:sp>
      <p:sp>
        <p:nvSpPr>
          <p:cNvPr id="138243" name="Rectangle 3"/>
          <p:cNvSpPr>
            <a:spLocks noGrp="1" noChangeArrowheads="1"/>
          </p:cNvSpPr>
          <p:nvPr>
            <p:ph type="body" idx="1"/>
          </p:nvPr>
        </p:nvSpPr>
        <p:spPr/>
        <p:txBody>
          <a:bodyPr/>
          <a:lstStyle/>
          <a:p>
            <a:r>
              <a:rPr lang="en-US"/>
              <a:t>Digital Equipment’s CEO stated: “Make your numbers or I’m sure your successor will.”</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3.</a:t>
            </a:r>
            <a:fld id="{4EB59C0F-2383-4CAD-B415-D03D06536000}" type="slidenum">
              <a:rPr lang="en-US"/>
              <a:pPr/>
              <a:t>28</a:t>
            </a:fld>
            <a:endParaRPr lang="en-US"/>
          </a:p>
        </p:txBody>
      </p:sp>
      <p:sp>
        <p:nvSpPr>
          <p:cNvPr id="72706" name="Rectangle 2"/>
          <p:cNvSpPr>
            <a:spLocks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a:t>SIC codes have been used many years to identify industries and allow for comparison with industry average ratios.  The SIC codes are limited, however, and have not kept pace with a rapidly changing environment.  Consequently, the North American Industry Classification System was introduced in 1997 to alleviate some of the problems with SIC codes.</a:t>
            </a:r>
          </a:p>
          <a:p>
            <a:endParaRPr lang="en-US"/>
          </a:p>
          <a:p>
            <a:r>
              <a:rPr lang="en-US" b="1" i="1"/>
              <a:t>www:</a:t>
            </a:r>
            <a:r>
              <a:rPr lang="en-US"/>
              <a:t> Click on the web surfer to go the NAICS home page.  It provides information on the change to the NAICS and conversion between SIC and NAICS codes.</a:t>
            </a:r>
            <a:endParaRPr lang="en-US" b="1" i="1"/>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3.</a:t>
            </a:r>
            <a:fld id="{E54526D4-6899-4EF2-9DB2-C53F0F9B575E}" type="slidenum">
              <a:rPr lang="en-US"/>
              <a:pPr/>
              <a:t>30</a:t>
            </a:fld>
            <a:endParaRPr lang="en-US"/>
          </a:p>
        </p:txBody>
      </p:sp>
      <p:sp>
        <p:nvSpPr>
          <p:cNvPr id="101378" name="Rectangle 2"/>
          <p:cNvSpPr>
            <a:spLocks noChangeArrowheads="1" noTextEdit="1"/>
          </p:cNvSpPr>
          <p:nvPr>
            <p:ph type="sldImg"/>
          </p:nvPr>
        </p:nvSpPr>
        <p:spPr>
          <a:ln/>
        </p:spPr>
      </p:sp>
      <p:sp>
        <p:nvSpPr>
          <p:cNvPr id="101379" name="Rectangle 3"/>
          <p:cNvSpPr>
            <a:spLocks noGrp="1" noChangeArrowheads="1"/>
          </p:cNvSpPr>
          <p:nvPr>
            <p:ph type="body" idx="1"/>
          </p:nvPr>
        </p:nvSpPr>
        <p:spPr/>
        <p:txBody>
          <a:bodyPr/>
          <a:lstStyle/>
          <a:p>
            <a:r>
              <a:rPr lang="en-US" i="1"/>
              <a:t>Lecture Tip</a:t>
            </a:r>
            <a:r>
              <a:rPr lang="en-US"/>
              <a:t>: An interesting discussion revolves around the benefits and disadvantages of the easy availibility of information. The advantages are apparent, but the downside includes an ability for trades to take advantage of efficiency by quickly and widely disseminating false information.</a:t>
            </a:r>
            <a:endParaRPr lang="en-US" i="1"/>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3.</a:t>
            </a:r>
            <a:fld id="{02365B96-1859-436A-B682-23435C898F27}" type="slidenum">
              <a:rPr lang="en-US"/>
              <a:pPr/>
              <a:t>33</a:t>
            </a:fld>
            <a:endParaRPr lang="en-US"/>
          </a:p>
        </p:txBody>
      </p:sp>
      <p:sp>
        <p:nvSpPr>
          <p:cNvPr id="124930" name="Rectangle 2"/>
          <p:cNvSpPr>
            <a:spLocks noChangeArrowheads="1" noTextEdit="1"/>
          </p:cNvSpPr>
          <p:nvPr>
            <p:ph type="sldImg"/>
          </p:nvPr>
        </p:nvSpPr>
        <p:spPr>
          <a:ln/>
        </p:spPr>
      </p:sp>
      <p:sp>
        <p:nvSpPr>
          <p:cNvPr id="124931" name="Rectangle 3"/>
          <p:cNvSpPr>
            <a:spLocks noGrp="1" noChangeArrowheads="1"/>
          </p:cNvSpPr>
          <p:nvPr>
            <p:ph type="body" idx="1"/>
          </p:nvPr>
        </p:nvSpPr>
        <p:spPr/>
        <p:txBody>
          <a:bodyPr/>
          <a:lstStyle/>
          <a:p>
            <a:r>
              <a:rPr lang="en-US"/>
              <a:t>Total assets = CA + FA = $2M + $6M = $8M</a:t>
            </a:r>
          </a:p>
          <a:p>
            <a:endParaRPr lang="en-US"/>
          </a:p>
          <a:p>
            <a:r>
              <a:rPr lang="en-US"/>
              <a:t>TAT = Sales / TA = $8M / $8M = 1</a:t>
            </a:r>
          </a:p>
          <a:p>
            <a:endParaRPr lang="en-US"/>
          </a:p>
          <a:p>
            <a:r>
              <a:rPr lang="en-US"/>
              <a:t>NWC = CA – CL   CL = CA – NWC = $2M - $1M = $1M</a:t>
            </a:r>
          </a:p>
          <a:p>
            <a:endParaRPr lang="en-US"/>
          </a:p>
          <a:p>
            <a:r>
              <a:rPr lang="en-US"/>
              <a:t>Total liabs. = CL + LTD = $1M + $3M = $4M</a:t>
            </a:r>
          </a:p>
          <a:p>
            <a:endParaRPr lang="en-US"/>
          </a:p>
          <a:p>
            <a:r>
              <a:rPr lang="en-US"/>
              <a:t>Total equity = total assets – total liabs. = $8M - $4M = $4M</a:t>
            </a:r>
          </a:p>
          <a:p>
            <a:endParaRPr lang="en-US"/>
          </a:p>
          <a:p>
            <a:r>
              <a:rPr lang="en-US"/>
              <a:t>EM = assets / equity = $8M / $4M = 2</a:t>
            </a:r>
          </a:p>
          <a:p>
            <a:endParaRPr lang="en-US"/>
          </a:p>
          <a:p>
            <a:r>
              <a:rPr lang="en-US"/>
              <a:t>ROE = PM X TAT X EM = 8% X 1 X 2 = 16%</a:t>
            </a:r>
          </a:p>
          <a:p>
            <a:endParaRPr lang="en-US"/>
          </a:p>
          <a:p>
            <a:r>
              <a:rPr lang="en-US"/>
              <a:t>Without using DuPont, ROE = NI / total equity = PM * sales / total equity = 8% X $8M / 4M = 16%</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3.</a:t>
            </a:r>
            <a:fld id="{DB8DB0B5-956E-49C5-B8FA-3E4462709CA5}" type="slidenum">
              <a:rPr lang="en-US"/>
              <a:pPr/>
              <a:t>4</a:t>
            </a:fld>
            <a:endParaRPr lang="en-US"/>
          </a:p>
        </p:txBody>
      </p:sp>
      <p:sp>
        <p:nvSpPr>
          <p:cNvPr id="36866" name="Rectangle 2"/>
          <p:cNvSpPr>
            <a:spLocks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dirty="0"/>
              <a:t>The opening </a:t>
            </a:r>
            <a:r>
              <a:rPr lang="en-US" i="1" dirty="0"/>
              <a:t>Lecture Tip </a:t>
            </a:r>
            <a:r>
              <a:rPr lang="en-US" dirty="0"/>
              <a:t>in the IM explains the relevance of accounting data, even given its potential downfalls. The subsequent </a:t>
            </a:r>
            <a:r>
              <a:rPr lang="en-US" i="1" dirty="0"/>
              <a:t>Tip</a:t>
            </a:r>
            <a:r>
              <a:rPr lang="en-US" dirty="0"/>
              <a:t> is designed to help students understand that in increase in the cash account is a use of funds.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3.</a:t>
            </a:r>
            <a:fld id="{1899383C-6D0A-4EDF-9DE9-DA783285684B}" type="slidenum">
              <a:rPr lang="en-US"/>
              <a:pPr/>
              <a:t>5</a:t>
            </a:fld>
            <a:endParaRPr lang="en-US"/>
          </a:p>
        </p:txBody>
      </p:sp>
      <p:sp>
        <p:nvSpPr>
          <p:cNvPr id="38914" name="Rectangle 2"/>
          <p:cNvSpPr>
            <a:spLocks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a:t>The net income figure and EPS are based on income from continuing operations. There are 190.9 million shares outstanding.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3.</a:t>
            </a:r>
            <a:fld id="{0B07DCA0-D139-4AC0-87FB-1BE22C5B7FE7}" type="slidenum">
              <a:rPr lang="en-US"/>
              <a:pPr/>
              <a:t>6</a:t>
            </a:fld>
            <a:endParaRPr lang="en-US"/>
          </a:p>
        </p:txBody>
      </p:sp>
      <p:sp>
        <p:nvSpPr>
          <p:cNvPr id="91138" name="Rectangle 2"/>
          <p:cNvSpPr>
            <a:spLocks noChangeArrowheads="1" noTextEdit="1"/>
          </p:cNvSpPr>
          <p:nvPr>
            <p:ph type="sldImg"/>
          </p:nvPr>
        </p:nvSpPr>
        <p:spPr>
          <a:ln/>
        </p:spPr>
      </p:sp>
      <p:sp>
        <p:nvSpPr>
          <p:cNvPr id="91139" name="Rectangle 3"/>
          <p:cNvSpPr>
            <a:spLocks noGrp="1" noChangeArrowheads="1"/>
          </p:cNvSpPr>
          <p:nvPr>
            <p:ph type="body" idx="1"/>
          </p:nvPr>
        </p:nvSpPr>
        <p:spPr/>
        <p:txBody>
          <a:bodyPr/>
          <a:lstStyle/>
          <a:p>
            <a:r>
              <a:rPr lang="en-US"/>
              <a:t>Click on Sample B/S to go to the Balance Sheet to illustrate the accounts that are sources and uses, On the B/S Click on the small green arrow to return to this slide.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3.</a:t>
            </a:r>
            <a:fld id="{A9CFFEEA-E14E-4C74-AD32-0B783BE6D8E7}" type="slidenum">
              <a:rPr lang="en-US"/>
              <a:pPr/>
              <a:t>9</a:t>
            </a:fld>
            <a:endParaRPr lang="en-US"/>
          </a:p>
        </p:txBody>
      </p:sp>
      <p:sp>
        <p:nvSpPr>
          <p:cNvPr id="98306" name="Rectangle 2"/>
          <p:cNvSpPr>
            <a:spLocks noChangeArrowheads="1" noTextEdit="1"/>
          </p:cNvSpPr>
          <p:nvPr>
            <p:ph type="sldImg"/>
          </p:nvPr>
        </p:nvSpPr>
        <p:spPr>
          <a:ln/>
        </p:spPr>
      </p:sp>
      <p:sp>
        <p:nvSpPr>
          <p:cNvPr id="98307" name="Rectangle 3"/>
          <p:cNvSpPr>
            <a:spLocks noGrp="1" noChangeArrowheads="1"/>
          </p:cNvSpPr>
          <p:nvPr>
            <p:ph type="body" idx="1"/>
          </p:nvPr>
        </p:nvSpPr>
        <p:spPr/>
        <p:txBody>
          <a:bodyPr/>
          <a:lstStyle/>
          <a:p>
            <a:r>
              <a:rPr lang="en-US"/>
              <a:t>Investment activity: change in net fixed assets + depreciation (have to add back depreciation because it was deducted from the fixed asset account to get the net fixed asset figure). If the number is positive, then we acquired fixed assets; if it’s negative, then we sold fixed assets.</a:t>
            </a:r>
          </a:p>
          <a:p>
            <a:endParaRPr lang="en-US"/>
          </a:p>
          <a:p>
            <a:r>
              <a:rPr lang="en-US"/>
              <a:t>3138 – 3358 + 116 = -104 so we sold 104 million worth of fixed assets</a:t>
            </a:r>
          </a:p>
          <a:p>
            <a:endParaRPr lang="en-US"/>
          </a:p>
          <a:p>
            <a:r>
              <a:rPr lang="en-US"/>
              <a:t>Remind students that part of the increase in the C/S account shown on the balance sheet is the increase in Retained Earnings. That is already incorporated in the net income under operating activity.</a:t>
            </a:r>
          </a:p>
          <a:p>
            <a:endParaRPr lang="en-US"/>
          </a:p>
          <a:p>
            <a:r>
              <a:rPr lang="en-US"/>
              <a:t>Dividends paid = 190.9*1.08 = 206 million</a:t>
            </a:r>
          </a:p>
          <a:p>
            <a:endParaRPr lang="en-US"/>
          </a:p>
          <a:p>
            <a:r>
              <a:rPr lang="en-US"/>
              <a:t>Additions to RE = 689 – 206 = 483</a:t>
            </a:r>
          </a:p>
          <a:p>
            <a:r>
              <a:rPr lang="en-US"/>
              <a:t>Change in C/S = 2556 – 2167 – 483 = -94</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3.</a:t>
            </a:r>
            <a:fld id="{6CDB54D6-5605-4E4A-847B-C5E27B4133A8}" type="slidenum">
              <a:rPr lang="en-US"/>
              <a:pPr/>
              <a:t>13</a:t>
            </a:fld>
            <a:endParaRPr lang="en-US"/>
          </a:p>
        </p:txBody>
      </p:sp>
      <p:sp>
        <p:nvSpPr>
          <p:cNvPr id="82946" name="Rectangle 2"/>
          <p:cNvSpPr>
            <a:spLocks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i="1"/>
              <a:t>Lecture Tip:</a:t>
            </a:r>
            <a:r>
              <a:rPr lang="en-US"/>
              <a:t> Be sure that your students understand that “real-world” financial statements are not as straightforward as the simplified ones presented in the textbook. Actually reviewing some financial statements of companies with which they are familiar may help.</a:t>
            </a:r>
            <a:endParaRPr lang="en-US" i="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3.</a:t>
            </a:r>
            <a:fld id="{2245CF97-DCEC-426E-9441-BB56F751AA4D}" type="slidenum">
              <a:rPr lang="en-US"/>
              <a:pPr/>
              <a:t>14</a:t>
            </a:fld>
            <a:endParaRPr lang="en-US"/>
          </a:p>
        </p:txBody>
      </p:sp>
      <p:sp>
        <p:nvSpPr>
          <p:cNvPr id="111618" name="Rectangle 2"/>
          <p:cNvSpPr>
            <a:spLocks noChangeArrowheads="1" noTextEdit="1"/>
          </p:cNvSpPr>
          <p:nvPr>
            <p:ph type="sldImg"/>
          </p:nvPr>
        </p:nvSpPr>
        <p:spPr>
          <a:ln/>
        </p:spPr>
      </p:sp>
      <p:sp>
        <p:nvSpPr>
          <p:cNvPr id="111619" name="Rectangle 3"/>
          <p:cNvSpPr>
            <a:spLocks noGrp="1" noChangeArrowheads="1"/>
          </p:cNvSpPr>
          <p:nvPr>
            <p:ph type="body" idx="1"/>
          </p:nvPr>
        </p:nvSpPr>
        <p:spPr/>
        <p:txBody>
          <a:bodyPr/>
          <a:lstStyle/>
          <a:p>
            <a:r>
              <a:rPr lang="en-US"/>
              <a:t>The ratios in the following slides will be computed using the 2007 information from the Sample Balance Sheet and Income Statement.</a:t>
            </a:r>
          </a:p>
          <a:p>
            <a:endParaRPr lang="en-US"/>
          </a:p>
          <a:p>
            <a:r>
              <a:rPr lang="en-US" i="1"/>
              <a:t>Lecture Tip:</a:t>
            </a:r>
            <a:r>
              <a:rPr lang="en-US"/>
              <a:t> Remind students that the point of the analysis is not simply the ability to compute the ratios, but rather the ability to interpret them. </a:t>
            </a:r>
            <a:endParaRPr lang="en-US" i="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3.</a:t>
            </a:r>
            <a:fld id="{0F3D4FD4-35E8-449B-A4A1-EC656BFB00EA}" type="slidenum">
              <a:rPr lang="en-US"/>
              <a:pPr/>
              <a:t>16</a:t>
            </a:fld>
            <a:endParaRPr lang="en-US"/>
          </a:p>
        </p:txBody>
      </p:sp>
      <p:sp>
        <p:nvSpPr>
          <p:cNvPr id="41986" name="Rectangle 2"/>
          <p:cNvSpPr>
            <a:spLocks noChangeArrowheads="1" noTextEdit="1"/>
          </p:cNvSpPr>
          <p:nvPr>
            <p:ph type="sldImg"/>
          </p:nvPr>
        </p:nvSpPr>
        <p:spPr>
          <a:ln/>
        </p:spPr>
      </p:sp>
      <p:sp>
        <p:nvSpPr>
          <p:cNvPr id="41987" name="Rectangle 3"/>
          <p:cNvSpPr>
            <a:spLocks noGrp="1" noChangeArrowheads="1"/>
          </p:cNvSpPr>
          <p:nvPr>
            <p:ph type="body" idx="1"/>
          </p:nvPr>
        </p:nvSpPr>
        <p:spPr/>
        <p:txBody>
          <a:bodyPr/>
          <a:lstStyle/>
          <a:p>
            <a:r>
              <a:rPr lang="en-US"/>
              <a:t>The firm is just barely able to cover current liabilities with its current assets.  A short-term creditor might find this a bit disconcerting and may reduce the likelihood that they would lend money to the company.  The ratio should be compared to the industry – it’s possible that this industry has a substantial amount of cash flow and that they can meet their current liabilities out of cash flow instead of relying solely on the liquidation of current assets that are on the books. Also, the CR for 2008 was .94, so the company has improved from the previous year.</a:t>
            </a:r>
          </a:p>
          <a:p>
            <a:endParaRPr lang="en-US"/>
          </a:p>
          <a:p>
            <a:r>
              <a:rPr lang="en-US"/>
              <a:t>The quick ratio is quite a bit lower than the current ratio, so inventory seems to be an important component of current assets.</a:t>
            </a:r>
          </a:p>
          <a:p>
            <a:endParaRPr lang="en-US"/>
          </a:p>
          <a:p>
            <a:r>
              <a:rPr lang="en-US"/>
              <a:t>This company carries a low cash balance, although the cash ratio has increased substantially from the previous year (.03 in 2008).  This may be an indication that they are aggressively investing in assets that will provide higher returns.  We need to make sure that we have enough cash to meet our obligations, but too much cash reduces the return earned by the company.</a:t>
            </a:r>
          </a:p>
          <a:p>
            <a:endParaRPr lang="en-US"/>
          </a:p>
          <a:p>
            <a:r>
              <a:rPr lang="en-US"/>
              <a:t>The NWC to TA measure seems relatively low, but is consistent with the current ratio.</a:t>
            </a:r>
          </a:p>
          <a:p>
            <a:endParaRPr lang="en-US"/>
          </a:p>
          <a:p>
            <a:r>
              <a:rPr lang="en-US"/>
              <a:t>The Interval Measure indicates that the company can meet average daily expenses with current assets for almost 220 days. The </a:t>
            </a:r>
            <a:r>
              <a:rPr lang="en-US" i="1"/>
              <a:t>Lecture Tip</a:t>
            </a:r>
            <a:r>
              <a:rPr lang="en-US"/>
              <a:t> in the IM discusses the importance of this measure for entrepreneurs.</a:t>
            </a:r>
          </a:p>
          <a:p>
            <a:endParaRPr lang="en-US"/>
          </a:p>
          <a:p>
            <a:r>
              <a:rPr lang="en-US" i="1"/>
              <a:t>Lecture Tip</a:t>
            </a:r>
            <a:r>
              <a:rPr lang="en-US"/>
              <a:t>: Remind students that a high current ratio may actually be a negative, as current assets generally produce a lower return than fixed assets. To build on this understanding, make students evaluate the interaction among ratios. For example, suggest a scenario in which the current ratio exhibits no change over a two- or three-year period, while the quick ratio experiences a steady decline. How could this occur?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88590E-5B73-4A47-A3E6-174A3DFEF44B}" type="datetimeFigureOut">
              <a:rPr lang="en-US" smtClean="0"/>
              <a:t>9/21/2010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1EBD5-39DD-4923-9060-BB05FA35776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88590E-5B73-4A47-A3E6-174A3DFEF44B}" type="datetimeFigureOut">
              <a:rPr lang="en-US" smtClean="0"/>
              <a:t>9/21/2010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1EBD5-39DD-4923-9060-BB05FA35776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88590E-5B73-4A47-A3E6-174A3DFEF44B}" type="datetimeFigureOut">
              <a:rPr lang="en-US" smtClean="0"/>
              <a:t>9/21/2010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1EBD5-39DD-4923-9060-BB05FA35776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16050" y="274638"/>
            <a:ext cx="7256463"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416050" y="1600200"/>
            <a:ext cx="7270750" cy="4524375"/>
          </a:xfrm>
        </p:spPr>
        <p:txBody>
          <a:bodyPr/>
          <a:lstStyle/>
          <a:p>
            <a:endParaRPr lang="en-US"/>
          </a:p>
        </p:txBody>
      </p:sp>
      <p:sp>
        <p:nvSpPr>
          <p:cNvPr id="4" name="Date Placeholder 3"/>
          <p:cNvSpPr>
            <a:spLocks noGrp="1"/>
          </p:cNvSpPr>
          <p:nvPr>
            <p:ph type="dt" sz="half" idx="10"/>
          </p:nvPr>
        </p:nvSpPr>
        <p:spPr>
          <a:xfrm>
            <a:off x="457200" y="6243638"/>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3638"/>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3638"/>
            <a:ext cx="2133600" cy="47625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88590E-5B73-4A47-A3E6-174A3DFEF44B}" type="datetimeFigureOut">
              <a:rPr lang="en-US" smtClean="0"/>
              <a:t>9/21/2010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1EBD5-39DD-4923-9060-BB05FA35776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88590E-5B73-4A47-A3E6-174A3DFEF44B}" type="datetimeFigureOut">
              <a:rPr lang="en-US" smtClean="0"/>
              <a:t>9/21/2010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1EBD5-39DD-4923-9060-BB05FA35776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88590E-5B73-4A47-A3E6-174A3DFEF44B}" type="datetimeFigureOut">
              <a:rPr lang="en-US" smtClean="0"/>
              <a:t>9/21/2010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1EBD5-39DD-4923-9060-BB05FA35776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88590E-5B73-4A47-A3E6-174A3DFEF44B}" type="datetimeFigureOut">
              <a:rPr lang="en-US" smtClean="0"/>
              <a:t>9/21/2010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A1EBD5-39DD-4923-9060-BB05FA35776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88590E-5B73-4A47-A3E6-174A3DFEF44B}" type="datetimeFigureOut">
              <a:rPr lang="en-US" smtClean="0"/>
              <a:t>9/21/2010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A1EBD5-39DD-4923-9060-BB05FA35776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8590E-5B73-4A47-A3E6-174A3DFEF44B}" type="datetimeFigureOut">
              <a:rPr lang="en-US" smtClean="0"/>
              <a:t>9/21/2010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A1EBD5-39DD-4923-9060-BB05FA35776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88590E-5B73-4A47-A3E6-174A3DFEF44B}" type="datetimeFigureOut">
              <a:rPr lang="en-US" smtClean="0"/>
              <a:t>9/21/2010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1EBD5-39DD-4923-9060-BB05FA35776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88590E-5B73-4A47-A3E6-174A3DFEF44B}" type="datetimeFigureOut">
              <a:rPr lang="en-US" smtClean="0"/>
              <a:t>9/21/2010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1EBD5-39DD-4923-9060-BB05FA35776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8590E-5B73-4A47-A3E6-174A3DFEF44B}" type="datetimeFigureOut">
              <a:rPr lang="en-US" smtClean="0"/>
              <a:t>9/21/2010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A1EBD5-39DD-4923-9060-BB05FA35776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reuters.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600200"/>
            <a:ext cx="8229600" cy="1143000"/>
          </a:xfrm>
        </p:spPr>
        <p:txBody>
          <a:bodyPr>
            <a:normAutofit fontScale="90000"/>
          </a:bodyPr>
          <a:lstStyle/>
          <a:p>
            <a:r>
              <a:rPr lang="en-US" sz="3600" dirty="0" smtClean="0"/>
              <a:t>Chapter 3</a:t>
            </a:r>
            <a:br>
              <a:rPr lang="en-US" sz="3600" dirty="0" smtClean="0"/>
            </a:br>
            <a:r>
              <a:rPr lang="en-US" sz="3600" dirty="0" smtClean="0"/>
              <a:t>Working With Financial Statements</a:t>
            </a:r>
            <a:endParaRPr lang="en-US" sz="3600" dirty="0"/>
          </a:p>
        </p:txBody>
      </p:sp>
      <p:sp>
        <p:nvSpPr>
          <p:cNvPr id="29700" name="Rectangle 4"/>
          <p:cNvSpPr>
            <a:spLocks noChangeArrowheads="1"/>
          </p:cNvSpPr>
          <p:nvPr/>
        </p:nvSpPr>
        <p:spPr bwMode="auto">
          <a:xfrm>
            <a:off x="8610600" y="6445250"/>
            <a:ext cx="385763" cy="260350"/>
          </a:xfrm>
          <a:prstGeom prst="rect">
            <a:avLst/>
          </a:prstGeom>
          <a:noFill/>
          <a:ln w="38100">
            <a:noFill/>
            <a:miter lim="800000"/>
            <a:headEnd/>
            <a:tailEnd/>
          </a:ln>
          <a:effectLst/>
        </p:spPr>
        <p:txBody>
          <a:bodyPr wrap="none">
            <a:spAutoFit/>
          </a:bodyPr>
          <a:lstStyle/>
          <a:p>
            <a:pPr algn="ctr" eaLnBrk="1" hangingPunct="1"/>
            <a:r>
              <a:rPr lang="en-US" sz="1100"/>
              <a:t>3-</a:t>
            </a:r>
            <a:fld id="{5B0737B8-4F57-481F-A84A-9607683D8F14}" type="slidenum">
              <a:rPr lang="en-US" sz="1100"/>
              <a:pPr algn="ctr" eaLnBrk="1" hangingPunct="1"/>
              <a:t>1</a:t>
            </a:fld>
            <a:endParaRPr lang="en-US" sz="11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1600200" y="1752600"/>
            <a:ext cx="7489825" cy="4530725"/>
          </a:xfrm>
        </p:spPr>
        <p:txBody>
          <a:bodyPr/>
          <a:lstStyle/>
          <a:p>
            <a:r>
              <a:rPr lang="en-US" sz="2400"/>
              <a:t>Common-Size Balance Sheets</a:t>
            </a:r>
          </a:p>
          <a:p>
            <a:pPr lvl="1"/>
            <a:r>
              <a:rPr lang="en-US" sz="2100"/>
              <a:t>Compute all accounts as a percent of total assets</a:t>
            </a:r>
          </a:p>
          <a:p>
            <a:r>
              <a:rPr lang="en-US" sz="2400"/>
              <a:t>Common-Size Income Statements</a:t>
            </a:r>
          </a:p>
          <a:p>
            <a:pPr lvl="1"/>
            <a:r>
              <a:rPr lang="en-US" sz="2100"/>
              <a:t>Compute all line items as a percent of sales</a:t>
            </a:r>
          </a:p>
          <a:p>
            <a:r>
              <a:rPr lang="en-US" sz="2400"/>
              <a:t>Standardized statements make it easier to compare financial information, particularly as the company grows</a:t>
            </a:r>
          </a:p>
          <a:p>
            <a:r>
              <a:rPr lang="en-US" sz="2400"/>
              <a:t>They are also useful for comparing companies of different sizes, particularly within the same industry</a:t>
            </a:r>
          </a:p>
          <a:p>
            <a:endParaRPr lang="en-US" sz="2400"/>
          </a:p>
        </p:txBody>
      </p:sp>
      <p:sp>
        <p:nvSpPr>
          <p:cNvPr id="31746" name="Rectangle 2"/>
          <p:cNvSpPr>
            <a:spLocks noGrp="1" noChangeArrowheads="1"/>
          </p:cNvSpPr>
          <p:nvPr>
            <p:ph type="title"/>
          </p:nvPr>
        </p:nvSpPr>
        <p:spPr/>
        <p:txBody>
          <a:bodyPr>
            <a:normAutofit/>
          </a:bodyPr>
          <a:lstStyle/>
          <a:p>
            <a:r>
              <a:rPr lang="en-US" dirty="0"/>
              <a:t>Standardized Financial Statements</a:t>
            </a:r>
          </a:p>
        </p:txBody>
      </p:sp>
      <p:sp>
        <p:nvSpPr>
          <p:cNvPr id="31748" name="Rectangle 4"/>
          <p:cNvSpPr>
            <a:spLocks noChangeArrowheads="1"/>
          </p:cNvSpPr>
          <p:nvPr/>
        </p:nvSpPr>
        <p:spPr bwMode="auto">
          <a:xfrm>
            <a:off x="8610600" y="6445250"/>
            <a:ext cx="385763" cy="260350"/>
          </a:xfrm>
          <a:prstGeom prst="rect">
            <a:avLst/>
          </a:prstGeom>
          <a:noFill/>
          <a:ln w="38100">
            <a:noFill/>
            <a:miter lim="800000"/>
            <a:headEnd/>
            <a:tailEnd/>
          </a:ln>
          <a:effectLst/>
        </p:spPr>
        <p:txBody>
          <a:bodyPr wrap="none">
            <a:spAutoFit/>
          </a:bodyPr>
          <a:lstStyle/>
          <a:p>
            <a:pPr algn="ctr" eaLnBrk="1" hangingPunct="1"/>
            <a:r>
              <a:rPr lang="en-US" sz="1100"/>
              <a:t>3-</a:t>
            </a:r>
            <a:fld id="{99AB2098-C054-43A7-9F47-AFD02CE62C5F}" type="slidenum">
              <a:rPr lang="en-US" sz="1100"/>
              <a:pPr algn="ctr" eaLnBrk="1" hangingPunct="1"/>
              <a:t>10</a:t>
            </a:fld>
            <a:endParaRPr lang="en-US" sz="11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Standardized Financial Statements</a:t>
            </a:r>
            <a:endParaRPr lang="en-US" dirty="0"/>
          </a:p>
        </p:txBody>
      </p:sp>
      <p:pic>
        <p:nvPicPr>
          <p:cNvPr id="77826" name="Picture 2" descr="D:\Digital Image Library\Chap003\ros46129_tb0305.jpg"/>
          <p:cNvPicPr>
            <a:picLocks noGrp="1" noChangeAspect="1" noChangeArrowheads="1"/>
          </p:cNvPicPr>
          <p:nvPr>
            <p:ph idx="1"/>
          </p:nvPr>
        </p:nvPicPr>
        <p:blipFill>
          <a:blip r:embed="rId2" cstate="print"/>
          <a:srcRect/>
          <a:stretch>
            <a:fillRect/>
          </a:stretch>
        </p:blipFill>
        <p:spPr bwMode="auto">
          <a:xfrm>
            <a:off x="1413321" y="1600200"/>
            <a:ext cx="6317358" cy="452596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Standardized Financial Statements</a:t>
            </a:r>
            <a:endParaRPr lang="en-US" dirty="0"/>
          </a:p>
        </p:txBody>
      </p:sp>
      <p:pic>
        <p:nvPicPr>
          <p:cNvPr id="78850" name="Picture 2" descr="D:\Digital Image Library\Chap003\ros46129_tb0306.jpg"/>
          <p:cNvPicPr>
            <a:picLocks noGrp="1" noChangeAspect="1" noChangeArrowheads="1"/>
          </p:cNvPicPr>
          <p:nvPr>
            <p:ph idx="1"/>
          </p:nvPr>
        </p:nvPicPr>
        <p:blipFill>
          <a:blip r:embed="rId2" cstate="print"/>
          <a:srcRect/>
          <a:stretch>
            <a:fillRect/>
          </a:stretch>
        </p:blipFill>
        <p:spPr bwMode="auto">
          <a:xfrm>
            <a:off x="914400" y="2031499"/>
            <a:ext cx="7467600" cy="366336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p:txBody>
          <a:bodyPr/>
          <a:lstStyle/>
          <a:p>
            <a:r>
              <a:rPr lang="en-US" sz="2800"/>
              <a:t>Ratios allow for better comparison through time or between companies</a:t>
            </a:r>
          </a:p>
          <a:p>
            <a:r>
              <a:rPr lang="en-US" sz="2800"/>
              <a:t>As we look at each ratio, ask yourself what the ratio is trying to measure and why that information is important</a:t>
            </a:r>
          </a:p>
          <a:p>
            <a:r>
              <a:rPr lang="en-US" sz="2800"/>
              <a:t>Ratios are used both internally and externally</a:t>
            </a:r>
          </a:p>
        </p:txBody>
      </p:sp>
      <p:sp>
        <p:nvSpPr>
          <p:cNvPr id="32770" name="Rectangle 2"/>
          <p:cNvSpPr>
            <a:spLocks noGrp="1" noChangeArrowheads="1"/>
          </p:cNvSpPr>
          <p:nvPr>
            <p:ph type="title"/>
          </p:nvPr>
        </p:nvSpPr>
        <p:spPr/>
        <p:txBody>
          <a:bodyPr/>
          <a:lstStyle/>
          <a:p>
            <a:r>
              <a:rPr lang="en-US"/>
              <a:t>Ratio Analysis</a:t>
            </a:r>
          </a:p>
        </p:txBody>
      </p:sp>
      <p:sp>
        <p:nvSpPr>
          <p:cNvPr id="32773" name="Rectangle 5"/>
          <p:cNvSpPr>
            <a:spLocks noChangeArrowheads="1"/>
          </p:cNvSpPr>
          <p:nvPr/>
        </p:nvSpPr>
        <p:spPr bwMode="auto">
          <a:xfrm>
            <a:off x="8610600" y="6445250"/>
            <a:ext cx="385763" cy="260350"/>
          </a:xfrm>
          <a:prstGeom prst="rect">
            <a:avLst/>
          </a:prstGeom>
          <a:noFill/>
          <a:ln w="38100">
            <a:noFill/>
            <a:miter lim="800000"/>
            <a:headEnd/>
            <a:tailEnd/>
          </a:ln>
          <a:effectLst/>
        </p:spPr>
        <p:txBody>
          <a:bodyPr wrap="none">
            <a:spAutoFit/>
          </a:bodyPr>
          <a:lstStyle/>
          <a:p>
            <a:pPr algn="ctr" eaLnBrk="1" hangingPunct="1"/>
            <a:r>
              <a:rPr lang="en-US" sz="1100"/>
              <a:t>3-</a:t>
            </a:r>
            <a:fld id="{D8D72703-1574-4490-AAF7-E55B5BE230A3}" type="slidenum">
              <a:rPr lang="en-US" sz="1100"/>
              <a:pPr algn="ctr" eaLnBrk="1" hangingPunct="1"/>
              <a:t>13</a:t>
            </a:fld>
            <a:endParaRPr lang="en-US" sz="11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p:txBody>
          <a:bodyPr/>
          <a:lstStyle/>
          <a:p>
            <a:r>
              <a:rPr lang="en-US"/>
              <a:t>Short-term solvency or liquidity ratios</a:t>
            </a:r>
          </a:p>
          <a:p>
            <a:r>
              <a:rPr lang="en-US"/>
              <a:t>Long-term solvency or financial leverage ratios</a:t>
            </a:r>
          </a:p>
          <a:p>
            <a:r>
              <a:rPr lang="en-US"/>
              <a:t>Asset management or turnover ratios</a:t>
            </a:r>
          </a:p>
          <a:p>
            <a:r>
              <a:rPr lang="en-US"/>
              <a:t>Profitability ratios</a:t>
            </a:r>
          </a:p>
          <a:p>
            <a:r>
              <a:rPr lang="en-US"/>
              <a:t>Market value ratios</a:t>
            </a:r>
          </a:p>
        </p:txBody>
      </p:sp>
      <p:sp>
        <p:nvSpPr>
          <p:cNvPr id="33794" name="Rectangle 2"/>
          <p:cNvSpPr>
            <a:spLocks noGrp="1" noChangeArrowheads="1"/>
          </p:cNvSpPr>
          <p:nvPr>
            <p:ph type="title"/>
          </p:nvPr>
        </p:nvSpPr>
        <p:spPr/>
        <p:txBody>
          <a:bodyPr/>
          <a:lstStyle/>
          <a:p>
            <a:r>
              <a:rPr lang="en-US" dirty="0"/>
              <a:t>Categories of Financial Ratios</a:t>
            </a:r>
          </a:p>
        </p:txBody>
      </p:sp>
      <p:sp>
        <p:nvSpPr>
          <p:cNvPr id="33796" name="Rectangle 4"/>
          <p:cNvSpPr>
            <a:spLocks noChangeArrowheads="1"/>
          </p:cNvSpPr>
          <p:nvPr/>
        </p:nvSpPr>
        <p:spPr bwMode="auto">
          <a:xfrm>
            <a:off x="8572500" y="6445250"/>
            <a:ext cx="463550" cy="260350"/>
          </a:xfrm>
          <a:prstGeom prst="rect">
            <a:avLst/>
          </a:prstGeom>
          <a:noFill/>
          <a:ln w="38100">
            <a:noFill/>
            <a:miter lim="800000"/>
            <a:headEnd/>
            <a:tailEnd/>
          </a:ln>
          <a:effectLst/>
        </p:spPr>
        <p:txBody>
          <a:bodyPr wrap="none">
            <a:spAutoFit/>
          </a:bodyPr>
          <a:lstStyle/>
          <a:p>
            <a:pPr algn="ctr" eaLnBrk="1" hangingPunct="1"/>
            <a:r>
              <a:rPr lang="en-US" sz="1100"/>
              <a:t>3-</a:t>
            </a:r>
            <a:fld id="{BDD8394B-C6FA-4442-AD01-CB8F1098417B}" type="slidenum">
              <a:rPr lang="en-US" sz="1100"/>
              <a:pPr algn="ctr" eaLnBrk="1" hangingPunct="1"/>
              <a:t>14</a:t>
            </a:fld>
            <a:endParaRPr lang="en-US" sz="11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Categories of Financial Ratios</a:t>
            </a:r>
            <a:endParaRPr lang="en-US" dirty="0"/>
          </a:p>
        </p:txBody>
      </p:sp>
      <p:pic>
        <p:nvPicPr>
          <p:cNvPr id="79874" name="Picture 2" descr="D:\Digital Image Library\Chap003\ros46129_tb0308.jpg"/>
          <p:cNvPicPr>
            <a:picLocks noGrp="1" noChangeAspect="1" noChangeArrowheads="1"/>
          </p:cNvPicPr>
          <p:nvPr>
            <p:ph idx="1"/>
          </p:nvPr>
        </p:nvPicPr>
        <p:blipFill>
          <a:blip r:embed="rId2" cstate="print"/>
          <a:srcRect/>
          <a:stretch>
            <a:fillRect/>
          </a:stretch>
        </p:blipFill>
        <p:spPr bwMode="auto">
          <a:xfrm>
            <a:off x="914400" y="1600200"/>
            <a:ext cx="7696200" cy="47244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1676400" y="1676400"/>
            <a:ext cx="7159625" cy="4530725"/>
          </a:xfrm>
        </p:spPr>
        <p:txBody>
          <a:bodyPr/>
          <a:lstStyle/>
          <a:p>
            <a:pPr>
              <a:lnSpc>
                <a:spcPct val="80000"/>
              </a:lnSpc>
            </a:pPr>
            <a:r>
              <a:rPr lang="en-US" sz="2800" dirty="0"/>
              <a:t>Current Ratio = CA / </a:t>
            </a:r>
            <a:r>
              <a:rPr lang="en-US" sz="2800" dirty="0" smtClean="0"/>
              <a:t>CL =</a:t>
            </a:r>
            <a:r>
              <a:rPr lang="en-US" sz="2400" dirty="0" smtClean="0"/>
              <a:t> </a:t>
            </a:r>
            <a:r>
              <a:rPr lang="en-US" sz="2400" dirty="0"/>
              <a:t>1.31</a:t>
            </a:r>
            <a:r>
              <a:rPr lang="en-US" sz="2400" dirty="0" smtClean="0"/>
              <a:t> times</a:t>
            </a:r>
          </a:p>
          <a:p>
            <a:pPr>
              <a:lnSpc>
                <a:spcPct val="80000"/>
              </a:lnSpc>
            </a:pPr>
            <a:r>
              <a:rPr lang="en-US" sz="2800" dirty="0" smtClean="0"/>
              <a:t>Quick </a:t>
            </a:r>
            <a:r>
              <a:rPr lang="en-US" sz="2800" dirty="0"/>
              <a:t>Ratio = (CA – Inventory) / </a:t>
            </a:r>
            <a:r>
              <a:rPr lang="en-US" sz="2800" dirty="0" smtClean="0"/>
              <a:t>CL =</a:t>
            </a:r>
            <a:r>
              <a:rPr lang="en-US" sz="2400" dirty="0" smtClean="0"/>
              <a:t>0.53 times</a:t>
            </a:r>
            <a:endParaRPr lang="en-US" sz="2400" dirty="0"/>
          </a:p>
          <a:p>
            <a:pPr>
              <a:lnSpc>
                <a:spcPct val="80000"/>
              </a:lnSpc>
            </a:pPr>
            <a:r>
              <a:rPr lang="en-US" sz="2800" dirty="0"/>
              <a:t>Cash Ratio = Cash / </a:t>
            </a:r>
            <a:r>
              <a:rPr lang="en-US" sz="2800" dirty="0" smtClean="0"/>
              <a:t>CL =0.18</a:t>
            </a:r>
            <a:endParaRPr lang="en-US" sz="2800" dirty="0"/>
          </a:p>
          <a:p>
            <a:pPr>
              <a:lnSpc>
                <a:spcPct val="80000"/>
              </a:lnSpc>
            </a:pPr>
            <a:r>
              <a:rPr lang="en-US" sz="2800" dirty="0" smtClean="0"/>
              <a:t>NWC </a:t>
            </a:r>
            <a:r>
              <a:rPr lang="en-US" sz="2800" dirty="0"/>
              <a:t>to Total Assets = NWC / </a:t>
            </a:r>
            <a:r>
              <a:rPr lang="en-US" sz="2800" dirty="0" smtClean="0"/>
              <a:t>TA =0.05=5%</a:t>
            </a:r>
            <a:endParaRPr lang="en-US" sz="2800" dirty="0"/>
          </a:p>
        </p:txBody>
      </p:sp>
      <p:sp>
        <p:nvSpPr>
          <p:cNvPr id="39938" name="Rectangle 2"/>
          <p:cNvSpPr>
            <a:spLocks noGrp="1" noChangeArrowheads="1"/>
          </p:cNvSpPr>
          <p:nvPr>
            <p:ph type="title"/>
          </p:nvPr>
        </p:nvSpPr>
        <p:spPr/>
        <p:txBody>
          <a:bodyPr/>
          <a:lstStyle/>
          <a:p>
            <a:r>
              <a:rPr lang="en-US"/>
              <a:t>Computing Liquidity Ratios</a:t>
            </a:r>
          </a:p>
        </p:txBody>
      </p:sp>
      <p:sp>
        <p:nvSpPr>
          <p:cNvPr id="39941" name="Rectangle 5"/>
          <p:cNvSpPr>
            <a:spLocks noChangeArrowheads="1"/>
          </p:cNvSpPr>
          <p:nvPr/>
        </p:nvSpPr>
        <p:spPr bwMode="auto">
          <a:xfrm>
            <a:off x="8572500" y="6445250"/>
            <a:ext cx="463550" cy="260350"/>
          </a:xfrm>
          <a:prstGeom prst="rect">
            <a:avLst/>
          </a:prstGeom>
          <a:noFill/>
          <a:ln w="38100">
            <a:noFill/>
            <a:miter lim="800000"/>
            <a:headEnd/>
            <a:tailEnd/>
          </a:ln>
          <a:effectLst/>
        </p:spPr>
        <p:txBody>
          <a:bodyPr wrap="none">
            <a:spAutoFit/>
          </a:bodyPr>
          <a:lstStyle/>
          <a:p>
            <a:pPr algn="ctr" eaLnBrk="1" hangingPunct="1"/>
            <a:r>
              <a:rPr lang="en-US" sz="1100"/>
              <a:t>3-</a:t>
            </a:r>
            <a:fld id="{7853C91E-963E-4E65-B944-9B793A2BB1F4}" type="slidenum">
              <a:rPr lang="en-US" sz="1100"/>
              <a:pPr algn="ctr" eaLnBrk="1" hangingPunct="1"/>
              <a:t>16</a:t>
            </a:fld>
            <a:endParaRPr lang="en-US" sz="11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1447800" y="1870075"/>
            <a:ext cx="7388225" cy="4530725"/>
          </a:xfrm>
        </p:spPr>
        <p:txBody>
          <a:bodyPr/>
          <a:lstStyle/>
          <a:p>
            <a:r>
              <a:rPr lang="en-US" sz="2800"/>
              <a:t>Total Debt Ratio = (TA – TE) / TA</a:t>
            </a:r>
          </a:p>
          <a:p>
            <a:pPr lvl="1"/>
            <a:r>
              <a:rPr lang="en-US" sz="2400"/>
              <a:t>(5,394 – 2,556) / 5,394 = 52.61%</a:t>
            </a:r>
          </a:p>
          <a:p>
            <a:r>
              <a:rPr lang="en-US" sz="2800"/>
              <a:t>Debt/Equity = TD / TE</a:t>
            </a:r>
          </a:p>
          <a:p>
            <a:pPr lvl="1"/>
            <a:r>
              <a:rPr lang="en-US" sz="2400"/>
              <a:t>(5,394 – 2,556) / 2,556 = 1.11 times</a:t>
            </a:r>
          </a:p>
          <a:p>
            <a:r>
              <a:rPr lang="en-US" sz="2800"/>
              <a:t>Equity Multiplier = TA / TE = 1 + D/E</a:t>
            </a:r>
          </a:p>
          <a:p>
            <a:pPr lvl="1"/>
            <a:r>
              <a:rPr lang="en-US" sz="2400"/>
              <a:t>1 + 1.11 = 2.11</a:t>
            </a:r>
          </a:p>
          <a:p>
            <a:r>
              <a:rPr lang="en-US" sz="2800"/>
              <a:t>Long-term debt ratio = LTD / (LTD + TE)</a:t>
            </a:r>
          </a:p>
          <a:p>
            <a:pPr lvl="1"/>
            <a:r>
              <a:rPr lang="en-US" sz="2400"/>
              <a:t>843 / (843 + 2,556) = 24.80%</a:t>
            </a:r>
          </a:p>
        </p:txBody>
      </p:sp>
      <p:sp>
        <p:nvSpPr>
          <p:cNvPr id="43010" name="Rectangle 2"/>
          <p:cNvSpPr>
            <a:spLocks noGrp="1" noChangeArrowheads="1"/>
          </p:cNvSpPr>
          <p:nvPr>
            <p:ph type="title"/>
          </p:nvPr>
        </p:nvSpPr>
        <p:spPr/>
        <p:txBody>
          <a:bodyPr>
            <a:normAutofit fontScale="90000"/>
          </a:bodyPr>
          <a:lstStyle/>
          <a:p>
            <a:r>
              <a:rPr lang="en-US"/>
              <a:t>Computing Long-term Solvency Ratios</a:t>
            </a:r>
          </a:p>
        </p:txBody>
      </p:sp>
      <p:sp>
        <p:nvSpPr>
          <p:cNvPr id="43013" name="Rectangle 5"/>
          <p:cNvSpPr>
            <a:spLocks noChangeArrowheads="1"/>
          </p:cNvSpPr>
          <p:nvPr/>
        </p:nvSpPr>
        <p:spPr bwMode="auto">
          <a:xfrm>
            <a:off x="8610600" y="6445250"/>
            <a:ext cx="385763" cy="260350"/>
          </a:xfrm>
          <a:prstGeom prst="rect">
            <a:avLst/>
          </a:prstGeom>
          <a:noFill/>
          <a:ln w="38100">
            <a:noFill/>
            <a:miter lim="800000"/>
            <a:headEnd/>
            <a:tailEnd/>
          </a:ln>
          <a:effectLst/>
        </p:spPr>
        <p:txBody>
          <a:bodyPr wrap="none">
            <a:spAutoFit/>
          </a:bodyPr>
          <a:lstStyle/>
          <a:p>
            <a:pPr algn="ctr" eaLnBrk="1" hangingPunct="1"/>
            <a:r>
              <a:rPr lang="en-US" sz="1100"/>
              <a:t>3-</a:t>
            </a:r>
            <a:fld id="{9E533C51-ED3E-48D9-AED0-801CAFB2E70C}" type="slidenum">
              <a:rPr lang="en-US" sz="1100"/>
              <a:pPr algn="ctr" eaLnBrk="1" hangingPunct="1"/>
              <a:t>17</a:t>
            </a:fld>
            <a:endParaRPr lang="en-US" sz="11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p:txBody>
          <a:bodyPr/>
          <a:lstStyle/>
          <a:p>
            <a:r>
              <a:rPr lang="en-US" dirty="0"/>
              <a:t>Times Interest Earned = EBIT / </a:t>
            </a:r>
            <a:r>
              <a:rPr lang="en-US" dirty="0" smtClean="0"/>
              <a:t>Interest=4.9 times</a:t>
            </a:r>
            <a:endParaRPr lang="en-US" dirty="0"/>
          </a:p>
          <a:p>
            <a:r>
              <a:rPr lang="en-US" dirty="0" smtClean="0"/>
              <a:t>Cash </a:t>
            </a:r>
            <a:r>
              <a:rPr lang="en-US" dirty="0"/>
              <a:t>Coverage = (EBIT + Depreciation) / </a:t>
            </a:r>
            <a:r>
              <a:rPr lang="en-US" dirty="0" smtClean="0"/>
              <a:t>Interest =6.9 </a:t>
            </a:r>
            <a:r>
              <a:rPr lang="en-US" dirty="0"/>
              <a:t>times</a:t>
            </a:r>
          </a:p>
        </p:txBody>
      </p:sp>
      <p:sp>
        <p:nvSpPr>
          <p:cNvPr id="45058" name="Rectangle 2"/>
          <p:cNvSpPr>
            <a:spLocks noGrp="1" noChangeArrowheads="1"/>
          </p:cNvSpPr>
          <p:nvPr>
            <p:ph type="title"/>
          </p:nvPr>
        </p:nvSpPr>
        <p:spPr/>
        <p:txBody>
          <a:bodyPr/>
          <a:lstStyle/>
          <a:p>
            <a:r>
              <a:rPr lang="en-US"/>
              <a:t>Computing Coverage Ratios</a:t>
            </a:r>
          </a:p>
        </p:txBody>
      </p:sp>
      <p:sp>
        <p:nvSpPr>
          <p:cNvPr id="45061" name="Rectangle 5"/>
          <p:cNvSpPr>
            <a:spLocks noChangeArrowheads="1"/>
          </p:cNvSpPr>
          <p:nvPr/>
        </p:nvSpPr>
        <p:spPr bwMode="auto">
          <a:xfrm>
            <a:off x="8610600" y="6445250"/>
            <a:ext cx="385763" cy="260350"/>
          </a:xfrm>
          <a:prstGeom prst="rect">
            <a:avLst/>
          </a:prstGeom>
          <a:noFill/>
          <a:ln w="38100">
            <a:noFill/>
            <a:miter lim="800000"/>
            <a:headEnd/>
            <a:tailEnd/>
          </a:ln>
          <a:effectLst/>
        </p:spPr>
        <p:txBody>
          <a:bodyPr wrap="none">
            <a:spAutoFit/>
          </a:bodyPr>
          <a:lstStyle/>
          <a:p>
            <a:pPr algn="ctr" eaLnBrk="1" hangingPunct="1"/>
            <a:r>
              <a:rPr lang="en-US" sz="1100"/>
              <a:t>3-</a:t>
            </a:r>
            <a:fld id="{05B7E544-F602-4D8F-8E09-4229F05BF663}" type="slidenum">
              <a:rPr lang="en-US" sz="1100"/>
              <a:pPr algn="ctr" eaLnBrk="1" hangingPunct="1"/>
              <a:t>18</a:t>
            </a:fld>
            <a:endParaRPr lang="en-US" sz="11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p:txBody>
          <a:bodyPr/>
          <a:lstStyle/>
          <a:p>
            <a:r>
              <a:rPr lang="en-US" dirty="0"/>
              <a:t>Inventory Turnover = Cost of Goods Sold / </a:t>
            </a:r>
            <a:r>
              <a:rPr lang="en-US" dirty="0" smtClean="0"/>
              <a:t>Inventory =3.2 </a:t>
            </a:r>
            <a:r>
              <a:rPr lang="en-US" dirty="0"/>
              <a:t>times</a:t>
            </a:r>
          </a:p>
          <a:p>
            <a:r>
              <a:rPr lang="en-US" dirty="0"/>
              <a:t>Days’ Sales in Inventory = 365 / Inventory </a:t>
            </a:r>
            <a:r>
              <a:rPr lang="en-US" dirty="0" smtClean="0"/>
              <a:t>Turnover </a:t>
            </a:r>
            <a:r>
              <a:rPr lang="en-US" dirty="0"/>
              <a:t>= </a:t>
            </a:r>
            <a:r>
              <a:rPr lang="en-US" dirty="0" smtClean="0"/>
              <a:t>114 </a:t>
            </a:r>
            <a:r>
              <a:rPr lang="en-US" dirty="0"/>
              <a:t>days</a:t>
            </a:r>
          </a:p>
        </p:txBody>
      </p:sp>
      <p:sp>
        <p:nvSpPr>
          <p:cNvPr id="47106" name="Rectangle 2"/>
          <p:cNvSpPr>
            <a:spLocks noGrp="1" noChangeArrowheads="1"/>
          </p:cNvSpPr>
          <p:nvPr>
            <p:ph type="title"/>
          </p:nvPr>
        </p:nvSpPr>
        <p:spPr/>
        <p:txBody>
          <a:bodyPr/>
          <a:lstStyle/>
          <a:p>
            <a:r>
              <a:rPr lang="en-US"/>
              <a:t>Computing Inventory Ratios</a:t>
            </a:r>
          </a:p>
        </p:txBody>
      </p:sp>
      <p:sp>
        <p:nvSpPr>
          <p:cNvPr id="47109" name="Rectangle 5"/>
          <p:cNvSpPr>
            <a:spLocks noChangeArrowheads="1"/>
          </p:cNvSpPr>
          <p:nvPr/>
        </p:nvSpPr>
        <p:spPr bwMode="auto">
          <a:xfrm>
            <a:off x="8610600" y="6445250"/>
            <a:ext cx="385763" cy="260350"/>
          </a:xfrm>
          <a:prstGeom prst="rect">
            <a:avLst/>
          </a:prstGeom>
          <a:noFill/>
          <a:ln w="38100">
            <a:noFill/>
            <a:miter lim="800000"/>
            <a:headEnd/>
            <a:tailEnd/>
          </a:ln>
          <a:effectLst/>
        </p:spPr>
        <p:txBody>
          <a:bodyPr wrap="none">
            <a:spAutoFit/>
          </a:bodyPr>
          <a:lstStyle/>
          <a:p>
            <a:pPr algn="ctr" eaLnBrk="1" hangingPunct="1"/>
            <a:r>
              <a:rPr lang="en-US" sz="1100"/>
              <a:t>3-</a:t>
            </a:r>
            <a:fld id="{7D802CD8-678A-4A94-A4A9-8366FF8EFA6B}" type="slidenum">
              <a:rPr lang="en-US" sz="1100"/>
              <a:pPr algn="ctr" eaLnBrk="1" hangingPunct="1"/>
              <a:t>19</a:t>
            </a:fld>
            <a:endParaRPr lang="en-US" sz="11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p:txBody>
          <a:bodyPr/>
          <a:lstStyle/>
          <a:p>
            <a:r>
              <a:rPr lang="en-US" sz="2400"/>
              <a:t>Understand sources and uses of cash and the Statement of Cash Flows</a:t>
            </a:r>
          </a:p>
          <a:p>
            <a:r>
              <a:rPr lang="en-US" sz="2400"/>
              <a:t>Know how to standardize financial statements for comparison purposes</a:t>
            </a:r>
          </a:p>
          <a:p>
            <a:r>
              <a:rPr lang="en-US" sz="2400"/>
              <a:t>Know how to compute and interpret important financial ratios</a:t>
            </a:r>
          </a:p>
          <a:p>
            <a:r>
              <a:rPr lang="en-US" sz="2400"/>
              <a:t>Be able to compute and interpret the Du Pont Identity</a:t>
            </a:r>
          </a:p>
          <a:p>
            <a:r>
              <a:rPr lang="en-US" sz="2400"/>
              <a:t>Understand the problems and pitfalls in financial statement analysis</a:t>
            </a:r>
          </a:p>
        </p:txBody>
      </p:sp>
      <p:sp>
        <p:nvSpPr>
          <p:cNvPr id="29698" name="Rectangle 2"/>
          <p:cNvSpPr>
            <a:spLocks noGrp="1" noChangeArrowheads="1"/>
          </p:cNvSpPr>
          <p:nvPr>
            <p:ph type="title"/>
          </p:nvPr>
        </p:nvSpPr>
        <p:spPr/>
        <p:txBody>
          <a:bodyPr/>
          <a:lstStyle/>
          <a:p>
            <a:r>
              <a:rPr lang="en-US" dirty="0"/>
              <a:t>Key Concepts and Skills</a:t>
            </a:r>
          </a:p>
        </p:txBody>
      </p:sp>
      <p:sp>
        <p:nvSpPr>
          <p:cNvPr id="29700" name="Rectangle 4"/>
          <p:cNvSpPr>
            <a:spLocks noChangeArrowheads="1"/>
          </p:cNvSpPr>
          <p:nvPr/>
        </p:nvSpPr>
        <p:spPr bwMode="auto">
          <a:xfrm>
            <a:off x="8610600" y="6445250"/>
            <a:ext cx="385763" cy="260350"/>
          </a:xfrm>
          <a:prstGeom prst="rect">
            <a:avLst/>
          </a:prstGeom>
          <a:noFill/>
          <a:ln w="38100">
            <a:noFill/>
            <a:miter lim="800000"/>
            <a:headEnd/>
            <a:tailEnd/>
          </a:ln>
          <a:effectLst/>
        </p:spPr>
        <p:txBody>
          <a:bodyPr wrap="none">
            <a:spAutoFit/>
          </a:bodyPr>
          <a:lstStyle/>
          <a:p>
            <a:pPr algn="ctr" eaLnBrk="1" hangingPunct="1"/>
            <a:r>
              <a:rPr lang="en-US" sz="1100"/>
              <a:t>3-</a:t>
            </a:r>
            <a:fld id="{5B0737B8-4F57-481F-A84A-9607683D8F14}" type="slidenum">
              <a:rPr lang="en-US" sz="1100"/>
              <a:pPr algn="ctr" eaLnBrk="1" hangingPunct="1"/>
              <a:t>2</a:t>
            </a:fld>
            <a:endParaRPr lang="en-US" sz="11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p:txBody>
          <a:bodyPr/>
          <a:lstStyle/>
          <a:p>
            <a:r>
              <a:rPr lang="en-US" dirty="0"/>
              <a:t>Receivables Turnover = Sales / Accounts </a:t>
            </a:r>
            <a:r>
              <a:rPr lang="en-US" dirty="0" smtClean="0"/>
              <a:t>Receivable =12.3 </a:t>
            </a:r>
            <a:r>
              <a:rPr lang="en-US" dirty="0"/>
              <a:t>times</a:t>
            </a:r>
          </a:p>
          <a:p>
            <a:r>
              <a:rPr lang="en-US" dirty="0"/>
              <a:t>Days’ Sales in Receivables = 365 / Receivables </a:t>
            </a:r>
            <a:r>
              <a:rPr lang="en-US" dirty="0" smtClean="0"/>
              <a:t>Turnover=30 </a:t>
            </a:r>
            <a:r>
              <a:rPr lang="en-US" dirty="0"/>
              <a:t>days</a:t>
            </a:r>
          </a:p>
          <a:p>
            <a:endParaRPr lang="en-US" dirty="0"/>
          </a:p>
        </p:txBody>
      </p:sp>
      <p:sp>
        <p:nvSpPr>
          <p:cNvPr id="51202" name="Rectangle 2"/>
          <p:cNvSpPr>
            <a:spLocks noGrp="1" noChangeArrowheads="1"/>
          </p:cNvSpPr>
          <p:nvPr>
            <p:ph type="title"/>
          </p:nvPr>
        </p:nvSpPr>
        <p:spPr/>
        <p:txBody>
          <a:bodyPr>
            <a:normAutofit/>
          </a:bodyPr>
          <a:lstStyle/>
          <a:p>
            <a:r>
              <a:rPr lang="en-US"/>
              <a:t>Computing Receivables Ratios</a:t>
            </a:r>
          </a:p>
        </p:txBody>
      </p:sp>
      <p:sp>
        <p:nvSpPr>
          <p:cNvPr id="51205" name="Rectangle 5"/>
          <p:cNvSpPr>
            <a:spLocks noChangeArrowheads="1"/>
          </p:cNvSpPr>
          <p:nvPr/>
        </p:nvSpPr>
        <p:spPr bwMode="auto">
          <a:xfrm>
            <a:off x="8610600" y="6445250"/>
            <a:ext cx="385763" cy="260350"/>
          </a:xfrm>
          <a:prstGeom prst="rect">
            <a:avLst/>
          </a:prstGeom>
          <a:noFill/>
          <a:ln w="38100">
            <a:noFill/>
            <a:miter lim="800000"/>
            <a:headEnd/>
            <a:tailEnd/>
          </a:ln>
          <a:effectLst/>
        </p:spPr>
        <p:txBody>
          <a:bodyPr wrap="none">
            <a:spAutoFit/>
          </a:bodyPr>
          <a:lstStyle/>
          <a:p>
            <a:pPr algn="ctr" eaLnBrk="1" hangingPunct="1"/>
            <a:r>
              <a:rPr lang="en-US" sz="1100"/>
              <a:t>3-</a:t>
            </a:r>
            <a:fld id="{3666BB9A-EDA7-452C-8E34-DFA12666A3B8}" type="slidenum">
              <a:rPr lang="en-US" sz="1100"/>
              <a:pPr algn="ctr" eaLnBrk="1" hangingPunct="1"/>
              <a:t>20</a:t>
            </a:fld>
            <a:endParaRPr lang="en-US" sz="11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p:txBody>
          <a:bodyPr/>
          <a:lstStyle/>
          <a:p>
            <a:pPr>
              <a:lnSpc>
                <a:spcPct val="90000"/>
              </a:lnSpc>
            </a:pPr>
            <a:r>
              <a:rPr lang="en-US" sz="2800" dirty="0"/>
              <a:t>Total Asset Turnover = Sales / Total </a:t>
            </a:r>
            <a:r>
              <a:rPr lang="en-US" sz="2800" dirty="0" smtClean="0"/>
              <a:t>Assets</a:t>
            </a:r>
            <a:r>
              <a:rPr lang="en-US" sz="2400" dirty="0" smtClean="0"/>
              <a:t>= 0.64</a:t>
            </a:r>
            <a:endParaRPr lang="en-US" sz="2400" dirty="0"/>
          </a:p>
          <a:p>
            <a:pPr lvl="1">
              <a:lnSpc>
                <a:spcPct val="90000"/>
              </a:lnSpc>
            </a:pPr>
            <a:r>
              <a:rPr lang="en-US" sz="2400" dirty="0"/>
              <a:t>It is not unusual for TAT &lt; 1, especially if a firm has a large amount of fixed assets</a:t>
            </a:r>
          </a:p>
          <a:p>
            <a:pPr>
              <a:lnSpc>
                <a:spcPct val="90000"/>
              </a:lnSpc>
            </a:pPr>
            <a:r>
              <a:rPr lang="en-US" sz="2800" dirty="0"/>
              <a:t>NWC Turnover = Sales / </a:t>
            </a:r>
            <a:r>
              <a:rPr lang="en-US" sz="2800" dirty="0" smtClean="0"/>
              <a:t>NWC </a:t>
            </a:r>
            <a:r>
              <a:rPr lang="en-US" sz="2400" dirty="0" smtClean="0"/>
              <a:t>= 13.8 </a:t>
            </a:r>
            <a:r>
              <a:rPr lang="en-US" sz="2400" dirty="0"/>
              <a:t>times</a:t>
            </a:r>
          </a:p>
          <a:p>
            <a:pPr>
              <a:lnSpc>
                <a:spcPct val="90000"/>
              </a:lnSpc>
            </a:pPr>
            <a:r>
              <a:rPr lang="en-US" sz="2800" dirty="0"/>
              <a:t>Fixed Asset Turnover = Sales / </a:t>
            </a:r>
            <a:r>
              <a:rPr lang="en-US" sz="2800" dirty="0" smtClean="0"/>
              <a:t>NFA =0.8</a:t>
            </a:r>
            <a:r>
              <a:rPr lang="en-US" sz="2400" dirty="0" smtClean="0"/>
              <a:t> </a:t>
            </a:r>
            <a:r>
              <a:rPr lang="en-US" sz="2400" dirty="0"/>
              <a:t>times</a:t>
            </a:r>
          </a:p>
        </p:txBody>
      </p:sp>
      <p:sp>
        <p:nvSpPr>
          <p:cNvPr id="53250" name="Rectangle 2"/>
          <p:cNvSpPr>
            <a:spLocks noGrp="1" noChangeArrowheads="1"/>
          </p:cNvSpPr>
          <p:nvPr>
            <p:ph type="title"/>
          </p:nvPr>
        </p:nvSpPr>
        <p:spPr/>
        <p:txBody>
          <a:bodyPr>
            <a:normAutofit/>
          </a:bodyPr>
          <a:lstStyle/>
          <a:p>
            <a:r>
              <a:rPr lang="en-US"/>
              <a:t>Computing Total Asset Turnover</a:t>
            </a:r>
          </a:p>
        </p:txBody>
      </p:sp>
      <p:sp>
        <p:nvSpPr>
          <p:cNvPr id="53253" name="Rectangle 5"/>
          <p:cNvSpPr>
            <a:spLocks noChangeArrowheads="1"/>
          </p:cNvSpPr>
          <p:nvPr/>
        </p:nvSpPr>
        <p:spPr bwMode="auto">
          <a:xfrm>
            <a:off x="8610600" y="6445250"/>
            <a:ext cx="385763" cy="260350"/>
          </a:xfrm>
          <a:prstGeom prst="rect">
            <a:avLst/>
          </a:prstGeom>
          <a:noFill/>
          <a:ln w="38100">
            <a:noFill/>
            <a:miter lim="800000"/>
            <a:headEnd/>
            <a:tailEnd/>
          </a:ln>
          <a:effectLst/>
        </p:spPr>
        <p:txBody>
          <a:bodyPr wrap="none">
            <a:spAutoFit/>
          </a:bodyPr>
          <a:lstStyle/>
          <a:p>
            <a:pPr algn="ctr" eaLnBrk="1" hangingPunct="1"/>
            <a:r>
              <a:rPr lang="en-US" sz="1100"/>
              <a:t>3-</a:t>
            </a:r>
            <a:fld id="{F8C53F2C-52F6-4E9A-8AA1-7586821E9502}" type="slidenum">
              <a:rPr lang="en-US" sz="1100"/>
              <a:pPr algn="ctr" eaLnBrk="1" hangingPunct="1"/>
              <a:t>21</a:t>
            </a:fld>
            <a:endParaRPr lang="en-US" sz="11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p:txBody>
          <a:bodyPr/>
          <a:lstStyle/>
          <a:p>
            <a:r>
              <a:rPr lang="en-US" dirty="0"/>
              <a:t>Profit Margin = Net Income / </a:t>
            </a:r>
            <a:r>
              <a:rPr lang="en-US" dirty="0" smtClean="0"/>
              <a:t>Sales=15.7%</a:t>
            </a:r>
            <a:endParaRPr lang="en-US" dirty="0"/>
          </a:p>
          <a:p>
            <a:r>
              <a:rPr lang="en-US" dirty="0"/>
              <a:t>Return on Assets (ROA) = Net Income / Total </a:t>
            </a:r>
            <a:r>
              <a:rPr lang="en-US" dirty="0" smtClean="0"/>
              <a:t>Assets =10.12%</a:t>
            </a:r>
            <a:endParaRPr lang="en-US" dirty="0"/>
          </a:p>
          <a:p>
            <a:r>
              <a:rPr lang="en-US" dirty="0"/>
              <a:t>Return on Equity (ROE) = Net Income / Total </a:t>
            </a:r>
            <a:r>
              <a:rPr lang="en-US" dirty="0" smtClean="0"/>
              <a:t>Equity =14%</a:t>
            </a:r>
            <a:endParaRPr lang="en-US" dirty="0"/>
          </a:p>
        </p:txBody>
      </p:sp>
      <p:sp>
        <p:nvSpPr>
          <p:cNvPr id="55298" name="Rectangle 2"/>
          <p:cNvSpPr>
            <a:spLocks noGrp="1" noChangeArrowheads="1"/>
          </p:cNvSpPr>
          <p:nvPr>
            <p:ph type="title"/>
          </p:nvPr>
        </p:nvSpPr>
        <p:spPr/>
        <p:txBody>
          <a:bodyPr>
            <a:normAutofit/>
          </a:bodyPr>
          <a:lstStyle/>
          <a:p>
            <a:r>
              <a:rPr lang="en-US"/>
              <a:t>Computing Profitability Measures</a:t>
            </a:r>
          </a:p>
        </p:txBody>
      </p:sp>
      <p:sp>
        <p:nvSpPr>
          <p:cNvPr id="55301" name="Rectangle 5"/>
          <p:cNvSpPr>
            <a:spLocks noChangeArrowheads="1"/>
          </p:cNvSpPr>
          <p:nvPr/>
        </p:nvSpPr>
        <p:spPr bwMode="auto">
          <a:xfrm>
            <a:off x="8610600" y="6445250"/>
            <a:ext cx="385763" cy="260350"/>
          </a:xfrm>
          <a:prstGeom prst="rect">
            <a:avLst/>
          </a:prstGeom>
          <a:noFill/>
          <a:ln w="38100">
            <a:noFill/>
            <a:miter lim="800000"/>
            <a:headEnd/>
            <a:tailEnd/>
          </a:ln>
          <a:effectLst/>
        </p:spPr>
        <p:txBody>
          <a:bodyPr wrap="none">
            <a:spAutoFit/>
          </a:bodyPr>
          <a:lstStyle/>
          <a:p>
            <a:pPr algn="ctr" eaLnBrk="1" hangingPunct="1"/>
            <a:r>
              <a:rPr lang="en-US" sz="1100"/>
              <a:t>3-</a:t>
            </a:r>
            <a:fld id="{6AA7478A-89A8-4E52-8F66-CB8925EAB375}" type="slidenum">
              <a:rPr lang="en-US" sz="1100"/>
              <a:pPr algn="ctr" eaLnBrk="1" hangingPunct="1"/>
              <a:t>22</a:t>
            </a:fld>
            <a:endParaRPr lang="en-US" sz="11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p:txBody>
          <a:bodyPr/>
          <a:lstStyle/>
          <a:p>
            <a:r>
              <a:rPr lang="en-US" dirty="0"/>
              <a:t>Market Price = $</a:t>
            </a:r>
            <a:r>
              <a:rPr lang="en-US" dirty="0" smtClean="0"/>
              <a:t>88 </a:t>
            </a:r>
            <a:r>
              <a:rPr lang="en-US" dirty="0"/>
              <a:t>per share</a:t>
            </a:r>
          </a:p>
          <a:p>
            <a:r>
              <a:rPr lang="en-US" dirty="0"/>
              <a:t>Shares outstanding = </a:t>
            </a:r>
            <a:r>
              <a:rPr lang="en-US" dirty="0" smtClean="0"/>
              <a:t>33 </a:t>
            </a:r>
            <a:r>
              <a:rPr lang="en-US" dirty="0"/>
              <a:t>million</a:t>
            </a:r>
          </a:p>
          <a:p>
            <a:r>
              <a:rPr lang="en-US" dirty="0"/>
              <a:t>PE Ratio = Price per share / Earnings per share</a:t>
            </a:r>
          </a:p>
          <a:p>
            <a:pPr lvl="1"/>
            <a:r>
              <a:rPr lang="en-US" dirty="0" smtClean="0"/>
              <a:t>88 </a:t>
            </a:r>
            <a:r>
              <a:rPr lang="en-US" dirty="0"/>
              <a:t>/ </a:t>
            </a:r>
            <a:r>
              <a:rPr lang="en-US" dirty="0" smtClean="0"/>
              <a:t>11 </a:t>
            </a:r>
            <a:r>
              <a:rPr lang="en-US" dirty="0"/>
              <a:t>= </a:t>
            </a:r>
            <a:r>
              <a:rPr lang="en-US" dirty="0" smtClean="0"/>
              <a:t>8 </a:t>
            </a:r>
            <a:r>
              <a:rPr lang="en-US" dirty="0"/>
              <a:t>times</a:t>
            </a:r>
          </a:p>
          <a:p>
            <a:r>
              <a:rPr lang="en-US" dirty="0"/>
              <a:t>Market-to-book ratio = market value per share / book value per share</a:t>
            </a:r>
          </a:p>
          <a:p>
            <a:pPr lvl="1"/>
            <a:r>
              <a:rPr lang="en-US" dirty="0" smtClean="0"/>
              <a:t>88 </a:t>
            </a:r>
            <a:r>
              <a:rPr lang="en-US" dirty="0"/>
              <a:t>/ </a:t>
            </a:r>
            <a:r>
              <a:rPr lang="en-US" dirty="0" smtClean="0"/>
              <a:t>(2591 </a:t>
            </a:r>
            <a:r>
              <a:rPr lang="en-US" dirty="0"/>
              <a:t>/ </a:t>
            </a:r>
            <a:r>
              <a:rPr lang="en-US" dirty="0" smtClean="0"/>
              <a:t>33) </a:t>
            </a:r>
            <a:r>
              <a:rPr lang="en-US" dirty="0"/>
              <a:t>= </a:t>
            </a:r>
            <a:r>
              <a:rPr lang="en-US" dirty="0" smtClean="0"/>
              <a:t>1.12 </a:t>
            </a:r>
            <a:r>
              <a:rPr lang="en-US" dirty="0"/>
              <a:t>times</a:t>
            </a:r>
          </a:p>
        </p:txBody>
      </p:sp>
      <p:sp>
        <p:nvSpPr>
          <p:cNvPr id="57346" name="Rectangle 2"/>
          <p:cNvSpPr>
            <a:spLocks noGrp="1" noChangeArrowheads="1"/>
          </p:cNvSpPr>
          <p:nvPr>
            <p:ph type="title"/>
          </p:nvPr>
        </p:nvSpPr>
        <p:spPr/>
        <p:txBody>
          <a:bodyPr>
            <a:normAutofit/>
          </a:bodyPr>
          <a:lstStyle/>
          <a:p>
            <a:r>
              <a:rPr lang="en-US"/>
              <a:t>Computing Market Value Measures</a:t>
            </a:r>
          </a:p>
        </p:txBody>
      </p:sp>
      <p:sp>
        <p:nvSpPr>
          <p:cNvPr id="57348" name="Rectangle 4"/>
          <p:cNvSpPr>
            <a:spLocks noChangeArrowheads="1"/>
          </p:cNvSpPr>
          <p:nvPr/>
        </p:nvSpPr>
        <p:spPr bwMode="auto">
          <a:xfrm>
            <a:off x="8610600" y="6445250"/>
            <a:ext cx="385763" cy="260350"/>
          </a:xfrm>
          <a:prstGeom prst="rect">
            <a:avLst/>
          </a:prstGeom>
          <a:noFill/>
          <a:ln w="38100">
            <a:noFill/>
            <a:miter lim="800000"/>
            <a:headEnd/>
            <a:tailEnd/>
          </a:ln>
          <a:effectLst/>
        </p:spPr>
        <p:txBody>
          <a:bodyPr wrap="none">
            <a:spAutoFit/>
          </a:bodyPr>
          <a:lstStyle/>
          <a:p>
            <a:pPr algn="ctr" eaLnBrk="1" hangingPunct="1"/>
            <a:r>
              <a:rPr lang="en-US" sz="1100"/>
              <a:t>3-</a:t>
            </a:r>
            <a:fld id="{A6CBF9F5-237F-45C6-AF46-BDFA7B2BC994}" type="slidenum">
              <a:rPr lang="en-US" sz="1100"/>
              <a:pPr algn="ctr" eaLnBrk="1" hangingPunct="1"/>
              <a:t>23</a:t>
            </a:fld>
            <a:endParaRPr lang="en-US" sz="11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p:txBody>
          <a:bodyPr/>
          <a:lstStyle/>
          <a:p>
            <a:pPr>
              <a:lnSpc>
                <a:spcPct val="90000"/>
              </a:lnSpc>
            </a:pPr>
            <a:r>
              <a:rPr lang="en-US" sz="2800"/>
              <a:t>ROE = NI / TE</a:t>
            </a:r>
          </a:p>
          <a:p>
            <a:pPr>
              <a:lnSpc>
                <a:spcPct val="90000"/>
              </a:lnSpc>
            </a:pPr>
            <a:r>
              <a:rPr lang="en-US" sz="2800"/>
              <a:t>Multiply by 1 (TA/TA) and then rearrange</a:t>
            </a:r>
          </a:p>
          <a:p>
            <a:pPr lvl="1">
              <a:lnSpc>
                <a:spcPct val="90000"/>
              </a:lnSpc>
            </a:pPr>
            <a:r>
              <a:rPr lang="en-US" sz="2400"/>
              <a:t>ROE = (NI / TE) (TA / TA)</a:t>
            </a:r>
          </a:p>
          <a:p>
            <a:pPr lvl="1">
              <a:lnSpc>
                <a:spcPct val="90000"/>
              </a:lnSpc>
            </a:pPr>
            <a:r>
              <a:rPr lang="en-US" sz="2400"/>
              <a:t>ROE = (NI / TA) (TA / TE) = ROA * EM</a:t>
            </a:r>
          </a:p>
          <a:p>
            <a:pPr>
              <a:lnSpc>
                <a:spcPct val="90000"/>
              </a:lnSpc>
            </a:pPr>
            <a:r>
              <a:rPr lang="en-US" sz="2800"/>
              <a:t>Multiply by 1 (Sales/Sales) again and then rearrange</a:t>
            </a:r>
          </a:p>
          <a:p>
            <a:pPr lvl="1">
              <a:lnSpc>
                <a:spcPct val="90000"/>
              </a:lnSpc>
            </a:pPr>
            <a:r>
              <a:rPr lang="en-US" sz="2400"/>
              <a:t>ROE = (NI / TA) (TA / TE) (Sales / Sales)</a:t>
            </a:r>
          </a:p>
          <a:p>
            <a:pPr lvl="1">
              <a:lnSpc>
                <a:spcPct val="90000"/>
              </a:lnSpc>
            </a:pPr>
            <a:r>
              <a:rPr lang="en-US" sz="2400"/>
              <a:t>ROE = (NI / Sales) (Sales / TA) (TA / TE)</a:t>
            </a:r>
          </a:p>
          <a:p>
            <a:pPr lvl="1">
              <a:lnSpc>
                <a:spcPct val="90000"/>
              </a:lnSpc>
            </a:pPr>
            <a:r>
              <a:rPr lang="en-US" sz="2400"/>
              <a:t>ROE = PM * TAT * EM</a:t>
            </a:r>
          </a:p>
        </p:txBody>
      </p:sp>
      <p:sp>
        <p:nvSpPr>
          <p:cNvPr id="59394" name="Rectangle 2"/>
          <p:cNvSpPr>
            <a:spLocks noGrp="1" noChangeArrowheads="1"/>
          </p:cNvSpPr>
          <p:nvPr>
            <p:ph type="title"/>
          </p:nvPr>
        </p:nvSpPr>
        <p:spPr/>
        <p:txBody>
          <a:bodyPr/>
          <a:lstStyle/>
          <a:p>
            <a:r>
              <a:rPr lang="en-US"/>
              <a:t>Deriving the Du Pont Identity</a:t>
            </a:r>
          </a:p>
        </p:txBody>
      </p:sp>
      <p:sp>
        <p:nvSpPr>
          <p:cNvPr id="59396" name="Rectangle 4"/>
          <p:cNvSpPr>
            <a:spLocks noChangeArrowheads="1"/>
          </p:cNvSpPr>
          <p:nvPr/>
        </p:nvSpPr>
        <p:spPr bwMode="auto">
          <a:xfrm>
            <a:off x="8610600" y="6445250"/>
            <a:ext cx="385763" cy="260350"/>
          </a:xfrm>
          <a:prstGeom prst="rect">
            <a:avLst/>
          </a:prstGeom>
          <a:noFill/>
          <a:ln w="38100">
            <a:noFill/>
            <a:miter lim="800000"/>
            <a:headEnd/>
            <a:tailEnd/>
          </a:ln>
          <a:effectLst/>
        </p:spPr>
        <p:txBody>
          <a:bodyPr wrap="none">
            <a:spAutoFit/>
          </a:bodyPr>
          <a:lstStyle/>
          <a:p>
            <a:pPr algn="ctr" eaLnBrk="1" hangingPunct="1"/>
            <a:r>
              <a:rPr lang="en-US" sz="1100"/>
              <a:t>3-</a:t>
            </a:r>
            <a:fld id="{E6B82E8A-A31E-44B7-B021-C2730C80F0E8}" type="slidenum">
              <a:rPr lang="en-US" sz="1100"/>
              <a:pPr algn="ctr" eaLnBrk="1" hangingPunct="1"/>
              <a:t>24</a:t>
            </a:fld>
            <a:endParaRPr lang="en-US" sz="11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051"/>
          <p:cNvSpPr>
            <a:spLocks noGrp="1" noChangeArrowheads="1"/>
          </p:cNvSpPr>
          <p:nvPr>
            <p:ph idx="1"/>
          </p:nvPr>
        </p:nvSpPr>
        <p:spPr/>
        <p:txBody>
          <a:bodyPr/>
          <a:lstStyle/>
          <a:p>
            <a:r>
              <a:rPr lang="en-US"/>
              <a:t>ROE = PM * TAT * EM</a:t>
            </a:r>
          </a:p>
          <a:p>
            <a:pPr lvl="1"/>
            <a:r>
              <a:rPr lang="en-US"/>
              <a:t>Profit margin is a measure of the firm’s operating efficiency – how well it controls costs</a:t>
            </a:r>
          </a:p>
          <a:p>
            <a:pPr lvl="1"/>
            <a:r>
              <a:rPr lang="en-US"/>
              <a:t>Total asset turnover is a measure of the firm’s asset use efficiency – how well does it manage its assets</a:t>
            </a:r>
          </a:p>
          <a:p>
            <a:pPr lvl="1"/>
            <a:r>
              <a:rPr lang="en-US"/>
              <a:t>Equity multiplier is a measure of the firm’s financial leverage</a:t>
            </a:r>
          </a:p>
        </p:txBody>
      </p:sp>
      <p:sp>
        <p:nvSpPr>
          <p:cNvPr id="60418" name="Rectangle 2050"/>
          <p:cNvSpPr>
            <a:spLocks noGrp="1" noChangeArrowheads="1"/>
          </p:cNvSpPr>
          <p:nvPr>
            <p:ph type="title"/>
          </p:nvPr>
        </p:nvSpPr>
        <p:spPr/>
        <p:txBody>
          <a:bodyPr/>
          <a:lstStyle/>
          <a:p>
            <a:r>
              <a:rPr lang="en-US"/>
              <a:t>Using the Du Pont Identity</a:t>
            </a:r>
          </a:p>
        </p:txBody>
      </p:sp>
      <p:sp>
        <p:nvSpPr>
          <p:cNvPr id="60420" name="Rectangle 2052"/>
          <p:cNvSpPr>
            <a:spLocks noChangeArrowheads="1"/>
          </p:cNvSpPr>
          <p:nvPr/>
        </p:nvSpPr>
        <p:spPr bwMode="auto">
          <a:xfrm>
            <a:off x="8610600" y="6445250"/>
            <a:ext cx="385763" cy="260350"/>
          </a:xfrm>
          <a:prstGeom prst="rect">
            <a:avLst/>
          </a:prstGeom>
          <a:noFill/>
          <a:ln w="38100">
            <a:noFill/>
            <a:miter lim="800000"/>
            <a:headEnd/>
            <a:tailEnd/>
          </a:ln>
          <a:effectLst/>
        </p:spPr>
        <p:txBody>
          <a:bodyPr wrap="none">
            <a:spAutoFit/>
          </a:bodyPr>
          <a:lstStyle/>
          <a:p>
            <a:pPr algn="ctr" eaLnBrk="1" hangingPunct="1"/>
            <a:r>
              <a:rPr lang="en-US" sz="1100"/>
              <a:t>3-</a:t>
            </a:r>
            <a:fld id="{185F4237-BC51-498E-97B2-9DA46E1AD7D6}" type="slidenum">
              <a:rPr lang="en-US" sz="1100"/>
              <a:pPr algn="ctr" eaLnBrk="1" hangingPunct="1"/>
              <a:t>25</a:t>
            </a:fld>
            <a:endParaRPr lang="en-US" sz="11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normAutofit fontScale="90000"/>
          </a:bodyPr>
          <a:lstStyle/>
          <a:p>
            <a:r>
              <a:rPr lang="en-US" sz="4000"/>
              <a:t>Expanded Du Pont Analysis – </a:t>
            </a:r>
            <a:br>
              <a:rPr lang="en-US" sz="4000"/>
            </a:br>
            <a:r>
              <a:rPr lang="en-US" sz="4000"/>
              <a:t>Du Pont Data</a:t>
            </a:r>
          </a:p>
        </p:txBody>
      </p:sp>
      <p:pic>
        <p:nvPicPr>
          <p:cNvPr id="112650" name="Picture 10" descr="ros46129_tb0309"/>
          <p:cNvPicPr>
            <a:picLocks noChangeAspect="1" noChangeArrowheads="1"/>
          </p:cNvPicPr>
          <p:nvPr/>
        </p:nvPicPr>
        <p:blipFill>
          <a:blip r:embed="rId3" cstate="print"/>
          <a:srcRect/>
          <a:stretch>
            <a:fillRect/>
          </a:stretch>
        </p:blipFill>
        <p:spPr bwMode="auto">
          <a:xfrm>
            <a:off x="1371600" y="2057400"/>
            <a:ext cx="7772400" cy="3629025"/>
          </a:xfrm>
          <a:prstGeom prst="rect">
            <a:avLst/>
          </a:prstGeom>
          <a:noFill/>
        </p:spPr>
      </p:pic>
      <p:sp>
        <p:nvSpPr>
          <p:cNvPr id="112651" name="Rectangle 11"/>
          <p:cNvSpPr>
            <a:spLocks noChangeArrowheads="1"/>
          </p:cNvSpPr>
          <p:nvPr/>
        </p:nvSpPr>
        <p:spPr bwMode="auto">
          <a:xfrm>
            <a:off x="8610600" y="6445250"/>
            <a:ext cx="385763" cy="260350"/>
          </a:xfrm>
          <a:prstGeom prst="rect">
            <a:avLst/>
          </a:prstGeom>
          <a:noFill/>
          <a:ln w="38100">
            <a:noFill/>
            <a:miter lim="800000"/>
            <a:headEnd/>
            <a:tailEnd/>
          </a:ln>
          <a:effectLst/>
        </p:spPr>
        <p:txBody>
          <a:bodyPr wrap="none">
            <a:spAutoFit/>
          </a:bodyPr>
          <a:lstStyle/>
          <a:p>
            <a:pPr algn="ctr" eaLnBrk="1" hangingPunct="1"/>
            <a:r>
              <a:rPr lang="en-US" sz="1100"/>
              <a:t>3-</a:t>
            </a:r>
            <a:fld id="{79170D45-4A21-490A-918B-B988D0A3D061}" type="slidenum">
              <a:rPr lang="en-US" sz="1100"/>
              <a:pPr algn="ctr" eaLnBrk="1" hangingPunct="1"/>
              <a:t>26</a:t>
            </a:fld>
            <a:endParaRPr lang="en-US" sz="11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a:xfrm>
            <a:off x="1752600" y="1717675"/>
            <a:ext cx="7083425" cy="4530725"/>
          </a:xfrm>
        </p:spPr>
        <p:txBody>
          <a:bodyPr/>
          <a:lstStyle/>
          <a:p>
            <a:pPr>
              <a:lnSpc>
                <a:spcPct val="90000"/>
              </a:lnSpc>
            </a:pPr>
            <a:r>
              <a:rPr lang="en-US" sz="2800"/>
              <a:t>Internal uses</a:t>
            </a:r>
          </a:p>
          <a:p>
            <a:pPr lvl="1">
              <a:lnSpc>
                <a:spcPct val="90000"/>
              </a:lnSpc>
            </a:pPr>
            <a:r>
              <a:rPr lang="en-US" sz="2400"/>
              <a:t>Performance evaluation – compensation and comparison between divisions</a:t>
            </a:r>
          </a:p>
          <a:p>
            <a:pPr lvl="1">
              <a:lnSpc>
                <a:spcPct val="90000"/>
              </a:lnSpc>
            </a:pPr>
            <a:r>
              <a:rPr lang="en-US" sz="2400"/>
              <a:t>Planning for the future – guide in estimating future cash flows</a:t>
            </a:r>
          </a:p>
          <a:p>
            <a:pPr>
              <a:lnSpc>
                <a:spcPct val="90000"/>
              </a:lnSpc>
            </a:pPr>
            <a:r>
              <a:rPr lang="en-US" sz="2800"/>
              <a:t>External uses</a:t>
            </a:r>
          </a:p>
          <a:p>
            <a:pPr lvl="1">
              <a:lnSpc>
                <a:spcPct val="90000"/>
              </a:lnSpc>
            </a:pPr>
            <a:r>
              <a:rPr lang="en-US" sz="2400"/>
              <a:t>Creditors</a:t>
            </a:r>
          </a:p>
          <a:p>
            <a:pPr lvl="1">
              <a:lnSpc>
                <a:spcPct val="90000"/>
              </a:lnSpc>
            </a:pPr>
            <a:r>
              <a:rPr lang="en-US" sz="2400"/>
              <a:t>Suppliers</a:t>
            </a:r>
          </a:p>
          <a:p>
            <a:pPr lvl="1">
              <a:lnSpc>
                <a:spcPct val="90000"/>
              </a:lnSpc>
            </a:pPr>
            <a:r>
              <a:rPr lang="en-US" sz="2400"/>
              <a:t>Customers</a:t>
            </a:r>
          </a:p>
          <a:p>
            <a:pPr lvl="1">
              <a:lnSpc>
                <a:spcPct val="90000"/>
              </a:lnSpc>
            </a:pPr>
            <a:r>
              <a:rPr lang="en-US" sz="2400"/>
              <a:t>Stockholders</a:t>
            </a:r>
          </a:p>
          <a:p>
            <a:pPr lvl="1">
              <a:lnSpc>
                <a:spcPct val="90000"/>
              </a:lnSpc>
            </a:pPr>
            <a:endParaRPr lang="en-US" sz="2400"/>
          </a:p>
        </p:txBody>
      </p:sp>
      <p:sp>
        <p:nvSpPr>
          <p:cNvPr id="70658" name="Rectangle 2"/>
          <p:cNvSpPr>
            <a:spLocks noGrp="1" noChangeArrowheads="1"/>
          </p:cNvSpPr>
          <p:nvPr>
            <p:ph type="title"/>
          </p:nvPr>
        </p:nvSpPr>
        <p:spPr/>
        <p:txBody>
          <a:bodyPr>
            <a:normAutofit fontScale="90000"/>
          </a:bodyPr>
          <a:lstStyle/>
          <a:p>
            <a:r>
              <a:rPr lang="en-US"/>
              <a:t>Why Evaluate Financial Statements?</a:t>
            </a:r>
          </a:p>
        </p:txBody>
      </p:sp>
      <p:sp>
        <p:nvSpPr>
          <p:cNvPr id="70660" name="Rectangle 4"/>
          <p:cNvSpPr>
            <a:spLocks noChangeArrowheads="1"/>
          </p:cNvSpPr>
          <p:nvPr/>
        </p:nvSpPr>
        <p:spPr bwMode="auto">
          <a:xfrm>
            <a:off x="8610600" y="6445250"/>
            <a:ext cx="385763" cy="260350"/>
          </a:xfrm>
          <a:prstGeom prst="rect">
            <a:avLst/>
          </a:prstGeom>
          <a:noFill/>
          <a:ln w="38100">
            <a:noFill/>
            <a:miter lim="800000"/>
            <a:headEnd/>
            <a:tailEnd/>
          </a:ln>
          <a:effectLst/>
        </p:spPr>
        <p:txBody>
          <a:bodyPr wrap="none">
            <a:spAutoFit/>
          </a:bodyPr>
          <a:lstStyle/>
          <a:p>
            <a:pPr algn="ctr" eaLnBrk="1" hangingPunct="1"/>
            <a:r>
              <a:rPr lang="en-US" sz="1100"/>
              <a:t>3-</a:t>
            </a:r>
            <a:fld id="{511C4572-9311-498D-8986-00F8FEFC8AC8}" type="slidenum">
              <a:rPr lang="en-US" sz="1100"/>
              <a:pPr algn="ctr" eaLnBrk="1" hangingPunct="1"/>
              <a:t>27</a:t>
            </a:fld>
            <a:endParaRPr lang="en-US" sz="11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idx="1"/>
          </p:nvPr>
        </p:nvSpPr>
        <p:spPr/>
        <p:txBody>
          <a:bodyPr/>
          <a:lstStyle/>
          <a:p>
            <a:pPr>
              <a:lnSpc>
                <a:spcPct val="90000"/>
              </a:lnSpc>
            </a:pPr>
            <a:r>
              <a:rPr lang="en-US" sz="2800"/>
              <a:t>Ratios are not very helpful by themselves; they need to be compared to something</a:t>
            </a:r>
          </a:p>
          <a:p>
            <a:pPr>
              <a:lnSpc>
                <a:spcPct val="90000"/>
              </a:lnSpc>
            </a:pPr>
            <a:r>
              <a:rPr lang="en-US" sz="2800"/>
              <a:t>Time-Trend Analysis</a:t>
            </a:r>
          </a:p>
          <a:p>
            <a:pPr lvl="1">
              <a:lnSpc>
                <a:spcPct val="90000"/>
              </a:lnSpc>
            </a:pPr>
            <a:r>
              <a:rPr lang="en-US" sz="2400"/>
              <a:t>Used to see how the firm’s performance is changing through time</a:t>
            </a:r>
          </a:p>
          <a:p>
            <a:pPr lvl="1">
              <a:lnSpc>
                <a:spcPct val="90000"/>
              </a:lnSpc>
            </a:pPr>
            <a:r>
              <a:rPr lang="en-US" sz="2400"/>
              <a:t>Internal and external uses</a:t>
            </a:r>
          </a:p>
          <a:p>
            <a:pPr>
              <a:lnSpc>
                <a:spcPct val="90000"/>
              </a:lnSpc>
            </a:pPr>
            <a:r>
              <a:rPr lang="en-US" sz="2800"/>
              <a:t>Peer Group Analysis</a:t>
            </a:r>
          </a:p>
          <a:p>
            <a:pPr lvl="1">
              <a:lnSpc>
                <a:spcPct val="90000"/>
              </a:lnSpc>
            </a:pPr>
            <a:r>
              <a:rPr lang="en-US" sz="2400"/>
              <a:t>Compare to similar companies or within industries</a:t>
            </a:r>
          </a:p>
          <a:p>
            <a:pPr lvl="1">
              <a:lnSpc>
                <a:spcPct val="90000"/>
              </a:lnSpc>
            </a:pPr>
            <a:r>
              <a:rPr lang="en-US" sz="2400"/>
              <a:t>SIC and NAICS codes</a:t>
            </a:r>
          </a:p>
        </p:txBody>
      </p:sp>
      <p:sp>
        <p:nvSpPr>
          <p:cNvPr id="71682" name="Rectangle 2"/>
          <p:cNvSpPr>
            <a:spLocks noGrp="1" noChangeArrowheads="1"/>
          </p:cNvSpPr>
          <p:nvPr>
            <p:ph type="title"/>
          </p:nvPr>
        </p:nvSpPr>
        <p:spPr/>
        <p:txBody>
          <a:bodyPr/>
          <a:lstStyle/>
          <a:p>
            <a:r>
              <a:rPr lang="en-US"/>
              <a:t>Benchmarking</a:t>
            </a:r>
          </a:p>
        </p:txBody>
      </p:sp>
      <p:sp>
        <p:nvSpPr>
          <p:cNvPr id="71686" name="Rectangle 6"/>
          <p:cNvSpPr>
            <a:spLocks noChangeArrowheads="1"/>
          </p:cNvSpPr>
          <p:nvPr/>
        </p:nvSpPr>
        <p:spPr bwMode="auto">
          <a:xfrm>
            <a:off x="8610600" y="6445250"/>
            <a:ext cx="385763" cy="260350"/>
          </a:xfrm>
          <a:prstGeom prst="rect">
            <a:avLst/>
          </a:prstGeom>
          <a:noFill/>
          <a:ln w="38100">
            <a:noFill/>
            <a:miter lim="800000"/>
            <a:headEnd/>
            <a:tailEnd/>
          </a:ln>
          <a:effectLst/>
        </p:spPr>
        <p:txBody>
          <a:bodyPr wrap="none">
            <a:spAutoFit/>
          </a:bodyPr>
          <a:lstStyle/>
          <a:p>
            <a:pPr algn="ctr" eaLnBrk="1" hangingPunct="1"/>
            <a:r>
              <a:rPr lang="en-US" sz="1100"/>
              <a:t>3-</a:t>
            </a:r>
            <a:fld id="{46A15BFF-ED33-46A8-9CC4-D0A8B364650B}" type="slidenum">
              <a:rPr lang="en-US" sz="1100"/>
              <a:pPr algn="ctr" eaLnBrk="1" hangingPunct="1"/>
              <a:t>28</a:t>
            </a:fld>
            <a:endParaRPr lang="en-US" sz="11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p:txBody>
          <a:bodyPr/>
          <a:lstStyle/>
          <a:p>
            <a:r>
              <a:rPr lang="en-US" sz="2400"/>
              <a:t>There is no underlying theory, so there is no way to know which ratios are most relevant</a:t>
            </a:r>
          </a:p>
          <a:p>
            <a:r>
              <a:rPr lang="en-US" sz="2400"/>
              <a:t>Benchmarking is difficult for diversified firms</a:t>
            </a:r>
          </a:p>
          <a:p>
            <a:r>
              <a:rPr lang="en-US" sz="2400"/>
              <a:t>Globalization and international competition makes comparison more difficult because of differences in accounting regulations</a:t>
            </a:r>
          </a:p>
          <a:p>
            <a:r>
              <a:rPr lang="en-US" sz="2400"/>
              <a:t>Varying accounting procedures, i.e. FIFO vs. LIFO</a:t>
            </a:r>
          </a:p>
          <a:p>
            <a:r>
              <a:rPr lang="en-US" sz="2400"/>
              <a:t>Different fiscal years</a:t>
            </a:r>
          </a:p>
          <a:p>
            <a:r>
              <a:rPr lang="en-US" sz="2400"/>
              <a:t>Extraordinary events</a:t>
            </a:r>
          </a:p>
        </p:txBody>
      </p:sp>
      <p:sp>
        <p:nvSpPr>
          <p:cNvPr id="102402" name="Rectangle 2"/>
          <p:cNvSpPr>
            <a:spLocks noGrp="1" noChangeArrowheads="1"/>
          </p:cNvSpPr>
          <p:nvPr>
            <p:ph type="title"/>
          </p:nvPr>
        </p:nvSpPr>
        <p:spPr/>
        <p:txBody>
          <a:bodyPr/>
          <a:lstStyle/>
          <a:p>
            <a:r>
              <a:rPr lang="en-US"/>
              <a:t>Potential Problems</a:t>
            </a:r>
          </a:p>
        </p:txBody>
      </p:sp>
      <p:sp>
        <p:nvSpPr>
          <p:cNvPr id="102404" name="Rectangle 4"/>
          <p:cNvSpPr>
            <a:spLocks noChangeArrowheads="1"/>
          </p:cNvSpPr>
          <p:nvPr/>
        </p:nvSpPr>
        <p:spPr bwMode="auto">
          <a:xfrm>
            <a:off x="8610600" y="6445250"/>
            <a:ext cx="385763" cy="260350"/>
          </a:xfrm>
          <a:prstGeom prst="rect">
            <a:avLst/>
          </a:prstGeom>
          <a:noFill/>
          <a:ln w="38100">
            <a:noFill/>
            <a:miter lim="800000"/>
            <a:headEnd/>
            <a:tailEnd/>
          </a:ln>
          <a:effectLst/>
        </p:spPr>
        <p:txBody>
          <a:bodyPr wrap="none">
            <a:spAutoFit/>
          </a:bodyPr>
          <a:lstStyle/>
          <a:p>
            <a:pPr algn="ctr" eaLnBrk="1" hangingPunct="1"/>
            <a:r>
              <a:rPr lang="en-US" sz="1100"/>
              <a:t>3-</a:t>
            </a:r>
            <a:fld id="{9E8E9130-8E44-454E-A795-7398947F7304}" type="slidenum">
              <a:rPr lang="en-US" sz="1100"/>
              <a:pPr algn="ctr" eaLnBrk="1" hangingPunct="1"/>
              <a:t>29</a:t>
            </a:fld>
            <a:endParaRPr lang="en-US" sz="11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p:txBody>
          <a:bodyPr/>
          <a:lstStyle/>
          <a:p>
            <a:r>
              <a:rPr lang="en-US" dirty="0"/>
              <a:t>Cash Flow and Financial </a:t>
            </a:r>
            <a:r>
              <a:rPr lang="en-US" dirty="0" smtClean="0"/>
              <a:t>Statements</a:t>
            </a:r>
            <a:endParaRPr lang="en-US" dirty="0"/>
          </a:p>
          <a:p>
            <a:r>
              <a:rPr lang="en-US" dirty="0"/>
              <a:t>Standardized Financial Statements</a:t>
            </a:r>
          </a:p>
          <a:p>
            <a:r>
              <a:rPr lang="en-US" dirty="0"/>
              <a:t>Ratio Analysis</a:t>
            </a:r>
          </a:p>
          <a:p>
            <a:r>
              <a:rPr lang="en-US" dirty="0"/>
              <a:t>The Du Pont Identity</a:t>
            </a:r>
          </a:p>
          <a:p>
            <a:r>
              <a:rPr lang="en-US" dirty="0"/>
              <a:t>Using Financial Statement Information</a:t>
            </a:r>
          </a:p>
        </p:txBody>
      </p:sp>
      <p:sp>
        <p:nvSpPr>
          <p:cNvPr id="30722" name="Rectangle 2"/>
          <p:cNvSpPr>
            <a:spLocks noGrp="1" noChangeArrowheads="1"/>
          </p:cNvSpPr>
          <p:nvPr>
            <p:ph type="title"/>
          </p:nvPr>
        </p:nvSpPr>
        <p:spPr/>
        <p:txBody>
          <a:bodyPr/>
          <a:lstStyle/>
          <a:p>
            <a:r>
              <a:rPr lang="en-US" dirty="0" smtClean="0"/>
              <a:t>Topics </a:t>
            </a:r>
            <a:endParaRPr lang="en-US" dirty="0"/>
          </a:p>
        </p:txBody>
      </p:sp>
      <p:sp>
        <p:nvSpPr>
          <p:cNvPr id="30724" name="Rectangle 4"/>
          <p:cNvSpPr>
            <a:spLocks noChangeArrowheads="1"/>
          </p:cNvSpPr>
          <p:nvPr/>
        </p:nvSpPr>
        <p:spPr bwMode="auto">
          <a:xfrm>
            <a:off x="8610600" y="6445250"/>
            <a:ext cx="385763" cy="260350"/>
          </a:xfrm>
          <a:prstGeom prst="rect">
            <a:avLst/>
          </a:prstGeom>
          <a:noFill/>
          <a:ln w="38100">
            <a:noFill/>
            <a:miter lim="800000"/>
            <a:headEnd/>
            <a:tailEnd/>
          </a:ln>
          <a:effectLst/>
        </p:spPr>
        <p:txBody>
          <a:bodyPr wrap="none">
            <a:spAutoFit/>
          </a:bodyPr>
          <a:lstStyle/>
          <a:p>
            <a:pPr algn="ctr" eaLnBrk="1" hangingPunct="1"/>
            <a:r>
              <a:rPr lang="en-US" sz="1100"/>
              <a:t>3-</a:t>
            </a:r>
            <a:fld id="{4BE26E49-3C91-4144-867A-36B3EEAE735C}" type="slidenum">
              <a:rPr lang="en-US" sz="1100"/>
              <a:pPr algn="ctr" eaLnBrk="1" hangingPunct="1"/>
              <a:t>3</a:t>
            </a:fld>
            <a:endParaRPr lang="en-US" sz="11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idx="1"/>
          </p:nvPr>
        </p:nvSpPr>
        <p:spPr/>
        <p:txBody>
          <a:bodyPr/>
          <a:lstStyle/>
          <a:p>
            <a:r>
              <a:rPr lang="en-US" sz="2800" dirty="0"/>
              <a:t>The Internet makes ratio analysis much easier than it has been in the past</a:t>
            </a:r>
          </a:p>
          <a:p>
            <a:r>
              <a:rPr lang="en-US" sz="2800" dirty="0"/>
              <a:t>Click on the web surfer to go to </a:t>
            </a:r>
            <a:r>
              <a:rPr lang="en-US" sz="2800" dirty="0">
                <a:hlinkClick r:id="rId3"/>
              </a:rPr>
              <a:t>www.reuters.com</a:t>
            </a:r>
            <a:r>
              <a:rPr lang="en-US" sz="2800" dirty="0"/>
              <a:t> </a:t>
            </a:r>
          </a:p>
          <a:p>
            <a:pPr lvl="1"/>
            <a:r>
              <a:rPr lang="en-US" sz="2400" dirty="0"/>
              <a:t>Click on Stocks, then choose a company and enter its ticker symbol</a:t>
            </a:r>
          </a:p>
          <a:p>
            <a:pPr lvl="1"/>
            <a:r>
              <a:rPr lang="en-US" sz="2400" dirty="0"/>
              <a:t>Click on Ratios to see what information is available</a:t>
            </a:r>
          </a:p>
        </p:txBody>
      </p:sp>
      <p:sp>
        <p:nvSpPr>
          <p:cNvPr id="99330" name="Rectangle 2"/>
          <p:cNvSpPr>
            <a:spLocks noGrp="1" noChangeArrowheads="1"/>
          </p:cNvSpPr>
          <p:nvPr>
            <p:ph type="title"/>
          </p:nvPr>
        </p:nvSpPr>
        <p:spPr/>
        <p:txBody>
          <a:bodyPr/>
          <a:lstStyle/>
          <a:p>
            <a:r>
              <a:rPr lang="en-US"/>
              <a:t>Work the Web Example</a:t>
            </a:r>
          </a:p>
        </p:txBody>
      </p:sp>
      <p:sp>
        <p:nvSpPr>
          <p:cNvPr id="99335" name="Rectangle 7"/>
          <p:cNvSpPr>
            <a:spLocks noChangeArrowheads="1"/>
          </p:cNvSpPr>
          <p:nvPr/>
        </p:nvSpPr>
        <p:spPr bwMode="auto">
          <a:xfrm>
            <a:off x="8610600" y="6445250"/>
            <a:ext cx="385763" cy="260350"/>
          </a:xfrm>
          <a:prstGeom prst="rect">
            <a:avLst/>
          </a:prstGeom>
          <a:noFill/>
          <a:ln w="38100">
            <a:noFill/>
            <a:miter lim="800000"/>
            <a:headEnd/>
            <a:tailEnd/>
          </a:ln>
          <a:effectLst/>
        </p:spPr>
        <p:txBody>
          <a:bodyPr wrap="none">
            <a:spAutoFit/>
          </a:bodyPr>
          <a:lstStyle/>
          <a:p>
            <a:pPr algn="ctr" eaLnBrk="1" hangingPunct="1"/>
            <a:r>
              <a:rPr lang="en-US" sz="1100"/>
              <a:t>3-</a:t>
            </a:r>
            <a:fld id="{EAA521BF-A46C-42F4-850C-8F5283F0D069}" type="slidenum">
              <a:rPr lang="en-US" sz="1100"/>
              <a:pPr algn="ctr" eaLnBrk="1" hangingPunct="1"/>
              <a:t>30</a:t>
            </a:fld>
            <a:endParaRPr lang="en-US" sz="11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idx="1"/>
          </p:nvPr>
        </p:nvSpPr>
        <p:spPr/>
        <p:txBody>
          <a:bodyPr/>
          <a:lstStyle/>
          <a:p>
            <a:r>
              <a:rPr lang="en-US" sz="2400"/>
              <a:t>What is the Statement of Cash Flows and how do you determine sources and uses of cash?</a:t>
            </a:r>
          </a:p>
          <a:p>
            <a:r>
              <a:rPr lang="en-US" sz="2400"/>
              <a:t>How do you standardize balance sheets and income statements and why is standardization useful?</a:t>
            </a:r>
          </a:p>
          <a:p>
            <a:r>
              <a:rPr lang="en-US" sz="2400"/>
              <a:t>What are the major categories of ratios and how do you compute specific ratios within each category?</a:t>
            </a:r>
          </a:p>
          <a:p>
            <a:r>
              <a:rPr lang="en-US" sz="2400"/>
              <a:t>What are some of the problems associated with financial statement analysis?</a:t>
            </a:r>
          </a:p>
        </p:txBody>
      </p:sp>
      <p:sp>
        <p:nvSpPr>
          <p:cNvPr id="79874" name="Rectangle 2"/>
          <p:cNvSpPr>
            <a:spLocks noGrp="1" noChangeArrowheads="1"/>
          </p:cNvSpPr>
          <p:nvPr>
            <p:ph type="title"/>
          </p:nvPr>
        </p:nvSpPr>
        <p:spPr/>
        <p:txBody>
          <a:bodyPr/>
          <a:lstStyle/>
          <a:p>
            <a:r>
              <a:rPr lang="en-US"/>
              <a:t>Quick Quiz</a:t>
            </a:r>
          </a:p>
        </p:txBody>
      </p:sp>
      <p:sp>
        <p:nvSpPr>
          <p:cNvPr id="79876" name="Rectangle 4"/>
          <p:cNvSpPr>
            <a:spLocks noChangeArrowheads="1"/>
          </p:cNvSpPr>
          <p:nvPr/>
        </p:nvSpPr>
        <p:spPr bwMode="auto">
          <a:xfrm>
            <a:off x="8610600" y="6445250"/>
            <a:ext cx="385763" cy="260350"/>
          </a:xfrm>
          <a:prstGeom prst="rect">
            <a:avLst/>
          </a:prstGeom>
          <a:noFill/>
          <a:ln w="38100">
            <a:noFill/>
            <a:miter lim="800000"/>
            <a:headEnd/>
            <a:tailEnd/>
          </a:ln>
          <a:effectLst/>
        </p:spPr>
        <p:txBody>
          <a:bodyPr wrap="none">
            <a:spAutoFit/>
          </a:bodyPr>
          <a:lstStyle/>
          <a:p>
            <a:pPr algn="ctr" eaLnBrk="1" hangingPunct="1"/>
            <a:r>
              <a:rPr lang="en-US" sz="1100"/>
              <a:t>3-</a:t>
            </a:r>
            <a:fld id="{21EDD0CD-8C78-4961-8292-F0497071EA10}" type="slidenum">
              <a:rPr lang="en-US" sz="1100"/>
              <a:pPr algn="ctr" eaLnBrk="1" hangingPunct="1"/>
              <a:t>31</a:t>
            </a:fld>
            <a:endParaRPr lang="en-US" sz="11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Grp="1" noChangeArrowheads="1"/>
          </p:cNvSpPr>
          <p:nvPr>
            <p:ph idx="1"/>
          </p:nvPr>
        </p:nvSpPr>
        <p:spPr/>
        <p:txBody>
          <a:bodyPr/>
          <a:lstStyle/>
          <a:p>
            <a:r>
              <a:rPr lang="en-US" sz="2400"/>
              <a:t>Should financial analysts be held liable for their opinions regarding the financial health of firms?</a:t>
            </a:r>
          </a:p>
          <a:p>
            <a:r>
              <a:rPr lang="en-US" sz="2400"/>
              <a:t>How closely should ratings agencies work with the firms they are reviewing? I.e., what level of independence is appropriate?</a:t>
            </a:r>
          </a:p>
        </p:txBody>
      </p:sp>
      <p:sp>
        <p:nvSpPr>
          <p:cNvPr id="136194" name="Rectangle 2"/>
          <p:cNvSpPr>
            <a:spLocks noGrp="1" noChangeArrowheads="1"/>
          </p:cNvSpPr>
          <p:nvPr>
            <p:ph type="title"/>
          </p:nvPr>
        </p:nvSpPr>
        <p:spPr/>
        <p:txBody>
          <a:bodyPr/>
          <a:lstStyle/>
          <a:p>
            <a:r>
              <a:rPr lang="en-US"/>
              <a:t>Ethics Issues</a:t>
            </a:r>
          </a:p>
        </p:txBody>
      </p:sp>
      <p:sp>
        <p:nvSpPr>
          <p:cNvPr id="136196" name="Rectangle 4"/>
          <p:cNvSpPr>
            <a:spLocks noChangeArrowheads="1"/>
          </p:cNvSpPr>
          <p:nvPr/>
        </p:nvSpPr>
        <p:spPr bwMode="auto">
          <a:xfrm>
            <a:off x="8610600" y="6445250"/>
            <a:ext cx="385763" cy="260350"/>
          </a:xfrm>
          <a:prstGeom prst="rect">
            <a:avLst/>
          </a:prstGeom>
          <a:noFill/>
          <a:ln w="38100">
            <a:noFill/>
            <a:miter lim="800000"/>
            <a:headEnd/>
            <a:tailEnd/>
          </a:ln>
          <a:effectLst/>
        </p:spPr>
        <p:txBody>
          <a:bodyPr wrap="none">
            <a:spAutoFit/>
          </a:bodyPr>
          <a:lstStyle/>
          <a:p>
            <a:pPr algn="ctr" eaLnBrk="1" hangingPunct="1"/>
            <a:r>
              <a:rPr lang="en-US" sz="1100"/>
              <a:t>3-</a:t>
            </a:r>
            <a:fld id="{2EDE66F2-0E6A-45E4-B87C-38636FC99B68}" type="slidenum">
              <a:rPr lang="en-US" sz="1100"/>
              <a:pPr algn="ctr" eaLnBrk="1" hangingPunct="1"/>
              <a:t>32</a:t>
            </a:fld>
            <a:endParaRPr lang="en-US" sz="11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p:cNvSpPr>
            <a:spLocks noGrp="1" noChangeArrowheads="1"/>
          </p:cNvSpPr>
          <p:nvPr>
            <p:ph idx="1"/>
          </p:nvPr>
        </p:nvSpPr>
        <p:spPr/>
        <p:txBody>
          <a:bodyPr/>
          <a:lstStyle/>
          <a:p>
            <a:r>
              <a:rPr lang="en-US"/>
              <a:t>XYZ Corporation has the following financial information for the previous year:</a:t>
            </a:r>
          </a:p>
          <a:p>
            <a:r>
              <a:rPr lang="en-US"/>
              <a:t>Sales: $8M, PM = 8%, CA = $2M, FA = $6M, NWC = $1M, LTD = $3M</a:t>
            </a:r>
          </a:p>
          <a:p>
            <a:r>
              <a:rPr lang="en-US"/>
              <a:t>Compute the ROE using the DuPont Analysis.</a:t>
            </a:r>
          </a:p>
        </p:txBody>
      </p:sp>
      <p:sp>
        <p:nvSpPr>
          <p:cNvPr id="123906" name="Rectangle 2"/>
          <p:cNvSpPr>
            <a:spLocks noGrp="1" noChangeArrowheads="1"/>
          </p:cNvSpPr>
          <p:nvPr>
            <p:ph type="title"/>
          </p:nvPr>
        </p:nvSpPr>
        <p:spPr/>
        <p:txBody>
          <a:bodyPr/>
          <a:lstStyle/>
          <a:p>
            <a:r>
              <a:rPr lang="en-US"/>
              <a:t>Comprehensive Problem</a:t>
            </a:r>
          </a:p>
        </p:txBody>
      </p:sp>
      <p:sp>
        <p:nvSpPr>
          <p:cNvPr id="123908" name="Rectangle 4"/>
          <p:cNvSpPr>
            <a:spLocks noChangeArrowheads="1"/>
          </p:cNvSpPr>
          <p:nvPr/>
        </p:nvSpPr>
        <p:spPr bwMode="auto">
          <a:xfrm>
            <a:off x="8610600" y="6445250"/>
            <a:ext cx="385763" cy="260350"/>
          </a:xfrm>
          <a:prstGeom prst="rect">
            <a:avLst/>
          </a:prstGeom>
          <a:noFill/>
          <a:ln w="38100">
            <a:noFill/>
            <a:miter lim="800000"/>
            <a:headEnd/>
            <a:tailEnd/>
          </a:ln>
          <a:effectLst/>
        </p:spPr>
        <p:txBody>
          <a:bodyPr wrap="none">
            <a:spAutoFit/>
          </a:bodyPr>
          <a:lstStyle/>
          <a:p>
            <a:pPr algn="ctr" eaLnBrk="1" hangingPunct="1"/>
            <a:r>
              <a:rPr lang="en-US" sz="1100"/>
              <a:t>3-</a:t>
            </a:r>
            <a:fld id="{AC30FF31-3E09-4F88-8FC2-F0D67075FA09}" type="slidenum">
              <a:rPr lang="en-US" sz="1100"/>
              <a:pPr algn="ctr" eaLnBrk="1" hangingPunct="1"/>
              <a:t>33</a:t>
            </a:fld>
            <a:endParaRPr lang="en-US" sz="11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subTitle" idx="1"/>
          </p:nvPr>
        </p:nvSpPr>
        <p:spPr>
          <a:xfrm>
            <a:off x="1676400" y="2590800"/>
            <a:ext cx="6400800" cy="1752600"/>
          </a:xfrm>
        </p:spPr>
        <p:txBody>
          <a:bodyPr/>
          <a:lstStyle/>
          <a:p>
            <a:r>
              <a:rPr lang="en-US"/>
              <a:t>End of Chapter</a:t>
            </a:r>
          </a:p>
        </p:txBody>
      </p:sp>
      <p:sp>
        <p:nvSpPr>
          <p:cNvPr id="121860" name="Rectangle 4"/>
          <p:cNvSpPr>
            <a:spLocks noChangeArrowheads="1"/>
          </p:cNvSpPr>
          <p:nvPr/>
        </p:nvSpPr>
        <p:spPr bwMode="auto">
          <a:xfrm>
            <a:off x="8610600" y="6445250"/>
            <a:ext cx="385763" cy="260350"/>
          </a:xfrm>
          <a:prstGeom prst="rect">
            <a:avLst/>
          </a:prstGeom>
          <a:noFill/>
          <a:ln w="38100">
            <a:noFill/>
            <a:miter lim="800000"/>
            <a:headEnd/>
            <a:tailEnd/>
          </a:ln>
          <a:effectLst/>
        </p:spPr>
        <p:txBody>
          <a:bodyPr wrap="none">
            <a:spAutoFit/>
          </a:bodyPr>
          <a:lstStyle/>
          <a:p>
            <a:pPr algn="ctr" eaLnBrk="1" hangingPunct="1"/>
            <a:r>
              <a:rPr lang="en-US" sz="1100"/>
              <a:t>3-</a:t>
            </a:r>
            <a:fld id="{1EF0F575-0FB1-4CD1-A598-426188505431}" type="slidenum">
              <a:rPr lang="en-US" sz="1100"/>
              <a:pPr algn="ctr" eaLnBrk="1" hangingPunct="1"/>
              <a:t>34</a:t>
            </a:fld>
            <a:endParaRPr lang="en-US" sz="110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Sample Balance Sheet</a:t>
            </a:r>
          </a:p>
        </p:txBody>
      </p:sp>
      <p:sp>
        <p:nvSpPr>
          <p:cNvPr id="34976" name="Text Box 160"/>
          <p:cNvSpPr txBox="1">
            <a:spLocks noChangeArrowheads="1"/>
          </p:cNvSpPr>
          <p:nvPr/>
        </p:nvSpPr>
        <p:spPr bwMode="auto">
          <a:xfrm>
            <a:off x="1371600" y="5715000"/>
            <a:ext cx="4953000" cy="457200"/>
          </a:xfrm>
          <a:prstGeom prst="rect">
            <a:avLst/>
          </a:prstGeom>
          <a:noFill/>
          <a:ln w="12700" cap="sq">
            <a:noFill/>
            <a:miter lim="800000"/>
            <a:headEnd type="none" w="sm" len="sm"/>
            <a:tailEnd type="none" w="sm" len="sm"/>
          </a:ln>
          <a:effectLst/>
        </p:spPr>
        <p:txBody>
          <a:bodyPr lIns="91431" tIns="45715" rIns="91431" bIns="45715">
            <a:spAutoFit/>
          </a:bodyPr>
          <a:lstStyle/>
          <a:p>
            <a:pPr eaLnBrk="1" hangingPunct="1">
              <a:spcBef>
                <a:spcPct val="50000"/>
              </a:spcBef>
            </a:pPr>
            <a:r>
              <a:rPr lang="en-US" sz="2400">
                <a:latin typeface="Times New Roman" pitchFamily="18" charset="0"/>
              </a:rPr>
              <a:t>Numbers in millions of dollars</a:t>
            </a:r>
          </a:p>
        </p:txBody>
      </p:sp>
      <p:sp>
        <p:nvSpPr>
          <p:cNvPr id="35049" name="Rectangle 233"/>
          <p:cNvSpPr>
            <a:spLocks noChangeArrowheads="1"/>
          </p:cNvSpPr>
          <p:nvPr/>
        </p:nvSpPr>
        <p:spPr bwMode="auto">
          <a:xfrm>
            <a:off x="8610600" y="6445250"/>
            <a:ext cx="385763" cy="260350"/>
          </a:xfrm>
          <a:prstGeom prst="rect">
            <a:avLst/>
          </a:prstGeom>
          <a:noFill/>
          <a:ln w="38100">
            <a:noFill/>
            <a:miter lim="800000"/>
            <a:headEnd/>
            <a:tailEnd/>
          </a:ln>
          <a:effectLst/>
        </p:spPr>
        <p:txBody>
          <a:bodyPr wrap="none">
            <a:spAutoFit/>
          </a:bodyPr>
          <a:lstStyle/>
          <a:p>
            <a:pPr algn="ctr" eaLnBrk="1" hangingPunct="1"/>
            <a:r>
              <a:rPr lang="en-US" sz="1100"/>
              <a:t>3-</a:t>
            </a:r>
            <a:fld id="{92C9E9F4-4760-4037-909C-9D6B8B6FD9C8}" type="slidenum">
              <a:rPr lang="en-US" sz="1100"/>
              <a:pPr algn="ctr" eaLnBrk="1" hangingPunct="1"/>
              <a:t>4</a:t>
            </a:fld>
            <a:endParaRPr lang="en-US" sz="1100"/>
          </a:p>
        </p:txBody>
      </p:sp>
      <p:pic>
        <p:nvPicPr>
          <p:cNvPr id="58369" name="Picture 1" descr="D:\Digital Image Library\Chap003\ros46129_tb0301.jpg"/>
          <p:cNvPicPr>
            <a:picLocks noChangeAspect="1" noChangeArrowheads="1"/>
          </p:cNvPicPr>
          <p:nvPr/>
        </p:nvPicPr>
        <p:blipFill>
          <a:blip r:embed="rId3" cstate="print"/>
          <a:srcRect/>
          <a:stretch>
            <a:fillRect/>
          </a:stretch>
        </p:blipFill>
        <p:spPr bwMode="auto">
          <a:xfrm>
            <a:off x="990600" y="609600"/>
            <a:ext cx="6934200" cy="60227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smtClean="0"/>
              <a:t>Income </a:t>
            </a:r>
            <a:r>
              <a:rPr lang="en-US" dirty="0"/>
              <a:t>Statement</a:t>
            </a:r>
          </a:p>
        </p:txBody>
      </p:sp>
      <p:sp>
        <p:nvSpPr>
          <p:cNvPr id="38026" name="Rectangle 138"/>
          <p:cNvSpPr>
            <a:spLocks noChangeArrowheads="1"/>
          </p:cNvSpPr>
          <p:nvPr/>
        </p:nvSpPr>
        <p:spPr bwMode="auto">
          <a:xfrm>
            <a:off x="8610600" y="6445250"/>
            <a:ext cx="385763" cy="260350"/>
          </a:xfrm>
          <a:prstGeom prst="rect">
            <a:avLst/>
          </a:prstGeom>
          <a:noFill/>
          <a:ln w="38100">
            <a:noFill/>
            <a:miter lim="800000"/>
            <a:headEnd/>
            <a:tailEnd/>
          </a:ln>
          <a:effectLst/>
        </p:spPr>
        <p:txBody>
          <a:bodyPr wrap="none">
            <a:spAutoFit/>
          </a:bodyPr>
          <a:lstStyle/>
          <a:p>
            <a:pPr algn="ctr" eaLnBrk="1" hangingPunct="1"/>
            <a:r>
              <a:rPr lang="en-US" sz="1100"/>
              <a:t>3-</a:t>
            </a:r>
            <a:fld id="{EA4CD59F-D308-4EE7-A51E-68FB54393295}" type="slidenum">
              <a:rPr lang="en-US" sz="1100"/>
              <a:pPr algn="ctr" eaLnBrk="1" hangingPunct="1"/>
              <a:t>5</a:t>
            </a:fld>
            <a:endParaRPr lang="en-US" sz="1100"/>
          </a:p>
        </p:txBody>
      </p:sp>
      <p:pic>
        <p:nvPicPr>
          <p:cNvPr id="56321" name="Picture 1" descr="D:\Digital Image Library\Chap003\ros46129_tb0302.jpg"/>
          <p:cNvPicPr>
            <a:picLocks noChangeAspect="1" noChangeArrowheads="1"/>
          </p:cNvPicPr>
          <p:nvPr/>
        </p:nvPicPr>
        <p:blipFill>
          <a:blip r:embed="rId3" cstate="print"/>
          <a:srcRect/>
          <a:stretch>
            <a:fillRect/>
          </a:stretch>
        </p:blipFill>
        <p:spPr bwMode="auto">
          <a:xfrm>
            <a:off x="685800" y="1295784"/>
            <a:ext cx="7620000" cy="426643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idx="1"/>
          </p:nvPr>
        </p:nvSpPr>
        <p:spPr>
          <a:xfrm>
            <a:off x="1416050" y="1600200"/>
            <a:ext cx="7253288" cy="4419600"/>
          </a:xfrm>
        </p:spPr>
        <p:txBody>
          <a:bodyPr/>
          <a:lstStyle/>
          <a:p>
            <a:pPr>
              <a:lnSpc>
                <a:spcPct val="90000"/>
              </a:lnSpc>
            </a:pPr>
            <a:r>
              <a:rPr lang="en-US" sz="2400" dirty="0"/>
              <a:t>Sources</a:t>
            </a:r>
          </a:p>
          <a:p>
            <a:pPr lvl="1">
              <a:lnSpc>
                <a:spcPct val="90000"/>
              </a:lnSpc>
            </a:pPr>
            <a:r>
              <a:rPr lang="en-US" sz="2000" dirty="0"/>
              <a:t>Cash inflow – occurs when we “sell” something</a:t>
            </a:r>
          </a:p>
          <a:p>
            <a:pPr lvl="1">
              <a:lnSpc>
                <a:spcPct val="90000"/>
              </a:lnSpc>
            </a:pPr>
            <a:r>
              <a:rPr lang="en-US" sz="2000" dirty="0"/>
              <a:t>Decrease in asset </a:t>
            </a:r>
            <a:r>
              <a:rPr lang="en-US" sz="2000" dirty="0" smtClean="0"/>
              <a:t>account</a:t>
            </a:r>
            <a:endParaRPr lang="en-US" sz="2000" dirty="0"/>
          </a:p>
          <a:p>
            <a:pPr lvl="2">
              <a:lnSpc>
                <a:spcPct val="90000"/>
              </a:lnSpc>
            </a:pPr>
            <a:r>
              <a:rPr lang="en-US" sz="1800" dirty="0"/>
              <a:t>Accounts receivable, inventory, and net fixed assets</a:t>
            </a:r>
          </a:p>
          <a:p>
            <a:pPr lvl="1">
              <a:lnSpc>
                <a:spcPct val="90000"/>
              </a:lnSpc>
            </a:pPr>
            <a:r>
              <a:rPr lang="en-US" sz="2000" dirty="0"/>
              <a:t>Increase in liability or equity account</a:t>
            </a:r>
          </a:p>
          <a:p>
            <a:pPr lvl="2">
              <a:lnSpc>
                <a:spcPct val="90000"/>
              </a:lnSpc>
            </a:pPr>
            <a:r>
              <a:rPr lang="en-US" sz="1800" dirty="0"/>
              <a:t>Accounts payable, other current liabilities, and common stock</a:t>
            </a:r>
          </a:p>
          <a:p>
            <a:pPr>
              <a:lnSpc>
                <a:spcPct val="90000"/>
              </a:lnSpc>
            </a:pPr>
            <a:r>
              <a:rPr lang="en-US" sz="2400" dirty="0"/>
              <a:t>Uses</a:t>
            </a:r>
          </a:p>
          <a:p>
            <a:pPr lvl="1">
              <a:lnSpc>
                <a:spcPct val="90000"/>
              </a:lnSpc>
            </a:pPr>
            <a:r>
              <a:rPr lang="en-US" sz="2000" dirty="0"/>
              <a:t>Cash outflow – occurs when we “buy” something</a:t>
            </a:r>
          </a:p>
          <a:p>
            <a:pPr lvl="1">
              <a:lnSpc>
                <a:spcPct val="90000"/>
              </a:lnSpc>
            </a:pPr>
            <a:r>
              <a:rPr lang="en-US" sz="2000" dirty="0"/>
              <a:t>Increase in asset account</a:t>
            </a:r>
          </a:p>
          <a:p>
            <a:pPr lvl="2">
              <a:lnSpc>
                <a:spcPct val="90000"/>
              </a:lnSpc>
            </a:pPr>
            <a:r>
              <a:rPr lang="en-US" sz="1800" dirty="0"/>
              <a:t>Cash and other current assets</a:t>
            </a:r>
          </a:p>
          <a:p>
            <a:pPr lvl="1">
              <a:lnSpc>
                <a:spcPct val="90000"/>
              </a:lnSpc>
            </a:pPr>
            <a:r>
              <a:rPr lang="en-US" sz="2000" dirty="0"/>
              <a:t>Decrease in liability or equity account</a:t>
            </a:r>
          </a:p>
          <a:p>
            <a:pPr lvl="2">
              <a:lnSpc>
                <a:spcPct val="90000"/>
              </a:lnSpc>
            </a:pPr>
            <a:r>
              <a:rPr lang="en-US" sz="1800" dirty="0"/>
              <a:t>Notes payable and long-term debt</a:t>
            </a:r>
          </a:p>
        </p:txBody>
      </p:sp>
      <p:sp>
        <p:nvSpPr>
          <p:cNvPr id="89090" name="Rectangle 2"/>
          <p:cNvSpPr>
            <a:spLocks noGrp="1" noChangeArrowheads="1"/>
          </p:cNvSpPr>
          <p:nvPr>
            <p:ph type="title"/>
          </p:nvPr>
        </p:nvSpPr>
        <p:spPr/>
        <p:txBody>
          <a:bodyPr/>
          <a:lstStyle/>
          <a:p>
            <a:r>
              <a:rPr lang="en-US"/>
              <a:t>Sources and Uses</a:t>
            </a:r>
          </a:p>
        </p:txBody>
      </p:sp>
      <p:sp>
        <p:nvSpPr>
          <p:cNvPr id="89092" name="Rectangle 4"/>
          <p:cNvSpPr>
            <a:spLocks noChangeArrowheads="1"/>
          </p:cNvSpPr>
          <p:nvPr/>
        </p:nvSpPr>
        <p:spPr bwMode="auto">
          <a:xfrm>
            <a:off x="8610600" y="6445250"/>
            <a:ext cx="385763" cy="260350"/>
          </a:xfrm>
          <a:prstGeom prst="rect">
            <a:avLst/>
          </a:prstGeom>
          <a:noFill/>
          <a:ln w="38100">
            <a:noFill/>
            <a:miter lim="800000"/>
            <a:headEnd/>
            <a:tailEnd/>
          </a:ln>
          <a:effectLst/>
        </p:spPr>
        <p:txBody>
          <a:bodyPr wrap="none">
            <a:spAutoFit/>
          </a:bodyPr>
          <a:lstStyle/>
          <a:p>
            <a:pPr algn="ctr" eaLnBrk="1" hangingPunct="1"/>
            <a:r>
              <a:rPr lang="en-US" sz="1100"/>
              <a:t>3-</a:t>
            </a:r>
            <a:fld id="{591F20FC-71E8-4044-A932-BCF03BCDF108}" type="slidenum">
              <a:rPr lang="en-US" sz="1100"/>
              <a:pPr algn="ctr" eaLnBrk="1" hangingPunct="1"/>
              <a:t>6</a:t>
            </a:fld>
            <a:endParaRPr lang="en-US" sz="11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and Uses of Cash</a:t>
            </a:r>
            <a:endParaRPr lang="en-US" dirty="0"/>
          </a:p>
        </p:txBody>
      </p:sp>
      <p:pic>
        <p:nvPicPr>
          <p:cNvPr id="76802" name="Picture 2" descr="D:\Digital Image Library\Chap003\ros46129_tb0304.jpg"/>
          <p:cNvPicPr>
            <a:picLocks noGrp="1" noChangeAspect="1" noChangeArrowheads="1"/>
          </p:cNvPicPr>
          <p:nvPr>
            <p:ph idx="1"/>
          </p:nvPr>
        </p:nvPicPr>
        <p:blipFill>
          <a:blip r:embed="rId2" cstate="print"/>
          <a:srcRect/>
          <a:stretch>
            <a:fillRect/>
          </a:stretch>
        </p:blipFill>
        <p:spPr bwMode="auto">
          <a:xfrm>
            <a:off x="1524000" y="1600200"/>
            <a:ext cx="6400800" cy="452596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6" name="Rectangle 6"/>
          <p:cNvSpPr>
            <a:spLocks noGrp="1" noChangeArrowheads="1"/>
          </p:cNvSpPr>
          <p:nvPr>
            <p:ph idx="1"/>
          </p:nvPr>
        </p:nvSpPr>
        <p:spPr/>
        <p:txBody>
          <a:bodyPr/>
          <a:lstStyle/>
          <a:p>
            <a:pPr>
              <a:lnSpc>
                <a:spcPct val="90000"/>
              </a:lnSpc>
            </a:pPr>
            <a:r>
              <a:rPr lang="en-US" sz="2800"/>
              <a:t>Statement that summarizes the sources and uses of cash</a:t>
            </a:r>
          </a:p>
          <a:p>
            <a:pPr>
              <a:lnSpc>
                <a:spcPct val="90000"/>
              </a:lnSpc>
            </a:pPr>
            <a:r>
              <a:rPr lang="en-US" sz="2800"/>
              <a:t>Changes divided into three major categories</a:t>
            </a:r>
          </a:p>
          <a:p>
            <a:pPr lvl="1">
              <a:lnSpc>
                <a:spcPct val="90000"/>
              </a:lnSpc>
            </a:pPr>
            <a:r>
              <a:rPr lang="en-US" sz="2400"/>
              <a:t>Operating Activity – includes net income and changes in most current accounts</a:t>
            </a:r>
          </a:p>
          <a:p>
            <a:pPr lvl="1">
              <a:lnSpc>
                <a:spcPct val="90000"/>
              </a:lnSpc>
            </a:pPr>
            <a:r>
              <a:rPr lang="en-US" sz="2400"/>
              <a:t>Investment Activity – includes changes in fixed assets</a:t>
            </a:r>
          </a:p>
          <a:p>
            <a:pPr lvl="1">
              <a:lnSpc>
                <a:spcPct val="90000"/>
              </a:lnSpc>
            </a:pPr>
            <a:r>
              <a:rPr lang="en-US" sz="2400"/>
              <a:t>Financing Activity – includes changes in notes payable, long-term debt, and equity accounts, as well as dividends</a:t>
            </a:r>
          </a:p>
        </p:txBody>
      </p:sp>
      <p:sp>
        <p:nvSpPr>
          <p:cNvPr id="92164" name="Rectangle 4"/>
          <p:cNvSpPr>
            <a:spLocks noGrp="1" noChangeArrowheads="1"/>
          </p:cNvSpPr>
          <p:nvPr>
            <p:ph type="title"/>
          </p:nvPr>
        </p:nvSpPr>
        <p:spPr/>
        <p:txBody>
          <a:bodyPr/>
          <a:lstStyle/>
          <a:p>
            <a:r>
              <a:rPr lang="en-US"/>
              <a:t>Statement of Cash Flows</a:t>
            </a:r>
          </a:p>
        </p:txBody>
      </p:sp>
      <p:sp>
        <p:nvSpPr>
          <p:cNvPr id="92167" name="Rectangle 7"/>
          <p:cNvSpPr>
            <a:spLocks noChangeArrowheads="1"/>
          </p:cNvSpPr>
          <p:nvPr/>
        </p:nvSpPr>
        <p:spPr bwMode="auto">
          <a:xfrm>
            <a:off x="8610600" y="6445250"/>
            <a:ext cx="385763" cy="260350"/>
          </a:xfrm>
          <a:prstGeom prst="rect">
            <a:avLst/>
          </a:prstGeom>
          <a:noFill/>
          <a:ln w="38100">
            <a:noFill/>
            <a:miter lim="800000"/>
            <a:headEnd/>
            <a:tailEnd/>
          </a:ln>
          <a:effectLst/>
        </p:spPr>
        <p:txBody>
          <a:bodyPr wrap="none">
            <a:spAutoFit/>
          </a:bodyPr>
          <a:lstStyle/>
          <a:p>
            <a:pPr algn="ctr" eaLnBrk="1" hangingPunct="1"/>
            <a:r>
              <a:rPr lang="en-US" sz="1100"/>
              <a:t>3-</a:t>
            </a:r>
            <a:fld id="{CA15C697-FAD2-4E30-849B-2A39B150EAA1}" type="slidenum">
              <a:rPr lang="en-US" sz="1100"/>
              <a:pPr algn="ctr" eaLnBrk="1" hangingPunct="1"/>
              <a:t>8</a:t>
            </a:fld>
            <a:endParaRPr lang="en-US" sz="11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Grp="1" noChangeArrowheads="1"/>
          </p:cNvSpPr>
          <p:nvPr>
            <p:ph type="title"/>
          </p:nvPr>
        </p:nvSpPr>
        <p:spPr/>
        <p:txBody>
          <a:bodyPr>
            <a:normAutofit/>
          </a:bodyPr>
          <a:lstStyle/>
          <a:p>
            <a:r>
              <a:rPr lang="en-US" dirty="0" smtClean="0"/>
              <a:t>Statement </a:t>
            </a:r>
            <a:r>
              <a:rPr lang="en-US" dirty="0"/>
              <a:t>of Cash Flows</a:t>
            </a:r>
          </a:p>
        </p:txBody>
      </p:sp>
      <p:sp>
        <p:nvSpPr>
          <p:cNvPr id="95392" name="Rectangle 160"/>
          <p:cNvSpPr>
            <a:spLocks noChangeArrowheads="1"/>
          </p:cNvSpPr>
          <p:nvPr/>
        </p:nvSpPr>
        <p:spPr bwMode="auto">
          <a:xfrm>
            <a:off x="8610600" y="6445250"/>
            <a:ext cx="385763" cy="260350"/>
          </a:xfrm>
          <a:prstGeom prst="rect">
            <a:avLst/>
          </a:prstGeom>
          <a:noFill/>
          <a:ln w="38100">
            <a:noFill/>
            <a:miter lim="800000"/>
            <a:headEnd/>
            <a:tailEnd/>
          </a:ln>
          <a:effectLst/>
        </p:spPr>
        <p:txBody>
          <a:bodyPr wrap="none">
            <a:spAutoFit/>
          </a:bodyPr>
          <a:lstStyle/>
          <a:p>
            <a:pPr algn="ctr" eaLnBrk="1" hangingPunct="1"/>
            <a:r>
              <a:rPr lang="en-US" sz="1100"/>
              <a:t>3-</a:t>
            </a:r>
            <a:fld id="{8E1D87B3-CA51-43BB-93DB-99DA69D885A3}" type="slidenum">
              <a:rPr lang="en-US" sz="1100"/>
              <a:pPr algn="ctr" eaLnBrk="1" hangingPunct="1"/>
              <a:t>9</a:t>
            </a:fld>
            <a:endParaRPr lang="en-US" sz="1100"/>
          </a:p>
        </p:txBody>
      </p:sp>
      <p:graphicFrame>
        <p:nvGraphicFramePr>
          <p:cNvPr id="8" name="Table 7"/>
          <p:cNvGraphicFramePr>
            <a:graphicFrameLocks noGrp="1"/>
          </p:cNvGraphicFramePr>
          <p:nvPr/>
        </p:nvGraphicFramePr>
        <p:xfrm>
          <a:off x="2514600" y="1295400"/>
          <a:ext cx="3429000" cy="4329706"/>
        </p:xfrm>
        <a:graphic>
          <a:graphicData uri="http://schemas.openxmlformats.org/drawingml/2006/table">
            <a:tbl>
              <a:tblPr/>
              <a:tblGrid>
                <a:gridCol w="2345741"/>
                <a:gridCol w="1083259"/>
              </a:tblGrid>
              <a:tr h="140092">
                <a:tc>
                  <a:txBody>
                    <a:bodyPr/>
                    <a:lstStyle/>
                    <a:p>
                      <a:pPr algn="l" fontAlgn="b"/>
                      <a:r>
                        <a:rPr lang="en-US" sz="1000" b="0" i="0" u="none" strike="noStrike" dirty="0" err="1">
                          <a:solidFill>
                            <a:srgbClr val="000000"/>
                          </a:solidFill>
                          <a:latin typeface="Arial"/>
                        </a:rPr>
                        <a:t>Prufrock</a:t>
                      </a:r>
                      <a:r>
                        <a:rPr lang="en-US" sz="1000" b="0" i="0" u="none" strike="noStrike" dirty="0">
                          <a:solidFill>
                            <a:srgbClr val="000000"/>
                          </a:solidFill>
                          <a:latin typeface="Arial"/>
                        </a:rPr>
                        <a:t> Corporation</a:t>
                      </a:r>
                    </a:p>
                  </a:txBody>
                  <a:tcPr marL="6671" marR="6671" marT="6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dirty="0">
                          <a:solidFill>
                            <a:srgbClr val="000000"/>
                          </a:solidFill>
                          <a:latin typeface="Arial"/>
                        </a:rPr>
                        <a:t>2009</a:t>
                      </a:r>
                    </a:p>
                  </a:txBody>
                  <a:tcPr marL="6671" marR="6671" marT="6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0092">
                <a:tc>
                  <a:txBody>
                    <a:bodyPr/>
                    <a:lstStyle/>
                    <a:p>
                      <a:pPr algn="l" fontAlgn="b"/>
                      <a:r>
                        <a:rPr lang="en-US" sz="1000" b="0" i="0" u="none" strike="noStrike">
                          <a:solidFill>
                            <a:srgbClr val="000000"/>
                          </a:solidFill>
                          <a:latin typeface="Arial"/>
                        </a:rPr>
                        <a:t>Statement of Cash Flow</a:t>
                      </a:r>
                    </a:p>
                  </a:txBody>
                  <a:tcPr marL="6671" marR="6671" marT="6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a:rPr>
                        <a:t> </a:t>
                      </a:r>
                    </a:p>
                  </a:txBody>
                  <a:tcPr marL="6671" marR="6671" marT="6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40092">
                <a:tc>
                  <a:txBody>
                    <a:bodyPr/>
                    <a:lstStyle/>
                    <a:p>
                      <a:pPr algn="l" fontAlgn="b"/>
                      <a:r>
                        <a:rPr lang="en-US" sz="1000" b="0" i="0" u="none" strike="noStrike">
                          <a:solidFill>
                            <a:srgbClr val="000000"/>
                          </a:solidFill>
                          <a:latin typeface="Arial"/>
                        </a:rPr>
                        <a:t>1. Operating Activity</a:t>
                      </a:r>
                    </a:p>
                  </a:txBody>
                  <a:tcPr marL="6671" marR="6671" marT="6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latin typeface="Arial"/>
                        </a:rPr>
                        <a:t> </a:t>
                      </a:r>
                    </a:p>
                  </a:txBody>
                  <a:tcPr marL="6671" marR="6671" marT="6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0092">
                <a:tc>
                  <a:txBody>
                    <a:bodyPr/>
                    <a:lstStyle/>
                    <a:p>
                      <a:pPr algn="l" fontAlgn="b"/>
                      <a:r>
                        <a:rPr lang="en-US" sz="1000" b="0" i="0" u="none" strike="noStrike">
                          <a:solidFill>
                            <a:srgbClr val="000000"/>
                          </a:solidFill>
                          <a:latin typeface="Arial"/>
                        </a:rPr>
                        <a:t>Net Income</a:t>
                      </a:r>
                    </a:p>
                  </a:txBody>
                  <a:tcPr marL="6671" marR="6671" marT="6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solidFill>
                            <a:srgbClr val="000000"/>
                          </a:solidFill>
                          <a:latin typeface="Arial"/>
                        </a:rPr>
                        <a:t>$363</a:t>
                      </a:r>
                    </a:p>
                  </a:txBody>
                  <a:tcPr marL="6671" marR="6671" marT="6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0092">
                <a:tc>
                  <a:txBody>
                    <a:bodyPr/>
                    <a:lstStyle/>
                    <a:p>
                      <a:pPr algn="l" fontAlgn="b"/>
                      <a:r>
                        <a:rPr lang="en-US" sz="1000" b="0" i="0" u="none" strike="noStrike">
                          <a:solidFill>
                            <a:srgbClr val="000000"/>
                          </a:solidFill>
                          <a:latin typeface="Arial"/>
                        </a:rPr>
                        <a:t>Depreciation</a:t>
                      </a:r>
                    </a:p>
                  </a:txBody>
                  <a:tcPr marL="6671" marR="6671" marT="6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solidFill>
                            <a:srgbClr val="000000"/>
                          </a:solidFill>
                          <a:latin typeface="Arial"/>
                        </a:rPr>
                        <a:t>$276</a:t>
                      </a:r>
                    </a:p>
                  </a:txBody>
                  <a:tcPr marL="6671" marR="6671" marT="6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0092">
                <a:tc>
                  <a:txBody>
                    <a:bodyPr/>
                    <a:lstStyle/>
                    <a:p>
                      <a:pPr algn="l" fontAlgn="b"/>
                      <a:r>
                        <a:rPr lang="en-US" sz="1000" b="0" i="0" u="none" strike="noStrike">
                          <a:solidFill>
                            <a:srgbClr val="000000"/>
                          </a:solidFill>
                          <a:latin typeface="Arial"/>
                        </a:rPr>
                        <a:t>Increase in AP</a:t>
                      </a:r>
                    </a:p>
                  </a:txBody>
                  <a:tcPr marL="6671" marR="6671" marT="6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solidFill>
                            <a:srgbClr val="000000"/>
                          </a:solidFill>
                          <a:latin typeface="Arial"/>
                        </a:rPr>
                        <a:t>$32</a:t>
                      </a:r>
                    </a:p>
                  </a:txBody>
                  <a:tcPr marL="6671" marR="6671" marT="6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0092">
                <a:tc>
                  <a:txBody>
                    <a:bodyPr/>
                    <a:lstStyle/>
                    <a:p>
                      <a:pPr algn="l" fontAlgn="b"/>
                      <a:r>
                        <a:rPr lang="en-US" sz="1000" b="0" i="0" u="none" strike="noStrike">
                          <a:solidFill>
                            <a:srgbClr val="000000"/>
                          </a:solidFill>
                          <a:latin typeface="Arial"/>
                        </a:rPr>
                        <a:t>Increase in AR</a:t>
                      </a:r>
                    </a:p>
                  </a:txBody>
                  <a:tcPr marL="6671" marR="6671" marT="6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solidFill>
                            <a:srgbClr val="000000"/>
                          </a:solidFill>
                          <a:latin typeface="Arial"/>
                        </a:rPr>
                        <a:t>-$23</a:t>
                      </a:r>
                    </a:p>
                  </a:txBody>
                  <a:tcPr marL="6671" marR="6671" marT="6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0092">
                <a:tc>
                  <a:txBody>
                    <a:bodyPr/>
                    <a:lstStyle/>
                    <a:p>
                      <a:pPr algn="l" fontAlgn="b"/>
                      <a:r>
                        <a:rPr lang="en-US" sz="1000" b="0" i="0" u="none" strike="noStrike">
                          <a:solidFill>
                            <a:srgbClr val="000000"/>
                          </a:solidFill>
                          <a:latin typeface="Arial"/>
                        </a:rPr>
                        <a:t>Increase in Inv.</a:t>
                      </a:r>
                    </a:p>
                  </a:txBody>
                  <a:tcPr marL="6671" marR="6671" marT="6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Arial"/>
                        </a:rPr>
                        <a:t>-$29</a:t>
                      </a:r>
                    </a:p>
                  </a:txBody>
                  <a:tcPr marL="6671" marR="6671" marT="6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62839">
                <a:tc>
                  <a:txBody>
                    <a:bodyPr/>
                    <a:lstStyle/>
                    <a:p>
                      <a:pPr algn="l" fontAlgn="b"/>
                      <a:r>
                        <a:rPr lang="en-US" sz="1000" b="0" i="0" u="none" strike="noStrike">
                          <a:solidFill>
                            <a:srgbClr val="000000"/>
                          </a:solidFill>
                          <a:latin typeface="Arial"/>
                        </a:rPr>
                        <a:t>Net Cash from Operating Activity</a:t>
                      </a:r>
                    </a:p>
                  </a:txBody>
                  <a:tcPr marL="6671" marR="6671" marT="6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dirty="0">
                          <a:solidFill>
                            <a:srgbClr val="000000"/>
                          </a:solidFill>
                          <a:latin typeface="Arial"/>
                        </a:rPr>
                        <a:t>$619</a:t>
                      </a:r>
                    </a:p>
                  </a:txBody>
                  <a:tcPr marL="6671" marR="6671" marT="6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0092">
                <a:tc>
                  <a:txBody>
                    <a:bodyPr/>
                    <a:lstStyle/>
                    <a:p>
                      <a:pPr algn="l" fontAlgn="b"/>
                      <a:r>
                        <a:rPr lang="en-US" sz="1000" b="0" i="0" u="none" strike="noStrike">
                          <a:solidFill>
                            <a:srgbClr val="000000"/>
                          </a:solidFill>
                          <a:latin typeface="Arial"/>
                        </a:rPr>
                        <a:t>2. Investment Activity</a:t>
                      </a:r>
                    </a:p>
                  </a:txBody>
                  <a:tcPr marL="6671" marR="6671" marT="6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latin typeface="Arial"/>
                        </a:rPr>
                        <a:t> </a:t>
                      </a:r>
                    </a:p>
                  </a:txBody>
                  <a:tcPr marL="6671" marR="6671" marT="6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0092">
                <a:tc>
                  <a:txBody>
                    <a:bodyPr/>
                    <a:lstStyle/>
                    <a:p>
                      <a:pPr algn="l" fontAlgn="b"/>
                      <a:r>
                        <a:rPr lang="en-US" sz="1000" b="0" i="0" u="none" strike="noStrike">
                          <a:solidFill>
                            <a:srgbClr val="000000"/>
                          </a:solidFill>
                          <a:latin typeface="Arial"/>
                        </a:rPr>
                        <a:t>Fixed asset acquisitions</a:t>
                      </a:r>
                    </a:p>
                  </a:txBody>
                  <a:tcPr marL="6671" marR="6671" marT="6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solidFill>
                            <a:srgbClr val="000000"/>
                          </a:solidFill>
                          <a:latin typeface="Arial"/>
                        </a:rPr>
                        <a:t> </a:t>
                      </a:r>
                    </a:p>
                  </a:txBody>
                  <a:tcPr marL="6671" marR="6671" marT="6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62839">
                <a:tc>
                  <a:txBody>
                    <a:bodyPr/>
                    <a:lstStyle/>
                    <a:p>
                      <a:pPr algn="l" fontAlgn="b"/>
                      <a:r>
                        <a:rPr lang="en-US" sz="1000" b="0" i="0" u="none" strike="noStrike">
                          <a:solidFill>
                            <a:srgbClr val="000000"/>
                          </a:solidFill>
                          <a:latin typeface="Arial"/>
                        </a:rPr>
                        <a:t>NFA + Dep.</a:t>
                      </a:r>
                    </a:p>
                  </a:txBody>
                  <a:tcPr marL="6671" marR="6671" marT="6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Arial"/>
                        </a:rPr>
                        <a:t> </a:t>
                      </a:r>
                      <a:r>
                        <a:rPr lang="en-US" sz="1000" b="0" i="0" u="none" strike="noStrike" dirty="0" smtClean="0">
                          <a:solidFill>
                            <a:srgbClr val="000000"/>
                          </a:solidFill>
                          <a:latin typeface="Arial"/>
                        </a:rPr>
                        <a:t>$(425</a:t>
                      </a:r>
                      <a:r>
                        <a:rPr lang="en-US" sz="1000" b="0" i="0" u="none" strike="noStrike" dirty="0">
                          <a:solidFill>
                            <a:srgbClr val="000000"/>
                          </a:solidFill>
                          <a:latin typeface="Arial"/>
                        </a:rPr>
                        <a:t>)</a:t>
                      </a:r>
                    </a:p>
                  </a:txBody>
                  <a:tcPr marL="6671" marR="6671" marT="6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62839">
                <a:tc>
                  <a:txBody>
                    <a:bodyPr/>
                    <a:lstStyle/>
                    <a:p>
                      <a:pPr algn="l" fontAlgn="b"/>
                      <a:r>
                        <a:rPr lang="en-US" sz="1000" b="0" i="0" u="none" strike="noStrike">
                          <a:solidFill>
                            <a:srgbClr val="000000"/>
                          </a:solidFill>
                          <a:latin typeface="Arial"/>
                        </a:rPr>
                        <a:t>Net cash from investment</a:t>
                      </a:r>
                    </a:p>
                  </a:txBody>
                  <a:tcPr marL="6671" marR="6671" marT="6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dirty="0">
                          <a:solidFill>
                            <a:srgbClr val="000000"/>
                          </a:solidFill>
                          <a:latin typeface="Arial"/>
                        </a:rPr>
                        <a:t> </a:t>
                      </a:r>
                      <a:r>
                        <a:rPr lang="en-US" sz="1000" b="0" i="0" u="none" strike="noStrike" dirty="0" smtClean="0">
                          <a:solidFill>
                            <a:srgbClr val="000000"/>
                          </a:solidFill>
                          <a:latin typeface="Arial"/>
                        </a:rPr>
                        <a:t>$(</a:t>
                      </a:r>
                      <a:r>
                        <a:rPr lang="en-US" sz="1000" b="0" i="0" u="none" strike="noStrike" dirty="0">
                          <a:solidFill>
                            <a:srgbClr val="000000"/>
                          </a:solidFill>
                          <a:latin typeface="Arial"/>
                        </a:rPr>
                        <a:t>425)</a:t>
                      </a:r>
                    </a:p>
                  </a:txBody>
                  <a:tcPr marL="6671" marR="6671" marT="6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0092">
                <a:tc>
                  <a:txBody>
                    <a:bodyPr/>
                    <a:lstStyle/>
                    <a:p>
                      <a:pPr algn="l" fontAlgn="b"/>
                      <a:r>
                        <a:rPr lang="en-US" sz="1000" b="0" i="0" u="none" strike="noStrike">
                          <a:solidFill>
                            <a:srgbClr val="000000"/>
                          </a:solidFill>
                          <a:latin typeface="Arial"/>
                        </a:rPr>
                        <a:t>3. Financing Activity</a:t>
                      </a:r>
                    </a:p>
                  </a:txBody>
                  <a:tcPr marL="6671" marR="6671" marT="6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solidFill>
                            <a:srgbClr val="000000"/>
                          </a:solidFill>
                          <a:latin typeface="Arial"/>
                        </a:rPr>
                        <a:t> </a:t>
                      </a:r>
                    </a:p>
                  </a:txBody>
                  <a:tcPr marL="6671" marR="6671" marT="6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62839">
                <a:tc>
                  <a:txBody>
                    <a:bodyPr/>
                    <a:lstStyle/>
                    <a:p>
                      <a:pPr algn="l" fontAlgn="b"/>
                      <a:r>
                        <a:rPr lang="en-US" sz="1000" b="0" i="0" u="none" strike="noStrike">
                          <a:solidFill>
                            <a:srgbClr val="000000"/>
                          </a:solidFill>
                          <a:latin typeface="Arial"/>
                        </a:rPr>
                        <a:t>Decrease in NP</a:t>
                      </a:r>
                    </a:p>
                  </a:txBody>
                  <a:tcPr marL="6671" marR="6671" marT="6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solidFill>
                            <a:srgbClr val="000000"/>
                          </a:solidFill>
                          <a:latin typeface="Arial"/>
                        </a:rPr>
                        <a:t> </a:t>
                      </a:r>
                      <a:r>
                        <a:rPr lang="en-US" sz="1000" b="0" i="0" u="none" strike="noStrike" dirty="0" smtClean="0">
                          <a:solidFill>
                            <a:srgbClr val="000000"/>
                          </a:solidFill>
                          <a:latin typeface="Arial"/>
                        </a:rPr>
                        <a:t>$(</a:t>
                      </a:r>
                      <a:r>
                        <a:rPr lang="en-US" sz="1000" b="0" i="0" u="none" strike="noStrike" dirty="0">
                          <a:solidFill>
                            <a:srgbClr val="000000"/>
                          </a:solidFill>
                          <a:latin typeface="Arial"/>
                        </a:rPr>
                        <a:t>35)</a:t>
                      </a:r>
                    </a:p>
                  </a:txBody>
                  <a:tcPr marL="6671" marR="6671" marT="6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62839">
                <a:tc>
                  <a:txBody>
                    <a:bodyPr/>
                    <a:lstStyle/>
                    <a:p>
                      <a:pPr algn="l" fontAlgn="b"/>
                      <a:r>
                        <a:rPr lang="en-US" sz="1000" b="0" i="0" u="none" strike="noStrike">
                          <a:solidFill>
                            <a:srgbClr val="000000"/>
                          </a:solidFill>
                          <a:latin typeface="Arial"/>
                        </a:rPr>
                        <a:t>Decrease in LTD</a:t>
                      </a:r>
                    </a:p>
                  </a:txBody>
                  <a:tcPr marL="6671" marR="6671" marT="6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solidFill>
                            <a:srgbClr val="000000"/>
                          </a:solidFill>
                          <a:latin typeface="Arial"/>
                        </a:rPr>
                        <a:t> </a:t>
                      </a:r>
                      <a:r>
                        <a:rPr lang="en-US" sz="1000" b="0" i="0" u="none" strike="noStrike" dirty="0" smtClean="0">
                          <a:solidFill>
                            <a:srgbClr val="000000"/>
                          </a:solidFill>
                          <a:latin typeface="Arial"/>
                        </a:rPr>
                        <a:t>$(</a:t>
                      </a:r>
                      <a:r>
                        <a:rPr lang="en-US" sz="1000" b="0" i="0" u="none" strike="noStrike" dirty="0">
                          <a:solidFill>
                            <a:srgbClr val="000000"/>
                          </a:solidFill>
                          <a:latin typeface="Arial"/>
                        </a:rPr>
                        <a:t>74)</a:t>
                      </a:r>
                    </a:p>
                  </a:txBody>
                  <a:tcPr marL="6671" marR="6671" marT="6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0092">
                <a:tc>
                  <a:txBody>
                    <a:bodyPr/>
                    <a:lstStyle/>
                    <a:p>
                      <a:pPr algn="l" fontAlgn="b"/>
                      <a:r>
                        <a:rPr lang="en-US" sz="1000" b="0" i="0" u="none" strike="noStrike">
                          <a:solidFill>
                            <a:srgbClr val="000000"/>
                          </a:solidFill>
                          <a:latin typeface="Arial"/>
                        </a:rPr>
                        <a:t>Increase in Com. Stock</a:t>
                      </a:r>
                    </a:p>
                  </a:txBody>
                  <a:tcPr marL="6671" marR="6671" marT="6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solidFill>
                            <a:srgbClr val="000000"/>
                          </a:solidFill>
                          <a:latin typeface="Arial"/>
                        </a:rPr>
                        <a:t> $  </a:t>
                      </a:r>
                      <a:r>
                        <a:rPr lang="en-US" sz="1000" b="0" i="0" u="none" strike="noStrike" dirty="0" smtClean="0">
                          <a:solidFill>
                            <a:srgbClr val="000000"/>
                          </a:solidFill>
                          <a:latin typeface="Arial"/>
                        </a:rPr>
                        <a:t>50 </a:t>
                      </a:r>
                      <a:endParaRPr lang="en-US" sz="1000" b="0" i="0" u="none" strike="noStrike" dirty="0">
                        <a:solidFill>
                          <a:srgbClr val="000000"/>
                        </a:solidFill>
                        <a:latin typeface="Arial"/>
                      </a:endParaRPr>
                    </a:p>
                  </a:txBody>
                  <a:tcPr marL="6671" marR="6671" marT="6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62839">
                <a:tc>
                  <a:txBody>
                    <a:bodyPr/>
                    <a:lstStyle/>
                    <a:p>
                      <a:pPr algn="l" fontAlgn="b"/>
                      <a:r>
                        <a:rPr lang="en-US" sz="1000" b="0" i="0" u="none" strike="noStrike">
                          <a:solidFill>
                            <a:srgbClr val="000000"/>
                          </a:solidFill>
                          <a:latin typeface="Arial"/>
                        </a:rPr>
                        <a:t>Dividends paid</a:t>
                      </a:r>
                    </a:p>
                  </a:txBody>
                  <a:tcPr marL="6671" marR="6671" marT="6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Arial"/>
                        </a:rPr>
                        <a:t> </a:t>
                      </a:r>
                      <a:r>
                        <a:rPr lang="en-US" sz="1000" b="0" i="0" u="none" strike="noStrike" dirty="0" smtClean="0">
                          <a:solidFill>
                            <a:srgbClr val="000000"/>
                          </a:solidFill>
                          <a:latin typeface="Arial"/>
                        </a:rPr>
                        <a:t>$(</a:t>
                      </a:r>
                      <a:r>
                        <a:rPr lang="en-US" sz="1000" b="0" i="0" u="none" strike="noStrike" dirty="0">
                          <a:solidFill>
                            <a:srgbClr val="000000"/>
                          </a:solidFill>
                          <a:latin typeface="Arial"/>
                        </a:rPr>
                        <a:t>121)</a:t>
                      </a:r>
                    </a:p>
                  </a:txBody>
                  <a:tcPr marL="6671" marR="6671" marT="6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62839">
                <a:tc>
                  <a:txBody>
                    <a:bodyPr/>
                    <a:lstStyle/>
                    <a:p>
                      <a:pPr algn="l" fontAlgn="b"/>
                      <a:r>
                        <a:rPr lang="en-US" sz="1000" b="0" i="0" u="none" strike="noStrike">
                          <a:solidFill>
                            <a:srgbClr val="000000"/>
                          </a:solidFill>
                          <a:latin typeface="Arial"/>
                        </a:rPr>
                        <a:t>Net cash from financing activity</a:t>
                      </a:r>
                    </a:p>
                  </a:txBody>
                  <a:tcPr marL="6671" marR="6671" marT="6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Arial"/>
                        </a:rPr>
                        <a:t> </a:t>
                      </a:r>
                      <a:r>
                        <a:rPr lang="en-US" sz="1000" b="0" i="0" u="none" strike="noStrike" dirty="0" smtClean="0">
                          <a:solidFill>
                            <a:srgbClr val="000000"/>
                          </a:solidFill>
                          <a:latin typeface="Arial"/>
                        </a:rPr>
                        <a:t>$(</a:t>
                      </a:r>
                      <a:r>
                        <a:rPr lang="en-US" sz="1000" b="0" i="0" u="none" strike="noStrike" dirty="0">
                          <a:solidFill>
                            <a:srgbClr val="000000"/>
                          </a:solidFill>
                          <a:latin typeface="Arial"/>
                        </a:rPr>
                        <a:t>180)</a:t>
                      </a:r>
                    </a:p>
                  </a:txBody>
                  <a:tcPr marL="6671" marR="6671" marT="6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839">
                <a:tc>
                  <a:txBody>
                    <a:bodyPr/>
                    <a:lstStyle/>
                    <a:p>
                      <a:pPr algn="l" fontAlgn="b"/>
                      <a:r>
                        <a:rPr lang="en-US" sz="1000" b="0" i="0" u="none" strike="noStrike">
                          <a:solidFill>
                            <a:srgbClr val="000000"/>
                          </a:solidFill>
                          <a:latin typeface="Arial"/>
                        </a:rPr>
                        <a:t>Net Increase (decrease) in cash</a:t>
                      </a:r>
                    </a:p>
                  </a:txBody>
                  <a:tcPr marL="6671" marR="6671" marT="6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000" b="0" i="0" u="none" strike="noStrike" dirty="0">
                          <a:solidFill>
                            <a:srgbClr val="000000"/>
                          </a:solidFill>
                          <a:latin typeface="Arial"/>
                        </a:rPr>
                        <a:t> </a:t>
                      </a:r>
                      <a:r>
                        <a:rPr lang="en-US" sz="1000" b="0" i="0" u="none" strike="noStrike" dirty="0" smtClean="0">
                          <a:solidFill>
                            <a:srgbClr val="000000"/>
                          </a:solidFill>
                          <a:latin typeface="Arial"/>
                        </a:rPr>
                        <a:t>$14 </a:t>
                      </a:r>
                      <a:endParaRPr lang="en-US" sz="1000" b="0" i="0" u="none" strike="noStrike" dirty="0">
                        <a:solidFill>
                          <a:srgbClr val="000000"/>
                        </a:solidFill>
                        <a:latin typeface="Arial"/>
                      </a:endParaRPr>
                    </a:p>
                  </a:txBody>
                  <a:tcPr marL="6671" marR="6671" marT="6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40092">
                <a:tc>
                  <a:txBody>
                    <a:bodyPr/>
                    <a:lstStyle/>
                    <a:p>
                      <a:pPr algn="l" fontAlgn="b"/>
                      <a:r>
                        <a:rPr lang="en-US" sz="1000" b="0" i="0" u="none" strike="noStrike">
                          <a:solidFill>
                            <a:srgbClr val="000000"/>
                          </a:solidFill>
                          <a:latin typeface="Arial"/>
                        </a:rPr>
                        <a:t>Beg. Cash (2008)</a:t>
                      </a:r>
                    </a:p>
                  </a:txBody>
                  <a:tcPr marL="6671" marR="6671" marT="6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Arial"/>
                        </a:rPr>
                        <a:t> </a:t>
                      </a:r>
                      <a:r>
                        <a:rPr lang="en-US" sz="1000" b="0" i="0" u="none" strike="noStrike" dirty="0" smtClean="0">
                          <a:solidFill>
                            <a:srgbClr val="000000"/>
                          </a:solidFill>
                          <a:latin typeface="Arial"/>
                        </a:rPr>
                        <a:t>$84 </a:t>
                      </a:r>
                      <a:endParaRPr lang="en-US" sz="1000" b="0" i="0" u="none" strike="noStrike" dirty="0">
                        <a:solidFill>
                          <a:srgbClr val="000000"/>
                        </a:solidFill>
                        <a:latin typeface="Arial"/>
                      </a:endParaRPr>
                    </a:p>
                  </a:txBody>
                  <a:tcPr marL="6671" marR="6671" marT="6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40092">
                <a:tc>
                  <a:txBody>
                    <a:bodyPr/>
                    <a:lstStyle/>
                    <a:p>
                      <a:pPr algn="l" fontAlgn="b"/>
                      <a:r>
                        <a:rPr lang="en-US" sz="1000" b="0" i="0" u="none" strike="noStrike">
                          <a:solidFill>
                            <a:srgbClr val="000000"/>
                          </a:solidFill>
                          <a:latin typeface="Arial"/>
                        </a:rPr>
                        <a:t>Cash end year (2009)</a:t>
                      </a:r>
                    </a:p>
                  </a:txBody>
                  <a:tcPr marL="6671" marR="6671" marT="6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Arial"/>
                        </a:rPr>
                        <a:t> </a:t>
                      </a:r>
                      <a:r>
                        <a:rPr lang="en-US" sz="1000" b="0" i="0" u="none" strike="noStrike" dirty="0" smtClean="0">
                          <a:solidFill>
                            <a:srgbClr val="000000"/>
                          </a:solidFill>
                          <a:latin typeface="Arial"/>
                        </a:rPr>
                        <a:t>$98 </a:t>
                      </a:r>
                      <a:endParaRPr lang="en-US" sz="1000" b="0" i="0" u="none" strike="noStrike" dirty="0">
                        <a:solidFill>
                          <a:srgbClr val="000000"/>
                        </a:solidFill>
                        <a:latin typeface="Arial"/>
                      </a:endParaRPr>
                    </a:p>
                  </a:txBody>
                  <a:tcPr marL="6671" marR="6671" marT="6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3605</Words>
  <Application>Microsoft Office PowerPoint</Application>
  <PresentationFormat>On-screen Show (4:3)</PresentationFormat>
  <Paragraphs>352</Paragraphs>
  <Slides>34</Slides>
  <Notes>22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Chapter 3 Working With Financial Statements</vt:lpstr>
      <vt:lpstr>Key Concepts and Skills</vt:lpstr>
      <vt:lpstr>Topics </vt:lpstr>
      <vt:lpstr>Sample Balance Sheet</vt:lpstr>
      <vt:lpstr>Income Statement</vt:lpstr>
      <vt:lpstr>Sources and Uses</vt:lpstr>
      <vt:lpstr>Source and Uses of Cash</vt:lpstr>
      <vt:lpstr>Statement of Cash Flows</vt:lpstr>
      <vt:lpstr>Statement of Cash Flows</vt:lpstr>
      <vt:lpstr>Standardized Financial Statements</vt:lpstr>
      <vt:lpstr>Standardized Financial Statements</vt:lpstr>
      <vt:lpstr>Standardized Financial Statements</vt:lpstr>
      <vt:lpstr>Ratio Analysis</vt:lpstr>
      <vt:lpstr>Categories of Financial Ratios</vt:lpstr>
      <vt:lpstr>Categories of Financial Ratios</vt:lpstr>
      <vt:lpstr>Computing Liquidity Ratios</vt:lpstr>
      <vt:lpstr>Computing Long-term Solvency Ratios</vt:lpstr>
      <vt:lpstr>Computing Coverage Ratios</vt:lpstr>
      <vt:lpstr>Computing Inventory Ratios</vt:lpstr>
      <vt:lpstr>Computing Receivables Ratios</vt:lpstr>
      <vt:lpstr>Computing Total Asset Turnover</vt:lpstr>
      <vt:lpstr>Computing Profitability Measures</vt:lpstr>
      <vt:lpstr>Computing Market Value Measures</vt:lpstr>
      <vt:lpstr>Deriving the Du Pont Identity</vt:lpstr>
      <vt:lpstr>Using the Du Pont Identity</vt:lpstr>
      <vt:lpstr>Expanded Du Pont Analysis –  Du Pont Data</vt:lpstr>
      <vt:lpstr>Why Evaluate Financial Statements?</vt:lpstr>
      <vt:lpstr>Benchmarking</vt:lpstr>
      <vt:lpstr>Potential Problems</vt:lpstr>
      <vt:lpstr>Work the Web Example</vt:lpstr>
      <vt:lpstr>Quick Quiz</vt:lpstr>
      <vt:lpstr>Ethics Issues</vt:lpstr>
      <vt:lpstr>Comprehensive Problem</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Working With Financial Statements</dc:title>
  <dc:creator>Javad</dc:creator>
  <cp:lastModifiedBy>Javad</cp:lastModifiedBy>
  <cp:revision>25</cp:revision>
  <dcterms:created xsi:type="dcterms:W3CDTF">2010-09-21T18:20:17Z</dcterms:created>
  <dcterms:modified xsi:type="dcterms:W3CDTF">2010-09-21T22:24:52Z</dcterms:modified>
</cp:coreProperties>
</file>