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14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1"/>
  </p:notesMasterIdLst>
  <p:sldIdLst>
    <p:sldId id="295" r:id="rId2"/>
    <p:sldId id="343" r:id="rId3"/>
    <p:sldId id="296" r:id="rId4"/>
    <p:sldId id="297" r:id="rId5"/>
    <p:sldId id="298" r:id="rId6"/>
    <p:sldId id="305" r:id="rId7"/>
    <p:sldId id="299" r:id="rId8"/>
    <p:sldId id="300" r:id="rId9"/>
    <p:sldId id="301" r:id="rId10"/>
    <p:sldId id="302" r:id="rId11"/>
    <p:sldId id="303" r:id="rId12"/>
    <p:sldId id="306" r:id="rId13"/>
    <p:sldId id="307" r:id="rId14"/>
    <p:sldId id="304" r:id="rId15"/>
    <p:sldId id="308" r:id="rId16"/>
    <p:sldId id="309" r:id="rId17"/>
    <p:sldId id="310" r:id="rId18"/>
    <p:sldId id="311" r:id="rId19"/>
    <p:sldId id="312" r:id="rId20"/>
    <p:sldId id="313" r:id="rId21"/>
    <p:sldId id="314" r:id="rId22"/>
    <p:sldId id="315" r:id="rId23"/>
    <p:sldId id="316" r:id="rId24"/>
    <p:sldId id="317" r:id="rId25"/>
    <p:sldId id="318" r:id="rId26"/>
    <p:sldId id="319" r:id="rId27"/>
    <p:sldId id="320" r:id="rId28"/>
    <p:sldId id="321" r:id="rId29"/>
    <p:sldId id="322" r:id="rId30"/>
    <p:sldId id="323" r:id="rId31"/>
    <p:sldId id="324" r:id="rId32"/>
    <p:sldId id="325" r:id="rId33"/>
    <p:sldId id="326" r:id="rId34"/>
    <p:sldId id="327" r:id="rId35"/>
    <p:sldId id="328" r:id="rId36"/>
    <p:sldId id="329" r:id="rId37"/>
    <p:sldId id="330" r:id="rId38"/>
    <p:sldId id="331" r:id="rId39"/>
    <p:sldId id="332" r:id="rId40"/>
    <p:sldId id="333" r:id="rId41"/>
    <p:sldId id="334" r:id="rId42"/>
    <p:sldId id="335" r:id="rId43"/>
    <p:sldId id="336" r:id="rId44"/>
    <p:sldId id="337" r:id="rId45"/>
    <p:sldId id="338" r:id="rId46"/>
    <p:sldId id="339" r:id="rId47"/>
    <p:sldId id="340" r:id="rId48"/>
    <p:sldId id="341" r:id="rId49"/>
    <p:sldId id="342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425C"/>
    <a:srgbClr val="0B5B7F"/>
    <a:srgbClr val="7B1F1F"/>
    <a:srgbClr val="053F85"/>
    <a:srgbClr val="057B5C"/>
    <a:srgbClr val="C58681"/>
    <a:srgbClr val="992727"/>
    <a:srgbClr val="073D55"/>
    <a:srgbClr val="7C0D0A"/>
    <a:srgbClr val="BD13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35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063107827281238"/>
          <c:y val="4.1129408165156124E-2"/>
          <c:w val="0.85543216217643903"/>
          <c:h val="0.85760462131490289"/>
        </c:manualLayout>
      </c:layout>
      <c:scatterChart>
        <c:scatterStyle val="lineMarker"/>
        <c:varyColors val="0"/>
        <c:ser>
          <c:idx val="0"/>
          <c:order val="0"/>
          <c:tx>
            <c:strRef>
              <c:f>'Figure 2.2'!$D$1</c:f>
              <c:strCache>
                <c:ptCount val="1"/>
                <c:pt idx="0">
                  <c:v>Spread</c:v>
                </c:pt>
              </c:strCache>
            </c:strRef>
          </c:tx>
          <c:spPr>
            <a:ln w="25400"/>
          </c:spPr>
          <c:marker>
            <c:symbol val="none"/>
          </c:marker>
          <c:xVal>
            <c:numRef>
              <c:f>'Figure 2.2'!$C$2:$C$523</c:f>
              <c:numCache>
                <c:formatCode>General</c:formatCode>
                <c:ptCount val="522"/>
                <c:pt idx="0">
                  <c:v>1970.0000000000191</c:v>
                </c:pt>
                <c:pt idx="1">
                  <c:v>1970.0833333333524</c:v>
                </c:pt>
                <c:pt idx="2">
                  <c:v>1970.1666666666856</c:v>
                </c:pt>
                <c:pt idx="3">
                  <c:v>1970.2500000000189</c:v>
                </c:pt>
                <c:pt idx="4">
                  <c:v>1970.3333333333521</c:v>
                </c:pt>
                <c:pt idx="5">
                  <c:v>1970.4166666666854</c:v>
                </c:pt>
                <c:pt idx="6">
                  <c:v>1970.5000000000186</c:v>
                </c:pt>
                <c:pt idx="7">
                  <c:v>1970.5833333333519</c:v>
                </c:pt>
                <c:pt idx="8">
                  <c:v>1970.6666666666852</c:v>
                </c:pt>
                <c:pt idx="9">
                  <c:v>1970.7500000000184</c:v>
                </c:pt>
                <c:pt idx="10">
                  <c:v>1970.8333333333517</c:v>
                </c:pt>
                <c:pt idx="11">
                  <c:v>1970.9166666666849</c:v>
                </c:pt>
                <c:pt idx="12">
                  <c:v>1971.0000000000182</c:v>
                </c:pt>
                <c:pt idx="13">
                  <c:v>1971.0833333333514</c:v>
                </c:pt>
                <c:pt idx="14">
                  <c:v>1971.1666666666847</c:v>
                </c:pt>
                <c:pt idx="15">
                  <c:v>1971.250000000018</c:v>
                </c:pt>
                <c:pt idx="16">
                  <c:v>1971.3333333333512</c:v>
                </c:pt>
                <c:pt idx="17">
                  <c:v>1971.4166666666845</c:v>
                </c:pt>
                <c:pt idx="18">
                  <c:v>1971.5000000000177</c:v>
                </c:pt>
                <c:pt idx="19">
                  <c:v>1971.583333333351</c:v>
                </c:pt>
                <c:pt idx="20">
                  <c:v>1971.6666666666843</c:v>
                </c:pt>
                <c:pt idx="21">
                  <c:v>1971.7500000000175</c:v>
                </c:pt>
                <c:pt idx="22">
                  <c:v>1971.8333333333508</c:v>
                </c:pt>
                <c:pt idx="23">
                  <c:v>1971.916666666684</c:v>
                </c:pt>
                <c:pt idx="24">
                  <c:v>1972.0000000000173</c:v>
                </c:pt>
                <c:pt idx="25">
                  <c:v>1972.0833333333505</c:v>
                </c:pt>
                <c:pt idx="26">
                  <c:v>1972.1666666666838</c:v>
                </c:pt>
                <c:pt idx="27">
                  <c:v>1972.2500000000171</c:v>
                </c:pt>
                <c:pt idx="28">
                  <c:v>1972.3333333333503</c:v>
                </c:pt>
                <c:pt idx="29">
                  <c:v>1972.4166666666836</c:v>
                </c:pt>
                <c:pt idx="30">
                  <c:v>1972.5000000000168</c:v>
                </c:pt>
                <c:pt idx="31">
                  <c:v>1972.5833333333501</c:v>
                </c:pt>
                <c:pt idx="32">
                  <c:v>1972.6666666666833</c:v>
                </c:pt>
                <c:pt idx="33">
                  <c:v>1972.7500000000166</c:v>
                </c:pt>
                <c:pt idx="34">
                  <c:v>1972.8333333333499</c:v>
                </c:pt>
                <c:pt idx="35">
                  <c:v>1972.9166666666831</c:v>
                </c:pt>
                <c:pt idx="36">
                  <c:v>1973.0000000000164</c:v>
                </c:pt>
                <c:pt idx="37">
                  <c:v>1973.0833333333496</c:v>
                </c:pt>
                <c:pt idx="38">
                  <c:v>1973.1666666666829</c:v>
                </c:pt>
                <c:pt idx="39">
                  <c:v>1973.2500000000161</c:v>
                </c:pt>
                <c:pt idx="40">
                  <c:v>1973.3333333333494</c:v>
                </c:pt>
                <c:pt idx="41">
                  <c:v>1973.4166666666827</c:v>
                </c:pt>
                <c:pt idx="42">
                  <c:v>1973.5000000000159</c:v>
                </c:pt>
                <c:pt idx="43">
                  <c:v>1973.5833333333492</c:v>
                </c:pt>
                <c:pt idx="44">
                  <c:v>1973.6666666666824</c:v>
                </c:pt>
                <c:pt idx="45">
                  <c:v>1973.7500000000157</c:v>
                </c:pt>
                <c:pt idx="46">
                  <c:v>1973.8333333333489</c:v>
                </c:pt>
                <c:pt idx="47">
                  <c:v>1973.9166666666822</c:v>
                </c:pt>
                <c:pt idx="48">
                  <c:v>1974.0000000000155</c:v>
                </c:pt>
                <c:pt idx="49">
                  <c:v>1974.0833333333487</c:v>
                </c:pt>
                <c:pt idx="50">
                  <c:v>1974.166666666682</c:v>
                </c:pt>
                <c:pt idx="51">
                  <c:v>1974.2500000000152</c:v>
                </c:pt>
                <c:pt idx="52">
                  <c:v>1974.3333333333485</c:v>
                </c:pt>
                <c:pt idx="53">
                  <c:v>1974.4166666666817</c:v>
                </c:pt>
                <c:pt idx="54">
                  <c:v>1974.500000000015</c:v>
                </c:pt>
                <c:pt idx="55">
                  <c:v>1974.5833333333483</c:v>
                </c:pt>
                <c:pt idx="56">
                  <c:v>1974.6666666666815</c:v>
                </c:pt>
                <c:pt idx="57">
                  <c:v>1974.7500000000148</c:v>
                </c:pt>
                <c:pt idx="58">
                  <c:v>1974.833333333348</c:v>
                </c:pt>
                <c:pt idx="59">
                  <c:v>1974.9166666666813</c:v>
                </c:pt>
                <c:pt idx="60">
                  <c:v>1975.0000000000146</c:v>
                </c:pt>
                <c:pt idx="61">
                  <c:v>1975.0833333333478</c:v>
                </c:pt>
                <c:pt idx="62">
                  <c:v>1975.1666666666811</c:v>
                </c:pt>
                <c:pt idx="63">
                  <c:v>1975.2500000000143</c:v>
                </c:pt>
                <c:pt idx="64">
                  <c:v>1975.3333333333476</c:v>
                </c:pt>
                <c:pt idx="65">
                  <c:v>1975.4166666666808</c:v>
                </c:pt>
                <c:pt idx="66">
                  <c:v>1975.5000000000141</c:v>
                </c:pt>
                <c:pt idx="67">
                  <c:v>1975.5833333333474</c:v>
                </c:pt>
                <c:pt idx="68">
                  <c:v>1975.6666666666806</c:v>
                </c:pt>
                <c:pt idx="69">
                  <c:v>1975.7500000000139</c:v>
                </c:pt>
                <c:pt idx="70">
                  <c:v>1975.8333333333471</c:v>
                </c:pt>
                <c:pt idx="71">
                  <c:v>1975.9166666666804</c:v>
                </c:pt>
                <c:pt idx="72">
                  <c:v>1976.0000000000136</c:v>
                </c:pt>
                <c:pt idx="73">
                  <c:v>1976.0833333333469</c:v>
                </c:pt>
                <c:pt idx="74">
                  <c:v>1976.1666666666802</c:v>
                </c:pt>
                <c:pt idx="75">
                  <c:v>1976.2500000000134</c:v>
                </c:pt>
                <c:pt idx="76">
                  <c:v>1976.3333333333467</c:v>
                </c:pt>
                <c:pt idx="77">
                  <c:v>1976.4166666666799</c:v>
                </c:pt>
                <c:pt idx="78">
                  <c:v>1976.5000000000132</c:v>
                </c:pt>
                <c:pt idx="79">
                  <c:v>1976.5833333333464</c:v>
                </c:pt>
                <c:pt idx="80">
                  <c:v>1976.6666666666797</c:v>
                </c:pt>
                <c:pt idx="81">
                  <c:v>1976.750000000013</c:v>
                </c:pt>
                <c:pt idx="82">
                  <c:v>1976.8333333333462</c:v>
                </c:pt>
                <c:pt idx="83">
                  <c:v>1976.9166666666795</c:v>
                </c:pt>
                <c:pt idx="84">
                  <c:v>1977.0000000000127</c:v>
                </c:pt>
                <c:pt idx="85">
                  <c:v>1977.083333333346</c:v>
                </c:pt>
                <c:pt idx="86">
                  <c:v>1977.1666666666792</c:v>
                </c:pt>
                <c:pt idx="87">
                  <c:v>1977.2500000000125</c:v>
                </c:pt>
                <c:pt idx="88">
                  <c:v>1977.3333333333458</c:v>
                </c:pt>
                <c:pt idx="89">
                  <c:v>1977.416666666679</c:v>
                </c:pt>
                <c:pt idx="90">
                  <c:v>1977.5000000000123</c:v>
                </c:pt>
                <c:pt idx="91">
                  <c:v>1977.5833333333455</c:v>
                </c:pt>
                <c:pt idx="92">
                  <c:v>1977.6666666666788</c:v>
                </c:pt>
                <c:pt idx="93">
                  <c:v>1977.7500000000121</c:v>
                </c:pt>
                <c:pt idx="94">
                  <c:v>1977.8333333333453</c:v>
                </c:pt>
                <c:pt idx="95">
                  <c:v>1977.9166666666786</c:v>
                </c:pt>
                <c:pt idx="96">
                  <c:v>1978.0000000000118</c:v>
                </c:pt>
                <c:pt idx="97">
                  <c:v>1978.0833333333451</c:v>
                </c:pt>
                <c:pt idx="98">
                  <c:v>1978.1666666666783</c:v>
                </c:pt>
                <c:pt idx="99">
                  <c:v>1978.2500000000116</c:v>
                </c:pt>
                <c:pt idx="100">
                  <c:v>1978.3333333333449</c:v>
                </c:pt>
                <c:pt idx="101">
                  <c:v>1978.4166666666781</c:v>
                </c:pt>
                <c:pt idx="102">
                  <c:v>1978.5000000000114</c:v>
                </c:pt>
                <c:pt idx="103">
                  <c:v>1978.5833333333446</c:v>
                </c:pt>
                <c:pt idx="104">
                  <c:v>1978.6666666666779</c:v>
                </c:pt>
                <c:pt idx="105">
                  <c:v>1978.7500000000111</c:v>
                </c:pt>
                <c:pt idx="106">
                  <c:v>1978.8333333333444</c:v>
                </c:pt>
                <c:pt idx="107">
                  <c:v>1978.9166666666777</c:v>
                </c:pt>
                <c:pt idx="108">
                  <c:v>1979.0000000000109</c:v>
                </c:pt>
                <c:pt idx="109">
                  <c:v>1979.0833333333442</c:v>
                </c:pt>
                <c:pt idx="110">
                  <c:v>1979.1666666666774</c:v>
                </c:pt>
                <c:pt idx="111">
                  <c:v>1979.2500000000107</c:v>
                </c:pt>
                <c:pt idx="112">
                  <c:v>1979.3333333333439</c:v>
                </c:pt>
                <c:pt idx="113">
                  <c:v>1979.4166666666772</c:v>
                </c:pt>
                <c:pt idx="114">
                  <c:v>1979.5000000000105</c:v>
                </c:pt>
                <c:pt idx="115">
                  <c:v>1979.5833333333437</c:v>
                </c:pt>
                <c:pt idx="116">
                  <c:v>1979.666666666677</c:v>
                </c:pt>
                <c:pt idx="117">
                  <c:v>1979.7500000000102</c:v>
                </c:pt>
                <c:pt idx="118">
                  <c:v>1979.8333333333435</c:v>
                </c:pt>
                <c:pt idx="119">
                  <c:v>1979.9166666666767</c:v>
                </c:pt>
                <c:pt idx="120">
                  <c:v>1980.00000000001</c:v>
                </c:pt>
                <c:pt idx="121">
                  <c:v>1980.0833333333433</c:v>
                </c:pt>
                <c:pt idx="122">
                  <c:v>1980.1666666666765</c:v>
                </c:pt>
                <c:pt idx="123">
                  <c:v>1980.2500000000098</c:v>
                </c:pt>
                <c:pt idx="124">
                  <c:v>1980.333333333343</c:v>
                </c:pt>
                <c:pt idx="125">
                  <c:v>1980.4166666666763</c:v>
                </c:pt>
                <c:pt idx="126">
                  <c:v>1980.5000000000095</c:v>
                </c:pt>
                <c:pt idx="127">
                  <c:v>1980.5833333333428</c:v>
                </c:pt>
                <c:pt idx="128">
                  <c:v>1980.6666666666761</c:v>
                </c:pt>
                <c:pt idx="129">
                  <c:v>1980.7500000000093</c:v>
                </c:pt>
                <c:pt idx="130">
                  <c:v>1980.8333333333426</c:v>
                </c:pt>
                <c:pt idx="131">
                  <c:v>1980.9166666666758</c:v>
                </c:pt>
                <c:pt idx="132">
                  <c:v>1981.0000000000091</c:v>
                </c:pt>
                <c:pt idx="133">
                  <c:v>1981.0833333333424</c:v>
                </c:pt>
                <c:pt idx="134">
                  <c:v>1981.1666666666756</c:v>
                </c:pt>
                <c:pt idx="135">
                  <c:v>1981.2500000000089</c:v>
                </c:pt>
                <c:pt idx="136">
                  <c:v>1981.3333333333421</c:v>
                </c:pt>
                <c:pt idx="137">
                  <c:v>1981.4166666666754</c:v>
                </c:pt>
                <c:pt idx="138">
                  <c:v>1981.5000000000086</c:v>
                </c:pt>
                <c:pt idx="139">
                  <c:v>1981.5833333333419</c:v>
                </c:pt>
                <c:pt idx="140">
                  <c:v>1981.6666666666752</c:v>
                </c:pt>
                <c:pt idx="141">
                  <c:v>1981.7500000000084</c:v>
                </c:pt>
                <c:pt idx="142">
                  <c:v>1981.8333333333417</c:v>
                </c:pt>
                <c:pt idx="143">
                  <c:v>1981.9166666666749</c:v>
                </c:pt>
                <c:pt idx="144">
                  <c:v>1982.0000000000082</c:v>
                </c:pt>
                <c:pt idx="145">
                  <c:v>1982.0833333333414</c:v>
                </c:pt>
                <c:pt idx="146">
                  <c:v>1982.1666666666747</c:v>
                </c:pt>
                <c:pt idx="147">
                  <c:v>1982.250000000008</c:v>
                </c:pt>
                <c:pt idx="148">
                  <c:v>1982.3333333333412</c:v>
                </c:pt>
                <c:pt idx="149">
                  <c:v>1982.4166666666745</c:v>
                </c:pt>
                <c:pt idx="150">
                  <c:v>1982.5000000000077</c:v>
                </c:pt>
                <c:pt idx="151">
                  <c:v>1982.583333333341</c:v>
                </c:pt>
                <c:pt idx="152">
                  <c:v>1982.6666666666742</c:v>
                </c:pt>
                <c:pt idx="153">
                  <c:v>1982.7500000000075</c:v>
                </c:pt>
                <c:pt idx="154">
                  <c:v>1982.8333333333408</c:v>
                </c:pt>
                <c:pt idx="155">
                  <c:v>1982.916666666674</c:v>
                </c:pt>
                <c:pt idx="156">
                  <c:v>1983.0000000000073</c:v>
                </c:pt>
                <c:pt idx="157">
                  <c:v>1983.0833333333405</c:v>
                </c:pt>
                <c:pt idx="158">
                  <c:v>1983.1666666666738</c:v>
                </c:pt>
                <c:pt idx="159">
                  <c:v>1983.250000000007</c:v>
                </c:pt>
                <c:pt idx="160">
                  <c:v>1983.3333333333403</c:v>
                </c:pt>
                <c:pt idx="161">
                  <c:v>1983.4166666666736</c:v>
                </c:pt>
                <c:pt idx="162">
                  <c:v>1983.5000000000068</c:v>
                </c:pt>
                <c:pt idx="163">
                  <c:v>1983.5833333333401</c:v>
                </c:pt>
                <c:pt idx="164">
                  <c:v>1983.6666666666733</c:v>
                </c:pt>
                <c:pt idx="165">
                  <c:v>1983.7500000000066</c:v>
                </c:pt>
                <c:pt idx="166">
                  <c:v>1983.8333333333399</c:v>
                </c:pt>
                <c:pt idx="167">
                  <c:v>1983.9166666666731</c:v>
                </c:pt>
                <c:pt idx="168">
                  <c:v>1984.0000000000064</c:v>
                </c:pt>
                <c:pt idx="169">
                  <c:v>1984.0833333333396</c:v>
                </c:pt>
                <c:pt idx="170">
                  <c:v>1984.1666666666729</c:v>
                </c:pt>
                <c:pt idx="171">
                  <c:v>1984.2500000000061</c:v>
                </c:pt>
                <c:pt idx="172">
                  <c:v>1984.3333333333394</c:v>
                </c:pt>
                <c:pt idx="173">
                  <c:v>1984.4166666666727</c:v>
                </c:pt>
                <c:pt idx="174">
                  <c:v>1984.5000000000059</c:v>
                </c:pt>
                <c:pt idx="175">
                  <c:v>1984.5833333333392</c:v>
                </c:pt>
                <c:pt idx="176">
                  <c:v>1984.6666666666724</c:v>
                </c:pt>
                <c:pt idx="177">
                  <c:v>1984.7500000000057</c:v>
                </c:pt>
                <c:pt idx="178">
                  <c:v>1984.8333333333389</c:v>
                </c:pt>
                <c:pt idx="179">
                  <c:v>1984.9166666666722</c:v>
                </c:pt>
                <c:pt idx="180">
                  <c:v>1985.0000000000055</c:v>
                </c:pt>
                <c:pt idx="181">
                  <c:v>1985.0833333333387</c:v>
                </c:pt>
                <c:pt idx="182">
                  <c:v>1985.166666666672</c:v>
                </c:pt>
                <c:pt idx="183">
                  <c:v>1985.2500000000052</c:v>
                </c:pt>
                <c:pt idx="184">
                  <c:v>1985.3333333333385</c:v>
                </c:pt>
                <c:pt idx="185">
                  <c:v>1985.4166666666717</c:v>
                </c:pt>
                <c:pt idx="186">
                  <c:v>1985.500000000005</c:v>
                </c:pt>
                <c:pt idx="187">
                  <c:v>1985.5833333333383</c:v>
                </c:pt>
                <c:pt idx="188">
                  <c:v>1985.6666666666715</c:v>
                </c:pt>
                <c:pt idx="189">
                  <c:v>1985.7500000000048</c:v>
                </c:pt>
                <c:pt idx="190">
                  <c:v>1985.833333333338</c:v>
                </c:pt>
                <c:pt idx="191">
                  <c:v>1985.9166666666713</c:v>
                </c:pt>
                <c:pt idx="192">
                  <c:v>1986.0000000000045</c:v>
                </c:pt>
                <c:pt idx="193">
                  <c:v>1986.0833333333378</c:v>
                </c:pt>
                <c:pt idx="194">
                  <c:v>1986.1666666666711</c:v>
                </c:pt>
                <c:pt idx="195">
                  <c:v>1986.2500000000043</c:v>
                </c:pt>
                <c:pt idx="196">
                  <c:v>1986.3333333333376</c:v>
                </c:pt>
                <c:pt idx="197">
                  <c:v>1986.4166666666708</c:v>
                </c:pt>
                <c:pt idx="198">
                  <c:v>1986.5000000000041</c:v>
                </c:pt>
                <c:pt idx="199">
                  <c:v>1986.5833333333374</c:v>
                </c:pt>
                <c:pt idx="200">
                  <c:v>1986.6666666666706</c:v>
                </c:pt>
                <c:pt idx="201">
                  <c:v>1986.7500000000039</c:v>
                </c:pt>
                <c:pt idx="202">
                  <c:v>1986.8333333333371</c:v>
                </c:pt>
                <c:pt idx="203">
                  <c:v>1986.9166666666704</c:v>
                </c:pt>
                <c:pt idx="204">
                  <c:v>1987.0000000000036</c:v>
                </c:pt>
                <c:pt idx="205">
                  <c:v>1987.0833333333369</c:v>
                </c:pt>
                <c:pt idx="206">
                  <c:v>1987.1666666666702</c:v>
                </c:pt>
                <c:pt idx="207">
                  <c:v>1987.2500000000034</c:v>
                </c:pt>
                <c:pt idx="208">
                  <c:v>1987.3333333333367</c:v>
                </c:pt>
                <c:pt idx="209">
                  <c:v>1987.4166666666699</c:v>
                </c:pt>
                <c:pt idx="210">
                  <c:v>1987.5000000000032</c:v>
                </c:pt>
                <c:pt idx="211">
                  <c:v>1987.5833333333364</c:v>
                </c:pt>
                <c:pt idx="212">
                  <c:v>1987.6666666666697</c:v>
                </c:pt>
                <c:pt idx="213">
                  <c:v>1987.750000000003</c:v>
                </c:pt>
                <c:pt idx="214">
                  <c:v>1987.8333333333362</c:v>
                </c:pt>
                <c:pt idx="215">
                  <c:v>1987.9166666666695</c:v>
                </c:pt>
                <c:pt idx="216">
                  <c:v>1988.0000000000027</c:v>
                </c:pt>
                <c:pt idx="217">
                  <c:v>1988.083333333336</c:v>
                </c:pt>
                <c:pt idx="218">
                  <c:v>1988.1666666666692</c:v>
                </c:pt>
                <c:pt idx="219">
                  <c:v>1988.2500000000025</c:v>
                </c:pt>
                <c:pt idx="220">
                  <c:v>1988.3333333333358</c:v>
                </c:pt>
                <c:pt idx="221">
                  <c:v>1988.416666666669</c:v>
                </c:pt>
                <c:pt idx="222">
                  <c:v>1988.5000000000023</c:v>
                </c:pt>
                <c:pt idx="223">
                  <c:v>1988.5833333333355</c:v>
                </c:pt>
                <c:pt idx="224">
                  <c:v>1988.6666666666688</c:v>
                </c:pt>
                <c:pt idx="225">
                  <c:v>1988.750000000002</c:v>
                </c:pt>
                <c:pt idx="226">
                  <c:v>1988.8333333333353</c:v>
                </c:pt>
                <c:pt idx="227">
                  <c:v>1988.9166666666686</c:v>
                </c:pt>
                <c:pt idx="228">
                  <c:v>1989.0000000000018</c:v>
                </c:pt>
                <c:pt idx="229">
                  <c:v>1989.0833333333351</c:v>
                </c:pt>
                <c:pt idx="230">
                  <c:v>1989.1666666666683</c:v>
                </c:pt>
                <c:pt idx="231">
                  <c:v>1989.2500000000016</c:v>
                </c:pt>
                <c:pt idx="232">
                  <c:v>1989.3333333333348</c:v>
                </c:pt>
                <c:pt idx="233">
                  <c:v>1989.4166666666681</c:v>
                </c:pt>
                <c:pt idx="234">
                  <c:v>1989.5000000000014</c:v>
                </c:pt>
                <c:pt idx="235">
                  <c:v>1989.5833333333346</c:v>
                </c:pt>
                <c:pt idx="236">
                  <c:v>1989.6666666666679</c:v>
                </c:pt>
                <c:pt idx="237">
                  <c:v>1989.7500000000011</c:v>
                </c:pt>
                <c:pt idx="238">
                  <c:v>1989.8333333333344</c:v>
                </c:pt>
                <c:pt idx="239">
                  <c:v>1989.9166666666677</c:v>
                </c:pt>
                <c:pt idx="240">
                  <c:v>1990.0000000000009</c:v>
                </c:pt>
                <c:pt idx="241">
                  <c:v>1990.0833333333342</c:v>
                </c:pt>
                <c:pt idx="242">
                  <c:v>1990.1666666666674</c:v>
                </c:pt>
                <c:pt idx="243">
                  <c:v>1990.2500000000007</c:v>
                </c:pt>
                <c:pt idx="244">
                  <c:v>1990.3333333333339</c:v>
                </c:pt>
                <c:pt idx="245">
                  <c:v>1990.4166666666672</c:v>
                </c:pt>
                <c:pt idx="246">
                  <c:v>1990.5000000000005</c:v>
                </c:pt>
                <c:pt idx="247">
                  <c:v>1990.5833333333337</c:v>
                </c:pt>
                <c:pt idx="248">
                  <c:v>1990.666666666667</c:v>
                </c:pt>
                <c:pt idx="249">
                  <c:v>1990.7500000000002</c:v>
                </c:pt>
                <c:pt idx="250">
                  <c:v>1990.8333333333335</c:v>
                </c:pt>
                <c:pt idx="251">
                  <c:v>1990.9166666666667</c:v>
                </c:pt>
                <c:pt idx="252">
                  <c:v>1991</c:v>
                </c:pt>
                <c:pt idx="253">
                  <c:v>1991.0833333333333</c:v>
                </c:pt>
                <c:pt idx="254">
                  <c:v>1991.1666666666665</c:v>
                </c:pt>
                <c:pt idx="255">
                  <c:v>1991.2499999999998</c:v>
                </c:pt>
                <c:pt idx="256">
                  <c:v>1991.333333333333</c:v>
                </c:pt>
                <c:pt idx="257">
                  <c:v>1991.4166666666663</c:v>
                </c:pt>
                <c:pt idx="258">
                  <c:v>1991.4999999999995</c:v>
                </c:pt>
                <c:pt idx="259">
                  <c:v>1991.5833333333328</c:v>
                </c:pt>
                <c:pt idx="260">
                  <c:v>1991.6666666666661</c:v>
                </c:pt>
                <c:pt idx="261">
                  <c:v>1991.7499999999993</c:v>
                </c:pt>
                <c:pt idx="262">
                  <c:v>1991.8333333333326</c:v>
                </c:pt>
                <c:pt idx="263">
                  <c:v>1991.9166666666658</c:v>
                </c:pt>
                <c:pt idx="264">
                  <c:v>1991.9999999999991</c:v>
                </c:pt>
                <c:pt idx="265">
                  <c:v>1992.0833333333323</c:v>
                </c:pt>
                <c:pt idx="266">
                  <c:v>1992.1666666666656</c:v>
                </c:pt>
                <c:pt idx="267">
                  <c:v>1992.2499999999989</c:v>
                </c:pt>
                <c:pt idx="268">
                  <c:v>1992.3333333333321</c:v>
                </c:pt>
                <c:pt idx="269">
                  <c:v>1992.4166666666654</c:v>
                </c:pt>
                <c:pt idx="270">
                  <c:v>1992.4999999999986</c:v>
                </c:pt>
                <c:pt idx="271">
                  <c:v>1992.5833333333319</c:v>
                </c:pt>
                <c:pt idx="272">
                  <c:v>1992.6666666666652</c:v>
                </c:pt>
                <c:pt idx="273">
                  <c:v>1992.7499999999984</c:v>
                </c:pt>
                <c:pt idx="274">
                  <c:v>1992.8333333333317</c:v>
                </c:pt>
                <c:pt idx="275">
                  <c:v>1992.9166666666649</c:v>
                </c:pt>
                <c:pt idx="276">
                  <c:v>1992.9999999999982</c:v>
                </c:pt>
                <c:pt idx="277">
                  <c:v>1993.0833333333314</c:v>
                </c:pt>
                <c:pt idx="278">
                  <c:v>1993.1666666666647</c:v>
                </c:pt>
                <c:pt idx="279">
                  <c:v>1993.249999999998</c:v>
                </c:pt>
                <c:pt idx="280">
                  <c:v>1993.3333333333312</c:v>
                </c:pt>
                <c:pt idx="281">
                  <c:v>1993.4166666666645</c:v>
                </c:pt>
                <c:pt idx="282">
                  <c:v>1993.4999999999977</c:v>
                </c:pt>
                <c:pt idx="283">
                  <c:v>1993.583333333331</c:v>
                </c:pt>
                <c:pt idx="284">
                  <c:v>1993.6666666666642</c:v>
                </c:pt>
                <c:pt idx="285">
                  <c:v>1993.7499999999975</c:v>
                </c:pt>
                <c:pt idx="286">
                  <c:v>1993.8333333333308</c:v>
                </c:pt>
                <c:pt idx="287">
                  <c:v>1993.916666666664</c:v>
                </c:pt>
                <c:pt idx="288">
                  <c:v>1993.9999999999973</c:v>
                </c:pt>
                <c:pt idx="289">
                  <c:v>1994.0833333333305</c:v>
                </c:pt>
                <c:pt idx="290">
                  <c:v>1994.1666666666638</c:v>
                </c:pt>
                <c:pt idx="291">
                  <c:v>1994.249999999997</c:v>
                </c:pt>
                <c:pt idx="292">
                  <c:v>1994.3333333333303</c:v>
                </c:pt>
                <c:pt idx="293">
                  <c:v>1994.4166666666636</c:v>
                </c:pt>
                <c:pt idx="294">
                  <c:v>1994.4999999999968</c:v>
                </c:pt>
                <c:pt idx="295">
                  <c:v>1994.5833333333301</c:v>
                </c:pt>
                <c:pt idx="296">
                  <c:v>1994.6666666666633</c:v>
                </c:pt>
                <c:pt idx="297">
                  <c:v>1994.7499999999966</c:v>
                </c:pt>
                <c:pt idx="298">
                  <c:v>1994.8333333333298</c:v>
                </c:pt>
                <c:pt idx="299">
                  <c:v>1994.9166666666631</c:v>
                </c:pt>
                <c:pt idx="300">
                  <c:v>1994.9999999999964</c:v>
                </c:pt>
                <c:pt idx="301">
                  <c:v>1995.0833333333296</c:v>
                </c:pt>
                <c:pt idx="302">
                  <c:v>1995.1666666666629</c:v>
                </c:pt>
                <c:pt idx="303">
                  <c:v>1995.2499999999961</c:v>
                </c:pt>
                <c:pt idx="304">
                  <c:v>1995.3333333333294</c:v>
                </c:pt>
                <c:pt idx="305">
                  <c:v>1995.4166666666626</c:v>
                </c:pt>
                <c:pt idx="306">
                  <c:v>1995.4999999999959</c:v>
                </c:pt>
                <c:pt idx="307">
                  <c:v>1995.5833333333292</c:v>
                </c:pt>
                <c:pt idx="308">
                  <c:v>1995.6666666666624</c:v>
                </c:pt>
                <c:pt idx="309">
                  <c:v>1995.7499999999957</c:v>
                </c:pt>
                <c:pt idx="310">
                  <c:v>1995.8333333333289</c:v>
                </c:pt>
                <c:pt idx="311">
                  <c:v>1995.9166666666622</c:v>
                </c:pt>
                <c:pt idx="312">
                  <c:v>1995.9999999999955</c:v>
                </c:pt>
                <c:pt idx="313">
                  <c:v>1996.0833333333287</c:v>
                </c:pt>
                <c:pt idx="314">
                  <c:v>1996.166666666662</c:v>
                </c:pt>
                <c:pt idx="315">
                  <c:v>1996.2499999999952</c:v>
                </c:pt>
                <c:pt idx="316">
                  <c:v>1996.3333333333285</c:v>
                </c:pt>
                <c:pt idx="317">
                  <c:v>1996.4166666666617</c:v>
                </c:pt>
                <c:pt idx="318">
                  <c:v>1996.499999999995</c:v>
                </c:pt>
                <c:pt idx="319">
                  <c:v>1996.5833333333283</c:v>
                </c:pt>
                <c:pt idx="320">
                  <c:v>1996.6666666666615</c:v>
                </c:pt>
                <c:pt idx="321">
                  <c:v>1996.7499999999948</c:v>
                </c:pt>
                <c:pt idx="322">
                  <c:v>1996.833333333328</c:v>
                </c:pt>
                <c:pt idx="323">
                  <c:v>1996.9166666666613</c:v>
                </c:pt>
                <c:pt idx="324">
                  <c:v>1996.9999999999945</c:v>
                </c:pt>
                <c:pt idx="325">
                  <c:v>1997.0833333333278</c:v>
                </c:pt>
                <c:pt idx="326">
                  <c:v>1997.1666666666611</c:v>
                </c:pt>
                <c:pt idx="327">
                  <c:v>1997.2499999999943</c:v>
                </c:pt>
                <c:pt idx="328">
                  <c:v>1997.3333333333276</c:v>
                </c:pt>
                <c:pt idx="329">
                  <c:v>1997.4166666666608</c:v>
                </c:pt>
                <c:pt idx="330">
                  <c:v>1997.4999999999941</c:v>
                </c:pt>
                <c:pt idx="331">
                  <c:v>1997.5833333333273</c:v>
                </c:pt>
                <c:pt idx="332">
                  <c:v>1997.6666666666606</c:v>
                </c:pt>
                <c:pt idx="333">
                  <c:v>1997.7499999999939</c:v>
                </c:pt>
                <c:pt idx="334">
                  <c:v>1997.8333333333271</c:v>
                </c:pt>
                <c:pt idx="335">
                  <c:v>1997.9166666666604</c:v>
                </c:pt>
                <c:pt idx="336">
                  <c:v>1997.9999999999936</c:v>
                </c:pt>
                <c:pt idx="337">
                  <c:v>1998.0833333333269</c:v>
                </c:pt>
                <c:pt idx="338">
                  <c:v>1998.1666666666601</c:v>
                </c:pt>
                <c:pt idx="339">
                  <c:v>1998.2499999999934</c:v>
                </c:pt>
                <c:pt idx="340">
                  <c:v>1998.3333333333267</c:v>
                </c:pt>
                <c:pt idx="341">
                  <c:v>1998.4166666666599</c:v>
                </c:pt>
                <c:pt idx="342">
                  <c:v>1998.4999999999932</c:v>
                </c:pt>
                <c:pt idx="343">
                  <c:v>1998.5833333333264</c:v>
                </c:pt>
                <c:pt idx="344">
                  <c:v>1998.6666666666597</c:v>
                </c:pt>
                <c:pt idx="345">
                  <c:v>1998.749999999993</c:v>
                </c:pt>
                <c:pt idx="346">
                  <c:v>1998.8333333333262</c:v>
                </c:pt>
                <c:pt idx="347">
                  <c:v>1998.9166666666595</c:v>
                </c:pt>
                <c:pt idx="348">
                  <c:v>1998.9999999999927</c:v>
                </c:pt>
                <c:pt idx="349">
                  <c:v>1999.083333333326</c:v>
                </c:pt>
                <c:pt idx="350">
                  <c:v>1999.1666666666592</c:v>
                </c:pt>
                <c:pt idx="351">
                  <c:v>1999.2499999999925</c:v>
                </c:pt>
                <c:pt idx="352">
                  <c:v>1999.3333333333258</c:v>
                </c:pt>
                <c:pt idx="353">
                  <c:v>1999.416666666659</c:v>
                </c:pt>
                <c:pt idx="354">
                  <c:v>1999.4999999999923</c:v>
                </c:pt>
                <c:pt idx="355">
                  <c:v>1999.5833333333255</c:v>
                </c:pt>
                <c:pt idx="356">
                  <c:v>1999.6666666666588</c:v>
                </c:pt>
                <c:pt idx="357">
                  <c:v>1999.749999999992</c:v>
                </c:pt>
                <c:pt idx="358">
                  <c:v>1999.8333333333253</c:v>
                </c:pt>
                <c:pt idx="359">
                  <c:v>1999.9166666666586</c:v>
                </c:pt>
                <c:pt idx="360">
                  <c:v>1999.9999999999918</c:v>
                </c:pt>
                <c:pt idx="361">
                  <c:v>2000.0833333333251</c:v>
                </c:pt>
                <c:pt idx="362">
                  <c:v>2000.1666666666583</c:v>
                </c:pt>
                <c:pt idx="363">
                  <c:v>2000.2499999999916</c:v>
                </c:pt>
                <c:pt idx="364">
                  <c:v>2000.3333333333248</c:v>
                </c:pt>
                <c:pt idx="365">
                  <c:v>2000.4166666666581</c:v>
                </c:pt>
                <c:pt idx="366">
                  <c:v>2000.4999999999914</c:v>
                </c:pt>
                <c:pt idx="367">
                  <c:v>2000.5833333333246</c:v>
                </c:pt>
                <c:pt idx="368">
                  <c:v>2000.6666666666579</c:v>
                </c:pt>
                <c:pt idx="369">
                  <c:v>2000.7499999999911</c:v>
                </c:pt>
                <c:pt idx="370">
                  <c:v>2000.8333333333244</c:v>
                </c:pt>
                <c:pt idx="371">
                  <c:v>2000.9166666666576</c:v>
                </c:pt>
                <c:pt idx="372">
                  <c:v>2000.9999999999909</c:v>
                </c:pt>
                <c:pt idx="373">
                  <c:v>2001.0833333333242</c:v>
                </c:pt>
                <c:pt idx="374">
                  <c:v>2001.1666666666574</c:v>
                </c:pt>
                <c:pt idx="375">
                  <c:v>2001.2499999999907</c:v>
                </c:pt>
                <c:pt idx="376">
                  <c:v>2001.3333333333239</c:v>
                </c:pt>
                <c:pt idx="377">
                  <c:v>2001.4166666666572</c:v>
                </c:pt>
                <c:pt idx="378">
                  <c:v>2001.4999999999905</c:v>
                </c:pt>
                <c:pt idx="379">
                  <c:v>2001.5833333333237</c:v>
                </c:pt>
                <c:pt idx="380">
                  <c:v>2001.666666666657</c:v>
                </c:pt>
                <c:pt idx="381">
                  <c:v>2001.7499999999902</c:v>
                </c:pt>
                <c:pt idx="382">
                  <c:v>2001.8333333333235</c:v>
                </c:pt>
                <c:pt idx="383">
                  <c:v>2001.9166666666567</c:v>
                </c:pt>
                <c:pt idx="384">
                  <c:v>2001.99999999999</c:v>
                </c:pt>
                <c:pt idx="385">
                  <c:v>2002.0833333333233</c:v>
                </c:pt>
                <c:pt idx="386">
                  <c:v>2002.1666666666565</c:v>
                </c:pt>
                <c:pt idx="387">
                  <c:v>2002.2499999999898</c:v>
                </c:pt>
                <c:pt idx="388">
                  <c:v>2002.333333333323</c:v>
                </c:pt>
                <c:pt idx="389">
                  <c:v>2002.4166666666563</c:v>
                </c:pt>
                <c:pt idx="390">
                  <c:v>2002.4999999999895</c:v>
                </c:pt>
                <c:pt idx="391">
                  <c:v>2002.5833333333228</c:v>
                </c:pt>
                <c:pt idx="392">
                  <c:v>2002.6666666666561</c:v>
                </c:pt>
                <c:pt idx="393">
                  <c:v>2002.7499999999893</c:v>
                </c:pt>
                <c:pt idx="394">
                  <c:v>2002.8333333333226</c:v>
                </c:pt>
                <c:pt idx="395">
                  <c:v>2002.9166666666558</c:v>
                </c:pt>
                <c:pt idx="396">
                  <c:v>2002.9999999999891</c:v>
                </c:pt>
                <c:pt idx="397">
                  <c:v>2003.0833333333223</c:v>
                </c:pt>
                <c:pt idx="398">
                  <c:v>2003.1666666666556</c:v>
                </c:pt>
                <c:pt idx="399">
                  <c:v>2003.2499999999889</c:v>
                </c:pt>
                <c:pt idx="400">
                  <c:v>2003.3333333333221</c:v>
                </c:pt>
                <c:pt idx="401">
                  <c:v>2003.4166666666554</c:v>
                </c:pt>
                <c:pt idx="402">
                  <c:v>2003.4999999999886</c:v>
                </c:pt>
                <c:pt idx="403">
                  <c:v>2003.5833333333219</c:v>
                </c:pt>
                <c:pt idx="404">
                  <c:v>2003.6666666666551</c:v>
                </c:pt>
                <c:pt idx="405">
                  <c:v>2003.7499999999884</c:v>
                </c:pt>
                <c:pt idx="406">
                  <c:v>2003.8333333333217</c:v>
                </c:pt>
                <c:pt idx="407">
                  <c:v>2003.9166666666549</c:v>
                </c:pt>
                <c:pt idx="408">
                  <c:v>2003.9999999999882</c:v>
                </c:pt>
                <c:pt idx="409">
                  <c:v>2004.0833333333214</c:v>
                </c:pt>
                <c:pt idx="410">
                  <c:v>2004.1666666666547</c:v>
                </c:pt>
                <c:pt idx="411">
                  <c:v>2004.2499999999879</c:v>
                </c:pt>
                <c:pt idx="412">
                  <c:v>2004.3333333333212</c:v>
                </c:pt>
                <c:pt idx="413">
                  <c:v>2004.4166666666545</c:v>
                </c:pt>
                <c:pt idx="414">
                  <c:v>2004.4999999999877</c:v>
                </c:pt>
                <c:pt idx="415">
                  <c:v>2004.583333333321</c:v>
                </c:pt>
                <c:pt idx="416">
                  <c:v>2004.6666666666542</c:v>
                </c:pt>
                <c:pt idx="417">
                  <c:v>2004.7499999999875</c:v>
                </c:pt>
                <c:pt idx="418">
                  <c:v>2004.8333333333208</c:v>
                </c:pt>
                <c:pt idx="419">
                  <c:v>2004.916666666654</c:v>
                </c:pt>
                <c:pt idx="420">
                  <c:v>2004.9999999999873</c:v>
                </c:pt>
                <c:pt idx="421">
                  <c:v>2005.0833333333205</c:v>
                </c:pt>
                <c:pt idx="422">
                  <c:v>2005.1666666666538</c:v>
                </c:pt>
                <c:pt idx="423">
                  <c:v>2005.249999999987</c:v>
                </c:pt>
                <c:pt idx="424">
                  <c:v>2005.3333333333203</c:v>
                </c:pt>
                <c:pt idx="425">
                  <c:v>2005.4166666666536</c:v>
                </c:pt>
                <c:pt idx="426">
                  <c:v>2005.4999999999868</c:v>
                </c:pt>
                <c:pt idx="427">
                  <c:v>2005.5833333333201</c:v>
                </c:pt>
                <c:pt idx="428">
                  <c:v>2005.6666666666533</c:v>
                </c:pt>
                <c:pt idx="429">
                  <c:v>2005.7499999999866</c:v>
                </c:pt>
                <c:pt idx="430">
                  <c:v>2005.8333333333198</c:v>
                </c:pt>
                <c:pt idx="431">
                  <c:v>2005.9166666666531</c:v>
                </c:pt>
                <c:pt idx="432">
                  <c:v>2005.9999999999864</c:v>
                </c:pt>
                <c:pt idx="433">
                  <c:v>2006.0833333333196</c:v>
                </c:pt>
                <c:pt idx="434">
                  <c:v>2006.1666666666529</c:v>
                </c:pt>
                <c:pt idx="435">
                  <c:v>2006.2499999999861</c:v>
                </c:pt>
                <c:pt idx="436">
                  <c:v>2006.3333333333194</c:v>
                </c:pt>
                <c:pt idx="437">
                  <c:v>2006.4166666666526</c:v>
                </c:pt>
                <c:pt idx="438">
                  <c:v>2006.4999999999859</c:v>
                </c:pt>
                <c:pt idx="439">
                  <c:v>2006.5833333333192</c:v>
                </c:pt>
                <c:pt idx="440">
                  <c:v>2006.6666666666524</c:v>
                </c:pt>
                <c:pt idx="441">
                  <c:v>2006.7499999999857</c:v>
                </c:pt>
                <c:pt idx="442">
                  <c:v>2006.8333333333189</c:v>
                </c:pt>
                <c:pt idx="443">
                  <c:v>2006.9166666666522</c:v>
                </c:pt>
                <c:pt idx="444">
                  <c:v>2006.9999999999854</c:v>
                </c:pt>
                <c:pt idx="445">
                  <c:v>2007.0833333333187</c:v>
                </c:pt>
                <c:pt idx="446">
                  <c:v>2007.166666666652</c:v>
                </c:pt>
                <c:pt idx="447">
                  <c:v>2007.2499999999852</c:v>
                </c:pt>
                <c:pt idx="448">
                  <c:v>2007.3333333333185</c:v>
                </c:pt>
                <c:pt idx="449">
                  <c:v>2007.4166666666517</c:v>
                </c:pt>
                <c:pt idx="450">
                  <c:v>2007.499999999985</c:v>
                </c:pt>
                <c:pt idx="451">
                  <c:v>2007.5833333333183</c:v>
                </c:pt>
                <c:pt idx="452">
                  <c:v>2007.6666666666515</c:v>
                </c:pt>
                <c:pt idx="453">
                  <c:v>2007.7499999999848</c:v>
                </c:pt>
                <c:pt idx="454">
                  <c:v>2007.833333333318</c:v>
                </c:pt>
                <c:pt idx="455">
                  <c:v>2007.9166666666513</c:v>
                </c:pt>
                <c:pt idx="456">
                  <c:v>2007.9999999999845</c:v>
                </c:pt>
                <c:pt idx="457">
                  <c:v>2008.0833333333178</c:v>
                </c:pt>
                <c:pt idx="458">
                  <c:v>2008.1666666666511</c:v>
                </c:pt>
                <c:pt idx="459">
                  <c:v>2008.2499999999843</c:v>
                </c:pt>
                <c:pt idx="460">
                  <c:v>2008.3333333333176</c:v>
                </c:pt>
                <c:pt idx="461">
                  <c:v>2008.4166666666508</c:v>
                </c:pt>
                <c:pt idx="462">
                  <c:v>2008.4999999999841</c:v>
                </c:pt>
                <c:pt idx="463">
                  <c:v>2008.5833333333173</c:v>
                </c:pt>
                <c:pt idx="464">
                  <c:v>2008.6666666666506</c:v>
                </c:pt>
                <c:pt idx="465">
                  <c:v>2008.7499999999839</c:v>
                </c:pt>
                <c:pt idx="466">
                  <c:v>2008.8333333333171</c:v>
                </c:pt>
                <c:pt idx="467">
                  <c:v>2008.9166666666504</c:v>
                </c:pt>
                <c:pt idx="468">
                  <c:v>2008.9999999999836</c:v>
                </c:pt>
                <c:pt idx="469">
                  <c:v>2009.0833333333169</c:v>
                </c:pt>
                <c:pt idx="470">
                  <c:v>2009.1666666666501</c:v>
                </c:pt>
                <c:pt idx="471">
                  <c:v>2009.2499999999834</c:v>
                </c:pt>
                <c:pt idx="472">
                  <c:v>2009.3333333333167</c:v>
                </c:pt>
                <c:pt idx="473">
                  <c:v>2009.4166666666499</c:v>
                </c:pt>
                <c:pt idx="474">
                  <c:v>2009.4999999999832</c:v>
                </c:pt>
                <c:pt idx="475">
                  <c:v>2009.5833333333164</c:v>
                </c:pt>
                <c:pt idx="476">
                  <c:v>2009.6666666666497</c:v>
                </c:pt>
                <c:pt idx="477">
                  <c:v>2009.7499999999829</c:v>
                </c:pt>
                <c:pt idx="478">
                  <c:v>2009.8333333333162</c:v>
                </c:pt>
                <c:pt idx="479">
                  <c:v>2009.9166666666495</c:v>
                </c:pt>
                <c:pt idx="480">
                  <c:v>2009.9999999999827</c:v>
                </c:pt>
                <c:pt idx="481">
                  <c:v>2010.083333333316</c:v>
                </c:pt>
                <c:pt idx="482">
                  <c:v>2010.1666666666492</c:v>
                </c:pt>
                <c:pt idx="483">
                  <c:v>2010.2499999999825</c:v>
                </c:pt>
                <c:pt idx="484">
                  <c:v>2010.3333333333157</c:v>
                </c:pt>
                <c:pt idx="485">
                  <c:v>2010.416666666649</c:v>
                </c:pt>
                <c:pt idx="486">
                  <c:v>2010.4999999999823</c:v>
                </c:pt>
                <c:pt idx="487">
                  <c:v>2010.5833333333155</c:v>
                </c:pt>
                <c:pt idx="488">
                  <c:v>2010.6666666666488</c:v>
                </c:pt>
                <c:pt idx="489">
                  <c:v>2010.749999999982</c:v>
                </c:pt>
                <c:pt idx="490">
                  <c:v>2010.8333333333153</c:v>
                </c:pt>
                <c:pt idx="491">
                  <c:v>2010.9166666666486</c:v>
                </c:pt>
                <c:pt idx="492">
                  <c:v>2010.9999999999818</c:v>
                </c:pt>
                <c:pt idx="493">
                  <c:v>2011.0833333333151</c:v>
                </c:pt>
                <c:pt idx="494">
                  <c:v>2011.1666666666483</c:v>
                </c:pt>
                <c:pt idx="495">
                  <c:v>2011.2499999999816</c:v>
                </c:pt>
                <c:pt idx="496">
                  <c:v>2011.3333333333148</c:v>
                </c:pt>
                <c:pt idx="497">
                  <c:v>2011.4166666666481</c:v>
                </c:pt>
                <c:pt idx="498">
                  <c:v>2011.4999999999814</c:v>
                </c:pt>
                <c:pt idx="499">
                  <c:v>2011.5833333333146</c:v>
                </c:pt>
                <c:pt idx="500">
                  <c:v>2011.6666666666479</c:v>
                </c:pt>
                <c:pt idx="501">
                  <c:v>2011.7499999999811</c:v>
                </c:pt>
                <c:pt idx="502">
                  <c:v>2011.8333333333144</c:v>
                </c:pt>
                <c:pt idx="503">
                  <c:v>2011.9166666666476</c:v>
                </c:pt>
                <c:pt idx="504">
                  <c:v>2011.9999999999809</c:v>
                </c:pt>
                <c:pt idx="505">
                  <c:v>2012.0833333333142</c:v>
                </c:pt>
                <c:pt idx="506">
                  <c:v>2012.1666666666474</c:v>
                </c:pt>
                <c:pt idx="507">
                  <c:v>2012.2499999999807</c:v>
                </c:pt>
                <c:pt idx="508">
                  <c:v>2012.3333333333139</c:v>
                </c:pt>
                <c:pt idx="509">
                  <c:v>2012.4166666666472</c:v>
                </c:pt>
                <c:pt idx="510">
                  <c:v>2012.4999999999804</c:v>
                </c:pt>
                <c:pt idx="511">
                  <c:v>2012.5833333333137</c:v>
                </c:pt>
                <c:pt idx="512">
                  <c:v>2012.666666666647</c:v>
                </c:pt>
                <c:pt idx="513">
                  <c:v>2012.7499999999802</c:v>
                </c:pt>
                <c:pt idx="514">
                  <c:v>2012.8333333333135</c:v>
                </c:pt>
                <c:pt idx="515">
                  <c:v>2012.9166666666467</c:v>
                </c:pt>
                <c:pt idx="516">
                  <c:v>2012.99999999998</c:v>
                </c:pt>
                <c:pt idx="517">
                  <c:v>2013.0833333333132</c:v>
                </c:pt>
                <c:pt idx="518">
                  <c:v>2013.1666666666465</c:v>
                </c:pt>
                <c:pt idx="519">
                  <c:v>2013.2499999999798</c:v>
                </c:pt>
                <c:pt idx="520">
                  <c:v>2013.333333333313</c:v>
                </c:pt>
                <c:pt idx="521">
                  <c:v>2013.4166666666463</c:v>
                </c:pt>
              </c:numCache>
            </c:numRef>
          </c:xVal>
          <c:yVal>
            <c:numRef>
              <c:f>'Figure 2.2'!$D$2:$D$523</c:f>
              <c:numCache>
                <c:formatCode>General</c:formatCode>
                <c:ptCount val="522"/>
                <c:pt idx="0">
                  <c:v>1.04</c:v>
                </c:pt>
                <c:pt idx="1">
                  <c:v>1.4500000000000002</c:v>
                </c:pt>
                <c:pt idx="2">
                  <c:v>1.4500000000000002</c:v>
                </c:pt>
                <c:pt idx="3">
                  <c:v>1</c:v>
                </c:pt>
                <c:pt idx="4">
                  <c:v>1.2400000000000002</c:v>
                </c:pt>
                <c:pt idx="5">
                  <c:v>1.3900000000000006</c:v>
                </c:pt>
                <c:pt idx="6">
                  <c:v>1.5599999999999996</c:v>
                </c:pt>
                <c:pt idx="7">
                  <c:v>1.3099999999999996</c:v>
                </c:pt>
                <c:pt idx="8">
                  <c:v>1.1799999999999997</c:v>
                </c:pt>
                <c:pt idx="9">
                  <c:v>0.84999999999999964</c:v>
                </c:pt>
                <c:pt idx="10">
                  <c:v>0.79999999999999982</c:v>
                </c:pt>
                <c:pt idx="11">
                  <c:v>0.79999999999999982</c:v>
                </c:pt>
                <c:pt idx="12">
                  <c:v>0.64999999999999947</c:v>
                </c:pt>
                <c:pt idx="13">
                  <c:v>0.67999999999999972</c:v>
                </c:pt>
                <c:pt idx="14">
                  <c:v>0.4700000000000002</c:v>
                </c:pt>
                <c:pt idx="15">
                  <c:v>0.5900000000000003</c:v>
                </c:pt>
                <c:pt idx="16">
                  <c:v>0.84000000000000075</c:v>
                </c:pt>
                <c:pt idx="17">
                  <c:v>0.65000000000000036</c:v>
                </c:pt>
                <c:pt idx="18">
                  <c:v>0.34999999999999964</c:v>
                </c:pt>
                <c:pt idx="19">
                  <c:v>0.79999999999999982</c:v>
                </c:pt>
                <c:pt idx="20">
                  <c:v>0.9399999999999995</c:v>
                </c:pt>
                <c:pt idx="21">
                  <c:v>0.80999999999999961</c:v>
                </c:pt>
                <c:pt idx="22">
                  <c:v>0.65000000000000036</c:v>
                </c:pt>
                <c:pt idx="23">
                  <c:v>0.64000000000000057</c:v>
                </c:pt>
                <c:pt idx="24">
                  <c:v>0.57000000000000028</c:v>
                </c:pt>
                <c:pt idx="25">
                  <c:v>0.4099999999999997</c:v>
                </c:pt>
                <c:pt idx="26">
                  <c:v>0.35000000000000009</c:v>
                </c:pt>
                <c:pt idx="27">
                  <c:v>0.88999999999999968</c:v>
                </c:pt>
                <c:pt idx="28">
                  <c:v>0.7200000000000002</c:v>
                </c:pt>
                <c:pt idx="29">
                  <c:v>0.72999999999999954</c:v>
                </c:pt>
                <c:pt idx="30">
                  <c:v>0.8400000000000003</c:v>
                </c:pt>
                <c:pt idx="31">
                  <c:v>0.83000000000000007</c:v>
                </c:pt>
                <c:pt idx="32">
                  <c:v>0.46999999999999975</c:v>
                </c:pt>
                <c:pt idx="33">
                  <c:v>0.50999999999999979</c:v>
                </c:pt>
                <c:pt idx="34">
                  <c:v>0.4399999999999995</c:v>
                </c:pt>
                <c:pt idx="35">
                  <c:v>0.35999999999999943</c:v>
                </c:pt>
                <c:pt idx="36">
                  <c:v>0.39999999999999947</c:v>
                </c:pt>
                <c:pt idx="37">
                  <c:v>0.74000000000000021</c:v>
                </c:pt>
                <c:pt idx="38">
                  <c:v>0.96</c:v>
                </c:pt>
                <c:pt idx="39">
                  <c:v>1.0499999999999998</c:v>
                </c:pt>
                <c:pt idx="40">
                  <c:v>1.1899999999999995</c:v>
                </c:pt>
                <c:pt idx="41">
                  <c:v>0.96999999999999975</c:v>
                </c:pt>
                <c:pt idx="42">
                  <c:v>1.6899999999999995</c:v>
                </c:pt>
                <c:pt idx="43">
                  <c:v>2.0999999999999996</c:v>
                </c:pt>
                <c:pt idx="44">
                  <c:v>2.3000000000000007</c:v>
                </c:pt>
                <c:pt idx="45">
                  <c:v>1.9799999999999995</c:v>
                </c:pt>
                <c:pt idx="46">
                  <c:v>1.4100000000000001</c:v>
                </c:pt>
                <c:pt idx="47">
                  <c:v>1.8199999999999994</c:v>
                </c:pt>
                <c:pt idx="48">
                  <c:v>1.2300000000000004</c:v>
                </c:pt>
                <c:pt idx="49">
                  <c:v>0.96</c:v>
                </c:pt>
                <c:pt idx="50">
                  <c:v>0.87999999999999989</c:v>
                </c:pt>
                <c:pt idx="51">
                  <c:v>1.92</c:v>
                </c:pt>
                <c:pt idx="52">
                  <c:v>2.9699999999999989</c:v>
                </c:pt>
                <c:pt idx="53">
                  <c:v>3.4800000000000004</c:v>
                </c:pt>
                <c:pt idx="54">
                  <c:v>4.7</c:v>
                </c:pt>
                <c:pt idx="55">
                  <c:v>3.2699999999999996</c:v>
                </c:pt>
                <c:pt idx="56">
                  <c:v>3.5399999999999991</c:v>
                </c:pt>
                <c:pt idx="57">
                  <c:v>2.3199999999999994</c:v>
                </c:pt>
                <c:pt idx="58">
                  <c:v>1.62</c:v>
                </c:pt>
                <c:pt idx="59">
                  <c:v>2.08</c:v>
                </c:pt>
                <c:pt idx="60">
                  <c:v>1.2200000000000006</c:v>
                </c:pt>
                <c:pt idx="61">
                  <c:v>0.91000000000000014</c:v>
                </c:pt>
                <c:pt idx="62">
                  <c:v>0.6899999999999995</c:v>
                </c:pt>
                <c:pt idx="63">
                  <c:v>0.64999999999999947</c:v>
                </c:pt>
                <c:pt idx="64">
                  <c:v>0.55999999999999961</c:v>
                </c:pt>
                <c:pt idx="65">
                  <c:v>0.48000000000000043</c:v>
                </c:pt>
                <c:pt idx="66">
                  <c:v>0.41999999999999993</c:v>
                </c:pt>
                <c:pt idx="67">
                  <c:v>0.42999999999999972</c:v>
                </c:pt>
                <c:pt idx="68">
                  <c:v>0.61000000000000032</c:v>
                </c:pt>
                <c:pt idx="69">
                  <c:v>0.59999999999999964</c:v>
                </c:pt>
                <c:pt idx="70">
                  <c:v>0.77999999999999936</c:v>
                </c:pt>
                <c:pt idx="71">
                  <c:v>0.58999999999999986</c:v>
                </c:pt>
                <c:pt idx="72">
                  <c:v>0.26999999999999957</c:v>
                </c:pt>
                <c:pt idx="73">
                  <c:v>0.29999999999999982</c:v>
                </c:pt>
                <c:pt idx="74">
                  <c:v>0.33999999999999986</c:v>
                </c:pt>
                <c:pt idx="75">
                  <c:v>0.25999999999999979</c:v>
                </c:pt>
                <c:pt idx="76">
                  <c:v>0.35999999999999943</c:v>
                </c:pt>
                <c:pt idx="77">
                  <c:v>0.42999999999999972</c:v>
                </c:pt>
                <c:pt idx="78">
                  <c:v>0.28999999999999915</c:v>
                </c:pt>
                <c:pt idx="79">
                  <c:v>0.25</c:v>
                </c:pt>
                <c:pt idx="80">
                  <c:v>0.25</c:v>
                </c:pt>
                <c:pt idx="81">
                  <c:v>0.20000000000000018</c:v>
                </c:pt>
                <c:pt idx="82">
                  <c:v>0.25999999999999979</c:v>
                </c:pt>
                <c:pt idx="83">
                  <c:v>0.32000000000000028</c:v>
                </c:pt>
                <c:pt idx="84">
                  <c:v>0.20999999999999996</c:v>
                </c:pt>
                <c:pt idx="85">
                  <c:v>0.16000000000000014</c:v>
                </c:pt>
                <c:pt idx="86">
                  <c:v>0.24000000000000021</c:v>
                </c:pt>
                <c:pt idx="87">
                  <c:v>0.25999999999999979</c:v>
                </c:pt>
                <c:pt idx="88">
                  <c:v>0.40000000000000036</c:v>
                </c:pt>
                <c:pt idx="89">
                  <c:v>0.40000000000000036</c:v>
                </c:pt>
                <c:pt idx="90">
                  <c:v>0.26999999999999957</c:v>
                </c:pt>
                <c:pt idx="91">
                  <c:v>0.41000000000000014</c:v>
                </c:pt>
                <c:pt idx="92">
                  <c:v>0.38000000000000078</c:v>
                </c:pt>
                <c:pt idx="93">
                  <c:v>0.50999999999999979</c:v>
                </c:pt>
                <c:pt idx="94">
                  <c:v>0.58000000000000007</c:v>
                </c:pt>
                <c:pt idx="95">
                  <c:v>0.63999999999999968</c:v>
                </c:pt>
                <c:pt idx="96">
                  <c:v>0.5</c:v>
                </c:pt>
                <c:pt idx="97">
                  <c:v>0.45000000000000018</c:v>
                </c:pt>
                <c:pt idx="98">
                  <c:v>0.57000000000000028</c:v>
                </c:pt>
                <c:pt idx="99">
                  <c:v>0.74000000000000021</c:v>
                </c:pt>
                <c:pt idx="100">
                  <c:v>0.99000000000000021</c:v>
                </c:pt>
                <c:pt idx="101">
                  <c:v>1.0999999999999996</c:v>
                </c:pt>
                <c:pt idx="102">
                  <c:v>1.1099999999999994</c:v>
                </c:pt>
                <c:pt idx="103">
                  <c:v>0.98000000000000043</c:v>
                </c:pt>
                <c:pt idx="104">
                  <c:v>0.79000000000000092</c:v>
                </c:pt>
                <c:pt idx="105">
                  <c:v>1.4499999999999993</c:v>
                </c:pt>
                <c:pt idx="106">
                  <c:v>2.08</c:v>
                </c:pt>
                <c:pt idx="107">
                  <c:v>1.6400000000000006</c:v>
                </c:pt>
                <c:pt idx="108">
                  <c:v>1.1600000000000001</c:v>
                </c:pt>
                <c:pt idx="109">
                  <c:v>0.86999999999999922</c:v>
                </c:pt>
                <c:pt idx="110">
                  <c:v>0.65000000000000036</c:v>
                </c:pt>
                <c:pt idx="111">
                  <c:v>0.59999999999999964</c:v>
                </c:pt>
                <c:pt idx="112">
                  <c:v>0.55000000000000071</c:v>
                </c:pt>
                <c:pt idx="113">
                  <c:v>0.88999999999999879</c:v>
                </c:pt>
                <c:pt idx="114">
                  <c:v>0.86999999999999922</c:v>
                </c:pt>
                <c:pt idx="115">
                  <c:v>1.1900000000000013</c:v>
                </c:pt>
                <c:pt idx="116">
                  <c:v>1.6300000000000008</c:v>
                </c:pt>
                <c:pt idx="117">
                  <c:v>1.9600000000000009</c:v>
                </c:pt>
                <c:pt idx="118">
                  <c:v>2.1100000000000012</c:v>
                </c:pt>
                <c:pt idx="119">
                  <c:v>1.3900000000000006</c:v>
                </c:pt>
                <c:pt idx="120">
                  <c:v>1.3900000000000006</c:v>
                </c:pt>
                <c:pt idx="121">
                  <c:v>1.4400000000000013</c:v>
                </c:pt>
                <c:pt idx="122">
                  <c:v>2.370000000000001</c:v>
                </c:pt>
                <c:pt idx="123">
                  <c:v>2.9400000000000013</c:v>
                </c:pt>
                <c:pt idx="124">
                  <c:v>1.2099999999999991</c:v>
                </c:pt>
                <c:pt idx="125">
                  <c:v>1.42</c:v>
                </c:pt>
                <c:pt idx="126">
                  <c:v>0.58999999999999986</c:v>
                </c:pt>
                <c:pt idx="127">
                  <c:v>0.77999999999999936</c:v>
                </c:pt>
                <c:pt idx="128">
                  <c:v>1.0199999999999996</c:v>
                </c:pt>
                <c:pt idx="129">
                  <c:v>1.3200000000000003</c:v>
                </c:pt>
                <c:pt idx="130">
                  <c:v>1.9499999999999993</c:v>
                </c:pt>
                <c:pt idx="131">
                  <c:v>3.1599999999999984</c:v>
                </c:pt>
                <c:pt idx="132">
                  <c:v>2.1700000000000017</c:v>
                </c:pt>
                <c:pt idx="133">
                  <c:v>1.3500000000000014</c:v>
                </c:pt>
                <c:pt idx="134">
                  <c:v>1.0700000000000003</c:v>
                </c:pt>
                <c:pt idx="135">
                  <c:v>1.3900000000000006</c:v>
                </c:pt>
                <c:pt idx="136">
                  <c:v>1.9699999999999989</c:v>
                </c:pt>
                <c:pt idx="137">
                  <c:v>2.1699999999999982</c:v>
                </c:pt>
                <c:pt idx="138">
                  <c:v>2.8100000000000023</c:v>
                </c:pt>
                <c:pt idx="139">
                  <c:v>2.4500000000000011</c:v>
                </c:pt>
                <c:pt idx="140">
                  <c:v>2.1400000000000006</c:v>
                </c:pt>
                <c:pt idx="141">
                  <c:v>1.8500000000000014</c:v>
                </c:pt>
                <c:pt idx="142">
                  <c:v>1.620000000000001</c:v>
                </c:pt>
                <c:pt idx="143">
                  <c:v>1.6400000000000006</c:v>
                </c:pt>
                <c:pt idx="144">
                  <c:v>1.2300000000000004</c:v>
                </c:pt>
                <c:pt idx="145">
                  <c:v>1.5199999999999996</c:v>
                </c:pt>
                <c:pt idx="146">
                  <c:v>1.5300000000000011</c:v>
                </c:pt>
                <c:pt idx="147">
                  <c:v>1.7400000000000002</c:v>
                </c:pt>
                <c:pt idx="148">
                  <c:v>1.7100000000000009</c:v>
                </c:pt>
                <c:pt idx="149">
                  <c:v>1.9900000000000002</c:v>
                </c:pt>
                <c:pt idx="150">
                  <c:v>2.09</c:v>
                </c:pt>
                <c:pt idx="151">
                  <c:v>1.9299999999999997</c:v>
                </c:pt>
                <c:pt idx="152">
                  <c:v>2.74</c:v>
                </c:pt>
                <c:pt idx="153">
                  <c:v>1.7999999999999998</c:v>
                </c:pt>
                <c:pt idx="154">
                  <c:v>0.87999999999999901</c:v>
                </c:pt>
                <c:pt idx="155">
                  <c:v>0.71999999999999975</c:v>
                </c:pt>
                <c:pt idx="156">
                  <c:v>0.49999999999999911</c:v>
                </c:pt>
                <c:pt idx="157">
                  <c:v>0.42999999999999972</c:v>
                </c:pt>
                <c:pt idx="158">
                  <c:v>0.33999999999999986</c:v>
                </c:pt>
                <c:pt idx="159">
                  <c:v>0.41999999999999993</c:v>
                </c:pt>
                <c:pt idx="160">
                  <c:v>0.30000000000000071</c:v>
                </c:pt>
                <c:pt idx="161">
                  <c:v>0.41000000000000014</c:v>
                </c:pt>
                <c:pt idx="162">
                  <c:v>0.41999999999999993</c:v>
                </c:pt>
                <c:pt idx="163">
                  <c:v>0.42999999999999972</c:v>
                </c:pt>
                <c:pt idx="164">
                  <c:v>0.39000000000000057</c:v>
                </c:pt>
                <c:pt idx="165">
                  <c:v>0.53999999999999915</c:v>
                </c:pt>
                <c:pt idx="166">
                  <c:v>0.59999999999999964</c:v>
                </c:pt>
                <c:pt idx="167">
                  <c:v>0.6899999999999995</c:v>
                </c:pt>
                <c:pt idx="168">
                  <c:v>0.51999999999999957</c:v>
                </c:pt>
                <c:pt idx="169">
                  <c:v>0.44999999999999929</c:v>
                </c:pt>
                <c:pt idx="170">
                  <c:v>0.5600000000000005</c:v>
                </c:pt>
                <c:pt idx="171">
                  <c:v>0.72000000000000064</c:v>
                </c:pt>
                <c:pt idx="172">
                  <c:v>1.2799999999999994</c:v>
                </c:pt>
                <c:pt idx="173">
                  <c:v>1.4700000000000006</c:v>
                </c:pt>
                <c:pt idx="174">
                  <c:v>1.4400000000000013</c:v>
                </c:pt>
                <c:pt idx="175">
                  <c:v>1</c:v>
                </c:pt>
                <c:pt idx="176">
                  <c:v>0.91999999999999993</c:v>
                </c:pt>
                <c:pt idx="177">
                  <c:v>0.64000000000000057</c:v>
                </c:pt>
                <c:pt idx="178">
                  <c:v>0.57000000000000028</c:v>
                </c:pt>
                <c:pt idx="179">
                  <c:v>0.53999999999999915</c:v>
                </c:pt>
                <c:pt idx="180">
                  <c:v>0.38000000000000078</c:v>
                </c:pt>
                <c:pt idx="181">
                  <c:v>0.41999999999999993</c:v>
                </c:pt>
                <c:pt idx="182">
                  <c:v>0.5</c:v>
                </c:pt>
                <c:pt idx="183">
                  <c:v>0.54</c:v>
                </c:pt>
                <c:pt idx="184">
                  <c:v>0.4399999999999995</c:v>
                </c:pt>
                <c:pt idx="185">
                  <c:v>0.49000000000000021</c:v>
                </c:pt>
                <c:pt idx="186">
                  <c:v>0.55999999999999961</c:v>
                </c:pt>
                <c:pt idx="187">
                  <c:v>0.66999999999999993</c:v>
                </c:pt>
                <c:pt idx="188">
                  <c:v>0.83000000000000007</c:v>
                </c:pt>
                <c:pt idx="189">
                  <c:v>0.71999999999999975</c:v>
                </c:pt>
                <c:pt idx="190">
                  <c:v>0.5699999999999994</c:v>
                </c:pt>
                <c:pt idx="191">
                  <c:v>0.70000000000000018</c:v>
                </c:pt>
                <c:pt idx="192">
                  <c:v>0.75</c:v>
                </c:pt>
                <c:pt idx="193">
                  <c:v>0.63000000000000078</c:v>
                </c:pt>
                <c:pt idx="194">
                  <c:v>0.6800000000000006</c:v>
                </c:pt>
                <c:pt idx="195">
                  <c:v>0.54</c:v>
                </c:pt>
                <c:pt idx="196">
                  <c:v>0.5</c:v>
                </c:pt>
                <c:pt idx="197">
                  <c:v>0.52000000000000046</c:v>
                </c:pt>
                <c:pt idx="198">
                  <c:v>0.54</c:v>
                </c:pt>
                <c:pt idx="199">
                  <c:v>0.38999999999999968</c:v>
                </c:pt>
                <c:pt idx="200">
                  <c:v>0.5</c:v>
                </c:pt>
                <c:pt idx="201">
                  <c:v>0.51000000000000068</c:v>
                </c:pt>
                <c:pt idx="202">
                  <c:v>0.41000000000000014</c:v>
                </c:pt>
                <c:pt idx="203">
                  <c:v>0.50999999999999979</c:v>
                </c:pt>
                <c:pt idx="204">
                  <c:v>0.44000000000000039</c:v>
                </c:pt>
                <c:pt idx="205">
                  <c:v>0.50999999999999979</c:v>
                </c:pt>
                <c:pt idx="206">
                  <c:v>0.58000000000000007</c:v>
                </c:pt>
                <c:pt idx="207">
                  <c:v>0.87999999999999989</c:v>
                </c:pt>
                <c:pt idx="208">
                  <c:v>1.33</c:v>
                </c:pt>
                <c:pt idx="209">
                  <c:v>1.2700000000000005</c:v>
                </c:pt>
                <c:pt idx="210">
                  <c:v>1.0099999999999998</c:v>
                </c:pt>
                <c:pt idx="211">
                  <c:v>0.71</c:v>
                </c:pt>
                <c:pt idx="212">
                  <c:v>0.96999999999999975</c:v>
                </c:pt>
                <c:pt idx="213">
                  <c:v>1.8899999999999997</c:v>
                </c:pt>
                <c:pt idx="214">
                  <c:v>1.5499999999999998</c:v>
                </c:pt>
                <c:pt idx="215">
                  <c:v>1.8900000000000006</c:v>
                </c:pt>
                <c:pt idx="216">
                  <c:v>1.1100000000000003</c:v>
                </c:pt>
                <c:pt idx="217">
                  <c:v>0.9399999999999995</c:v>
                </c:pt>
                <c:pt idx="218">
                  <c:v>0.92999999999999972</c:v>
                </c:pt>
                <c:pt idx="219">
                  <c:v>1.0099999999999998</c:v>
                </c:pt>
                <c:pt idx="220">
                  <c:v>0.98000000000000043</c:v>
                </c:pt>
                <c:pt idx="221">
                  <c:v>1.0499999999999998</c:v>
                </c:pt>
                <c:pt idx="222">
                  <c:v>1.21</c:v>
                </c:pt>
                <c:pt idx="223">
                  <c:v>1.29</c:v>
                </c:pt>
                <c:pt idx="224">
                  <c:v>0.99000000000000021</c:v>
                </c:pt>
                <c:pt idx="225">
                  <c:v>1.0099999999999998</c:v>
                </c:pt>
                <c:pt idx="226">
                  <c:v>1.0199999999999996</c:v>
                </c:pt>
                <c:pt idx="227">
                  <c:v>1.1799999999999997</c:v>
                </c:pt>
                <c:pt idx="228">
                  <c:v>0.92999999999999972</c:v>
                </c:pt>
                <c:pt idx="229">
                  <c:v>0.98000000000000043</c:v>
                </c:pt>
                <c:pt idx="230">
                  <c:v>1.2699999999999996</c:v>
                </c:pt>
                <c:pt idx="231">
                  <c:v>1.2899999999999991</c:v>
                </c:pt>
                <c:pt idx="232">
                  <c:v>1.1600000000000001</c:v>
                </c:pt>
                <c:pt idx="233">
                  <c:v>1.0499999999999989</c:v>
                </c:pt>
                <c:pt idx="234">
                  <c:v>0.87999999999999989</c:v>
                </c:pt>
                <c:pt idx="235">
                  <c:v>0.74000000000000021</c:v>
                </c:pt>
                <c:pt idx="236">
                  <c:v>1.0299999999999994</c:v>
                </c:pt>
                <c:pt idx="237">
                  <c:v>0.96</c:v>
                </c:pt>
                <c:pt idx="238">
                  <c:v>0.70000000000000018</c:v>
                </c:pt>
                <c:pt idx="239">
                  <c:v>0.69000000000000039</c:v>
                </c:pt>
                <c:pt idx="240">
                  <c:v>0.52000000000000046</c:v>
                </c:pt>
                <c:pt idx="241">
                  <c:v>0.48000000000000043</c:v>
                </c:pt>
                <c:pt idx="242">
                  <c:v>0.44999999999999929</c:v>
                </c:pt>
                <c:pt idx="243">
                  <c:v>0.65000000000000036</c:v>
                </c:pt>
                <c:pt idx="244">
                  <c:v>0.60999999999999943</c:v>
                </c:pt>
                <c:pt idx="245">
                  <c:v>0.5</c:v>
                </c:pt>
                <c:pt idx="246">
                  <c:v>0.47999999999999954</c:v>
                </c:pt>
                <c:pt idx="247">
                  <c:v>0.51999999999999957</c:v>
                </c:pt>
                <c:pt idx="248">
                  <c:v>0.70000000000000018</c:v>
                </c:pt>
                <c:pt idx="249">
                  <c:v>0.89000000000000057</c:v>
                </c:pt>
                <c:pt idx="250">
                  <c:v>0.96999999999999975</c:v>
                </c:pt>
                <c:pt idx="251">
                  <c:v>1.08</c:v>
                </c:pt>
                <c:pt idx="252">
                  <c:v>0.95000000000000018</c:v>
                </c:pt>
                <c:pt idx="253">
                  <c:v>0.57999999999999918</c:v>
                </c:pt>
                <c:pt idx="254">
                  <c:v>0.54</c:v>
                </c:pt>
                <c:pt idx="255">
                  <c:v>0.40999999999999925</c:v>
                </c:pt>
                <c:pt idx="256">
                  <c:v>0.45000000000000018</c:v>
                </c:pt>
                <c:pt idx="257">
                  <c:v>0.5</c:v>
                </c:pt>
                <c:pt idx="258">
                  <c:v>0.40000000000000036</c:v>
                </c:pt>
                <c:pt idx="259">
                  <c:v>0.32000000000000028</c:v>
                </c:pt>
                <c:pt idx="260">
                  <c:v>0.25</c:v>
                </c:pt>
                <c:pt idx="261">
                  <c:v>0.33999999999999986</c:v>
                </c:pt>
                <c:pt idx="262">
                  <c:v>0.38000000000000078</c:v>
                </c:pt>
                <c:pt idx="263">
                  <c:v>0.39999999999999947</c:v>
                </c:pt>
                <c:pt idx="264">
                  <c:v>0.25</c:v>
                </c:pt>
                <c:pt idx="265">
                  <c:v>0.23000000000000043</c:v>
                </c:pt>
                <c:pt idx="266">
                  <c:v>0.20999999999999996</c:v>
                </c:pt>
                <c:pt idx="267">
                  <c:v>0.25</c:v>
                </c:pt>
                <c:pt idx="268">
                  <c:v>0.18999999999999995</c:v>
                </c:pt>
                <c:pt idx="269">
                  <c:v>0.19999999999999973</c:v>
                </c:pt>
                <c:pt idx="270">
                  <c:v>0.16000000000000014</c:v>
                </c:pt>
                <c:pt idx="271">
                  <c:v>0.18000000000000016</c:v>
                </c:pt>
                <c:pt idx="272">
                  <c:v>0.21999999999999975</c:v>
                </c:pt>
                <c:pt idx="273">
                  <c:v>0.39999999999999991</c:v>
                </c:pt>
                <c:pt idx="274">
                  <c:v>0.45000000000000018</c:v>
                </c:pt>
                <c:pt idx="275">
                  <c:v>0.25999999999999979</c:v>
                </c:pt>
                <c:pt idx="276">
                  <c:v>0.18999999999999995</c:v>
                </c:pt>
                <c:pt idx="277">
                  <c:v>0.18999999999999995</c:v>
                </c:pt>
                <c:pt idx="278">
                  <c:v>0.1599999999999997</c:v>
                </c:pt>
                <c:pt idx="279">
                  <c:v>0.21999999999999975</c:v>
                </c:pt>
                <c:pt idx="280">
                  <c:v>0.14000000000000012</c:v>
                </c:pt>
                <c:pt idx="281">
                  <c:v>0.14000000000000012</c:v>
                </c:pt>
                <c:pt idx="282">
                  <c:v>0.12000000000000011</c:v>
                </c:pt>
                <c:pt idx="283">
                  <c:v>0.12000000000000011</c:v>
                </c:pt>
                <c:pt idx="284">
                  <c:v>0.16999999999999993</c:v>
                </c:pt>
                <c:pt idx="285">
                  <c:v>0.2200000000000002</c:v>
                </c:pt>
                <c:pt idx="286">
                  <c:v>0.25</c:v>
                </c:pt>
                <c:pt idx="287">
                  <c:v>0.19999999999999973</c:v>
                </c:pt>
                <c:pt idx="288">
                  <c:v>0.16999999999999993</c:v>
                </c:pt>
                <c:pt idx="289">
                  <c:v>0.18000000000000016</c:v>
                </c:pt>
                <c:pt idx="290">
                  <c:v>0.27</c:v>
                </c:pt>
                <c:pt idx="291">
                  <c:v>0.32999999999999963</c:v>
                </c:pt>
                <c:pt idx="292">
                  <c:v>0.37000000000000011</c:v>
                </c:pt>
                <c:pt idx="293">
                  <c:v>0.37999999999999989</c:v>
                </c:pt>
                <c:pt idx="294">
                  <c:v>0.40000000000000036</c:v>
                </c:pt>
                <c:pt idx="295">
                  <c:v>0.32999999999999918</c:v>
                </c:pt>
                <c:pt idx="296">
                  <c:v>0.41000000000000014</c:v>
                </c:pt>
                <c:pt idx="297">
                  <c:v>0.55999999999999961</c:v>
                </c:pt>
                <c:pt idx="298">
                  <c:v>0.5</c:v>
                </c:pt>
                <c:pt idx="299">
                  <c:v>0.69000000000000039</c:v>
                </c:pt>
                <c:pt idx="300">
                  <c:v>0.53000000000000025</c:v>
                </c:pt>
                <c:pt idx="301">
                  <c:v>0.39000000000000057</c:v>
                </c:pt>
                <c:pt idx="302">
                  <c:v>0.41999999999999993</c:v>
                </c:pt>
                <c:pt idx="303">
                  <c:v>0.45999999999999996</c:v>
                </c:pt>
                <c:pt idx="304">
                  <c:v>0.34999999999999964</c:v>
                </c:pt>
                <c:pt idx="305">
                  <c:v>0.4300000000000006</c:v>
                </c:pt>
                <c:pt idx="306">
                  <c:v>0.34999999999999964</c:v>
                </c:pt>
                <c:pt idx="307">
                  <c:v>0.36999999999999922</c:v>
                </c:pt>
                <c:pt idx="308">
                  <c:v>0.45000000000000018</c:v>
                </c:pt>
                <c:pt idx="309">
                  <c:v>0.50999999999999979</c:v>
                </c:pt>
                <c:pt idx="310">
                  <c:v>0.37999999999999989</c:v>
                </c:pt>
                <c:pt idx="311">
                  <c:v>0.48000000000000043</c:v>
                </c:pt>
                <c:pt idx="312">
                  <c:v>0.38999999999999968</c:v>
                </c:pt>
                <c:pt idx="313">
                  <c:v>0.32000000000000028</c:v>
                </c:pt>
                <c:pt idx="314">
                  <c:v>0.33000000000000007</c:v>
                </c:pt>
                <c:pt idx="315">
                  <c:v>0.41000000000000014</c:v>
                </c:pt>
                <c:pt idx="316">
                  <c:v>0.34000000000000075</c:v>
                </c:pt>
                <c:pt idx="317">
                  <c:v>0.37000000000000011</c:v>
                </c:pt>
                <c:pt idx="318">
                  <c:v>0.37999999999999989</c:v>
                </c:pt>
                <c:pt idx="319">
                  <c:v>0.35000000000000053</c:v>
                </c:pt>
                <c:pt idx="320">
                  <c:v>0.41999999999999993</c:v>
                </c:pt>
                <c:pt idx="321">
                  <c:v>0.41999999999999993</c:v>
                </c:pt>
                <c:pt idx="322">
                  <c:v>0.34999999999999964</c:v>
                </c:pt>
                <c:pt idx="323">
                  <c:v>0.53000000000000025</c:v>
                </c:pt>
                <c:pt idx="324">
                  <c:v>0.39999999999999947</c:v>
                </c:pt>
                <c:pt idx="325">
                  <c:v>0.36000000000000032</c:v>
                </c:pt>
                <c:pt idx="326">
                  <c:v>0.39000000000000057</c:v>
                </c:pt>
                <c:pt idx="327">
                  <c:v>0.54999999999999982</c:v>
                </c:pt>
                <c:pt idx="328">
                  <c:v>0.65000000000000036</c:v>
                </c:pt>
                <c:pt idx="329">
                  <c:v>0.73000000000000043</c:v>
                </c:pt>
                <c:pt idx="330">
                  <c:v>0.54999999999999982</c:v>
                </c:pt>
                <c:pt idx="331">
                  <c:v>0.45999999999999996</c:v>
                </c:pt>
                <c:pt idx="332">
                  <c:v>0.64999999999999947</c:v>
                </c:pt>
                <c:pt idx="333">
                  <c:v>0.6800000000000006</c:v>
                </c:pt>
                <c:pt idx="334">
                  <c:v>0.60000000000000053</c:v>
                </c:pt>
                <c:pt idx="335">
                  <c:v>0.63999999999999968</c:v>
                </c:pt>
                <c:pt idx="336">
                  <c:v>0.5</c:v>
                </c:pt>
                <c:pt idx="337">
                  <c:v>0.45000000000000018</c:v>
                </c:pt>
                <c:pt idx="338">
                  <c:v>0.54999999999999982</c:v>
                </c:pt>
                <c:pt idx="339">
                  <c:v>0.62999999999999989</c:v>
                </c:pt>
                <c:pt idx="340">
                  <c:v>0.58999999999999986</c:v>
                </c:pt>
                <c:pt idx="341">
                  <c:v>0.61999999999999922</c:v>
                </c:pt>
                <c:pt idx="342">
                  <c:v>0.62999999999999989</c:v>
                </c:pt>
                <c:pt idx="343">
                  <c:v>0.67999999999999972</c:v>
                </c:pt>
                <c:pt idx="344">
                  <c:v>0.79999999999999982</c:v>
                </c:pt>
                <c:pt idx="345">
                  <c:v>1.25</c:v>
                </c:pt>
                <c:pt idx="346">
                  <c:v>0.83000000000000007</c:v>
                </c:pt>
                <c:pt idx="347">
                  <c:v>0.75</c:v>
                </c:pt>
                <c:pt idx="348">
                  <c:v>0.54999999999999982</c:v>
                </c:pt>
                <c:pt idx="349">
                  <c:v>0.45999999999999996</c:v>
                </c:pt>
                <c:pt idx="350">
                  <c:v>0.46999999999999975</c:v>
                </c:pt>
                <c:pt idx="351">
                  <c:v>0.58999999999999986</c:v>
                </c:pt>
                <c:pt idx="352">
                  <c:v>0.41999999999999993</c:v>
                </c:pt>
                <c:pt idx="353">
                  <c:v>0.55999999999999961</c:v>
                </c:pt>
                <c:pt idx="354">
                  <c:v>0.69000000000000039</c:v>
                </c:pt>
                <c:pt idx="355">
                  <c:v>0.69000000000000039</c:v>
                </c:pt>
                <c:pt idx="356">
                  <c:v>0.82000000000000028</c:v>
                </c:pt>
                <c:pt idx="357">
                  <c:v>1.2699999999999996</c:v>
                </c:pt>
                <c:pt idx="358">
                  <c:v>0.92999999999999972</c:v>
                </c:pt>
                <c:pt idx="359">
                  <c:v>0.84999999999999964</c:v>
                </c:pt>
                <c:pt idx="360">
                  <c:v>0.62999999999999989</c:v>
                </c:pt>
                <c:pt idx="361">
                  <c:v>0.45999999999999996</c:v>
                </c:pt>
                <c:pt idx="362">
                  <c:v>0.44999999999999929</c:v>
                </c:pt>
                <c:pt idx="363">
                  <c:v>0.62000000000000011</c:v>
                </c:pt>
                <c:pt idx="364">
                  <c:v>0.91999999999999993</c:v>
                </c:pt>
                <c:pt idx="365">
                  <c:v>1.04</c:v>
                </c:pt>
                <c:pt idx="366">
                  <c:v>0.71</c:v>
                </c:pt>
                <c:pt idx="367">
                  <c:v>0.52000000000000046</c:v>
                </c:pt>
                <c:pt idx="368">
                  <c:v>0.59999999999999964</c:v>
                </c:pt>
                <c:pt idx="369">
                  <c:v>0.55999999999999961</c:v>
                </c:pt>
                <c:pt idx="370">
                  <c:v>0.48000000000000043</c:v>
                </c:pt>
                <c:pt idx="371">
                  <c:v>0.6800000000000006</c:v>
                </c:pt>
                <c:pt idx="372">
                  <c:v>0.46999999999999975</c:v>
                </c:pt>
                <c:pt idx="373">
                  <c:v>0.37999999999999989</c:v>
                </c:pt>
                <c:pt idx="374">
                  <c:v>0.46999999999999975</c:v>
                </c:pt>
                <c:pt idx="375">
                  <c:v>0.66000000000000014</c:v>
                </c:pt>
                <c:pt idx="376">
                  <c:v>0.39999999999999947</c:v>
                </c:pt>
                <c:pt idx="377">
                  <c:v>0.25</c:v>
                </c:pt>
                <c:pt idx="378">
                  <c:v>0.15000000000000036</c:v>
                </c:pt>
                <c:pt idx="379">
                  <c:v>0.12000000000000011</c:v>
                </c:pt>
                <c:pt idx="380">
                  <c:v>0.22999999999999998</c:v>
                </c:pt>
                <c:pt idx="381">
                  <c:v>0.14999999999999991</c:v>
                </c:pt>
                <c:pt idx="382">
                  <c:v>0.1599999999999997</c:v>
                </c:pt>
                <c:pt idx="383">
                  <c:v>0.14000000000000012</c:v>
                </c:pt>
                <c:pt idx="384">
                  <c:v>9.000000000000008E-2</c:v>
                </c:pt>
                <c:pt idx="385">
                  <c:v>9.000000000000008E-2</c:v>
                </c:pt>
                <c:pt idx="386">
                  <c:v>0.11999999999999988</c:v>
                </c:pt>
                <c:pt idx="387">
                  <c:v>0.15000000000000013</c:v>
                </c:pt>
                <c:pt idx="388">
                  <c:v>9.000000000000008E-2</c:v>
                </c:pt>
                <c:pt idx="389">
                  <c:v>0.1100000000000001</c:v>
                </c:pt>
                <c:pt idx="390">
                  <c:v>0.1100000000000001</c:v>
                </c:pt>
                <c:pt idx="391">
                  <c:v>0.10999999999999988</c:v>
                </c:pt>
                <c:pt idx="392">
                  <c:v>0.13000000000000012</c:v>
                </c:pt>
                <c:pt idx="393">
                  <c:v>0.14999999999999991</c:v>
                </c:pt>
                <c:pt idx="394">
                  <c:v>0.15999999999999992</c:v>
                </c:pt>
                <c:pt idx="395">
                  <c:v>0.15000000000000013</c:v>
                </c:pt>
                <c:pt idx="396">
                  <c:v>0.12000000000000011</c:v>
                </c:pt>
                <c:pt idx="397">
                  <c:v>0.10000000000000009</c:v>
                </c:pt>
                <c:pt idx="398">
                  <c:v>0.10000000000000009</c:v>
                </c:pt>
                <c:pt idx="399">
                  <c:v>0.1100000000000001</c:v>
                </c:pt>
                <c:pt idx="400">
                  <c:v>0.14999999999999991</c:v>
                </c:pt>
                <c:pt idx="401">
                  <c:v>0.12</c:v>
                </c:pt>
                <c:pt idx="402">
                  <c:v>0.15000000000000002</c:v>
                </c:pt>
                <c:pt idx="403">
                  <c:v>0.13000000000000012</c:v>
                </c:pt>
                <c:pt idx="404">
                  <c:v>0.14000000000000012</c:v>
                </c:pt>
                <c:pt idx="405">
                  <c:v>0.18000000000000005</c:v>
                </c:pt>
                <c:pt idx="406">
                  <c:v>0.18000000000000005</c:v>
                </c:pt>
                <c:pt idx="407">
                  <c:v>0.20000000000000007</c:v>
                </c:pt>
                <c:pt idx="408">
                  <c:v>0.18000000000000005</c:v>
                </c:pt>
                <c:pt idx="409">
                  <c:v>0.12</c:v>
                </c:pt>
                <c:pt idx="410">
                  <c:v>0.1100000000000001</c:v>
                </c:pt>
                <c:pt idx="411">
                  <c:v>0.14000000000000012</c:v>
                </c:pt>
                <c:pt idx="412">
                  <c:v>0.17999999999999994</c:v>
                </c:pt>
                <c:pt idx="413">
                  <c:v>0.18999999999999995</c:v>
                </c:pt>
                <c:pt idx="414">
                  <c:v>0.24</c:v>
                </c:pt>
                <c:pt idx="415">
                  <c:v>0.19999999999999996</c:v>
                </c:pt>
                <c:pt idx="416">
                  <c:v>0.21000000000000019</c:v>
                </c:pt>
                <c:pt idx="417">
                  <c:v>0.28000000000000003</c:v>
                </c:pt>
                <c:pt idx="418">
                  <c:v>0.18999999999999995</c:v>
                </c:pt>
                <c:pt idx="419">
                  <c:v>0.26000000000000023</c:v>
                </c:pt>
                <c:pt idx="420">
                  <c:v>0.2799999999999998</c:v>
                </c:pt>
                <c:pt idx="421">
                  <c:v>0.22999999999999998</c:v>
                </c:pt>
                <c:pt idx="422">
                  <c:v>0.22999999999999998</c:v>
                </c:pt>
                <c:pt idx="423">
                  <c:v>0.31000000000000005</c:v>
                </c:pt>
                <c:pt idx="424">
                  <c:v>0.38000000000000034</c:v>
                </c:pt>
                <c:pt idx="425">
                  <c:v>0.4099999999999997</c:v>
                </c:pt>
                <c:pt idx="426">
                  <c:v>0.34999999999999964</c:v>
                </c:pt>
                <c:pt idx="427">
                  <c:v>0.33000000000000007</c:v>
                </c:pt>
                <c:pt idx="428">
                  <c:v>0.45000000000000018</c:v>
                </c:pt>
                <c:pt idx="429">
                  <c:v>0.41999999999999993</c:v>
                </c:pt>
                <c:pt idx="430">
                  <c:v>0.42999999999999972</c:v>
                </c:pt>
                <c:pt idx="431">
                  <c:v>0.56000000000000005</c:v>
                </c:pt>
                <c:pt idx="432">
                  <c:v>0.3199999999999994</c:v>
                </c:pt>
                <c:pt idx="433">
                  <c:v>0.29000000000000004</c:v>
                </c:pt>
                <c:pt idx="434">
                  <c:v>0.37000000000000011</c:v>
                </c:pt>
                <c:pt idx="435">
                  <c:v>0.4300000000000006</c:v>
                </c:pt>
                <c:pt idx="436">
                  <c:v>0.4300000000000006</c:v>
                </c:pt>
                <c:pt idx="437">
                  <c:v>0.55999999999999961</c:v>
                </c:pt>
                <c:pt idx="438">
                  <c:v>0.50999999999999979</c:v>
                </c:pt>
                <c:pt idx="439">
                  <c:v>0.41999999999999993</c:v>
                </c:pt>
                <c:pt idx="440">
                  <c:v>0.53000000000000025</c:v>
                </c:pt>
                <c:pt idx="441">
                  <c:v>0.41000000000000014</c:v>
                </c:pt>
                <c:pt idx="442">
                  <c:v>0.37999999999999989</c:v>
                </c:pt>
                <c:pt idx="443">
                  <c:v>0.47000000000000064</c:v>
                </c:pt>
                <c:pt idx="444">
                  <c:v>0.33999999999999986</c:v>
                </c:pt>
                <c:pt idx="445">
                  <c:v>0.27999999999999936</c:v>
                </c:pt>
                <c:pt idx="446">
                  <c:v>0.35999999999999943</c:v>
                </c:pt>
                <c:pt idx="447">
                  <c:v>0.4399999999999995</c:v>
                </c:pt>
                <c:pt idx="448">
                  <c:v>0.57999999999999918</c:v>
                </c:pt>
                <c:pt idx="449">
                  <c:v>0.71999999999999975</c:v>
                </c:pt>
                <c:pt idx="450">
                  <c:v>0.5</c:v>
                </c:pt>
                <c:pt idx="451">
                  <c:v>1.29</c:v>
                </c:pt>
                <c:pt idx="452">
                  <c:v>1.5699999999999998</c:v>
                </c:pt>
                <c:pt idx="453">
                  <c:v>1.1800000000000002</c:v>
                </c:pt>
                <c:pt idx="454">
                  <c:v>1.6999999999999997</c:v>
                </c:pt>
                <c:pt idx="455">
                  <c:v>2.0199999999999996</c:v>
                </c:pt>
                <c:pt idx="456">
                  <c:v>1.0899999999999999</c:v>
                </c:pt>
                <c:pt idx="457">
                  <c:v>0.94</c:v>
                </c:pt>
                <c:pt idx="458">
                  <c:v>1.53</c:v>
                </c:pt>
                <c:pt idx="459">
                  <c:v>1.56</c:v>
                </c:pt>
                <c:pt idx="460">
                  <c:v>0.93000000000000016</c:v>
                </c:pt>
                <c:pt idx="461">
                  <c:v>0.89999999999999969</c:v>
                </c:pt>
                <c:pt idx="462">
                  <c:v>1.1600000000000001</c:v>
                </c:pt>
                <c:pt idx="463">
                  <c:v>1.07</c:v>
                </c:pt>
                <c:pt idx="464">
                  <c:v>2.46</c:v>
                </c:pt>
                <c:pt idx="465">
                  <c:v>3.6500000000000004</c:v>
                </c:pt>
                <c:pt idx="466">
                  <c:v>2.17</c:v>
                </c:pt>
                <c:pt idx="467">
                  <c:v>1.74</c:v>
                </c:pt>
                <c:pt idx="468">
                  <c:v>0.89</c:v>
                </c:pt>
                <c:pt idx="469">
                  <c:v>0.85999999999999988</c:v>
                </c:pt>
                <c:pt idx="470">
                  <c:v>0.8600000000000001</c:v>
                </c:pt>
                <c:pt idx="471">
                  <c:v>0.73</c:v>
                </c:pt>
                <c:pt idx="472">
                  <c:v>0.38999999999999996</c:v>
                </c:pt>
                <c:pt idx="473">
                  <c:v>0.21000000000000002</c:v>
                </c:pt>
                <c:pt idx="474">
                  <c:v>0.16999999999999998</c:v>
                </c:pt>
                <c:pt idx="475">
                  <c:v>0.12999999999999998</c:v>
                </c:pt>
                <c:pt idx="476">
                  <c:v>0.13</c:v>
                </c:pt>
                <c:pt idx="477">
                  <c:v>0.16999999999999998</c:v>
                </c:pt>
                <c:pt idx="478">
                  <c:v>0.15999999999999998</c:v>
                </c:pt>
                <c:pt idx="479">
                  <c:v>0.16999999999999998</c:v>
                </c:pt>
                <c:pt idx="480">
                  <c:v>0.14000000000000001</c:v>
                </c:pt>
                <c:pt idx="481">
                  <c:v>0.08</c:v>
                </c:pt>
                <c:pt idx="482">
                  <c:v>8.0000000000000016E-2</c:v>
                </c:pt>
                <c:pt idx="483">
                  <c:v>0.13999999999999999</c:v>
                </c:pt>
                <c:pt idx="484">
                  <c:v>0.29000000000000004</c:v>
                </c:pt>
                <c:pt idx="485">
                  <c:v>0.4</c:v>
                </c:pt>
                <c:pt idx="486">
                  <c:v>0.24999999999999997</c:v>
                </c:pt>
                <c:pt idx="487">
                  <c:v>0.16</c:v>
                </c:pt>
                <c:pt idx="488">
                  <c:v>0.13000000000000003</c:v>
                </c:pt>
                <c:pt idx="489">
                  <c:v>0.14000000000000001</c:v>
                </c:pt>
                <c:pt idx="490">
                  <c:v>0.13</c:v>
                </c:pt>
                <c:pt idx="491">
                  <c:v>0.15999999999999998</c:v>
                </c:pt>
                <c:pt idx="492">
                  <c:v>0.13999999999999999</c:v>
                </c:pt>
                <c:pt idx="493">
                  <c:v>0.15000000000000002</c:v>
                </c:pt>
                <c:pt idx="494">
                  <c:v>0.18000000000000002</c:v>
                </c:pt>
                <c:pt idx="495">
                  <c:v>0.17</c:v>
                </c:pt>
                <c:pt idx="496">
                  <c:v>0.16999999999999998</c:v>
                </c:pt>
                <c:pt idx="497">
                  <c:v>0.18</c:v>
                </c:pt>
                <c:pt idx="498">
                  <c:v>0.19999999999999998</c:v>
                </c:pt>
                <c:pt idx="499">
                  <c:v>0.26999999999999996</c:v>
                </c:pt>
                <c:pt idx="500">
                  <c:v>0.32</c:v>
                </c:pt>
                <c:pt idx="501">
                  <c:v>0.35</c:v>
                </c:pt>
                <c:pt idx="502">
                  <c:v>0.39999999999999997</c:v>
                </c:pt>
                <c:pt idx="503">
                  <c:v>0.48</c:v>
                </c:pt>
                <c:pt idx="504">
                  <c:v>0.37</c:v>
                </c:pt>
                <c:pt idx="505">
                  <c:v>0.21</c:v>
                </c:pt>
                <c:pt idx="506">
                  <c:v>0.20999999999999996</c:v>
                </c:pt>
                <c:pt idx="507">
                  <c:v>0.20999999999999996</c:v>
                </c:pt>
                <c:pt idx="508">
                  <c:v>0.19999999999999998</c:v>
                </c:pt>
                <c:pt idx="509">
                  <c:v>0.23</c:v>
                </c:pt>
                <c:pt idx="510">
                  <c:v>0.19999999999999998</c:v>
                </c:pt>
                <c:pt idx="511">
                  <c:v>0.16</c:v>
                </c:pt>
                <c:pt idx="512">
                  <c:v>0.13</c:v>
                </c:pt>
                <c:pt idx="513">
                  <c:v>0.13</c:v>
                </c:pt>
                <c:pt idx="514">
                  <c:v>0.14000000000000001</c:v>
                </c:pt>
                <c:pt idx="515">
                  <c:v>0.16999999999999998</c:v>
                </c:pt>
                <c:pt idx="516">
                  <c:v>0.16</c:v>
                </c:pt>
                <c:pt idx="517">
                  <c:v>0.12</c:v>
                </c:pt>
                <c:pt idx="518">
                  <c:v>0.12</c:v>
                </c:pt>
                <c:pt idx="519">
                  <c:v>0.14000000000000001</c:v>
                </c:pt>
                <c:pt idx="520">
                  <c:v>0.16</c:v>
                </c:pt>
                <c:pt idx="521">
                  <c:v>0.14000000000000001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D830-254E-BB28-D707DAB7A1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33216"/>
        <c:axId val="8405760"/>
      </c:scatterChart>
      <c:valAx>
        <c:axId val="7433216"/>
        <c:scaling>
          <c:orientation val="minMax"/>
          <c:max val="2014"/>
          <c:min val="197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05760"/>
        <c:crosses val="autoZero"/>
        <c:crossBetween val="midCat"/>
        <c:majorUnit val="2"/>
      </c:valAx>
      <c:valAx>
        <c:axId val="8405760"/>
        <c:scaling>
          <c:orientation val="minMax"/>
        </c:scaling>
        <c:delete val="0"/>
        <c:axPos val="l"/>
        <c:majorGridlines>
          <c:spPr>
            <a:ln w="3175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2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b="0"/>
                  <a:t>Percentage points</a:t>
                </a:r>
              </a:p>
            </c:rich>
          </c:tx>
          <c:layout>
            <c:manualLayout>
              <c:xMode val="edge"/>
              <c:yMode val="edge"/>
              <c:x val="2.6478201106606713E-2"/>
              <c:y val="0.33692275759140605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33216"/>
        <c:crosses val="autoZero"/>
        <c:crossBetween val="midCat"/>
      </c:valAx>
      <c:spPr>
        <a:solidFill>
          <a:srgbClr val="FFFFFF"/>
        </a:solidFill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5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659106217917449"/>
          <c:y val="0.12082354128810821"/>
          <c:w val="0.84759094127773604"/>
          <c:h val="0.695857229076311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'Figure 2.4'!$B$28</c:f>
              <c:strCache>
                <c:ptCount val="1"/>
                <c:pt idx="0">
                  <c:v>Industrial revenue bonds</c:v>
                </c:pt>
              </c:strCache>
            </c:strRef>
          </c:tx>
          <c:invertIfNegative val="0"/>
          <c:cat>
            <c:strRef>
              <c:f>'Figure 2.4'!$A$29:$A$38</c:f>
              <c:strCach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strCache>
            </c:strRef>
          </c:cat>
          <c:val>
            <c:numRef>
              <c:f>'Figure 2.4'!$B$29:$B$38</c:f>
              <c:numCache>
                <c:formatCode>General</c:formatCode>
                <c:ptCount val="10"/>
                <c:pt idx="0">
                  <c:v>218.2</c:v>
                </c:pt>
                <c:pt idx="1">
                  <c:v>272.39999999999998</c:v>
                </c:pt>
                <c:pt idx="2">
                  <c:v>341.5</c:v>
                </c:pt>
                <c:pt idx="3">
                  <c:v>415</c:v>
                </c:pt>
                <c:pt idx="4">
                  <c:v>452.2</c:v>
                </c:pt>
                <c:pt idx="5">
                  <c:v>485.4</c:v>
                </c:pt>
                <c:pt idx="6">
                  <c:v>493.9</c:v>
                </c:pt>
                <c:pt idx="7">
                  <c:v>509.1</c:v>
                </c:pt>
                <c:pt idx="8">
                  <c:v>518.5</c:v>
                </c:pt>
                <c:pt idx="9">
                  <c:v>517.70000000000005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C0E-4E4A-A912-4A4D6B6BE44C}"/>
            </c:ext>
          </c:extLst>
        </c:ser>
        <c:ser>
          <c:idx val="1"/>
          <c:order val="1"/>
          <c:tx>
            <c:strRef>
              <c:f>'Figure 2.4'!$C$28</c:f>
              <c:strCache>
                <c:ptCount val="1"/>
                <c:pt idx="0">
                  <c:v>General obligation</c:v>
                </c:pt>
              </c:strCache>
            </c:strRef>
          </c:tx>
          <c:invertIfNegative val="0"/>
          <c:cat>
            <c:strRef>
              <c:f>'Figure 2.4'!$A$29:$A$38</c:f>
              <c:strCach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strCache>
            </c:strRef>
          </c:cat>
          <c:val>
            <c:numRef>
              <c:f>'Figure 2.4'!$C$29:$C$38</c:f>
              <c:numCache>
                <c:formatCode>General</c:formatCode>
                <c:ptCount val="10"/>
                <c:pt idx="0">
                  <c:v>2569.5</c:v>
                </c:pt>
                <c:pt idx="1">
                  <c:v>2675.4</c:v>
                </c:pt>
                <c:pt idx="2">
                  <c:v>2804.7</c:v>
                </c:pt>
                <c:pt idx="3">
                  <c:v>2842.7</c:v>
                </c:pt>
                <c:pt idx="4">
                  <c:v>2954.9</c:v>
                </c:pt>
                <c:pt idx="5">
                  <c:v>3023.6</c:v>
                </c:pt>
                <c:pt idx="6">
                  <c:v>2970</c:v>
                </c:pt>
                <c:pt idx="7">
                  <c:v>2964.3</c:v>
                </c:pt>
                <c:pt idx="8">
                  <c:v>2924.9</c:v>
                </c:pt>
                <c:pt idx="9">
                  <c:v>2915.5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C0E-4E4A-A912-4A4D6B6BE4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4626432"/>
        <c:axId val="104632320"/>
      </c:barChart>
      <c:catAx>
        <c:axId val="1046264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104632320"/>
        <c:crosses val="autoZero"/>
        <c:auto val="1"/>
        <c:lblAlgn val="ctr"/>
        <c:lblOffset val="100"/>
        <c:noMultiLvlLbl val="0"/>
      </c:catAx>
      <c:valAx>
        <c:axId val="104632320"/>
        <c:scaling>
          <c:orientation val="minMax"/>
          <c:max val="3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$ billion</a:t>
                </a:r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crossAx val="1046264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2054595498571528"/>
          <c:y val="0.93503937007874016"/>
          <c:w val="0.56185794253594412"/>
          <c:h val="6.4960629921259838E-2"/>
        </c:manualLayout>
      </c:layout>
      <c:overlay val="0"/>
      <c:spPr>
        <a:ln>
          <a:solidFill>
            <a:sysClr val="windowText" lastClr="000000"/>
          </a:solidFill>
        </a:ln>
      </c:spPr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027457747777049"/>
          <c:y val="3.2714595421320887E-2"/>
          <c:w val="0.87828293068672303"/>
          <c:h val="0.8576772873906281"/>
        </c:manualLayout>
      </c:layout>
      <c:scatterChart>
        <c:scatterStyle val="lineMarker"/>
        <c:varyColors val="0"/>
        <c:ser>
          <c:idx val="0"/>
          <c:order val="0"/>
          <c:tx>
            <c:strRef>
              <c:f>'Figure 2.5'!$F$1</c:f>
              <c:strCache>
                <c:ptCount val="1"/>
                <c:pt idx="0">
                  <c:v>ratio Muni to Baa</c:v>
                </c:pt>
              </c:strCache>
            </c:strRef>
          </c:tx>
          <c:spPr>
            <a:ln w="19050">
              <a:solidFill>
                <a:srgbClr val="08425C"/>
              </a:solidFill>
            </a:ln>
          </c:spPr>
          <c:marker>
            <c:symbol val="none"/>
          </c:marker>
          <c:xVal>
            <c:numRef>
              <c:f>'Figure 2.5'!$E$2:$E$741</c:f>
              <c:numCache>
                <c:formatCode>General</c:formatCode>
                <c:ptCount val="740"/>
                <c:pt idx="0">
                  <c:v>1953</c:v>
                </c:pt>
                <c:pt idx="1">
                  <c:v>1953.0833333333333</c:v>
                </c:pt>
                <c:pt idx="2">
                  <c:v>1953.1666666666665</c:v>
                </c:pt>
                <c:pt idx="3">
                  <c:v>1953.2499999999998</c:v>
                </c:pt>
                <c:pt idx="4">
                  <c:v>1953.333333333333</c:v>
                </c:pt>
                <c:pt idx="5">
                  <c:v>1953.4166666666663</c:v>
                </c:pt>
                <c:pt idx="6">
                  <c:v>1953.4999999999995</c:v>
                </c:pt>
                <c:pt idx="7">
                  <c:v>1953.5833333333328</c:v>
                </c:pt>
                <c:pt idx="8">
                  <c:v>1953.6666666666661</c:v>
                </c:pt>
                <c:pt idx="9">
                  <c:v>1953.7499999999993</c:v>
                </c:pt>
                <c:pt idx="10">
                  <c:v>1953.8333333333326</c:v>
                </c:pt>
                <c:pt idx="11">
                  <c:v>1953.9166666666658</c:v>
                </c:pt>
                <c:pt idx="12">
                  <c:v>1953.9999999999991</c:v>
                </c:pt>
                <c:pt idx="13">
                  <c:v>1954.0833333333323</c:v>
                </c:pt>
                <c:pt idx="14">
                  <c:v>1954.1666666666656</c:v>
                </c:pt>
                <c:pt idx="15">
                  <c:v>1954.2499999999989</c:v>
                </c:pt>
                <c:pt idx="16">
                  <c:v>1954.3333333333321</c:v>
                </c:pt>
                <c:pt idx="17">
                  <c:v>1954.4166666666654</c:v>
                </c:pt>
                <c:pt idx="18">
                  <c:v>1954.4999999999986</c:v>
                </c:pt>
                <c:pt idx="19">
                  <c:v>1954.5833333333319</c:v>
                </c:pt>
                <c:pt idx="20">
                  <c:v>1954.6666666666652</c:v>
                </c:pt>
                <c:pt idx="21">
                  <c:v>1954.7499999999984</c:v>
                </c:pt>
                <c:pt idx="22">
                  <c:v>1954.8333333333317</c:v>
                </c:pt>
                <c:pt idx="23">
                  <c:v>1954.9166666666649</c:v>
                </c:pt>
                <c:pt idx="24">
                  <c:v>1954.9999999999982</c:v>
                </c:pt>
                <c:pt idx="25">
                  <c:v>1955.0833333333314</c:v>
                </c:pt>
                <c:pt idx="26">
                  <c:v>1955.1666666666647</c:v>
                </c:pt>
                <c:pt idx="27">
                  <c:v>1955.249999999998</c:v>
                </c:pt>
                <c:pt idx="28">
                  <c:v>1955.3333333333312</c:v>
                </c:pt>
                <c:pt idx="29">
                  <c:v>1955.4166666666645</c:v>
                </c:pt>
                <c:pt idx="30">
                  <c:v>1955.4999999999977</c:v>
                </c:pt>
                <c:pt idx="31">
                  <c:v>1955.583333333331</c:v>
                </c:pt>
                <c:pt idx="32">
                  <c:v>1955.6666666666642</c:v>
                </c:pt>
                <c:pt idx="33">
                  <c:v>1955.7499999999975</c:v>
                </c:pt>
                <c:pt idx="34">
                  <c:v>1955.8333333333308</c:v>
                </c:pt>
                <c:pt idx="35">
                  <c:v>1955.916666666664</c:v>
                </c:pt>
                <c:pt idx="36">
                  <c:v>1955.9999999999973</c:v>
                </c:pt>
                <c:pt idx="37">
                  <c:v>1956.0833333333305</c:v>
                </c:pt>
                <c:pt idx="38">
                  <c:v>1956.1666666666638</c:v>
                </c:pt>
                <c:pt idx="39">
                  <c:v>1956.249999999997</c:v>
                </c:pt>
                <c:pt idx="40">
                  <c:v>1956.3333333333303</c:v>
                </c:pt>
                <c:pt idx="41">
                  <c:v>1956.4166666666636</c:v>
                </c:pt>
                <c:pt idx="42">
                  <c:v>1956.4999999999968</c:v>
                </c:pt>
                <c:pt idx="43">
                  <c:v>1956.5833333333301</c:v>
                </c:pt>
                <c:pt idx="44">
                  <c:v>1956.6666666666633</c:v>
                </c:pt>
                <c:pt idx="45">
                  <c:v>1956.7499999999966</c:v>
                </c:pt>
                <c:pt idx="46">
                  <c:v>1956.8333333333298</c:v>
                </c:pt>
                <c:pt idx="47">
                  <c:v>1956.9166666666631</c:v>
                </c:pt>
                <c:pt idx="48">
                  <c:v>1956.9999999999964</c:v>
                </c:pt>
                <c:pt idx="49">
                  <c:v>1957.0833333333296</c:v>
                </c:pt>
                <c:pt idx="50">
                  <c:v>1957.1666666666629</c:v>
                </c:pt>
                <c:pt idx="51">
                  <c:v>1957.2499999999961</c:v>
                </c:pt>
                <c:pt idx="52">
                  <c:v>1957.3333333333294</c:v>
                </c:pt>
                <c:pt idx="53">
                  <c:v>1957.4166666666626</c:v>
                </c:pt>
                <c:pt idx="54">
                  <c:v>1957.4999999999959</c:v>
                </c:pt>
                <c:pt idx="55">
                  <c:v>1957.5833333333292</c:v>
                </c:pt>
                <c:pt idx="56">
                  <c:v>1957.6666666666624</c:v>
                </c:pt>
                <c:pt idx="57">
                  <c:v>1957.7499999999957</c:v>
                </c:pt>
                <c:pt idx="58">
                  <c:v>1957.8333333333289</c:v>
                </c:pt>
                <c:pt idx="59">
                  <c:v>1957.9166666666622</c:v>
                </c:pt>
                <c:pt idx="60">
                  <c:v>1957.9999999999955</c:v>
                </c:pt>
                <c:pt idx="61">
                  <c:v>1958.0833333333287</c:v>
                </c:pt>
                <c:pt idx="62">
                  <c:v>1958.166666666662</c:v>
                </c:pt>
                <c:pt idx="63">
                  <c:v>1958.2499999999952</c:v>
                </c:pt>
                <c:pt idx="64">
                  <c:v>1958.3333333333285</c:v>
                </c:pt>
                <c:pt idx="65">
                  <c:v>1958.4166666666617</c:v>
                </c:pt>
                <c:pt idx="66">
                  <c:v>1958.499999999995</c:v>
                </c:pt>
                <c:pt idx="67">
                  <c:v>1958.5833333333283</c:v>
                </c:pt>
                <c:pt idx="68">
                  <c:v>1958.6666666666615</c:v>
                </c:pt>
                <c:pt idx="69">
                  <c:v>1958.7499999999948</c:v>
                </c:pt>
                <c:pt idx="70">
                  <c:v>1958.833333333328</c:v>
                </c:pt>
                <c:pt idx="71">
                  <c:v>1958.9166666666613</c:v>
                </c:pt>
                <c:pt idx="72">
                  <c:v>1958.9999999999945</c:v>
                </c:pt>
                <c:pt idx="73">
                  <c:v>1959.0833333333278</c:v>
                </c:pt>
                <c:pt idx="74">
                  <c:v>1959.1666666666611</c:v>
                </c:pt>
                <c:pt idx="75">
                  <c:v>1959.2499999999943</c:v>
                </c:pt>
                <c:pt idx="76">
                  <c:v>1959.3333333333276</c:v>
                </c:pt>
                <c:pt idx="77">
                  <c:v>1959.4166666666608</c:v>
                </c:pt>
                <c:pt idx="78">
                  <c:v>1959.4999999999941</c:v>
                </c:pt>
                <c:pt idx="79">
                  <c:v>1959.5833333333273</c:v>
                </c:pt>
                <c:pt idx="80">
                  <c:v>1959.6666666666606</c:v>
                </c:pt>
                <c:pt idx="81">
                  <c:v>1959.7499999999939</c:v>
                </c:pt>
                <c:pt idx="82">
                  <c:v>1959.8333333333271</c:v>
                </c:pt>
                <c:pt idx="83">
                  <c:v>1959.9166666666604</c:v>
                </c:pt>
                <c:pt idx="84">
                  <c:v>1959.9999999999936</c:v>
                </c:pt>
                <c:pt idx="85">
                  <c:v>1960.0833333333269</c:v>
                </c:pt>
                <c:pt idx="86">
                  <c:v>1960.1666666666601</c:v>
                </c:pt>
                <c:pt idx="87">
                  <c:v>1960.2499999999934</c:v>
                </c:pt>
                <c:pt idx="88">
                  <c:v>1960.3333333333267</c:v>
                </c:pt>
                <c:pt idx="89">
                  <c:v>1960.4166666666599</c:v>
                </c:pt>
                <c:pt idx="90">
                  <c:v>1960.4999999999932</c:v>
                </c:pt>
                <c:pt idx="91">
                  <c:v>1960.5833333333264</c:v>
                </c:pt>
                <c:pt idx="92">
                  <c:v>1960.6666666666597</c:v>
                </c:pt>
                <c:pt idx="93">
                  <c:v>1960.749999999993</c:v>
                </c:pt>
                <c:pt idx="94">
                  <c:v>1960.8333333333262</c:v>
                </c:pt>
                <c:pt idx="95">
                  <c:v>1960.9166666666595</c:v>
                </c:pt>
                <c:pt idx="96">
                  <c:v>1960.9999999999927</c:v>
                </c:pt>
                <c:pt idx="97">
                  <c:v>1961.083333333326</c:v>
                </c:pt>
                <c:pt idx="98">
                  <c:v>1961.1666666666592</c:v>
                </c:pt>
                <c:pt idx="99">
                  <c:v>1961.2499999999925</c:v>
                </c:pt>
                <c:pt idx="100">
                  <c:v>1961.3333333333258</c:v>
                </c:pt>
                <c:pt idx="101">
                  <c:v>1961.416666666659</c:v>
                </c:pt>
                <c:pt idx="102">
                  <c:v>1961.4999999999923</c:v>
                </c:pt>
                <c:pt idx="103">
                  <c:v>1961.5833333333255</c:v>
                </c:pt>
                <c:pt idx="104">
                  <c:v>1961.6666666666588</c:v>
                </c:pt>
                <c:pt idx="105">
                  <c:v>1961.749999999992</c:v>
                </c:pt>
                <c:pt idx="106">
                  <c:v>1961.8333333333253</c:v>
                </c:pt>
                <c:pt idx="107">
                  <c:v>1961.9166666666586</c:v>
                </c:pt>
                <c:pt idx="108">
                  <c:v>1961.9999999999918</c:v>
                </c:pt>
                <c:pt idx="109">
                  <c:v>1962.0833333333251</c:v>
                </c:pt>
                <c:pt idx="110">
                  <c:v>1962.1666666666583</c:v>
                </c:pt>
                <c:pt idx="111">
                  <c:v>1962.2499999999916</c:v>
                </c:pt>
                <c:pt idx="112">
                  <c:v>1962.3333333333248</c:v>
                </c:pt>
                <c:pt idx="113">
                  <c:v>1962.4166666666581</c:v>
                </c:pt>
                <c:pt idx="114">
                  <c:v>1962.4999999999914</c:v>
                </c:pt>
                <c:pt idx="115">
                  <c:v>1962.5833333333246</c:v>
                </c:pt>
                <c:pt idx="116">
                  <c:v>1962.6666666666579</c:v>
                </c:pt>
                <c:pt idx="117">
                  <c:v>1962.7499999999911</c:v>
                </c:pt>
                <c:pt idx="118">
                  <c:v>1962.8333333333244</c:v>
                </c:pt>
                <c:pt idx="119">
                  <c:v>1962.9166666666576</c:v>
                </c:pt>
                <c:pt idx="120">
                  <c:v>1962.9999999999909</c:v>
                </c:pt>
                <c:pt idx="121">
                  <c:v>1963.0833333333242</c:v>
                </c:pt>
                <c:pt idx="122">
                  <c:v>1963.1666666666574</c:v>
                </c:pt>
                <c:pt idx="123">
                  <c:v>1963.2499999999907</c:v>
                </c:pt>
                <c:pt idx="124">
                  <c:v>1963.3333333333239</c:v>
                </c:pt>
                <c:pt idx="125">
                  <c:v>1963.4166666666572</c:v>
                </c:pt>
                <c:pt idx="126">
                  <c:v>1963.4999999999905</c:v>
                </c:pt>
                <c:pt idx="127">
                  <c:v>1963.5833333333237</c:v>
                </c:pt>
                <c:pt idx="128">
                  <c:v>1963.666666666657</c:v>
                </c:pt>
                <c:pt idx="129">
                  <c:v>1963.7499999999902</c:v>
                </c:pt>
                <c:pt idx="130">
                  <c:v>1963.8333333333235</c:v>
                </c:pt>
                <c:pt idx="131">
                  <c:v>1963.9166666666567</c:v>
                </c:pt>
                <c:pt idx="132">
                  <c:v>1963.99999999999</c:v>
                </c:pt>
                <c:pt idx="133">
                  <c:v>1964.0833333333233</c:v>
                </c:pt>
                <c:pt idx="134">
                  <c:v>1964.1666666666565</c:v>
                </c:pt>
                <c:pt idx="135">
                  <c:v>1964.2499999999898</c:v>
                </c:pt>
                <c:pt idx="136">
                  <c:v>1964.333333333323</c:v>
                </c:pt>
                <c:pt idx="137">
                  <c:v>1964.4166666666563</c:v>
                </c:pt>
                <c:pt idx="138">
                  <c:v>1964.4999999999895</c:v>
                </c:pt>
                <c:pt idx="139">
                  <c:v>1964.5833333333228</c:v>
                </c:pt>
                <c:pt idx="140">
                  <c:v>1964.6666666666561</c:v>
                </c:pt>
                <c:pt idx="141">
                  <c:v>1964.7499999999893</c:v>
                </c:pt>
                <c:pt idx="142">
                  <c:v>1964.8333333333226</c:v>
                </c:pt>
                <c:pt idx="143">
                  <c:v>1964.9166666666558</c:v>
                </c:pt>
                <c:pt idx="144">
                  <c:v>1964.9999999999891</c:v>
                </c:pt>
                <c:pt idx="145">
                  <c:v>1965.0833333333223</c:v>
                </c:pt>
                <c:pt idx="146">
                  <c:v>1965.1666666666556</c:v>
                </c:pt>
                <c:pt idx="147">
                  <c:v>1965.2499999999889</c:v>
                </c:pt>
                <c:pt idx="148">
                  <c:v>1965.3333333333221</c:v>
                </c:pt>
                <c:pt idx="149">
                  <c:v>1965.4166666666554</c:v>
                </c:pt>
                <c:pt idx="150">
                  <c:v>1965.4999999999886</c:v>
                </c:pt>
                <c:pt idx="151">
                  <c:v>1965.5833333333219</c:v>
                </c:pt>
                <c:pt idx="152">
                  <c:v>1965.6666666666551</c:v>
                </c:pt>
                <c:pt idx="153">
                  <c:v>1965.7499999999884</c:v>
                </c:pt>
                <c:pt idx="154">
                  <c:v>1965.8333333333217</c:v>
                </c:pt>
                <c:pt idx="155">
                  <c:v>1965.9166666666549</c:v>
                </c:pt>
                <c:pt idx="156">
                  <c:v>1965.9999999999882</c:v>
                </c:pt>
                <c:pt idx="157">
                  <c:v>1966.0833333333214</c:v>
                </c:pt>
                <c:pt idx="158">
                  <c:v>1966.1666666666547</c:v>
                </c:pt>
                <c:pt idx="159">
                  <c:v>1966.2499999999879</c:v>
                </c:pt>
                <c:pt idx="160">
                  <c:v>1966.3333333333212</c:v>
                </c:pt>
                <c:pt idx="161">
                  <c:v>1966.4166666666545</c:v>
                </c:pt>
                <c:pt idx="162">
                  <c:v>1966.4999999999877</c:v>
                </c:pt>
                <c:pt idx="163">
                  <c:v>1966.583333333321</c:v>
                </c:pt>
                <c:pt idx="164">
                  <c:v>1966.6666666666542</c:v>
                </c:pt>
                <c:pt idx="165">
                  <c:v>1966.7499999999875</c:v>
                </c:pt>
                <c:pt idx="166">
                  <c:v>1966.8333333333208</c:v>
                </c:pt>
                <c:pt idx="167">
                  <c:v>1966.916666666654</c:v>
                </c:pt>
                <c:pt idx="168">
                  <c:v>1966.9999999999873</c:v>
                </c:pt>
                <c:pt idx="169">
                  <c:v>1967.0833333333205</c:v>
                </c:pt>
                <c:pt idx="170">
                  <c:v>1967.1666666666538</c:v>
                </c:pt>
                <c:pt idx="171">
                  <c:v>1967.249999999987</c:v>
                </c:pt>
                <c:pt idx="172">
                  <c:v>1967.3333333333203</c:v>
                </c:pt>
                <c:pt idx="173">
                  <c:v>1967.4166666666536</c:v>
                </c:pt>
                <c:pt idx="174">
                  <c:v>1967.4999999999868</c:v>
                </c:pt>
                <c:pt idx="175">
                  <c:v>1967.5833333333201</c:v>
                </c:pt>
                <c:pt idx="176">
                  <c:v>1967.6666666666533</c:v>
                </c:pt>
                <c:pt idx="177">
                  <c:v>1967.7499999999866</c:v>
                </c:pt>
                <c:pt idx="178">
                  <c:v>1967.8333333333198</c:v>
                </c:pt>
                <c:pt idx="179">
                  <c:v>1967.9166666666531</c:v>
                </c:pt>
                <c:pt idx="180">
                  <c:v>1967.9999999999864</c:v>
                </c:pt>
                <c:pt idx="181">
                  <c:v>1968.0833333333196</c:v>
                </c:pt>
                <c:pt idx="182">
                  <c:v>1968.1666666666529</c:v>
                </c:pt>
                <c:pt idx="183">
                  <c:v>1968.2499999999861</c:v>
                </c:pt>
                <c:pt idx="184">
                  <c:v>1968.3333333333194</c:v>
                </c:pt>
                <c:pt idx="185">
                  <c:v>1968.4166666666526</c:v>
                </c:pt>
                <c:pt idx="186">
                  <c:v>1968.4999999999859</c:v>
                </c:pt>
                <c:pt idx="187">
                  <c:v>1968.5833333333192</c:v>
                </c:pt>
                <c:pt idx="188">
                  <c:v>1968.6666666666524</c:v>
                </c:pt>
                <c:pt idx="189">
                  <c:v>1968.7499999999857</c:v>
                </c:pt>
                <c:pt idx="190">
                  <c:v>1968.8333333333189</c:v>
                </c:pt>
                <c:pt idx="191">
                  <c:v>1968.9166666666522</c:v>
                </c:pt>
                <c:pt idx="192">
                  <c:v>1968.9999999999854</c:v>
                </c:pt>
                <c:pt idx="193">
                  <c:v>1969.0833333333187</c:v>
                </c:pt>
                <c:pt idx="194">
                  <c:v>1969.166666666652</c:v>
                </c:pt>
                <c:pt idx="195">
                  <c:v>1969.2499999999852</c:v>
                </c:pt>
                <c:pt idx="196">
                  <c:v>1969.3333333333185</c:v>
                </c:pt>
                <c:pt idx="197">
                  <c:v>1969.4166666666517</c:v>
                </c:pt>
                <c:pt idx="198">
                  <c:v>1969.499999999985</c:v>
                </c:pt>
                <c:pt idx="199">
                  <c:v>1969.5833333333183</c:v>
                </c:pt>
                <c:pt idx="200">
                  <c:v>1969.6666666666515</c:v>
                </c:pt>
                <c:pt idx="201">
                  <c:v>1969.7499999999848</c:v>
                </c:pt>
                <c:pt idx="202">
                  <c:v>1969.833333333318</c:v>
                </c:pt>
                <c:pt idx="203">
                  <c:v>1969.9166666666513</c:v>
                </c:pt>
                <c:pt idx="204">
                  <c:v>1969.9999999999845</c:v>
                </c:pt>
                <c:pt idx="205">
                  <c:v>1970.0833333333178</c:v>
                </c:pt>
                <c:pt idx="206">
                  <c:v>1970.1666666666511</c:v>
                </c:pt>
                <c:pt idx="207">
                  <c:v>1970.2499999999843</c:v>
                </c:pt>
                <c:pt idx="208">
                  <c:v>1970.3333333333176</c:v>
                </c:pt>
                <c:pt idx="209">
                  <c:v>1970.4166666666508</c:v>
                </c:pt>
                <c:pt idx="210">
                  <c:v>1970.4999999999841</c:v>
                </c:pt>
                <c:pt idx="211">
                  <c:v>1970.5833333333173</c:v>
                </c:pt>
                <c:pt idx="212">
                  <c:v>1970.6666666666506</c:v>
                </c:pt>
                <c:pt idx="213">
                  <c:v>1970.7499999999839</c:v>
                </c:pt>
                <c:pt idx="214">
                  <c:v>1970.8333333333171</c:v>
                </c:pt>
                <c:pt idx="215">
                  <c:v>1970.9166666666504</c:v>
                </c:pt>
                <c:pt idx="216">
                  <c:v>1970.9999999999836</c:v>
                </c:pt>
                <c:pt idx="217">
                  <c:v>1971.0833333333169</c:v>
                </c:pt>
                <c:pt idx="218">
                  <c:v>1971.1666666666501</c:v>
                </c:pt>
                <c:pt idx="219">
                  <c:v>1971.2499999999834</c:v>
                </c:pt>
                <c:pt idx="220">
                  <c:v>1971.3333333333167</c:v>
                </c:pt>
                <c:pt idx="221">
                  <c:v>1971.4166666666499</c:v>
                </c:pt>
                <c:pt idx="222">
                  <c:v>1971.4999999999832</c:v>
                </c:pt>
                <c:pt idx="223">
                  <c:v>1971.5833333333164</c:v>
                </c:pt>
                <c:pt idx="224">
                  <c:v>1971.6666666666497</c:v>
                </c:pt>
                <c:pt idx="225">
                  <c:v>1971.7499999999829</c:v>
                </c:pt>
                <c:pt idx="226">
                  <c:v>1971.8333333333162</c:v>
                </c:pt>
                <c:pt idx="227">
                  <c:v>1971.9166666666495</c:v>
                </c:pt>
                <c:pt idx="228">
                  <c:v>1971.9999999999827</c:v>
                </c:pt>
                <c:pt idx="229">
                  <c:v>1972.083333333316</c:v>
                </c:pt>
                <c:pt idx="230">
                  <c:v>1972.1666666666492</c:v>
                </c:pt>
                <c:pt idx="231">
                  <c:v>1972.2499999999825</c:v>
                </c:pt>
                <c:pt idx="232">
                  <c:v>1972.3333333333157</c:v>
                </c:pt>
                <c:pt idx="233">
                  <c:v>1972.416666666649</c:v>
                </c:pt>
                <c:pt idx="234">
                  <c:v>1972.4999999999823</c:v>
                </c:pt>
                <c:pt idx="235">
                  <c:v>1972.5833333333155</c:v>
                </c:pt>
                <c:pt idx="236">
                  <c:v>1972.6666666666488</c:v>
                </c:pt>
                <c:pt idx="237">
                  <c:v>1972.749999999982</c:v>
                </c:pt>
                <c:pt idx="238">
                  <c:v>1972.8333333333153</c:v>
                </c:pt>
                <c:pt idx="239">
                  <c:v>1972.9166666666486</c:v>
                </c:pt>
                <c:pt idx="240">
                  <c:v>1972.9999999999818</c:v>
                </c:pt>
                <c:pt idx="241">
                  <c:v>1973.0833333333151</c:v>
                </c:pt>
                <c:pt idx="242">
                  <c:v>1973.1666666666483</c:v>
                </c:pt>
                <c:pt idx="243">
                  <c:v>1973.2499999999816</c:v>
                </c:pt>
                <c:pt idx="244">
                  <c:v>1973.3333333333148</c:v>
                </c:pt>
                <c:pt idx="245">
                  <c:v>1973.4166666666481</c:v>
                </c:pt>
                <c:pt idx="246">
                  <c:v>1973.4999999999814</c:v>
                </c:pt>
                <c:pt idx="247">
                  <c:v>1973.5833333333146</c:v>
                </c:pt>
                <c:pt idx="248">
                  <c:v>1973.6666666666479</c:v>
                </c:pt>
                <c:pt idx="249">
                  <c:v>1973.7499999999811</c:v>
                </c:pt>
                <c:pt idx="250">
                  <c:v>1973.8333333333144</c:v>
                </c:pt>
                <c:pt idx="251">
                  <c:v>1973.9166666666476</c:v>
                </c:pt>
                <c:pt idx="252">
                  <c:v>1973.9999999999809</c:v>
                </c:pt>
                <c:pt idx="253">
                  <c:v>1974.0833333333142</c:v>
                </c:pt>
                <c:pt idx="254">
                  <c:v>1974.1666666666474</c:v>
                </c:pt>
                <c:pt idx="255">
                  <c:v>1974.2499999999807</c:v>
                </c:pt>
                <c:pt idx="256">
                  <c:v>1974.3333333333139</c:v>
                </c:pt>
                <c:pt idx="257">
                  <c:v>1974.4166666666472</c:v>
                </c:pt>
                <c:pt idx="258">
                  <c:v>1974.4999999999804</c:v>
                </c:pt>
                <c:pt idx="259">
                  <c:v>1974.5833333333137</c:v>
                </c:pt>
                <c:pt idx="260">
                  <c:v>1974.666666666647</c:v>
                </c:pt>
                <c:pt idx="261">
                  <c:v>1974.7499999999802</c:v>
                </c:pt>
                <c:pt idx="262">
                  <c:v>1974.8333333333135</c:v>
                </c:pt>
                <c:pt idx="263">
                  <c:v>1974.9166666666467</c:v>
                </c:pt>
                <c:pt idx="264">
                  <c:v>1974.99999999998</c:v>
                </c:pt>
                <c:pt idx="265">
                  <c:v>1975.0833333333132</c:v>
                </c:pt>
                <c:pt idx="266">
                  <c:v>1975.1666666666465</c:v>
                </c:pt>
                <c:pt idx="267">
                  <c:v>1975.2499999999798</c:v>
                </c:pt>
                <c:pt idx="268">
                  <c:v>1975.333333333313</c:v>
                </c:pt>
                <c:pt idx="269">
                  <c:v>1975.4166666666463</c:v>
                </c:pt>
                <c:pt idx="270">
                  <c:v>1975.4999999999795</c:v>
                </c:pt>
                <c:pt idx="271">
                  <c:v>1975.5833333333128</c:v>
                </c:pt>
                <c:pt idx="272">
                  <c:v>1975.6666666666461</c:v>
                </c:pt>
                <c:pt idx="273">
                  <c:v>1975.7499999999793</c:v>
                </c:pt>
                <c:pt idx="274">
                  <c:v>1975.8333333333126</c:v>
                </c:pt>
                <c:pt idx="275">
                  <c:v>1975.9166666666458</c:v>
                </c:pt>
                <c:pt idx="276">
                  <c:v>1975.9999999999791</c:v>
                </c:pt>
                <c:pt idx="277">
                  <c:v>1976.0833333333123</c:v>
                </c:pt>
                <c:pt idx="278">
                  <c:v>1976.1666666666456</c:v>
                </c:pt>
                <c:pt idx="279">
                  <c:v>1976.2499999999789</c:v>
                </c:pt>
                <c:pt idx="280">
                  <c:v>1976.3333333333121</c:v>
                </c:pt>
                <c:pt idx="281">
                  <c:v>1976.4166666666454</c:v>
                </c:pt>
                <c:pt idx="282">
                  <c:v>1976.4999999999786</c:v>
                </c:pt>
                <c:pt idx="283">
                  <c:v>1976.5833333333119</c:v>
                </c:pt>
                <c:pt idx="284">
                  <c:v>1976.6666666666451</c:v>
                </c:pt>
                <c:pt idx="285">
                  <c:v>1976.7499999999784</c:v>
                </c:pt>
                <c:pt idx="286">
                  <c:v>1976.8333333333117</c:v>
                </c:pt>
                <c:pt idx="287">
                  <c:v>1976.9166666666449</c:v>
                </c:pt>
                <c:pt idx="288">
                  <c:v>1976.9999999999782</c:v>
                </c:pt>
                <c:pt idx="289">
                  <c:v>1977.0833333333114</c:v>
                </c:pt>
                <c:pt idx="290">
                  <c:v>1977.1666666666447</c:v>
                </c:pt>
                <c:pt idx="291">
                  <c:v>1977.2499999999779</c:v>
                </c:pt>
                <c:pt idx="292">
                  <c:v>1977.3333333333112</c:v>
                </c:pt>
                <c:pt idx="293">
                  <c:v>1977.4166666666445</c:v>
                </c:pt>
                <c:pt idx="294">
                  <c:v>1977.4999999999777</c:v>
                </c:pt>
                <c:pt idx="295">
                  <c:v>1977.583333333311</c:v>
                </c:pt>
                <c:pt idx="296">
                  <c:v>1977.6666666666442</c:v>
                </c:pt>
                <c:pt idx="297">
                  <c:v>1977.7499999999775</c:v>
                </c:pt>
                <c:pt idx="298">
                  <c:v>1977.8333333333107</c:v>
                </c:pt>
                <c:pt idx="299">
                  <c:v>1977.916666666644</c:v>
                </c:pt>
                <c:pt idx="300">
                  <c:v>1977.9999999999773</c:v>
                </c:pt>
                <c:pt idx="301">
                  <c:v>1978.0833333333105</c:v>
                </c:pt>
                <c:pt idx="302">
                  <c:v>1978.1666666666438</c:v>
                </c:pt>
                <c:pt idx="303">
                  <c:v>1978.249999999977</c:v>
                </c:pt>
                <c:pt idx="304">
                  <c:v>1978.3333333333103</c:v>
                </c:pt>
                <c:pt idx="305">
                  <c:v>1978.4166666666436</c:v>
                </c:pt>
                <c:pt idx="306">
                  <c:v>1978.4999999999768</c:v>
                </c:pt>
                <c:pt idx="307">
                  <c:v>1978.5833333333101</c:v>
                </c:pt>
                <c:pt idx="308">
                  <c:v>1978.6666666666433</c:v>
                </c:pt>
                <c:pt idx="309">
                  <c:v>1978.7499999999766</c:v>
                </c:pt>
                <c:pt idx="310">
                  <c:v>1978.8333333333098</c:v>
                </c:pt>
                <c:pt idx="311">
                  <c:v>1978.9166666666431</c:v>
                </c:pt>
                <c:pt idx="312">
                  <c:v>1978.9999999999764</c:v>
                </c:pt>
                <c:pt idx="313">
                  <c:v>1979.0833333333096</c:v>
                </c:pt>
                <c:pt idx="314">
                  <c:v>1979.1666666666429</c:v>
                </c:pt>
                <c:pt idx="315">
                  <c:v>1979.2499999999761</c:v>
                </c:pt>
                <c:pt idx="316">
                  <c:v>1979.3333333333094</c:v>
                </c:pt>
                <c:pt idx="317">
                  <c:v>1979.4166666666426</c:v>
                </c:pt>
                <c:pt idx="318">
                  <c:v>1979.4999999999759</c:v>
                </c:pt>
                <c:pt idx="319">
                  <c:v>1979.5833333333092</c:v>
                </c:pt>
                <c:pt idx="320">
                  <c:v>1979.6666666666424</c:v>
                </c:pt>
                <c:pt idx="321">
                  <c:v>1979.7499999999757</c:v>
                </c:pt>
                <c:pt idx="322">
                  <c:v>1979.8333333333089</c:v>
                </c:pt>
                <c:pt idx="323">
                  <c:v>1979.9166666666422</c:v>
                </c:pt>
                <c:pt idx="324">
                  <c:v>1979.9999999999754</c:v>
                </c:pt>
                <c:pt idx="325">
                  <c:v>1980.0833333333087</c:v>
                </c:pt>
                <c:pt idx="326">
                  <c:v>1980.166666666642</c:v>
                </c:pt>
                <c:pt idx="327">
                  <c:v>1980.2499999999752</c:v>
                </c:pt>
                <c:pt idx="328">
                  <c:v>1980.3333333333085</c:v>
                </c:pt>
                <c:pt idx="329">
                  <c:v>1980.4166666666417</c:v>
                </c:pt>
                <c:pt idx="330">
                  <c:v>1980.499999999975</c:v>
                </c:pt>
                <c:pt idx="331">
                  <c:v>1980.5833333333082</c:v>
                </c:pt>
                <c:pt idx="332">
                  <c:v>1980.6666666666415</c:v>
                </c:pt>
                <c:pt idx="333">
                  <c:v>1980.7499999999748</c:v>
                </c:pt>
                <c:pt idx="334">
                  <c:v>1980.833333333308</c:v>
                </c:pt>
                <c:pt idx="335">
                  <c:v>1980.9166666666413</c:v>
                </c:pt>
                <c:pt idx="336">
                  <c:v>1980.9999999999745</c:v>
                </c:pt>
                <c:pt idx="337">
                  <c:v>1981.0833333333078</c:v>
                </c:pt>
                <c:pt idx="338">
                  <c:v>1981.166666666641</c:v>
                </c:pt>
                <c:pt idx="339">
                  <c:v>1981.2499999999743</c:v>
                </c:pt>
                <c:pt idx="340">
                  <c:v>1981.3333333333076</c:v>
                </c:pt>
                <c:pt idx="341">
                  <c:v>1981.4166666666408</c:v>
                </c:pt>
                <c:pt idx="342">
                  <c:v>1981.4999999999741</c:v>
                </c:pt>
                <c:pt idx="343">
                  <c:v>1981.5833333333073</c:v>
                </c:pt>
                <c:pt idx="344">
                  <c:v>1981.6666666666406</c:v>
                </c:pt>
                <c:pt idx="345">
                  <c:v>1981.7499999999739</c:v>
                </c:pt>
                <c:pt idx="346">
                  <c:v>1981.8333333333071</c:v>
                </c:pt>
                <c:pt idx="347">
                  <c:v>1981.9166666666404</c:v>
                </c:pt>
                <c:pt idx="348">
                  <c:v>1981.9999999999736</c:v>
                </c:pt>
                <c:pt idx="349">
                  <c:v>1982.0833333333069</c:v>
                </c:pt>
                <c:pt idx="350">
                  <c:v>1982.1666666666401</c:v>
                </c:pt>
                <c:pt idx="351">
                  <c:v>1982.2499999999734</c:v>
                </c:pt>
                <c:pt idx="352">
                  <c:v>1982.3333333333067</c:v>
                </c:pt>
                <c:pt idx="353">
                  <c:v>1982.4166666666399</c:v>
                </c:pt>
                <c:pt idx="354">
                  <c:v>1982.4999999999732</c:v>
                </c:pt>
                <c:pt idx="355">
                  <c:v>1982.5833333333064</c:v>
                </c:pt>
                <c:pt idx="356">
                  <c:v>1982.6666666666397</c:v>
                </c:pt>
                <c:pt idx="357">
                  <c:v>1982.7499999999729</c:v>
                </c:pt>
                <c:pt idx="358">
                  <c:v>1982.8333333333062</c:v>
                </c:pt>
                <c:pt idx="359">
                  <c:v>1982.9166666666395</c:v>
                </c:pt>
                <c:pt idx="360">
                  <c:v>1982.9999999999727</c:v>
                </c:pt>
                <c:pt idx="361">
                  <c:v>1983.083333333306</c:v>
                </c:pt>
                <c:pt idx="362">
                  <c:v>1983.1666666666392</c:v>
                </c:pt>
                <c:pt idx="363">
                  <c:v>1983.2499999999725</c:v>
                </c:pt>
                <c:pt idx="364">
                  <c:v>1983.3333333333057</c:v>
                </c:pt>
                <c:pt idx="365">
                  <c:v>1983.416666666639</c:v>
                </c:pt>
                <c:pt idx="366">
                  <c:v>1983.4999999999723</c:v>
                </c:pt>
                <c:pt idx="367">
                  <c:v>1983.5833333333055</c:v>
                </c:pt>
                <c:pt idx="368">
                  <c:v>1983.6666666666388</c:v>
                </c:pt>
                <c:pt idx="369">
                  <c:v>1983.749999999972</c:v>
                </c:pt>
                <c:pt idx="370">
                  <c:v>1983.8333333333053</c:v>
                </c:pt>
                <c:pt idx="371">
                  <c:v>1983.9166666666385</c:v>
                </c:pt>
                <c:pt idx="372">
                  <c:v>1983.9999999999718</c:v>
                </c:pt>
                <c:pt idx="373">
                  <c:v>1984.0833333333051</c:v>
                </c:pt>
                <c:pt idx="374">
                  <c:v>1984.1666666666383</c:v>
                </c:pt>
                <c:pt idx="375">
                  <c:v>1984.2499999999716</c:v>
                </c:pt>
                <c:pt idx="376">
                  <c:v>1984.3333333333048</c:v>
                </c:pt>
                <c:pt idx="377">
                  <c:v>1984.4166666666381</c:v>
                </c:pt>
                <c:pt idx="378">
                  <c:v>1984.4999999999714</c:v>
                </c:pt>
                <c:pt idx="379">
                  <c:v>1984.5833333333046</c:v>
                </c:pt>
                <c:pt idx="380">
                  <c:v>1984.6666666666379</c:v>
                </c:pt>
                <c:pt idx="381">
                  <c:v>1984.7499999999711</c:v>
                </c:pt>
                <c:pt idx="382">
                  <c:v>1984.8333333333044</c:v>
                </c:pt>
                <c:pt idx="383">
                  <c:v>1984.9166666666376</c:v>
                </c:pt>
                <c:pt idx="384">
                  <c:v>1984.9999999999709</c:v>
                </c:pt>
                <c:pt idx="385">
                  <c:v>1985.0833333333042</c:v>
                </c:pt>
                <c:pt idx="386">
                  <c:v>1985.1666666666374</c:v>
                </c:pt>
                <c:pt idx="387">
                  <c:v>1985.2499999999707</c:v>
                </c:pt>
                <c:pt idx="388">
                  <c:v>1985.3333333333039</c:v>
                </c:pt>
                <c:pt idx="389">
                  <c:v>1985.4166666666372</c:v>
                </c:pt>
                <c:pt idx="390">
                  <c:v>1985.4999999999704</c:v>
                </c:pt>
                <c:pt idx="391">
                  <c:v>1985.5833333333037</c:v>
                </c:pt>
                <c:pt idx="392">
                  <c:v>1985.666666666637</c:v>
                </c:pt>
                <c:pt idx="393">
                  <c:v>1985.7499999999702</c:v>
                </c:pt>
                <c:pt idx="394">
                  <c:v>1985.8333333333035</c:v>
                </c:pt>
                <c:pt idx="395">
                  <c:v>1985.9166666666367</c:v>
                </c:pt>
                <c:pt idx="396">
                  <c:v>1985.99999999997</c:v>
                </c:pt>
                <c:pt idx="397">
                  <c:v>1986.0833333333032</c:v>
                </c:pt>
                <c:pt idx="398">
                  <c:v>1986.1666666666365</c:v>
                </c:pt>
                <c:pt idx="399">
                  <c:v>1986.2499999999698</c:v>
                </c:pt>
                <c:pt idx="400">
                  <c:v>1986.333333333303</c:v>
                </c:pt>
                <c:pt idx="401">
                  <c:v>1986.4166666666363</c:v>
                </c:pt>
                <c:pt idx="402">
                  <c:v>1986.4999999999695</c:v>
                </c:pt>
                <c:pt idx="403">
                  <c:v>1986.5833333333028</c:v>
                </c:pt>
                <c:pt idx="404">
                  <c:v>1986.666666666636</c:v>
                </c:pt>
                <c:pt idx="405">
                  <c:v>1986.7499999999693</c:v>
                </c:pt>
                <c:pt idx="406">
                  <c:v>1986.8333333333026</c:v>
                </c:pt>
                <c:pt idx="407">
                  <c:v>1986.9166666666358</c:v>
                </c:pt>
                <c:pt idx="408">
                  <c:v>1986.9999999999691</c:v>
                </c:pt>
                <c:pt idx="409">
                  <c:v>1987.0833333333023</c:v>
                </c:pt>
                <c:pt idx="410">
                  <c:v>1987.1666666666356</c:v>
                </c:pt>
                <c:pt idx="411">
                  <c:v>1987.2499999999688</c:v>
                </c:pt>
                <c:pt idx="412">
                  <c:v>1987.3333333333021</c:v>
                </c:pt>
                <c:pt idx="413">
                  <c:v>1987.4166666666354</c:v>
                </c:pt>
                <c:pt idx="414">
                  <c:v>1987.4999999999686</c:v>
                </c:pt>
                <c:pt idx="415">
                  <c:v>1987.5833333333019</c:v>
                </c:pt>
                <c:pt idx="416">
                  <c:v>1987.6666666666351</c:v>
                </c:pt>
                <c:pt idx="417">
                  <c:v>1987.7499999999684</c:v>
                </c:pt>
                <c:pt idx="418">
                  <c:v>1987.8333333333017</c:v>
                </c:pt>
                <c:pt idx="419">
                  <c:v>1987.9166666666349</c:v>
                </c:pt>
                <c:pt idx="420">
                  <c:v>1987.9999999999682</c:v>
                </c:pt>
                <c:pt idx="421">
                  <c:v>1988.0833333333014</c:v>
                </c:pt>
                <c:pt idx="422">
                  <c:v>1988.1666666666347</c:v>
                </c:pt>
                <c:pt idx="423">
                  <c:v>1988.2499999999679</c:v>
                </c:pt>
                <c:pt idx="424">
                  <c:v>1988.3333333333012</c:v>
                </c:pt>
                <c:pt idx="425">
                  <c:v>1988.4166666666345</c:v>
                </c:pt>
                <c:pt idx="426">
                  <c:v>1988.4999999999677</c:v>
                </c:pt>
                <c:pt idx="427">
                  <c:v>1988.583333333301</c:v>
                </c:pt>
                <c:pt idx="428">
                  <c:v>1988.6666666666342</c:v>
                </c:pt>
                <c:pt idx="429">
                  <c:v>1988.7499999999675</c:v>
                </c:pt>
                <c:pt idx="430">
                  <c:v>1988.8333333333007</c:v>
                </c:pt>
                <c:pt idx="431">
                  <c:v>1988.916666666634</c:v>
                </c:pt>
                <c:pt idx="432">
                  <c:v>1988.9999999999673</c:v>
                </c:pt>
                <c:pt idx="433">
                  <c:v>1989.0833333333005</c:v>
                </c:pt>
                <c:pt idx="434">
                  <c:v>1989.1666666666338</c:v>
                </c:pt>
                <c:pt idx="435">
                  <c:v>1989.249999999967</c:v>
                </c:pt>
                <c:pt idx="436">
                  <c:v>1989.3333333333003</c:v>
                </c:pt>
                <c:pt idx="437">
                  <c:v>1989.4166666666335</c:v>
                </c:pt>
                <c:pt idx="438">
                  <c:v>1989.4999999999668</c:v>
                </c:pt>
                <c:pt idx="439">
                  <c:v>1989.5833333333001</c:v>
                </c:pt>
                <c:pt idx="440">
                  <c:v>1989.6666666666333</c:v>
                </c:pt>
                <c:pt idx="441">
                  <c:v>1989.7499999999666</c:v>
                </c:pt>
                <c:pt idx="442">
                  <c:v>1989.8333333332998</c:v>
                </c:pt>
                <c:pt idx="443">
                  <c:v>1989.9166666666331</c:v>
                </c:pt>
                <c:pt idx="444">
                  <c:v>1989.9999999999663</c:v>
                </c:pt>
                <c:pt idx="445">
                  <c:v>1990.0833333332996</c:v>
                </c:pt>
                <c:pt idx="446">
                  <c:v>1990.1666666666329</c:v>
                </c:pt>
                <c:pt idx="447">
                  <c:v>1990.2499999999661</c:v>
                </c:pt>
                <c:pt idx="448">
                  <c:v>1990.3333333332994</c:v>
                </c:pt>
                <c:pt idx="449">
                  <c:v>1990.4166666666326</c:v>
                </c:pt>
                <c:pt idx="450">
                  <c:v>1990.4999999999659</c:v>
                </c:pt>
                <c:pt idx="451">
                  <c:v>1990.5833333332992</c:v>
                </c:pt>
                <c:pt idx="452">
                  <c:v>1990.6666666666324</c:v>
                </c:pt>
                <c:pt idx="453">
                  <c:v>1990.7499999999657</c:v>
                </c:pt>
                <c:pt idx="454">
                  <c:v>1990.8333333332989</c:v>
                </c:pt>
                <c:pt idx="455">
                  <c:v>1990.9166666666322</c:v>
                </c:pt>
                <c:pt idx="456">
                  <c:v>1990.9999999999654</c:v>
                </c:pt>
                <c:pt idx="457">
                  <c:v>1991.0833333332987</c:v>
                </c:pt>
                <c:pt idx="458">
                  <c:v>1991.166666666632</c:v>
                </c:pt>
                <c:pt idx="459">
                  <c:v>1991.2499999999652</c:v>
                </c:pt>
                <c:pt idx="460">
                  <c:v>1991.3333333332985</c:v>
                </c:pt>
                <c:pt idx="461">
                  <c:v>1991.4166666666317</c:v>
                </c:pt>
                <c:pt idx="462">
                  <c:v>1991.499999999965</c:v>
                </c:pt>
                <c:pt idx="463">
                  <c:v>1991.5833333332982</c:v>
                </c:pt>
                <c:pt idx="464">
                  <c:v>1991.6666666666315</c:v>
                </c:pt>
                <c:pt idx="465">
                  <c:v>1991.7499999999648</c:v>
                </c:pt>
                <c:pt idx="466">
                  <c:v>1991.833333333298</c:v>
                </c:pt>
                <c:pt idx="467">
                  <c:v>1991.9166666666313</c:v>
                </c:pt>
                <c:pt idx="468">
                  <c:v>1991.9999999999645</c:v>
                </c:pt>
                <c:pt idx="469">
                  <c:v>1992.0833333332978</c:v>
                </c:pt>
                <c:pt idx="470">
                  <c:v>1992.166666666631</c:v>
                </c:pt>
                <c:pt idx="471">
                  <c:v>1992.2499999999643</c:v>
                </c:pt>
                <c:pt idx="472">
                  <c:v>1992.3333333332976</c:v>
                </c:pt>
                <c:pt idx="473">
                  <c:v>1992.4166666666308</c:v>
                </c:pt>
                <c:pt idx="474">
                  <c:v>1992.4999999999641</c:v>
                </c:pt>
                <c:pt idx="475">
                  <c:v>1992.5833333332973</c:v>
                </c:pt>
                <c:pt idx="476">
                  <c:v>1992.6666666666306</c:v>
                </c:pt>
                <c:pt idx="477">
                  <c:v>1992.7499999999638</c:v>
                </c:pt>
                <c:pt idx="478">
                  <c:v>1992.8333333332971</c:v>
                </c:pt>
                <c:pt idx="479">
                  <c:v>1992.9166666666304</c:v>
                </c:pt>
                <c:pt idx="480">
                  <c:v>1992.9999999999636</c:v>
                </c:pt>
                <c:pt idx="481">
                  <c:v>1993.0833333332969</c:v>
                </c:pt>
                <c:pt idx="482">
                  <c:v>1993.1666666666301</c:v>
                </c:pt>
                <c:pt idx="483">
                  <c:v>1993.2499999999634</c:v>
                </c:pt>
                <c:pt idx="484">
                  <c:v>1993.3333333332967</c:v>
                </c:pt>
                <c:pt idx="485">
                  <c:v>1993.4166666666299</c:v>
                </c:pt>
                <c:pt idx="486">
                  <c:v>1993.4999999999632</c:v>
                </c:pt>
                <c:pt idx="487">
                  <c:v>1993.5833333332964</c:v>
                </c:pt>
                <c:pt idx="488">
                  <c:v>1993.6666666666297</c:v>
                </c:pt>
                <c:pt idx="489">
                  <c:v>1993.7499999999629</c:v>
                </c:pt>
                <c:pt idx="490">
                  <c:v>1993.8333333332962</c:v>
                </c:pt>
                <c:pt idx="491">
                  <c:v>1993.9166666666295</c:v>
                </c:pt>
                <c:pt idx="492">
                  <c:v>1993.9999999999627</c:v>
                </c:pt>
                <c:pt idx="493">
                  <c:v>1994.083333333296</c:v>
                </c:pt>
                <c:pt idx="494">
                  <c:v>1994.1666666666292</c:v>
                </c:pt>
                <c:pt idx="495">
                  <c:v>1994.2499999999625</c:v>
                </c:pt>
                <c:pt idx="496">
                  <c:v>1994.3333333332957</c:v>
                </c:pt>
                <c:pt idx="497">
                  <c:v>1994.416666666629</c:v>
                </c:pt>
                <c:pt idx="498">
                  <c:v>1994.4999999999623</c:v>
                </c:pt>
                <c:pt idx="499">
                  <c:v>1994.5833333332955</c:v>
                </c:pt>
                <c:pt idx="500">
                  <c:v>1994.6666666666288</c:v>
                </c:pt>
                <c:pt idx="501">
                  <c:v>1994.749999999962</c:v>
                </c:pt>
                <c:pt idx="502">
                  <c:v>1994.8333333332953</c:v>
                </c:pt>
                <c:pt idx="503">
                  <c:v>1994.9166666666285</c:v>
                </c:pt>
                <c:pt idx="504">
                  <c:v>1994.9999999999618</c:v>
                </c:pt>
                <c:pt idx="505">
                  <c:v>1995.0833333332951</c:v>
                </c:pt>
                <c:pt idx="506">
                  <c:v>1995.1666666666283</c:v>
                </c:pt>
                <c:pt idx="507">
                  <c:v>1995.2499999999616</c:v>
                </c:pt>
                <c:pt idx="508">
                  <c:v>1995.3333333332948</c:v>
                </c:pt>
                <c:pt idx="509">
                  <c:v>1995.4166666666281</c:v>
                </c:pt>
                <c:pt idx="510">
                  <c:v>1995.4999999999613</c:v>
                </c:pt>
                <c:pt idx="511">
                  <c:v>1995.5833333332946</c:v>
                </c:pt>
                <c:pt idx="512">
                  <c:v>1995.6666666666279</c:v>
                </c:pt>
                <c:pt idx="513">
                  <c:v>1995.7499999999611</c:v>
                </c:pt>
                <c:pt idx="514">
                  <c:v>1995.8333333332944</c:v>
                </c:pt>
                <c:pt idx="515">
                  <c:v>1995.9166666666276</c:v>
                </c:pt>
                <c:pt idx="516">
                  <c:v>1995.9999999999609</c:v>
                </c:pt>
                <c:pt idx="517">
                  <c:v>1996.0833333332941</c:v>
                </c:pt>
                <c:pt idx="518">
                  <c:v>1996.1666666666274</c:v>
                </c:pt>
                <c:pt idx="519">
                  <c:v>1996.2499999999607</c:v>
                </c:pt>
                <c:pt idx="520">
                  <c:v>1996.3333333332939</c:v>
                </c:pt>
                <c:pt idx="521">
                  <c:v>1996.4166666666272</c:v>
                </c:pt>
                <c:pt idx="522">
                  <c:v>1996.4999999999604</c:v>
                </c:pt>
                <c:pt idx="523">
                  <c:v>1996.5833333332937</c:v>
                </c:pt>
                <c:pt idx="524">
                  <c:v>1996.666666666627</c:v>
                </c:pt>
                <c:pt idx="525">
                  <c:v>1996.7499999999602</c:v>
                </c:pt>
                <c:pt idx="526">
                  <c:v>1996.8333333332935</c:v>
                </c:pt>
                <c:pt idx="527">
                  <c:v>1996.9166666666267</c:v>
                </c:pt>
                <c:pt idx="528">
                  <c:v>1996.99999999996</c:v>
                </c:pt>
                <c:pt idx="529">
                  <c:v>1997.0833333332932</c:v>
                </c:pt>
                <c:pt idx="530">
                  <c:v>1997.1666666666265</c:v>
                </c:pt>
                <c:pt idx="531">
                  <c:v>1997.2499999999598</c:v>
                </c:pt>
                <c:pt idx="532">
                  <c:v>1997.333333333293</c:v>
                </c:pt>
                <c:pt idx="533">
                  <c:v>1997.4166666666263</c:v>
                </c:pt>
                <c:pt idx="534">
                  <c:v>1997.4999999999595</c:v>
                </c:pt>
                <c:pt idx="535">
                  <c:v>1997.5833333332928</c:v>
                </c:pt>
                <c:pt idx="536">
                  <c:v>1997.666666666626</c:v>
                </c:pt>
                <c:pt idx="537">
                  <c:v>1997.7499999999593</c:v>
                </c:pt>
                <c:pt idx="538">
                  <c:v>1997.8333333332926</c:v>
                </c:pt>
                <c:pt idx="539">
                  <c:v>1997.9166666666258</c:v>
                </c:pt>
                <c:pt idx="540">
                  <c:v>1997.9999999999591</c:v>
                </c:pt>
                <c:pt idx="541">
                  <c:v>1998.0833333332923</c:v>
                </c:pt>
                <c:pt idx="542">
                  <c:v>1998.1666666666256</c:v>
                </c:pt>
                <c:pt idx="543">
                  <c:v>1998.2499999999588</c:v>
                </c:pt>
                <c:pt idx="544">
                  <c:v>1998.3333333332921</c:v>
                </c:pt>
                <c:pt idx="545">
                  <c:v>1998.4166666666254</c:v>
                </c:pt>
                <c:pt idx="546">
                  <c:v>1998.4999999999586</c:v>
                </c:pt>
                <c:pt idx="547">
                  <c:v>1998.5833333332919</c:v>
                </c:pt>
                <c:pt idx="548">
                  <c:v>1998.6666666666251</c:v>
                </c:pt>
                <c:pt idx="549">
                  <c:v>1998.7499999999584</c:v>
                </c:pt>
                <c:pt idx="550">
                  <c:v>1998.8333333332916</c:v>
                </c:pt>
                <c:pt idx="551">
                  <c:v>1998.9166666666249</c:v>
                </c:pt>
                <c:pt idx="552">
                  <c:v>1998.9999999999582</c:v>
                </c:pt>
                <c:pt idx="553">
                  <c:v>1999.0833333332914</c:v>
                </c:pt>
                <c:pt idx="554">
                  <c:v>1999.1666666666247</c:v>
                </c:pt>
                <c:pt idx="555">
                  <c:v>1999.2499999999579</c:v>
                </c:pt>
                <c:pt idx="556">
                  <c:v>1999.3333333332912</c:v>
                </c:pt>
                <c:pt idx="557">
                  <c:v>1999.4166666666245</c:v>
                </c:pt>
                <c:pt idx="558">
                  <c:v>1999.4999999999577</c:v>
                </c:pt>
                <c:pt idx="559">
                  <c:v>1999.583333333291</c:v>
                </c:pt>
                <c:pt idx="560">
                  <c:v>1999.6666666666242</c:v>
                </c:pt>
                <c:pt idx="561">
                  <c:v>1999.7499999999575</c:v>
                </c:pt>
                <c:pt idx="562">
                  <c:v>1999.8333333332907</c:v>
                </c:pt>
                <c:pt idx="563">
                  <c:v>1999.916666666624</c:v>
                </c:pt>
                <c:pt idx="564">
                  <c:v>1999.9999999999573</c:v>
                </c:pt>
                <c:pt idx="565">
                  <c:v>2000.0833333332905</c:v>
                </c:pt>
                <c:pt idx="566">
                  <c:v>2000.1666666666238</c:v>
                </c:pt>
                <c:pt idx="567">
                  <c:v>2000.249999999957</c:v>
                </c:pt>
                <c:pt idx="568">
                  <c:v>2000.3333333332903</c:v>
                </c:pt>
                <c:pt idx="569">
                  <c:v>2000.4166666666235</c:v>
                </c:pt>
                <c:pt idx="570">
                  <c:v>2000.4999999999568</c:v>
                </c:pt>
                <c:pt idx="571">
                  <c:v>2000.5833333332901</c:v>
                </c:pt>
                <c:pt idx="572">
                  <c:v>2000.6666666666233</c:v>
                </c:pt>
                <c:pt idx="573">
                  <c:v>2000.7499999999566</c:v>
                </c:pt>
                <c:pt idx="574">
                  <c:v>2000.8333333332898</c:v>
                </c:pt>
                <c:pt idx="575">
                  <c:v>2000.9166666666231</c:v>
                </c:pt>
                <c:pt idx="576">
                  <c:v>2000.9999999999563</c:v>
                </c:pt>
                <c:pt idx="577">
                  <c:v>2001.0833333332896</c:v>
                </c:pt>
                <c:pt idx="578">
                  <c:v>2001.1666666666229</c:v>
                </c:pt>
                <c:pt idx="579">
                  <c:v>2001.2499999999561</c:v>
                </c:pt>
                <c:pt idx="580">
                  <c:v>2001.3333333332894</c:v>
                </c:pt>
                <c:pt idx="581">
                  <c:v>2001.4166666666226</c:v>
                </c:pt>
                <c:pt idx="582">
                  <c:v>2001.4999999999559</c:v>
                </c:pt>
                <c:pt idx="583">
                  <c:v>2001.5833333332891</c:v>
                </c:pt>
                <c:pt idx="584">
                  <c:v>2001.6666666666224</c:v>
                </c:pt>
                <c:pt idx="585">
                  <c:v>2001.7499999999557</c:v>
                </c:pt>
                <c:pt idx="586">
                  <c:v>2001.8333333332889</c:v>
                </c:pt>
                <c:pt idx="587">
                  <c:v>2001.9166666666222</c:v>
                </c:pt>
                <c:pt idx="588">
                  <c:v>2001.9999999999554</c:v>
                </c:pt>
                <c:pt idx="589">
                  <c:v>2002.0833333332887</c:v>
                </c:pt>
                <c:pt idx="590">
                  <c:v>2002.1666666666219</c:v>
                </c:pt>
                <c:pt idx="591">
                  <c:v>2002.2499999999552</c:v>
                </c:pt>
                <c:pt idx="592">
                  <c:v>2002.3333333332885</c:v>
                </c:pt>
                <c:pt idx="593">
                  <c:v>2002.4166666666217</c:v>
                </c:pt>
                <c:pt idx="594">
                  <c:v>2002.499999999955</c:v>
                </c:pt>
                <c:pt idx="595">
                  <c:v>2002.5833333332882</c:v>
                </c:pt>
                <c:pt idx="596">
                  <c:v>2002.6666666666215</c:v>
                </c:pt>
                <c:pt idx="597">
                  <c:v>2002.7499999999548</c:v>
                </c:pt>
                <c:pt idx="598">
                  <c:v>2002.833333333288</c:v>
                </c:pt>
                <c:pt idx="599">
                  <c:v>2002.9166666666213</c:v>
                </c:pt>
                <c:pt idx="600">
                  <c:v>2002.9999999999545</c:v>
                </c:pt>
                <c:pt idx="601">
                  <c:v>2003.0833333332878</c:v>
                </c:pt>
                <c:pt idx="602">
                  <c:v>2003.166666666621</c:v>
                </c:pt>
                <c:pt idx="603">
                  <c:v>2003.2499999999543</c:v>
                </c:pt>
                <c:pt idx="604">
                  <c:v>2003.3333333332876</c:v>
                </c:pt>
                <c:pt idx="605">
                  <c:v>2003.4166666666208</c:v>
                </c:pt>
                <c:pt idx="606">
                  <c:v>2003.4999999999541</c:v>
                </c:pt>
                <c:pt idx="607">
                  <c:v>2003.5833333332873</c:v>
                </c:pt>
                <c:pt idx="608">
                  <c:v>2003.6666666666206</c:v>
                </c:pt>
                <c:pt idx="609">
                  <c:v>2003.7499999999538</c:v>
                </c:pt>
                <c:pt idx="610">
                  <c:v>2003.8333333332871</c:v>
                </c:pt>
                <c:pt idx="611">
                  <c:v>2003.9166666666204</c:v>
                </c:pt>
                <c:pt idx="612">
                  <c:v>2003.9999999999536</c:v>
                </c:pt>
                <c:pt idx="613">
                  <c:v>2004.0833333332869</c:v>
                </c:pt>
                <c:pt idx="614">
                  <c:v>2004.1666666666201</c:v>
                </c:pt>
                <c:pt idx="615">
                  <c:v>2004.2499999999534</c:v>
                </c:pt>
                <c:pt idx="616">
                  <c:v>2004.3333333332866</c:v>
                </c:pt>
                <c:pt idx="617">
                  <c:v>2004.4166666666199</c:v>
                </c:pt>
                <c:pt idx="618">
                  <c:v>2004.4999999999532</c:v>
                </c:pt>
                <c:pt idx="619">
                  <c:v>2004.5833333332864</c:v>
                </c:pt>
                <c:pt idx="620">
                  <c:v>2004.6666666666197</c:v>
                </c:pt>
                <c:pt idx="621">
                  <c:v>2004.7499999999529</c:v>
                </c:pt>
                <c:pt idx="622">
                  <c:v>2004.8333333332862</c:v>
                </c:pt>
                <c:pt idx="623">
                  <c:v>2004.9166666666194</c:v>
                </c:pt>
                <c:pt idx="624">
                  <c:v>2004.9999999999527</c:v>
                </c:pt>
                <c:pt idx="625">
                  <c:v>2005.083333333286</c:v>
                </c:pt>
                <c:pt idx="626">
                  <c:v>2005.1666666666192</c:v>
                </c:pt>
                <c:pt idx="627">
                  <c:v>2005.2499999999525</c:v>
                </c:pt>
                <c:pt idx="628">
                  <c:v>2005.3333333332857</c:v>
                </c:pt>
                <c:pt idx="629">
                  <c:v>2005.416666666619</c:v>
                </c:pt>
                <c:pt idx="630">
                  <c:v>2005.4999999999523</c:v>
                </c:pt>
                <c:pt idx="631">
                  <c:v>2005.5833333332855</c:v>
                </c:pt>
                <c:pt idx="632">
                  <c:v>2005.6666666666188</c:v>
                </c:pt>
                <c:pt idx="633">
                  <c:v>2005.749999999952</c:v>
                </c:pt>
                <c:pt idx="634">
                  <c:v>2005.8333333332853</c:v>
                </c:pt>
                <c:pt idx="635">
                  <c:v>2005.9166666666185</c:v>
                </c:pt>
                <c:pt idx="636">
                  <c:v>2005.9999999999518</c:v>
                </c:pt>
                <c:pt idx="637">
                  <c:v>2006.0833333332851</c:v>
                </c:pt>
                <c:pt idx="638">
                  <c:v>2006.1666666666183</c:v>
                </c:pt>
                <c:pt idx="639">
                  <c:v>2006.2499999999516</c:v>
                </c:pt>
                <c:pt idx="640">
                  <c:v>2006.3333333332848</c:v>
                </c:pt>
                <c:pt idx="641">
                  <c:v>2006.4166666666181</c:v>
                </c:pt>
                <c:pt idx="642">
                  <c:v>2006.4999999999513</c:v>
                </c:pt>
                <c:pt idx="643">
                  <c:v>2006.5833333332846</c:v>
                </c:pt>
                <c:pt idx="644">
                  <c:v>2006.6666666666179</c:v>
                </c:pt>
                <c:pt idx="645">
                  <c:v>2006.7499999999511</c:v>
                </c:pt>
                <c:pt idx="646">
                  <c:v>2006.8333333332844</c:v>
                </c:pt>
                <c:pt idx="647">
                  <c:v>2006.9166666666176</c:v>
                </c:pt>
                <c:pt idx="648">
                  <c:v>2006.9999999999509</c:v>
                </c:pt>
                <c:pt idx="649">
                  <c:v>2007.0833333332841</c:v>
                </c:pt>
                <c:pt idx="650">
                  <c:v>2007.1666666666174</c:v>
                </c:pt>
                <c:pt idx="651">
                  <c:v>2007.2499999999507</c:v>
                </c:pt>
                <c:pt idx="652">
                  <c:v>2007.3333333332839</c:v>
                </c:pt>
                <c:pt idx="653">
                  <c:v>2007.4166666666172</c:v>
                </c:pt>
                <c:pt idx="654">
                  <c:v>2007.4999999999504</c:v>
                </c:pt>
                <c:pt idx="655">
                  <c:v>2007.5833333332837</c:v>
                </c:pt>
                <c:pt idx="656">
                  <c:v>2007.6666666666169</c:v>
                </c:pt>
                <c:pt idx="657">
                  <c:v>2007.7499999999502</c:v>
                </c:pt>
                <c:pt idx="658">
                  <c:v>2007.8333333332835</c:v>
                </c:pt>
                <c:pt idx="659">
                  <c:v>2007.9166666666167</c:v>
                </c:pt>
                <c:pt idx="660">
                  <c:v>2007.99999999995</c:v>
                </c:pt>
                <c:pt idx="661">
                  <c:v>2008.0833333332832</c:v>
                </c:pt>
                <c:pt idx="662">
                  <c:v>2008.1666666666165</c:v>
                </c:pt>
                <c:pt idx="663">
                  <c:v>2008.2499999999498</c:v>
                </c:pt>
                <c:pt idx="664">
                  <c:v>2008.333333333283</c:v>
                </c:pt>
                <c:pt idx="665">
                  <c:v>2008.4166666666163</c:v>
                </c:pt>
                <c:pt idx="666">
                  <c:v>2008.4999999999495</c:v>
                </c:pt>
                <c:pt idx="667">
                  <c:v>2008.5833333332828</c:v>
                </c:pt>
                <c:pt idx="668">
                  <c:v>2008.666666666616</c:v>
                </c:pt>
                <c:pt idx="669">
                  <c:v>2008.7499999999493</c:v>
                </c:pt>
                <c:pt idx="670">
                  <c:v>2008.8333333332826</c:v>
                </c:pt>
                <c:pt idx="671">
                  <c:v>2008.9166666666158</c:v>
                </c:pt>
                <c:pt idx="672">
                  <c:v>2008.9999999999491</c:v>
                </c:pt>
                <c:pt idx="673">
                  <c:v>2009.0833333332823</c:v>
                </c:pt>
                <c:pt idx="674">
                  <c:v>2009.1666666666156</c:v>
                </c:pt>
                <c:pt idx="675">
                  <c:v>2009.2499999999488</c:v>
                </c:pt>
                <c:pt idx="676">
                  <c:v>2009.3333333332821</c:v>
                </c:pt>
                <c:pt idx="677">
                  <c:v>2009.4166666666154</c:v>
                </c:pt>
                <c:pt idx="678">
                  <c:v>2009.4999999999486</c:v>
                </c:pt>
                <c:pt idx="679">
                  <c:v>2009.5833333332819</c:v>
                </c:pt>
                <c:pt idx="680">
                  <c:v>2009.6666666666151</c:v>
                </c:pt>
                <c:pt idx="681">
                  <c:v>2009.7499999999484</c:v>
                </c:pt>
                <c:pt idx="682">
                  <c:v>2009.8333333332816</c:v>
                </c:pt>
                <c:pt idx="683">
                  <c:v>2009.9166666666149</c:v>
                </c:pt>
                <c:pt idx="684">
                  <c:v>2009.9999999999482</c:v>
                </c:pt>
                <c:pt idx="685">
                  <c:v>2010.0833333332814</c:v>
                </c:pt>
                <c:pt idx="686">
                  <c:v>2010.1666666666147</c:v>
                </c:pt>
                <c:pt idx="687">
                  <c:v>2010.2499999999479</c:v>
                </c:pt>
                <c:pt idx="688">
                  <c:v>2010.3333333332812</c:v>
                </c:pt>
                <c:pt idx="689">
                  <c:v>2010.4166666666144</c:v>
                </c:pt>
                <c:pt idx="690">
                  <c:v>2010.4999999999477</c:v>
                </c:pt>
                <c:pt idx="691">
                  <c:v>2010.583333333281</c:v>
                </c:pt>
                <c:pt idx="692">
                  <c:v>2010.6666666666142</c:v>
                </c:pt>
                <c:pt idx="693">
                  <c:v>2010.7499999999475</c:v>
                </c:pt>
                <c:pt idx="694">
                  <c:v>2010.8333333332807</c:v>
                </c:pt>
                <c:pt idx="695">
                  <c:v>2010.916666666614</c:v>
                </c:pt>
                <c:pt idx="696">
                  <c:v>2010.9999999999472</c:v>
                </c:pt>
                <c:pt idx="697">
                  <c:v>2011.0833333332805</c:v>
                </c:pt>
                <c:pt idx="698">
                  <c:v>2011.1666666666138</c:v>
                </c:pt>
                <c:pt idx="699">
                  <c:v>2011.249999999947</c:v>
                </c:pt>
                <c:pt idx="700">
                  <c:v>2011.3333333332803</c:v>
                </c:pt>
                <c:pt idx="701">
                  <c:v>2011.4166666666135</c:v>
                </c:pt>
                <c:pt idx="702">
                  <c:v>2011.4999999999468</c:v>
                </c:pt>
                <c:pt idx="703">
                  <c:v>2011.5833333332801</c:v>
                </c:pt>
                <c:pt idx="704">
                  <c:v>2011.6666666666133</c:v>
                </c:pt>
                <c:pt idx="705">
                  <c:v>2011.7499999999466</c:v>
                </c:pt>
                <c:pt idx="706">
                  <c:v>2011.8333333332798</c:v>
                </c:pt>
                <c:pt idx="707">
                  <c:v>2011.9166666666131</c:v>
                </c:pt>
                <c:pt idx="708">
                  <c:v>2011.9999999999463</c:v>
                </c:pt>
                <c:pt idx="709">
                  <c:v>2012.0833333332796</c:v>
                </c:pt>
                <c:pt idx="710">
                  <c:v>2012.1666666666129</c:v>
                </c:pt>
                <c:pt idx="711">
                  <c:v>2012.2499999999461</c:v>
                </c:pt>
                <c:pt idx="712">
                  <c:v>2012.3333333332794</c:v>
                </c:pt>
                <c:pt idx="713">
                  <c:v>2012.4166666666126</c:v>
                </c:pt>
                <c:pt idx="714">
                  <c:v>2012.4999999999459</c:v>
                </c:pt>
                <c:pt idx="715">
                  <c:v>2012.5833333332791</c:v>
                </c:pt>
                <c:pt idx="716">
                  <c:v>2012.6666666666124</c:v>
                </c:pt>
                <c:pt idx="717">
                  <c:v>2012.7499999999457</c:v>
                </c:pt>
                <c:pt idx="718">
                  <c:v>2012.8333333332789</c:v>
                </c:pt>
                <c:pt idx="719">
                  <c:v>2012.9166666666122</c:v>
                </c:pt>
                <c:pt idx="720">
                  <c:v>2012.9999999999454</c:v>
                </c:pt>
                <c:pt idx="721">
                  <c:v>2013.0833333332787</c:v>
                </c:pt>
                <c:pt idx="722">
                  <c:v>2013.1666666666119</c:v>
                </c:pt>
                <c:pt idx="723">
                  <c:v>2013.2499999999452</c:v>
                </c:pt>
                <c:pt idx="724">
                  <c:v>2013.3333333332785</c:v>
                </c:pt>
                <c:pt idx="725">
                  <c:v>2013.4166666666117</c:v>
                </c:pt>
                <c:pt idx="726">
                  <c:v>2013.499999999945</c:v>
                </c:pt>
                <c:pt idx="727">
                  <c:v>2013.5833333332782</c:v>
                </c:pt>
                <c:pt idx="728">
                  <c:v>2013.6666666666115</c:v>
                </c:pt>
                <c:pt idx="729">
                  <c:v>2013.7499999999447</c:v>
                </c:pt>
                <c:pt idx="730">
                  <c:v>2013.833333333278</c:v>
                </c:pt>
                <c:pt idx="731">
                  <c:v>2013.9166666666113</c:v>
                </c:pt>
                <c:pt idx="732">
                  <c:v>2013.9999999999445</c:v>
                </c:pt>
                <c:pt idx="733">
                  <c:v>2014.0833333332778</c:v>
                </c:pt>
                <c:pt idx="734">
                  <c:v>2014.166666666611</c:v>
                </c:pt>
                <c:pt idx="735">
                  <c:v>2014.2499999999443</c:v>
                </c:pt>
                <c:pt idx="736">
                  <c:v>2014.3333333332776</c:v>
                </c:pt>
                <c:pt idx="737">
                  <c:v>2014.4166666666108</c:v>
                </c:pt>
                <c:pt idx="738">
                  <c:v>2014.4999999999441</c:v>
                </c:pt>
                <c:pt idx="739">
                  <c:v>2014.5833333332773</c:v>
                </c:pt>
              </c:numCache>
            </c:numRef>
          </c:xVal>
          <c:yVal>
            <c:numRef>
              <c:f>'Figure 2.5'!$F$2:$F$741</c:f>
              <c:numCache>
                <c:formatCode>General</c:formatCode>
                <c:ptCount val="740"/>
                <c:pt idx="0">
                  <c:v>0.6951566951566952</c:v>
                </c:pt>
                <c:pt idx="1">
                  <c:v>0.73371104815864019</c:v>
                </c:pt>
                <c:pt idx="2">
                  <c:v>0.74229691876750703</c:v>
                </c:pt>
                <c:pt idx="3">
                  <c:v>0.73150684931506849</c:v>
                </c:pt>
                <c:pt idx="4">
                  <c:v>0.74603174603174605</c:v>
                </c:pt>
                <c:pt idx="5">
                  <c:v>0.78497409326424872</c:v>
                </c:pt>
                <c:pt idx="6">
                  <c:v>0.76424870466321249</c:v>
                </c:pt>
                <c:pt idx="7">
                  <c:v>0.75324675324675316</c:v>
                </c:pt>
                <c:pt idx="8">
                  <c:v>0.73969072164948457</c:v>
                </c:pt>
                <c:pt idx="9">
                  <c:v>0.70942408376963351</c:v>
                </c:pt>
                <c:pt idx="10">
                  <c:v>0.69333333333333336</c:v>
                </c:pt>
                <c:pt idx="11">
                  <c:v>0.6925133689839571</c:v>
                </c:pt>
                <c:pt idx="12">
                  <c:v>0.67385444743935308</c:v>
                </c:pt>
                <c:pt idx="13">
                  <c:v>0.67036011080332414</c:v>
                </c:pt>
                <c:pt idx="14">
                  <c:v>0.68091168091168097</c:v>
                </c:pt>
                <c:pt idx="15">
                  <c:v>0.71181556195965423</c:v>
                </c:pt>
                <c:pt idx="16">
                  <c:v>0.71757925072046114</c:v>
                </c:pt>
                <c:pt idx="17">
                  <c:v>0.70773638968481378</c:v>
                </c:pt>
                <c:pt idx="18">
                  <c:v>0.66285714285714281</c:v>
                </c:pt>
                <c:pt idx="19">
                  <c:v>0.64756446991404004</c:v>
                </c:pt>
                <c:pt idx="20">
                  <c:v>0.66570605187319887</c:v>
                </c:pt>
                <c:pt idx="21">
                  <c:v>0.67630057803468202</c:v>
                </c:pt>
                <c:pt idx="22">
                  <c:v>0.672463768115942</c:v>
                </c:pt>
                <c:pt idx="23">
                  <c:v>0.68405797101449273</c:v>
                </c:pt>
                <c:pt idx="24">
                  <c:v>0.69565217391304346</c:v>
                </c:pt>
                <c:pt idx="25">
                  <c:v>0.70028818443804031</c:v>
                </c:pt>
                <c:pt idx="26">
                  <c:v>0.70114942528735635</c:v>
                </c:pt>
                <c:pt idx="27">
                  <c:v>0.69054441260744981</c:v>
                </c:pt>
                <c:pt idx="28">
                  <c:v>0.67999999999999994</c:v>
                </c:pt>
                <c:pt idx="29">
                  <c:v>0.68660968660968669</c:v>
                </c:pt>
                <c:pt idx="30">
                  <c:v>0.72159090909090906</c:v>
                </c:pt>
                <c:pt idx="31">
                  <c:v>0.7303370786516854</c:v>
                </c:pt>
                <c:pt idx="32">
                  <c:v>0.71866295264623958</c:v>
                </c:pt>
                <c:pt idx="33">
                  <c:v>0.69916434540389971</c:v>
                </c:pt>
                <c:pt idx="34">
                  <c:v>0.68435754189944142</c:v>
                </c:pt>
                <c:pt idx="35">
                  <c:v>0.70994475138121538</c:v>
                </c:pt>
                <c:pt idx="36">
                  <c:v>0.69444444444444442</c:v>
                </c:pt>
                <c:pt idx="37">
                  <c:v>0.68156424581005581</c:v>
                </c:pt>
                <c:pt idx="38">
                  <c:v>0.7138888888888888</c:v>
                </c:pt>
                <c:pt idx="39">
                  <c:v>0.73369565217391308</c:v>
                </c:pt>
                <c:pt idx="40">
                  <c:v>0.71849865951742631</c:v>
                </c:pt>
                <c:pt idx="41">
                  <c:v>0.67553191489361708</c:v>
                </c:pt>
                <c:pt idx="42">
                  <c:v>0.69736842105263164</c:v>
                </c:pt>
                <c:pt idx="43">
                  <c:v>0.71246819338422385</c:v>
                </c:pt>
                <c:pt idx="44">
                  <c:v>0.71990171990171992</c:v>
                </c:pt>
                <c:pt idx="45">
                  <c:v>0.70743405275779381</c:v>
                </c:pt>
                <c:pt idx="46">
                  <c:v>0.74528301886792447</c:v>
                </c:pt>
                <c:pt idx="47">
                  <c:v>0.73684210526315796</c:v>
                </c:pt>
                <c:pt idx="48">
                  <c:v>0.70824053452115809</c:v>
                </c:pt>
                <c:pt idx="49">
                  <c:v>0.67114093959731547</c:v>
                </c:pt>
                <c:pt idx="50">
                  <c:v>0.69751693002257342</c:v>
                </c:pt>
                <c:pt idx="51">
                  <c:v>0.70495495495495486</c:v>
                </c:pt>
                <c:pt idx="52">
                  <c:v>0.72345132743362839</c:v>
                </c:pt>
                <c:pt idx="53">
                  <c:v>0.73650107991360692</c:v>
                </c:pt>
                <c:pt idx="54">
                  <c:v>0.71670190274841439</c:v>
                </c:pt>
                <c:pt idx="55">
                  <c:v>0.73443983402489621</c:v>
                </c:pt>
                <c:pt idx="56">
                  <c:v>0.71602434077079102</c:v>
                </c:pt>
                <c:pt idx="57">
                  <c:v>0.68537074148296584</c:v>
                </c:pt>
                <c:pt idx="58">
                  <c:v>0.66208251473477409</c:v>
                </c:pt>
                <c:pt idx="59">
                  <c:v>0.60437375745526833</c:v>
                </c:pt>
                <c:pt idx="60">
                  <c:v>0.60248447204968947</c:v>
                </c:pt>
                <c:pt idx="61">
                  <c:v>0.64806866952789699</c:v>
                </c:pt>
                <c:pt idx="62">
                  <c:v>0.65384615384615385</c:v>
                </c:pt>
                <c:pt idx="63">
                  <c:v>0.63383297644539616</c:v>
                </c:pt>
                <c:pt idx="64">
                  <c:v>0.63203463203463206</c:v>
                </c:pt>
                <c:pt idx="65">
                  <c:v>0.65274725274725287</c:v>
                </c:pt>
                <c:pt idx="66">
                  <c:v>0.68211920529801318</c:v>
                </c:pt>
                <c:pt idx="67">
                  <c:v>0.71734475374732332</c:v>
                </c:pt>
                <c:pt idx="68">
                  <c:v>0.7268993839835729</c:v>
                </c:pt>
                <c:pt idx="69">
                  <c:v>0.70121951219512202</c:v>
                </c:pt>
                <c:pt idx="70">
                  <c:v>0.68172484599589322</c:v>
                </c:pt>
                <c:pt idx="71">
                  <c:v>0.68659793814433001</c:v>
                </c:pt>
                <c:pt idx="72">
                  <c:v>0.70225872689938396</c:v>
                </c:pt>
                <c:pt idx="73">
                  <c:v>0.68711656441717794</c:v>
                </c:pt>
                <c:pt idx="74">
                  <c:v>0.68041237113402064</c:v>
                </c:pt>
                <c:pt idx="75">
                  <c:v>0.69753086419753085</c:v>
                </c:pt>
                <c:pt idx="76">
                  <c:v>0.719758064516129</c:v>
                </c:pt>
                <c:pt idx="77">
                  <c:v>0.73611111111111105</c:v>
                </c:pt>
                <c:pt idx="78">
                  <c:v>0.73031496062992129</c:v>
                </c:pt>
                <c:pt idx="79">
                  <c:v>0.70333988212180754</c:v>
                </c:pt>
                <c:pt idx="80">
                  <c:v>0.72972972972972971</c:v>
                </c:pt>
                <c:pt idx="81">
                  <c:v>0.68560606060606055</c:v>
                </c:pt>
                <c:pt idx="82">
                  <c:v>0.67490494296577941</c:v>
                </c:pt>
                <c:pt idx="83">
                  <c:v>0.7007575757575758</c:v>
                </c:pt>
                <c:pt idx="84">
                  <c:v>0.6966292134831461</c:v>
                </c:pt>
                <c:pt idx="85">
                  <c:v>0.6741573033707865</c:v>
                </c:pt>
                <c:pt idx="86">
                  <c:v>0.67999999999999994</c:v>
                </c:pt>
                <c:pt idx="87">
                  <c:v>0.68461538461538463</c:v>
                </c:pt>
                <c:pt idx="88">
                  <c:v>0.68181818181818177</c:v>
                </c:pt>
                <c:pt idx="89">
                  <c:v>0.67490494296577941</c:v>
                </c:pt>
                <c:pt idx="90">
                  <c:v>0.67049808429118773</c:v>
                </c:pt>
                <c:pt idx="91">
                  <c:v>0.6555118110236221</c:v>
                </c:pt>
                <c:pt idx="92">
                  <c:v>0.68263473053892221</c:v>
                </c:pt>
                <c:pt idx="93">
                  <c:v>0.69080234833659482</c:v>
                </c:pt>
                <c:pt idx="94">
                  <c:v>0.66929133858267709</c:v>
                </c:pt>
                <c:pt idx="95">
                  <c:v>0.66666666666666674</c:v>
                </c:pt>
                <c:pt idx="96">
                  <c:v>0.66470588235294126</c:v>
                </c:pt>
                <c:pt idx="97">
                  <c:v>0.65285996055226825</c:v>
                </c:pt>
                <c:pt idx="98">
                  <c:v>0.68725099601593631</c:v>
                </c:pt>
                <c:pt idx="99">
                  <c:v>0.69461077844311381</c:v>
                </c:pt>
                <c:pt idx="100">
                  <c:v>0.6846307385229542</c:v>
                </c:pt>
                <c:pt idx="101">
                  <c:v>0.69980119284294229</c:v>
                </c:pt>
                <c:pt idx="102">
                  <c:v>0.68958742632612968</c:v>
                </c:pt>
                <c:pt idx="103">
                  <c:v>0.68884540117416826</c:v>
                </c:pt>
                <c:pt idx="104">
                  <c:v>0.689453125</c:v>
                </c:pt>
                <c:pt idx="105">
                  <c:v>0.66666666666666663</c:v>
                </c:pt>
                <c:pt idx="106">
                  <c:v>0.66731898238747556</c:v>
                </c:pt>
                <c:pt idx="107">
                  <c:v>0.68039215686274523</c:v>
                </c:pt>
                <c:pt idx="108">
                  <c:v>0.65748031496062986</c:v>
                </c:pt>
                <c:pt idx="109">
                  <c:v>0.63313609467455612</c:v>
                </c:pt>
                <c:pt idx="110">
                  <c:v>0.62301587301587302</c:v>
                </c:pt>
                <c:pt idx="111">
                  <c:v>0.60956175298804782</c:v>
                </c:pt>
                <c:pt idx="112">
                  <c:v>0.622</c:v>
                </c:pt>
                <c:pt idx="113">
                  <c:v>0.64741035856573714</c:v>
                </c:pt>
                <c:pt idx="114">
                  <c:v>0.64752475247524754</c:v>
                </c:pt>
                <c:pt idx="115">
                  <c:v>0.63833992094861669</c:v>
                </c:pt>
                <c:pt idx="116">
                  <c:v>0.61829025844930408</c:v>
                </c:pt>
                <c:pt idx="117">
                  <c:v>0.60521042084168331</c:v>
                </c:pt>
                <c:pt idx="118">
                  <c:v>0.61290322580645162</c:v>
                </c:pt>
                <c:pt idx="119">
                  <c:v>0.6239837398373983</c:v>
                </c:pt>
                <c:pt idx="120">
                  <c:v>0.6313645621181263</c:v>
                </c:pt>
                <c:pt idx="121">
                  <c:v>0.64417177914110435</c:v>
                </c:pt>
                <c:pt idx="122">
                  <c:v>0.625</c:v>
                </c:pt>
                <c:pt idx="123">
                  <c:v>0.63655030800821355</c:v>
                </c:pt>
                <c:pt idx="124">
                  <c:v>0.64123711340206191</c:v>
                </c:pt>
                <c:pt idx="125">
                  <c:v>0.66322314049586784</c:v>
                </c:pt>
                <c:pt idx="126">
                  <c:v>0.66528925619834711</c:v>
                </c:pt>
                <c:pt idx="127">
                  <c:v>0.64803312629399579</c:v>
                </c:pt>
                <c:pt idx="128">
                  <c:v>0.66115702479338845</c:v>
                </c:pt>
                <c:pt idx="129">
                  <c:v>0.66252587991718426</c:v>
                </c:pt>
                <c:pt idx="130">
                  <c:v>0.68181818181818177</c:v>
                </c:pt>
                <c:pt idx="131">
                  <c:v>0.67422680412371139</c:v>
                </c:pt>
                <c:pt idx="132">
                  <c:v>0.66666666666666674</c:v>
                </c:pt>
                <c:pt idx="133">
                  <c:v>0.65010351966873703</c:v>
                </c:pt>
                <c:pt idx="134">
                  <c:v>0.67908902691511386</c:v>
                </c:pt>
                <c:pt idx="135">
                  <c:v>0.67628865979381447</c:v>
                </c:pt>
                <c:pt idx="136">
                  <c:v>0.65979381443298979</c:v>
                </c:pt>
                <c:pt idx="137">
                  <c:v>0.65979381443298979</c:v>
                </c:pt>
                <c:pt idx="138">
                  <c:v>0.65838509316770188</c:v>
                </c:pt>
                <c:pt idx="139">
                  <c:v>0.66182572614107882</c:v>
                </c:pt>
                <c:pt idx="140">
                  <c:v>0.67012448132780078</c:v>
                </c:pt>
                <c:pt idx="141">
                  <c:v>0.67567567567567577</c:v>
                </c:pt>
                <c:pt idx="142">
                  <c:v>0.66112266112266116</c:v>
                </c:pt>
                <c:pt idx="143">
                  <c:v>0.65072765072765071</c:v>
                </c:pt>
                <c:pt idx="144">
                  <c:v>0.63750000000000007</c:v>
                </c:pt>
                <c:pt idx="145">
                  <c:v>0.64644351464435135</c:v>
                </c:pt>
                <c:pt idx="146">
                  <c:v>0.66317991631799156</c:v>
                </c:pt>
                <c:pt idx="147">
                  <c:v>0.65625</c:v>
                </c:pt>
                <c:pt idx="148">
                  <c:v>0.65904365904365914</c:v>
                </c:pt>
                <c:pt idx="149">
                  <c:v>0.66804123711340213</c:v>
                </c:pt>
                <c:pt idx="150">
                  <c:v>0.67008196721311475</c:v>
                </c:pt>
                <c:pt idx="151">
                  <c:v>0.66393442622950827</c:v>
                </c:pt>
                <c:pt idx="152">
                  <c:v>0.68228105906313641</c:v>
                </c:pt>
                <c:pt idx="153">
                  <c:v>0.68965517241379315</c:v>
                </c:pt>
                <c:pt idx="154">
                  <c:v>0.69696969696969702</c:v>
                </c:pt>
                <c:pt idx="155">
                  <c:v>0.70517928286852594</c:v>
                </c:pt>
                <c:pt idx="156">
                  <c:v>0.69565217391304357</c:v>
                </c:pt>
                <c:pt idx="157">
                  <c:v>0.7109375</c:v>
                </c:pt>
                <c:pt idx="158">
                  <c:v>0.6992481203007519</c:v>
                </c:pt>
                <c:pt idx="159">
                  <c:v>0.65804066543438078</c:v>
                </c:pt>
                <c:pt idx="160">
                  <c:v>0.66605839416058388</c:v>
                </c:pt>
                <c:pt idx="161">
                  <c:v>0.67562724014336917</c:v>
                </c:pt>
                <c:pt idx="162">
                  <c:v>0.69542253521126762</c:v>
                </c:pt>
                <c:pt idx="163">
                  <c:v>0.70668953687821612</c:v>
                </c:pt>
                <c:pt idx="164">
                  <c:v>0.6765188834154352</c:v>
                </c:pt>
                <c:pt idx="165">
                  <c:v>0.64426229508196731</c:v>
                </c:pt>
                <c:pt idx="166">
                  <c:v>0.62969004893964109</c:v>
                </c:pt>
                <c:pt idx="167">
                  <c:v>0.62459546925566345</c:v>
                </c:pt>
                <c:pt idx="168">
                  <c:v>0.59296482412060303</c:v>
                </c:pt>
                <c:pt idx="169">
                  <c:v>0.60481099656357384</c:v>
                </c:pt>
                <c:pt idx="170">
                  <c:v>0.60683760683760679</c:v>
                </c:pt>
                <c:pt idx="171">
                  <c:v>0.61749571183533447</c:v>
                </c:pt>
                <c:pt idx="172">
                  <c:v>0.65268456375838924</c:v>
                </c:pt>
                <c:pt idx="173">
                  <c:v>0.64390243902439015</c:v>
                </c:pt>
                <c:pt idx="174">
                  <c:v>0.64217252396166125</c:v>
                </c:pt>
                <c:pt idx="175">
                  <c:v>0.63033175355450244</c:v>
                </c:pt>
                <c:pt idx="176">
                  <c:v>0.64374999999999993</c:v>
                </c:pt>
                <c:pt idx="177">
                  <c:v>0.65797546012269947</c:v>
                </c:pt>
                <c:pt idx="178">
                  <c:v>0.64583333333333337</c:v>
                </c:pt>
                <c:pt idx="179">
                  <c:v>0.63924963924963929</c:v>
                </c:pt>
                <c:pt idx="180">
                  <c:v>0.62719298245614041</c:v>
                </c:pt>
                <c:pt idx="181">
                  <c:v>0.63382352941176467</c:v>
                </c:pt>
                <c:pt idx="182">
                  <c:v>0.66277372262773726</c:v>
                </c:pt>
                <c:pt idx="183">
                  <c:v>0.62266857962697275</c:v>
                </c:pt>
                <c:pt idx="184">
                  <c:v>0.64580369843527741</c:v>
                </c:pt>
                <c:pt idx="185">
                  <c:v>0.63507779349363513</c:v>
                </c:pt>
                <c:pt idx="186">
                  <c:v>0.62034383954154726</c:v>
                </c:pt>
                <c:pt idx="187">
                  <c:v>0.61730205278592376</c:v>
                </c:pt>
                <c:pt idx="188">
                  <c:v>0.64506627393225324</c:v>
                </c:pt>
                <c:pt idx="189">
                  <c:v>0.6564327485380117</c:v>
                </c:pt>
                <c:pt idx="190">
                  <c:v>0.65620542082738942</c:v>
                </c:pt>
                <c:pt idx="191">
                  <c:v>0.66666666666666663</c:v>
                </c:pt>
                <c:pt idx="192">
                  <c:v>0.66256830601092886</c:v>
                </c:pt>
                <c:pt idx="193">
                  <c:v>0.68219178082191789</c:v>
                </c:pt>
                <c:pt idx="194">
                  <c:v>0.7003994673768309</c:v>
                </c:pt>
                <c:pt idx="195">
                  <c:v>0.68832891246684358</c:v>
                </c:pt>
                <c:pt idx="196">
                  <c:v>0.70877659574468088</c:v>
                </c:pt>
                <c:pt idx="197">
                  <c:v>0.74675324675324672</c:v>
                </c:pt>
                <c:pt idx="198">
                  <c:v>0.73341836734693877</c:v>
                </c:pt>
                <c:pt idx="199">
                  <c:v>0.76335877862595414</c:v>
                </c:pt>
                <c:pt idx="200">
                  <c:v>0.77763975155279497</c:v>
                </c:pt>
                <c:pt idx="201">
                  <c:v>0.74087591240875905</c:v>
                </c:pt>
                <c:pt idx="202">
                  <c:v>0.76363636363636367</c:v>
                </c:pt>
                <c:pt idx="203">
                  <c:v>0.78843930635838155</c:v>
                </c:pt>
                <c:pt idx="204">
                  <c:v>0.74830699774266374</c:v>
                </c:pt>
                <c:pt idx="205">
                  <c:v>0.7084282460136675</c:v>
                </c:pt>
                <c:pt idx="206">
                  <c:v>0.70104287369640783</c:v>
                </c:pt>
                <c:pt idx="207">
                  <c:v>0.76436781609195414</c:v>
                </c:pt>
                <c:pt idx="208">
                  <c:v>0.77951002227171484</c:v>
                </c:pt>
                <c:pt idx="209">
                  <c:v>0.7491891891891892</c:v>
                </c:pt>
                <c:pt idx="210">
                  <c:v>0.68297872340425525</c:v>
                </c:pt>
                <c:pt idx="211">
                  <c:v>0.65360169491525422</c:v>
                </c:pt>
                <c:pt idx="212">
                  <c:v>0.67199148029818945</c:v>
                </c:pt>
                <c:pt idx="213">
                  <c:v>0.68274383708467312</c:v>
                </c:pt>
                <c:pt idx="214">
                  <c:v>0.60874200426439229</c:v>
                </c:pt>
                <c:pt idx="215">
                  <c:v>0.59978070175438603</c:v>
                </c:pt>
                <c:pt idx="216">
                  <c:v>0.61212814645308922</c:v>
                </c:pt>
                <c:pt idx="217">
                  <c:v>0.62336114421930866</c:v>
                </c:pt>
                <c:pt idx="218">
                  <c:v>0.61111111111111105</c:v>
                </c:pt>
                <c:pt idx="219">
                  <c:v>0.6355029585798817</c:v>
                </c:pt>
                <c:pt idx="220">
                  <c:v>0.68445475638051056</c:v>
                </c:pt>
                <c:pt idx="221">
                  <c:v>0.68</c:v>
                </c:pt>
                <c:pt idx="222">
                  <c:v>0.69178082191780821</c:v>
                </c:pt>
                <c:pt idx="223">
                  <c:v>0.66438356164383572</c:v>
                </c:pt>
                <c:pt idx="224">
                  <c:v>0.62514551804423746</c:v>
                </c:pt>
                <c:pt idx="225">
                  <c:v>0.59669811320754707</c:v>
                </c:pt>
                <c:pt idx="226">
                  <c:v>0.62052505966587113</c:v>
                </c:pt>
                <c:pt idx="227">
                  <c:v>0.62171837708830546</c:v>
                </c:pt>
                <c:pt idx="228">
                  <c:v>0.62211421628189545</c:v>
                </c:pt>
                <c:pt idx="229">
                  <c:v>0.64155528554070473</c:v>
                </c:pt>
                <c:pt idx="230">
                  <c:v>0.64441747572815533</c:v>
                </c:pt>
                <c:pt idx="231">
                  <c:v>0.65898058252427183</c:v>
                </c:pt>
                <c:pt idx="232">
                  <c:v>0.64398541919805585</c:v>
                </c:pt>
                <c:pt idx="233">
                  <c:v>0.65</c:v>
                </c:pt>
                <c:pt idx="234">
                  <c:v>0.65735115431348723</c:v>
                </c:pt>
                <c:pt idx="235">
                  <c:v>0.64713064713064716</c:v>
                </c:pt>
                <c:pt idx="236">
                  <c:v>0.66254635352286784</c:v>
                </c:pt>
                <c:pt idx="237">
                  <c:v>0.64267990074441683</c:v>
                </c:pt>
                <c:pt idx="238">
                  <c:v>0.62828535669586971</c:v>
                </c:pt>
                <c:pt idx="239">
                  <c:v>0.63682219419924335</c:v>
                </c:pt>
                <c:pt idx="240">
                  <c:v>0.63924050632911389</c:v>
                </c:pt>
                <c:pt idx="241">
                  <c:v>0.64366373902133001</c:v>
                </c:pt>
                <c:pt idx="242">
                  <c:v>0.65877957658779585</c:v>
                </c:pt>
                <c:pt idx="243">
                  <c:v>0.63658838071693458</c:v>
                </c:pt>
                <c:pt idx="244">
                  <c:v>0.63895781637717119</c:v>
                </c:pt>
                <c:pt idx="245">
                  <c:v>0.63591635916359157</c:v>
                </c:pt>
                <c:pt idx="246">
                  <c:v>0.65533980582524276</c:v>
                </c:pt>
                <c:pt idx="247">
                  <c:v>0.6424384525205159</c:v>
                </c:pt>
                <c:pt idx="248">
                  <c:v>0.59096176129779832</c:v>
                </c:pt>
                <c:pt idx="249">
                  <c:v>0.60047562425683709</c:v>
                </c:pt>
                <c:pt idx="250">
                  <c:v>0.61520190023752963</c:v>
                </c:pt>
                <c:pt idx="251">
                  <c:v>0.60377358490566035</c:v>
                </c:pt>
                <c:pt idx="252">
                  <c:v>0.61556603773584895</c:v>
                </c:pt>
                <c:pt idx="253">
                  <c:v>0.60961313012895668</c:v>
                </c:pt>
                <c:pt idx="254">
                  <c:v>0.6264501160092808</c:v>
                </c:pt>
                <c:pt idx="255">
                  <c:v>0.64599774520856834</c:v>
                </c:pt>
                <c:pt idx="256">
                  <c:v>0.66519337016574576</c:v>
                </c:pt>
                <c:pt idx="257">
                  <c:v>0.6612729234088458</c:v>
                </c:pt>
                <c:pt idx="258">
                  <c:v>0.70464135021097041</c:v>
                </c:pt>
                <c:pt idx="259">
                  <c:v>0.68679631525076767</c:v>
                </c:pt>
                <c:pt idx="260">
                  <c:v>0.66404715127701375</c:v>
                </c:pt>
                <c:pt idx="261">
                  <c:v>0.62690839694656486</c:v>
                </c:pt>
                <c:pt idx="262">
                  <c:v>0.62358490566037739</c:v>
                </c:pt>
                <c:pt idx="263">
                  <c:v>0.663217309501411</c:v>
                </c:pt>
                <c:pt idx="264">
                  <c:v>0.63089731729879739</c:v>
                </c:pt>
                <c:pt idx="265">
                  <c:v>0.6</c:v>
                </c:pt>
                <c:pt idx="266">
                  <c:v>0.64217557251908397</c:v>
                </c:pt>
                <c:pt idx="267">
                  <c:v>0.65689981096408323</c:v>
                </c:pt>
                <c:pt idx="268">
                  <c:v>0.65201122544434054</c:v>
                </c:pt>
                <c:pt idx="269">
                  <c:v>0.65348399246704336</c:v>
                </c:pt>
                <c:pt idx="270">
                  <c:v>0.67014218009478677</c:v>
                </c:pt>
                <c:pt idx="271">
                  <c:v>0.67705382436260619</c:v>
                </c:pt>
                <c:pt idx="272">
                  <c:v>0.70122525918944401</c:v>
                </c:pt>
                <c:pt idx="273">
                  <c:v>0.69585687382297556</c:v>
                </c:pt>
                <c:pt idx="274">
                  <c:v>0.70359848484848475</c:v>
                </c:pt>
                <c:pt idx="275">
                  <c:v>0.6922348484848484</c:v>
                </c:pt>
                <c:pt idx="276">
                  <c:v>0.67915465898174832</c:v>
                </c:pt>
                <c:pt idx="277">
                  <c:v>0.677734375</c:v>
                </c:pt>
                <c:pt idx="278">
                  <c:v>0.68280632411067199</c:v>
                </c:pt>
                <c:pt idx="279">
                  <c:v>0.66398390342052316</c:v>
                </c:pt>
                <c:pt idx="280">
                  <c:v>0.69675456389452339</c:v>
                </c:pt>
                <c:pt idx="281">
                  <c:v>0.69464105156723965</c:v>
                </c:pt>
                <c:pt idx="282">
                  <c:v>0.69144602851323822</c:v>
                </c:pt>
                <c:pt idx="283">
                  <c:v>0.68568464730290457</c:v>
                </c:pt>
                <c:pt idx="284">
                  <c:v>0.69255319148936167</c:v>
                </c:pt>
                <c:pt idx="285">
                  <c:v>0.67814854682454251</c:v>
                </c:pt>
                <c:pt idx="286">
                  <c:v>0.68147345612134347</c:v>
                </c:pt>
                <c:pt idx="287">
                  <c:v>0.65131578947368429</c:v>
                </c:pt>
                <c:pt idx="288">
                  <c:v>0.6464757709251101</c:v>
                </c:pt>
                <c:pt idx="289">
                  <c:v>0.64473684210526316</c:v>
                </c:pt>
                <c:pt idx="290">
                  <c:v>0.64583333333333337</c:v>
                </c:pt>
                <c:pt idx="291">
                  <c:v>0.63065049614112456</c:v>
                </c:pt>
                <c:pt idx="292">
                  <c:v>0.63817980022197562</c:v>
                </c:pt>
                <c:pt idx="293">
                  <c:v>0.63075196408529743</c:v>
                </c:pt>
                <c:pt idx="294">
                  <c:v>0.6347237880496055</c:v>
                </c:pt>
                <c:pt idx="295">
                  <c:v>0.63718820861678005</c:v>
                </c:pt>
                <c:pt idx="296">
                  <c:v>0.6261363636363636</c:v>
                </c:pt>
                <c:pt idx="297">
                  <c:v>0.63442069741282336</c:v>
                </c:pt>
                <c:pt idx="298">
                  <c:v>0.61340782122905035</c:v>
                </c:pt>
                <c:pt idx="299">
                  <c:v>0.61957730812013345</c:v>
                </c:pt>
                <c:pt idx="300">
                  <c:v>0.62268266085059976</c:v>
                </c:pt>
                <c:pt idx="301">
                  <c:v>0.61086956521739133</c:v>
                </c:pt>
                <c:pt idx="302">
                  <c:v>0.60845986984815614</c:v>
                </c:pt>
                <c:pt idx="303">
                  <c:v>0.621244635193133</c:v>
                </c:pt>
                <c:pt idx="304">
                  <c:v>0.63540569020021076</c:v>
                </c:pt>
                <c:pt idx="305">
                  <c:v>0.6479166666666667</c:v>
                </c:pt>
                <c:pt idx="306">
                  <c:v>0.65416666666666667</c:v>
                </c:pt>
                <c:pt idx="307">
                  <c:v>0.64556962025316456</c:v>
                </c:pt>
                <c:pt idx="308">
                  <c:v>0.64649681528662417</c:v>
                </c:pt>
                <c:pt idx="309">
                  <c:v>0.6392075078206465</c:v>
                </c:pt>
                <c:pt idx="310">
                  <c:v>0.62970498474059011</c:v>
                </c:pt>
                <c:pt idx="311">
                  <c:v>0.65392354124748497</c:v>
                </c:pt>
                <c:pt idx="312">
                  <c:v>0.63770977295162878</c:v>
                </c:pt>
                <c:pt idx="313">
                  <c:v>0.62599206349206349</c:v>
                </c:pt>
                <c:pt idx="314">
                  <c:v>0.61695906432748537</c:v>
                </c:pt>
                <c:pt idx="315">
                  <c:v>0.60793804453049372</c:v>
                </c:pt>
                <c:pt idx="316">
                  <c:v>0.59694364851957971</c:v>
                </c:pt>
                <c:pt idx="317">
                  <c:v>0.58959537572254328</c:v>
                </c:pt>
                <c:pt idx="318">
                  <c:v>0.5957240038872692</c:v>
                </c:pt>
                <c:pt idx="319">
                  <c:v>0.59903381642512077</c:v>
                </c:pt>
                <c:pt idx="320">
                  <c:v>0.61859582542694502</c:v>
                </c:pt>
                <c:pt idx="321">
                  <c:v>0.6210526315789473</c:v>
                </c:pt>
                <c:pt idx="322">
                  <c:v>0.60884070058381978</c:v>
                </c:pt>
                <c:pt idx="323">
                  <c:v>0.59867330016583742</c:v>
                </c:pt>
                <c:pt idx="324">
                  <c:v>0.59178743961352653</c:v>
                </c:pt>
                <c:pt idx="325">
                  <c:v>0.60132645541635965</c:v>
                </c:pt>
                <c:pt idx="326">
                  <c:v>0.63391003460207618</c:v>
                </c:pt>
                <c:pt idx="327">
                  <c:v>0.60817477096546868</c:v>
                </c:pt>
                <c:pt idx="328">
                  <c:v>0.57630979498861046</c:v>
                </c:pt>
                <c:pt idx="329">
                  <c:v>0.60031471282454751</c:v>
                </c:pt>
                <c:pt idx="330">
                  <c:v>0.64268774703557319</c:v>
                </c:pt>
                <c:pt idx="331">
                  <c:v>0.65931558935361212</c:v>
                </c:pt>
                <c:pt idx="332">
                  <c:v>0.6525547445255474</c:v>
                </c:pt>
                <c:pt idx="333">
                  <c:v>0.64019676739283193</c:v>
                </c:pt>
                <c:pt idx="334">
                  <c:v>0.65300546448087438</c:v>
                </c:pt>
                <c:pt idx="335">
                  <c:v>0.67371202113606332</c:v>
                </c:pt>
                <c:pt idx="336">
                  <c:v>0.64271457085828343</c:v>
                </c:pt>
                <c:pt idx="337">
                  <c:v>0.65647364996746915</c:v>
                </c:pt>
                <c:pt idx="338">
                  <c:v>0.66232073011734027</c:v>
                </c:pt>
                <c:pt idx="339">
                  <c:v>0.68251928020565544</c:v>
                </c:pt>
                <c:pt idx="340">
                  <c:v>0.67523510971786838</c:v>
                </c:pt>
                <c:pt idx="341">
                  <c:v>0.67531645569620247</c:v>
                </c:pt>
                <c:pt idx="342">
                  <c:v>0.68893011750154609</c:v>
                </c:pt>
                <c:pt idx="343">
                  <c:v>0.75030599755201954</c:v>
                </c:pt>
                <c:pt idx="344">
                  <c:v>0.76359338061465709</c:v>
                </c:pt>
                <c:pt idx="345">
                  <c:v>0.74985388661601404</c:v>
                </c:pt>
                <c:pt idx="346">
                  <c:v>0.72544234289200737</c:v>
                </c:pt>
                <c:pt idx="347">
                  <c:v>0.78006042296072509</c:v>
                </c:pt>
                <c:pt idx="348">
                  <c:v>0.77660818713450286</c:v>
                </c:pt>
                <c:pt idx="349">
                  <c:v>0.75494761350407458</c:v>
                </c:pt>
                <c:pt idx="350">
                  <c:v>0.76218787158145063</c:v>
                </c:pt>
                <c:pt idx="351">
                  <c:v>0.74970202622169246</c:v>
                </c:pt>
                <c:pt idx="352">
                  <c:v>0.71814903846153844</c:v>
                </c:pt>
                <c:pt idx="353">
                  <c:v>0.73522458628841603</c:v>
                </c:pt>
                <c:pt idx="354">
                  <c:v>0.73095238095238091</c:v>
                </c:pt>
                <c:pt idx="355">
                  <c:v>0.68811274509803921</c:v>
                </c:pt>
                <c:pt idx="356">
                  <c:v>0.68202175303902746</c:v>
                </c:pt>
                <c:pt idx="357">
                  <c:v>0.65716225390359806</c:v>
                </c:pt>
                <c:pt idx="358">
                  <c:v>0.7034965034965035</c:v>
                </c:pt>
                <c:pt idx="359">
                  <c:v>0.70438472418670439</c:v>
                </c:pt>
                <c:pt idx="360">
                  <c:v>0.68149210903873747</c:v>
                </c:pt>
                <c:pt idx="361">
                  <c:v>0.68673835125448035</c:v>
                </c:pt>
                <c:pt idx="362">
                  <c:v>0.67597354886113148</c:v>
                </c:pt>
                <c:pt idx="363">
                  <c:v>0.6802106847253574</c:v>
                </c:pt>
                <c:pt idx="364">
                  <c:v>0.69595110771581359</c:v>
                </c:pt>
                <c:pt idx="365">
                  <c:v>0.7120418848167539</c:v>
                </c:pt>
                <c:pt idx="366">
                  <c:v>0.71172516803584762</c:v>
                </c:pt>
                <c:pt idx="367">
                  <c:v>0.71260997067448684</c:v>
                </c:pt>
                <c:pt idx="368">
                  <c:v>0.70701107011070108</c:v>
                </c:pt>
                <c:pt idx="369">
                  <c:v>0.71768202080237742</c:v>
                </c:pt>
                <c:pt idx="370">
                  <c:v>0.71565025716385011</c:v>
                </c:pt>
                <c:pt idx="371">
                  <c:v>0.71927272727272729</c:v>
                </c:pt>
                <c:pt idx="372">
                  <c:v>0.70549450549450554</c:v>
                </c:pt>
                <c:pt idx="373">
                  <c:v>0.70934510669610007</c:v>
                </c:pt>
                <c:pt idx="374">
                  <c:v>0.71050750536097207</c:v>
                </c:pt>
                <c:pt idx="375">
                  <c:v>0.69601677148846963</c:v>
                </c:pt>
                <c:pt idx="376">
                  <c:v>0.71166892808683857</c:v>
                </c:pt>
                <c:pt idx="377">
                  <c:v>0.70897009966777402</c:v>
                </c:pt>
                <c:pt idx="378">
                  <c:v>0.68778877887788781</c:v>
                </c:pt>
                <c:pt idx="379">
                  <c:v>0.68284347231715647</c:v>
                </c:pt>
                <c:pt idx="380">
                  <c:v>0.70383275261324041</c:v>
                </c:pt>
                <c:pt idx="381">
                  <c:v>0.73529411764705888</c:v>
                </c:pt>
                <c:pt idx="382">
                  <c:v>0.75445103857566764</c:v>
                </c:pt>
                <c:pt idx="383">
                  <c:v>0.7425373134328358</c:v>
                </c:pt>
                <c:pt idx="384">
                  <c:v>0.71719457013574661</c:v>
                </c:pt>
                <c:pt idx="385">
                  <c:v>0.7294028722600151</c:v>
                </c:pt>
                <c:pt idx="386">
                  <c:v>0.71365960555149743</c:v>
                </c:pt>
                <c:pt idx="387">
                  <c:v>0.69726128793486308</c:v>
                </c:pt>
                <c:pt idx="388">
                  <c:v>0.68517110266159698</c:v>
                </c:pt>
                <c:pt idx="389">
                  <c:v>0.70080645161290311</c:v>
                </c:pt>
                <c:pt idx="390">
                  <c:v>0.7087691069991956</c:v>
                </c:pt>
                <c:pt idx="391">
                  <c:v>0.72640000000000005</c:v>
                </c:pt>
                <c:pt idx="392">
                  <c:v>0.74278846153846145</c:v>
                </c:pt>
                <c:pt idx="393">
                  <c:v>0.7346278317152104</c:v>
                </c:pt>
                <c:pt idx="394">
                  <c:v>0.71226021684737273</c:v>
                </c:pt>
                <c:pt idx="395">
                  <c:v>0.72711571675302245</c:v>
                </c:pt>
                <c:pt idx="396">
                  <c:v>0.70629370629370636</c:v>
                </c:pt>
                <c:pt idx="397">
                  <c:v>0.6696669666966697</c:v>
                </c:pt>
                <c:pt idx="398">
                  <c:v>0.67428571428571427</c:v>
                </c:pt>
                <c:pt idx="399">
                  <c:v>0.70559371933267911</c:v>
                </c:pt>
                <c:pt idx="400">
                  <c:v>0.73275024295432467</c:v>
                </c:pt>
                <c:pt idx="401">
                  <c:v>0.76112185686653777</c:v>
                </c:pt>
                <c:pt idx="402">
                  <c:v>0.73917322834645671</c:v>
                </c:pt>
                <c:pt idx="403">
                  <c:v>0.70825147347740669</c:v>
                </c:pt>
                <c:pt idx="404">
                  <c:v>0.69705882352941184</c:v>
                </c:pt>
                <c:pt idx="405">
                  <c:v>0.69140625</c:v>
                </c:pt>
                <c:pt idx="406">
                  <c:v>0.67924528301886788</c:v>
                </c:pt>
                <c:pt idx="407">
                  <c:v>0.68906720160481438</c:v>
                </c:pt>
                <c:pt idx="408">
                  <c:v>0.68518518518518512</c:v>
                </c:pt>
                <c:pt idx="409">
                  <c:v>0.68497409326424874</c:v>
                </c:pt>
                <c:pt idx="410">
                  <c:v>0.69198751300728412</c:v>
                </c:pt>
                <c:pt idx="411">
                  <c:v>0.75199203187250996</c:v>
                </c:pt>
                <c:pt idx="412">
                  <c:v>0.7611798287345386</c:v>
                </c:pt>
                <c:pt idx="413">
                  <c:v>0.74049429657794685</c:v>
                </c:pt>
                <c:pt idx="414">
                  <c:v>0.72761545711592834</c:v>
                </c:pt>
                <c:pt idx="415">
                  <c:v>0.72407407407407409</c:v>
                </c:pt>
                <c:pt idx="416">
                  <c:v>0.73032714412024746</c:v>
                </c:pt>
                <c:pt idx="417">
                  <c:v>0.74870912220309804</c:v>
                </c:pt>
                <c:pt idx="418">
                  <c:v>0.70792520035618878</c:v>
                </c:pt>
                <c:pt idx="419">
                  <c:v>0.70504871567759086</c:v>
                </c:pt>
                <c:pt idx="420">
                  <c:v>0.69467028003613374</c:v>
                </c:pt>
                <c:pt idx="421">
                  <c:v>0.70527306967984937</c:v>
                </c:pt>
                <c:pt idx="422">
                  <c:v>0.73226111636707658</c:v>
                </c:pt>
                <c:pt idx="423">
                  <c:v>0.71651376146788981</c:v>
                </c:pt>
                <c:pt idx="424">
                  <c:v>0.71648550724637683</c:v>
                </c:pt>
                <c:pt idx="425">
                  <c:v>0.70727272727272728</c:v>
                </c:pt>
                <c:pt idx="426">
                  <c:v>0.69846984698469849</c:v>
                </c:pt>
                <c:pt idx="427">
                  <c:v>0.69491525423728806</c:v>
                </c:pt>
                <c:pt idx="428">
                  <c:v>0.70275229357798163</c:v>
                </c:pt>
                <c:pt idx="429">
                  <c:v>0.71661863592699326</c:v>
                </c:pt>
                <c:pt idx="430">
                  <c:v>0.71183206106870223</c:v>
                </c:pt>
                <c:pt idx="431">
                  <c:v>0.71455399061032865</c:v>
                </c:pt>
                <c:pt idx="432">
                  <c:v>0.6901408450704225</c:v>
                </c:pt>
                <c:pt idx="433">
                  <c:v>0.70122525918944401</c:v>
                </c:pt>
                <c:pt idx="434">
                  <c:v>0.71134020618556704</c:v>
                </c:pt>
                <c:pt idx="435">
                  <c:v>0.70593779453345906</c:v>
                </c:pt>
                <c:pt idx="436">
                  <c:v>0.69311663479923513</c:v>
                </c:pt>
                <c:pt idx="437">
                  <c:v>0.69990029910269191</c:v>
                </c:pt>
                <c:pt idx="438">
                  <c:v>0.70516717325227973</c:v>
                </c:pt>
                <c:pt idx="439">
                  <c:v>0.71457489878542502</c:v>
                </c:pt>
                <c:pt idx="440">
                  <c:v>0.73259334006054488</c:v>
                </c:pt>
                <c:pt idx="441">
                  <c:v>0.73598369011213038</c:v>
                </c:pt>
                <c:pt idx="442">
                  <c:v>0.72782874617736992</c:v>
                </c:pt>
                <c:pt idx="443">
                  <c:v>0.71079429735234223</c:v>
                </c:pt>
                <c:pt idx="444">
                  <c:v>0.7142857142857143</c:v>
                </c:pt>
                <c:pt idx="445">
                  <c:v>0.71203155818540431</c:v>
                </c:pt>
                <c:pt idx="446">
                  <c:v>0.71400587659157688</c:v>
                </c:pt>
                <c:pt idx="447">
                  <c:v>0.71747572815533978</c:v>
                </c:pt>
                <c:pt idx="448">
                  <c:v>0.70605187319884721</c:v>
                </c:pt>
                <c:pt idx="449">
                  <c:v>0.7084148727984344</c:v>
                </c:pt>
                <c:pt idx="450">
                  <c:v>0.70490196078431377</c:v>
                </c:pt>
                <c:pt idx="451">
                  <c:v>0.70317002881844382</c:v>
                </c:pt>
                <c:pt idx="452">
                  <c:v>0.69830827067669166</c:v>
                </c:pt>
                <c:pt idx="453">
                  <c:v>0.6973929236499069</c:v>
                </c:pt>
                <c:pt idx="454">
                  <c:v>0.67608286252354055</c:v>
                </c:pt>
                <c:pt idx="455">
                  <c:v>0.67976989453499526</c:v>
                </c:pt>
                <c:pt idx="456">
                  <c:v>0.67751196172248807</c:v>
                </c:pt>
                <c:pt idx="457">
                  <c:v>0.68619662363455813</c:v>
                </c:pt>
                <c:pt idx="458">
                  <c:v>0.70366699702675917</c:v>
                </c:pt>
                <c:pt idx="459">
                  <c:v>0.70623742454728367</c:v>
                </c:pt>
                <c:pt idx="460">
                  <c:v>0.70486815415821502</c:v>
                </c:pt>
                <c:pt idx="461">
                  <c:v>0.71586345381526095</c:v>
                </c:pt>
                <c:pt idx="462">
                  <c:v>0.71284125379170871</c:v>
                </c:pt>
                <c:pt idx="463">
                  <c:v>0.71502590673575128</c:v>
                </c:pt>
                <c:pt idx="464">
                  <c:v>0.71503680336487907</c:v>
                </c:pt>
                <c:pt idx="465">
                  <c:v>0.70389884088514221</c:v>
                </c:pt>
                <c:pt idx="466">
                  <c:v>0.71216931216931223</c:v>
                </c:pt>
                <c:pt idx="467">
                  <c:v>0.72246220302375819</c:v>
                </c:pt>
                <c:pt idx="468">
                  <c:v>0.7163198247535596</c:v>
                </c:pt>
                <c:pt idx="469">
                  <c:v>0.73022751895991334</c:v>
                </c:pt>
                <c:pt idx="470">
                  <c:v>0.73081081081081078</c:v>
                </c:pt>
                <c:pt idx="471">
                  <c:v>0.72421281216069477</c:v>
                </c:pt>
                <c:pt idx="472">
                  <c:v>0.71960569550930997</c:v>
                </c:pt>
                <c:pt idx="473">
                  <c:v>0.71712707182320434</c:v>
                </c:pt>
                <c:pt idx="474">
                  <c:v>0.6934389140271493</c:v>
                </c:pt>
                <c:pt idx="475">
                  <c:v>0.7121387283236994</c:v>
                </c:pt>
                <c:pt idx="476">
                  <c:v>0.72505800464037129</c:v>
                </c:pt>
                <c:pt idx="477">
                  <c:v>0.72511312217194568</c:v>
                </c:pt>
                <c:pt idx="478">
                  <c:v>0.70982142857142849</c:v>
                </c:pt>
                <c:pt idx="479">
                  <c:v>0.70601589103291706</c:v>
                </c:pt>
                <c:pt idx="480">
                  <c:v>0.71049596309111884</c:v>
                </c:pt>
                <c:pt idx="481">
                  <c:v>0.699642431466031</c:v>
                </c:pt>
                <c:pt idx="482">
                  <c:v>0.6920245398773005</c:v>
                </c:pt>
                <c:pt idx="483">
                  <c:v>0.70761670761670759</c:v>
                </c:pt>
                <c:pt idx="484">
                  <c:v>0.69792935444579773</c:v>
                </c:pt>
                <c:pt idx="485">
                  <c:v>0.69764560099132589</c:v>
                </c:pt>
                <c:pt idx="486">
                  <c:v>0.7023959646910467</c:v>
                </c:pt>
                <c:pt idx="487">
                  <c:v>0.7171052631578948</c:v>
                </c:pt>
                <c:pt idx="488">
                  <c:v>0.72070844686648505</c:v>
                </c:pt>
                <c:pt idx="489">
                  <c:v>0.71819425444596452</c:v>
                </c:pt>
                <c:pt idx="490">
                  <c:v>0.71409921671018273</c:v>
                </c:pt>
                <c:pt idx="491">
                  <c:v>0.69570871261378409</c:v>
                </c:pt>
                <c:pt idx="492">
                  <c:v>0.69411764705882339</c:v>
                </c:pt>
                <c:pt idx="493">
                  <c:v>0.6958762886597939</c:v>
                </c:pt>
                <c:pt idx="494">
                  <c:v>0.72693726937269365</c:v>
                </c:pt>
                <c:pt idx="495">
                  <c:v>0.73122065727699537</c:v>
                </c:pt>
                <c:pt idx="496">
                  <c:v>0.71809744779582374</c:v>
                </c:pt>
                <c:pt idx="497">
                  <c:v>0.70635838150289021</c:v>
                </c:pt>
                <c:pt idx="498">
                  <c:v>0.70795454545454539</c:v>
                </c:pt>
                <c:pt idx="499">
                  <c:v>0.71052631578947367</c:v>
                </c:pt>
                <c:pt idx="500">
                  <c:v>0.69933184855233854</c:v>
                </c:pt>
                <c:pt idx="501">
                  <c:v>0.70869565217391306</c:v>
                </c:pt>
                <c:pt idx="502">
                  <c:v>0.74785407725321884</c:v>
                </c:pt>
                <c:pt idx="503">
                  <c:v>0.74725274725274726</c:v>
                </c:pt>
                <c:pt idx="504">
                  <c:v>0.71916299559471364</c:v>
                </c:pt>
                <c:pt idx="505">
                  <c:v>0.70282485875706213</c:v>
                </c:pt>
                <c:pt idx="506">
                  <c:v>0.70114942528735635</c:v>
                </c:pt>
                <c:pt idx="507">
                  <c:v>0.7</c:v>
                </c:pt>
                <c:pt idx="508">
                  <c:v>0.72560975609756106</c:v>
                </c:pt>
                <c:pt idx="509">
                  <c:v>0.73924050632911387</c:v>
                </c:pt>
                <c:pt idx="510">
                  <c:v>0.7363184079601991</c:v>
                </c:pt>
                <c:pt idx="511">
                  <c:v>0.73992673992673996</c:v>
                </c:pt>
                <c:pt idx="512">
                  <c:v>0.74527112232030268</c:v>
                </c:pt>
                <c:pt idx="513">
                  <c:v>0.74838709677419357</c:v>
                </c:pt>
                <c:pt idx="514">
                  <c:v>0.734375</c:v>
                </c:pt>
                <c:pt idx="515">
                  <c:v>0.72763684913217619</c:v>
                </c:pt>
                <c:pt idx="516">
                  <c:v>0.72690763052208829</c:v>
                </c:pt>
                <c:pt idx="517">
                  <c:v>0.71166448230668411</c:v>
                </c:pt>
                <c:pt idx="518">
                  <c:v>0.72104607721046088</c:v>
                </c:pt>
                <c:pt idx="519">
                  <c:v>0.72527472527472536</c:v>
                </c:pt>
                <c:pt idx="520">
                  <c:v>0.72048192771084341</c:v>
                </c:pt>
                <c:pt idx="521">
                  <c:v>0.71666666666666656</c:v>
                </c:pt>
                <c:pt idx="522">
                  <c:v>0.70898203592814368</c:v>
                </c:pt>
                <c:pt idx="523">
                  <c:v>0.70415647921760394</c:v>
                </c:pt>
                <c:pt idx="524">
                  <c:v>0.70299401197604794</c:v>
                </c:pt>
                <c:pt idx="525">
                  <c:v>0.70879801734820314</c:v>
                </c:pt>
                <c:pt idx="526">
                  <c:v>0.71758664955070606</c:v>
                </c:pt>
                <c:pt idx="527">
                  <c:v>0.71482889733840305</c:v>
                </c:pt>
                <c:pt idx="528">
                  <c:v>0.70704573547589611</c:v>
                </c:pt>
                <c:pt idx="529">
                  <c:v>0.70906801007556675</c:v>
                </c:pt>
                <c:pt idx="530">
                  <c:v>0.70415647921760394</c:v>
                </c:pt>
                <c:pt idx="531">
                  <c:v>0.70503597122302153</c:v>
                </c:pt>
                <c:pt idx="532">
                  <c:v>0.69512195121951226</c:v>
                </c:pt>
                <c:pt idx="533">
                  <c:v>0.68952618453865344</c:v>
                </c:pt>
                <c:pt idx="534">
                  <c:v>0.69032258064516128</c:v>
                </c:pt>
                <c:pt idx="535">
                  <c:v>0.69181585677749358</c:v>
                </c:pt>
                <c:pt idx="536">
                  <c:v>0.7</c:v>
                </c:pt>
                <c:pt idx="537">
                  <c:v>0.71070013210039629</c:v>
                </c:pt>
                <c:pt idx="538">
                  <c:v>0.71832884097035044</c:v>
                </c:pt>
                <c:pt idx="539">
                  <c:v>0.70901639344262302</c:v>
                </c:pt>
                <c:pt idx="540">
                  <c:v>0.70375521557719045</c:v>
                </c:pt>
                <c:pt idx="541">
                  <c:v>0.70344827586206893</c:v>
                </c:pt>
                <c:pt idx="542">
                  <c:v>0.71174863387978138</c:v>
                </c:pt>
                <c:pt idx="543">
                  <c:v>0.71350613915416106</c:v>
                </c:pt>
                <c:pt idx="544">
                  <c:v>0.71232876712328774</c:v>
                </c:pt>
                <c:pt idx="545">
                  <c:v>0.71809256661991583</c:v>
                </c:pt>
                <c:pt idx="546">
                  <c:v>0.71888111888111883</c:v>
                </c:pt>
                <c:pt idx="547">
                  <c:v>0.7142857142857143</c:v>
                </c:pt>
                <c:pt idx="548">
                  <c:v>0.70380818053596617</c:v>
                </c:pt>
                <c:pt idx="549">
                  <c:v>0.6866295264623955</c:v>
                </c:pt>
                <c:pt idx="550">
                  <c:v>0.6852861035422344</c:v>
                </c:pt>
                <c:pt idx="551">
                  <c:v>0.68879668049792531</c:v>
                </c:pt>
                <c:pt idx="552">
                  <c:v>0.68724279835390945</c:v>
                </c:pt>
                <c:pt idx="553">
                  <c:v>0.68064952638700948</c:v>
                </c:pt>
                <c:pt idx="554">
                  <c:v>0.67729083665338641</c:v>
                </c:pt>
                <c:pt idx="555">
                  <c:v>0.67914438502673791</c:v>
                </c:pt>
                <c:pt idx="556">
                  <c:v>0.67098445595854916</c:v>
                </c:pt>
                <c:pt idx="557">
                  <c:v>0.66957605985037416</c:v>
                </c:pt>
                <c:pt idx="558">
                  <c:v>0.67421383647798749</c:v>
                </c:pt>
                <c:pt idx="559">
                  <c:v>0.6846625766871165</c:v>
                </c:pt>
                <c:pt idx="560">
                  <c:v>0.69390243902439031</c:v>
                </c:pt>
                <c:pt idx="561">
                  <c:v>0.70644391408114549</c:v>
                </c:pt>
                <c:pt idx="562">
                  <c:v>0.71901840490797542</c:v>
                </c:pt>
                <c:pt idx="563">
                  <c:v>0.72649572649572658</c:v>
                </c:pt>
                <c:pt idx="564">
                  <c:v>0.72989195678271312</c:v>
                </c:pt>
                <c:pt idx="565">
                  <c:v>0.72376357056694818</c:v>
                </c:pt>
                <c:pt idx="566">
                  <c:v>0.69653524492234176</c:v>
                </c:pt>
                <c:pt idx="567">
                  <c:v>0.68452380952380953</c:v>
                </c:pt>
                <c:pt idx="568">
                  <c:v>0.6741573033707865</c:v>
                </c:pt>
                <c:pt idx="569">
                  <c:v>0.6839622641509433</c:v>
                </c:pt>
                <c:pt idx="570">
                  <c:v>0.67425149700598808</c:v>
                </c:pt>
                <c:pt idx="571">
                  <c:v>0.66707021791767551</c:v>
                </c:pt>
                <c:pt idx="572">
                  <c:v>0.66586826347305383</c:v>
                </c:pt>
                <c:pt idx="573">
                  <c:v>0.67026378896882488</c:v>
                </c:pt>
                <c:pt idx="574">
                  <c:v>0.66908212560386482</c:v>
                </c:pt>
                <c:pt idx="575">
                  <c:v>0.6508728179551122</c:v>
                </c:pt>
                <c:pt idx="576">
                  <c:v>0.64312736443883978</c:v>
                </c:pt>
                <c:pt idx="577">
                  <c:v>0.65819567979669624</c:v>
                </c:pt>
                <c:pt idx="578">
                  <c:v>0.65433673469387754</c:v>
                </c:pt>
                <c:pt idx="579">
                  <c:v>0.65303593556381656</c:v>
                </c:pt>
                <c:pt idx="580">
                  <c:v>0.65551425030978927</c:v>
                </c:pt>
                <c:pt idx="581">
                  <c:v>0.65244667503136766</c:v>
                </c:pt>
                <c:pt idx="582">
                  <c:v>0.65244667503136766</c:v>
                </c:pt>
                <c:pt idx="583">
                  <c:v>0.64076433121019116</c:v>
                </c:pt>
                <c:pt idx="584">
                  <c:v>0.63387297633872974</c:v>
                </c:pt>
                <c:pt idx="585">
                  <c:v>0.63843236409608084</c:v>
                </c:pt>
                <c:pt idx="586">
                  <c:v>0.64532650448143414</c:v>
                </c:pt>
                <c:pt idx="587">
                  <c:v>0.65217391304347816</c:v>
                </c:pt>
                <c:pt idx="588">
                  <c:v>0.65565438373570517</c:v>
                </c:pt>
                <c:pt idx="589">
                  <c:v>0.64765525982256023</c:v>
                </c:pt>
                <c:pt idx="590">
                  <c:v>0.65228113440197288</c:v>
                </c:pt>
                <c:pt idx="591">
                  <c:v>0.65006226650062271</c:v>
                </c:pt>
                <c:pt idx="592">
                  <c:v>0.64153275648949326</c:v>
                </c:pt>
                <c:pt idx="593">
                  <c:v>0.64025157232704399</c:v>
                </c:pt>
                <c:pt idx="594">
                  <c:v>0.63544303797468349</c:v>
                </c:pt>
                <c:pt idx="595">
                  <c:v>0.65303430079155678</c:v>
                </c:pt>
                <c:pt idx="596">
                  <c:v>0.64054054054054055</c:v>
                </c:pt>
                <c:pt idx="597">
                  <c:v>0.63130659767141006</c:v>
                </c:pt>
                <c:pt idx="598">
                  <c:v>0.64960629921259849</c:v>
                </c:pt>
                <c:pt idx="599">
                  <c:v>0.65100671140939592</c:v>
                </c:pt>
                <c:pt idx="600">
                  <c:v>0.66666666666666674</c:v>
                </c:pt>
                <c:pt idx="601">
                  <c:v>0.68130311614730876</c:v>
                </c:pt>
                <c:pt idx="602">
                  <c:v>0.68489208633093523</c:v>
                </c:pt>
                <c:pt idx="603">
                  <c:v>0.69197080291970814</c:v>
                </c:pt>
                <c:pt idx="604">
                  <c:v>0.69122257053291536</c:v>
                </c:pt>
                <c:pt idx="605">
                  <c:v>0.69951534733441034</c:v>
                </c:pt>
                <c:pt idx="606">
                  <c:v>0.71601208459214505</c:v>
                </c:pt>
                <c:pt idx="607">
                  <c:v>0.72753209700427957</c:v>
                </c:pt>
                <c:pt idx="608">
                  <c:v>0.72459499263622973</c:v>
                </c:pt>
                <c:pt idx="609">
                  <c:v>0.72659732540861799</c:v>
                </c:pt>
                <c:pt idx="610">
                  <c:v>0.71021021021021025</c:v>
                </c:pt>
                <c:pt idx="611">
                  <c:v>0.70454545454545459</c:v>
                </c:pt>
                <c:pt idx="612">
                  <c:v>0.71583850931677018</c:v>
                </c:pt>
                <c:pt idx="613">
                  <c:v>0.72567783094098881</c:v>
                </c:pt>
                <c:pt idx="614">
                  <c:v>0.72176759410801961</c:v>
                </c:pt>
                <c:pt idx="615">
                  <c:v>0.74613003095975239</c:v>
                </c:pt>
                <c:pt idx="616">
                  <c:v>0.75111111111111117</c:v>
                </c:pt>
                <c:pt idx="617">
                  <c:v>0.74483775811209429</c:v>
                </c:pt>
                <c:pt idx="618">
                  <c:v>0.7356495468277946</c:v>
                </c:pt>
                <c:pt idx="619">
                  <c:v>0.72755417956656354</c:v>
                </c:pt>
                <c:pt idx="620">
                  <c:v>0.72727272727272729</c:v>
                </c:pt>
                <c:pt idx="621">
                  <c:v>0.72302737520128824</c:v>
                </c:pt>
                <c:pt idx="622">
                  <c:v>0.72903225806451599</c:v>
                </c:pt>
                <c:pt idx="623">
                  <c:v>0.72845528455284558</c:v>
                </c:pt>
                <c:pt idx="624">
                  <c:v>0.7325581395348838</c:v>
                </c:pt>
                <c:pt idx="625">
                  <c:v>0.74742268041237103</c:v>
                </c:pt>
                <c:pt idx="626">
                  <c:v>0.7541254125412542</c:v>
                </c:pt>
                <c:pt idx="627">
                  <c:v>0.73719008264462815</c:v>
                </c:pt>
                <c:pt idx="628">
                  <c:v>0.71713810316139759</c:v>
                </c:pt>
                <c:pt idx="629">
                  <c:v>0.72184300341296936</c:v>
                </c:pt>
                <c:pt idx="630">
                  <c:v>0.72436974789915953</c:v>
                </c:pt>
                <c:pt idx="631">
                  <c:v>0.72483221476510074</c:v>
                </c:pt>
                <c:pt idx="632">
                  <c:v>0.71144278606965172</c:v>
                </c:pt>
                <c:pt idx="633">
                  <c:v>0.71269841269841272</c:v>
                </c:pt>
                <c:pt idx="634">
                  <c:v>0.71517996870109557</c:v>
                </c:pt>
                <c:pt idx="635">
                  <c:v>0.70569620253164556</c:v>
                </c:pt>
                <c:pt idx="636">
                  <c:v>0.70032051282051277</c:v>
                </c:pt>
                <c:pt idx="637">
                  <c:v>0.70334928229665084</c:v>
                </c:pt>
                <c:pt idx="638">
                  <c:v>0.69266770670826838</c:v>
                </c:pt>
                <c:pt idx="639">
                  <c:v>0.68562874251497008</c:v>
                </c:pt>
                <c:pt idx="640">
                  <c:v>0.67999999999999994</c:v>
                </c:pt>
                <c:pt idx="641">
                  <c:v>0.6784660766961651</c:v>
                </c:pt>
                <c:pt idx="642">
                  <c:v>0.68195266272189359</c:v>
                </c:pt>
                <c:pt idx="643">
                  <c:v>0.66616084977238232</c:v>
                </c:pt>
                <c:pt idx="644">
                  <c:v>0.66407465007776045</c:v>
                </c:pt>
                <c:pt idx="645">
                  <c:v>0.66978193146417442</c:v>
                </c:pt>
                <c:pt idx="646">
                  <c:v>0.66774193548387095</c:v>
                </c:pt>
                <c:pt idx="647">
                  <c:v>0.66077170418006437</c:v>
                </c:pt>
                <c:pt idx="648">
                  <c:v>0.66719242902208209</c:v>
                </c:pt>
                <c:pt idx="649">
                  <c:v>0.67197452229299359</c:v>
                </c:pt>
                <c:pt idx="650">
                  <c:v>0.6618819776714514</c:v>
                </c:pt>
                <c:pt idx="651">
                  <c:v>0.66666666666666663</c:v>
                </c:pt>
                <c:pt idx="652">
                  <c:v>0.67449139280125192</c:v>
                </c:pt>
                <c:pt idx="653">
                  <c:v>0.68656716417910446</c:v>
                </c:pt>
                <c:pt idx="654">
                  <c:v>0.68571428571428561</c:v>
                </c:pt>
                <c:pt idx="655">
                  <c:v>0.69774436090225556</c:v>
                </c:pt>
                <c:pt idx="656">
                  <c:v>0.6843702579666161</c:v>
                </c:pt>
                <c:pt idx="657">
                  <c:v>0.67746913580246904</c:v>
                </c:pt>
                <c:pt idx="658">
                  <c:v>0.69687499999999991</c:v>
                </c:pt>
                <c:pt idx="659">
                  <c:v>0.66466165413533829</c:v>
                </c:pt>
                <c:pt idx="660">
                  <c:v>0.65290519877675834</c:v>
                </c:pt>
                <c:pt idx="661">
                  <c:v>0.68035190615835772</c:v>
                </c:pt>
                <c:pt idx="662">
                  <c:v>0.71552975326560231</c:v>
                </c:pt>
                <c:pt idx="663">
                  <c:v>0.67431850789096126</c:v>
                </c:pt>
                <c:pt idx="664">
                  <c:v>0.66089466089466098</c:v>
                </c:pt>
                <c:pt idx="665">
                  <c:v>0.6633663366336634</c:v>
                </c:pt>
                <c:pt idx="666">
                  <c:v>0.65363128491620104</c:v>
                </c:pt>
                <c:pt idx="667">
                  <c:v>0.65594405594405591</c:v>
                </c:pt>
                <c:pt idx="668">
                  <c:v>0.66484268125855006</c:v>
                </c:pt>
                <c:pt idx="669">
                  <c:v>0.61936936936936926</c:v>
                </c:pt>
                <c:pt idx="670">
                  <c:v>0.5678610206297503</c:v>
                </c:pt>
                <c:pt idx="671">
                  <c:v>0.65954922894424672</c:v>
                </c:pt>
                <c:pt idx="672">
                  <c:v>0.62285012285012287</c:v>
                </c:pt>
                <c:pt idx="673">
                  <c:v>0.60643564356435642</c:v>
                </c:pt>
                <c:pt idx="674">
                  <c:v>0.59263657957244653</c:v>
                </c:pt>
                <c:pt idx="675">
                  <c:v>0.56972586412395709</c:v>
                </c:pt>
                <c:pt idx="676">
                  <c:v>0.56575682382133985</c:v>
                </c:pt>
                <c:pt idx="677">
                  <c:v>0.64133333333333331</c:v>
                </c:pt>
                <c:pt idx="678">
                  <c:v>0.66572637517630462</c:v>
                </c:pt>
                <c:pt idx="679">
                  <c:v>0.69908814589665647</c:v>
                </c:pt>
                <c:pt idx="680">
                  <c:v>0.67194928684627586</c:v>
                </c:pt>
                <c:pt idx="681">
                  <c:v>0.66772655007949133</c:v>
                </c:pt>
                <c:pt idx="682">
                  <c:v>0.69145569620253167</c:v>
                </c:pt>
                <c:pt idx="683">
                  <c:v>0.6609105180533752</c:v>
                </c:pt>
                <c:pt idx="684">
                  <c:v>0.69279999999999997</c:v>
                </c:pt>
                <c:pt idx="685">
                  <c:v>0.68769716088328081</c:v>
                </c:pt>
                <c:pt idx="686">
                  <c:v>0.69537480063795865</c:v>
                </c:pt>
                <c:pt idx="687">
                  <c:v>0.7056</c:v>
                </c:pt>
                <c:pt idx="688">
                  <c:v>0.70909090909090911</c:v>
                </c:pt>
                <c:pt idx="689">
                  <c:v>0.6998394863563403</c:v>
                </c:pt>
                <c:pt idx="690">
                  <c:v>0.71880199667221301</c:v>
                </c:pt>
                <c:pt idx="691">
                  <c:v>0.71201413427561844</c:v>
                </c:pt>
                <c:pt idx="692">
                  <c:v>0.68374558303886923</c:v>
                </c:pt>
                <c:pt idx="693">
                  <c:v>0.67657342657342667</c:v>
                </c:pt>
                <c:pt idx="694">
                  <c:v>0.74324324324324331</c:v>
                </c:pt>
                <c:pt idx="695">
                  <c:v>0.8065573770491804</c:v>
                </c:pt>
                <c:pt idx="696">
                  <c:v>0.86699507389162567</c:v>
                </c:pt>
                <c:pt idx="697">
                  <c:v>0.83739837398373984</c:v>
                </c:pt>
                <c:pt idx="698">
                  <c:v>0.8159203980099502</c:v>
                </c:pt>
                <c:pt idx="699">
                  <c:v>0.82890365448504988</c:v>
                </c:pt>
                <c:pt idx="700">
                  <c:v>0.79411764705882348</c:v>
                </c:pt>
                <c:pt idx="701">
                  <c:v>0.78434782608695652</c:v>
                </c:pt>
                <c:pt idx="702">
                  <c:v>0.78472222222222221</c:v>
                </c:pt>
                <c:pt idx="703">
                  <c:v>0.74999999999999989</c:v>
                </c:pt>
                <c:pt idx="704">
                  <c:v>0.76091081593927901</c:v>
                </c:pt>
                <c:pt idx="705">
                  <c:v>0.76908752327746732</c:v>
                </c:pt>
                <c:pt idx="706">
                  <c:v>0.78793774319066145</c:v>
                </c:pt>
                <c:pt idx="707">
                  <c:v>0.75238095238095237</c:v>
                </c:pt>
                <c:pt idx="708">
                  <c:v>0.70363288718929251</c:v>
                </c:pt>
                <c:pt idx="709">
                  <c:v>0.71206225680933855</c:v>
                </c:pt>
                <c:pt idx="710">
                  <c:v>0.74760994263862335</c:v>
                </c:pt>
                <c:pt idx="711">
                  <c:v>0.76107899807321766</c:v>
                </c:pt>
                <c:pt idx="712">
                  <c:v>0.7435897435897435</c:v>
                </c:pt>
                <c:pt idx="713">
                  <c:v>0.78486055776892438</c:v>
                </c:pt>
                <c:pt idx="714">
                  <c:v>0.77618069815195068</c:v>
                </c:pt>
                <c:pt idx="715">
                  <c:v>0.76171079429735233</c:v>
                </c:pt>
                <c:pt idx="716">
                  <c:v>0.77066115702479343</c:v>
                </c:pt>
                <c:pt idx="717">
                  <c:v>0.79694323144104795</c:v>
                </c:pt>
                <c:pt idx="718">
                  <c:v>0.76718403547671843</c:v>
                </c:pt>
                <c:pt idx="719">
                  <c:v>0.75161987041036715</c:v>
                </c:pt>
                <c:pt idx="720">
                  <c:v>0.7610993657505285</c:v>
                </c:pt>
                <c:pt idx="721">
                  <c:v>0.76701030927835057</c:v>
                </c:pt>
                <c:pt idx="722">
                  <c:v>0.81649484536082484</c:v>
                </c:pt>
                <c:pt idx="723">
                  <c:v>0.85403050108932466</c:v>
                </c:pt>
                <c:pt idx="724">
                  <c:v>0.78646934460887952</c:v>
                </c:pt>
                <c:pt idx="725">
                  <c:v>0.82273603082851621</c:v>
                </c:pt>
                <c:pt idx="726">
                  <c:v>0.85714285714285698</c:v>
                </c:pt>
                <c:pt idx="727">
                  <c:v>0.88929889298892995</c:v>
                </c:pt>
                <c:pt idx="728">
                  <c:v>0.8756855575868373</c:v>
                </c:pt>
                <c:pt idx="729">
                  <c:v>0.85875706214689262</c:v>
                </c:pt>
                <c:pt idx="730">
                  <c:v>0.85501858736059477</c:v>
                </c:pt>
                <c:pt idx="731">
                  <c:v>0.87918215613382911</c:v>
                </c:pt>
                <c:pt idx="732">
                  <c:v>0.88439306358381498</c:v>
                </c:pt>
                <c:pt idx="733">
                  <c:v>0.87058823529411777</c:v>
                </c:pt>
                <c:pt idx="734">
                  <c:v>0.88142292490118579</c:v>
                </c:pt>
                <c:pt idx="735">
                  <c:v>0.8877551020408162</c:v>
                </c:pt>
                <c:pt idx="736">
                  <c:v>0.90126050420168069</c:v>
                </c:pt>
                <c:pt idx="737">
                  <c:v>0.90625</c:v>
                </c:pt>
                <c:pt idx="738">
                  <c:v>0.91543340380549676</c:v>
                </c:pt>
                <c:pt idx="739">
                  <c:v>0.90191897654584219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70C5-C743-A536-D809FFC1AD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4928384"/>
        <c:axId val="104929920"/>
      </c:scatterChart>
      <c:valAx>
        <c:axId val="104928384"/>
        <c:scaling>
          <c:orientation val="minMax"/>
          <c:max val="2016"/>
          <c:min val="1953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900"/>
            </a:pPr>
            <a:endParaRPr lang="en-US"/>
          </a:p>
        </c:txPr>
        <c:crossAx val="104929920"/>
        <c:crosses val="autoZero"/>
        <c:crossBetween val="midCat"/>
        <c:majorUnit val="3"/>
      </c:valAx>
      <c:valAx>
        <c:axId val="104929920"/>
        <c:scaling>
          <c:orientation val="minMax"/>
          <c:min val="0.5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/>
                  <a:t>Ratio</a:t>
                </a:r>
              </a:p>
            </c:rich>
          </c:tx>
          <c:layout>
            <c:manualLayout>
              <c:xMode val="edge"/>
              <c:yMode val="edge"/>
              <c:x val="1.519485269683463E-2"/>
              <c:y val="0.39799525018654014"/>
            </c:manualLayout>
          </c:layout>
          <c:overlay val="0"/>
        </c:title>
        <c:numFmt formatCode="#,##0.0" sourceLinked="0"/>
        <c:majorTickMark val="out"/>
        <c:minorTickMark val="none"/>
        <c:tickLblPos val="nextTo"/>
        <c:crossAx val="104928384"/>
        <c:crosses val="autoZero"/>
        <c:crossBetween val="midCat"/>
        <c:majorUnit val="0.1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'Figure 2.6'!$B$1</c:f>
              <c:strCache>
                <c:ptCount val="1"/>
                <c:pt idx="0">
                  <c:v>Private issuers</c:v>
                </c:pt>
              </c:strCache>
            </c:strRef>
          </c:tx>
          <c:spPr>
            <a:solidFill>
              <a:srgbClr val="0B5B7F"/>
            </a:solidFill>
          </c:spPr>
          <c:invertIfNegative val="0"/>
          <c:cat>
            <c:numRef>
              <c:f>'Figure 2.6'!$A$2:$A$38</c:f>
              <c:numCache>
                <c:formatCode>General</c:formatCode>
                <c:ptCount val="3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</c:numCache>
            </c:numRef>
          </c:cat>
          <c:val>
            <c:numRef>
              <c:f>'Figure 2.6'!$B$2:$B$38</c:f>
              <c:numCache>
                <c:formatCode>General</c:formatCode>
                <c:ptCount val="37"/>
                <c:pt idx="16">
                  <c:v>278.2</c:v>
                </c:pt>
                <c:pt idx="17">
                  <c:v>326.3</c:v>
                </c:pt>
                <c:pt idx="18">
                  <c:v>406.2</c:v>
                </c:pt>
                <c:pt idx="19">
                  <c:v>563</c:v>
                </c:pt>
                <c:pt idx="20">
                  <c:v>592.5</c:v>
                </c:pt>
                <c:pt idx="21">
                  <c:v>659.1</c:v>
                </c:pt>
                <c:pt idx="22">
                  <c:v>773.4</c:v>
                </c:pt>
                <c:pt idx="23">
                  <c:v>870.6</c:v>
                </c:pt>
                <c:pt idx="24">
                  <c:v>1060.5999999999999</c:v>
                </c:pt>
                <c:pt idx="25">
                  <c:v>1443.7</c:v>
                </c:pt>
                <c:pt idx="26">
                  <c:v>2131.3000000000002</c:v>
                </c:pt>
                <c:pt idx="27">
                  <c:v>2767.5</c:v>
                </c:pt>
                <c:pt idx="28">
                  <c:v>2947.6</c:v>
                </c:pt>
                <c:pt idx="29">
                  <c:v>2619</c:v>
                </c:pt>
                <c:pt idx="30">
                  <c:v>2249.3000000000002</c:v>
                </c:pt>
                <c:pt idx="31">
                  <c:v>1921.5</c:v>
                </c:pt>
                <c:pt idx="32">
                  <c:v>1702.9</c:v>
                </c:pt>
                <c:pt idx="33">
                  <c:v>1492.4</c:v>
                </c:pt>
                <c:pt idx="34">
                  <c:v>1356.1</c:v>
                </c:pt>
                <c:pt idx="35">
                  <c:v>1321.4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B69-4446-9766-AE07AFB07A76}"/>
            </c:ext>
          </c:extLst>
        </c:ser>
        <c:ser>
          <c:idx val="1"/>
          <c:order val="1"/>
          <c:tx>
            <c:strRef>
              <c:f>'Figure 2.6'!$C$1</c:f>
              <c:strCache>
                <c:ptCount val="1"/>
                <c:pt idx="0">
                  <c:v>Federal agencies</c:v>
                </c:pt>
              </c:strCache>
            </c:strRef>
          </c:tx>
          <c:invertIfNegative val="0"/>
          <c:cat>
            <c:numRef>
              <c:f>'Figure 2.6'!$A$2:$A$38</c:f>
              <c:numCache>
                <c:formatCode>General</c:formatCode>
                <c:ptCount val="3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</c:numCache>
            </c:numRef>
          </c:cat>
          <c:val>
            <c:numRef>
              <c:f>'Figure 2.6'!$C$2:$C$38</c:f>
              <c:numCache>
                <c:formatCode>0.0</c:formatCode>
                <c:ptCount val="37"/>
                <c:pt idx="0">
                  <c:v>94.8</c:v>
                </c:pt>
                <c:pt idx="1">
                  <c:v>114</c:v>
                </c:pt>
                <c:pt idx="2">
                  <c:v>129</c:v>
                </c:pt>
                <c:pt idx="3">
                  <c:v>178.5</c:v>
                </c:pt>
                <c:pt idx="4">
                  <c:v>244.9</c:v>
                </c:pt>
                <c:pt idx="5">
                  <c:v>289</c:v>
                </c:pt>
                <c:pt idx="6">
                  <c:v>368.9</c:v>
                </c:pt>
                <c:pt idx="7">
                  <c:v>531.6</c:v>
                </c:pt>
                <c:pt idx="8">
                  <c:v>670.4</c:v>
                </c:pt>
                <c:pt idx="9">
                  <c:v>745.3</c:v>
                </c:pt>
                <c:pt idx="10">
                  <c:v>869.5</c:v>
                </c:pt>
                <c:pt idx="11">
                  <c:v>1019.9</c:v>
                </c:pt>
                <c:pt idx="12">
                  <c:v>1156.5</c:v>
                </c:pt>
                <c:pt idx="13">
                  <c:v>1272</c:v>
                </c:pt>
                <c:pt idx="14">
                  <c:v>1355.6</c:v>
                </c:pt>
                <c:pt idx="15">
                  <c:v>1472.1</c:v>
                </c:pt>
                <c:pt idx="16">
                  <c:v>1570.3</c:v>
                </c:pt>
                <c:pt idx="17">
                  <c:v>1711.4</c:v>
                </c:pt>
                <c:pt idx="18">
                  <c:v>1825.8</c:v>
                </c:pt>
                <c:pt idx="19">
                  <c:v>2018.4</c:v>
                </c:pt>
                <c:pt idx="20">
                  <c:v>2234.6999999999998</c:v>
                </c:pt>
                <c:pt idx="21">
                  <c:v>2493.1999999999998</c:v>
                </c:pt>
                <c:pt idx="22">
                  <c:v>2831.8</c:v>
                </c:pt>
                <c:pt idx="23">
                  <c:v>3158.6</c:v>
                </c:pt>
                <c:pt idx="24">
                  <c:v>3326.7</c:v>
                </c:pt>
                <c:pt idx="25">
                  <c:v>3374.6</c:v>
                </c:pt>
                <c:pt idx="26">
                  <c:v>3548.5</c:v>
                </c:pt>
                <c:pt idx="27">
                  <c:v>3841.1</c:v>
                </c:pt>
                <c:pt idx="28">
                  <c:v>4464.3999999999996</c:v>
                </c:pt>
                <c:pt idx="29">
                  <c:v>4961.3999999999996</c:v>
                </c:pt>
                <c:pt idx="30">
                  <c:v>5376.7</c:v>
                </c:pt>
                <c:pt idx="31">
                  <c:v>1139.5</c:v>
                </c:pt>
                <c:pt idx="32">
                  <c:v>1304.8</c:v>
                </c:pt>
                <c:pt idx="33">
                  <c:v>1437</c:v>
                </c:pt>
                <c:pt idx="34">
                  <c:v>1569.4</c:v>
                </c:pt>
                <c:pt idx="35">
                  <c:v>1585.8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B69-4446-9766-AE07AFB07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5167872"/>
        <c:axId val="107025152"/>
      </c:barChart>
      <c:catAx>
        <c:axId val="105167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/>
          <a:lstStyle/>
          <a:p>
            <a:pPr>
              <a:defRPr/>
            </a:pPr>
            <a:endParaRPr lang="en-US"/>
          </a:p>
        </c:txPr>
        <c:crossAx val="107025152"/>
        <c:crosses val="autoZero"/>
        <c:auto val="1"/>
        <c:lblAlgn val="ctr"/>
        <c:lblOffset val="100"/>
        <c:tickLblSkip val="3"/>
        <c:noMultiLvlLbl val="0"/>
      </c:catAx>
      <c:valAx>
        <c:axId val="10702515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$ billion</a:t>
                </a:r>
              </a:p>
            </c:rich>
          </c:tx>
          <c:layout>
            <c:manualLayout>
              <c:xMode val="edge"/>
              <c:yMode val="edge"/>
              <c:x val="1.0548523206751054E-2"/>
              <c:y val="0.3796182295394893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1051678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5952357221170136"/>
          <c:y val="0.17247602004294918"/>
          <c:w val="0.20036213827701918"/>
          <c:h val="0.11540276783583871"/>
        </c:manualLayout>
      </c:layout>
      <c:overlay val="0"/>
      <c:spPr>
        <a:ln>
          <a:solidFill>
            <a:sysClr val="windowText" lastClr="000000"/>
          </a:solidFill>
        </a:ln>
      </c:spPr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2BE09B-0075-49B4-A514-6377E2626A82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D23197-F5D1-40B8-B08E-8C787877750A}">
      <dgm:prSet phldrT="[Text]"/>
      <dgm:spPr>
        <a:solidFill>
          <a:srgbClr val="08425C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Asset Classes</a:t>
          </a:r>
        </a:p>
      </dgm:t>
    </dgm:pt>
    <dgm:pt modelId="{F9764D7A-FFA5-40E1-A48F-32D5ABA54130}" type="parTrans" cxnId="{2619F4E0-79E0-4E56-8A73-17742A3AEC1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03EFA2A1-E107-4C00-8276-5BC945BA5462}" type="sibTrans" cxnId="{2619F4E0-79E0-4E56-8A73-17742A3AEC1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7EB53F8B-7B12-4445-8327-AB9DAE413F24}">
      <dgm:prSet phldrT="[Text]" custT="1"/>
      <dgm:spPr>
        <a:solidFill>
          <a:srgbClr val="0B5B7F"/>
        </a:solidFill>
      </dgm:spPr>
      <dgm:t>
        <a:bodyPr/>
        <a:lstStyle/>
        <a:p>
          <a:r>
            <a:rPr lang="en-US" sz="2000" b="1">
              <a:solidFill>
                <a:schemeClr val="bg1"/>
              </a:solidFill>
            </a:rPr>
            <a:t>Common Stock</a:t>
          </a:r>
          <a:endParaRPr lang="en-US" sz="2000" b="1" dirty="0">
            <a:solidFill>
              <a:schemeClr val="bg1"/>
            </a:solidFill>
          </a:endParaRPr>
        </a:p>
      </dgm:t>
    </dgm:pt>
    <dgm:pt modelId="{5612F7A7-F782-42B7-BA05-A6068004E2E6}" type="parTrans" cxnId="{134E6F04-2E6F-424C-A34B-862F4028BE3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320A421E-2901-4AD3-95E6-D36462461D56}" type="sibTrans" cxnId="{134E6F04-2E6F-424C-A34B-862F4028BE3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80C236C-9816-4585-B127-9FFFCE5AA081}">
      <dgm:prSet phldrT="[Text]" custT="1"/>
      <dgm:spPr>
        <a:solidFill>
          <a:srgbClr val="0B5B7F"/>
        </a:solidFill>
      </dgm:spPr>
      <dgm:t>
        <a:bodyPr/>
        <a:lstStyle/>
        <a:p>
          <a:pPr algn="ctr"/>
          <a:r>
            <a:rPr lang="en-US" sz="2000" b="1" dirty="0">
              <a:solidFill>
                <a:schemeClr val="bg1"/>
              </a:solidFill>
            </a:rPr>
            <a:t>Fixed Income Securities</a:t>
          </a:r>
          <a:r>
            <a:rPr lang="en-US" sz="1700" dirty="0">
              <a:solidFill>
                <a:schemeClr val="bg1"/>
              </a:solidFill>
            </a:rPr>
            <a:t> </a:t>
          </a:r>
        </a:p>
      </dgm:t>
    </dgm:pt>
    <dgm:pt modelId="{8EF96F08-D0C9-4472-AC99-D74892E7624D}" type="parTrans" cxnId="{1C8F850B-78C1-487A-B1D2-EA0B4FD8587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E365D3C-F9AA-4055-9A78-00500A18D97F}" type="sibTrans" cxnId="{1C8F850B-78C1-487A-B1D2-EA0B4FD8587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25CE3679-E28E-4CB8-8C96-222B5929D787}">
      <dgm:prSet phldrT="[Text]" custT="1"/>
      <dgm:spPr>
        <a:solidFill>
          <a:srgbClr val="0B5B7F"/>
        </a:solidFill>
      </dgm:spPr>
      <dgm:t>
        <a:bodyPr/>
        <a:lstStyle/>
        <a:p>
          <a:r>
            <a:rPr lang="en-US" sz="2000" b="1" dirty="0">
              <a:solidFill>
                <a:schemeClr val="bg1"/>
              </a:solidFill>
            </a:rPr>
            <a:t>Derivative Securities</a:t>
          </a:r>
        </a:p>
      </dgm:t>
    </dgm:pt>
    <dgm:pt modelId="{422DA54C-851F-43AE-AB5D-2BBF98614EAF}" type="parTrans" cxnId="{C9B6710A-6DEE-4BAF-A57E-E4AC89508FEE}">
      <dgm:prSet/>
      <dgm:spPr/>
      <dgm:t>
        <a:bodyPr/>
        <a:lstStyle/>
        <a:p>
          <a:endParaRPr lang="en-US" dirty="0">
            <a:solidFill>
              <a:schemeClr val="bg1"/>
            </a:solidFill>
          </a:endParaRPr>
        </a:p>
      </dgm:t>
    </dgm:pt>
    <dgm:pt modelId="{425BD8BC-E281-4149-8EF7-5729085103DF}" type="sibTrans" cxnId="{C9B6710A-6DEE-4BAF-A57E-E4AC89508FE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28470926-5969-44E7-BEA7-0D89EE61F09F}">
      <dgm:prSet phldrT="[Text]" custT="1"/>
      <dgm:spPr>
        <a:solidFill>
          <a:srgbClr val="0B5B7F"/>
        </a:solidFill>
      </dgm:spPr>
      <dgm:t>
        <a:bodyPr/>
        <a:lstStyle/>
        <a:p>
          <a:pPr algn="ctr"/>
          <a:r>
            <a:rPr lang="en-US" sz="1800" dirty="0">
              <a:solidFill>
                <a:schemeClr val="bg1"/>
              </a:solidFill>
            </a:rPr>
            <a:t>Money Market</a:t>
          </a:r>
        </a:p>
      </dgm:t>
    </dgm:pt>
    <dgm:pt modelId="{41097786-ADF4-47CC-832E-10BC650BC4DD}" type="parTrans" cxnId="{CD9422A3-AC34-486F-AED2-B6BC023C427A}">
      <dgm:prSet/>
      <dgm:spPr/>
      <dgm:t>
        <a:bodyPr/>
        <a:lstStyle/>
        <a:p>
          <a:endParaRPr lang="en-US"/>
        </a:p>
      </dgm:t>
    </dgm:pt>
    <dgm:pt modelId="{6D7188AE-05AC-4010-B429-E658924B6B5F}" type="sibTrans" cxnId="{CD9422A3-AC34-486F-AED2-B6BC023C427A}">
      <dgm:prSet/>
      <dgm:spPr/>
      <dgm:t>
        <a:bodyPr/>
        <a:lstStyle/>
        <a:p>
          <a:endParaRPr lang="en-US"/>
        </a:p>
      </dgm:t>
    </dgm:pt>
    <dgm:pt modelId="{BB3E26D2-5678-4095-A4C4-074C36F23E11}">
      <dgm:prSet phldrT="[Text]" custT="1"/>
      <dgm:spPr>
        <a:solidFill>
          <a:srgbClr val="0B5B7F"/>
        </a:solidFill>
      </dgm:spPr>
      <dgm:t>
        <a:bodyPr/>
        <a:lstStyle/>
        <a:p>
          <a:pPr algn="ctr"/>
          <a:r>
            <a:rPr lang="en-US" sz="1800" dirty="0">
              <a:solidFill>
                <a:schemeClr val="bg1"/>
              </a:solidFill>
            </a:rPr>
            <a:t>Bond Market</a:t>
          </a:r>
        </a:p>
      </dgm:t>
    </dgm:pt>
    <dgm:pt modelId="{DB3C5BCE-BE06-4D80-BDE8-07188CEE2CBB}" type="parTrans" cxnId="{8A94B559-A056-4B42-8F5E-E6BC6036E1D1}">
      <dgm:prSet/>
      <dgm:spPr/>
      <dgm:t>
        <a:bodyPr/>
        <a:lstStyle/>
        <a:p>
          <a:endParaRPr lang="en-US"/>
        </a:p>
      </dgm:t>
    </dgm:pt>
    <dgm:pt modelId="{CE5447A3-318B-4E53-8FF2-F05F8C81C47C}" type="sibTrans" cxnId="{8A94B559-A056-4B42-8F5E-E6BC6036E1D1}">
      <dgm:prSet/>
      <dgm:spPr/>
      <dgm:t>
        <a:bodyPr/>
        <a:lstStyle/>
        <a:p>
          <a:endParaRPr lang="en-US"/>
        </a:p>
      </dgm:t>
    </dgm:pt>
    <dgm:pt modelId="{3C3E8421-0061-4A1B-8583-471F3808CA8F}">
      <dgm:prSet phldrT="[Text]" custT="1"/>
      <dgm:spPr>
        <a:solidFill>
          <a:srgbClr val="0B5B7F"/>
        </a:solidFill>
      </dgm:spPr>
      <dgm:t>
        <a:bodyPr/>
        <a:lstStyle/>
        <a:p>
          <a:pPr algn="ctr"/>
          <a:r>
            <a:rPr lang="en-US" sz="1800" dirty="0">
              <a:solidFill>
                <a:schemeClr val="bg1"/>
              </a:solidFill>
            </a:rPr>
            <a:t>Preferred Stock</a:t>
          </a:r>
        </a:p>
      </dgm:t>
    </dgm:pt>
    <dgm:pt modelId="{2FF22FA5-509A-4122-A729-E85E3F3A511C}" type="parTrans" cxnId="{D4C7A698-859A-49E4-9957-F3D5C47B9C9B}">
      <dgm:prSet/>
      <dgm:spPr/>
      <dgm:t>
        <a:bodyPr/>
        <a:lstStyle/>
        <a:p>
          <a:endParaRPr lang="en-US"/>
        </a:p>
      </dgm:t>
    </dgm:pt>
    <dgm:pt modelId="{C0D55E3E-8D16-4F52-8F02-6899D1D61AF7}" type="sibTrans" cxnId="{D4C7A698-859A-49E4-9957-F3D5C47B9C9B}">
      <dgm:prSet/>
      <dgm:spPr/>
      <dgm:t>
        <a:bodyPr/>
        <a:lstStyle/>
        <a:p>
          <a:endParaRPr lang="en-US"/>
        </a:p>
      </dgm:t>
    </dgm:pt>
    <dgm:pt modelId="{870CB70C-63FF-47E5-B0C7-5C256B3669EE}" type="pres">
      <dgm:prSet presAssocID="{C82BE09B-0075-49B4-A514-6377E2626A8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269D6C-A2C7-4FCE-B10B-D2CB0C13AC9D}" type="pres">
      <dgm:prSet presAssocID="{7DD23197-F5D1-40B8-B08E-8C787877750A}" presName="centerShape" presStyleLbl="node0" presStyleIdx="0" presStyleCnt="1" custLinFactNeighborX="-2510" custLinFactNeighborY="-7384"/>
      <dgm:spPr/>
      <dgm:t>
        <a:bodyPr/>
        <a:lstStyle/>
        <a:p>
          <a:endParaRPr lang="en-US"/>
        </a:p>
      </dgm:t>
    </dgm:pt>
    <dgm:pt modelId="{9FF94C59-D3E7-4740-8AE3-A2299F4F04F2}" type="pres">
      <dgm:prSet presAssocID="{5612F7A7-F782-42B7-BA05-A6068004E2E6}" presName="Name9" presStyleLbl="parChTrans1D2" presStyleIdx="0" presStyleCnt="3"/>
      <dgm:spPr/>
      <dgm:t>
        <a:bodyPr/>
        <a:lstStyle/>
        <a:p>
          <a:endParaRPr lang="en-US"/>
        </a:p>
      </dgm:t>
    </dgm:pt>
    <dgm:pt modelId="{64B02C59-4E8F-4CE1-80E8-18A43A589EF8}" type="pres">
      <dgm:prSet presAssocID="{5612F7A7-F782-42B7-BA05-A6068004E2E6}" presName="connTx" presStyleLbl="parChTrans1D2" presStyleIdx="0" presStyleCnt="3"/>
      <dgm:spPr/>
      <dgm:t>
        <a:bodyPr/>
        <a:lstStyle/>
        <a:p>
          <a:endParaRPr lang="en-US"/>
        </a:p>
      </dgm:t>
    </dgm:pt>
    <dgm:pt modelId="{B6FE8650-827C-4D05-A8AA-1DD7A5C589FE}" type="pres">
      <dgm:prSet presAssocID="{7EB53F8B-7B12-4445-8327-AB9DAE413F24}" presName="node" presStyleLbl="node1" presStyleIdx="0" presStyleCnt="3" custScaleX="262268" custRadScaleRad="101150" custRadScaleInc="-69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C66D5B-3FBB-442A-9969-AA1DDD27FAB8}" type="pres">
      <dgm:prSet presAssocID="{8EF96F08-D0C9-4472-AC99-D74892E7624D}" presName="Name9" presStyleLbl="parChTrans1D2" presStyleIdx="1" presStyleCnt="3"/>
      <dgm:spPr/>
      <dgm:t>
        <a:bodyPr/>
        <a:lstStyle/>
        <a:p>
          <a:endParaRPr lang="en-US"/>
        </a:p>
      </dgm:t>
    </dgm:pt>
    <dgm:pt modelId="{CD403E2C-A934-435D-847C-F7CBE1DAEE8A}" type="pres">
      <dgm:prSet presAssocID="{8EF96F08-D0C9-4472-AC99-D74892E7624D}" presName="connTx" presStyleLbl="parChTrans1D2" presStyleIdx="1" presStyleCnt="3"/>
      <dgm:spPr/>
      <dgm:t>
        <a:bodyPr/>
        <a:lstStyle/>
        <a:p>
          <a:endParaRPr lang="en-US"/>
        </a:p>
      </dgm:t>
    </dgm:pt>
    <dgm:pt modelId="{72442C4A-880A-4740-AFEB-2DFBCD5A5F27}" type="pres">
      <dgm:prSet presAssocID="{880C236C-9816-4585-B127-9FFFCE5AA081}" presName="node" presStyleLbl="node1" presStyleIdx="1" presStyleCnt="3" custScaleX="2259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BF2684-07CF-4C2C-982C-0B41048A1F6D}" type="pres">
      <dgm:prSet presAssocID="{422DA54C-851F-43AE-AB5D-2BBF98614EAF}" presName="Name9" presStyleLbl="parChTrans1D2" presStyleIdx="2" presStyleCnt="3"/>
      <dgm:spPr/>
      <dgm:t>
        <a:bodyPr/>
        <a:lstStyle/>
        <a:p>
          <a:endParaRPr lang="en-US"/>
        </a:p>
      </dgm:t>
    </dgm:pt>
    <dgm:pt modelId="{322A2591-7C3A-41FC-B249-B1798B5132B2}" type="pres">
      <dgm:prSet presAssocID="{422DA54C-851F-43AE-AB5D-2BBF98614EAF}" presName="connTx" presStyleLbl="parChTrans1D2" presStyleIdx="2" presStyleCnt="3"/>
      <dgm:spPr/>
      <dgm:t>
        <a:bodyPr/>
        <a:lstStyle/>
        <a:p>
          <a:endParaRPr lang="en-US"/>
        </a:p>
      </dgm:t>
    </dgm:pt>
    <dgm:pt modelId="{FFB6BC97-2F52-482A-9686-0319FBFDFD05}" type="pres">
      <dgm:prSet presAssocID="{25CE3679-E28E-4CB8-8C96-222B5929D787}" presName="node" presStyleLbl="node1" presStyleIdx="2" presStyleCnt="3" custScaleX="219089" custRadScaleRad="134807" custRadScaleInc="-18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81C42B-66B5-421B-BF34-8430F7E159B4}" type="presOf" srcId="{880C236C-9816-4585-B127-9FFFCE5AA081}" destId="{72442C4A-880A-4740-AFEB-2DFBCD5A5F27}" srcOrd="0" destOrd="0" presId="urn:microsoft.com/office/officeart/2005/8/layout/radial1"/>
    <dgm:cxn modelId="{2619F4E0-79E0-4E56-8A73-17742A3AEC1D}" srcId="{C82BE09B-0075-49B4-A514-6377E2626A82}" destId="{7DD23197-F5D1-40B8-B08E-8C787877750A}" srcOrd="0" destOrd="0" parTransId="{F9764D7A-FFA5-40E1-A48F-32D5ABA54130}" sibTransId="{03EFA2A1-E107-4C00-8276-5BC945BA5462}"/>
    <dgm:cxn modelId="{7CEF2EDC-A825-48D3-BEB3-B2841C8C7715}" type="presOf" srcId="{7DD23197-F5D1-40B8-B08E-8C787877750A}" destId="{9C269D6C-A2C7-4FCE-B10B-D2CB0C13AC9D}" srcOrd="0" destOrd="0" presId="urn:microsoft.com/office/officeart/2005/8/layout/radial1"/>
    <dgm:cxn modelId="{1C8F850B-78C1-487A-B1D2-EA0B4FD8587D}" srcId="{7DD23197-F5D1-40B8-B08E-8C787877750A}" destId="{880C236C-9816-4585-B127-9FFFCE5AA081}" srcOrd="1" destOrd="0" parTransId="{8EF96F08-D0C9-4472-AC99-D74892E7624D}" sibTransId="{CE365D3C-F9AA-4055-9A78-00500A18D97F}"/>
    <dgm:cxn modelId="{496F70F3-A40A-44F3-B3DB-6127645A8E1B}" type="presOf" srcId="{8EF96F08-D0C9-4472-AC99-D74892E7624D}" destId="{A2C66D5B-3FBB-442A-9969-AA1DDD27FAB8}" srcOrd="0" destOrd="0" presId="urn:microsoft.com/office/officeart/2005/8/layout/radial1"/>
    <dgm:cxn modelId="{96DA9D06-C5D6-455E-A989-2A484CFB0460}" type="presOf" srcId="{BB3E26D2-5678-4095-A4C4-074C36F23E11}" destId="{72442C4A-880A-4740-AFEB-2DFBCD5A5F27}" srcOrd="0" destOrd="2" presId="urn:microsoft.com/office/officeart/2005/8/layout/radial1"/>
    <dgm:cxn modelId="{E80E3D2A-AA3A-4529-9AFE-360D5EA83A49}" type="presOf" srcId="{422DA54C-851F-43AE-AB5D-2BBF98614EAF}" destId="{322A2591-7C3A-41FC-B249-B1798B5132B2}" srcOrd="1" destOrd="0" presId="urn:microsoft.com/office/officeart/2005/8/layout/radial1"/>
    <dgm:cxn modelId="{759A2822-2BC3-4220-8127-58C7767F961B}" type="presOf" srcId="{5612F7A7-F782-42B7-BA05-A6068004E2E6}" destId="{9FF94C59-D3E7-4740-8AE3-A2299F4F04F2}" srcOrd="0" destOrd="0" presId="urn:microsoft.com/office/officeart/2005/8/layout/radial1"/>
    <dgm:cxn modelId="{C9B6710A-6DEE-4BAF-A57E-E4AC89508FEE}" srcId="{7DD23197-F5D1-40B8-B08E-8C787877750A}" destId="{25CE3679-E28E-4CB8-8C96-222B5929D787}" srcOrd="2" destOrd="0" parTransId="{422DA54C-851F-43AE-AB5D-2BBF98614EAF}" sibTransId="{425BD8BC-E281-4149-8EF7-5729085103DF}"/>
    <dgm:cxn modelId="{B5CCC364-71A7-4F9D-998A-11283E8C393A}" type="presOf" srcId="{3C3E8421-0061-4A1B-8583-471F3808CA8F}" destId="{72442C4A-880A-4740-AFEB-2DFBCD5A5F27}" srcOrd="0" destOrd="3" presId="urn:microsoft.com/office/officeart/2005/8/layout/radial1"/>
    <dgm:cxn modelId="{9A312FFB-A6AB-4867-B4D6-42B1425D0615}" type="presOf" srcId="{8EF96F08-D0C9-4472-AC99-D74892E7624D}" destId="{CD403E2C-A934-435D-847C-F7CBE1DAEE8A}" srcOrd="1" destOrd="0" presId="urn:microsoft.com/office/officeart/2005/8/layout/radial1"/>
    <dgm:cxn modelId="{EC095418-F0CB-4B55-9D7A-D30B25CDCD1C}" type="presOf" srcId="{7EB53F8B-7B12-4445-8327-AB9DAE413F24}" destId="{B6FE8650-827C-4D05-A8AA-1DD7A5C589FE}" srcOrd="0" destOrd="0" presId="urn:microsoft.com/office/officeart/2005/8/layout/radial1"/>
    <dgm:cxn modelId="{134E6F04-2E6F-424C-A34B-862F4028BE3E}" srcId="{7DD23197-F5D1-40B8-B08E-8C787877750A}" destId="{7EB53F8B-7B12-4445-8327-AB9DAE413F24}" srcOrd="0" destOrd="0" parTransId="{5612F7A7-F782-42B7-BA05-A6068004E2E6}" sibTransId="{320A421E-2901-4AD3-95E6-D36462461D56}"/>
    <dgm:cxn modelId="{8A94B559-A056-4B42-8F5E-E6BC6036E1D1}" srcId="{880C236C-9816-4585-B127-9FFFCE5AA081}" destId="{BB3E26D2-5678-4095-A4C4-074C36F23E11}" srcOrd="1" destOrd="0" parTransId="{DB3C5BCE-BE06-4D80-BDE8-07188CEE2CBB}" sibTransId="{CE5447A3-318B-4E53-8FF2-F05F8C81C47C}"/>
    <dgm:cxn modelId="{A18B740A-05AD-44FE-999C-D85F817E01E8}" type="presOf" srcId="{5612F7A7-F782-42B7-BA05-A6068004E2E6}" destId="{64B02C59-4E8F-4CE1-80E8-18A43A589EF8}" srcOrd="1" destOrd="0" presId="urn:microsoft.com/office/officeart/2005/8/layout/radial1"/>
    <dgm:cxn modelId="{CD9422A3-AC34-486F-AED2-B6BC023C427A}" srcId="{880C236C-9816-4585-B127-9FFFCE5AA081}" destId="{28470926-5969-44E7-BEA7-0D89EE61F09F}" srcOrd="0" destOrd="0" parTransId="{41097786-ADF4-47CC-832E-10BC650BC4DD}" sibTransId="{6D7188AE-05AC-4010-B429-E658924B6B5F}"/>
    <dgm:cxn modelId="{E52263A7-E2B4-4F6F-B58A-A33F7207F8B3}" type="presOf" srcId="{C82BE09B-0075-49B4-A514-6377E2626A82}" destId="{870CB70C-63FF-47E5-B0C7-5C256B3669EE}" srcOrd="0" destOrd="0" presId="urn:microsoft.com/office/officeart/2005/8/layout/radial1"/>
    <dgm:cxn modelId="{78DAF437-B1ED-4EBC-AB34-623249069F86}" type="presOf" srcId="{28470926-5969-44E7-BEA7-0D89EE61F09F}" destId="{72442C4A-880A-4740-AFEB-2DFBCD5A5F27}" srcOrd="0" destOrd="1" presId="urn:microsoft.com/office/officeart/2005/8/layout/radial1"/>
    <dgm:cxn modelId="{D4C7A698-859A-49E4-9957-F3D5C47B9C9B}" srcId="{880C236C-9816-4585-B127-9FFFCE5AA081}" destId="{3C3E8421-0061-4A1B-8583-471F3808CA8F}" srcOrd="2" destOrd="0" parTransId="{2FF22FA5-509A-4122-A729-E85E3F3A511C}" sibTransId="{C0D55E3E-8D16-4F52-8F02-6899D1D61AF7}"/>
    <dgm:cxn modelId="{35DE6146-CE54-4E98-A5AE-AFE77F31CFEC}" type="presOf" srcId="{25CE3679-E28E-4CB8-8C96-222B5929D787}" destId="{FFB6BC97-2F52-482A-9686-0319FBFDFD05}" srcOrd="0" destOrd="0" presId="urn:microsoft.com/office/officeart/2005/8/layout/radial1"/>
    <dgm:cxn modelId="{33D231DE-7BB3-4BE9-BDD9-C68E8C54DE8B}" type="presOf" srcId="{422DA54C-851F-43AE-AB5D-2BBF98614EAF}" destId="{28BF2684-07CF-4C2C-982C-0B41048A1F6D}" srcOrd="0" destOrd="0" presId="urn:microsoft.com/office/officeart/2005/8/layout/radial1"/>
    <dgm:cxn modelId="{03CB9C32-DAF7-4F56-B9DB-BCACF8C65190}" type="presParOf" srcId="{870CB70C-63FF-47E5-B0C7-5C256B3669EE}" destId="{9C269D6C-A2C7-4FCE-B10B-D2CB0C13AC9D}" srcOrd="0" destOrd="0" presId="urn:microsoft.com/office/officeart/2005/8/layout/radial1"/>
    <dgm:cxn modelId="{621AA5F9-B23C-4732-AC28-BE723FB9212F}" type="presParOf" srcId="{870CB70C-63FF-47E5-B0C7-5C256B3669EE}" destId="{9FF94C59-D3E7-4740-8AE3-A2299F4F04F2}" srcOrd="1" destOrd="0" presId="urn:microsoft.com/office/officeart/2005/8/layout/radial1"/>
    <dgm:cxn modelId="{670B1454-956F-45A1-91E5-71605037C6DD}" type="presParOf" srcId="{9FF94C59-D3E7-4740-8AE3-A2299F4F04F2}" destId="{64B02C59-4E8F-4CE1-80E8-18A43A589EF8}" srcOrd="0" destOrd="0" presId="urn:microsoft.com/office/officeart/2005/8/layout/radial1"/>
    <dgm:cxn modelId="{76582C4F-5F0E-4FBE-B39A-9C86CE1ACD8E}" type="presParOf" srcId="{870CB70C-63FF-47E5-B0C7-5C256B3669EE}" destId="{B6FE8650-827C-4D05-A8AA-1DD7A5C589FE}" srcOrd="2" destOrd="0" presId="urn:microsoft.com/office/officeart/2005/8/layout/radial1"/>
    <dgm:cxn modelId="{85CD0B01-653C-45B9-A1BB-64CA69824004}" type="presParOf" srcId="{870CB70C-63FF-47E5-B0C7-5C256B3669EE}" destId="{A2C66D5B-3FBB-442A-9969-AA1DDD27FAB8}" srcOrd="3" destOrd="0" presId="urn:microsoft.com/office/officeart/2005/8/layout/radial1"/>
    <dgm:cxn modelId="{6A53C349-3945-4CD0-988D-78BDA25B5463}" type="presParOf" srcId="{A2C66D5B-3FBB-442A-9969-AA1DDD27FAB8}" destId="{CD403E2C-A934-435D-847C-F7CBE1DAEE8A}" srcOrd="0" destOrd="0" presId="urn:microsoft.com/office/officeart/2005/8/layout/radial1"/>
    <dgm:cxn modelId="{7F71B40E-CFA8-4C72-9FF3-0065068C73B9}" type="presParOf" srcId="{870CB70C-63FF-47E5-B0C7-5C256B3669EE}" destId="{72442C4A-880A-4740-AFEB-2DFBCD5A5F27}" srcOrd="4" destOrd="0" presId="urn:microsoft.com/office/officeart/2005/8/layout/radial1"/>
    <dgm:cxn modelId="{BDC5C0E3-5057-428D-A2D3-4B4D8B829D49}" type="presParOf" srcId="{870CB70C-63FF-47E5-B0C7-5C256B3669EE}" destId="{28BF2684-07CF-4C2C-982C-0B41048A1F6D}" srcOrd="5" destOrd="0" presId="urn:microsoft.com/office/officeart/2005/8/layout/radial1"/>
    <dgm:cxn modelId="{9016B622-40A0-4C85-9437-6FEF80F205BF}" type="presParOf" srcId="{28BF2684-07CF-4C2C-982C-0B41048A1F6D}" destId="{322A2591-7C3A-41FC-B249-B1798B5132B2}" srcOrd="0" destOrd="0" presId="urn:microsoft.com/office/officeart/2005/8/layout/radial1"/>
    <dgm:cxn modelId="{3CDC1051-F95F-485A-BAD1-FC7E006322DD}" type="presParOf" srcId="{870CB70C-63FF-47E5-B0C7-5C256B3669EE}" destId="{FFB6BC97-2F52-482A-9686-0319FBFDFD05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269D6C-A2C7-4FCE-B10B-D2CB0C13AC9D}">
      <dsp:nvSpPr>
        <dsp:cNvPr id="0" name=""/>
        <dsp:cNvSpPr/>
      </dsp:nvSpPr>
      <dsp:spPr>
        <a:xfrm>
          <a:off x="3086079" y="1981182"/>
          <a:ext cx="1766225" cy="1766225"/>
        </a:xfrm>
        <a:prstGeom prst="ellipse">
          <a:avLst/>
        </a:prstGeom>
        <a:solidFill>
          <a:srgbClr val="08425C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>
              <a:solidFill>
                <a:schemeClr val="bg1"/>
              </a:solidFill>
            </a:rPr>
            <a:t>Asset Classes</a:t>
          </a:r>
        </a:p>
      </dsp:txBody>
      <dsp:txXfrm>
        <a:off x="3344737" y="2239840"/>
        <a:ext cx="1248909" cy="1248909"/>
      </dsp:txXfrm>
    </dsp:sp>
    <dsp:sp modelId="{9FF94C59-D3E7-4740-8AE3-A2299F4F04F2}">
      <dsp:nvSpPr>
        <dsp:cNvPr id="0" name=""/>
        <dsp:cNvSpPr/>
      </dsp:nvSpPr>
      <dsp:spPr>
        <a:xfrm rot="16108277">
          <a:off x="3835062" y="1854522"/>
          <a:ext cx="215393" cy="38631"/>
        </a:xfrm>
        <a:custGeom>
          <a:avLst/>
          <a:gdLst/>
          <a:ahLst/>
          <a:cxnLst/>
          <a:rect l="0" t="0" r="0" b="0"/>
          <a:pathLst>
            <a:path>
              <a:moveTo>
                <a:pt x="0" y="19315"/>
              </a:moveTo>
              <a:lnTo>
                <a:pt x="215393" y="1931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chemeClr val="bg1"/>
            </a:solidFill>
          </a:endParaRPr>
        </a:p>
      </dsp:txBody>
      <dsp:txXfrm rot="10800000">
        <a:off x="3937374" y="1868453"/>
        <a:ext cx="10769" cy="10769"/>
      </dsp:txXfrm>
    </dsp:sp>
    <dsp:sp modelId="{B6FE8650-827C-4D05-A8AA-1DD7A5C589FE}">
      <dsp:nvSpPr>
        <dsp:cNvPr id="0" name=""/>
        <dsp:cNvSpPr/>
      </dsp:nvSpPr>
      <dsp:spPr>
        <a:xfrm>
          <a:off x="1600196" y="0"/>
          <a:ext cx="4632245" cy="1766225"/>
        </a:xfrm>
        <a:prstGeom prst="ellipse">
          <a:avLst/>
        </a:prstGeom>
        <a:solidFill>
          <a:srgbClr val="0B5B7F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>
              <a:solidFill>
                <a:schemeClr val="bg1"/>
              </a:solidFill>
            </a:rPr>
            <a:t>Common Stock</a:t>
          </a:r>
          <a:endParaRPr lang="en-US" sz="2000" b="1" kern="1200" dirty="0">
            <a:solidFill>
              <a:schemeClr val="bg1"/>
            </a:solidFill>
          </a:endParaRPr>
        </a:p>
      </dsp:txBody>
      <dsp:txXfrm>
        <a:off x="2278573" y="258658"/>
        <a:ext cx="3275491" cy="1248909"/>
      </dsp:txXfrm>
    </dsp:sp>
    <dsp:sp modelId="{A2C66D5B-3FBB-442A-9969-AA1DDD27FAB8}">
      <dsp:nvSpPr>
        <dsp:cNvPr id="0" name=""/>
        <dsp:cNvSpPr/>
      </dsp:nvSpPr>
      <dsp:spPr>
        <a:xfrm rot="2115390">
          <a:off x="4653493" y="3470643"/>
          <a:ext cx="401559" cy="38631"/>
        </a:xfrm>
        <a:custGeom>
          <a:avLst/>
          <a:gdLst/>
          <a:ahLst/>
          <a:cxnLst/>
          <a:rect l="0" t="0" r="0" b="0"/>
          <a:pathLst>
            <a:path>
              <a:moveTo>
                <a:pt x="0" y="19315"/>
              </a:moveTo>
              <a:lnTo>
                <a:pt x="401559" y="1931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chemeClr val="bg1"/>
            </a:solidFill>
          </a:endParaRPr>
        </a:p>
      </dsp:txBody>
      <dsp:txXfrm>
        <a:off x="4844234" y="3479920"/>
        <a:ext cx="20077" cy="20077"/>
      </dsp:txXfrm>
    </dsp:sp>
    <dsp:sp modelId="{72442C4A-880A-4740-AFEB-2DFBCD5A5F27}">
      <dsp:nvSpPr>
        <dsp:cNvPr id="0" name=""/>
        <dsp:cNvSpPr/>
      </dsp:nvSpPr>
      <dsp:spPr>
        <a:xfrm>
          <a:off x="4082001" y="3471221"/>
          <a:ext cx="3990080" cy="1766225"/>
        </a:xfrm>
        <a:prstGeom prst="ellipse">
          <a:avLst/>
        </a:prstGeom>
        <a:solidFill>
          <a:srgbClr val="0B5B7F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solidFill>
                <a:schemeClr val="bg1"/>
              </a:solidFill>
            </a:rPr>
            <a:t>Fixed Income Securities</a:t>
          </a:r>
          <a:r>
            <a:rPr lang="en-US" sz="1700" kern="1200" dirty="0">
              <a:solidFill>
                <a:schemeClr val="bg1"/>
              </a:solidFill>
            </a:rPr>
            <a:t> </a:t>
          </a: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>
              <a:solidFill>
                <a:schemeClr val="bg1"/>
              </a:solidFill>
            </a:rPr>
            <a:t>Money Market</a:t>
          </a: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>
              <a:solidFill>
                <a:schemeClr val="bg1"/>
              </a:solidFill>
            </a:rPr>
            <a:t>Bond Market</a:t>
          </a: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>
              <a:solidFill>
                <a:schemeClr val="bg1"/>
              </a:solidFill>
            </a:rPr>
            <a:t>Preferred Stock</a:t>
          </a:r>
        </a:p>
      </dsp:txBody>
      <dsp:txXfrm>
        <a:off x="4666335" y="3729879"/>
        <a:ext cx="2821412" cy="1248909"/>
      </dsp:txXfrm>
    </dsp:sp>
    <dsp:sp modelId="{28BF2684-07CF-4C2C-982C-0B41048A1F6D}">
      <dsp:nvSpPr>
        <dsp:cNvPr id="0" name=""/>
        <dsp:cNvSpPr/>
      </dsp:nvSpPr>
      <dsp:spPr>
        <a:xfrm rot="8604522">
          <a:off x="2909816" y="3487232"/>
          <a:ext cx="388613" cy="38631"/>
        </a:xfrm>
        <a:custGeom>
          <a:avLst/>
          <a:gdLst/>
          <a:ahLst/>
          <a:cxnLst/>
          <a:rect l="0" t="0" r="0" b="0"/>
          <a:pathLst>
            <a:path>
              <a:moveTo>
                <a:pt x="0" y="19315"/>
              </a:moveTo>
              <a:lnTo>
                <a:pt x="388613" y="1931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>
            <a:solidFill>
              <a:schemeClr val="bg1"/>
            </a:solidFill>
          </a:endParaRPr>
        </a:p>
      </dsp:txBody>
      <dsp:txXfrm rot="10800000">
        <a:off x="3094408" y="3496833"/>
        <a:ext cx="19430" cy="19430"/>
      </dsp:txXfrm>
    </dsp:sp>
    <dsp:sp modelId="{FFB6BC97-2F52-482A-9686-0319FBFDFD05}">
      <dsp:nvSpPr>
        <dsp:cNvPr id="0" name=""/>
        <dsp:cNvSpPr/>
      </dsp:nvSpPr>
      <dsp:spPr>
        <a:xfrm>
          <a:off x="0" y="3491574"/>
          <a:ext cx="3869606" cy="1766225"/>
        </a:xfrm>
        <a:prstGeom prst="ellipse">
          <a:avLst/>
        </a:prstGeom>
        <a:solidFill>
          <a:srgbClr val="0B5B7F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solidFill>
                <a:schemeClr val="bg1"/>
              </a:solidFill>
            </a:rPr>
            <a:t>Derivative Securities</a:t>
          </a:r>
        </a:p>
      </dsp:txBody>
      <dsp:txXfrm>
        <a:off x="566691" y="3750232"/>
        <a:ext cx="2736224" cy="1248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0.15919</cdr:x>
      <cdr:y>0.04814</cdr:y>
    </cdr:from>
    <cdr:to>
      <cdr:x>0.28372</cdr:x>
      <cdr:y>0.09858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16377" y="268086"/>
          <a:ext cx="1108002" cy="28091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900" b="1" i="0" u="none" strike="noStrike" baseline="0">
              <a:solidFill>
                <a:srgbClr val="000000"/>
              </a:solidFill>
              <a:latin typeface="Arial"/>
              <a:cs typeface="Arial"/>
            </a:rPr>
            <a:t>OPEC I</a:t>
          </a:r>
        </a:p>
      </cdr:txBody>
    </cdr:sp>
  </cdr:relSizeAnchor>
  <cdr:relSizeAnchor xmlns:cdr="http://schemas.openxmlformats.org/drawingml/2006/chartDrawing">
    <cdr:from>
      <cdr:x>0.28094</cdr:x>
      <cdr:y>0.31825</cdr:y>
    </cdr:from>
    <cdr:to>
      <cdr:x>0.38359</cdr:x>
      <cdr:y>0.40242</cdr:y>
    </cdr:to>
    <cdr:sp macro="" textlink="">
      <cdr:nvSpPr>
        <cdr:cNvPr id="2050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99675" y="1772417"/>
          <a:ext cx="913326" cy="4687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900" b="1" i="0" u="none" strike="noStrike" baseline="0">
              <a:solidFill>
                <a:srgbClr val="000000"/>
              </a:solidFill>
              <a:latin typeface="Arial"/>
              <a:cs typeface="Arial"/>
            </a:rPr>
            <a:t>OPEC II</a:t>
          </a:r>
        </a:p>
      </cdr:txBody>
    </cdr:sp>
  </cdr:relSizeAnchor>
  <cdr:relSizeAnchor xmlns:cdr="http://schemas.openxmlformats.org/drawingml/2006/chartDrawing">
    <cdr:from>
      <cdr:x>0.33298</cdr:x>
      <cdr:y>0.39204</cdr:y>
    </cdr:from>
    <cdr:to>
      <cdr:x>0.43014</cdr:x>
      <cdr:y>0.45071</cdr:y>
    </cdr:to>
    <cdr:sp macro="" textlink="">
      <cdr:nvSpPr>
        <cdr:cNvPr id="2051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962669" y="2183393"/>
          <a:ext cx="864478" cy="32675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900" b="1" i="0" u="none" strike="noStrike" baseline="0">
              <a:solidFill>
                <a:srgbClr val="000000"/>
              </a:solidFill>
              <a:latin typeface="Arial"/>
              <a:cs typeface="Arial"/>
            </a:rPr>
            <a:t>Penn Square</a:t>
          </a:r>
        </a:p>
      </cdr:txBody>
    </cdr:sp>
  </cdr:relSizeAnchor>
  <cdr:relSizeAnchor xmlns:cdr="http://schemas.openxmlformats.org/drawingml/2006/chartDrawing">
    <cdr:from>
      <cdr:x>0.41155</cdr:x>
      <cdr:y>0.52113</cdr:y>
    </cdr:from>
    <cdr:to>
      <cdr:x>0.55637</cdr:x>
      <cdr:y>0.56741</cdr:y>
    </cdr:to>
    <cdr:sp macro="" textlink="">
      <cdr:nvSpPr>
        <cdr:cNvPr id="2052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61749" y="2902328"/>
          <a:ext cx="1288532" cy="2577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900" b="1" i="0" u="none" strike="noStrike" baseline="0">
              <a:solidFill>
                <a:srgbClr val="000000"/>
              </a:solidFill>
              <a:latin typeface="Arial"/>
              <a:cs typeface="Arial"/>
            </a:rPr>
            <a:t>Market crash</a:t>
          </a:r>
        </a:p>
      </cdr:txBody>
    </cdr:sp>
  </cdr:relSizeAnchor>
  <cdr:relSizeAnchor xmlns:cdr="http://schemas.openxmlformats.org/drawingml/2006/chartDrawing">
    <cdr:from>
      <cdr:x>0.63565</cdr:x>
      <cdr:y>0.64704</cdr:y>
    </cdr:from>
    <cdr:to>
      <cdr:x>0.74931</cdr:x>
      <cdr:y>0.7002</cdr:y>
    </cdr:to>
    <cdr:sp macro="" textlink="">
      <cdr:nvSpPr>
        <cdr:cNvPr id="2053" name="Text 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655657" y="3603581"/>
          <a:ext cx="1011286" cy="2960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900" b="1" i="0" u="none" strike="noStrike" baseline="0">
              <a:solidFill>
                <a:srgbClr val="000000"/>
              </a:solidFill>
              <a:latin typeface="Arial"/>
              <a:cs typeface="Arial"/>
            </a:rPr>
            <a:t> LTCM</a:t>
          </a:r>
        </a:p>
      </cdr:txBody>
    </cdr:sp>
  </cdr:relSizeAnchor>
  <cdr:relSizeAnchor xmlns:cdr="http://schemas.openxmlformats.org/drawingml/2006/chartDrawing">
    <cdr:from>
      <cdr:x>0.80534</cdr:x>
      <cdr:y>0.22654</cdr:y>
    </cdr:from>
    <cdr:to>
      <cdr:x>0.95976</cdr:x>
      <cdr:y>0.29258</cdr:y>
    </cdr:to>
    <cdr:sp macro="" textlink="">
      <cdr:nvSpPr>
        <cdr:cNvPr id="2054" name="Text Box 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165493" y="1261672"/>
          <a:ext cx="1373948" cy="36779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900" b="1" i="0" u="none" strike="noStrike" baseline="0">
              <a:solidFill>
                <a:srgbClr val="000000"/>
              </a:solidFill>
              <a:latin typeface="Arial"/>
              <a:cs typeface="Arial"/>
            </a:rPr>
            <a:t>Financial crisis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63588-EB0F-465F-92AC-4CF585413BD4}" type="datetimeFigureOut">
              <a:rPr lang="en-US" smtClean="0"/>
              <a:t>2/16/2018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CEA5F-E44E-4B30-86AE-751D09394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182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BCEAD6A9-1735-481E-AE43-BE4A97533F03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2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CEA5F-E44E-4B30-86AE-751D093941F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412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058B6-22AF-4E92-8DEA-249DE8093E5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3962400"/>
            <a:ext cx="9144000" cy="1660962"/>
          </a:xfrm>
          <a:prstGeom prst="rect">
            <a:avLst/>
          </a:prstGeom>
          <a:solidFill>
            <a:srgbClr val="08425C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1544540"/>
            <a:ext cx="9144000" cy="1351060"/>
          </a:xfrm>
          <a:prstGeom prst="rect">
            <a:avLst/>
          </a:prstGeom>
          <a:solidFill>
            <a:srgbClr val="08425C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04800" y="1295400"/>
            <a:ext cx="1864230" cy="182880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286000" y="1295400"/>
            <a:ext cx="6553200" cy="1828800"/>
          </a:xfrm>
          <a:prstGeom prst="rect">
            <a:avLst/>
          </a:prstGeom>
          <a:solidFill>
            <a:srgbClr val="7B1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478974" y="1408978"/>
            <a:ext cx="6207826" cy="1601643"/>
          </a:xfrm>
        </p:spPr>
        <p:txBody>
          <a:bodyPr anchor="b">
            <a:noAutofit/>
          </a:bodyPr>
          <a:lstStyle>
            <a:lvl1pPr>
              <a:defRPr sz="4400" b="0" cap="none" baseline="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4068981"/>
            <a:ext cx="7004462" cy="14478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lang="en-US" sz="2800" i="0" kern="1200" dirty="0">
                <a:solidFill>
                  <a:srgbClr val="08425C"/>
                </a:solidFill>
                <a:latin typeface="Helvetica" pitchFamily="34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Bodie, Kane, and Marcus</a:t>
            </a:r>
          </a:p>
          <a:p>
            <a:r>
              <a:rPr lang="en-US" i="1" dirty="0"/>
              <a:t>Essentials of Investments</a:t>
            </a:r>
          </a:p>
          <a:p>
            <a:r>
              <a:rPr lang="en-US" i="0" dirty="0"/>
              <a:t>Tenth Edition</a:t>
            </a:r>
            <a:endParaRPr lang="en-US" i="1" dirty="0"/>
          </a:p>
        </p:txBody>
      </p:sp>
      <p:cxnSp>
        <p:nvCxnSpPr>
          <p:cNvPr id="5" name="Straight Connector 4"/>
          <p:cNvCxnSpPr/>
          <p:nvPr userDrawn="1"/>
        </p:nvCxnSpPr>
        <p:spPr>
          <a:xfrm flipH="1">
            <a:off x="152400" y="1143000"/>
            <a:ext cx="8915400" cy="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181100" y="1131125"/>
            <a:ext cx="0" cy="214884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H="1" flipV="1">
            <a:off x="157350" y="3255030"/>
            <a:ext cx="2011680" cy="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578922" y="1344485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+mj-lt"/>
              </a:rPr>
              <a:t>Chapter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4876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/>
            </a:lvl1pPr>
            <a:lvl2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800"/>
            </a:lvl2pPr>
            <a:lvl3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400"/>
            </a:lvl3pPr>
            <a:lvl4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000"/>
            </a:lvl4pPr>
            <a:lvl5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513022"/>
            <a:ext cx="2895600" cy="329184"/>
          </a:xfrm>
          <a:prstGeom prst="rect">
            <a:avLst/>
          </a:prstGeom>
        </p:spPr>
        <p:txBody>
          <a:bodyPr/>
          <a:lstStyle/>
          <a:p>
            <a:fld id="{2527BE3B-A1AD-4533-AC82-542C3072038F}" type="datetimeFigureOut">
              <a:rPr lang="en-US" smtClean="0"/>
              <a:t>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02631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91400" y="6513022"/>
            <a:ext cx="1066800" cy="329184"/>
          </a:xfrm>
          <a:prstGeom prst="rect">
            <a:avLst/>
          </a:prstGeom>
        </p:spPr>
        <p:txBody>
          <a:bodyPr/>
          <a:lstStyle/>
          <a:p>
            <a:fld id="{6B3F3C93-D347-43C1-96C4-29FBAD3DA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72737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497089"/>
            <a:ext cx="9144000" cy="36576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928263" y="6517871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B3F3C93-D347-43C1-96C4-29FBAD3DA73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0" y="6604907"/>
            <a:ext cx="9144000" cy="253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Copyright © 2017 McGraw-Hill Education. All rights reserved. No reproduction or distribution without the prior written consent of McGraw-Hill Education.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0B5B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0B5B7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8600" y="6513022"/>
            <a:ext cx="2895600" cy="329184"/>
          </a:xfrm>
          <a:prstGeom prst="rect">
            <a:avLst/>
          </a:prstGeom>
        </p:spPr>
        <p:txBody>
          <a:bodyPr/>
          <a:lstStyle/>
          <a:p>
            <a:fld id="{2527BE3B-A1AD-4533-AC82-542C3072038F}" type="datetimeFigureOut">
              <a:rPr lang="en-US" smtClean="0"/>
              <a:t>2/16/2018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502631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391400" y="6513022"/>
            <a:ext cx="1066800" cy="329184"/>
          </a:xfrm>
          <a:prstGeom prst="rect">
            <a:avLst/>
          </a:prstGeom>
        </p:spPr>
        <p:txBody>
          <a:bodyPr/>
          <a:lstStyle/>
          <a:p>
            <a:fld id="{6B3F3C93-D347-43C1-96C4-29FBAD3DA73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3632264"/>
            <a:ext cx="4709160" cy="794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72737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 userDrawn="1"/>
        </p:nvSpPr>
        <p:spPr>
          <a:xfrm>
            <a:off x="0" y="6497089"/>
            <a:ext cx="9144000" cy="36576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7901145" y="6517871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B3F3C93-D347-43C1-96C4-29FBAD3DA73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4"/>
          <p:cNvSpPr txBox="1">
            <a:spLocks/>
          </p:cNvSpPr>
          <p:nvPr userDrawn="1"/>
        </p:nvSpPr>
        <p:spPr>
          <a:xfrm>
            <a:off x="0" y="6604907"/>
            <a:ext cx="9144000" cy="253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Copyright © 2017 McGraw-Hill Education. All rights reserved. No reproduction or distribution without the prior written consent of McGraw-Hill Education.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213" y="152400"/>
            <a:ext cx="8565574" cy="8364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9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B5B7F"/>
          </a:solidFill>
          <a:latin typeface="+mj-lt"/>
          <a:ea typeface="+mj-ea"/>
          <a:cs typeface="Aharoni" pitchFamily="2" charset="-79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boe.com/" TargetMode="Externa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1435511"/>
            <a:ext cx="6248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+mj-lt"/>
              </a:rPr>
              <a:t>Asset Classes and Financial Instruments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532177"/>
            <a:ext cx="152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8922" y="4114800"/>
            <a:ext cx="5181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8425C"/>
                </a:solidFill>
                <a:latin typeface="Helvetica" pitchFamily="34" charset="0"/>
              </a:rPr>
              <a:t>Bodie, Kane, and Marcus</a:t>
            </a:r>
          </a:p>
          <a:p>
            <a:r>
              <a:rPr lang="en-US" sz="2800" i="1" dirty="0">
                <a:solidFill>
                  <a:srgbClr val="08425C"/>
                </a:solidFill>
                <a:latin typeface="Helvetica" pitchFamily="34" charset="0"/>
              </a:rPr>
              <a:t>Essentials of Investments </a:t>
            </a:r>
            <a:r>
              <a:rPr lang="en-US" sz="2800" dirty="0">
                <a:solidFill>
                  <a:srgbClr val="08425C"/>
                </a:solidFill>
                <a:latin typeface="Helvetica" pitchFamily="34" charset="0"/>
              </a:rPr>
              <a:t>Tenth Edition</a:t>
            </a:r>
            <a:endParaRPr lang="en-US" sz="2800" i="1" dirty="0">
              <a:solidFill>
                <a:srgbClr val="08425C"/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55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2.1 The Money Market: Repurchase Agreements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4876800"/>
          </a:xfrm>
        </p:spPr>
        <p:txBody>
          <a:bodyPr/>
          <a:lstStyle/>
          <a:p>
            <a:r>
              <a:rPr lang="en-US" dirty="0"/>
              <a:t>Repurchase Agreements (RPs) </a:t>
            </a:r>
          </a:p>
          <a:p>
            <a:pPr lvl="1"/>
            <a:r>
              <a:rPr lang="en-US" sz="2600" dirty="0"/>
              <a:t>Short-term sales of securities with promise to repurchase at higher price</a:t>
            </a:r>
          </a:p>
          <a:p>
            <a:pPr lvl="1"/>
            <a:r>
              <a:rPr lang="en-US" sz="2600" dirty="0"/>
              <a:t>RP is a collateralized loan</a:t>
            </a:r>
          </a:p>
          <a:p>
            <a:pPr lvl="1"/>
            <a:r>
              <a:rPr lang="en-US" sz="2600" dirty="0"/>
              <a:t>Many RPs are overnight; “Term” RPs may have a 1-month maturity</a:t>
            </a:r>
          </a:p>
          <a:p>
            <a:pPr lvl="1"/>
            <a:endParaRPr lang="en-US" sz="2600" dirty="0"/>
          </a:p>
          <a:p>
            <a:r>
              <a:rPr lang="en-US" dirty="0"/>
              <a:t>Reverse RPs</a:t>
            </a:r>
          </a:p>
          <a:p>
            <a:pPr lvl="1"/>
            <a:r>
              <a:rPr lang="en-US" sz="2600" dirty="0"/>
              <a:t>Lending money; obtaining security title as collateral</a:t>
            </a:r>
          </a:p>
          <a:p>
            <a:pPr lvl="1"/>
            <a:r>
              <a:rPr lang="en-US" sz="2600" dirty="0"/>
              <a:t>“Haircuts” may be required depending on collateral</a:t>
            </a:r>
          </a:p>
        </p:txBody>
      </p:sp>
    </p:spTree>
    <p:extLst>
      <p:ext uri="{BB962C8B-B14F-4D97-AF65-F5344CB8AC3E}">
        <p14:creationId xmlns:p14="http://schemas.microsoft.com/office/powerpoint/2010/main" val="662607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2.1 The Money Market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Brokers’ Calls</a:t>
            </a:r>
          </a:p>
          <a:p>
            <a:pPr lvl="1"/>
            <a:r>
              <a:rPr lang="en-US" dirty="0"/>
              <a:t>Call money rate applies for investors buying stock on margin</a:t>
            </a:r>
          </a:p>
          <a:p>
            <a:pPr lvl="1"/>
            <a:r>
              <a:rPr lang="en-US" dirty="0"/>
              <a:t>Loan may be “called in” by broker</a:t>
            </a:r>
          </a:p>
        </p:txBody>
      </p:sp>
    </p:spTree>
    <p:extLst>
      <p:ext uri="{BB962C8B-B14F-4D97-AF65-F5344CB8AC3E}">
        <p14:creationId xmlns:p14="http://schemas.microsoft.com/office/powerpoint/2010/main" val="1284050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2.1 The Money Market: Credit Crisis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MMMF and the Credit Crisis of 2008</a:t>
            </a:r>
          </a:p>
          <a:p>
            <a:pPr lvl="1"/>
            <a:r>
              <a:rPr lang="en-US" dirty="0"/>
              <a:t>2005-2008: Money market mutual funds (MMMFs) grew 88%</a:t>
            </a:r>
          </a:p>
          <a:p>
            <a:pPr lvl="1"/>
            <a:r>
              <a:rPr lang="en-US" dirty="0"/>
              <a:t>MMMFs had their own crisis in 2008: Lehman Brothers</a:t>
            </a:r>
          </a:p>
          <a:p>
            <a:pPr lvl="1"/>
            <a:r>
              <a:rPr lang="en-US" dirty="0"/>
              <a:t>Reserve Primary Fund “broke the buck”</a:t>
            </a:r>
          </a:p>
          <a:p>
            <a:pPr lvl="1"/>
            <a:r>
              <a:rPr lang="en-US" dirty="0"/>
              <a:t>Run on money market funds ensued</a:t>
            </a:r>
          </a:p>
          <a:p>
            <a:pPr lvl="1"/>
            <a:r>
              <a:rPr lang="en-US" dirty="0"/>
              <a:t>U.S. Treasury temporarily offered to insure all money funds</a:t>
            </a:r>
          </a:p>
        </p:txBody>
      </p:sp>
    </p:spTree>
    <p:extLst>
      <p:ext uri="{BB962C8B-B14F-4D97-AF65-F5344CB8AC3E}">
        <p14:creationId xmlns:p14="http://schemas.microsoft.com/office/powerpoint/2010/main" val="2634880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2.1 The Money Market: Instrument Yields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Yields on money market instruments not always directly comparable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Factors influencing “quoted” yields</a:t>
            </a:r>
          </a:p>
          <a:p>
            <a:pPr lvl="2"/>
            <a:r>
              <a:rPr lang="en-US" sz="2800" dirty="0"/>
              <a:t>Par value vs. investment value</a:t>
            </a:r>
          </a:p>
          <a:p>
            <a:pPr lvl="2"/>
            <a:r>
              <a:rPr lang="en-US" sz="2800" dirty="0"/>
              <a:t>360 vs. 365 days assumed in a year (366 leap year)</a:t>
            </a:r>
          </a:p>
          <a:p>
            <a:pPr lvl="2"/>
            <a:r>
              <a:rPr lang="en-US" sz="2800" dirty="0"/>
              <a:t>Simple vs. compound interest</a:t>
            </a:r>
          </a:p>
        </p:txBody>
      </p:sp>
    </p:spTree>
    <p:extLst>
      <p:ext uri="{BB962C8B-B14F-4D97-AF65-F5344CB8AC3E}">
        <p14:creationId xmlns:p14="http://schemas.microsoft.com/office/powerpoint/2010/main" val="2469549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2.1 Treasury Bills (T-Bills)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59436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</a:t>
            </a:r>
            <a:r>
              <a:rPr lang="en-US" i="1" dirty="0"/>
              <a:t>The Wall Street Journal Online, </a:t>
            </a:r>
            <a:r>
              <a:rPr lang="en-US" dirty="0"/>
              <a:t>September 14, 2014.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560580"/>
              </p:ext>
            </p:extLst>
          </p:nvPr>
        </p:nvGraphicFramePr>
        <p:xfrm>
          <a:off x="838202" y="2057402"/>
          <a:ext cx="6857999" cy="2784063"/>
        </p:xfrm>
        <a:graphic>
          <a:graphicData uri="http://schemas.openxmlformats.org/drawingml/2006/table">
            <a:tbl>
              <a:tblPr/>
              <a:tblGrid>
                <a:gridCol w="11429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5470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9007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900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007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9007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57198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Treasury Bills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6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MATURITY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DAYS TO MATURITY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ASKED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ASKED YIELD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2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5259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28-Nov-2014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5259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2-Jan-2015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5259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12-Mar-2015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177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0.045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0.040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0.041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B5B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5259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28-May-2015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5259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23-Jul-2015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133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2.1 The Money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211946"/>
            <a:ext cx="8229600" cy="533400"/>
          </a:xfrm>
          <a:ln>
            <a:noFill/>
          </a:ln>
        </p:spPr>
        <p:txBody>
          <a:bodyPr/>
          <a:lstStyle/>
          <a:p>
            <a:r>
              <a:rPr lang="en-US" dirty="0"/>
              <a:t>Bank Discount Rate (T-bill quotes)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Example: 90-day T-bill, </a:t>
            </a:r>
            <a:r>
              <a:rPr lang="en-US" i="1" dirty="0"/>
              <a:t>P</a:t>
            </a:r>
            <a:r>
              <a:rPr lang="en-US" dirty="0"/>
              <a:t> = $9,875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042892" y="2398494"/>
            <a:ext cx="2159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976092" y="1712694"/>
            <a:ext cx="4433890" cy="1085850"/>
            <a:chOff x="626" y="919"/>
            <a:chExt cx="2793" cy="684"/>
          </a:xfrm>
        </p:grpSpPr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626" y="1201"/>
              <a:ext cx="462" cy="352"/>
              <a:chOff x="626" y="1201"/>
              <a:chExt cx="462" cy="352"/>
            </a:xfrm>
          </p:grpSpPr>
          <p:sp>
            <p:nvSpPr>
              <p:cNvPr id="18" name="Rectangle 9"/>
              <p:cNvSpPr>
                <a:spLocks noChangeArrowheads="1"/>
              </p:cNvSpPr>
              <p:nvPr/>
            </p:nvSpPr>
            <p:spPr bwMode="auto">
              <a:xfrm>
                <a:off x="626" y="1201"/>
                <a:ext cx="164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i="1" dirty="0"/>
                  <a:t>r</a:t>
                </a:r>
              </a:p>
            </p:txBody>
          </p:sp>
          <p:sp>
            <p:nvSpPr>
              <p:cNvPr id="19" name="Rectangle 10"/>
              <p:cNvSpPr>
                <a:spLocks noChangeArrowheads="1"/>
              </p:cNvSpPr>
              <p:nvPr/>
            </p:nvSpPr>
            <p:spPr bwMode="auto">
              <a:xfrm>
                <a:off x="739" y="1303"/>
                <a:ext cx="349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2000" i="1" dirty="0"/>
                  <a:t>BD</a:t>
                </a:r>
              </a:p>
            </p:txBody>
          </p:sp>
        </p:grpSp>
        <p:sp>
          <p:nvSpPr>
            <p:cNvPr id="7" name="Rectangle 11"/>
            <p:cNvSpPr>
              <a:spLocks noChangeArrowheads="1"/>
            </p:cNvSpPr>
            <p:nvPr/>
          </p:nvSpPr>
          <p:spPr bwMode="auto">
            <a:xfrm>
              <a:off x="1119" y="1201"/>
              <a:ext cx="20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dirty="0"/>
                <a:t>=</a:t>
              </a:r>
            </a:p>
          </p:txBody>
        </p:sp>
        <p:grpSp>
          <p:nvGrpSpPr>
            <p:cNvPr id="8" name="Group 12"/>
            <p:cNvGrpSpPr>
              <a:grpSpLocks/>
            </p:cNvGrpSpPr>
            <p:nvPr/>
          </p:nvGrpSpPr>
          <p:grpSpPr bwMode="auto">
            <a:xfrm>
              <a:off x="1288" y="919"/>
              <a:ext cx="1646" cy="654"/>
              <a:chOff x="1288" y="919"/>
              <a:chExt cx="1646" cy="654"/>
            </a:xfrm>
          </p:grpSpPr>
          <p:sp>
            <p:nvSpPr>
              <p:cNvPr id="13" name="Rectangle 13"/>
              <p:cNvSpPr>
                <a:spLocks noChangeArrowheads="1"/>
              </p:cNvSpPr>
              <p:nvPr/>
            </p:nvSpPr>
            <p:spPr bwMode="auto">
              <a:xfrm>
                <a:off x="1288" y="1171"/>
                <a:ext cx="194" cy="40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3600" b="1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</a:t>
                </a:r>
              </a:p>
            </p:txBody>
          </p:sp>
          <p:sp>
            <p:nvSpPr>
              <p:cNvPr id="14" name="Rectangle 14"/>
              <p:cNvSpPr>
                <a:spLocks noChangeArrowheads="1"/>
              </p:cNvSpPr>
              <p:nvPr/>
            </p:nvSpPr>
            <p:spPr bwMode="auto">
              <a:xfrm>
                <a:off x="1538" y="1159"/>
                <a:ext cx="64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dirty="0"/>
                  <a:t>$10,000</a:t>
                </a:r>
              </a:p>
            </p:txBody>
          </p:sp>
          <p:sp>
            <p:nvSpPr>
              <p:cNvPr id="15" name="Rectangle 15"/>
              <p:cNvSpPr>
                <a:spLocks noChangeArrowheads="1"/>
              </p:cNvSpPr>
              <p:nvPr/>
            </p:nvSpPr>
            <p:spPr bwMode="auto">
              <a:xfrm>
                <a:off x="2274" y="1015"/>
                <a:ext cx="194" cy="40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3600" b="1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</a:t>
                </a:r>
              </a:p>
            </p:txBody>
          </p:sp>
          <p:sp>
            <p:nvSpPr>
              <p:cNvPr id="16" name="Rectangle 16"/>
              <p:cNvSpPr>
                <a:spLocks noChangeArrowheads="1"/>
              </p:cNvSpPr>
              <p:nvPr/>
            </p:nvSpPr>
            <p:spPr bwMode="auto">
              <a:xfrm>
                <a:off x="2162" y="1047"/>
                <a:ext cx="408" cy="3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2400" dirty="0"/>
                  <a:t>−</a:t>
                </a:r>
                <a:r>
                  <a:rPr lang="en-US" sz="3200" dirty="0"/>
                  <a:t> </a:t>
                </a:r>
                <a:r>
                  <a:rPr lang="en-US" sz="2000" i="1" dirty="0"/>
                  <a:t>P</a:t>
                </a:r>
              </a:p>
            </p:txBody>
          </p:sp>
          <p:sp>
            <p:nvSpPr>
              <p:cNvPr id="17" name="Rectangle 17"/>
              <p:cNvSpPr>
                <a:spLocks noChangeArrowheads="1"/>
              </p:cNvSpPr>
              <p:nvPr/>
            </p:nvSpPr>
            <p:spPr bwMode="auto">
              <a:xfrm>
                <a:off x="2738" y="919"/>
                <a:ext cx="196" cy="4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36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</a:t>
                </a:r>
                <a:endParaRPr lang="en-US" b="1" dirty="0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9" name="Rectangle 18"/>
            <p:cNvSpPr>
              <a:spLocks noChangeArrowheads="1"/>
            </p:cNvSpPr>
            <p:nvPr/>
          </p:nvSpPr>
          <p:spPr bwMode="auto">
            <a:xfrm>
              <a:off x="1611" y="1372"/>
              <a:ext cx="64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dirty="0"/>
                <a:t>$10,000</a:t>
              </a:r>
            </a:p>
          </p:txBody>
        </p:sp>
        <p:sp>
          <p:nvSpPr>
            <p:cNvPr id="10" name="Rectangle 19"/>
            <p:cNvSpPr>
              <a:spLocks noChangeArrowheads="1"/>
            </p:cNvSpPr>
            <p:nvPr/>
          </p:nvSpPr>
          <p:spPr bwMode="auto">
            <a:xfrm>
              <a:off x="2663" y="1063"/>
              <a:ext cx="357" cy="4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sz="3600" b="1" dirty="0"/>
                <a:t> </a:t>
              </a:r>
              <a:r>
                <a:rPr lang="en-US" b="1" dirty="0"/>
                <a:t>x</a:t>
              </a:r>
              <a:r>
                <a:rPr lang="en-US" sz="3600" b="1" dirty="0"/>
                <a:t> </a:t>
              </a:r>
            </a:p>
          </p:txBody>
        </p:sp>
        <p:sp>
          <p:nvSpPr>
            <p:cNvPr id="11" name="Rectangle 20"/>
            <p:cNvSpPr>
              <a:spLocks noChangeArrowheads="1"/>
            </p:cNvSpPr>
            <p:nvPr/>
          </p:nvSpPr>
          <p:spPr bwMode="auto">
            <a:xfrm>
              <a:off x="3062" y="1159"/>
              <a:ext cx="357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dirty="0"/>
                <a:t>360</a:t>
              </a:r>
            </a:p>
          </p:txBody>
        </p:sp>
        <p:sp>
          <p:nvSpPr>
            <p:cNvPr id="12" name="Rectangle 21"/>
            <p:cNvSpPr>
              <a:spLocks noChangeArrowheads="1"/>
            </p:cNvSpPr>
            <p:nvPr/>
          </p:nvSpPr>
          <p:spPr bwMode="auto">
            <a:xfrm>
              <a:off x="3155" y="1351"/>
              <a:ext cx="19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i="1" dirty="0"/>
                <a:t>n</a:t>
              </a:r>
            </a:p>
          </p:txBody>
        </p:sp>
      </p:grpSp>
      <p:sp>
        <p:nvSpPr>
          <p:cNvPr id="20" name="Line 6"/>
          <p:cNvSpPr>
            <a:spLocks noChangeShapeType="1"/>
          </p:cNvSpPr>
          <p:nvPr/>
        </p:nvSpPr>
        <p:spPr bwMode="auto">
          <a:xfrm>
            <a:off x="4709892" y="2398494"/>
            <a:ext cx="8128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330200" y="2936429"/>
            <a:ext cx="4340225" cy="1447063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lnSpc>
                <a:spcPct val="130000"/>
              </a:lnSpc>
              <a:spcBef>
                <a:spcPct val="0"/>
              </a:spcBef>
              <a:tabLst>
                <a:tab pos="457200" algn="l"/>
              </a:tabLst>
              <a:defRPr/>
            </a:pPr>
            <a:r>
              <a:rPr lang="en-US" i="1" dirty="0" err="1"/>
              <a:t>r</a:t>
            </a:r>
            <a:r>
              <a:rPr lang="en-US" i="1" baseline="-25000" dirty="0" err="1"/>
              <a:t>BD</a:t>
            </a:r>
            <a:r>
              <a:rPr lang="en-US" dirty="0"/>
              <a:t>	= bank discount rate</a:t>
            </a:r>
          </a:p>
          <a:p>
            <a:pPr>
              <a:lnSpc>
                <a:spcPct val="130000"/>
              </a:lnSpc>
              <a:spcBef>
                <a:spcPct val="0"/>
              </a:spcBef>
              <a:tabLst>
                <a:tab pos="457200" algn="l"/>
              </a:tabLst>
              <a:defRPr/>
            </a:pPr>
            <a:r>
              <a:rPr lang="en-US" i="1" dirty="0"/>
              <a:t>P</a:t>
            </a:r>
            <a:r>
              <a:rPr lang="en-US" dirty="0"/>
              <a:t>	= market price of the T-bill</a:t>
            </a:r>
          </a:p>
          <a:p>
            <a:pPr>
              <a:lnSpc>
                <a:spcPct val="130000"/>
              </a:lnSpc>
              <a:spcBef>
                <a:spcPct val="0"/>
              </a:spcBef>
              <a:tabLst>
                <a:tab pos="457200" algn="l"/>
              </a:tabLst>
              <a:defRPr/>
            </a:pPr>
            <a:r>
              <a:rPr lang="en-US" i="1" dirty="0"/>
              <a:t>n</a:t>
            </a:r>
            <a:r>
              <a:rPr lang="en-US" dirty="0"/>
              <a:t>	= number of days to maturity</a:t>
            </a:r>
          </a:p>
          <a:p>
            <a:pPr eaLnBrk="1">
              <a:spcBef>
                <a:spcPct val="0"/>
              </a:spcBef>
              <a:tabLst>
                <a:tab pos="868363" algn="l"/>
              </a:tabLst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" name="Text Box 1028"/>
          <p:cNvSpPr txBox="1">
            <a:spLocks noChangeArrowheads="1"/>
          </p:cNvSpPr>
          <p:nvPr/>
        </p:nvSpPr>
        <p:spPr bwMode="auto">
          <a:xfrm>
            <a:off x="6310092" y="2093694"/>
            <a:ext cx="23209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$10,000 = Par</a:t>
            </a:r>
          </a:p>
        </p:txBody>
      </p:sp>
      <p:grpSp>
        <p:nvGrpSpPr>
          <p:cNvPr id="25" name="Group 44"/>
          <p:cNvGrpSpPr>
            <a:grpSpLocks/>
          </p:cNvGrpSpPr>
          <p:nvPr/>
        </p:nvGrpSpPr>
        <p:grpSpPr bwMode="auto">
          <a:xfrm>
            <a:off x="1138238" y="5270502"/>
            <a:ext cx="6327775" cy="1146176"/>
            <a:chOff x="717" y="3320"/>
            <a:chExt cx="3986" cy="722"/>
          </a:xfrm>
        </p:grpSpPr>
        <p:grpSp>
          <p:nvGrpSpPr>
            <p:cNvPr id="26" name="Group 23"/>
            <p:cNvGrpSpPr>
              <a:grpSpLocks/>
            </p:cNvGrpSpPr>
            <p:nvPr/>
          </p:nvGrpSpPr>
          <p:grpSpPr bwMode="auto">
            <a:xfrm>
              <a:off x="717" y="3320"/>
              <a:ext cx="3986" cy="722"/>
              <a:chOff x="717" y="3320"/>
              <a:chExt cx="3986" cy="722"/>
            </a:xfrm>
          </p:grpSpPr>
          <p:grpSp>
            <p:nvGrpSpPr>
              <p:cNvPr id="28" name="Group 24"/>
              <p:cNvGrpSpPr>
                <a:grpSpLocks/>
              </p:cNvGrpSpPr>
              <p:nvPr/>
            </p:nvGrpSpPr>
            <p:grpSpPr bwMode="auto">
              <a:xfrm>
                <a:off x="717" y="3538"/>
                <a:ext cx="501" cy="366"/>
                <a:chOff x="717" y="3538"/>
                <a:chExt cx="501" cy="366"/>
              </a:xfrm>
            </p:grpSpPr>
            <p:sp>
              <p:nvSpPr>
                <p:cNvPr id="44" name="Rectangle 25"/>
                <p:cNvSpPr>
                  <a:spLocks noChangeArrowheads="1"/>
                </p:cNvSpPr>
                <p:nvPr/>
              </p:nvSpPr>
              <p:spPr bwMode="auto">
                <a:xfrm>
                  <a:off x="717" y="3538"/>
                  <a:ext cx="203" cy="32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>
                    <a:spcBef>
                      <a:spcPct val="0"/>
                    </a:spcBef>
                    <a:defRPr/>
                  </a:pPr>
                  <a:r>
                    <a:rPr lang="en-US" sz="2800" b="1" i="1" dirty="0"/>
                    <a:t>r</a:t>
                  </a:r>
                </a:p>
              </p:txBody>
            </p:sp>
            <p:sp>
              <p:nvSpPr>
                <p:cNvPr id="45" name="Rectangle 26"/>
                <p:cNvSpPr>
                  <a:spLocks noChangeArrowheads="1"/>
                </p:cNvSpPr>
                <p:nvPr/>
              </p:nvSpPr>
              <p:spPr bwMode="auto">
                <a:xfrm>
                  <a:off x="822" y="3615"/>
                  <a:ext cx="396" cy="28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>
                    <a:spcBef>
                      <a:spcPct val="0"/>
                    </a:spcBef>
                    <a:defRPr/>
                  </a:pPr>
                  <a:r>
                    <a:rPr lang="en-US" sz="2400" b="1" i="1" dirty="0"/>
                    <a:t>BD</a:t>
                  </a:r>
                </a:p>
              </p:txBody>
            </p:sp>
          </p:grp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1174" y="3538"/>
                <a:ext cx="247" cy="32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2800"/>
                  <a:t>=</a:t>
                </a:r>
              </a:p>
            </p:txBody>
          </p:sp>
          <p:sp>
            <p:nvSpPr>
              <p:cNvPr id="30" name="Line 28"/>
              <p:cNvSpPr>
                <a:spLocks noChangeShapeType="1"/>
              </p:cNvSpPr>
              <p:nvPr/>
            </p:nvSpPr>
            <p:spPr bwMode="auto">
              <a:xfrm>
                <a:off x="1464" y="3700"/>
                <a:ext cx="1768" cy="0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>
                <a:outerShdw dist="1796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31" name="Group 29"/>
              <p:cNvGrpSpPr>
                <a:grpSpLocks/>
              </p:cNvGrpSpPr>
              <p:nvPr/>
            </p:nvGrpSpPr>
            <p:grpSpPr bwMode="auto">
              <a:xfrm>
                <a:off x="1332" y="3320"/>
                <a:ext cx="1962" cy="566"/>
                <a:chOff x="1332" y="3320"/>
                <a:chExt cx="1962" cy="566"/>
              </a:xfrm>
            </p:grpSpPr>
            <p:sp>
              <p:nvSpPr>
                <p:cNvPr id="38" name="Rectangle 30"/>
                <p:cNvSpPr>
                  <a:spLocks noChangeArrowheads="1"/>
                </p:cNvSpPr>
                <p:nvPr/>
              </p:nvSpPr>
              <p:spPr bwMode="auto">
                <a:xfrm>
                  <a:off x="1332" y="3480"/>
                  <a:ext cx="196" cy="40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>
                    <a:spcBef>
                      <a:spcPct val="0"/>
                    </a:spcBef>
                    <a:defRPr/>
                  </a:pPr>
                  <a:r>
                    <a:rPr lang="en-US" sz="3600" b="1">
                      <a:effectLst>
                        <a:outerShdw blurRad="38100" dist="38100" dir="2700000" algn="tl">
                          <a:srgbClr val="C0C0C0"/>
                        </a:outerShdw>
                      </a:effectLst>
                    </a:rPr>
                    <a:t> </a:t>
                  </a:r>
                </a:p>
              </p:txBody>
            </p:sp>
            <p:sp>
              <p:nvSpPr>
                <p:cNvPr id="39" name="Rectangle 31"/>
                <p:cNvSpPr>
                  <a:spLocks noChangeArrowheads="1"/>
                </p:cNvSpPr>
                <p:nvPr/>
              </p:nvSpPr>
              <p:spPr bwMode="auto">
                <a:xfrm>
                  <a:off x="1422" y="3378"/>
                  <a:ext cx="935" cy="32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>
                    <a:spcBef>
                      <a:spcPct val="0"/>
                    </a:spcBef>
                    <a:defRPr/>
                  </a:pPr>
                  <a:r>
                    <a:rPr lang="en-US" sz="2800" dirty="0"/>
                    <a:t>$10,000</a:t>
                  </a:r>
                </a:p>
              </p:txBody>
            </p:sp>
            <p:sp>
              <p:nvSpPr>
                <p:cNvPr id="40" name="Rectangle 32"/>
                <p:cNvSpPr>
                  <a:spLocks noChangeArrowheads="1"/>
                </p:cNvSpPr>
                <p:nvPr/>
              </p:nvSpPr>
              <p:spPr bwMode="auto">
                <a:xfrm>
                  <a:off x="2246" y="3320"/>
                  <a:ext cx="196" cy="40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>
                    <a:spcBef>
                      <a:spcPct val="0"/>
                    </a:spcBef>
                    <a:defRPr/>
                  </a:pPr>
                  <a:r>
                    <a:rPr lang="en-US" sz="3600" b="1" dirty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</a:rPr>
                    <a:t> </a:t>
                  </a:r>
                </a:p>
              </p:txBody>
            </p:sp>
            <p:sp>
              <p:nvSpPr>
                <p:cNvPr id="41" name="Rectangle 33"/>
                <p:cNvSpPr>
                  <a:spLocks noChangeArrowheads="1"/>
                </p:cNvSpPr>
                <p:nvPr/>
              </p:nvSpPr>
              <p:spPr bwMode="auto">
                <a:xfrm>
                  <a:off x="2321" y="3320"/>
                  <a:ext cx="212" cy="40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>
                    <a:spcBef>
                      <a:spcPct val="0"/>
                    </a:spcBef>
                    <a:defRPr/>
                  </a:pPr>
                  <a:r>
                    <a:rPr lang="en-US" sz="3600" dirty="0"/>
                    <a:t>-</a:t>
                  </a:r>
                </a:p>
              </p:txBody>
            </p:sp>
            <p:sp>
              <p:nvSpPr>
                <p:cNvPr id="42" name="Rectangle 34"/>
                <p:cNvSpPr>
                  <a:spLocks noChangeArrowheads="1"/>
                </p:cNvSpPr>
                <p:nvPr/>
              </p:nvSpPr>
              <p:spPr bwMode="auto">
                <a:xfrm>
                  <a:off x="2411" y="3320"/>
                  <a:ext cx="196" cy="40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>
                    <a:spcBef>
                      <a:spcPct val="0"/>
                    </a:spcBef>
                    <a:defRPr/>
                  </a:pPr>
                  <a:r>
                    <a:rPr lang="en-US" sz="3600" b="1">
                      <a:effectLst>
                        <a:outerShdw blurRad="38100" dist="38100" dir="2700000" algn="tl">
                          <a:srgbClr val="C0C0C0"/>
                        </a:outerShdw>
                      </a:effectLst>
                    </a:rPr>
                    <a:t> </a:t>
                  </a:r>
                </a:p>
              </p:txBody>
            </p:sp>
            <p:sp>
              <p:nvSpPr>
                <p:cNvPr id="43" name="Rectangle 35"/>
                <p:cNvSpPr>
                  <a:spLocks noChangeArrowheads="1"/>
                </p:cNvSpPr>
                <p:nvPr/>
              </p:nvSpPr>
              <p:spPr bwMode="auto">
                <a:xfrm>
                  <a:off x="2485" y="3378"/>
                  <a:ext cx="809" cy="32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>
                    <a:spcBef>
                      <a:spcPct val="0"/>
                    </a:spcBef>
                    <a:defRPr/>
                  </a:pPr>
                  <a:r>
                    <a:rPr lang="en-US" sz="2800" dirty="0"/>
                    <a:t>$9,875</a:t>
                  </a:r>
                </a:p>
              </p:txBody>
            </p:sp>
          </p:grpSp>
          <p:sp>
            <p:nvSpPr>
              <p:cNvPr id="32" name="Rectangle 36"/>
              <p:cNvSpPr>
                <a:spLocks noChangeArrowheads="1"/>
              </p:cNvSpPr>
              <p:nvPr/>
            </p:nvSpPr>
            <p:spPr bwMode="auto">
              <a:xfrm>
                <a:off x="1879" y="3714"/>
                <a:ext cx="935" cy="32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2800" dirty="0"/>
                  <a:t>$10,000</a:t>
                </a:r>
              </a:p>
            </p:txBody>
          </p:sp>
          <p:sp>
            <p:nvSpPr>
              <p:cNvPr id="33" name="Rectangle 37"/>
              <p:cNvSpPr>
                <a:spLocks noChangeArrowheads="1"/>
              </p:cNvSpPr>
              <p:nvPr/>
            </p:nvSpPr>
            <p:spPr bwMode="auto">
              <a:xfrm>
                <a:off x="3175" y="3480"/>
                <a:ext cx="391" cy="4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3600" b="1" dirty="0"/>
                  <a:t> </a:t>
                </a:r>
                <a:r>
                  <a:rPr lang="en-US" sz="2800" b="1" dirty="0"/>
                  <a:t>× </a:t>
                </a:r>
              </a:p>
            </p:txBody>
          </p:sp>
          <p:sp>
            <p:nvSpPr>
              <p:cNvPr id="34" name="Rectangle 38"/>
              <p:cNvSpPr>
                <a:spLocks noChangeArrowheads="1"/>
              </p:cNvSpPr>
              <p:nvPr/>
            </p:nvSpPr>
            <p:spPr bwMode="auto">
              <a:xfrm>
                <a:off x="3489" y="3394"/>
                <a:ext cx="494" cy="32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2800" dirty="0"/>
                  <a:t>360</a:t>
                </a:r>
              </a:p>
            </p:txBody>
          </p:sp>
          <p:sp>
            <p:nvSpPr>
              <p:cNvPr id="35" name="Rectangle 39"/>
              <p:cNvSpPr>
                <a:spLocks noChangeArrowheads="1"/>
              </p:cNvSpPr>
              <p:nvPr/>
            </p:nvSpPr>
            <p:spPr bwMode="auto">
              <a:xfrm>
                <a:off x="3558" y="3681"/>
                <a:ext cx="368" cy="32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2800" dirty="0"/>
                  <a:t>90</a:t>
                </a:r>
              </a:p>
            </p:txBody>
          </p:sp>
          <p:sp>
            <p:nvSpPr>
              <p:cNvPr id="36" name="Rectangle 40"/>
              <p:cNvSpPr>
                <a:spLocks noChangeArrowheads="1"/>
              </p:cNvSpPr>
              <p:nvPr/>
            </p:nvSpPr>
            <p:spPr bwMode="auto">
              <a:xfrm>
                <a:off x="4029" y="3538"/>
                <a:ext cx="247" cy="32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2800"/>
                  <a:t>=</a:t>
                </a:r>
              </a:p>
            </p:txBody>
          </p:sp>
          <p:sp>
            <p:nvSpPr>
              <p:cNvPr id="37" name="Rectangle 41"/>
              <p:cNvSpPr>
                <a:spLocks noChangeArrowheads="1"/>
              </p:cNvSpPr>
              <p:nvPr/>
            </p:nvSpPr>
            <p:spPr bwMode="auto">
              <a:xfrm>
                <a:off x="4261" y="3538"/>
                <a:ext cx="442" cy="32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2800" dirty="0"/>
                  <a:t>5%</a:t>
                </a:r>
              </a:p>
            </p:txBody>
          </p:sp>
        </p:grpSp>
        <p:sp>
          <p:nvSpPr>
            <p:cNvPr id="27" name="Line 43"/>
            <p:cNvSpPr>
              <a:spLocks noChangeShapeType="1"/>
            </p:cNvSpPr>
            <p:nvPr/>
          </p:nvSpPr>
          <p:spPr bwMode="auto">
            <a:xfrm flipV="1">
              <a:off x="3560" y="3693"/>
              <a:ext cx="328" cy="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004793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2.1 The Money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72028"/>
            <a:ext cx="8229600" cy="4876800"/>
          </a:xfrm>
          <a:ln>
            <a:noFill/>
          </a:ln>
        </p:spPr>
        <p:txBody>
          <a:bodyPr/>
          <a:lstStyle/>
          <a:p>
            <a:r>
              <a:rPr lang="en-US" dirty="0"/>
              <a:t>Bond Equivalent Yield</a:t>
            </a:r>
          </a:p>
          <a:p>
            <a:pPr lvl="1"/>
            <a:r>
              <a:rPr lang="en-US" dirty="0"/>
              <a:t>Can’t compare T-bill directly to bond</a:t>
            </a:r>
          </a:p>
          <a:p>
            <a:pPr lvl="2"/>
            <a:r>
              <a:rPr lang="en-US" sz="2800" dirty="0"/>
              <a:t>360 vs. 365 days</a:t>
            </a:r>
          </a:p>
          <a:p>
            <a:pPr lvl="2"/>
            <a:r>
              <a:rPr lang="en-US" sz="2800" dirty="0"/>
              <a:t>Return is figured in par vs. price paid</a:t>
            </a:r>
          </a:p>
          <a:p>
            <a:pPr lvl="1"/>
            <a:r>
              <a:rPr lang="en-US" dirty="0"/>
              <a:t>Adjust bank discount rate to make it comparable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7465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2.1 The Money Market: Bond Equivalent Yield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219200"/>
            <a:ext cx="8229600" cy="5029200"/>
          </a:xfrm>
          <a:ln>
            <a:noFill/>
          </a:ln>
        </p:spPr>
        <p:txBody>
          <a:bodyPr/>
          <a:lstStyle/>
          <a:p>
            <a:r>
              <a:rPr lang="en-US" dirty="0"/>
              <a:t>Bond Equivalent Yield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Example Using Sample T-Bill</a:t>
            </a:r>
          </a:p>
        </p:txBody>
      </p: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1325562" y="2590801"/>
            <a:ext cx="4727575" cy="1052513"/>
            <a:chOff x="891" y="904"/>
            <a:chExt cx="2978" cy="663"/>
          </a:xfrm>
        </p:grpSpPr>
        <p:grpSp>
          <p:nvGrpSpPr>
            <p:cNvPr id="5" name="Group 8"/>
            <p:cNvGrpSpPr>
              <a:grpSpLocks/>
            </p:cNvGrpSpPr>
            <p:nvPr/>
          </p:nvGrpSpPr>
          <p:grpSpPr bwMode="auto">
            <a:xfrm>
              <a:off x="891" y="1190"/>
              <a:ext cx="504" cy="355"/>
              <a:chOff x="891" y="1190"/>
              <a:chExt cx="504" cy="355"/>
            </a:xfrm>
          </p:grpSpPr>
          <p:sp>
            <p:nvSpPr>
              <p:cNvPr id="17" name="Rectangle 9"/>
              <p:cNvSpPr>
                <a:spLocks noChangeArrowheads="1"/>
              </p:cNvSpPr>
              <p:nvPr/>
            </p:nvSpPr>
            <p:spPr bwMode="auto">
              <a:xfrm>
                <a:off x="891" y="1190"/>
                <a:ext cx="164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i="1" dirty="0"/>
                  <a:t>r</a:t>
                </a:r>
              </a:p>
            </p:txBody>
          </p:sp>
          <p:sp>
            <p:nvSpPr>
              <p:cNvPr id="18" name="Rectangle 10"/>
              <p:cNvSpPr>
                <a:spLocks noChangeArrowheads="1"/>
              </p:cNvSpPr>
              <p:nvPr/>
            </p:nvSpPr>
            <p:spPr bwMode="auto">
              <a:xfrm>
                <a:off x="947" y="1295"/>
                <a:ext cx="448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2000" i="1" dirty="0"/>
                  <a:t>BEY</a:t>
                </a:r>
              </a:p>
            </p:txBody>
          </p:sp>
        </p:grpSp>
        <p:sp>
          <p:nvSpPr>
            <p:cNvPr id="6" name="Rectangle 11"/>
            <p:cNvSpPr>
              <a:spLocks noChangeArrowheads="1"/>
            </p:cNvSpPr>
            <p:nvPr/>
          </p:nvSpPr>
          <p:spPr bwMode="auto">
            <a:xfrm>
              <a:off x="1448" y="1192"/>
              <a:ext cx="20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dirty="0"/>
                <a:t>=</a:t>
              </a:r>
            </a:p>
          </p:txBody>
        </p:sp>
        <p:grpSp>
          <p:nvGrpSpPr>
            <p:cNvPr id="7" name="Group 12"/>
            <p:cNvGrpSpPr>
              <a:grpSpLocks/>
            </p:cNvGrpSpPr>
            <p:nvPr/>
          </p:nvGrpSpPr>
          <p:grpSpPr bwMode="auto">
            <a:xfrm>
              <a:off x="1695" y="904"/>
              <a:ext cx="1271" cy="662"/>
              <a:chOff x="1695" y="904"/>
              <a:chExt cx="1271" cy="662"/>
            </a:xfrm>
          </p:grpSpPr>
          <p:sp>
            <p:nvSpPr>
              <p:cNvPr id="12" name="Rectangle 13"/>
              <p:cNvSpPr>
                <a:spLocks noChangeArrowheads="1"/>
              </p:cNvSpPr>
              <p:nvPr/>
            </p:nvSpPr>
            <p:spPr bwMode="auto">
              <a:xfrm>
                <a:off x="1695" y="1160"/>
                <a:ext cx="196" cy="4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3600" b="1"/>
                  <a:t> </a:t>
                </a:r>
              </a:p>
            </p:txBody>
          </p:sp>
          <p:sp>
            <p:nvSpPr>
              <p:cNvPr id="13" name="Rectangle 14"/>
              <p:cNvSpPr>
                <a:spLocks noChangeArrowheads="1"/>
              </p:cNvSpPr>
              <p:nvPr/>
            </p:nvSpPr>
            <p:spPr bwMode="auto">
              <a:xfrm>
                <a:off x="1976" y="1048"/>
                <a:ext cx="559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dirty="0"/>
                  <a:t>10,000</a:t>
                </a:r>
              </a:p>
            </p:txBody>
          </p:sp>
          <p:sp>
            <p:nvSpPr>
              <p:cNvPr id="14" name="Rectangle 15"/>
              <p:cNvSpPr>
                <a:spLocks noChangeArrowheads="1"/>
              </p:cNvSpPr>
              <p:nvPr/>
            </p:nvSpPr>
            <p:spPr bwMode="auto">
              <a:xfrm>
                <a:off x="2770" y="1000"/>
                <a:ext cx="196" cy="4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3600" b="1"/>
                  <a:t> </a:t>
                </a:r>
              </a:p>
            </p:txBody>
          </p:sp>
          <p:sp>
            <p:nvSpPr>
              <p:cNvPr id="15" name="Rectangle 16"/>
              <p:cNvSpPr>
                <a:spLocks noChangeArrowheads="1"/>
              </p:cNvSpPr>
              <p:nvPr/>
            </p:nvSpPr>
            <p:spPr bwMode="auto">
              <a:xfrm>
                <a:off x="2504" y="1048"/>
                <a:ext cx="20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dirty="0"/>
                  <a:t>−</a:t>
                </a:r>
              </a:p>
            </p:txBody>
          </p:sp>
          <p:sp>
            <p:nvSpPr>
              <p:cNvPr id="16" name="Rectangle 17"/>
              <p:cNvSpPr>
                <a:spLocks noChangeArrowheads="1"/>
              </p:cNvSpPr>
              <p:nvPr/>
            </p:nvSpPr>
            <p:spPr bwMode="auto">
              <a:xfrm>
                <a:off x="2648" y="904"/>
                <a:ext cx="293" cy="4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3600" i="1" dirty="0"/>
                  <a:t> </a:t>
                </a:r>
                <a:r>
                  <a:rPr lang="en-US" i="1" dirty="0"/>
                  <a:t>P</a:t>
                </a:r>
              </a:p>
            </p:txBody>
          </p:sp>
        </p:grpSp>
        <p:sp>
          <p:nvSpPr>
            <p:cNvPr id="8" name="Rectangle 18"/>
            <p:cNvSpPr>
              <a:spLocks noChangeArrowheads="1"/>
            </p:cNvSpPr>
            <p:nvPr/>
          </p:nvSpPr>
          <p:spPr bwMode="auto">
            <a:xfrm>
              <a:off x="2264" y="1336"/>
              <a:ext cx="21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i="1" dirty="0"/>
                <a:t>P</a:t>
              </a:r>
            </a:p>
          </p:txBody>
        </p:sp>
        <p:sp>
          <p:nvSpPr>
            <p:cNvPr id="9" name="Rectangle 19"/>
            <p:cNvSpPr>
              <a:spLocks noChangeArrowheads="1"/>
            </p:cNvSpPr>
            <p:nvPr/>
          </p:nvSpPr>
          <p:spPr bwMode="auto">
            <a:xfrm>
              <a:off x="3080" y="1000"/>
              <a:ext cx="361" cy="4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sz="3600" dirty="0"/>
                <a:t> </a:t>
              </a:r>
              <a:r>
                <a:rPr lang="en-US" dirty="0"/>
                <a:t>×</a:t>
              </a:r>
              <a:r>
                <a:rPr lang="en-US" sz="3600" dirty="0"/>
                <a:t> </a:t>
              </a:r>
            </a:p>
          </p:txBody>
        </p:sp>
        <p:sp>
          <p:nvSpPr>
            <p:cNvPr id="10" name="Rectangle 20"/>
            <p:cNvSpPr>
              <a:spLocks noChangeArrowheads="1"/>
            </p:cNvSpPr>
            <p:nvPr/>
          </p:nvSpPr>
          <p:spPr bwMode="auto">
            <a:xfrm>
              <a:off x="3512" y="1048"/>
              <a:ext cx="357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dirty="0"/>
                <a:t>365</a:t>
              </a:r>
            </a:p>
          </p:txBody>
        </p:sp>
        <p:sp>
          <p:nvSpPr>
            <p:cNvPr id="11" name="Rectangle 21"/>
            <p:cNvSpPr>
              <a:spLocks noChangeArrowheads="1"/>
            </p:cNvSpPr>
            <p:nvPr/>
          </p:nvSpPr>
          <p:spPr bwMode="auto">
            <a:xfrm>
              <a:off x="3608" y="1288"/>
              <a:ext cx="19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i="1" dirty="0"/>
                <a:t>n</a:t>
              </a:r>
            </a:p>
          </p:txBody>
        </p:sp>
      </p:grpSp>
      <p:sp>
        <p:nvSpPr>
          <p:cNvPr id="19" name="Line 5"/>
          <p:cNvSpPr>
            <a:spLocks noChangeShapeType="1"/>
          </p:cNvSpPr>
          <p:nvPr/>
        </p:nvSpPr>
        <p:spPr bwMode="auto">
          <a:xfrm>
            <a:off x="2590800" y="3228976"/>
            <a:ext cx="2159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>
            <a:off x="5418847" y="3200401"/>
            <a:ext cx="8128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1093787" y="1774088"/>
            <a:ext cx="6321425" cy="889987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lnSpc>
                <a:spcPct val="130000"/>
              </a:lnSpc>
              <a:spcBef>
                <a:spcPct val="0"/>
              </a:spcBef>
              <a:defRPr/>
            </a:pPr>
            <a:r>
              <a:rPr lang="en-US" sz="2000" i="1" dirty="0"/>
              <a:t>P</a:t>
            </a:r>
            <a:r>
              <a:rPr lang="en-US" sz="2000" dirty="0"/>
              <a:t> = price of the T-bill</a:t>
            </a:r>
          </a:p>
          <a:p>
            <a:pPr>
              <a:lnSpc>
                <a:spcPct val="130000"/>
              </a:lnSpc>
              <a:spcBef>
                <a:spcPct val="0"/>
              </a:spcBef>
              <a:defRPr/>
            </a:pPr>
            <a:r>
              <a:rPr lang="en-US" sz="2000" i="1" dirty="0"/>
              <a:t>n</a:t>
            </a:r>
            <a:r>
              <a:rPr lang="en-US" sz="2000" dirty="0"/>
              <a:t> = number of days to maturity</a:t>
            </a:r>
          </a:p>
        </p:txBody>
      </p:sp>
      <p:sp>
        <p:nvSpPr>
          <p:cNvPr id="22" name="Text Box 43"/>
          <p:cNvSpPr txBox="1">
            <a:spLocks noChangeArrowheads="1"/>
          </p:cNvSpPr>
          <p:nvPr/>
        </p:nvSpPr>
        <p:spPr bwMode="auto">
          <a:xfrm>
            <a:off x="6602704" y="1695861"/>
            <a:ext cx="18875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latin typeface="+mj-lt"/>
              </a:rPr>
              <a:t>r</a:t>
            </a:r>
            <a:r>
              <a:rPr lang="en-US" sz="2800" b="1" i="1" baseline="-25000" dirty="0" err="1">
                <a:latin typeface="+mj-lt"/>
              </a:rPr>
              <a:t>BD</a:t>
            </a:r>
            <a:r>
              <a:rPr lang="en-US" sz="2800" b="1" baseline="-25000" dirty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= 5%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1549401" y="4572002"/>
            <a:ext cx="5276851" cy="990601"/>
            <a:chOff x="671" y="2792"/>
            <a:chExt cx="3324" cy="624"/>
          </a:xfrm>
        </p:grpSpPr>
        <p:grpSp>
          <p:nvGrpSpPr>
            <p:cNvPr id="24" name="Group 23"/>
            <p:cNvGrpSpPr>
              <a:grpSpLocks/>
            </p:cNvGrpSpPr>
            <p:nvPr/>
          </p:nvGrpSpPr>
          <p:grpSpPr bwMode="auto">
            <a:xfrm>
              <a:off x="671" y="2973"/>
              <a:ext cx="487" cy="364"/>
              <a:chOff x="671" y="2973"/>
              <a:chExt cx="487" cy="364"/>
            </a:xfrm>
          </p:grpSpPr>
          <p:sp>
            <p:nvSpPr>
              <p:cNvPr id="39" name="Rectangle 24"/>
              <p:cNvSpPr>
                <a:spLocks noChangeArrowheads="1"/>
              </p:cNvSpPr>
              <p:nvPr/>
            </p:nvSpPr>
            <p:spPr bwMode="auto">
              <a:xfrm>
                <a:off x="671" y="2973"/>
                <a:ext cx="164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i="1" dirty="0"/>
                  <a:t>r</a:t>
                </a:r>
              </a:p>
            </p:txBody>
          </p:sp>
          <p:sp>
            <p:nvSpPr>
              <p:cNvPr id="40" name="Rectangle 25"/>
              <p:cNvSpPr>
                <a:spLocks noChangeArrowheads="1"/>
              </p:cNvSpPr>
              <p:nvPr/>
            </p:nvSpPr>
            <p:spPr bwMode="auto">
              <a:xfrm>
                <a:off x="719" y="3087"/>
                <a:ext cx="439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2000" i="1" dirty="0"/>
                  <a:t>BEY</a:t>
                </a:r>
              </a:p>
            </p:txBody>
          </p:sp>
        </p:grpSp>
        <p:sp>
          <p:nvSpPr>
            <p:cNvPr id="25" name="Rectangle 26"/>
            <p:cNvSpPr>
              <a:spLocks noChangeArrowheads="1"/>
            </p:cNvSpPr>
            <p:nvPr/>
          </p:nvSpPr>
          <p:spPr bwMode="auto">
            <a:xfrm>
              <a:off x="1231" y="2982"/>
              <a:ext cx="20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dirty="0"/>
                <a:t>=</a:t>
              </a:r>
            </a:p>
          </p:txBody>
        </p:sp>
        <p:sp>
          <p:nvSpPr>
            <p:cNvPr id="26" name="Line 27"/>
            <p:cNvSpPr>
              <a:spLocks noChangeShapeType="1"/>
            </p:cNvSpPr>
            <p:nvPr/>
          </p:nvSpPr>
          <p:spPr bwMode="auto">
            <a:xfrm>
              <a:off x="1536" y="3172"/>
              <a:ext cx="1555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7" name="Group 28"/>
            <p:cNvGrpSpPr>
              <a:grpSpLocks/>
            </p:cNvGrpSpPr>
            <p:nvPr/>
          </p:nvGrpSpPr>
          <p:grpSpPr bwMode="auto">
            <a:xfrm>
              <a:off x="1399" y="2792"/>
              <a:ext cx="1585" cy="566"/>
              <a:chOff x="1399" y="2792"/>
              <a:chExt cx="1585" cy="566"/>
            </a:xfrm>
          </p:grpSpPr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1399" y="2952"/>
                <a:ext cx="196" cy="4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3600" b="1" dirty="0"/>
                  <a:t> </a:t>
                </a:r>
              </a:p>
            </p:txBody>
          </p:sp>
          <p:sp>
            <p:nvSpPr>
              <p:cNvPr id="34" name="Rectangle 30"/>
              <p:cNvSpPr>
                <a:spLocks noChangeArrowheads="1"/>
              </p:cNvSpPr>
              <p:nvPr/>
            </p:nvSpPr>
            <p:spPr bwMode="auto">
              <a:xfrm>
                <a:off x="1599" y="2943"/>
                <a:ext cx="559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dirty="0"/>
                  <a:t>10,000</a:t>
                </a:r>
              </a:p>
            </p:txBody>
          </p:sp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2375" y="2792"/>
                <a:ext cx="196" cy="4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sz="3600" b="1"/>
                  <a:t> </a:t>
                </a:r>
              </a:p>
            </p:txBody>
          </p:sp>
          <p:sp>
            <p:nvSpPr>
              <p:cNvPr id="36" name="Rectangle 32"/>
              <p:cNvSpPr>
                <a:spLocks noChangeArrowheads="1"/>
              </p:cNvSpPr>
              <p:nvPr/>
            </p:nvSpPr>
            <p:spPr bwMode="auto">
              <a:xfrm>
                <a:off x="2236" y="2952"/>
                <a:ext cx="20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dirty="0"/>
                  <a:t>−</a:t>
                </a:r>
              </a:p>
            </p:txBody>
          </p:sp>
          <p:sp>
            <p:nvSpPr>
              <p:cNvPr id="38" name="Rectangle 34"/>
              <p:cNvSpPr>
                <a:spLocks noChangeArrowheads="1"/>
              </p:cNvSpPr>
              <p:nvPr/>
            </p:nvSpPr>
            <p:spPr bwMode="auto">
              <a:xfrm>
                <a:off x="2505" y="2934"/>
                <a:ext cx="479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spcBef>
                    <a:spcPct val="0"/>
                  </a:spcBef>
                  <a:defRPr/>
                </a:pPr>
                <a:r>
                  <a:rPr lang="en-US" dirty="0"/>
                  <a:t>9,875</a:t>
                </a:r>
              </a:p>
            </p:txBody>
          </p:sp>
        </p:grpSp>
        <p:sp>
          <p:nvSpPr>
            <p:cNvPr id="28" name="Rectangle 35"/>
            <p:cNvSpPr>
              <a:spLocks noChangeArrowheads="1"/>
            </p:cNvSpPr>
            <p:nvPr/>
          </p:nvSpPr>
          <p:spPr bwMode="auto">
            <a:xfrm>
              <a:off x="2063" y="3185"/>
              <a:ext cx="47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dirty="0"/>
                <a:t>9,875</a:t>
              </a:r>
            </a:p>
          </p:txBody>
        </p:sp>
        <p:sp>
          <p:nvSpPr>
            <p:cNvPr id="29" name="Line 36"/>
            <p:cNvSpPr>
              <a:spLocks noChangeShapeType="1"/>
            </p:cNvSpPr>
            <p:nvPr/>
          </p:nvSpPr>
          <p:spPr bwMode="auto">
            <a:xfrm>
              <a:off x="3483" y="3172"/>
              <a:ext cx="512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Rectangle 37"/>
            <p:cNvSpPr>
              <a:spLocks noChangeArrowheads="1"/>
            </p:cNvSpPr>
            <p:nvPr/>
          </p:nvSpPr>
          <p:spPr bwMode="auto">
            <a:xfrm>
              <a:off x="3138" y="2886"/>
              <a:ext cx="321" cy="4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sz="3600" dirty="0"/>
                <a:t> </a:t>
              </a:r>
              <a:r>
                <a:rPr lang="en-US" dirty="0"/>
                <a:t>× </a:t>
              </a:r>
            </a:p>
          </p:txBody>
        </p:sp>
        <p:sp>
          <p:nvSpPr>
            <p:cNvPr id="31" name="Rectangle 38"/>
            <p:cNvSpPr>
              <a:spLocks noChangeArrowheads="1"/>
            </p:cNvSpPr>
            <p:nvPr/>
          </p:nvSpPr>
          <p:spPr bwMode="auto">
            <a:xfrm>
              <a:off x="3545" y="2952"/>
              <a:ext cx="357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dirty="0"/>
                <a:t>365</a:t>
              </a:r>
            </a:p>
          </p:txBody>
        </p:sp>
        <p:sp>
          <p:nvSpPr>
            <p:cNvPr id="32" name="Rectangle 39"/>
            <p:cNvSpPr>
              <a:spLocks noChangeArrowheads="1"/>
            </p:cNvSpPr>
            <p:nvPr/>
          </p:nvSpPr>
          <p:spPr bwMode="auto">
            <a:xfrm>
              <a:off x="3599" y="3174"/>
              <a:ext cx="277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dirty="0"/>
                <a:t>90</a:t>
              </a:r>
            </a:p>
          </p:txBody>
        </p:sp>
      </p:grp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1531939" y="5715000"/>
            <a:ext cx="4806950" cy="459100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400" i="1" dirty="0" err="1"/>
              <a:t>r</a:t>
            </a:r>
            <a:r>
              <a:rPr lang="en-US" sz="2400" b="1" i="1" baseline="-25000" dirty="0" err="1"/>
              <a:t>BEY</a:t>
            </a:r>
            <a:r>
              <a:rPr lang="en-US" b="1" dirty="0"/>
              <a:t> </a:t>
            </a:r>
            <a:r>
              <a:rPr lang="en-US" dirty="0"/>
              <a:t>= .0127 × 4.0556 = .0513 = 5.13%</a:t>
            </a:r>
          </a:p>
        </p:txBody>
      </p:sp>
    </p:spTree>
    <p:extLst>
      <p:ext uri="{BB962C8B-B14F-4D97-AF65-F5344CB8AC3E}">
        <p14:creationId xmlns:p14="http://schemas.microsoft.com/office/powerpoint/2010/main" val="15052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2.1 The Money Market: Effective Annual Yield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76800"/>
          </a:xfrm>
          <a:ln>
            <a:noFill/>
          </a:ln>
        </p:spPr>
        <p:txBody>
          <a:bodyPr/>
          <a:lstStyle/>
          <a:p>
            <a:r>
              <a:rPr lang="en-US" dirty="0"/>
              <a:t>Effective Annual Yield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Example Using Sample T-Bill</a:t>
            </a:r>
          </a:p>
        </p:txBody>
      </p:sp>
      <p:graphicFrame>
        <p:nvGraphicFramePr>
          <p:cNvPr id="19459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6137979"/>
              </p:ext>
            </p:extLst>
          </p:nvPr>
        </p:nvGraphicFramePr>
        <p:xfrm>
          <a:off x="1741025" y="1935163"/>
          <a:ext cx="3668712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4" imgW="1473120" imgH="520560" progId="Equation.3">
                  <p:embed/>
                </p:oleObj>
              </mc:Choice>
              <mc:Fallback>
                <p:oleObj name="Equation" r:id="rId4" imgW="1473120" imgH="520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025" y="1935163"/>
                        <a:ext cx="3668712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125"/>
          <p:cNvSpPr txBox="1">
            <a:spLocks noChangeArrowheads="1"/>
          </p:cNvSpPr>
          <p:nvPr/>
        </p:nvSpPr>
        <p:spPr bwMode="auto">
          <a:xfrm>
            <a:off x="6596424" y="1828800"/>
            <a:ext cx="2135259" cy="2123658"/>
          </a:xfrm>
          <a:prstGeom prst="rect">
            <a:avLst/>
          </a:prstGeom>
          <a:noFill/>
          <a:ln w="9525">
            <a:solidFill>
              <a:srgbClr val="08425C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latin typeface="+mj-lt"/>
              </a:rPr>
              <a:t>Compare:</a:t>
            </a:r>
          </a:p>
          <a:p>
            <a:pPr>
              <a:spcBef>
                <a:spcPct val="50000"/>
              </a:spcBef>
            </a:pPr>
            <a:r>
              <a:rPr lang="en-US" sz="2400" b="1" i="1" dirty="0" err="1">
                <a:latin typeface="+mj-lt"/>
              </a:rPr>
              <a:t>r</a:t>
            </a:r>
            <a:r>
              <a:rPr lang="en-US" sz="2400" b="1" i="1" baseline="-25000" dirty="0" err="1">
                <a:latin typeface="+mj-lt"/>
              </a:rPr>
              <a:t>BD</a:t>
            </a:r>
            <a:r>
              <a:rPr lang="en-US" sz="2400" b="1" baseline="-25000" dirty="0">
                <a:latin typeface="+mj-lt"/>
              </a:rPr>
              <a:t> </a:t>
            </a:r>
            <a:r>
              <a:rPr lang="en-US" sz="2400" b="1" dirty="0">
                <a:latin typeface="+mj-lt"/>
              </a:rPr>
              <a:t>= 5%</a:t>
            </a:r>
          </a:p>
          <a:p>
            <a:pPr>
              <a:spcBef>
                <a:spcPct val="50000"/>
              </a:spcBef>
            </a:pPr>
            <a:r>
              <a:rPr lang="en-US" sz="2400" b="1" i="1" dirty="0" err="1">
                <a:latin typeface="+mj-lt"/>
              </a:rPr>
              <a:t>r</a:t>
            </a:r>
            <a:r>
              <a:rPr lang="en-US" sz="2400" b="1" i="1" baseline="-25000" dirty="0" err="1">
                <a:latin typeface="+mj-lt"/>
              </a:rPr>
              <a:t>BEY</a:t>
            </a:r>
            <a:r>
              <a:rPr lang="en-US" sz="2400" b="1" baseline="-25000" dirty="0">
                <a:latin typeface="+mj-lt"/>
              </a:rPr>
              <a:t> </a:t>
            </a:r>
            <a:r>
              <a:rPr lang="en-US" sz="2400" b="1" dirty="0">
                <a:latin typeface="+mj-lt"/>
              </a:rPr>
              <a:t>= 5.13%</a:t>
            </a:r>
          </a:p>
          <a:p>
            <a:pPr>
              <a:spcBef>
                <a:spcPct val="50000"/>
              </a:spcBef>
            </a:pPr>
            <a:r>
              <a:rPr lang="en-US" sz="2400" b="1" i="1" dirty="0" err="1"/>
              <a:t>r</a:t>
            </a:r>
            <a:r>
              <a:rPr lang="en-US" sz="2400" b="1" i="1" baseline="-25000" dirty="0" err="1"/>
              <a:t>EAY</a:t>
            </a:r>
            <a:r>
              <a:rPr lang="en-US" sz="2400" b="1" baseline="-25000" dirty="0"/>
              <a:t> </a:t>
            </a:r>
            <a:r>
              <a:rPr lang="en-US" sz="2400" b="1" dirty="0"/>
              <a:t>= 5.23%</a:t>
            </a:r>
            <a:endParaRPr lang="en-US" sz="2400" b="1" dirty="0">
              <a:latin typeface="+mj-lt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600201" y="3352800"/>
            <a:ext cx="4982368" cy="848374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lnSpc>
                <a:spcPct val="130000"/>
              </a:lnSpc>
              <a:spcBef>
                <a:spcPct val="0"/>
              </a:spcBef>
              <a:defRPr/>
            </a:pPr>
            <a:r>
              <a:rPr lang="en-US" sz="2000" i="1" dirty="0"/>
              <a:t>P</a:t>
            </a:r>
            <a:r>
              <a:rPr lang="en-US" sz="2000" dirty="0"/>
              <a:t> = price of the T-bill</a:t>
            </a:r>
          </a:p>
          <a:p>
            <a:pPr>
              <a:lnSpc>
                <a:spcPct val="130000"/>
              </a:lnSpc>
              <a:spcBef>
                <a:spcPct val="0"/>
              </a:spcBef>
              <a:defRPr/>
            </a:pPr>
            <a:r>
              <a:rPr lang="en-US" sz="2000" i="1" dirty="0"/>
              <a:t>n</a:t>
            </a:r>
            <a:r>
              <a:rPr lang="en-US" sz="2000" dirty="0"/>
              <a:t> = number of days to maturity</a:t>
            </a:r>
          </a:p>
        </p:txBody>
      </p:sp>
      <p:graphicFrame>
        <p:nvGraphicFramePr>
          <p:cNvPr id="1027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7780609"/>
              </p:ext>
            </p:extLst>
          </p:nvPr>
        </p:nvGraphicFramePr>
        <p:xfrm>
          <a:off x="3003550" y="4710113"/>
          <a:ext cx="4427538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6" imgW="1777680" imgH="545760" progId="Equation.3">
                  <p:embed/>
                </p:oleObj>
              </mc:Choice>
              <mc:Fallback>
                <p:oleObj name="Equation" r:id="rId6" imgW="1777680" imgH="545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4710113"/>
                        <a:ext cx="4427538" cy="135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40"/>
          <p:cNvSpPr>
            <a:spLocks noChangeArrowheads="1"/>
          </p:cNvSpPr>
          <p:nvPr/>
        </p:nvSpPr>
        <p:spPr bwMode="auto">
          <a:xfrm>
            <a:off x="1926319" y="5941569"/>
            <a:ext cx="7159625" cy="52065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i="1" dirty="0" err="1"/>
              <a:t>r</a:t>
            </a:r>
            <a:r>
              <a:rPr lang="en-US" sz="2800" i="1" baseline="-25000" dirty="0" err="1"/>
              <a:t>EAY</a:t>
            </a:r>
            <a:r>
              <a:rPr lang="en-US" sz="2800" dirty="0"/>
              <a:t> = 5.23%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05000" y="522479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/>
              <a:t>r</a:t>
            </a:r>
            <a:r>
              <a:rPr lang="en-US" sz="2800" i="1" baseline="-25000" dirty="0" err="1"/>
              <a:t>EAY</a:t>
            </a:r>
            <a:r>
              <a:rPr lang="en-US" sz="2800" dirty="0"/>
              <a:t> =</a:t>
            </a:r>
          </a:p>
        </p:txBody>
      </p:sp>
      <p:sp>
        <p:nvSpPr>
          <p:cNvPr id="5" name="Rectangle 4"/>
          <p:cNvSpPr/>
          <p:nvPr/>
        </p:nvSpPr>
        <p:spPr>
          <a:xfrm>
            <a:off x="631362" y="2456598"/>
            <a:ext cx="114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err="1"/>
              <a:t>r</a:t>
            </a:r>
            <a:r>
              <a:rPr lang="en-US" sz="2800" i="1" baseline="-25000" dirty="0" err="1"/>
              <a:t>EAY</a:t>
            </a:r>
            <a:r>
              <a:rPr lang="en-US" sz="2800" dirty="0"/>
              <a:t> = </a:t>
            </a:r>
          </a:p>
        </p:txBody>
      </p:sp>
    </p:spTree>
    <p:extLst>
      <p:ext uri="{BB962C8B-B14F-4D97-AF65-F5344CB8AC3E}">
        <p14:creationId xmlns:p14="http://schemas.microsoft.com/office/powerpoint/2010/main" val="259696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/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2.1  The Money Market: Instrument Yield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142617"/>
              </p:ext>
            </p:extLst>
          </p:nvPr>
        </p:nvGraphicFramePr>
        <p:xfrm>
          <a:off x="533400" y="1752600"/>
          <a:ext cx="7772400" cy="38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r>
                        <a:rPr lang="en-US" sz="2000" dirty="0"/>
                        <a:t>Money Market Instrument</a:t>
                      </a:r>
                    </a:p>
                  </a:txBody>
                  <a:tcP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Instrument Yield</a:t>
                      </a:r>
                    </a:p>
                  </a:txBody>
                  <a:tcPr>
                    <a:solidFill>
                      <a:srgbClr val="0B5B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r>
                        <a:rPr lang="en-US" sz="2000" dirty="0"/>
                        <a:t>Treasury</a:t>
                      </a:r>
                      <a:r>
                        <a:rPr lang="en-US" sz="2000" baseline="0" dirty="0"/>
                        <a:t> Bills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Discount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r>
                        <a:rPr lang="en-US" sz="2000" dirty="0"/>
                        <a:t>Certificates of Deposit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Bond Equivalent Yield</a:t>
                      </a:r>
                      <a:r>
                        <a:rPr lang="en-US" sz="2000" baseline="0" dirty="0"/>
                        <a:t> 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r>
                        <a:rPr lang="en-US" sz="2000" dirty="0"/>
                        <a:t>Commercial Paper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Discount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r>
                        <a:rPr lang="en-US" sz="2000" dirty="0"/>
                        <a:t>Bankers’ Acceptances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Discount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r>
                        <a:rPr lang="en-US" sz="2000" dirty="0"/>
                        <a:t>Eurodollars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Bond Equivalent Yield</a:t>
                      </a:r>
                      <a:r>
                        <a:rPr lang="en-US" sz="2000" baseline="0" dirty="0"/>
                        <a:t> 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r>
                        <a:rPr lang="en-US" sz="2000" dirty="0"/>
                        <a:t>Federal Funds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Bond Equivalent Yield</a:t>
                      </a:r>
                      <a:r>
                        <a:rPr lang="en-US" sz="2000" baseline="0" dirty="0"/>
                        <a:t> 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r>
                        <a:rPr lang="en-US" sz="2000" dirty="0"/>
                        <a:t>Repurchase Agreements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Discount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r>
                        <a:rPr lang="en-US" sz="2000" dirty="0"/>
                        <a:t>Reverse RPs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Discount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9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2.1 Asset Classes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502418765"/>
              </p:ext>
            </p:extLst>
          </p:nvPr>
        </p:nvGraphicFramePr>
        <p:xfrm>
          <a:off x="457200" y="10668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044705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2.2 The Bond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5334000"/>
          </a:xfrm>
          <a:ln>
            <a:noFill/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800" dirty="0"/>
              <a:t>Capital Market—Fixed-Income Instruments</a:t>
            </a:r>
          </a:p>
          <a:p>
            <a:pPr>
              <a:spcBef>
                <a:spcPts val="0"/>
              </a:spcBef>
            </a:pPr>
            <a:endParaRPr lang="en-US" sz="2800" dirty="0"/>
          </a:p>
          <a:p>
            <a:pPr marL="182563" indent="-74613">
              <a:spcBef>
                <a:spcPts val="0"/>
              </a:spcBef>
            </a:pPr>
            <a:r>
              <a:rPr lang="en-US" sz="2800" dirty="0"/>
              <a:t>Government Issues—U.S. Treasury Bonds and Notes</a:t>
            </a:r>
          </a:p>
          <a:p>
            <a:pPr lvl="2">
              <a:spcBef>
                <a:spcPts val="0"/>
              </a:spcBef>
            </a:pPr>
            <a:r>
              <a:rPr lang="en-US" dirty="0"/>
              <a:t>Bonds vs. notes</a:t>
            </a:r>
          </a:p>
          <a:p>
            <a:pPr lvl="2">
              <a:spcBef>
                <a:spcPts val="0"/>
              </a:spcBef>
            </a:pPr>
            <a:r>
              <a:rPr lang="en-US" dirty="0"/>
              <a:t>Denomination</a:t>
            </a:r>
          </a:p>
          <a:p>
            <a:pPr lvl="2">
              <a:spcBef>
                <a:spcPts val="0"/>
              </a:spcBef>
            </a:pPr>
            <a:r>
              <a:rPr lang="en-US" dirty="0"/>
              <a:t>Interest type</a:t>
            </a:r>
          </a:p>
          <a:p>
            <a:pPr lvl="2">
              <a:spcBef>
                <a:spcPts val="0"/>
              </a:spcBef>
            </a:pPr>
            <a:r>
              <a:rPr lang="en-US" dirty="0"/>
              <a:t>Risk? Taxation?</a:t>
            </a:r>
          </a:p>
          <a:p>
            <a:pPr lvl="2">
              <a:spcBef>
                <a:spcPts val="0"/>
              </a:spcBef>
            </a:pP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/>
              <a:t>Treasury Inflation Protected Securities (TIPS)</a:t>
            </a:r>
          </a:p>
          <a:p>
            <a:pPr lvl="2">
              <a:spcBef>
                <a:spcPts val="0"/>
              </a:spcBef>
            </a:pPr>
            <a:r>
              <a:rPr lang="en-US" dirty="0"/>
              <a:t>Principal adjusted for changes in the Consumer Price Index</a:t>
            </a:r>
          </a:p>
          <a:p>
            <a:pPr lvl="2">
              <a:spcBef>
                <a:spcPts val="0"/>
              </a:spcBef>
            </a:pPr>
            <a:r>
              <a:rPr lang="en-US" dirty="0"/>
              <a:t>Marked with a trailing “</a:t>
            </a:r>
            <a:r>
              <a:rPr lang="en-US" dirty="0" err="1"/>
              <a:t>i</a:t>
            </a:r>
            <a:r>
              <a:rPr lang="en-US" dirty="0"/>
              <a:t>” in quote sheets</a:t>
            </a:r>
          </a:p>
        </p:txBody>
      </p:sp>
    </p:spTree>
    <p:extLst>
      <p:ext uri="{BB962C8B-B14F-4D97-AF65-F5344CB8AC3E}">
        <p14:creationId xmlns:p14="http://schemas.microsoft.com/office/powerpoint/2010/main" val="35855168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2.3 Listing of Treasury Issues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748" y="5943600"/>
            <a:ext cx="9129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Compiled from data from </a:t>
            </a:r>
            <a:r>
              <a:rPr lang="en-US" i="1" dirty="0"/>
              <a:t>The Wall Street Journal Online, </a:t>
            </a:r>
            <a:r>
              <a:rPr lang="en-US" dirty="0"/>
              <a:t>September 16, 2014.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356317"/>
              </p:ext>
            </p:extLst>
          </p:nvPr>
        </p:nvGraphicFramePr>
        <p:xfrm>
          <a:off x="761999" y="1904993"/>
          <a:ext cx="7467600" cy="3352806"/>
        </p:xfrm>
        <a:graphic>
          <a:graphicData uri="http://schemas.openxmlformats.org/drawingml/2006/table">
            <a:tbl>
              <a:tblPr/>
              <a:tblGrid>
                <a:gridCol w="13193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337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441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9564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9564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6878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72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ASKED YLD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2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MATURITY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COUPON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ASKED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 MATURITY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25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15-Feb-2015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101.6250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101.6328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25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15-May-2017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109.3516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109.3750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B5B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25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15-Feb-2020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3.625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108.8906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108.9375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25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15-Feb-2025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7.625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146.1719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146.2500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0.2031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25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15-May-2030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6.250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141.3125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141.3906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0.2734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25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15-Feb-2036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121.3359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121.4141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0.2578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25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15-Aug-2044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95.9297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95.9922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0.1875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0248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2.2 The Bond Market: Agency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pPr marL="182880" lvl="1"/>
            <a:r>
              <a:rPr lang="en-US" dirty="0"/>
              <a:t>Agency issues (federal government)</a:t>
            </a:r>
          </a:p>
          <a:p>
            <a:pPr marL="457200" lvl="2"/>
            <a:r>
              <a:rPr lang="en-US" sz="2800" dirty="0"/>
              <a:t>Most are home-mortgage-related: FNMA, FHLMC, GNMA, Federal Home Loan Banks</a:t>
            </a:r>
          </a:p>
          <a:p>
            <a:pPr marL="457200" lvl="2"/>
            <a:r>
              <a:rPr lang="en-US" sz="2800" dirty="0"/>
              <a:t>Risks of these securities?</a:t>
            </a:r>
          </a:p>
          <a:p>
            <a:pPr lvl="3"/>
            <a:r>
              <a:rPr lang="en-US" sz="2400" dirty="0"/>
              <a:t>Implied backing by the government</a:t>
            </a:r>
          </a:p>
          <a:p>
            <a:pPr lvl="3"/>
            <a:r>
              <a:rPr lang="en-US" sz="2400" dirty="0"/>
              <a:t>In September 2008, federal government took over FNMA and FHLMC</a:t>
            </a:r>
          </a:p>
        </p:txBody>
      </p:sp>
    </p:spTree>
    <p:extLst>
      <p:ext uri="{BB962C8B-B14F-4D97-AF65-F5344CB8AC3E}">
        <p14:creationId xmlns:p14="http://schemas.microsoft.com/office/powerpoint/2010/main" val="3231333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2.2 The Bond Market: Municipal Bonds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4267200"/>
          </a:xfrm>
          <a:ln>
            <a:noFill/>
          </a:ln>
        </p:spPr>
        <p:txBody>
          <a:bodyPr/>
          <a:lstStyle/>
          <a:p>
            <a:pPr marL="182880" lvl="1">
              <a:spcBef>
                <a:spcPts val="0"/>
              </a:spcBef>
            </a:pPr>
            <a:r>
              <a:rPr lang="en-US" dirty="0"/>
              <a:t>Municipal bonds</a:t>
            </a:r>
          </a:p>
          <a:p>
            <a:pPr lvl="2">
              <a:spcBef>
                <a:spcPts val="0"/>
              </a:spcBef>
            </a:pPr>
            <a:r>
              <a:rPr lang="en-US" sz="2800" dirty="0"/>
              <a:t>Issuer?</a:t>
            </a:r>
          </a:p>
          <a:p>
            <a:pPr lvl="2">
              <a:spcBef>
                <a:spcPts val="0"/>
              </a:spcBef>
            </a:pPr>
            <a:r>
              <a:rPr lang="en-US" sz="2800" dirty="0"/>
              <a:t>Differ from treasuries and agencies?</a:t>
            </a:r>
          </a:p>
          <a:p>
            <a:pPr lvl="3">
              <a:spcBef>
                <a:spcPts val="0"/>
              </a:spcBef>
            </a:pPr>
            <a:r>
              <a:rPr lang="en-US" sz="2800" dirty="0"/>
              <a:t>Risk?</a:t>
            </a:r>
          </a:p>
          <a:p>
            <a:pPr lvl="4">
              <a:spcBef>
                <a:spcPts val="0"/>
              </a:spcBef>
            </a:pPr>
            <a:r>
              <a:rPr lang="en-US" sz="2800" dirty="0"/>
              <a:t>G.O. vs. revenue</a:t>
            </a:r>
          </a:p>
          <a:p>
            <a:pPr lvl="4">
              <a:spcBef>
                <a:spcPts val="0"/>
              </a:spcBef>
            </a:pPr>
            <a:r>
              <a:rPr lang="en-US" sz="2800" dirty="0"/>
              <a:t>Industrial development</a:t>
            </a:r>
          </a:p>
          <a:p>
            <a:pPr lvl="3">
              <a:spcBef>
                <a:spcPts val="0"/>
              </a:spcBef>
            </a:pPr>
            <a:r>
              <a:rPr lang="en-US" sz="2800" dirty="0"/>
              <a:t>Taxation?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5000" y="4742274"/>
            <a:ext cx="5791200" cy="10310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547688" lvl="2" indent="-547688">
              <a:spcAft>
                <a:spcPts val="600"/>
              </a:spcAft>
              <a:buNone/>
            </a:pPr>
            <a:r>
              <a:rPr lang="en-US" sz="2800" i="1" dirty="0" err="1"/>
              <a:t>r</a:t>
            </a:r>
            <a:r>
              <a:rPr lang="en-US" sz="2800" baseline="-25000" dirty="0" err="1"/>
              <a:t>tax</a:t>
            </a:r>
            <a:r>
              <a:rPr lang="en-US" sz="2800" baseline="-25000" dirty="0"/>
              <a:t> exempt</a:t>
            </a:r>
            <a:r>
              <a:rPr lang="en-US" sz="2800" dirty="0"/>
              <a:t> = </a:t>
            </a:r>
            <a:r>
              <a:rPr lang="en-US" sz="2800" i="1" dirty="0" err="1"/>
              <a:t>r</a:t>
            </a:r>
            <a:r>
              <a:rPr lang="en-US" sz="2800" baseline="-25000" dirty="0" err="1"/>
              <a:t>taxable</a:t>
            </a:r>
            <a:r>
              <a:rPr lang="en-US" sz="2800" dirty="0"/>
              <a:t> x (1 – Tax rate)</a:t>
            </a:r>
          </a:p>
          <a:p>
            <a:pPr marL="547688" lvl="2" indent="-547688">
              <a:spcAft>
                <a:spcPts val="600"/>
              </a:spcAft>
              <a:buNone/>
            </a:pPr>
            <a:r>
              <a:rPr lang="en-US" sz="2800" i="1" dirty="0"/>
              <a:t>r</a:t>
            </a:r>
            <a:r>
              <a:rPr lang="en-US" sz="2800" dirty="0"/>
              <a:t> = Interest rate</a:t>
            </a:r>
          </a:p>
        </p:txBody>
      </p:sp>
    </p:spTree>
    <p:extLst>
      <p:ext uri="{BB962C8B-B14F-4D97-AF65-F5344CB8AC3E}">
        <p14:creationId xmlns:p14="http://schemas.microsoft.com/office/powerpoint/2010/main" val="202002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2.2 Equivalent Taxable Yields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73179" y="4934181"/>
            <a:ext cx="5257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547688" lvl="2" indent="-547688">
              <a:buNone/>
            </a:pPr>
            <a:r>
              <a:rPr lang="en-US" sz="2800" i="1" dirty="0" err="1"/>
              <a:t>r</a:t>
            </a:r>
            <a:r>
              <a:rPr lang="en-US" sz="2800" baseline="-25000" dirty="0" err="1"/>
              <a:t>tax</a:t>
            </a:r>
            <a:r>
              <a:rPr lang="en-US" sz="2800" baseline="-25000" dirty="0"/>
              <a:t> exempt</a:t>
            </a:r>
            <a:r>
              <a:rPr lang="en-US" sz="2800" dirty="0"/>
              <a:t> = </a:t>
            </a:r>
            <a:r>
              <a:rPr lang="en-US" sz="2800" i="1" dirty="0" err="1"/>
              <a:t>r</a:t>
            </a:r>
            <a:r>
              <a:rPr lang="en-US" sz="2800" baseline="-25000" dirty="0" err="1"/>
              <a:t>taxable</a:t>
            </a:r>
            <a:r>
              <a:rPr lang="en-US" sz="2800" dirty="0"/>
              <a:t> x (1 – Tax rate)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853507"/>
              </p:ext>
            </p:extLst>
          </p:nvPr>
        </p:nvGraphicFramePr>
        <p:xfrm>
          <a:off x="457200" y="2108200"/>
          <a:ext cx="8382000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B5B7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Tax-Exempt Yield</a:t>
                      </a:r>
                    </a:p>
                  </a:txBody>
                  <a:tcPr>
                    <a:solidFill>
                      <a:srgbClr val="0B5B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Marginal Tax Rate</a:t>
                      </a:r>
                    </a:p>
                  </a:txBody>
                  <a:tcP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1%</a:t>
                      </a:r>
                    </a:p>
                  </a:txBody>
                  <a:tcP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2%</a:t>
                      </a:r>
                    </a:p>
                  </a:txBody>
                  <a:tcP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3%</a:t>
                      </a:r>
                    </a:p>
                  </a:txBody>
                  <a:tcP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4%</a:t>
                      </a:r>
                    </a:p>
                  </a:txBody>
                  <a:tcP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5%</a:t>
                      </a:r>
                    </a:p>
                  </a:txBody>
                  <a:tcPr>
                    <a:solidFill>
                      <a:srgbClr val="0B5B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   20%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1.25%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2.50%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3.75%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5.00%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  6.25%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1.43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2.86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4.29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5.71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  7.14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1.67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3.33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5.00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6.67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  8.33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2.00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4.00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6.00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8.00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10.00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75687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9067799" cy="836426"/>
          </a:xfrm>
        </p:spPr>
        <p:txBody>
          <a:bodyPr>
            <a:noAutofit/>
          </a:bodyPr>
          <a:lstStyle/>
          <a:p>
            <a:r>
              <a:rPr lang="en-US" dirty="0"/>
              <a:t>Figure 2.4 Outstanding Tax-Exempt Debt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5518702"/>
              </p:ext>
            </p:extLst>
          </p:nvPr>
        </p:nvGraphicFramePr>
        <p:xfrm>
          <a:off x="152400" y="1219200"/>
          <a:ext cx="8610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91557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836426"/>
          </a:xfrm>
        </p:spPr>
        <p:txBody>
          <a:bodyPr>
            <a:noAutofit/>
          </a:bodyPr>
          <a:lstStyle/>
          <a:p>
            <a:r>
              <a:rPr lang="en-US" sz="3200" dirty="0"/>
              <a:t>Figure 2.5 Yield Ratio: Tax-Exempt to Taxable Bonds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193398"/>
              </p:ext>
            </p:extLst>
          </p:nvPr>
        </p:nvGraphicFramePr>
        <p:xfrm>
          <a:off x="152400" y="1066800"/>
          <a:ext cx="8534399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05939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2.2 The Bond Market: Private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537863" cy="5334000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pPr marL="182880" lvl="1"/>
            <a:r>
              <a:rPr lang="en-US" sz="3500" dirty="0"/>
              <a:t>Corporate Bonds</a:t>
            </a:r>
          </a:p>
          <a:p>
            <a:pPr marL="457200" lvl="2"/>
            <a:r>
              <a:rPr lang="en-US" sz="3200" dirty="0"/>
              <a:t>Investment grade vs. speculative grade</a:t>
            </a:r>
          </a:p>
          <a:p>
            <a:pPr marL="182880" lvl="1"/>
            <a:endParaRPr lang="en-US" sz="3500" dirty="0"/>
          </a:p>
          <a:p>
            <a:pPr marL="182880" lvl="1"/>
            <a:r>
              <a:rPr lang="en-US" sz="3500" dirty="0"/>
              <a:t>Mortgage-Backed Securities</a:t>
            </a:r>
          </a:p>
          <a:p>
            <a:pPr lvl="2"/>
            <a:r>
              <a:rPr lang="en-US" sz="2600" dirty="0"/>
              <a:t>Backed by pool of mortgages with “pass-through” of monthly payments; covers defaults</a:t>
            </a:r>
          </a:p>
          <a:p>
            <a:pPr lvl="2"/>
            <a:r>
              <a:rPr lang="en-US" sz="2600" dirty="0"/>
              <a:t>Collateral</a:t>
            </a:r>
          </a:p>
          <a:p>
            <a:pPr lvl="3"/>
            <a:r>
              <a:rPr lang="en-US" sz="2200" dirty="0"/>
              <a:t>Traditionally all mortgages conform, since 2006 Alt-A and subprime mortgages are included in pools</a:t>
            </a:r>
          </a:p>
          <a:p>
            <a:pPr lvl="2"/>
            <a:r>
              <a:rPr lang="en-US" sz="2600" dirty="0"/>
              <a:t>Private banks purchased and sold pools of subprime mortgages</a:t>
            </a:r>
          </a:p>
          <a:p>
            <a:pPr lvl="2"/>
            <a:r>
              <a:rPr lang="en-US" sz="2600" dirty="0"/>
              <a:t>Issuers assumed housing prices would continue to rise</a:t>
            </a:r>
          </a:p>
        </p:txBody>
      </p:sp>
    </p:spTree>
    <p:extLst>
      <p:ext uri="{BB962C8B-B14F-4D97-AF65-F5344CB8AC3E}">
        <p14:creationId xmlns:p14="http://schemas.microsoft.com/office/powerpoint/2010/main" val="34132612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3999" cy="836426"/>
          </a:xfrm>
        </p:spPr>
        <p:txBody>
          <a:bodyPr>
            <a:noAutofit/>
          </a:bodyPr>
          <a:lstStyle/>
          <a:p>
            <a:r>
              <a:rPr lang="en-US" sz="3200" dirty="0"/>
              <a:t>Figure 2.6 Mortgage-Backed Securities Outstanding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7937870"/>
              </p:ext>
            </p:extLst>
          </p:nvPr>
        </p:nvGraphicFramePr>
        <p:xfrm>
          <a:off x="228600" y="1066800"/>
          <a:ext cx="8686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96789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Figure 2.9 The U.S. Fixed-Income Market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60198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Values in $ billion</a:t>
            </a:r>
          </a:p>
        </p:txBody>
      </p:sp>
      <p:pic>
        <p:nvPicPr>
          <p:cNvPr id="60418" name="Picture 2" descr="C:\Users\Owner\Desktop\figure2.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176299"/>
            <a:ext cx="6115050" cy="4848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555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2.1 The Money Market: Instruments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676400"/>
            <a:ext cx="3931920" cy="3951288"/>
          </a:xfrm>
        </p:spPr>
        <p:txBody>
          <a:bodyPr/>
          <a:lstStyle/>
          <a:p>
            <a:pPr lvl="1"/>
            <a:r>
              <a:rPr lang="en-US" sz="2800" dirty="0"/>
              <a:t>Treasury Bills</a:t>
            </a:r>
          </a:p>
          <a:p>
            <a:pPr lvl="1"/>
            <a:r>
              <a:rPr lang="en-US" sz="2800" dirty="0"/>
              <a:t>Certificates of Deposit</a:t>
            </a:r>
          </a:p>
          <a:p>
            <a:pPr lvl="1"/>
            <a:r>
              <a:rPr lang="en-US" sz="2800" dirty="0"/>
              <a:t>Commercial Paper</a:t>
            </a:r>
          </a:p>
          <a:p>
            <a:pPr lvl="1"/>
            <a:r>
              <a:rPr lang="en-US" sz="2800" dirty="0"/>
              <a:t>Bankers’ Acceptances</a:t>
            </a:r>
          </a:p>
          <a:p>
            <a:pPr lvl="1"/>
            <a:r>
              <a:rPr lang="en-US" sz="2800" dirty="0"/>
              <a:t>Eurodollars</a:t>
            </a:r>
          </a:p>
          <a:p>
            <a:pPr lvl="1">
              <a:buNone/>
            </a:pPr>
            <a:endParaRPr lang="en-US" sz="28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00600" y="1676400"/>
            <a:ext cx="3931920" cy="3951288"/>
          </a:xfrm>
        </p:spPr>
        <p:txBody>
          <a:bodyPr/>
          <a:lstStyle/>
          <a:p>
            <a:pPr lvl="1"/>
            <a:r>
              <a:rPr lang="en-US" sz="2800" dirty="0"/>
              <a:t>Repos and Reverses</a:t>
            </a:r>
          </a:p>
          <a:p>
            <a:pPr lvl="1"/>
            <a:r>
              <a:rPr lang="en-US" sz="2800" dirty="0"/>
              <a:t>Brokers’ Funds</a:t>
            </a:r>
          </a:p>
          <a:p>
            <a:pPr lvl="1"/>
            <a:r>
              <a:rPr lang="en-US" sz="2800" dirty="0"/>
              <a:t>Federal Funds</a:t>
            </a:r>
          </a:p>
          <a:p>
            <a:pPr lvl="1"/>
            <a:r>
              <a:rPr lang="en-US" sz="2800" dirty="0"/>
              <a:t>LIBOR (London Interbank Offer Rate)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044017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2.3 Equity Securities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72028"/>
            <a:ext cx="8229600" cy="5334000"/>
          </a:xfrm>
          <a:ln>
            <a:noFill/>
          </a:ln>
        </p:spPr>
        <p:txBody>
          <a:bodyPr>
            <a:normAutofit lnSpcReduction="10000"/>
          </a:bodyPr>
          <a:lstStyle/>
          <a:p>
            <a:r>
              <a:rPr lang="en-US" dirty="0"/>
              <a:t>Capital Market-Equity</a:t>
            </a:r>
          </a:p>
          <a:p>
            <a:pPr lvl="1"/>
            <a:r>
              <a:rPr lang="en-US" dirty="0"/>
              <a:t>Common stock</a:t>
            </a:r>
          </a:p>
          <a:p>
            <a:pPr lvl="2"/>
            <a:r>
              <a:rPr lang="en-US" sz="2800" dirty="0"/>
              <a:t>Residual claim</a:t>
            </a:r>
          </a:p>
          <a:p>
            <a:pPr lvl="2"/>
            <a:r>
              <a:rPr lang="en-US" sz="2800" dirty="0"/>
              <a:t>Limited liability</a:t>
            </a:r>
          </a:p>
          <a:p>
            <a:pPr lvl="1"/>
            <a:r>
              <a:rPr lang="en-US" dirty="0"/>
              <a:t>Preferred stock</a:t>
            </a:r>
          </a:p>
          <a:p>
            <a:pPr lvl="2"/>
            <a:r>
              <a:rPr lang="en-US" sz="2800" dirty="0"/>
              <a:t>Fixed dividends: Limited gains, nonvoting</a:t>
            </a:r>
          </a:p>
          <a:p>
            <a:pPr lvl="2"/>
            <a:r>
              <a:rPr lang="en-US" sz="2800" dirty="0"/>
              <a:t>Priority over common</a:t>
            </a:r>
          </a:p>
          <a:p>
            <a:pPr lvl="2"/>
            <a:r>
              <a:rPr lang="en-US" sz="2800" dirty="0"/>
              <a:t>Tax treatment: Preferred/common dividends not tax-deductible to issuing firm; corporate tax exclusions on 70% of dividends earned</a:t>
            </a:r>
          </a:p>
          <a:p>
            <a:pPr lvl="3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7761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2.3 Equity Securities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Capital Market-Equity</a:t>
            </a:r>
          </a:p>
          <a:p>
            <a:pPr lvl="1"/>
            <a:r>
              <a:rPr lang="en-US" dirty="0"/>
              <a:t>Depository receipts</a:t>
            </a:r>
          </a:p>
          <a:p>
            <a:pPr lvl="2"/>
            <a:r>
              <a:rPr lang="en-US" sz="2800" dirty="0"/>
              <a:t>American Depositary Receipts (ADRs), also called American Depositary Shares (ADSs)</a:t>
            </a:r>
          </a:p>
          <a:p>
            <a:pPr lvl="2"/>
            <a:r>
              <a:rPr lang="en-US" sz="2800" dirty="0"/>
              <a:t>Certificates traded in the U.S. representing ownership in foreign security</a:t>
            </a:r>
          </a:p>
        </p:txBody>
      </p:sp>
    </p:spTree>
    <p:extLst>
      <p:ext uri="{BB962C8B-B14F-4D97-AF65-F5344CB8AC3E}">
        <p14:creationId xmlns:p14="http://schemas.microsoft.com/office/powerpoint/2010/main" val="4360595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2.3 Equity Securities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Capital Market-Equity</a:t>
            </a:r>
          </a:p>
          <a:p>
            <a:pPr lvl="1"/>
            <a:r>
              <a:rPr lang="en-US" dirty="0"/>
              <a:t>Capital gains and dividend yields</a:t>
            </a:r>
          </a:p>
          <a:p>
            <a:pPr lvl="2"/>
            <a:r>
              <a:rPr lang="en-US" dirty="0"/>
              <a:t>Buy a share of stock for $50, hold for 1 year, collect $1 dividend, and sell stock for $54</a:t>
            </a:r>
          </a:p>
          <a:p>
            <a:pPr lvl="2"/>
            <a:r>
              <a:rPr lang="en-US" dirty="0"/>
              <a:t>What were dividend yield, capital gain yield, and total return? (Ignore taxes)</a:t>
            </a:r>
          </a:p>
          <a:p>
            <a:pPr lvl="2"/>
            <a:r>
              <a:rPr lang="en-US" dirty="0"/>
              <a:t>Dividend yield = </a:t>
            </a:r>
            <a:r>
              <a:rPr lang="en-US" dirty="0">
                <a:solidFill>
                  <a:srgbClr val="000000"/>
                </a:solidFill>
              </a:rPr>
              <a:t>Dividend / </a:t>
            </a:r>
            <a:r>
              <a:rPr lang="en-US" i="1" dirty="0" err="1">
                <a:solidFill>
                  <a:srgbClr val="000000"/>
                </a:solidFill>
              </a:rPr>
              <a:t>P</a:t>
            </a:r>
            <a:r>
              <a:rPr lang="en-US" baseline="-25000" dirty="0" err="1">
                <a:solidFill>
                  <a:srgbClr val="000000"/>
                </a:solidFill>
              </a:rPr>
              <a:t>buy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= $1/$50 = 2%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Capital gain yield = </a:t>
            </a:r>
            <a:r>
              <a:rPr lang="en-US" dirty="0"/>
              <a:t>(</a:t>
            </a:r>
            <a:r>
              <a:rPr lang="en-US" i="1" dirty="0" err="1"/>
              <a:t>P</a:t>
            </a:r>
            <a:r>
              <a:rPr lang="en-US" baseline="-25000" dirty="0" err="1"/>
              <a:t>sell</a:t>
            </a:r>
            <a:r>
              <a:rPr lang="en-US" dirty="0"/>
              <a:t> – </a:t>
            </a:r>
            <a:r>
              <a:rPr lang="en-US" i="1" dirty="0" err="1"/>
              <a:t>P</a:t>
            </a:r>
            <a:r>
              <a:rPr lang="en-US" baseline="-25000" dirty="0" err="1"/>
              <a:t>buy</a:t>
            </a:r>
            <a:r>
              <a:rPr lang="en-US" dirty="0"/>
              <a:t>) / </a:t>
            </a:r>
            <a:r>
              <a:rPr lang="en-US" i="1" dirty="0" err="1"/>
              <a:t>P</a:t>
            </a:r>
            <a:r>
              <a:rPr lang="en-US" baseline="-25000" dirty="0" err="1"/>
              <a:t>buy</a:t>
            </a:r>
            <a:r>
              <a:rPr lang="en-US" dirty="0"/>
              <a:t> = ($54 – $50)/$50 = 8%</a:t>
            </a:r>
          </a:p>
          <a:p>
            <a:pPr lvl="2"/>
            <a:r>
              <a:rPr lang="en-US" dirty="0"/>
              <a:t>Total return = Dividend yield + Capital gain yield = 2% + 8% = 10%</a:t>
            </a:r>
          </a:p>
        </p:txBody>
      </p:sp>
    </p:spTree>
    <p:extLst>
      <p:ext uri="{BB962C8B-B14F-4D97-AF65-F5344CB8AC3E}">
        <p14:creationId xmlns:p14="http://schemas.microsoft.com/office/powerpoint/2010/main" val="18252533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2.4 Stock and Bond Market Indexes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Uses</a:t>
            </a:r>
          </a:p>
          <a:p>
            <a:pPr lvl="1"/>
            <a:r>
              <a:rPr lang="en-US" dirty="0"/>
              <a:t>Track average returns</a:t>
            </a:r>
          </a:p>
          <a:p>
            <a:pPr lvl="1"/>
            <a:r>
              <a:rPr lang="en-US" dirty="0"/>
              <a:t>Compare performance of managers</a:t>
            </a:r>
          </a:p>
          <a:p>
            <a:pPr lvl="1"/>
            <a:r>
              <a:rPr lang="en-US" dirty="0"/>
              <a:t>Base of derivatives</a:t>
            </a:r>
          </a:p>
          <a:p>
            <a:r>
              <a:rPr lang="en-US" dirty="0"/>
              <a:t>Factors in constructing/using index</a:t>
            </a:r>
          </a:p>
          <a:p>
            <a:pPr lvl="1"/>
            <a:r>
              <a:rPr lang="en-US" dirty="0"/>
              <a:t>Representative?</a:t>
            </a:r>
          </a:p>
          <a:p>
            <a:pPr lvl="1"/>
            <a:r>
              <a:rPr lang="en-US" dirty="0"/>
              <a:t>Broad/narrow?</a:t>
            </a:r>
          </a:p>
          <a:p>
            <a:pPr lvl="1"/>
            <a:r>
              <a:rPr lang="en-US" dirty="0"/>
              <a:t>How is it constructed?</a:t>
            </a:r>
          </a:p>
        </p:txBody>
      </p:sp>
    </p:spTree>
    <p:extLst>
      <p:ext uri="{BB962C8B-B14F-4D97-AF65-F5344CB8AC3E}">
        <p14:creationId xmlns:p14="http://schemas.microsoft.com/office/powerpoint/2010/main" val="19912630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2.4 Stock and Bond Market Indexes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Construction of Indexes</a:t>
            </a:r>
          </a:p>
          <a:p>
            <a:pPr lvl="1"/>
            <a:r>
              <a:rPr lang="en-US" dirty="0"/>
              <a:t>How are stocks weighted?</a:t>
            </a:r>
          </a:p>
          <a:p>
            <a:pPr lvl="2"/>
            <a:r>
              <a:rPr lang="en-US" sz="2800" dirty="0"/>
              <a:t>Price weighted (DJIA)</a:t>
            </a:r>
          </a:p>
          <a:p>
            <a:pPr lvl="2"/>
            <a:r>
              <a:rPr lang="en-US" sz="2800" dirty="0"/>
              <a:t>Market value weighted (S&amp;P 500, NASDAQ)</a:t>
            </a:r>
          </a:p>
          <a:p>
            <a:pPr lvl="2"/>
            <a:r>
              <a:rPr lang="en-US" sz="2800" dirty="0"/>
              <a:t>Equally weighted (Value Line Index)</a:t>
            </a:r>
          </a:p>
          <a:p>
            <a:pPr lvl="1"/>
            <a:r>
              <a:rPr lang="en-US" dirty="0"/>
              <a:t>How much money do you put in each stock in the index?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6055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2.4 Stock and Bond Market Indexes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5334000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dirty="0"/>
              <a:t>Constructing Market Indexes</a:t>
            </a:r>
          </a:p>
          <a:p>
            <a:pPr lvl="1"/>
            <a:r>
              <a:rPr lang="en-US" dirty="0"/>
              <a:t>Weighting schemes</a:t>
            </a:r>
          </a:p>
          <a:p>
            <a:pPr lvl="2"/>
            <a:r>
              <a:rPr lang="en-US" sz="2800" dirty="0"/>
              <a:t>Price-weighted average: Computed by adding prices of stocks and dividing by “divisor”</a:t>
            </a:r>
          </a:p>
          <a:p>
            <a:pPr lvl="2"/>
            <a:r>
              <a:rPr lang="en-US" sz="2800" dirty="0"/>
              <a:t>Market value-weighted index: Return equals weighted average of returns of each component security, with weights proportional to outstanding market value</a:t>
            </a:r>
          </a:p>
          <a:p>
            <a:pPr lvl="2"/>
            <a:r>
              <a:rPr lang="en-US" sz="2800" dirty="0"/>
              <a:t>Equally weighted index: Computed from simple average of returns</a:t>
            </a:r>
          </a:p>
        </p:txBody>
      </p:sp>
    </p:spTree>
    <p:extLst>
      <p:ext uri="{BB962C8B-B14F-4D97-AF65-F5344CB8AC3E}">
        <p14:creationId xmlns:p14="http://schemas.microsoft.com/office/powerpoint/2010/main" val="39662680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2.4 Stock and Bond Market Indexes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743200"/>
            <a:ext cx="8610600" cy="3581400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Time 0 index value: (10 + 50 + 140)/3 = 200/3 = 66.7</a:t>
            </a:r>
          </a:p>
          <a:p>
            <a:pPr lvl="1"/>
            <a:r>
              <a:rPr lang="en-US" dirty="0"/>
              <a:t>Time 1 index value: (10 +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25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dirty="0"/>
              <a:t>+ 140)/</a:t>
            </a:r>
            <a:r>
              <a:rPr lang="en-US" dirty="0" err="1"/>
              <a:t>Denom</a:t>
            </a:r>
            <a:r>
              <a:rPr lang="en-US" dirty="0"/>
              <a:t> = 66.67</a:t>
            </a:r>
          </a:p>
          <a:p>
            <a:pPr lvl="1"/>
            <a:r>
              <a:rPr lang="en-US" dirty="0"/>
              <a:t>Denominator = 2.624869</a:t>
            </a:r>
          </a:p>
          <a:p>
            <a:pPr lvl="1"/>
            <a:r>
              <a:rPr lang="en-US" dirty="0"/>
              <a:t>Time 1 index value: (15 + 25 + 150)/2.624869 = 72.38</a:t>
            </a:r>
          </a:p>
          <a:p>
            <a:pPr lvl="1"/>
            <a:r>
              <a:rPr lang="en-US" dirty="0"/>
              <a:t>Other problems:</a:t>
            </a:r>
          </a:p>
          <a:p>
            <a:pPr lvl="2"/>
            <a:r>
              <a:rPr lang="en-US" dirty="0"/>
              <a:t>Similar % change movements in higher-price stocks cause proportionally larger changes in the index</a:t>
            </a:r>
          </a:p>
          <a:p>
            <a:pPr lvl="2"/>
            <a:r>
              <a:rPr lang="en-US" dirty="0"/>
              <a:t>Splits arbitrarily reduce weights of stocks that split in index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440382"/>
              </p:ext>
            </p:extLst>
          </p:nvPr>
        </p:nvGraphicFramePr>
        <p:xfrm>
          <a:off x="4572000" y="1143000"/>
          <a:ext cx="42672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Stock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chemeClr val="bg1"/>
                          </a:solidFill>
                        </a:rPr>
                        <a:t>Price</a:t>
                      </a:r>
                      <a:r>
                        <a:rPr lang="en-US" b="1" i="1" baseline="-25000" dirty="0" err="1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b="1" i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b="1" dirty="0" err="1">
                          <a:solidFill>
                            <a:schemeClr val="bg1"/>
                          </a:solidFill>
                        </a:rPr>
                        <a:t>Quantity</a:t>
                      </a:r>
                      <a:r>
                        <a:rPr lang="en-US" sz="1800" b="1" i="1" kern="1200" baseline="-250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b="1" i="1" kern="1200" baseline="-250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P</a:t>
                      </a:r>
                      <a:r>
                        <a:rPr lang="en-US" sz="1800" b="1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Q</a:t>
                      </a:r>
                      <a:r>
                        <a:rPr lang="en-US" sz="1800" b="1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160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140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150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1295400"/>
            <a:ext cx="3276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Price-Weighted Series</a:t>
            </a:r>
          </a:p>
        </p:txBody>
      </p:sp>
    </p:spTree>
    <p:extLst>
      <p:ext uri="{BB962C8B-B14F-4D97-AF65-F5344CB8AC3E}">
        <p14:creationId xmlns:p14="http://schemas.microsoft.com/office/powerpoint/2010/main" val="1941590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2.4 Stock and Bond Market Indexes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2815764"/>
            <a:ext cx="8229600" cy="3581400"/>
          </a:xfrm>
          <a:ln>
            <a:noFill/>
          </a:ln>
        </p:spPr>
        <p:txBody>
          <a:bodyPr/>
          <a:lstStyle/>
          <a:p>
            <a:r>
              <a:rPr lang="en-US" dirty="0"/>
              <a:t>Value-Weighted Series</a:t>
            </a:r>
          </a:p>
          <a:p>
            <a:pPr marL="0" indent="0">
              <a:buNone/>
            </a:pPr>
            <a:r>
              <a:rPr lang="en-US" sz="2400" i="1" dirty="0"/>
              <a:t>	</a:t>
            </a:r>
            <a:r>
              <a:rPr lang="en-US" sz="2400" i="1" dirty="0" err="1"/>
              <a:t>Index</a:t>
            </a:r>
            <a:r>
              <a:rPr lang="en-US" sz="2400" i="1" baseline="-25000" dirty="0" err="1"/>
              <a:t>V</a:t>
            </a:r>
            <a:r>
              <a:rPr lang="en-US" sz="2400" baseline="-25000" dirty="0"/>
              <a:t> </a:t>
            </a:r>
            <a:r>
              <a:rPr lang="en-US" sz="2400" dirty="0"/>
              <a:t>=</a:t>
            </a:r>
            <a:endParaRPr lang="en-US" sz="2400" i="1" dirty="0"/>
          </a:p>
          <a:p>
            <a:r>
              <a:rPr lang="en-US" dirty="0"/>
              <a:t>Equal-Weighted Series</a:t>
            </a:r>
          </a:p>
          <a:p>
            <a:pPr lvl="1"/>
            <a:r>
              <a:rPr lang="en-US" dirty="0" err="1"/>
              <a:t>wlog</a:t>
            </a:r>
            <a:r>
              <a:rPr lang="en-US" dirty="0"/>
              <a:t> invest $300 in each</a:t>
            </a:r>
          </a:p>
          <a:p>
            <a:pPr marL="274320" lvl="1" indent="0">
              <a:buNone/>
            </a:pPr>
            <a:r>
              <a:rPr lang="en-US" dirty="0"/>
              <a:t>	</a:t>
            </a:r>
            <a:r>
              <a:rPr lang="en-US" sz="2400" i="1" dirty="0" err="1"/>
              <a:t>Index</a:t>
            </a:r>
            <a:r>
              <a:rPr lang="en-US" sz="2400" i="1" baseline="-25000" dirty="0" err="1"/>
              <a:t>E</a:t>
            </a:r>
            <a:r>
              <a:rPr lang="en-US" sz="2400" baseline="-25000" dirty="0"/>
              <a:t> </a:t>
            </a:r>
            <a:r>
              <a:rPr lang="en-US" sz="2400" dirty="0"/>
              <a:t>=</a:t>
            </a:r>
            <a:endParaRPr lang="en-US" i="1" dirty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/>
          </a:p>
        </p:txBody>
      </p:sp>
      <p:graphicFrame>
        <p:nvGraphicFramePr>
          <p:cNvPr id="696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0958671"/>
              </p:ext>
            </p:extLst>
          </p:nvPr>
        </p:nvGraphicFramePr>
        <p:xfrm>
          <a:off x="2743200" y="3328736"/>
          <a:ext cx="5532438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4" imgW="2933640" imgH="419040" progId="Equation.3">
                  <p:embed/>
                </p:oleObj>
              </mc:Choice>
              <mc:Fallback>
                <p:oleObj name="Equation" r:id="rId4" imgW="293364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328736"/>
                        <a:ext cx="5532438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085342"/>
              </p:ext>
            </p:extLst>
          </p:nvPr>
        </p:nvGraphicFramePr>
        <p:xfrm>
          <a:off x="2743200" y="5105400"/>
          <a:ext cx="5722937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6" imgW="3035160" imgH="419040" progId="Equation.3">
                  <p:embed/>
                </p:oleObj>
              </mc:Choice>
              <mc:Fallback>
                <p:oleObj name="Equation" r:id="rId6" imgW="30351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105400"/>
                        <a:ext cx="5722937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496754"/>
              </p:ext>
            </p:extLst>
          </p:nvPr>
        </p:nvGraphicFramePr>
        <p:xfrm>
          <a:off x="2438400" y="1219200"/>
          <a:ext cx="42672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Stock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chemeClr val="bg1"/>
                          </a:solidFill>
                        </a:rPr>
                        <a:t>Price</a:t>
                      </a:r>
                      <a:r>
                        <a:rPr lang="en-US" b="1" i="1" baseline="-25000" dirty="0" err="1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b="1" i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b="1" dirty="0" err="1">
                          <a:solidFill>
                            <a:schemeClr val="bg1"/>
                          </a:solidFill>
                        </a:rPr>
                        <a:t>Quantity</a:t>
                      </a:r>
                      <a:r>
                        <a:rPr lang="en-US" sz="1800" b="1" i="1" kern="1200" baseline="-250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b="1" i="1" kern="1200" baseline="-250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P</a:t>
                      </a:r>
                      <a:r>
                        <a:rPr lang="en-US" sz="1800" b="1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Q</a:t>
                      </a:r>
                      <a:r>
                        <a:rPr lang="en-US" sz="1800" b="1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160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140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150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41545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2.4 Stock and Bond Market Indexes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3135072"/>
            <a:ext cx="8229600" cy="2438400"/>
          </a:xfrm>
          <a:ln>
            <a:noFill/>
          </a:ln>
        </p:spPr>
        <p:txBody>
          <a:bodyPr/>
          <a:lstStyle/>
          <a:p>
            <a:r>
              <a:rPr lang="en-US" dirty="0"/>
              <a:t>Why do the two differ?</a:t>
            </a:r>
          </a:p>
          <a:p>
            <a:pPr lvl="1"/>
            <a:r>
              <a:rPr lang="en-US" dirty="0"/>
              <a:t>Case 1: 20% change in price of small-cap firm</a:t>
            </a:r>
          </a:p>
          <a:p>
            <a:pPr marL="274320" lvl="1" indent="0">
              <a:buNone/>
            </a:pPr>
            <a:r>
              <a:rPr lang="en-US" i="1" dirty="0"/>
              <a:t>	</a:t>
            </a:r>
            <a:r>
              <a:rPr lang="en-US" sz="2400" i="1" dirty="0" err="1"/>
              <a:t>Index</a:t>
            </a:r>
            <a:r>
              <a:rPr lang="en-US" sz="2400" i="1" baseline="-25000" dirty="0" err="1"/>
              <a:t>V</a:t>
            </a:r>
            <a:r>
              <a:rPr lang="en-US" sz="2400" baseline="-25000" dirty="0"/>
              <a:t> </a:t>
            </a:r>
            <a:r>
              <a:rPr lang="en-US" sz="2400" dirty="0"/>
              <a:t>=</a:t>
            </a:r>
            <a:endParaRPr lang="en-US" i="1" dirty="0"/>
          </a:p>
          <a:p>
            <a:pPr lvl="1"/>
            <a:r>
              <a:rPr lang="en-US" dirty="0" err="1"/>
              <a:t>wlog</a:t>
            </a:r>
            <a:r>
              <a:rPr lang="en-US" dirty="0"/>
              <a:t> invest $100 in each stock</a:t>
            </a:r>
          </a:p>
          <a:p>
            <a:pPr lvl="1">
              <a:buNone/>
            </a:pPr>
            <a:r>
              <a:rPr lang="en-US" i="1" dirty="0"/>
              <a:t>		</a:t>
            </a:r>
            <a:r>
              <a:rPr lang="en-US" sz="2400" i="1" dirty="0" err="1"/>
              <a:t>Index</a:t>
            </a:r>
            <a:r>
              <a:rPr lang="en-US" sz="2400" i="1" baseline="-25000" dirty="0" err="1"/>
              <a:t>E</a:t>
            </a:r>
            <a:r>
              <a:rPr lang="en-US" sz="2400" baseline="-25000" dirty="0"/>
              <a:t> </a:t>
            </a:r>
            <a:r>
              <a:rPr lang="en-US" sz="2400" dirty="0"/>
              <a:t>=</a:t>
            </a:r>
            <a:endParaRPr lang="en-US" i="1" dirty="0"/>
          </a:p>
        </p:txBody>
      </p:sp>
      <p:graphicFrame>
        <p:nvGraphicFramePr>
          <p:cNvPr id="706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085082"/>
              </p:ext>
            </p:extLst>
          </p:nvPr>
        </p:nvGraphicFramePr>
        <p:xfrm>
          <a:off x="2971800" y="4243136"/>
          <a:ext cx="555625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3" imgW="2946240" imgH="419040" progId="Equation.3">
                  <p:embed/>
                </p:oleObj>
              </mc:Choice>
              <mc:Fallback>
                <p:oleObj name="Equation" r:id="rId3" imgW="294624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243136"/>
                        <a:ext cx="5556250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080503"/>
              </p:ext>
            </p:extLst>
          </p:nvPr>
        </p:nvGraphicFramePr>
        <p:xfrm>
          <a:off x="2895600" y="5410200"/>
          <a:ext cx="507682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5" imgW="2692080" imgH="419040" progId="Equation.3">
                  <p:embed/>
                </p:oleObj>
              </mc:Choice>
              <mc:Fallback>
                <p:oleObj name="Equation" r:id="rId5" imgW="26920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410200"/>
                        <a:ext cx="5076825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503815"/>
              </p:ext>
            </p:extLst>
          </p:nvPr>
        </p:nvGraphicFramePr>
        <p:xfrm>
          <a:off x="1600200" y="1153884"/>
          <a:ext cx="54864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0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8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baseline="-250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8425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Case 1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Case 2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Stock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P</a:t>
                      </a:r>
                      <a:r>
                        <a:rPr lang="en-US" b="1" i="1" baseline="-25000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Q</a:t>
                      </a:r>
                      <a:r>
                        <a:rPr lang="en-US" sz="1800" b="1" i="1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P</a:t>
                      </a:r>
                      <a:r>
                        <a:rPr lang="en-US" sz="1800" b="1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Q</a:t>
                      </a:r>
                      <a:r>
                        <a:rPr lang="en-US" sz="1800" b="1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P</a:t>
                      </a:r>
                      <a:r>
                        <a:rPr lang="en-US" sz="1800" b="1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Q</a:t>
                      </a:r>
                      <a:r>
                        <a:rPr lang="en-US" sz="1800" b="1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51455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2.4 Stock and Bond Market Indexes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550" y="3000825"/>
            <a:ext cx="8229600" cy="3472545"/>
          </a:xfrm>
          <a:ln>
            <a:noFill/>
          </a:ln>
        </p:spPr>
        <p:txBody>
          <a:bodyPr/>
          <a:lstStyle/>
          <a:p>
            <a:r>
              <a:rPr lang="en-US" dirty="0"/>
              <a:t>Why do the two differ?</a:t>
            </a:r>
          </a:p>
          <a:p>
            <a:pPr lvl="1">
              <a:spcAft>
                <a:spcPts val="1800"/>
              </a:spcAft>
            </a:pPr>
            <a:r>
              <a:rPr lang="en-US" dirty="0"/>
              <a:t>Case 2: 20% change in price of large-cap firm</a:t>
            </a:r>
          </a:p>
          <a:p>
            <a:pPr lvl="1">
              <a:buNone/>
            </a:pPr>
            <a:r>
              <a:rPr lang="en-US" i="1" dirty="0"/>
              <a:t>		</a:t>
            </a:r>
            <a:r>
              <a:rPr lang="en-US" sz="2400" i="1" dirty="0" err="1"/>
              <a:t>Index</a:t>
            </a:r>
            <a:r>
              <a:rPr lang="en-US" sz="2400" i="1" baseline="-25000" dirty="0" err="1"/>
              <a:t>V</a:t>
            </a:r>
            <a:r>
              <a:rPr lang="en-US" sz="2400" baseline="-25000" dirty="0"/>
              <a:t> </a:t>
            </a:r>
            <a:r>
              <a:rPr lang="en-US" sz="2400" dirty="0"/>
              <a:t>=</a:t>
            </a:r>
            <a:endParaRPr lang="en-US" i="1" dirty="0"/>
          </a:p>
          <a:p>
            <a:pPr lvl="1"/>
            <a:r>
              <a:rPr lang="en-US" dirty="0"/>
              <a:t>Assume $100 investment in each stock</a:t>
            </a:r>
          </a:p>
          <a:p>
            <a:pPr marL="274320" lvl="1" indent="0">
              <a:buNone/>
            </a:pPr>
            <a:r>
              <a:rPr lang="en-US" sz="2400" i="1" dirty="0"/>
              <a:t>	</a:t>
            </a:r>
            <a:r>
              <a:rPr lang="en-US" sz="2400" i="1" dirty="0" err="1"/>
              <a:t>Index</a:t>
            </a:r>
            <a:r>
              <a:rPr lang="en-US" sz="2400" i="1" baseline="-25000" dirty="0" err="1"/>
              <a:t>E</a:t>
            </a:r>
            <a:r>
              <a:rPr lang="en-US" sz="2400" baseline="-25000" dirty="0"/>
              <a:t> </a:t>
            </a:r>
            <a:r>
              <a:rPr lang="en-US" sz="2400" dirty="0"/>
              <a:t>=</a:t>
            </a:r>
            <a:endParaRPr lang="en-US" sz="2400" i="1" dirty="0"/>
          </a:p>
          <a:p>
            <a:pPr lvl="1"/>
            <a:endParaRPr lang="en-US" dirty="0"/>
          </a:p>
        </p:txBody>
      </p:sp>
      <p:graphicFrame>
        <p:nvGraphicFramePr>
          <p:cNvPr id="716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605198"/>
              </p:ext>
            </p:extLst>
          </p:nvPr>
        </p:nvGraphicFramePr>
        <p:xfrm>
          <a:off x="2743200" y="4191000"/>
          <a:ext cx="55562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4" imgW="2946240" imgH="419040" progId="Equation.3">
                  <p:embed/>
                </p:oleObj>
              </mc:Choice>
              <mc:Fallback>
                <p:oleObj name="Equation" r:id="rId4" imgW="294624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191000"/>
                        <a:ext cx="5556250" cy="7921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930236"/>
              </p:ext>
            </p:extLst>
          </p:nvPr>
        </p:nvGraphicFramePr>
        <p:xfrm>
          <a:off x="2743200" y="5422232"/>
          <a:ext cx="507682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6" imgW="2692080" imgH="419040" progId="Equation.3">
                  <p:embed/>
                </p:oleObj>
              </mc:Choice>
              <mc:Fallback>
                <p:oleObj name="Equation" r:id="rId6" imgW="26920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422232"/>
                        <a:ext cx="5076825" cy="790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6553200" y="1655772"/>
            <a:ext cx="233269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1" dirty="0"/>
              <a:t>Case 1 VW = 100.43</a:t>
            </a:r>
          </a:p>
          <a:p>
            <a:r>
              <a:rPr lang="en-US" b="1" dirty="0"/>
              <a:t>Case 1 EW = 106.67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20498"/>
              </p:ext>
            </p:extLst>
          </p:nvPr>
        </p:nvGraphicFramePr>
        <p:xfrm>
          <a:off x="914400" y="1219200"/>
          <a:ext cx="54864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0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8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baseline="-250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8425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Case 1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Case 2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Stock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P</a:t>
                      </a:r>
                      <a:r>
                        <a:rPr lang="en-US" b="1" i="1" baseline="-25000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Q</a:t>
                      </a:r>
                      <a:r>
                        <a:rPr lang="en-US" sz="1800" b="1" i="1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P</a:t>
                      </a:r>
                      <a:r>
                        <a:rPr lang="en-US" sz="1800" b="1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Q</a:t>
                      </a:r>
                      <a:r>
                        <a:rPr lang="en-US" sz="1800" b="1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P</a:t>
                      </a:r>
                      <a:r>
                        <a:rPr lang="en-US" sz="1800" b="1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>
                          <a:solidFill>
                            <a:schemeClr val="bg1"/>
                          </a:solidFill>
                        </a:rPr>
                        <a:t>Q</a:t>
                      </a:r>
                      <a:r>
                        <a:rPr lang="en-US" sz="1800" b="1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rgbClr val="084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4047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2.1 The Money Market: Treasury Bills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281694"/>
              </p:ext>
            </p:extLst>
          </p:nvPr>
        </p:nvGraphicFramePr>
        <p:xfrm>
          <a:off x="457200" y="1676400"/>
          <a:ext cx="8382000" cy="365760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8289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53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Treasury</a:t>
                      </a:r>
                      <a:r>
                        <a:rPr lang="en-US" sz="2400" baseline="0" dirty="0"/>
                        <a:t> Bills</a:t>
                      </a:r>
                      <a:endParaRPr lang="en-US" sz="24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Issuer: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Federal Government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Denomination: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Commonly</a:t>
                      </a:r>
                      <a:r>
                        <a:rPr lang="en-US" sz="2400" baseline="0" dirty="0"/>
                        <a:t> $10,000; $1,000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Maturity: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4, 13, 26 or 52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Liquidity: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Default Risk: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Interest Type: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Discount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Taxation: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Owed: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dirty="0"/>
                        <a:t>Federal;</a:t>
                      </a:r>
                      <a:r>
                        <a:rPr lang="en-US" sz="2400" baseline="0" dirty="0"/>
                        <a:t> Exempt: State, Local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900967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2.4 Stock and Bond Market Indexes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Examples of Indexes—Domestic</a:t>
            </a:r>
          </a:p>
          <a:p>
            <a:pPr lvl="1"/>
            <a:r>
              <a:rPr lang="en-US" dirty="0"/>
              <a:t>Dow Jones Industrial Average (30 stocks)</a:t>
            </a:r>
          </a:p>
          <a:p>
            <a:pPr lvl="1"/>
            <a:r>
              <a:rPr lang="en-US" dirty="0"/>
              <a:t>Standard &amp; Poor’s 500 Composite</a:t>
            </a:r>
          </a:p>
          <a:p>
            <a:pPr lvl="1"/>
            <a:r>
              <a:rPr lang="en-US" dirty="0"/>
              <a:t>NASDAQ Composite (&gt;3,000 firms)</a:t>
            </a:r>
          </a:p>
          <a:p>
            <a:pPr lvl="1"/>
            <a:r>
              <a:rPr lang="en-US" dirty="0"/>
              <a:t>Wilshire 5000 (&gt;6,000 stocks)</a:t>
            </a:r>
          </a:p>
        </p:txBody>
      </p:sp>
    </p:spTree>
    <p:extLst>
      <p:ext uri="{BB962C8B-B14F-4D97-AF65-F5344CB8AC3E}">
        <p14:creationId xmlns:p14="http://schemas.microsoft.com/office/powerpoint/2010/main" val="222095399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2.5 Derivative Markets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Derivative Asset/Contingent Claim</a:t>
            </a:r>
          </a:p>
          <a:p>
            <a:pPr lvl="1"/>
            <a:r>
              <a:rPr lang="en-US" dirty="0"/>
              <a:t>Security with payoff that depends on the price of other securities</a:t>
            </a:r>
          </a:p>
          <a:p>
            <a:r>
              <a:rPr lang="en-US" dirty="0"/>
              <a:t>Listed Call Option</a:t>
            </a:r>
          </a:p>
          <a:p>
            <a:pPr lvl="1"/>
            <a:r>
              <a:rPr lang="en-US" dirty="0"/>
              <a:t>Right to buy an asset at a specified price on or before a specified expiration date</a:t>
            </a:r>
          </a:p>
          <a:p>
            <a:r>
              <a:rPr lang="en-US" dirty="0"/>
              <a:t>Listed Put Option</a:t>
            </a:r>
          </a:p>
          <a:p>
            <a:pPr lvl="1"/>
            <a:r>
              <a:rPr lang="en-US" dirty="0"/>
              <a:t>Right to sell an asset at a specified exercise price on or before a specified expiration date</a:t>
            </a:r>
          </a:p>
        </p:txBody>
      </p:sp>
    </p:spTree>
    <p:extLst>
      <p:ext uri="{BB962C8B-B14F-4D97-AF65-F5344CB8AC3E}">
        <p14:creationId xmlns:p14="http://schemas.microsoft.com/office/powerpoint/2010/main" val="17444201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2.10 Stock Options on Apple</a:t>
            </a:r>
          </a:p>
        </p:txBody>
      </p:sp>
      <p:pic>
        <p:nvPicPr>
          <p:cNvPr id="61442" name="Picture 2" descr="C:\Users\Owner\Desktop\figure2.1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73046"/>
            <a:ext cx="7587389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6084332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</a:t>
            </a:r>
            <a:r>
              <a:rPr lang="en-US" dirty="0">
                <a:hlinkClick r:id="rId4"/>
              </a:rPr>
              <a:t>www.cboe.com</a:t>
            </a:r>
            <a:r>
              <a:rPr lang="en-US" dirty="0"/>
              <a:t>, September 17, 2014</a:t>
            </a:r>
          </a:p>
        </p:txBody>
      </p:sp>
    </p:spTree>
    <p:extLst>
      <p:ext uri="{BB962C8B-B14F-4D97-AF65-F5344CB8AC3E}">
        <p14:creationId xmlns:p14="http://schemas.microsoft.com/office/powerpoint/2010/main" val="58881684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2.5 Derivative Markets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Using the Stock Options on Apple (Call)</a:t>
            </a:r>
          </a:p>
          <a:p>
            <a:pPr lvl="1"/>
            <a:r>
              <a:rPr lang="en-US" sz="2400" dirty="0"/>
              <a:t>The right to buy 100 shares of stock at a stock price of $95 using the October contract would cost $635 (ignoring commissions)</a:t>
            </a:r>
          </a:p>
          <a:p>
            <a:pPr lvl="1"/>
            <a:r>
              <a:rPr lang="en-US" sz="2400" dirty="0"/>
              <a:t>Is this contract “in the money”?</a:t>
            </a:r>
          </a:p>
          <a:p>
            <a:pPr lvl="1"/>
            <a:r>
              <a:rPr lang="en-US" sz="2400" dirty="0"/>
              <a:t>When should you buy this contract?</a:t>
            </a:r>
          </a:p>
          <a:p>
            <a:pPr lvl="1"/>
            <a:r>
              <a:rPr lang="en-US" sz="2400" dirty="0"/>
              <a:t>Stock price was equal to $101.05; the resulting loss is $0.30 ($101.35 - $95.00 - $6.35</a:t>
            </a:r>
            <a:r>
              <a:rPr lang="en-US" sz="2400" dirty="0" smtClean="0"/>
              <a:t>). The </a:t>
            </a:r>
            <a:r>
              <a:rPr lang="en-US" sz="2400" dirty="0"/>
              <a:t>contract will make money if the stock price increases above $101.35 ( allowing the stock price to rise enough to cover the cost of the option).</a:t>
            </a:r>
          </a:p>
          <a:p>
            <a:pPr lvl="1"/>
            <a:r>
              <a:rPr lang="en-US" dirty="0"/>
              <a:t>When should you write it?</a:t>
            </a:r>
          </a:p>
        </p:txBody>
      </p:sp>
    </p:spTree>
    <p:extLst>
      <p:ext uri="{BB962C8B-B14F-4D97-AF65-F5344CB8AC3E}">
        <p14:creationId xmlns:p14="http://schemas.microsoft.com/office/powerpoint/2010/main" val="5756663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2.5 Derivative Markets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Using the Stock Options on Apple (Put)</a:t>
            </a:r>
          </a:p>
          <a:p>
            <a:pPr lvl="1"/>
            <a:r>
              <a:rPr lang="en-US" dirty="0"/>
              <a:t>The right to buy 100 shares of stock at a stock price of $95 using the October contract would cost $33 (ignoring commissions)</a:t>
            </a:r>
          </a:p>
          <a:p>
            <a:pPr lvl="1"/>
            <a:r>
              <a:rPr lang="en-US" dirty="0"/>
              <a:t>Is this contract “in the money”?</a:t>
            </a:r>
          </a:p>
          <a:p>
            <a:pPr lvl="1"/>
            <a:r>
              <a:rPr lang="en-US" dirty="0"/>
              <a:t>Why do the two option prices differ?</a:t>
            </a:r>
          </a:p>
        </p:txBody>
      </p:sp>
    </p:spTree>
    <p:extLst>
      <p:ext uri="{BB962C8B-B14F-4D97-AF65-F5344CB8AC3E}">
        <p14:creationId xmlns:p14="http://schemas.microsoft.com/office/powerpoint/2010/main" val="1323626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2.5 Derivative Markets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5105400"/>
          </a:xfrm>
          <a:ln>
            <a:noFill/>
          </a:ln>
        </p:spPr>
        <p:txBody>
          <a:bodyPr/>
          <a:lstStyle/>
          <a:p>
            <a:r>
              <a:rPr lang="en-US" dirty="0"/>
              <a:t>Using the Stock Options on Apple</a:t>
            </a:r>
          </a:p>
          <a:p>
            <a:pPr lvl="1"/>
            <a:r>
              <a:rPr lang="en-US" dirty="0"/>
              <a:t>Look at Figure 2.10 to answer the following questions</a:t>
            </a:r>
          </a:p>
          <a:p>
            <a:pPr lvl="2"/>
            <a:r>
              <a:rPr lang="en-US" sz="2800" dirty="0"/>
              <a:t>How does the exercise or strike price affect the value of a call option? A put option? Why?</a:t>
            </a:r>
          </a:p>
          <a:p>
            <a:pPr lvl="2"/>
            <a:r>
              <a:rPr lang="en-US" sz="2800" dirty="0"/>
              <a:t>How does a greater time to contract expiration affect the value of a call option? A put option? Why?</a:t>
            </a:r>
          </a:p>
        </p:txBody>
      </p:sp>
    </p:spTree>
    <p:extLst>
      <p:ext uri="{BB962C8B-B14F-4D97-AF65-F5344CB8AC3E}">
        <p14:creationId xmlns:p14="http://schemas.microsoft.com/office/powerpoint/2010/main" val="401398299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2.5 Derivative Markets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Futures Contracts</a:t>
            </a:r>
          </a:p>
          <a:p>
            <a:pPr lvl="1"/>
            <a:r>
              <a:rPr lang="en-US" dirty="0"/>
              <a:t>Purchaser (long) buys specified quantity at contract expiration for set price</a:t>
            </a:r>
          </a:p>
          <a:p>
            <a:pPr lvl="1"/>
            <a:r>
              <a:rPr lang="en-US" dirty="0"/>
              <a:t>Contract seller (short) delivers underlying commodity at contract expiration for agreed-upon price</a:t>
            </a:r>
          </a:p>
          <a:p>
            <a:pPr lvl="1"/>
            <a:r>
              <a:rPr lang="en-US" dirty="0"/>
              <a:t>Futures: Future commitment to buy/sell at preset price </a:t>
            </a:r>
          </a:p>
          <a:p>
            <a:pPr lvl="1"/>
            <a:r>
              <a:rPr lang="en-US" dirty="0"/>
              <a:t>Options: Holder has future right to buy/sell</a:t>
            </a:r>
          </a:p>
        </p:txBody>
      </p:sp>
    </p:spTree>
    <p:extLst>
      <p:ext uri="{BB962C8B-B14F-4D97-AF65-F5344CB8AC3E}">
        <p14:creationId xmlns:p14="http://schemas.microsoft.com/office/powerpoint/2010/main" val="302744810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2.11 Futures Contracts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1371600"/>
          </a:xfrm>
          <a:ln>
            <a:noFill/>
          </a:ln>
        </p:spPr>
        <p:txBody>
          <a:bodyPr/>
          <a:lstStyle/>
          <a:p>
            <a:r>
              <a:rPr lang="en-US" dirty="0"/>
              <a:t>Corn futures prices in </a:t>
            </a:r>
            <a:r>
              <a:rPr lang="en-US" i="1" dirty="0"/>
              <a:t>The Wall Street Journal Online</a:t>
            </a:r>
            <a:r>
              <a:rPr lang="en-US" dirty="0"/>
              <a:t>, September 17, 2014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500313"/>
            <a:ext cx="8610600" cy="18573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28456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2.5 Derivative Markets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Corn futures prices in the Chicago Board of Trade, September 17, 2014</a:t>
            </a:r>
          </a:p>
          <a:p>
            <a:pPr lvl="1"/>
            <a:r>
              <a:rPr lang="en-US" sz="2400" dirty="0"/>
              <a:t>Contract size: 5,000 bushels of corn</a:t>
            </a:r>
          </a:p>
          <a:p>
            <a:pPr lvl="1"/>
            <a:r>
              <a:rPr lang="en-US" sz="2400" dirty="0"/>
              <a:t>Price quote for Dec. 15 contract: 388’2 translates to a price of $3.88 + 2/8 cent per bushel, or $3.88</a:t>
            </a:r>
          </a:p>
          <a:p>
            <a:pPr lvl="1"/>
            <a:r>
              <a:rPr lang="en-US" sz="2400" dirty="0"/>
              <a:t>If you bought the Dec. 15 contract, what are you agreeing to do?</a:t>
            </a:r>
          </a:p>
          <a:p>
            <a:pPr lvl="2"/>
            <a:r>
              <a:rPr lang="en-US" dirty="0"/>
              <a:t>Purchase 5,000 bushels of corn in December for 5,000 × $3.88 = $19,412.50</a:t>
            </a:r>
          </a:p>
          <a:p>
            <a:pPr lvl="1"/>
            <a:r>
              <a:rPr lang="en-US" sz="2400" dirty="0"/>
              <a:t>What is your obligation if you sell the Dec. 15 contract?</a:t>
            </a:r>
          </a:p>
          <a:p>
            <a:pPr lvl="1"/>
            <a:r>
              <a:rPr lang="en-US" sz="2400" dirty="0"/>
              <a:t>How does this contract differ from an option?</a:t>
            </a:r>
          </a:p>
        </p:txBody>
      </p:sp>
    </p:spTree>
    <p:extLst>
      <p:ext uri="{BB962C8B-B14F-4D97-AF65-F5344CB8AC3E}">
        <p14:creationId xmlns:p14="http://schemas.microsoft.com/office/powerpoint/2010/main" val="358689106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2.5 Derivative Markets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81000" y="1447799"/>
            <a:ext cx="8229600" cy="609601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Derivatives Securities</a:t>
            </a:r>
          </a:p>
          <a:p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 lvl="1"/>
            <a:r>
              <a:rPr lang="en-US" sz="3200" dirty="0"/>
              <a:t>Options</a:t>
            </a:r>
          </a:p>
          <a:p>
            <a:pPr lvl="2"/>
            <a:r>
              <a:rPr lang="en-US" sz="2800" dirty="0"/>
              <a:t>Basic Positions</a:t>
            </a:r>
          </a:p>
          <a:p>
            <a:pPr lvl="3"/>
            <a:r>
              <a:rPr lang="en-US" sz="2400" dirty="0"/>
              <a:t>Call (Buy/Sell?)</a:t>
            </a:r>
          </a:p>
          <a:p>
            <a:pPr lvl="3"/>
            <a:r>
              <a:rPr lang="en-US" sz="2400" dirty="0"/>
              <a:t>Put (Buy/Sell?)</a:t>
            </a:r>
          </a:p>
          <a:p>
            <a:pPr lvl="2"/>
            <a:r>
              <a:rPr lang="en-US" sz="2800" dirty="0"/>
              <a:t>Terms</a:t>
            </a:r>
          </a:p>
          <a:p>
            <a:pPr lvl="3"/>
            <a:r>
              <a:rPr lang="en-US" sz="2400" dirty="0"/>
              <a:t>Exercise price</a:t>
            </a:r>
          </a:p>
          <a:p>
            <a:pPr lvl="3"/>
            <a:r>
              <a:rPr lang="en-US" sz="2400" dirty="0"/>
              <a:t>Expiration date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1"/>
            <a:r>
              <a:rPr lang="en-US" sz="3200" dirty="0"/>
              <a:t>Futures</a:t>
            </a:r>
          </a:p>
          <a:p>
            <a:pPr lvl="2"/>
            <a:r>
              <a:rPr lang="en-US" sz="2800" dirty="0"/>
              <a:t>Basic Positions</a:t>
            </a:r>
          </a:p>
          <a:p>
            <a:pPr lvl="3"/>
            <a:r>
              <a:rPr lang="en-US" sz="2400" dirty="0"/>
              <a:t>Long (Buy/Sell?)</a:t>
            </a:r>
          </a:p>
          <a:p>
            <a:pPr lvl="3"/>
            <a:r>
              <a:rPr lang="en-US" sz="2400" dirty="0"/>
              <a:t>Short (Buy/Sell?)</a:t>
            </a:r>
          </a:p>
          <a:p>
            <a:pPr lvl="2"/>
            <a:r>
              <a:rPr lang="en-US" sz="2800" dirty="0"/>
              <a:t>Terms</a:t>
            </a:r>
          </a:p>
          <a:p>
            <a:pPr lvl="3"/>
            <a:r>
              <a:rPr lang="en-US" sz="2400" dirty="0"/>
              <a:t>Delivery date</a:t>
            </a:r>
          </a:p>
          <a:p>
            <a:pPr lvl="3"/>
            <a:r>
              <a:rPr lang="en-US" sz="2400" dirty="0"/>
              <a:t>Deliverable item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5490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152400"/>
            <a:ext cx="8702387" cy="836426"/>
          </a:xfrm>
        </p:spPr>
        <p:txBody>
          <a:bodyPr>
            <a:normAutofit/>
          </a:bodyPr>
          <a:lstStyle/>
          <a:p>
            <a:r>
              <a:rPr lang="en-US" sz="3400" dirty="0"/>
              <a:t>2.1 The Money Market: Certificates of Deposit (CDs)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155651"/>
              </p:ext>
            </p:extLst>
          </p:nvPr>
        </p:nvGraphicFramePr>
        <p:xfrm>
          <a:off x="381000" y="1676400"/>
          <a:ext cx="8382000" cy="365760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8289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53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Certificates of Deposit</a:t>
                      </a:r>
                    </a:p>
                  </a:txBody>
                  <a:tcPr>
                    <a:solidFill>
                      <a:srgbClr val="0B5B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Issuer: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Depository Institutions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Denomination: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Any,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dirty="0"/>
                        <a:t>$100,000 or more marketable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Maturity: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Varies, Typically 14-day Minimum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Liquidity: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High for CDs &lt;3 months, if marketable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Default Risk: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First $250,000 FDIC insured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Interest Type: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Add</a:t>
                      </a:r>
                      <a:r>
                        <a:rPr lang="en-US" sz="2400" baseline="0" dirty="0"/>
                        <a:t> on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Taxation: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Owed:</a:t>
                      </a:r>
                      <a:r>
                        <a:rPr lang="en-US" sz="2400" baseline="0" dirty="0"/>
                        <a:t> Federal, State, Local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710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9067799" cy="836426"/>
          </a:xfrm>
        </p:spPr>
        <p:txBody>
          <a:bodyPr>
            <a:noAutofit/>
          </a:bodyPr>
          <a:lstStyle/>
          <a:p>
            <a:r>
              <a:rPr lang="en-US" sz="3600" dirty="0"/>
              <a:t>Figure 2.2 Spreads on CDs and Treasury Bills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7924839"/>
              </p:ext>
            </p:extLst>
          </p:nvPr>
        </p:nvGraphicFramePr>
        <p:xfrm>
          <a:off x="152399" y="1143000"/>
          <a:ext cx="8868335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7805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2.1 The Money Market: Commercial Paper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1" y="5562600"/>
            <a:ext cx="8686799" cy="76200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New Innovation: Asset-backed commercial paper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440196"/>
              </p:ext>
            </p:extLst>
          </p:nvPr>
        </p:nvGraphicFramePr>
        <p:xfrm>
          <a:off x="152400" y="1524000"/>
          <a:ext cx="8839200" cy="365760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3261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5130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Certificates of Deposit</a:t>
                      </a:r>
                    </a:p>
                  </a:txBody>
                  <a:tcPr>
                    <a:solidFill>
                      <a:srgbClr val="0B5B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Issuer: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Large creditworthy</a:t>
                      </a:r>
                      <a:r>
                        <a:rPr lang="en-US" sz="2400" baseline="0" dirty="0"/>
                        <a:t> corps.; financial institutions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Denomination: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Minimum </a:t>
                      </a:r>
                      <a:r>
                        <a:rPr lang="en-US" sz="2400" dirty="0"/>
                        <a:t>$100,000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Maturity: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Maximum 270 days, usually 1-2 months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Liquidity: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CP &lt; 3</a:t>
                      </a:r>
                      <a:r>
                        <a:rPr lang="en-US" sz="2400" baseline="0" dirty="0"/>
                        <a:t> months liquid if marketable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Default Risk: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Unsecured, rated, mostly high quality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Interest Type: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Discount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Taxation: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Owed:</a:t>
                      </a:r>
                      <a:r>
                        <a:rPr lang="en-US" sz="2400" baseline="0" dirty="0"/>
                        <a:t> Federal, State, Local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70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2.1 The Money Market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143000"/>
            <a:ext cx="8762999" cy="4876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Bankers’ Acceptances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Purchaser authorizes a bank to pay a seller for goods at later date (time draft)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When purchaser’s bank “accepts” draft, it becomes contingent liability of the bank ( and marketable)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endParaRPr lang="en-US" dirty="0"/>
          </a:p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Eurodollars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Dollar-denominated time deposits held outside U.S.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Pay higher interest rate than U.S. deposits</a:t>
            </a:r>
          </a:p>
        </p:txBody>
      </p:sp>
    </p:spTree>
    <p:extLst>
      <p:ext uri="{BB962C8B-B14F-4D97-AF65-F5344CB8AC3E}">
        <p14:creationId xmlns:p14="http://schemas.microsoft.com/office/powerpoint/2010/main" val="2174495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2.1 The Money Market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4876800"/>
          </a:xfrm>
        </p:spPr>
        <p:txBody>
          <a:bodyPr/>
          <a:lstStyle/>
          <a:p>
            <a:r>
              <a:rPr lang="en-US" dirty="0"/>
              <a:t>Federal Funds</a:t>
            </a:r>
          </a:p>
          <a:p>
            <a:pPr lvl="1"/>
            <a:r>
              <a:rPr lang="en-US" dirty="0"/>
              <a:t>Trading in reserves held at the Federal Reserve * </a:t>
            </a:r>
          </a:p>
          <a:p>
            <a:pPr lvl="1"/>
            <a:r>
              <a:rPr lang="en-US" dirty="0"/>
              <a:t>Key interest rate for economy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LIBOR (London Interbank Offer Rate)</a:t>
            </a:r>
          </a:p>
          <a:p>
            <a:pPr lvl="1"/>
            <a:r>
              <a:rPr lang="en-US" dirty="0"/>
              <a:t>Rate at which large banks in London (and elsewhere) lend to each other</a:t>
            </a:r>
          </a:p>
          <a:p>
            <a:pPr lvl="1"/>
            <a:r>
              <a:rPr lang="en-US" dirty="0"/>
              <a:t>Base rate for many loans and derivatives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943416"/>
            <a:ext cx="8077200" cy="369332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lvl="1"/>
            <a:r>
              <a:rPr lang="en-US" dirty="0"/>
              <a:t>* Depository institutions must maintain deposits with Federal Reserve Bank</a:t>
            </a:r>
          </a:p>
        </p:txBody>
      </p:sp>
    </p:spTree>
    <p:extLst>
      <p:ext uri="{BB962C8B-B14F-4D97-AF65-F5344CB8AC3E}">
        <p14:creationId xmlns:p14="http://schemas.microsoft.com/office/powerpoint/2010/main" val="23465349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KM Essentials 10e PPT templat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BKM Essentials 10e PPT template</Template>
  <TotalTime>486</TotalTime>
  <Words>2439</Words>
  <Application>Microsoft Office PowerPoint</Application>
  <PresentationFormat>On-screen Show (4:3)</PresentationFormat>
  <Paragraphs>674</Paragraphs>
  <Slides>49</Slides>
  <Notes>25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1" baseType="lpstr">
      <vt:lpstr>BKM Essentials 10e PPT template</vt:lpstr>
      <vt:lpstr>Equation</vt:lpstr>
      <vt:lpstr>PowerPoint Presentation</vt:lpstr>
      <vt:lpstr>2.1 Asset Classes</vt:lpstr>
      <vt:lpstr>2.1 The Money Market: Instruments</vt:lpstr>
      <vt:lpstr>2.1 The Money Market: Treasury Bills</vt:lpstr>
      <vt:lpstr>2.1 The Money Market: Certificates of Deposit (CDs)</vt:lpstr>
      <vt:lpstr>Figure 2.2 Spreads on CDs and Treasury Bills</vt:lpstr>
      <vt:lpstr>2.1 The Money Market: Commercial Paper</vt:lpstr>
      <vt:lpstr>2.1 The Money Market</vt:lpstr>
      <vt:lpstr>2.1 The Money Market</vt:lpstr>
      <vt:lpstr>2.1 The Money Market: Repurchase Agreements</vt:lpstr>
      <vt:lpstr>2.1 The Money Market</vt:lpstr>
      <vt:lpstr>2.1 The Money Market: Credit Crisis</vt:lpstr>
      <vt:lpstr>2.1 The Money Market: Instrument Yields</vt:lpstr>
      <vt:lpstr>Figure 2.1 Treasury Bills (T-Bills)</vt:lpstr>
      <vt:lpstr>2.1 The Money Market</vt:lpstr>
      <vt:lpstr>2.1 The Money Market</vt:lpstr>
      <vt:lpstr>2.1 The Money Market: Bond Equivalent Yield</vt:lpstr>
      <vt:lpstr>2.1 The Money Market: Effective Annual Yield</vt:lpstr>
      <vt:lpstr>2.1  The Money Market: Instrument Yield</vt:lpstr>
      <vt:lpstr>2.2 The Bond Market</vt:lpstr>
      <vt:lpstr>Figure 2.3 Listing of Treasury Issues</vt:lpstr>
      <vt:lpstr>2.2 The Bond Market: Agency Issues</vt:lpstr>
      <vt:lpstr>2.2 The Bond Market: Municipal Bonds</vt:lpstr>
      <vt:lpstr>Table 2.2 Equivalent Taxable Yields</vt:lpstr>
      <vt:lpstr>Figure 2.4 Outstanding Tax-Exempt Debt</vt:lpstr>
      <vt:lpstr>Figure 2.5 Yield Ratio: Tax-Exempt to Taxable Bonds</vt:lpstr>
      <vt:lpstr>2.2 The Bond Market: Private Issue</vt:lpstr>
      <vt:lpstr>Figure 2.6 Mortgage-Backed Securities Outstanding</vt:lpstr>
      <vt:lpstr>Figure 2.9 The U.S. Fixed-Income Market</vt:lpstr>
      <vt:lpstr>2.3 Equity Securities</vt:lpstr>
      <vt:lpstr>2.3 Equity Securities</vt:lpstr>
      <vt:lpstr>2.3 Equity Securities</vt:lpstr>
      <vt:lpstr>2.4 Stock and Bond Market Indexes</vt:lpstr>
      <vt:lpstr>2.4 Stock and Bond Market Indexes</vt:lpstr>
      <vt:lpstr>2.4 Stock and Bond Market Indexes</vt:lpstr>
      <vt:lpstr>2.4 Stock and Bond Market Indexes</vt:lpstr>
      <vt:lpstr>2.4 Stock and Bond Market Indexes</vt:lpstr>
      <vt:lpstr>2.4 Stock and Bond Market Indexes</vt:lpstr>
      <vt:lpstr>2.4 Stock and Bond Market Indexes</vt:lpstr>
      <vt:lpstr>2.4 Stock and Bond Market Indexes</vt:lpstr>
      <vt:lpstr>2.5 Derivative Markets</vt:lpstr>
      <vt:lpstr>Figure 2.10 Stock Options on Apple</vt:lpstr>
      <vt:lpstr>2.5 Derivative Markets</vt:lpstr>
      <vt:lpstr>2.5 Derivative Markets</vt:lpstr>
      <vt:lpstr>2.5 Derivative Markets</vt:lpstr>
      <vt:lpstr>2.5 Derivative Markets</vt:lpstr>
      <vt:lpstr>Figure 2.11 Futures Contracts</vt:lpstr>
      <vt:lpstr>2.5 Derivative Markets</vt:lpstr>
      <vt:lpstr>2.5 Derivative Markets</vt:lpstr>
    </vt:vector>
  </TitlesOfParts>
  <Company>Saint Vincent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Racculia, Nicholas</dc:creator>
  <cp:lastModifiedBy>Moran, Kevin</cp:lastModifiedBy>
  <cp:revision>36</cp:revision>
  <dcterms:created xsi:type="dcterms:W3CDTF">2015-05-12T21:54:55Z</dcterms:created>
  <dcterms:modified xsi:type="dcterms:W3CDTF">2018-02-16T21:51:00Z</dcterms:modified>
</cp:coreProperties>
</file>