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99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67" r:id="rId11"/>
    <p:sldId id="266" r:id="rId12"/>
    <p:sldId id="267" r:id="rId13"/>
    <p:sldId id="268" r:id="rId14"/>
    <p:sldId id="296" r:id="rId15"/>
    <p:sldId id="269" r:id="rId16"/>
    <p:sldId id="297" r:id="rId17"/>
    <p:sldId id="298" r:id="rId18"/>
    <p:sldId id="301" r:id="rId19"/>
    <p:sldId id="302" r:id="rId20"/>
    <p:sldId id="303" r:id="rId21"/>
    <p:sldId id="304" r:id="rId22"/>
    <p:sldId id="305" r:id="rId23"/>
    <p:sldId id="306" r:id="rId24"/>
    <p:sldId id="309" r:id="rId25"/>
    <p:sldId id="310" r:id="rId26"/>
    <p:sldId id="311" r:id="rId27"/>
    <p:sldId id="353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40" r:id="rId38"/>
    <p:sldId id="341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4" r:id="rId47"/>
    <p:sldId id="355" r:id="rId48"/>
    <p:sldId id="356" r:id="rId49"/>
    <p:sldId id="357" r:id="rId50"/>
    <p:sldId id="358" r:id="rId51"/>
    <p:sldId id="360" r:id="rId52"/>
    <p:sldId id="361" r:id="rId53"/>
    <p:sldId id="368" r:id="rId54"/>
    <p:sldId id="364" r:id="rId55"/>
    <p:sldId id="365" r:id="rId56"/>
    <p:sldId id="369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7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emf"/><Relationship Id="rId1" Type="http://schemas.openxmlformats.org/officeDocument/2006/relationships/image" Target="../media/image74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6" Type="http://schemas.openxmlformats.org/officeDocument/2006/relationships/image" Target="../media/image16.emf"/><Relationship Id="rId11" Type="http://schemas.openxmlformats.org/officeDocument/2006/relationships/image" Target="../media/image21.emf"/><Relationship Id="rId5" Type="http://schemas.openxmlformats.org/officeDocument/2006/relationships/image" Target="../media/image15.emf"/><Relationship Id="rId10" Type="http://schemas.openxmlformats.org/officeDocument/2006/relationships/image" Target="../media/image20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image" Target="../media/image34.emf"/><Relationship Id="rId18" Type="http://schemas.openxmlformats.org/officeDocument/2006/relationships/image" Target="../media/image39.emf"/><Relationship Id="rId3" Type="http://schemas.openxmlformats.org/officeDocument/2006/relationships/image" Target="../media/image24.emf"/><Relationship Id="rId21" Type="http://schemas.openxmlformats.org/officeDocument/2006/relationships/image" Target="../media/image42.emf"/><Relationship Id="rId7" Type="http://schemas.openxmlformats.org/officeDocument/2006/relationships/image" Target="../media/image28.emf"/><Relationship Id="rId12" Type="http://schemas.openxmlformats.org/officeDocument/2006/relationships/image" Target="../media/image33.emf"/><Relationship Id="rId17" Type="http://schemas.openxmlformats.org/officeDocument/2006/relationships/image" Target="../media/image38.emf"/><Relationship Id="rId2" Type="http://schemas.openxmlformats.org/officeDocument/2006/relationships/image" Target="../media/image23.emf"/><Relationship Id="rId16" Type="http://schemas.openxmlformats.org/officeDocument/2006/relationships/image" Target="../media/image37.emf"/><Relationship Id="rId20" Type="http://schemas.openxmlformats.org/officeDocument/2006/relationships/image" Target="../media/image41.emf"/><Relationship Id="rId1" Type="http://schemas.openxmlformats.org/officeDocument/2006/relationships/image" Target="../media/image22.emf"/><Relationship Id="rId6" Type="http://schemas.openxmlformats.org/officeDocument/2006/relationships/image" Target="../media/image27.emf"/><Relationship Id="rId11" Type="http://schemas.openxmlformats.org/officeDocument/2006/relationships/image" Target="../media/image32.emf"/><Relationship Id="rId5" Type="http://schemas.openxmlformats.org/officeDocument/2006/relationships/image" Target="../media/image26.emf"/><Relationship Id="rId15" Type="http://schemas.openxmlformats.org/officeDocument/2006/relationships/image" Target="../media/image36.emf"/><Relationship Id="rId10" Type="http://schemas.openxmlformats.org/officeDocument/2006/relationships/image" Target="../media/image31.emf"/><Relationship Id="rId19" Type="http://schemas.openxmlformats.org/officeDocument/2006/relationships/image" Target="../media/image40.emf"/><Relationship Id="rId4" Type="http://schemas.openxmlformats.org/officeDocument/2006/relationships/image" Target="../media/image25.emf"/><Relationship Id="rId9" Type="http://schemas.openxmlformats.org/officeDocument/2006/relationships/image" Target="../media/image30.emf"/><Relationship Id="rId14" Type="http://schemas.openxmlformats.org/officeDocument/2006/relationships/image" Target="../media/image35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image" Target="../media/image45.emf"/><Relationship Id="rId7" Type="http://schemas.openxmlformats.org/officeDocument/2006/relationships/image" Target="../media/image49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Relationship Id="rId6" Type="http://schemas.openxmlformats.org/officeDocument/2006/relationships/image" Target="../media/image48.emf"/><Relationship Id="rId11" Type="http://schemas.openxmlformats.org/officeDocument/2006/relationships/image" Target="../media/image53.emf"/><Relationship Id="rId5" Type="http://schemas.openxmlformats.org/officeDocument/2006/relationships/image" Target="../media/image47.emf"/><Relationship Id="rId10" Type="http://schemas.openxmlformats.org/officeDocument/2006/relationships/image" Target="../media/image52.emf"/><Relationship Id="rId4" Type="http://schemas.openxmlformats.org/officeDocument/2006/relationships/image" Target="../media/image46.emf"/><Relationship Id="rId9" Type="http://schemas.openxmlformats.org/officeDocument/2006/relationships/image" Target="../media/image51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image" Target="../media/image56.emf"/><Relationship Id="rId7" Type="http://schemas.openxmlformats.org/officeDocument/2006/relationships/image" Target="../media/image60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6" Type="http://schemas.openxmlformats.org/officeDocument/2006/relationships/image" Target="../media/image59.emf"/><Relationship Id="rId11" Type="http://schemas.openxmlformats.org/officeDocument/2006/relationships/image" Target="../media/image64.emf"/><Relationship Id="rId5" Type="http://schemas.openxmlformats.org/officeDocument/2006/relationships/image" Target="../media/image58.emf"/><Relationship Id="rId10" Type="http://schemas.openxmlformats.org/officeDocument/2006/relationships/image" Target="../media/image63.emf"/><Relationship Id="rId4" Type="http://schemas.openxmlformats.org/officeDocument/2006/relationships/image" Target="../media/image57.emf"/><Relationship Id="rId9" Type="http://schemas.openxmlformats.org/officeDocument/2006/relationships/image" Target="../media/image6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220FAC4-98AC-4D64-994B-0490E96AFB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08DDD7-03F1-4F46-A1F0-38028526DC2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317177B-E18A-4356-A3E9-5A7402FFB2E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B047FAA6-8149-45B3-8DB3-04F468DC8A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8D18FC14-4177-4A94-BC9E-E1A89E802F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D48919CC-3A44-4F60-B327-42D2F4472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09EE722-B2D9-41B5-8892-615A3B72C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4F888ED-8D94-4559-9ECA-43494460B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E6198A2-67EF-4825-BD85-4B9D10A48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1596824-CF66-4542-8E01-F21905B0A3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F3DED-81D9-4615-B4BE-215A2B521118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ACA73-467E-4661-AE2C-45D47135DE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9F7C11-9226-4D79-9D17-7F0369344F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FD0509-71E0-4F61-9483-A4DEEC0303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C939F-075A-4E2D-99FB-81156C6C9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69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E60EEB-CA97-4B7A-91FF-E976F6440C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4627C8-E188-4C14-A781-B9371D87A7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2D86D3-FB86-45D3-875A-1839FC6B0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D475C-EF74-41D6-9105-A808046999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7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8078E6-49CD-4265-8CF4-B4051D1D0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B1C716-3186-4FEC-B890-C21A15EE3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F216D5-6E58-4DEC-8E2C-7F0D234960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D0B32-D816-4416-908D-1DC2F07B4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635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B422E0-04B3-4C4B-85BC-9B39C6B23D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3C51E7-AB9B-4634-B5CA-2BF2DB14A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6A5504-FB7B-475D-BE00-74804E604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CDA9B-46EC-4D61-978B-71B33CE9B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04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B669F8-C060-41E5-A42F-8668EE877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035141-063E-424A-8F9C-A536D837E8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EF7813-C563-4577-99F2-56C9E6392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C2AD0-0A33-4DFC-A65F-39298DF85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6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93291D-0CCE-454A-BC9E-B63D35E169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78D80C-F488-4A05-A0A0-32117B09E2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AA2695-4FF5-472F-BBAD-F00807615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5114D-2027-4DB6-8FED-5002C9B027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0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D93F6C-BC08-41F6-9FF4-5B3606938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B1C65C-4AEC-4889-8EAD-DF3015236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32C1CC-A674-449F-B43D-BBF368BBD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E8BF8-0038-468F-B7ED-E83B2964A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53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6A9718-E38F-47DA-84FC-13E3A2AC5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0CEDA3-FA3E-4821-919B-ACB01534C2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24052BD-4EC1-49D1-BBF4-3AACB3BC8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46CA-2CC3-4279-AF56-5F53844201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78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1241A7-2B85-4780-AD5C-4B67D5B62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F7E95C-4340-42E6-9163-1D3ACBD37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663262-4833-430D-B480-5B4989EE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4C3FB-8063-4119-9E06-A573DBDF7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10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B371CE-4F6C-4D4F-9CE4-DB70FD5C5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18EF3A3-A187-4130-B841-3FDD658F3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4EBB90-F2EC-45C3-8EAD-575F95151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13E5-DD47-428C-A02A-074024A6E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69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AB2F0B-DC06-4936-8CCA-F6D6C34A2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1FC3E8-2111-4171-AF65-8383A93F1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5D2CE3-F706-40EB-A650-82164B8F0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FA668-A766-4BCB-9AC6-CCCA6FCAC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63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FDD81-EEE5-4061-AC1F-C1C724ADB0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6F389E-C8E5-45A4-B19F-0E2FBBA74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7B2C0A-1BBE-4F1C-A846-AD4CDDF08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04A24-634D-4CBB-BE63-B9FD329F9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16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F6B631-6C98-476D-B295-18275C9B0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4982E2-0D4C-4F0B-9A51-709CA11E7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0F7299-3237-4DF1-B49C-B1E9A93253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C4FAAF-CBBF-4AEA-A020-395932BCCE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393423-D2C6-44F1-B66A-6055AD2BC2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59B9BF3-6598-4997-B3BC-E978C77B1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emf"/><Relationship Id="rId20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Relationship Id="rId22" Type="http://schemas.openxmlformats.org/officeDocument/2006/relationships/image" Target="../media/image10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8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9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0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1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2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73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5.e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74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6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79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80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e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e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emf"/><Relationship Id="rId20" Type="http://schemas.openxmlformats.org/officeDocument/2006/relationships/image" Target="../media/image19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1.e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4.e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emf"/><Relationship Id="rId22" Type="http://schemas.openxmlformats.org/officeDocument/2006/relationships/image" Target="../media/image20.e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81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82.wmf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9.emf"/><Relationship Id="rId26" Type="http://schemas.openxmlformats.org/officeDocument/2006/relationships/image" Target="../media/image33.emf"/><Relationship Id="rId39" Type="http://schemas.openxmlformats.org/officeDocument/2006/relationships/oleObject" Target="../embeddings/oleObject40.bin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37.emf"/><Relationship Id="rId42" Type="http://schemas.openxmlformats.org/officeDocument/2006/relationships/image" Target="../media/image41.emf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e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37.bin"/><Relationship Id="rId38" Type="http://schemas.openxmlformats.org/officeDocument/2006/relationships/image" Target="../media/image39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emf"/><Relationship Id="rId20" Type="http://schemas.openxmlformats.org/officeDocument/2006/relationships/image" Target="../media/image30.emf"/><Relationship Id="rId29" Type="http://schemas.openxmlformats.org/officeDocument/2006/relationships/oleObject" Target="../embeddings/oleObject35.bin"/><Relationship Id="rId41" Type="http://schemas.openxmlformats.org/officeDocument/2006/relationships/oleObject" Target="../embeddings/oleObject4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2.emf"/><Relationship Id="rId32" Type="http://schemas.openxmlformats.org/officeDocument/2006/relationships/image" Target="../media/image36.emf"/><Relationship Id="rId37" Type="http://schemas.openxmlformats.org/officeDocument/2006/relationships/oleObject" Target="../embeddings/oleObject39.bin"/><Relationship Id="rId40" Type="http://schemas.openxmlformats.org/officeDocument/2006/relationships/image" Target="../media/image40.e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4.emf"/><Relationship Id="rId36" Type="http://schemas.openxmlformats.org/officeDocument/2006/relationships/image" Target="../media/image38.emf"/><Relationship Id="rId10" Type="http://schemas.openxmlformats.org/officeDocument/2006/relationships/image" Target="../media/image25.e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4" Type="http://schemas.openxmlformats.org/officeDocument/2006/relationships/image" Target="../media/image42.e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emf"/><Relationship Id="rId22" Type="http://schemas.openxmlformats.org/officeDocument/2006/relationships/image" Target="../media/image31.e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35.emf"/><Relationship Id="rId35" Type="http://schemas.openxmlformats.org/officeDocument/2006/relationships/oleObject" Target="../embeddings/oleObject38.bin"/><Relationship Id="rId43" Type="http://schemas.openxmlformats.org/officeDocument/2006/relationships/oleObject" Target="../embeddings/oleObject42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0.e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7.e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emf"/><Relationship Id="rId20" Type="http://schemas.openxmlformats.org/officeDocument/2006/relationships/image" Target="../media/image51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47.bin"/><Relationship Id="rId24" Type="http://schemas.openxmlformats.org/officeDocument/2006/relationships/image" Target="../media/image53.emf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10" Type="http://schemas.openxmlformats.org/officeDocument/2006/relationships/image" Target="../media/image46.e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43.e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8.emf"/><Relationship Id="rId22" Type="http://schemas.openxmlformats.org/officeDocument/2006/relationships/image" Target="../media/image5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1.e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8.e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emf"/><Relationship Id="rId20" Type="http://schemas.openxmlformats.org/officeDocument/2006/relationships/image" Target="../media/image62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55.e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64.e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10" Type="http://schemas.openxmlformats.org/officeDocument/2006/relationships/image" Target="../media/image57.e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54.e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9.emf"/><Relationship Id="rId22" Type="http://schemas.openxmlformats.org/officeDocument/2006/relationships/image" Target="../media/image6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28D0B-8A75-4E12-BF9A-93084DFF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/>
              <a:t>Bond Prices and the Importance of Duration and Convexity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3DA0D58-0E8F-4F62-BA03-83B46BFB9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Relationship between Bond Price, </a:t>
            </a:r>
            <a:br>
              <a:rPr lang="en-US" altLang="en-US" sz="3200"/>
            </a:br>
            <a:r>
              <a:rPr lang="en-US" altLang="en-US" sz="3200"/>
              <a:t>Yield-to Maturity, and Coupon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F5A2D-256E-4E5B-9187-257F5B1D4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When coupon rate = YTM, price = par value.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200" dirty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When coupon rate &gt; YTM, price &gt; par value (premium bond)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200" dirty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When coupon rate &lt; YTM, price &lt; par value (discount bond)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C35B880-57DC-4B50-B3B8-DB0D7361E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2400"/>
              <a:t>What Determines the </a:t>
            </a:r>
            <a:br>
              <a:rPr lang="en-US" altLang="en-US" sz="2400"/>
            </a:br>
            <a:r>
              <a:rPr lang="en-US" altLang="en-US" sz="2400"/>
              <a:t>Price Volatility for Bonds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D0B3683-6700-4619-B554-E4ED7B469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01000" cy="541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1800"/>
              <a:t>Bond prices and market interest rates move in opposite directions.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en-US" altLang="en-US" sz="180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	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2. 	A bond with longer maturity has higher relative (%) price change than one with shorter maturity when interest rate (YTM) changes.  All other features are identical.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 startAt="3"/>
            </a:pPr>
            <a:endParaRPr lang="en-US" altLang="en-US" sz="180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3.	A lower coupon bond has a higher relative price change than a higher coupon bond when YTM changes.  All other features are identical.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 startAt="4"/>
            </a:pPr>
            <a:endParaRPr lang="en-US" altLang="en-US" sz="180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 startAt="4"/>
            </a:pPr>
            <a:r>
              <a:rPr lang="en-US" altLang="en-US" sz="1800"/>
              <a:t>The price sensitivity of bonds increases with maturity, but at a decreasing rate.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 startAt="4"/>
            </a:pPr>
            <a:endParaRPr lang="en-US" altLang="en-US" sz="180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 startAt="4"/>
            </a:pPr>
            <a:r>
              <a:rPr lang="en-US" altLang="en-US" sz="1800"/>
              <a:t>For a given bond, the capital gain caused by a yield decrease exceeds the capital loss caused by a yield increase of the same magnitude.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92CD59E-21C3-415D-9D91-81B0FB78F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YTM and Bond Value</a:t>
            </a:r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354FDF05-4998-482A-A8F7-F8E222817F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4838" y="1354138"/>
            <a:ext cx="1587" cy="3863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06EF00D6-4307-4C2B-B698-B3CA5481D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6738" y="5218113"/>
            <a:ext cx="381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919461A3-C42F-4A9A-85CB-B9C38EF13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7688" y="4459288"/>
            <a:ext cx="381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BAA4766D-D911-41B2-A5BC-26EA854C0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7688" y="3668713"/>
            <a:ext cx="381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33421202-C948-4C02-B778-202EC8E7F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7688" y="2905125"/>
            <a:ext cx="381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864A4A21-C551-40C4-9AA0-47B0A8F0D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7688" y="2130425"/>
            <a:ext cx="381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5284487E-9AA8-470E-B650-1C1C56C0EA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7688" y="1354138"/>
            <a:ext cx="381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6253E25C-93EB-4AAA-B987-63AE229FB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4838" y="5218113"/>
            <a:ext cx="67421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C76EF5B7-8C59-4722-8037-C97756730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4838" y="5218113"/>
            <a:ext cx="1587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A21A1E99-70CC-474C-B96F-2F869D8BA8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1113" y="5237163"/>
            <a:ext cx="1587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975CF5E2-F837-44A6-B1F7-35C3FEA097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7388" y="5237163"/>
            <a:ext cx="1587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875BEAED-EE15-4BD7-BC35-9E25F2FB6E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4138" y="5237163"/>
            <a:ext cx="1587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203CC911-F309-41FC-803E-801030BFEF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0413" y="5237163"/>
            <a:ext cx="1587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DC7095DD-DDA7-4229-9605-07A792256F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5100" y="5237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1B6F560E-14A9-4749-9DD9-1F8686217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1375" y="5237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F92378FF-401B-45CB-8CD4-8B52BFDA10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7650" y="5237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D2E2B4B1-6F5D-4EA4-B41A-911BF0B90F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64400" y="5237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8AAEDF62-8D67-4B11-9CAB-ED8A062652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40675" y="5237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840BB0E8-6F16-4F9C-A756-A1DEF0871B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6950" y="5237163"/>
            <a:ext cx="1588" cy="47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Rectangle 22">
            <a:extLst>
              <a:ext uri="{FF2B5EF4-FFF2-40B4-BE49-F238E27FC236}">
                <a16:creationId xmlns:a16="http://schemas.microsoft.com/office/drawing/2014/main" id="{336B5E4B-F2F6-426E-84EB-693A14EA5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8" y="508317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800</a:t>
            </a:r>
          </a:p>
        </p:txBody>
      </p:sp>
      <p:sp>
        <p:nvSpPr>
          <p:cNvPr id="15383" name="Rectangle 23">
            <a:extLst>
              <a:ext uri="{FF2B5EF4-FFF2-40B4-BE49-F238E27FC236}">
                <a16:creationId xmlns:a16="http://schemas.microsoft.com/office/drawing/2014/main" id="{33744105-67C7-4BE2-A7C9-95C3D2F63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763" y="430847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15384" name="Rectangle 24">
            <a:extLst>
              <a:ext uri="{FF2B5EF4-FFF2-40B4-BE49-F238E27FC236}">
                <a16:creationId xmlns:a16="http://schemas.microsoft.com/office/drawing/2014/main" id="{46BD4474-DC2F-4EB3-8D28-F9E7E76E1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763" y="353218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1100</a:t>
            </a:r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6116BAB3-4343-408A-9EC4-EA3F14682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763" y="277018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1200</a:t>
            </a:r>
          </a:p>
        </p:txBody>
      </p:sp>
      <p:sp>
        <p:nvSpPr>
          <p:cNvPr id="15386" name="Rectangle 26">
            <a:extLst>
              <a:ext uri="{FF2B5EF4-FFF2-40B4-BE49-F238E27FC236}">
                <a16:creationId xmlns:a16="http://schemas.microsoft.com/office/drawing/2014/main" id="{434DF2E3-944E-4D79-9821-A746AC159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763" y="1993900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1300</a:t>
            </a:r>
          </a:p>
        </p:txBody>
      </p:sp>
      <p:sp>
        <p:nvSpPr>
          <p:cNvPr id="15387" name="Rectangle 27">
            <a:extLst>
              <a:ext uri="{FF2B5EF4-FFF2-40B4-BE49-F238E27FC236}">
                <a16:creationId xmlns:a16="http://schemas.microsoft.com/office/drawing/2014/main" id="{C25454F8-78A7-418B-A5E9-98D4FB820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0" y="1219200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$1400</a:t>
            </a:r>
          </a:p>
        </p:txBody>
      </p:sp>
      <p:sp>
        <p:nvSpPr>
          <p:cNvPr id="15388" name="Rectangle 28">
            <a:extLst>
              <a:ext uri="{FF2B5EF4-FFF2-40B4-BE49-F238E27FC236}">
                <a16:creationId xmlns:a16="http://schemas.microsoft.com/office/drawing/2014/main" id="{F4F20D93-C231-49C5-9156-E44089C0D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53482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5389" name="Rectangle 29">
            <a:extLst>
              <a:ext uri="{FF2B5EF4-FFF2-40B4-BE49-F238E27FC236}">
                <a16:creationId xmlns:a16="http://schemas.microsoft.com/office/drawing/2014/main" id="{40A13D06-FA45-4B99-AFD9-614CB5369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813" y="534828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0.01</a:t>
            </a:r>
          </a:p>
        </p:txBody>
      </p:sp>
      <p:sp>
        <p:nvSpPr>
          <p:cNvPr id="15390" name="Rectangle 30">
            <a:extLst>
              <a:ext uri="{FF2B5EF4-FFF2-40B4-BE49-F238E27FC236}">
                <a16:creationId xmlns:a16="http://schemas.microsoft.com/office/drawing/2014/main" id="{FE2686FC-A9BB-4BC2-8059-B821F1664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88" y="534828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0.02</a:t>
            </a:r>
          </a:p>
        </p:txBody>
      </p:sp>
      <p:sp>
        <p:nvSpPr>
          <p:cNvPr id="15391" name="Rectangle 31">
            <a:extLst>
              <a:ext uri="{FF2B5EF4-FFF2-40B4-BE49-F238E27FC236}">
                <a16:creationId xmlns:a16="http://schemas.microsoft.com/office/drawing/2014/main" id="{3298E29E-C8B0-4D2C-B26C-FC6D2708D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34828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0.03</a:t>
            </a:r>
          </a:p>
        </p:txBody>
      </p:sp>
      <p:sp>
        <p:nvSpPr>
          <p:cNvPr id="15392" name="Rectangle 32">
            <a:extLst>
              <a:ext uri="{FF2B5EF4-FFF2-40B4-BE49-F238E27FC236}">
                <a16:creationId xmlns:a16="http://schemas.microsoft.com/office/drawing/2014/main" id="{25CEFDBA-52A0-4D65-A211-FD4E2D25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534828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0.04</a:t>
            </a:r>
          </a:p>
        </p:txBody>
      </p:sp>
      <p:sp>
        <p:nvSpPr>
          <p:cNvPr id="15393" name="Rectangle 33">
            <a:extLst>
              <a:ext uri="{FF2B5EF4-FFF2-40B4-BE49-F238E27FC236}">
                <a16:creationId xmlns:a16="http://schemas.microsoft.com/office/drawing/2014/main" id="{47E65D37-BDCC-4A04-B14F-4ADD396B3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534828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0.05</a:t>
            </a:r>
          </a:p>
        </p:txBody>
      </p:sp>
      <p:sp>
        <p:nvSpPr>
          <p:cNvPr id="15394" name="Rectangle 34">
            <a:extLst>
              <a:ext uri="{FF2B5EF4-FFF2-40B4-BE49-F238E27FC236}">
                <a16:creationId xmlns:a16="http://schemas.microsoft.com/office/drawing/2014/main" id="{024F7AEC-C7D1-45DA-93D7-24D15E89F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7075" y="534828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0.06</a:t>
            </a:r>
          </a:p>
        </p:txBody>
      </p:sp>
      <p:sp>
        <p:nvSpPr>
          <p:cNvPr id="15395" name="Rectangle 35">
            <a:extLst>
              <a:ext uri="{FF2B5EF4-FFF2-40B4-BE49-F238E27FC236}">
                <a16:creationId xmlns:a16="http://schemas.microsoft.com/office/drawing/2014/main" id="{65EF2865-6781-4D8B-A04D-DF9C315F4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350" y="534828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0.07</a:t>
            </a:r>
          </a:p>
        </p:txBody>
      </p:sp>
      <p:sp>
        <p:nvSpPr>
          <p:cNvPr id="15396" name="Rectangle 36">
            <a:extLst>
              <a:ext uri="{FF2B5EF4-FFF2-40B4-BE49-F238E27FC236}">
                <a16:creationId xmlns:a16="http://schemas.microsoft.com/office/drawing/2014/main" id="{E83D80AE-5905-4474-849F-6E002BB92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0" y="534828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0.08</a:t>
            </a:r>
          </a:p>
        </p:txBody>
      </p:sp>
      <p:sp>
        <p:nvSpPr>
          <p:cNvPr id="15397" name="Rectangle 37">
            <a:extLst>
              <a:ext uri="{FF2B5EF4-FFF2-40B4-BE49-F238E27FC236}">
                <a16:creationId xmlns:a16="http://schemas.microsoft.com/office/drawing/2014/main" id="{B40126F6-622D-44A0-A30F-2259B40C2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75" y="534828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0.09</a:t>
            </a:r>
          </a:p>
        </p:txBody>
      </p:sp>
      <p:sp>
        <p:nvSpPr>
          <p:cNvPr id="15398" name="Rectangle 38">
            <a:extLst>
              <a:ext uri="{FF2B5EF4-FFF2-40B4-BE49-F238E27FC236}">
                <a16:creationId xmlns:a16="http://schemas.microsoft.com/office/drawing/2014/main" id="{F2630418-7F89-4410-B85A-81803897A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1225" y="53482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0.1</a:t>
            </a:r>
          </a:p>
        </p:txBody>
      </p:sp>
      <p:sp>
        <p:nvSpPr>
          <p:cNvPr id="15399" name="Rectangle 39">
            <a:extLst>
              <a:ext uri="{FF2B5EF4-FFF2-40B4-BE49-F238E27FC236}">
                <a16:creationId xmlns:a16="http://schemas.microsoft.com/office/drawing/2014/main" id="{9122D871-B3FC-45C6-BEB1-36E4286AE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638800"/>
            <a:ext cx="1530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Discount Rate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5400" name="Rectangle 40">
            <a:extLst>
              <a:ext uri="{FF2B5EF4-FFF2-40B4-BE49-F238E27FC236}">
                <a16:creationId xmlns:a16="http://schemas.microsoft.com/office/drawing/2014/main" id="{4BD8FFFC-26F7-4688-B5C5-63769F463ED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04031" y="2086769"/>
            <a:ext cx="1277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Bond Value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3353" name="Line 41">
            <a:extLst>
              <a:ext uri="{FF2B5EF4-FFF2-40B4-BE49-F238E27FC236}">
                <a16:creationId xmlns:a16="http://schemas.microsoft.com/office/drawing/2014/main" id="{3F7AA80D-F7C5-4952-9ABB-8C3A9F43C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4460875"/>
            <a:ext cx="6699250" cy="349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42">
            <a:extLst>
              <a:ext uri="{FF2B5EF4-FFF2-40B4-BE49-F238E27FC236}">
                <a16:creationId xmlns:a16="http://schemas.microsoft.com/office/drawing/2014/main" id="{10309192-14D8-4E6C-85ED-B34102176483}"/>
              </a:ext>
            </a:extLst>
          </p:cNvPr>
          <p:cNvGrpSpPr>
            <a:grpSpLocks/>
          </p:cNvGrpSpPr>
          <p:nvPr/>
        </p:nvGrpSpPr>
        <p:grpSpPr bwMode="auto">
          <a:xfrm>
            <a:off x="5873750" y="4460875"/>
            <a:ext cx="609600" cy="1479550"/>
            <a:chOff x="3888" y="1680"/>
            <a:chExt cx="384" cy="932"/>
          </a:xfrm>
        </p:grpSpPr>
        <p:sp>
          <p:nvSpPr>
            <p:cNvPr id="15407" name="Line 43">
              <a:extLst>
                <a:ext uri="{FF2B5EF4-FFF2-40B4-BE49-F238E27FC236}">
                  <a16:creationId xmlns:a16="http://schemas.microsoft.com/office/drawing/2014/main" id="{735D5ED7-40EB-4F1A-ACAD-00791AFFF4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680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08" name="Text Box 44">
              <a:extLst>
                <a:ext uri="{FF2B5EF4-FFF2-40B4-BE49-F238E27FC236}">
                  <a16:creationId xmlns:a16="http://schemas.microsoft.com/office/drawing/2014/main" id="{D5C06873-3FC0-44AA-B97E-338B01973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400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6 3/8</a:t>
              </a:r>
            </a:p>
          </p:txBody>
        </p:sp>
      </p:grpSp>
      <p:sp>
        <p:nvSpPr>
          <p:cNvPr id="13357" name="Text Box 45">
            <a:extLst>
              <a:ext uri="{FF2B5EF4-FFF2-40B4-BE49-F238E27FC236}">
                <a16:creationId xmlns:a16="http://schemas.microsoft.com/office/drawing/2014/main" id="{165F4D79-D398-4FC3-927A-5178E006F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1524000"/>
            <a:ext cx="487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When the YTM &lt; coupon, the bond trades at a premium.</a:t>
            </a:r>
          </a:p>
        </p:txBody>
      </p:sp>
      <p:sp>
        <p:nvSpPr>
          <p:cNvPr id="13358" name="Text Box 46">
            <a:extLst>
              <a:ext uri="{FF2B5EF4-FFF2-40B4-BE49-F238E27FC236}">
                <a16:creationId xmlns:a16="http://schemas.microsoft.com/office/drawing/2014/main" id="{BD7688F0-B386-43BF-8651-39940F462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950" y="3333750"/>
            <a:ext cx="434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When the YTM = coupon, the bond trades at par.</a:t>
            </a:r>
          </a:p>
        </p:txBody>
      </p:sp>
      <p:sp>
        <p:nvSpPr>
          <p:cNvPr id="13359" name="Text Box 47">
            <a:extLst>
              <a:ext uri="{FF2B5EF4-FFF2-40B4-BE49-F238E27FC236}">
                <a16:creationId xmlns:a16="http://schemas.microsoft.com/office/drawing/2014/main" id="{462D4137-131B-4F70-AB60-5AA2A3304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943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When the YTM &gt; coupon, the bond trades at a discount.</a:t>
            </a:r>
          </a:p>
        </p:txBody>
      </p:sp>
      <p:sp>
        <p:nvSpPr>
          <p:cNvPr id="13360" name="Arc 48">
            <a:extLst>
              <a:ext uri="{FF2B5EF4-FFF2-40B4-BE49-F238E27FC236}">
                <a16:creationId xmlns:a16="http://schemas.microsoft.com/office/drawing/2014/main" id="{0A9A747C-A8FE-4083-A0CA-0F38DF38B1FE}"/>
              </a:ext>
            </a:extLst>
          </p:cNvPr>
          <p:cNvSpPr>
            <a:spLocks/>
          </p:cNvSpPr>
          <p:nvPr/>
        </p:nvSpPr>
        <p:spPr bwMode="auto">
          <a:xfrm flipH="1">
            <a:off x="1905000" y="1676400"/>
            <a:ext cx="7543800" cy="2971800"/>
          </a:xfrm>
          <a:custGeom>
            <a:avLst/>
            <a:gdLst>
              <a:gd name="T0" fmla="*/ 2147483646 w 20634"/>
              <a:gd name="T1" fmla="*/ 2147483646 h 20900"/>
              <a:gd name="T2" fmla="*/ 2147483646 w 20634"/>
              <a:gd name="T3" fmla="*/ 2147483646 h 20900"/>
              <a:gd name="T4" fmla="*/ 0 w 20634"/>
              <a:gd name="T5" fmla="*/ 0 h 20900"/>
              <a:gd name="T6" fmla="*/ 0 60000 65536"/>
              <a:gd name="T7" fmla="*/ 0 60000 65536"/>
              <a:gd name="T8" fmla="*/ 0 60000 65536"/>
              <a:gd name="T9" fmla="*/ 0 w 20634"/>
              <a:gd name="T10" fmla="*/ 0 h 20900"/>
              <a:gd name="T11" fmla="*/ 20634 w 20634"/>
              <a:gd name="T12" fmla="*/ 20900 h 20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34" h="20900" fill="none" extrusionOk="0">
                <a:moveTo>
                  <a:pt x="20634" y="6387"/>
                </a:moveTo>
                <a:cubicBezTo>
                  <a:pt x="18424" y="13524"/>
                  <a:pt x="12684" y="19012"/>
                  <a:pt x="5454" y="20899"/>
                </a:cubicBezTo>
              </a:path>
              <a:path w="20634" h="20900" stroke="0" extrusionOk="0">
                <a:moveTo>
                  <a:pt x="20634" y="6387"/>
                </a:moveTo>
                <a:cubicBezTo>
                  <a:pt x="18424" y="13524"/>
                  <a:pt x="12684" y="19012"/>
                  <a:pt x="5454" y="20899"/>
                </a:cubicBezTo>
                <a:lnTo>
                  <a:pt x="0" y="0"/>
                </a:lnTo>
                <a:lnTo>
                  <a:pt x="20634" y="6387"/>
                </a:lnTo>
                <a:close/>
              </a:path>
            </a:pathLst>
          </a:cu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7" grpId="0" autoUpdateAnimBg="0"/>
      <p:bldP spid="13358" grpId="0" autoUpdateAnimBg="0"/>
      <p:bldP spid="133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68377F5-9AC9-47C2-8620-1543CDAEB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/>
              <a:t>Maturity and Bond Price Volatility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DE58857E-04CF-4BEF-AACC-DAB5145C103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159250"/>
            <a:ext cx="609600" cy="1600200"/>
            <a:chOff x="3888" y="1680"/>
            <a:chExt cx="384" cy="1008"/>
          </a:xfrm>
        </p:grpSpPr>
        <p:sp>
          <p:nvSpPr>
            <p:cNvPr id="16404" name="Line 4">
              <a:extLst>
                <a:ext uri="{FF2B5EF4-FFF2-40B4-BE49-F238E27FC236}">
                  <a16:creationId xmlns:a16="http://schemas.microsoft.com/office/drawing/2014/main" id="{E1B30322-8BDF-4827-A99C-07FF5C7AE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680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5" name="Text Box 5">
              <a:extLst>
                <a:ext uri="{FF2B5EF4-FFF2-40B4-BE49-F238E27FC236}">
                  <a16:creationId xmlns:a16="http://schemas.microsoft.com/office/drawing/2014/main" id="{BBCDA4C0-3385-4508-96D2-9A21932137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40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4342" name="Text Box 6">
            <a:extLst>
              <a:ext uri="{FF2B5EF4-FFF2-40B4-BE49-F238E27FC236}">
                <a16:creationId xmlns:a16="http://schemas.microsoft.com/office/drawing/2014/main" id="{4D9821E6-9990-4DDA-9791-4D52E1218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1484313"/>
            <a:ext cx="57912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Consider two otherwise identical bonds.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long-maturity bond will have much more volatility with respect to changes in the discount rate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3512CD81-DDDD-43E5-905C-628E1952121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181600"/>
            <a:ext cx="7092950" cy="457200"/>
            <a:chOff x="1200" y="3264"/>
            <a:chExt cx="4468" cy="288"/>
          </a:xfrm>
        </p:grpSpPr>
        <p:sp>
          <p:nvSpPr>
            <p:cNvPr id="16402" name="Rectangle 8">
              <a:extLst>
                <a:ext uri="{FF2B5EF4-FFF2-40B4-BE49-F238E27FC236}">
                  <a16:creationId xmlns:a16="http://schemas.microsoft.com/office/drawing/2014/main" id="{F92E6721-4710-4257-B31B-7CCB4FEF3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360"/>
              <a:ext cx="9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Discount Rate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16403" name="Line 9">
              <a:extLst>
                <a:ext uri="{FF2B5EF4-FFF2-40B4-BE49-F238E27FC236}">
                  <a16:creationId xmlns:a16="http://schemas.microsoft.com/office/drawing/2014/main" id="{D21F485A-770C-4ED5-9DE0-D82177E56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264"/>
              <a:ext cx="422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2C45C397-4F8D-4978-AC09-A415BD5880D0}"/>
              </a:ext>
            </a:extLst>
          </p:cNvPr>
          <p:cNvGrpSpPr>
            <a:grpSpLocks/>
          </p:cNvGrpSpPr>
          <p:nvPr/>
        </p:nvGrpSpPr>
        <p:grpSpPr bwMode="auto">
          <a:xfrm>
            <a:off x="1031875" y="1317625"/>
            <a:ext cx="407988" cy="3810000"/>
            <a:chOff x="943" y="864"/>
            <a:chExt cx="257" cy="2400"/>
          </a:xfrm>
        </p:grpSpPr>
        <p:sp>
          <p:nvSpPr>
            <p:cNvPr id="16400" name="Rectangle 11">
              <a:extLst>
                <a:ext uri="{FF2B5EF4-FFF2-40B4-BE49-F238E27FC236}">
                  <a16:creationId xmlns:a16="http://schemas.microsoft.com/office/drawing/2014/main" id="{CBE254EF-B304-4966-8B1C-5F796E3D73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36" y="1180"/>
              <a:ext cx="80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Bond Value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16401" name="Line 12">
              <a:extLst>
                <a:ext uri="{FF2B5EF4-FFF2-40B4-BE49-F238E27FC236}">
                  <a16:creationId xmlns:a16="http://schemas.microsoft.com/office/drawing/2014/main" id="{FDEB011B-F624-4B40-8F98-5CD3D60726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864"/>
              <a:ext cx="0" cy="24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B252A6F9-D179-4C2B-A5B0-8B0EB6C185E2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3886200"/>
            <a:ext cx="7905750" cy="457200"/>
            <a:chOff x="396" y="2448"/>
            <a:chExt cx="4980" cy="288"/>
          </a:xfrm>
        </p:grpSpPr>
        <p:sp>
          <p:nvSpPr>
            <p:cNvPr id="16398" name="Line 14">
              <a:extLst>
                <a:ext uri="{FF2B5EF4-FFF2-40B4-BE49-F238E27FC236}">
                  <a16:creationId xmlns:a16="http://schemas.microsoft.com/office/drawing/2014/main" id="{8BA11942-717D-4B70-B7C7-FEFFFA4514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4" y="2592"/>
              <a:ext cx="4452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9" name="Text Box 15">
              <a:extLst>
                <a:ext uri="{FF2B5EF4-FFF2-40B4-BE49-F238E27FC236}">
                  <a16:creationId xmlns:a16="http://schemas.microsoft.com/office/drawing/2014/main" id="{5B9BA7AA-814E-4FCB-A937-C3D38DF9A0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244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Par</a:t>
              </a:r>
            </a:p>
          </p:txBody>
        </p:sp>
      </p:grpSp>
      <p:grpSp>
        <p:nvGrpSpPr>
          <p:cNvPr id="6" name="Group 16">
            <a:extLst>
              <a:ext uri="{FF2B5EF4-FFF2-40B4-BE49-F238E27FC236}">
                <a16:creationId xmlns:a16="http://schemas.microsoft.com/office/drawing/2014/main" id="{0DBEEAD8-F341-4435-9A98-0292468D0462}"/>
              </a:ext>
            </a:extLst>
          </p:cNvPr>
          <p:cNvGrpSpPr>
            <a:grpSpLocks/>
          </p:cNvGrpSpPr>
          <p:nvPr/>
        </p:nvGrpSpPr>
        <p:grpSpPr bwMode="auto">
          <a:xfrm>
            <a:off x="1597025" y="1733550"/>
            <a:ext cx="7165975" cy="2990850"/>
            <a:chOff x="1008" y="1056"/>
            <a:chExt cx="4855" cy="1884"/>
          </a:xfrm>
        </p:grpSpPr>
        <p:sp>
          <p:nvSpPr>
            <p:cNvPr id="16396" name="Arc 17">
              <a:extLst>
                <a:ext uri="{FF2B5EF4-FFF2-40B4-BE49-F238E27FC236}">
                  <a16:creationId xmlns:a16="http://schemas.microsoft.com/office/drawing/2014/main" id="{6D2B2550-FA0F-4C0F-B7F0-1721CA8296F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1056"/>
              <a:ext cx="4855" cy="1884"/>
            </a:xfrm>
            <a:custGeom>
              <a:avLst/>
              <a:gdLst>
                <a:gd name="T0" fmla="*/ 4 w 20634"/>
                <a:gd name="T1" fmla="*/ 0 h 20900"/>
                <a:gd name="T2" fmla="*/ 1 w 20634"/>
                <a:gd name="T3" fmla="*/ 0 h 20900"/>
                <a:gd name="T4" fmla="*/ 0 w 20634"/>
                <a:gd name="T5" fmla="*/ 0 h 20900"/>
                <a:gd name="T6" fmla="*/ 0 60000 65536"/>
                <a:gd name="T7" fmla="*/ 0 60000 65536"/>
                <a:gd name="T8" fmla="*/ 0 60000 65536"/>
                <a:gd name="T9" fmla="*/ 0 w 20634"/>
                <a:gd name="T10" fmla="*/ 0 h 20900"/>
                <a:gd name="T11" fmla="*/ 20634 w 20634"/>
                <a:gd name="T12" fmla="*/ 20900 h 209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34" h="20900" fill="none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</a:path>
                <a:path w="20634" h="20900" stroke="0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  <a:lnTo>
                    <a:pt x="0" y="0"/>
                  </a:lnTo>
                  <a:lnTo>
                    <a:pt x="20634" y="6387"/>
                  </a:lnTo>
                  <a:close/>
                </a:path>
              </a:pathLst>
            </a:cu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Text Box 18">
              <a:extLst>
                <a:ext uri="{FF2B5EF4-FFF2-40B4-BE49-F238E27FC236}">
                  <a16:creationId xmlns:a16="http://schemas.microsoft.com/office/drawing/2014/main" id="{D1297B82-F126-4F23-A862-BE0D16A44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0" y="2604"/>
              <a:ext cx="16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Short Maturity Bond</a:t>
              </a:r>
            </a:p>
          </p:txBody>
        </p:sp>
      </p:grpSp>
      <p:grpSp>
        <p:nvGrpSpPr>
          <p:cNvPr id="7" name="Group 19">
            <a:extLst>
              <a:ext uri="{FF2B5EF4-FFF2-40B4-BE49-F238E27FC236}">
                <a16:creationId xmlns:a16="http://schemas.microsoft.com/office/drawing/2014/main" id="{7F866E14-6D1F-4F08-B5B9-10ECCE82152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-533400"/>
            <a:ext cx="6553200" cy="6859588"/>
            <a:chOff x="1008" y="0"/>
            <a:chExt cx="4752" cy="4331"/>
          </a:xfrm>
        </p:grpSpPr>
        <p:sp>
          <p:nvSpPr>
            <p:cNvPr id="16394" name="Text Box 20">
              <a:extLst>
                <a:ext uri="{FF2B5EF4-FFF2-40B4-BE49-F238E27FC236}">
                  <a16:creationId xmlns:a16="http://schemas.microsoft.com/office/drawing/2014/main" id="{2EC50A3A-B47A-4B05-A8F4-1E82EDB28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888"/>
              <a:ext cx="1632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6600"/>
                  </a:solidFill>
                  <a:latin typeface="Times New Roman" panose="02020603050405020304" pitchFamily="18" charset="0"/>
                </a:rPr>
                <a:t>Long Maturity Bond</a:t>
              </a:r>
            </a:p>
          </p:txBody>
        </p:sp>
        <p:sp>
          <p:nvSpPr>
            <p:cNvPr id="16395" name="Arc 21">
              <a:extLst>
                <a:ext uri="{FF2B5EF4-FFF2-40B4-BE49-F238E27FC236}">
                  <a16:creationId xmlns:a16="http://schemas.microsoft.com/office/drawing/2014/main" id="{C697E18A-0097-4241-BCB9-F9D584CA918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0"/>
              <a:ext cx="4752" cy="3840"/>
            </a:xfrm>
            <a:custGeom>
              <a:avLst/>
              <a:gdLst>
                <a:gd name="T0" fmla="*/ 3 w 20634"/>
                <a:gd name="T1" fmla="*/ 0 h 20900"/>
                <a:gd name="T2" fmla="*/ 1 w 20634"/>
                <a:gd name="T3" fmla="*/ 1 h 20900"/>
                <a:gd name="T4" fmla="*/ 0 w 20634"/>
                <a:gd name="T5" fmla="*/ 0 h 20900"/>
                <a:gd name="T6" fmla="*/ 0 60000 65536"/>
                <a:gd name="T7" fmla="*/ 0 60000 65536"/>
                <a:gd name="T8" fmla="*/ 0 60000 65536"/>
                <a:gd name="T9" fmla="*/ 0 w 20634"/>
                <a:gd name="T10" fmla="*/ 0 h 20900"/>
                <a:gd name="T11" fmla="*/ 20634 w 20634"/>
                <a:gd name="T12" fmla="*/ 20900 h 209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34" h="20900" fill="none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</a:path>
                <a:path w="20634" h="20900" stroke="0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  <a:lnTo>
                    <a:pt x="0" y="0"/>
                  </a:lnTo>
                  <a:lnTo>
                    <a:pt x="20634" y="6387"/>
                  </a:lnTo>
                  <a:close/>
                </a:path>
              </a:pathLst>
            </a:custGeom>
            <a:noFill/>
            <a:ln w="38100" cap="sq">
              <a:solidFill>
                <a:srgbClr val="00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0696CE7-E521-4C3F-9100-697EE8029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Maturity and Bond Price Volatility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D400F5-F247-4CB1-9E65-1453F8A09DE1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565275"/>
          <a:ext cx="8382001" cy="3522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53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7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Bond A: 30-years, 10% coupon rate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7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Bond B: 5-years, 10% coupon rate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54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                 Interest Rates                      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Price Change</a:t>
                      </a:r>
                      <a:endParaRPr lang="en-US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% Price Change</a:t>
                      </a:r>
                      <a:endParaRPr lang="en-US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Yield Falls</a:t>
                      </a:r>
                      <a:endParaRPr lang="en-US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Yield Rises   </a:t>
                      </a:r>
                      <a:endParaRPr lang="en-US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Bond A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1226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838.4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22.62%</a:t>
                      </a:r>
                      <a:endParaRPr lang="en-US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-16.16%</a:t>
                      </a:r>
                      <a:endParaRPr lang="en-US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Bond B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1081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926.4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8.10%</a:t>
                      </a:r>
                      <a:endParaRPr lang="en-US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-7.36%</a:t>
                      </a:r>
                      <a:endParaRPr lang="en-US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223" marR="5622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92F328A-6484-418A-99C9-D62C2E7F0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600"/>
              <a:t>Coupon Rate and Bond Price Volatility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FB2F8725-99E5-4001-941A-FE1BAE5C7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371600"/>
            <a:ext cx="57912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Consider two otherwise identical bonds.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low-coupon bond will have much more volatility with respect to changes in the discount rate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C2EFEDDB-9A32-472B-A0EF-B6E57C47E6B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181600"/>
            <a:ext cx="7092950" cy="457200"/>
            <a:chOff x="1200" y="3264"/>
            <a:chExt cx="4468" cy="288"/>
          </a:xfrm>
        </p:grpSpPr>
        <p:sp>
          <p:nvSpPr>
            <p:cNvPr id="18446" name="Rectangle 5">
              <a:extLst>
                <a:ext uri="{FF2B5EF4-FFF2-40B4-BE49-F238E27FC236}">
                  <a16:creationId xmlns:a16="http://schemas.microsoft.com/office/drawing/2014/main" id="{4039BA20-73A6-42BA-AEEC-4424E8F14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360"/>
              <a:ext cx="9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Discount Rate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18447" name="Line 6">
              <a:extLst>
                <a:ext uri="{FF2B5EF4-FFF2-40B4-BE49-F238E27FC236}">
                  <a16:creationId xmlns:a16="http://schemas.microsoft.com/office/drawing/2014/main" id="{66FB5F9A-B084-46DF-AF34-45C1DDCF8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264"/>
              <a:ext cx="422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717486D9-5C1D-4DFB-BE5F-6FFC5F27B314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371600"/>
            <a:ext cx="457200" cy="3810000"/>
            <a:chOff x="912" y="864"/>
            <a:chExt cx="288" cy="2400"/>
          </a:xfrm>
        </p:grpSpPr>
        <p:sp>
          <p:nvSpPr>
            <p:cNvPr id="18444" name="Rectangle 8">
              <a:extLst>
                <a:ext uri="{FF2B5EF4-FFF2-40B4-BE49-F238E27FC236}">
                  <a16:creationId xmlns:a16="http://schemas.microsoft.com/office/drawing/2014/main" id="{55DB6A98-2844-435B-A7B8-E4F29D21E3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05" y="1219"/>
              <a:ext cx="80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Bond Value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18445" name="Line 9">
              <a:extLst>
                <a:ext uri="{FF2B5EF4-FFF2-40B4-BE49-F238E27FC236}">
                  <a16:creationId xmlns:a16="http://schemas.microsoft.com/office/drawing/2014/main" id="{C5EA5E3F-53EE-4B70-9B20-445D199A82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864"/>
              <a:ext cx="0" cy="24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54F53985-F626-469C-84AA-6EB5FC83BDFC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736725"/>
            <a:ext cx="7543800" cy="3368675"/>
            <a:chOff x="1008" y="1056"/>
            <a:chExt cx="4752" cy="2122"/>
          </a:xfrm>
        </p:grpSpPr>
        <p:sp>
          <p:nvSpPr>
            <p:cNvPr id="18442" name="Arc 11">
              <a:extLst>
                <a:ext uri="{FF2B5EF4-FFF2-40B4-BE49-F238E27FC236}">
                  <a16:creationId xmlns:a16="http://schemas.microsoft.com/office/drawing/2014/main" id="{B636BB39-720A-42EC-A2CD-BA95D3B0E3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1056"/>
              <a:ext cx="4752" cy="1872"/>
            </a:xfrm>
            <a:custGeom>
              <a:avLst/>
              <a:gdLst>
                <a:gd name="T0" fmla="*/ 3 w 20634"/>
                <a:gd name="T1" fmla="*/ 0 h 20900"/>
                <a:gd name="T2" fmla="*/ 1 w 20634"/>
                <a:gd name="T3" fmla="*/ 0 h 20900"/>
                <a:gd name="T4" fmla="*/ 0 w 20634"/>
                <a:gd name="T5" fmla="*/ 0 h 20900"/>
                <a:gd name="T6" fmla="*/ 0 60000 65536"/>
                <a:gd name="T7" fmla="*/ 0 60000 65536"/>
                <a:gd name="T8" fmla="*/ 0 60000 65536"/>
                <a:gd name="T9" fmla="*/ 0 w 20634"/>
                <a:gd name="T10" fmla="*/ 0 h 20900"/>
                <a:gd name="T11" fmla="*/ 20634 w 20634"/>
                <a:gd name="T12" fmla="*/ 20900 h 209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34" h="20900" fill="none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</a:path>
                <a:path w="20634" h="20900" stroke="0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  <a:lnTo>
                    <a:pt x="0" y="0"/>
                  </a:lnTo>
                  <a:lnTo>
                    <a:pt x="20634" y="6387"/>
                  </a:lnTo>
                  <a:close/>
                </a:path>
              </a:pathLst>
            </a:cu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12">
              <a:extLst>
                <a:ext uri="{FF2B5EF4-FFF2-40B4-BE49-F238E27FC236}">
                  <a16:creationId xmlns:a16="http://schemas.microsoft.com/office/drawing/2014/main" id="{CB1A313C-8D85-4767-BCE0-2FA5BAB7E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928"/>
              <a:ext cx="16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High Coupon Bond</a:t>
              </a:r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F006B169-4458-433B-929D-EDEF0A1E98E9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-533400"/>
            <a:ext cx="6553200" cy="6554788"/>
            <a:chOff x="1008" y="0"/>
            <a:chExt cx="4752" cy="4139"/>
          </a:xfrm>
        </p:grpSpPr>
        <p:sp>
          <p:nvSpPr>
            <p:cNvPr id="18440" name="Text Box 14">
              <a:extLst>
                <a:ext uri="{FF2B5EF4-FFF2-40B4-BE49-F238E27FC236}">
                  <a16:creationId xmlns:a16="http://schemas.microsoft.com/office/drawing/2014/main" id="{5ED45F1D-00DC-4A95-9B92-A5B82BE6E3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888"/>
              <a:ext cx="1632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6600"/>
                  </a:solidFill>
                  <a:latin typeface="Times New Roman" panose="02020603050405020304" pitchFamily="18" charset="0"/>
                </a:rPr>
                <a:t>Low Coupon Bond</a:t>
              </a:r>
            </a:p>
          </p:txBody>
        </p:sp>
        <p:sp>
          <p:nvSpPr>
            <p:cNvPr id="18441" name="Arc 15">
              <a:extLst>
                <a:ext uri="{FF2B5EF4-FFF2-40B4-BE49-F238E27FC236}">
                  <a16:creationId xmlns:a16="http://schemas.microsoft.com/office/drawing/2014/main" id="{000F099C-58E7-461D-9039-55084C1A622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0"/>
              <a:ext cx="4752" cy="3840"/>
            </a:xfrm>
            <a:custGeom>
              <a:avLst/>
              <a:gdLst>
                <a:gd name="T0" fmla="*/ 3 w 20634"/>
                <a:gd name="T1" fmla="*/ 0 h 20900"/>
                <a:gd name="T2" fmla="*/ 1 w 20634"/>
                <a:gd name="T3" fmla="*/ 1 h 20900"/>
                <a:gd name="T4" fmla="*/ 0 w 20634"/>
                <a:gd name="T5" fmla="*/ 0 h 20900"/>
                <a:gd name="T6" fmla="*/ 0 60000 65536"/>
                <a:gd name="T7" fmla="*/ 0 60000 65536"/>
                <a:gd name="T8" fmla="*/ 0 60000 65536"/>
                <a:gd name="T9" fmla="*/ 0 w 20634"/>
                <a:gd name="T10" fmla="*/ 0 h 20900"/>
                <a:gd name="T11" fmla="*/ 20634 w 20634"/>
                <a:gd name="T12" fmla="*/ 20900 h 209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34" h="20900" fill="none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</a:path>
                <a:path w="20634" h="20900" stroke="0" extrusionOk="0">
                  <a:moveTo>
                    <a:pt x="20634" y="6387"/>
                  </a:moveTo>
                  <a:cubicBezTo>
                    <a:pt x="18424" y="13524"/>
                    <a:pt x="12684" y="19012"/>
                    <a:pt x="5454" y="20899"/>
                  </a:cubicBezTo>
                  <a:lnTo>
                    <a:pt x="0" y="0"/>
                  </a:lnTo>
                  <a:lnTo>
                    <a:pt x="20634" y="6387"/>
                  </a:lnTo>
                  <a:close/>
                </a:path>
              </a:pathLst>
            </a:custGeom>
            <a:noFill/>
            <a:ln w="38100" cap="sq">
              <a:solidFill>
                <a:srgbClr val="00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A213C65-6EE5-4209-AFB0-8CBA664F5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Coupon Rate and Bond Price Volatility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C0865D5-C2CE-4803-9AD5-34C77305F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Bond E: 30-years, 14% coupon rate	Bond F: 30-years, 6% coupon rate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41D138-70E3-4456-A6DF-B98D223522AB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2322513"/>
          <a:ext cx="7543800" cy="3087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1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366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Interest Rates   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% Price Change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Bond E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1379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1678.7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21.77%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Bond F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621.4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773.8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24.53%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1736FE7-5833-4151-9394-CCD2ABF1B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Effects of Yield Increase or Decrease on Bond Prices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F0F8F97-9CFE-4662-BBA3-230C6B402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676400"/>
            <a:ext cx="382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Bond A: 30-years, 10% coupon rate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96D669-FF60-4219-AE44-E8062B46B4E0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209800"/>
          <a:ext cx="8153400" cy="3059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5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8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9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Price When Rate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%  Price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Interest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Price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Falls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Rises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Increase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Decrease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Rate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7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1226.2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1374.2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1103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12.07%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10.03%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1103.2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912.8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10.32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8.72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838.4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912.8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774.5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8.87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7.62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BB0B174-1C88-4B04-A3FB-64BAA2215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Bond Rate of Return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9F35B30-1B7F-4B29-BEC7-D3AC9B0418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Yield to maturity</a:t>
            </a:r>
          </a:p>
          <a:p>
            <a:pPr eaLnBrk="1" hangingPunct="1"/>
            <a:r>
              <a:rPr lang="en-US" altLang="en-US"/>
              <a:t>Realized compound yield</a:t>
            </a:r>
          </a:p>
          <a:p>
            <a:pPr eaLnBrk="1" hangingPunct="1"/>
            <a:r>
              <a:rPr lang="en-US" altLang="en-US"/>
              <a:t>Current yield</a:t>
            </a:r>
          </a:p>
          <a:p>
            <a:pPr eaLnBrk="1" hangingPunct="1"/>
            <a:r>
              <a:rPr lang="en-US" altLang="en-US"/>
              <a:t>Term structure of interest rates</a:t>
            </a:r>
          </a:p>
          <a:p>
            <a:pPr eaLnBrk="1" hangingPunct="1"/>
            <a:r>
              <a:rPr lang="en-US" altLang="en-US"/>
              <a:t>Spot rates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084405E0-942C-4A34-94C7-B88F2965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1D4B32-CF5E-4905-8FE1-EC0AB029B2C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9A93697-9BE7-4435-A7DB-D83F172CA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Realized Compound Yield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2B9CAEB5-A93D-4A8A-80F8-F2DAD7BEFA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effective annual yield is useful to compare bonds to investments generating income on a different time schedule</a:t>
            </a:r>
          </a:p>
          <a:p>
            <a:pPr eaLnBrk="1" hangingPunct="1"/>
            <a:endParaRPr lang="en-US" altLang="en-US"/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25BE1B2A-1C10-44B3-8808-3599E669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B435DB-946A-4D2F-B131-E47C8959D12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graphicFrame>
        <p:nvGraphicFramePr>
          <p:cNvPr id="124932" name="Object 4">
            <a:extLst>
              <a:ext uri="{FF2B5EF4-FFF2-40B4-BE49-F238E27FC236}">
                <a16:creationId xmlns:a16="http://schemas.microsoft.com/office/drawing/2014/main" id="{2DED7CA0-5C14-496F-A524-C8237964C0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3352800"/>
          <a:ext cx="8077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3695700" imgH="723900" progId="Equation.DSMT4">
                  <p:embed/>
                </p:oleObj>
              </mc:Choice>
              <mc:Fallback>
                <p:oleObj name="Equation" r:id="rId3" imgW="3695700" imgH="723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52800"/>
                        <a:ext cx="8077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260C22C-4AEB-474B-90AC-7C032DE93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Bond Valuations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1A7444C-739E-4F65-8983-92E339753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077200" cy="5486400"/>
          </a:xfrm>
        </p:spPr>
        <p:txBody>
          <a:bodyPr/>
          <a:lstStyle/>
          <a:p>
            <a:pPr marL="909638" indent="-909638" eaLnBrk="1" hangingPunct="1">
              <a:buFontTx/>
              <a:buNone/>
              <a:defRPr/>
            </a:pPr>
            <a:r>
              <a:rPr lang="en-US" sz="2800" dirty="0"/>
              <a:t>1.	</a:t>
            </a:r>
            <a:r>
              <a:rPr lang="en-US" sz="1800" dirty="0"/>
              <a:t>	Definition and Example of a Bond</a:t>
            </a:r>
          </a:p>
          <a:p>
            <a:pPr marL="909638" indent="-909638" eaLnBrk="1" hangingPunct="1">
              <a:buFontTx/>
              <a:buNone/>
              <a:defRPr/>
            </a:pPr>
            <a:r>
              <a:rPr lang="en-US" sz="1800" dirty="0"/>
              <a:t>2.		How to Value Bonds</a:t>
            </a:r>
          </a:p>
          <a:p>
            <a:pPr marL="909638" indent="-909638" eaLnBrk="1" hangingPunct="1">
              <a:buFontTx/>
              <a:buAutoNum type="arabicPeriod" startAt="3"/>
              <a:defRPr/>
            </a:pPr>
            <a:r>
              <a:rPr lang="en-US" sz="1800" dirty="0"/>
              <a:t>Bond risk</a:t>
            </a:r>
          </a:p>
          <a:p>
            <a:pPr marL="909638" indent="-909638" eaLnBrk="1" hangingPunct="1">
              <a:buFontTx/>
              <a:buAutoNum type="arabicPeriod" startAt="3"/>
              <a:defRPr/>
            </a:pPr>
            <a:r>
              <a:rPr lang="en-US" sz="1800" dirty="0"/>
              <a:t>Review of bond principles</a:t>
            </a:r>
          </a:p>
          <a:p>
            <a:pPr marL="909638" indent="-909638" eaLnBrk="1" hangingPunct="1">
              <a:buFontTx/>
              <a:buAutoNum type="arabicPeriod" startAt="3"/>
              <a:defRPr/>
            </a:pPr>
            <a:r>
              <a:rPr lang="en-US" sz="1800" dirty="0"/>
              <a:t>When yields change, what characteristics of a bond cause differential price changes for individual bonds?</a:t>
            </a:r>
          </a:p>
          <a:p>
            <a:pPr marL="909638" indent="-909638" eaLnBrk="1" hangingPunct="1">
              <a:buFontTx/>
              <a:buAutoNum type="arabicPeriod" startAt="3"/>
              <a:defRPr/>
            </a:pPr>
            <a:r>
              <a:rPr lang="en-US" sz="1800" dirty="0"/>
              <a:t>Bond pricing and returns</a:t>
            </a:r>
          </a:p>
          <a:p>
            <a:pPr marL="909638" indent="-909638" eaLnBrk="1" hangingPunct="1">
              <a:buFontTx/>
              <a:buAutoNum type="arabicPeriod" startAt="3"/>
              <a:defRPr/>
            </a:pPr>
            <a:r>
              <a:rPr lang="en-US" sz="1800" dirty="0"/>
              <a:t>What is meant by the duration of a bond, how do you compute it, and what factors affect it?</a:t>
            </a:r>
          </a:p>
          <a:p>
            <a:pPr marL="909638" indent="-909638" eaLnBrk="1" hangingPunct="1">
              <a:buFontTx/>
              <a:buAutoNum type="arabicPeriod" startAt="3"/>
              <a:defRPr/>
            </a:pPr>
            <a:r>
              <a:rPr lang="en-US" sz="1800" dirty="0"/>
              <a:t>What is modified duration and what is the relationship between a bond’s modified duration and its volatility? </a:t>
            </a:r>
          </a:p>
          <a:p>
            <a:pPr marL="909638" indent="-909638" eaLnBrk="1" hangingPunct="1">
              <a:buFontTx/>
              <a:buAutoNum type="arabicPeriod" startAt="3"/>
              <a:defRPr/>
            </a:pPr>
            <a:r>
              <a:rPr lang="en-US" sz="1800" dirty="0"/>
              <a:t>What is the convexity for a bond, how do you compute it, and what factors affect it?</a:t>
            </a:r>
          </a:p>
          <a:p>
            <a:pPr marL="909638" indent="-909638" eaLnBrk="1" hangingPunct="1">
              <a:buFontTx/>
              <a:buAutoNum type="arabicPeriod" startAt="3"/>
              <a:defRPr/>
            </a:pPr>
            <a:r>
              <a:rPr lang="en-US" sz="1800" dirty="0"/>
              <a:t>Under what conditions is it necessary to consider both modified duration and convexity when estimating a bond’s price volatility?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b="1" dirty="0"/>
          </a:p>
          <a:p>
            <a:pPr marL="909638" indent="-909638" eaLnBrk="1" hangingPunct="1">
              <a:buFontTx/>
              <a:buAutoNum type="arabicPeriod" startAt="3"/>
              <a:defRPr/>
            </a:pPr>
            <a:endParaRPr lang="en-US" sz="2400" dirty="0"/>
          </a:p>
          <a:p>
            <a:pPr marL="909638" indent="-909638" eaLnBrk="1" hangingPunct="1"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B6DFD35-9316-4627-9766-FABAB7FDF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Realized Compound </a:t>
            </a:r>
            <a:br>
              <a:rPr lang="en-US" altLang="en-US" b="1"/>
            </a:br>
            <a:r>
              <a:rPr lang="en-US" altLang="en-US" b="1"/>
              <a:t>Yield (cont’d)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D387CD2F-4464-4CD8-8910-51118EDC1A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A bond has a yield to maturity of 9.00% and pays interest semiannually.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What is this bond’s effective annual rate?</a:t>
            </a:r>
            <a:endParaRPr lang="en-US" altLang="en-US" sz="4000"/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09D7DBF2-46D0-4F0C-A2AB-A8D85A82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A9DAEA-FEED-4393-A963-4B0115BC922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>
            <a:extLst>
              <a:ext uri="{FF2B5EF4-FFF2-40B4-BE49-F238E27FC236}">
                <a16:creationId xmlns:a16="http://schemas.microsoft.com/office/drawing/2014/main" id="{4968A6EA-8BA7-4AAA-A725-D55558DED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Realized Compound </a:t>
            </a:r>
            <a:br>
              <a:rPr lang="en-US" altLang="en-US" b="1"/>
            </a:br>
            <a:r>
              <a:rPr lang="en-US" altLang="en-US" b="1"/>
              <a:t>Yield (cont’d)</a:t>
            </a:r>
          </a:p>
        </p:txBody>
      </p:sp>
      <p:sp>
        <p:nvSpPr>
          <p:cNvPr id="177155" name="Rectangle 1027">
            <a:extLst>
              <a:ext uri="{FF2B5EF4-FFF2-40B4-BE49-F238E27FC236}">
                <a16:creationId xmlns:a16="http://schemas.microsoft.com/office/drawing/2014/main" id="{4112854D-9FC9-4969-8686-1E360BE257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 (cont’d)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 u="sng"/>
              <a:t>Solution:</a:t>
            </a:r>
            <a:r>
              <a:rPr lang="en-US" altLang="en-US" sz="2400" b="1"/>
              <a:t> 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</p:txBody>
      </p:sp>
      <p:sp>
        <p:nvSpPr>
          <p:cNvPr id="24580" name="Slide Number Placeholder 5">
            <a:extLst>
              <a:ext uri="{FF2B5EF4-FFF2-40B4-BE49-F238E27FC236}">
                <a16:creationId xmlns:a16="http://schemas.microsoft.com/office/drawing/2014/main" id="{5BAF277E-A12F-4A05-8F78-DB19693C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4C0681-D2FC-4AAB-86FF-DEDB070E86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graphicFrame>
        <p:nvGraphicFramePr>
          <p:cNvPr id="177156" name="Object 1028">
            <a:extLst>
              <a:ext uri="{FF2B5EF4-FFF2-40B4-BE49-F238E27FC236}">
                <a16:creationId xmlns:a16="http://schemas.microsoft.com/office/drawing/2014/main" id="{1A902516-51AB-456D-8A71-4737C3F1EE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048000"/>
          <a:ext cx="5638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2514600" imgH="762000" progId="Equation.DSMT4">
                  <p:embed/>
                </p:oleObj>
              </mc:Choice>
              <mc:Fallback>
                <p:oleObj name="Equation" r:id="rId3" imgW="2514600" imgH="762000" progId="Equation.DSMT4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5638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503F0FA-CF32-476B-9D66-C9FEAA045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Current Yield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AA4847AD-3FEB-43FC-BAC5-4FE44D8983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current yield:</a:t>
            </a:r>
          </a:p>
          <a:p>
            <a:pPr lvl="1" eaLnBrk="1" hangingPunct="1"/>
            <a:r>
              <a:rPr lang="en-US" altLang="en-US"/>
              <a:t>Measures only the return associated with the interest payments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Does not include the anticipated capital gain or loss resulting from the difference between par value and the purchase price</a:t>
            </a: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EB0AE791-B196-4B70-877C-CBD2DD7D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EF35CA-42DE-4F47-AC6C-DF70FEF081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4BD59E8-336B-4325-AFC2-584B11F63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Current Yield (cont’d)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F5F4DB42-A8CB-4E3E-9F30-DFBB7BE94C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For a discount bond, the yield to maturity is greater than the current yield</a:t>
            </a:r>
          </a:p>
          <a:p>
            <a:pPr eaLnBrk="1" hangingPunct="1"/>
            <a:r>
              <a:rPr lang="en-US" altLang="en-US"/>
              <a:t>For a premium bond, the yield to maturity is less than the current yield</a:t>
            </a:r>
          </a:p>
        </p:txBody>
      </p:sp>
      <p:sp>
        <p:nvSpPr>
          <p:cNvPr id="26628" name="Slide Number Placeholder 5">
            <a:extLst>
              <a:ext uri="{FF2B5EF4-FFF2-40B4-BE49-F238E27FC236}">
                <a16:creationId xmlns:a16="http://schemas.microsoft.com/office/drawing/2014/main" id="{CE0997B0-BB31-40FD-A8CE-2CAD29BA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0C6BE1-E26C-4531-A5AD-9BC0D3ADFD9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01E733-C910-4A4F-A2DB-A5A9A00B4863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3505200"/>
          <a:ext cx="7543800" cy="2286000"/>
        </p:xfrm>
        <a:graphic>
          <a:graphicData uri="http://schemas.openxmlformats.org/drawingml/2006/table">
            <a:tbl>
              <a:tblPr/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871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Bond E: 30-years, 14% coupon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1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Bond F: 30-years, 6% coupon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Coupon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Yield-to-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Yield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Maturity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Bond E</a:t>
                      </a:r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10.15%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Bond F</a:t>
                      </a:r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621.4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9.66%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1A62714-E85B-406E-81BA-F5D342108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Term Structure of </a:t>
            </a:r>
            <a:br>
              <a:rPr lang="en-US" altLang="en-US" b="1"/>
            </a:br>
            <a:r>
              <a:rPr lang="en-US" altLang="en-US" b="1"/>
              <a:t>Interest Rates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FBD759BA-3D98-426D-B332-E22B6BCBD5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Yield curve</a:t>
            </a:r>
          </a:p>
          <a:p>
            <a:pPr eaLnBrk="1" hangingPunct="1"/>
            <a:r>
              <a:rPr lang="en-US" altLang="en-US"/>
              <a:t>Theories of interest rate structure</a:t>
            </a:r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89EBB635-524C-4963-8F28-7FD56603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7B4502-1992-4C38-ADC5-A2BF89E9C06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C46F0AE-BCDF-44C1-985C-71E107C20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Yield Curve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8431D7F7-C28C-463C-B6D0-910B2EE26C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 b="1" i="1"/>
              <a:t>yield curve</a:t>
            </a:r>
            <a:r>
              <a:rPr lang="en-US" alt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Is a graphical representation of the </a:t>
            </a:r>
            <a:r>
              <a:rPr lang="en-US" altLang="en-US" b="1" i="1"/>
              <a:t>term structure of interest rates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Relates years until maturity to the yield to maturity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Is typically upward sloping and gets flatter for longer terms to maturity</a:t>
            </a:r>
          </a:p>
        </p:txBody>
      </p:sp>
      <p:sp>
        <p:nvSpPr>
          <p:cNvPr id="28676" name="Slide Number Placeholder 5">
            <a:extLst>
              <a:ext uri="{FF2B5EF4-FFF2-40B4-BE49-F238E27FC236}">
                <a16:creationId xmlns:a16="http://schemas.microsoft.com/office/drawing/2014/main" id="{FFB892F7-33A9-41E1-B56F-7BCFADC7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A2E4D0-2F84-4B34-A548-18EEAEE8D2C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E3CF91EB-5F6A-4A15-B1E4-4BF52456E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Information Used to </a:t>
            </a:r>
            <a:br>
              <a:rPr lang="en-US" altLang="en-US" b="1"/>
            </a:br>
            <a:r>
              <a:rPr lang="en-US" altLang="en-US" b="1"/>
              <a:t>Build A Yield Curve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060FF885-FE1E-40A6-9F8C-CD93E1EE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9522BE-F6BF-4341-9833-40EA4F8C337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pic>
        <p:nvPicPr>
          <p:cNvPr id="29700" name="Picture 1029" descr="C:\strongportfpp\termstructure.JPG">
            <a:extLst>
              <a:ext uri="{FF2B5EF4-FFF2-40B4-BE49-F238E27FC236}">
                <a16:creationId xmlns:a16="http://schemas.microsoft.com/office/drawing/2014/main" id="{0E709BCE-3184-496A-B73D-B68124E5E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4822825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DD0A3EE9-6586-4EC4-836F-CA6CF04E5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2F507-0567-4A9A-8EDE-0877936E4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1800" dirty="0"/>
              <a:t>Bonds may expose an investor to one or more of the following risks: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1. Interest-Rate Risk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2. Reinvestment Risk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3. Call Risk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4. Default Risk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5. Convenience risks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6. Exchange Risk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7. Liquidity Risk (</a:t>
            </a:r>
            <a:r>
              <a:rPr lang="en-US" sz="1800" b="1" i="1" dirty="0">
                <a:cs typeface="Arial" pitchFamily="34" charset="0"/>
              </a:rPr>
              <a:t>Marketability risk</a:t>
            </a:r>
            <a:r>
              <a:rPr lang="en-US" sz="1800" dirty="0">
                <a:cs typeface="Arial" pitchFamily="34" charset="0"/>
              </a:rPr>
              <a:t> </a:t>
            </a:r>
            <a:r>
              <a:rPr lang="en-US" sz="18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8. Inflation Risk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355E1DF-4EFC-48B8-B643-3D643D3E5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Interest Rate Risk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E3084E66-1781-4B78-9894-02BF3E86EB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/>
              <a:t>Interest rate risk</a:t>
            </a:r>
            <a:r>
              <a:rPr lang="en-US" altLang="en-US"/>
              <a:t> is the chance of loss because of changing interest rates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relationship between bond prices and interest rates is inverse</a:t>
            </a:r>
          </a:p>
          <a:p>
            <a:pPr lvl="1" eaLnBrk="1" hangingPunct="1"/>
            <a:r>
              <a:rPr lang="en-US" altLang="en-US"/>
              <a:t>If market interest rates rise, the market price of bonds will fall</a:t>
            </a:r>
          </a:p>
        </p:txBody>
      </p:sp>
      <p:sp>
        <p:nvSpPr>
          <p:cNvPr id="31748" name="Slide Number Placeholder 5">
            <a:extLst>
              <a:ext uri="{FF2B5EF4-FFF2-40B4-BE49-F238E27FC236}">
                <a16:creationId xmlns:a16="http://schemas.microsoft.com/office/drawing/2014/main" id="{AD59DCC2-B5F6-4541-A1E7-A62089897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430F82-5029-439F-91A3-BDC0422C77D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17DEA32-0B18-42A4-BFD8-8C3842511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Default Risk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1DF51874-22B0-4DCC-9AE4-5ED7A968FF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/>
              <a:t>Default risk</a:t>
            </a:r>
            <a:r>
              <a:rPr lang="en-US" altLang="en-US"/>
              <a:t> measures the likelihood that a firm will be unable to pay the principal and interest on a bond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Standard &amp; Poor’s Corporation and Moody’s Investor Service are two leading advisory services monitoring default risk</a:t>
            </a:r>
          </a:p>
        </p:txBody>
      </p:sp>
      <p:sp>
        <p:nvSpPr>
          <p:cNvPr id="32772" name="Slide Number Placeholder 5">
            <a:extLst>
              <a:ext uri="{FF2B5EF4-FFF2-40B4-BE49-F238E27FC236}">
                <a16:creationId xmlns:a16="http://schemas.microsoft.com/office/drawing/2014/main" id="{088EAEEF-67ED-4031-BF0F-CB8318D6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48C20F-A53C-4885-B777-961FA75034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EA135E8-FEC2-4A1C-92DF-E0DEA576B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Definition and Example of a Bond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2A4F4B5-1C75-4C38-B96B-71680E8B7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bond is a legally binding agreement between a borrower and a lender:</a:t>
            </a:r>
          </a:p>
          <a:p>
            <a:pPr lvl="1" eaLnBrk="1" hangingPunct="1"/>
            <a:r>
              <a:rPr lang="en-US" altLang="en-US"/>
              <a:t>Specifies the principal amount of the loan.</a:t>
            </a:r>
          </a:p>
          <a:p>
            <a:pPr lvl="1" eaLnBrk="1" hangingPunct="1"/>
            <a:r>
              <a:rPr lang="en-US" altLang="en-US"/>
              <a:t>Specifies the size and timing of the cash flows:</a:t>
            </a:r>
          </a:p>
          <a:p>
            <a:pPr lvl="2" eaLnBrk="1" hangingPunct="1"/>
            <a:r>
              <a:rPr lang="en-US" altLang="en-US"/>
              <a:t>In dollar terms (fixed-rate borrowing)</a:t>
            </a:r>
          </a:p>
          <a:p>
            <a:pPr lvl="2" eaLnBrk="1" hangingPunct="1"/>
            <a:r>
              <a:rPr lang="en-US" altLang="en-US"/>
              <a:t>As a formula (adjustable-rate borrowing)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67FBED6-5F09-42E0-A736-C833552D8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Default Risk (cont’d)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8E8D8C0E-2B62-413D-AB34-98EFF1548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/>
              <a:t>Investment grade</a:t>
            </a:r>
            <a:r>
              <a:rPr lang="en-US" altLang="en-US"/>
              <a:t> bonds are bonds rated BBB or above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b="1" i="1"/>
              <a:t>Junk bonds</a:t>
            </a:r>
            <a:r>
              <a:rPr lang="en-US" altLang="en-US"/>
              <a:t> are rated below BBB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lower the grade of a bond, the higher its yield to maturity</a:t>
            </a:r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D9EEEEA6-617A-4BB0-AEC0-CCBA8F5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CC816B-E8FA-4176-9677-1F7B97E8F3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5353FC1-6ED3-4486-9A89-CCE56B893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Convenience Risks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AD768008-291B-472D-A84B-D86D1B2C4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</a:t>
            </a:r>
          </a:p>
          <a:p>
            <a:pPr eaLnBrk="1" hangingPunct="1"/>
            <a:r>
              <a:rPr lang="en-US" altLang="en-US"/>
              <a:t>Call risk</a:t>
            </a:r>
          </a:p>
          <a:p>
            <a:pPr eaLnBrk="1" hangingPunct="1"/>
            <a:r>
              <a:rPr lang="en-US" altLang="en-US"/>
              <a:t>Reinvestment rate risk</a:t>
            </a:r>
          </a:p>
          <a:p>
            <a:pPr eaLnBrk="1" hangingPunct="1"/>
            <a:r>
              <a:rPr lang="en-US" altLang="en-US"/>
              <a:t>Marketability risk</a:t>
            </a:r>
          </a:p>
          <a:p>
            <a:pPr eaLnBrk="1" hangingPunct="1"/>
            <a:endParaRPr lang="en-US" altLang="en-US"/>
          </a:p>
        </p:txBody>
      </p:sp>
      <p:sp>
        <p:nvSpPr>
          <p:cNvPr id="34820" name="Slide Number Placeholder 5">
            <a:extLst>
              <a:ext uri="{FF2B5EF4-FFF2-40B4-BE49-F238E27FC236}">
                <a16:creationId xmlns:a16="http://schemas.microsoft.com/office/drawing/2014/main" id="{C4C2EEB3-D912-4EC5-A0EB-35D7DDF2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E8F04F-4AF6-43C1-8396-84BC0F86ABC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312DD8C-F54F-4315-A7BB-B3A7733F8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Definition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437D1513-72C8-4605-8E86-5D3595AF62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/>
              <a:t>Convenience risk</a:t>
            </a:r>
            <a:r>
              <a:rPr lang="en-US" altLang="en-US"/>
              <a:t> refers to added demands on management time because of:</a:t>
            </a:r>
          </a:p>
          <a:p>
            <a:pPr lvl="1" eaLnBrk="1" hangingPunct="1"/>
            <a:r>
              <a:rPr lang="en-US" altLang="en-US"/>
              <a:t>Bond calls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 need to reinvest coupon payments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 difficulty in trading a bond at a reasonable price because of low marketability</a:t>
            </a:r>
          </a:p>
        </p:txBody>
      </p:sp>
      <p:sp>
        <p:nvSpPr>
          <p:cNvPr id="35844" name="Slide Number Placeholder 5">
            <a:extLst>
              <a:ext uri="{FF2B5EF4-FFF2-40B4-BE49-F238E27FC236}">
                <a16:creationId xmlns:a16="http://schemas.microsoft.com/office/drawing/2014/main" id="{CC142A7A-7B09-406F-8305-72FB23BD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048D7C-7F42-4086-A696-572337744DE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1DCCDCA-AB0E-47AF-AAB5-5BBE5CE426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Call Risk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DD41DD48-ABAF-418A-9B7D-7E1DDAAA14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If a company </a:t>
            </a:r>
            <a:r>
              <a:rPr lang="en-US" altLang="en-US" b="1" i="1"/>
              <a:t>calls </a:t>
            </a:r>
            <a:r>
              <a:rPr lang="en-US" altLang="en-US"/>
              <a:t>its bonds, it retires its debt early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b="1" i="1"/>
              <a:t>Call risk</a:t>
            </a:r>
            <a:r>
              <a:rPr lang="en-US" altLang="en-US"/>
              <a:t> refers to the inconvenience of bondholders associated with a company retiring a bond early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Bonds are usually called when interest rates are low</a:t>
            </a:r>
          </a:p>
        </p:txBody>
      </p:sp>
      <p:sp>
        <p:nvSpPr>
          <p:cNvPr id="36868" name="Slide Number Placeholder 5">
            <a:extLst>
              <a:ext uri="{FF2B5EF4-FFF2-40B4-BE49-F238E27FC236}">
                <a16:creationId xmlns:a16="http://schemas.microsoft.com/office/drawing/2014/main" id="{10E767F9-BC29-48A5-83A1-6F05AB91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8461DF-551F-4788-84FF-1ED5D7D649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4E1CD85-797A-45EE-9406-0A9120E0E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Call Risk (cont’d)</a:t>
            </a:r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1F914DB4-4E1E-4B26-9956-299AA96618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Many bond issues have:</a:t>
            </a:r>
          </a:p>
          <a:p>
            <a:pPr lvl="1" eaLnBrk="1" hangingPunct="1"/>
            <a:r>
              <a:rPr lang="en-US" altLang="en-US" b="1" i="1"/>
              <a:t>Call protection</a:t>
            </a:r>
          </a:p>
          <a:p>
            <a:pPr lvl="2" eaLnBrk="1" hangingPunct="1"/>
            <a:r>
              <a:rPr lang="en-US" altLang="en-US"/>
              <a:t>A period of time after the issuance of a bond when the issuer cannot call it</a:t>
            </a:r>
          </a:p>
          <a:p>
            <a:pPr lvl="2" eaLnBrk="1" hangingPunct="1"/>
            <a:endParaRPr lang="en-US" altLang="en-US"/>
          </a:p>
          <a:p>
            <a:pPr lvl="1" eaLnBrk="1" hangingPunct="1"/>
            <a:r>
              <a:rPr lang="en-US" altLang="en-US"/>
              <a:t>A </a:t>
            </a:r>
            <a:r>
              <a:rPr lang="en-US" altLang="en-US" b="1" i="1"/>
              <a:t>call premium</a:t>
            </a:r>
            <a:r>
              <a:rPr lang="en-US" altLang="en-US"/>
              <a:t> if the issuer calls the bond</a:t>
            </a:r>
          </a:p>
          <a:p>
            <a:pPr lvl="2" eaLnBrk="1" hangingPunct="1"/>
            <a:r>
              <a:rPr lang="en-US" altLang="en-US"/>
              <a:t>Typically begins with an amount equal to one year’s interest and then gradually declining to zero as the bond approaches maturity</a:t>
            </a:r>
          </a:p>
        </p:txBody>
      </p:sp>
      <p:sp>
        <p:nvSpPr>
          <p:cNvPr id="37892" name="Slide Number Placeholder 5">
            <a:extLst>
              <a:ext uri="{FF2B5EF4-FFF2-40B4-BE49-F238E27FC236}">
                <a16:creationId xmlns:a16="http://schemas.microsoft.com/office/drawing/2014/main" id="{4D510F63-4588-4110-94DF-89B7EA79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D47ED1-224A-46B3-8EE5-C58BFAA11D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A165509-5C37-425A-A289-A3B0067A32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Reinvestment Rate Risk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710B2514-735F-4005-9E4C-13AC24D8AE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/>
              <a:t>Reinvestment rate risk</a:t>
            </a:r>
            <a:r>
              <a:rPr lang="en-US" altLang="en-US"/>
              <a:t> refers to the uncertainty surrounding the rate at which coupon proceeds can be invested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higher the coupon rate on a bond, the higher its reinvestment rate risk</a:t>
            </a:r>
          </a:p>
          <a:p>
            <a:pPr eaLnBrk="1" hangingPunct="1"/>
            <a:endParaRPr lang="en-US" altLang="en-US"/>
          </a:p>
        </p:txBody>
      </p:sp>
      <p:sp>
        <p:nvSpPr>
          <p:cNvPr id="38916" name="Slide Number Placeholder 5">
            <a:extLst>
              <a:ext uri="{FF2B5EF4-FFF2-40B4-BE49-F238E27FC236}">
                <a16:creationId xmlns:a16="http://schemas.microsoft.com/office/drawing/2014/main" id="{234B32EC-3F53-48FE-A557-794996433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5C0748-6768-4C0A-AE4F-F7502FFC50C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C1FD33B-124C-4D6A-80A4-C25F7C54B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Marketability Risk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2F878E71-2FFE-4ECC-8065-79FCECD98E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/>
              <a:t>Marketability risk</a:t>
            </a:r>
            <a:r>
              <a:rPr lang="en-US" altLang="en-US"/>
              <a:t> refers to the difficulty of trading a bond:</a:t>
            </a:r>
          </a:p>
          <a:p>
            <a:pPr lvl="1" eaLnBrk="1" hangingPunct="1"/>
            <a:r>
              <a:rPr lang="en-US" altLang="en-US"/>
              <a:t>Most bonds do not trade in an active secondary market</a:t>
            </a:r>
          </a:p>
          <a:p>
            <a:pPr lvl="1" eaLnBrk="1" hangingPunct="1"/>
            <a:r>
              <a:rPr lang="en-US" altLang="en-US"/>
              <a:t>The majority of bond buyers hold bonds until maturity</a:t>
            </a:r>
          </a:p>
          <a:p>
            <a:pPr eaLnBrk="1" hangingPunct="1"/>
            <a:r>
              <a:rPr lang="en-US" altLang="en-US"/>
              <a:t>Low marketability bonds usually carry a wider bid-ask spread</a:t>
            </a:r>
          </a:p>
        </p:txBody>
      </p:sp>
      <p:sp>
        <p:nvSpPr>
          <p:cNvPr id="39940" name="Slide Number Placeholder 5">
            <a:extLst>
              <a:ext uri="{FF2B5EF4-FFF2-40B4-BE49-F238E27FC236}">
                <a16:creationId xmlns:a16="http://schemas.microsoft.com/office/drawing/2014/main" id="{748F9816-2A67-4EF9-8E0E-9CEAA783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AB5B16-3EBF-4725-81B2-CC0B3C5EE17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6CC1C74-6000-4F8A-9A7E-A00F3AC86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Malkiel’s </a:t>
            </a:r>
            <a:br>
              <a:rPr lang="en-US" altLang="en-US" sz="3600"/>
            </a:br>
            <a:r>
              <a:rPr lang="en-US" altLang="en-US" sz="3600"/>
              <a:t>Interest Rate Theorems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0A75ED9A-D7D1-4647-9034-409B3FEC0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/>
              <a:t>Malkiel’s interest rate theorems</a:t>
            </a:r>
            <a:r>
              <a:rPr lang="en-US" altLang="en-US"/>
              <a:t> provide information about how bond prices change as interest rates change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Any good portfolio manager knows Malkiel’s theorems</a:t>
            </a:r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ACC60219-A4DF-4B28-A89B-4A7A3A92C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B0F737-1E20-4B5E-8950-53EC5F37F4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45F91B4-F6B6-495F-B8C8-527006941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Malkiel’s </a:t>
            </a:r>
            <a:br>
              <a:rPr lang="en-US" altLang="en-US" sz="3600"/>
            </a:br>
            <a:r>
              <a:rPr lang="en-US" altLang="en-US" sz="3600"/>
              <a:t>Interest Rate Theorems</a:t>
            </a:r>
            <a:endParaRPr lang="en-US" altLang="en-US" sz="3600" b="1"/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8202E6D6-FDC4-4E78-9871-80240D5CB0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600"/>
              <a:t>Theorem1- Bond prices move inversely with yields:</a:t>
            </a:r>
          </a:p>
          <a:p>
            <a:pPr lvl="2" eaLnBrk="1" hangingPunct="1"/>
            <a:r>
              <a:rPr lang="en-US" altLang="en-US" sz="1600"/>
              <a:t>If interest rates rise, the price of an existing bond declines</a:t>
            </a:r>
          </a:p>
          <a:p>
            <a:pPr lvl="2" eaLnBrk="1" hangingPunct="1"/>
            <a:r>
              <a:rPr lang="en-US" altLang="en-US" sz="1600"/>
              <a:t>If interest rates decline, the price of an existing bond increases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Theorem 2- Bonds with longer maturities will fluctuate more if interest rates change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	Long-term bonds have more interest rate risk</a:t>
            </a:r>
          </a:p>
          <a:p>
            <a:pPr eaLnBrk="1" hangingPunct="1"/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1600"/>
              <a:t>Theorem 3- Higher coupon bonds have less interest rate risk</a:t>
            </a:r>
          </a:p>
          <a:p>
            <a:pPr lvl="2" eaLnBrk="1" hangingPunct="1"/>
            <a:r>
              <a:rPr lang="en-US" altLang="en-US" sz="1600"/>
              <a:t>Money in hand is a sure thing while the present value of an anticipated future receipt is risky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Theorem 4- When comparing two bonds, the relative importance of Theorem 2 		diminishes as the maturities of the two bonds increase</a:t>
            </a:r>
          </a:p>
          <a:p>
            <a:pPr lvl="2" eaLnBrk="1" hangingPunct="1"/>
            <a:r>
              <a:rPr lang="en-US" altLang="en-US" sz="1600"/>
              <a:t>A given time difference in maturities is more important with shorter-term bonds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Theorem 5- Capital gains from an interest rate decline exceed the capital loss from an 	equivalent interest rate increase</a:t>
            </a:r>
          </a:p>
          <a:p>
            <a:pPr lvl="1" eaLnBrk="1" hangingPunct="1"/>
            <a:endParaRPr lang="en-US" altLang="en-US" sz="1200"/>
          </a:p>
        </p:txBody>
      </p:sp>
      <p:sp>
        <p:nvSpPr>
          <p:cNvPr id="41988" name="Slide Number Placeholder 5">
            <a:extLst>
              <a:ext uri="{FF2B5EF4-FFF2-40B4-BE49-F238E27FC236}">
                <a16:creationId xmlns:a16="http://schemas.microsoft.com/office/drawing/2014/main" id="{4D1F79CF-D788-49BA-8249-26129952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56CC99-96F0-4B99-8AAF-0898C91F623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A660C93-15BF-4FDB-9FAD-A40BCDADF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Duration as A Measure of Interest Rate Risk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38063D9E-A20B-4901-AF47-70DC09D016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000" b="1" u="sng"/>
              <a:t>The Need for a Summary Measure</a:t>
            </a:r>
            <a:endParaRPr lang="en-US" altLang="en-US" sz="3000"/>
          </a:p>
          <a:p>
            <a:pPr>
              <a:buFontTx/>
              <a:buNone/>
            </a:pPr>
            <a:r>
              <a:rPr lang="en-US" altLang="en-US" sz="3000"/>
              <a:t>The five principles of bond pricing are all</a:t>
            </a:r>
          </a:p>
          <a:p>
            <a:pPr>
              <a:buFontTx/>
              <a:buNone/>
            </a:pPr>
            <a:r>
              <a:rPr lang="en-US" altLang="en-US" sz="3000"/>
              <a:t>very important for understanding bond </a:t>
            </a:r>
          </a:p>
          <a:p>
            <a:pPr>
              <a:buFontTx/>
              <a:buNone/>
            </a:pPr>
            <a:r>
              <a:rPr lang="en-US" altLang="en-US" sz="3000"/>
              <a:t>investing. However, since each principle </a:t>
            </a:r>
          </a:p>
          <a:p>
            <a:pPr>
              <a:buFontTx/>
              <a:buNone/>
            </a:pPr>
            <a:r>
              <a:rPr lang="en-US" altLang="en-US" sz="3000"/>
              <a:t>assumes that all other factors are being held </a:t>
            </a:r>
          </a:p>
          <a:p>
            <a:pPr>
              <a:buFontTx/>
              <a:buNone/>
            </a:pPr>
            <a:r>
              <a:rPr lang="en-US" altLang="en-US" sz="3000"/>
              <a:t>constant, except the one under examination, </a:t>
            </a:r>
          </a:p>
          <a:p>
            <a:pPr>
              <a:buFontTx/>
              <a:buNone/>
            </a:pPr>
            <a:r>
              <a:rPr lang="en-US" altLang="en-US" sz="3000"/>
              <a:t>it is still difficult to compare the price </a:t>
            </a:r>
          </a:p>
          <a:p>
            <a:pPr>
              <a:buFontTx/>
              <a:buNone/>
            </a:pPr>
            <a:r>
              <a:rPr lang="en-US" altLang="en-US" sz="3000"/>
              <a:t>sensitivity of different bonds.</a:t>
            </a: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43012" name="Slide Number Placeholder 5">
            <a:extLst>
              <a:ext uri="{FF2B5EF4-FFF2-40B4-BE49-F238E27FC236}">
                <a16:creationId xmlns:a16="http://schemas.microsoft.com/office/drawing/2014/main" id="{0E6861D6-45DE-4CBC-864B-2B8E2553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62395F-1728-4025-9114-93408C353FC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C8F03E9-29F1-4CF9-A684-AB0E01952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Definition and Example of a Bond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123E7E3-2F68-407B-85A5-AA6B187D7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334000"/>
          </a:xfrm>
        </p:spPr>
        <p:txBody>
          <a:bodyPr/>
          <a:lstStyle/>
          <a:p>
            <a:pPr eaLnBrk="1" hangingPunct="1"/>
            <a:r>
              <a:rPr lang="en-US" altLang="en-US" sz="2800"/>
              <a:t>Consider a U.S. government bond listed as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6 3/8 of December 2012.</a:t>
            </a:r>
          </a:p>
          <a:p>
            <a:pPr lvl="1" eaLnBrk="1" hangingPunct="1"/>
            <a:r>
              <a:rPr lang="en-US" altLang="en-US" sz="2000"/>
              <a:t>The </a:t>
            </a:r>
            <a:r>
              <a:rPr lang="en-US" altLang="en-US" sz="2000" i="1"/>
              <a:t>Par Value</a:t>
            </a:r>
            <a:r>
              <a:rPr lang="en-US" altLang="en-US" sz="2000"/>
              <a:t> of the bond is $1,000.</a:t>
            </a:r>
          </a:p>
          <a:p>
            <a:pPr lvl="1" eaLnBrk="1" hangingPunct="1"/>
            <a:r>
              <a:rPr lang="en-US" altLang="en-US" sz="2000" i="1"/>
              <a:t>Coupon payments</a:t>
            </a:r>
            <a:r>
              <a:rPr lang="en-US" altLang="en-US" sz="2000"/>
              <a:t> are made semi-annually (June 30 and December 31 for this particular bond).</a:t>
            </a:r>
          </a:p>
          <a:p>
            <a:pPr lvl="1" eaLnBrk="1" hangingPunct="1"/>
            <a:r>
              <a:rPr lang="en-US" altLang="en-US" sz="2000"/>
              <a:t>Since the </a:t>
            </a:r>
            <a:r>
              <a:rPr lang="en-US" altLang="en-US" sz="2000" i="1"/>
              <a:t>coupon rate</a:t>
            </a:r>
            <a:r>
              <a:rPr lang="en-US" altLang="en-US" sz="2000"/>
              <a:t> is 6 3/8 the payment is $31.875.</a:t>
            </a:r>
          </a:p>
          <a:p>
            <a:pPr lvl="1" eaLnBrk="1" hangingPunct="1"/>
            <a:r>
              <a:rPr lang="en-US" altLang="en-US" sz="2000"/>
              <a:t>On January 1, 2005 the size and timing of cash flows are:</a:t>
            </a:r>
            <a:endParaRPr lang="en-US" altLang="en-US" sz="1800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C8153BB-31E2-4D73-8B4F-1757A3C45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5626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Book Antiqua" panose="02040602050305030304" pitchFamily="18" charset="0"/>
            </a:endParaRP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6B0CA83F-E3CE-4821-BF1E-D4DDE0E6C4B2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5310188"/>
            <a:ext cx="6629400" cy="176212"/>
            <a:chOff x="816" y="3345"/>
            <a:chExt cx="4176" cy="111"/>
          </a:xfrm>
        </p:grpSpPr>
        <p:sp>
          <p:nvSpPr>
            <p:cNvPr id="7193" name="Line 6">
              <a:extLst>
                <a:ext uri="{FF2B5EF4-FFF2-40B4-BE49-F238E27FC236}">
                  <a16:creationId xmlns:a16="http://schemas.microsoft.com/office/drawing/2014/main" id="{EED19E38-4955-4130-9CC7-3B71B7E387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401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7">
              <a:extLst>
                <a:ext uri="{FF2B5EF4-FFF2-40B4-BE49-F238E27FC236}">
                  <a16:creationId xmlns:a16="http://schemas.microsoft.com/office/drawing/2014/main" id="{695D2E19-A436-49C0-90BC-C09F039F4E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401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95" name="Object 8">
              <a:extLst>
                <a:ext uri="{FF2B5EF4-FFF2-40B4-BE49-F238E27FC236}">
                  <a16:creationId xmlns:a16="http://schemas.microsoft.com/office/drawing/2014/main" id="{A7A84D6A-95AF-4CAC-8BF2-82E241310E0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" y="3345"/>
            <a:ext cx="260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6" name="Equation" r:id="rId3" imgW="152255" imgH="47641" progId="Equation.3">
                    <p:embed/>
                  </p:oleObj>
                </mc:Choice>
                <mc:Fallback>
                  <p:oleObj name="Equation" r:id="rId3" imgW="152255" imgH="47641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3345"/>
                          <a:ext cx="260" cy="1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BB54158D-3B1C-4142-BAA3-C9051E506BE8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181600"/>
            <a:ext cx="860425" cy="898525"/>
            <a:chOff x="521" y="3264"/>
            <a:chExt cx="542" cy="566"/>
          </a:xfrm>
        </p:grpSpPr>
        <p:sp>
          <p:nvSpPr>
            <p:cNvPr id="7191" name="Line 10">
              <a:extLst>
                <a:ext uri="{FF2B5EF4-FFF2-40B4-BE49-F238E27FC236}">
                  <a16:creationId xmlns:a16="http://schemas.microsoft.com/office/drawing/2014/main" id="{3FCFF7F5-5070-4E86-90AA-CA6F15000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92" name="Object 11">
              <a:extLst>
                <a:ext uri="{FF2B5EF4-FFF2-40B4-BE49-F238E27FC236}">
                  <a16:creationId xmlns:a16="http://schemas.microsoft.com/office/drawing/2014/main" id="{DE3FD6AB-977E-4A5B-B95F-87BD14ADCC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1" y="3622"/>
            <a:ext cx="54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7" name="Equation" r:id="rId5" imgW="447651" imgH="161845" progId="Equation.3">
                    <p:embed/>
                  </p:oleObj>
                </mc:Choice>
                <mc:Fallback>
                  <p:oleObj name="Equation" r:id="rId5" imgW="447651" imgH="161845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3622"/>
                          <a:ext cx="542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2">
            <a:extLst>
              <a:ext uri="{FF2B5EF4-FFF2-40B4-BE49-F238E27FC236}">
                <a16:creationId xmlns:a16="http://schemas.microsoft.com/office/drawing/2014/main" id="{4B37DBA0-769B-4B86-9052-F5D766FAE3F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662488"/>
            <a:ext cx="1239838" cy="1417637"/>
            <a:chOff x="1152" y="2937"/>
            <a:chExt cx="781" cy="893"/>
          </a:xfrm>
        </p:grpSpPr>
        <p:graphicFrame>
          <p:nvGraphicFramePr>
            <p:cNvPr id="7188" name="Object 13">
              <a:extLst>
                <a:ext uri="{FF2B5EF4-FFF2-40B4-BE49-F238E27FC236}">
                  <a16:creationId xmlns:a16="http://schemas.microsoft.com/office/drawing/2014/main" id="{E8ED1CD0-84D9-4430-B5E4-5A7F0624FE7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2937"/>
            <a:ext cx="781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8" name="Equation" r:id="rId7" imgW="504704" imgH="152384" progId="Equation.3">
                    <p:embed/>
                  </p:oleObj>
                </mc:Choice>
                <mc:Fallback>
                  <p:oleObj name="Equation" r:id="rId7" imgW="504704" imgH="152384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937"/>
                          <a:ext cx="781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9" name="Line 14">
              <a:extLst>
                <a:ext uri="{FF2B5EF4-FFF2-40B4-BE49-F238E27FC236}">
                  <a16:creationId xmlns:a16="http://schemas.microsoft.com/office/drawing/2014/main" id="{C875014A-0539-49A8-A7B1-A62478FEB8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2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90" name="Object 15">
              <a:extLst>
                <a:ext uri="{FF2B5EF4-FFF2-40B4-BE49-F238E27FC236}">
                  <a16:creationId xmlns:a16="http://schemas.microsoft.com/office/drawing/2014/main" id="{2674128C-824A-4D2E-A321-3B6771DC7B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4" y="3622"/>
            <a:ext cx="679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9" name="Equation" r:id="rId9" imgW="581001" imgH="161845" progId="Equation.3">
                    <p:embed/>
                  </p:oleObj>
                </mc:Choice>
                <mc:Fallback>
                  <p:oleObj name="Equation" r:id="rId9" imgW="581001" imgH="161845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4" y="3622"/>
                          <a:ext cx="679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8765C7D8-340F-4C82-ADE3-29932AAE4480}"/>
              </a:ext>
            </a:extLst>
          </p:cNvPr>
          <p:cNvGrpSpPr>
            <a:grpSpLocks/>
          </p:cNvGrpSpPr>
          <p:nvPr/>
        </p:nvGrpSpPr>
        <p:grpSpPr bwMode="auto">
          <a:xfrm>
            <a:off x="3379788" y="4651375"/>
            <a:ext cx="1241425" cy="1428750"/>
            <a:chOff x="2129" y="2930"/>
            <a:chExt cx="782" cy="900"/>
          </a:xfrm>
        </p:grpSpPr>
        <p:graphicFrame>
          <p:nvGraphicFramePr>
            <p:cNvPr id="7185" name="Object 17">
              <a:extLst>
                <a:ext uri="{FF2B5EF4-FFF2-40B4-BE49-F238E27FC236}">
                  <a16:creationId xmlns:a16="http://schemas.microsoft.com/office/drawing/2014/main" id="{E6E431F7-0409-4B61-B070-F732256C42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29" y="2930"/>
            <a:ext cx="782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0" name="Equation" r:id="rId11" imgW="504704" imgH="152384" progId="Equation.3">
                    <p:embed/>
                  </p:oleObj>
                </mc:Choice>
                <mc:Fallback>
                  <p:oleObj name="Equation" r:id="rId11" imgW="504704" imgH="152384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9" y="2930"/>
                          <a:ext cx="782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6" name="Line 18">
              <a:extLst>
                <a:ext uri="{FF2B5EF4-FFF2-40B4-BE49-F238E27FC236}">
                  <a16:creationId xmlns:a16="http://schemas.microsoft.com/office/drawing/2014/main" id="{06AF1834-15B8-47D4-941B-384CAE726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0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87" name="Object 19">
              <a:extLst>
                <a:ext uri="{FF2B5EF4-FFF2-40B4-BE49-F238E27FC236}">
                  <a16:creationId xmlns:a16="http://schemas.microsoft.com/office/drawing/2014/main" id="{706D2B5C-6CDF-45AB-A9EE-F53F5353DAB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31" y="3611"/>
            <a:ext cx="779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1" name="Equation" r:id="rId13" imgW="628602" imgH="161845" progId="Equation.3">
                    <p:embed/>
                  </p:oleObj>
                </mc:Choice>
                <mc:Fallback>
                  <p:oleObj name="Equation" r:id="rId13" imgW="628602" imgH="161845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1" y="3611"/>
                          <a:ext cx="779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0">
            <a:extLst>
              <a:ext uri="{FF2B5EF4-FFF2-40B4-BE49-F238E27FC236}">
                <a16:creationId xmlns:a16="http://schemas.microsoft.com/office/drawing/2014/main" id="{1029BC31-440D-4BBB-B23A-9CB15C0F222C}"/>
              </a:ext>
            </a:extLst>
          </p:cNvPr>
          <p:cNvGrpSpPr>
            <a:grpSpLocks/>
          </p:cNvGrpSpPr>
          <p:nvPr/>
        </p:nvGrpSpPr>
        <p:grpSpPr bwMode="auto">
          <a:xfrm>
            <a:off x="5313363" y="4648200"/>
            <a:ext cx="1239837" cy="1431925"/>
            <a:chOff x="3347" y="2928"/>
            <a:chExt cx="781" cy="902"/>
          </a:xfrm>
        </p:grpSpPr>
        <p:graphicFrame>
          <p:nvGraphicFramePr>
            <p:cNvPr id="7182" name="Object 21">
              <a:extLst>
                <a:ext uri="{FF2B5EF4-FFF2-40B4-BE49-F238E27FC236}">
                  <a16:creationId xmlns:a16="http://schemas.microsoft.com/office/drawing/2014/main" id="{91AF9689-23A1-48A8-ACD0-3F72C766B8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47" y="2928"/>
            <a:ext cx="781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name="Equation" r:id="rId15" imgW="504704" imgH="152384" progId="Equation.3">
                    <p:embed/>
                  </p:oleObj>
                </mc:Choice>
                <mc:Fallback>
                  <p:oleObj name="Equation" r:id="rId15" imgW="504704" imgH="152384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" y="2928"/>
                          <a:ext cx="781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3" name="Line 22">
              <a:extLst>
                <a:ext uri="{FF2B5EF4-FFF2-40B4-BE49-F238E27FC236}">
                  <a16:creationId xmlns:a16="http://schemas.microsoft.com/office/drawing/2014/main" id="{64CCDE3B-69EB-4429-90EB-A4EDF0AF7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84" name="Object 23">
              <a:extLst>
                <a:ext uri="{FF2B5EF4-FFF2-40B4-BE49-F238E27FC236}">
                  <a16:creationId xmlns:a16="http://schemas.microsoft.com/office/drawing/2014/main" id="{0ECA0E28-1B00-4D40-8CEE-99A183F080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5" y="3622"/>
            <a:ext cx="665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name="Equation" r:id="rId17" imgW="562096" imgH="161845" progId="Equation.3">
                    <p:embed/>
                  </p:oleObj>
                </mc:Choice>
                <mc:Fallback>
                  <p:oleObj name="Equation" r:id="rId17" imgW="562096" imgH="161845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5" y="3622"/>
                          <a:ext cx="665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4">
            <a:extLst>
              <a:ext uri="{FF2B5EF4-FFF2-40B4-BE49-F238E27FC236}">
                <a16:creationId xmlns:a16="http://schemas.microsoft.com/office/drawing/2014/main" id="{EA67ECF7-2A66-42F1-B0E4-0C55EB9AF283}"/>
              </a:ext>
            </a:extLst>
          </p:cNvPr>
          <p:cNvGrpSpPr>
            <a:grpSpLocks/>
          </p:cNvGrpSpPr>
          <p:nvPr/>
        </p:nvGrpSpPr>
        <p:grpSpPr bwMode="auto">
          <a:xfrm>
            <a:off x="7108825" y="4667250"/>
            <a:ext cx="1654175" cy="1412875"/>
            <a:chOff x="4478" y="2940"/>
            <a:chExt cx="1042" cy="890"/>
          </a:xfrm>
        </p:grpSpPr>
        <p:graphicFrame>
          <p:nvGraphicFramePr>
            <p:cNvPr id="7179" name="Object 25">
              <a:extLst>
                <a:ext uri="{FF2B5EF4-FFF2-40B4-BE49-F238E27FC236}">
                  <a16:creationId xmlns:a16="http://schemas.microsoft.com/office/drawing/2014/main" id="{25F8EBD2-D922-48E8-B6AA-53A0F799F3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78" y="2940"/>
            <a:ext cx="1042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4" name="Equation" r:id="rId19" imgW="685655" imgH="171305" progId="Equation.3">
                    <p:embed/>
                  </p:oleObj>
                </mc:Choice>
                <mc:Fallback>
                  <p:oleObj name="Equation" r:id="rId19" imgW="685655" imgH="171305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8" y="2940"/>
                          <a:ext cx="1042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0" name="Line 26">
              <a:extLst>
                <a:ext uri="{FF2B5EF4-FFF2-40B4-BE49-F238E27FC236}">
                  <a16:creationId xmlns:a16="http://schemas.microsoft.com/office/drawing/2014/main" id="{EEEF34BD-6B9C-49A3-9128-9FC731B0C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81" name="Object 27">
              <a:extLst>
                <a:ext uri="{FF2B5EF4-FFF2-40B4-BE49-F238E27FC236}">
                  <a16:creationId xmlns:a16="http://schemas.microsoft.com/office/drawing/2014/main" id="{A8826DF0-D172-4105-ABF0-1A0B04234A3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10" y="3611"/>
            <a:ext cx="764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5" name="Equation" r:id="rId21" imgW="619149" imgH="161845" progId="Equation.3">
                    <p:embed/>
                  </p:oleObj>
                </mc:Choice>
                <mc:Fallback>
                  <p:oleObj name="Equation" r:id="rId21" imgW="619149" imgH="161845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0" y="3611"/>
                          <a:ext cx="764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5CE8566-A0D0-4989-99BC-10A2E3922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Concept of Duration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A90B75FD-329D-4458-BCA1-6B03721661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a noncallable security:</a:t>
            </a:r>
          </a:p>
          <a:p>
            <a:pPr lvl="1" eaLnBrk="1" hangingPunct="1"/>
            <a:r>
              <a:rPr lang="en-US" altLang="en-US" b="1" i="1"/>
              <a:t>Duration</a:t>
            </a:r>
            <a:r>
              <a:rPr lang="en-US" altLang="en-US"/>
              <a:t> is the weighted average number of years necessary to recover the initial cost of the bond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Where the weights reflect the time value of money</a:t>
            </a:r>
          </a:p>
        </p:txBody>
      </p:sp>
      <p:sp>
        <p:nvSpPr>
          <p:cNvPr id="44036" name="Slide Number Placeholder 5">
            <a:extLst>
              <a:ext uri="{FF2B5EF4-FFF2-40B4-BE49-F238E27FC236}">
                <a16:creationId xmlns:a16="http://schemas.microsoft.com/office/drawing/2014/main" id="{04999778-0251-4456-BC9F-2A7D0FC0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49C54E-19CC-40D5-822F-0E3E7CE813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F0E71B1-D590-424B-9950-9B49117C4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Concept of </a:t>
            </a:r>
            <a:br>
              <a:rPr lang="en-US" altLang="en-US" b="1"/>
            </a:br>
            <a:r>
              <a:rPr lang="en-US" altLang="en-US" b="1"/>
              <a:t>Duration (cont’d)</a:t>
            </a: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90D38077-A43F-4823-B8D9-7E7E990C9D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Duration is a direct measure of interest rate risk:</a:t>
            </a:r>
          </a:p>
          <a:p>
            <a:pPr lvl="1" eaLnBrk="1" hangingPunct="1"/>
            <a:r>
              <a:rPr lang="en-US" altLang="en-US"/>
              <a:t>The higher the duration, the higher the interest rate risk</a:t>
            </a:r>
          </a:p>
        </p:txBody>
      </p:sp>
      <p:sp>
        <p:nvSpPr>
          <p:cNvPr id="45060" name="Slide Number Placeholder 5">
            <a:extLst>
              <a:ext uri="{FF2B5EF4-FFF2-40B4-BE49-F238E27FC236}">
                <a16:creationId xmlns:a16="http://schemas.microsoft.com/office/drawing/2014/main" id="{97C0821F-E750-47D0-B935-8F27D9B8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68F37-87FF-4B67-9F6C-35FBD02D0D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DE5E09A-E922-4995-8EAC-DBC98FB13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Calculating Duration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7B18625D-1A96-4BB0-AE0D-5DBA0A9F14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traditional duration calculation:</a:t>
            </a:r>
          </a:p>
          <a:p>
            <a:pPr eaLnBrk="1" hangingPunct="1"/>
            <a:endParaRPr lang="en-US" altLang="en-US"/>
          </a:p>
        </p:txBody>
      </p:sp>
      <p:sp>
        <p:nvSpPr>
          <p:cNvPr id="46084" name="Slide Number Placeholder 5">
            <a:extLst>
              <a:ext uri="{FF2B5EF4-FFF2-40B4-BE49-F238E27FC236}">
                <a16:creationId xmlns:a16="http://schemas.microsoft.com/office/drawing/2014/main" id="{3D1B8996-BAD5-4F34-A707-0C5CBF26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F51FE2-199F-44B9-B2CD-91945BA8574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graphicFrame>
        <p:nvGraphicFramePr>
          <p:cNvPr id="162820" name="Object 4">
            <a:extLst>
              <a:ext uri="{FF2B5EF4-FFF2-40B4-BE49-F238E27FC236}">
                <a16:creationId xmlns:a16="http://schemas.microsoft.com/office/drawing/2014/main" id="{5D7067FE-1925-4D06-9031-C76BA065E6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286000"/>
          <a:ext cx="5676900" cy="376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3" imgW="3009900" imgH="1993900" progId="Equation.DSMT4">
                  <p:embed/>
                </p:oleObj>
              </mc:Choice>
              <mc:Fallback>
                <p:oleObj name="Equation" r:id="rId3" imgW="3009900" imgH="1993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86000"/>
                        <a:ext cx="5676900" cy="376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87E5B58-BF7A-406A-9BD5-15580D7FF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Calculating Duration (cont’d)</a:t>
            </a: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E139E8E3-105A-491B-9C3B-0B2D5BD571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closed-end formula for duration:</a:t>
            </a:r>
          </a:p>
          <a:p>
            <a:pPr eaLnBrk="1" hangingPunct="1"/>
            <a:endParaRPr lang="en-US" altLang="en-US"/>
          </a:p>
        </p:txBody>
      </p:sp>
      <p:sp>
        <p:nvSpPr>
          <p:cNvPr id="47108" name="Slide Number Placeholder 5">
            <a:extLst>
              <a:ext uri="{FF2B5EF4-FFF2-40B4-BE49-F238E27FC236}">
                <a16:creationId xmlns:a16="http://schemas.microsoft.com/office/drawing/2014/main" id="{728CED63-A58C-4B08-B91C-1DE244A5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9ECB0C-F433-4211-9A2F-29F4A17B518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graphicFrame>
        <p:nvGraphicFramePr>
          <p:cNvPr id="194564" name="Object 4">
            <a:extLst>
              <a:ext uri="{FF2B5EF4-FFF2-40B4-BE49-F238E27FC236}">
                <a16:creationId xmlns:a16="http://schemas.microsoft.com/office/drawing/2014/main" id="{34A1D05E-8CE9-49EC-9027-AA6C3A70CA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667000"/>
          <a:ext cx="7281863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3352800" imgH="1600200" progId="Equation.DSMT4">
                  <p:embed/>
                </p:oleObj>
              </mc:Choice>
              <mc:Fallback>
                <p:oleObj name="Equation" r:id="rId3" imgW="3352800" imgH="160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67000"/>
                        <a:ext cx="7281863" cy="347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6E1E3AC-9D82-4F38-971A-F8C0C3315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Calculating Duration (cont’d)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413F43E7-8246-4EF5-A6F0-04FABE2BE5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Consider a bond that pays $100 annual interest and has a remaining life of 15 years. The bond currently sells for $985 and has a yield to maturity of 10.20%. 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What is this bond’s duration?</a:t>
            </a:r>
          </a:p>
        </p:txBody>
      </p:sp>
      <p:sp>
        <p:nvSpPr>
          <p:cNvPr id="48132" name="Slide Number Placeholder 5">
            <a:extLst>
              <a:ext uri="{FF2B5EF4-FFF2-40B4-BE49-F238E27FC236}">
                <a16:creationId xmlns:a16="http://schemas.microsoft.com/office/drawing/2014/main" id="{0A27FD00-3EF3-400D-9133-0A0FB66D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235369-47C1-42B9-B15A-9748B56FEC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D2E3348-7110-4EBB-A58E-E05223C70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Calculating Duration (cont’d)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D33C8A82-B425-4396-90A3-7692543211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 (cont’d)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 u="sng"/>
              <a:t>Solution:</a:t>
            </a:r>
            <a:r>
              <a:rPr lang="en-US" altLang="en-US" sz="2400" b="1"/>
              <a:t> Using the closed-form formula for duration:</a:t>
            </a:r>
          </a:p>
        </p:txBody>
      </p:sp>
      <p:sp>
        <p:nvSpPr>
          <p:cNvPr id="49156" name="Slide Number Placeholder 5">
            <a:extLst>
              <a:ext uri="{FF2B5EF4-FFF2-40B4-BE49-F238E27FC236}">
                <a16:creationId xmlns:a16="http://schemas.microsoft.com/office/drawing/2014/main" id="{3468AC52-2F20-4350-8568-634E49E9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7A7B2D-E40C-4051-B5AE-5077092CA67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graphicFrame>
        <p:nvGraphicFramePr>
          <p:cNvPr id="196612" name="Object 4">
            <a:extLst>
              <a:ext uri="{FF2B5EF4-FFF2-40B4-BE49-F238E27FC236}">
                <a16:creationId xmlns:a16="http://schemas.microsoft.com/office/drawing/2014/main" id="{9B21E6DD-F8B2-437F-8B6A-0DB93ECBB0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82738" y="3505200"/>
          <a:ext cx="5672137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Equation" r:id="rId3" imgW="3365500" imgH="1574800" progId="Equation.DSMT4">
                  <p:embed/>
                </p:oleObj>
              </mc:Choice>
              <mc:Fallback>
                <p:oleObj name="Equation" r:id="rId3" imgW="3365500" imgH="1574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3505200"/>
                        <a:ext cx="5672137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28FD0BD-AC0E-4E9E-9673-546ED9C87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Duration</a:t>
            </a:r>
          </a:p>
        </p:txBody>
      </p:sp>
      <p:sp>
        <p:nvSpPr>
          <p:cNvPr id="493571" name="Rectangle 3">
            <a:extLst>
              <a:ext uri="{FF2B5EF4-FFF2-40B4-BE49-F238E27FC236}">
                <a16:creationId xmlns:a16="http://schemas.microsoft.com/office/drawing/2014/main" id="{E39B5655-F6CE-46D0-9721-9D05ECE08D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/>
              <a:t>Duration of a bond with coupons is always less than its term to maturity because duration gives weight to these interim payments</a:t>
            </a:r>
          </a:p>
          <a:p>
            <a:pPr lvl="1">
              <a:defRPr/>
            </a:pPr>
            <a:r>
              <a:rPr lang="en-US" sz="2400"/>
              <a:t>A zero-coupon bond’s duration equals its maturity</a:t>
            </a:r>
          </a:p>
          <a:p>
            <a:pPr>
              <a:defRPr/>
            </a:pPr>
            <a:r>
              <a:rPr lang="en-US" sz="2400"/>
              <a:t>An inverse relation between duration and coupon</a:t>
            </a:r>
          </a:p>
          <a:p>
            <a:pPr>
              <a:defRPr/>
            </a:pPr>
            <a:r>
              <a:rPr lang="en-US" sz="2400"/>
              <a:t>A positive relation between term to maturity and duration, but duration increases at a decreasing rate with maturity</a:t>
            </a:r>
          </a:p>
          <a:p>
            <a:pPr>
              <a:defRPr/>
            </a:pPr>
            <a:r>
              <a:rPr lang="en-US" sz="2400"/>
              <a:t>An inverse relation between YTM and duration</a:t>
            </a:r>
          </a:p>
          <a:p>
            <a:pPr>
              <a:defRPr/>
            </a:pPr>
            <a:r>
              <a:rPr lang="en-US" sz="2400"/>
              <a:t>Sinking funds and call provisions can have a dramatic effect on a bond’s duration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BBB0C4C-AC09-406A-B50D-25B871A85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/>
              <a:t>Duration and Bond Price Volatility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EA0D9AC-23B0-4E2F-AA49-8CF7F4247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An adjusted measure of duration can be used to approximate the price volatility of a bond</a:t>
            </a:r>
          </a:p>
        </p:txBody>
      </p:sp>
      <p:graphicFrame>
        <p:nvGraphicFramePr>
          <p:cNvPr id="494596" name="Object 4">
            <a:extLst>
              <a:ext uri="{FF2B5EF4-FFF2-40B4-BE49-F238E27FC236}">
                <a16:creationId xmlns:a16="http://schemas.microsoft.com/office/drawing/2014/main" id="{4234212B-DB43-40FC-A922-AD399C56E8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200400"/>
          <a:ext cx="7907338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3" imgW="2447901" imgH="561895" progId="Equation.3">
                  <p:embed/>
                </p:oleObj>
              </mc:Choice>
              <mc:Fallback>
                <p:oleObj name="Equation" r:id="rId3" imgW="2447901" imgH="5618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7907338" cy="18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4597" name="Text Box 5">
            <a:extLst>
              <a:ext uri="{FF2B5EF4-FFF2-40B4-BE49-F238E27FC236}">
                <a16:creationId xmlns:a16="http://schemas.microsoft.com/office/drawing/2014/main" id="{3DB77D35-371E-4FD3-9205-6095CF730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95800"/>
            <a:ext cx="7543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Where: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m = number of payments a year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YTM = nominal YTM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7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ABA3F15-07D1-49F0-A26E-5AF3B3A28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/>
              <a:t>Duration and Bond Price Volatility</a:t>
            </a:r>
          </a:p>
        </p:txBody>
      </p:sp>
      <p:sp>
        <p:nvSpPr>
          <p:cNvPr id="495619" name="Rectangle 3">
            <a:extLst>
              <a:ext uri="{FF2B5EF4-FFF2-40B4-BE49-F238E27FC236}">
                <a16:creationId xmlns:a16="http://schemas.microsoft.com/office/drawing/2014/main" id="{A0535DDF-E777-42EA-942A-E325E34722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772400" cy="4114800"/>
          </a:xfrm>
        </p:spPr>
        <p:txBody>
          <a:bodyPr/>
          <a:lstStyle/>
          <a:p>
            <a:r>
              <a:rPr lang="en-US" altLang="en-US" sz="2400"/>
              <a:t>Bond price movements will vary proportionally with modified duration for small changes in yields</a:t>
            </a:r>
          </a:p>
          <a:p>
            <a:r>
              <a:rPr lang="en-US" altLang="en-US" sz="2400"/>
              <a:t>An estimate of the percentage change in bond prices equals the change in yield time modified duration</a:t>
            </a:r>
          </a:p>
        </p:txBody>
      </p:sp>
      <p:graphicFrame>
        <p:nvGraphicFramePr>
          <p:cNvPr id="495620" name="Object 4">
            <a:extLst>
              <a:ext uri="{FF2B5EF4-FFF2-40B4-BE49-F238E27FC236}">
                <a16:creationId xmlns:a16="http://schemas.microsoft.com/office/drawing/2014/main" id="{A5DC45AF-FB63-43F1-9CE1-D6929FAFF3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0" y="3200400"/>
          <a:ext cx="4443413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3" imgW="1362196" imgH="371330" progId="Equation.3">
                  <p:embed/>
                </p:oleObj>
              </mc:Choice>
              <mc:Fallback>
                <p:oleObj name="Equation" r:id="rId3" imgW="1362196" imgH="37133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3200400"/>
                        <a:ext cx="4443413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5622" name="Text Box 6">
            <a:extLst>
              <a:ext uri="{FF2B5EF4-FFF2-40B4-BE49-F238E27FC236}">
                <a16:creationId xmlns:a16="http://schemas.microsoft.com/office/drawing/2014/main" id="{7D0B07B2-CADF-4F1A-A6BB-3CF594B35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267200"/>
            <a:ext cx="76962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Where: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</a:rPr>
              <a:t> = </a:t>
            </a:r>
            <a:r>
              <a:rPr lang="en-US" altLang="en-US" sz="2400"/>
              <a:t>change in price for the bond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</a:rPr>
              <a:t> = </a:t>
            </a:r>
            <a:r>
              <a:rPr lang="en-US" altLang="en-US" sz="2400"/>
              <a:t>beginning price for the bond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baseline="-25000">
                <a:latin typeface="Times New Roman" panose="02020603050405020304" pitchFamily="18" charset="0"/>
              </a:rPr>
              <a:t>mod</a:t>
            </a:r>
            <a:r>
              <a:rPr lang="en-US" altLang="en-US" sz="2400">
                <a:latin typeface="Times New Roman" panose="02020603050405020304" pitchFamily="18" charset="0"/>
              </a:rPr>
              <a:t> = </a:t>
            </a:r>
            <a:r>
              <a:rPr lang="en-US" altLang="en-US" sz="2400"/>
              <a:t>the modified duration of the bond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i="1"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latin typeface="Times New Roman" panose="02020603050405020304" pitchFamily="18" charset="0"/>
              </a:rPr>
              <a:t> = </a:t>
            </a:r>
            <a:r>
              <a:rPr lang="en-US" altLang="en-US" sz="2400"/>
              <a:t>yield change in basis points divided by 100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build="p" autoUpdateAnimBg="0"/>
      <p:bldP spid="495622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5376BCC-0B4F-46D4-B0A7-6DB703150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763000" cy="1143000"/>
          </a:xfrm>
        </p:spPr>
        <p:txBody>
          <a:bodyPr/>
          <a:lstStyle/>
          <a:p>
            <a:r>
              <a:rPr lang="en-US" altLang="en-US" sz="4000"/>
              <a:t>Trading Strategies Using Duration</a:t>
            </a:r>
          </a:p>
        </p:txBody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B58530FC-2608-416C-9E88-4B68FCBD61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382000" cy="4114800"/>
          </a:xfrm>
        </p:spPr>
        <p:txBody>
          <a:bodyPr/>
          <a:lstStyle/>
          <a:p>
            <a:r>
              <a:rPr lang="en-US" altLang="en-US" sz="2400" b="1"/>
              <a:t>Longest-duration security provides the maximum price variation</a:t>
            </a:r>
          </a:p>
          <a:p>
            <a:r>
              <a:rPr lang="en-US" altLang="en-US" sz="2400" b="1"/>
              <a:t>If you expect a decline in interest rates, increase the average duration of your bond portfolio to experience maximum price volatility</a:t>
            </a:r>
          </a:p>
          <a:p>
            <a:r>
              <a:rPr lang="en-US" altLang="en-US" sz="2400" b="1"/>
              <a:t>If you expect an increase in interest rates, reduce the average duration to minimize your price decline</a:t>
            </a:r>
          </a:p>
          <a:p>
            <a:r>
              <a:rPr lang="en-US" altLang="en-US" sz="2400" b="1"/>
              <a:t>Note that the duration of your portfolio is the market-value-weighted average of the duration of the individual bonds in the portfolio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1D47E75-4D83-441C-A60B-A5B66017D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Value Bonds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DDA690B-A39D-4209-ABA0-3E2263C33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Identify the size and timing of cash flows.</a:t>
            </a:r>
          </a:p>
          <a:p>
            <a:pPr eaLnBrk="1" hangingPunct="1"/>
            <a:r>
              <a:rPr lang="en-US" altLang="en-US"/>
              <a:t>Discount at the correct discount rate.</a:t>
            </a:r>
          </a:p>
          <a:p>
            <a:pPr lvl="1" eaLnBrk="1" hangingPunct="1"/>
            <a:r>
              <a:rPr lang="en-US" altLang="en-US"/>
              <a:t>If you know the price of a bond and the size and timing of cash flows, the </a:t>
            </a:r>
            <a:r>
              <a:rPr lang="en-US" altLang="en-US" i="1"/>
              <a:t>yield to maturity</a:t>
            </a:r>
            <a:r>
              <a:rPr lang="en-US" altLang="en-US"/>
              <a:t> is the discount rate.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8A6AB7A-896B-4705-904D-C40FAFA19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/>
          <a:lstStyle/>
          <a:p>
            <a:r>
              <a:rPr lang="en-US" altLang="en-US" sz="3200"/>
              <a:t>Bond Duration in Years for Bonds Yielding 6 Percent Under Different Terms</a:t>
            </a:r>
          </a:p>
        </p:txBody>
      </p:sp>
      <p:graphicFrame>
        <p:nvGraphicFramePr>
          <p:cNvPr id="54275" name="Object 3">
            <a:extLst>
              <a:ext uri="{FF2B5EF4-FFF2-40B4-BE49-F238E27FC236}">
                <a16:creationId xmlns:a16="http://schemas.microsoft.com/office/drawing/2014/main" id="{F5239E6D-33B5-41A5-8EAC-D30AD36501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1574800"/>
          <a:ext cx="7735887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Worksheet" r:id="rId3" imgW="4686842" imgH="2924416" progId="Excel.Sheet.8">
                  <p:embed/>
                </p:oleObj>
              </mc:Choice>
              <mc:Fallback>
                <p:oleObj name="Worksheet" r:id="rId3" imgW="4686842" imgH="292441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1574800"/>
                        <a:ext cx="7735887" cy="482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C551EF2-F7B2-43A0-8166-5844EC68D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Bond Convexity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94F6700-EED3-461F-8A6A-3CA52AC4D6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r>
              <a:rPr lang="en-US" altLang="en-US"/>
              <a:t>Modified duration is a linear approximation of bond price change for small changes in market yields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Price changes are not linear, but a curvilinear (convex) function</a:t>
            </a:r>
          </a:p>
        </p:txBody>
      </p:sp>
      <p:graphicFrame>
        <p:nvGraphicFramePr>
          <p:cNvPr id="55300" name="Object 4">
            <a:extLst>
              <a:ext uri="{FF2B5EF4-FFF2-40B4-BE49-F238E27FC236}">
                <a16:creationId xmlns:a16="http://schemas.microsoft.com/office/drawing/2014/main" id="{C5C22DE6-B6EE-4B81-A1A1-C959D83CF5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962400"/>
          <a:ext cx="4443413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Equation" r:id="rId3" imgW="1362196" imgH="371330" progId="Equation.3">
                  <p:embed/>
                </p:oleObj>
              </mc:Choice>
              <mc:Fallback>
                <p:oleObj name="Equation" r:id="rId3" imgW="1362196" imgH="37133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962400"/>
                        <a:ext cx="4443413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3">
            <a:extLst>
              <a:ext uri="{FF2B5EF4-FFF2-40B4-BE49-F238E27FC236}">
                <a16:creationId xmlns:a16="http://schemas.microsoft.com/office/drawing/2014/main" id="{8C4E0206-F2AC-4C8B-AEB8-C07D1A216B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2209800"/>
          <a:ext cx="2425700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5" imgW="714351" imgH="561895" progId="Equation.3">
                  <p:embed/>
                </p:oleObj>
              </mc:Choice>
              <mc:Fallback>
                <p:oleObj name="Equation" r:id="rId5" imgW="714351" imgH="5618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209800"/>
                        <a:ext cx="2425700" cy="191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C82889A-C9AE-4F69-A7FB-E3042AE69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/>
              <a:t>Price-Yield Relationship for Bonds</a:t>
            </a:r>
          </a:p>
        </p:txBody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C0976B54-6910-4B2A-AE0E-3ACBCAD5D4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The graph of prices relative to yields is not a straight line, but a curvilinear relationship</a:t>
            </a:r>
          </a:p>
          <a:p>
            <a:r>
              <a:rPr lang="en-US" altLang="en-US" sz="2400"/>
              <a:t>This can be applied to a single bond, a portfolio of bonds, or any stream of future cash flows</a:t>
            </a:r>
          </a:p>
          <a:p>
            <a:r>
              <a:rPr lang="en-US" altLang="en-US" sz="2400"/>
              <a:t>The convex price-yield relationship will differ among bonds or other cash flow streams depending on the coupon and maturity</a:t>
            </a:r>
          </a:p>
          <a:p>
            <a:r>
              <a:rPr lang="en-US" altLang="en-US" sz="2400"/>
              <a:t>The convexity of the price-yield relationship declines slower as the yield increases</a:t>
            </a:r>
          </a:p>
          <a:p>
            <a:r>
              <a:rPr lang="en-US" altLang="en-US" sz="2400"/>
              <a:t>Modified duration is the percentage change in price for a nominal change in yield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221D9-D360-43CD-AB15-F577D1ED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Convexity </a:t>
            </a:r>
            <a:endParaRPr lang="en-US" dirty="0"/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A71635FF-D508-433F-BC94-F508BA1D3D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altLang="en-US" i="1"/>
              <a:t>Convexity</a:t>
            </a:r>
            <a:r>
              <a:rPr lang="en-US" altLang="en-US"/>
              <a:t> measures the rate of change of a bond’s duration as the level of the bond’s yield changes</a:t>
            </a:r>
            <a:r>
              <a:rPr lang="en-US" altLang="en-US" b="1"/>
              <a:t>.</a:t>
            </a:r>
            <a:r>
              <a:rPr lang="en-US" altLang="en-US"/>
              <a:t>  Convexity can be estimated by:</a:t>
            </a:r>
          </a:p>
          <a:p>
            <a:endParaRPr lang="en-US" altLang="en-US"/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7F4C0926-F78D-4800-92B9-0D1285F69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57349" name="Object 1">
            <a:extLst>
              <a:ext uri="{FF2B5EF4-FFF2-40B4-BE49-F238E27FC236}">
                <a16:creationId xmlns:a16="http://schemas.microsoft.com/office/drawing/2014/main" id="{1D1FEF8C-F0F8-4431-BF64-6CDE732486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114800"/>
          <a:ext cx="617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3" imgW="3479800" imgH="469900" progId="Equation.3">
                  <p:embed/>
                </p:oleObj>
              </mc:Choice>
              <mc:Fallback>
                <p:oleObj name="Equation" r:id="rId3" imgW="34798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617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Rectangle 3">
            <a:extLst>
              <a:ext uri="{FF2B5EF4-FFF2-40B4-BE49-F238E27FC236}">
                <a16:creationId xmlns:a16="http://schemas.microsoft.com/office/drawing/2014/main" id="{010DFE88-F0B4-4760-B893-6E98F4EE8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7351" name="Rectangle 5">
            <a:extLst>
              <a:ext uri="{FF2B5EF4-FFF2-40B4-BE49-F238E27FC236}">
                <a16:creationId xmlns:a16="http://schemas.microsoft.com/office/drawing/2014/main" id="{095884B5-5416-43F6-958F-A329A7737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57352" name="Object 4">
            <a:extLst>
              <a:ext uri="{FF2B5EF4-FFF2-40B4-BE49-F238E27FC236}">
                <a16:creationId xmlns:a16="http://schemas.microsoft.com/office/drawing/2014/main" id="{C038D5DA-D50D-4F32-8B1B-33EB734DD9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953000"/>
          <a:ext cx="637381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Equation" r:id="rId5" imgW="3810000" imgH="609600" progId="Equation.3">
                  <p:embed/>
                </p:oleObj>
              </mc:Choice>
              <mc:Fallback>
                <p:oleObj name="Equation" r:id="rId5" imgW="3810000" imgH="60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953000"/>
                        <a:ext cx="6373813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Rectangle 6">
            <a:extLst>
              <a:ext uri="{FF2B5EF4-FFF2-40B4-BE49-F238E27FC236}">
                <a16:creationId xmlns:a16="http://schemas.microsoft.com/office/drawing/2014/main" id="{90B70DB3-46B0-477C-9150-1EA67CFC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502788" name="Object 4">
            <a:extLst>
              <a:ext uri="{FF2B5EF4-FFF2-40B4-BE49-F238E27FC236}">
                <a16:creationId xmlns:a16="http://schemas.microsoft.com/office/drawing/2014/main" id="{54283031-8D65-4AE9-BAD0-F32564CBB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895600"/>
          <a:ext cx="3200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Equation" r:id="rId7" imgW="1133306" imgH="581154" progId="Equation.3">
                  <p:embed/>
                </p:oleObj>
              </mc:Choice>
              <mc:Fallback>
                <p:oleObj name="Equation" r:id="rId7" imgW="1133306" imgH="58115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95600"/>
                        <a:ext cx="3200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98BF9E9-3C8F-4CEF-BA41-545B32AD4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Determinants of Convexity</a:t>
            </a:r>
          </a:p>
        </p:txBody>
      </p:sp>
      <p:sp>
        <p:nvSpPr>
          <p:cNvPr id="503811" name="Rectangle 3">
            <a:extLst>
              <a:ext uri="{FF2B5EF4-FFF2-40B4-BE49-F238E27FC236}">
                <a16:creationId xmlns:a16="http://schemas.microsoft.com/office/drawing/2014/main" id="{31DEAD65-CC2E-4402-922C-EBC9886067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391400" cy="4114800"/>
          </a:xfrm>
        </p:spPr>
        <p:txBody>
          <a:bodyPr/>
          <a:lstStyle/>
          <a:p>
            <a:r>
              <a:rPr lang="en-US" altLang="en-US"/>
              <a:t>Inverse relationship between coupon and convexity</a:t>
            </a:r>
          </a:p>
          <a:p>
            <a:r>
              <a:rPr lang="en-US" altLang="en-US"/>
              <a:t>Direct relationship between maturity and convexity</a:t>
            </a:r>
          </a:p>
          <a:p>
            <a:r>
              <a:rPr lang="en-US" altLang="en-US"/>
              <a:t>Inverse relationship between yield and convexity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1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8A8A406-EB34-416E-8A9F-C8F60EC65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altLang="en-US" sz="4000"/>
              <a:t>Modified Duration-Convexity Effects</a:t>
            </a:r>
          </a:p>
        </p:txBody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9AB854FD-FE7C-4E2D-BEC3-2C5995A2BE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Changes in a bond’s price resulting from a change in yield are due to:</a:t>
            </a:r>
          </a:p>
          <a:p>
            <a:pPr lvl="1"/>
            <a:r>
              <a:rPr lang="en-US" altLang="en-US"/>
              <a:t>Bond’s modified duration</a:t>
            </a:r>
          </a:p>
          <a:p>
            <a:pPr lvl="1"/>
            <a:r>
              <a:rPr lang="en-US" altLang="en-US"/>
              <a:t>Bond’s convexity</a:t>
            </a:r>
          </a:p>
          <a:p>
            <a:r>
              <a:rPr lang="en-US" altLang="en-US"/>
              <a:t>Relative effect of these two factors depends on the characteristics of the bond (its convexity) and the size of the yield change</a:t>
            </a:r>
          </a:p>
          <a:p>
            <a:r>
              <a:rPr lang="en-US" altLang="en-US"/>
              <a:t>Convexity is desirable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BCA25EBA-800E-43C7-992A-97D3C8B62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4000"/>
              <a:t>Putting Them together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880C55C4-E9A7-47B3-AAF9-D1786B6CEA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/>
          <a:lstStyle/>
          <a:p>
            <a:r>
              <a:rPr lang="en-US" altLang="en-US"/>
              <a:t>A bond’s convexity can be used to as a supplement to the duration when predicating how a bond’s price will change with a given change in yield. That is:</a:t>
            </a:r>
          </a:p>
          <a:p>
            <a:endParaRPr lang="en-US" altLang="en-US"/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8AA8E4E7-7A6A-4E4D-B4E0-AAF334EF8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60421" name="Object 1">
            <a:extLst>
              <a:ext uri="{FF2B5EF4-FFF2-40B4-BE49-F238E27FC236}">
                <a16:creationId xmlns:a16="http://schemas.microsoft.com/office/drawing/2014/main" id="{F460A304-2104-411D-92FD-4E258A9308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14800"/>
          <a:ext cx="541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3" imgW="3403600" imgH="393700" progId="Equation.3">
                  <p:embed/>
                </p:oleObj>
              </mc:Choice>
              <mc:Fallback>
                <p:oleObj name="Equation" r:id="rId3" imgW="34036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14800"/>
                        <a:ext cx="5410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Rectangle 3">
            <a:extLst>
              <a:ext uri="{FF2B5EF4-FFF2-40B4-BE49-F238E27FC236}">
                <a16:creationId xmlns:a16="http://schemas.microsoft.com/office/drawing/2014/main" id="{E5026FC3-B4DE-470E-9E1C-5C26C8206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C404142-FCA4-449C-A5B2-A5E5B82E2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Theories of </a:t>
            </a:r>
            <a:br>
              <a:rPr lang="en-US" altLang="en-US" b="1"/>
            </a:br>
            <a:r>
              <a:rPr lang="en-US" altLang="en-US" b="1"/>
              <a:t>Interest Rate Structure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41FD4741-FD6B-477E-8426-4056D594D2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Expectations theory</a:t>
            </a:r>
          </a:p>
          <a:p>
            <a:pPr eaLnBrk="1" hangingPunct="1"/>
            <a:r>
              <a:rPr lang="en-US" altLang="en-US"/>
              <a:t>Liquidity preference theory</a:t>
            </a:r>
          </a:p>
          <a:p>
            <a:pPr eaLnBrk="1" hangingPunct="1"/>
            <a:r>
              <a:rPr lang="en-US" altLang="en-US"/>
              <a:t>Inflation premium theory</a:t>
            </a:r>
          </a:p>
        </p:txBody>
      </p:sp>
      <p:sp>
        <p:nvSpPr>
          <p:cNvPr id="61444" name="Slide Number Placeholder 5">
            <a:extLst>
              <a:ext uri="{FF2B5EF4-FFF2-40B4-BE49-F238E27FC236}">
                <a16:creationId xmlns:a16="http://schemas.microsoft.com/office/drawing/2014/main" id="{73046E16-A092-4331-9AC6-14BD144D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3350B3-25F4-440B-B718-D0451547A6D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bldLvl="2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438C0AB-92A0-498A-8A9A-242FC7A03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Expectations Theory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E8FDD533-D241-4D74-A35A-59F7F414C0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According to the </a:t>
            </a:r>
            <a:r>
              <a:rPr lang="en-US" altLang="en-US" b="1" i="1"/>
              <a:t>expectations theory</a:t>
            </a:r>
            <a:r>
              <a:rPr lang="en-US" altLang="en-US"/>
              <a:t> of interest rates, investment opportunities with different time horizons should yield the same return:</a:t>
            </a:r>
          </a:p>
        </p:txBody>
      </p:sp>
      <p:sp>
        <p:nvSpPr>
          <p:cNvPr id="62468" name="Slide Number Placeholder 5">
            <a:extLst>
              <a:ext uri="{FF2B5EF4-FFF2-40B4-BE49-F238E27FC236}">
                <a16:creationId xmlns:a16="http://schemas.microsoft.com/office/drawing/2014/main" id="{7E0378BE-3B5F-4AE6-9ADC-6E8F02C7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83C1B4-168A-43A1-861F-0E26561BD3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400"/>
          </a:p>
        </p:txBody>
      </p:sp>
      <p:graphicFrame>
        <p:nvGraphicFramePr>
          <p:cNvPr id="130052" name="Object 4">
            <a:extLst>
              <a:ext uri="{FF2B5EF4-FFF2-40B4-BE49-F238E27FC236}">
                <a16:creationId xmlns:a16="http://schemas.microsoft.com/office/drawing/2014/main" id="{0BC4D74E-955F-4EC3-A45C-1133DA3E57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419600"/>
          <a:ext cx="6743700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2" name="Equation" r:id="rId3" imgW="3162300" imgH="698500" progId="Equation.DSMT4">
                  <p:embed/>
                </p:oleObj>
              </mc:Choice>
              <mc:Fallback>
                <p:oleObj name="Equation" r:id="rId3" imgW="3162300" imgH="698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6743700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bldLvl="2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>
            <a:extLst>
              <a:ext uri="{FF2B5EF4-FFF2-40B4-BE49-F238E27FC236}">
                <a16:creationId xmlns:a16="http://schemas.microsoft.com/office/drawing/2014/main" id="{BD817C2E-7A62-426F-AAA3-BB8A1D6E7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Expectations Theory (cont’d)</a:t>
            </a:r>
          </a:p>
        </p:txBody>
      </p:sp>
      <p:sp>
        <p:nvSpPr>
          <p:cNvPr id="182275" name="Rectangle 1027">
            <a:extLst>
              <a:ext uri="{FF2B5EF4-FFF2-40B4-BE49-F238E27FC236}">
                <a16:creationId xmlns:a16="http://schemas.microsoft.com/office/drawing/2014/main" id="{CEF9586C-CEAB-484D-B7F4-15CE9CD795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An investor can purchase a two-year CD at a rate of 5 percent. Alternatively, the investor can purchase two consecutive one-year CDs. The current rate on a one-year CD is 4.75 percent.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According to the expectations theory, what is the expected one-year CD rate one year from now?</a:t>
            </a:r>
          </a:p>
        </p:txBody>
      </p:sp>
      <p:sp>
        <p:nvSpPr>
          <p:cNvPr id="63492" name="Slide Number Placeholder 5">
            <a:extLst>
              <a:ext uri="{FF2B5EF4-FFF2-40B4-BE49-F238E27FC236}">
                <a16:creationId xmlns:a16="http://schemas.microsoft.com/office/drawing/2014/main" id="{74CE8E82-DDA2-4707-B346-28738749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FC1BA0-2354-4BE8-9EF3-D964B041A5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411A8B7-CE01-4C35-96F6-D43754C7C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Pure Discount Bonds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1762C67-2CB2-4F05-81A4-01825EDD1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Information needed for valuing pure discount bonds: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Time to maturity (</a:t>
            </a:r>
            <a:r>
              <a:rPr lang="en-US" altLang="en-US" sz="2400" i="1"/>
              <a:t>T</a:t>
            </a:r>
            <a:r>
              <a:rPr lang="en-US" altLang="en-US" sz="2400"/>
              <a:t>) = Maturity 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Face value (</a:t>
            </a:r>
            <a:r>
              <a:rPr lang="en-US" altLang="en-US" sz="2400" i="1"/>
              <a:t>F</a:t>
            </a:r>
            <a:r>
              <a:rPr lang="en-US" altLang="en-US" sz="240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Discount rate (</a:t>
            </a:r>
            <a:r>
              <a:rPr lang="en-US" altLang="en-US" sz="2400" i="1"/>
              <a:t>R</a:t>
            </a:r>
            <a:r>
              <a:rPr lang="en-US" altLang="en-US" sz="24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F48CDAFE-182F-4648-8AE0-6C10D3220C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8688" y="5245100"/>
          <a:ext cx="266541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3" imgW="962146" imgH="400050" progId="Equation.3">
                  <p:embed/>
                </p:oleObj>
              </mc:Choice>
              <mc:Fallback>
                <p:oleObj name="Equation" r:id="rId3" imgW="962146" imgH="40005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5245100"/>
                        <a:ext cx="2665412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>
            <a:extLst>
              <a:ext uri="{FF2B5EF4-FFF2-40B4-BE49-F238E27FC236}">
                <a16:creationId xmlns:a16="http://schemas.microsoft.com/office/drawing/2014/main" id="{AA90C96A-A0E3-4FF8-997C-7279CCBF4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SzPct val="90000"/>
              <a:buFont typeface="Symbol" panose="05050102010706020507" pitchFamily="18" charset="2"/>
              <a:buNone/>
            </a:pPr>
            <a:r>
              <a:rPr lang="en-US" altLang="en-US" sz="2500">
                <a:latin typeface="Times New Roman" panose="02020603050405020304" pitchFamily="18" charset="0"/>
              </a:rPr>
              <a:t>Price of a pure discount bond at time 0: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9297883-3DEA-4158-8C2F-DA41E8E907B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00400"/>
            <a:ext cx="7313613" cy="1425575"/>
            <a:chOff x="721" y="1920"/>
            <a:chExt cx="4607" cy="898"/>
          </a:xfrm>
        </p:grpSpPr>
        <p:sp>
          <p:nvSpPr>
            <p:cNvPr id="9223" name="Text Box 7">
              <a:extLst>
                <a:ext uri="{FF2B5EF4-FFF2-40B4-BE49-F238E27FC236}">
                  <a16:creationId xmlns:a16="http://schemas.microsoft.com/office/drawing/2014/main" id="{BE172147-607F-45DB-B846-2340EDB62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496"/>
              <a:ext cx="17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Book Antiqua" panose="02040602050305030304" pitchFamily="18" charset="0"/>
              </a:endParaRPr>
            </a:p>
          </p:txBody>
        </p:sp>
        <p:sp>
          <p:nvSpPr>
            <p:cNvPr id="9224" name="Line 8">
              <a:extLst>
                <a:ext uri="{FF2B5EF4-FFF2-40B4-BE49-F238E27FC236}">
                  <a16:creationId xmlns:a16="http://schemas.microsoft.com/office/drawing/2014/main" id="{E846F000-E32E-486C-9DF6-9D56F04D2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393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">
              <a:extLst>
                <a:ext uri="{FF2B5EF4-FFF2-40B4-BE49-F238E27FC236}">
                  <a16:creationId xmlns:a16="http://schemas.microsoft.com/office/drawing/2014/main" id="{3E0D03E2-ACA1-4B80-AD6C-13979574F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393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6" name="Object 10">
              <a:extLst>
                <a:ext uri="{FF2B5EF4-FFF2-40B4-BE49-F238E27FC236}">
                  <a16:creationId xmlns:a16="http://schemas.microsoft.com/office/drawing/2014/main" id="{3DF49B29-EC95-4F5E-88D8-540F5496B6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" y="2337"/>
            <a:ext cx="260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5" name="Equation" r:id="rId5" imgW="152255" imgH="47641" progId="Equation.3">
                    <p:embed/>
                  </p:oleObj>
                </mc:Choice>
                <mc:Fallback>
                  <p:oleObj name="Equation" r:id="rId5" imgW="152255" imgH="47641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337"/>
                          <a:ext cx="260" cy="1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7" name="Line 11">
              <a:extLst>
                <a:ext uri="{FF2B5EF4-FFF2-40B4-BE49-F238E27FC236}">
                  <a16:creationId xmlns:a16="http://schemas.microsoft.com/office/drawing/2014/main" id="{A11C95FA-D5A1-4B51-858F-C60220222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8" name="Object 12">
              <a:extLst>
                <a:ext uri="{FF2B5EF4-FFF2-40B4-BE49-F238E27FC236}">
                  <a16:creationId xmlns:a16="http://schemas.microsoft.com/office/drawing/2014/main" id="{1E9F96C8-0A2D-4254-9866-8CBCFF8FEC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1" y="2618"/>
            <a:ext cx="14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6" name="Equation" r:id="rId7" imgW="95202" imgH="152384" progId="Equation.3">
                    <p:embed/>
                  </p:oleObj>
                </mc:Choice>
                <mc:Fallback>
                  <p:oleObj name="Equation" r:id="rId7" imgW="95202" imgH="152384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" y="2618"/>
                          <a:ext cx="14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9" name="Object 13">
              <a:extLst>
                <a:ext uri="{FF2B5EF4-FFF2-40B4-BE49-F238E27FC236}">
                  <a16:creationId xmlns:a16="http://schemas.microsoft.com/office/drawing/2014/main" id="{25AC0EF7-F4AB-4DC1-8F19-2729F1A3FC0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03" y="1929"/>
            <a:ext cx="279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7" name="Equation" r:id="rId9" imgW="162046" imgH="152384" progId="Equation.3">
                    <p:embed/>
                  </p:oleObj>
                </mc:Choice>
                <mc:Fallback>
                  <p:oleObj name="Equation" r:id="rId9" imgW="162046" imgH="152384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3" y="1929"/>
                          <a:ext cx="279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0" name="Line 14">
              <a:extLst>
                <a:ext uri="{FF2B5EF4-FFF2-40B4-BE49-F238E27FC236}">
                  <a16:creationId xmlns:a16="http://schemas.microsoft.com/office/drawing/2014/main" id="{BCB17003-5240-40D4-BAEA-CCDEB8B6A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2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31" name="Object 15">
              <a:extLst>
                <a:ext uri="{FF2B5EF4-FFF2-40B4-BE49-F238E27FC236}">
                  <a16:creationId xmlns:a16="http://schemas.microsoft.com/office/drawing/2014/main" id="{ED32C1DC-79EE-4A0C-A844-AF6ADFD945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93" y="2625"/>
            <a:ext cx="10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8" name="Equation" r:id="rId11" imgW="57054" imgH="133463" progId="Equation.3">
                    <p:embed/>
                  </p:oleObj>
                </mc:Choice>
                <mc:Fallback>
                  <p:oleObj name="Equation" r:id="rId11" imgW="57054" imgH="133463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3" y="2625"/>
                          <a:ext cx="10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2" name="Object 16">
              <a:extLst>
                <a:ext uri="{FF2B5EF4-FFF2-40B4-BE49-F238E27FC236}">
                  <a16:creationId xmlns:a16="http://schemas.microsoft.com/office/drawing/2014/main" id="{7F1465AB-074C-4DFD-971A-2E6D254C5D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0" y="1922"/>
            <a:ext cx="280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9" name="Equation" r:id="rId13" imgW="162046" imgH="152384" progId="Equation.3">
                    <p:embed/>
                  </p:oleObj>
                </mc:Choice>
                <mc:Fallback>
                  <p:oleObj name="Equation" r:id="rId13" imgW="162046" imgH="152384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0" y="1922"/>
                          <a:ext cx="280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3" name="Line 17">
              <a:extLst>
                <a:ext uri="{FF2B5EF4-FFF2-40B4-BE49-F238E27FC236}">
                  <a16:creationId xmlns:a16="http://schemas.microsoft.com/office/drawing/2014/main" id="{42474A18-47E0-4DA5-A2C5-26E682C18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0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34" name="Object 18">
              <a:extLst>
                <a:ext uri="{FF2B5EF4-FFF2-40B4-BE49-F238E27FC236}">
                  <a16:creationId xmlns:a16="http://schemas.microsoft.com/office/drawing/2014/main" id="{E64503A3-6B3A-47F8-9461-BCE2CF9B728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5" y="2614"/>
            <a:ext cx="150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0" name="Equation" r:id="rId15" imgW="95202" imgH="133463" progId="Equation.3">
                    <p:embed/>
                  </p:oleObj>
                </mc:Choice>
                <mc:Fallback>
                  <p:oleObj name="Equation" r:id="rId15" imgW="95202" imgH="133463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" y="2614"/>
                          <a:ext cx="150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5" name="Object 19">
              <a:extLst>
                <a:ext uri="{FF2B5EF4-FFF2-40B4-BE49-F238E27FC236}">
                  <a16:creationId xmlns:a16="http://schemas.microsoft.com/office/drawing/2014/main" id="{72F548E5-5882-49DF-80B0-1ABD4D9D91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98" y="1920"/>
            <a:ext cx="279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1" name="Equation" r:id="rId17" imgW="162046" imgH="152384" progId="Equation.3">
                    <p:embed/>
                  </p:oleObj>
                </mc:Choice>
                <mc:Fallback>
                  <p:oleObj name="Equation" r:id="rId17" imgW="162046" imgH="152384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8" y="1920"/>
                          <a:ext cx="279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6" name="Line 20">
              <a:extLst>
                <a:ext uri="{FF2B5EF4-FFF2-40B4-BE49-F238E27FC236}">
                  <a16:creationId xmlns:a16="http://schemas.microsoft.com/office/drawing/2014/main" id="{3B82C54E-C1CB-449C-8F2F-20805C0787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37" name="Object 21">
              <a:extLst>
                <a:ext uri="{FF2B5EF4-FFF2-40B4-BE49-F238E27FC236}">
                  <a16:creationId xmlns:a16="http://schemas.microsoft.com/office/drawing/2014/main" id="{49532E9B-ECC6-4F57-A3D0-82095CD5AF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9" y="2625"/>
            <a:ext cx="357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2" name="Equation" r:id="rId19" imgW="285605" imgH="133463" progId="Equation.3">
                    <p:embed/>
                  </p:oleObj>
                </mc:Choice>
                <mc:Fallback>
                  <p:oleObj name="Equation" r:id="rId19" imgW="285605" imgH="133463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9" y="2625"/>
                          <a:ext cx="357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38" name="Group 22">
              <a:extLst>
                <a:ext uri="{FF2B5EF4-FFF2-40B4-BE49-F238E27FC236}">
                  <a16:creationId xmlns:a16="http://schemas.microsoft.com/office/drawing/2014/main" id="{5DBF605F-7DE0-4E53-9AF1-F92ED1BD7E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2" y="1950"/>
              <a:ext cx="354" cy="860"/>
              <a:chOff x="4822" y="1950"/>
              <a:chExt cx="354" cy="860"/>
            </a:xfrm>
          </p:grpSpPr>
          <p:graphicFrame>
            <p:nvGraphicFramePr>
              <p:cNvPr id="9239" name="Object 23">
                <a:extLst>
                  <a:ext uri="{FF2B5EF4-FFF2-40B4-BE49-F238E27FC236}">
                    <a16:creationId xmlns:a16="http://schemas.microsoft.com/office/drawing/2014/main" id="{DEE890AE-3062-4F95-9C3F-000B0803A15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822" y="1950"/>
              <a:ext cx="354" cy="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73" name="Equation" r:id="rId21" imgW="209646" imgH="152384" progId="Equation.3">
                      <p:embed/>
                    </p:oleObj>
                  </mc:Choice>
                  <mc:Fallback>
                    <p:oleObj name="Equation" r:id="rId21" imgW="209646" imgH="152384" progId="Equation.3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22" y="1950"/>
                            <a:ext cx="354" cy="2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0" name="Line 24">
                <a:extLst>
                  <a:ext uri="{FF2B5EF4-FFF2-40B4-BE49-F238E27FC236}">
                    <a16:creationId xmlns:a16="http://schemas.microsoft.com/office/drawing/2014/main" id="{9C6A4767-4748-46DA-9CA2-F787FCA883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9241" name="Object 25">
                <a:extLst>
                  <a:ext uri="{FF2B5EF4-FFF2-40B4-BE49-F238E27FC236}">
                    <a16:creationId xmlns:a16="http://schemas.microsoft.com/office/drawing/2014/main" id="{4BA09611-F340-4A03-9C2B-50C209867C8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909" y="2614"/>
              <a:ext cx="166" cy="1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74" name="Equation" r:id="rId23" imgW="114445" imgH="133463" progId="Equation.3">
                      <p:embed/>
                    </p:oleObj>
                  </mc:Choice>
                  <mc:Fallback>
                    <p:oleObj name="Equation" r:id="rId23" imgW="114445" imgH="133463" progId="Equation.3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09" y="2614"/>
                            <a:ext cx="166" cy="1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8607490-3E1D-4AE0-986F-0E0DDFCCB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Expectations Theory (cont’d)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435F7A63-B1B1-41BB-AE38-25594381C5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 (cont’d)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 u="sng"/>
              <a:t>Solution:</a:t>
            </a:r>
          </a:p>
        </p:txBody>
      </p:sp>
      <p:sp>
        <p:nvSpPr>
          <p:cNvPr id="64516" name="Slide Number Placeholder 5">
            <a:extLst>
              <a:ext uri="{FF2B5EF4-FFF2-40B4-BE49-F238E27FC236}">
                <a16:creationId xmlns:a16="http://schemas.microsoft.com/office/drawing/2014/main" id="{261C9299-1411-42DA-BD79-924FB6B2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E2A751-E3AA-429C-8B89-DF5736959DD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400"/>
          </a:p>
        </p:txBody>
      </p:sp>
      <p:graphicFrame>
        <p:nvGraphicFramePr>
          <p:cNvPr id="183300" name="Object 4">
            <a:extLst>
              <a:ext uri="{FF2B5EF4-FFF2-40B4-BE49-F238E27FC236}">
                <a16:creationId xmlns:a16="http://schemas.microsoft.com/office/drawing/2014/main" id="{1474994C-92ED-4E07-98E2-A3522C286A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276600"/>
          <a:ext cx="4000500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Equation" r:id="rId3" imgW="1625600" imgH="1168400" progId="Equation.DSMT4">
                  <p:embed/>
                </p:oleObj>
              </mc:Choice>
              <mc:Fallback>
                <p:oleObj name="Equation" r:id="rId3" imgW="1625600" imgH="116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76600"/>
                        <a:ext cx="4000500" cy="287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bldLvl="2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8BE2475-A45A-4B96-AE2F-249440753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Liquidity Preference Theory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2BE64955-D581-4C76-A918-DD20A212EB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Proponents of the </a:t>
            </a:r>
            <a:r>
              <a:rPr lang="en-US" altLang="en-US" b="1" i="1"/>
              <a:t>liquidity preference theory</a:t>
            </a:r>
            <a:r>
              <a:rPr lang="en-US" altLang="en-US"/>
              <a:t> believe that, in general: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Investors prefer to invest short term rather than long 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Borrowers must entice lenders to lengthen their investment horizon by paying a premium for long-term money (the liquidity premium)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Under this theory, forward rates are higher than the expected interest rate in a year</a:t>
            </a:r>
          </a:p>
        </p:txBody>
      </p:sp>
      <p:sp>
        <p:nvSpPr>
          <p:cNvPr id="65540" name="Slide Number Placeholder 5">
            <a:extLst>
              <a:ext uri="{FF2B5EF4-FFF2-40B4-BE49-F238E27FC236}">
                <a16:creationId xmlns:a16="http://schemas.microsoft.com/office/drawing/2014/main" id="{222761EB-9214-45BA-9F58-D8E48995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473962-DFEA-4D10-8570-5F19A6744A2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bldLvl="2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4EBFF825-FC43-4A8F-9AFA-4AD05344C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Inflation Premium Theory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6D90CFC-ACCA-4674-915A-DDCBE53C30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 i="1"/>
              <a:t>inflation premium theory</a:t>
            </a:r>
            <a:r>
              <a:rPr lang="en-US" altLang="en-US"/>
              <a:t> states that risk comes from the uncertainty associated with future inflation rates</a:t>
            </a:r>
          </a:p>
          <a:p>
            <a:pPr eaLnBrk="1" hangingPunct="1"/>
            <a:r>
              <a:rPr lang="en-US" altLang="en-US"/>
              <a:t>Investors who commit funds for long periods are bearing more purchasing power risk than short-term investors</a:t>
            </a:r>
          </a:p>
          <a:p>
            <a:pPr lvl="1" eaLnBrk="1" hangingPunct="1"/>
            <a:r>
              <a:rPr lang="en-US" altLang="en-US"/>
              <a:t>More inflation risk means longer-term investment will carry a higher yield</a:t>
            </a:r>
          </a:p>
        </p:txBody>
      </p:sp>
      <p:sp>
        <p:nvSpPr>
          <p:cNvPr id="66564" name="Slide Number Placeholder 5">
            <a:extLst>
              <a:ext uri="{FF2B5EF4-FFF2-40B4-BE49-F238E27FC236}">
                <a16:creationId xmlns:a16="http://schemas.microsoft.com/office/drawing/2014/main" id="{4B500469-09D1-4FB8-BE34-F5B96A98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CB3B08-3916-4C8B-A722-7940AC0873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2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700202A-1C43-4D25-8DD7-3F37F1E71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Spot Rates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A5DF0389-B975-4DD6-8D02-8AF39CEB32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/>
              <a:t>Spot rates</a:t>
            </a:r>
            <a:r>
              <a:rPr lang="en-US" altLang="en-US"/>
              <a:t>:</a:t>
            </a:r>
          </a:p>
          <a:p>
            <a:pPr lvl="1" eaLnBrk="1" hangingPunct="1"/>
            <a:r>
              <a:rPr lang="en-US" altLang="en-US"/>
              <a:t>Are the yields to maturity of a zero coupon security</a:t>
            </a:r>
          </a:p>
          <a:p>
            <a:pPr lvl="1" eaLnBrk="1" hangingPunct="1"/>
            <a:r>
              <a:rPr lang="en-US" altLang="en-US"/>
              <a:t>Are used by the market to value bonds</a:t>
            </a:r>
          </a:p>
          <a:p>
            <a:pPr lvl="2" eaLnBrk="1" hangingPunct="1"/>
            <a:r>
              <a:rPr lang="en-US" altLang="en-US"/>
              <a:t>The yield to maturity is calculated only after learning the bond price</a:t>
            </a:r>
          </a:p>
          <a:p>
            <a:pPr lvl="2" eaLnBrk="1" hangingPunct="1"/>
            <a:r>
              <a:rPr lang="en-US" altLang="en-US"/>
              <a:t>The yield to maturity is an average of the various spot rates over a security’s life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67588" name="Slide Number Placeholder 5">
            <a:extLst>
              <a:ext uri="{FF2B5EF4-FFF2-40B4-BE49-F238E27FC236}">
                <a16:creationId xmlns:a16="http://schemas.microsoft.com/office/drawing/2014/main" id="{9CB28006-AF2D-46BA-AAAC-7626FF43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52EB82-094F-43A4-BDBE-652273BEFA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2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>
            <a:extLst>
              <a:ext uri="{FF2B5EF4-FFF2-40B4-BE49-F238E27FC236}">
                <a16:creationId xmlns:a16="http://schemas.microsoft.com/office/drawing/2014/main" id="{E8749D2B-F8F5-47AD-B669-305B3A6CA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Spot Rates (cont’d)</a:t>
            </a:r>
          </a:p>
        </p:txBody>
      </p:sp>
      <p:sp>
        <p:nvSpPr>
          <p:cNvPr id="68611" name="Slide Number Placeholder 5">
            <a:extLst>
              <a:ext uri="{FF2B5EF4-FFF2-40B4-BE49-F238E27FC236}">
                <a16:creationId xmlns:a16="http://schemas.microsoft.com/office/drawing/2014/main" id="{C1C57561-0B87-47FD-80D3-5B0AA9382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9DAD0C-6C1B-4FA9-864A-00B8C6C5955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400"/>
          </a:p>
        </p:txBody>
      </p:sp>
      <p:sp>
        <p:nvSpPr>
          <p:cNvPr id="68612" name="Line 1028">
            <a:extLst>
              <a:ext uri="{FF2B5EF4-FFF2-40B4-BE49-F238E27FC236}">
                <a16:creationId xmlns:a16="http://schemas.microsoft.com/office/drawing/2014/main" id="{CB889707-72A5-41CF-8E7C-33875AEAC1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4384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13" name="Line 1029">
            <a:extLst>
              <a:ext uri="{FF2B5EF4-FFF2-40B4-BE49-F238E27FC236}">
                <a16:creationId xmlns:a16="http://schemas.microsoft.com/office/drawing/2014/main" id="{DAB7E152-6D7F-471C-9E24-F8844DBC7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4864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26" name="Line 1030">
            <a:extLst>
              <a:ext uri="{FF2B5EF4-FFF2-40B4-BE49-F238E27FC236}">
                <a16:creationId xmlns:a16="http://schemas.microsoft.com/office/drawing/2014/main" id="{E7236BE1-BB1A-4FB1-94CF-47C7DE875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86200"/>
            <a:ext cx="3505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27" name="Arc 1031">
            <a:extLst>
              <a:ext uri="{FF2B5EF4-FFF2-40B4-BE49-F238E27FC236}">
                <a16:creationId xmlns:a16="http://schemas.microsoft.com/office/drawing/2014/main" id="{3239FA38-2D6D-4A94-9732-064A7461C5CE}"/>
              </a:ext>
            </a:extLst>
          </p:cNvPr>
          <p:cNvSpPr>
            <a:spLocks/>
          </p:cNvSpPr>
          <p:nvPr/>
        </p:nvSpPr>
        <p:spPr bwMode="auto">
          <a:xfrm flipH="1">
            <a:off x="2819400" y="3276600"/>
            <a:ext cx="2895600" cy="1371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Text Box 1032">
            <a:extLst>
              <a:ext uri="{FF2B5EF4-FFF2-40B4-BE49-F238E27FC236}">
                <a16:creationId xmlns:a16="http://schemas.microsoft.com/office/drawing/2014/main" id="{0826FE39-5830-4689-8084-45435E5CE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7432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Spot Rate Curve</a:t>
            </a:r>
          </a:p>
        </p:txBody>
      </p:sp>
      <p:sp>
        <p:nvSpPr>
          <p:cNvPr id="68617" name="Text Box 1035">
            <a:extLst>
              <a:ext uri="{FF2B5EF4-FFF2-40B4-BE49-F238E27FC236}">
                <a16:creationId xmlns:a16="http://schemas.microsoft.com/office/drawing/2014/main" id="{92D71C61-4E9D-4F68-A93B-4F51C97E9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927475"/>
            <a:ext cx="231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Yield to Maturity</a:t>
            </a:r>
          </a:p>
        </p:txBody>
      </p:sp>
      <p:sp>
        <p:nvSpPr>
          <p:cNvPr id="68618" name="Text Box 1036">
            <a:extLst>
              <a:ext uri="{FF2B5EF4-FFF2-40B4-BE49-F238E27FC236}">
                <a16:creationId xmlns:a16="http://schemas.microsoft.com/office/drawing/2014/main" id="{D42DA2CB-88F3-470B-8DDA-EC6F0B79B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2820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Time Until the Cash Flow</a:t>
            </a:r>
          </a:p>
        </p:txBody>
      </p:sp>
      <p:sp>
        <p:nvSpPr>
          <p:cNvPr id="68619" name="Text Box 1037">
            <a:extLst>
              <a:ext uri="{FF2B5EF4-FFF2-40B4-BE49-F238E27FC236}">
                <a16:creationId xmlns:a16="http://schemas.microsoft.com/office/drawing/2014/main" id="{E35069D2-67DD-4482-BEC7-8099CDCAFC4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436688" y="3744912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Interest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E782A737-45C2-4E04-8EB2-689EE09B3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Spot Rates (cont’d)</a:t>
            </a:r>
          </a:p>
        </p:txBody>
      </p:sp>
      <p:sp>
        <p:nvSpPr>
          <p:cNvPr id="185347" name="Rectangle 1027">
            <a:extLst>
              <a:ext uri="{FF2B5EF4-FFF2-40B4-BE49-F238E27FC236}">
                <a16:creationId xmlns:a16="http://schemas.microsoft.com/office/drawing/2014/main" id="{10E665F9-8FEC-4CBA-A7BD-7D37CC5127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A six-month T-bill currently has a yield of 3.00%. A one-year T-note with a 4.20% coupon sells for 102. 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Use bootstrapping to find the spot rate six months from now.</a:t>
            </a:r>
          </a:p>
        </p:txBody>
      </p:sp>
      <p:sp>
        <p:nvSpPr>
          <p:cNvPr id="69636" name="Slide Number Placeholder 5">
            <a:extLst>
              <a:ext uri="{FF2B5EF4-FFF2-40B4-BE49-F238E27FC236}">
                <a16:creationId xmlns:a16="http://schemas.microsoft.com/office/drawing/2014/main" id="{45AC2956-C2DD-4FE4-A2E9-4B479FB69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C29417-D89A-4464-ABC5-0AEF36FC2F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bldLvl="2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>
            <a:extLst>
              <a:ext uri="{FF2B5EF4-FFF2-40B4-BE49-F238E27FC236}">
                <a16:creationId xmlns:a16="http://schemas.microsoft.com/office/drawing/2014/main" id="{6971040C-4EFA-4818-BAD4-E308AE9E3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Spot Rates (cont’d)</a:t>
            </a:r>
          </a:p>
        </p:txBody>
      </p:sp>
      <p:sp>
        <p:nvSpPr>
          <p:cNvPr id="186371" name="Rectangle 1027">
            <a:extLst>
              <a:ext uri="{FF2B5EF4-FFF2-40B4-BE49-F238E27FC236}">
                <a16:creationId xmlns:a16="http://schemas.microsoft.com/office/drawing/2014/main" id="{D2E8FD59-F1CC-45C8-8588-09F08F0C7D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 (cont’d)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 u="sng"/>
              <a:t>Solution:</a:t>
            </a:r>
            <a:r>
              <a:rPr lang="en-US" altLang="en-US" sz="2400" b="1"/>
              <a:t> Use the T-bill rate as the spot rate for the first six months in the valuation equation for the T-note: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</p:txBody>
      </p:sp>
      <p:sp>
        <p:nvSpPr>
          <p:cNvPr id="70660" name="Slide Number Placeholder 5">
            <a:extLst>
              <a:ext uri="{FF2B5EF4-FFF2-40B4-BE49-F238E27FC236}">
                <a16:creationId xmlns:a16="http://schemas.microsoft.com/office/drawing/2014/main" id="{7CB8A846-0D09-4A57-8997-90F4E91F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DC2125-2ED7-4DB6-9C11-7D84BBA1B9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400"/>
          </a:p>
        </p:txBody>
      </p:sp>
      <p:graphicFrame>
        <p:nvGraphicFramePr>
          <p:cNvPr id="186372" name="Object 1028">
            <a:extLst>
              <a:ext uri="{FF2B5EF4-FFF2-40B4-BE49-F238E27FC236}">
                <a16:creationId xmlns:a16="http://schemas.microsoft.com/office/drawing/2014/main" id="{1B97556A-FF8B-4917-A1AE-F91E121BA8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733800"/>
          <a:ext cx="424180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Equation" r:id="rId3" imgW="2260600" imgH="1371600" progId="Equation.DSMT4">
                  <p:embed/>
                </p:oleObj>
              </mc:Choice>
              <mc:Fallback>
                <p:oleObj name="Equation" r:id="rId3" imgW="2260600" imgH="1371600" progId="Equation.DSMT4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424180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bldLvl="2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3ACBCF69-447F-446C-94A6-F6DA99AA8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Conversion Feature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4A2E4D94-3412-4A04-9DB4-8199A1CAE7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Convertible bonds give their owners the right to exchange the bonds for a pre-specified amount or shares of stock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 b="1" i="1"/>
              <a:t>conversion ratio</a:t>
            </a:r>
            <a:r>
              <a:rPr lang="en-US" altLang="en-US" sz="2800"/>
              <a:t> measures the number of shares the bondholder receives when the bond is converted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par value divided by the conversion ratio is the </a:t>
            </a:r>
            <a:r>
              <a:rPr lang="en-US" altLang="en-US" sz="2400" b="1" i="1"/>
              <a:t>conversion price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current stock price multiplied by the conversion ratio is the </a:t>
            </a:r>
            <a:r>
              <a:rPr lang="en-US" altLang="en-US" sz="2400" b="1" i="1"/>
              <a:t>conversion value</a:t>
            </a:r>
          </a:p>
        </p:txBody>
      </p:sp>
      <p:sp>
        <p:nvSpPr>
          <p:cNvPr id="71684" name="Slide Number Placeholder 5">
            <a:extLst>
              <a:ext uri="{FF2B5EF4-FFF2-40B4-BE49-F238E27FC236}">
                <a16:creationId xmlns:a16="http://schemas.microsoft.com/office/drawing/2014/main" id="{D4CF6145-0999-41DC-B682-476E9B429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3A1E82-5CC7-450F-872C-539321DA7D2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bldLvl="2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D4594C44-35E7-4CD4-AB58-A9D675093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Conversion </a:t>
            </a:r>
            <a:br>
              <a:rPr lang="en-US" altLang="en-US" b="1"/>
            </a:br>
            <a:r>
              <a:rPr lang="en-US" altLang="en-US" b="1"/>
              <a:t>Feature (cont’d)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E3C8A615-4B40-4C89-84B4-F447E5DE0D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market price of a bond can never be less than its conversion value</a:t>
            </a:r>
          </a:p>
          <a:p>
            <a:pPr eaLnBrk="1" hangingPunct="1"/>
            <a:r>
              <a:rPr lang="en-US" altLang="en-US" sz="2800"/>
              <a:t>The difference between the bond price and the conversion value is the </a:t>
            </a:r>
            <a:r>
              <a:rPr lang="en-US" altLang="en-US" sz="2800" b="1" i="1"/>
              <a:t>premium over conversion value</a:t>
            </a:r>
          </a:p>
          <a:p>
            <a:pPr lvl="1" eaLnBrk="1" hangingPunct="1"/>
            <a:r>
              <a:rPr lang="en-US" altLang="en-US" sz="2400"/>
              <a:t>Reflects the potential for future increases in the common stock price</a:t>
            </a:r>
          </a:p>
          <a:p>
            <a:pPr eaLnBrk="1" hangingPunct="1"/>
            <a:r>
              <a:rPr lang="en-US" altLang="en-US" sz="2800"/>
              <a:t>Mandatory convertibles convert automatically into common stock after three or four years</a:t>
            </a:r>
          </a:p>
        </p:txBody>
      </p:sp>
      <p:sp>
        <p:nvSpPr>
          <p:cNvPr id="72708" name="Slide Number Placeholder 5">
            <a:extLst>
              <a:ext uri="{FF2B5EF4-FFF2-40B4-BE49-F238E27FC236}">
                <a16:creationId xmlns:a16="http://schemas.microsoft.com/office/drawing/2014/main" id="{0BAA9D16-4660-4B6E-A7A8-1BBEF6201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AF6EE5-4B55-4603-B0AD-88FDA8D8F9D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bldLvl="2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AA1EEDF-8C9E-4D55-8119-4766022F2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Matter of Accrued Interest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0643D6ED-3A39-4DE9-8A7E-679B721DB3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Bondholders earn interest each calendar day they hold a bond</a:t>
            </a:r>
          </a:p>
          <a:p>
            <a:pPr eaLnBrk="1" hangingPunct="1"/>
            <a:r>
              <a:rPr lang="en-US" altLang="en-US"/>
              <a:t>Firms mail interest payment checks only twice a year</a:t>
            </a:r>
          </a:p>
          <a:p>
            <a:pPr eaLnBrk="1" hangingPunct="1"/>
            <a:r>
              <a:rPr lang="en-US" altLang="en-US" b="1" i="1"/>
              <a:t>Accrued interest</a:t>
            </a:r>
            <a:r>
              <a:rPr lang="en-US" altLang="en-US"/>
              <a:t> refers to interest that has accumulated since the last interest payment date but which has not yet been paid</a:t>
            </a:r>
          </a:p>
        </p:txBody>
      </p:sp>
      <p:sp>
        <p:nvSpPr>
          <p:cNvPr id="73732" name="Slide Number Placeholder 5">
            <a:extLst>
              <a:ext uri="{FF2B5EF4-FFF2-40B4-BE49-F238E27FC236}">
                <a16:creationId xmlns:a16="http://schemas.microsoft.com/office/drawing/2014/main" id="{BA3832AF-0350-44A2-942F-13B28ABE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9B6CA0-997B-4618-BD19-7579FF61C4A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88371EC-376F-4724-8BDD-CFFBD941E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Pure Discount Bonds: Example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000C8F3-51CA-40A2-B101-555F70B03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Find the value of a 30-year zero-coupon bond with a $1,000 par value and a YTM of 6%.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CBE9FD0D-8001-4273-906B-3FD811CC29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6725" y="5168900"/>
          <a:ext cx="612775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tion" r:id="rId3" imgW="2238254" imgH="400050" progId="Equation.3">
                  <p:embed/>
                </p:oleObj>
              </mc:Choice>
              <mc:Fallback>
                <p:oleObj name="Equation" r:id="rId3" imgW="2238254" imgH="40005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5168900"/>
                        <a:ext cx="612775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id="{F0863CAD-FD6C-482C-81BE-27EF432D4EB5}"/>
              </a:ext>
            </a:extLst>
          </p:cNvPr>
          <p:cNvGrpSpPr>
            <a:grpSpLocks/>
          </p:cNvGrpSpPr>
          <p:nvPr/>
        </p:nvGrpSpPr>
        <p:grpSpPr bwMode="auto">
          <a:xfrm>
            <a:off x="1144588" y="3048000"/>
            <a:ext cx="7332662" cy="1425575"/>
            <a:chOff x="721" y="1920"/>
            <a:chExt cx="4619" cy="898"/>
          </a:xfrm>
        </p:grpSpPr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8C8BCFCA-9AC3-4EAE-AACC-75C541470E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24" y="2196"/>
              <a:ext cx="116" cy="288"/>
              <a:chOff x="-261878" y="902"/>
              <a:chExt cx="534412" cy="17242"/>
            </a:xfrm>
          </p:grpSpPr>
          <p:sp>
            <p:nvSpPr>
              <p:cNvPr id="10264" name="Text Box 7">
                <a:extLst>
                  <a:ext uri="{FF2B5EF4-FFF2-40B4-BE49-F238E27FC236}">
                    <a16:creationId xmlns:a16="http://schemas.microsoft.com/office/drawing/2014/main" id="{FEE81E85-A8A1-4997-9C07-7157B4F7AF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261878" y="902"/>
                <a:ext cx="534412" cy="17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>
                  <a:latin typeface="Book Antiqua" panose="02040602050305030304" pitchFamily="18" charset="0"/>
                </a:endParaRPr>
              </a:p>
            </p:txBody>
          </p:sp>
          <p:sp>
            <p:nvSpPr>
              <p:cNvPr id="10265" name="Line 8">
                <a:extLst>
                  <a:ext uri="{FF2B5EF4-FFF2-40B4-BE49-F238E27FC236}">
                    <a16:creationId xmlns:a16="http://schemas.microsoft.com/office/drawing/2014/main" id="{EFEC690C-0170-4DD2-B4CD-BE8A3AC88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2393"/>
                <a:ext cx="19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Line 9">
                <a:extLst>
                  <a:ext uri="{FF2B5EF4-FFF2-40B4-BE49-F238E27FC236}">
                    <a16:creationId xmlns:a16="http://schemas.microsoft.com/office/drawing/2014/main" id="{090009FB-56DE-40C3-B59A-669D6A12D1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2393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67" name="Object 10">
                <a:extLst>
                  <a:ext uri="{FF2B5EF4-FFF2-40B4-BE49-F238E27FC236}">
                    <a16:creationId xmlns:a16="http://schemas.microsoft.com/office/drawing/2014/main" id="{93852A37-BC22-4D16-8216-71CB2E58E33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28" y="2337"/>
              <a:ext cx="260" cy="1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5" name="Equation" r:id="rId5" imgW="152255" imgH="47641" progId="Equation.3">
                      <p:embed/>
                    </p:oleObj>
                  </mc:Choice>
                  <mc:Fallback>
                    <p:oleObj name="Equation" r:id="rId5" imgW="152255" imgH="47641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2337"/>
                            <a:ext cx="260" cy="1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68" name="Line 11">
                <a:extLst>
                  <a:ext uri="{FF2B5EF4-FFF2-40B4-BE49-F238E27FC236}">
                    <a16:creationId xmlns:a16="http://schemas.microsoft.com/office/drawing/2014/main" id="{975D4D83-4F86-4811-8617-569FBF7E18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69" name="Object 12">
                <a:extLst>
                  <a:ext uri="{FF2B5EF4-FFF2-40B4-BE49-F238E27FC236}">
                    <a16:creationId xmlns:a16="http://schemas.microsoft.com/office/drawing/2014/main" id="{A6347C3B-B9C9-4455-8552-68CDF0E650D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721" y="2618"/>
              <a:ext cx="142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6" name="Equation" r:id="rId7" imgW="95202" imgH="152384" progId="Equation.3">
                      <p:embed/>
                    </p:oleObj>
                  </mc:Choice>
                  <mc:Fallback>
                    <p:oleObj name="Equation" r:id="rId7" imgW="95202" imgH="152384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1" y="2618"/>
                            <a:ext cx="142" cy="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70" name="Object 13">
                <a:extLst>
                  <a:ext uri="{FF2B5EF4-FFF2-40B4-BE49-F238E27FC236}">
                    <a16:creationId xmlns:a16="http://schemas.microsoft.com/office/drawing/2014/main" id="{1B193F41-E8DA-4D41-AAA4-DD6CFA05E01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403" y="1929"/>
              <a:ext cx="279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7" name="Equation" r:id="rId9" imgW="162046" imgH="152384" progId="Equation.3">
                      <p:embed/>
                    </p:oleObj>
                  </mc:Choice>
                  <mc:Fallback>
                    <p:oleObj name="Equation" r:id="rId9" imgW="162046" imgH="152384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03" y="1929"/>
                            <a:ext cx="279" cy="2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71" name="Line 14">
                <a:extLst>
                  <a:ext uri="{FF2B5EF4-FFF2-40B4-BE49-F238E27FC236}">
                    <a16:creationId xmlns:a16="http://schemas.microsoft.com/office/drawing/2014/main" id="{28A58F0C-706D-43A2-AC86-22423A154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42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72" name="Object 15">
                <a:extLst>
                  <a:ext uri="{FF2B5EF4-FFF2-40B4-BE49-F238E27FC236}">
                    <a16:creationId xmlns:a16="http://schemas.microsoft.com/office/drawing/2014/main" id="{A61D7077-CCCA-4DE1-9E75-37E5F665FF8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493" y="2625"/>
              <a:ext cx="100" cy="1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8" name="Equation" r:id="rId11" imgW="57054" imgH="133463" progId="Equation.3">
                      <p:embed/>
                    </p:oleObj>
                  </mc:Choice>
                  <mc:Fallback>
                    <p:oleObj name="Equation" r:id="rId11" imgW="57054" imgH="133463" progId="Equation.3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3" y="2625"/>
                            <a:ext cx="100" cy="1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73" name="Object 16">
                <a:extLst>
                  <a:ext uri="{FF2B5EF4-FFF2-40B4-BE49-F238E27FC236}">
                    <a16:creationId xmlns:a16="http://schemas.microsoft.com/office/drawing/2014/main" id="{665A708F-15B6-4A4B-8E2B-9BA27120EC4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380" y="1922"/>
              <a:ext cx="280" cy="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9" name="Equation" r:id="rId13" imgW="162046" imgH="152384" progId="Equation.3">
                      <p:embed/>
                    </p:oleObj>
                  </mc:Choice>
                  <mc:Fallback>
                    <p:oleObj name="Equation" r:id="rId13" imgW="162046" imgH="152384" progId="Equation.3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80" y="1922"/>
                            <a:ext cx="280" cy="2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74" name="Line 17">
                <a:extLst>
                  <a:ext uri="{FF2B5EF4-FFF2-40B4-BE49-F238E27FC236}">
                    <a16:creationId xmlns:a16="http://schemas.microsoft.com/office/drawing/2014/main" id="{670E8F12-7454-48DE-BA0D-E84DEE2D62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0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75" name="Object 18">
                <a:extLst>
                  <a:ext uri="{FF2B5EF4-FFF2-40B4-BE49-F238E27FC236}">
                    <a16:creationId xmlns:a16="http://schemas.microsoft.com/office/drawing/2014/main" id="{4AB4B4B7-D4DB-4664-AED3-C4D74FB101F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445" y="2614"/>
              <a:ext cx="150" cy="1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0" name="Equation" r:id="rId15" imgW="95202" imgH="133463" progId="Equation.3">
                      <p:embed/>
                    </p:oleObj>
                  </mc:Choice>
                  <mc:Fallback>
                    <p:oleObj name="Equation" r:id="rId15" imgW="95202" imgH="133463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45" y="2614"/>
                            <a:ext cx="150" cy="1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76" name="Object 19">
                <a:extLst>
                  <a:ext uri="{FF2B5EF4-FFF2-40B4-BE49-F238E27FC236}">
                    <a16:creationId xmlns:a16="http://schemas.microsoft.com/office/drawing/2014/main" id="{A816939A-B268-4B5C-96D6-C3C6B59603F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598" y="1920"/>
              <a:ext cx="279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1" name="Equation" r:id="rId17" imgW="162046" imgH="152384" progId="Equation.3">
                      <p:embed/>
                    </p:oleObj>
                  </mc:Choice>
                  <mc:Fallback>
                    <p:oleObj name="Equation" r:id="rId17" imgW="162046" imgH="152384" progId="Equation.3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98" y="1920"/>
                            <a:ext cx="279" cy="2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77" name="Line 20">
                <a:extLst>
                  <a:ext uri="{FF2B5EF4-FFF2-40B4-BE49-F238E27FC236}">
                    <a16:creationId xmlns:a16="http://schemas.microsoft.com/office/drawing/2014/main" id="{1CD0147C-CF82-42D0-82F2-808703CC87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8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78" name="Object 21">
                <a:extLst>
                  <a:ext uri="{FF2B5EF4-FFF2-40B4-BE49-F238E27FC236}">
                    <a16:creationId xmlns:a16="http://schemas.microsoft.com/office/drawing/2014/main" id="{16B773C1-47EE-42BF-939E-0D373A0E981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559" y="2625"/>
              <a:ext cx="357" cy="1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2" name="Equation" r:id="rId19" imgW="171498" imgH="152384" progId="Equation.3">
                      <p:embed/>
                    </p:oleObj>
                  </mc:Choice>
                  <mc:Fallback>
                    <p:oleObj name="Equation" r:id="rId19" imgW="171498" imgH="152384" progId="Equation.3">
                      <p:embed/>
                      <p:pic>
                        <p:nvPicPr>
                          <p:cNvPr id="0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9" y="2625"/>
                            <a:ext cx="357" cy="1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79" name="Object 22">
                <a:extLst>
                  <a:ext uri="{FF2B5EF4-FFF2-40B4-BE49-F238E27FC236}">
                    <a16:creationId xmlns:a16="http://schemas.microsoft.com/office/drawing/2014/main" id="{3EE8AEA8-A201-470B-BA3D-4D5BD44F3B4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822" y="1950"/>
              <a:ext cx="354" cy="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3" name="Equation" r:id="rId21" imgW="418955" imgH="171305" progId="Equation.3">
                      <p:embed/>
                    </p:oleObj>
                  </mc:Choice>
                  <mc:Fallback>
                    <p:oleObj name="Equation" r:id="rId21" imgW="418955" imgH="171305" progId="Equation.3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22" y="1950"/>
                            <a:ext cx="354" cy="2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80" name="Line 23">
                <a:extLst>
                  <a:ext uri="{FF2B5EF4-FFF2-40B4-BE49-F238E27FC236}">
                    <a16:creationId xmlns:a16="http://schemas.microsoft.com/office/drawing/2014/main" id="{BC2A6B5E-D373-4A35-BB49-391C6376D8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81" name="Object 24">
                <a:extLst>
                  <a:ext uri="{FF2B5EF4-FFF2-40B4-BE49-F238E27FC236}">
                    <a16:creationId xmlns:a16="http://schemas.microsoft.com/office/drawing/2014/main" id="{8A72F262-96DC-4C4D-B3B3-A11FEE56C50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909" y="2614"/>
              <a:ext cx="166" cy="1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4" name="Equation" r:id="rId23" imgW="162046" imgH="152384" progId="Equation.3">
                      <p:embed/>
                    </p:oleObj>
                  </mc:Choice>
                  <mc:Fallback>
                    <p:oleObj name="Equation" r:id="rId23" imgW="162046" imgH="152384" progId="Equation.3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09" y="2614"/>
                            <a:ext cx="166" cy="1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247" name="Line 25">
              <a:extLst>
                <a:ext uri="{FF2B5EF4-FFF2-40B4-BE49-F238E27FC236}">
                  <a16:creationId xmlns:a16="http://schemas.microsoft.com/office/drawing/2014/main" id="{D8C9BC48-5AB9-4C42-B9A7-720B89A02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393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26">
              <a:extLst>
                <a:ext uri="{FF2B5EF4-FFF2-40B4-BE49-F238E27FC236}">
                  <a16:creationId xmlns:a16="http://schemas.microsoft.com/office/drawing/2014/main" id="{C3A9AB3F-8068-456D-A72A-5A44D497BC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393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9" name="Object 27">
              <a:extLst>
                <a:ext uri="{FF2B5EF4-FFF2-40B4-BE49-F238E27FC236}">
                  <a16:creationId xmlns:a16="http://schemas.microsoft.com/office/drawing/2014/main" id="{E5EAB89D-D8A8-4951-A6F2-17480E1950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" y="2337"/>
            <a:ext cx="260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5" name="Equation" r:id="rId25" imgW="152255" imgH="47641" progId="Equation.3">
                    <p:embed/>
                  </p:oleObj>
                </mc:Choice>
                <mc:Fallback>
                  <p:oleObj name="Equation" r:id="rId25" imgW="152255" imgH="47641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337"/>
                          <a:ext cx="260" cy="1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0" name="Line 28">
              <a:extLst>
                <a:ext uri="{FF2B5EF4-FFF2-40B4-BE49-F238E27FC236}">
                  <a16:creationId xmlns:a16="http://schemas.microsoft.com/office/drawing/2014/main" id="{E8691CD1-AEF9-408E-935C-FD627B0EC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51" name="Object 29">
              <a:extLst>
                <a:ext uri="{FF2B5EF4-FFF2-40B4-BE49-F238E27FC236}">
                  <a16:creationId xmlns:a16="http://schemas.microsoft.com/office/drawing/2014/main" id="{B5821CC1-3DF4-4331-A8FF-5B35268717C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1" y="2618"/>
            <a:ext cx="14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6" name="Equation" r:id="rId27" imgW="95202" imgH="152384" progId="Equation.3">
                    <p:embed/>
                  </p:oleObj>
                </mc:Choice>
                <mc:Fallback>
                  <p:oleObj name="Equation" r:id="rId27" imgW="95202" imgH="152384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" y="2618"/>
                          <a:ext cx="14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2" name="Object 30">
              <a:extLst>
                <a:ext uri="{FF2B5EF4-FFF2-40B4-BE49-F238E27FC236}">
                  <a16:creationId xmlns:a16="http://schemas.microsoft.com/office/drawing/2014/main" id="{A5F4AC66-3464-4817-96AC-225A159457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03" y="1929"/>
            <a:ext cx="279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7" name="Equation" r:id="rId29" imgW="162046" imgH="152384" progId="Equation.3">
                    <p:embed/>
                  </p:oleObj>
                </mc:Choice>
                <mc:Fallback>
                  <p:oleObj name="Equation" r:id="rId29" imgW="162046" imgH="152384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3" y="1929"/>
                          <a:ext cx="279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3" name="Line 31">
              <a:extLst>
                <a:ext uri="{FF2B5EF4-FFF2-40B4-BE49-F238E27FC236}">
                  <a16:creationId xmlns:a16="http://schemas.microsoft.com/office/drawing/2014/main" id="{C0229554-801B-4F84-AB90-A314B6DD9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2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54" name="Object 32">
              <a:extLst>
                <a:ext uri="{FF2B5EF4-FFF2-40B4-BE49-F238E27FC236}">
                  <a16:creationId xmlns:a16="http://schemas.microsoft.com/office/drawing/2014/main" id="{234FCB01-D42F-42A1-B24C-F6C61BF8D3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93" y="2625"/>
            <a:ext cx="10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8" name="Equation" r:id="rId31" imgW="57054" imgH="133463" progId="Equation.3">
                    <p:embed/>
                  </p:oleObj>
                </mc:Choice>
                <mc:Fallback>
                  <p:oleObj name="Equation" r:id="rId31" imgW="57054" imgH="133463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3" y="2625"/>
                          <a:ext cx="10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5" name="Object 33">
              <a:extLst>
                <a:ext uri="{FF2B5EF4-FFF2-40B4-BE49-F238E27FC236}">
                  <a16:creationId xmlns:a16="http://schemas.microsoft.com/office/drawing/2014/main" id="{FDCF3DFA-58F2-4510-AF60-AB9AC65D84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0" y="1922"/>
            <a:ext cx="280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9" name="Equation" r:id="rId33" imgW="162046" imgH="152384" progId="Equation.3">
                    <p:embed/>
                  </p:oleObj>
                </mc:Choice>
                <mc:Fallback>
                  <p:oleObj name="Equation" r:id="rId33" imgW="162046" imgH="152384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0" y="1922"/>
                          <a:ext cx="280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6" name="Line 34">
              <a:extLst>
                <a:ext uri="{FF2B5EF4-FFF2-40B4-BE49-F238E27FC236}">
                  <a16:creationId xmlns:a16="http://schemas.microsoft.com/office/drawing/2014/main" id="{2C04E20A-9A8F-439B-B4E0-ADAEBF1D7B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0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57" name="Object 35">
              <a:extLst>
                <a:ext uri="{FF2B5EF4-FFF2-40B4-BE49-F238E27FC236}">
                  <a16:creationId xmlns:a16="http://schemas.microsoft.com/office/drawing/2014/main" id="{24F8E03B-0277-4A96-977E-AB055B8B63F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5" y="2614"/>
            <a:ext cx="150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0" name="Equation" r:id="rId35" imgW="95202" imgH="133463" progId="Equation.3">
                    <p:embed/>
                  </p:oleObj>
                </mc:Choice>
                <mc:Fallback>
                  <p:oleObj name="Equation" r:id="rId35" imgW="95202" imgH="133463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" y="2614"/>
                          <a:ext cx="150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8" name="Object 36">
              <a:extLst>
                <a:ext uri="{FF2B5EF4-FFF2-40B4-BE49-F238E27FC236}">
                  <a16:creationId xmlns:a16="http://schemas.microsoft.com/office/drawing/2014/main" id="{3EAAA256-F73D-42B5-9F56-EA0B475C323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98" y="1920"/>
            <a:ext cx="279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1" name="Equation" r:id="rId37" imgW="162046" imgH="152384" progId="Equation.3">
                    <p:embed/>
                  </p:oleObj>
                </mc:Choice>
                <mc:Fallback>
                  <p:oleObj name="Equation" r:id="rId37" imgW="162046" imgH="152384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8" y="1920"/>
                          <a:ext cx="279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9" name="Line 37">
              <a:extLst>
                <a:ext uri="{FF2B5EF4-FFF2-40B4-BE49-F238E27FC236}">
                  <a16:creationId xmlns:a16="http://schemas.microsoft.com/office/drawing/2014/main" id="{F999DA88-34BD-4E34-BC7B-C1B9CED2BA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60" name="Object 38">
              <a:extLst>
                <a:ext uri="{FF2B5EF4-FFF2-40B4-BE49-F238E27FC236}">
                  <a16:creationId xmlns:a16="http://schemas.microsoft.com/office/drawing/2014/main" id="{29608A6F-6EB9-4BD1-B70A-D213CC9A393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23" y="2618"/>
            <a:ext cx="22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2" name="Equation" r:id="rId39" imgW="171498" imgH="152384" progId="Equation.3">
                    <p:embed/>
                  </p:oleObj>
                </mc:Choice>
                <mc:Fallback>
                  <p:oleObj name="Equation" r:id="rId39" imgW="171498" imgH="152384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3" y="2618"/>
                          <a:ext cx="22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1" name="Object 39">
              <a:extLst>
                <a:ext uri="{FF2B5EF4-FFF2-40B4-BE49-F238E27FC236}">
                  <a16:creationId xmlns:a16="http://schemas.microsoft.com/office/drawing/2014/main" id="{BF40EEA0-151F-4F87-A51E-69CF5988B0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73" y="1932"/>
            <a:ext cx="652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" name="Equation" r:id="rId41" imgW="418955" imgH="171305" progId="Equation.3">
                    <p:embed/>
                  </p:oleObj>
                </mc:Choice>
                <mc:Fallback>
                  <p:oleObj name="Equation" r:id="rId41" imgW="418955" imgH="171305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3" y="1932"/>
                          <a:ext cx="652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2" name="Line 40">
              <a:extLst>
                <a:ext uri="{FF2B5EF4-FFF2-40B4-BE49-F238E27FC236}">
                  <a16:creationId xmlns:a16="http://schemas.microsoft.com/office/drawing/2014/main" id="{8A446D18-0BFA-49A2-A9CC-E4B1349A7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63" name="Object 41">
              <a:extLst>
                <a:ext uri="{FF2B5EF4-FFF2-40B4-BE49-F238E27FC236}">
                  <a16:creationId xmlns:a16="http://schemas.microsoft.com/office/drawing/2014/main" id="{23F5E3EF-79A5-4AAA-B550-430F2AC6DF9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79" y="2607"/>
            <a:ext cx="226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4" name="Equation" r:id="rId43" imgW="162046" imgH="152384" progId="Equation.3">
                    <p:embed/>
                  </p:oleObj>
                </mc:Choice>
                <mc:Fallback>
                  <p:oleObj name="Equation" r:id="rId43" imgW="162046" imgH="152384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" y="2607"/>
                          <a:ext cx="226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>
            <a:extLst>
              <a:ext uri="{FF2B5EF4-FFF2-40B4-BE49-F238E27FC236}">
                <a16:creationId xmlns:a16="http://schemas.microsoft.com/office/drawing/2014/main" id="{181E731C-F49F-46EA-BB43-67FA91F4C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Matter of </a:t>
            </a:r>
            <a:br>
              <a:rPr lang="en-US" altLang="en-US" b="1"/>
            </a:br>
            <a:r>
              <a:rPr lang="en-US" altLang="en-US" b="1"/>
              <a:t>Accrued Interest (cont’d)</a:t>
            </a:r>
          </a:p>
        </p:txBody>
      </p:sp>
      <p:sp>
        <p:nvSpPr>
          <p:cNvPr id="188419" name="Rectangle 1027">
            <a:extLst>
              <a:ext uri="{FF2B5EF4-FFF2-40B4-BE49-F238E27FC236}">
                <a16:creationId xmlns:a16="http://schemas.microsoft.com/office/drawing/2014/main" id="{FF7BA115-4944-4264-A647-D76A10C8C1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 the end of a payment period, the issuer sends one check for the entire interest to the current bondholder</a:t>
            </a:r>
          </a:p>
          <a:p>
            <a:pPr lvl="1" eaLnBrk="1" hangingPunct="1"/>
            <a:r>
              <a:rPr lang="en-US" altLang="en-US"/>
              <a:t>The bond buyer pays the accrued interest to the seller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 bond sells receives accrued interest from the bond buyer</a:t>
            </a:r>
          </a:p>
          <a:p>
            <a:pPr eaLnBrk="1" hangingPunct="1"/>
            <a:endParaRPr lang="en-US" altLang="en-US"/>
          </a:p>
        </p:txBody>
      </p:sp>
      <p:sp>
        <p:nvSpPr>
          <p:cNvPr id="74756" name="Slide Number Placeholder 5">
            <a:extLst>
              <a:ext uri="{FF2B5EF4-FFF2-40B4-BE49-F238E27FC236}">
                <a16:creationId xmlns:a16="http://schemas.microsoft.com/office/drawing/2014/main" id="{5F4A78CD-BFB3-41C6-ABCD-DDA10354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A49EA7-3B7C-4989-9D78-70BB6DD43A4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bldLvl="2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A0877DB5-EC0F-4B72-87B6-B27DC0DCD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Matter of </a:t>
            </a:r>
            <a:br>
              <a:rPr lang="en-US" altLang="en-US" b="1"/>
            </a:br>
            <a:r>
              <a:rPr lang="en-US" altLang="en-US" b="1"/>
              <a:t>Accrued Interest (cont’d)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BDE4EA4C-4490-4446-B618-01E4E81F64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A bond with an 8% coupon rate pays interest on June 1 and December 1. The bond currently sells for $920. 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What is the total purchase price, including accrued interest, that the buyer of the bond must pay if he purchases the bond on August 10?</a:t>
            </a:r>
          </a:p>
        </p:txBody>
      </p:sp>
      <p:sp>
        <p:nvSpPr>
          <p:cNvPr id="75780" name="Slide Number Placeholder 5">
            <a:extLst>
              <a:ext uri="{FF2B5EF4-FFF2-40B4-BE49-F238E27FC236}">
                <a16:creationId xmlns:a16="http://schemas.microsoft.com/office/drawing/2014/main" id="{B9CBDFAD-E920-4562-BCF4-AB6C8C33A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463801-A04A-43D1-9753-73A9D4F8B11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bldLvl="2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>
            <a:extLst>
              <a:ext uri="{FF2B5EF4-FFF2-40B4-BE49-F238E27FC236}">
                <a16:creationId xmlns:a16="http://schemas.microsoft.com/office/drawing/2014/main" id="{1A423D71-8F06-4E0E-B0C6-BF8DA3958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Matter of </a:t>
            </a:r>
            <a:br>
              <a:rPr lang="en-US" altLang="en-US" b="1"/>
            </a:br>
            <a:r>
              <a:rPr lang="en-US" altLang="en-US" b="1"/>
              <a:t>Accrued Interest (cont’d)</a:t>
            </a:r>
          </a:p>
        </p:txBody>
      </p:sp>
      <p:sp>
        <p:nvSpPr>
          <p:cNvPr id="190467" name="Rectangle 1027">
            <a:extLst>
              <a:ext uri="{FF2B5EF4-FFF2-40B4-BE49-F238E27FC236}">
                <a16:creationId xmlns:a16="http://schemas.microsoft.com/office/drawing/2014/main" id="{8746AD07-EDF9-4FAC-9A6E-86B4709ED4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800" b="1"/>
              <a:t>Example (cont’d)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 u="sng"/>
              <a:t>Solution:</a:t>
            </a:r>
            <a:r>
              <a:rPr lang="en-US" altLang="en-US" sz="2400" b="1"/>
              <a:t> The accrued interest for 71 days is: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400" b="1"/>
              <a:t>$80/365 x 71 = $15.56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eaLnBrk="1" hangingPunct="1">
              <a:buFont typeface="Monotype Sorts" pitchFamily="2" charset="2"/>
              <a:buNone/>
            </a:pPr>
            <a:r>
              <a:rPr lang="en-US" altLang="en-US" sz="2400" b="1"/>
              <a:t>Therefore, the total purchase price is:</a:t>
            </a:r>
          </a:p>
          <a:p>
            <a:pPr marL="0" indent="0" eaLnBrk="1" hangingPunct="1">
              <a:buFont typeface="Monotype Sorts" pitchFamily="2" charset="2"/>
              <a:buNone/>
            </a:pPr>
            <a:endParaRPr lang="en-US" altLang="en-US" sz="2400" b="1"/>
          </a:p>
          <a:p>
            <a:pPr marL="0" indent="0" algn="ctr" eaLnBrk="1" hangingPunct="1">
              <a:buFont typeface="Monotype Sorts" pitchFamily="2" charset="2"/>
              <a:buNone/>
            </a:pPr>
            <a:r>
              <a:rPr lang="en-US" altLang="en-US" sz="2400" b="1"/>
              <a:t>$920 + $15.56 = $935.56</a:t>
            </a:r>
          </a:p>
        </p:txBody>
      </p:sp>
      <p:sp>
        <p:nvSpPr>
          <p:cNvPr id="76804" name="Slide Number Placeholder 5">
            <a:extLst>
              <a:ext uri="{FF2B5EF4-FFF2-40B4-BE49-F238E27FC236}">
                <a16:creationId xmlns:a16="http://schemas.microsoft.com/office/drawing/2014/main" id="{E71F7593-C629-465E-8F46-4997FE60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44C09B-0A01-48A5-A883-DBF8E8E80E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A8841D8-9436-474B-91C1-F000DF009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Level-Coupon Bonds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710F7BC-29C1-4737-822B-FD3702F1C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Information needed to value level-coupon bonds: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Coupon payment dates and time to maturity (T)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Coupon payment (C) per period and Face value (F)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Discount rate ®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AEC9C0C3-577E-4612-BF6D-4213C07E08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5245100"/>
          <a:ext cx="55975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3" imgW="2047851" imgH="438230" progId="Equation.3">
                  <p:embed/>
                </p:oleObj>
              </mc:Choice>
              <mc:Fallback>
                <p:oleObj name="Equation" r:id="rId3" imgW="2047851" imgH="43823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245100"/>
                        <a:ext cx="5597525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>
            <a:extLst>
              <a:ext uri="{FF2B5EF4-FFF2-40B4-BE49-F238E27FC236}">
                <a16:creationId xmlns:a16="http://schemas.microsoft.com/office/drawing/2014/main" id="{BA3E90C5-BB54-439C-B424-55695E1F9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958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SzPct val="90000"/>
              <a:buFont typeface="Symbol" panose="05050102010706020507" pitchFamily="18" charset="2"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Value of a Level-coupon bond= PV of coupon payment annuity + PV of face value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85D2209F-FCF0-4AB9-9197-F3FFF71F8A6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048000"/>
            <a:ext cx="7427913" cy="1425575"/>
            <a:chOff x="721" y="1920"/>
            <a:chExt cx="4679" cy="898"/>
          </a:xfrm>
        </p:grpSpPr>
        <p:sp>
          <p:nvSpPr>
            <p:cNvPr id="11271" name="Text Box 7">
              <a:extLst>
                <a:ext uri="{FF2B5EF4-FFF2-40B4-BE49-F238E27FC236}">
                  <a16:creationId xmlns:a16="http://schemas.microsoft.com/office/drawing/2014/main" id="{D8D295F4-576D-4782-8F0F-F26532E8CF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496"/>
              <a:ext cx="17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Book Antiqua" panose="02040602050305030304" pitchFamily="18" charset="0"/>
              </a:endParaRPr>
            </a:p>
          </p:txBody>
        </p:sp>
        <p:sp>
          <p:nvSpPr>
            <p:cNvPr id="11272" name="Line 8">
              <a:extLst>
                <a:ext uri="{FF2B5EF4-FFF2-40B4-BE49-F238E27FC236}">
                  <a16:creationId xmlns:a16="http://schemas.microsoft.com/office/drawing/2014/main" id="{D80447E2-3C48-49B5-A382-E0988DA49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393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9">
              <a:extLst>
                <a:ext uri="{FF2B5EF4-FFF2-40B4-BE49-F238E27FC236}">
                  <a16:creationId xmlns:a16="http://schemas.microsoft.com/office/drawing/2014/main" id="{081FD712-C238-4B88-9C5D-C445FC96A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393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4" name="Object 10">
              <a:extLst>
                <a:ext uri="{FF2B5EF4-FFF2-40B4-BE49-F238E27FC236}">
                  <a16:creationId xmlns:a16="http://schemas.microsoft.com/office/drawing/2014/main" id="{64A9D653-DBD4-4C21-A466-61D8E1EC923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" y="2337"/>
            <a:ext cx="260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2" name="Equation" r:id="rId5" imgW="152255" imgH="47641" progId="Equation.3">
                    <p:embed/>
                  </p:oleObj>
                </mc:Choice>
                <mc:Fallback>
                  <p:oleObj name="Equation" r:id="rId5" imgW="152255" imgH="47641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337"/>
                          <a:ext cx="260" cy="1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5" name="Line 11">
              <a:extLst>
                <a:ext uri="{FF2B5EF4-FFF2-40B4-BE49-F238E27FC236}">
                  <a16:creationId xmlns:a16="http://schemas.microsoft.com/office/drawing/2014/main" id="{C8E5C13D-309F-4434-B8B1-5C509DA3F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6" name="Object 12">
              <a:extLst>
                <a:ext uri="{FF2B5EF4-FFF2-40B4-BE49-F238E27FC236}">
                  <a16:creationId xmlns:a16="http://schemas.microsoft.com/office/drawing/2014/main" id="{3F47C9A2-D0EB-4A3C-9EF7-3B50A8F5A7C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1" y="2618"/>
            <a:ext cx="14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3" name="Equation" r:id="rId7" imgW="95202" imgH="152384" progId="Equation.3">
                    <p:embed/>
                  </p:oleObj>
                </mc:Choice>
                <mc:Fallback>
                  <p:oleObj name="Equation" r:id="rId7" imgW="95202" imgH="152384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" y="2618"/>
                          <a:ext cx="14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Object 13">
              <a:extLst>
                <a:ext uri="{FF2B5EF4-FFF2-40B4-BE49-F238E27FC236}">
                  <a16:creationId xmlns:a16="http://schemas.microsoft.com/office/drawing/2014/main" id="{9AE21B05-D249-4313-8927-6A52BB3E27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76" y="1929"/>
            <a:ext cx="334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4" name="Equation" r:id="rId9" imgW="199856" imgH="152384" progId="Equation.3">
                    <p:embed/>
                  </p:oleObj>
                </mc:Choice>
                <mc:Fallback>
                  <p:oleObj name="Equation" r:id="rId9" imgW="199856" imgH="152384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6" y="1929"/>
                          <a:ext cx="334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8" name="Line 14">
              <a:extLst>
                <a:ext uri="{FF2B5EF4-FFF2-40B4-BE49-F238E27FC236}">
                  <a16:creationId xmlns:a16="http://schemas.microsoft.com/office/drawing/2014/main" id="{65E31ABA-89E6-4849-964C-D457270A9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2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9" name="Object 15">
              <a:extLst>
                <a:ext uri="{FF2B5EF4-FFF2-40B4-BE49-F238E27FC236}">
                  <a16:creationId xmlns:a16="http://schemas.microsoft.com/office/drawing/2014/main" id="{6A436855-F7BC-40DE-A23C-4BA542BA0C9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93" y="2625"/>
            <a:ext cx="10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5" name="Equation" r:id="rId11" imgW="57054" imgH="133463" progId="Equation.3">
                    <p:embed/>
                  </p:oleObj>
                </mc:Choice>
                <mc:Fallback>
                  <p:oleObj name="Equation" r:id="rId11" imgW="57054" imgH="133463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3" y="2625"/>
                          <a:ext cx="10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0" name="Object 16">
              <a:extLst>
                <a:ext uri="{FF2B5EF4-FFF2-40B4-BE49-F238E27FC236}">
                  <a16:creationId xmlns:a16="http://schemas.microsoft.com/office/drawing/2014/main" id="{F1F0C7C6-225F-43BF-8EFD-B5923A35E9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52" y="1922"/>
            <a:ext cx="336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6" name="Equation" r:id="rId13" imgW="199856" imgH="152384" progId="Equation.3">
                    <p:embed/>
                  </p:oleObj>
                </mc:Choice>
                <mc:Fallback>
                  <p:oleObj name="Equation" r:id="rId13" imgW="199856" imgH="152384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1922"/>
                          <a:ext cx="336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1" name="Line 17">
              <a:extLst>
                <a:ext uri="{FF2B5EF4-FFF2-40B4-BE49-F238E27FC236}">
                  <a16:creationId xmlns:a16="http://schemas.microsoft.com/office/drawing/2014/main" id="{97CB1C3A-1FCA-47CA-92B3-656790585B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0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82" name="Object 18">
              <a:extLst>
                <a:ext uri="{FF2B5EF4-FFF2-40B4-BE49-F238E27FC236}">
                  <a16:creationId xmlns:a16="http://schemas.microsoft.com/office/drawing/2014/main" id="{56AA9C9C-B201-4596-B94F-0010361385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5" y="2614"/>
            <a:ext cx="150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7" name="Equation" r:id="rId15" imgW="95202" imgH="133463" progId="Equation.3">
                    <p:embed/>
                  </p:oleObj>
                </mc:Choice>
                <mc:Fallback>
                  <p:oleObj name="Equation" r:id="rId15" imgW="95202" imgH="133463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" y="2614"/>
                          <a:ext cx="150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3" name="Object 19">
              <a:extLst>
                <a:ext uri="{FF2B5EF4-FFF2-40B4-BE49-F238E27FC236}">
                  <a16:creationId xmlns:a16="http://schemas.microsoft.com/office/drawing/2014/main" id="{5953D47C-CD75-4D4F-80AB-6D2870381C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71" y="1920"/>
            <a:ext cx="334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8" name="Equation" r:id="rId17" imgW="199856" imgH="152384" progId="Equation.3">
                    <p:embed/>
                  </p:oleObj>
                </mc:Choice>
                <mc:Fallback>
                  <p:oleObj name="Equation" r:id="rId17" imgW="199856" imgH="152384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" y="1920"/>
                          <a:ext cx="334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4" name="Line 20">
              <a:extLst>
                <a:ext uri="{FF2B5EF4-FFF2-40B4-BE49-F238E27FC236}">
                  <a16:creationId xmlns:a16="http://schemas.microsoft.com/office/drawing/2014/main" id="{ED3501C8-6675-4F40-A0E1-368EB89DD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85" name="Object 21">
              <a:extLst>
                <a:ext uri="{FF2B5EF4-FFF2-40B4-BE49-F238E27FC236}">
                  <a16:creationId xmlns:a16="http://schemas.microsoft.com/office/drawing/2014/main" id="{A9A0B8E0-11FF-4377-B3BF-214E906D90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9" y="2625"/>
            <a:ext cx="357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9" name="Equation" r:id="rId19" imgW="285605" imgH="133463" progId="Equation.3">
                    <p:embed/>
                  </p:oleObj>
                </mc:Choice>
                <mc:Fallback>
                  <p:oleObj name="Equation" r:id="rId19" imgW="285605" imgH="133463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9" y="2625"/>
                          <a:ext cx="357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6" name="Object 22">
              <a:extLst>
                <a:ext uri="{FF2B5EF4-FFF2-40B4-BE49-F238E27FC236}">
                  <a16:creationId xmlns:a16="http://schemas.microsoft.com/office/drawing/2014/main" id="{7FFA5084-3C77-4DEB-A4D2-A9F2FB4084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99" y="1950"/>
            <a:ext cx="801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0" name="Equation" r:id="rId21" imgW="514495" imgH="152384" progId="Equation.3">
                    <p:embed/>
                  </p:oleObj>
                </mc:Choice>
                <mc:Fallback>
                  <p:oleObj name="Equation" r:id="rId21" imgW="514495" imgH="152384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9" y="1950"/>
                          <a:ext cx="801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7" name="Line 23">
              <a:extLst>
                <a:ext uri="{FF2B5EF4-FFF2-40B4-BE49-F238E27FC236}">
                  <a16:creationId xmlns:a16="http://schemas.microsoft.com/office/drawing/2014/main" id="{D1660E8F-2CE5-4C8B-8E7B-4BF5277064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225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88" name="Object 24">
              <a:extLst>
                <a:ext uri="{FF2B5EF4-FFF2-40B4-BE49-F238E27FC236}">
                  <a16:creationId xmlns:a16="http://schemas.microsoft.com/office/drawing/2014/main" id="{4C56CEEF-A872-4DA0-96AC-37A54D9D040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09" y="2614"/>
            <a:ext cx="166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1" name="Equation" r:id="rId23" imgW="114445" imgH="133463" progId="Equation.3">
                    <p:embed/>
                  </p:oleObj>
                </mc:Choice>
                <mc:Fallback>
                  <p:oleObj name="Equation" r:id="rId23" imgW="114445" imgH="133463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9" y="2614"/>
                          <a:ext cx="166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77C1339-7BA6-410A-95EB-3A9D9234D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600"/>
              <a:t>Level-Coupon Bonds: Example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68EED36-9400-42A4-8BB9-7F1535069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772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200"/>
              <a:t>Find the present value (as of January 1, 2005), of a 6-3/8 coupon T-bond with semi-annual payments, and a maturity date of December 2012 if the YTM is 5-percent.</a:t>
            </a:r>
          </a:p>
          <a:p>
            <a:pPr lvl="1" eaLnBrk="1" hangingPunct="1"/>
            <a:r>
              <a:rPr lang="en-US" altLang="en-US" sz="2200"/>
              <a:t>On January 1, 2005 the size and timing of cash flows are:</a:t>
            </a:r>
            <a:endParaRPr lang="en-US" altLang="en-US" sz="2000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698F5839-D256-480F-8F02-5B6B933B7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1910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Book Antiqua" panose="02040602050305030304" pitchFamily="18" charset="0"/>
            </a:endParaRP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37B6A673-470D-4ABF-9DFF-4719B1354E92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938588"/>
            <a:ext cx="6629400" cy="176212"/>
            <a:chOff x="816" y="3345"/>
            <a:chExt cx="4176" cy="111"/>
          </a:xfrm>
        </p:grpSpPr>
        <p:sp>
          <p:nvSpPr>
            <p:cNvPr id="12314" name="Line 6">
              <a:extLst>
                <a:ext uri="{FF2B5EF4-FFF2-40B4-BE49-F238E27FC236}">
                  <a16:creationId xmlns:a16="http://schemas.microsoft.com/office/drawing/2014/main" id="{978E7A94-A8EB-4FF8-99D0-3436161337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401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7">
              <a:extLst>
                <a:ext uri="{FF2B5EF4-FFF2-40B4-BE49-F238E27FC236}">
                  <a16:creationId xmlns:a16="http://schemas.microsoft.com/office/drawing/2014/main" id="{F57F9FB7-2734-4ADD-830C-8E3C063212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401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16" name="Object 8">
              <a:extLst>
                <a:ext uri="{FF2B5EF4-FFF2-40B4-BE49-F238E27FC236}">
                  <a16:creationId xmlns:a16="http://schemas.microsoft.com/office/drawing/2014/main" id="{5CFBE9C6-240A-415C-80DF-D08A5B05D7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" y="3345"/>
            <a:ext cx="260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9" name="Equation" r:id="rId3" imgW="152255" imgH="47641" progId="Equation.3">
                    <p:embed/>
                  </p:oleObj>
                </mc:Choice>
                <mc:Fallback>
                  <p:oleObj name="Equation" r:id="rId3" imgW="152255" imgH="47641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3345"/>
                          <a:ext cx="260" cy="1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B21D7A14-6BE3-4F32-B64A-20C2A6A24AD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886200"/>
            <a:ext cx="862013" cy="898525"/>
            <a:chOff x="521" y="3264"/>
            <a:chExt cx="543" cy="566"/>
          </a:xfrm>
        </p:grpSpPr>
        <p:sp>
          <p:nvSpPr>
            <p:cNvPr id="12312" name="Line 10">
              <a:extLst>
                <a:ext uri="{FF2B5EF4-FFF2-40B4-BE49-F238E27FC236}">
                  <a16:creationId xmlns:a16="http://schemas.microsoft.com/office/drawing/2014/main" id="{A97DCD54-E304-4848-9910-83665EC86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13" name="Object 11">
              <a:extLst>
                <a:ext uri="{FF2B5EF4-FFF2-40B4-BE49-F238E27FC236}">
                  <a16:creationId xmlns:a16="http://schemas.microsoft.com/office/drawing/2014/main" id="{8422EDEC-A943-4319-85A3-DABA76E55F0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1" y="3622"/>
            <a:ext cx="54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0" name="Equation" r:id="rId5" imgW="447651" imgH="161845" progId="Equation.3">
                    <p:embed/>
                  </p:oleObj>
                </mc:Choice>
                <mc:Fallback>
                  <p:oleObj name="Equation" r:id="rId5" imgW="447651" imgH="161845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3622"/>
                          <a:ext cx="543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2">
            <a:extLst>
              <a:ext uri="{FF2B5EF4-FFF2-40B4-BE49-F238E27FC236}">
                <a16:creationId xmlns:a16="http://schemas.microsoft.com/office/drawing/2014/main" id="{94603ACB-7F72-49BC-BD05-A2870B5CAA50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352800"/>
            <a:ext cx="1239838" cy="1417638"/>
            <a:chOff x="1152" y="2937"/>
            <a:chExt cx="781" cy="893"/>
          </a:xfrm>
        </p:grpSpPr>
        <p:graphicFrame>
          <p:nvGraphicFramePr>
            <p:cNvPr id="12309" name="Object 13">
              <a:extLst>
                <a:ext uri="{FF2B5EF4-FFF2-40B4-BE49-F238E27FC236}">
                  <a16:creationId xmlns:a16="http://schemas.microsoft.com/office/drawing/2014/main" id="{4F3D40B3-8BCA-45C7-A5F6-CBF7EB8E8C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2937"/>
            <a:ext cx="781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1" name="Equation" r:id="rId7" imgW="504704" imgH="152384" progId="Equation.3">
                    <p:embed/>
                  </p:oleObj>
                </mc:Choice>
                <mc:Fallback>
                  <p:oleObj name="Equation" r:id="rId7" imgW="504704" imgH="152384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937"/>
                          <a:ext cx="781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0" name="Line 14">
              <a:extLst>
                <a:ext uri="{FF2B5EF4-FFF2-40B4-BE49-F238E27FC236}">
                  <a16:creationId xmlns:a16="http://schemas.microsoft.com/office/drawing/2014/main" id="{715E74CB-D1D8-46CC-A464-0FF0F1AC4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2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11" name="Object 15">
              <a:extLst>
                <a:ext uri="{FF2B5EF4-FFF2-40B4-BE49-F238E27FC236}">
                  <a16:creationId xmlns:a16="http://schemas.microsoft.com/office/drawing/2014/main" id="{2F3921EB-96E3-4C96-8096-D86F7FCDD80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4" y="3623"/>
            <a:ext cx="679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2" name="Equation" r:id="rId9" imgW="581001" imgH="161845" progId="Equation.3">
                    <p:embed/>
                  </p:oleObj>
                </mc:Choice>
                <mc:Fallback>
                  <p:oleObj name="Equation" r:id="rId9" imgW="581001" imgH="161845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4" y="3623"/>
                          <a:ext cx="679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A8AE231F-D2AA-4208-BCBF-42019F7C6E77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352800"/>
            <a:ext cx="1241425" cy="1428750"/>
            <a:chOff x="2129" y="2930"/>
            <a:chExt cx="782" cy="900"/>
          </a:xfrm>
        </p:grpSpPr>
        <p:graphicFrame>
          <p:nvGraphicFramePr>
            <p:cNvPr id="12306" name="Object 17">
              <a:extLst>
                <a:ext uri="{FF2B5EF4-FFF2-40B4-BE49-F238E27FC236}">
                  <a16:creationId xmlns:a16="http://schemas.microsoft.com/office/drawing/2014/main" id="{DBF5802C-F783-4776-81DD-2E5F295170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29" y="2930"/>
            <a:ext cx="782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3" name="Equation" r:id="rId11" imgW="504704" imgH="152384" progId="Equation.3">
                    <p:embed/>
                  </p:oleObj>
                </mc:Choice>
                <mc:Fallback>
                  <p:oleObj name="Equation" r:id="rId11" imgW="504704" imgH="152384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9" y="2930"/>
                          <a:ext cx="782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7" name="Line 18">
              <a:extLst>
                <a:ext uri="{FF2B5EF4-FFF2-40B4-BE49-F238E27FC236}">
                  <a16:creationId xmlns:a16="http://schemas.microsoft.com/office/drawing/2014/main" id="{48FF0E14-30A6-4D34-8678-AEF67C52A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0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8" name="Object 19">
              <a:extLst>
                <a:ext uri="{FF2B5EF4-FFF2-40B4-BE49-F238E27FC236}">
                  <a16:creationId xmlns:a16="http://schemas.microsoft.com/office/drawing/2014/main" id="{E76BC352-C045-4C74-9789-A8CFEE8609F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30" y="3612"/>
            <a:ext cx="78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4" name="Equation" r:id="rId13" imgW="628602" imgH="161845" progId="Equation.3">
                    <p:embed/>
                  </p:oleObj>
                </mc:Choice>
                <mc:Fallback>
                  <p:oleObj name="Equation" r:id="rId13" imgW="628602" imgH="161845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0" y="3612"/>
                          <a:ext cx="780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0">
            <a:extLst>
              <a:ext uri="{FF2B5EF4-FFF2-40B4-BE49-F238E27FC236}">
                <a16:creationId xmlns:a16="http://schemas.microsoft.com/office/drawing/2014/main" id="{5A9FE590-FDAE-483A-85A2-667F19F5967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3352800"/>
            <a:ext cx="1239838" cy="1431925"/>
            <a:chOff x="3347" y="2928"/>
            <a:chExt cx="781" cy="902"/>
          </a:xfrm>
        </p:grpSpPr>
        <p:graphicFrame>
          <p:nvGraphicFramePr>
            <p:cNvPr id="12303" name="Object 21">
              <a:extLst>
                <a:ext uri="{FF2B5EF4-FFF2-40B4-BE49-F238E27FC236}">
                  <a16:creationId xmlns:a16="http://schemas.microsoft.com/office/drawing/2014/main" id="{00E7971F-7301-48BA-86CC-35D602CC32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47" y="2928"/>
            <a:ext cx="781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5" name="Equation" r:id="rId15" imgW="504704" imgH="152384" progId="Equation.3">
                    <p:embed/>
                  </p:oleObj>
                </mc:Choice>
                <mc:Fallback>
                  <p:oleObj name="Equation" r:id="rId15" imgW="504704" imgH="152384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" y="2928"/>
                          <a:ext cx="781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4" name="Line 22">
              <a:extLst>
                <a:ext uri="{FF2B5EF4-FFF2-40B4-BE49-F238E27FC236}">
                  <a16:creationId xmlns:a16="http://schemas.microsoft.com/office/drawing/2014/main" id="{AEDBA4A4-0F56-434E-BB44-016D13F625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5" name="Object 23">
              <a:extLst>
                <a:ext uri="{FF2B5EF4-FFF2-40B4-BE49-F238E27FC236}">
                  <a16:creationId xmlns:a16="http://schemas.microsoft.com/office/drawing/2014/main" id="{092EDF5E-9626-40D7-B3EC-81FC7F1CFD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5" y="3623"/>
            <a:ext cx="665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6" name="Equation" r:id="rId17" imgW="562096" imgH="161845" progId="Equation.3">
                    <p:embed/>
                  </p:oleObj>
                </mc:Choice>
                <mc:Fallback>
                  <p:oleObj name="Equation" r:id="rId17" imgW="562096" imgH="161845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5" y="3623"/>
                          <a:ext cx="665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4">
            <a:extLst>
              <a:ext uri="{FF2B5EF4-FFF2-40B4-BE49-F238E27FC236}">
                <a16:creationId xmlns:a16="http://schemas.microsoft.com/office/drawing/2014/main" id="{F4C9D14A-F31E-4DA8-B149-33FD989FAD4E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429000"/>
            <a:ext cx="1654175" cy="1412875"/>
            <a:chOff x="4478" y="2940"/>
            <a:chExt cx="1042" cy="890"/>
          </a:xfrm>
        </p:grpSpPr>
        <p:graphicFrame>
          <p:nvGraphicFramePr>
            <p:cNvPr id="12300" name="Object 25">
              <a:extLst>
                <a:ext uri="{FF2B5EF4-FFF2-40B4-BE49-F238E27FC236}">
                  <a16:creationId xmlns:a16="http://schemas.microsoft.com/office/drawing/2014/main" id="{866AF221-6665-43FC-B93D-4EA1317EB3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78" y="2940"/>
            <a:ext cx="1042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7" name="Equation" r:id="rId19" imgW="685655" imgH="171305" progId="Equation.3">
                    <p:embed/>
                  </p:oleObj>
                </mc:Choice>
                <mc:Fallback>
                  <p:oleObj name="Equation" r:id="rId19" imgW="685655" imgH="171305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8" y="2940"/>
                          <a:ext cx="1042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1" name="Line 26">
              <a:extLst>
                <a:ext uri="{FF2B5EF4-FFF2-40B4-BE49-F238E27FC236}">
                  <a16:creationId xmlns:a16="http://schemas.microsoft.com/office/drawing/2014/main" id="{218CE921-4490-405F-9688-5C1E10342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2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2" name="Object 27">
              <a:extLst>
                <a:ext uri="{FF2B5EF4-FFF2-40B4-BE49-F238E27FC236}">
                  <a16:creationId xmlns:a16="http://schemas.microsoft.com/office/drawing/2014/main" id="{962094B8-EBD2-43CF-AAEC-D902DB6D30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10" y="3611"/>
            <a:ext cx="764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8" name="Equation" r:id="rId21" imgW="619149" imgH="161845" progId="Equation.3">
                    <p:embed/>
                  </p:oleObj>
                </mc:Choice>
                <mc:Fallback>
                  <p:oleObj name="Equation" r:id="rId21" imgW="619149" imgH="161845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0" y="3611"/>
                          <a:ext cx="764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92" name="Object 28">
            <a:extLst>
              <a:ext uri="{FF2B5EF4-FFF2-40B4-BE49-F238E27FC236}">
                <a16:creationId xmlns:a16="http://schemas.microsoft.com/office/drawing/2014/main" id="{31A377D0-9E30-4ABA-97F5-0B7BF85BDF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450" y="5175250"/>
          <a:ext cx="834707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23" imgW="3295602" imgH="438230" progId="Equation.3">
                  <p:embed/>
                </p:oleObj>
              </mc:Choice>
              <mc:Fallback>
                <p:oleObj name="Equation" r:id="rId23" imgW="3295602" imgH="43823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5175250"/>
                        <a:ext cx="834707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2758</Words>
  <Application>Microsoft Office PowerPoint</Application>
  <PresentationFormat>On-screen Show (4:3)</PresentationFormat>
  <Paragraphs>528</Paragraphs>
  <Slides>72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72</vt:i4>
      </vt:variant>
    </vt:vector>
  </HeadingPairs>
  <TitlesOfParts>
    <vt:vector size="82" baseType="lpstr">
      <vt:lpstr>Arial</vt:lpstr>
      <vt:lpstr>Book Antiqua</vt:lpstr>
      <vt:lpstr>Times New Roman</vt:lpstr>
      <vt:lpstr>Symbol</vt:lpstr>
      <vt:lpstr>Monotype Sorts</vt:lpstr>
      <vt:lpstr>Calibri</vt:lpstr>
      <vt:lpstr>Default Design</vt:lpstr>
      <vt:lpstr>Microsoft Equation 3.0</vt:lpstr>
      <vt:lpstr>MathType 5.0 Equation</vt:lpstr>
      <vt:lpstr>Microsoft Excel Worksheet</vt:lpstr>
      <vt:lpstr>PowerPoint Presentation</vt:lpstr>
      <vt:lpstr>Bond Valuations</vt:lpstr>
      <vt:lpstr>Definition and Example of a Bond</vt:lpstr>
      <vt:lpstr>Definition and Example of a Bond</vt:lpstr>
      <vt:lpstr>How to Value Bonds</vt:lpstr>
      <vt:lpstr>Pure Discount Bonds</vt:lpstr>
      <vt:lpstr>Pure Discount Bonds: Example</vt:lpstr>
      <vt:lpstr>Level-Coupon Bonds</vt:lpstr>
      <vt:lpstr>Level-Coupon Bonds: Example</vt:lpstr>
      <vt:lpstr>Relationship between Bond Price,  Yield-to Maturity, and Coupon Rate</vt:lpstr>
      <vt:lpstr>What Determines the  Price Volatility for Bonds</vt:lpstr>
      <vt:lpstr>YTM and Bond Value</vt:lpstr>
      <vt:lpstr>Maturity and Bond Price Volatility</vt:lpstr>
      <vt:lpstr>Maturity and Bond Price Volatility</vt:lpstr>
      <vt:lpstr>Coupon Rate and Bond Price Volatility</vt:lpstr>
      <vt:lpstr>Coupon Rate and Bond Price Volatility</vt:lpstr>
      <vt:lpstr>Effects of Yield Increase or Decrease on Bond Prices</vt:lpstr>
      <vt:lpstr>Bond Rate of Return</vt:lpstr>
      <vt:lpstr>Realized Compound Yield</vt:lpstr>
      <vt:lpstr>Realized Compound  Yield (cont’d)</vt:lpstr>
      <vt:lpstr>Realized Compound  Yield (cont’d)</vt:lpstr>
      <vt:lpstr>Current Yield</vt:lpstr>
      <vt:lpstr>Current Yield (cont’d)</vt:lpstr>
      <vt:lpstr>Term Structure of  Interest Rates</vt:lpstr>
      <vt:lpstr>Yield Curve</vt:lpstr>
      <vt:lpstr>Information Used to  Build A Yield Curve</vt:lpstr>
      <vt:lpstr>Bond risk</vt:lpstr>
      <vt:lpstr>Interest Rate Risk</vt:lpstr>
      <vt:lpstr>Default Risk</vt:lpstr>
      <vt:lpstr>Default Risk (cont’d)</vt:lpstr>
      <vt:lpstr>Convenience Risks</vt:lpstr>
      <vt:lpstr>Definition</vt:lpstr>
      <vt:lpstr>Call Risk</vt:lpstr>
      <vt:lpstr>Call Risk (cont’d)</vt:lpstr>
      <vt:lpstr>Reinvestment Rate Risk</vt:lpstr>
      <vt:lpstr>Marketability Risk</vt:lpstr>
      <vt:lpstr>Malkiel’s  Interest Rate Theorems</vt:lpstr>
      <vt:lpstr>Malkiel’s  Interest Rate Theorems</vt:lpstr>
      <vt:lpstr>Duration as A Measure of Interest Rate Risk</vt:lpstr>
      <vt:lpstr>The Concept of Duration</vt:lpstr>
      <vt:lpstr>The Concept of  Duration (cont’d)</vt:lpstr>
      <vt:lpstr>Calculating Duration</vt:lpstr>
      <vt:lpstr>Calculating Duration (cont’d)</vt:lpstr>
      <vt:lpstr>Calculating Duration (cont’d)</vt:lpstr>
      <vt:lpstr>Calculating Duration (cont’d)</vt:lpstr>
      <vt:lpstr>Characteristics of Duration</vt:lpstr>
      <vt:lpstr>Duration and Bond Price Volatility</vt:lpstr>
      <vt:lpstr>Duration and Bond Price Volatility</vt:lpstr>
      <vt:lpstr>Trading Strategies Using Duration</vt:lpstr>
      <vt:lpstr>Bond Duration in Years for Bonds Yielding 6 Percent Under Different Terms</vt:lpstr>
      <vt:lpstr>Bond Convexity</vt:lpstr>
      <vt:lpstr>Price-Yield Relationship for Bonds</vt:lpstr>
      <vt:lpstr>Convexity </vt:lpstr>
      <vt:lpstr>Determinants of Convexity</vt:lpstr>
      <vt:lpstr>Modified Duration-Convexity Effects</vt:lpstr>
      <vt:lpstr>Putting Them together</vt:lpstr>
      <vt:lpstr>Theories of  Interest Rate Structure</vt:lpstr>
      <vt:lpstr>Expectations Theory</vt:lpstr>
      <vt:lpstr>Expectations Theory (cont’d)</vt:lpstr>
      <vt:lpstr>Expectations Theory (cont’d)</vt:lpstr>
      <vt:lpstr>Liquidity Preference Theory</vt:lpstr>
      <vt:lpstr>Inflation Premium Theory</vt:lpstr>
      <vt:lpstr>Spot Rates</vt:lpstr>
      <vt:lpstr>Spot Rates (cont’d)</vt:lpstr>
      <vt:lpstr>Spot Rates (cont’d)</vt:lpstr>
      <vt:lpstr>Spot Rates (cont’d)</vt:lpstr>
      <vt:lpstr>The Conversion Feature</vt:lpstr>
      <vt:lpstr>The Conversion  Feature (cont’d)</vt:lpstr>
      <vt:lpstr>The Matter of Accrued Interest</vt:lpstr>
      <vt:lpstr>The Matter of  Accrued Interest (cont’d)</vt:lpstr>
      <vt:lpstr>The Matter of  Accrued Interest (cont’d)</vt:lpstr>
      <vt:lpstr>The Matter of  Accrued Interest (cont’d)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and Stock Valuations</dc:title>
  <dc:creator>HP</dc:creator>
  <cp:lastModifiedBy>javad kashefi</cp:lastModifiedBy>
  <cp:revision>28</cp:revision>
  <dcterms:created xsi:type="dcterms:W3CDTF">2004-04-12T19:45:47Z</dcterms:created>
  <dcterms:modified xsi:type="dcterms:W3CDTF">2018-12-05T03:05:39Z</dcterms:modified>
</cp:coreProperties>
</file>