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4"/>
  </p:notesMasterIdLst>
  <p:sldIdLst>
    <p:sldId id="299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367" r:id="rId11"/>
    <p:sldId id="266" r:id="rId12"/>
    <p:sldId id="267" r:id="rId13"/>
    <p:sldId id="268" r:id="rId14"/>
    <p:sldId id="296" r:id="rId15"/>
    <p:sldId id="269" r:id="rId16"/>
    <p:sldId id="297" r:id="rId17"/>
    <p:sldId id="298" r:id="rId18"/>
    <p:sldId id="301" r:id="rId19"/>
    <p:sldId id="302" r:id="rId20"/>
    <p:sldId id="303" r:id="rId21"/>
    <p:sldId id="304" r:id="rId22"/>
    <p:sldId id="305" r:id="rId23"/>
    <p:sldId id="306" r:id="rId24"/>
    <p:sldId id="309" r:id="rId25"/>
    <p:sldId id="310" r:id="rId26"/>
    <p:sldId id="311" r:id="rId27"/>
    <p:sldId id="353" r:id="rId28"/>
    <p:sldId id="330" r:id="rId29"/>
    <p:sldId id="331" r:id="rId30"/>
    <p:sldId id="332" r:id="rId31"/>
    <p:sldId id="333" r:id="rId32"/>
    <p:sldId id="334" r:id="rId33"/>
    <p:sldId id="335" r:id="rId34"/>
    <p:sldId id="336" r:id="rId35"/>
    <p:sldId id="337" r:id="rId36"/>
    <p:sldId id="338" r:id="rId37"/>
    <p:sldId id="340" r:id="rId38"/>
    <p:sldId id="341" r:id="rId39"/>
    <p:sldId id="346" r:id="rId40"/>
    <p:sldId id="347" r:id="rId41"/>
    <p:sldId id="348" r:id="rId42"/>
    <p:sldId id="349" r:id="rId43"/>
    <p:sldId id="350" r:id="rId44"/>
    <p:sldId id="351" r:id="rId45"/>
    <p:sldId id="352" r:id="rId46"/>
    <p:sldId id="354" r:id="rId47"/>
    <p:sldId id="355" r:id="rId48"/>
    <p:sldId id="356" r:id="rId49"/>
    <p:sldId id="357" r:id="rId50"/>
    <p:sldId id="358" r:id="rId51"/>
    <p:sldId id="360" r:id="rId52"/>
    <p:sldId id="361" r:id="rId53"/>
    <p:sldId id="368" r:id="rId54"/>
    <p:sldId id="364" r:id="rId55"/>
    <p:sldId id="365" r:id="rId56"/>
    <p:sldId id="369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3" d="100"/>
          <a:sy n="113" d="100"/>
        </p:scale>
        <p:origin x="72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image" Target="../media/image3.emf"/><Relationship Id="rId7" Type="http://schemas.openxmlformats.org/officeDocument/2006/relationships/image" Target="../media/image7.emf"/><Relationship Id="rId2" Type="http://schemas.openxmlformats.org/officeDocument/2006/relationships/image" Target="../media/image2.emf"/><Relationship Id="rId1" Type="http://schemas.openxmlformats.org/officeDocument/2006/relationships/image" Target="../media/image1.emf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10" Type="http://schemas.openxmlformats.org/officeDocument/2006/relationships/image" Target="../media/image10.emf"/><Relationship Id="rId4" Type="http://schemas.openxmlformats.org/officeDocument/2006/relationships/image" Target="../media/image4.emf"/><Relationship Id="rId9" Type="http://schemas.openxmlformats.org/officeDocument/2006/relationships/image" Target="../media/image9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70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1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2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3.e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75.emf"/><Relationship Id="rId1" Type="http://schemas.openxmlformats.org/officeDocument/2006/relationships/image" Target="../media/image74.e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78.emf"/><Relationship Id="rId2" Type="http://schemas.openxmlformats.org/officeDocument/2006/relationships/image" Target="../media/image77.wmf"/><Relationship Id="rId1" Type="http://schemas.openxmlformats.org/officeDocument/2006/relationships/image" Target="../media/image76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9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0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81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82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.emf"/><Relationship Id="rId3" Type="http://schemas.openxmlformats.org/officeDocument/2006/relationships/image" Target="../media/image13.emf"/><Relationship Id="rId7" Type="http://schemas.openxmlformats.org/officeDocument/2006/relationships/image" Target="../media/image17.emf"/><Relationship Id="rId2" Type="http://schemas.openxmlformats.org/officeDocument/2006/relationships/image" Target="../media/image12.emf"/><Relationship Id="rId1" Type="http://schemas.openxmlformats.org/officeDocument/2006/relationships/image" Target="../media/image11.emf"/><Relationship Id="rId6" Type="http://schemas.openxmlformats.org/officeDocument/2006/relationships/image" Target="../media/image16.emf"/><Relationship Id="rId11" Type="http://schemas.openxmlformats.org/officeDocument/2006/relationships/image" Target="../media/image21.emf"/><Relationship Id="rId5" Type="http://schemas.openxmlformats.org/officeDocument/2006/relationships/image" Target="../media/image15.emf"/><Relationship Id="rId10" Type="http://schemas.openxmlformats.org/officeDocument/2006/relationships/image" Target="../media/image20.emf"/><Relationship Id="rId4" Type="http://schemas.openxmlformats.org/officeDocument/2006/relationships/image" Target="../media/image14.emf"/><Relationship Id="rId9" Type="http://schemas.openxmlformats.org/officeDocument/2006/relationships/image" Target="../media/image19.e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9.emf"/><Relationship Id="rId13" Type="http://schemas.openxmlformats.org/officeDocument/2006/relationships/image" Target="../media/image34.emf"/><Relationship Id="rId18" Type="http://schemas.openxmlformats.org/officeDocument/2006/relationships/image" Target="../media/image39.emf"/><Relationship Id="rId3" Type="http://schemas.openxmlformats.org/officeDocument/2006/relationships/image" Target="../media/image24.emf"/><Relationship Id="rId21" Type="http://schemas.openxmlformats.org/officeDocument/2006/relationships/image" Target="../media/image42.emf"/><Relationship Id="rId7" Type="http://schemas.openxmlformats.org/officeDocument/2006/relationships/image" Target="../media/image28.emf"/><Relationship Id="rId12" Type="http://schemas.openxmlformats.org/officeDocument/2006/relationships/image" Target="../media/image33.emf"/><Relationship Id="rId17" Type="http://schemas.openxmlformats.org/officeDocument/2006/relationships/image" Target="../media/image38.emf"/><Relationship Id="rId2" Type="http://schemas.openxmlformats.org/officeDocument/2006/relationships/image" Target="../media/image23.emf"/><Relationship Id="rId16" Type="http://schemas.openxmlformats.org/officeDocument/2006/relationships/image" Target="../media/image37.emf"/><Relationship Id="rId20" Type="http://schemas.openxmlformats.org/officeDocument/2006/relationships/image" Target="../media/image41.emf"/><Relationship Id="rId1" Type="http://schemas.openxmlformats.org/officeDocument/2006/relationships/image" Target="../media/image22.emf"/><Relationship Id="rId6" Type="http://schemas.openxmlformats.org/officeDocument/2006/relationships/image" Target="../media/image27.emf"/><Relationship Id="rId11" Type="http://schemas.openxmlformats.org/officeDocument/2006/relationships/image" Target="../media/image32.emf"/><Relationship Id="rId5" Type="http://schemas.openxmlformats.org/officeDocument/2006/relationships/image" Target="../media/image26.emf"/><Relationship Id="rId15" Type="http://schemas.openxmlformats.org/officeDocument/2006/relationships/image" Target="../media/image36.emf"/><Relationship Id="rId10" Type="http://schemas.openxmlformats.org/officeDocument/2006/relationships/image" Target="../media/image31.emf"/><Relationship Id="rId19" Type="http://schemas.openxmlformats.org/officeDocument/2006/relationships/image" Target="../media/image40.emf"/><Relationship Id="rId4" Type="http://schemas.openxmlformats.org/officeDocument/2006/relationships/image" Target="../media/image25.emf"/><Relationship Id="rId9" Type="http://schemas.openxmlformats.org/officeDocument/2006/relationships/image" Target="../media/image30.emf"/><Relationship Id="rId14" Type="http://schemas.openxmlformats.org/officeDocument/2006/relationships/image" Target="../media/image35.e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50.emf"/><Relationship Id="rId3" Type="http://schemas.openxmlformats.org/officeDocument/2006/relationships/image" Target="../media/image45.emf"/><Relationship Id="rId7" Type="http://schemas.openxmlformats.org/officeDocument/2006/relationships/image" Target="../media/image49.emf"/><Relationship Id="rId2" Type="http://schemas.openxmlformats.org/officeDocument/2006/relationships/image" Target="../media/image44.emf"/><Relationship Id="rId1" Type="http://schemas.openxmlformats.org/officeDocument/2006/relationships/image" Target="../media/image43.emf"/><Relationship Id="rId6" Type="http://schemas.openxmlformats.org/officeDocument/2006/relationships/image" Target="../media/image48.emf"/><Relationship Id="rId11" Type="http://schemas.openxmlformats.org/officeDocument/2006/relationships/image" Target="../media/image53.emf"/><Relationship Id="rId5" Type="http://schemas.openxmlformats.org/officeDocument/2006/relationships/image" Target="../media/image47.emf"/><Relationship Id="rId10" Type="http://schemas.openxmlformats.org/officeDocument/2006/relationships/image" Target="../media/image52.emf"/><Relationship Id="rId4" Type="http://schemas.openxmlformats.org/officeDocument/2006/relationships/image" Target="../media/image46.emf"/><Relationship Id="rId9" Type="http://schemas.openxmlformats.org/officeDocument/2006/relationships/image" Target="../media/image51.e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61.emf"/><Relationship Id="rId3" Type="http://schemas.openxmlformats.org/officeDocument/2006/relationships/image" Target="../media/image56.emf"/><Relationship Id="rId7" Type="http://schemas.openxmlformats.org/officeDocument/2006/relationships/image" Target="../media/image60.emf"/><Relationship Id="rId2" Type="http://schemas.openxmlformats.org/officeDocument/2006/relationships/image" Target="../media/image55.emf"/><Relationship Id="rId1" Type="http://schemas.openxmlformats.org/officeDocument/2006/relationships/image" Target="../media/image54.emf"/><Relationship Id="rId6" Type="http://schemas.openxmlformats.org/officeDocument/2006/relationships/image" Target="../media/image59.emf"/><Relationship Id="rId11" Type="http://schemas.openxmlformats.org/officeDocument/2006/relationships/image" Target="../media/image64.emf"/><Relationship Id="rId5" Type="http://schemas.openxmlformats.org/officeDocument/2006/relationships/image" Target="../media/image58.emf"/><Relationship Id="rId10" Type="http://schemas.openxmlformats.org/officeDocument/2006/relationships/image" Target="../media/image63.emf"/><Relationship Id="rId4" Type="http://schemas.openxmlformats.org/officeDocument/2006/relationships/image" Target="../media/image57.emf"/><Relationship Id="rId9" Type="http://schemas.openxmlformats.org/officeDocument/2006/relationships/image" Target="../media/image62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5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66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68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6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9220FAC4-98AC-4D64-994B-0490E96AFBC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3F08DDD7-03F1-4F46-A1F0-38028526DC2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4317177B-E18A-4356-A3E9-5A7402FFB2E6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3" name="Rectangle 5">
            <a:extLst>
              <a:ext uri="{FF2B5EF4-FFF2-40B4-BE49-F238E27FC236}">
                <a16:creationId xmlns:a16="http://schemas.microsoft.com/office/drawing/2014/main" id="{B047FAA6-8149-45B3-8DB3-04F468DC8A7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7654" name="Rectangle 6">
            <a:extLst>
              <a:ext uri="{FF2B5EF4-FFF2-40B4-BE49-F238E27FC236}">
                <a16:creationId xmlns:a16="http://schemas.microsoft.com/office/drawing/2014/main" id="{8D18FC14-4177-4A94-BC9E-E1A89E802F8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5" name="Rectangle 7">
            <a:extLst>
              <a:ext uri="{FF2B5EF4-FFF2-40B4-BE49-F238E27FC236}">
                <a16:creationId xmlns:a16="http://schemas.microsoft.com/office/drawing/2014/main" id="{D48919CC-3A44-4F60-B327-42D2F4472D2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509EE722-B2D9-41B5-8892-615A3B72CB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14F888ED-8D94-4559-9ECA-43494460BE3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EE6198A2-67EF-4825-BD85-4B9D10A484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E1596824-CF66-4542-8E01-F21905B0A3D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D7F3DED-81D9-4615-B4BE-215A2B521118}" type="slidenum">
              <a:rPr lang="en-US" altLang="en-US"/>
              <a:pPr>
                <a:spcBef>
                  <a:spcPct val="0"/>
                </a:spcBef>
              </a:pPr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0ACA73-467E-4661-AE2C-45D47135DE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C9F7C11-9226-4D79-9D17-7F0369344F3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EFD0509-71E0-4F61-9483-A4DEEC0303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EC939F-075A-4E2D-99FB-81156C6C93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9697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1E60EEB-CA97-4B7A-91FF-E976F6440C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64627C8-E188-4C14-A781-B9371D87A7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B2D86D3-FB86-45D3-875A-1839FC6B08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AD475C-EF74-41D6-9105-A808046999A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6079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18078E6-49CD-4265-8CF4-B4051D1D04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2B1C716-3186-4FEC-B890-C21A15EE3C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CF216D5-6E58-4DEC-8E2C-7F0D234960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0D0B32-D816-4416-908D-1DC2F07B47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06352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DB422E0-04B3-4C4B-85BC-9B39C6B23D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A3C51E7-AB9B-4634-B5CA-2BF2DB14A9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36A5504-FB7B-475D-BE00-74804E604A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0CDA9B-46EC-4D61-978B-71B33CE9B3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3047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6B669F8-C060-41E5-A42F-8668EE8771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D035141-063E-424A-8F9C-A536D837E8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6EF7813-C563-4577-99F2-56C9E639236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EC2AD0-0A33-4DFC-A65F-39298DF85B1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4565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693291D-0CCE-454A-BC9E-B63D35E169B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F78D80C-F488-4A05-A0A0-32117B09E2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7AA2695-4FF5-472F-BBAD-F008076155A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F5114D-2027-4DB6-8FED-5002C9B027F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802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7D93F6C-BC08-41F6-9FF4-5B36069384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7B1C65C-4AEC-4889-8EAD-DF30152363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D32C1CC-A674-449F-B43D-BBF368BBD6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4E8BF8-0038-468F-B7ED-E83B2964AE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5531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C6A9718-E38F-47DA-84FC-13E3A2AC55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30CEDA3-FA3E-4821-919B-ACB01534C20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24052BD-4EC1-49D1-BBF4-3AACB3BC8B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0946CA-2CC3-4279-AF56-5F53844201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8783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01241A7-2B85-4780-AD5C-4B67D5B620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1F7E95C-4340-42E6-9163-1D3ACBD37D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3663262-4833-430D-B480-5B4989EEF6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E4C3FB-8063-4119-9E06-A573DBDF7A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2106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EB371CE-4F6C-4D4F-9CE4-DB70FD5C53E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18EF3A3-A187-4130-B841-3FDD658F3A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04EBB90-F2EC-45C3-8EAD-575F95151C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AC13E5-DD47-428C-A02A-074024A6ED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4690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DAB2F0B-DC06-4936-8CCA-F6D6C34A22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D1FC3E8-2111-4171-AF65-8383A93F151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C5D2CE3-F706-40EB-A650-82164B8F0E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6FA668-A766-4BCB-9AC6-CCCA6FCACA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9634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20FDD81-EEE5-4061-AC1F-C1C724ADB0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6F389E-C8E5-45A4-B19F-0E2FBBA749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57B2C0A-1BBE-4F1C-A846-AD4CDDF081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704A24-634D-4CBB-BE63-B9FD329F959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7161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1F6B631-6C98-476D-B295-18275C9B09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E4982E2-0D4C-4F0B-9A51-709CA11E73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60F7299-3237-4DF1-B49C-B1E9A93253C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6C4FAAF-CBBF-4AEA-A020-395932BCCE7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E393423-D2C6-44F1-B66A-6055AD2BC26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159B9BF3-6598-4997-B3BC-E978C77B1F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65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66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7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8.e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e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.emf"/><Relationship Id="rId20" Type="http://schemas.openxmlformats.org/officeDocument/2006/relationships/image" Target="../media/image9.e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4.e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1.e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emf"/><Relationship Id="rId22" Type="http://schemas.openxmlformats.org/officeDocument/2006/relationships/image" Target="../media/image10.emf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68.wmf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69.wmf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70.wmf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71.emf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72.emf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73.emf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75.emf"/><Relationship Id="rId5" Type="http://schemas.openxmlformats.org/officeDocument/2006/relationships/oleObject" Target="../embeddings/oleObject74.bin"/><Relationship Id="rId4" Type="http://schemas.openxmlformats.org/officeDocument/2006/relationships/image" Target="../media/image74.emf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emf"/><Relationship Id="rId3" Type="http://schemas.openxmlformats.org/officeDocument/2006/relationships/oleObject" Target="../embeddings/oleObject75.bin"/><Relationship Id="rId7" Type="http://schemas.openxmlformats.org/officeDocument/2006/relationships/oleObject" Target="../embeddings/oleObject7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77.wmf"/><Relationship Id="rId5" Type="http://schemas.openxmlformats.org/officeDocument/2006/relationships/oleObject" Target="../embeddings/oleObject76.bin"/><Relationship Id="rId4" Type="http://schemas.openxmlformats.org/officeDocument/2006/relationships/image" Target="../media/image76.wmf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79.wmf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80.wmf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13" Type="http://schemas.openxmlformats.org/officeDocument/2006/relationships/oleObject" Target="../embeddings/oleObject16.bin"/><Relationship Id="rId18" Type="http://schemas.openxmlformats.org/officeDocument/2006/relationships/image" Target="../media/image18.emf"/><Relationship Id="rId3" Type="http://schemas.openxmlformats.org/officeDocument/2006/relationships/oleObject" Target="../embeddings/oleObject11.bin"/><Relationship Id="rId21" Type="http://schemas.openxmlformats.org/officeDocument/2006/relationships/oleObject" Target="../embeddings/oleObject20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5.emf"/><Relationship Id="rId1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7.emf"/><Relationship Id="rId20" Type="http://schemas.openxmlformats.org/officeDocument/2006/relationships/image" Target="../media/image19.e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emf"/><Relationship Id="rId11" Type="http://schemas.openxmlformats.org/officeDocument/2006/relationships/oleObject" Target="../embeddings/oleObject15.bin"/><Relationship Id="rId24" Type="http://schemas.openxmlformats.org/officeDocument/2006/relationships/image" Target="../media/image21.emf"/><Relationship Id="rId5" Type="http://schemas.openxmlformats.org/officeDocument/2006/relationships/oleObject" Target="../embeddings/oleObject12.bin"/><Relationship Id="rId15" Type="http://schemas.openxmlformats.org/officeDocument/2006/relationships/oleObject" Target="../embeddings/oleObject17.bin"/><Relationship Id="rId23" Type="http://schemas.openxmlformats.org/officeDocument/2006/relationships/oleObject" Target="../embeddings/oleObject21.bin"/><Relationship Id="rId10" Type="http://schemas.openxmlformats.org/officeDocument/2006/relationships/image" Target="../media/image14.emf"/><Relationship Id="rId19" Type="http://schemas.openxmlformats.org/officeDocument/2006/relationships/oleObject" Target="../embeddings/oleObject19.bin"/><Relationship Id="rId4" Type="http://schemas.openxmlformats.org/officeDocument/2006/relationships/image" Target="../media/image11.e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6.emf"/><Relationship Id="rId22" Type="http://schemas.openxmlformats.org/officeDocument/2006/relationships/image" Target="../media/image20.emf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81.wmf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82.wmf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oleObject" Target="../embeddings/oleObject27.bin"/><Relationship Id="rId18" Type="http://schemas.openxmlformats.org/officeDocument/2006/relationships/image" Target="../media/image29.emf"/><Relationship Id="rId26" Type="http://schemas.openxmlformats.org/officeDocument/2006/relationships/image" Target="../media/image33.emf"/><Relationship Id="rId39" Type="http://schemas.openxmlformats.org/officeDocument/2006/relationships/oleObject" Target="../embeddings/oleObject40.bin"/><Relationship Id="rId3" Type="http://schemas.openxmlformats.org/officeDocument/2006/relationships/oleObject" Target="../embeddings/oleObject22.bin"/><Relationship Id="rId21" Type="http://schemas.openxmlformats.org/officeDocument/2006/relationships/oleObject" Target="../embeddings/oleObject31.bin"/><Relationship Id="rId34" Type="http://schemas.openxmlformats.org/officeDocument/2006/relationships/image" Target="../media/image37.emf"/><Relationship Id="rId42" Type="http://schemas.openxmlformats.org/officeDocument/2006/relationships/image" Target="../media/image41.emf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6.emf"/><Relationship Id="rId17" Type="http://schemas.openxmlformats.org/officeDocument/2006/relationships/oleObject" Target="../embeddings/oleObject29.bin"/><Relationship Id="rId25" Type="http://schemas.openxmlformats.org/officeDocument/2006/relationships/oleObject" Target="../embeddings/oleObject33.bin"/><Relationship Id="rId33" Type="http://schemas.openxmlformats.org/officeDocument/2006/relationships/oleObject" Target="../embeddings/oleObject37.bin"/><Relationship Id="rId38" Type="http://schemas.openxmlformats.org/officeDocument/2006/relationships/image" Target="../media/image39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8.emf"/><Relationship Id="rId20" Type="http://schemas.openxmlformats.org/officeDocument/2006/relationships/image" Target="../media/image30.emf"/><Relationship Id="rId29" Type="http://schemas.openxmlformats.org/officeDocument/2006/relationships/oleObject" Target="../embeddings/oleObject35.bin"/><Relationship Id="rId41" Type="http://schemas.openxmlformats.org/officeDocument/2006/relationships/oleObject" Target="../embeddings/oleObject41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23.emf"/><Relationship Id="rId11" Type="http://schemas.openxmlformats.org/officeDocument/2006/relationships/oleObject" Target="../embeddings/oleObject26.bin"/><Relationship Id="rId24" Type="http://schemas.openxmlformats.org/officeDocument/2006/relationships/image" Target="../media/image32.emf"/><Relationship Id="rId32" Type="http://schemas.openxmlformats.org/officeDocument/2006/relationships/image" Target="../media/image36.emf"/><Relationship Id="rId37" Type="http://schemas.openxmlformats.org/officeDocument/2006/relationships/oleObject" Target="../embeddings/oleObject39.bin"/><Relationship Id="rId40" Type="http://schemas.openxmlformats.org/officeDocument/2006/relationships/image" Target="../media/image40.emf"/><Relationship Id="rId5" Type="http://schemas.openxmlformats.org/officeDocument/2006/relationships/oleObject" Target="../embeddings/oleObject23.bin"/><Relationship Id="rId15" Type="http://schemas.openxmlformats.org/officeDocument/2006/relationships/oleObject" Target="../embeddings/oleObject28.bin"/><Relationship Id="rId23" Type="http://schemas.openxmlformats.org/officeDocument/2006/relationships/oleObject" Target="../embeddings/oleObject32.bin"/><Relationship Id="rId28" Type="http://schemas.openxmlformats.org/officeDocument/2006/relationships/image" Target="../media/image34.emf"/><Relationship Id="rId36" Type="http://schemas.openxmlformats.org/officeDocument/2006/relationships/image" Target="../media/image38.emf"/><Relationship Id="rId10" Type="http://schemas.openxmlformats.org/officeDocument/2006/relationships/image" Target="../media/image25.emf"/><Relationship Id="rId19" Type="http://schemas.openxmlformats.org/officeDocument/2006/relationships/oleObject" Target="../embeddings/oleObject30.bin"/><Relationship Id="rId31" Type="http://schemas.openxmlformats.org/officeDocument/2006/relationships/oleObject" Target="../embeddings/oleObject36.bin"/><Relationship Id="rId44" Type="http://schemas.openxmlformats.org/officeDocument/2006/relationships/image" Target="../media/image42.emf"/><Relationship Id="rId4" Type="http://schemas.openxmlformats.org/officeDocument/2006/relationships/image" Target="../media/image22.emf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27.emf"/><Relationship Id="rId22" Type="http://schemas.openxmlformats.org/officeDocument/2006/relationships/image" Target="../media/image31.emf"/><Relationship Id="rId27" Type="http://schemas.openxmlformats.org/officeDocument/2006/relationships/oleObject" Target="../embeddings/oleObject34.bin"/><Relationship Id="rId30" Type="http://schemas.openxmlformats.org/officeDocument/2006/relationships/image" Target="../media/image35.emf"/><Relationship Id="rId35" Type="http://schemas.openxmlformats.org/officeDocument/2006/relationships/oleObject" Target="../embeddings/oleObject38.bin"/><Relationship Id="rId43" Type="http://schemas.openxmlformats.org/officeDocument/2006/relationships/oleObject" Target="../embeddings/oleObject42.bin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emf"/><Relationship Id="rId13" Type="http://schemas.openxmlformats.org/officeDocument/2006/relationships/oleObject" Target="../embeddings/oleObject48.bin"/><Relationship Id="rId18" Type="http://schemas.openxmlformats.org/officeDocument/2006/relationships/image" Target="../media/image50.emf"/><Relationship Id="rId3" Type="http://schemas.openxmlformats.org/officeDocument/2006/relationships/oleObject" Target="../embeddings/oleObject43.bin"/><Relationship Id="rId21" Type="http://schemas.openxmlformats.org/officeDocument/2006/relationships/oleObject" Target="../embeddings/oleObject52.bin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47.emf"/><Relationship Id="rId17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9.emf"/><Relationship Id="rId20" Type="http://schemas.openxmlformats.org/officeDocument/2006/relationships/image" Target="../media/image51.e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44.emf"/><Relationship Id="rId11" Type="http://schemas.openxmlformats.org/officeDocument/2006/relationships/oleObject" Target="../embeddings/oleObject47.bin"/><Relationship Id="rId24" Type="http://schemas.openxmlformats.org/officeDocument/2006/relationships/image" Target="../media/image53.emf"/><Relationship Id="rId5" Type="http://schemas.openxmlformats.org/officeDocument/2006/relationships/oleObject" Target="../embeddings/oleObject44.bin"/><Relationship Id="rId15" Type="http://schemas.openxmlformats.org/officeDocument/2006/relationships/oleObject" Target="../embeddings/oleObject49.bin"/><Relationship Id="rId23" Type="http://schemas.openxmlformats.org/officeDocument/2006/relationships/oleObject" Target="../embeddings/oleObject53.bin"/><Relationship Id="rId10" Type="http://schemas.openxmlformats.org/officeDocument/2006/relationships/image" Target="../media/image46.emf"/><Relationship Id="rId19" Type="http://schemas.openxmlformats.org/officeDocument/2006/relationships/oleObject" Target="../embeddings/oleObject51.bin"/><Relationship Id="rId4" Type="http://schemas.openxmlformats.org/officeDocument/2006/relationships/image" Target="../media/image43.emf"/><Relationship Id="rId9" Type="http://schemas.openxmlformats.org/officeDocument/2006/relationships/oleObject" Target="../embeddings/oleObject46.bin"/><Relationship Id="rId14" Type="http://schemas.openxmlformats.org/officeDocument/2006/relationships/image" Target="../media/image48.emf"/><Relationship Id="rId22" Type="http://schemas.openxmlformats.org/officeDocument/2006/relationships/image" Target="../media/image52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emf"/><Relationship Id="rId13" Type="http://schemas.openxmlformats.org/officeDocument/2006/relationships/oleObject" Target="../embeddings/oleObject59.bin"/><Relationship Id="rId18" Type="http://schemas.openxmlformats.org/officeDocument/2006/relationships/image" Target="../media/image61.emf"/><Relationship Id="rId3" Type="http://schemas.openxmlformats.org/officeDocument/2006/relationships/oleObject" Target="../embeddings/oleObject54.bin"/><Relationship Id="rId21" Type="http://schemas.openxmlformats.org/officeDocument/2006/relationships/oleObject" Target="../embeddings/oleObject63.bin"/><Relationship Id="rId7" Type="http://schemas.openxmlformats.org/officeDocument/2006/relationships/oleObject" Target="../embeddings/oleObject56.bin"/><Relationship Id="rId12" Type="http://schemas.openxmlformats.org/officeDocument/2006/relationships/image" Target="../media/image58.emf"/><Relationship Id="rId17" Type="http://schemas.openxmlformats.org/officeDocument/2006/relationships/oleObject" Target="../embeddings/oleObject6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0.emf"/><Relationship Id="rId20" Type="http://schemas.openxmlformats.org/officeDocument/2006/relationships/image" Target="../media/image62.e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55.emf"/><Relationship Id="rId11" Type="http://schemas.openxmlformats.org/officeDocument/2006/relationships/oleObject" Target="../embeddings/oleObject58.bin"/><Relationship Id="rId24" Type="http://schemas.openxmlformats.org/officeDocument/2006/relationships/image" Target="../media/image64.emf"/><Relationship Id="rId5" Type="http://schemas.openxmlformats.org/officeDocument/2006/relationships/oleObject" Target="../embeddings/oleObject55.bin"/><Relationship Id="rId15" Type="http://schemas.openxmlformats.org/officeDocument/2006/relationships/oleObject" Target="../embeddings/oleObject60.bin"/><Relationship Id="rId23" Type="http://schemas.openxmlformats.org/officeDocument/2006/relationships/oleObject" Target="../embeddings/oleObject64.bin"/><Relationship Id="rId10" Type="http://schemas.openxmlformats.org/officeDocument/2006/relationships/image" Target="../media/image57.emf"/><Relationship Id="rId19" Type="http://schemas.openxmlformats.org/officeDocument/2006/relationships/oleObject" Target="../embeddings/oleObject62.bin"/><Relationship Id="rId4" Type="http://schemas.openxmlformats.org/officeDocument/2006/relationships/image" Target="../media/image54.emf"/><Relationship Id="rId9" Type="http://schemas.openxmlformats.org/officeDocument/2006/relationships/oleObject" Target="../embeddings/oleObject57.bin"/><Relationship Id="rId14" Type="http://schemas.openxmlformats.org/officeDocument/2006/relationships/image" Target="../media/image59.emf"/><Relationship Id="rId22" Type="http://schemas.openxmlformats.org/officeDocument/2006/relationships/image" Target="../media/image6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628D0B-8A75-4E12-BF9A-93084DFF04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en-US" dirty="0"/>
              <a:t>Bond Prices and the Importance of Duration and Convexity</a:t>
            </a:r>
          </a:p>
          <a:p>
            <a:pPr eaLnBrk="1" hangingPunct="1"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83DA0D58-0E8F-4F62-BA03-83B46BFB9C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en-US" sz="3200"/>
              <a:t>Relationship between Bond Price, </a:t>
            </a:r>
            <a:br>
              <a:rPr lang="en-US" altLang="en-US" sz="3200"/>
            </a:br>
            <a:r>
              <a:rPr lang="en-US" altLang="en-US" sz="3200"/>
              <a:t>Yield-to Maturity, and Coupon Rate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7F5A2D-256E-4E5B-9187-257F5B1D48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en-US" sz="2200" dirty="0"/>
              <a:t>When coupon rate = YTM, price = par value.</a:t>
            </a:r>
          </a:p>
          <a:p>
            <a:pPr marL="609600" indent="-609600"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endParaRPr lang="en-US" sz="2200" dirty="0"/>
          </a:p>
          <a:p>
            <a:pPr marL="609600" indent="-609600"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en-US" sz="2200" dirty="0"/>
              <a:t>When coupon rate &gt; YTM, price &gt; par value (premium bond)</a:t>
            </a:r>
          </a:p>
          <a:p>
            <a:pPr marL="609600" indent="-609600"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endParaRPr lang="en-US" sz="2200" dirty="0"/>
          </a:p>
          <a:p>
            <a:pPr marL="609600" indent="-609600"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en-US" sz="2200" dirty="0"/>
              <a:t>When coupon rate &lt; YTM, price &lt; par value (discount bond)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6C35B880-57DC-4B50-B3B8-DB0D7361EC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pPr eaLnBrk="1" hangingPunct="1"/>
            <a:r>
              <a:rPr lang="en-US" altLang="en-US" sz="2400"/>
              <a:t>What Determines the </a:t>
            </a:r>
            <a:br>
              <a:rPr lang="en-US" altLang="en-US" sz="2400"/>
            </a:br>
            <a:r>
              <a:rPr lang="en-US" altLang="en-US" sz="2400"/>
              <a:t>Price Volatility for Bonds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5D0B3683-6700-4619-B554-E4ED7B4696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001000" cy="54102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spcBef>
                <a:spcPct val="0"/>
              </a:spcBef>
              <a:buFontTx/>
              <a:buAutoNum type="arabicPeriod"/>
            </a:pPr>
            <a:r>
              <a:rPr lang="en-US" altLang="en-US" sz="1800"/>
              <a:t>Bond prices and market interest rates move in opposite directions.</a:t>
            </a:r>
          </a:p>
          <a:p>
            <a:pPr marL="609600" indent="-609600" eaLnBrk="1" hangingPunct="1">
              <a:lnSpc>
                <a:spcPct val="90000"/>
              </a:lnSpc>
              <a:spcBef>
                <a:spcPct val="0"/>
              </a:spcBef>
              <a:buFontTx/>
              <a:buAutoNum type="arabicPeriod"/>
            </a:pPr>
            <a:endParaRPr lang="en-US" altLang="en-US" sz="1800"/>
          </a:p>
          <a:p>
            <a:pPr marL="609600" indent="-60960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	</a:t>
            </a:r>
          </a:p>
          <a:p>
            <a:pPr marL="609600" indent="-60960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2. 	A bond with longer maturity has higher relative (%) price change than one with shorter maturity when interest rate (YTM) changes.  All other features are identical.</a:t>
            </a:r>
          </a:p>
          <a:p>
            <a:pPr marL="609600" indent="-609600" eaLnBrk="1" hangingPunct="1">
              <a:lnSpc>
                <a:spcPct val="90000"/>
              </a:lnSpc>
              <a:spcBef>
                <a:spcPct val="0"/>
              </a:spcBef>
              <a:buFontTx/>
              <a:buAutoNum type="arabicPeriod" startAt="3"/>
            </a:pPr>
            <a:endParaRPr lang="en-US" altLang="en-US" sz="1800"/>
          </a:p>
          <a:p>
            <a:pPr marL="609600" indent="-60960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3.	A lower coupon bond has a higher relative price change than a higher coupon bond when YTM changes.  All other features are identical.</a:t>
            </a:r>
          </a:p>
          <a:p>
            <a:pPr marL="609600" indent="-609600" eaLnBrk="1" hangingPunct="1">
              <a:lnSpc>
                <a:spcPct val="90000"/>
              </a:lnSpc>
              <a:spcBef>
                <a:spcPct val="0"/>
              </a:spcBef>
              <a:buFontTx/>
              <a:buAutoNum type="arabicPeriod" startAt="4"/>
            </a:pPr>
            <a:endParaRPr lang="en-US" altLang="en-US" sz="1800"/>
          </a:p>
          <a:p>
            <a:pPr marL="609600" indent="-609600" eaLnBrk="1" hangingPunct="1">
              <a:lnSpc>
                <a:spcPct val="90000"/>
              </a:lnSpc>
              <a:spcBef>
                <a:spcPct val="0"/>
              </a:spcBef>
              <a:buFontTx/>
              <a:buAutoNum type="arabicPeriod" startAt="4"/>
            </a:pPr>
            <a:r>
              <a:rPr lang="en-US" altLang="en-US" sz="1800"/>
              <a:t>The price sensitivity of bonds increases with maturity, but at a decreasing rate.</a:t>
            </a:r>
          </a:p>
          <a:p>
            <a:pPr marL="609600" indent="-609600" eaLnBrk="1" hangingPunct="1">
              <a:lnSpc>
                <a:spcPct val="90000"/>
              </a:lnSpc>
              <a:spcBef>
                <a:spcPct val="0"/>
              </a:spcBef>
              <a:buFontTx/>
              <a:buAutoNum type="arabicPeriod" startAt="4"/>
            </a:pPr>
            <a:endParaRPr lang="en-US" altLang="en-US" sz="1800"/>
          </a:p>
          <a:p>
            <a:pPr marL="609600" indent="-609600" eaLnBrk="1" hangingPunct="1">
              <a:lnSpc>
                <a:spcPct val="90000"/>
              </a:lnSpc>
              <a:spcBef>
                <a:spcPct val="0"/>
              </a:spcBef>
              <a:buFontTx/>
              <a:buAutoNum type="arabicPeriod" startAt="4"/>
            </a:pPr>
            <a:r>
              <a:rPr lang="en-US" altLang="en-US" sz="1800"/>
              <a:t>For a given bond, the capital gain caused by a yield decrease exceeds the capital loss caused by a yield increase of the same magnitude.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D92CD59E-21C3-415D-9D91-81B0FB78F6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YTM and Bond Value</a:t>
            </a:r>
          </a:p>
        </p:txBody>
      </p:sp>
      <p:sp>
        <p:nvSpPr>
          <p:cNvPr id="15363" name="Line 3">
            <a:extLst>
              <a:ext uri="{FF2B5EF4-FFF2-40B4-BE49-F238E27FC236}">
                <a16:creationId xmlns:a16="http://schemas.microsoft.com/office/drawing/2014/main" id="{354FDF05-4998-482A-A8F7-F8E222817F88}"/>
              </a:ext>
            </a:extLst>
          </p:cNvPr>
          <p:cNvSpPr>
            <a:spLocks noChangeShapeType="1"/>
          </p:cNvSpPr>
          <p:nvPr/>
        </p:nvSpPr>
        <p:spPr bwMode="auto">
          <a:xfrm>
            <a:off x="1874838" y="1354138"/>
            <a:ext cx="1587" cy="38639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4" name="Line 4">
            <a:extLst>
              <a:ext uri="{FF2B5EF4-FFF2-40B4-BE49-F238E27FC236}">
                <a16:creationId xmlns:a16="http://schemas.microsoft.com/office/drawing/2014/main" id="{06EF00D6-4307-4C2B-B698-B3CA5481D8C0}"/>
              </a:ext>
            </a:extLst>
          </p:cNvPr>
          <p:cNvSpPr>
            <a:spLocks noChangeShapeType="1"/>
          </p:cNvSpPr>
          <p:nvPr/>
        </p:nvSpPr>
        <p:spPr bwMode="auto">
          <a:xfrm>
            <a:off x="1836738" y="5218113"/>
            <a:ext cx="38100" cy="3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5" name="Line 5">
            <a:extLst>
              <a:ext uri="{FF2B5EF4-FFF2-40B4-BE49-F238E27FC236}">
                <a16:creationId xmlns:a16="http://schemas.microsoft.com/office/drawing/2014/main" id="{919461A3-C42F-4A9A-85CB-B9C38EF13B52}"/>
              </a:ext>
            </a:extLst>
          </p:cNvPr>
          <p:cNvSpPr>
            <a:spLocks noChangeShapeType="1"/>
          </p:cNvSpPr>
          <p:nvPr/>
        </p:nvSpPr>
        <p:spPr bwMode="auto">
          <a:xfrm>
            <a:off x="1817688" y="4459288"/>
            <a:ext cx="38100" cy="15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6" name="Line 6">
            <a:extLst>
              <a:ext uri="{FF2B5EF4-FFF2-40B4-BE49-F238E27FC236}">
                <a16:creationId xmlns:a16="http://schemas.microsoft.com/office/drawing/2014/main" id="{BAA4766D-D911-41B2-A5BC-26EA854C06A8}"/>
              </a:ext>
            </a:extLst>
          </p:cNvPr>
          <p:cNvSpPr>
            <a:spLocks noChangeShapeType="1"/>
          </p:cNvSpPr>
          <p:nvPr/>
        </p:nvSpPr>
        <p:spPr bwMode="auto">
          <a:xfrm>
            <a:off x="1817688" y="3668713"/>
            <a:ext cx="38100" cy="15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7" name="Line 7">
            <a:extLst>
              <a:ext uri="{FF2B5EF4-FFF2-40B4-BE49-F238E27FC236}">
                <a16:creationId xmlns:a16="http://schemas.microsoft.com/office/drawing/2014/main" id="{33421202-C948-4C02-B778-202EC8E7F93C}"/>
              </a:ext>
            </a:extLst>
          </p:cNvPr>
          <p:cNvSpPr>
            <a:spLocks noChangeShapeType="1"/>
          </p:cNvSpPr>
          <p:nvPr/>
        </p:nvSpPr>
        <p:spPr bwMode="auto">
          <a:xfrm>
            <a:off x="1817688" y="2905125"/>
            <a:ext cx="38100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8" name="Line 8">
            <a:extLst>
              <a:ext uri="{FF2B5EF4-FFF2-40B4-BE49-F238E27FC236}">
                <a16:creationId xmlns:a16="http://schemas.microsoft.com/office/drawing/2014/main" id="{864A4A21-C551-40C4-9AA0-47B0A8F0D940}"/>
              </a:ext>
            </a:extLst>
          </p:cNvPr>
          <p:cNvSpPr>
            <a:spLocks noChangeShapeType="1"/>
          </p:cNvSpPr>
          <p:nvPr/>
        </p:nvSpPr>
        <p:spPr bwMode="auto">
          <a:xfrm>
            <a:off x="1817688" y="2130425"/>
            <a:ext cx="38100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9" name="Line 9">
            <a:extLst>
              <a:ext uri="{FF2B5EF4-FFF2-40B4-BE49-F238E27FC236}">
                <a16:creationId xmlns:a16="http://schemas.microsoft.com/office/drawing/2014/main" id="{5284487E-9AA8-470E-B650-1C1C56C0EACA}"/>
              </a:ext>
            </a:extLst>
          </p:cNvPr>
          <p:cNvSpPr>
            <a:spLocks noChangeShapeType="1"/>
          </p:cNvSpPr>
          <p:nvPr/>
        </p:nvSpPr>
        <p:spPr bwMode="auto">
          <a:xfrm>
            <a:off x="1817688" y="1354138"/>
            <a:ext cx="38100" cy="15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0" name="Line 10">
            <a:extLst>
              <a:ext uri="{FF2B5EF4-FFF2-40B4-BE49-F238E27FC236}">
                <a16:creationId xmlns:a16="http://schemas.microsoft.com/office/drawing/2014/main" id="{6253E25C-93EB-4AAA-B987-63AE229FBE0E}"/>
              </a:ext>
            </a:extLst>
          </p:cNvPr>
          <p:cNvSpPr>
            <a:spLocks noChangeShapeType="1"/>
          </p:cNvSpPr>
          <p:nvPr/>
        </p:nvSpPr>
        <p:spPr bwMode="auto">
          <a:xfrm>
            <a:off x="1874838" y="5218113"/>
            <a:ext cx="6742112" cy="31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1" name="Line 11">
            <a:extLst>
              <a:ext uri="{FF2B5EF4-FFF2-40B4-BE49-F238E27FC236}">
                <a16:creationId xmlns:a16="http://schemas.microsoft.com/office/drawing/2014/main" id="{C76EF5B7-8C59-4722-8037-C977567303C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74838" y="5218113"/>
            <a:ext cx="1587" cy="47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2" name="Line 12">
            <a:extLst>
              <a:ext uri="{FF2B5EF4-FFF2-40B4-BE49-F238E27FC236}">
                <a16:creationId xmlns:a16="http://schemas.microsoft.com/office/drawing/2014/main" id="{A21A1E99-70CC-474C-B96F-2F869D8BA85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51113" y="5237163"/>
            <a:ext cx="1587" cy="476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3" name="Line 13">
            <a:extLst>
              <a:ext uri="{FF2B5EF4-FFF2-40B4-BE49-F238E27FC236}">
                <a16:creationId xmlns:a16="http://schemas.microsoft.com/office/drawing/2014/main" id="{975CF5E2-F837-44A6-B1F7-35C3FEA0977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27388" y="5237163"/>
            <a:ext cx="1587" cy="476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4" name="Line 14">
            <a:extLst>
              <a:ext uri="{FF2B5EF4-FFF2-40B4-BE49-F238E27FC236}">
                <a16:creationId xmlns:a16="http://schemas.microsoft.com/office/drawing/2014/main" id="{875BEAED-EE15-4BD7-BC35-9E25F2FB6E1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94138" y="5237163"/>
            <a:ext cx="1587" cy="476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5" name="Line 15">
            <a:extLst>
              <a:ext uri="{FF2B5EF4-FFF2-40B4-BE49-F238E27FC236}">
                <a16:creationId xmlns:a16="http://schemas.microsoft.com/office/drawing/2014/main" id="{203CC911-F309-41FC-803E-801030BFEFB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0413" y="5237163"/>
            <a:ext cx="1587" cy="476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6" name="Line 16">
            <a:extLst>
              <a:ext uri="{FF2B5EF4-FFF2-40B4-BE49-F238E27FC236}">
                <a16:creationId xmlns:a16="http://schemas.microsoft.com/office/drawing/2014/main" id="{DC7095DD-DDA7-4229-9605-07A792256FB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45100" y="5237163"/>
            <a:ext cx="1588" cy="476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7" name="Line 17">
            <a:extLst>
              <a:ext uri="{FF2B5EF4-FFF2-40B4-BE49-F238E27FC236}">
                <a16:creationId xmlns:a16="http://schemas.microsoft.com/office/drawing/2014/main" id="{1B6F560E-14A9-4749-9DD9-1F86862174B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21375" y="5237163"/>
            <a:ext cx="1588" cy="476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8" name="Line 18">
            <a:extLst>
              <a:ext uri="{FF2B5EF4-FFF2-40B4-BE49-F238E27FC236}">
                <a16:creationId xmlns:a16="http://schemas.microsoft.com/office/drawing/2014/main" id="{F92378FF-401B-45CB-8CD4-8B52BFDA102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97650" y="5237163"/>
            <a:ext cx="1588" cy="476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9" name="Line 19">
            <a:extLst>
              <a:ext uri="{FF2B5EF4-FFF2-40B4-BE49-F238E27FC236}">
                <a16:creationId xmlns:a16="http://schemas.microsoft.com/office/drawing/2014/main" id="{D2E2B4B1-6F5D-4EA4-B41A-911BF0B90F9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264400" y="5237163"/>
            <a:ext cx="1588" cy="476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0" name="Line 20">
            <a:extLst>
              <a:ext uri="{FF2B5EF4-FFF2-40B4-BE49-F238E27FC236}">
                <a16:creationId xmlns:a16="http://schemas.microsoft.com/office/drawing/2014/main" id="{8AAEDF62-8D67-4B11-9CAB-ED8A062652D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940675" y="5237163"/>
            <a:ext cx="1588" cy="476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1" name="Line 21">
            <a:extLst>
              <a:ext uri="{FF2B5EF4-FFF2-40B4-BE49-F238E27FC236}">
                <a16:creationId xmlns:a16="http://schemas.microsoft.com/office/drawing/2014/main" id="{840BB0E8-6F16-4F9C-A756-A1DEF0871BF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616950" y="5237163"/>
            <a:ext cx="1588" cy="476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2" name="Rectangle 22">
            <a:extLst>
              <a:ext uri="{FF2B5EF4-FFF2-40B4-BE49-F238E27FC236}">
                <a16:creationId xmlns:a16="http://schemas.microsoft.com/office/drawing/2014/main" id="{336B5E4B-F2F6-426E-84EB-693A14EA5C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1438" y="5083175"/>
            <a:ext cx="304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800</a:t>
            </a:r>
          </a:p>
        </p:txBody>
      </p:sp>
      <p:sp>
        <p:nvSpPr>
          <p:cNvPr id="15383" name="Rectangle 23">
            <a:extLst>
              <a:ext uri="{FF2B5EF4-FFF2-40B4-BE49-F238E27FC236}">
                <a16:creationId xmlns:a16="http://schemas.microsoft.com/office/drawing/2014/main" id="{33744105-67C7-4BE2-A7C9-95C3D2F63F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4763" y="4308475"/>
            <a:ext cx="4064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1000</a:t>
            </a:r>
          </a:p>
        </p:txBody>
      </p:sp>
      <p:sp>
        <p:nvSpPr>
          <p:cNvPr id="15384" name="Rectangle 24">
            <a:extLst>
              <a:ext uri="{FF2B5EF4-FFF2-40B4-BE49-F238E27FC236}">
                <a16:creationId xmlns:a16="http://schemas.microsoft.com/office/drawing/2014/main" id="{46BD4474-DC2F-4EB3-8D28-F9E7E76E16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4763" y="3532188"/>
            <a:ext cx="4064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1100</a:t>
            </a:r>
          </a:p>
        </p:txBody>
      </p:sp>
      <p:sp>
        <p:nvSpPr>
          <p:cNvPr id="15385" name="Rectangle 25">
            <a:extLst>
              <a:ext uri="{FF2B5EF4-FFF2-40B4-BE49-F238E27FC236}">
                <a16:creationId xmlns:a16="http://schemas.microsoft.com/office/drawing/2014/main" id="{6116BAB3-4343-408A-9EC4-EA3F14682E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4763" y="2770188"/>
            <a:ext cx="4064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1200</a:t>
            </a:r>
          </a:p>
        </p:txBody>
      </p:sp>
      <p:sp>
        <p:nvSpPr>
          <p:cNvPr id="15386" name="Rectangle 26">
            <a:extLst>
              <a:ext uri="{FF2B5EF4-FFF2-40B4-BE49-F238E27FC236}">
                <a16:creationId xmlns:a16="http://schemas.microsoft.com/office/drawing/2014/main" id="{434DF2E3-944E-4D79-9821-A746AC1596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4763" y="1993900"/>
            <a:ext cx="4064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1300</a:t>
            </a:r>
          </a:p>
        </p:txBody>
      </p:sp>
      <p:sp>
        <p:nvSpPr>
          <p:cNvPr id="15387" name="Rectangle 27">
            <a:extLst>
              <a:ext uri="{FF2B5EF4-FFF2-40B4-BE49-F238E27FC236}">
                <a16:creationId xmlns:a16="http://schemas.microsoft.com/office/drawing/2014/main" id="{C25454F8-78A7-418B-A5E9-98D4FB8209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4750" y="1219200"/>
            <a:ext cx="508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$1400</a:t>
            </a:r>
          </a:p>
        </p:txBody>
      </p:sp>
      <p:sp>
        <p:nvSpPr>
          <p:cNvPr id="15388" name="Rectangle 28">
            <a:extLst>
              <a:ext uri="{FF2B5EF4-FFF2-40B4-BE49-F238E27FC236}">
                <a16:creationId xmlns:a16="http://schemas.microsoft.com/office/drawing/2014/main" id="{F4F20D93-C231-49C5-9156-E44089C0D2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6263" y="5348288"/>
            <a:ext cx="10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15389" name="Rectangle 29">
            <a:extLst>
              <a:ext uri="{FF2B5EF4-FFF2-40B4-BE49-F238E27FC236}">
                <a16:creationId xmlns:a16="http://schemas.microsoft.com/office/drawing/2014/main" id="{40A13D06-FA45-4B99-AFD9-614CB5369F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6813" y="5348288"/>
            <a:ext cx="355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0.01</a:t>
            </a:r>
          </a:p>
        </p:txBody>
      </p:sp>
      <p:sp>
        <p:nvSpPr>
          <p:cNvPr id="15390" name="Rectangle 30">
            <a:extLst>
              <a:ext uri="{FF2B5EF4-FFF2-40B4-BE49-F238E27FC236}">
                <a16:creationId xmlns:a16="http://schemas.microsoft.com/office/drawing/2014/main" id="{FE2686FC-A9BB-4BC2-8059-B821F1664E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3088" y="5348288"/>
            <a:ext cx="355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0.02</a:t>
            </a:r>
          </a:p>
        </p:txBody>
      </p:sp>
      <p:sp>
        <p:nvSpPr>
          <p:cNvPr id="15391" name="Rectangle 31">
            <a:extLst>
              <a:ext uri="{FF2B5EF4-FFF2-40B4-BE49-F238E27FC236}">
                <a16:creationId xmlns:a16="http://schemas.microsoft.com/office/drawing/2014/main" id="{3298E29E-C8B0-4D2C-B26C-FC6D2708DF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9838" y="5348288"/>
            <a:ext cx="355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0.03</a:t>
            </a:r>
          </a:p>
        </p:txBody>
      </p:sp>
      <p:sp>
        <p:nvSpPr>
          <p:cNvPr id="15392" name="Rectangle 32">
            <a:extLst>
              <a:ext uri="{FF2B5EF4-FFF2-40B4-BE49-F238E27FC236}">
                <a16:creationId xmlns:a16="http://schemas.microsoft.com/office/drawing/2014/main" id="{25CEFDBA-52A0-4D65-A211-FD4E2D25DF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6113" y="5348288"/>
            <a:ext cx="355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0.04</a:t>
            </a:r>
          </a:p>
        </p:txBody>
      </p:sp>
      <p:sp>
        <p:nvSpPr>
          <p:cNvPr id="15393" name="Rectangle 33">
            <a:extLst>
              <a:ext uri="{FF2B5EF4-FFF2-40B4-BE49-F238E27FC236}">
                <a16:creationId xmlns:a16="http://schemas.microsoft.com/office/drawing/2014/main" id="{47E65D37-BDCC-4A04-B14F-4ADD396B39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30800" y="5348288"/>
            <a:ext cx="355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0.05</a:t>
            </a:r>
          </a:p>
        </p:txBody>
      </p:sp>
      <p:sp>
        <p:nvSpPr>
          <p:cNvPr id="15394" name="Rectangle 34">
            <a:extLst>
              <a:ext uri="{FF2B5EF4-FFF2-40B4-BE49-F238E27FC236}">
                <a16:creationId xmlns:a16="http://schemas.microsoft.com/office/drawing/2014/main" id="{024F7AEC-C7D1-45DA-93D7-24D15E89F8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7075" y="5348288"/>
            <a:ext cx="355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0.06</a:t>
            </a:r>
          </a:p>
        </p:txBody>
      </p:sp>
      <p:sp>
        <p:nvSpPr>
          <p:cNvPr id="15395" name="Rectangle 35">
            <a:extLst>
              <a:ext uri="{FF2B5EF4-FFF2-40B4-BE49-F238E27FC236}">
                <a16:creationId xmlns:a16="http://schemas.microsoft.com/office/drawing/2014/main" id="{65EF2865-6781-4D8B-A04D-DF9C315F4B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83350" y="5348288"/>
            <a:ext cx="355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0.07</a:t>
            </a:r>
          </a:p>
        </p:txBody>
      </p:sp>
      <p:sp>
        <p:nvSpPr>
          <p:cNvPr id="15396" name="Rectangle 36">
            <a:extLst>
              <a:ext uri="{FF2B5EF4-FFF2-40B4-BE49-F238E27FC236}">
                <a16:creationId xmlns:a16="http://schemas.microsoft.com/office/drawing/2014/main" id="{E83D80AE-5905-4474-849F-6E002BB923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0100" y="5348288"/>
            <a:ext cx="355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0.08</a:t>
            </a:r>
          </a:p>
        </p:txBody>
      </p:sp>
      <p:sp>
        <p:nvSpPr>
          <p:cNvPr id="15397" name="Rectangle 37">
            <a:extLst>
              <a:ext uri="{FF2B5EF4-FFF2-40B4-BE49-F238E27FC236}">
                <a16:creationId xmlns:a16="http://schemas.microsoft.com/office/drawing/2014/main" id="{B40126F6-622D-44A0-A30F-2259B40C2C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26375" y="5348288"/>
            <a:ext cx="355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0.09</a:t>
            </a:r>
          </a:p>
        </p:txBody>
      </p:sp>
      <p:sp>
        <p:nvSpPr>
          <p:cNvPr id="15398" name="Rectangle 38">
            <a:extLst>
              <a:ext uri="{FF2B5EF4-FFF2-40B4-BE49-F238E27FC236}">
                <a16:creationId xmlns:a16="http://schemas.microsoft.com/office/drawing/2014/main" id="{F2630418-7F89-4410-B85A-81803897A2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1225" y="5348288"/>
            <a:ext cx="254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0.1</a:t>
            </a:r>
          </a:p>
        </p:txBody>
      </p:sp>
      <p:sp>
        <p:nvSpPr>
          <p:cNvPr id="15399" name="Rectangle 39">
            <a:extLst>
              <a:ext uri="{FF2B5EF4-FFF2-40B4-BE49-F238E27FC236}">
                <a16:creationId xmlns:a16="http://schemas.microsoft.com/office/drawing/2014/main" id="{9122D871-B3FC-45C6-BEB1-36E4286AED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7600" y="5638800"/>
            <a:ext cx="15303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>
                <a:latin typeface="Times New Roman" panose="02020603050405020304" pitchFamily="18" charset="0"/>
              </a:rPr>
              <a:t>Discount Rate</a:t>
            </a:r>
            <a:endParaRPr lang="en-US" altLang="en-US" sz="2000">
              <a:latin typeface="Times New Roman" panose="02020603050405020304" pitchFamily="18" charset="0"/>
            </a:endParaRPr>
          </a:p>
        </p:txBody>
      </p:sp>
      <p:sp>
        <p:nvSpPr>
          <p:cNvPr id="15400" name="Rectangle 40">
            <a:extLst>
              <a:ext uri="{FF2B5EF4-FFF2-40B4-BE49-F238E27FC236}">
                <a16:creationId xmlns:a16="http://schemas.microsoft.com/office/drawing/2014/main" id="{4BD8FFFC-26F7-4688-B5C5-63769F463EDB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504031" y="2086769"/>
            <a:ext cx="12779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>
                <a:latin typeface="Times New Roman" panose="02020603050405020304" pitchFamily="18" charset="0"/>
              </a:rPr>
              <a:t>Bond Value</a:t>
            </a:r>
            <a:endParaRPr lang="en-US" altLang="en-US" sz="2000">
              <a:latin typeface="Times New Roman" panose="02020603050405020304" pitchFamily="18" charset="0"/>
            </a:endParaRPr>
          </a:p>
        </p:txBody>
      </p:sp>
      <p:sp>
        <p:nvSpPr>
          <p:cNvPr id="13353" name="Line 41">
            <a:extLst>
              <a:ext uri="{FF2B5EF4-FFF2-40B4-BE49-F238E27FC236}">
                <a16:creationId xmlns:a16="http://schemas.microsoft.com/office/drawing/2014/main" id="{3F7AA80D-F7C5-4952-9ABB-8C3A9F43CB3B}"/>
              </a:ext>
            </a:extLst>
          </p:cNvPr>
          <p:cNvSpPr>
            <a:spLocks noChangeShapeType="1"/>
          </p:cNvSpPr>
          <p:nvPr/>
        </p:nvSpPr>
        <p:spPr bwMode="auto">
          <a:xfrm>
            <a:off x="1835150" y="4460875"/>
            <a:ext cx="6699250" cy="34925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2" name="Group 42">
            <a:extLst>
              <a:ext uri="{FF2B5EF4-FFF2-40B4-BE49-F238E27FC236}">
                <a16:creationId xmlns:a16="http://schemas.microsoft.com/office/drawing/2014/main" id="{10309192-14D8-4E6C-85ED-B34102176483}"/>
              </a:ext>
            </a:extLst>
          </p:cNvPr>
          <p:cNvGrpSpPr>
            <a:grpSpLocks/>
          </p:cNvGrpSpPr>
          <p:nvPr/>
        </p:nvGrpSpPr>
        <p:grpSpPr bwMode="auto">
          <a:xfrm>
            <a:off x="5873750" y="4460875"/>
            <a:ext cx="609600" cy="1479550"/>
            <a:chOff x="3888" y="1680"/>
            <a:chExt cx="384" cy="932"/>
          </a:xfrm>
        </p:grpSpPr>
        <p:sp>
          <p:nvSpPr>
            <p:cNvPr id="15407" name="Line 43">
              <a:extLst>
                <a:ext uri="{FF2B5EF4-FFF2-40B4-BE49-F238E27FC236}">
                  <a16:creationId xmlns:a16="http://schemas.microsoft.com/office/drawing/2014/main" id="{735D5ED7-40EB-4F1A-ACAD-00791AFFF4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0" y="1680"/>
              <a:ext cx="0" cy="7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408" name="Text Box 44">
              <a:extLst>
                <a:ext uri="{FF2B5EF4-FFF2-40B4-BE49-F238E27FC236}">
                  <a16:creationId xmlns:a16="http://schemas.microsoft.com/office/drawing/2014/main" id="{D5C06873-3FC0-44AA-B97E-338B019737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8" y="2400"/>
              <a:ext cx="38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600">
                  <a:latin typeface="Times New Roman" panose="02020603050405020304" pitchFamily="18" charset="0"/>
                </a:rPr>
                <a:t>6 3/8</a:t>
              </a:r>
            </a:p>
          </p:txBody>
        </p:sp>
      </p:grpSp>
      <p:sp>
        <p:nvSpPr>
          <p:cNvPr id="13357" name="Text Box 45">
            <a:extLst>
              <a:ext uri="{FF2B5EF4-FFF2-40B4-BE49-F238E27FC236}">
                <a16:creationId xmlns:a16="http://schemas.microsoft.com/office/drawing/2014/main" id="{165F4D79-D398-4FC3-927A-5178E006F9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8950" y="1524000"/>
            <a:ext cx="4876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When the YTM &lt; coupon, the bond trades at a premium.</a:t>
            </a:r>
          </a:p>
        </p:txBody>
      </p:sp>
      <p:sp>
        <p:nvSpPr>
          <p:cNvPr id="13358" name="Text Box 46">
            <a:extLst>
              <a:ext uri="{FF2B5EF4-FFF2-40B4-BE49-F238E27FC236}">
                <a16:creationId xmlns:a16="http://schemas.microsoft.com/office/drawing/2014/main" id="{BD7688F0-B386-43BF-8651-39940F462E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4950" y="3333750"/>
            <a:ext cx="4343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When the YTM = coupon, the bond trades at par.</a:t>
            </a:r>
          </a:p>
        </p:txBody>
      </p:sp>
      <p:sp>
        <p:nvSpPr>
          <p:cNvPr id="13359" name="Text Box 47">
            <a:extLst>
              <a:ext uri="{FF2B5EF4-FFF2-40B4-BE49-F238E27FC236}">
                <a16:creationId xmlns:a16="http://schemas.microsoft.com/office/drawing/2014/main" id="{462D4137-131B-4F70-AB60-5AA2A33041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5943600"/>
            <a:ext cx="739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When the YTM &gt; coupon, the bond trades at a discount.</a:t>
            </a:r>
          </a:p>
        </p:txBody>
      </p:sp>
      <p:sp>
        <p:nvSpPr>
          <p:cNvPr id="13360" name="Arc 48">
            <a:extLst>
              <a:ext uri="{FF2B5EF4-FFF2-40B4-BE49-F238E27FC236}">
                <a16:creationId xmlns:a16="http://schemas.microsoft.com/office/drawing/2014/main" id="{0A9A747C-A8FE-4083-A0CA-0F38DF38B1FE}"/>
              </a:ext>
            </a:extLst>
          </p:cNvPr>
          <p:cNvSpPr>
            <a:spLocks/>
          </p:cNvSpPr>
          <p:nvPr/>
        </p:nvSpPr>
        <p:spPr bwMode="auto">
          <a:xfrm flipH="1">
            <a:off x="1905000" y="1676400"/>
            <a:ext cx="7543800" cy="2971800"/>
          </a:xfrm>
          <a:custGeom>
            <a:avLst/>
            <a:gdLst>
              <a:gd name="T0" fmla="*/ 2147483646 w 20634"/>
              <a:gd name="T1" fmla="*/ 2147483646 h 20900"/>
              <a:gd name="T2" fmla="*/ 2147483646 w 20634"/>
              <a:gd name="T3" fmla="*/ 2147483646 h 20900"/>
              <a:gd name="T4" fmla="*/ 0 w 20634"/>
              <a:gd name="T5" fmla="*/ 0 h 20900"/>
              <a:gd name="T6" fmla="*/ 0 60000 65536"/>
              <a:gd name="T7" fmla="*/ 0 60000 65536"/>
              <a:gd name="T8" fmla="*/ 0 60000 65536"/>
              <a:gd name="T9" fmla="*/ 0 w 20634"/>
              <a:gd name="T10" fmla="*/ 0 h 20900"/>
              <a:gd name="T11" fmla="*/ 20634 w 20634"/>
              <a:gd name="T12" fmla="*/ 20900 h 209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634" h="20900" fill="none" extrusionOk="0">
                <a:moveTo>
                  <a:pt x="20634" y="6387"/>
                </a:moveTo>
                <a:cubicBezTo>
                  <a:pt x="18424" y="13524"/>
                  <a:pt x="12684" y="19012"/>
                  <a:pt x="5454" y="20899"/>
                </a:cubicBezTo>
              </a:path>
              <a:path w="20634" h="20900" stroke="0" extrusionOk="0">
                <a:moveTo>
                  <a:pt x="20634" y="6387"/>
                </a:moveTo>
                <a:cubicBezTo>
                  <a:pt x="18424" y="13524"/>
                  <a:pt x="12684" y="19012"/>
                  <a:pt x="5454" y="20899"/>
                </a:cubicBezTo>
                <a:lnTo>
                  <a:pt x="0" y="0"/>
                </a:lnTo>
                <a:lnTo>
                  <a:pt x="20634" y="6387"/>
                </a:lnTo>
                <a:close/>
              </a:path>
            </a:pathLst>
          </a:custGeom>
          <a:noFill/>
          <a:ln w="38100" cap="sq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3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13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57" grpId="0" autoUpdateAnimBg="0"/>
      <p:bldP spid="13358" grpId="0" autoUpdateAnimBg="0"/>
      <p:bldP spid="13359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668377F5-9AC9-47C2-8620-1543CDAEB0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pPr eaLnBrk="1" hangingPunct="1"/>
            <a:r>
              <a:rPr lang="en-US" altLang="en-US" sz="3600"/>
              <a:t>Maturity and Bond Price Volatility</a:t>
            </a:r>
          </a:p>
        </p:txBody>
      </p:sp>
      <p:grpSp>
        <p:nvGrpSpPr>
          <p:cNvPr id="2" name="Group 3">
            <a:extLst>
              <a:ext uri="{FF2B5EF4-FFF2-40B4-BE49-F238E27FC236}">
                <a16:creationId xmlns:a16="http://schemas.microsoft.com/office/drawing/2014/main" id="{DE58857E-04CF-4BEF-AACC-DAB5145C103B}"/>
              </a:ext>
            </a:extLst>
          </p:cNvPr>
          <p:cNvGrpSpPr>
            <a:grpSpLocks/>
          </p:cNvGrpSpPr>
          <p:nvPr/>
        </p:nvGrpSpPr>
        <p:grpSpPr bwMode="auto">
          <a:xfrm>
            <a:off x="4267200" y="4159250"/>
            <a:ext cx="609600" cy="1600200"/>
            <a:chOff x="3888" y="1680"/>
            <a:chExt cx="384" cy="1008"/>
          </a:xfrm>
        </p:grpSpPr>
        <p:sp>
          <p:nvSpPr>
            <p:cNvPr id="16404" name="Line 4">
              <a:extLst>
                <a:ext uri="{FF2B5EF4-FFF2-40B4-BE49-F238E27FC236}">
                  <a16:creationId xmlns:a16="http://schemas.microsoft.com/office/drawing/2014/main" id="{E1B30322-8BDF-4827-A99C-07FF5C7AEE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0" y="1680"/>
              <a:ext cx="0" cy="7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6405" name="Text Box 5">
              <a:extLst>
                <a:ext uri="{FF2B5EF4-FFF2-40B4-BE49-F238E27FC236}">
                  <a16:creationId xmlns:a16="http://schemas.microsoft.com/office/drawing/2014/main" id="{BBCDA4C0-3385-4508-96D2-9A219321370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8" y="2400"/>
              <a:ext cx="3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i="1">
                  <a:latin typeface="Times New Roman" panose="02020603050405020304" pitchFamily="18" charset="0"/>
                </a:rPr>
                <a:t>C</a:t>
              </a:r>
            </a:p>
          </p:txBody>
        </p:sp>
      </p:grpSp>
      <p:sp>
        <p:nvSpPr>
          <p:cNvPr id="14342" name="Text Box 6">
            <a:extLst>
              <a:ext uri="{FF2B5EF4-FFF2-40B4-BE49-F238E27FC236}">
                <a16:creationId xmlns:a16="http://schemas.microsoft.com/office/drawing/2014/main" id="{4D9821E6-9990-4DDA-9791-4D52E1218C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4275" y="1484313"/>
            <a:ext cx="5791200" cy="173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Consider two otherwise identical bonds.</a:t>
            </a:r>
          </a:p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The long-maturity bond will have much more volatility with respect to changes in the discount rate</a:t>
            </a:r>
          </a:p>
        </p:txBody>
      </p:sp>
      <p:grpSp>
        <p:nvGrpSpPr>
          <p:cNvPr id="3" name="Group 7">
            <a:extLst>
              <a:ext uri="{FF2B5EF4-FFF2-40B4-BE49-F238E27FC236}">
                <a16:creationId xmlns:a16="http://schemas.microsoft.com/office/drawing/2014/main" id="{3512CD81-DDDD-43E5-905C-628E19521212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5181600"/>
            <a:ext cx="7092950" cy="457200"/>
            <a:chOff x="1200" y="3264"/>
            <a:chExt cx="4468" cy="288"/>
          </a:xfrm>
        </p:grpSpPr>
        <p:sp>
          <p:nvSpPr>
            <p:cNvPr id="16402" name="Rectangle 8">
              <a:extLst>
                <a:ext uri="{FF2B5EF4-FFF2-40B4-BE49-F238E27FC236}">
                  <a16:creationId xmlns:a16="http://schemas.microsoft.com/office/drawing/2014/main" id="{F92E6721-4710-4257-B31B-7CCB4FEF32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3360"/>
              <a:ext cx="96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000" b="1">
                  <a:latin typeface="Times New Roman" panose="02020603050405020304" pitchFamily="18" charset="0"/>
                </a:rPr>
                <a:t>Discount Rate</a:t>
              </a:r>
              <a:endParaRPr lang="en-US" altLang="en-US" sz="2000">
                <a:latin typeface="Times New Roman" panose="02020603050405020304" pitchFamily="18" charset="0"/>
              </a:endParaRPr>
            </a:p>
          </p:txBody>
        </p:sp>
        <p:sp>
          <p:nvSpPr>
            <p:cNvPr id="16403" name="Line 9">
              <a:extLst>
                <a:ext uri="{FF2B5EF4-FFF2-40B4-BE49-F238E27FC236}">
                  <a16:creationId xmlns:a16="http://schemas.microsoft.com/office/drawing/2014/main" id="{D21F485A-770C-4ED5-9DE0-D82177E567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0" y="3264"/>
              <a:ext cx="4224" cy="0"/>
            </a:xfrm>
            <a:prstGeom prst="line">
              <a:avLst/>
            </a:prstGeom>
            <a:noFill/>
            <a:ln w="381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4" name="Group 10">
            <a:extLst>
              <a:ext uri="{FF2B5EF4-FFF2-40B4-BE49-F238E27FC236}">
                <a16:creationId xmlns:a16="http://schemas.microsoft.com/office/drawing/2014/main" id="{2C45C397-4F8D-4978-AC09-A415BD5880D0}"/>
              </a:ext>
            </a:extLst>
          </p:cNvPr>
          <p:cNvGrpSpPr>
            <a:grpSpLocks/>
          </p:cNvGrpSpPr>
          <p:nvPr/>
        </p:nvGrpSpPr>
        <p:grpSpPr bwMode="auto">
          <a:xfrm>
            <a:off x="1031875" y="1317625"/>
            <a:ext cx="407988" cy="3810000"/>
            <a:chOff x="943" y="864"/>
            <a:chExt cx="257" cy="2400"/>
          </a:xfrm>
        </p:grpSpPr>
        <p:sp>
          <p:nvSpPr>
            <p:cNvPr id="16400" name="Rectangle 11">
              <a:extLst>
                <a:ext uri="{FF2B5EF4-FFF2-40B4-BE49-F238E27FC236}">
                  <a16:creationId xmlns:a16="http://schemas.microsoft.com/office/drawing/2014/main" id="{CBE254EF-B304-4966-8B1C-5F796E3D73C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636" y="1180"/>
              <a:ext cx="80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000" b="1">
                  <a:latin typeface="Times New Roman" panose="02020603050405020304" pitchFamily="18" charset="0"/>
                </a:rPr>
                <a:t>Bond Value</a:t>
              </a:r>
              <a:endParaRPr lang="en-US" altLang="en-US" sz="2000">
                <a:latin typeface="Times New Roman" panose="02020603050405020304" pitchFamily="18" charset="0"/>
              </a:endParaRPr>
            </a:p>
          </p:txBody>
        </p:sp>
        <p:sp>
          <p:nvSpPr>
            <p:cNvPr id="16401" name="Line 12">
              <a:extLst>
                <a:ext uri="{FF2B5EF4-FFF2-40B4-BE49-F238E27FC236}">
                  <a16:creationId xmlns:a16="http://schemas.microsoft.com/office/drawing/2014/main" id="{FDEB011B-F624-4B40-8F98-5CD3D607269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00" y="864"/>
              <a:ext cx="0" cy="2400"/>
            </a:xfrm>
            <a:prstGeom prst="line">
              <a:avLst/>
            </a:prstGeom>
            <a:noFill/>
            <a:ln w="381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5" name="Group 13">
            <a:extLst>
              <a:ext uri="{FF2B5EF4-FFF2-40B4-BE49-F238E27FC236}">
                <a16:creationId xmlns:a16="http://schemas.microsoft.com/office/drawing/2014/main" id="{B252A6F9-D179-4C2B-A5B0-8B0EB6C185E2}"/>
              </a:ext>
            </a:extLst>
          </p:cNvPr>
          <p:cNvGrpSpPr>
            <a:grpSpLocks/>
          </p:cNvGrpSpPr>
          <p:nvPr/>
        </p:nvGrpSpPr>
        <p:grpSpPr bwMode="auto">
          <a:xfrm>
            <a:off x="628650" y="3886200"/>
            <a:ext cx="7905750" cy="457200"/>
            <a:chOff x="396" y="2448"/>
            <a:chExt cx="4980" cy="288"/>
          </a:xfrm>
        </p:grpSpPr>
        <p:sp>
          <p:nvSpPr>
            <p:cNvPr id="16398" name="Line 14">
              <a:extLst>
                <a:ext uri="{FF2B5EF4-FFF2-40B4-BE49-F238E27FC236}">
                  <a16:creationId xmlns:a16="http://schemas.microsoft.com/office/drawing/2014/main" id="{8BA11942-717D-4B70-B7C7-FEFFFA4514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24" y="2592"/>
              <a:ext cx="4452" cy="2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6399" name="Text Box 15">
              <a:extLst>
                <a:ext uri="{FF2B5EF4-FFF2-40B4-BE49-F238E27FC236}">
                  <a16:creationId xmlns:a16="http://schemas.microsoft.com/office/drawing/2014/main" id="{5B9BA7AA-814E-4FCB-A937-C3D38DF9A03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" y="2448"/>
              <a:ext cx="52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i="1">
                  <a:latin typeface="Times New Roman" panose="02020603050405020304" pitchFamily="18" charset="0"/>
                </a:rPr>
                <a:t>Par</a:t>
              </a:r>
            </a:p>
          </p:txBody>
        </p:sp>
      </p:grpSp>
      <p:grpSp>
        <p:nvGrpSpPr>
          <p:cNvPr id="6" name="Group 16">
            <a:extLst>
              <a:ext uri="{FF2B5EF4-FFF2-40B4-BE49-F238E27FC236}">
                <a16:creationId xmlns:a16="http://schemas.microsoft.com/office/drawing/2014/main" id="{0DBEEAD8-F341-4435-9A98-0292468D0462}"/>
              </a:ext>
            </a:extLst>
          </p:cNvPr>
          <p:cNvGrpSpPr>
            <a:grpSpLocks/>
          </p:cNvGrpSpPr>
          <p:nvPr/>
        </p:nvGrpSpPr>
        <p:grpSpPr bwMode="auto">
          <a:xfrm>
            <a:off x="1597025" y="1733550"/>
            <a:ext cx="7165975" cy="2990850"/>
            <a:chOff x="1008" y="1056"/>
            <a:chExt cx="4855" cy="1884"/>
          </a:xfrm>
        </p:grpSpPr>
        <p:sp>
          <p:nvSpPr>
            <p:cNvPr id="16396" name="Arc 17">
              <a:extLst>
                <a:ext uri="{FF2B5EF4-FFF2-40B4-BE49-F238E27FC236}">
                  <a16:creationId xmlns:a16="http://schemas.microsoft.com/office/drawing/2014/main" id="{6D2B2550-FA0F-4C0F-B7F0-1721CA8296FC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008" y="1056"/>
              <a:ext cx="4855" cy="1884"/>
            </a:xfrm>
            <a:custGeom>
              <a:avLst/>
              <a:gdLst>
                <a:gd name="T0" fmla="*/ 4 w 20634"/>
                <a:gd name="T1" fmla="*/ 0 h 20900"/>
                <a:gd name="T2" fmla="*/ 1 w 20634"/>
                <a:gd name="T3" fmla="*/ 0 h 20900"/>
                <a:gd name="T4" fmla="*/ 0 w 20634"/>
                <a:gd name="T5" fmla="*/ 0 h 20900"/>
                <a:gd name="T6" fmla="*/ 0 60000 65536"/>
                <a:gd name="T7" fmla="*/ 0 60000 65536"/>
                <a:gd name="T8" fmla="*/ 0 60000 65536"/>
                <a:gd name="T9" fmla="*/ 0 w 20634"/>
                <a:gd name="T10" fmla="*/ 0 h 20900"/>
                <a:gd name="T11" fmla="*/ 20634 w 20634"/>
                <a:gd name="T12" fmla="*/ 20900 h 209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634" h="20900" fill="none" extrusionOk="0">
                  <a:moveTo>
                    <a:pt x="20634" y="6387"/>
                  </a:moveTo>
                  <a:cubicBezTo>
                    <a:pt x="18424" y="13524"/>
                    <a:pt x="12684" y="19012"/>
                    <a:pt x="5454" y="20899"/>
                  </a:cubicBezTo>
                </a:path>
                <a:path w="20634" h="20900" stroke="0" extrusionOk="0">
                  <a:moveTo>
                    <a:pt x="20634" y="6387"/>
                  </a:moveTo>
                  <a:cubicBezTo>
                    <a:pt x="18424" y="13524"/>
                    <a:pt x="12684" y="19012"/>
                    <a:pt x="5454" y="20899"/>
                  </a:cubicBezTo>
                  <a:lnTo>
                    <a:pt x="0" y="0"/>
                  </a:lnTo>
                  <a:lnTo>
                    <a:pt x="20634" y="6387"/>
                  </a:lnTo>
                  <a:close/>
                </a:path>
              </a:pathLst>
            </a:custGeom>
            <a:noFill/>
            <a:ln w="38100" cap="sq">
              <a:solidFill>
                <a:srgbClr val="FF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7" name="Text Box 18">
              <a:extLst>
                <a:ext uri="{FF2B5EF4-FFF2-40B4-BE49-F238E27FC236}">
                  <a16:creationId xmlns:a16="http://schemas.microsoft.com/office/drawing/2014/main" id="{D1297B82-F126-4F23-A862-BE0D16A440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50" y="2604"/>
              <a:ext cx="163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>
                  <a:solidFill>
                    <a:srgbClr val="FF0000"/>
                  </a:solidFill>
                  <a:latin typeface="Times New Roman" panose="02020603050405020304" pitchFamily="18" charset="0"/>
                </a:rPr>
                <a:t>Short Maturity Bond</a:t>
              </a:r>
            </a:p>
          </p:txBody>
        </p:sp>
      </p:grpSp>
      <p:grpSp>
        <p:nvGrpSpPr>
          <p:cNvPr id="7" name="Group 19">
            <a:extLst>
              <a:ext uri="{FF2B5EF4-FFF2-40B4-BE49-F238E27FC236}">
                <a16:creationId xmlns:a16="http://schemas.microsoft.com/office/drawing/2014/main" id="{7F866E14-6D1F-4F08-B5B9-10ECCE82152A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-533400"/>
            <a:ext cx="6553200" cy="6859588"/>
            <a:chOff x="1008" y="0"/>
            <a:chExt cx="4752" cy="4331"/>
          </a:xfrm>
        </p:grpSpPr>
        <p:sp>
          <p:nvSpPr>
            <p:cNvPr id="16394" name="Text Box 20">
              <a:extLst>
                <a:ext uri="{FF2B5EF4-FFF2-40B4-BE49-F238E27FC236}">
                  <a16:creationId xmlns:a16="http://schemas.microsoft.com/office/drawing/2014/main" id="{2EC50A3A-B47A-4B05-A8F4-1E82EDB28E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0" y="3888"/>
              <a:ext cx="1632" cy="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>
                  <a:solidFill>
                    <a:srgbClr val="006600"/>
                  </a:solidFill>
                  <a:latin typeface="Times New Roman" panose="02020603050405020304" pitchFamily="18" charset="0"/>
                </a:rPr>
                <a:t>Long Maturity Bond</a:t>
              </a:r>
            </a:p>
          </p:txBody>
        </p:sp>
        <p:sp>
          <p:nvSpPr>
            <p:cNvPr id="16395" name="Arc 21">
              <a:extLst>
                <a:ext uri="{FF2B5EF4-FFF2-40B4-BE49-F238E27FC236}">
                  <a16:creationId xmlns:a16="http://schemas.microsoft.com/office/drawing/2014/main" id="{C697E18A-0097-4241-BCB9-F9D584CA918B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008" y="0"/>
              <a:ext cx="4752" cy="3840"/>
            </a:xfrm>
            <a:custGeom>
              <a:avLst/>
              <a:gdLst>
                <a:gd name="T0" fmla="*/ 3 w 20634"/>
                <a:gd name="T1" fmla="*/ 0 h 20900"/>
                <a:gd name="T2" fmla="*/ 1 w 20634"/>
                <a:gd name="T3" fmla="*/ 1 h 20900"/>
                <a:gd name="T4" fmla="*/ 0 w 20634"/>
                <a:gd name="T5" fmla="*/ 0 h 20900"/>
                <a:gd name="T6" fmla="*/ 0 60000 65536"/>
                <a:gd name="T7" fmla="*/ 0 60000 65536"/>
                <a:gd name="T8" fmla="*/ 0 60000 65536"/>
                <a:gd name="T9" fmla="*/ 0 w 20634"/>
                <a:gd name="T10" fmla="*/ 0 h 20900"/>
                <a:gd name="T11" fmla="*/ 20634 w 20634"/>
                <a:gd name="T12" fmla="*/ 20900 h 209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634" h="20900" fill="none" extrusionOk="0">
                  <a:moveTo>
                    <a:pt x="20634" y="6387"/>
                  </a:moveTo>
                  <a:cubicBezTo>
                    <a:pt x="18424" y="13524"/>
                    <a:pt x="12684" y="19012"/>
                    <a:pt x="5454" y="20899"/>
                  </a:cubicBezTo>
                </a:path>
                <a:path w="20634" h="20900" stroke="0" extrusionOk="0">
                  <a:moveTo>
                    <a:pt x="20634" y="6387"/>
                  </a:moveTo>
                  <a:cubicBezTo>
                    <a:pt x="18424" y="13524"/>
                    <a:pt x="12684" y="19012"/>
                    <a:pt x="5454" y="20899"/>
                  </a:cubicBezTo>
                  <a:lnTo>
                    <a:pt x="0" y="0"/>
                  </a:lnTo>
                  <a:lnTo>
                    <a:pt x="20634" y="6387"/>
                  </a:lnTo>
                  <a:close/>
                </a:path>
              </a:pathLst>
            </a:custGeom>
            <a:noFill/>
            <a:ln w="38100" cap="sq">
              <a:solidFill>
                <a:srgbClr val="0066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2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50696CE7-E521-4C3F-9100-697EE8029B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Maturity and Bond Price Volatility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AD400F5-F247-4CB1-9E65-1453F8A09DE1}"/>
              </a:ext>
            </a:extLst>
          </p:cNvPr>
          <p:cNvGraphicFramePr>
            <a:graphicFrameLocks noGrp="1"/>
          </p:cNvGraphicFramePr>
          <p:nvPr/>
        </p:nvGraphicFramePr>
        <p:xfrm>
          <a:off x="304800" y="1565275"/>
          <a:ext cx="8382001" cy="35226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17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91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7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67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570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7897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15537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65777">
                <a:tc gridSpan="5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Bond A: 30-years, 10% coupon rate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223" marR="56223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77">
                <a:tc gridSpan="5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Bond B: 5-years, 10% coupon rate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223" marR="56223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1554">
                <a:tc grid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                  Interest Rates                        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223" marR="56223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% Price Change</a:t>
                      </a:r>
                      <a:endParaRPr lang="en-US" sz="1800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223" marR="56223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 % Price Change</a:t>
                      </a:r>
                      <a:endParaRPr lang="en-US" sz="1800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223" marR="56223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28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223" marR="56223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8%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223" marR="56223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10%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223" marR="56223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12%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223" marR="56223" marT="0" marB="0" anchor="b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Yield Falls</a:t>
                      </a:r>
                      <a:endParaRPr lang="en-US" sz="1800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223" marR="56223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Yield Rises   </a:t>
                      </a:r>
                      <a:endParaRPr lang="en-US" sz="1800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223" marR="56223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155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Bond A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223" marR="56223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1226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223" marR="56223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1000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223" marR="56223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838.4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223" marR="56223" marT="0" marB="0" anchor="b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22.62%</a:t>
                      </a:r>
                      <a:endParaRPr lang="en-US" sz="1800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223" marR="56223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-16.16%</a:t>
                      </a:r>
                      <a:endParaRPr lang="en-US" sz="1800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223" marR="56223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7515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Bond B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223" marR="56223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1081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223" marR="56223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1000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223" marR="56223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926.4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223" marR="56223" marT="0" marB="0" anchor="b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8.10%</a:t>
                      </a:r>
                      <a:endParaRPr lang="en-US" sz="1800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223" marR="56223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-7.36%</a:t>
                      </a:r>
                      <a:endParaRPr lang="en-US" sz="1800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223" marR="56223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A92F328A-6484-418A-99C9-D62C2E7F05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eaLnBrk="1" hangingPunct="1"/>
            <a:r>
              <a:rPr lang="en-US" altLang="en-US" sz="3600"/>
              <a:t>Coupon Rate and Bond Price Volatility</a:t>
            </a:r>
          </a:p>
        </p:txBody>
      </p:sp>
      <p:sp>
        <p:nvSpPr>
          <p:cNvPr id="15363" name="Text Box 3">
            <a:extLst>
              <a:ext uri="{FF2B5EF4-FFF2-40B4-BE49-F238E27FC236}">
                <a16:creationId xmlns:a16="http://schemas.microsoft.com/office/drawing/2014/main" id="{FB2F8725-99E5-4001-941A-FE1BAE5C7A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1371600"/>
            <a:ext cx="5791200" cy="173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Consider two otherwise identical bonds.</a:t>
            </a:r>
          </a:p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The low-coupon bond will have much more volatility with respect to changes in the discount rate</a:t>
            </a:r>
          </a:p>
        </p:txBody>
      </p:sp>
      <p:grpSp>
        <p:nvGrpSpPr>
          <p:cNvPr id="2" name="Group 4">
            <a:extLst>
              <a:ext uri="{FF2B5EF4-FFF2-40B4-BE49-F238E27FC236}">
                <a16:creationId xmlns:a16="http://schemas.microsoft.com/office/drawing/2014/main" id="{C2EFEDDB-9A32-472B-A0EF-B6E57C47E6B9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5181600"/>
            <a:ext cx="7092950" cy="457200"/>
            <a:chOff x="1200" y="3264"/>
            <a:chExt cx="4468" cy="288"/>
          </a:xfrm>
        </p:grpSpPr>
        <p:sp>
          <p:nvSpPr>
            <p:cNvPr id="18446" name="Rectangle 5">
              <a:extLst>
                <a:ext uri="{FF2B5EF4-FFF2-40B4-BE49-F238E27FC236}">
                  <a16:creationId xmlns:a16="http://schemas.microsoft.com/office/drawing/2014/main" id="{4039BA20-73A6-42BA-AEEC-4424E8F144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3360"/>
              <a:ext cx="96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000" b="1">
                  <a:latin typeface="Times New Roman" panose="02020603050405020304" pitchFamily="18" charset="0"/>
                </a:rPr>
                <a:t>Discount Rate</a:t>
              </a:r>
              <a:endParaRPr lang="en-US" altLang="en-US" sz="2000">
                <a:latin typeface="Times New Roman" panose="02020603050405020304" pitchFamily="18" charset="0"/>
              </a:endParaRPr>
            </a:p>
          </p:txBody>
        </p:sp>
        <p:sp>
          <p:nvSpPr>
            <p:cNvPr id="18447" name="Line 6">
              <a:extLst>
                <a:ext uri="{FF2B5EF4-FFF2-40B4-BE49-F238E27FC236}">
                  <a16:creationId xmlns:a16="http://schemas.microsoft.com/office/drawing/2014/main" id="{66FB5F9A-B084-46DF-AF34-45C1DDCF89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0" y="3264"/>
              <a:ext cx="4224" cy="0"/>
            </a:xfrm>
            <a:prstGeom prst="line">
              <a:avLst/>
            </a:prstGeom>
            <a:noFill/>
            <a:ln w="381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" name="Group 7">
            <a:extLst>
              <a:ext uri="{FF2B5EF4-FFF2-40B4-BE49-F238E27FC236}">
                <a16:creationId xmlns:a16="http://schemas.microsoft.com/office/drawing/2014/main" id="{717486D9-5C1D-4DFB-BE5F-6FFC5F27B314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1371600"/>
            <a:ext cx="457200" cy="3810000"/>
            <a:chOff x="912" y="864"/>
            <a:chExt cx="288" cy="2400"/>
          </a:xfrm>
        </p:grpSpPr>
        <p:sp>
          <p:nvSpPr>
            <p:cNvPr id="18444" name="Rectangle 8">
              <a:extLst>
                <a:ext uri="{FF2B5EF4-FFF2-40B4-BE49-F238E27FC236}">
                  <a16:creationId xmlns:a16="http://schemas.microsoft.com/office/drawing/2014/main" id="{55DB6A98-2844-435B-A7B8-E4F29D21E38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605" y="1219"/>
              <a:ext cx="80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000" b="1">
                  <a:latin typeface="Times New Roman" panose="02020603050405020304" pitchFamily="18" charset="0"/>
                </a:rPr>
                <a:t>Bond Value</a:t>
              </a:r>
              <a:endParaRPr lang="en-US" altLang="en-US" sz="2000">
                <a:latin typeface="Times New Roman" panose="02020603050405020304" pitchFamily="18" charset="0"/>
              </a:endParaRPr>
            </a:p>
          </p:txBody>
        </p:sp>
        <p:sp>
          <p:nvSpPr>
            <p:cNvPr id="18445" name="Line 9">
              <a:extLst>
                <a:ext uri="{FF2B5EF4-FFF2-40B4-BE49-F238E27FC236}">
                  <a16:creationId xmlns:a16="http://schemas.microsoft.com/office/drawing/2014/main" id="{C5EA5E3F-53EE-4B70-9B20-445D199A82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00" y="864"/>
              <a:ext cx="0" cy="2400"/>
            </a:xfrm>
            <a:prstGeom prst="line">
              <a:avLst/>
            </a:prstGeom>
            <a:noFill/>
            <a:ln w="381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4" name="Group 10">
            <a:extLst>
              <a:ext uri="{FF2B5EF4-FFF2-40B4-BE49-F238E27FC236}">
                <a16:creationId xmlns:a16="http://schemas.microsoft.com/office/drawing/2014/main" id="{54F53985-F626-469C-84AA-6EB5FC83BDFC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1736725"/>
            <a:ext cx="7543800" cy="3368675"/>
            <a:chOff x="1008" y="1056"/>
            <a:chExt cx="4752" cy="2122"/>
          </a:xfrm>
        </p:grpSpPr>
        <p:sp>
          <p:nvSpPr>
            <p:cNvPr id="18442" name="Arc 11">
              <a:extLst>
                <a:ext uri="{FF2B5EF4-FFF2-40B4-BE49-F238E27FC236}">
                  <a16:creationId xmlns:a16="http://schemas.microsoft.com/office/drawing/2014/main" id="{B636BB39-720A-42EC-A2CD-BA95D3B0E3C4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008" y="1056"/>
              <a:ext cx="4752" cy="1872"/>
            </a:xfrm>
            <a:custGeom>
              <a:avLst/>
              <a:gdLst>
                <a:gd name="T0" fmla="*/ 3 w 20634"/>
                <a:gd name="T1" fmla="*/ 0 h 20900"/>
                <a:gd name="T2" fmla="*/ 1 w 20634"/>
                <a:gd name="T3" fmla="*/ 0 h 20900"/>
                <a:gd name="T4" fmla="*/ 0 w 20634"/>
                <a:gd name="T5" fmla="*/ 0 h 20900"/>
                <a:gd name="T6" fmla="*/ 0 60000 65536"/>
                <a:gd name="T7" fmla="*/ 0 60000 65536"/>
                <a:gd name="T8" fmla="*/ 0 60000 65536"/>
                <a:gd name="T9" fmla="*/ 0 w 20634"/>
                <a:gd name="T10" fmla="*/ 0 h 20900"/>
                <a:gd name="T11" fmla="*/ 20634 w 20634"/>
                <a:gd name="T12" fmla="*/ 20900 h 209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634" h="20900" fill="none" extrusionOk="0">
                  <a:moveTo>
                    <a:pt x="20634" y="6387"/>
                  </a:moveTo>
                  <a:cubicBezTo>
                    <a:pt x="18424" y="13524"/>
                    <a:pt x="12684" y="19012"/>
                    <a:pt x="5454" y="20899"/>
                  </a:cubicBezTo>
                </a:path>
                <a:path w="20634" h="20900" stroke="0" extrusionOk="0">
                  <a:moveTo>
                    <a:pt x="20634" y="6387"/>
                  </a:moveTo>
                  <a:cubicBezTo>
                    <a:pt x="18424" y="13524"/>
                    <a:pt x="12684" y="19012"/>
                    <a:pt x="5454" y="20899"/>
                  </a:cubicBezTo>
                  <a:lnTo>
                    <a:pt x="0" y="0"/>
                  </a:lnTo>
                  <a:lnTo>
                    <a:pt x="20634" y="6387"/>
                  </a:lnTo>
                  <a:close/>
                </a:path>
              </a:pathLst>
            </a:custGeom>
            <a:noFill/>
            <a:ln w="38100" cap="sq">
              <a:solidFill>
                <a:srgbClr val="FF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3" name="Text Box 12">
              <a:extLst>
                <a:ext uri="{FF2B5EF4-FFF2-40B4-BE49-F238E27FC236}">
                  <a16:creationId xmlns:a16="http://schemas.microsoft.com/office/drawing/2014/main" id="{CB1A313C-8D85-4767-BCE0-2FA5BAB7E6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92" y="2928"/>
              <a:ext cx="163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>
                  <a:solidFill>
                    <a:srgbClr val="FF0000"/>
                  </a:solidFill>
                  <a:latin typeface="Times New Roman" panose="02020603050405020304" pitchFamily="18" charset="0"/>
                </a:rPr>
                <a:t>High Coupon Bond</a:t>
              </a:r>
            </a:p>
          </p:txBody>
        </p:sp>
      </p:grpSp>
      <p:grpSp>
        <p:nvGrpSpPr>
          <p:cNvPr id="5" name="Group 13">
            <a:extLst>
              <a:ext uri="{FF2B5EF4-FFF2-40B4-BE49-F238E27FC236}">
                <a16:creationId xmlns:a16="http://schemas.microsoft.com/office/drawing/2014/main" id="{F006B169-4458-433B-929D-EDEF0A1E98E9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-533400"/>
            <a:ext cx="6553200" cy="6554788"/>
            <a:chOff x="1008" y="0"/>
            <a:chExt cx="4752" cy="4139"/>
          </a:xfrm>
        </p:grpSpPr>
        <p:sp>
          <p:nvSpPr>
            <p:cNvPr id="18440" name="Text Box 14">
              <a:extLst>
                <a:ext uri="{FF2B5EF4-FFF2-40B4-BE49-F238E27FC236}">
                  <a16:creationId xmlns:a16="http://schemas.microsoft.com/office/drawing/2014/main" id="{5ED45F1D-00DC-4A95-9B92-A5B82BE6E3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0" y="3888"/>
              <a:ext cx="1632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>
                  <a:solidFill>
                    <a:srgbClr val="006600"/>
                  </a:solidFill>
                  <a:latin typeface="Times New Roman" panose="02020603050405020304" pitchFamily="18" charset="0"/>
                </a:rPr>
                <a:t>Low Coupon Bond</a:t>
              </a:r>
            </a:p>
          </p:txBody>
        </p:sp>
        <p:sp>
          <p:nvSpPr>
            <p:cNvPr id="18441" name="Arc 15">
              <a:extLst>
                <a:ext uri="{FF2B5EF4-FFF2-40B4-BE49-F238E27FC236}">
                  <a16:creationId xmlns:a16="http://schemas.microsoft.com/office/drawing/2014/main" id="{000F099C-58E7-461D-9039-55084C1A622A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008" y="0"/>
              <a:ext cx="4752" cy="3840"/>
            </a:xfrm>
            <a:custGeom>
              <a:avLst/>
              <a:gdLst>
                <a:gd name="T0" fmla="*/ 3 w 20634"/>
                <a:gd name="T1" fmla="*/ 0 h 20900"/>
                <a:gd name="T2" fmla="*/ 1 w 20634"/>
                <a:gd name="T3" fmla="*/ 1 h 20900"/>
                <a:gd name="T4" fmla="*/ 0 w 20634"/>
                <a:gd name="T5" fmla="*/ 0 h 20900"/>
                <a:gd name="T6" fmla="*/ 0 60000 65536"/>
                <a:gd name="T7" fmla="*/ 0 60000 65536"/>
                <a:gd name="T8" fmla="*/ 0 60000 65536"/>
                <a:gd name="T9" fmla="*/ 0 w 20634"/>
                <a:gd name="T10" fmla="*/ 0 h 20900"/>
                <a:gd name="T11" fmla="*/ 20634 w 20634"/>
                <a:gd name="T12" fmla="*/ 20900 h 209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634" h="20900" fill="none" extrusionOk="0">
                  <a:moveTo>
                    <a:pt x="20634" y="6387"/>
                  </a:moveTo>
                  <a:cubicBezTo>
                    <a:pt x="18424" y="13524"/>
                    <a:pt x="12684" y="19012"/>
                    <a:pt x="5454" y="20899"/>
                  </a:cubicBezTo>
                </a:path>
                <a:path w="20634" h="20900" stroke="0" extrusionOk="0">
                  <a:moveTo>
                    <a:pt x="20634" y="6387"/>
                  </a:moveTo>
                  <a:cubicBezTo>
                    <a:pt x="18424" y="13524"/>
                    <a:pt x="12684" y="19012"/>
                    <a:pt x="5454" y="20899"/>
                  </a:cubicBezTo>
                  <a:lnTo>
                    <a:pt x="0" y="0"/>
                  </a:lnTo>
                  <a:lnTo>
                    <a:pt x="20634" y="6387"/>
                  </a:lnTo>
                  <a:close/>
                </a:path>
              </a:pathLst>
            </a:custGeom>
            <a:noFill/>
            <a:ln w="38100" cap="sq">
              <a:solidFill>
                <a:srgbClr val="0066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DA213C65-6EE5-4209-AFB0-8CBA664F55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Coupon Rate and Bond Price Volatility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0C0865D5-C2CE-4803-9AD5-34C77305F4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1676400"/>
            <a:ext cx="4572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Bond E: 30-years, 14% coupon rate	Bond F: 30-years, 6% coupon rate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A41D138-70E3-4456-A6DF-B98D223522AB}"/>
              </a:ext>
            </a:extLst>
          </p:cNvPr>
          <p:cNvGraphicFramePr>
            <a:graphicFrameLocks noGrp="1"/>
          </p:cNvGraphicFramePr>
          <p:nvPr/>
        </p:nvGraphicFramePr>
        <p:xfrm>
          <a:off x="914400" y="2322513"/>
          <a:ext cx="7543800" cy="30876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855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70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93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419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73661"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 Interest Rates    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% Price Change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247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10%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8%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789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Bond E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1379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1678.7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21.77%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7366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Bond F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621.4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773.8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24.53%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71736FE7-5833-4151-9394-CCD2ABF1B9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Effects of Yield Increase or Decrease on Bond Prices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6F0F8F97-9CFE-4662-BBA3-230C6B4029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1676400"/>
            <a:ext cx="38274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Bond A: 30-years, 10% coupon rate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C96D669-FF60-4219-AE44-E8062B46B4E0}"/>
              </a:ext>
            </a:extLst>
          </p:cNvPr>
          <p:cNvGraphicFramePr>
            <a:graphicFrameLocks noGrp="1"/>
          </p:cNvGraphicFramePr>
          <p:nvPr/>
        </p:nvGraphicFramePr>
        <p:xfrm>
          <a:off x="457200" y="2209800"/>
          <a:ext cx="8153400" cy="30591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150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67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65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60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609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6806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2937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Price When Rate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%  Price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37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Interest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Price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Falls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Rises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Increase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Decrease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5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Rate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1%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1%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871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8%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1226.2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1374.2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1103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12.07%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10.03%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5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10%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1000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1103.2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912.8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10.32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8.72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5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12%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838.4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912.8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774.5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8.87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7.62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FBB0B174-1C88-4B04-A3FB-64BAA22151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Bond Rate of Return</a:t>
            </a:r>
          </a:p>
        </p:txBody>
      </p:sp>
      <p:sp>
        <p:nvSpPr>
          <p:cNvPr id="115715" name="Rectangle 3">
            <a:extLst>
              <a:ext uri="{FF2B5EF4-FFF2-40B4-BE49-F238E27FC236}">
                <a16:creationId xmlns:a16="http://schemas.microsoft.com/office/drawing/2014/main" id="{D9F35B30-1B7F-4B29-BEC7-D3AC9B04186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Yield to maturity</a:t>
            </a:r>
          </a:p>
          <a:p>
            <a:pPr eaLnBrk="1" hangingPunct="1"/>
            <a:r>
              <a:rPr lang="en-US" altLang="en-US"/>
              <a:t>Realized compound yield</a:t>
            </a:r>
          </a:p>
          <a:p>
            <a:pPr eaLnBrk="1" hangingPunct="1"/>
            <a:r>
              <a:rPr lang="en-US" altLang="en-US"/>
              <a:t>Current yield</a:t>
            </a:r>
          </a:p>
          <a:p>
            <a:pPr eaLnBrk="1" hangingPunct="1"/>
            <a:r>
              <a:rPr lang="en-US" altLang="en-US"/>
              <a:t>Term structure of interest rates</a:t>
            </a:r>
          </a:p>
          <a:p>
            <a:pPr eaLnBrk="1" hangingPunct="1"/>
            <a:r>
              <a:rPr lang="en-US" altLang="en-US"/>
              <a:t>Spot rates</a:t>
            </a:r>
          </a:p>
        </p:txBody>
      </p:sp>
      <p:sp>
        <p:nvSpPr>
          <p:cNvPr id="21508" name="Slide Number Placeholder 5">
            <a:extLst>
              <a:ext uri="{FF2B5EF4-FFF2-40B4-BE49-F238E27FC236}">
                <a16:creationId xmlns:a16="http://schemas.microsoft.com/office/drawing/2014/main" id="{084405E0-942C-4A34-94C7-B88F29652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A1D4B32-CF5E-4905-8FE1-EC0AB029B2CA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18</a:t>
            </a:fld>
            <a:endParaRPr lang="en-US" altLang="en-US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1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15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5" grpId="0" build="p" bldLvl="2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F9A93697-9BE7-4435-A7DB-D83F172CA8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Realized Compound Yield</a:t>
            </a:r>
          </a:p>
        </p:txBody>
      </p:sp>
      <p:sp>
        <p:nvSpPr>
          <p:cNvPr id="124931" name="Rectangle 3">
            <a:extLst>
              <a:ext uri="{FF2B5EF4-FFF2-40B4-BE49-F238E27FC236}">
                <a16:creationId xmlns:a16="http://schemas.microsoft.com/office/drawing/2014/main" id="{2B9CAEB5-A93D-4A8A-80F8-F2DAD7BEFAF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/>
              <a:t>The effective annual yield is useful to compare bonds to investments generating income on a different time schedule</a:t>
            </a:r>
          </a:p>
          <a:p>
            <a:pPr eaLnBrk="1" hangingPunct="1"/>
            <a:endParaRPr lang="en-US" altLang="en-US"/>
          </a:p>
        </p:txBody>
      </p:sp>
      <p:sp>
        <p:nvSpPr>
          <p:cNvPr id="22532" name="Slide Number Placeholder 5">
            <a:extLst>
              <a:ext uri="{FF2B5EF4-FFF2-40B4-BE49-F238E27FC236}">
                <a16:creationId xmlns:a16="http://schemas.microsoft.com/office/drawing/2014/main" id="{25BE1B2A-1C10-44B3-8808-3599E6698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1B435DB-946A-4D2F-B131-E47C8959D126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19</a:t>
            </a:fld>
            <a:endParaRPr lang="en-US" altLang="en-US" sz="1400"/>
          </a:p>
        </p:txBody>
      </p:sp>
      <p:graphicFrame>
        <p:nvGraphicFramePr>
          <p:cNvPr id="124932" name="Object 4">
            <a:extLst>
              <a:ext uri="{FF2B5EF4-FFF2-40B4-BE49-F238E27FC236}">
                <a16:creationId xmlns:a16="http://schemas.microsoft.com/office/drawing/2014/main" id="{2DED7CA0-5C14-496F-A524-C8237964C0F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9600" y="3352800"/>
          <a:ext cx="8077200" cy="175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6" name="Equation" r:id="rId3" imgW="3695700" imgH="723900" progId="Equation.DSMT4">
                  <p:embed/>
                </p:oleObj>
              </mc:Choice>
              <mc:Fallback>
                <p:oleObj name="Equation" r:id="rId3" imgW="3695700" imgH="7239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352800"/>
                        <a:ext cx="8077200" cy="175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1" grpId="0" build="p" bldLvl="2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9260C22C-4AEB-474B-90AC-7C032DE930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Bond Valuations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21A7444C-739E-4F65-8983-92E339753C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1066800"/>
            <a:ext cx="8077200" cy="5486400"/>
          </a:xfrm>
        </p:spPr>
        <p:txBody>
          <a:bodyPr/>
          <a:lstStyle/>
          <a:p>
            <a:pPr marL="909638" indent="-909638" eaLnBrk="1" hangingPunct="1">
              <a:buFontTx/>
              <a:buNone/>
              <a:defRPr/>
            </a:pPr>
            <a:r>
              <a:rPr lang="en-US" sz="2800" dirty="0"/>
              <a:t>1.	</a:t>
            </a:r>
            <a:r>
              <a:rPr lang="en-US" sz="1800" dirty="0"/>
              <a:t>	Definition and Example of a Bond</a:t>
            </a:r>
          </a:p>
          <a:p>
            <a:pPr marL="909638" indent="-909638" eaLnBrk="1" hangingPunct="1">
              <a:buFontTx/>
              <a:buNone/>
              <a:defRPr/>
            </a:pPr>
            <a:r>
              <a:rPr lang="en-US" sz="1800" dirty="0"/>
              <a:t>2.		How to Value Bonds</a:t>
            </a:r>
          </a:p>
          <a:p>
            <a:pPr marL="909638" indent="-909638" eaLnBrk="1" hangingPunct="1">
              <a:buFontTx/>
              <a:buAutoNum type="arabicPeriod" startAt="3"/>
              <a:defRPr/>
            </a:pPr>
            <a:r>
              <a:rPr lang="en-US" sz="1800" dirty="0"/>
              <a:t>Bond risk</a:t>
            </a:r>
          </a:p>
          <a:p>
            <a:pPr marL="909638" indent="-909638" eaLnBrk="1" hangingPunct="1">
              <a:buFontTx/>
              <a:buAutoNum type="arabicPeriod" startAt="3"/>
              <a:defRPr/>
            </a:pPr>
            <a:r>
              <a:rPr lang="en-US" sz="1800" dirty="0"/>
              <a:t>Review of bond principles</a:t>
            </a:r>
          </a:p>
          <a:p>
            <a:pPr marL="909638" indent="-909638" eaLnBrk="1" hangingPunct="1">
              <a:buFontTx/>
              <a:buAutoNum type="arabicPeriod" startAt="3"/>
              <a:defRPr/>
            </a:pPr>
            <a:r>
              <a:rPr lang="en-US" sz="1800" dirty="0"/>
              <a:t>When yields change, what characteristics of a bond cause differential price changes for individual bonds?</a:t>
            </a:r>
          </a:p>
          <a:p>
            <a:pPr marL="909638" indent="-909638" eaLnBrk="1" hangingPunct="1">
              <a:buFontTx/>
              <a:buAutoNum type="arabicPeriod" startAt="3"/>
              <a:defRPr/>
            </a:pPr>
            <a:r>
              <a:rPr lang="en-US" sz="1800" dirty="0"/>
              <a:t>Bond pricing and returns</a:t>
            </a:r>
          </a:p>
          <a:p>
            <a:pPr marL="909638" indent="-909638" eaLnBrk="1" hangingPunct="1">
              <a:buFontTx/>
              <a:buAutoNum type="arabicPeriod" startAt="3"/>
              <a:defRPr/>
            </a:pPr>
            <a:r>
              <a:rPr lang="en-US" sz="1800" dirty="0"/>
              <a:t>What is meant by the duration of a bond, how do you compute it, and what factors affect it?</a:t>
            </a:r>
          </a:p>
          <a:p>
            <a:pPr marL="909638" indent="-909638" eaLnBrk="1" hangingPunct="1">
              <a:buFontTx/>
              <a:buAutoNum type="arabicPeriod" startAt="3"/>
              <a:defRPr/>
            </a:pPr>
            <a:r>
              <a:rPr lang="en-US" sz="1800" dirty="0"/>
              <a:t>What is modified duration and what is the relationship between a bond’s modified duration and its volatility? </a:t>
            </a:r>
          </a:p>
          <a:p>
            <a:pPr marL="909638" indent="-909638" eaLnBrk="1" hangingPunct="1">
              <a:buFontTx/>
              <a:buAutoNum type="arabicPeriod" startAt="3"/>
              <a:defRPr/>
            </a:pPr>
            <a:r>
              <a:rPr lang="en-US" sz="1800" dirty="0"/>
              <a:t>What is the convexity for a bond, how do you compute it, and what factors affect it?</a:t>
            </a:r>
          </a:p>
          <a:p>
            <a:pPr marL="909638" indent="-909638" eaLnBrk="1" hangingPunct="1">
              <a:buFontTx/>
              <a:buAutoNum type="arabicPeriod" startAt="3"/>
              <a:defRPr/>
            </a:pPr>
            <a:r>
              <a:rPr lang="en-US" sz="1800" dirty="0"/>
              <a:t>Under what conditions is it necessary to consider both modified duration and convexity when estimating a bond’s price volatility?</a:t>
            </a:r>
          </a:p>
          <a:p>
            <a:pPr>
              <a:defRPr/>
            </a:pPr>
            <a:endParaRPr lang="en-US" sz="1800" dirty="0"/>
          </a:p>
          <a:p>
            <a:pPr>
              <a:defRPr/>
            </a:pPr>
            <a:endParaRPr lang="en-US" sz="1800" b="1" dirty="0"/>
          </a:p>
          <a:p>
            <a:pPr marL="909638" indent="-909638" eaLnBrk="1" hangingPunct="1">
              <a:buFontTx/>
              <a:buAutoNum type="arabicPeriod" startAt="3"/>
              <a:defRPr/>
            </a:pPr>
            <a:endParaRPr lang="en-US" sz="2400" dirty="0"/>
          </a:p>
          <a:p>
            <a:pPr marL="909638" indent="-909638" eaLnBrk="1" hangingPunct="1">
              <a:buFontTx/>
              <a:buNone/>
              <a:defRPr/>
            </a:pPr>
            <a:endParaRPr lang="en-US" sz="2400" dirty="0"/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BB6DFD35-9316-4627-9766-FABAB7FDF1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Realized Compound </a:t>
            </a:r>
            <a:br>
              <a:rPr lang="en-US" altLang="en-US" b="1"/>
            </a:br>
            <a:r>
              <a:rPr lang="en-US" altLang="en-US" b="1"/>
              <a:t>Yield (cont’d)</a:t>
            </a:r>
          </a:p>
        </p:txBody>
      </p:sp>
      <p:sp>
        <p:nvSpPr>
          <p:cNvPr id="176131" name="Rectangle 3">
            <a:extLst>
              <a:ext uri="{FF2B5EF4-FFF2-40B4-BE49-F238E27FC236}">
                <a16:creationId xmlns:a16="http://schemas.microsoft.com/office/drawing/2014/main" id="{D387CD2F-4464-4CD8-8910-51118EDC1A3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buFont typeface="Monotype Sorts" pitchFamily="2" charset="2"/>
              <a:buNone/>
            </a:pPr>
            <a:r>
              <a:rPr lang="en-US" altLang="en-US" sz="2800" b="1"/>
              <a:t>Example</a:t>
            </a:r>
          </a:p>
          <a:p>
            <a:pPr marL="0" indent="0" eaLnBrk="1" hangingPunct="1">
              <a:buFont typeface="Monotype Sorts" pitchFamily="2" charset="2"/>
              <a:buNone/>
            </a:pPr>
            <a:endParaRPr lang="en-US" altLang="en-US" sz="2400" b="1"/>
          </a:p>
          <a:p>
            <a:pPr marL="0" indent="0" eaLnBrk="1" hangingPunct="1">
              <a:buFont typeface="Monotype Sorts" pitchFamily="2" charset="2"/>
              <a:buNone/>
            </a:pPr>
            <a:r>
              <a:rPr lang="en-US" altLang="en-US" sz="2400" b="1"/>
              <a:t>A bond has a yield to maturity of 9.00% and pays interest semiannually.</a:t>
            </a:r>
          </a:p>
          <a:p>
            <a:pPr marL="0" indent="0" eaLnBrk="1" hangingPunct="1">
              <a:buFont typeface="Monotype Sorts" pitchFamily="2" charset="2"/>
              <a:buNone/>
            </a:pPr>
            <a:endParaRPr lang="en-US" altLang="en-US" sz="2400" b="1"/>
          </a:p>
          <a:p>
            <a:pPr marL="0" indent="0" eaLnBrk="1" hangingPunct="1">
              <a:buFont typeface="Monotype Sorts" pitchFamily="2" charset="2"/>
              <a:buNone/>
            </a:pPr>
            <a:r>
              <a:rPr lang="en-US" altLang="en-US" sz="2400" b="1"/>
              <a:t>What is this bond’s effective annual rate?</a:t>
            </a:r>
            <a:endParaRPr lang="en-US" altLang="en-US" sz="4000"/>
          </a:p>
        </p:txBody>
      </p:sp>
      <p:sp>
        <p:nvSpPr>
          <p:cNvPr id="23556" name="Slide Number Placeholder 5">
            <a:extLst>
              <a:ext uri="{FF2B5EF4-FFF2-40B4-BE49-F238E27FC236}">
                <a16:creationId xmlns:a16="http://schemas.microsoft.com/office/drawing/2014/main" id="{09D7DBF2-46D0-4F0C-A2AB-A8D85A82E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7A9DAEA-FEED-4393-A963-4B0115BC922A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20</a:t>
            </a:fld>
            <a:endParaRPr lang="en-US" altLang="en-US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6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6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6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6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6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6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131" grpId="0" build="p" bldLvl="2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026">
            <a:extLst>
              <a:ext uri="{FF2B5EF4-FFF2-40B4-BE49-F238E27FC236}">
                <a16:creationId xmlns:a16="http://schemas.microsoft.com/office/drawing/2014/main" id="{4968A6EA-8BA7-4AAA-A725-D55558DED9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Realized Compound </a:t>
            </a:r>
            <a:br>
              <a:rPr lang="en-US" altLang="en-US" b="1"/>
            </a:br>
            <a:r>
              <a:rPr lang="en-US" altLang="en-US" b="1"/>
              <a:t>Yield (cont’d)</a:t>
            </a:r>
          </a:p>
        </p:txBody>
      </p:sp>
      <p:sp>
        <p:nvSpPr>
          <p:cNvPr id="177155" name="Rectangle 1027">
            <a:extLst>
              <a:ext uri="{FF2B5EF4-FFF2-40B4-BE49-F238E27FC236}">
                <a16:creationId xmlns:a16="http://schemas.microsoft.com/office/drawing/2014/main" id="{4112854D-9FC9-4969-8686-1E360BE2574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buFont typeface="Monotype Sorts" pitchFamily="2" charset="2"/>
              <a:buNone/>
            </a:pPr>
            <a:r>
              <a:rPr lang="en-US" altLang="en-US" sz="2800" b="1"/>
              <a:t>Example (cont’d)</a:t>
            </a:r>
          </a:p>
          <a:p>
            <a:pPr marL="0" indent="0" eaLnBrk="1" hangingPunct="1">
              <a:buFont typeface="Monotype Sorts" pitchFamily="2" charset="2"/>
              <a:buNone/>
            </a:pPr>
            <a:endParaRPr lang="en-US" altLang="en-US" sz="2400" b="1"/>
          </a:p>
          <a:p>
            <a:pPr marL="0" indent="0" eaLnBrk="1" hangingPunct="1">
              <a:buFont typeface="Monotype Sorts" pitchFamily="2" charset="2"/>
              <a:buNone/>
            </a:pPr>
            <a:r>
              <a:rPr lang="en-US" altLang="en-US" sz="2400" b="1" u="sng"/>
              <a:t>Solution:</a:t>
            </a:r>
            <a:r>
              <a:rPr lang="en-US" altLang="en-US" sz="2400" b="1"/>
              <a:t> </a:t>
            </a:r>
          </a:p>
          <a:p>
            <a:pPr marL="0" indent="0" eaLnBrk="1" hangingPunct="1">
              <a:buFont typeface="Monotype Sorts" pitchFamily="2" charset="2"/>
              <a:buNone/>
            </a:pPr>
            <a:endParaRPr lang="en-US" altLang="en-US" sz="2400" b="1"/>
          </a:p>
        </p:txBody>
      </p:sp>
      <p:sp>
        <p:nvSpPr>
          <p:cNvPr id="24580" name="Slide Number Placeholder 5">
            <a:extLst>
              <a:ext uri="{FF2B5EF4-FFF2-40B4-BE49-F238E27FC236}">
                <a16:creationId xmlns:a16="http://schemas.microsoft.com/office/drawing/2014/main" id="{5BAF277E-A12F-4A05-8F78-DB19693C3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94C0681-D2FC-4AAB-86FF-DEDB070E86B9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21</a:t>
            </a:fld>
            <a:endParaRPr lang="en-US" altLang="en-US" sz="1400"/>
          </a:p>
        </p:txBody>
      </p:sp>
      <p:graphicFrame>
        <p:nvGraphicFramePr>
          <p:cNvPr id="177156" name="Object 1028">
            <a:extLst>
              <a:ext uri="{FF2B5EF4-FFF2-40B4-BE49-F238E27FC236}">
                <a16:creationId xmlns:a16="http://schemas.microsoft.com/office/drawing/2014/main" id="{1A902516-51AB-456D-8A71-4737C3F1EEA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28800" y="3048000"/>
          <a:ext cx="5638800" cy="175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4" name="Equation" r:id="rId3" imgW="2514600" imgH="762000" progId="Equation.DSMT4">
                  <p:embed/>
                </p:oleObj>
              </mc:Choice>
              <mc:Fallback>
                <p:oleObj name="Equation" r:id="rId3" imgW="2514600" imgH="762000" progId="Equation.DSMT4">
                  <p:embed/>
                  <p:pic>
                    <p:nvPicPr>
                      <p:cNvPr id="0" name="Object 10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048000"/>
                        <a:ext cx="5638800" cy="175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7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7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7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7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7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7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55" grpId="0" build="p" bldLvl="2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6503F0FA-CF32-476B-9D66-C9FEAA0458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Current Yield</a:t>
            </a:r>
          </a:p>
        </p:txBody>
      </p:sp>
      <p:sp>
        <p:nvSpPr>
          <p:cNvPr id="125955" name="Rectangle 3">
            <a:extLst>
              <a:ext uri="{FF2B5EF4-FFF2-40B4-BE49-F238E27FC236}">
                <a16:creationId xmlns:a16="http://schemas.microsoft.com/office/drawing/2014/main" id="{AA4847AD-3FEB-43FC-BAC5-4FE44D89833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current yield:</a:t>
            </a:r>
          </a:p>
          <a:p>
            <a:pPr lvl="1" eaLnBrk="1" hangingPunct="1"/>
            <a:r>
              <a:rPr lang="en-US" altLang="en-US"/>
              <a:t>Measures only the return associated with the interest payments</a:t>
            </a:r>
          </a:p>
          <a:p>
            <a:pPr lvl="1" eaLnBrk="1" hangingPunct="1"/>
            <a:endParaRPr lang="en-US" altLang="en-US"/>
          </a:p>
          <a:p>
            <a:pPr lvl="1" eaLnBrk="1" hangingPunct="1"/>
            <a:r>
              <a:rPr lang="en-US" altLang="en-US"/>
              <a:t>Does not include the anticipated capital gain or loss resulting from the difference between par value and the purchase price</a:t>
            </a:r>
          </a:p>
        </p:txBody>
      </p:sp>
      <p:sp>
        <p:nvSpPr>
          <p:cNvPr id="25604" name="Slide Number Placeholder 5">
            <a:extLst>
              <a:ext uri="{FF2B5EF4-FFF2-40B4-BE49-F238E27FC236}">
                <a16:creationId xmlns:a16="http://schemas.microsoft.com/office/drawing/2014/main" id="{EB0AE791-B196-4B70-877C-CBD2DD7D9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2EF35CA-42DE-4F47-AC6C-DF70FEF08166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22</a:t>
            </a:fld>
            <a:endParaRPr lang="en-US" altLang="en-US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5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25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25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5" grpId="0" build="p" bldLvl="2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B4BD59E8-336B-4325-AFC2-584B11F636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Current Yield (cont’d)</a:t>
            </a:r>
          </a:p>
        </p:txBody>
      </p:sp>
      <p:sp>
        <p:nvSpPr>
          <p:cNvPr id="178179" name="Rectangle 3">
            <a:extLst>
              <a:ext uri="{FF2B5EF4-FFF2-40B4-BE49-F238E27FC236}">
                <a16:creationId xmlns:a16="http://schemas.microsoft.com/office/drawing/2014/main" id="{F5F4DB42-A8CB-4E3E-9F30-DFBB7BE94C1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219200"/>
            <a:ext cx="8229600" cy="4525963"/>
          </a:xfrm>
        </p:spPr>
        <p:txBody>
          <a:bodyPr/>
          <a:lstStyle/>
          <a:p>
            <a:pPr eaLnBrk="1" hangingPunct="1"/>
            <a:r>
              <a:rPr lang="en-US" altLang="en-US"/>
              <a:t>For a discount bond, the yield to maturity is greater than the current yield</a:t>
            </a:r>
          </a:p>
          <a:p>
            <a:pPr eaLnBrk="1" hangingPunct="1"/>
            <a:r>
              <a:rPr lang="en-US" altLang="en-US"/>
              <a:t>For a premium bond, the yield to maturity is less than the current yield</a:t>
            </a:r>
          </a:p>
        </p:txBody>
      </p:sp>
      <p:sp>
        <p:nvSpPr>
          <p:cNvPr id="26628" name="Slide Number Placeholder 5">
            <a:extLst>
              <a:ext uri="{FF2B5EF4-FFF2-40B4-BE49-F238E27FC236}">
                <a16:creationId xmlns:a16="http://schemas.microsoft.com/office/drawing/2014/main" id="{CE0997B0-BB31-40FD-A8CE-2CAD29BAB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B0C6BE1-E26C-4531-A5AD-9BC0D3ADFD98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23</a:t>
            </a:fld>
            <a:endParaRPr lang="en-US" altLang="en-US" sz="140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301E733-C910-4A4F-A2DB-A5A9A00B4863}"/>
              </a:ext>
            </a:extLst>
          </p:cNvPr>
          <p:cNvGraphicFramePr>
            <a:graphicFrameLocks noGrp="1"/>
          </p:cNvGraphicFramePr>
          <p:nvPr/>
        </p:nvGraphicFramePr>
        <p:xfrm>
          <a:off x="533400" y="3505200"/>
          <a:ext cx="7543800" cy="2286000"/>
        </p:xfrm>
        <a:graphic>
          <a:graphicData uri="http://schemas.openxmlformats.org/drawingml/2006/table">
            <a:tbl>
              <a:tblPr/>
              <a:tblGrid>
                <a:gridCol w="1508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8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87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087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087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8710">
                <a:tc gridSpan="4"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Bond E: 30-years, 14% coupon rate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710">
                <a:tc gridSpan="4"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Bond F: 30-years, 6% coupon rate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1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Interest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Coupon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Current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Yield-to-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1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Rate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Payment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Yield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Maturity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714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Bond E</a:t>
                      </a:r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latin typeface="Times New Roman"/>
                        </a:rPr>
                        <a:t> 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1379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10.15%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7145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Bond F</a:t>
                      </a:r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latin typeface="Times New Roman"/>
                        </a:rPr>
                        <a:t> 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621.4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9.66%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78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78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179" grpId="0" build="p" bldLvl="2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11A62714-E85B-406E-81BA-F5D3421087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Term Structure of </a:t>
            </a:r>
            <a:br>
              <a:rPr lang="en-US" altLang="en-US" b="1"/>
            </a:br>
            <a:r>
              <a:rPr lang="en-US" altLang="en-US" b="1"/>
              <a:t>Interest Rates</a:t>
            </a:r>
          </a:p>
        </p:txBody>
      </p:sp>
      <p:sp>
        <p:nvSpPr>
          <p:cNvPr id="126979" name="Rectangle 3">
            <a:extLst>
              <a:ext uri="{FF2B5EF4-FFF2-40B4-BE49-F238E27FC236}">
                <a16:creationId xmlns:a16="http://schemas.microsoft.com/office/drawing/2014/main" id="{FBD759BA-3D98-426D-B332-E22B6BCBD58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Yield curve</a:t>
            </a:r>
          </a:p>
          <a:p>
            <a:pPr eaLnBrk="1" hangingPunct="1"/>
            <a:r>
              <a:rPr lang="en-US" altLang="en-US"/>
              <a:t>Theories of interest rate structure</a:t>
            </a:r>
          </a:p>
        </p:txBody>
      </p:sp>
      <p:sp>
        <p:nvSpPr>
          <p:cNvPr id="27652" name="Slide Number Placeholder 5">
            <a:extLst>
              <a:ext uri="{FF2B5EF4-FFF2-40B4-BE49-F238E27FC236}">
                <a16:creationId xmlns:a16="http://schemas.microsoft.com/office/drawing/2014/main" id="{89EBB635-524C-4963-8F28-7FD56603F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E7B4502-1992-4C38-ADC5-A2BF89E9C063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24</a:t>
            </a:fld>
            <a:endParaRPr lang="en-US" altLang="en-US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6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26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79" grpId="0" build="p" bldLvl="2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5C46F0AE-BCDF-44C1-985C-71E107C209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Yield Curve</a:t>
            </a:r>
          </a:p>
        </p:txBody>
      </p:sp>
      <p:sp>
        <p:nvSpPr>
          <p:cNvPr id="128003" name="Rectangle 3">
            <a:extLst>
              <a:ext uri="{FF2B5EF4-FFF2-40B4-BE49-F238E27FC236}">
                <a16:creationId xmlns:a16="http://schemas.microsoft.com/office/drawing/2014/main" id="{8431D7F7-C28C-463C-B6D0-910B2EE26C4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The </a:t>
            </a:r>
            <a:r>
              <a:rPr lang="en-US" altLang="en-US" b="1" i="1"/>
              <a:t>yield curve</a:t>
            </a:r>
            <a:r>
              <a:rPr lang="en-US" altLang="en-US"/>
              <a:t>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Is a graphical representation of the </a:t>
            </a:r>
            <a:r>
              <a:rPr lang="en-US" altLang="en-US" b="1" i="1"/>
              <a:t>term structure of interest rates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/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Relates years until maturity to the yield to maturity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/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Is typically upward sloping and gets flatter for longer terms to maturity</a:t>
            </a:r>
          </a:p>
        </p:txBody>
      </p:sp>
      <p:sp>
        <p:nvSpPr>
          <p:cNvPr id="28676" name="Slide Number Placeholder 5">
            <a:extLst>
              <a:ext uri="{FF2B5EF4-FFF2-40B4-BE49-F238E27FC236}">
                <a16:creationId xmlns:a16="http://schemas.microsoft.com/office/drawing/2014/main" id="{FFB892F7-33A9-41E1-B56F-7BCFADC7A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1A2E4D0-2F84-4B34-A548-18EEAEE8D2C9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25</a:t>
            </a:fld>
            <a:endParaRPr lang="en-US" altLang="en-US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8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28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28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280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03" grpId="0" build="p" bldLvl="2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026">
            <a:extLst>
              <a:ext uri="{FF2B5EF4-FFF2-40B4-BE49-F238E27FC236}">
                <a16:creationId xmlns:a16="http://schemas.microsoft.com/office/drawing/2014/main" id="{E3CF91EB-5F6A-4A15-B1E4-4BF52456ED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Information Used to </a:t>
            </a:r>
            <a:br>
              <a:rPr lang="en-US" altLang="en-US" b="1"/>
            </a:br>
            <a:r>
              <a:rPr lang="en-US" altLang="en-US" b="1"/>
              <a:t>Build A Yield Curve</a:t>
            </a:r>
          </a:p>
        </p:txBody>
      </p:sp>
      <p:sp>
        <p:nvSpPr>
          <p:cNvPr id="29699" name="Slide Number Placeholder 5">
            <a:extLst>
              <a:ext uri="{FF2B5EF4-FFF2-40B4-BE49-F238E27FC236}">
                <a16:creationId xmlns:a16="http://schemas.microsoft.com/office/drawing/2014/main" id="{060FF885-FE1E-40A6-9F8C-CD93E1EEF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19522BE-F6BF-4341-9833-40EA4F8C3378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26</a:t>
            </a:fld>
            <a:endParaRPr lang="en-US" altLang="en-US" sz="1400"/>
          </a:p>
        </p:txBody>
      </p:sp>
      <p:pic>
        <p:nvPicPr>
          <p:cNvPr id="29700" name="Picture 1029" descr="C:\strongportfpp\termstructure.JPG">
            <a:extLst>
              <a:ext uri="{FF2B5EF4-FFF2-40B4-BE49-F238E27FC236}">
                <a16:creationId xmlns:a16="http://schemas.microsoft.com/office/drawing/2014/main" id="{0E709BCE-3184-496A-B73D-B68124E5EF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362200"/>
            <a:ext cx="4822825" cy="335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>
            <a:extLst>
              <a:ext uri="{FF2B5EF4-FFF2-40B4-BE49-F238E27FC236}">
                <a16:creationId xmlns:a16="http://schemas.microsoft.com/office/drawing/2014/main" id="{DD0A3EE9-6586-4EC4-836F-CA6CF04E58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Bond risk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D2F507-0567-4A9A-8EDE-0877936E46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en-US" sz="1800" dirty="0"/>
              <a:t>Bonds may expose an investor to one or more of the following risks:</a:t>
            </a:r>
          </a:p>
          <a:p>
            <a:pPr eaLnBrk="1" hangingPunct="1">
              <a:buFontTx/>
              <a:buNone/>
              <a:defRPr/>
            </a:pPr>
            <a:r>
              <a:rPr lang="en-US" sz="1800" dirty="0"/>
              <a:t>1. Interest-Rate Risk</a:t>
            </a:r>
          </a:p>
          <a:p>
            <a:pPr eaLnBrk="1" hangingPunct="1">
              <a:buFontTx/>
              <a:buNone/>
              <a:defRPr/>
            </a:pPr>
            <a:r>
              <a:rPr lang="en-US" sz="1800" dirty="0"/>
              <a:t>2. Reinvestment Risk</a:t>
            </a:r>
          </a:p>
          <a:p>
            <a:pPr eaLnBrk="1" hangingPunct="1">
              <a:buFontTx/>
              <a:buNone/>
              <a:defRPr/>
            </a:pPr>
            <a:r>
              <a:rPr lang="en-US" sz="1800" dirty="0"/>
              <a:t>3. Call Risk</a:t>
            </a:r>
          </a:p>
          <a:p>
            <a:pPr eaLnBrk="1" hangingPunct="1">
              <a:buFontTx/>
              <a:buNone/>
              <a:defRPr/>
            </a:pPr>
            <a:r>
              <a:rPr lang="en-US" sz="1800" dirty="0"/>
              <a:t>4. Default Risk</a:t>
            </a:r>
          </a:p>
          <a:p>
            <a:pPr eaLnBrk="1" hangingPunct="1">
              <a:buFontTx/>
              <a:buNone/>
              <a:defRPr/>
            </a:pPr>
            <a:r>
              <a:rPr lang="en-US" sz="1800" dirty="0"/>
              <a:t>5. Convenience risks</a:t>
            </a:r>
          </a:p>
          <a:p>
            <a:pPr eaLnBrk="1" hangingPunct="1">
              <a:buFontTx/>
              <a:buNone/>
              <a:defRPr/>
            </a:pPr>
            <a:r>
              <a:rPr lang="en-US" sz="1800" dirty="0"/>
              <a:t>6. Exchange Risk</a:t>
            </a:r>
          </a:p>
          <a:p>
            <a:pPr eaLnBrk="1" hangingPunct="1">
              <a:buFontTx/>
              <a:buNone/>
              <a:defRPr/>
            </a:pPr>
            <a:r>
              <a:rPr lang="en-US" sz="1800" dirty="0"/>
              <a:t>7. Liquidity Risk (</a:t>
            </a:r>
            <a:r>
              <a:rPr lang="en-US" sz="1800" b="1" i="1" dirty="0">
                <a:cs typeface="Arial" pitchFamily="34" charset="0"/>
              </a:rPr>
              <a:t>Marketability risk</a:t>
            </a:r>
            <a:r>
              <a:rPr lang="en-US" sz="1800" dirty="0">
                <a:cs typeface="Arial" pitchFamily="34" charset="0"/>
              </a:rPr>
              <a:t> </a:t>
            </a:r>
            <a:r>
              <a:rPr lang="en-US" sz="1800" dirty="0"/>
              <a:t>)</a:t>
            </a:r>
          </a:p>
          <a:p>
            <a:pPr eaLnBrk="1" hangingPunct="1">
              <a:buFontTx/>
              <a:buNone/>
              <a:defRPr/>
            </a:pPr>
            <a:r>
              <a:rPr lang="en-US" sz="1800" dirty="0"/>
              <a:t>8. Inflation Risk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E355E1DF-4EFC-48B8-B643-3D643D3E53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Interest Rate Risk</a:t>
            </a:r>
          </a:p>
        </p:txBody>
      </p:sp>
      <p:sp>
        <p:nvSpPr>
          <p:cNvPr id="142339" name="Rectangle 3">
            <a:extLst>
              <a:ext uri="{FF2B5EF4-FFF2-40B4-BE49-F238E27FC236}">
                <a16:creationId xmlns:a16="http://schemas.microsoft.com/office/drawing/2014/main" id="{E3084E66-1781-4B78-9894-02BF3E86EBC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b="1" i="1"/>
              <a:t>Interest rate risk</a:t>
            </a:r>
            <a:r>
              <a:rPr lang="en-US" altLang="en-US"/>
              <a:t> is the chance of loss because of changing interest rates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The relationship between bond prices and interest rates is inverse</a:t>
            </a:r>
          </a:p>
          <a:p>
            <a:pPr lvl="1" eaLnBrk="1" hangingPunct="1"/>
            <a:r>
              <a:rPr lang="en-US" altLang="en-US"/>
              <a:t>If market interest rates rise, the market price of bonds will fall</a:t>
            </a:r>
          </a:p>
        </p:txBody>
      </p:sp>
      <p:sp>
        <p:nvSpPr>
          <p:cNvPr id="31748" name="Slide Number Placeholder 5">
            <a:extLst>
              <a:ext uri="{FF2B5EF4-FFF2-40B4-BE49-F238E27FC236}">
                <a16:creationId xmlns:a16="http://schemas.microsoft.com/office/drawing/2014/main" id="{AD59DCC2-B5F6-4541-A1E7-A62089897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9430F82-5029-439F-91A3-BDC0422C77D2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28</a:t>
            </a:fld>
            <a:endParaRPr lang="en-US" altLang="en-US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2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42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42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39" grpId="0" build="p" bldLvl="2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D17DEA32-0B18-42A4-BFD8-8C3842511D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Default Risk</a:t>
            </a:r>
          </a:p>
        </p:txBody>
      </p:sp>
      <p:sp>
        <p:nvSpPr>
          <p:cNvPr id="143363" name="Rectangle 3">
            <a:extLst>
              <a:ext uri="{FF2B5EF4-FFF2-40B4-BE49-F238E27FC236}">
                <a16:creationId xmlns:a16="http://schemas.microsoft.com/office/drawing/2014/main" id="{1DF51874-22B0-4DCC-9AE4-5ED7A968FF3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b="1" i="1"/>
              <a:t>Default risk</a:t>
            </a:r>
            <a:r>
              <a:rPr lang="en-US" altLang="en-US"/>
              <a:t> measures the likelihood that a firm will be unable to pay the principal and interest on a bond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Standard &amp; Poor’s Corporation and Moody’s Investor Service are two leading advisory services monitoring default risk</a:t>
            </a:r>
          </a:p>
        </p:txBody>
      </p:sp>
      <p:sp>
        <p:nvSpPr>
          <p:cNvPr id="32772" name="Slide Number Placeholder 5">
            <a:extLst>
              <a:ext uri="{FF2B5EF4-FFF2-40B4-BE49-F238E27FC236}">
                <a16:creationId xmlns:a16="http://schemas.microsoft.com/office/drawing/2014/main" id="{088EAEEF-67ED-4031-BF0F-CB8318D62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948C20F-A53C-4885-B777-961FA7503487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29</a:t>
            </a:fld>
            <a:endParaRPr lang="en-US" altLang="en-US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3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43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3" grpId="0" build="p" bldLvl="2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FEA135E8-FEC2-4A1C-92DF-E0DEA576B4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Definition and Example of a Bond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92A4F4B5-1C75-4C38-B96B-71680E8B78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A bond is a legally binding agreement between a borrower and a lender:</a:t>
            </a:r>
          </a:p>
          <a:p>
            <a:pPr lvl="1" eaLnBrk="1" hangingPunct="1"/>
            <a:r>
              <a:rPr lang="en-US" altLang="en-US"/>
              <a:t>Specifies the principal amount of the loan.</a:t>
            </a:r>
          </a:p>
          <a:p>
            <a:pPr lvl="1" eaLnBrk="1" hangingPunct="1"/>
            <a:r>
              <a:rPr lang="en-US" altLang="en-US"/>
              <a:t>Specifies the size and timing of the cash flows:</a:t>
            </a:r>
          </a:p>
          <a:p>
            <a:pPr lvl="2" eaLnBrk="1" hangingPunct="1"/>
            <a:r>
              <a:rPr lang="en-US" altLang="en-US"/>
              <a:t>In dollar terms (fixed-rate borrowing)</a:t>
            </a:r>
          </a:p>
          <a:p>
            <a:pPr lvl="2" eaLnBrk="1" hangingPunct="1"/>
            <a:r>
              <a:rPr lang="en-US" altLang="en-US"/>
              <a:t>As a formula (adjustable-rate borrowing)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C67FBED6-5F09-42E0-A736-C833552D8F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Default Risk (cont’d)</a:t>
            </a:r>
          </a:p>
        </p:txBody>
      </p:sp>
      <p:sp>
        <p:nvSpPr>
          <p:cNvPr id="191491" name="Rectangle 3">
            <a:extLst>
              <a:ext uri="{FF2B5EF4-FFF2-40B4-BE49-F238E27FC236}">
                <a16:creationId xmlns:a16="http://schemas.microsoft.com/office/drawing/2014/main" id="{8E8D8C0E-2B62-413D-AB34-98EFF1548C9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b="1" i="1"/>
              <a:t>Investment grade</a:t>
            </a:r>
            <a:r>
              <a:rPr lang="en-US" altLang="en-US"/>
              <a:t> bonds are bonds rated BBB or above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 b="1" i="1"/>
              <a:t>Junk bonds</a:t>
            </a:r>
            <a:r>
              <a:rPr lang="en-US" altLang="en-US"/>
              <a:t> are rated below BBB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The lower the grade of a bond, the higher its yield to maturity</a:t>
            </a:r>
          </a:p>
        </p:txBody>
      </p:sp>
      <p:sp>
        <p:nvSpPr>
          <p:cNvPr id="33796" name="Slide Number Placeholder 5">
            <a:extLst>
              <a:ext uri="{FF2B5EF4-FFF2-40B4-BE49-F238E27FC236}">
                <a16:creationId xmlns:a16="http://schemas.microsoft.com/office/drawing/2014/main" id="{D9EEEEA6-617A-4BB0-AEC0-CCBA8F582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CCC816B-E8FA-4176-9677-1F7B97E8F3A0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30</a:t>
            </a:fld>
            <a:endParaRPr lang="en-US" altLang="en-US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91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91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91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491" grpId="0" build="p" bldLvl="2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D5353FC1-6ED3-4486-9A89-CCE56B8934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Convenience Risks</a:t>
            </a:r>
          </a:p>
        </p:txBody>
      </p:sp>
      <p:sp>
        <p:nvSpPr>
          <p:cNvPr id="144387" name="Rectangle 3">
            <a:extLst>
              <a:ext uri="{FF2B5EF4-FFF2-40B4-BE49-F238E27FC236}">
                <a16:creationId xmlns:a16="http://schemas.microsoft.com/office/drawing/2014/main" id="{AD768008-291B-472D-A84B-D86D1B2C4DD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Definition</a:t>
            </a:r>
          </a:p>
          <a:p>
            <a:pPr eaLnBrk="1" hangingPunct="1"/>
            <a:r>
              <a:rPr lang="en-US" altLang="en-US"/>
              <a:t>Call risk</a:t>
            </a:r>
          </a:p>
          <a:p>
            <a:pPr eaLnBrk="1" hangingPunct="1"/>
            <a:r>
              <a:rPr lang="en-US" altLang="en-US"/>
              <a:t>Reinvestment rate risk</a:t>
            </a:r>
          </a:p>
          <a:p>
            <a:pPr eaLnBrk="1" hangingPunct="1"/>
            <a:r>
              <a:rPr lang="en-US" altLang="en-US"/>
              <a:t>Marketability risk</a:t>
            </a:r>
          </a:p>
          <a:p>
            <a:pPr eaLnBrk="1" hangingPunct="1"/>
            <a:endParaRPr lang="en-US" altLang="en-US"/>
          </a:p>
        </p:txBody>
      </p:sp>
      <p:sp>
        <p:nvSpPr>
          <p:cNvPr id="34820" name="Slide Number Placeholder 5">
            <a:extLst>
              <a:ext uri="{FF2B5EF4-FFF2-40B4-BE49-F238E27FC236}">
                <a16:creationId xmlns:a16="http://schemas.microsoft.com/office/drawing/2014/main" id="{C4C2EEB3-D912-4EC5-A0EB-35D7DDF23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8E8F04F-4AF6-43C1-8396-84BC0F86ABCA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31</a:t>
            </a:fld>
            <a:endParaRPr lang="en-US" altLang="en-US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4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44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44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44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87" grpId="0" build="p" bldLvl="2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D312DD8C-F54F-4315-A7BB-B3A7733F8B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Definition</a:t>
            </a:r>
          </a:p>
        </p:txBody>
      </p:sp>
      <p:sp>
        <p:nvSpPr>
          <p:cNvPr id="149507" name="Rectangle 3">
            <a:extLst>
              <a:ext uri="{FF2B5EF4-FFF2-40B4-BE49-F238E27FC236}">
                <a16:creationId xmlns:a16="http://schemas.microsoft.com/office/drawing/2014/main" id="{437D1513-72C8-4605-8E86-5D3595AF628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b="1" i="1"/>
              <a:t>Convenience risk</a:t>
            </a:r>
            <a:r>
              <a:rPr lang="en-US" altLang="en-US"/>
              <a:t> refers to added demands on management time because of:</a:t>
            </a:r>
          </a:p>
          <a:p>
            <a:pPr lvl="1" eaLnBrk="1" hangingPunct="1"/>
            <a:r>
              <a:rPr lang="en-US" altLang="en-US"/>
              <a:t>Bond calls</a:t>
            </a:r>
          </a:p>
          <a:p>
            <a:pPr lvl="1" eaLnBrk="1" hangingPunct="1"/>
            <a:endParaRPr lang="en-US" altLang="en-US"/>
          </a:p>
          <a:p>
            <a:pPr lvl="1" eaLnBrk="1" hangingPunct="1"/>
            <a:r>
              <a:rPr lang="en-US" altLang="en-US"/>
              <a:t>The need to reinvest coupon payments</a:t>
            </a:r>
          </a:p>
          <a:p>
            <a:pPr lvl="1" eaLnBrk="1" hangingPunct="1"/>
            <a:endParaRPr lang="en-US" altLang="en-US"/>
          </a:p>
          <a:p>
            <a:pPr lvl="1" eaLnBrk="1" hangingPunct="1"/>
            <a:r>
              <a:rPr lang="en-US" altLang="en-US"/>
              <a:t>The difficulty in trading a bond at a reasonable price because of low marketability</a:t>
            </a:r>
          </a:p>
        </p:txBody>
      </p:sp>
      <p:sp>
        <p:nvSpPr>
          <p:cNvPr id="35844" name="Slide Number Placeholder 5">
            <a:extLst>
              <a:ext uri="{FF2B5EF4-FFF2-40B4-BE49-F238E27FC236}">
                <a16:creationId xmlns:a16="http://schemas.microsoft.com/office/drawing/2014/main" id="{CC142A7A-7B09-406F-8305-72FB23BDB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0048D7C-7F42-4086-A696-572337744DE8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32</a:t>
            </a:fld>
            <a:endParaRPr lang="en-US" altLang="en-US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49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49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49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07" grpId="0" build="p" bldLvl="2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21DCCDCA-AB0E-47AF-AAB5-5BBE5CE426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Call Risk</a:t>
            </a:r>
          </a:p>
        </p:txBody>
      </p:sp>
      <p:sp>
        <p:nvSpPr>
          <p:cNvPr id="150531" name="Rectangle 3">
            <a:extLst>
              <a:ext uri="{FF2B5EF4-FFF2-40B4-BE49-F238E27FC236}">
                <a16:creationId xmlns:a16="http://schemas.microsoft.com/office/drawing/2014/main" id="{DD41DD48-ABAF-418A-9B7D-7E1DDAAA145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If a company </a:t>
            </a:r>
            <a:r>
              <a:rPr lang="en-US" altLang="en-US" b="1" i="1"/>
              <a:t>calls </a:t>
            </a:r>
            <a:r>
              <a:rPr lang="en-US" altLang="en-US"/>
              <a:t>its bonds, it retires its debt early</a:t>
            </a:r>
          </a:p>
          <a:p>
            <a:pPr eaLnBrk="1" hangingPunct="1">
              <a:lnSpc>
                <a:spcPct val="90000"/>
              </a:lnSpc>
            </a:pPr>
            <a:endParaRPr lang="en-US" altLang="en-US"/>
          </a:p>
          <a:p>
            <a:pPr eaLnBrk="1" hangingPunct="1">
              <a:lnSpc>
                <a:spcPct val="90000"/>
              </a:lnSpc>
            </a:pPr>
            <a:r>
              <a:rPr lang="en-US" altLang="en-US" b="1" i="1"/>
              <a:t>Call risk</a:t>
            </a:r>
            <a:r>
              <a:rPr lang="en-US" altLang="en-US"/>
              <a:t> refers to the inconvenience of bondholders associated with a company retiring a bond early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Bonds are usually called when interest rates are low</a:t>
            </a:r>
          </a:p>
        </p:txBody>
      </p:sp>
      <p:sp>
        <p:nvSpPr>
          <p:cNvPr id="36868" name="Slide Number Placeholder 5">
            <a:extLst>
              <a:ext uri="{FF2B5EF4-FFF2-40B4-BE49-F238E27FC236}">
                <a16:creationId xmlns:a16="http://schemas.microsoft.com/office/drawing/2014/main" id="{10E767F9-BC29-48A5-83A1-6F05AB910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E8461DF-551F-4788-84FF-1ED5D7D6491B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33</a:t>
            </a:fld>
            <a:endParaRPr lang="en-US" altLang="en-US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0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50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50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531" grpId="0" build="p" bldLvl="2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14E1CD85-797A-45EE-9406-0A9120E0E5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Call Risk (cont’d)</a:t>
            </a:r>
          </a:p>
        </p:txBody>
      </p:sp>
      <p:sp>
        <p:nvSpPr>
          <p:cNvPr id="192515" name="Rectangle 3">
            <a:extLst>
              <a:ext uri="{FF2B5EF4-FFF2-40B4-BE49-F238E27FC236}">
                <a16:creationId xmlns:a16="http://schemas.microsoft.com/office/drawing/2014/main" id="{1F914DB4-4E1E-4B26-9956-299AA966188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Many bond issues have:</a:t>
            </a:r>
          </a:p>
          <a:p>
            <a:pPr lvl="1" eaLnBrk="1" hangingPunct="1"/>
            <a:r>
              <a:rPr lang="en-US" altLang="en-US" b="1" i="1"/>
              <a:t>Call protection</a:t>
            </a:r>
          </a:p>
          <a:p>
            <a:pPr lvl="2" eaLnBrk="1" hangingPunct="1"/>
            <a:r>
              <a:rPr lang="en-US" altLang="en-US"/>
              <a:t>A period of time after the issuance of a bond when the issuer cannot call it</a:t>
            </a:r>
          </a:p>
          <a:p>
            <a:pPr lvl="2" eaLnBrk="1" hangingPunct="1"/>
            <a:endParaRPr lang="en-US" altLang="en-US"/>
          </a:p>
          <a:p>
            <a:pPr lvl="1" eaLnBrk="1" hangingPunct="1"/>
            <a:r>
              <a:rPr lang="en-US" altLang="en-US"/>
              <a:t>A </a:t>
            </a:r>
            <a:r>
              <a:rPr lang="en-US" altLang="en-US" b="1" i="1"/>
              <a:t>call premium</a:t>
            </a:r>
            <a:r>
              <a:rPr lang="en-US" altLang="en-US"/>
              <a:t> if the issuer calls the bond</a:t>
            </a:r>
          </a:p>
          <a:p>
            <a:pPr lvl="2" eaLnBrk="1" hangingPunct="1"/>
            <a:r>
              <a:rPr lang="en-US" altLang="en-US"/>
              <a:t>Typically begins with an amount equal to one year’s interest and then gradually declining to zero as the bond approaches maturity</a:t>
            </a:r>
          </a:p>
        </p:txBody>
      </p:sp>
      <p:sp>
        <p:nvSpPr>
          <p:cNvPr id="37892" name="Slide Number Placeholder 5">
            <a:extLst>
              <a:ext uri="{FF2B5EF4-FFF2-40B4-BE49-F238E27FC236}">
                <a16:creationId xmlns:a16="http://schemas.microsoft.com/office/drawing/2014/main" id="{4D510F63-4588-4110-94DF-89B7EA790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7D47ED1-224A-46B3-8EE5-C58BFAA11DA1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34</a:t>
            </a:fld>
            <a:endParaRPr lang="en-US" altLang="en-US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92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92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92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92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515" grpId="0" build="p" bldLvl="2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3A165509-5C37-425A-A289-A3B0067A32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Reinvestment Rate Risk</a:t>
            </a:r>
          </a:p>
        </p:txBody>
      </p:sp>
      <p:sp>
        <p:nvSpPr>
          <p:cNvPr id="151555" name="Rectangle 3">
            <a:extLst>
              <a:ext uri="{FF2B5EF4-FFF2-40B4-BE49-F238E27FC236}">
                <a16:creationId xmlns:a16="http://schemas.microsoft.com/office/drawing/2014/main" id="{710B2514-735F-4005-9E4C-13AC24D8AE9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b="1" i="1"/>
              <a:t>Reinvestment rate risk</a:t>
            </a:r>
            <a:r>
              <a:rPr lang="en-US" altLang="en-US"/>
              <a:t> refers to the uncertainty surrounding the rate at which coupon proceeds can be invested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The higher the coupon rate on a bond, the higher its reinvestment rate risk</a:t>
            </a:r>
          </a:p>
          <a:p>
            <a:pPr eaLnBrk="1" hangingPunct="1"/>
            <a:endParaRPr lang="en-US" altLang="en-US"/>
          </a:p>
        </p:txBody>
      </p:sp>
      <p:sp>
        <p:nvSpPr>
          <p:cNvPr id="38916" name="Slide Number Placeholder 5">
            <a:extLst>
              <a:ext uri="{FF2B5EF4-FFF2-40B4-BE49-F238E27FC236}">
                <a16:creationId xmlns:a16="http://schemas.microsoft.com/office/drawing/2014/main" id="{234B32EC-3F53-48FE-A557-794996433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D5C0748-6768-4C0A-AE4F-F7502FFC50CD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35</a:t>
            </a:fld>
            <a:endParaRPr lang="en-US" altLang="en-US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1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51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55" grpId="0" build="p" bldLvl="2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2C1FD33B-124C-4D6A-80A4-C25F7C54BC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Marketability Risk</a:t>
            </a:r>
          </a:p>
        </p:txBody>
      </p:sp>
      <p:sp>
        <p:nvSpPr>
          <p:cNvPr id="152579" name="Rectangle 3">
            <a:extLst>
              <a:ext uri="{FF2B5EF4-FFF2-40B4-BE49-F238E27FC236}">
                <a16:creationId xmlns:a16="http://schemas.microsoft.com/office/drawing/2014/main" id="{2F878E71-2FFE-4ECC-8065-79FCECD98E5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b="1" i="1"/>
              <a:t>Marketability risk</a:t>
            </a:r>
            <a:r>
              <a:rPr lang="en-US" altLang="en-US"/>
              <a:t> refers to the difficulty of trading a bond:</a:t>
            </a:r>
          </a:p>
          <a:p>
            <a:pPr lvl="1" eaLnBrk="1" hangingPunct="1"/>
            <a:r>
              <a:rPr lang="en-US" altLang="en-US"/>
              <a:t>Most bonds do not trade in an active secondary market</a:t>
            </a:r>
          </a:p>
          <a:p>
            <a:pPr lvl="1" eaLnBrk="1" hangingPunct="1"/>
            <a:r>
              <a:rPr lang="en-US" altLang="en-US"/>
              <a:t>The majority of bond buyers hold bonds until maturity</a:t>
            </a:r>
          </a:p>
          <a:p>
            <a:pPr eaLnBrk="1" hangingPunct="1"/>
            <a:r>
              <a:rPr lang="en-US" altLang="en-US"/>
              <a:t>Low marketability bonds usually carry a wider bid-ask spread</a:t>
            </a:r>
          </a:p>
        </p:txBody>
      </p:sp>
      <p:sp>
        <p:nvSpPr>
          <p:cNvPr id="39940" name="Slide Number Placeholder 5">
            <a:extLst>
              <a:ext uri="{FF2B5EF4-FFF2-40B4-BE49-F238E27FC236}">
                <a16:creationId xmlns:a16="http://schemas.microsoft.com/office/drawing/2014/main" id="{748F9816-2A67-4EF9-8E0E-9CEAA7837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8AB5B16-3EBF-4725-81B2-CC0B3C5EE178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36</a:t>
            </a:fld>
            <a:endParaRPr lang="en-US" altLang="en-US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2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52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52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52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579" grpId="0" build="p" bldLvl="2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16CC1C74-6000-4F8A-9A7E-A00F3AC869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/>
              <a:t>Malkiel’s </a:t>
            </a:r>
            <a:br>
              <a:rPr lang="en-US" altLang="en-US" sz="3600"/>
            </a:br>
            <a:r>
              <a:rPr lang="en-US" altLang="en-US" sz="3600"/>
              <a:t>Interest Rate Theorems</a:t>
            </a:r>
          </a:p>
        </p:txBody>
      </p:sp>
      <p:sp>
        <p:nvSpPr>
          <p:cNvPr id="154627" name="Rectangle 3">
            <a:extLst>
              <a:ext uri="{FF2B5EF4-FFF2-40B4-BE49-F238E27FC236}">
                <a16:creationId xmlns:a16="http://schemas.microsoft.com/office/drawing/2014/main" id="{0A75ED9A-D7D1-4647-9034-409B3FEC0D0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b="1" i="1"/>
              <a:t>Malkiel’s interest rate theorems</a:t>
            </a:r>
            <a:r>
              <a:rPr lang="en-US" altLang="en-US"/>
              <a:t> provide information about how bond prices change as interest rates change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Any good portfolio manager knows Malkiel’s theorems</a:t>
            </a:r>
          </a:p>
        </p:txBody>
      </p:sp>
      <p:sp>
        <p:nvSpPr>
          <p:cNvPr id="40964" name="Slide Number Placeholder 5">
            <a:extLst>
              <a:ext uri="{FF2B5EF4-FFF2-40B4-BE49-F238E27FC236}">
                <a16:creationId xmlns:a16="http://schemas.microsoft.com/office/drawing/2014/main" id="{ACC60219-A4DF-4B28-A89B-4A7A3A92C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AB0F737-1E20-4B5E-8950-53EC5F37F496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37</a:t>
            </a:fld>
            <a:endParaRPr lang="en-US" altLang="en-US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54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27" grpId="0" build="p" bldLvl="2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545F91B4-F6B6-495F-B8C8-527006941E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/>
              <a:t>Malkiel’s </a:t>
            </a:r>
            <a:br>
              <a:rPr lang="en-US" altLang="en-US" sz="3600"/>
            </a:br>
            <a:r>
              <a:rPr lang="en-US" altLang="en-US" sz="3600"/>
              <a:t>Interest Rate Theorems</a:t>
            </a:r>
            <a:endParaRPr lang="en-US" altLang="en-US" sz="3600" b="1"/>
          </a:p>
        </p:txBody>
      </p:sp>
      <p:sp>
        <p:nvSpPr>
          <p:cNvPr id="155651" name="Rectangle 3">
            <a:extLst>
              <a:ext uri="{FF2B5EF4-FFF2-40B4-BE49-F238E27FC236}">
                <a16:creationId xmlns:a16="http://schemas.microsoft.com/office/drawing/2014/main" id="{8202E6D6-FDC4-4E78-9871-80240D5CB0C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6002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1600"/>
              <a:t>Theorem1- Bond prices move inversely with yields:</a:t>
            </a:r>
          </a:p>
          <a:p>
            <a:pPr lvl="2" eaLnBrk="1" hangingPunct="1"/>
            <a:r>
              <a:rPr lang="en-US" altLang="en-US" sz="1600"/>
              <a:t>If interest rates rise, the price of an existing bond declines</a:t>
            </a:r>
          </a:p>
          <a:p>
            <a:pPr lvl="2" eaLnBrk="1" hangingPunct="1"/>
            <a:r>
              <a:rPr lang="en-US" altLang="en-US" sz="1600"/>
              <a:t>If interest rates decline, the price of an existing bond increases</a:t>
            </a:r>
          </a:p>
          <a:p>
            <a:pPr eaLnBrk="1" hangingPunct="1">
              <a:buFontTx/>
              <a:buNone/>
            </a:pPr>
            <a:r>
              <a:rPr lang="en-US" altLang="en-US" sz="1600"/>
              <a:t>Theorem 2- Bonds with longer maturities will fluctuate more if interest rates change</a:t>
            </a:r>
          </a:p>
          <a:p>
            <a:pPr eaLnBrk="1" hangingPunct="1">
              <a:buFontTx/>
              <a:buNone/>
            </a:pPr>
            <a:r>
              <a:rPr lang="en-US" altLang="en-US" sz="1600"/>
              <a:t>		Long-term bonds have more interest rate risk</a:t>
            </a:r>
          </a:p>
          <a:p>
            <a:pPr eaLnBrk="1" hangingPunct="1"/>
            <a:endParaRPr lang="en-US" altLang="en-US" sz="1600"/>
          </a:p>
          <a:p>
            <a:pPr eaLnBrk="1" hangingPunct="1">
              <a:buFontTx/>
              <a:buNone/>
            </a:pPr>
            <a:r>
              <a:rPr lang="en-US" altLang="en-US" sz="1600"/>
              <a:t>Theorem 3- Higher coupon bonds have less interest rate risk</a:t>
            </a:r>
          </a:p>
          <a:p>
            <a:pPr lvl="2" eaLnBrk="1" hangingPunct="1"/>
            <a:r>
              <a:rPr lang="en-US" altLang="en-US" sz="1600"/>
              <a:t>Money in hand is a sure thing while the present value of an anticipated future receipt is risky</a:t>
            </a:r>
          </a:p>
          <a:p>
            <a:pPr eaLnBrk="1" hangingPunct="1">
              <a:buFontTx/>
              <a:buNone/>
            </a:pPr>
            <a:r>
              <a:rPr lang="en-US" altLang="en-US" sz="1600"/>
              <a:t>Theorem 4- When comparing two bonds, the relative importance of Theorem 2 		diminishes as the maturities of the two bonds increase</a:t>
            </a:r>
          </a:p>
          <a:p>
            <a:pPr lvl="2" eaLnBrk="1" hangingPunct="1"/>
            <a:r>
              <a:rPr lang="en-US" altLang="en-US" sz="1600"/>
              <a:t>A given time difference in maturities is more important with shorter-term bonds</a:t>
            </a:r>
          </a:p>
          <a:p>
            <a:pPr eaLnBrk="1" hangingPunct="1">
              <a:buFontTx/>
              <a:buNone/>
            </a:pPr>
            <a:r>
              <a:rPr lang="en-US" altLang="en-US" sz="1600"/>
              <a:t>Theorem 5- Capital gains from an interest rate decline exceed the capital loss from an 	equivalent interest rate increase</a:t>
            </a:r>
          </a:p>
          <a:p>
            <a:pPr lvl="1" eaLnBrk="1" hangingPunct="1"/>
            <a:endParaRPr lang="en-US" altLang="en-US" sz="1200"/>
          </a:p>
        </p:txBody>
      </p:sp>
      <p:sp>
        <p:nvSpPr>
          <p:cNvPr id="41988" name="Slide Number Placeholder 5">
            <a:extLst>
              <a:ext uri="{FF2B5EF4-FFF2-40B4-BE49-F238E27FC236}">
                <a16:creationId xmlns:a16="http://schemas.microsoft.com/office/drawing/2014/main" id="{4D1F79CF-D788-49BA-8249-26129952B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D56CC99-96F0-4B99-8AAF-0898C91F6235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38</a:t>
            </a:fld>
            <a:endParaRPr lang="en-US" altLang="en-US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5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55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55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55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55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55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55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55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55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1556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651" grpId="0" build="p" bldLvl="2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2A660C93-15BF-4FDB-9FAD-A40BCDADFB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Duration as A Measure of Interest Rate Risk</a:t>
            </a:r>
          </a:p>
        </p:txBody>
      </p:sp>
      <p:sp>
        <p:nvSpPr>
          <p:cNvPr id="160771" name="Rectangle 3">
            <a:extLst>
              <a:ext uri="{FF2B5EF4-FFF2-40B4-BE49-F238E27FC236}">
                <a16:creationId xmlns:a16="http://schemas.microsoft.com/office/drawing/2014/main" id="{38063D9E-A20B-4901-AF47-70DC09D016C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z="3000" b="1" u="sng"/>
              <a:t>The Need for a Summary Measure</a:t>
            </a:r>
            <a:endParaRPr lang="en-US" altLang="en-US" sz="3000"/>
          </a:p>
          <a:p>
            <a:pPr>
              <a:buFontTx/>
              <a:buNone/>
            </a:pPr>
            <a:r>
              <a:rPr lang="en-US" altLang="en-US" sz="3000"/>
              <a:t>The five principles of bond pricing are all</a:t>
            </a:r>
          </a:p>
          <a:p>
            <a:pPr>
              <a:buFontTx/>
              <a:buNone/>
            </a:pPr>
            <a:r>
              <a:rPr lang="en-US" altLang="en-US" sz="3000"/>
              <a:t>very important for understanding bond </a:t>
            </a:r>
          </a:p>
          <a:p>
            <a:pPr>
              <a:buFontTx/>
              <a:buNone/>
            </a:pPr>
            <a:r>
              <a:rPr lang="en-US" altLang="en-US" sz="3000"/>
              <a:t>investing. However, since each principle </a:t>
            </a:r>
          </a:p>
          <a:p>
            <a:pPr>
              <a:buFontTx/>
              <a:buNone/>
            </a:pPr>
            <a:r>
              <a:rPr lang="en-US" altLang="en-US" sz="3000"/>
              <a:t>assumes that all other factors are being held </a:t>
            </a:r>
          </a:p>
          <a:p>
            <a:pPr>
              <a:buFontTx/>
              <a:buNone/>
            </a:pPr>
            <a:r>
              <a:rPr lang="en-US" altLang="en-US" sz="3000"/>
              <a:t>constant, except the one under examination, </a:t>
            </a:r>
          </a:p>
          <a:p>
            <a:pPr>
              <a:buFontTx/>
              <a:buNone/>
            </a:pPr>
            <a:r>
              <a:rPr lang="en-US" altLang="en-US" sz="3000"/>
              <a:t>it is still difficult to compare the price </a:t>
            </a:r>
          </a:p>
          <a:p>
            <a:pPr>
              <a:buFontTx/>
              <a:buNone/>
            </a:pPr>
            <a:r>
              <a:rPr lang="en-US" altLang="en-US" sz="3000"/>
              <a:t>sensitivity of different bonds.</a:t>
            </a:r>
            <a:endParaRPr lang="en-US" altLang="en-US"/>
          </a:p>
          <a:p>
            <a:pPr eaLnBrk="1" hangingPunct="1">
              <a:buFontTx/>
              <a:buNone/>
            </a:pPr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  <p:sp>
        <p:nvSpPr>
          <p:cNvPr id="43012" name="Slide Number Placeholder 5">
            <a:extLst>
              <a:ext uri="{FF2B5EF4-FFF2-40B4-BE49-F238E27FC236}">
                <a16:creationId xmlns:a16="http://schemas.microsoft.com/office/drawing/2014/main" id="{0E6861D6-45DE-4CBC-864B-2B8E25537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E62395F-1728-4025-9114-93408C353FC2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39</a:t>
            </a:fld>
            <a:endParaRPr lang="en-US" altLang="en-US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0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60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60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60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60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60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60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60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1" grpId="0" build="p" bldLvl="2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7C8F03E9-29F1-4CF9-A684-AB0E01952D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/>
              <a:t>Definition and Example of a Bond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D123E7E3-2F68-407B-85A5-AA6B187D7E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8001000" cy="5334000"/>
          </a:xfrm>
        </p:spPr>
        <p:txBody>
          <a:bodyPr/>
          <a:lstStyle/>
          <a:p>
            <a:pPr eaLnBrk="1" hangingPunct="1"/>
            <a:r>
              <a:rPr lang="en-US" altLang="en-US" sz="2800"/>
              <a:t>Consider a U.S. government bond listed as </a:t>
            </a:r>
          </a:p>
          <a:p>
            <a:pPr eaLnBrk="1" hangingPunct="1">
              <a:buFontTx/>
              <a:buNone/>
            </a:pPr>
            <a:r>
              <a:rPr lang="en-US" altLang="en-US" sz="2800"/>
              <a:t>	6 3/8 of December 2012.</a:t>
            </a:r>
          </a:p>
          <a:p>
            <a:pPr lvl="1" eaLnBrk="1" hangingPunct="1"/>
            <a:r>
              <a:rPr lang="en-US" altLang="en-US" sz="2000"/>
              <a:t>The </a:t>
            </a:r>
            <a:r>
              <a:rPr lang="en-US" altLang="en-US" sz="2000" i="1"/>
              <a:t>Par Value</a:t>
            </a:r>
            <a:r>
              <a:rPr lang="en-US" altLang="en-US" sz="2000"/>
              <a:t> of the bond is $1,000.</a:t>
            </a:r>
          </a:p>
          <a:p>
            <a:pPr lvl="1" eaLnBrk="1" hangingPunct="1"/>
            <a:r>
              <a:rPr lang="en-US" altLang="en-US" sz="2000" i="1"/>
              <a:t>Coupon payments</a:t>
            </a:r>
            <a:r>
              <a:rPr lang="en-US" altLang="en-US" sz="2000"/>
              <a:t> are made semi-annually (June 30 and December 31 for this particular bond).</a:t>
            </a:r>
          </a:p>
          <a:p>
            <a:pPr lvl="1" eaLnBrk="1" hangingPunct="1"/>
            <a:r>
              <a:rPr lang="en-US" altLang="en-US" sz="2000"/>
              <a:t>Since the </a:t>
            </a:r>
            <a:r>
              <a:rPr lang="en-US" altLang="en-US" sz="2000" i="1"/>
              <a:t>coupon rate</a:t>
            </a:r>
            <a:r>
              <a:rPr lang="en-US" altLang="en-US" sz="2000"/>
              <a:t> is 6 3/8 the payment is $31.875.</a:t>
            </a:r>
          </a:p>
          <a:p>
            <a:pPr lvl="1" eaLnBrk="1" hangingPunct="1"/>
            <a:r>
              <a:rPr lang="en-US" altLang="en-US" sz="2000"/>
              <a:t>On January 1, 2005 the size and timing of cash flows are:</a:t>
            </a:r>
            <a:endParaRPr lang="en-US" altLang="en-US" sz="1800"/>
          </a:p>
        </p:txBody>
      </p:sp>
      <p:sp>
        <p:nvSpPr>
          <p:cNvPr id="7172" name="Text Box 4">
            <a:extLst>
              <a:ext uri="{FF2B5EF4-FFF2-40B4-BE49-F238E27FC236}">
                <a16:creationId xmlns:a16="http://schemas.microsoft.com/office/drawing/2014/main" id="{5C8153BB-31E2-4D73-8B4F-1757A3C451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5562600"/>
            <a:ext cx="274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2400">
              <a:latin typeface="Book Antiqua" panose="02040602050305030304" pitchFamily="18" charset="0"/>
            </a:endParaRPr>
          </a:p>
        </p:txBody>
      </p:sp>
      <p:grpSp>
        <p:nvGrpSpPr>
          <p:cNvPr id="2" name="Group 5">
            <a:extLst>
              <a:ext uri="{FF2B5EF4-FFF2-40B4-BE49-F238E27FC236}">
                <a16:creationId xmlns:a16="http://schemas.microsoft.com/office/drawing/2014/main" id="{6B0CA83F-E3CE-4821-BF1E-D4DDE0E6C4B2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5310188"/>
            <a:ext cx="6629400" cy="176212"/>
            <a:chOff x="816" y="3345"/>
            <a:chExt cx="4176" cy="111"/>
          </a:xfrm>
        </p:grpSpPr>
        <p:sp>
          <p:nvSpPr>
            <p:cNvPr id="7193" name="Line 6">
              <a:extLst>
                <a:ext uri="{FF2B5EF4-FFF2-40B4-BE49-F238E27FC236}">
                  <a16:creationId xmlns:a16="http://schemas.microsoft.com/office/drawing/2014/main" id="{EED19E38-4955-4130-9CC7-3B71B7E387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3401"/>
              <a:ext cx="196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4" name="Line 7">
              <a:extLst>
                <a:ext uri="{FF2B5EF4-FFF2-40B4-BE49-F238E27FC236}">
                  <a16:creationId xmlns:a16="http://schemas.microsoft.com/office/drawing/2014/main" id="{695D2E19-A436-49C0-90BC-C09F039F4E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12" y="3401"/>
              <a:ext cx="16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7195" name="Object 8">
              <a:extLst>
                <a:ext uri="{FF2B5EF4-FFF2-40B4-BE49-F238E27FC236}">
                  <a16:creationId xmlns:a16="http://schemas.microsoft.com/office/drawing/2014/main" id="{A7A84D6A-95AF-4CAC-8BF2-82E241310E0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928" y="3345"/>
            <a:ext cx="260" cy="1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16" name="Equation" r:id="rId3" imgW="152255" imgH="47641" progId="Equation.3">
                    <p:embed/>
                  </p:oleObj>
                </mc:Choice>
                <mc:Fallback>
                  <p:oleObj name="Equation" r:id="rId3" imgW="152255" imgH="47641" progId="Equation.3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28" y="3345"/>
                          <a:ext cx="260" cy="11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" name="Group 9">
            <a:extLst>
              <a:ext uri="{FF2B5EF4-FFF2-40B4-BE49-F238E27FC236}">
                <a16:creationId xmlns:a16="http://schemas.microsoft.com/office/drawing/2014/main" id="{BB54158D-3B1C-4142-BAA3-C9051E506BE8}"/>
              </a:ext>
            </a:extLst>
          </p:cNvPr>
          <p:cNvGrpSpPr>
            <a:grpSpLocks/>
          </p:cNvGrpSpPr>
          <p:nvPr/>
        </p:nvGrpSpPr>
        <p:grpSpPr bwMode="auto">
          <a:xfrm>
            <a:off x="827088" y="5181600"/>
            <a:ext cx="860425" cy="898525"/>
            <a:chOff x="521" y="3264"/>
            <a:chExt cx="542" cy="566"/>
          </a:xfrm>
        </p:grpSpPr>
        <p:sp>
          <p:nvSpPr>
            <p:cNvPr id="7191" name="Line 10">
              <a:extLst>
                <a:ext uri="{FF2B5EF4-FFF2-40B4-BE49-F238E27FC236}">
                  <a16:creationId xmlns:a16="http://schemas.microsoft.com/office/drawing/2014/main" id="{3FCFF7F5-5070-4E86-90AA-CA6F150008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3264"/>
              <a:ext cx="0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7192" name="Object 11">
              <a:extLst>
                <a:ext uri="{FF2B5EF4-FFF2-40B4-BE49-F238E27FC236}">
                  <a16:creationId xmlns:a16="http://schemas.microsoft.com/office/drawing/2014/main" id="{DE3FD6AB-977E-4A5B-B95F-87BD14ADCC4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21" y="3622"/>
            <a:ext cx="542" cy="2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17" name="Equation" r:id="rId5" imgW="447651" imgH="161845" progId="Equation.3">
                    <p:embed/>
                  </p:oleObj>
                </mc:Choice>
                <mc:Fallback>
                  <p:oleObj name="Equation" r:id="rId5" imgW="447651" imgH="161845" progId="Equation.3">
                    <p:embed/>
                    <p:pic>
                      <p:nvPicPr>
                        <p:cNvPr id="0" name="Object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1" y="3622"/>
                          <a:ext cx="542" cy="20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" name="Group 12">
            <a:extLst>
              <a:ext uri="{FF2B5EF4-FFF2-40B4-BE49-F238E27FC236}">
                <a16:creationId xmlns:a16="http://schemas.microsoft.com/office/drawing/2014/main" id="{4B37DBA0-769B-4B86-9052-F5D766FAE3F0}"/>
              </a:ext>
            </a:extLst>
          </p:cNvPr>
          <p:cNvGrpSpPr>
            <a:grpSpLocks/>
          </p:cNvGrpSpPr>
          <p:nvPr/>
        </p:nvGrpSpPr>
        <p:grpSpPr bwMode="auto">
          <a:xfrm>
            <a:off x="1828800" y="4662488"/>
            <a:ext cx="1239838" cy="1417637"/>
            <a:chOff x="1152" y="2937"/>
            <a:chExt cx="781" cy="893"/>
          </a:xfrm>
        </p:grpSpPr>
        <p:graphicFrame>
          <p:nvGraphicFramePr>
            <p:cNvPr id="7188" name="Object 13">
              <a:extLst>
                <a:ext uri="{FF2B5EF4-FFF2-40B4-BE49-F238E27FC236}">
                  <a16:creationId xmlns:a16="http://schemas.microsoft.com/office/drawing/2014/main" id="{E8ED1CD0-84D9-4430-B5E4-5A7F0624FE7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152" y="2937"/>
            <a:ext cx="781" cy="2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18" name="Equation" r:id="rId7" imgW="504704" imgH="152384" progId="Equation.3">
                    <p:embed/>
                  </p:oleObj>
                </mc:Choice>
                <mc:Fallback>
                  <p:oleObj name="Equation" r:id="rId7" imgW="504704" imgH="152384" progId="Equation.3">
                    <p:embed/>
                    <p:pic>
                      <p:nvPicPr>
                        <p:cNvPr id="0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52" y="2937"/>
                          <a:ext cx="781" cy="26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189" name="Line 14">
              <a:extLst>
                <a:ext uri="{FF2B5EF4-FFF2-40B4-BE49-F238E27FC236}">
                  <a16:creationId xmlns:a16="http://schemas.microsoft.com/office/drawing/2014/main" id="{C875014A-0539-49A8-A7B1-A62478FEB8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42" y="3264"/>
              <a:ext cx="0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7190" name="Object 15">
              <a:extLst>
                <a:ext uri="{FF2B5EF4-FFF2-40B4-BE49-F238E27FC236}">
                  <a16:creationId xmlns:a16="http://schemas.microsoft.com/office/drawing/2014/main" id="{2674128C-824A-4D2E-A321-3B6771DC7B8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204" y="3622"/>
            <a:ext cx="679" cy="2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19" name="Equation" r:id="rId9" imgW="581001" imgH="161845" progId="Equation.3">
                    <p:embed/>
                  </p:oleObj>
                </mc:Choice>
                <mc:Fallback>
                  <p:oleObj name="Equation" r:id="rId9" imgW="581001" imgH="161845" progId="Equation.3">
                    <p:embed/>
                    <p:pic>
                      <p:nvPicPr>
                        <p:cNvPr id="0" name="Object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04" y="3622"/>
                          <a:ext cx="679" cy="20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" name="Group 16">
            <a:extLst>
              <a:ext uri="{FF2B5EF4-FFF2-40B4-BE49-F238E27FC236}">
                <a16:creationId xmlns:a16="http://schemas.microsoft.com/office/drawing/2014/main" id="{8765C7D8-340F-4C82-ADE3-29932AAE4480}"/>
              </a:ext>
            </a:extLst>
          </p:cNvPr>
          <p:cNvGrpSpPr>
            <a:grpSpLocks/>
          </p:cNvGrpSpPr>
          <p:nvPr/>
        </p:nvGrpSpPr>
        <p:grpSpPr bwMode="auto">
          <a:xfrm>
            <a:off x="3379788" y="4651375"/>
            <a:ext cx="1241425" cy="1428750"/>
            <a:chOff x="2129" y="2930"/>
            <a:chExt cx="782" cy="900"/>
          </a:xfrm>
        </p:grpSpPr>
        <p:graphicFrame>
          <p:nvGraphicFramePr>
            <p:cNvPr id="7185" name="Object 17">
              <a:extLst>
                <a:ext uri="{FF2B5EF4-FFF2-40B4-BE49-F238E27FC236}">
                  <a16:creationId xmlns:a16="http://schemas.microsoft.com/office/drawing/2014/main" id="{E6E431F7-0409-4B61-B070-F732256C42B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129" y="2930"/>
            <a:ext cx="782" cy="25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20" name="Equation" r:id="rId11" imgW="504704" imgH="152384" progId="Equation.3">
                    <p:embed/>
                  </p:oleObj>
                </mc:Choice>
                <mc:Fallback>
                  <p:oleObj name="Equation" r:id="rId11" imgW="504704" imgH="152384" progId="Equation.3">
                    <p:embed/>
                    <p:pic>
                      <p:nvPicPr>
                        <p:cNvPr id="0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29" y="2930"/>
                          <a:ext cx="782" cy="25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186" name="Line 18">
              <a:extLst>
                <a:ext uri="{FF2B5EF4-FFF2-40B4-BE49-F238E27FC236}">
                  <a16:creationId xmlns:a16="http://schemas.microsoft.com/office/drawing/2014/main" id="{06AF1834-15B8-47D4-941B-384CAE7269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20" y="3264"/>
              <a:ext cx="0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7187" name="Object 19">
              <a:extLst>
                <a:ext uri="{FF2B5EF4-FFF2-40B4-BE49-F238E27FC236}">
                  <a16:creationId xmlns:a16="http://schemas.microsoft.com/office/drawing/2014/main" id="{706D2B5C-6CDF-45AB-A9EE-F53F5353DAB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131" y="3611"/>
            <a:ext cx="779" cy="21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21" name="Equation" r:id="rId13" imgW="628602" imgH="161845" progId="Equation.3">
                    <p:embed/>
                  </p:oleObj>
                </mc:Choice>
                <mc:Fallback>
                  <p:oleObj name="Equation" r:id="rId13" imgW="628602" imgH="161845" progId="Equation.3">
                    <p:embed/>
                    <p:pic>
                      <p:nvPicPr>
                        <p:cNvPr id="0" name="Object 1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31" y="3611"/>
                          <a:ext cx="779" cy="21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" name="Group 20">
            <a:extLst>
              <a:ext uri="{FF2B5EF4-FFF2-40B4-BE49-F238E27FC236}">
                <a16:creationId xmlns:a16="http://schemas.microsoft.com/office/drawing/2014/main" id="{1029BC31-440D-4BBB-B23A-9CB15C0F222C}"/>
              </a:ext>
            </a:extLst>
          </p:cNvPr>
          <p:cNvGrpSpPr>
            <a:grpSpLocks/>
          </p:cNvGrpSpPr>
          <p:nvPr/>
        </p:nvGrpSpPr>
        <p:grpSpPr bwMode="auto">
          <a:xfrm>
            <a:off x="5313363" y="4648200"/>
            <a:ext cx="1239837" cy="1431925"/>
            <a:chOff x="3347" y="2928"/>
            <a:chExt cx="781" cy="902"/>
          </a:xfrm>
        </p:grpSpPr>
        <p:graphicFrame>
          <p:nvGraphicFramePr>
            <p:cNvPr id="7182" name="Object 21">
              <a:extLst>
                <a:ext uri="{FF2B5EF4-FFF2-40B4-BE49-F238E27FC236}">
                  <a16:creationId xmlns:a16="http://schemas.microsoft.com/office/drawing/2014/main" id="{91AF9689-23A1-48A8-ACD0-3F72C766B8C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347" y="2928"/>
            <a:ext cx="781" cy="2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22" name="Equation" r:id="rId15" imgW="504704" imgH="152384" progId="Equation.3">
                    <p:embed/>
                  </p:oleObj>
                </mc:Choice>
                <mc:Fallback>
                  <p:oleObj name="Equation" r:id="rId15" imgW="504704" imgH="152384" progId="Equation.3">
                    <p:embed/>
                    <p:pic>
                      <p:nvPicPr>
                        <p:cNvPr id="0" name="Object 2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47" y="2928"/>
                          <a:ext cx="781" cy="26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183" name="Line 22">
              <a:extLst>
                <a:ext uri="{FF2B5EF4-FFF2-40B4-BE49-F238E27FC236}">
                  <a16:creationId xmlns:a16="http://schemas.microsoft.com/office/drawing/2014/main" id="{64CCDE3B-69EB-4429-90EB-A4EDF0AF7F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38" y="3264"/>
              <a:ext cx="0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7184" name="Object 23">
              <a:extLst>
                <a:ext uri="{FF2B5EF4-FFF2-40B4-BE49-F238E27FC236}">
                  <a16:creationId xmlns:a16="http://schemas.microsoft.com/office/drawing/2014/main" id="{0ECA0E28-1B00-4D40-8CEE-99A183F08071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405" y="3622"/>
            <a:ext cx="665" cy="2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23" name="Equation" r:id="rId17" imgW="562096" imgH="161845" progId="Equation.3">
                    <p:embed/>
                  </p:oleObj>
                </mc:Choice>
                <mc:Fallback>
                  <p:oleObj name="Equation" r:id="rId17" imgW="562096" imgH="161845" progId="Equation.3">
                    <p:embed/>
                    <p:pic>
                      <p:nvPicPr>
                        <p:cNvPr id="0" name="Object 2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05" y="3622"/>
                          <a:ext cx="665" cy="20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" name="Group 24">
            <a:extLst>
              <a:ext uri="{FF2B5EF4-FFF2-40B4-BE49-F238E27FC236}">
                <a16:creationId xmlns:a16="http://schemas.microsoft.com/office/drawing/2014/main" id="{EA67ECF7-2A66-42F1-B0E4-0C55EB9AF283}"/>
              </a:ext>
            </a:extLst>
          </p:cNvPr>
          <p:cNvGrpSpPr>
            <a:grpSpLocks/>
          </p:cNvGrpSpPr>
          <p:nvPr/>
        </p:nvGrpSpPr>
        <p:grpSpPr bwMode="auto">
          <a:xfrm>
            <a:off x="7108825" y="4667250"/>
            <a:ext cx="1654175" cy="1412875"/>
            <a:chOff x="4478" y="2940"/>
            <a:chExt cx="1042" cy="890"/>
          </a:xfrm>
        </p:grpSpPr>
        <p:graphicFrame>
          <p:nvGraphicFramePr>
            <p:cNvPr id="7179" name="Object 25">
              <a:extLst>
                <a:ext uri="{FF2B5EF4-FFF2-40B4-BE49-F238E27FC236}">
                  <a16:creationId xmlns:a16="http://schemas.microsoft.com/office/drawing/2014/main" id="{25F8EBD2-D922-48E8-B6AA-53A0F799F34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478" y="2940"/>
            <a:ext cx="1042" cy="2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24" name="Equation" r:id="rId19" imgW="685655" imgH="171305" progId="Equation.3">
                    <p:embed/>
                  </p:oleObj>
                </mc:Choice>
                <mc:Fallback>
                  <p:oleObj name="Equation" r:id="rId19" imgW="685655" imgH="171305" progId="Equation.3">
                    <p:embed/>
                    <p:pic>
                      <p:nvPicPr>
                        <p:cNvPr id="0" name="Object 2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78" y="2940"/>
                          <a:ext cx="1042" cy="29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180" name="Line 26">
              <a:extLst>
                <a:ext uri="{FF2B5EF4-FFF2-40B4-BE49-F238E27FC236}">
                  <a16:creationId xmlns:a16="http://schemas.microsoft.com/office/drawing/2014/main" id="{EEEF34BD-6B9C-49A3-9128-9FC731B0C5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92" y="3264"/>
              <a:ext cx="0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7181" name="Object 27">
              <a:extLst>
                <a:ext uri="{FF2B5EF4-FFF2-40B4-BE49-F238E27FC236}">
                  <a16:creationId xmlns:a16="http://schemas.microsoft.com/office/drawing/2014/main" id="{A8826DF0-D172-4105-ABF0-1A0B04234A3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610" y="3611"/>
            <a:ext cx="764" cy="21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25" name="Equation" r:id="rId21" imgW="619149" imgH="161845" progId="Equation.3">
                    <p:embed/>
                  </p:oleObj>
                </mc:Choice>
                <mc:Fallback>
                  <p:oleObj name="Equation" r:id="rId21" imgW="619149" imgH="161845" progId="Equation.3">
                    <p:embed/>
                    <p:pic>
                      <p:nvPicPr>
                        <p:cNvPr id="0" name="Object 2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10" y="3611"/>
                          <a:ext cx="764" cy="21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D5CE8566-A0D0-4989-99BC-10A2E39229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The Concept of Duration</a:t>
            </a:r>
          </a:p>
        </p:txBody>
      </p:sp>
      <p:sp>
        <p:nvSpPr>
          <p:cNvPr id="161795" name="Rectangle 3">
            <a:extLst>
              <a:ext uri="{FF2B5EF4-FFF2-40B4-BE49-F238E27FC236}">
                <a16:creationId xmlns:a16="http://schemas.microsoft.com/office/drawing/2014/main" id="{A90B75FD-329D-4458-BCA1-6B03721661C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For a noncallable security:</a:t>
            </a:r>
          </a:p>
          <a:p>
            <a:pPr lvl="1" eaLnBrk="1" hangingPunct="1"/>
            <a:r>
              <a:rPr lang="en-US" altLang="en-US" b="1" i="1"/>
              <a:t>Duration</a:t>
            </a:r>
            <a:r>
              <a:rPr lang="en-US" altLang="en-US"/>
              <a:t> is the weighted average number of years necessary to recover the initial cost of the bond</a:t>
            </a:r>
          </a:p>
          <a:p>
            <a:pPr lvl="1" eaLnBrk="1" hangingPunct="1"/>
            <a:endParaRPr lang="en-US" altLang="en-US"/>
          </a:p>
          <a:p>
            <a:pPr lvl="1" eaLnBrk="1" hangingPunct="1"/>
            <a:r>
              <a:rPr lang="en-US" altLang="en-US"/>
              <a:t>Where the weights reflect the time value of money</a:t>
            </a:r>
          </a:p>
        </p:txBody>
      </p:sp>
      <p:sp>
        <p:nvSpPr>
          <p:cNvPr id="44036" name="Slide Number Placeholder 5">
            <a:extLst>
              <a:ext uri="{FF2B5EF4-FFF2-40B4-BE49-F238E27FC236}">
                <a16:creationId xmlns:a16="http://schemas.microsoft.com/office/drawing/2014/main" id="{04999778-0251-4456-BC9F-2A7D0FC0B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249C54E-19CC-40D5-822F-0E3E7CE8131B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40</a:t>
            </a:fld>
            <a:endParaRPr lang="en-US" altLang="en-US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1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61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61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795" grpId="0" build="p" bldLvl="2" autoUpdateAnimBg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9F0E71B1-D590-424B-9950-9B49117C4B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The Concept of </a:t>
            </a:r>
            <a:br>
              <a:rPr lang="en-US" altLang="en-US" b="1"/>
            </a:br>
            <a:r>
              <a:rPr lang="en-US" altLang="en-US" b="1"/>
              <a:t>Duration (cont’d)</a:t>
            </a:r>
          </a:p>
        </p:txBody>
      </p:sp>
      <p:sp>
        <p:nvSpPr>
          <p:cNvPr id="193539" name="Rectangle 3">
            <a:extLst>
              <a:ext uri="{FF2B5EF4-FFF2-40B4-BE49-F238E27FC236}">
                <a16:creationId xmlns:a16="http://schemas.microsoft.com/office/drawing/2014/main" id="{90D38077-A43F-4823-B8D9-7E7E990C9D0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Duration is a direct measure of interest rate risk:</a:t>
            </a:r>
          </a:p>
          <a:p>
            <a:pPr lvl="1" eaLnBrk="1" hangingPunct="1"/>
            <a:r>
              <a:rPr lang="en-US" altLang="en-US"/>
              <a:t>The higher the duration, the higher the interest rate risk</a:t>
            </a:r>
          </a:p>
        </p:txBody>
      </p:sp>
      <p:sp>
        <p:nvSpPr>
          <p:cNvPr id="45060" name="Slide Number Placeholder 5">
            <a:extLst>
              <a:ext uri="{FF2B5EF4-FFF2-40B4-BE49-F238E27FC236}">
                <a16:creationId xmlns:a16="http://schemas.microsoft.com/office/drawing/2014/main" id="{97C0821F-E750-47D0-B935-8F27D9B89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4568F37-87FF-4B67-9F6C-35FBD02D0D33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41</a:t>
            </a:fld>
            <a:endParaRPr lang="en-US" altLang="en-US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93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93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539" grpId="0" build="p" bldLvl="2" autoUpdateAnimBg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DDE5E09A-E922-4995-8EAC-DBC98FB132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Calculating Duration</a:t>
            </a:r>
          </a:p>
        </p:txBody>
      </p:sp>
      <p:sp>
        <p:nvSpPr>
          <p:cNvPr id="162819" name="Rectangle 3">
            <a:extLst>
              <a:ext uri="{FF2B5EF4-FFF2-40B4-BE49-F238E27FC236}">
                <a16:creationId xmlns:a16="http://schemas.microsoft.com/office/drawing/2014/main" id="{7B18625D-1A96-4BB0-AE0D-5DBA0A9F147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traditional duration calculation:</a:t>
            </a:r>
          </a:p>
          <a:p>
            <a:pPr eaLnBrk="1" hangingPunct="1"/>
            <a:endParaRPr lang="en-US" altLang="en-US"/>
          </a:p>
        </p:txBody>
      </p:sp>
      <p:sp>
        <p:nvSpPr>
          <p:cNvPr id="46084" name="Slide Number Placeholder 5">
            <a:extLst>
              <a:ext uri="{FF2B5EF4-FFF2-40B4-BE49-F238E27FC236}">
                <a16:creationId xmlns:a16="http://schemas.microsoft.com/office/drawing/2014/main" id="{3D1B8996-BAD5-4F34-A707-0C5CBF26D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3F51FE2-199F-44B9-B2CD-91945BA8574A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42</a:t>
            </a:fld>
            <a:endParaRPr lang="en-US" altLang="en-US" sz="1400"/>
          </a:p>
        </p:txBody>
      </p:sp>
      <p:graphicFrame>
        <p:nvGraphicFramePr>
          <p:cNvPr id="162820" name="Object 4">
            <a:extLst>
              <a:ext uri="{FF2B5EF4-FFF2-40B4-BE49-F238E27FC236}">
                <a16:creationId xmlns:a16="http://schemas.microsoft.com/office/drawing/2014/main" id="{5D7067FE-1925-4D06-9031-C76BA065E6B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00200" y="2286000"/>
          <a:ext cx="5676900" cy="3760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88" name="Equation" r:id="rId3" imgW="3009900" imgH="1993900" progId="Equation.DSMT4">
                  <p:embed/>
                </p:oleObj>
              </mc:Choice>
              <mc:Fallback>
                <p:oleObj name="Equation" r:id="rId3" imgW="3009900" imgH="19939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286000"/>
                        <a:ext cx="5676900" cy="3760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2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2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2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2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819" grpId="0" build="p" bldLvl="2" autoUpdateAnimBg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987E5B58-BF7A-406A-9BD5-15580D7FF1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Calculating Duration (cont’d)</a:t>
            </a:r>
          </a:p>
        </p:txBody>
      </p:sp>
      <p:sp>
        <p:nvSpPr>
          <p:cNvPr id="194563" name="Rectangle 3">
            <a:extLst>
              <a:ext uri="{FF2B5EF4-FFF2-40B4-BE49-F238E27FC236}">
                <a16:creationId xmlns:a16="http://schemas.microsoft.com/office/drawing/2014/main" id="{E139E8E3-105A-491B-9C3B-0B2D5BD571C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closed-end formula for duration:</a:t>
            </a:r>
          </a:p>
          <a:p>
            <a:pPr eaLnBrk="1" hangingPunct="1"/>
            <a:endParaRPr lang="en-US" altLang="en-US"/>
          </a:p>
        </p:txBody>
      </p:sp>
      <p:sp>
        <p:nvSpPr>
          <p:cNvPr id="47108" name="Slide Number Placeholder 5">
            <a:extLst>
              <a:ext uri="{FF2B5EF4-FFF2-40B4-BE49-F238E27FC236}">
                <a16:creationId xmlns:a16="http://schemas.microsoft.com/office/drawing/2014/main" id="{728CED63-A58C-4B08-B91C-1DE244A5B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19ECB0C-F433-4211-9A2F-29F4A17B518A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43</a:t>
            </a:fld>
            <a:endParaRPr lang="en-US" altLang="en-US" sz="1400"/>
          </a:p>
        </p:txBody>
      </p:sp>
      <p:graphicFrame>
        <p:nvGraphicFramePr>
          <p:cNvPr id="194564" name="Object 4">
            <a:extLst>
              <a:ext uri="{FF2B5EF4-FFF2-40B4-BE49-F238E27FC236}">
                <a16:creationId xmlns:a16="http://schemas.microsoft.com/office/drawing/2014/main" id="{34A1D05E-8CE9-49EC-9027-AA6C3A70CAD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9600" y="2667000"/>
          <a:ext cx="7281863" cy="347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12" name="Equation" r:id="rId3" imgW="3352800" imgH="1600200" progId="Equation.DSMT4">
                  <p:embed/>
                </p:oleObj>
              </mc:Choice>
              <mc:Fallback>
                <p:oleObj name="Equation" r:id="rId3" imgW="3352800" imgH="1600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667000"/>
                        <a:ext cx="7281863" cy="3475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5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63" grpId="0" build="p" bldLvl="2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86E1E3AC-9D82-4F38-971A-F8C0C33158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Calculating Duration (cont’d)</a:t>
            </a:r>
          </a:p>
        </p:txBody>
      </p:sp>
      <p:sp>
        <p:nvSpPr>
          <p:cNvPr id="195587" name="Rectangle 3">
            <a:extLst>
              <a:ext uri="{FF2B5EF4-FFF2-40B4-BE49-F238E27FC236}">
                <a16:creationId xmlns:a16="http://schemas.microsoft.com/office/drawing/2014/main" id="{413F43E7-8246-4EF5-A6F0-04FABE2BE5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buFont typeface="Monotype Sorts" pitchFamily="2" charset="2"/>
              <a:buNone/>
            </a:pPr>
            <a:r>
              <a:rPr lang="en-US" altLang="en-US" sz="2800" b="1"/>
              <a:t>Example</a:t>
            </a:r>
          </a:p>
          <a:p>
            <a:pPr marL="0" indent="0" eaLnBrk="1" hangingPunct="1">
              <a:buFont typeface="Monotype Sorts" pitchFamily="2" charset="2"/>
              <a:buNone/>
            </a:pPr>
            <a:endParaRPr lang="en-US" altLang="en-US" sz="2400" b="1"/>
          </a:p>
          <a:p>
            <a:pPr marL="0" indent="0" eaLnBrk="1" hangingPunct="1">
              <a:buFont typeface="Monotype Sorts" pitchFamily="2" charset="2"/>
              <a:buNone/>
            </a:pPr>
            <a:r>
              <a:rPr lang="en-US" altLang="en-US" sz="2400" b="1"/>
              <a:t>Consider a bond that pays $100 annual interest and has a remaining life of 15 years. The bond currently sells for $985 and has a yield to maturity of 10.20%. </a:t>
            </a:r>
          </a:p>
          <a:p>
            <a:pPr marL="0" indent="0" eaLnBrk="1" hangingPunct="1">
              <a:buFont typeface="Monotype Sorts" pitchFamily="2" charset="2"/>
              <a:buNone/>
            </a:pPr>
            <a:endParaRPr lang="en-US" altLang="en-US" sz="2400" b="1"/>
          </a:p>
          <a:p>
            <a:pPr marL="0" indent="0" eaLnBrk="1" hangingPunct="1">
              <a:buFont typeface="Monotype Sorts" pitchFamily="2" charset="2"/>
              <a:buNone/>
            </a:pPr>
            <a:r>
              <a:rPr lang="en-US" altLang="en-US" sz="2400" b="1"/>
              <a:t>What is this bond’s duration?</a:t>
            </a:r>
          </a:p>
        </p:txBody>
      </p:sp>
      <p:sp>
        <p:nvSpPr>
          <p:cNvPr id="48132" name="Slide Number Placeholder 5">
            <a:extLst>
              <a:ext uri="{FF2B5EF4-FFF2-40B4-BE49-F238E27FC236}">
                <a16:creationId xmlns:a16="http://schemas.microsoft.com/office/drawing/2014/main" id="{0A27FD00-3EF3-400D-9133-0A0FB66DE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D235369-47C1-42B9-B15A-9748B56FEC1C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44</a:t>
            </a:fld>
            <a:endParaRPr lang="en-US" altLang="en-US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5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5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5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5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5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5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587" grpId="0" build="p" bldLvl="2" autoUpdateAnimBg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4D2E3348-7110-4EBB-A58E-E05223C709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Calculating Duration (cont’d)</a:t>
            </a:r>
          </a:p>
        </p:txBody>
      </p:sp>
      <p:sp>
        <p:nvSpPr>
          <p:cNvPr id="196611" name="Rectangle 3">
            <a:extLst>
              <a:ext uri="{FF2B5EF4-FFF2-40B4-BE49-F238E27FC236}">
                <a16:creationId xmlns:a16="http://schemas.microsoft.com/office/drawing/2014/main" id="{D33C8A82-B425-4396-90A3-76925432118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buFont typeface="Monotype Sorts" pitchFamily="2" charset="2"/>
              <a:buNone/>
            </a:pPr>
            <a:r>
              <a:rPr lang="en-US" altLang="en-US" sz="2800" b="1"/>
              <a:t>Example (cont’d)</a:t>
            </a:r>
          </a:p>
          <a:p>
            <a:pPr marL="0" indent="0" eaLnBrk="1" hangingPunct="1">
              <a:buFont typeface="Monotype Sorts" pitchFamily="2" charset="2"/>
              <a:buNone/>
            </a:pPr>
            <a:endParaRPr lang="en-US" altLang="en-US" sz="2400" b="1"/>
          </a:p>
          <a:p>
            <a:pPr marL="0" indent="0" eaLnBrk="1" hangingPunct="1">
              <a:buFont typeface="Monotype Sorts" pitchFamily="2" charset="2"/>
              <a:buNone/>
            </a:pPr>
            <a:r>
              <a:rPr lang="en-US" altLang="en-US" sz="2400" b="1" u="sng"/>
              <a:t>Solution:</a:t>
            </a:r>
            <a:r>
              <a:rPr lang="en-US" altLang="en-US" sz="2400" b="1"/>
              <a:t> Using the closed-form formula for duration:</a:t>
            </a:r>
          </a:p>
        </p:txBody>
      </p:sp>
      <p:sp>
        <p:nvSpPr>
          <p:cNvPr id="49156" name="Slide Number Placeholder 5">
            <a:extLst>
              <a:ext uri="{FF2B5EF4-FFF2-40B4-BE49-F238E27FC236}">
                <a16:creationId xmlns:a16="http://schemas.microsoft.com/office/drawing/2014/main" id="{3468AC52-2F20-4350-8568-634E49E99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17A7B2D-E40C-4051-B5AE-5077092CA67F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45</a:t>
            </a:fld>
            <a:endParaRPr lang="en-US" altLang="en-US" sz="1400"/>
          </a:p>
        </p:txBody>
      </p:sp>
      <p:graphicFrame>
        <p:nvGraphicFramePr>
          <p:cNvPr id="196612" name="Object 4">
            <a:extLst>
              <a:ext uri="{FF2B5EF4-FFF2-40B4-BE49-F238E27FC236}">
                <a16:creationId xmlns:a16="http://schemas.microsoft.com/office/drawing/2014/main" id="{9B21E6DD-F8B2-437F-8B6A-0DB93ECBB04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82738" y="3505200"/>
          <a:ext cx="5672137" cy="265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0" name="Equation" r:id="rId3" imgW="3365500" imgH="1574800" progId="Equation.DSMT4">
                  <p:embed/>
                </p:oleObj>
              </mc:Choice>
              <mc:Fallback>
                <p:oleObj name="Equation" r:id="rId3" imgW="3365500" imgH="1574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2738" y="3505200"/>
                        <a:ext cx="5672137" cy="2654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6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6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6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6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6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6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1" grpId="0" build="p" bldLvl="2" autoUpdateAnimBg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A28FD0BD-AC0E-4E9E-9673-546ED9C87E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Characteristics of Duration</a:t>
            </a:r>
          </a:p>
        </p:txBody>
      </p:sp>
      <p:sp>
        <p:nvSpPr>
          <p:cNvPr id="493571" name="Rectangle 3">
            <a:extLst>
              <a:ext uri="{FF2B5EF4-FFF2-40B4-BE49-F238E27FC236}">
                <a16:creationId xmlns:a16="http://schemas.microsoft.com/office/drawing/2014/main" id="{E39B5655-F6CE-46D0-9721-9D05ECE08D5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43000" y="1524000"/>
            <a:ext cx="7772400" cy="4114800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US" sz="2400"/>
              <a:t>Duration of a bond with coupons is always less than its term to maturity because duration gives weight to these interim payments</a:t>
            </a:r>
          </a:p>
          <a:p>
            <a:pPr lvl="1">
              <a:defRPr/>
            </a:pPr>
            <a:r>
              <a:rPr lang="en-US" sz="2400"/>
              <a:t>A zero-coupon bond’s duration equals its maturity</a:t>
            </a:r>
          </a:p>
          <a:p>
            <a:pPr>
              <a:defRPr/>
            </a:pPr>
            <a:r>
              <a:rPr lang="en-US" sz="2400"/>
              <a:t>An inverse relation between duration and coupon</a:t>
            </a:r>
          </a:p>
          <a:p>
            <a:pPr>
              <a:defRPr/>
            </a:pPr>
            <a:r>
              <a:rPr lang="en-US" sz="2400"/>
              <a:t>A positive relation between term to maturity and duration, but duration increases at a decreasing rate with maturity</a:t>
            </a:r>
          </a:p>
          <a:p>
            <a:pPr>
              <a:defRPr/>
            </a:pPr>
            <a:r>
              <a:rPr lang="en-US" sz="2400"/>
              <a:t>An inverse relation between YTM and duration</a:t>
            </a:r>
          </a:p>
          <a:p>
            <a:pPr>
              <a:defRPr/>
            </a:pPr>
            <a:r>
              <a:rPr lang="en-US" sz="2400"/>
              <a:t>Sinking funds and call provisions can have a dramatic effect on a bond’s duration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3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3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3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3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3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3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3571" grpId="0" build="p" autoUpdateAnimBg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3BBB0C4C-AC09-406A-B50D-25B871A856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609600"/>
            <a:ext cx="9144000" cy="1143000"/>
          </a:xfrm>
        </p:spPr>
        <p:txBody>
          <a:bodyPr/>
          <a:lstStyle/>
          <a:p>
            <a:r>
              <a:rPr lang="en-US" altLang="en-US"/>
              <a:t>Duration and Bond Price Volatility</a:t>
            </a: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DEA0D9AC-23B0-4E2F-AA49-8CF7F42471D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/>
              <a:t>An adjusted measure of duration can be used to approximate the price volatility of a bond</a:t>
            </a:r>
          </a:p>
        </p:txBody>
      </p:sp>
      <p:graphicFrame>
        <p:nvGraphicFramePr>
          <p:cNvPr id="494596" name="Object 4">
            <a:extLst>
              <a:ext uri="{FF2B5EF4-FFF2-40B4-BE49-F238E27FC236}">
                <a16:creationId xmlns:a16="http://schemas.microsoft.com/office/drawing/2014/main" id="{4234212B-DB43-40FC-A922-AD399C56E87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8200" y="3200400"/>
          <a:ext cx="7907338" cy="187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08" name="Equation" r:id="rId3" imgW="2447901" imgH="561895" progId="Equation.3">
                  <p:embed/>
                </p:oleObj>
              </mc:Choice>
              <mc:Fallback>
                <p:oleObj name="Equation" r:id="rId3" imgW="2447901" imgH="561895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200400"/>
                        <a:ext cx="7907338" cy="187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4597" name="Text Box 5">
            <a:extLst>
              <a:ext uri="{FF2B5EF4-FFF2-40B4-BE49-F238E27FC236}">
                <a16:creationId xmlns:a16="http://schemas.microsoft.com/office/drawing/2014/main" id="{3DB77D35-371E-4FD3-9205-6095CF7308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4495800"/>
            <a:ext cx="7543800" cy="180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Where: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m = number of payments a year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YTM = nominal YTM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4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4597" grpId="0" autoUpdateAnimBg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1ABA3F15-07D1-49F0-A26E-5AF3B3A28E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609600"/>
            <a:ext cx="9144000" cy="1143000"/>
          </a:xfrm>
        </p:spPr>
        <p:txBody>
          <a:bodyPr/>
          <a:lstStyle/>
          <a:p>
            <a:r>
              <a:rPr lang="en-US" altLang="en-US"/>
              <a:t>Duration and Bond Price Volatility</a:t>
            </a:r>
          </a:p>
        </p:txBody>
      </p:sp>
      <p:sp>
        <p:nvSpPr>
          <p:cNvPr id="495619" name="Rectangle 3">
            <a:extLst>
              <a:ext uri="{FF2B5EF4-FFF2-40B4-BE49-F238E27FC236}">
                <a16:creationId xmlns:a16="http://schemas.microsoft.com/office/drawing/2014/main" id="{A0535DDF-E777-42EA-942A-E325E34722F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43000" y="1600200"/>
            <a:ext cx="7772400" cy="4114800"/>
          </a:xfrm>
        </p:spPr>
        <p:txBody>
          <a:bodyPr/>
          <a:lstStyle/>
          <a:p>
            <a:r>
              <a:rPr lang="en-US" altLang="en-US" sz="2400"/>
              <a:t>Bond price movements will vary proportionally with modified duration for small changes in yields</a:t>
            </a:r>
          </a:p>
          <a:p>
            <a:r>
              <a:rPr lang="en-US" altLang="en-US" sz="2400"/>
              <a:t>An estimate of the percentage change in bond prices equals the change in yield time modified duration</a:t>
            </a:r>
          </a:p>
        </p:txBody>
      </p:sp>
      <p:graphicFrame>
        <p:nvGraphicFramePr>
          <p:cNvPr id="495620" name="Object 4">
            <a:extLst>
              <a:ext uri="{FF2B5EF4-FFF2-40B4-BE49-F238E27FC236}">
                <a16:creationId xmlns:a16="http://schemas.microsoft.com/office/drawing/2014/main" id="{A5DC45AF-FB63-43F1-9CE1-D6929FAFF37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17750" y="3200400"/>
          <a:ext cx="4443413" cy="1258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2" name="Equation" r:id="rId3" imgW="1362196" imgH="371330" progId="Equation.3">
                  <p:embed/>
                </p:oleObj>
              </mc:Choice>
              <mc:Fallback>
                <p:oleObj name="Equation" r:id="rId3" imgW="1362196" imgH="37133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750" y="3200400"/>
                        <a:ext cx="4443413" cy="1258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5622" name="Text Box 6">
            <a:extLst>
              <a:ext uri="{FF2B5EF4-FFF2-40B4-BE49-F238E27FC236}">
                <a16:creationId xmlns:a16="http://schemas.microsoft.com/office/drawing/2014/main" id="{7D0B07B2-CADF-4F1A-A6BB-3CF594B35C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267200"/>
            <a:ext cx="7696200" cy="210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Where:</a:t>
            </a:r>
          </a:p>
          <a:p>
            <a:pPr eaLnBrk="1" hangingPunct="1">
              <a:lnSpc>
                <a:spcPct val="70000"/>
              </a:lnSpc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en-US" sz="2400" i="1">
                <a:latin typeface="Times New Roman" panose="02020603050405020304" pitchFamily="18" charset="0"/>
              </a:rPr>
              <a:t>P</a:t>
            </a:r>
            <a:r>
              <a:rPr lang="en-US" altLang="en-US" sz="2400">
                <a:latin typeface="Times New Roman" panose="02020603050405020304" pitchFamily="18" charset="0"/>
              </a:rPr>
              <a:t> = </a:t>
            </a:r>
            <a:r>
              <a:rPr lang="en-US" altLang="en-US" sz="2400"/>
              <a:t>change in price for the bond</a:t>
            </a:r>
          </a:p>
          <a:p>
            <a:pPr eaLnBrk="1" hangingPunct="1">
              <a:lnSpc>
                <a:spcPct val="70000"/>
              </a:lnSpc>
              <a:spcBef>
                <a:spcPct val="50000"/>
              </a:spcBef>
              <a:buFontTx/>
              <a:buNone/>
            </a:pPr>
            <a:r>
              <a:rPr lang="en-US" altLang="en-US" sz="2400" i="1">
                <a:latin typeface="Times New Roman" panose="02020603050405020304" pitchFamily="18" charset="0"/>
              </a:rPr>
              <a:t>P</a:t>
            </a:r>
            <a:r>
              <a:rPr lang="en-US" altLang="en-US" sz="2400">
                <a:latin typeface="Times New Roman" panose="02020603050405020304" pitchFamily="18" charset="0"/>
              </a:rPr>
              <a:t> = </a:t>
            </a:r>
            <a:r>
              <a:rPr lang="en-US" altLang="en-US" sz="2400"/>
              <a:t>beginning price for the bond</a:t>
            </a:r>
          </a:p>
          <a:p>
            <a:pPr eaLnBrk="1" hangingPunct="1">
              <a:lnSpc>
                <a:spcPct val="70000"/>
              </a:lnSpc>
              <a:spcBef>
                <a:spcPct val="50000"/>
              </a:spcBef>
              <a:buFontTx/>
              <a:buNone/>
            </a:pPr>
            <a:r>
              <a:rPr lang="en-US" altLang="en-US" sz="2400" i="1">
                <a:latin typeface="Times New Roman" panose="02020603050405020304" pitchFamily="18" charset="0"/>
              </a:rPr>
              <a:t>D</a:t>
            </a:r>
            <a:r>
              <a:rPr lang="en-US" altLang="en-US" sz="2400" baseline="-25000">
                <a:latin typeface="Times New Roman" panose="02020603050405020304" pitchFamily="18" charset="0"/>
              </a:rPr>
              <a:t>mod</a:t>
            </a:r>
            <a:r>
              <a:rPr lang="en-US" altLang="en-US" sz="2400">
                <a:latin typeface="Times New Roman" panose="02020603050405020304" pitchFamily="18" charset="0"/>
              </a:rPr>
              <a:t> = </a:t>
            </a:r>
            <a:r>
              <a:rPr lang="en-US" altLang="en-US" sz="2400"/>
              <a:t>the modified duration of the bond</a:t>
            </a:r>
            <a:endParaRPr lang="en-US" altLang="en-US" sz="240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70000"/>
              </a:lnSpc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en-US" sz="2400" i="1">
                <a:latin typeface="Times New Roman" panose="02020603050405020304" pitchFamily="18" charset="0"/>
              </a:rPr>
              <a:t>i</a:t>
            </a:r>
            <a:r>
              <a:rPr lang="en-US" altLang="en-US" sz="2400">
                <a:latin typeface="Times New Roman" panose="02020603050405020304" pitchFamily="18" charset="0"/>
              </a:rPr>
              <a:t> = </a:t>
            </a:r>
            <a:r>
              <a:rPr lang="en-US" altLang="en-US" sz="2400"/>
              <a:t>yield change in basis points divided by 100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5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5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5619" grpId="0" build="p" autoUpdateAnimBg="0"/>
      <p:bldP spid="495622" grpId="0" autoUpdateAnimBg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B5376BCC-0B4F-46D4-B0A7-6DB7031501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685800"/>
            <a:ext cx="8763000" cy="1143000"/>
          </a:xfrm>
        </p:spPr>
        <p:txBody>
          <a:bodyPr/>
          <a:lstStyle/>
          <a:p>
            <a:r>
              <a:rPr lang="en-US" altLang="en-US" sz="4000"/>
              <a:t>Trading Strategies Using Duration</a:t>
            </a:r>
          </a:p>
        </p:txBody>
      </p:sp>
      <p:sp>
        <p:nvSpPr>
          <p:cNvPr id="496643" name="Rectangle 3">
            <a:extLst>
              <a:ext uri="{FF2B5EF4-FFF2-40B4-BE49-F238E27FC236}">
                <a16:creationId xmlns:a16="http://schemas.microsoft.com/office/drawing/2014/main" id="{B58530FC-2608-416C-9E88-4B68FCBD61A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828800"/>
            <a:ext cx="8382000" cy="4114800"/>
          </a:xfrm>
        </p:spPr>
        <p:txBody>
          <a:bodyPr/>
          <a:lstStyle/>
          <a:p>
            <a:r>
              <a:rPr lang="en-US" altLang="en-US" sz="2400" b="1"/>
              <a:t>Longest-duration security provides the maximum price variation</a:t>
            </a:r>
          </a:p>
          <a:p>
            <a:r>
              <a:rPr lang="en-US" altLang="en-US" sz="2400" b="1"/>
              <a:t>If you expect a decline in interest rates, increase the average duration of your bond portfolio to experience maximum price volatility</a:t>
            </a:r>
          </a:p>
          <a:p>
            <a:r>
              <a:rPr lang="en-US" altLang="en-US" sz="2400" b="1"/>
              <a:t>If you expect an increase in interest rates, reduce the average duration to minimize your price decline</a:t>
            </a:r>
          </a:p>
          <a:p>
            <a:r>
              <a:rPr lang="en-US" altLang="en-US" sz="2400" b="1"/>
              <a:t>Note that the duration of your portfolio is the market-value-weighted average of the duration of the individual bonds in the portfolio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6643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41D47E75-4D83-441C-A60B-A5B66017DB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How to Value Bonds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3DDA690B-A39D-4209-ABA0-3E2263C336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Identify the size and timing of cash flows.</a:t>
            </a:r>
          </a:p>
          <a:p>
            <a:pPr eaLnBrk="1" hangingPunct="1"/>
            <a:r>
              <a:rPr lang="en-US" altLang="en-US"/>
              <a:t>Discount at the correct discount rate.</a:t>
            </a:r>
          </a:p>
          <a:p>
            <a:pPr lvl="1" eaLnBrk="1" hangingPunct="1"/>
            <a:r>
              <a:rPr lang="en-US" altLang="en-US"/>
              <a:t>If you know the price of a bond and the size and timing of cash flows, the </a:t>
            </a:r>
            <a:r>
              <a:rPr lang="en-US" altLang="en-US" i="1"/>
              <a:t>yield to maturity</a:t>
            </a:r>
            <a:r>
              <a:rPr lang="en-US" altLang="en-US"/>
              <a:t> is the discount rate.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id="{18A6AB7A-896B-4705-904D-C40FAFA199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1162050"/>
          </a:xfrm>
        </p:spPr>
        <p:txBody>
          <a:bodyPr/>
          <a:lstStyle/>
          <a:p>
            <a:r>
              <a:rPr lang="en-US" altLang="en-US" sz="3200"/>
              <a:t>Bond Duration in Years for Bonds Yielding 6 Percent Under Different Terms</a:t>
            </a:r>
          </a:p>
        </p:txBody>
      </p:sp>
      <p:graphicFrame>
        <p:nvGraphicFramePr>
          <p:cNvPr id="54275" name="Object 3">
            <a:extLst>
              <a:ext uri="{FF2B5EF4-FFF2-40B4-BE49-F238E27FC236}">
                <a16:creationId xmlns:a16="http://schemas.microsoft.com/office/drawing/2014/main" id="{F5239E6D-33B5-41A5-8EAC-D30AD36501E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74713" y="1574800"/>
          <a:ext cx="7735887" cy="482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78" name="Worksheet" r:id="rId3" imgW="4686842" imgH="2924416" progId="Excel.Sheet.8">
                  <p:embed/>
                </p:oleObj>
              </mc:Choice>
              <mc:Fallback>
                <p:oleObj name="Worksheet" r:id="rId3" imgW="4686842" imgH="2924416" progId="Excel.Shee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713" y="1574800"/>
                        <a:ext cx="7735887" cy="482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AC551EF2-F7B2-43A0-8166-5844EC68D4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Bond Convexity</a:t>
            </a:r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194F6700-EED3-461F-8A6A-3CA52AC4D6B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219200"/>
            <a:ext cx="8229600" cy="4525963"/>
          </a:xfrm>
        </p:spPr>
        <p:txBody>
          <a:bodyPr/>
          <a:lstStyle/>
          <a:p>
            <a:r>
              <a:rPr lang="en-US" altLang="en-US"/>
              <a:t>Modified duration is a linear approximation of bond price change for small changes in market yields</a:t>
            </a:r>
          </a:p>
          <a:p>
            <a:pPr>
              <a:buFontTx/>
              <a:buNone/>
            </a:pPr>
            <a:endParaRPr lang="en-US" altLang="en-US"/>
          </a:p>
          <a:p>
            <a:pPr>
              <a:buFontTx/>
              <a:buNone/>
            </a:pPr>
            <a:endParaRPr lang="en-US" altLang="en-US"/>
          </a:p>
          <a:p>
            <a:pPr>
              <a:buFontTx/>
              <a:buNone/>
            </a:pPr>
            <a:endParaRPr lang="en-US" altLang="en-US"/>
          </a:p>
          <a:p>
            <a:pPr>
              <a:buFontTx/>
              <a:buNone/>
            </a:pPr>
            <a:endParaRPr lang="en-US" altLang="en-US"/>
          </a:p>
          <a:p>
            <a:r>
              <a:rPr lang="en-US" altLang="en-US"/>
              <a:t>Price changes are not linear, but a curvilinear (convex) function</a:t>
            </a:r>
          </a:p>
        </p:txBody>
      </p:sp>
      <p:graphicFrame>
        <p:nvGraphicFramePr>
          <p:cNvPr id="55300" name="Object 4">
            <a:extLst>
              <a:ext uri="{FF2B5EF4-FFF2-40B4-BE49-F238E27FC236}">
                <a16:creationId xmlns:a16="http://schemas.microsoft.com/office/drawing/2014/main" id="{C5C22DE6-B6EE-4B81-A1A1-C959D83CF5F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3962400"/>
          <a:ext cx="4443413" cy="1258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06" name="Equation" r:id="rId3" imgW="1362196" imgH="371330" progId="Equation.3">
                  <p:embed/>
                </p:oleObj>
              </mc:Choice>
              <mc:Fallback>
                <p:oleObj name="Equation" r:id="rId3" imgW="1362196" imgH="37133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962400"/>
                        <a:ext cx="4443413" cy="1258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1" name="Object 3">
            <a:extLst>
              <a:ext uri="{FF2B5EF4-FFF2-40B4-BE49-F238E27FC236}">
                <a16:creationId xmlns:a16="http://schemas.microsoft.com/office/drawing/2014/main" id="{8C4E0206-F2AC-4C8B-AEB8-C07D1A216B3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33800" y="2209800"/>
          <a:ext cx="2425700" cy="1919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07" name="Equation" r:id="rId5" imgW="714351" imgH="561895" progId="Equation.3">
                  <p:embed/>
                </p:oleObj>
              </mc:Choice>
              <mc:Fallback>
                <p:oleObj name="Equation" r:id="rId5" imgW="714351" imgH="561895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2209800"/>
                        <a:ext cx="2425700" cy="1919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7C82889A-C9AE-4F69-A7FB-E3042AE69A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609600"/>
            <a:ext cx="9144000" cy="1143000"/>
          </a:xfrm>
        </p:spPr>
        <p:txBody>
          <a:bodyPr/>
          <a:lstStyle/>
          <a:p>
            <a:r>
              <a:rPr lang="en-US" altLang="en-US"/>
              <a:t>Price-Yield Relationship for Bonds</a:t>
            </a:r>
          </a:p>
        </p:txBody>
      </p:sp>
      <p:sp>
        <p:nvSpPr>
          <p:cNvPr id="500739" name="Rectangle 3">
            <a:extLst>
              <a:ext uri="{FF2B5EF4-FFF2-40B4-BE49-F238E27FC236}">
                <a16:creationId xmlns:a16="http://schemas.microsoft.com/office/drawing/2014/main" id="{C0976B54-6910-4B2A-AE0E-3ACBCAD5D49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/>
              <a:t>The graph of prices relative to yields is not a straight line, but a curvilinear relationship</a:t>
            </a:r>
          </a:p>
          <a:p>
            <a:r>
              <a:rPr lang="en-US" altLang="en-US" sz="2400"/>
              <a:t>This can be applied to a single bond, a portfolio of bonds, or any stream of future cash flows</a:t>
            </a:r>
          </a:p>
          <a:p>
            <a:r>
              <a:rPr lang="en-US" altLang="en-US" sz="2400"/>
              <a:t>The convex price-yield relationship will differ among bonds or other cash flow streams depending on the coupon and maturity</a:t>
            </a:r>
          </a:p>
          <a:p>
            <a:r>
              <a:rPr lang="en-US" altLang="en-US" sz="2400"/>
              <a:t>The convexity of the price-yield relationship declines slower as the yield increases</a:t>
            </a:r>
          </a:p>
          <a:p>
            <a:r>
              <a:rPr lang="en-US" altLang="en-US" sz="2400"/>
              <a:t>Modified duration is the percentage change in price for a nominal change in yield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0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0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0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0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0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0739" grpId="0" build="p" autoUpdateAnimBg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2221D9-D360-43CD-AB15-F577D1ED0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Convexity </a:t>
            </a:r>
            <a:endParaRPr lang="en-US" dirty="0"/>
          </a:p>
        </p:txBody>
      </p:sp>
      <p:sp>
        <p:nvSpPr>
          <p:cNvPr id="57347" name="Content Placeholder 2">
            <a:extLst>
              <a:ext uri="{FF2B5EF4-FFF2-40B4-BE49-F238E27FC236}">
                <a16:creationId xmlns:a16="http://schemas.microsoft.com/office/drawing/2014/main" id="{A71635FF-D508-433F-BC94-F508BA1D3D8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295400"/>
            <a:ext cx="8229600" cy="4525963"/>
          </a:xfrm>
        </p:spPr>
        <p:txBody>
          <a:bodyPr/>
          <a:lstStyle/>
          <a:p>
            <a:r>
              <a:rPr lang="en-US" altLang="en-US" i="1"/>
              <a:t>Convexity</a:t>
            </a:r>
            <a:r>
              <a:rPr lang="en-US" altLang="en-US"/>
              <a:t> measures the rate of change of a bond’s duration as the level of the bond’s yield changes</a:t>
            </a:r>
            <a:r>
              <a:rPr lang="en-US" altLang="en-US" b="1"/>
              <a:t>.</a:t>
            </a:r>
            <a:r>
              <a:rPr lang="en-US" altLang="en-US"/>
              <a:t>  Convexity can be estimated by:</a:t>
            </a:r>
          </a:p>
          <a:p>
            <a:endParaRPr lang="en-US" altLang="en-US"/>
          </a:p>
        </p:txBody>
      </p:sp>
      <p:sp>
        <p:nvSpPr>
          <p:cNvPr id="57348" name="Rectangle 2">
            <a:extLst>
              <a:ext uri="{FF2B5EF4-FFF2-40B4-BE49-F238E27FC236}">
                <a16:creationId xmlns:a16="http://schemas.microsoft.com/office/drawing/2014/main" id="{7F4C0926-F78D-4800-92B9-0D1285F693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graphicFrame>
        <p:nvGraphicFramePr>
          <p:cNvPr id="57349" name="Object 1">
            <a:extLst>
              <a:ext uri="{FF2B5EF4-FFF2-40B4-BE49-F238E27FC236}">
                <a16:creationId xmlns:a16="http://schemas.microsoft.com/office/drawing/2014/main" id="{1D1FEF8C-F0F8-4431-BF64-6CDE7324866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5400" y="4114800"/>
          <a:ext cx="61722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61" name="Equation" r:id="rId3" imgW="3479800" imgH="469900" progId="Equation.3">
                  <p:embed/>
                </p:oleObj>
              </mc:Choice>
              <mc:Fallback>
                <p:oleObj name="Equation" r:id="rId3" imgW="3479800" imgH="4699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114800"/>
                        <a:ext cx="6172200" cy="771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350" name="Rectangle 3">
            <a:extLst>
              <a:ext uri="{FF2B5EF4-FFF2-40B4-BE49-F238E27FC236}">
                <a16:creationId xmlns:a16="http://schemas.microsoft.com/office/drawing/2014/main" id="{010DFE88-F0B4-4760-B893-6E98F4EE8E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667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57351" name="Rectangle 5">
            <a:extLst>
              <a:ext uri="{FF2B5EF4-FFF2-40B4-BE49-F238E27FC236}">
                <a16:creationId xmlns:a16="http://schemas.microsoft.com/office/drawing/2014/main" id="{095884B5-5416-43F6-958F-A329A77378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graphicFrame>
        <p:nvGraphicFramePr>
          <p:cNvPr id="57352" name="Object 4">
            <a:extLst>
              <a:ext uri="{FF2B5EF4-FFF2-40B4-BE49-F238E27FC236}">
                <a16:creationId xmlns:a16="http://schemas.microsoft.com/office/drawing/2014/main" id="{C038D5DA-D50D-4F32-8B1B-33EB734DD93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24000" y="4953000"/>
          <a:ext cx="6373813" cy="909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62" name="Equation" r:id="rId5" imgW="3810000" imgH="609600" progId="Equation.3">
                  <p:embed/>
                </p:oleObj>
              </mc:Choice>
              <mc:Fallback>
                <p:oleObj name="Equation" r:id="rId5" imgW="3810000" imgH="609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953000"/>
                        <a:ext cx="6373813" cy="909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353" name="Rectangle 6">
            <a:extLst>
              <a:ext uri="{FF2B5EF4-FFF2-40B4-BE49-F238E27FC236}">
                <a16:creationId xmlns:a16="http://schemas.microsoft.com/office/drawing/2014/main" id="{90B70DB3-46B0-477C-9150-1EA67CFCFA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191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graphicFrame>
        <p:nvGraphicFramePr>
          <p:cNvPr id="502788" name="Object 4">
            <a:extLst>
              <a:ext uri="{FF2B5EF4-FFF2-40B4-BE49-F238E27FC236}">
                <a16:creationId xmlns:a16="http://schemas.microsoft.com/office/drawing/2014/main" id="{54283031-8D65-4AE9-BAD0-F32564CBB50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81400" y="2895600"/>
          <a:ext cx="32004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63" name="Equation" r:id="rId7" imgW="1133306" imgH="581154" progId="Equation.3">
                  <p:embed/>
                </p:oleObj>
              </mc:Choice>
              <mc:Fallback>
                <p:oleObj name="Equation" r:id="rId7" imgW="1133306" imgH="581154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895600"/>
                        <a:ext cx="32004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2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098BF9E9-3C8F-4CEF-BA41-545B32AD49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Determinants of Convexity</a:t>
            </a:r>
          </a:p>
        </p:txBody>
      </p:sp>
      <p:sp>
        <p:nvSpPr>
          <p:cNvPr id="503811" name="Rectangle 3">
            <a:extLst>
              <a:ext uri="{FF2B5EF4-FFF2-40B4-BE49-F238E27FC236}">
                <a16:creationId xmlns:a16="http://schemas.microsoft.com/office/drawing/2014/main" id="{31DEAD65-CC2E-4402-922C-EBC98860676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62000" y="1981200"/>
            <a:ext cx="7391400" cy="4114800"/>
          </a:xfrm>
        </p:spPr>
        <p:txBody>
          <a:bodyPr/>
          <a:lstStyle/>
          <a:p>
            <a:r>
              <a:rPr lang="en-US" altLang="en-US"/>
              <a:t>Inverse relationship between coupon and convexity</a:t>
            </a:r>
          </a:p>
          <a:p>
            <a:r>
              <a:rPr lang="en-US" altLang="en-US"/>
              <a:t>Direct relationship between maturity and convexity</a:t>
            </a:r>
          </a:p>
          <a:p>
            <a:r>
              <a:rPr lang="en-US" altLang="en-US"/>
              <a:t>Inverse relationship between yield and convexity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3811" grpId="0" build="p" autoUpdateAnimBg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F8A8A406-EB34-416E-8A9F-C8F60EC65C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143000"/>
          </a:xfrm>
        </p:spPr>
        <p:txBody>
          <a:bodyPr/>
          <a:lstStyle/>
          <a:p>
            <a:r>
              <a:rPr lang="en-US" altLang="en-US" sz="4000"/>
              <a:t>Modified Duration-Convexity Effects</a:t>
            </a:r>
          </a:p>
        </p:txBody>
      </p:sp>
      <p:sp>
        <p:nvSpPr>
          <p:cNvPr id="504835" name="Rectangle 3">
            <a:extLst>
              <a:ext uri="{FF2B5EF4-FFF2-40B4-BE49-F238E27FC236}">
                <a16:creationId xmlns:a16="http://schemas.microsoft.com/office/drawing/2014/main" id="{9AB854FD-FE7C-4E2D-BEC3-2C5995A2BE5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Changes in a bond’s price resulting from a change in yield are due to:</a:t>
            </a:r>
          </a:p>
          <a:p>
            <a:pPr lvl="1"/>
            <a:r>
              <a:rPr lang="en-US" altLang="en-US"/>
              <a:t>Bond’s modified duration</a:t>
            </a:r>
          </a:p>
          <a:p>
            <a:pPr lvl="1"/>
            <a:r>
              <a:rPr lang="en-US" altLang="en-US"/>
              <a:t>Bond’s convexity</a:t>
            </a:r>
          </a:p>
          <a:p>
            <a:r>
              <a:rPr lang="en-US" altLang="en-US"/>
              <a:t>Relative effect of these two factors depends on the characteristics of the bond (its convexity) and the size of the yield change</a:t>
            </a:r>
          </a:p>
          <a:p>
            <a:r>
              <a:rPr lang="en-US" altLang="en-US"/>
              <a:t>Convexity is desirable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4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4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4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4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4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4835" grpId="0" build="p" autoUpdateAnimBg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itle 1">
            <a:extLst>
              <a:ext uri="{FF2B5EF4-FFF2-40B4-BE49-F238E27FC236}">
                <a16:creationId xmlns:a16="http://schemas.microsoft.com/office/drawing/2014/main" id="{BCA25EBA-800E-43C7-992A-97D3C8B62C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altLang="en-US" sz="4000"/>
              <a:t>Putting Them together</a:t>
            </a:r>
          </a:p>
        </p:txBody>
      </p:sp>
      <p:sp>
        <p:nvSpPr>
          <p:cNvPr id="60419" name="Content Placeholder 2">
            <a:extLst>
              <a:ext uri="{FF2B5EF4-FFF2-40B4-BE49-F238E27FC236}">
                <a16:creationId xmlns:a16="http://schemas.microsoft.com/office/drawing/2014/main" id="{880C55C4-E9A7-47B3-AAF9-D1786B6CEA7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9600" y="1524000"/>
            <a:ext cx="8229600" cy="4525963"/>
          </a:xfrm>
        </p:spPr>
        <p:txBody>
          <a:bodyPr/>
          <a:lstStyle/>
          <a:p>
            <a:r>
              <a:rPr lang="en-US" altLang="en-US"/>
              <a:t>A bond’s convexity can be used to as a supplement to the duration when predicating how a bond’s price will change with a given change in yield. That is:</a:t>
            </a:r>
          </a:p>
          <a:p>
            <a:endParaRPr lang="en-US" altLang="en-US"/>
          </a:p>
        </p:txBody>
      </p:sp>
      <p:sp>
        <p:nvSpPr>
          <p:cNvPr id="60420" name="Rectangle 2">
            <a:extLst>
              <a:ext uri="{FF2B5EF4-FFF2-40B4-BE49-F238E27FC236}">
                <a16:creationId xmlns:a16="http://schemas.microsoft.com/office/drawing/2014/main" id="{8AA8E4E7-7A6A-4E4D-B4E0-AAF334EF85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graphicFrame>
        <p:nvGraphicFramePr>
          <p:cNvPr id="60421" name="Object 1">
            <a:extLst>
              <a:ext uri="{FF2B5EF4-FFF2-40B4-BE49-F238E27FC236}">
                <a16:creationId xmlns:a16="http://schemas.microsoft.com/office/drawing/2014/main" id="{F460A304-2104-411D-92FD-4E258A93082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4114800"/>
          <a:ext cx="5410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25" name="Equation" r:id="rId3" imgW="3403600" imgH="393700" progId="Equation.3">
                  <p:embed/>
                </p:oleObj>
              </mc:Choice>
              <mc:Fallback>
                <p:oleObj name="Equation" r:id="rId3" imgW="3403600" imgH="3937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114800"/>
                        <a:ext cx="5410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22" name="Rectangle 3">
            <a:extLst>
              <a:ext uri="{FF2B5EF4-FFF2-40B4-BE49-F238E27FC236}">
                <a16:creationId xmlns:a16="http://schemas.microsoft.com/office/drawing/2014/main" id="{E5026FC3-B4DE-470E-9E1C-5C26C8206D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905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>
            <a:extLst>
              <a:ext uri="{FF2B5EF4-FFF2-40B4-BE49-F238E27FC236}">
                <a16:creationId xmlns:a16="http://schemas.microsoft.com/office/drawing/2014/main" id="{AC404142-FCA4-449C-A5B2-A5E5B82E2E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Theories of </a:t>
            </a:r>
            <a:br>
              <a:rPr lang="en-US" altLang="en-US" b="1"/>
            </a:br>
            <a:r>
              <a:rPr lang="en-US" altLang="en-US" b="1"/>
              <a:t>Interest Rate Structure</a:t>
            </a:r>
          </a:p>
        </p:txBody>
      </p:sp>
      <p:sp>
        <p:nvSpPr>
          <p:cNvPr id="129027" name="Rectangle 3">
            <a:extLst>
              <a:ext uri="{FF2B5EF4-FFF2-40B4-BE49-F238E27FC236}">
                <a16:creationId xmlns:a16="http://schemas.microsoft.com/office/drawing/2014/main" id="{41FD4741-FD6B-477E-8426-4056D594D27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Expectations theory</a:t>
            </a:r>
          </a:p>
          <a:p>
            <a:pPr eaLnBrk="1" hangingPunct="1"/>
            <a:r>
              <a:rPr lang="en-US" altLang="en-US"/>
              <a:t>Liquidity preference theory</a:t>
            </a:r>
          </a:p>
          <a:p>
            <a:pPr eaLnBrk="1" hangingPunct="1"/>
            <a:r>
              <a:rPr lang="en-US" altLang="en-US"/>
              <a:t>Inflation premium theory</a:t>
            </a:r>
          </a:p>
        </p:txBody>
      </p:sp>
      <p:sp>
        <p:nvSpPr>
          <p:cNvPr id="61444" name="Slide Number Placeholder 5">
            <a:extLst>
              <a:ext uri="{FF2B5EF4-FFF2-40B4-BE49-F238E27FC236}">
                <a16:creationId xmlns:a16="http://schemas.microsoft.com/office/drawing/2014/main" id="{73046E16-A092-4331-9AC6-14BD144D1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C3350B3-25F4-440B-B718-D0451547A6DF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57</a:t>
            </a:fld>
            <a:endParaRPr lang="en-US" altLang="en-US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9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29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29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27" grpId="0" build="p" bldLvl="2" autoUpdateAnimBg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id="{8438C0AB-92A0-498A-8A9A-242FC7A03D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Expectations Theory</a:t>
            </a:r>
          </a:p>
        </p:txBody>
      </p:sp>
      <p:sp>
        <p:nvSpPr>
          <p:cNvPr id="130051" name="Rectangle 3">
            <a:extLst>
              <a:ext uri="{FF2B5EF4-FFF2-40B4-BE49-F238E27FC236}">
                <a16:creationId xmlns:a16="http://schemas.microsoft.com/office/drawing/2014/main" id="{E8FDD533-D241-4D74-A35A-59F7F414C00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According to the </a:t>
            </a:r>
            <a:r>
              <a:rPr lang="en-US" altLang="en-US" b="1" i="1"/>
              <a:t>expectations theory</a:t>
            </a:r>
            <a:r>
              <a:rPr lang="en-US" altLang="en-US"/>
              <a:t> of interest rates, investment opportunities with different time horizons should yield the same return:</a:t>
            </a:r>
          </a:p>
        </p:txBody>
      </p:sp>
      <p:sp>
        <p:nvSpPr>
          <p:cNvPr id="62468" name="Slide Number Placeholder 5">
            <a:extLst>
              <a:ext uri="{FF2B5EF4-FFF2-40B4-BE49-F238E27FC236}">
                <a16:creationId xmlns:a16="http://schemas.microsoft.com/office/drawing/2014/main" id="{7E0378BE-3B5F-4AE6-9ADC-6E8F02C76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B83C1B4-168A-43A1-861F-0E26561BD3EF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58</a:t>
            </a:fld>
            <a:endParaRPr lang="en-US" altLang="en-US" sz="1400"/>
          </a:p>
        </p:txBody>
      </p:sp>
      <p:graphicFrame>
        <p:nvGraphicFramePr>
          <p:cNvPr id="130052" name="Object 4">
            <a:extLst>
              <a:ext uri="{FF2B5EF4-FFF2-40B4-BE49-F238E27FC236}">
                <a16:creationId xmlns:a16="http://schemas.microsoft.com/office/drawing/2014/main" id="{0BC4D74E-955F-4EC3-A45C-1133DA3E572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5400" y="4419600"/>
          <a:ext cx="6743700" cy="1490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72" name="Equation" r:id="rId3" imgW="3162300" imgH="698500" progId="Equation.DSMT4">
                  <p:embed/>
                </p:oleObj>
              </mc:Choice>
              <mc:Fallback>
                <p:oleObj name="Equation" r:id="rId3" imgW="3162300" imgH="6985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419600"/>
                        <a:ext cx="6743700" cy="1490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0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0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0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0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51" grpId="0" build="p" bldLvl="2" autoUpdateAnimBg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1026">
            <a:extLst>
              <a:ext uri="{FF2B5EF4-FFF2-40B4-BE49-F238E27FC236}">
                <a16:creationId xmlns:a16="http://schemas.microsoft.com/office/drawing/2014/main" id="{BD817C2E-7A62-426F-AAA3-BB8A1D6E76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Expectations Theory (cont’d)</a:t>
            </a:r>
          </a:p>
        </p:txBody>
      </p:sp>
      <p:sp>
        <p:nvSpPr>
          <p:cNvPr id="182275" name="Rectangle 1027">
            <a:extLst>
              <a:ext uri="{FF2B5EF4-FFF2-40B4-BE49-F238E27FC236}">
                <a16:creationId xmlns:a16="http://schemas.microsoft.com/office/drawing/2014/main" id="{CEF9586C-CEAB-484D-B7F4-15CE9CD795C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buFont typeface="Monotype Sorts" pitchFamily="2" charset="2"/>
              <a:buNone/>
            </a:pPr>
            <a:r>
              <a:rPr lang="en-US" altLang="en-US" sz="2800" b="1"/>
              <a:t>Example</a:t>
            </a:r>
          </a:p>
          <a:p>
            <a:pPr marL="0" indent="0" eaLnBrk="1" hangingPunct="1">
              <a:buFont typeface="Monotype Sorts" pitchFamily="2" charset="2"/>
              <a:buNone/>
            </a:pPr>
            <a:endParaRPr lang="en-US" altLang="en-US" sz="2400" b="1"/>
          </a:p>
          <a:p>
            <a:pPr marL="0" indent="0" eaLnBrk="1" hangingPunct="1">
              <a:buFont typeface="Monotype Sorts" pitchFamily="2" charset="2"/>
              <a:buNone/>
            </a:pPr>
            <a:r>
              <a:rPr lang="en-US" altLang="en-US" sz="2400" b="1"/>
              <a:t>An investor can purchase a two-year CD at a rate of 5 percent. Alternatively, the investor can purchase two consecutive one-year CDs. The current rate on a one-year CD is 4.75 percent.</a:t>
            </a:r>
          </a:p>
          <a:p>
            <a:pPr marL="0" indent="0" eaLnBrk="1" hangingPunct="1">
              <a:buFont typeface="Monotype Sorts" pitchFamily="2" charset="2"/>
              <a:buNone/>
            </a:pPr>
            <a:endParaRPr lang="en-US" altLang="en-US" sz="2400" b="1"/>
          </a:p>
          <a:p>
            <a:pPr marL="0" indent="0" eaLnBrk="1" hangingPunct="1">
              <a:buFont typeface="Monotype Sorts" pitchFamily="2" charset="2"/>
              <a:buNone/>
            </a:pPr>
            <a:r>
              <a:rPr lang="en-US" altLang="en-US" sz="2400" b="1"/>
              <a:t>According to the expectations theory, what is the expected one-year CD rate one year from now?</a:t>
            </a:r>
          </a:p>
        </p:txBody>
      </p:sp>
      <p:sp>
        <p:nvSpPr>
          <p:cNvPr id="63492" name="Slide Number Placeholder 5">
            <a:extLst>
              <a:ext uri="{FF2B5EF4-FFF2-40B4-BE49-F238E27FC236}">
                <a16:creationId xmlns:a16="http://schemas.microsoft.com/office/drawing/2014/main" id="{74CE8E82-DDA2-4707-B346-287387495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2FC1BA0-2354-4BE8-9EF3-D964B041A5EB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59</a:t>
            </a:fld>
            <a:endParaRPr lang="en-US" altLang="en-US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2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2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2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2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2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2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2275" grpId="0" build="p" bldLvl="2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D411A8B7-CE01-4C35-96F6-D43754C7CF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Pure Discount Bonds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71762C67-2CB2-4F05-81A4-01825EDD11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1143000"/>
            <a:ext cx="7772400" cy="1828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Information needed for valuing pure discount bonds: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Time to maturity (</a:t>
            </a:r>
            <a:r>
              <a:rPr lang="en-US" altLang="en-US" sz="2400" i="1"/>
              <a:t>T</a:t>
            </a:r>
            <a:r>
              <a:rPr lang="en-US" altLang="en-US" sz="2400"/>
              <a:t>) = Maturity date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Face value (</a:t>
            </a:r>
            <a:r>
              <a:rPr lang="en-US" altLang="en-US" sz="2400" i="1"/>
              <a:t>F</a:t>
            </a:r>
            <a:r>
              <a:rPr lang="en-US" altLang="en-US" sz="2400"/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Discount rate (</a:t>
            </a:r>
            <a:r>
              <a:rPr lang="en-US" altLang="en-US" sz="2400" i="1"/>
              <a:t>R</a:t>
            </a:r>
            <a:r>
              <a:rPr lang="en-US" altLang="en-US" sz="2400"/>
              <a:t>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</p:txBody>
      </p:sp>
      <p:graphicFrame>
        <p:nvGraphicFramePr>
          <p:cNvPr id="8196" name="Object 4">
            <a:extLst>
              <a:ext uri="{FF2B5EF4-FFF2-40B4-BE49-F238E27FC236}">
                <a16:creationId xmlns:a16="http://schemas.microsoft.com/office/drawing/2014/main" id="{F48CDAFE-182F-4648-8AE0-6C10D3220CF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68688" y="5245100"/>
          <a:ext cx="2665412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4" name="Equation" r:id="rId3" imgW="962146" imgH="400050" progId="Equation.3">
                  <p:embed/>
                </p:oleObj>
              </mc:Choice>
              <mc:Fallback>
                <p:oleObj name="Equation" r:id="rId3" imgW="962146" imgH="40005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8688" y="5245100"/>
                        <a:ext cx="2665412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7" name="Rectangle 5">
            <a:extLst>
              <a:ext uri="{FF2B5EF4-FFF2-40B4-BE49-F238E27FC236}">
                <a16:creationId xmlns:a16="http://schemas.microsoft.com/office/drawing/2014/main" id="{AA90C96A-A0E3-4FF8-997C-7279CCBF4E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4724400"/>
            <a:ext cx="7162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buSzPct val="90000"/>
              <a:buFont typeface="Symbol" panose="05050102010706020507" pitchFamily="18" charset="2"/>
              <a:buNone/>
            </a:pPr>
            <a:r>
              <a:rPr lang="en-US" altLang="en-US" sz="2500">
                <a:latin typeface="Times New Roman" panose="02020603050405020304" pitchFamily="18" charset="0"/>
              </a:rPr>
              <a:t>Price of a pure discount bond at time 0:</a:t>
            </a:r>
          </a:p>
        </p:txBody>
      </p:sp>
      <p:grpSp>
        <p:nvGrpSpPr>
          <p:cNvPr id="2" name="Group 6">
            <a:extLst>
              <a:ext uri="{FF2B5EF4-FFF2-40B4-BE49-F238E27FC236}">
                <a16:creationId xmlns:a16="http://schemas.microsoft.com/office/drawing/2014/main" id="{C9297883-3DEA-4158-8C2F-DA41E8E907BB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3200400"/>
            <a:ext cx="7313613" cy="1425575"/>
            <a:chOff x="721" y="1920"/>
            <a:chExt cx="4607" cy="898"/>
          </a:xfrm>
        </p:grpSpPr>
        <p:sp>
          <p:nvSpPr>
            <p:cNvPr id="9223" name="Text Box 7">
              <a:extLst>
                <a:ext uri="{FF2B5EF4-FFF2-40B4-BE49-F238E27FC236}">
                  <a16:creationId xmlns:a16="http://schemas.microsoft.com/office/drawing/2014/main" id="{BE172147-607F-45DB-B846-2340EDB62D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00" y="2496"/>
              <a:ext cx="172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endParaRPr lang="en-US" altLang="en-US" sz="2400">
                <a:latin typeface="Book Antiqua" panose="02040602050305030304" pitchFamily="18" charset="0"/>
              </a:endParaRPr>
            </a:p>
          </p:txBody>
        </p:sp>
        <p:sp>
          <p:nvSpPr>
            <p:cNvPr id="9224" name="Line 8">
              <a:extLst>
                <a:ext uri="{FF2B5EF4-FFF2-40B4-BE49-F238E27FC236}">
                  <a16:creationId xmlns:a16="http://schemas.microsoft.com/office/drawing/2014/main" id="{E846F000-E32E-486C-9DF6-9D56F04D2B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2393"/>
              <a:ext cx="196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5" name="Line 9">
              <a:extLst>
                <a:ext uri="{FF2B5EF4-FFF2-40B4-BE49-F238E27FC236}">
                  <a16:creationId xmlns:a16="http://schemas.microsoft.com/office/drawing/2014/main" id="{3E0D03E2-ACA1-4B80-AD6C-13979574F9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12" y="2393"/>
              <a:ext cx="16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9226" name="Object 10">
              <a:extLst>
                <a:ext uri="{FF2B5EF4-FFF2-40B4-BE49-F238E27FC236}">
                  <a16:creationId xmlns:a16="http://schemas.microsoft.com/office/drawing/2014/main" id="{3DF49B29-EC95-4F5E-88D8-540F5496B61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928" y="2337"/>
            <a:ext cx="260" cy="1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65" name="Equation" r:id="rId5" imgW="152255" imgH="47641" progId="Equation.3">
                    <p:embed/>
                  </p:oleObj>
                </mc:Choice>
                <mc:Fallback>
                  <p:oleObj name="Equation" r:id="rId5" imgW="152255" imgH="47641" progId="Equation.3">
                    <p:embed/>
                    <p:pic>
                      <p:nvPicPr>
                        <p:cNvPr id="0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28" y="2337"/>
                          <a:ext cx="260" cy="11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227" name="Line 11">
              <a:extLst>
                <a:ext uri="{FF2B5EF4-FFF2-40B4-BE49-F238E27FC236}">
                  <a16:creationId xmlns:a16="http://schemas.microsoft.com/office/drawing/2014/main" id="{A11C95FA-D5A1-4B51-858F-C60220222D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2256"/>
              <a:ext cx="0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9228" name="Object 12">
              <a:extLst>
                <a:ext uri="{FF2B5EF4-FFF2-40B4-BE49-F238E27FC236}">
                  <a16:creationId xmlns:a16="http://schemas.microsoft.com/office/drawing/2014/main" id="{1E9F96C8-0A2D-4254-9866-8CBCFF8FECB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721" y="2618"/>
            <a:ext cx="142" cy="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66" name="Equation" r:id="rId7" imgW="95202" imgH="152384" progId="Equation.3">
                    <p:embed/>
                  </p:oleObj>
                </mc:Choice>
                <mc:Fallback>
                  <p:oleObj name="Equation" r:id="rId7" imgW="95202" imgH="152384" progId="Equation.3">
                    <p:embed/>
                    <p:pic>
                      <p:nvPicPr>
                        <p:cNvPr id="0" name="Object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21" y="2618"/>
                          <a:ext cx="142" cy="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29" name="Object 13">
              <a:extLst>
                <a:ext uri="{FF2B5EF4-FFF2-40B4-BE49-F238E27FC236}">
                  <a16:creationId xmlns:a16="http://schemas.microsoft.com/office/drawing/2014/main" id="{25AC0EF7-F4AB-4DC1-8F19-2729F1A3FC03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403" y="1929"/>
            <a:ext cx="279" cy="2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67" name="Equation" r:id="rId9" imgW="162046" imgH="152384" progId="Equation.3">
                    <p:embed/>
                  </p:oleObj>
                </mc:Choice>
                <mc:Fallback>
                  <p:oleObj name="Equation" r:id="rId9" imgW="162046" imgH="152384" progId="Equation.3">
                    <p:embed/>
                    <p:pic>
                      <p:nvPicPr>
                        <p:cNvPr id="0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03" y="1929"/>
                          <a:ext cx="279" cy="26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230" name="Line 14">
              <a:extLst>
                <a:ext uri="{FF2B5EF4-FFF2-40B4-BE49-F238E27FC236}">
                  <a16:creationId xmlns:a16="http://schemas.microsoft.com/office/drawing/2014/main" id="{BCB17003-5240-40D4-BAEA-CCDEB8B6AC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42" y="2256"/>
              <a:ext cx="0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9231" name="Object 15">
              <a:extLst>
                <a:ext uri="{FF2B5EF4-FFF2-40B4-BE49-F238E27FC236}">
                  <a16:creationId xmlns:a16="http://schemas.microsoft.com/office/drawing/2014/main" id="{ED32C1DC-79EE-4A0C-A844-AF6ADFD9456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493" y="2625"/>
            <a:ext cx="100" cy="18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68" name="Equation" r:id="rId11" imgW="57054" imgH="133463" progId="Equation.3">
                    <p:embed/>
                  </p:oleObj>
                </mc:Choice>
                <mc:Fallback>
                  <p:oleObj name="Equation" r:id="rId11" imgW="57054" imgH="133463" progId="Equation.3">
                    <p:embed/>
                    <p:pic>
                      <p:nvPicPr>
                        <p:cNvPr id="0" name="Object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93" y="2625"/>
                          <a:ext cx="100" cy="18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32" name="Object 16">
              <a:extLst>
                <a:ext uri="{FF2B5EF4-FFF2-40B4-BE49-F238E27FC236}">
                  <a16:creationId xmlns:a16="http://schemas.microsoft.com/office/drawing/2014/main" id="{7F1465AB-074C-4DFD-971A-2E6D254C5D4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380" y="1922"/>
            <a:ext cx="280" cy="25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69" name="Equation" r:id="rId13" imgW="162046" imgH="152384" progId="Equation.3">
                    <p:embed/>
                  </p:oleObj>
                </mc:Choice>
                <mc:Fallback>
                  <p:oleObj name="Equation" r:id="rId13" imgW="162046" imgH="152384" progId="Equation.3">
                    <p:embed/>
                    <p:pic>
                      <p:nvPicPr>
                        <p:cNvPr id="0" name="Object 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80" y="1922"/>
                          <a:ext cx="280" cy="25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233" name="Line 17">
              <a:extLst>
                <a:ext uri="{FF2B5EF4-FFF2-40B4-BE49-F238E27FC236}">
                  <a16:creationId xmlns:a16="http://schemas.microsoft.com/office/drawing/2014/main" id="{42474A18-47E0-4DA5-A2C5-26E682C182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20" y="2256"/>
              <a:ext cx="0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9234" name="Object 18">
              <a:extLst>
                <a:ext uri="{FF2B5EF4-FFF2-40B4-BE49-F238E27FC236}">
                  <a16:creationId xmlns:a16="http://schemas.microsoft.com/office/drawing/2014/main" id="{E64503A3-6B3A-47F8-9461-BCE2CF9B728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445" y="2614"/>
            <a:ext cx="150" cy="1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70" name="Equation" r:id="rId15" imgW="95202" imgH="133463" progId="Equation.3">
                    <p:embed/>
                  </p:oleObj>
                </mc:Choice>
                <mc:Fallback>
                  <p:oleObj name="Equation" r:id="rId15" imgW="95202" imgH="133463" progId="Equation.3">
                    <p:embed/>
                    <p:pic>
                      <p:nvPicPr>
                        <p:cNvPr id="0" name="Object 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45" y="2614"/>
                          <a:ext cx="150" cy="19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35" name="Object 19">
              <a:extLst>
                <a:ext uri="{FF2B5EF4-FFF2-40B4-BE49-F238E27FC236}">
                  <a16:creationId xmlns:a16="http://schemas.microsoft.com/office/drawing/2014/main" id="{72F548E5-5882-49DF-80B0-1ABD4D9D9163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598" y="1920"/>
            <a:ext cx="279" cy="2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71" name="Equation" r:id="rId17" imgW="162046" imgH="152384" progId="Equation.3">
                    <p:embed/>
                  </p:oleObj>
                </mc:Choice>
                <mc:Fallback>
                  <p:oleObj name="Equation" r:id="rId17" imgW="162046" imgH="152384" progId="Equation.3">
                    <p:embed/>
                    <p:pic>
                      <p:nvPicPr>
                        <p:cNvPr id="0" name="Object 1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98" y="1920"/>
                          <a:ext cx="279" cy="26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236" name="Line 20">
              <a:extLst>
                <a:ext uri="{FF2B5EF4-FFF2-40B4-BE49-F238E27FC236}">
                  <a16:creationId xmlns:a16="http://schemas.microsoft.com/office/drawing/2014/main" id="{3B82C54E-C1CB-449C-8F2F-20805C0787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38" y="2256"/>
              <a:ext cx="0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9237" name="Object 21">
              <a:extLst>
                <a:ext uri="{FF2B5EF4-FFF2-40B4-BE49-F238E27FC236}">
                  <a16:creationId xmlns:a16="http://schemas.microsoft.com/office/drawing/2014/main" id="{49532E9B-ECC6-4F57-A3D0-82095CD5AF83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559" y="2625"/>
            <a:ext cx="357" cy="18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72" name="Equation" r:id="rId19" imgW="285605" imgH="133463" progId="Equation.3">
                    <p:embed/>
                  </p:oleObj>
                </mc:Choice>
                <mc:Fallback>
                  <p:oleObj name="Equation" r:id="rId19" imgW="285605" imgH="133463" progId="Equation.3">
                    <p:embed/>
                    <p:pic>
                      <p:nvPicPr>
                        <p:cNvPr id="0" name="Object 2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59" y="2625"/>
                          <a:ext cx="357" cy="18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9238" name="Group 22">
              <a:extLst>
                <a:ext uri="{FF2B5EF4-FFF2-40B4-BE49-F238E27FC236}">
                  <a16:creationId xmlns:a16="http://schemas.microsoft.com/office/drawing/2014/main" id="{5DBF605F-7DE0-4E53-9AF1-F92ED1BD7EA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22" y="1950"/>
              <a:ext cx="354" cy="860"/>
              <a:chOff x="4822" y="1950"/>
              <a:chExt cx="354" cy="860"/>
            </a:xfrm>
          </p:grpSpPr>
          <p:graphicFrame>
            <p:nvGraphicFramePr>
              <p:cNvPr id="9239" name="Object 23">
                <a:extLst>
                  <a:ext uri="{FF2B5EF4-FFF2-40B4-BE49-F238E27FC236}">
                    <a16:creationId xmlns:a16="http://schemas.microsoft.com/office/drawing/2014/main" id="{DEE890AE-3062-4F95-9C3F-000B0803A157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4822" y="1950"/>
              <a:ext cx="354" cy="259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273" name="Equation" r:id="rId21" imgW="209646" imgH="152384" progId="Equation.3">
                      <p:embed/>
                    </p:oleObj>
                  </mc:Choice>
                  <mc:Fallback>
                    <p:oleObj name="Equation" r:id="rId21" imgW="209646" imgH="152384" progId="Equation.3">
                      <p:embed/>
                      <p:pic>
                        <p:nvPicPr>
                          <p:cNvPr id="0" name="Object 2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2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822" y="1950"/>
                            <a:ext cx="354" cy="259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9240" name="Line 24">
                <a:extLst>
                  <a:ext uri="{FF2B5EF4-FFF2-40B4-BE49-F238E27FC236}">
                    <a16:creationId xmlns:a16="http://schemas.microsoft.com/office/drawing/2014/main" id="{9C6A4767-4748-46DA-9CA2-F787FCA883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2256"/>
                <a:ext cx="0" cy="28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aphicFrame>
            <p:nvGraphicFramePr>
              <p:cNvPr id="9241" name="Object 25">
                <a:extLst>
                  <a:ext uri="{FF2B5EF4-FFF2-40B4-BE49-F238E27FC236}">
                    <a16:creationId xmlns:a16="http://schemas.microsoft.com/office/drawing/2014/main" id="{4BA09611-F340-4A03-9C2B-50C209867C85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4909" y="2614"/>
              <a:ext cx="166" cy="19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274" name="Equation" r:id="rId23" imgW="114445" imgH="133463" progId="Equation.3">
                      <p:embed/>
                    </p:oleObj>
                  </mc:Choice>
                  <mc:Fallback>
                    <p:oleObj name="Equation" r:id="rId23" imgW="114445" imgH="133463" progId="Equation.3">
                      <p:embed/>
                      <p:pic>
                        <p:nvPicPr>
                          <p:cNvPr id="0" name="Object 25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909" y="2614"/>
                            <a:ext cx="166" cy="19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 build="p" autoUpdateAnimBg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>
            <a:extLst>
              <a:ext uri="{FF2B5EF4-FFF2-40B4-BE49-F238E27FC236}">
                <a16:creationId xmlns:a16="http://schemas.microsoft.com/office/drawing/2014/main" id="{48607490-3E1D-4AE0-986F-0E0DDFCCB9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Expectations Theory (cont’d)</a:t>
            </a:r>
          </a:p>
        </p:txBody>
      </p:sp>
      <p:sp>
        <p:nvSpPr>
          <p:cNvPr id="183299" name="Rectangle 3">
            <a:extLst>
              <a:ext uri="{FF2B5EF4-FFF2-40B4-BE49-F238E27FC236}">
                <a16:creationId xmlns:a16="http://schemas.microsoft.com/office/drawing/2014/main" id="{435F7A63-B1B1-41BB-AE38-25594381C5B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buFont typeface="Monotype Sorts" pitchFamily="2" charset="2"/>
              <a:buNone/>
            </a:pPr>
            <a:r>
              <a:rPr lang="en-US" altLang="en-US" sz="2800" b="1"/>
              <a:t>Example (cont’d)</a:t>
            </a:r>
          </a:p>
          <a:p>
            <a:pPr marL="0" indent="0" eaLnBrk="1" hangingPunct="1">
              <a:buFont typeface="Monotype Sorts" pitchFamily="2" charset="2"/>
              <a:buNone/>
            </a:pPr>
            <a:endParaRPr lang="en-US" altLang="en-US" sz="2400" b="1"/>
          </a:p>
          <a:p>
            <a:pPr marL="0" indent="0" eaLnBrk="1" hangingPunct="1">
              <a:buFont typeface="Monotype Sorts" pitchFamily="2" charset="2"/>
              <a:buNone/>
            </a:pPr>
            <a:r>
              <a:rPr lang="en-US" altLang="en-US" sz="2400" b="1" u="sng"/>
              <a:t>Solution:</a:t>
            </a:r>
          </a:p>
        </p:txBody>
      </p:sp>
      <p:sp>
        <p:nvSpPr>
          <p:cNvPr id="64516" name="Slide Number Placeholder 5">
            <a:extLst>
              <a:ext uri="{FF2B5EF4-FFF2-40B4-BE49-F238E27FC236}">
                <a16:creationId xmlns:a16="http://schemas.microsoft.com/office/drawing/2014/main" id="{261C9299-1411-42DA-BD79-924FB6B25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7E2A751-E3AA-429C-8B89-DF5736959DD2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60</a:t>
            </a:fld>
            <a:endParaRPr lang="en-US" altLang="en-US" sz="1400"/>
          </a:p>
        </p:txBody>
      </p:sp>
      <p:graphicFrame>
        <p:nvGraphicFramePr>
          <p:cNvPr id="183300" name="Object 4">
            <a:extLst>
              <a:ext uri="{FF2B5EF4-FFF2-40B4-BE49-F238E27FC236}">
                <a16:creationId xmlns:a16="http://schemas.microsoft.com/office/drawing/2014/main" id="{1474994C-92ED-4E07-98E2-A3522C286A6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3276600"/>
          <a:ext cx="4000500" cy="287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20" name="Equation" r:id="rId3" imgW="1625600" imgH="1168400" progId="Equation.DSMT4">
                  <p:embed/>
                </p:oleObj>
              </mc:Choice>
              <mc:Fallback>
                <p:oleObj name="Equation" r:id="rId3" imgW="1625600" imgH="1168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276600"/>
                        <a:ext cx="4000500" cy="2878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3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3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3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3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3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3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3299" grpId="0" build="p" bldLvl="2" autoUpdateAnimBg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88BE2475-A45A-4B96-AE2F-249440753B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Liquidity Preference Theory</a:t>
            </a:r>
          </a:p>
        </p:txBody>
      </p:sp>
      <p:sp>
        <p:nvSpPr>
          <p:cNvPr id="131075" name="Rectangle 3">
            <a:extLst>
              <a:ext uri="{FF2B5EF4-FFF2-40B4-BE49-F238E27FC236}">
                <a16:creationId xmlns:a16="http://schemas.microsoft.com/office/drawing/2014/main" id="{2BE64955-D581-4C76-A918-DD20A212EBD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Proponents of the </a:t>
            </a:r>
            <a:r>
              <a:rPr lang="en-US" altLang="en-US" b="1" i="1"/>
              <a:t>liquidity preference theory</a:t>
            </a:r>
            <a:r>
              <a:rPr lang="en-US" altLang="en-US"/>
              <a:t> believe that, in general: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Investors prefer to invest short term rather than long term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Borrowers must entice lenders to lengthen their investment horizon by paying a premium for long-term money (the liquidity premium)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Under this theory, forward rates are higher than the expected interest rate in a year</a:t>
            </a:r>
          </a:p>
        </p:txBody>
      </p:sp>
      <p:sp>
        <p:nvSpPr>
          <p:cNvPr id="65540" name="Slide Number Placeholder 5">
            <a:extLst>
              <a:ext uri="{FF2B5EF4-FFF2-40B4-BE49-F238E27FC236}">
                <a16:creationId xmlns:a16="http://schemas.microsoft.com/office/drawing/2014/main" id="{222761EB-9214-45BA-9F58-D8E489958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E473962-DFEA-4D10-8570-5F19A6744A2F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61</a:t>
            </a:fld>
            <a:endParaRPr lang="en-US" altLang="en-US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31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31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31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31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75" grpId="0" build="p" bldLvl="2" autoUpdateAnimBg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>
            <a:extLst>
              <a:ext uri="{FF2B5EF4-FFF2-40B4-BE49-F238E27FC236}">
                <a16:creationId xmlns:a16="http://schemas.microsoft.com/office/drawing/2014/main" id="{4EBFF825-FC43-4A8F-9AFA-4AD05344C3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Inflation Premium Theory</a:t>
            </a:r>
          </a:p>
        </p:txBody>
      </p:sp>
      <p:sp>
        <p:nvSpPr>
          <p:cNvPr id="132099" name="Rectangle 3">
            <a:extLst>
              <a:ext uri="{FF2B5EF4-FFF2-40B4-BE49-F238E27FC236}">
                <a16:creationId xmlns:a16="http://schemas.microsoft.com/office/drawing/2014/main" id="{A6D90CFC-ACCA-4674-915A-DDCBE53C30F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</a:t>
            </a:r>
            <a:r>
              <a:rPr lang="en-US" altLang="en-US" b="1" i="1"/>
              <a:t>inflation premium theory</a:t>
            </a:r>
            <a:r>
              <a:rPr lang="en-US" altLang="en-US"/>
              <a:t> states that risk comes from the uncertainty associated with future inflation rates</a:t>
            </a:r>
          </a:p>
          <a:p>
            <a:pPr eaLnBrk="1" hangingPunct="1"/>
            <a:r>
              <a:rPr lang="en-US" altLang="en-US"/>
              <a:t>Investors who commit funds for long periods are bearing more purchasing power risk than short-term investors</a:t>
            </a:r>
          </a:p>
          <a:p>
            <a:pPr lvl="1" eaLnBrk="1" hangingPunct="1"/>
            <a:r>
              <a:rPr lang="en-US" altLang="en-US"/>
              <a:t>More inflation risk means longer-term investment will carry a higher yield</a:t>
            </a:r>
          </a:p>
        </p:txBody>
      </p:sp>
      <p:sp>
        <p:nvSpPr>
          <p:cNvPr id="66564" name="Slide Number Placeholder 5">
            <a:extLst>
              <a:ext uri="{FF2B5EF4-FFF2-40B4-BE49-F238E27FC236}">
                <a16:creationId xmlns:a16="http://schemas.microsoft.com/office/drawing/2014/main" id="{4B500469-09D1-4FB8-BE34-F5B96A987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9CB3B08-3916-4C8B-A722-7940AC087333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62</a:t>
            </a:fld>
            <a:endParaRPr lang="en-US" altLang="en-US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32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32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32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099" grpId="0" build="p" bldLvl="2" autoUpdateAnimBg="0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>
            <a:extLst>
              <a:ext uri="{FF2B5EF4-FFF2-40B4-BE49-F238E27FC236}">
                <a16:creationId xmlns:a16="http://schemas.microsoft.com/office/drawing/2014/main" id="{F700202A-1C43-4D25-8DD7-3F37F1E71F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Spot Rates</a:t>
            </a:r>
          </a:p>
        </p:txBody>
      </p:sp>
      <p:sp>
        <p:nvSpPr>
          <p:cNvPr id="133123" name="Rectangle 3">
            <a:extLst>
              <a:ext uri="{FF2B5EF4-FFF2-40B4-BE49-F238E27FC236}">
                <a16:creationId xmlns:a16="http://schemas.microsoft.com/office/drawing/2014/main" id="{A5DF0389-B975-4DD6-8D02-8AF39CEB329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b="1" i="1"/>
              <a:t>Spot rates</a:t>
            </a:r>
            <a:r>
              <a:rPr lang="en-US" altLang="en-US"/>
              <a:t>:</a:t>
            </a:r>
          </a:p>
          <a:p>
            <a:pPr lvl="1" eaLnBrk="1" hangingPunct="1"/>
            <a:r>
              <a:rPr lang="en-US" altLang="en-US"/>
              <a:t>Are the yields to maturity of a zero coupon security</a:t>
            </a:r>
          </a:p>
          <a:p>
            <a:pPr lvl="1" eaLnBrk="1" hangingPunct="1"/>
            <a:r>
              <a:rPr lang="en-US" altLang="en-US"/>
              <a:t>Are used by the market to value bonds</a:t>
            </a:r>
          </a:p>
          <a:p>
            <a:pPr lvl="2" eaLnBrk="1" hangingPunct="1"/>
            <a:r>
              <a:rPr lang="en-US" altLang="en-US"/>
              <a:t>The yield to maturity is calculated only after learning the bond price</a:t>
            </a:r>
          </a:p>
          <a:p>
            <a:pPr lvl="2" eaLnBrk="1" hangingPunct="1"/>
            <a:r>
              <a:rPr lang="en-US" altLang="en-US"/>
              <a:t>The yield to maturity is an average of the various spot rates over a security’s life</a:t>
            </a:r>
          </a:p>
          <a:p>
            <a:pPr lvl="1" eaLnBrk="1" hangingPunct="1"/>
            <a:endParaRPr lang="en-US" altLang="en-US"/>
          </a:p>
        </p:txBody>
      </p:sp>
      <p:sp>
        <p:nvSpPr>
          <p:cNvPr id="67588" name="Slide Number Placeholder 5">
            <a:extLst>
              <a:ext uri="{FF2B5EF4-FFF2-40B4-BE49-F238E27FC236}">
                <a16:creationId xmlns:a16="http://schemas.microsoft.com/office/drawing/2014/main" id="{9CB28006-AF2D-46BA-AAAC-7626FF4396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952EB82-094F-43A4-BDBE-652273BEFA03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63</a:t>
            </a:fld>
            <a:endParaRPr lang="en-US" altLang="en-US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33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33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33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33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33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23" grpId="0" build="p" bldLvl="2" autoUpdateAnimBg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1026">
            <a:extLst>
              <a:ext uri="{FF2B5EF4-FFF2-40B4-BE49-F238E27FC236}">
                <a16:creationId xmlns:a16="http://schemas.microsoft.com/office/drawing/2014/main" id="{E8749D2B-F8F5-47AD-B669-305B3A6CA2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Spot Rates (cont’d)</a:t>
            </a:r>
          </a:p>
        </p:txBody>
      </p:sp>
      <p:sp>
        <p:nvSpPr>
          <p:cNvPr id="68611" name="Slide Number Placeholder 5">
            <a:extLst>
              <a:ext uri="{FF2B5EF4-FFF2-40B4-BE49-F238E27FC236}">
                <a16:creationId xmlns:a16="http://schemas.microsoft.com/office/drawing/2014/main" id="{C1C57561-0B87-47FD-80D3-5B0AA9382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F9DAD0C-6C1B-4FA9-864A-00B8C6C59556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64</a:t>
            </a:fld>
            <a:endParaRPr lang="en-US" altLang="en-US" sz="1400"/>
          </a:p>
        </p:txBody>
      </p:sp>
      <p:sp>
        <p:nvSpPr>
          <p:cNvPr id="68612" name="Line 1028">
            <a:extLst>
              <a:ext uri="{FF2B5EF4-FFF2-40B4-BE49-F238E27FC236}">
                <a16:creationId xmlns:a16="http://schemas.microsoft.com/office/drawing/2014/main" id="{CB889707-72A5-41CF-8E7C-33875AEAC13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90800" y="2438400"/>
            <a:ext cx="0" cy="304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8613" name="Line 1029">
            <a:extLst>
              <a:ext uri="{FF2B5EF4-FFF2-40B4-BE49-F238E27FC236}">
                <a16:creationId xmlns:a16="http://schemas.microsoft.com/office/drawing/2014/main" id="{DAB7E152-6D7F-471C-9E24-F8844DBC7031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5486400"/>
            <a:ext cx="3886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84326" name="Line 1030">
            <a:extLst>
              <a:ext uri="{FF2B5EF4-FFF2-40B4-BE49-F238E27FC236}">
                <a16:creationId xmlns:a16="http://schemas.microsoft.com/office/drawing/2014/main" id="{E7236BE1-BB1A-4FB1-94CF-47C7DE8752B6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3886200"/>
            <a:ext cx="3505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84327" name="Arc 1031">
            <a:extLst>
              <a:ext uri="{FF2B5EF4-FFF2-40B4-BE49-F238E27FC236}">
                <a16:creationId xmlns:a16="http://schemas.microsoft.com/office/drawing/2014/main" id="{3239FA38-2D6D-4A94-9732-064A7461C5CE}"/>
              </a:ext>
            </a:extLst>
          </p:cNvPr>
          <p:cNvSpPr>
            <a:spLocks/>
          </p:cNvSpPr>
          <p:nvPr/>
        </p:nvSpPr>
        <p:spPr bwMode="auto">
          <a:xfrm flipH="1">
            <a:off x="2819400" y="3276600"/>
            <a:ext cx="2895600" cy="13716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50800">
            <a:solidFill>
              <a:schemeClr val="accent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616" name="Text Box 1032">
            <a:extLst>
              <a:ext uri="{FF2B5EF4-FFF2-40B4-BE49-F238E27FC236}">
                <a16:creationId xmlns:a16="http://schemas.microsoft.com/office/drawing/2014/main" id="{0826FE39-5830-4689-8084-45435E5CEA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2743200"/>
            <a:ext cx="2197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Spot Rate Curve</a:t>
            </a:r>
          </a:p>
        </p:txBody>
      </p:sp>
      <p:sp>
        <p:nvSpPr>
          <p:cNvPr id="68617" name="Text Box 1035">
            <a:extLst>
              <a:ext uri="{FF2B5EF4-FFF2-40B4-BE49-F238E27FC236}">
                <a16:creationId xmlns:a16="http://schemas.microsoft.com/office/drawing/2014/main" id="{92D71C61-4E9D-4F68-A93B-4F51C97E90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1325" y="3927475"/>
            <a:ext cx="2314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Yield to Maturity</a:t>
            </a:r>
          </a:p>
        </p:txBody>
      </p:sp>
      <p:sp>
        <p:nvSpPr>
          <p:cNvPr id="68618" name="Text Box 1036">
            <a:extLst>
              <a:ext uri="{FF2B5EF4-FFF2-40B4-BE49-F238E27FC236}">
                <a16:creationId xmlns:a16="http://schemas.microsoft.com/office/drawing/2014/main" id="{D42DA2CB-88F3-470B-8DDA-EC6F0B79BD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5562600"/>
            <a:ext cx="28209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i="1"/>
              <a:t>Time Until the Cash Flow</a:t>
            </a:r>
          </a:p>
        </p:txBody>
      </p:sp>
      <p:sp>
        <p:nvSpPr>
          <p:cNvPr id="68619" name="Text Box 1037">
            <a:extLst>
              <a:ext uri="{FF2B5EF4-FFF2-40B4-BE49-F238E27FC236}">
                <a16:creationId xmlns:a16="http://schemas.microsoft.com/office/drawing/2014/main" id="{E35069D2-67DD-4482-BEC7-8099CDCAFC4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1436688" y="3744912"/>
            <a:ext cx="14859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i="1"/>
              <a:t>Interest Rate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1026">
            <a:extLst>
              <a:ext uri="{FF2B5EF4-FFF2-40B4-BE49-F238E27FC236}">
                <a16:creationId xmlns:a16="http://schemas.microsoft.com/office/drawing/2014/main" id="{E782A737-45C2-4E04-8EB2-689EE09B3E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Spot Rates (cont’d)</a:t>
            </a:r>
          </a:p>
        </p:txBody>
      </p:sp>
      <p:sp>
        <p:nvSpPr>
          <p:cNvPr id="185347" name="Rectangle 1027">
            <a:extLst>
              <a:ext uri="{FF2B5EF4-FFF2-40B4-BE49-F238E27FC236}">
                <a16:creationId xmlns:a16="http://schemas.microsoft.com/office/drawing/2014/main" id="{10E665F9-8FEC-4CBA-A7BD-7D37CC51276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buFont typeface="Monotype Sorts" pitchFamily="2" charset="2"/>
              <a:buNone/>
            </a:pPr>
            <a:r>
              <a:rPr lang="en-US" altLang="en-US" sz="2800" b="1"/>
              <a:t>Example</a:t>
            </a:r>
          </a:p>
          <a:p>
            <a:pPr marL="0" indent="0" eaLnBrk="1" hangingPunct="1">
              <a:buFont typeface="Monotype Sorts" pitchFamily="2" charset="2"/>
              <a:buNone/>
            </a:pPr>
            <a:endParaRPr lang="en-US" altLang="en-US" sz="2400" b="1"/>
          </a:p>
          <a:p>
            <a:pPr marL="0" indent="0" eaLnBrk="1" hangingPunct="1">
              <a:buFont typeface="Monotype Sorts" pitchFamily="2" charset="2"/>
              <a:buNone/>
            </a:pPr>
            <a:r>
              <a:rPr lang="en-US" altLang="en-US" sz="2400" b="1"/>
              <a:t>A six-month T-bill currently has a yield of 3.00%. A one-year T-note with a 4.20% coupon sells for 102. </a:t>
            </a:r>
          </a:p>
          <a:p>
            <a:pPr marL="0" indent="0" eaLnBrk="1" hangingPunct="1">
              <a:buFont typeface="Monotype Sorts" pitchFamily="2" charset="2"/>
              <a:buNone/>
            </a:pPr>
            <a:endParaRPr lang="en-US" altLang="en-US" sz="2400" b="1"/>
          </a:p>
          <a:p>
            <a:pPr marL="0" indent="0" eaLnBrk="1" hangingPunct="1">
              <a:buFont typeface="Monotype Sorts" pitchFamily="2" charset="2"/>
              <a:buNone/>
            </a:pPr>
            <a:r>
              <a:rPr lang="en-US" altLang="en-US" sz="2400" b="1"/>
              <a:t>Use bootstrapping to find the spot rate six months from now.</a:t>
            </a:r>
          </a:p>
        </p:txBody>
      </p:sp>
      <p:sp>
        <p:nvSpPr>
          <p:cNvPr id="69636" name="Slide Number Placeholder 5">
            <a:extLst>
              <a:ext uri="{FF2B5EF4-FFF2-40B4-BE49-F238E27FC236}">
                <a16:creationId xmlns:a16="http://schemas.microsoft.com/office/drawing/2014/main" id="{45AC2956-C2DD-4FE4-A2E9-4B479FB69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FC29417-D89A-4464-ABC5-0AEF36FC2F79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65</a:t>
            </a:fld>
            <a:endParaRPr lang="en-US" altLang="en-US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5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5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5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5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5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5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47" grpId="0" build="p" bldLvl="2" autoUpdateAnimBg="0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1026">
            <a:extLst>
              <a:ext uri="{FF2B5EF4-FFF2-40B4-BE49-F238E27FC236}">
                <a16:creationId xmlns:a16="http://schemas.microsoft.com/office/drawing/2014/main" id="{6971040C-4EFA-4818-BAD4-E308AE9E33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Spot Rates (cont’d)</a:t>
            </a:r>
          </a:p>
        </p:txBody>
      </p:sp>
      <p:sp>
        <p:nvSpPr>
          <p:cNvPr id="186371" name="Rectangle 1027">
            <a:extLst>
              <a:ext uri="{FF2B5EF4-FFF2-40B4-BE49-F238E27FC236}">
                <a16:creationId xmlns:a16="http://schemas.microsoft.com/office/drawing/2014/main" id="{D2E8FD59-F1CC-45C8-8588-09F08F0C7D0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buFont typeface="Monotype Sorts" pitchFamily="2" charset="2"/>
              <a:buNone/>
            </a:pPr>
            <a:r>
              <a:rPr lang="en-US" altLang="en-US" sz="2800" b="1"/>
              <a:t>Example (cont’d)</a:t>
            </a:r>
          </a:p>
          <a:p>
            <a:pPr marL="0" indent="0" eaLnBrk="1" hangingPunct="1">
              <a:buFont typeface="Monotype Sorts" pitchFamily="2" charset="2"/>
              <a:buNone/>
            </a:pPr>
            <a:endParaRPr lang="en-US" altLang="en-US" sz="2400" b="1"/>
          </a:p>
          <a:p>
            <a:pPr marL="0" indent="0" eaLnBrk="1" hangingPunct="1">
              <a:buFont typeface="Monotype Sorts" pitchFamily="2" charset="2"/>
              <a:buNone/>
            </a:pPr>
            <a:r>
              <a:rPr lang="en-US" altLang="en-US" sz="2400" b="1" u="sng"/>
              <a:t>Solution:</a:t>
            </a:r>
            <a:r>
              <a:rPr lang="en-US" altLang="en-US" sz="2400" b="1"/>
              <a:t> Use the T-bill rate as the spot rate for the first six months in the valuation equation for the T-note:</a:t>
            </a:r>
          </a:p>
          <a:p>
            <a:pPr marL="0" indent="0" eaLnBrk="1" hangingPunct="1">
              <a:buFont typeface="Monotype Sorts" pitchFamily="2" charset="2"/>
              <a:buNone/>
            </a:pPr>
            <a:endParaRPr lang="en-US" altLang="en-US" sz="2400" b="1"/>
          </a:p>
        </p:txBody>
      </p:sp>
      <p:sp>
        <p:nvSpPr>
          <p:cNvPr id="70660" name="Slide Number Placeholder 5">
            <a:extLst>
              <a:ext uri="{FF2B5EF4-FFF2-40B4-BE49-F238E27FC236}">
                <a16:creationId xmlns:a16="http://schemas.microsoft.com/office/drawing/2014/main" id="{7CB8A846-0D09-4A57-8997-90F4E91FC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FDC2125-2ED7-4DB6-9C11-7D84BBA1B900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66</a:t>
            </a:fld>
            <a:endParaRPr lang="en-US" altLang="en-US" sz="1400"/>
          </a:p>
        </p:txBody>
      </p:sp>
      <p:graphicFrame>
        <p:nvGraphicFramePr>
          <p:cNvPr id="186372" name="Object 1028">
            <a:extLst>
              <a:ext uri="{FF2B5EF4-FFF2-40B4-BE49-F238E27FC236}">
                <a16:creationId xmlns:a16="http://schemas.microsoft.com/office/drawing/2014/main" id="{1B97556A-FF8B-4917-A1AE-F91E121BA81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3733800"/>
          <a:ext cx="4241800" cy="2573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64" name="Equation" r:id="rId3" imgW="2260600" imgH="1371600" progId="Equation.DSMT4">
                  <p:embed/>
                </p:oleObj>
              </mc:Choice>
              <mc:Fallback>
                <p:oleObj name="Equation" r:id="rId3" imgW="2260600" imgH="1371600" progId="Equation.DSMT4">
                  <p:embed/>
                  <p:pic>
                    <p:nvPicPr>
                      <p:cNvPr id="0" name="Object 10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733800"/>
                        <a:ext cx="4241800" cy="2573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6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6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6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6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6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6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6371" grpId="0" build="p" bldLvl="2" autoUpdateAnimBg="0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>
            <a:extLst>
              <a:ext uri="{FF2B5EF4-FFF2-40B4-BE49-F238E27FC236}">
                <a16:creationId xmlns:a16="http://schemas.microsoft.com/office/drawing/2014/main" id="{3ACBCF69-447F-446C-94A6-F6DA99AA83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The Conversion Feature</a:t>
            </a:r>
          </a:p>
        </p:txBody>
      </p:sp>
      <p:sp>
        <p:nvSpPr>
          <p:cNvPr id="134147" name="Rectangle 3">
            <a:extLst>
              <a:ext uri="{FF2B5EF4-FFF2-40B4-BE49-F238E27FC236}">
                <a16:creationId xmlns:a16="http://schemas.microsoft.com/office/drawing/2014/main" id="{4A2E4D94-3412-4A04-9DB4-8199A1CAE70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/>
              <a:t>Convertible bonds give their owners the right to exchange the bonds for a pre-specified amount or shares of stock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The </a:t>
            </a:r>
            <a:r>
              <a:rPr lang="en-US" altLang="en-US" sz="2800" b="1" i="1"/>
              <a:t>conversion ratio</a:t>
            </a:r>
            <a:r>
              <a:rPr lang="en-US" altLang="en-US" sz="2800"/>
              <a:t> measures the number of shares the bondholder receives when the bond is converted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The par value divided by the conversion ratio is the </a:t>
            </a:r>
            <a:r>
              <a:rPr lang="en-US" altLang="en-US" sz="2400" b="1" i="1"/>
              <a:t>conversion price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The current stock price multiplied by the conversion ratio is the </a:t>
            </a:r>
            <a:r>
              <a:rPr lang="en-US" altLang="en-US" sz="2400" b="1" i="1"/>
              <a:t>conversion value</a:t>
            </a:r>
          </a:p>
        </p:txBody>
      </p:sp>
      <p:sp>
        <p:nvSpPr>
          <p:cNvPr id="71684" name="Slide Number Placeholder 5">
            <a:extLst>
              <a:ext uri="{FF2B5EF4-FFF2-40B4-BE49-F238E27FC236}">
                <a16:creationId xmlns:a16="http://schemas.microsoft.com/office/drawing/2014/main" id="{D4CF6145-0999-41DC-B682-476E9B429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43A1E82-5CC7-450F-872C-539321DA7D29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67</a:t>
            </a:fld>
            <a:endParaRPr lang="en-US" altLang="en-US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34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34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34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34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47" grpId="0" build="p" bldLvl="2" autoUpdateAnimBg="0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>
            <a:extLst>
              <a:ext uri="{FF2B5EF4-FFF2-40B4-BE49-F238E27FC236}">
                <a16:creationId xmlns:a16="http://schemas.microsoft.com/office/drawing/2014/main" id="{D4594C44-35E7-4CD4-AB58-A9D675093E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The Conversion </a:t>
            </a:r>
            <a:br>
              <a:rPr lang="en-US" altLang="en-US" b="1"/>
            </a:br>
            <a:r>
              <a:rPr lang="en-US" altLang="en-US" b="1"/>
              <a:t>Feature (cont’d)</a:t>
            </a:r>
          </a:p>
        </p:txBody>
      </p:sp>
      <p:sp>
        <p:nvSpPr>
          <p:cNvPr id="187395" name="Rectangle 3">
            <a:extLst>
              <a:ext uri="{FF2B5EF4-FFF2-40B4-BE49-F238E27FC236}">
                <a16:creationId xmlns:a16="http://schemas.microsoft.com/office/drawing/2014/main" id="{E3C8A615-4B40-4C89-84B4-F447E5DE0DB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The market price of a bond can never be less than its conversion value</a:t>
            </a:r>
          </a:p>
          <a:p>
            <a:pPr eaLnBrk="1" hangingPunct="1"/>
            <a:r>
              <a:rPr lang="en-US" altLang="en-US" sz="2800"/>
              <a:t>The difference between the bond price and the conversion value is the </a:t>
            </a:r>
            <a:r>
              <a:rPr lang="en-US" altLang="en-US" sz="2800" b="1" i="1"/>
              <a:t>premium over conversion value</a:t>
            </a:r>
          </a:p>
          <a:p>
            <a:pPr lvl="1" eaLnBrk="1" hangingPunct="1"/>
            <a:r>
              <a:rPr lang="en-US" altLang="en-US" sz="2400"/>
              <a:t>Reflects the potential for future increases in the common stock price</a:t>
            </a:r>
          </a:p>
          <a:p>
            <a:pPr eaLnBrk="1" hangingPunct="1"/>
            <a:r>
              <a:rPr lang="en-US" altLang="en-US" sz="2800"/>
              <a:t>Mandatory convertibles convert automatically into common stock after three or four years</a:t>
            </a:r>
          </a:p>
        </p:txBody>
      </p:sp>
      <p:sp>
        <p:nvSpPr>
          <p:cNvPr id="72708" name="Slide Number Placeholder 5">
            <a:extLst>
              <a:ext uri="{FF2B5EF4-FFF2-40B4-BE49-F238E27FC236}">
                <a16:creationId xmlns:a16="http://schemas.microsoft.com/office/drawing/2014/main" id="{0BAA9D16-4660-4B6E-A7A8-1BBEF6201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1AF6EE5-4B55-4603-B0AD-88FDA8D8F9D6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68</a:t>
            </a:fld>
            <a:endParaRPr lang="en-US" altLang="en-US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87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87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87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87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395" grpId="0" build="p" bldLvl="2" autoUpdateAnimBg="0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>
              <a:ext uri="{FF2B5EF4-FFF2-40B4-BE49-F238E27FC236}">
                <a16:creationId xmlns:a16="http://schemas.microsoft.com/office/drawing/2014/main" id="{2AA1EEDF-8C9E-4D55-8119-4766022F2B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The Matter of Accrued Interest</a:t>
            </a:r>
          </a:p>
        </p:txBody>
      </p:sp>
      <p:sp>
        <p:nvSpPr>
          <p:cNvPr id="135171" name="Rectangle 3">
            <a:extLst>
              <a:ext uri="{FF2B5EF4-FFF2-40B4-BE49-F238E27FC236}">
                <a16:creationId xmlns:a16="http://schemas.microsoft.com/office/drawing/2014/main" id="{0643D6ED-3A39-4DE9-8A7E-679B721DB36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Bondholders earn interest each calendar day they hold a bond</a:t>
            </a:r>
          </a:p>
          <a:p>
            <a:pPr eaLnBrk="1" hangingPunct="1"/>
            <a:r>
              <a:rPr lang="en-US" altLang="en-US"/>
              <a:t>Firms mail interest payment checks only twice a year</a:t>
            </a:r>
          </a:p>
          <a:p>
            <a:pPr eaLnBrk="1" hangingPunct="1"/>
            <a:r>
              <a:rPr lang="en-US" altLang="en-US" b="1" i="1"/>
              <a:t>Accrued interest</a:t>
            </a:r>
            <a:r>
              <a:rPr lang="en-US" altLang="en-US"/>
              <a:t> refers to interest that has accumulated since the last interest payment date but which has not yet been paid</a:t>
            </a:r>
          </a:p>
        </p:txBody>
      </p:sp>
      <p:sp>
        <p:nvSpPr>
          <p:cNvPr id="73732" name="Slide Number Placeholder 5">
            <a:extLst>
              <a:ext uri="{FF2B5EF4-FFF2-40B4-BE49-F238E27FC236}">
                <a16:creationId xmlns:a16="http://schemas.microsoft.com/office/drawing/2014/main" id="{BA3832AF-0350-44A2-942F-13B28ABEE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49B6CA0-997B-4618-BD19-7579FF61C4AF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69</a:t>
            </a:fld>
            <a:endParaRPr lang="en-US" altLang="en-US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35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35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35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1" grpId="0" build="p" bldLvl="2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F88371EC-376F-4724-8BDD-CFFBD941E4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Pure Discount Bonds: Example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D000C8F3-51CA-40A2-B101-555F70B038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1143000"/>
            <a:ext cx="7772400" cy="1828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/>
              <a:t>Find the value of a 30-year zero-coupon bond with a $1,000 par value and a YTM of 6%.</a:t>
            </a:r>
          </a:p>
          <a:p>
            <a:pPr eaLnBrk="1" hangingPunct="1">
              <a:buFontTx/>
              <a:buNone/>
            </a:pPr>
            <a:endParaRPr lang="en-US" altLang="en-US"/>
          </a:p>
        </p:txBody>
      </p:sp>
      <p:graphicFrame>
        <p:nvGraphicFramePr>
          <p:cNvPr id="9220" name="Object 4">
            <a:extLst>
              <a:ext uri="{FF2B5EF4-FFF2-40B4-BE49-F238E27FC236}">
                <a16:creationId xmlns:a16="http://schemas.microsoft.com/office/drawing/2014/main" id="{CBE9FD0D-8001-4273-906B-3FD811CC29E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36725" y="5168900"/>
          <a:ext cx="6127750" cy="1154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4" name="Equation" r:id="rId3" imgW="2238254" imgH="400050" progId="Equation.3">
                  <p:embed/>
                </p:oleObj>
              </mc:Choice>
              <mc:Fallback>
                <p:oleObj name="Equation" r:id="rId3" imgW="2238254" imgH="40005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6725" y="5168900"/>
                        <a:ext cx="6127750" cy="1154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5">
            <a:extLst>
              <a:ext uri="{FF2B5EF4-FFF2-40B4-BE49-F238E27FC236}">
                <a16:creationId xmlns:a16="http://schemas.microsoft.com/office/drawing/2014/main" id="{F0863CAD-FD6C-482C-81BE-27EF432D4EB5}"/>
              </a:ext>
            </a:extLst>
          </p:cNvPr>
          <p:cNvGrpSpPr>
            <a:grpSpLocks/>
          </p:cNvGrpSpPr>
          <p:nvPr/>
        </p:nvGrpSpPr>
        <p:grpSpPr bwMode="auto">
          <a:xfrm>
            <a:off x="1144588" y="3048000"/>
            <a:ext cx="7332662" cy="1425575"/>
            <a:chOff x="721" y="1920"/>
            <a:chExt cx="4619" cy="898"/>
          </a:xfrm>
        </p:grpSpPr>
        <p:grpSp>
          <p:nvGrpSpPr>
            <p:cNvPr id="10246" name="Group 6">
              <a:extLst>
                <a:ext uri="{FF2B5EF4-FFF2-40B4-BE49-F238E27FC236}">
                  <a16:creationId xmlns:a16="http://schemas.microsoft.com/office/drawing/2014/main" id="{8C8BCFCA-9AC3-4EAE-AACC-75C541470E6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24" y="2196"/>
              <a:ext cx="116" cy="288"/>
              <a:chOff x="-261878" y="902"/>
              <a:chExt cx="534412" cy="17242"/>
            </a:xfrm>
          </p:grpSpPr>
          <p:sp>
            <p:nvSpPr>
              <p:cNvPr id="10264" name="Text Box 7">
                <a:extLst>
                  <a:ext uri="{FF2B5EF4-FFF2-40B4-BE49-F238E27FC236}">
                    <a16:creationId xmlns:a16="http://schemas.microsoft.com/office/drawing/2014/main" id="{FEE81E85-A8A1-4997-9C07-7157B4F7AF7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-261878" y="902"/>
                <a:ext cx="534412" cy="172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endParaRPr lang="en-US" altLang="en-US" sz="2400">
                  <a:latin typeface="Book Antiqua" panose="02040602050305030304" pitchFamily="18" charset="0"/>
                </a:endParaRPr>
              </a:p>
            </p:txBody>
          </p:sp>
          <p:sp>
            <p:nvSpPr>
              <p:cNvPr id="10265" name="Line 8">
                <a:extLst>
                  <a:ext uri="{FF2B5EF4-FFF2-40B4-BE49-F238E27FC236}">
                    <a16:creationId xmlns:a16="http://schemas.microsoft.com/office/drawing/2014/main" id="{EFEC690C-0170-4DD2-B4CD-BE8A3AC88AF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16" y="2393"/>
                <a:ext cx="196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6" name="Line 9">
                <a:extLst>
                  <a:ext uri="{FF2B5EF4-FFF2-40B4-BE49-F238E27FC236}">
                    <a16:creationId xmlns:a16="http://schemas.microsoft.com/office/drawing/2014/main" id="{090009FB-56DE-40C3-B59A-669D6A12D1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12" y="2393"/>
                <a:ext cx="168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aphicFrame>
            <p:nvGraphicFramePr>
              <p:cNvPr id="10267" name="Object 10">
                <a:extLst>
                  <a:ext uri="{FF2B5EF4-FFF2-40B4-BE49-F238E27FC236}">
                    <a16:creationId xmlns:a16="http://schemas.microsoft.com/office/drawing/2014/main" id="{93852A37-BC22-4D16-8216-71CB2E58E337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2928" y="2337"/>
              <a:ext cx="260" cy="11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325" name="Equation" r:id="rId5" imgW="152255" imgH="47641" progId="Equation.3">
                      <p:embed/>
                    </p:oleObj>
                  </mc:Choice>
                  <mc:Fallback>
                    <p:oleObj name="Equation" r:id="rId5" imgW="152255" imgH="47641" progId="Equation.3">
                      <p:embed/>
                      <p:pic>
                        <p:nvPicPr>
                          <p:cNvPr id="0" name="Object 10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28" y="2337"/>
                            <a:ext cx="260" cy="111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0268" name="Line 11">
                <a:extLst>
                  <a:ext uri="{FF2B5EF4-FFF2-40B4-BE49-F238E27FC236}">
                    <a16:creationId xmlns:a16="http://schemas.microsoft.com/office/drawing/2014/main" id="{975D4D83-4F86-4811-8617-569FBF7E18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16" y="2256"/>
                <a:ext cx="0" cy="28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aphicFrame>
            <p:nvGraphicFramePr>
              <p:cNvPr id="10269" name="Object 12">
                <a:extLst>
                  <a:ext uri="{FF2B5EF4-FFF2-40B4-BE49-F238E27FC236}">
                    <a16:creationId xmlns:a16="http://schemas.microsoft.com/office/drawing/2014/main" id="{A6347C3B-B9C9-4455-8552-68CDF0E650D8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721" y="2618"/>
              <a:ext cx="142" cy="2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326" name="Equation" r:id="rId7" imgW="95202" imgH="152384" progId="Equation.3">
                      <p:embed/>
                    </p:oleObj>
                  </mc:Choice>
                  <mc:Fallback>
                    <p:oleObj name="Equation" r:id="rId7" imgW="95202" imgH="152384" progId="Equation.3">
                      <p:embed/>
                      <p:pic>
                        <p:nvPicPr>
                          <p:cNvPr id="0" name="Object 1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721" y="2618"/>
                            <a:ext cx="142" cy="2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0270" name="Object 13">
                <a:extLst>
                  <a:ext uri="{FF2B5EF4-FFF2-40B4-BE49-F238E27FC236}">
                    <a16:creationId xmlns:a16="http://schemas.microsoft.com/office/drawing/2014/main" id="{1B193F41-E8DA-4D41-AAA4-DD6CFA05E014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1403" y="1929"/>
              <a:ext cx="279" cy="26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327" name="Equation" r:id="rId9" imgW="162046" imgH="152384" progId="Equation.3">
                      <p:embed/>
                    </p:oleObj>
                  </mc:Choice>
                  <mc:Fallback>
                    <p:oleObj name="Equation" r:id="rId9" imgW="162046" imgH="152384" progId="Equation.3">
                      <p:embed/>
                      <p:pic>
                        <p:nvPicPr>
                          <p:cNvPr id="0" name="Object 1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403" y="1929"/>
                            <a:ext cx="279" cy="26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0271" name="Line 14">
                <a:extLst>
                  <a:ext uri="{FF2B5EF4-FFF2-40B4-BE49-F238E27FC236}">
                    <a16:creationId xmlns:a16="http://schemas.microsoft.com/office/drawing/2014/main" id="{28A58F0C-706D-43A2-AC86-22423A154E2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42" y="2256"/>
                <a:ext cx="0" cy="28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aphicFrame>
            <p:nvGraphicFramePr>
              <p:cNvPr id="10272" name="Object 15">
                <a:extLst>
                  <a:ext uri="{FF2B5EF4-FFF2-40B4-BE49-F238E27FC236}">
                    <a16:creationId xmlns:a16="http://schemas.microsoft.com/office/drawing/2014/main" id="{A61D7077-CCCA-4DE1-9E75-37E5F665FF8F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1493" y="2625"/>
              <a:ext cx="100" cy="18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328" name="Equation" r:id="rId11" imgW="57054" imgH="133463" progId="Equation.3">
                      <p:embed/>
                    </p:oleObj>
                  </mc:Choice>
                  <mc:Fallback>
                    <p:oleObj name="Equation" r:id="rId11" imgW="57054" imgH="133463" progId="Equation.3">
                      <p:embed/>
                      <p:pic>
                        <p:nvPicPr>
                          <p:cNvPr id="0" name="Object 15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2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493" y="2625"/>
                            <a:ext cx="100" cy="18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0273" name="Object 16">
                <a:extLst>
                  <a:ext uri="{FF2B5EF4-FFF2-40B4-BE49-F238E27FC236}">
                    <a16:creationId xmlns:a16="http://schemas.microsoft.com/office/drawing/2014/main" id="{665A708F-15B6-4A4B-8E2B-9BA27120EC4E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2380" y="1922"/>
              <a:ext cx="280" cy="259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329" name="Equation" r:id="rId13" imgW="162046" imgH="152384" progId="Equation.3">
                      <p:embed/>
                    </p:oleObj>
                  </mc:Choice>
                  <mc:Fallback>
                    <p:oleObj name="Equation" r:id="rId13" imgW="162046" imgH="152384" progId="Equation.3">
                      <p:embed/>
                      <p:pic>
                        <p:nvPicPr>
                          <p:cNvPr id="0" name="Object 16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380" y="1922"/>
                            <a:ext cx="280" cy="259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0274" name="Line 17">
                <a:extLst>
                  <a:ext uri="{FF2B5EF4-FFF2-40B4-BE49-F238E27FC236}">
                    <a16:creationId xmlns:a16="http://schemas.microsoft.com/office/drawing/2014/main" id="{670E8F12-7454-48DE-BA0D-E84DEE2D62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20" y="2256"/>
                <a:ext cx="0" cy="28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aphicFrame>
            <p:nvGraphicFramePr>
              <p:cNvPr id="10275" name="Object 18">
                <a:extLst>
                  <a:ext uri="{FF2B5EF4-FFF2-40B4-BE49-F238E27FC236}">
                    <a16:creationId xmlns:a16="http://schemas.microsoft.com/office/drawing/2014/main" id="{4AB4B4B7-D4DB-4664-AED3-C4D74FB101F7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2445" y="2614"/>
              <a:ext cx="150" cy="19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330" name="Equation" r:id="rId15" imgW="95202" imgH="133463" progId="Equation.3">
                      <p:embed/>
                    </p:oleObj>
                  </mc:Choice>
                  <mc:Fallback>
                    <p:oleObj name="Equation" r:id="rId15" imgW="95202" imgH="133463" progId="Equation.3">
                      <p:embed/>
                      <p:pic>
                        <p:nvPicPr>
                          <p:cNvPr id="0" name="Object 1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445" y="2614"/>
                            <a:ext cx="150" cy="19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0276" name="Object 19">
                <a:extLst>
                  <a:ext uri="{FF2B5EF4-FFF2-40B4-BE49-F238E27FC236}">
                    <a16:creationId xmlns:a16="http://schemas.microsoft.com/office/drawing/2014/main" id="{A816939A-B268-4B5C-96D6-C3C6B59603FE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3598" y="1920"/>
              <a:ext cx="279" cy="26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331" name="Equation" r:id="rId17" imgW="162046" imgH="152384" progId="Equation.3">
                      <p:embed/>
                    </p:oleObj>
                  </mc:Choice>
                  <mc:Fallback>
                    <p:oleObj name="Equation" r:id="rId17" imgW="162046" imgH="152384" progId="Equation.3">
                      <p:embed/>
                      <p:pic>
                        <p:nvPicPr>
                          <p:cNvPr id="0" name="Object 19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598" y="1920"/>
                            <a:ext cx="279" cy="26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0277" name="Line 20">
                <a:extLst>
                  <a:ext uri="{FF2B5EF4-FFF2-40B4-BE49-F238E27FC236}">
                    <a16:creationId xmlns:a16="http://schemas.microsoft.com/office/drawing/2014/main" id="{1CD0147C-CF82-42D0-82F2-808703CC87A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38" y="2256"/>
                <a:ext cx="0" cy="28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aphicFrame>
            <p:nvGraphicFramePr>
              <p:cNvPr id="10278" name="Object 21">
                <a:extLst>
                  <a:ext uri="{FF2B5EF4-FFF2-40B4-BE49-F238E27FC236}">
                    <a16:creationId xmlns:a16="http://schemas.microsoft.com/office/drawing/2014/main" id="{16B773C1-47EE-42BF-939E-0D373A0E9814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3559" y="2625"/>
              <a:ext cx="357" cy="18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332" name="Equation" r:id="rId19" imgW="171498" imgH="152384" progId="Equation.3">
                      <p:embed/>
                    </p:oleObj>
                  </mc:Choice>
                  <mc:Fallback>
                    <p:oleObj name="Equation" r:id="rId19" imgW="171498" imgH="152384" progId="Equation.3">
                      <p:embed/>
                      <p:pic>
                        <p:nvPicPr>
                          <p:cNvPr id="0" name="Object 21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559" y="2625"/>
                            <a:ext cx="357" cy="18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0279" name="Object 22">
                <a:extLst>
                  <a:ext uri="{FF2B5EF4-FFF2-40B4-BE49-F238E27FC236}">
                    <a16:creationId xmlns:a16="http://schemas.microsoft.com/office/drawing/2014/main" id="{3EE8AEA8-A201-470B-BA3D-4D5BD44F3B47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4822" y="1950"/>
              <a:ext cx="354" cy="259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333" name="Equation" r:id="rId21" imgW="418955" imgH="171305" progId="Equation.3">
                      <p:embed/>
                    </p:oleObj>
                  </mc:Choice>
                  <mc:Fallback>
                    <p:oleObj name="Equation" r:id="rId21" imgW="418955" imgH="171305" progId="Equation.3">
                      <p:embed/>
                      <p:pic>
                        <p:nvPicPr>
                          <p:cNvPr id="0" name="Object 2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2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822" y="1950"/>
                            <a:ext cx="354" cy="259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0280" name="Line 23">
                <a:extLst>
                  <a:ext uri="{FF2B5EF4-FFF2-40B4-BE49-F238E27FC236}">
                    <a16:creationId xmlns:a16="http://schemas.microsoft.com/office/drawing/2014/main" id="{BC2A6B5E-D373-4A35-BB49-391C6376D82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92" y="2256"/>
                <a:ext cx="0" cy="28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aphicFrame>
            <p:nvGraphicFramePr>
              <p:cNvPr id="10281" name="Object 24">
                <a:extLst>
                  <a:ext uri="{FF2B5EF4-FFF2-40B4-BE49-F238E27FC236}">
                    <a16:creationId xmlns:a16="http://schemas.microsoft.com/office/drawing/2014/main" id="{8A72F262-96DC-4C4D-B3B3-A11FEE56C500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4909" y="2614"/>
              <a:ext cx="166" cy="19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334" name="Equation" r:id="rId23" imgW="162046" imgH="152384" progId="Equation.3">
                      <p:embed/>
                    </p:oleObj>
                  </mc:Choice>
                  <mc:Fallback>
                    <p:oleObj name="Equation" r:id="rId23" imgW="162046" imgH="152384" progId="Equation.3">
                      <p:embed/>
                      <p:pic>
                        <p:nvPicPr>
                          <p:cNvPr id="0" name="Object 2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909" y="2614"/>
                            <a:ext cx="166" cy="19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10247" name="Line 25">
              <a:extLst>
                <a:ext uri="{FF2B5EF4-FFF2-40B4-BE49-F238E27FC236}">
                  <a16:creationId xmlns:a16="http://schemas.microsoft.com/office/drawing/2014/main" id="{D8C9BC48-5AB9-4C42-B9A7-720B89A02E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2393"/>
              <a:ext cx="196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48" name="Line 26">
              <a:extLst>
                <a:ext uri="{FF2B5EF4-FFF2-40B4-BE49-F238E27FC236}">
                  <a16:creationId xmlns:a16="http://schemas.microsoft.com/office/drawing/2014/main" id="{C3A9AB3F-8068-456D-A72A-5A44D497BC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12" y="2393"/>
              <a:ext cx="16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10249" name="Object 27">
              <a:extLst>
                <a:ext uri="{FF2B5EF4-FFF2-40B4-BE49-F238E27FC236}">
                  <a16:creationId xmlns:a16="http://schemas.microsoft.com/office/drawing/2014/main" id="{E5EAB89D-D8A8-4951-A6F2-17480E19507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928" y="2337"/>
            <a:ext cx="260" cy="1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35" name="Equation" r:id="rId25" imgW="152255" imgH="47641" progId="Equation.3">
                    <p:embed/>
                  </p:oleObj>
                </mc:Choice>
                <mc:Fallback>
                  <p:oleObj name="Equation" r:id="rId25" imgW="152255" imgH="47641" progId="Equation.3">
                    <p:embed/>
                    <p:pic>
                      <p:nvPicPr>
                        <p:cNvPr id="0" name="Object 2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28" y="2337"/>
                          <a:ext cx="260" cy="11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250" name="Line 28">
              <a:extLst>
                <a:ext uri="{FF2B5EF4-FFF2-40B4-BE49-F238E27FC236}">
                  <a16:creationId xmlns:a16="http://schemas.microsoft.com/office/drawing/2014/main" id="{E8691CD1-AEF9-408E-935C-FD627B0EC3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2256"/>
              <a:ext cx="0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10251" name="Object 29">
              <a:extLst>
                <a:ext uri="{FF2B5EF4-FFF2-40B4-BE49-F238E27FC236}">
                  <a16:creationId xmlns:a16="http://schemas.microsoft.com/office/drawing/2014/main" id="{B5821CC1-3DF4-4331-A8FF-5B35268717C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721" y="2618"/>
            <a:ext cx="142" cy="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36" name="Equation" r:id="rId27" imgW="95202" imgH="152384" progId="Equation.3">
                    <p:embed/>
                  </p:oleObj>
                </mc:Choice>
                <mc:Fallback>
                  <p:oleObj name="Equation" r:id="rId27" imgW="95202" imgH="152384" progId="Equation.3">
                    <p:embed/>
                    <p:pic>
                      <p:nvPicPr>
                        <p:cNvPr id="0" name="Object 2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21" y="2618"/>
                          <a:ext cx="142" cy="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52" name="Object 30">
              <a:extLst>
                <a:ext uri="{FF2B5EF4-FFF2-40B4-BE49-F238E27FC236}">
                  <a16:creationId xmlns:a16="http://schemas.microsoft.com/office/drawing/2014/main" id="{A5F4AC66-3464-4817-96AC-225A1594573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403" y="1929"/>
            <a:ext cx="279" cy="2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37" name="Equation" r:id="rId29" imgW="162046" imgH="152384" progId="Equation.3">
                    <p:embed/>
                  </p:oleObj>
                </mc:Choice>
                <mc:Fallback>
                  <p:oleObj name="Equation" r:id="rId29" imgW="162046" imgH="152384" progId="Equation.3">
                    <p:embed/>
                    <p:pic>
                      <p:nvPicPr>
                        <p:cNvPr id="0" name="Object 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03" y="1929"/>
                          <a:ext cx="279" cy="26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253" name="Line 31">
              <a:extLst>
                <a:ext uri="{FF2B5EF4-FFF2-40B4-BE49-F238E27FC236}">
                  <a16:creationId xmlns:a16="http://schemas.microsoft.com/office/drawing/2014/main" id="{C0229554-801B-4F84-AB90-A314B6DD9D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42" y="2256"/>
              <a:ext cx="0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10254" name="Object 32">
              <a:extLst>
                <a:ext uri="{FF2B5EF4-FFF2-40B4-BE49-F238E27FC236}">
                  <a16:creationId xmlns:a16="http://schemas.microsoft.com/office/drawing/2014/main" id="{234FCB01-D42F-42A1-B24C-F6C61BF8D34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493" y="2625"/>
            <a:ext cx="100" cy="18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38" name="Equation" r:id="rId31" imgW="57054" imgH="133463" progId="Equation.3">
                    <p:embed/>
                  </p:oleObj>
                </mc:Choice>
                <mc:Fallback>
                  <p:oleObj name="Equation" r:id="rId31" imgW="57054" imgH="133463" progId="Equation.3">
                    <p:embed/>
                    <p:pic>
                      <p:nvPicPr>
                        <p:cNvPr id="0" name="Object 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93" y="2625"/>
                          <a:ext cx="100" cy="18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55" name="Object 33">
              <a:extLst>
                <a:ext uri="{FF2B5EF4-FFF2-40B4-BE49-F238E27FC236}">
                  <a16:creationId xmlns:a16="http://schemas.microsoft.com/office/drawing/2014/main" id="{FDCF3DFA-58F2-4510-AF60-AB9AC65D8483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380" y="1922"/>
            <a:ext cx="280" cy="25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39" name="Equation" r:id="rId33" imgW="162046" imgH="152384" progId="Equation.3">
                    <p:embed/>
                  </p:oleObj>
                </mc:Choice>
                <mc:Fallback>
                  <p:oleObj name="Equation" r:id="rId33" imgW="162046" imgH="152384" progId="Equation.3">
                    <p:embed/>
                    <p:pic>
                      <p:nvPicPr>
                        <p:cNvPr id="0" name="Object 3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80" y="1922"/>
                          <a:ext cx="280" cy="25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256" name="Line 34">
              <a:extLst>
                <a:ext uri="{FF2B5EF4-FFF2-40B4-BE49-F238E27FC236}">
                  <a16:creationId xmlns:a16="http://schemas.microsoft.com/office/drawing/2014/main" id="{2C04E20A-9A8F-439B-B4E0-ADAEBF1D7B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20" y="2256"/>
              <a:ext cx="0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10257" name="Object 35">
              <a:extLst>
                <a:ext uri="{FF2B5EF4-FFF2-40B4-BE49-F238E27FC236}">
                  <a16:creationId xmlns:a16="http://schemas.microsoft.com/office/drawing/2014/main" id="{24F8E03B-0277-4A96-977E-AB055B8B63F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445" y="2614"/>
            <a:ext cx="150" cy="1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40" name="Equation" r:id="rId35" imgW="95202" imgH="133463" progId="Equation.3">
                    <p:embed/>
                  </p:oleObj>
                </mc:Choice>
                <mc:Fallback>
                  <p:oleObj name="Equation" r:id="rId35" imgW="95202" imgH="133463" progId="Equation.3">
                    <p:embed/>
                    <p:pic>
                      <p:nvPicPr>
                        <p:cNvPr id="0" name="Object 3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45" y="2614"/>
                          <a:ext cx="150" cy="19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58" name="Object 36">
              <a:extLst>
                <a:ext uri="{FF2B5EF4-FFF2-40B4-BE49-F238E27FC236}">
                  <a16:creationId xmlns:a16="http://schemas.microsoft.com/office/drawing/2014/main" id="{3EAAA256-F73D-42B5-9F56-EA0B475C323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598" y="1920"/>
            <a:ext cx="279" cy="2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41" name="Equation" r:id="rId37" imgW="162046" imgH="152384" progId="Equation.3">
                    <p:embed/>
                  </p:oleObj>
                </mc:Choice>
                <mc:Fallback>
                  <p:oleObj name="Equation" r:id="rId37" imgW="162046" imgH="152384" progId="Equation.3">
                    <p:embed/>
                    <p:pic>
                      <p:nvPicPr>
                        <p:cNvPr id="0" name="Object 3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98" y="1920"/>
                          <a:ext cx="279" cy="26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259" name="Line 37">
              <a:extLst>
                <a:ext uri="{FF2B5EF4-FFF2-40B4-BE49-F238E27FC236}">
                  <a16:creationId xmlns:a16="http://schemas.microsoft.com/office/drawing/2014/main" id="{F999DA88-34BD-4E34-BC7B-C1B9CED2BA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38" y="2256"/>
              <a:ext cx="0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10260" name="Object 38">
              <a:extLst>
                <a:ext uri="{FF2B5EF4-FFF2-40B4-BE49-F238E27FC236}">
                  <a16:creationId xmlns:a16="http://schemas.microsoft.com/office/drawing/2014/main" id="{29608A6F-6EB9-4BD1-B70A-D213CC9A393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623" y="2618"/>
            <a:ext cx="228" cy="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42" name="Equation" r:id="rId39" imgW="171498" imgH="152384" progId="Equation.3">
                    <p:embed/>
                  </p:oleObj>
                </mc:Choice>
                <mc:Fallback>
                  <p:oleObj name="Equation" r:id="rId39" imgW="171498" imgH="152384" progId="Equation.3">
                    <p:embed/>
                    <p:pic>
                      <p:nvPicPr>
                        <p:cNvPr id="0" name="Object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23" y="2618"/>
                          <a:ext cx="228" cy="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61" name="Object 39">
              <a:extLst>
                <a:ext uri="{FF2B5EF4-FFF2-40B4-BE49-F238E27FC236}">
                  <a16:creationId xmlns:a16="http://schemas.microsoft.com/office/drawing/2014/main" id="{BF40EEA0-151F-4F87-A51E-69CF5988B02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673" y="1932"/>
            <a:ext cx="652" cy="2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43" name="Equation" r:id="rId41" imgW="418955" imgH="171305" progId="Equation.3">
                    <p:embed/>
                  </p:oleObj>
                </mc:Choice>
                <mc:Fallback>
                  <p:oleObj name="Equation" r:id="rId41" imgW="418955" imgH="171305" progId="Equation.3">
                    <p:embed/>
                    <p:pic>
                      <p:nvPicPr>
                        <p:cNvPr id="0" name="Object 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73" y="1932"/>
                          <a:ext cx="652" cy="29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262" name="Line 40">
              <a:extLst>
                <a:ext uri="{FF2B5EF4-FFF2-40B4-BE49-F238E27FC236}">
                  <a16:creationId xmlns:a16="http://schemas.microsoft.com/office/drawing/2014/main" id="{8A446D18-0BFA-49A2-A9CC-E4B1349A7D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92" y="2256"/>
              <a:ext cx="0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10263" name="Object 41">
              <a:extLst>
                <a:ext uri="{FF2B5EF4-FFF2-40B4-BE49-F238E27FC236}">
                  <a16:creationId xmlns:a16="http://schemas.microsoft.com/office/drawing/2014/main" id="{23F5E3EF-79A5-4AAA-B550-430F2AC6DF9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879" y="2607"/>
            <a:ext cx="226" cy="2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44" name="Equation" r:id="rId43" imgW="162046" imgH="152384" progId="Equation.3">
                    <p:embed/>
                  </p:oleObj>
                </mc:Choice>
                <mc:Fallback>
                  <p:oleObj name="Equation" r:id="rId43" imgW="162046" imgH="152384" progId="Equation.3">
                    <p:embed/>
                    <p:pic>
                      <p:nvPicPr>
                        <p:cNvPr id="0" name="Object 4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79" y="2607"/>
                          <a:ext cx="226" cy="21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1026">
            <a:extLst>
              <a:ext uri="{FF2B5EF4-FFF2-40B4-BE49-F238E27FC236}">
                <a16:creationId xmlns:a16="http://schemas.microsoft.com/office/drawing/2014/main" id="{181E731C-F49F-46EA-BB43-67FA91F4C0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The Matter of </a:t>
            </a:r>
            <a:br>
              <a:rPr lang="en-US" altLang="en-US" b="1"/>
            </a:br>
            <a:r>
              <a:rPr lang="en-US" altLang="en-US" b="1"/>
              <a:t>Accrued Interest (cont’d)</a:t>
            </a:r>
          </a:p>
        </p:txBody>
      </p:sp>
      <p:sp>
        <p:nvSpPr>
          <p:cNvPr id="188419" name="Rectangle 1027">
            <a:extLst>
              <a:ext uri="{FF2B5EF4-FFF2-40B4-BE49-F238E27FC236}">
                <a16:creationId xmlns:a16="http://schemas.microsoft.com/office/drawing/2014/main" id="{FF7BA115-4944-4264-A647-D76A10C8C14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At the end of a payment period, the issuer sends one check for the entire interest to the current bondholder</a:t>
            </a:r>
          </a:p>
          <a:p>
            <a:pPr lvl="1" eaLnBrk="1" hangingPunct="1"/>
            <a:r>
              <a:rPr lang="en-US" altLang="en-US"/>
              <a:t>The bond buyer pays the accrued interest to the seller</a:t>
            </a:r>
          </a:p>
          <a:p>
            <a:pPr lvl="1" eaLnBrk="1" hangingPunct="1"/>
            <a:endParaRPr lang="en-US" altLang="en-US"/>
          </a:p>
          <a:p>
            <a:pPr lvl="1" eaLnBrk="1" hangingPunct="1"/>
            <a:r>
              <a:rPr lang="en-US" altLang="en-US"/>
              <a:t>The bond sells receives accrued interest from the bond buyer</a:t>
            </a:r>
          </a:p>
          <a:p>
            <a:pPr eaLnBrk="1" hangingPunct="1"/>
            <a:endParaRPr lang="en-US" altLang="en-US"/>
          </a:p>
        </p:txBody>
      </p:sp>
      <p:sp>
        <p:nvSpPr>
          <p:cNvPr id="74756" name="Slide Number Placeholder 5">
            <a:extLst>
              <a:ext uri="{FF2B5EF4-FFF2-40B4-BE49-F238E27FC236}">
                <a16:creationId xmlns:a16="http://schemas.microsoft.com/office/drawing/2014/main" id="{5F4A78CD-BFB3-41C6-ABCD-DDA103549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3A49EA7-3B7C-4989-9D78-70BB6DD43A45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70</a:t>
            </a:fld>
            <a:endParaRPr lang="en-US" altLang="en-US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88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88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88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419" grpId="0" build="p" bldLvl="2" autoUpdateAnimBg="0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>
            <a:extLst>
              <a:ext uri="{FF2B5EF4-FFF2-40B4-BE49-F238E27FC236}">
                <a16:creationId xmlns:a16="http://schemas.microsoft.com/office/drawing/2014/main" id="{A0877DB5-EC0F-4B72-87B6-B27DC0DCDA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The Matter of </a:t>
            </a:r>
            <a:br>
              <a:rPr lang="en-US" altLang="en-US" b="1"/>
            </a:br>
            <a:r>
              <a:rPr lang="en-US" altLang="en-US" b="1"/>
              <a:t>Accrued Interest (cont’d)</a:t>
            </a:r>
          </a:p>
        </p:txBody>
      </p:sp>
      <p:sp>
        <p:nvSpPr>
          <p:cNvPr id="189443" name="Rectangle 3">
            <a:extLst>
              <a:ext uri="{FF2B5EF4-FFF2-40B4-BE49-F238E27FC236}">
                <a16:creationId xmlns:a16="http://schemas.microsoft.com/office/drawing/2014/main" id="{BDE4EA4C-4490-4446-B618-01E4E81F641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buFont typeface="Monotype Sorts" pitchFamily="2" charset="2"/>
              <a:buNone/>
            </a:pPr>
            <a:r>
              <a:rPr lang="en-US" altLang="en-US" sz="2800" b="1"/>
              <a:t>Example</a:t>
            </a:r>
          </a:p>
          <a:p>
            <a:pPr marL="0" indent="0" eaLnBrk="1" hangingPunct="1">
              <a:buFont typeface="Monotype Sorts" pitchFamily="2" charset="2"/>
              <a:buNone/>
            </a:pPr>
            <a:endParaRPr lang="en-US" altLang="en-US" sz="2400" b="1"/>
          </a:p>
          <a:p>
            <a:pPr marL="0" indent="0" eaLnBrk="1" hangingPunct="1">
              <a:buFont typeface="Monotype Sorts" pitchFamily="2" charset="2"/>
              <a:buNone/>
            </a:pPr>
            <a:r>
              <a:rPr lang="en-US" altLang="en-US" sz="2400" b="1"/>
              <a:t>A bond with an 8% coupon rate pays interest on June 1 and December 1. The bond currently sells for $920. </a:t>
            </a:r>
          </a:p>
          <a:p>
            <a:pPr marL="0" indent="0" eaLnBrk="1" hangingPunct="1">
              <a:buFont typeface="Monotype Sorts" pitchFamily="2" charset="2"/>
              <a:buNone/>
            </a:pPr>
            <a:endParaRPr lang="en-US" altLang="en-US" sz="2400" b="1"/>
          </a:p>
          <a:p>
            <a:pPr marL="0" indent="0" eaLnBrk="1" hangingPunct="1">
              <a:buFont typeface="Monotype Sorts" pitchFamily="2" charset="2"/>
              <a:buNone/>
            </a:pPr>
            <a:r>
              <a:rPr lang="en-US" altLang="en-US" sz="2400" b="1"/>
              <a:t>What is the total purchase price, including accrued interest, that the buyer of the bond must pay if he purchases the bond on August 10?</a:t>
            </a:r>
          </a:p>
        </p:txBody>
      </p:sp>
      <p:sp>
        <p:nvSpPr>
          <p:cNvPr id="75780" name="Slide Number Placeholder 5">
            <a:extLst>
              <a:ext uri="{FF2B5EF4-FFF2-40B4-BE49-F238E27FC236}">
                <a16:creationId xmlns:a16="http://schemas.microsoft.com/office/drawing/2014/main" id="{B9CBDFAD-E920-4562-BCF4-AB6C8C33A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F463801-A04A-43D1-9753-73A9D4F8B11D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71</a:t>
            </a:fld>
            <a:endParaRPr lang="en-US" altLang="en-US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9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9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9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9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9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9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9443" grpId="0" build="p" bldLvl="2" autoUpdateAnimBg="0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1026">
            <a:extLst>
              <a:ext uri="{FF2B5EF4-FFF2-40B4-BE49-F238E27FC236}">
                <a16:creationId xmlns:a16="http://schemas.microsoft.com/office/drawing/2014/main" id="{1A423D71-8F06-4E0E-B0C6-BF8DA3958E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The Matter of </a:t>
            </a:r>
            <a:br>
              <a:rPr lang="en-US" altLang="en-US" b="1"/>
            </a:br>
            <a:r>
              <a:rPr lang="en-US" altLang="en-US" b="1"/>
              <a:t>Accrued Interest (cont’d)</a:t>
            </a:r>
          </a:p>
        </p:txBody>
      </p:sp>
      <p:sp>
        <p:nvSpPr>
          <p:cNvPr id="190467" name="Rectangle 1027">
            <a:extLst>
              <a:ext uri="{FF2B5EF4-FFF2-40B4-BE49-F238E27FC236}">
                <a16:creationId xmlns:a16="http://schemas.microsoft.com/office/drawing/2014/main" id="{8746AD07-EDF9-4FAC-9A6E-86B4709ED4A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buFont typeface="Monotype Sorts" pitchFamily="2" charset="2"/>
              <a:buNone/>
            </a:pPr>
            <a:r>
              <a:rPr lang="en-US" altLang="en-US" sz="2800" b="1"/>
              <a:t>Example (cont’d)</a:t>
            </a:r>
          </a:p>
          <a:p>
            <a:pPr marL="0" indent="0" eaLnBrk="1" hangingPunct="1">
              <a:buFont typeface="Monotype Sorts" pitchFamily="2" charset="2"/>
              <a:buNone/>
            </a:pPr>
            <a:endParaRPr lang="en-US" altLang="en-US" sz="2400" b="1"/>
          </a:p>
          <a:p>
            <a:pPr marL="0" indent="0" eaLnBrk="1" hangingPunct="1">
              <a:buFont typeface="Monotype Sorts" pitchFamily="2" charset="2"/>
              <a:buNone/>
            </a:pPr>
            <a:r>
              <a:rPr lang="en-US" altLang="en-US" sz="2400" b="1" u="sng"/>
              <a:t>Solution:</a:t>
            </a:r>
            <a:r>
              <a:rPr lang="en-US" altLang="en-US" sz="2400" b="1"/>
              <a:t> The accrued interest for 71 days is:</a:t>
            </a:r>
          </a:p>
          <a:p>
            <a:pPr marL="0" indent="0" eaLnBrk="1" hangingPunct="1">
              <a:buFont typeface="Monotype Sorts" pitchFamily="2" charset="2"/>
              <a:buNone/>
            </a:pPr>
            <a:endParaRPr lang="en-US" altLang="en-US" sz="2400" b="1"/>
          </a:p>
          <a:p>
            <a:pPr marL="0" indent="0" algn="ctr" eaLnBrk="1" hangingPunct="1">
              <a:buFont typeface="Monotype Sorts" pitchFamily="2" charset="2"/>
              <a:buNone/>
            </a:pPr>
            <a:r>
              <a:rPr lang="en-US" altLang="en-US" sz="2400" b="1"/>
              <a:t>$80/365 x 71 = $15.56</a:t>
            </a:r>
          </a:p>
          <a:p>
            <a:pPr marL="0" indent="0" eaLnBrk="1" hangingPunct="1">
              <a:buFont typeface="Monotype Sorts" pitchFamily="2" charset="2"/>
              <a:buNone/>
            </a:pPr>
            <a:endParaRPr lang="en-US" altLang="en-US" sz="2400" b="1"/>
          </a:p>
          <a:p>
            <a:pPr marL="0" indent="0" eaLnBrk="1" hangingPunct="1">
              <a:buFont typeface="Monotype Sorts" pitchFamily="2" charset="2"/>
              <a:buNone/>
            </a:pPr>
            <a:r>
              <a:rPr lang="en-US" altLang="en-US" sz="2400" b="1"/>
              <a:t>Therefore, the total purchase price is:</a:t>
            </a:r>
          </a:p>
          <a:p>
            <a:pPr marL="0" indent="0" eaLnBrk="1" hangingPunct="1">
              <a:buFont typeface="Monotype Sorts" pitchFamily="2" charset="2"/>
              <a:buNone/>
            </a:pPr>
            <a:endParaRPr lang="en-US" altLang="en-US" sz="2400" b="1"/>
          </a:p>
          <a:p>
            <a:pPr marL="0" indent="0" algn="ctr" eaLnBrk="1" hangingPunct="1">
              <a:buFont typeface="Monotype Sorts" pitchFamily="2" charset="2"/>
              <a:buNone/>
            </a:pPr>
            <a:r>
              <a:rPr lang="en-US" altLang="en-US" sz="2400" b="1"/>
              <a:t>$920 + $15.56 = $935.56</a:t>
            </a:r>
          </a:p>
        </p:txBody>
      </p:sp>
      <p:sp>
        <p:nvSpPr>
          <p:cNvPr id="76804" name="Slide Number Placeholder 5">
            <a:extLst>
              <a:ext uri="{FF2B5EF4-FFF2-40B4-BE49-F238E27FC236}">
                <a16:creationId xmlns:a16="http://schemas.microsoft.com/office/drawing/2014/main" id="{E71F7593-C629-465E-8F46-4997FE602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144C09B-0A01-48A5-A883-DBF8E8E80EB3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72</a:t>
            </a:fld>
            <a:endParaRPr lang="en-US" altLang="en-US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0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0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0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0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0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0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0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0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04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04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467" grpId="0" build="p" bldLvl="2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BA8841D8-9436-474B-91C1-F000DF0098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Level-Coupon Bonds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B710F7BC-29C1-4737-822B-FD3702F1CC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1143000"/>
            <a:ext cx="7772400" cy="1752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/>
              <a:t>Information needed to value level-coupon bonds: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Coupon payment dates and time to maturity (T)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Coupon payment (C) per period and Face value (F)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Discount rate ®</a:t>
            </a:r>
          </a:p>
        </p:txBody>
      </p:sp>
      <p:graphicFrame>
        <p:nvGraphicFramePr>
          <p:cNvPr id="10244" name="Object 4">
            <a:extLst>
              <a:ext uri="{FF2B5EF4-FFF2-40B4-BE49-F238E27FC236}">
                <a16:creationId xmlns:a16="http://schemas.microsoft.com/office/drawing/2014/main" id="{AEC9C0C3-577E-4612-BF6D-4213C07E081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52600" y="5245100"/>
          <a:ext cx="5597525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1" name="Equation" r:id="rId3" imgW="2047851" imgH="438230" progId="Equation.3">
                  <p:embed/>
                </p:oleObj>
              </mc:Choice>
              <mc:Fallback>
                <p:oleObj name="Equation" r:id="rId3" imgW="2047851" imgH="43823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5245100"/>
                        <a:ext cx="5597525" cy="1257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5" name="Rectangle 5">
            <a:extLst>
              <a:ext uri="{FF2B5EF4-FFF2-40B4-BE49-F238E27FC236}">
                <a16:creationId xmlns:a16="http://schemas.microsoft.com/office/drawing/2014/main" id="{BA3E90C5-BB54-439C-B424-55695E1F95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4495800"/>
            <a:ext cx="868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buSzPct val="90000"/>
              <a:buFont typeface="Symbol" panose="05050102010706020507" pitchFamily="18" charset="2"/>
              <a:buNone/>
            </a:pPr>
            <a:r>
              <a:rPr lang="en-US" altLang="en-US" sz="2000">
                <a:latin typeface="Times New Roman" panose="02020603050405020304" pitchFamily="18" charset="0"/>
              </a:rPr>
              <a:t>Value of a Level-coupon bond= PV of coupon payment annuity + PV of face value</a:t>
            </a:r>
          </a:p>
        </p:txBody>
      </p:sp>
      <p:grpSp>
        <p:nvGrpSpPr>
          <p:cNvPr id="2" name="Group 6">
            <a:extLst>
              <a:ext uri="{FF2B5EF4-FFF2-40B4-BE49-F238E27FC236}">
                <a16:creationId xmlns:a16="http://schemas.microsoft.com/office/drawing/2014/main" id="{85D2209F-FCF0-4AB9-9197-F3FFF71F8A62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3048000"/>
            <a:ext cx="7427913" cy="1425575"/>
            <a:chOff x="721" y="1920"/>
            <a:chExt cx="4679" cy="898"/>
          </a:xfrm>
        </p:grpSpPr>
        <p:sp>
          <p:nvSpPr>
            <p:cNvPr id="11271" name="Text Box 7">
              <a:extLst>
                <a:ext uri="{FF2B5EF4-FFF2-40B4-BE49-F238E27FC236}">
                  <a16:creationId xmlns:a16="http://schemas.microsoft.com/office/drawing/2014/main" id="{D8D295F4-576D-4782-8F0F-F26532E8CF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00" y="2496"/>
              <a:ext cx="172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endParaRPr lang="en-US" altLang="en-US" sz="2400">
                <a:latin typeface="Book Antiqua" panose="02040602050305030304" pitchFamily="18" charset="0"/>
              </a:endParaRPr>
            </a:p>
          </p:txBody>
        </p:sp>
        <p:sp>
          <p:nvSpPr>
            <p:cNvPr id="11272" name="Line 8">
              <a:extLst>
                <a:ext uri="{FF2B5EF4-FFF2-40B4-BE49-F238E27FC236}">
                  <a16:creationId xmlns:a16="http://schemas.microsoft.com/office/drawing/2014/main" id="{D80447E2-3C48-49B5-A382-E0988DA496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2393"/>
              <a:ext cx="196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3" name="Line 9">
              <a:extLst>
                <a:ext uri="{FF2B5EF4-FFF2-40B4-BE49-F238E27FC236}">
                  <a16:creationId xmlns:a16="http://schemas.microsoft.com/office/drawing/2014/main" id="{081FD712-C238-4B88-9C5D-C445FC96A0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12" y="2393"/>
              <a:ext cx="16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11274" name="Object 10">
              <a:extLst>
                <a:ext uri="{FF2B5EF4-FFF2-40B4-BE49-F238E27FC236}">
                  <a16:creationId xmlns:a16="http://schemas.microsoft.com/office/drawing/2014/main" id="{64A9D653-DBD4-4C21-A466-61D8E1EC923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928" y="2337"/>
            <a:ext cx="260" cy="1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312" name="Equation" r:id="rId5" imgW="152255" imgH="47641" progId="Equation.3">
                    <p:embed/>
                  </p:oleObj>
                </mc:Choice>
                <mc:Fallback>
                  <p:oleObj name="Equation" r:id="rId5" imgW="152255" imgH="47641" progId="Equation.3">
                    <p:embed/>
                    <p:pic>
                      <p:nvPicPr>
                        <p:cNvPr id="0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28" y="2337"/>
                          <a:ext cx="260" cy="11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275" name="Line 11">
              <a:extLst>
                <a:ext uri="{FF2B5EF4-FFF2-40B4-BE49-F238E27FC236}">
                  <a16:creationId xmlns:a16="http://schemas.microsoft.com/office/drawing/2014/main" id="{C8E5C13D-309F-4434-B8B1-5C509DA3FC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2256"/>
              <a:ext cx="0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11276" name="Object 12">
              <a:extLst>
                <a:ext uri="{FF2B5EF4-FFF2-40B4-BE49-F238E27FC236}">
                  <a16:creationId xmlns:a16="http://schemas.microsoft.com/office/drawing/2014/main" id="{3F47C9A2-D0EB-4A3C-9EF7-3B50A8F5A7C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721" y="2618"/>
            <a:ext cx="142" cy="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313" name="Equation" r:id="rId7" imgW="95202" imgH="152384" progId="Equation.3">
                    <p:embed/>
                  </p:oleObj>
                </mc:Choice>
                <mc:Fallback>
                  <p:oleObj name="Equation" r:id="rId7" imgW="95202" imgH="152384" progId="Equation.3">
                    <p:embed/>
                    <p:pic>
                      <p:nvPicPr>
                        <p:cNvPr id="0" name="Object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21" y="2618"/>
                          <a:ext cx="142" cy="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277" name="Object 13">
              <a:extLst>
                <a:ext uri="{FF2B5EF4-FFF2-40B4-BE49-F238E27FC236}">
                  <a16:creationId xmlns:a16="http://schemas.microsoft.com/office/drawing/2014/main" id="{9AE21B05-D249-4313-8927-6A52BB3E273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376" y="1929"/>
            <a:ext cx="334" cy="2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314" name="Equation" r:id="rId9" imgW="199856" imgH="152384" progId="Equation.3">
                    <p:embed/>
                  </p:oleObj>
                </mc:Choice>
                <mc:Fallback>
                  <p:oleObj name="Equation" r:id="rId9" imgW="199856" imgH="152384" progId="Equation.3">
                    <p:embed/>
                    <p:pic>
                      <p:nvPicPr>
                        <p:cNvPr id="0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76" y="1929"/>
                          <a:ext cx="334" cy="26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278" name="Line 14">
              <a:extLst>
                <a:ext uri="{FF2B5EF4-FFF2-40B4-BE49-F238E27FC236}">
                  <a16:creationId xmlns:a16="http://schemas.microsoft.com/office/drawing/2014/main" id="{65E31ABA-89E6-4849-964C-D457270A96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42" y="2256"/>
              <a:ext cx="0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11279" name="Object 15">
              <a:extLst>
                <a:ext uri="{FF2B5EF4-FFF2-40B4-BE49-F238E27FC236}">
                  <a16:creationId xmlns:a16="http://schemas.microsoft.com/office/drawing/2014/main" id="{6A436855-F7BC-40DE-A23C-4BA542BA0C9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493" y="2625"/>
            <a:ext cx="100" cy="18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315" name="Equation" r:id="rId11" imgW="57054" imgH="133463" progId="Equation.3">
                    <p:embed/>
                  </p:oleObj>
                </mc:Choice>
                <mc:Fallback>
                  <p:oleObj name="Equation" r:id="rId11" imgW="57054" imgH="133463" progId="Equation.3">
                    <p:embed/>
                    <p:pic>
                      <p:nvPicPr>
                        <p:cNvPr id="0" name="Object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93" y="2625"/>
                          <a:ext cx="100" cy="18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280" name="Object 16">
              <a:extLst>
                <a:ext uri="{FF2B5EF4-FFF2-40B4-BE49-F238E27FC236}">
                  <a16:creationId xmlns:a16="http://schemas.microsoft.com/office/drawing/2014/main" id="{F1F0C7C6-225F-43BF-8EFD-B5923A35E94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352" y="1922"/>
            <a:ext cx="336" cy="25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316" name="Equation" r:id="rId13" imgW="199856" imgH="152384" progId="Equation.3">
                    <p:embed/>
                  </p:oleObj>
                </mc:Choice>
                <mc:Fallback>
                  <p:oleObj name="Equation" r:id="rId13" imgW="199856" imgH="152384" progId="Equation.3">
                    <p:embed/>
                    <p:pic>
                      <p:nvPicPr>
                        <p:cNvPr id="0" name="Object 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52" y="1922"/>
                          <a:ext cx="336" cy="25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281" name="Line 17">
              <a:extLst>
                <a:ext uri="{FF2B5EF4-FFF2-40B4-BE49-F238E27FC236}">
                  <a16:creationId xmlns:a16="http://schemas.microsoft.com/office/drawing/2014/main" id="{97CB1C3A-1FCA-47CA-92B3-656790585B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20" y="2256"/>
              <a:ext cx="0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11282" name="Object 18">
              <a:extLst>
                <a:ext uri="{FF2B5EF4-FFF2-40B4-BE49-F238E27FC236}">
                  <a16:creationId xmlns:a16="http://schemas.microsoft.com/office/drawing/2014/main" id="{56AA9C9C-B201-4596-B94F-00103613854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445" y="2614"/>
            <a:ext cx="150" cy="1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317" name="Equation" r:id="rId15" imgW="95202" imgH="133463" progId="Equation.3">
                    <p:embed/>
                  </p:oleObj>
                </mc:Choice>
                <mc:Fallback>
                  <p:oleObj name="Equation" r:id="rId15" imgW="95202" imgH="133463" progId="Equation.3">
                    <p:embed/>
                    <p:pic>
                      <p:nvPicPr>
                        <p:cNvPr id="0" name="Object 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45" y="2614"/>
                          <a:ext cx="150" cy="19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283" name="Object 19">
              <a:extLst>
                <a:ext uri="{FF2B5EF4-FFF2-40B4-BE49-F238E27FC236}">
                  <a16:creationId xmlns:a16="http://schemas.microsoft.com/office/drawing/2014/main" id="{5953D47C-CD75-4D4F-80AB-6D2870381C13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571" y="1920"/>
            <a:ext cx="334" cy="2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318" name="Equation" r:id="rId17" imgW="199856" imgH="152384" progId="Equation.3">
                    <p:embed/>
                  </p:oleObj>
                </mc:Choice>
                <mc:Fallback>
                  <p:oleObj name="Equation" r:id="rId17" imgW="199856" imgH="152384" progId="Equation.3">
                    <p:embed/>
                    <p:pic>
                      <p:nvPicPr>
                        <p:cNvPr id="0" name="Object 1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71" y="1920"/>
                          <a:ext cx="334" cy="26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284" name="Line 20">
              <a:extLst>
                <a:ext uri="{FF2B5EF4-FFF2-40B4-BE49-F238E27FC236}">
                  <a16:creationId xmlns:a16="http://schemas.microsoft.com/office/drawing/2014/main" id="{ED3501C8-6675-4F40-A0E1-368EB89DD9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38" y="2256"/>
              <a:ext cx="0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11285" name="Object 21">
              <a:extLst>
                <a:ext uri="{FF2B5EF4-FFF2-40B4-BE49-F238E27FC236}">
                  <a16:creationId xmlns:a16="http://schemas.microsoft.com/office/drawing/2014/main" id="{A9A0B8E0-11FF-4377-B3BF-214E906D906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559" y="2625"/>
            <a:ext cx="357" cy="18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319" name="Equation" r:id="rId19" imgW="285605" imgH="133463" progId="Equation.3">
                    <p:embed/>
                  </p:oleObj>
                </mc:Choice>
                <mc:Fallback>
                  <p:oleObj name="Equation" r:id="rId19" imgW="285605" imgH="133463" progId="Equation.3">
                    <p:embed/>
                    <p:pic>
                      <p:nvPicPr>
                        <p:cNvPr id="0" name="Object 2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59" y="2625"/>
                          <a:ext cx="357" cy="18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286" name="Object 22">
              <a:extLst>
                <a:ext uri="{FF2B5EF4-FFF2-40B4-BE49-F238E27FC236}">
                  <a16:creationId xmlns:a16="http://schemas.microsoft.com/office/drawing/2014/main" id="{7FFA5084-3C77-4DEB-A4D2-A9F2FB40842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599" y="1950"/>
            <a:ext cx="801" cy="25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320" name="Equation" r:id="rId21" imgW="514495" imgH="152384" progId="Equation.3">
                    <p:embed/>
                  </p:oleObj>
                </mc:Choice>
                <mc:Fallback>
                  <p:oleObj name="Equation" r:id="rId21" imgW="514495" imgH="152384" progId="Equation.3">
                    <p:embed/>
                    <p:pic>
                      <p:nvPicPr>
                        <p:cNvPr id="0" name="Object 2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99" y="1950"/>
                          <a:ext cx="801" cy="25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287" name="Line 23">
              <a:extLst>
                <a:ext uri="{FF2B5EF4-FFF2-40B4-BE49-F238E27FC236}">
                  <a16:creationId xmlns:a16="http://schemas.microsoft.com/office/drawing/2014/main" id="{D1660E8F-2CE5-4C8B-8E7B-4BF5277064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92" y="2256"/>
              <a:ext cx="0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11288" name="Object 24">
              <a:extLst>
                <a:ext uri="{FF2B5EF4-FFF2-40B4-BE49-F238E27FC236}">
                  <a16:creationId xmlns:a16="http://schemas.microsoft.com/office/drawing/2014/main" id="{4C56CEEF-A872-4DA0-96AC-37A54D9D040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909" y="2614"/>
            <a:ext cx="166" cy="1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321" name="Equation" r:id="rId23" imgW="114445" imgH="133463" progId="Equation.3">
                    <p:embed/>
                  </p:oleObj>
                </mc:Choice>
                <mc:Fallback>
                  <p:oleObj name="Equation" r:id="rId23" imgW="114445" imgH="133463" progId="Equation.3">
                    <p:embed/>
                    <p:pic>
                      <p:nvPicPr>
                        <p:cNvPr id="0" name="Object 2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09" y="2614"/>
                          <a:ext cx="166" cy="19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 build="p" autoUpdateAnimBg="0" advAuto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577C1339-7BA6-410A-95EB-3A9D9234D3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eaLnBrk="1" hangingPunct="1"/>
            <a:r>
              <a:rPr lang="en-US" altLang="en-US" sz="3600"/>
              <a:t>Level-Coupon Bonds: Example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968EED36-9400-42A4-8BB9-7F15350699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143000"/>
            <a:ext cx="8077200" cy="5334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200"/>
              <a:t>Find the present value (as of January 1, 2005), of a 6-3/8 coupon T-bond with semi-annual payments, and a maturity date of December 2012 if the YTM is 5-percent.</a:t>
            </a:r>
          </a:p>
          <a:p>
            <a:pPr lvl="1" eaLnBrk="1" hangingPunct="1"/>
            <a:r>
              <a:rPr lang="en-US" altLang="en-US" sz="2200"/>
              <a:t>On January 1, 2005 the size and timing of cash flows are:</a:t>
            </a:r>
            <a:endParaRPr lang="en-US" altLang="en-US" sz="2000"/>
          </a:p>
        </p:txBody>
      </p:sp>
      <p:sp>
        <p:nvSpPr>
          <p:cNvPr id="12292" name="Text Box 4">
            <a:extLst>
              <a:ext uri="{FF2B5EF4-FFF2-40B4-BE49-F238E27FC236}">
                <a16:creationId xmlns:a16="http://schemas.microsoft.com/office/drawing/2014/main" id="{698F5839-D256-480F-8F02-5B6B933B70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4191000"/>
            <a:ext cx="274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2400">
              <a:latin typeface="Book Antiqua" panose="02040602050305030304" pitchFamily="18" charset="0"/>
            </a:endParaRPr>
          </a:p>
        </p:txBody>
      </p:sp>
      <p:grpSp>
        <p:nvGrpSpPr>
          <p:cNvPr id="2" name="Group 5">
            <a:extLst>
              <a:ext uri="{FF2B5EF4-FFF2-40B4-BE49-F238E27FC236}">
                <a16:creationId xmlns:a16="http://schemas.microsoft.com/office/drawing/2014/main" id="{37B6A673-470D-4ABF-9DFF-4719B1354E92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3938588"/>
            <a:ext cx="6629400" cy="176212"/>
            <a:chOff x="816" y="3345"/>
            <a:chExt cx="4176" cy="111"/>
          </a:xfrm>
        </p:grpSpPr>
        <p:sp>
          <p:nvSpPr>
            <p:cNvPr id="12314" name="Line 6">
              <a:extLst>
                <a:ext uri="{FF2B5EF4-FFF2-40B4-BE49-F238E27FC236}">
                  <a16:creationId xmlns:a16="http://schemas.microsoft.com/office/drawing/2014/main" id="{978E7A94-A8EB-4FF8-99D0-3436161337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3401"/>
              <a:ext cx="196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5" name="Line 7">
              <a:extLst>
                <a:ext uri="{FF2B5EF4-FFF2-40B4-BE49-F238E27FC236}">
                  <a16:creationId xmlns:a16="http://schemas.microsoft.com/office/drawing/2014/main" id="{F57F9FB7-2734-4ADD-830C-8E3C063212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12" y="3401"/>
              <a:ext cx="16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12316" name="Object 8">
              <a:extLst>
                <a:ext uri="{FF2B5EF4-FFF2-40B4-BE49-F238E27FC236}">
                  <a16:creationId xmlns:a16="http://schemas.microsoft.com/office/drawing/2014/main" id="{5CFBE9C6-240A-415C-80DF-D08A5B05D7D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928" y="3345"/>
            <a:ext cx="260" cy="1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39" name="Equation" r:id="rId3" imgW="152255" imgH="47641" progId="Equation.3">
                    <p:embed/>
                  </p:oleObj>
                </mc:Choice>
                <mc:Fallback>
                  <p:oleObj name="Equation" r:id="rId3" imgW="152255" imgH="47641" progId="Equation.3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28" y="3345"/>
                          <a:ext cx="260" cy="11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" name="Group 9">
            <a:extLst>
              <a:ext uri="{FF2B5EF4-FFF2-40B4-BE49-F238E27FC236}">
                <a16:creationId xmlns:a16="http://schemas.microsoft.com/office/drawing/2014/main" id="{B21D7A14-6BE3-4F32-B64A-20C2A6A24ADC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3886200"/>
            <a:ext cx="862013" cy="898525"/>
            <a:chOff x="521" y="3264"/>
            <a:chExt cx="543" cy="566"/>
          </a:xfrm>
        </p:grpSpPr>
        <p:sp>
          <p:nvSpPr>
            <p:cNvPr id="12312" name="Line 10">
              <a:extLst>
                <a:ext uri="{FF2B5EF4-FFF2-40B4-BE49-F238E27FC236}">
                  <a16:creationId xmlns:a16="http://schemas.microsoft.com/office/drawing/2014/main" id="{A97DCD54-E304-4848-9910-83665EC868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3264"/>
              <a:ext cx="0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12313" name="Object 11">
              <a:extLst>
                <a:ext uri="{FF2B5EF4-FFF2-40B4-BE49-F238E27FC236}">
                  <a16:creationId xmlns:a16="http://schemas.microsoft.com/office/drawing/2014/main" id="{8422EDEC-A943-4319-85A3-DABA76E55F0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21" y="3622"/>
            <a:ext cx="543" cy="2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40" name="Equation" r:id="rId5" imgW="447651" imgH="161845" progId="Equation.3">
                    <p:embed/>
                  </p:oleObj>
                </mc:Choice>
                <mc:Fallback>
                  <p:oleObj name="Equation" r:id="rId5" imgW="447651" imgH="161845" progId="Equation.3">
                    <p:embed/>
                    <p:pic>
                      <p:nvPicPr>
                        <p:cNvPr id="0" name="Object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1" y="3622"/>
                          <a:ext cx="543" cy="20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" name="Group 12">
            <a:extLst>
              <a:ext uri="{FF2B5EF4-FFF2-40B4-BE49-F238E27FC236}">
                <a16:creationId xmlns:a16="http://schemas.microsoft.com/office/drawing/2014/main" id="{94603ACB-7F72-49BC-BD05-A2870B5CAA50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3352800"/>
            <a:ext cx="1239838" cy="1417638"/>
            <a:chOff x="1152" y="2937"/>
            <a:chExt cx="781" cy="893"/>
          </a:xfrm>
        </p:grpSpPr>
        <p:graphicFrame>
          <p:nvGraphicFramePr>
            <p:cNvPr id="12309" name="Object 13">
              <a:extLst>
                <a:ext uri="{FF2B5EF4-FFF2-40B4-BE49-F238E27FC236}">
                  <a16:creationId xmlns:a16="http://schemas.microsoft.com/office/drawing/2014/main" id="{4F3D40B3-8BCA-45C7-A5F6-CBF7EB8E8C11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152" y="2937"/>
            <a:ext cx="781" cy="2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41" name="Equation" r:id="rId7" imgW="504704" imgH="152384" progId="Equation.3">
                    <p:embed/>
                  </p:oleObj>
                </mc:Choice>
                <mc:Fallback>
                  <p:oleObj name="Equation" r:id="rId7" imgW="504704" imgH="152384" progId="Equation.3">
                    <p:embed/>
                    <p:pic>
                      <p:nvPicPr>
                        <p:cNvPr id="0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52" y="2937"/>
                          <a:ext cx="781" cy="26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310" name="Line 14">
              <a:extLst>
                <a:ext uri="{FF2B5EF4-FFF2-40B4-BE49-F238E27FC236}">
                  <a16:creationId xmlns:a16="http://schemas.microsoft.com/office/drawing/2014/main" id="{715E74CB-D1D8-46CC-A464-0FF0F1AC45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42" y="3264"/>
              <a:ext cx="0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12311" name="Object 15">
              <a:extLst>
                <a:ext uri="{FF2B5EF4-FFF2-40B4-BE49-F238E27FC236}">
                  <a16:creationId xmlns:a16="http://schemas.microsoft.com/office/drawing/2014/main" id="{2F3921EB-96E3-4C96-8096-D86F7FCDD80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204" y="3623"/>
            <a:ext cx="679" cy="2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42" name="Equation" r:id="rId9" imgW="581001" imgH="161845" progId="Equation.3">
                    <p:embed/>
                  </p:oleObj>
                </mc:Choice>
                <mc:Fallback>
                  <p:oleObj name="Equation" r:id="rId9" imgW="581001" imgH="161845" progId="Equation.3">
                    <p:embed/>
                    <p:pic>
                      <p:nvPicPr>
                        <p:cNvPr id="0" name="Object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04" y="3623"/>
                          <a:ext cx="679" cy="20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" name="Group 16">
            <a:extLst>
              <a:ext uri="{FF2B5EF4-FFF2-40B4-BE49-F238E27FC236}">
                <a16:creationId xmlns:a16="http://schemas.microsoft.com/office/drawing/2014/main" id="{A8AE231F-D2AA-4208-BCBF-42019F7C6E77}"/>
              </a:ext>
            </a:extLst>
          </p:cNvPr>
          <p:cNvGrpSpPr>
            <a:grpSpLocks/>
          </p:cNvGrpSpPr>
          <p:nvPr/>
        </p:nvGrpSpPr>
        <p:grpSpPr bwMode="auto">
          <a:xfrm>
            <a:off x="3505200" y="3352800"/>
            <a:ext cx="1241425" cy="1428750"/>
            <a:chOff x="2129" y="2930"/>
            <a:chExt cx="782" cy="900"/>
          </a:xfrm>
        </p:grpSpPr>
        <p:graphicFrame>
          <p:nvGraphicFramePr>
            <p:cNvPr id="12306" name="Object 17">
              <a:extLst>
                <a:ext uri="{FF2B5EF4-FFF2-40B4-BE49-F238E27FC236}">
                  <a16:creationId xmlns:a16="http://schemas.microsoft.com/office/drawing/2014/main" id="{DBF5802C-F783-4776-81DD-2E5F295170D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129" y="2930"/>
            <a:ext cx="782" cy="25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43" name="Equation" r:id="rId11" imgW="504704" imgH="152384" progId="Equation.3">
                    <p:embed/>
                  </p:oleObj>
                </mc:Choice>
                <mc:Fallback>
                  <p:oleObj name="Equation" r:id="rId11" imgW="504704" imgH="152384" progId="Equation.3">
                    <p:embed/>
                    <p:pic>
                      <p:nvPicPr>
                        <p:cNvPr id="0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29" y="2930"/>
                          <a:ext cx="782" cy="25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307" name="Line 18">
              <a:extLst>
                <a:ext uri="{FF2B5EF4-FFF2-40B4-BE49-F238E27FC236}">
                  <a16:creationId xmlns:a16="http://schemas.microsoft.com/office/drawing/2014/main" id="{48FF0E14-30A6-4D34-8678-AEF67C52A6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20" y="3264"/>
              <a:ext cx="0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12308" name="Object 19">
              <a:extLst>
                <a:ext uri="{FF2B5EF4-FFF2-40B4-BE49-F238E27FC236}">
                  <a16:creationId xmlns:a16="http://schemas.microsoft.com/office/drawing/2014/main" id="{E76BC352-C045-4C74-9789-A8CFEE8609F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130" y="3612"/>
            <a:ext cx="780" cy="2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44" name="Equation" r:id="rId13" imgW="628602" imgH="161845" progId="Equation.3">
                    <p:embed/>
                  </p:oleObj>
                </mc:Choice>
                <mc:Fallback>
                  <p:oleObj name="Equation" r:id="rId13" imgW="628602" imgH="161845" progId="Equation.3">
                    <p:embed/>
                    <p:pic>
                      <p:nvPicPr>
                        <p:cNvPr id="0" name="Object 1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30" y="3612"/>
                          <a:ext cx="780" cy="21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" name="Group 20">
            <a:extLst>
              <a:ext uri="{FF2B5EF4-FFF2-40B4-BE49-F238E27FC236}">
                <a16:creationId xmlns:a16="http://schemas.microsoft.com/office/drawing/2014/main" id="{5A9FE590-FDAE-483A-85A2-667F19F59672}"/>
              </a:ext>
            </a:extLst>
          </p:cNvPr>
          <p:cNvGrpSpPr>
            <a:grpSpLocks/>
          </p:cNvGrpSpPr>
          <p:nvPr/>
        </p:nvGrpSpPr>
        <p:grpSpPr bwMode="auto">
          <a:xfrm>
            <a:off x="5486400" y="3352800"/>
            <a:ext cx="1239838" cy="1431925"/>
            <a:chOff x="3347" y="2928"/>
            <a:chExt cx="781" cy="902"/>
          </a:xfrm>
        </p:grpSpPr>
        <p:graphicFrame>
          <p:nvGraphicFramePr>
            <p:cNvPr id="12303" name="Object 21">
              <a:extLst>
                <a:ext uri="{FF2B5EF4-FFF2-40B4-BE49-F238E27FC236}">
                  <a16:creationId xmlns:a16="http://schemas.microsoft.com/office/drawing/2014/main" id="{00E7971F-7301-48BA-86CC-35D602CC325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347" y="2928"/>
            <a:ext cx="781" cy="2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45" name="Equation" r:id="rId15" imgW="504704" imgH="152384" progId="Equation.3">
                    <p:embed/>
                  </p:oleObj>
                </mc:Choice>
                <mc:Fallback>
                  <p:oleObj name="Equation" r:id="rId15" imgW="504704" imgH="152384" progId="Equation.3">
                    <p:embed/>
                    <p:pic>
                      <p:nvPicPr>
                        <p:cNvPr id="0" name="Object 2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47" y="2928"/>
                          <a:ext cx="781" cy="26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304" name="Line 22">
              <a:extLst>
                <a:ext uri="{FF2B5EF4-FFF2-40B4-BE49-F238E27FC236}">
                  <a16:creationId xmlns:a16="http://schemas.microsoft.com/office/drawing/2014/main" id="{AEDBA4A4-0F56-434E-BB44-016D13F625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38" y="3264"/>
              <a:ext cx="0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12305" name="Object 23">
              <a:extLst>
                <a:ext uri="{FF2B5EF4-FFF2-40B4-BE49-F238E27FC236}">
                  <a16:creationId xmlns:a16="http://schemas.microsoft.com/office/drawing/2014/main" id="{092EDF5E-9626-40D7-B3EC-81FC7F1CFDB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405" y="3623"/>
            <a:ext cx="665" cy="2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46" name="Equation" r:id="rId17" imgW="562096" imgH="161845" progId="Equation.3">
                    <p:embed/>
                  </p:oleObj>
                </mc:Choice>
                <mc:Fallback>
                  <p:oleObj name="Equation" r:id="rId17" imgW="562096" imgH="161845" progId="Equation.3">
                    <p:embed/>
                    <p:pic>
                      <p:nvPicPr>
                        <p:cNvPr id="0" name="Object 2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05" y="3623"/>
                          <a:ext cx="665" cy="20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" name="Group 24">
            <a:extLst>
              <a:ext uri="{FF2B5EF4-FFF2-40B4-BE49-F238E27FC236}">
                <a16:creationId xmlns:a16="http://schemas.microsoft.com/office/drawing/2014/main" id="{F4C9D14A-F31E-4DA8-B149-33FD989FAD4E}"/>
              </a:ext>
            </a:extLst>
          </p:cNvPr>
          <p:cNvGrpSpPr>
            <a:grpSpLocks/>
          </p:cNvGrpSpPr>
          <p:nvPr/>
        </p:nvGrpSpPr>
        <p:grpSpPr bwMode="auto">
          <a:xfrm>
            <a:off x="7239000" y="3429000"/>
            <a:ext cx="1654175" cy="1412875"/>
            <a:chOff x="4478" y="2940"/>
            <a:chExt cx="1042" cy="890"/>
          </a:xfrm>
        </p:grpSpPr>
        <p:graphicFrame>
          <p:nvGraphicFramePr>
            <p:cNvPr id="12300" name="Object 25">
              <a:extLst>
                <a:ext uri="{FF2B5EF4-FFF2-40B4-BE49-F238E27FC236}">
                  <a16:creationId xmlns:a16="http://schemas.microsoft.com/office/drawing/2014/main" id="{866AF221-6665-43FC-B93D-4EA1317EB36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478" y="2940"/>
            <a:ext cx="1042" cy="2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47" name="Equation" r:id="rId19" imgW="685655" imgH="171305" progId="Equation.3">
                    <p:embed/>
                  </p:oleObj>
                </mc:Choice>
                <mc:Fallback>
                  <p:oleObj name="Equation" r:id="rId19" imgW="685655" imgH="171305" progId="Equation.3">
                    <p:embed/>
                    <p:pic>
                      <p:nvPicPr>
                        <p:cNvPr id="0" name="Object 2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78" y="2940"/>
                          <a:ext cx="1042" cy="29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301" name="Line 26">
              <a:extLst>
                <a:ext uri="{FF2B5EF4-FFF2-40B4-BE49-F238E27FC236}">
                  <a16:creationId xmlns:a16="http://schemas.microsoft.com/office/drawing/2014/main" id="{218CE921-4490-405F-9688-5C1E10342A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92" y="3264"/>
              <a:ext cx="0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12302" name="Object 27">
              <a:extLst>
                <a:ext uri="{FF2B5EF4-FFF2-40B4-BE49-F238E27FC236}">
                  <a16:creationId xmlns:a16="http://schemas.microsoft.com/office/drawing/2014/main" id="{962094B8-EBD2-43CF-AAEC-D902DB6D303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610" y="3611"/>
            <a:ext cx="764" cy="21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48" name="Equation" r:id="rId21" imgW="619149" imgH="161845" progId="Equation.3">
                    <p:embed/>
                  </p:oleObj>
                </mc:Choice>
                <mc:Fallback>
                  <p:oleObj name="Equation" r:id="rId21" imgW="619149" imgH="161845" progId="Equation.3">
                    <p:embed/>
                    <p:pic>
                      <p:nvPicPr>
                        <p:cNvPr id="0" name="Object 2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10" y="3611"/>
                          <a:ext cx="764" cy="21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1292" name="Object 28">
            <a:extLst>
              <a:ext uri="{FF2B5EF4-FFF2-40B4-BE49-F238E27FC236}">
                <a16:creationId xmlns:a16="http://schemas.microsoft.com/office/drawing/2014/main" id="{31A377D0-9E30-4ABA-97F5-0B7BF85BDF8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5450" y="5175250"/>
          <a:ext cx="8347075" cy="1174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9" name="Equation" r:id="rId23" imgW="3295602" imgH="438230" progId="Equation.3">
                  <p:embed/>
                </p:oleObj>
              </mc:Choice>
              <mc:Fallback>
                <p:oleObj name="Equation" r:id="rId23" imgW="3295602" imgH="438230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450" y="5175250"/>
                        <a:ext cx="8347075" cy="1174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459</TotalTime>
  <Words>2758</Words>
  <Application>Microsoft Office PowerPoint</Application>
  <PresentationFormat>On-screen Show (4:3)</PresentationFormat>
  <Paragraphs>528</Paragraphs>
  <Slides>72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72</vt:i4>
      </vt:variant>
    </vt:vector>
  </HeadingPairs>
  <TitlesOfParts>
    <vt:vector size="82" baseType="lpstr">
      <vt:lpstr>Arial</vt:lpstr>
      <vt:lpstr>Book Antiqua</vt:lpstr>
      <vt:lpstr>Times New Roman</vt:lpstr>
      <vt:lpstr>Symbol</vt:lpstr>
      <vt:lpstr>Monotype Sorts</vt:lpstr>
      <vt:lpstr>Calibri</vt:lpstr>
      <vt:lpstr>Default Design</vt:lpstr>
      <vt:lpstr>Microsoft Equation 3.0</vt:lpstr>
      <vt:lpstr>MathType 5.0 Equation</vt:lpstr>
      <vt:lpstr>Microsoft Excel Worksheet</vt:lpstr>
      <vt:lpstr>PowerPoint Presentation</vt:lpstr>
      <vt:lpstr>Bond Valuations</vt:lpstr>
      <vt:lpstr>Definition and Example of a Bond</vt:lpstr>
      <vt:lpstr>Definition and Example of a Bond</vt:lpstr>
      <vt:lpstr>How to Value Bonds</vt:lpstr>
      <vt:lpstr>Pure Discount Bonds</vt:lpstr>
      <vt:lpstr>Pure Discount Bonds: Example</vt:lpstr>
      <vt:lpstr>Level-Coupon Bonds</vt:lpstr>
      <vt:lpstr>Level-Coupon Bonds: Example</vt:lpstr>
      <vt:lpstr>Relationship between Bond Price,  Yield-to Maturity, and Coupon Rate</vt:lpstr>
      <vt:lpstr>What Determines the  Price Volatility for Bonds</vt:lpstr>
      <vt:lpstr>YTM and Bond Value</vt:lpstr>
      <vt:lpstr>Maturity and Bond Price Volatility</vt:lpstr>
      <vt:lpstr>Maturity and Bond Price Volatility</vt:lpstr>
      <vt:lpstr>Coupon Rate and Bond Price Volatility</vt:lpstr>
      <vt:lpstr>Coupon Rate and Bond Price Volatility</vt:lpstr>
      <vt:lpstr>Effects of Yield Increase or Decrease on Bond Prices</vt:lpstr>
      <vt:lpstr>Bond Rate of Return</vt:lpstr>
      <vt:lpstr>Realized Compound Yield</vt:lpstr>
      <vt:lpstr>Realized Compound  Yield (cont’d)</vt:lpstr>
      <vt:lpstr>Realized Compound  Yield (cont’d)</vt:lpstr>
      <vt:lpstr>Current Yield</vt:lpstr>
      <vt:lpstr>Current Yield (cont’d)</vt:lpstr>
      <vt:lpstr>Term Structure of  Interest Rates</vt:lpstr>
      <vt:lpstr>Yield Curve</vt:lpstr>
      <vt:lpstr>Information Used to  Build A Yield Curve</vt:lpstr>
      <vt:lpstr>Bond risk</vt:lpstr>
      <vt:lpstr>Interest Rate Risk</vt:lpstr>
      <vt:lpstr>Default Risk</vt:lpstr>
      <vt:lpstr>Default Risk (cont’d)</vt:lpstr>
      <vt:lpstr>Convenience Risks</vt:lpstr>
      <vt:lpstr>Definition</vt:lpstr>
      <vt:lpstr>Call Risk</vt:lpstr>
      <vt:lpstr>Call Risk (cont’d)</vt:lpstr>
      <vt:lpstr>Reinvestment Rate Risk</vt:lpstr>
      <vt:lpstr>Marketability Risk</vt:lpstr>
      <vt:lpstr>Malkiel’s  Interest Rate Theorems</vt:lpstr>
      <vt:lpstr>Malkiel’s  Interest Rate Theorems</vt:lpstr>
      <vt:lpstr>Duration as A Measure of Interest Rate Risk</vt:lpstr>
      <vt:lpstr>The Concept of Duration</vt:lpstr>
      <vt:lpstr>The Concept of  Duration (cont’d)</vt:lpstr>
      <vt:lpstr>Calculating Duration</vt:lpstr>
      <vt:lpstr>Calculating Duration (cont’d)</vt:lpstr>
      <vt:lpstr>Calculating Duration (cont’d)</vt:lpstr>
      <vt:lpstr>Calculating Duration (cont’d)</vt:lpstr>
      <vt:lpstr>Characteristics of Duration</vt:lpstr>
      <vt:lpstr>Duration and Bond Price Volatility</vt:lpstr>
      <vt:lpstr>Duration and Bond Price Volatility</vt:lpstr>
      <vt:lpstr>Trading Strategies Using Duration</vt:lpstr>
      <vt:lpstr>Bond Duration in Years for Bonds Yielding 6 Percent Under Different Terms</vt:lpstr>
      <vt:lpstr>Bond Convexity</vt:lpstr>
      <vt:lpstr>Price-Yield Relationship for Bonds</vt:lpstr>
      <vt:lpstr>Convexity </vt:lpstr>
      <vt:lpstr>Determinants of Convexity</vt:lpstr>
      <vt:lpstr>Modified Duration-Convexity Effects</vt:lpstr>
      <vt:lpstr>Putting Them together</vt:lpstr>
      <vt:lpstr>Theories of  Interest Rate Structure</vt:lpstr>
      <vt:lpstr>Expectations Theory</vt:lpstr>
      <vt:lpstr>Expectations Theory (cont’d)</vt:lpstr>
      <vt:lpstr>Expectations Theory (cont’d)</vt:lpstr>
      <vt:lpstr>Liquidity Preference Theory</vt:lpstr>
      <vt:lpstr>Inflation Premium Theory</vt:lpstr>
      <vt:lpstr>Spot Rates</vt:lpstr>
      <vt:lpstr>Spot Rates (cont’d)</vt:lpstr>
      <vt:lpstr>Spot Rates (cont’d)</vt:lpstr>
      <vt:lpstr>Spot Rates (cont’d)</vt:lpstr>
      <vt:lpstr>The Conversion Feature</vt:lpstr>
      <vt:lpstr>The Conversion  Feature (cont’d)</vt:lpstr>
      <vt:lpstr>The Matter of Accrued Interest</vt:lpstr>
      <vt:lpstr>The Matter of  Accrued Interest (cont’d)</vt:lpstr>
      <vt:lpstr>The Matter of  Accrued Interest (cont’d)</vt:lpstr>
      <vt:lpstr>The Matter of  Accrued Interest (cont’d)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Bond and Stock Valuations</dc:title>
  <dc:creator>HP</dc:creator>
  <cp:lastModifiedBy>javad kashefi</cp:lastModifiedBy>
  <cp:revision>28</cp:revision>
  <dcterms:created xsi:type="dcterms:W3CDTF">2004-04-12T19:45:47Z</dcterms:created>
  <dcterms:modified xsi:type="dcterms:W3CDTF">2018-12-05T03:05:39Z</dcterms:modified>
</cp:coreProperties>
</file>