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77" r:id="rId1"/>
  </p:sldMasterIdLst>
  <p:notesMasterIdLst>
    <p:notesMasterId r:id="rId109"/>
  </p:notesMasterIdLst>
  <p:handoutMasterIdLst>
    <p:handoutMasterId r:id="rId110"/>
  </p:handoutMasterIdLst>
  <p:sldIdLst>
    <p:sldId id="508" r:id="rId2"/>
    <p:sldId id="257" r:id="rId3"/>
    <p:sldId id="258" r:id="rId4"/>
    <p:sldId id="265" r:id="rId5"/>
    <p:sldId id="330" r:id="rId6"/>
    <p:sldId id="315" r:id="rId7"/>
    <p:sldId id="405" r:id="rId8"/>
    <p:sldId id="406" r:id="rId9"/>
    <p:sldId id="264" r:id="rId10"/>
    <p:sldId id="331" r:id="rId11"/>
    <p:sldId id="328" r:id="rId12"/>
    <p:sldId id="332" r:id="rId13"/>
    <p:sldId id="333" r:id="rId14"/>
    <p:sldId id="407" r:id="rId15"/>
    <p:sldId id="334" r:id="rId16"/>
    <p:sldId id="335" r:id="rId17"/>
    <p:sldId id="336" r:id="rId18"/>
    <p:sldId id="419" r:id="rId19"/>
    <p:sldId id="268" r:id="rId20"/>
    <p:sldId id="263" r:id="rId21"/>
    <p:sldId id="385" r:id="rId22"/>
    <p:sldId id="420" r:id="rId23"/>
    <p:sldId id="338" r:id="rId24"/>
    <p:sldId id="272" r:id="rId25"/>
    <p:sldId id="434" r:id="rId26"/>
    <p:sldId id="435" r:id="rId27"/>
    <p:sldId id="388" r:id="rId28"/>
    <p:sldId id="346" r:id="rId29"/>
    <p:sldId id="348" r:id="rId30"/>
    <p:sldId id="347" r:id="rId31"/>
    <p:sldId id="421" r:id="rId32"/>
    <p:sldId id="349" r:id="rId33"/>
    <p:sldId id="414" r:id="rId34"/>
    <p:sldId id="362" r:id="rId35"/>
    <p:sldId id="363" r:id="rId36"/>
    <p:sldId id="287" r:id="rId37"/>
    <p:sldId id="291" r:id="rId38"/>
    <p:sldId id="364" r:id="rId39"/>
    <p:sldId id="365" r:id="rId40"/>
    <p:sldId id="366" r:id="rId41"/>
    <p:sldId id="367" r:id="rId42"/>
    <p:sldId id="368" r:id="rId43"/>
    <p:sldId id="411" r:id="rId44"/>
    <p:sldId id="305" r:id="rId45"/>
    <p:sldId id="422" r:id="rId46"/>
    <p:sldId id="308" r:id="rId47"/>
    <p:sldId id="369" r:id="rId48"/>
    <p:sldId id="451" r:id="rId49"/>
    <p:sldId id="453" r:id="rId50"/>
    <p:sldId id="454" r:id="rId51"/>
    <p:sldId id="455" r:id="rId52"/>
    <p:sldId id="456" r:id="rId53"/>
    <p:sldId id="457" r:id="rId54"/>
    <p:sldId id="492" r:id="rId55"/>
    <p:sldId id="458" r:id="rId56"/>
    <p:sldId id="459" r:id="rId57"/>
    <p:sldId id="460" r:id="rId58"/>
    <p:sldId id="461" r:id="rId59"/>
    <p:sldId id="463" r:id="rId60"/>
    <p:sldId id="464" r:id="rId61"/>
    <p:sldId id="465" r:id="rId62"/>
    <p:sldId id="467" r:id="rId63"/>
    <p:sldId id="468" r:id="rId64"/>
    <p:sldId id="504" r:id="rId65"/>
    <p:sldId id="473" r:id="rId66"/>
    <p:sldId id="474" r:id="rId67"/>
    <p:sldId id="475" r:id="rId68"/>
    <p:sldId id="476" r:id="rId69"/>
    <p:sldId id="494" r:id="rId70"/>
    <p:sldId id="359" r:id="rId71"/>
    <p:sldId id="417" r:id="rId72"/>
    <p:sldId id="304" r:id="rId73"/>
    <p:sldId id="301" r:id="rId74"/>
    <p:sldId id="302" r:id="rId75"/>
    <p:sldId id="410" r:id="rId76"/>
    <p:sldId id="303" r:id="rId77"/>
    <p:sldId id="395" r:id="rId78"/>
    <p:sldId id="432" r:id="rId79"/>
    <p:sldId id="400" r:id="rId80"/>
    <p:sldId id="398" r:id="rId81"/>
    <p:sldId id="477" r:id="rId82"/>
    <p:sldId id="478" r:id="rId83"/>
    <p:sldId id="481" r:id="rId84"/>
    <p:sldId id="482" r:id="rId85"/>
    <p:sldId id="483" r:id="rId86"/>
    <p:sldId id="484" r:id="rId87"/>
    <p:sldId id="486" r:id="rId88"/>
    <p:sldId id="479" r:id="rId89"/>
    <p:sldId id="480" r:id="rId90"/>
    <p:sldId id="281" r:id="rId91"/>
    <p:sldId id="282" r:id="rId92"/>
    <p:sldId id="283" r:id="rId93"/>
    <p:sldId id="284" r:id="rId94"/>
    <p:sldId id="389" r:id="rId95"/>
    <p:sldId id="390" r:id="rId96"/>
    <p:sldId id="391" r:id="rId97"/>
    <p:sldId id="393" r:id="rId98"/>
    <p:sldId id="488" r:id="rId99"/>
    <p:sldId id="489" r:id="rId100"/>
    <p:sldId id="490" r:id="rId101"/>
    <p:sldId id="491" r:id="rId102"/>
    <p:sldId id="493" r:id="rId103"/>
    <p:sldId id="505" r:id="rId104"/>
    <p:sldId id="462" r:id="rId105"/>
    <p:sldId id="321" r:id="rId106"/>
    <p:sldId id="495" r:id="rId107"/>
    <p:sldId id="487" r:id="rId108"/>
  </p:sldIdLst>
  <p:sldSz cx="9144000" cy="6858000" type="screen4x3"/>
  <p:notesSz cx="7302500" cy="9586913"/>
  <p:defaultTextStyle>
    <a:defPPr>
      <a:defRPr lang="en-US"/>
    </a:defPPr>
    <a:lvl1pPr algn="l" rtl="0" eaLnBrk="0" fontAlgn="base" hangingPunct="0">
      <a:spcBef>
        <a:spcPct val="0"/>
      </a:spcBef>
      <a:spcAft>
        <a:spcPct val="0"/>
      </a:spcAft>
      <a:defRPr sz="2400" kern="1200">
        <a:solidFill>
          <a:schemeClr val="tx1"/>
        </a:solidFill>
        <a:latin typeface="Verdana" panose="020B0604030504040204" pitchFamily="34" charset="0"/>
        <a:ea typeface="MS PGothic"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Verdana" panose="020B0604030504040204" pitchFamily="34" charset="0"/>
        <a:ea typeface="MS PGothic"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Verdana" panose="020B0604030504040204" pitchFamily="34" charset="0"/>
        <a:ea typeface="MS PGothic"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Verdana" panose="020B0604030504040204" pitchFamily="34" charset="0"/>
        <a:ea typeface="MS PGothic"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Verdana" panose="020B0604030504040204" pitchFamily="34"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Verdana" panose="020B0604030504040204" pitchFamily="34"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Verdana" panose="020B0604030504040204" pitchFamily="34"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Verdana" panose="020B0604030504040204" pitchFamily="34"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Verdana" panose="020B060403050404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F2D3"/>
    <a:srgbClr val="FCE7AA"/>
    <a:srgbClr val="F8BE1A"/>
    <a:srgbClr val="006600"/>
    <a:srgbClr val="DDFFAF"/>
    <a:srgbClr val="2BCEDF"/>
    <a:srgbClr val="DE6D27"/>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67" d="100"/>
          <a:sy n="67" d="100"/>
        </p:scale>
        <p:origin x="1458"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6480"/>
    </p:cViewPr>
  </p:sorterViewPr>
  <p:notesViewPr>
    <p:cSldViewPr snapToObject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viewProps" Target="view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theme" Target="theme/theme1.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notesMaster" Target="notesMasters/notesMaster1.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handoutMaster" Target="handoutMasters/handoutMaster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C611D9EF-EB6C-D2F4-2053-7CC8A8DA0FCF}"/>
              </a:ext>
            </a:extLst>
          </p:cNvPr>
          <p:cNvSpPr>
            <a:spLocks noGrp="1" noChangeArrowheads="1"/>
          </p:cNvSpPr>
          <p:nvPr>
            <p:ph type="hdr" sz="quarter"/>
          </p:nvPr>
        </p:nvSpPr>
        <p:spPr bwMode="auto">
          <a:xfrm>
            <a:off x="0" y="0"/>
            <a:ext cx="3163888" cy="479425"/>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lvl1pPr defTabSz="965200" eaLnBrk="1" hangingPunct="1">
              <a:defRPr sz="1300">
                <a:latin typeface="Verdana" panose="020B0604030504040204" pitchFamily="34" charset="0"/>
                <a:ea typeface="+mn-ea"/>
              </a:defRPr>
            </a:lvl1pPr>
          </a:lstStyle>
          <a:p>
            <a:pPr>
              <a:defRPr/>
            </a:pPr>
            <a:endParaRPr lang="en-US"/>
          </a:p>
        </p:txBody>
      </p:sp>
      <p:sp>
        <p:nvSpPr>
          <p:cNvPr id="60419" name="Rectangle 3">
            <a:extLst>
              <a:ext uri="{FF2B5EF4-FFF2-40B4-BE49-F238E27FC236}">
                <a16:creationId xmlns:a16="http://schemas.microsoft.com/office/drawing/2014/main" id="{D4CDA264-EDDE-E272-7A55-444B50F7724A}"/>
              </a:ext>
            </a:extLst>
          </p:cNvPr>
          <p:cNvSpPr>
            <a:spLocks noGrp="1" noChangeArrowheads="1"/>
          </p:cNvSpPr>
          <p:nvPr>
            <p:ph type="dt" sz="quarter" idx="1"/>
          </p:nvPr>
        </p:nvSpPr>
        <p:spPr bwMode="auto">
          <a:xfrm>
            <a:off x="4138613" y="0"/>
            <a:ext cx="3163887" cy="479425"/>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lvl1pPr algn="r" defTabSz="965200" eaLnBrk="1" hangingPunct="1">
              <a:defRPr sz="1300">
                <a:latin typeface="Verdana" panose="020B0604030504040204" pitchFamily="34" charset="0"/>
                <a:ea typeface="+mn-ea"/>
              </a:defRPr>
            </a:lvl1pPr>
          </a:lstStyle>
          <a:p>
            <a:pPr>
              <a:defRPr/>
            </a:pPr>
            <a:endParaRPr lang="en-US"/>
          </a:p>
        </p:txBody>
      </p:sp>
      <p:sp>
        <p:nvSpPr>
          <p:cNvPr id="60420" name="Rectangle 4">
            <a:extLst>
              <a:ext uri="{FF2B5EF4-FFF2-40B4-BE49-F238E27FC236}">
                <a16:creationId xmlns:a16="http://schemas.microsoft.com/office/drawing/2014/main" id="{4CFB1431-7418-69E0-E2CE-9A79B10390CB}"/>
              </a:ext>
            </a:extLst>
          </p:cNvPr>
          <p:cNvSpPr>
            <a:spLocks noGrp="1" noChangeArrowheads="1"/>
          </p:cNvSpPr>
          <p:nvPr>
            <p:ph type="ftr" sz="quarter" idx="2"/>
          </p:nvPr>
        </p:nvSpPr>
        <p:spPr bwMode="auto">
          <a:xfrm>
            <a:off x="0" y="9107488"/>
            <a:ext cx="3163888" cy="479425"/>
          </a:xfrm>
          <a:prstGeom prst="rect">
            <a:avLst/>
          </a:prstGeom>
          <a:noFill/>
          <a:ln w="9525">
            <a:noFill/>
            <a:miter lim="800000"/>
            <a:headEnd/>
            <a:tailEnd/>
          </a:ln>
          <a:effectLst/>
        </p:spPr>
        <p:txBody>
          <a:bodyPr vert="horz" wrap="square" lIns="96506" tIns="48253" rIns="96506" bIns="48253" numCol="1" anchor="b" anchorCtr="0" compatLnSpc="1">
            <a:prstTxWarp prst="textNoShape">
              <a:avLst/>
            </a:prstTxWarp>
          </a:bodyPr>
          <a:lstStyle>
            <a:lvl1pPr defTabSz="965200" eaLnBrk="1" hangingPunct="1">
              <a:defRPr sz="1300">
                <a:latin typeface="Verdana" panose="020B0604030504040204" pitchFamily="34" charset="0"/>
                <a:ea typeface="+mn-ea"/>
              </a:defRPr>
            </a:lvl1pPr>
          </a:lstStyle>
          <a:p>
            <a:pPr>
              <a:defRPr/>
            </a:pPr>
            <a:endParaRPr lang="en-US"/>
          </a:p>
        </p:txBody>
      </p:sp>
      <p:sp>
        <p:nvSpPr>
          <p:cNvPr id="60421" name="Rectangle 5">
            <a:extLst>
              <a:ext uri="{FF2B5EF4-FFF2-40B4-BE49-F238E27FC236}">
                <a16:creationId xmlns:a16="http://schemas.microsoft.com/office/drawing/2014/main" id="{5F023AB1-61AF-C00B-46D9-D58E6A5E68DA}"/>
              </a:ext>
            </a:extLst>
          </p:cNvPr>
          <p:cNvSpPr>
            <a:spLocks noGrp="1" noChangeArrowheads="1"/>
          </p:cNvSpPr>
          <p:nvPr>
            <p:ph type="sldNum" sz="quarter" idx="3"/>
          </p:nvPr>
        </p:nvSpPr>
        <p:spPr bwMode="auto">
          <a:xfrm>
            <a:off x="4138613" y="9107488"/>
            <a:ext cx="3163887" cy="479425"/>
          </a:xfrm>
          <a:prstGeom prst="rect">
            <a:avLst/>
          </a:prstGeom>
          <a:noFill/>
          <a:ln w="9525">
            <a:noFill/>
            <a:miter lim="800000"/>
            <a:headEnd/>
            <a:tailEnd/>
          </a:ln>
          <a:effectLst/>
        </p:spPr>
        <p:txBody>
          <a:bodyPr vert="horz" wrap="square" lIns="96506" tIns="48253" rIns="96506" bIns="48253" numCol="1" anchor="b" anchorCtr="0" compatLnSpc="1">
            <a:prstTxWarp prst="textNoShape">
              <a:avLst/>
            </a:prstTxWarp>
          </a:bodyPr>
          <a:lstStyle>
            <a:lvl1pPr algn="r" defTabSz="965200" eaLnBrk="1" hangingPunct="1">
              <a:defRPr sz="1300"/>
            </a:lvl1pPr>
          </a:lstStyle>
          <a:p>
            <a:fld id="{23CB21C8-22BB-4B87-A306-DA89E6013B0C}"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77170BA5-67BF-FAEF-3858-55345AE11DA3}"/>
              </a:ext>
            </a:extLst>
          </p:cNvPr>
          <p:cNvSpPr>
            <a:spLocks noGrp="1" noChangeArrowheads="1"/>
          </p:cNvSpPr>
          <p:nvPr>
            <p:ph type="hdr" sz="quarter"/>
          </p:nvPr>
        </p:nvSpPr>
        <p:spPr bwMode="auto">
          <a:xfrm>
            <a:off x="0" y="0"/>
            <a:ext cx="3163888" cy="479425"/>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lvl1pPr defTabSz="965200" eaLnBrk="1" hangingPunct="1">
              <a:defRPr sz="1300">
                <a:latin typeface="Verdana" panose="020B0604030504040204" pitchFamily="34" charset="0"/>
                <a:ea typeface="+mn-ea"/>
              </a:defRPr>
            </a:lvl1pPr>
          </a:lstStyle>
          <a:p>
            <a:pPr>
              <a:defRPr/>
            </a:pPr>
            <a:endParaRPr lang="en-US"/>
          </a:p>
        </p:txBody>
      </p:sp>
      <p:sp>
        <p:nvSpPr>
          <p:cNvPr id="61443" name="Rectangle 3">
            <a:extLst>
              <a:ext uri="{FF2B5EF4-FFF2-40B4-BE49-F238E27FC236}">
                <a16:creationId xmlns:a16="http://schemas.microsoft.com/office/drawing/2014/main" id="{DB58CF39-A5E0-2C05-EC6B-4BB7627DF2B4}"/>
              </a:ext>
            </a:extLst>
          </p:cNvPr>
          <p:cNvSpPr>
            <a:spLocks noGrp="1" noChangeArrowheads="1"/>
          </p:cNvSpPr>
          <p:nvPr>
            <p:ph type="dt" idx="1"/>
          </p:nvPr>
        </p:nvSpPr>
        <p:spPr bwMode="auto">
          <a:xfrm>
            <a:off x="4138613" y="0"/>
            <a:ext cx="3163887" cy="479425"/>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lvl1pPr algn="r" defTabSz="965200" eaLnBrk="1" hangingPunct="1">
              <a:defRPr sz="1300">
                <a:latin typeface="Verdana" panose="020B0604030504040204" pitchFamily="34" charset="0"/>
                <a:ea typeface="+mn-ea"/>
              </a:defRPr>
            </a:lvl1pPr>
          </a:lstStyle>
          <a:p>
            <a:pPr>
              <a:defRPr/>
            </a:pPr>
            <a:endParaRPr lang="en-US"/>
          </a:p>
        </p:txBody>
      </p:sp>
      <p:sp>
        <p:nvSpPr>
          <p:cNvPr id="113668" name="Rectangle 4">
            <a:extLst>
              <a:ext uri="{FF2B5EF4-FFF2-40B4-BE49-F238E27FC236}">
                <a16:creationId xmlns:a16="http://schemas.microsoft.com/office/drawing/2014/main" id="{590C7228-2C07-1714-C1BA-A386142D87B1}"/>
              </a:ext>
            </a:extLst>
          </p:cNvPr>
          <p:cNvSpPr>
            <a:spLocks noChangeArrowheads="1" noTextEdit="1"/>
          </p:cNvSpPr>
          <p:nvPr>
            <p:ph type="sldImg" idx="2"/>
          </p:nvPr>
        </p:nvSpPr>
        <p:spPr bwMode="auto">
          <a:xfrm>
            <a:off x="1254125" y="719138"/>
            <a:ext cx="4794250" cy="3595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5" name="Rectangle 5">
            <a:extLst>
              <a:ext uri="{FF2B5EF4-FFF2-40B4-BE49-F238E27FC236}">
                <a16:creationId xmlns:a16="http://schemas.microsoft.com/office/drawing/2014/main" id="{D6827557-8A09-1515-5911-BE0BCED1CC70}"/>
              </a:ext>
            </a:extLst>
          </p:cNvPr>
          <p:cNvSpPr>
            <a:spLocks noGrp="1" noChangeArrowheads="1"/>
          </p:cNvSpPr>
          <p:nvPr>
            <p:ph type="body" sz="quarter" idx="3"/>
          </p:nvPr>
        </p:nvSpPr>
        <p:spPr bwMode="auto">
          <a:xfrm>
            <a:off x="973138" y="4554538"/>
            <a:ext cx="5356225" cy="4313237"/>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446" name="Rectangle 6">
            <a:extLst>
              <a:ext uri="{FF2B5EF4-FFF2-40B4-BE49-F238E27FC236}">
                <a16:creationId xmlns:a16="http://schemas.microsoft.com/office/drawing/2014/main" id="{9BEF771A-55F8-100C-5E61-7606BBEDA0E6}"/>
              </a:ext>
            </a:extLst>
          </p:cNvPr>
          <p:cNvSpPr>
            <a:spLocks noGrp="1" noChangeArrowheads="1"/>
          </p:cNvSpPr>
          <p:nvPr>
            <p:ph type="ftr" sz="quarter" idx="4"/>
          </p:nvPr>
        </p:nvSpPr>
        <p:spPr bwMode="auto">
          <a:xfrm>
            <a:off x="0" y="9107488"/>
            <a:ext cx="3163888" cy="479425"/>
          </a:xfrm>
          <a:prstGeom prst="rect">
            <a:avLst/>
          </a:prstGeom>
          <a:noFill/>
          <a:ln w="9525">
            <a:noFill/>
            <a:miter lim="800000"/>
            <a:headEnd/>
            <a:tailEnd/>
          </a:ln>
          <a:effectLst/>
        </p:spPr>
        <p:txBody>
          <a:bodyPr vert="horz" wrap="square" lIns="96506" tIns="48253" rIns="96506" bIns="48253" numCol="1" anchor="b" anchorCtr="0" compatLnSpc="1">
            <a:prstTxWarp prst="textNoShape">
              <a:avLst/>
            </a:prstTxWarp>
          </a:bodyPr>
          <a:lstStyle>
            <a:lvl1pPr defTabSz="965200" eaLnBrk="1" hangingPunct="1">
              <a:defRPr sz="1300">
                <a:latin typeface="Verdana" panose="020B0604030504040204" pitchFamily="34" charset="0"/>
                <a:ea typeface="+mn-ea"/>
              </a:defRPr>
            </a:lvl1pPr>
          </a:lstStyle>
          <a:p>
            <a:pPr>
              <a:defRPr/>
            </a:pPr>
            <a:endParaRPr lang="en-US"/>
          </a:p>
        </p:txBody>
      </p:sp>
      <p:sp>
        <p:nvSpPr>
          <p:cNvPr id="61447" name="Rectangle 7">
            <a:extLst>
              <a:ext uri="{FF2B5EF4-FFF2-40B4-BE49-F238E27FC236}">
                <a16:creationId xmlns:a16="http://schemas.microsoft.com/office/drawing/2014/main" id="{0362AD3A-C3C5-6D2C-18D0-99626F47330B}"/>
              </a:ext>
            </a:extLst>
          </p:cNvPr>
          <p:cNvSpPr>
            <a:spLocks noGrp="1" noChangeArrowheads="1"/>
          </p:cNvSpPr>
          <p:nvPr>
            <p:ph type="sldNum" sz="quarter" idx="5"/>
          </p:nvPr>
        </p:nvSpPr>
        <p:spPr bwMode="auto">
          <a:xfrm>
            <a:off x="4138613" y="9107488"/>
            <a:ext cx="3163887" cy="479425"/>
          </a:xfrm>
          <a:prstGeom prst="rect">
            <a:avLst/>
          </a:prstGeom>
          <a:noFill/>
          <a:ln w="9525">
            <a:noFill/>
            <a:miter lim="800000"/>
            <a:headEnd/>
            <a:tailEnd/>
          </a:ln>
          <a:effectLst/>
        </p:spPr>
        <p:txBody>
          <a:bodyPr vert="horz" wrap="square" lIns="96506" tIns="48253" rIns="96506" bIns="48253" numCol="1" anchor="b" anchorCtr="0" compatLnSpc="1">
            <a:prstTxWarp prst="textNoShape">
              <a:avLst/>
            </a:prstTxWarp>
          </a:bodyPr>
          <a:lstStyle>
            <a:lvl1pPr algn="r" defTabSz="965200" eaLnBrk="1" hangingPunct="1">
              <a:defRPr sz="1300"/>
            </a:lvl1pPr>
          </a:lstStyle>
          <a:p>
            <a:fld id="{537A4127-A02B-4ECA-A3E7-37F935D3D449}"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Verdana" panose="020B0604030504040204" pitchFamily="34" charset="0"/>
        <a:ea typeface="MS PGothic" panose="020B0600070205080204" pitchFamily="34" charset="-128"/>
        <a:cs typeface="ＭＳ Ｐゴシック" pitchFamily="-84" charset="-128"/>
      </a:defRPr>
    </a:lvl1pPr>
    <a:lvl2pPr marL="457200" algn="l" rtl="0" eaLnBrk="0" fontAlgn="base" hangingPunct="0">
      <a:spcBef>
        <a:spcPct val="30000"/>
      </a:spcBef>
      <a:spcAft>
        <a:spcPct val="0"/>
      </a:spcAft>
      <a:defRPr sz="1600" kern="1200">
        <a:solidFill>
          <a:schemeClr val="tx1"/>
        </a:solidFill>
        <a:latin typeface="Verdana" panose="020B0604030504040204" pitchFamily="34" charset="0"/>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Verdana" panose="020B0604030504040204" pitchFamily="34" charset="0"/>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Verdana" panose="020B0604030504040204" pitchFamily="34" charset="0"/>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Verdana" panose="020B0604030504040204" pitchFamily="34"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a:extLst>
              <a:ext uri="{FF2B5EF4-FFF2-40B4-BE49-F238E27FC236}">
                <a16:creationId xmlns:a16="http://schemas.microsoft.com/office/drawing/2014/main" id="{E3C8CF6B-CA75-1FEA-071E-4C353D7A5193}"/>
              </a:ext>
            </a:extLst>
          </p:cNvPr>
          <p:cNvSpPr>
            <a:spLocks noGrp="1" noRot="1" noChangeAspect="1" noTextEdit="1"/>
          </p:cNvSpPr>
          <p:nvPr>
            <p:ph type="sldImg"/>
          </p:nvPr>
        </p:nvSpPr>
        <p:spPr>
          <a:ln/>
        </p:spPr>
      </p:sp>
      <p:sp>
        <p:nvSpPr>
          <p:cNvPr id="114691" name="Notes Placeholder 2">
            <a:extLst>
              <a:ext uri="{FF2B5EF4-FFF2-40B4-BE49-F238E27FC236}">
                <a16:creationId xmlns:a16="http://schemas.microsoft.com/office/drawing/2014/main" id="{15F59D5B-9ABE-826A-1FBF-65372BB9ED3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14692" name="Slide Number Placeholder 3">
            <a:extLst>
              <a:ext uri="{FF2B5EF4-FFF2-40B4-BE49-F238E27FC236}">
                <a16:creationId xmlns:a16="http://schemas.microsoft.com/office/drawing/2014/main" id="{1700D107-AFC1-3981-35BF-0BD5E5E0A44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7F27D552-BA2A-4969-8741-C88E495B81AD}" type="slidenum">
              <a:rPr lang="en-US" altLang="en-US" sz="1300"/>
              <a:pPr/>
              <a:t>2</a:t>
            </a:fld>
            <a:endParaRPr lang="en-US" altLang="en-US" sz="13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a:extLst>
              <a:ext uri="{FF2B5EF4-FFF2-40B4-BE49-F238E27FC236}">
                <a16:creationId xmlns:a16="http://schemas.microsoft.com/office/drawing/2014/main" id="{C36D8705-5744-9BC8-6E8C-055A5B5D0D31}"/>
              </a:ext>
            </a:extLst>
          </p:cNvPr>
          <p:cNvSpPr>
            <a:spLocks noGrp="1" noRot="1" noChangeAspect="1" noTextEdit="1"/>
          </p:cNvSpPr>
          <p:nvPr>
            <p:ph type="sldImg"/>
          </p:nvPr>
        </p:nvSpPr>
        <p:spPr>
          <a:ln/>
        </p:spPr>
      </p:sp>
      <p:sp>
        <p:nvSpPr>
          <p:cNvPr id="123907" name="Notes Placeholder 2">
            <a:extLst>
              <a:ext uri="{FF2B5EF4-FFF2-40B4-BE49-F238E27FC236}">
                <a16:creationId xmlns:a16="http://schemas.microsoft.com/office/drawing/2014/main" id="{54FBFD22-F210-4227-46A6-87580482A3D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3908" name="Slide Number Placeholder 3">
            <a:extLst>
              <a:ext uri="{FF2B5EF4-FFF2-40B4-BE49-F238E27FC236}">
                <a16:creationId xmlns:a16="http://schemas.microsoft.com/office/drawing/2014/main" id="{4246909C-3A73-0EC6-8749-4BCF4A5F4FF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DA744885-1F9F-4A62-92C4-14D36CFB51C7}" type="slidenum">
              <a:rPr lang="en-US" altLang="en-US" sz="1300"/>
              <a:pPr/>
              <a:t>11</a:t>
            </a:fld>
            <a:endParaRPr lang="en-US" altLang="en-US" sz="1300"/>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Slide Image Placeholder 1">
            <a:extLst>
              <a:ext uri="{FF2B5EF4-FFF2-40B4-BE49-F238E27FC236}">
                <a16:creationId xmlns:a16="http://schemas.microsoft.com/office/drawing/2014/main" id="{6E04D6B9-25EC-A600-A6C3-0C5CC37853C3}"/>
              </a:ext>
            </a:extLst>
          </p:cNvPr>
          <p:cNvSpPr>
            <a:spLocks noGrp="1" noRot="1" noChangeAspect="1" noTextEdit="1"/>
          </p:cNvSpPr>
          <p:nvPr>
            <p:ph type="sldImg"/>
          </p:nvPr>
        </p:nvSpPr>
        <p:spPr>
          <a:ln/>
        </p:spPr>
      </p:sp>
      <p:sp>
        <p:nvSpPr>
          <p:cNvPr id="216067" name="Notes Placeholder 2">
            <a:extLst>
              <a:ext uri="{FF2B5EF4-FFF2-40B4-BE49-F238E27FC236}">
                <a16:creationId xmlns:a16="http://schemas.microsoft.com/office/drawing/2014/main" id="{13CC8D05-E79B-DF25-C481-AEDC89EB248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16068" name="Slide Number Placeholder 3">
            <a:extLst>
              <a:ext uri="{FF2B5EF4-FFF2-40B4-BE49-F238E27FC236}">
                <a16:creationId xmlns:a16="http://schemas.microsoft.com/office/drawing/2014/main" id="{A8AC9664-0AD0-A29F-BAC1-0CF499E30DD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18FEA26B-C7DF-493F-B986-F372222173BC}" type="slidenum">
              <a:rPr lang="en-US" altLang="en-US" sz="1300"/>
              <a:pPr/>
              <a:t>101</a:t>
            </a:fld>
            <a:endParaRPr lang="en-US" altLang="en-US" sz="1300"/>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Slide Image Placeholder 1">
            <a:extLst>
              <a:ext uri="{FF2B5EF4-FFF2-40B4-BE49-F238E27FC236}">
                <a16:creationId xmlns:a16="http://schemas.microsoft.com/office/drawing/2014/main" id="{897117F9-FB4A-F623-1A25-DAA2579D5433}"/>
              </a:ext>
            </a:extLst>
          </p:cNvPr>
          <p:cNvSpPr>
            <a:spLocks noGrp="1" noRot="1" noChangeAspect="1" noTextEdit="1"/>
          </p:cNvSpPr>
          <p:nvPr>
            <p:ph type="sldImg"/>
          </p:nvPr>
        </p:nvSpPr>
        <p:spPr>
          <a:ln/>
        </p:spPr>
      </p:sp>
      <p:sp>
        <p:nvSpPr>
          <p:cNvPr id="217091" name="Notes Placeholder 2">
            <a:extLst>
              <a:ext uri="{FF2B5EF4-FFF2-40B4-BE49-F238E27FC236}">
                <a16:creationId xmlns:a16="http://schemas.microsoft.com/office/drawing/2014/main" id="{37A906A5-2B4D-D256-BA16-83D60C69AC2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17092" name="Slide Number Placeholder 3">
            <a:extLst>
              <a:ext uri="{FF2B5EF4-FFF2-40B4-BE49-F238E27FC236}">
                <a16:creationId xmlns:a16="http://schemas.microsoft.com/office/drawing/2014/main" id="{D8185D0F-08B4-357B-E086-E6F82C15B5B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70D365A3-E6EC-4DE3-9DF8-3F87C1B0B0D1}" type="slidenum">
              <a:rPr lang="en-US" altLang="en-US" sz="1300"/>
              <a:pPr/>
              <a:t>104</a:t>
            </a:fld>
            <a:endParaRPr lang="en-US" altLang="en-US" sz="1300"/>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Slide Image Placeholder 1">
            <a:extLst>
              <a:ext uri="{FF2B5EF4-FFF2-40B4-BE49-F238E27FC236}">
                <a16:creationId xmlns:a16="http://schemas.microsoft.com/office/drawing/2014/main" id="{17B937A8-E706-C5B7-9EB7-BB19B205ED85}"/>
              </a:ext>
            </a:extLst>
          </p:cNvPr>
          <p:cNvSpPr>
            <a:spLocks noGrp="1" noRot="1" noChangeAspect="1" noTextEdit="1"/>
          </p:cNvSpPr>
          <p:nvPr>
            <p:ph type="sldImg"/>
          </p:nvPr>
        </p:nvSpPr>
        <p:spPr>
          <a:ln/>
        </p:spPr>
      </p:sp>
      <p:sp>
        <p:nvSpPr>
          <p:cNvPr id="218115" name="Notes Placeholder 2">
            <a:extLst>
              <a:ext uri="{FF2B5EF4-FFF2-40B4-BE49-F238E27FC236}">
                <a16:creationId xmlns:a16="http://schemas.microsoft.com/office/drawing/2014/main" id="{E365F342-1EC8-D107-FC17-E8FA0B52D19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18116" name="Slide Number Placeholder 3">
            <a:extLst>
              <a:ext uri="{FF2B5EF4-FFF2-40B4-BE49-F238E27FC236}">
                <a16:creationId xmlns:a16="http://schemas.microsoft.com/office/drawing/2014/main" id="{0CCB5E03-94F0-21C0-6117-2221EFAF97F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00A0B913-6452-473B-85EC-E6F2FF91E101}" type="slidenum">
              <a:rPr lang="en-US" altLang="en-US" sz="1300"/>
              <a:pPr/>
              <a:t>105</a:t>
            </a:fld>
            <a:endParaRPr lang="en-US" altLang="en-US" sz="1300"/>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Slide Image Placeholder 1">
            <a:extLst>
              <a:ext uri="{FF2B5EF4-FFF2-40B4-BE49-F238E27FC236}">
                <a16:creationId xmlns:a16="http://schemas.microsoft.com/office/drawing/2014/main" id="{55674555-3EB4-B32D-BA08-A9837E40EBDB}"/>
              </a:ext>
            </a:extLst>
          </p:cNvPr>
          <p:cNvSpPr>
            <a:spLocks noGrp="1" noRot="1" noChangeAspect="1" noTextEdit="1"/>
          </p:cNvSpPr>
          <p:nvPr>
            <p:ph type="sldImg"/>
          </p:nvPr>
        </p:nvSpPr>
        <p:spPr>
          <a:ln/>
        </p:spPr>
      </p:sp>
      <p:sp>
        <p:nvSpPr>
          <p:cNvPr id="219139" name="Notes Placeholder 2">
            <a:extLst>
              <a:ext uri="{FF2B5EF4-FFF2-40B4-BE49-F238E27FC236}">
                <a16:creationId xmlns:a16="http://schemas.microsoft.com/office/drawing/2014/main" id="{6963BF90-1E6F-BCB6-CE09-CED156531AF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19140" name="Slide Number Placeholder 3">
            <a:extLst>
              <a:ext uri="{FF2B5EF4-FFF2-40B4-BE49-F238E27FC236}">
                <a16:creationId xmlns:a16="http://schemas.microsoft.com/office/drawing/2014/main" id="{A7295E0A-CC12-7BC8-729C-D69AB1F58C0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9D087209-38D7-4E79-9AF8-57F64D7ED1E0}" type="slidenum">
              <a:rPr lang="en-US" altLang="en-US" sz="1300"/>
              <a:pPr/>
              <a:t>106</a:t>
            </a:fld>
            <a:endParaRPr lang="en-US" altLang="en-US" sz="1300"/>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Slide Image Placeholder 1">
            <a:extLst>
              <a:ext uri="{FF2B5EF4-FFF2-40B4-BE49-F238E27FC236}">
                <a16:creationId xmlns:a16="http://schemas.microsoft.com/office/drawing/2014/main" id="{646CC2E5-16FE-0D15-3870-C6A75B7C8586}"/>
              </a:ext>
            </a:extLst>
          </p:cNvPr>
          <p:cNvSpPr>
            <a:spLocks noGrp="1" noRot="1" noChangeAspect="1" noTextEdit="1"/>
          </p:cNvSpPr>
          <p:nvPr>
            <p:ph type="sldImg"/>
          </p:nvPr>
        </p:nvSpPr>
        <p:spPr>
          <a:ln/>
        </p:spPr>
      </p:sp>
      <p:sp>
        <p:nvSpPr>
          <p:cNvPr id="220163" name="Notes Placeholder 2">
            <a:extLst>
              <a:ext uri="{FF2B5EF4-FFF2-40B4-BE49-F238E27FC236}">
                <a16:creationId xmlns:a16="http://schemas.microsoft.com/office/drawing/2014/main" id="{0E839F72-FCD8-310B-2B54-42A16E29DAE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20164" name="Slide Number Placeholder 3">
            <a:extLst>
              <a:ext uri="{FF2B5EF4-FFF2-40B4-BE49-F238E27FC236}">
                <a16:creationId xmlns:a16="http://schemas.microsoft.com/office/drawing/2014/main" id="{640CE186-47AB-7675-0B36-78B582D16EF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4AC0211F-1395-4940-99F3-3714D3641FA5}" type="slidenum">
              <a:rPr lang="en-US" altLang="en-US" sz="1300"/>
              <a:pPr/>
              <a:t>107</a:t>
            </a:fld>
            <a:endParaRPr lang="en-US" altLang="en-US" sz="13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a:extLst>
              <a:ext uri="{FF2B5EF4-FFF2-40B4-BE49-F238E27FC236}">
                <a16:creationId xmlns:a16="http://schemas.microsoft.com/office/drawing/2014/main" id="{CB37947D-87B8-9B00-AFD9-1B688103B319}"/>
              </a:ext>
            </a:extLst>
          </p:cNvPr>
          <p:cNvSpPr>
            <a:spLocks noGrp="1" noRot="1" noChangeAspect="1" noTextEdit="1"/>
          </p:cNvSpPr>
          <p:nvPr>
            <p:ph type="sldImg"/>
          </p:nvPr>
        </p:nvSpPr>
        <p:spPr>
          <a:ln/>
        </p:spPr>
      </p:sp>
      <p:sp>
        <p:nvSpPr>
          <p:cNvPr id="124931" name="Notes Placeholder 2">
            <a:extLst>
              <a:ext uri="{FF2B5EF4-FFF2-40B4-BE49-F238E27FC236}">
                <a16:creationId xmlns:a16="http://schemas.microsoft.com/office/drawing/2014/main" id="{27B90474-F5FF-ECDE-57B9-CF0E2A665F0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4932" name="Slide Number Placeholder 3">
            <a:extLst>
              <a:ext uri="{FF2B5EF4-FFF2-40B4-BE49-F238E27FC236}">
                <a16:creationId xmlns:a16="http://schemas.microsoft.com/office/drawing/2014/main" id="{0D0B6F31-2091-19E2-CF7F-335DF983C1A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E7FBA137-D8B6-479A-A676-E1544DD2966A}" type="slidenum">
              <a:rPr lang="en-US" altLang="en-US" sz="1300"/>
              <a:pPr/>
              <a:t>12</a:t>
            </a:fld>
            <a:endParaRPr lang="en-US" altLang="en-US" sz="13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a:extLst>
              <a:ext uri="{FF2B5EF4-FFF2-40B4-BE49-F238E27FC236}">
                <a16:creationId xmlns:a16="http://schemas.microsoft.com/office/drawing/2014/main" id="{FA5C58E2-1130-A96F-7B59-96F6FDA1332A}"/>
              </a:ext>
            </a:extLst>
          </p:cNvPr>
          <p:cNvSpPr>
            <a:spLocks noGrp="1" noRot="1" noChangeAspect="1" noTextEdit="1"/>
          </p:cNvSpPr>
          <p:nvPr>
            <p:ph type="sldImg"/>
          </p:nvPr>
        </p:nvSpPr>
        <p:spPr>
          <a:ln/>
        </p:spPr>
      </p:sp>
      <p:sp>
        <p:nvSpPr>
          <p:cNvPr id="125955" name="Notes Placeholder 2">
            <a:extLst>
              <a:ext uri="{FF2B5EF4-FFF2-40B4-BE49-F238E27FC236}">
                <a16:creationId xmlns:a16="http://schemas.microsoft.com/office/drawing/2014/main" id="{7A9026EA-EB85-8CC2-B44E-36111EEA178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5956" name="Slide Number Placeholder 3">
            <a:extLst>
              <a:ext uri="{FF2B5EF4-FFF2-40B4-BE49-F238E27FC236}">
                <a16:creationId xmlns:a16="http://schemas.microsoft.com/office/drawing/2014/main" id="{BF42FD3B-AD65-D1C2-396D-3A66D61854C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950A173A-A12C-413D-B969-5E614D8825CC}" type="slidenum">
              <a:rPr lang="en-US" altLang="en-US" sz="1300"/>
              <a:pPr/>
              <a:t>13</a:t>
            </a:fld>
            <a:endParaRPr lang="en-US" altLang="en-US" sz="13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a:extLst>
              <a:ext uri="{FF2B5EF4-FFF2-40B4-BE49-F238E27FC236}">
                <a16:creationId xmlns:a16="http://schemas.microsoft.com/office/drawing/2014/main" id="{85E06AA1-2EC1-8C4C-9D88-444B22999DA2}"/>
              </a:ext>
            </a:extLst>
          </p:cNvPr>
          <p:cNvSpPr>
            <a:spLocks noGrp="1" noRot="1" noChangeAspect="1" noTextEdit="1"/>
          </p:cNvSpPr>
          <p:nvPr>
            <p:ph type="sldImg"/>
          </p:nvPr>
        </p:nvSpPr>
        <p:spPr>
          <a:ln/>
        </p:spPr>
      </p:sp>
      <p:sp>
        <p:nvSpPr>
          <p:cNvPr id="126979" name="Notes Placeholder 2">
            <a:extLst>
              <a:ext uri="{FF2B5EF4-FFF2-40B4-BE49-F238E27FC236}">
                <a16:creationId xmlns:a16="http://schemas.microsoft.com/office/drawing/2014/main" id="{4D250D2C-66AC-1F70-F8C6-93652DD101F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6980" name="Slide Number Placeholder 3">
            <a:extLst>
              <a:ext uri="{FF2B5EF4-FFF2-40B4-BE49-F238E27FC236}">
                <a16:creationId xmlns:a16="http://schemas.microsoft.com/office/drawing/2014/main" id="{EE3C928F-877F-3B17-EC10-19B5F18BEB9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FCB9F4C7-DFEA-4D18-B224-EB5F4D6625CF}" type="slidenum">
              <a:rPr lang="en-US" altLang="en-US" sz="1300"/>
              <a:pPr/>
              <a:t>14</a:t>
            </a:fld>
            <a:endParaRPr lang="en-US" altLang="en-US" sz="13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a:extLst>
              <a:ext uri="{FF2B5EF4-FFF2-40B4-BE49-F238E27FC236}">
                <a16:creationId xmlns:a16="http://schemas.microsoft.com/office/drawing/2014/main" id="{46407088-D749-AF49-0752-5C5FD92370C3}"/>
              </a:ext>
            </a:extLst>
          </p:cNvPr>
          <p:cNvSpPr>
            <a:spLocks noGrp="1" noRot="1" noChangeAspect="1" noTextEdit="1"/>
          </p:cNvSpPr>
          <p:nvPr>
            <p:ph type="sldImg"/>
          </p:nvPr>
        </p:nvSpPr>
        <p:spPr>
          <a:ln/>
        </p:spPr>
      </p:sp>
      <p:sp>
        <p:nvSpPr>
          <p:cNvPr id="128003" name="Notes Placeholder 2">
            <a:extLst>
              <a:ext uri="{FF2B5EF4-FFF2-40B4-BE49-F238E27FC236}">
                <a16:creationId xmlns:a16="http://schemas.microsoft.com/office/drawing/2014/main" id="{4F7DD1C2-711D-A33B-8B33-ECC2CADA1AC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8004" name="Slide Number Placeholder 3">
            <a:extLst>
              <a:ext uri="{FF2B5EF4-FFF2-40B4-BE49-F238E27FC236}">
                <a16:creationId xmlns:a16="http://schemas.microsoft.com/office/drawing/2014/main" id="{0D952B6D-2C13-4D04-3DA4-CB4C06F8AFF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F073B9F7-5273-4E1F-AAE6-3CEF820022B6}" type="slidenum">
              <a:rPr lang="en-US" altLang="en-US" sz="1300"/>
              <a:pPr/>
              <a:t>15</a:t>
            </a:fld>
            <a:endParaRPr lang="en-US" altLang="en-US" sz="13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a:extLst>
              <a:ext uri="{FF2B5EF4-FFF2-40B4-BE49-F238E27FC236}">
                <a16:creationId xmlns:a16="http://schemas.microsoft.com/office/drawing/2014/main" id="{C198CCBC-E1D7-A54C-99D6-976AB5A74342}"/>
              </a:ext>
            </a:extLst>
          </p:cNvPr>
          <p:cNvSpPr>
            <a:spLocks noGrp="1" noRot="1" noChangeAspect="1" noTextEdit="1"/>
          </p:cNvSpPr>
          <p:nvPr>
            <p:ph type="sldImg"/>
          </p:nvPr>
        </p:nvSpPr>
        <p:spPr>
          <a:ln/>
        </p:spPr>
      </p:sp>
      <p:sp>
        <p:nvSpPr>
          <p:cNvPr id="129027" name="Notes Placeholder 2">
            <a:extLst>
              <a:ext uri="{FF2B5EF4-FFF2-40B4-BE49-F238E27FC236}">
                <a16:creationId xmlns:a16="http://schemas.microsoft.com/office/drawing/2014/main" id="{DF795EBA-DFD9-A420-3465-FE56295DA80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9028" name="Slide Number Placeholder 3">
            <a:extLst>
              <a:ext uri="{FF2B5EF4-FFF2-40B4-BE49-F238E27FC236}">
                <a16:creationId xmlns:a16="http://schemas.microsoft.com/office/drawing/2014/main" id="{09066C8B-694B-ED48-CB20-140B8A4EEBA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10F2ED6C-BF91-41C7-B536-3CB0A2542E8F}" type="slidenum">
              <a:rPr lang="en-US" altLang="en-US" sz="1300"/>
              <a:pPr/>
              <a:t>16</a:t>
            </a:fld>
            <a:endParaRPr lang="en-US" altLang="en-US" sz="13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a:extLst>
              <a:ext uri="{FF2B5EF4-FFF2-40B4-BE49-F238E27FC236}">
                <a16:creationId xmlns:a16="http://schemas.microsoft.com/office/drawing/2014/main" id="{B838AA0E-8E5C-8D6B-3D5E-B26C8BB97296}"/>
              </a:ext>
            </a:extLst>
          </p:cNvPr>
          <p:cNvSpPr>
            <a:spLocks noGrp="1" noRot="1" noChangeAspect="1" noTextEdit="1"/>
          </p:cNvSpPr>
          <p:nvPr>
            <p:ph type="sldImg"/>
          </p:nvPr>
        </p:nvSpPr>
        <p:spPr>
          <a:ln/>
        </p:spPr>
      </p:sp>
      <p:sp>
        <p:nvSpPr>
          <p:cNvPr id="130051" name="Notes Placeholder 2">
            <a:extLst>
              <a:ext uri="{FF2B5EF4-FFF2-40B4-BE49-F238E27FC236}">
                <a16:creationId xmlns:a16="http://schemas.microsoft.com/office/drawing/2014/main" id="{F79A62EB-8EE7-E4DC-6B04-8FA5EDB3E95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30052" name="Slide Number Placeholder 3">
            <a:extLst>
              <a:ext uri="{FF2B5EF4-FFF2-40B4-BE49-F238E27FC236}">
                <a16:creationId xmlns:a16="http://schemas.microsoft.com/office/drawing/2014/main" id="{24B07C39-0948-22A0-6C85-36E7E1314ED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F189399F-33E6-4991-9F6A-487ACB1F4A5C}" type="slidenum">
              <a:rPr lang="en-US" altLang="en-US" sz="1300"/>
              <a:pPr/>
              <a:t>17</a:t>
            </a:fld>
            <a:endParaRPr lang="en-US" altLang="en-US" sz="13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a:extLst>
              <a:ext uri="{FF2B5EF4-FFF2-40B4-BE49-F238E27FC236}">
                <a16:creationId xmlns:a16="http://schemas.microsoft.com/office/drawing/2014/main" id="{8C630BA4-AA08-148B-10F9-BEEFCCF79982}"/>
              </a:ext>
            </a:extLst>
          </p:cNvPr>
          <p:cNvSpPr>
            <a:spLocks noGrp="1" noRot="1" noChangeAspect="1" noTextEdit="1"/>
          </p:cNvSpPr>
          <p:nvPr>
            <p:ph type="sldImg"/>
          </p:nvPr>
        </p:nvSpPr>
        <p:spPr>
          <a:ln/>
        </p:spPr>
      </p:sp>
      <p:sp>
        <p:nvSpPr>
          <p:cNvPr id="131075" name="Notes Placeholder 2">
            <a:extLst>
              <a:ext uri="{FF2B5EF4-FFF2-40B4-BE49-F238E27FC236}">
                <a16:creationId xmlns:a16="http://schemas.microsoft.com/office/drawing/2014/main" id="{1A7C22FE-DF2E-8F92-BE52-1D29AB98199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31076" name="Slide Number Placeholder 3">
            <a:extLst>
              <a:ext uri="{FF2B5EF4-FFF2-40B4-BE49-F238E27FC236}">
                <a16:creationId xmlns:a16="http://schemas.microsoft.com/office/drawing/2014/main" id="{7CEC4233-42FE-35FE-225D-CDFEE79056E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A571546B-2128-4586-A088-64240F885D68}" type="slidenum">
              <a:rPr lang="en-US" altLang="en-US" sz="1300"/>
              <a:pPr/>
              <a:t>18</a:t>
            </a:fld>
            <a:endParaRPr lang="en-US" altLang="en-US" sz="13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a:extLst>
              <a:ext uri="{FF2B5EF4-FFF2-40B4-BE49-F238E27FC236}">
                <a16:creationId xmlns:a16="http://schemas.microsoft.com/office/drawing/2014/main" id="{CA1BFAA0-D4CF-3AE8-AC06-4FF9FD5F1B20}"/>
              </a:ext>
            </a:extLst>
          </p:cNvPr>
          <p:cNvSpPr>
            <a:spLocks noGrp="1" noRot="1" noChangeAspect="1" noTextEdit="1"/>
          </p:cNvSpPr>
          <p:nvPr>
            <p:ph type="sldImg"/>
          </p:nvPr>
        </p:nvSpPr>
        <p:spPr>
          <a:ln/>
        </p:spPr>
      </p:sp>
      <p:sp>
        <p:nvSpPr>
          <p:cNvPr id="132099" name="Notes Placeholder 2">
            <a:extLst>
              <a:ext uri="{FF2B5EF4-FFF2-40B4-BE49-F238E27FC236}">
                <a16:creationId xmlns:a16="http://schemas.microsoft.com/office/drawing/2014/main" id="{52749F9B-A020-D458-A1AB-02554E514A5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32100" name="Slide Number Placeholder 3">
            <a:extLst>
              <a:ext uri="{FF2B5EF4-FFF2-40B4-BE49-F238E27FC236}">
                <a16:creationId xmlns:a16="http://schemas.microsoft.com/office/drawing/2014/main" id="{F51A813E-9A26-7DE7-7BAF-A352694E17E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E6EC34A3-6E4D-45D2-BEE9-3F815464C57A}" type="slidenum">
              <a:rPr lang="en-US" altLang="en-US" sz="1300"/>
              <a:pPr/>
              <a:t>19</a:t>
            </a:fld>
            <a:endParaRPr lang="en-US" altLang="en-US" sz="13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a:extLst>
              <a:ext uri="{FF2B5EF4-FFF2-40B4-BE49-F238E27FC236}">
                <a16:creationId xmlns:a16="http://schemas.microsoft.com/office/drawing/2014/main" id="{BCB0720A-8029-A052-E39A-4AF016F090C2}"/>
              </a:ext>
            </a:extLst>
          </p:cNvPr>
          <p:cNvSpPr>
            <a:spLocks noGrp="1" noRot="1" noChangeAspect="1" noTextEdit="1"/>
          </p:cNvSpPr>
          <p:nvPr>
            <p:ph type="sldImg"/>
          </p:nvPr>
        </p:nvSpPr>
        <p:spPr>
          <a:ln/>
        </p:spPr>
      </p:sp>
      <p:sp>
        <p:nvSpPr>
          <p:cNvPr id="133123" name="Notes Placeholder 2">
            <a:extLst>
              <a:ext uri="{FF2B5EF4-FFF2-40B4-BE49-F238E27FC236}">
                <a16:creationId xmlns:a16="http://schemas.microsoft.com/office/drawing/2014/main" id="{E13AA9E6-B686-D623-4FC5-C2FB053173F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33124" name="Slide Number Placeholder 3">
            <a:extLst>
              <a:ext uri="{FF2B5EF4-FFF2-40B4-BE49-F238E27FC236}">
                <a16:creationId xmlns:a16="http://schemas.microsoft.com/office/drawing/2014/main" id="{EE3213FB-E9BB-F381-2F97-08E2C9632BD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D44011D5-3A4D-4639-B6F4-219ECD3A893F}" type="slidenum">
              <a:rPr lang="en-US" altLang="en-US" sz="1300"/>
              <a:pPr/>
              <a:t>20</a:t>
            </a:fld>
            <a:endParaRPr lang="en-US" altLang="en-US" sz="13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a:extLst>
              <a:ext uri="{FF2B5EF4-FFF2-40B4-BE49-F238E27FC236}">
                <a16:creationId xmlns:a16="http://schemas.microsoft.com/office/drawing/2014/main" id="{050AC759-415E-81C2-D0CA-6035FFC0EC14}"/>
              </a:ext>
            </a:extLst>
          </p:cNvPr>
          <p:cNvSpPr>
            <a:spLocks noGrp="1" noRot="1" noChangeAspect="1" noTextEdit="1"/>
          </p:cNvSpPr>
          <p:nvPr>
            <p:ph type="sldImg"/>
          </p:nvPr>
        </p:nvSpPr>
        <p:spPr>
          <a:ln/>
        </p:spPr>
      </p:sp>
      <p:sp>
        <p:nvSpPr>
          <p:cNvPr id="115715" name="Notes Placeholder 2">
            <a:extLst>
              <a:ext uri="{FF2B5EF4-FFF2-40B4-BE49-F238E27FC236}">
                <a16:creationId xmlns:a16="http://schemas.microsoft.com/office/drawing/2014/main" id="{CD618BEF-D322-8BA2-9F59-B3D0BF1FA8F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15716" name="Slide Number Placeholder 3">
            <a:extLst>
              <a:ext uri="{FF2B5EF4-FFF2-40B4-BE49-F238E27FC236}">
                <a16:creationId xmlns:a16="http://schemas.microsoft.com/office/drawing/2014/main" id="{977452A0-92AB-1392-8A4C-CF90478BCD6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B7FAB33D-0832-4B48-A080-04ABE71D2D9C}" type="slidenum">
              <a:rPr lang="en-US" altLang="en-US" sz="1300"/>
              <a:pPr/>
              <a:t>3</a:t>
            </a:fld>
            <a:endParaRPr lang="en-US" altLang="en-US" sz="13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a:extLst>
              <a:ext uri="{FF2B5EF4-FFF2-40B4-BE49-F238E27FC236}">
                <a16:creationId xmlns:a16="http://schemas.microsoft.com/office/drawing/2014/main" id="{86BC871B-60BD-609F-AED3-8925E9C803FF}"/>
              </a:ext>
            </a:extLst>
          </p:cNvPr>
          <p:cNvSpPr>
            <a:spLocks noGrp="1" noRot="1" noChangeAspect="1" noTextEdit="1"/>
          </p:cNvSpPr>
          <p:nvPr>
            <p:ph type="sldImg"/>
          </p:nvPr>
        </p:nvSpPr>
        <p:spPr>
          <a:ln/>
        </p:spPr>
      </p:sp>
      <p:sp>
        <p:nvSpPr>
          <p:cNvPr id="134147" name="Notes Placeholder 2">
            <a:extLst>
              <a:ext uri="{FF2B5EF4-FFF2-40B4-BE49-F238E27FC236}">
                <a16:creationId xmlns:a16="http://schemas.microsoft.com/office/drawing/2014/main" id="{65A145BF-476C-5230-A555-255B7B89F6C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34148" name="Slide Number Placeholder 3">
            <a:extLst>
              <a:ext uri="{FF2B5EF4-FFF2-40B4-BE49-F238E27FC236}">
                <a16:creationId xmlns:a16="http://schemas.microsoft.com/office/drawing/2014/main" id="{B0C57C8B-3974-6525-2718-3AC36FA0058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B09F66EB-EF77-4331-AB63-96B6DCFFDE0C}" type="slidenum">
              <a:rPr lang="en-US" altLang="en-US" sz="1300"/>
              <a:pPr/>
              <a:t>21</a:t>
            </a:fld>
            <a:endParaRPr lang="en-US" altLang="en-US" sz="13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a:extLst>
              <a:ext uri="{FF2B5EF4-FFF2-40B4-BE49-F238E27FC236}">
                <a16:creationId xmlns:a16="http://schemas.microsoft.com/office/drawing/2014/main" id="{179CF950-CFCB-889B-394F-7C2BDBB7E47B}"/>
              </a:ext>
            </a:extLst>
          </p:cNvPr>
          <p:cNvSpPr>
            <a:spLocks noGrp="1" noRot="1" noChangeAspect="1" noTextEdit="1"/>
          </p:cNvSpPr>
          <p:nvPr>
            <p:ph type="sldImg"/>
          </p:nvPr>
        </p:nvSpPr>
        <p:spPr>
          <a:ln/>
        </p:spPr>
      </p:sp>
      <p:sp>
        <p:nvSpPr>
          <p:cNvPr id="135171" name="Notes Placeholder 2">
            <a:extLst>
              <a:ext uri="{FF2B5EF4-FFF2-40B4-BE49-F238E27FC236}">
                <a16:creationId xmlns:a16="http://schemas.microsoft.com/office/drawing/2014/main" id="{AB090433-EE02-7C43-529E-48D5EA6C5DB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35172" name="Slide Number Placeholder 3">
            <a:extLst>
              <a:ext uri="{FF2B5EF4-FFF2-40B4-BE49-F238E27FC236}">
                <a16:creationId xmlns:a16="http://schemas.microsoft.com/office/drawing/2014/main" id="{A094EA08-D167-2705-A0FB-1F87E4AC91E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95A570D6-A5A2-4628-981F-94300339D24F}" type="slidenum">
              <a:rPr lang="en-US" altLang="en-US" sz="1300"/>
              <a:pPr/>
              <a:t>22</a:t>
            </a:fld>
            <a:endParaRPr lang="en-US" altLang="en-US" sz="130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a:extLst>
              <a:ext uri="{FF2B5EF4-FFF2-40B4-BE49-F238E27FC236}">
                <a16:creationId xmlns:a16="http://schemas.microsoft.com/office/drawing/2014/main" id="{49C03873-B0D7-2AF9-4328-111BF60CFD6E}"/>
              </a:ext>
            </a:extLst>
          </p:cNvPr>
          <p:cNvSpPr>
            <a:spLocks noGrp="1" noRot="1" noChangeAspect="1" noTextEdit="1"/>
          </p:cNvSpPr>
          <p:nvPr>
            <p:ph type="sldImg"/>
          </p:nvPr>
        </p:nvSpPr>
        <p:spPr>
          <a:ln/>
        </p:spPr>
      </p:sp>
      <p:sp>
        <p:nvSpPr>
          <p:cNvPr id="136195" name="Notes Placeholder 2">
            <a:extLst>
              <a:ext uri="{FF2B5EF4-FFF2-40B4-BE49-F238E27FC236}">
                <a16:creationId xmlns:a16="http://schemas.microsoft.com/office/drawing/2014/main" id="{62A21D62-AD2A-1457-CD48-C7D01DB28D5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36196" name="Slide Number Placeholder 3">
            <a:extLst>
              <a:ext uri="{FF2B5EF4-FFF2-40B4-BE49-F238E27FC236}">
                <a16:creationId xmlns:a16="http://schemas.microsoft.com/office/drawing/2014/main" id="{61BC8F57-F038-4F65-6A4D-A4FAE74CEF5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C7E6A8D4-FB64-483A-8655-DB47F78C64CE}" type="slidenum">
              <a:rPr lang="en-US" altLang="en-US" sz="1300"/>
              <a:pPr/>
              <a:t>23</a:t>
            </a:fld>
            <a:endParaRPr lang="en-US" altLang="en-US" sz="130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a:extLst>
              <a:ext uri="{FF2B5EF4-FFF2-40B4-BE49-F238E27FC236}">
                <a16:creationId xmlns:a16="http://schemas.microsoft.com/office/drawing/2014/main" id="{8D0EF2A2-A87E-BD48-C517-D002EB49B6A4}"/>
              </a:ext>
            </a:extLst>
          </p:cNvPr>
          <p:cNvSpPr>
            <a:spLocks noGrp="1" noRot="1" noChangeAspect="1" noTextEdit="1"/>
          </p:cNvSpPr>
          <p:nvPr>
            <p:ph type="sldImg"/>
          </p:nvPr>
        </p:nvSpPr>
        <p:spPr>
          <a:ln/>
        </p:spPr>
      </p:sp>
      <p:sp>
        <p:nvSpPr>
          <p:cNvPr id="137219" name="Notes Placeholder 2">
            <a:extLst>
              <a:ext uri="{FF2B5EF4-FFF2-40B4-BE49-F238E27FC236}">
                <a16:creationId xmlns:a16="http://schemas.microsoft.com/office/drawing/2014/main" id="{FE2DF31F-6C1A-BFA5-7E9A-58E4525D973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37220" name="Slide Number Placeholder 3">
            <a:extLst>
              <a:ext uri="{FF2B5EF4-FFF2-40B4-BE49-F238E27FC236}">
                <a16:creationId xmlns:a16="http://schemas.microsoft.com/office/drawing/2014/main" id="{7C4B5E46-D1DD-CB86-53B2-C7396AE2FB7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8563FA4B-C4B2-4E98-8DF2-54BCAE39B1F8}" type="slidenum">
              <a:rPr lang="en-US" altLang="en-US" sz="1300"/>
              <a:pPr/>
              <a:t>24</a:t>
            </a:fld>
            <a:endParaRPr lang="en-US" altLang="en-US" sz="130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a:extLst>
              <a:ext uri="{FF2B5EF4-FFF2-40B4-BE49-F238E27FC236}">
                <a16:creationId xmlns:a16="http://schemas.microsoft.com/office/drawing/2014/main" id="{ED7178C8-CFD2-A7DA-7350-2B3D2E4D00EE}"/>
              </a:ext>
            </a:extLst>
          </p:cNvPr>
          <p:cNvSpPr>
            <a:spLocks noGrp="1" noRot="1" noChangeAspect="1" noTextEdit="1"/>
          </p:cNvSpPr>
          <p:nvPr>
            <p:ph type="sldImg"/>
          </p:nvPr>
        </p:nvSpPr>
        <p:spPr>
          <a:ln/>
        </p:spPr>
      </p:sp>
      <p:sp>
        <p:nvSpPr>
          <p:cNvPr id="138243" name="Notes Placeholder 2">
            <a:extLst>
              <a:ext uri="{FF2B5EF4-FFF2-40B4-BE49-F238E27FC236}">
                <a16:creationId xmlns:a16="http://schemas.microsoft.com/office/drawing/2014/main" id="{29960834-BE2E-03E7-38CE-46CA2731287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38244" name="Slide Number Placeholder 3">
            <a:extLst>
              <a:ext uri="{FF2B5EF4-FFF2-40B4-BE49-F238E27FC236}">
                <a16:creationId xmlns:a16="http://schemas.microsoft.com/office/drawing/2014/main" id="{82C37EB8-C147-A82C-67DC-A3E6BF086A0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FFE36776-25DE-42B8-BFD5-B310ED572954}" type="slidenum">
              <a:rPr lang="en-US" altLang="en-US" sz="1300"/>
              <a:pPr/>
              <a:t>25</a:t>
            </a:fld>
            <a:endParaRPr lang="en-US" altLang="en-US" sz="130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a:extLst>
              <a:ext uri="{FF2B5EF4-FFF2-40B4-BE49-F238E27FC236}">
                <a16:creationId xmlns:a16="http://schemas.microsoft.com/office/drawing/2014/main" id="{225B104E-40E9-DC25-2CC2-7CCBC27BDDE6}"/>
              </a:ext>
            </a:extLst>
          </p:cNvPr>
          <p:cNvSpPr>
            <a:spLocks noGrp="1" noRot="1" noChangeAspect="1" noTextEdit="1"/>
          </p:cNvSpPr>
          <p:nvPr>
            <p:ph type="sldImg"/>
          </p:nvPr>
        </p:nvSpPr>
        <p:spPr>
          <a:ln/>
        </p:spPr>
      </p:sp>
      <p:sp>
        <p:nvSpPr>
          <p:cNvPr id="139267" name="Notes Placeholder 2">
            <a:extLst>
              <a:ext uri="{FF2B5EF4-FFF2-40B4-BE49-F238E27FC236}">
                <a16:creationId xmlns:a16="http://schemas.microsoft.com/office/drawing/2014/main" id="{1CA697F0-1BA7-54BA-218E-F8F0D60B2F1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39268" name="Slide Number Placeholder 3">
            <a:extLst>
              <a:ext uri="{FF2B5EF4-FFF2-40B4-BE49-F238E27FC236}">
                <a16:creationId xmlns:a16="http://schemas.microsoft.com/office/drawing/2014/main" id="{E1BC084C-3964-8BB5-AE9B-72131616907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ECACBD29-7C6C-4AC5-BFC0-F240287BCEC0}" type="slidenum">
              <a:rPr lang="en-US" altLang="en-US" sz="1300"/>
              <a:pPr/>
              <a:t>26</a:t>
            </a:fld>
            <a:endParaRPr lang="en-US" altLang="en-US" sz="130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a:extLst>
              <a:ext uri="{FF2B5EF4-FFF2-40B4-BE49-F238E27FC236}">
                <a16:creationId xmlns:a16="http://schemas.microsoft.com/office/drawing/2014/main" id="{E4115E85-7735-3B35-9446-1806F40A17F7}"/>
              </a:ext>
            </a:extLst>
          </p:cNvPr>
          <p:cNvSpPr>
            <a:spLocks noGrp="1" noRot="1" noChangeAspect="1" noTextEdit="1"/>
          </p:cNvSpPr>
          <p:nvPr>
            <p:ph type="sldImg"/>
          </p:nvPr>
        </p:nvSpPr>
        <p:spPr>
          <a:ln/>
        </p:spPr>
      </p:sp>
      <p:sp>
        <p:nvSpPr>
          <p:cNvPr id="140291" name="Notes Placeholder 2">
            <a:extLst>
              <a:ext uri="{FF2B5EF4-FFF2-40B4-BE49-F238E27FC236}">
                <a16:creationId xmlns:a16="http://schemas.microsoft.com/office/drawing/2014/main" id="{BC3F9806-D2DE-F44D-8FD9-8122FFE2DA3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40292" name="Slide Number Placeholder 3">
            <a:extLst>
              <a:ext uri="{FF2B5EF4-FFF2-40B4-BE49-F238E27FC236}">
                <a16:creationId xmlns:a16="http://schemas.microsoft.com/office/drawing/2014/main" id="{707BF452-4AA8-C6D2-8531-ECF11C12070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882E6B21-74A5-45BE-8A0D-31B35A89EDD3}" type="slidenum">
              <a:rPr lang="en-US" altLang="en-US" sz="1300"/>
              <a:pPr/>
              <a:t>27</a:t>
            </a:fld>
            <a:endParaRPr lang="en-US" altLang="en-US" sz="130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a:extLst>
              <a:ext uri="{FF2B5EF4-FFF2-40B4-BE49-F238E27FC236}">
                <a16:creationId xmlns:a16="http://schemas.microsoft.com/office/drawing/2014/main" id="{F9256890-F943-D646-7785-9DD2AEC27BCC}"/>
              </a:ext>
            </a:extLst>
          </p:cNvPr>
          <p:cNvSpPr>
            <a:spLocks noGrp="1" noRot="1" noChangeAspect="1" noTextEdit="1"/>
          </p:cNvSpPr>
          <p:nvPr>
            <p:ph type="sldImg"/>
          </p:nvPr>
        </p:nvSpPr>
        <p:spPr>
          <a:ln/>
        </p:spPr>
      </p:sp>
      <p:sp>
        <p:nvSpPr>
          <p:cNvPr id="141315" name="Notes Placeholder 2">
            <a:extLst>
              <a:ext uri="{FF2B5EF4-FFF2-40B4-BE49-F238E27FC236}">
                <a16:creationId xmlns:a16="http://schemas.microsoft.com/office/drawing/2014/main" id="{161B4353-30CB-48F4-7FB3-7998844C337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41316" name="Slide Number Placeholder 3">
            <a:extLst>
              <a:ext uri="{FF2B5EF4-FFF2-40B4-BE49-F238E27FC236}">
                <a16:creationId xmlns:a16="http://schemas.microsoft.com/office/drawing/2014/main" id="{AB318487-A9D5-2A89-3F42-326544DDF47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78BE2A2D-C0AC-4BED-8989-F1FBC1F8B11F}" type="slidenum">
              <a:rPr lang="en-US" altLang="en-US" sz="1300"/>
              <a:pPr/>
              <a:t>28</a:t>
            </a:fld>
            <a:endParaRPr lang="en-US" altLang="en-US" sz="130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Slide Image Placeholder 1">
            <a:extLst>
              <a:ext uri="{FF2B5EF4-FFF2-40B4-BE49-F238E27FC236}">
                <a16:creationId xmlns:a16="http://schemas.microsoft.com/office/drawing/2014/main" id="{38C43776-7337-9FD4-DFBC-3759E66CB5BC}"/>
              </a:ext>
            </a:extLst>
          </p:cNvPr>
          <p:cNvSpPr>
            <a:spLocks noGrp="1" noRot="1" noChangeAspect="1" noTextEdit="1"/>
          </p:cNvSpPr>
          <p:nvPr>
            <p:ph type="sldImg"/>
          </p:nvPr>
        </p:nvSpPr>
        <p:spPr>
          <a:ln/>
        </p:spPr>
      </p:sp>
      <p:sp>
        <p:nvSpPr>
          <p:cNvPr id="142339" name="Notes Placeholder 2">
            <a:extLst>
              <a:ext uri="{FF2B5EF4-FFF2-40B4-BE49-F238E27FC236}">
                <a16:creationId xmlns:a16="http://schemas.microsoft.com/office/drawing/2014/main" id="{81FC8248-DD06-D6FD-C0B1-DC7EBEA5629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42340" name="Slide Number Placeholder 3">
            <a:extLst>
              <a:ext uri="{FF2B5EF4-FFF2-40B4-BE49-F238E27FC236}">
                <a16:creationId xmlns:a16="http://schemas.microsoft.com/office/drawing/2014/main" id="{2C14FE26-61ED-895D-9B50-01F4ADAFB52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437DFBDC-8C15-4EAC-911B-5D0B83877B45}" type="slidenum">
              <a:rPr lang="en-US" altLang="en-US" sz="1300"/>
              <a:pPr/>
              <a:t>29</a:t>
            </a:fld>
            <a:endParaRPr lang="en-US" altLang="en-US" sz="130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Slide Image Placeholder 1">
            <a:extLst>
              <a:ext uri="{FF2B5EF4-FFF2-40B4-BE49-F238E27FC236}">
                <a16:creationId xmlns:a16="http://schemas.microsoft.com/office/drawing/2014/main" id="{792F93E2-E62B-B440-1D8F-E32998A75999}"/>
              </a:ext>
            </a:extLst>
          </p:cNvPr>
          <p:cNvSpPr>
            <a:spLocks noGrp="1" noRot="1" noChangeAspect="1" noTextEdit="1"/>
          </p:cNvSpPr>
          <p:nvPr>
            <p:ph type="sldImg"/>
          </p:nvPr>
        </p:nvSpPr>
        <p:spPr>
          <a:ln/>
        </p:spPr>
      </p:sp>
      <p:sp>
        <p:nvSpPr>
          <p:cNvPr id="143363" name="Notes Placeholder 2">
            <a:extLst>
              <a:ext uri="{FF2B5EF4-FFF2-40B4-BE49-F238E27FC236}">
                <a16:creationId xmlns:a16="http://schemas.microsoft.com/office/drawing/2014/main" id="{28AF7C1C-9362-9F19-DD83-7505B3DF03E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43364" name="Slide Number Placeholder 3">
            <a:extLst>
              <a:ext uri="{FF2B5EF4-FFF2-40B4-BE49-F238E27FC236}">
                <a16:creationId xmlns:a16="http://schemas.microsoft.com/office/drawing/2014/main" id="{B609FD28-914B-14AA-9E6E-BACF0B8A511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641F87A2-053F-4252-BE66-C4824DC37E25}" type="slidenum">
              <a:rPr lang="en-US" altLang="en-US" sz="1300"/>
              <a:pPr/>
              <a:t>30</a:t>
            </a:fld>
            <a:endParaRPr lang="en-US" altLang="en-US" sz="13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a:extLst>
              <a:ext uri="{FF2B5EF4-FFF2-40B4-BE49-F238E27FC236}">
                <a16:creationId xmlns:a16="http://schemas.microsoft.com/office/drawing/2014/main" id="{D17CD1B4-942F-B48A-4095-E9F09F97C3E7}"/>
              </a:ext>
            </a:extLst>
          </p:cNvPr>
          <p:cNvSpPr>
            <a:spLocks noGrp="1" noRot="1" noChangeAspect="1" noTextEdit="1"/>
          </p:cNvSpPr>
          <p:nvPr>
            <p:ph type="sldImg"/>
          </p:nvPr>
        </p:nvSpPr>
        <p:spPr>
          <a:ln/>
        </p:spPr>
      </p:sp>
      <p:sp>
        <p:nvSpPr>
          <p:cNvPr id="116739" name="Notes Placeholder 2">
            <a:extLst>
              <a:ext uri="{FF2B5EF4-FFF2-40B4-BE49-F238E27FC236}">
                <a16:creationId xmlns:a16="http://schemas.microsoft.com/office/drawing/2014/main" id="{A9B1D837-8293-5087-1790-69557E563D5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16740" name="Slide Number Placeholder 3">
            <a:extLst>
              <a:ext uri="{FF2B5EF4-FFF2-40B4-BE49-F238E27FC236}">
                <a16:creationId xmlns:a16="http://schemas.microsoft.com/office/drawing/2014/main" id="{9C9039A3-1B31-0872-125E-6A202169145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C4C217A0-840C-4B0C-8F0D-0B6183E46F8D}" type="slidenum">
              <a:rPr lang="en-US" altLang="en-US" sz="1300"/>
              <a:pPr/>
              <a:t>4</a:t>
            </a:fld>
            <a:endParaRPr lang="en-US" altLang="en-US" sz="130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Slide Image Placeholder 1">
            <a:extLst>
              <a:ext uri="{FF2B5EF4-FFF2-40B4-BE49-F238E27FC236}">
                <a16:creationId xmlns:a16="http://schemas.microsoft.com/office/drawing/2014/main" id="{D85819A8-DA84-8371-B9F0-584E553FCAAE}"/>
              </a:ext>
            </a:extLst>
          </p:cNvPr>
          <p:cNvSpPr>
            <a:spLocks noGrp="1" noRot="1" noChangeAspect="1" noTextEdit="1"/>
          </p:cNvSpPr>
          <p:nvPr>
            <p:ph type="sldImg"/>
          </p:nvPr>
        </p:nvSpPr>
        <p:spPr>
          <a:ln/>
        </p:spPr>
      </p:sp>
      <p:sp>
        <p:nvSpPr>
          <p:cNvPr id="144387" name="Notes Placeholder 2">
            <a:extLst>
              <a:ext uri="{FF2B5EF4-FFF2-40B4-BE49-F238E27FC236}">
                <a16:creationId xmlns:a16="http://schemas.microsoft.com/office/drawing/2014/main" id="{07540C87-B4B3-5BA3-64C1-957D75C9B30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44388" name="Slide Number Placeholder 3">
            <a:extLst>
              <a:ext uri="{FF2B5EF4-FFF2-40B4-BE49-F238E27FC236}">
                <a16:creationId xmlns:a16="http://schemas.microsoft.com/office/drawing/2014/main" id="{5AD4FDE0-0992-0270-D1CC-90B68B8DB89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34AA6023-ED89-4F34-BA4A-D445706D0973}" type="slidenum">
              <a:rPr lang="en-US" altLang="en-US" sz="1300"/>
              <a:pPr/>
              <a:t>31</a:t>
            </a:fld>
            <a:endParaRPr lang="en-US" altLang="en-US" sz="130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Slide Image Placeholder 1">
            <a:extLst>
              <a:ext uri="{FF2B5EF4-FFF2-40B4-BE49-F238E27FC236}">
                <a16:creationId xmlns:a16="http://schemas.microsoft.com/office/drawing/2014/main" id="{0ECC880F-C238-35AB-1FE8-0BD37BE953A6}"/>
              </a:ext>
            </a:extLst>
          </p:cNvPr>
          <p:cNvSpPr>
            <a:spLocks noGrp="1" noRot="1" noChangeAspect="1" noTextEdit="1"/>
          </p:cNvSpPr>
          <p:nvPr>
            <p:ph type="sldImg"/>
          </p:nvPr>
        </p:nvSpPr>
        <p:spPr>
          <a:ln/>
        </p:spPr>
      </p:sp>
      <p:sp>
        <p:nvSpPr>
          <p:cNvPr id="145411" name="Notes Placeholder 2">
            <a:extLst>
              <a:ext uri="{FF2B5EF4-FFF2-40B4-BE49-F238E27FC236}">
                <a16:creationId xmlns:a16="http://schemas.microsoft.com/office/drawing/2014/main" id="{26AC827C-46DA-FC3E-8A06-6D1E04CE43C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45412" name="Slide Number Placeholder 3">
            <a:extLst>
              <a:ext uri="{FF2B5EF4-FFF2-40B4-BE49-F238E27FC236}">
                <a16:creationId xmlns:a16="http://schemas.microsoft.com/office/drawing/2014/main" id="{C62C3E34-DE3D-0C59-2D68-A032AA17E35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51DC3E81-45DC-4F42-A835-449A3AD0FCF2}" type="slidenum">
              <a:rPr lang="en-US" altLang="en-US" sz="1300"/>
              <a:pPr/>
              <a:t>32</a:t>
            </a:fld>
            <a:endParaRPr lang="en-US" altLang="en-US" sz="130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Slide Image Placeholder 1">
            <a:extLst>
              <a:ext uri="{FF2B5EF4-FFF2-40B4-BE49-F238E27FC236}">
                <a16:creationId xmlns:a16="http://schemas.microsoft.com/office/drawing/2014/main" id="{8CBF468A-9D25-8681-107D-FB091C5C0203}"/>
              </a:ext>
            </a:extLst>
          </p:cNvPr>
          <p:cNvSpPr>
            <a:spLocks noGrp="1" noRot="1" noChangeAspect="1" noTextEdit="1"/>
          </p:cNvSpPr>
          <p:nvPr>
            <p:ph type="sldImg"/>
          </p:nvPr>
        </p:nvSpPr>
        <p:spPr>
          <a:ln/>
        </p:spPr>
      </p:sp>
      <p:sp>
        <p:nvSpPr>
          <p:cNvPr id="146435" name="Notes Placeholder 2">
            <a:extLst>
              <a:ext uri="{FF2B5EF4-FFF2-40B4-BE49-F238E27FC236}">
                <a16:creationId xmlns:a16="http://schemas.microsoft.com/office/drawing/2014/main" id="{860D80E3-DD93-667B-B041-F4C80F8824B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46436" name="Slide Number Placeholder 3">
            <a:extLst>
              <a:ext uri="{FF2B5EF4-FFF2-40B4-BE49-F238E27FC236}">
                <a16:creationId xmlns:a16="http://schemas.microsoft.com/office/drawing/2014/main" id="{1FE3720E-B02B-132B-4CB7-2F3DB3DB666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7AB2CA74-5170-44D6-BA74-56BBBF82842A}" type="slidenum">
              <a:rPr lang="en-US" altLang="en-US" sz="1300"/>
              <a:pPr/>
              <a:t>33</a:t>
            </a:fld>
            <a:endParaRPr lang="en-US" altLang="en-US" sz="130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Slide Image Placeholder 1">
            <a:extLst>
              <a:ext uri="{FF2B5EF4-FFF2-40B4-BE49-F238E27FC236}">
                <a16:creationId xmlns:a16="http://schemas.microsoft.com/office/drawing/2014/main" id="{E9176700-48BA-2197-BCE7-33484A3CA453}"/>
              </a:ext>
            </a:extLst>
          </p:cNvPr>
          <p:cNvSpPr>
            <a:spLocks noGrp="1" noRot="1" noChangeAspect="1" noTextEdit="1"/>
          </p:cNvSpPr>
          <p:nvPr>
            <p:ph type="sldImg"/>
          </p:nvPr>
        </p:nvSpPr>
        <p:spPr>
          <a:ln/>
        </p:spPr>
      </p:sp>
      <p:sp>
        <p:nvSpPr>
          <p:cNvPr id="147459" name="Notes Placeholder 2">
            <a:extLst>
              <a:ext uri="{FF2B5EF4-FFF2-40B4-BE49-F238E27FC236}">
                <a16:creationId xmlns:a16="http://schemas.microsoft.com/office/drawing/2014/main" id="{F8481618-F6F6-77E0-01E4-17E7EAEFE7D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47460" name="Slide Number Placeholder 3">
            <a:extLst>
              <a:ext uri="{FF2B5EF4-FFF2-40B4-BE49-F238E27FC236}">
                <a16:creationId xmlns:a16="http://schemas.microsoft.com/office/drawing/2014/main" id="{832F9970-FC97-784F-BF0D-937E4FF21FF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DCAC5FC0-9925-40C8-A997-361E6CF6E966}" type="slidenum">
              <a:rPr lang="en-US" altLang="en-US" sz="1300"/>
              <a:pPr/>
              <a:t>34</a:t>
            </a:fld>
            <a:endParaRPr lang="en-US" altLang="en-US" sz="130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a:extLst>
              <a:ext uri="{FF2B5EF4-FFF2-40B4-BE49-F238E27FC236}">
                <a16:creationId xmlns:a16="http://schemas.microsoft.com/office/drawing/2014/main" id="{3869FE03-7B1B-7F32-4A8C-634E59165BA0}"/>
              </a:ext>
            </a:extLst>
          </p:cNvPr>
          <p:cNvSpPr>
            <a:spLocks noGrp="1" noRot="1" noChangeAspect="1" noTextEdit="1"/>
          </p:cNvSpPr>
          <p:nvPr>
            <p:ph type="sldImg"/>
          </p:nvPr>
        </p:nvSpPr>
        <p:spPr>
          <a:ln/>
        </p:spPr>
      </p:sp>
      <p:sp>
        <p:nvSpPr>
          <p:cNvPr id="148483" name="Notes Placeholder 2">
            <a:extLst>
              <a:ext uri="{FF2B5EF4-FFF2-40B4-BE49-F238E27FC236}">
                <a16:creationId xmlns:a16="http://schemas.microsoft.com/office/drawing/2014/main" id="{3114AE5A-7B1B-13F6-820B-272E0A46E4F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48484" name="Slide Number Placeholder 3">
            <a:extLst>
              <a:ext uri="{FF2B5EF4-FFF2-40B4-BE49-F238E27FC236}">
                <a16:creationId xmlns:a16="http://schemas.microsoft.com/office/drawing/2014/main" id="{C64B0183-A14C-4599-91B0-EC9F224FA06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1A73B802-05E0-4770-B8CA-66A71E374422}" type="slidenum">
              <a:rPr lang="en-US" altLang="en-US" sz="1300"/>
              <a:pPr/>
              <a:t>35</a:t>
            </a:fld>
            <a:endParaRPr lang="en-US" altLang="en-US" sz="130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Slide Image Placeholder 1">
            <a:extLst>
              <a:ext uri="{FF2B5EF4-FFF2-40B4-BE49-F238E27FC236}">
                <a16:creationId xmlns:a16="http://schemas.microsoft.com/office/drawing/2014/main" id="{37115943-8FA2-3BC3-3980-AFEA158A6D4B}"/>
              </a:ext>
            </a:extLst>
          </p:cNvPr>
          <p:cNvSpPr>
            <a:spLocks noGrp="1" noRot="1" noChangeAspect="1" noTextEdit="1"/>
          </p:cNvSpPr>
          <p:nvPr>
            <p:ph type="sldImg"/>
          </p:nvPr>
        </p:nvSpPr>
        <p:spPr>
          <a:ln/>
        </p:spPr>
      </p:sp>
      <p:sp>
        <p:nvSpPr>
          <p:cNvPr id="149507" name="Notes Placeholder 2">
            <a:extLst>
              <a:ext uri="{FF2B5EF4-FFF2-40B4-BE49-F238E27FC236}">
                <a16:creationId xmlns:a16="http://schemas.microsoft.com/office/drawing/2014/main" id="{AE3EDE3C-B37B-226B-6377-B1385E789E8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49508" name="Slide Number Placeholder 3">
            <a:extLst>
              <a:ext uri="{FF2B5EF4-FFF2-40B4-BE49-F238E27FC236}">
                <a16:creationId xmlns:a16="http://schemas.microsoft.com/office/drawing/2014/main" id="{CCCECCAD-7F77-0CE4-399F-8E471F286BF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E7002564-D784-4122-AD35-CA69B9F84BD1}" type="slidenum">
              <a:rPr lang="en-US" altLang="en-US" sz="1300"/>
              <a:pPr/>
              <a:t>36</a:t>
            </a:fld>
            <a:endParaRPr lang="en-US" altLang="en-US" sz="130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Slide Image Placeholder 1">
            <a:extLst>
              <a:ext uri="{FF2B5EF4-FFF2-40B4-BE49-F238E27FC236}">
                <a16:creationId xmlns:a16="http://schemas.microsoft.com/office/drawing/2014/main" id="{9F0EE7A0-6129-9796-49E8-CF9CB956C54E}"/>
              </a:ext>
            </a:extLst>
          </p:cNvPr>
          <p:cNvSpPr>
            <a:spLocks noGrp="1" noRot="1" noChangeAspect="1" noTextEdit="1"/>
          </p:cNvSpPr>
          <p:nvPr>
            <p:ph type="sldImg"/>
          </p:nvPr>
        </p:nvSpPr>
        <p:spPr>
          <a:ln/>
        </p:spPr>
      </p:sp>
      <p:sp>
        <p:nvSpPr>
          <p:cNvPr id="150531" name="Notes Placeholder 2">
            <a:extLst>
              <a:ext uri="{FF2B5EF4-FFF2-40B4-BE49-F238E27FC236}">
                <a16:creationId xmlns:a16="http://schemas.microsoft.com/office/drawing/2014/main" id="{6D785451-9425-047E-4BED-B7262EC4ECF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50532" name="Slide Number Placeholder 3">
            <a:extLst>
              <a:ext uri="{FF2B5EF4-FFF2-40B4-BE49-F238E27FC236}">
                <a16:creationId xmlns:a16="http://schemas.microsoft.com/office/drawing/2014/main" id="{0457F092-7FFD-F409-6AE4-76233FA136C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90B05FA6-C396-49D9-966B-B409301C34DE}" type="slidenum">
              <a:rPr lang="en-US" altLang="en-US" sz="1300"/>
              <a:pPr/>
              <a:t>37</a:t>
            </a:fld>
            <a:endParaRPr lang="en-US" altLang="en-US" sz="130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Slide Image Placeholder 1">
            <a:extLst>
              <a:ext uri="{FF2B5EF4-FFF2-40B4-BE49-F238E27FC236}">
                <a16:creationId xmlns:a16="http://schemas.microsoft.com/office/drawing/2014/main" id="{66352AD5-DB0C-C77C-77EB-EB904C8CB209}"/>
              </a:ext>
            </a:extLst>
          </p:cNvPr>
          <p:cNvSpPr>
            <a:spLocks noGrp="1" noRot="1" noChangeAspect="1" noTextEdit="1"/>
          </p:cNvSpPr>
          <p:nvPr>
            <p:ph type="sldImg"/>
          </p:nvPr>
        </p:nvSpPr>
        <p:spPr>
          <a:ln/>
        </p:spPr>
      </p:sp>
      <p:sp>
        <p:nvSpPr>
          <p:cNvPr id="151555" name="Notes Placeholder 2">
            <a:extLst>
              <a:ext uri="{FF2B5EF4-FFF2-40B4-BE49-F238E27FC236}">
                <a16:creationId xmlns:a16="http://schemas.microsoft.com/office/drawing/2014/main" id="{DD11691F-DA6D-A6A8-D85C-A2D57842D55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51556" name="Slide Number Placeholder 3">
            <a:extLst>
              <a:ext uri="{FF2B5EF4-FFF2-40B4-BE49-F238E27FC236}">
                <a16:creationId xmlns:a16="http://schemas.microsoft.com/office/drawing/2014/main" id="{C3660F5A-62CA-1B7C-F7DB-F9C89CB1B4E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F46DDD72-65E4-4B8B-96FB-BE188888C2FB}" type="slidenum">
              <a:rPr lang="en-US" altLang="en-US" sz="1300"/>
              <a:pPr/>
              <a:t>38</a:t>
            </a:fld>
            <a:endParaRPr lang="en-US" altLang="en-US" sz="130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Slide Image Placeholder 1">
            <a:extLst>
              <a:ext uri="{FF2B5EF4-FFF2-40B4-BE49-F238E27FC236}">
                <a16:creationId xmlns:a16="http://schemas.microsoft.com/office/drawing/2014/main" id="{04DB9A07-2C09-6BBE-E85E-8EC4479E52AE}"/>
              </a:ext>
            </a:extLst>
          </p:cNvPr>
          <p:cNvSpPr>
            <a:spLocks noGrp="1" noRot="1" noChangeAspect="1" noTextEdit="1"/>
          </p:cNvSpPr>
          <p:nvPr>
            <p:ph type="sldImg"/>
          </p:nvPr>
        </p:nvSpPr>
        <p:spPr>
          <a:ln/>
        </p:spPr>
      </p:sp>
      <p:sp>
        <p:nvSpPr>
          <p:cNvPr id="152579" name="Notes Placeholder 2">
            <a:extLst>
              <a:ext uri="{FF2B5EF4-FFF2-40B4-BE49-F238E27FC236}">
                <a16:creationId xmlns:a16="http://schemas.microsoft.com/office/drawing/2014/main" id="{421E20EC-3A9C-3FE3-EFC3-03A5C5743F4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52580" name="Slide Number Placeholder 3">
            <a:extLst>
              <a:ext uri="{FF2B5EF4-FFF2-40B4-BE49-F238E27FC236}">
                <a16:creationId xmlns:a16="http://schemas.microsoft.com/office/drawing/2014/main" id="{5E4CE5B9-E3FD-2F80-A279-351C6464D98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9378335B-1422-4EBF-A2EA-3CFCD6D90E54}" type="slidenum">
              <a:rPr lang="en-US" altLang="en-US" sz="1300"/>
              <a:pPr/>
              <a:t>39</a:t>
            </a:fld>
            <a:endParaRPr lang="en-US" altLang="en-US" sz="130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Slide Image Placeholder 1">
            <a:extLst>
              <a:ext uri="{FF2B5EF4-FFF2-40B4-BE49-F238E27FC236}">
                <a16:creationId xmlns:a16="http://schemas.microsoft.com/office/drawing/2014/main" id="{703D0313-A0E0-D0A2-1539-1FD11FBBB1C8}"/>
              </a:ext>
            </a:extLst>
          </p:cNvPr>
          <p:cNvSpPr>
            <a:spLocks noGrp="1" noRot="1" noChangeAspect="1" noTextEdit="1"/>
          </p:cNvSpPr>
          <p:nvPr>
            <p:ph type="sldImg"/>
          </p:nvPr>
        </p:nvSpPr>
        <p:spPr>
          <a:ln/>
        </p:spPr>
      </p:sp>
      <p:sp>
        <p:nvSpPr>
          <p:cNvPr id="153603" name="Notes Placeholder 2">
            <a:extLst>
              <a:ext uri="{FF2B5EF4-FFF2-40B4-BE49-F238E27FC236}">
                <a16:creationId xmlns:a16="http://schemas.microsoft.com/office/drawing/2014/main" id="{50085893-0655-FB13-4E57-C29EA58521F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53604" name="Slide Number Placeholder 3">
            <a:extLst>
              <a:ext uri="{FF2B5EF4-FFF2-40B4-BE49-F238E27FC236}">
                <a16:creationId xmlns:a16="http://schemas.microsoft.com/office/drawing/2014/main" id="{1E84E338-1911-4A42-F4BA-57619B77803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F51E87F2-6358-42BC-8B74-312431A29453}" type="slidenum">
              <a:rPr lang="en-US" altLang="en-US" sz="1300"/>
              <a:pPr/>
              <a:t>40</a:t>
            </a:fld>
            <a:endParaRPr lang="en-US" altLang="en-US" sz="13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a:extLst>
              <a:ext uri="{FF2B5EF4-FFF2-40B4-BE49-F238E27FC236}">
                <a16:creationId xmlns:a16="http://schemas.microsoft.com/office/drawing/2014/main" id="{1BC13212-E8FF-800C-E6C3-E5455AE5812D}"/>
              </a:ext>
            </a:extLst>
          </p:cNvPr>
          <p:cNvSpPr>
            <a:spLocks noGrp="1" noRot="1" noChangeAspect="1" noTextEdit="1"/>
          </p:cNvSpPr>
          <p:nvPr>
            <p:ph type="sldImg"/>
          </p:nvPr>
        </p:nvSpPr>
        <p:spPr>
          <a:ln/>
        </p:spPr>
      </p:sp>
      <p:sp>
        <p:nvSpPr>
          <p:cNvPr id="117763" name="Notes Placeholder 2">
            <a:extLst>
              <a:ext uri="{FF2B5EF4-FFF2-40B4-BE49-F238E27FC236}">
                <a16:creationId xmlns:a16="http://schemas.microsoft.com/office/drawing/2014/main" id="{D6ABCD54-930A-7103-4031-79C9353F7B3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17764" name="Slide Number Placeholder 3">
            <a:extLst>
              <a:ext uri="{FF2B5EF4-FFF2-40B4-BE49-F238E27FC236}">
                <a16:creationId xmlns:a16="http://schemas.microsoft.com/office/drawing/2014/main" id="{BFE45A0A-4D27-7AB5-39DF-F011A03FE9E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16706A4D-0A48-49B3-8725-BD7DBF01EE66}" type="slidenum">
              <a:rPr lang="en-US" altLang="en-US" sz="1300"/>
              <a:pPr/>
              <a:t>5</a:t>
            </a:fld>
            <a:endParaRPr lang="en-US" altLang="en-US" sz="130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Slide Image Placeholder 1">
            <a:extLst>
              <a:ext uri="{FF2B5EF4-FFF2-40B4-BE49-F238E27FC236}">
                <a16:creationId xmlns:a16="http://schemas.microsoft.com/office/drawing/2014/main" id="{A29D76E2-9D27-943F-32CE-54431375A442}"/>
              </a:ext>
            </a:extLst>
          </p:cNvPr>
          <p:cNvSpPr>
            <a:spLocks noGrp="1" noRot="1" noChangeAspect="1" noTextEdit="1"/>
          </p:cNvSpPr>
          <p:nvPr>
            <p:ph type="sldImg"/>
          </p:nvPr>
        </p:nvSpPr>
        <p:spPr>
          <a:ln/>
        </p:spPr>
      </p:sp>
      <p:sp>
        <p:nvSpPr>
          <p:cNvPr id="154627" name="Notes Placeholder 2">
            <a:extLst>
              <a:ext uri="{FF2B5EF4-FFF2-40B4-BE49-F238E27FC236}">
                <a16:creationId xmlns:a16="http://schemas.microsoft.com/office/drawing/2014/main" id="{16DD7CC6-4FD5-AC34-D070-D76BAB1DB65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54628" name="Slide Number Placeholder 3">
            <a:extLst>
              <a:ext uri="{FF2B5EF4-FFF2-40B4-BE49-F238E27FC236}">
                <a16:creationId xmlns:a16="http://schemas.microsoft.com/office/drawing/2014/main" id="{404631D0-51DA-86B3-E1FA-746EEBBDC74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4868D69E-849A-403D-A77C-0904D7D23CAA}" type="slidenum">
              <a:rPr lang="en-US" altLang="en-US" sz="1300"/>
              <a:pPr/>
              <a:t>41</a:t>
            </a:fld>
            <a:endParaRPr lang="en-US" altLang="en-US" sz="130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Slide Image Placeholder 1">
            <a:extLst>
              <a:ext uri="{FF2B5EF4-FFF2-40B4-BE49-F238E27FC236}">
                <a16:creationId xmlns:a16="http://schemas.microsoft.com/office/drawing/2014/main" id="{FD889705-BE36-1A9E-8EF4-66C5E2EB2B6C}"/>
              </a:ext>
            </a:extLst>
          </p:cNvPr>
          <p:cNvSpPr>
            <a:spLocks noGrp="1" noRot="1" noChangeAspect="1" noTextEdit="1"/>
          </p:cNvSpPr>
          <p:nvPr>
            <p:ph type="sldImg"/>
          </p:nvPr>
        </p:nvSpPr>
        <p:spPr>
          <a:ln/>
        </p:spPr>
      </p:sp>
      <p:sp>
        <p:nvSpPr>
          <p:cNvPr id="155651" name="Notes Placeholder 2">
            <a:extLst>
              <a:ext uri="{FF2B5EF4-FFF2-40B4-BE49-F238E27FC236}">
                <a16:creationId xmlns:a16="http://schemas.microsoft.com/office/drawing/2014/main" id="{92E50825-9579-7055-A6F8-4FE7888D99C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55652" name="Slide Number Placeholder 3">
            <a:extLst>
              <a:ext uri="{FF2B5EF4-FFF2-40B4-BE49-F238E27FC236}">
                <a16:creationId xmlns:a16="http://schemas.microsoft.com/office/drawing/2014/main" id="{450984D5-DA5E-5A1E-45E3-FA8A9C879E5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961A2E0E-03EA-494F-A097-33734FFA1770}" type="slidenum">
              <a:rPr lang="en-US" altLang="en-US" sz="1300"/>
              <a:pPr/>
              <a:t>42</a:t>
            </a:fld>
            <a:endParaRPr lang="en-US" altLang="en-US" sz="130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Slide Image Placeholder 1">
            <a:extLst>
              <a:ext uri="{FF2B5EF4-FFF2-40B4-BE49-F238E27FC236}">
                <a16:creationId xmlns:a16="http://schemas.microsoft.com/office/drawing/2014/main" id="{455BA07E-4774-A0EE-D6F8-CC2D3264D63B}"/>
              </a:ext>
            </a:extLst>
          </p:cNvPr>
          <p:cNvSpPr>
            <a:spLocks noGrp="1" noRot="1" noChangeAspect="1" noTextEdit="1"/>
          </p:cNvSpPr>
          <p:nvPr>
            <p:ph type="sldImg"/>
          </p:nvPr>
        </p:nvSpPr>
        <p:spPr>
          <a:ln/>
        </p:spPr>
      </p:sp>
      <p:sp>
        <p:nvSpPr>
          <p:cNvPr id="156675" name="Notes Placeholder 2">
            <a:extLst>
              <a:ext uri="{FF2B5EF4-FFF2-40B4-BE49-F238E27FC236}">
                <a16:creationId xmlns:a16="http://schemas.microsoft.com/office/drawing/2014/main" id="{CC95B2AD-EA6D-A02C-5E3F-4F56BF57579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56676" name="Slide Number Placeholder 3">
            <a:extLst>
              <a:ext uri="{FF2B5EF4-FFF2-40B4-BE49-F238E27FC236}">
                <a16:creationId xmlns:a16="http://schemas.microsoft.com/office/drawing/2014/main" id="{25612CB2-733F-E94C-EFA6-0E28AD54F95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86CA6124-71C4-411D-8673-7F0F6BFF383E}" type="slidenum">
              <a:rPr lang="en-US" altLang="en-US" sz="1300"/>
              <a:pPr/>
              <a:t>43</a:t>
            </a:fld>
            <a:endParaRPr lang="en-US" altLang="en-US" sz="130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Slide Image Placeholder 1">
            <a:extLst>
              <a:ext uri="{FF2B5EF4-FFF2-40B4-BE49-F238E27FC236}">
                <a16:creationId xmlns:a16="http://schemas.microsoft.com/office/drawing/2014/main" id="{84FD2484-FA04-8B54-86DF-A8A25ECB459D}"/>
              </a:ext>
            </a:extLst>
          </p:cNvPr>
          <p:cNvSpPr>
            <a:spLocks noGrp="1" noRot="1" noChangeAspect="1" noTextEdit="1"/>
          </p:cNvSpPr>
          <p:nvPr>
            <p:ph type="sldImg"/>
          </p:nvPr>
        </p:nvSpPr>
        <p:spPr>
          <a:ln/>
        </p:spPr>
      </p:sp>
      <p:sp>
        <p:nvSpPr>
          <p:cNvPr id="157699" name="Notes Placeholder 2">
            <a:extLst>
              <a:ext uri="{FF2B5EF4-FFF2-40B4-BE49-F238E27FC236}">
                <a16:creationId xmlns:a16="http://schemas.microsoft.com/office/drawing/2014/main" id="{6CC1C0B7-3870-EEF3-E19A-8CD7301FF11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57700" name="Slide Number Placeholder 3">
            <a:extLst>
              <a:ext uri="{FF2B5EF4-FFF2-40B4-BE49-F238E27FC236}">
                <a16:creationId xmlns:a16="http://schemas.microsoft.com/office/drawing/2014/main" id="{299BBF4A-F38F-F784-401F-54EBC4E8CB8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9B7AEFEA-8046-4865-A6F6-29F02F908DAB}" type="slidenum">
              <a:rPr lang="en-US" altLang="en-US" sz="1300"/>
              <a:pPr/>
              <a:t>44</a:t>
            </a:fld>
            <a:endParaRPr lang="en-US" altLang="en-US" sz="130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Slide Image Placeholder 1">
            <a:extLst>
              <a:ext uri="{FF2B5EF4-FFF2-40B4-BE49-F238E27FC236}">
                <a16:creationId xmlns:a16="http://schemas.microsoft.com/office/drawing/2014/main" id="{ED0CECC0-A521-0DEE-EB60-FF08C0E3109D}"/>
              </a:ext>
            </a:extLst>
          </p:cNvPr>
          <p:cNvSpPr>
            <a:spLocks noGrp="1" noRot="1" noChangeAspect="1" noTextEdit="1"/>
          </p:cNvSpPr>
          <p:nvPr>
            <p:ph type="sldImg"/>
          </p:nvPr>
        </p:nvSpPr>
        <p:spPr>
          <a:ln/>
        </p:spPr>
      </p:sp>
      <p:sp>
        <p:nvSpPr>
          <p:cNvPr id="158723" name="Notes Placeholder 2">
            <a:extLst>
              <a:ext uri="{FF2B5EF4-FFF2-40B4-BE49-F238E27FC236}">
                <a16:creationId xmlns:a16="http://schemas.microsoft.com/office/drawing/2014/main" id="{0987E0A0-974D-91AA-85FA-0149F544E91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58724" name="Slide Number Placeholder 3">
            <a:extLst>
              <a:ext uri="{FF2B5EF4-FFF2-40B4-BE49-F238E27FC236}">
                <a16:creationId xmlns:a16="http://schemas.microsoft.com/office/drawing/2014/main" id="{2DA380D9-084D-4B04-0D46-9E691239C49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BDACA7DE-417B-4640-A034-92A9EB7F183E}" type="slidenum">
              <a:rPr lang="en-US" altLang="en-US" sz="1300"/>
              <a:pPr/>
              <a:t>45</a:t>
            </a:fld>
            <a:endParaRPr lang="en-US" altLang="en-US" sz="130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Slide Image Placeholder 1">
            <a:extLst>
              <a:ext uri="{FF2B5EF4-FFF2-40B4-BE49-F238E27FC236}">
                <a16:creationId xmlns:a16="http://schemas.microsoft.com/office/drawing/2014/main" id="{E0AAB717-3E0D-3FCF-7F68-2F84DCE54752}"/>
              </a:ext>
            </a:extLst>
          </p:cNvPr>
          <p:cNvSpPr>
            <a:spLocks noGrp="1" noRot="1" noChangeAspect="1" noTextEdit="1"/>
          </p:cNvSpPr>
          <p:nvPr>
            <p:ph type="sldImg"/>
          </p:nvPr>
        </p:nvSpPr>
        <p:spPr>
          <a:ln/>
        </p:spPr>
      </p:sp>
      <p:sp>
        <p:nvSpPr>
          <p:cNvPr id="159747" name="Notes Placeholder 2">
            <a:extLst>
              <a:ext uri="{FF2B5EF4-FFF2-40B4-BE49-F238E27FC236}">
                <a16:creationId xmlns:a16="http://schemas.microsoft.com/office/drawing/2014/main" id="{5E90B880-E471-BA4E-C158-4C325DB88B0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59748" name="Slide Number Placeholder 3">
            <a:extLst>
              <a:ext uri="{FF2B5EF4-FFF2-40B4-BE49-F238E27FC236}">
                <a16:creationId xmlns:a16="http://schemas.microsoft.com/office/drawing/2014/main" id="{58DF947C-4310-5542-C9A8-B8481D3E2A2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453F384C-A59E-44CA-89E7-DCF1F2B34954}" type="slidenum">
              <a:rPr lang="en-US" altLang="en-US" sz="1300"/>
              <a:pPr/>
              <a:t>46</a:t>
            </a:fld>
            <a:endParaRPr lang="en-US" altLang="en-US" sz="130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Slide Image Placeholder 1">
            <a:extLst>
              <a:ext uri="{FF2B5EF4-FFF2-40B4-BE49-F238E27FC236}">
                <a16:creationId xmlns:a16="http://schemas.microsoft.com/office/drawing/2014/main" id="{9163FC47-2B94-1E60-A92D-78E6358C47D1}"/>
              </a:ext>
            </a:extLst>
          </p:cNvPr>
          <p:cNvSpPr>
            <a:spLocks noGrp="1" noRot="1" noChangeAspect="1" noTextEdit="1"/>
          </p:cNvSpPr>
          <p:nvPr>
            <p:ph type="sldImg"/>
          </p:nvPr>
        </p:nvSpPr>
        <p:spPr>
          <a:ln/>
        </p:spPr>
      </p:sp>
      <p:sp>
        <p:nvSpPr>
          <p:cNvPr id="160771" name="Notes Placeholder 2">
            <a:extLst>
              <a:ext uri="{FF2B5EF4-FFF2-40B4-BE49-F238E27FC236}">
                <a16:creationId xmlns:a16="http://schemas.microsoft.com/office/drawing/2014/main" id="{3368F470-9F55-BEF3-C4FA-418A6B3E66E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60772" name="Slide Number Placeholder 3">
            <a:extLst>
              <a:ext uri="{FF2B5EF4-FFF2-40B4-BE49-F238E27FC236}">
                <a16:creationId xmlns:a16="http://schemas.microsoft.com/office/drawing/2014/main" id="{096EFA08-DCD8-2610-5E67-3903D6D522F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8F5C9B23-4557-45A2-9E59-60E1FBE5D694}" type="slidenum">
              <a:rPr lang="en-US" altLang="en-US" sz="1300"/>
              <a:pPr/>
              <a:t>47</a:t>
            </a:fld>
            <a:endParaRPr lang="en-US" altLang="en-US" sz="130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Slide Image Placeholder 1">
            <a:extLst>
              <a:ext uri="{FF2B5EF4-FFF2-40B4-BE49-F238E27FC236}">
                <a16:creationId xmlns:a16="http://schemas.microsoft.com/office/drawing/2014/main" id="{20CDAE54-AFA4-F462-DFF1-E043E925C49D}"/>
              </a:ext>
            </a:extLst>
          </p:cNvPr>
          <p:cNvSpPr>
            <a:spLocks noGrp="1" noRot="1" noChangeAspect="1" noTextEdit="1"/>
          </p:cNvSpPr>
          <p:nvPr>
            <p:ph type="sldImg"/>
          </p:nvPr>
        </p:nvSpPr>
        <p:spPr>
          <a:ln/>
        </p:spPr>
      </p:sp>
      <p:sp>
        <p:nvSpPr>
          <p:cNvPr id="161795" name="Notes Placeholder 2">
            <a:extLst>
              <a:ext uri="{FF2B5EF4-FFF2-40B4-BE49-F238E27FC236}">
                <a16:creationId xmlns:a16="http://schemas.microsoft.com/office/drawing/2014/main" id="{D4423EA6-34EC-E9D3-41DA-EA544B297AA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61796" name="Slide Number Placeholder 3">
            <a:extLst>
              <a:ext uri="{FF2B5EF4-FFF2-40B4-BE49-F238E27FC236}">
                <a16:creationId xmlns:a16="http://schemas.microsoft.com/office/drawing/2014/main" id="{13B29718-CC3B-8F4F-6095-447BB4FD0EC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18A3588B-6078-4D85-8635-AD49F9127D8A}" type="slidenum">
              <a:rPr lang="en-US" altLang="en-US" sz="1300"/>
              <a:pPr/>
              <a:t>48</a:t>
            </a:fld>
            <a:endParaRPr lang="en-US" altLang="en-US" sz="130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Slide Image Placeholder 1">
            <a:extLst>
              <a:ext uri="{FF2B5EF4-FFF2-40B4-BE49-F238E27FC236}">
                <a16:creationId xmlns:a16="http://schemas.microsoft.com/office/drawing/2014/main" id="{8CF54259-CBFF-DD94-6308-66AF946D486E}"/>
              </a:ext>
            </a:extLst>
          </p:cNvPr>
          <p:cNvSpPr>
            <a:spLocks noGrp="1" noRot="1" noChangeAspect="1" noTextEdit="1"/>
          </p:cNvSpPr>
          <p:nvPr>
            <p:ph type="sldImg"/>
          </p:nvPr>
        </p:nvSpPr>
        <p:spPr>
          <a:ln/>
        </p:spPr>
      </p:sp>
      <p:sp>
        <p:nvSpPr>
          <p:cNvPr id="162819" name="Notes Placeholder 2">
            <a:extLst>
              <a:ext uri="{FF2B5EF4-FFF2-40B4-BE49-F238E27FC236}">
                <a16:creationId xmlns:a16="http://schemas.microsoft.com/office/drawing/2014/main" id="{CE8B36DE-0226-513B-B9D5-7667E5562CC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62820" name="Slide Number Placeholder 3">
            <a:extLst>
              <a:ext uri="{FF2B5EF4-FFF2-40B4-BE49-F238E27FC236}">
                <a16:creationId xmlns:a16="http://schemas.microsoft.com/office/drawing/2014/main" id="{28978ECB-1773-F003-555B-F9B5047BDCB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700166AA-31F3-4CD3-BE4D-56AA75463AAA}" type="slidenum">
              <a:rPr lang="en-US" altLang="en-US" sz="1300"/>
              <a:pPr/>
              <a:t>49</a:t>
            </a:fld>
            <a:endParaRPr lang="en-US" altLang="en-US" sz="130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Slide Image Placeholder 1">
            <a:extLst>
              <a:ext uri="{FF2B5EF4-FFF2-40B4-BE49-F238E27FC236}">
                <a16:creationId xmlns:a16="http://schemas.microsoft.com/office/drawing/2014/main" id="{92057750-38AD-5DA9-39F1-B147D992FB6F}"/>
              </a:ext>
            </a:extLst>
          </p:cNvPr>
          <p:cNvSpPr>
            <a:spLocks noGrp="1" noRot="1" noChangeAspect="1" noTextEdit="1"/>
          </p:cNvSpPr>
          <p:nvPr>
            <p:ph type="sldImg"/>
          </p:nvPr>
        </p:nvSpPr>
        <p:spPr>
          <a:ln/>
        </p:spPr>
      </p:sp>
      <p:sp>
        <p:nvSpPr>
          <p:cNvPr id="163843" name="Notes Placeholder 2">
            <a:extLst>
              <a:ext uri="{FF2B5EF4-FFF2-40B4-BE49-F238E27FC236}">
                <a16:creationId xmlns:a16="http://schemas.microsoft.com/office/drawing/2014/main" id="{B745AEEB-E33E-23C4-44CB-344036A8617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63844" name="Slide Number Placeholder 3">
            <a:extLst>
              <a:ext uri="{FF2B5EF4-FFF2-40B4-BE49-F238E27FC236}">
                <a16:creationId xmlns:a16="http://schemas.microsoft.com/office/drawing/2014/main" id="{82B02AE8-4D0D-40B3-8B64-BD8A452C1B1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1500A9A1-A193-4D6E-B9EA-35CBF4D80EE9}" type="slidenum">
              <a:rPr lang="en-US" altLang="en-US" sz="1300"/>
              <a:pPr/>
              <a:t>50</a:t>
            </a:fld>
            <a:endParaRPr lang="en-US" altLang="en-US" sz="13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a:extLst>
              <a:ext uri="{FF2B5EF4-FFF2-40B4-BE49-F238E27FC236}">
                <a16:creationId xmlns:a16="http://schemas.microsoft.com/office/drawing/2014/main" id="{D58DFA4D-CF8D-862B-D9A1-B74EFA0560DF}"/>
              </a:ext>
            </a:extLst>
          </p:cNvPr>
          <p:cNvSpPr>
            <a:spLocks noGrp="1" noRot="1" noChangeAspect="1" noTextEdit="1"/>
          </p:cNvSpPr>
          <p:nvPr>
            <p:ph type="sldImg"/>
          </p:nvPr>
        </p:nvSpPr>
        <p:spPr>
          <a:ln/>
        </p:spPr>
      </p:sp>
      <p:sp>
        <p:nvSpPr>
          <p:cNvPr id="118787" name="Notes Placeholder 2">
            <a:extLst>
              <a:ext uri="{FF2B5EF4-FFF2-40B4-BE49-F238E27FC236}">
                <a16:creationId xmlns:a16="http://schemas.microsoft.com/office/drawing/2014/main" id="{69DC8E1C-02C6-79AB-1F12-9C371EF3BCD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18788" name="Slide Number Placeholder 3">
            <a:extLst>
              <a:ext uri="{FF2B5EF4-FFF2-40B4-BE49-F238E27FC236}">
                <a16:creationId xmlns:a16="http://schemas.microsoft.com/office/drawing/2014/main" id="{224C1277-2C1A-292A-6C72-EC44F8561E7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F3165FF4-6E44-4A9D-A282-E790E76231B5}" type="slidenum">
              <a:rPr lang="en-US" altLang="en-US" sz="1300"/>
              <a:pPr/>
              <a:t>6</a:t>
            </a:fld>
            <a:endParaRPr lang="en-US" altLang="en-US" sz="130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Slide Image Placeholder 1">
            <a:extLst>
              <a:ext uri="{FF2B5EF4-FFF2-40B4-BE49-F238E27FC236}">
                <a16:creationId xmlns:a16="http://schemas.microsoft.com/office/drawing/2014/main" id="{8135B447-CD42-D2F9-9050-EE09BD83B629}"/>
              </a:ext>
            </a:extLst>
          </p:cNvPr>
          <p:cNvSpPr>
            <a:spLocks noGrp="1" noRot="1" noChangeAspect="1" noTextEdit="1"/>
          </p:cNvSpPr>
          <p:nvPr>
            <p:ph type="sldImg"/>
          </p:nvPr>
        </p:nvSpPr>
        <p:spPr>
          <a:ln/>
        </p:spPr>
      </p:sp>
      <p:sp>
        <p:nvSpPr>
          <p:cNvPr id="164867" name="Notes Placeholder 2">
            <a:extLst>
              <a:ext uri="{FF2B5EF4-FFF2-40B4-BE49-F238E27FC236}">
                <a16:creationId xmlns:a16="http://schemas.microsoft.com/office/drawing/2014/main" id="{FD01DB87-482D-D019-5E01-C79AA0D67EF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64868" name="Slide Number Placeholder 3">
            <a:extLst>
              <a:ext uri="{FF2B5EF4-FFF2-40B4-BE49-F238E27FC236}">
                <a16:creationId xmlns:a16="http://schemas.microsoft.com/office/drawing/2014/main" id="{BD8A1EE5-56A0-E338-8C40-A08071164C7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712C38B2-A14C-46E9-AAB3-50E43E0BC088}" type="slidenum">
              <a:rPr lang="en-US" altLang="en-US" sz="1300"/>
              <a:pPr/>
              <a:t>51</a:t>
            </a:fld>
            <a:endParaRPr lang="en-US" altLang="en-US" sz="130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Slide Image Placeholder 1">
            <a:extLst>
              <a:ext uri="{FF2B5EF4-FFF2-40B4-BE49-F238E27FC236}">
                <a16:creationId xmlns:a16="http://schemas.microsoft.com/office/drawing/2014/main" id="{05BD81B9-F827-B7E5-8889-7D56BAD4A150}"/>
              </a:ext>
            </a:extLst>
          </p:cNvPr>
          <p:cNvSpPr>
            <a:spLocks noGrp="1" noRot="1" noChangeAspect="1" noTextEdit="1"/>
          </p:cNvSpPr>
          <p:nvPr>
            <p:ph type="sldImg"/>
          </p:nvPr>
        </p:nvSpPr>
        <p:spPr>
          <a:ln/>
        </p:spPr>
      </p:sp>
      <p:sp>
        <p:nvSpPr>
          <p:cNvPr id="165891" name="Notes Placeholder 2">
            <a:extLst>
              <a:ext uri="{FF2B5EF4-FFF2-40B4-BE49-F238E27FC236}">
                <a16:creationId xmlns:a16="http://schemas.microsoft.com/office/drawing/2014/main" id="{7AA06709-6802-4F37-61DD-6E67270DED6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65892" name="Slide Number Placeholder 3">
            <a:extLst>
              <a:ext uri="{FF2B5EF4-FFF2-40B4-BE49-F238E27FC236}">
                <a16:creationId xmlns:a16="http://schemas.microsoft.com/office/drawing/2014/main" id="{AAB3DA03-4CF5-AA4A-1FC6-9DDE5617ED4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29798E98-1B03-4D49-B80B-114AB9B9A9A8}" type="slidenum">
              <a:rPr lang="en-US" altLang="en-US" sz="1300"/>
              <a:pPr/>
              <a:t>52</a:t>
            </a:fld>
            <a:endParaRPr lang="en-US" altLang="en-US" sz="130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Slide Image Placeholder 1">
            <a:extLst>
              <a:ext uri="{FF2B5EF4-FFF2-40B4-BE49-F238E27FC236}">
                <a16:creationId xmlns:a16="http://schemas.microsoft.com/office/drawing/2014/main" id="{BB5D2F82-5A2B-6CB5-72EC-E5A7FF8A827F}"/>
              </a:ext>
            </a:extLst>
          </p:cNvPr>
          <p:cNvSpPr>
            <a:spLocks noGrp="1" noRot="1" noChangeAspect="1" noTextEdit="1"/>
          </p:cNvSpPr>
          <p:nvPr>
            <p:ph type="sldImg"/>
          </p:nvPr>
        </p:nvSpPr>
        <p:spPr>
          <a:ln/>
        </p:spPr>
      </p:sp>
      <p:sp>
        <p:nvSpPr>
          <p:cNvPr id="166915" name="Notes Placeholder 2">
            <a:extLst>
              <a:ext uri="{FF2B5EF4-FFF2-40B4-BE49-F238E27FC236}">
                <a16:creationId xmlns:a16="http://schemas.microsoft.com/office/drawing/2014/main" id="{6175B46B-39B7-E55E-9B97-53CA96EB0BF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66916" name="Slide Number Placeholder 3">
            <a:extLst>
              <a:ext uri="{FF2B5EF4-FFF2-40B4-BE49-F238E27FC236}">
                <a16:creationId xmlns:a16="http://schemas.microsoft.com/office/drawing/2014/main" id="{1485B0CE-F732-ED2D-3446-524D770EFFC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A0EE62B0-86EE-495B-AD5A-6936C63F583B}" type="slidenum">
              <a:rPr lang="en-US" altLang="en-US" sz="1300"/>
              <a:pPr/>
              <a:t>53</a:t>
            </a:fld>
            <a:endParaRPr lang="en-US" altLang="en-US" sz="130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Slide Image Placeholder 1">
            <a:extLst>
              <a:ext uri="{FF2B5EF4-FFF2-40B4-BE49-F238E27FC236}">
                <a16:creationId xmlns:a16="http://schemas.microsoft.com/office/drawing/2014/main" id="{A91076CB-EEF1-70F0-2C42-C99A8350EBA8}"/>
              </a:ext>
            </a:extLst>
          </p:cNvPr>
          <p:cNvSpPr>
            <a:spLocks noGrp="1" noRot="1" noChangeAspect="1" noTextEdit="1"/>
          </p:cNvSpPr>
          <p:nvPr>
            <p:ph type="sldImg"/>
          </p:nvPr>
        </p:nvSpPr>
        <p:spPr>
          <a:ln/>
        </p:spPr>
      </p:sp>
      <p:sp>
        <p:nvSpPr>
          <p:cNvPr id="167939" name="Notes Placeholder 2">
            <a:extLst>
              <a:ext uri="{FF2B5EF4-FFF2-40B4-BE49-F238E27FC236}">
                <a16:creationId xmlns:a16="http://schemas.microsoft.com/office/drawing/2014/main" id="{E9D7810D-6693-605A-746D-B9A1EC13290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67940" name="Slide Number Placeholder 3">
            <a:extLst>
              <a:ext uri="{FF2B5EF4-FFF2-40B4-BE49-F238E27FC236}">
                <a16:creationId xmlns:a16="http://schemas.microsoft.com/office/drawing/2014/main" id="{B2092A06-9278-6B0C-3386-8D120253598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C6161857-1238-4223-B9AB-B5FF265F13FD}" type="slidenum">
              <a:rPr lang="en-US" altLang="en-US" sz="1300"/>
              <a:pPr/>
              <a:t>54</a:t>
            </a:fld>
            <a:endParaRPr lang="en-US" altLang="en-US" sz="130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Slide Image Placeholder 1">
            <a:extLst>
              <a:ext uri="{FF2B5EF4-FFF2-40B4-BE49-F238E27FC236}">
                <a16:creationId xmlns:a16="http://schemas.microsoft.com/office/drawing/2014/main" id="{BC77AD5E-3FFA-A337-C545-0F0B8DD18B8E}"/>
              </a:ext>
            </a:extLst>
          </p:cNvPr>
          <p:cNvSpPr>
            <a:spLocks noGrp="1" noRot="1" noChangeAspect="1" noTextEdit="1"/>
          </p:cNvSpPr>
          <p:nvPr>
            <p:ph type="sldImg"/>
          </p:nvPr>
        </p:nvSpPr>
        <p:spPr>
          <a:ln/>
        </p:spPr>
      </p:sp>
      <p:sp>
        <p:nvSpPr>
          <p:cNvPr id="168963" name="Notes Placeholder 2">
            <a:extLst>
              <a:ext uri="{FF2B5EF4-FFF2-40B4-BE49-F238E27FC236}">
                <a16:creationId xmlns:a16="http://schemas.microsoft.com/office/drawing/2014/main" id="{6A5CD0B6-266F-CF22-2B77-F9FDAB4426B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68964" name="Slide Number Placeholder 3">
            <a:extLst>
              <a:ext uri="{FF2B5EF4-FFF2-40B4-BE49-F238E27FC236}">
                <a16:creationId xmlns:a16="http://schemas.microsoft.com/office/drawing/2014/main" id="{18DAADD1-FA32-9A6C-B96D-C0098019647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DC8A6F60-9F09-4586-9ED6-65CBB555DE7F}" type="slidenum">
              <a:rPr lang="en-US" altLang="en-US" sz="1300"/>
              <a:pPr/>
              <a:t>55</a:t>
            </a:fld>
            <a:endParaRPr lang="en-US" altLang="en-US" sz="130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Slide Image Placeholder 1">
            <a:extLst>
              <a:ext uri="{FF2B5EF4-FFF2-40B4-BE49-F238E27FC236}">
                <a16:creationId xmlns:a16="http://schemas.microsoft.com/office/drawing/2014/main" id="{57AE79BF-042C-7AEA-EB8B-D3B4F211F334}"/>
              </a:ext>
            </a:extLst>
          </p:cNvPr>
          <p:cNvSpPr>
            <a:spLocks noGrp="1" noRot="1" noChangeAspect="1" noTextEdit="1"/>
          </p:cNvSpPr>
          <p:nvPr>
            <p:ph type="sldImg"/>
          </p:nvPr>
        </p:nvSpPr>
        <p:spPr>
          <a:ln/>
        </p:spPr>
      </p:sp>
      <p:sp>
        <p:nvSpPr>
          <p:cNvPr id="169987" name="Notes Placeholder 2">
            <a:extLst>
              <a:ext uri="{FF2B5EF4-FFF2-40B4-BE49-F238E27FC236}">
                <a16:creationId xmlns:a16="http://schemas.microsoft.com/office/drawing/2014/main" id="{7930717B-0237-5F5B-3803-E8F3B895ED6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69988" name="Slide Number Placeholder 3">
            <a:extLst>
              <a:ext uri="{FF2B5EF4-FFF2-40B4-BE49-F238E27FC236}">
                <a16:creationId xmlns:a16="http://schemas.microsoft.com/office/drawing/2014/main" id="{9EB587C5-AF73-BA0A-B6AD-B893F5F8008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261729BA-5EF1-477E-9769-E14320253187}" type="slidenum">
              <a:rPr lang="en-US" altLang="en-US" sz="1300"/>
              <a:pPr/>
              <a:t>56</a:t>
            </a:fld>
            <a:endParaRPr lang="en-US" altLang="en-US" sz="130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Slide Image Placeholder 1">
            <a:extLst>
              <a:ext uri="{FF2B5EF4-FFF2-40B4-BE49-F238E27FC236}">
                <a16:creationId xmlns:a16="http://schemas.microsoft.com/office/drawing/2014/main" id="{D975495D-0A1F-CD40-A3CD-2482F77BC94C}"/>
              </a:ext>
            </a:extLst>
          </p:cNvPr>
          <p:cNvSpPr>
            <a:spLocks noGrp="1" noRot="1" noChangeAspect="1" noTextEdit="1"/>
          </p:cNvSpPr>
          <p:nvPr>
            <p:ph type="sldImg"/>
          </p:nvPr>
        </p:nvSpPr>
        <p:spPr>
          <a:ln/>
        </p:spPr>
      </p:sp>
      <p:sp>
        <p:nvSpPr>
          <p:cNvPr id="171011" name="Notes Placeholder 2">
            <a:extLst>
              <a:ext uri="{FF2B5EF4-FFF2-40B4-BE49-F238E27FC236}">
                <a16:creationId xmlns:a16="http://schemas.microsoft.com/office/drawing/2014/main" id="{141D4A82-3921-1B39-8AD6-6DF1629D94C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71012" name="Slide Number Placeholder 3">
            <a:extLst>
              <a:ext uri="{FF2B5EF4-FFF2-40B4-BE49-F238E27FC236}">
                <a16:creationId xmlns:a16="http://schemas.microsoft.com/office/drawing/2014/main" id="{7619C79C-BFBD-DB95-AB9D-146ACDE4864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FC4819CE-C74F-4593-AFEC-78C5594BA753}" type="slidenum">
              <a:rPr lang="en-US" altLang="en-US" sz="1300"/>
              <a:pPr/>
              <a:t>57</a:t>
            </a:fld>
            <a:endParaRPr lang="en-US" altLang="en-US" sz="130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Slide Image Placeholder 1">
            <a:extLst>
              <a:ext uri="{FF2B5EF4-FFF2-40B4-BE49-F238E27FC236}">
                <a16:creationId xmlns:a16="http://schemas.microsoft.com/office/drawing/2014/main" id="{F39F6AFE-08A1-BE00-49DB-C1C655706EE1}"/>
              </a:ext>
            </a:extLst>
          </p:cNvPr>
          <p:cNvSpPr>
            <a:spLocks noGrp="1" noRot="1" noChangeAspect="1" noTextEdit="1"/>
          </p:cNvSpPr>
          <p:nvPr>
            <p:ph type="sldImg"/>
          </p:nvPr>
        </p:nvSpPr>
        <p:spPr>
          <a:ln/>
        </p:spPr>
      </p:sp>
      <p:sp>
        <p:nvSpPr>
          <p:cNvPr id="172035" name="Notes Placeholder 2">
            <a:extLst>
              <a:ext uri="{FF2B5EF4-FFF2-40B4-BE49-F238E27FC236}">
                <a16:creationId xmlns:a16="http://schemas.microsoft.com/office/drawing/2014/main" id="{80752084-F656-8C26-1909-15A709ED14F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72036" name="Slide Number Placeholder 3">
            <a:extLst>
              <a:ext uri="{FF2B5EF4-FFF2-40B4-BE49-F238E27FC236}">
                <a16:creationId xmlns:a16="http://schemas.microsoft.com/office/drawing/2014/main" id="{8F691144-021D-D21F-571B-916544D864F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1ADE0B89-64A5-47F5-ACDF-5FAA7336315D}" type="slidenum">
              <a:rPr lang="en-US" altLang="en-US" sz="1300"/>
              <a:pPr/>
              <a:t>58</a:t>
            </a:fld>
            <a:endParaRPr lang="en-US" altLang="en-US" sz="130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Slide Image Placeholder 1">
            <a:extLst>
              <a:ext uri="{FF2B5EF4-FFF2-40B4-BE49-F238E27FC236}">
                <a16:creationId xmlns:a16="http://schemas.microsoft.com/office/drawing/2014/main" id="{B12B5406-207A-35C7-FB51-2A3CFEA97C96}"/>
              </a:ext>
            </a:extLst>
          </p:cNvPr>
          <p:cNvSpPr>
            <a:spLocks noGrp="1" noRot="1" noChangeAspect="1" noTextEdit="1"/>
          </p:cNvSpPr>
          <p:nvPr>
            <p:ph type="sldImg"/>
          </p:nvPr>
        </p:nvSpPr>
        <p:spPr>
          <a:ln/>
        </p:spPr>
      </p:sp>
      <p:sp>
        <p:nvSpPr>
          <p:cNvPr id="173059" name="Notes Placeholder 2">
            <a:extLst>
              <a:ext uri="{FF2B5EF4-FFF2-40B4-BE49-F238E27FC236}">
                <a16:creationId xmlns:a16="http://schemas.microsoft.com/office/drawing/2014/main" id="{0DDD5074-623F-EC1B-826C-0456E4DED30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73060" name="Slide Number Placeholder 3">
            <a:extLst>
              <a:ext uri="{FF2B5EF4-FFF2-40B4-BE49-F238E27FC236}">
                <a16:creationId xmlns:a16="http://schemas.microsoft.com/office/drawing/2014/main" id="{6F7DE49C-3754-BDA0-7ABF-17866E13D10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ECDA37E1-0423-4FFE-80BF-CF93CEB3A859}" type="slidenum">
              <a:rPr lang="en-US" altLang="en-US" sz="1300"/>
              <a:pPr/>
              <a:t>59</a:t>
            </a:fld>
            <a:endParaRPr lang="en-US" altLang="en-US" sz="130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Slide Image Placeholder 1">
            <a:extLst>
              <a:ext uri="{FF2B5EF4-FFF2-40B4-BE49-F238E27FC236}">
                <a16:creationId xmlns:a16="http://schemas.microsoft.com/office/drawing/2014/main" id="{688FDCEC-B10E-AE35-AA61-40657ABB8CD5}"/>
              </a:ext>
            </a:extLst>
          </p:cNvPr>
          <p:cNvSpPr>
            <a:spLocks noGrp="1" noRot="1" noChangeAspect="1" noTextEdit="1"/>
          </p:cNvSpPr>
          <p:nvPr>
            <p:ph type="sldImg"/>
          </p:nvPr>
        </p:nvSpPr>
        <p:spPr>
          <a:ln/>
        </p:spPr>
      </p:sp>
      <p:sp>
        <p:nvSpPr>
          <p:cNvPr id="174083" name="Notes Placeholder 2">
            <a:extLst>
              <a:ext uri="{FF2B5EF4-FFF2-40B4-BE49-F238E27FC236}">
                <a16:creationId xmlns:a16="http://schemas.microsoft.com/office/drawing/2014/main" id="{1122F445-3239-82A5-D17C-3F13368338C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74084" name="Slide Number Placeholder 3">
            <a:extLst>
              <a:ext uri="{FF2B5EF4-FFF2-40B4-BE49-F238E27FC236}">
                <a16:creationId xmlns:a16="http://schemas.microsoft.com/office/drawing/2014/main" id="{1D5700B0-FC7D-1C2B-D16E-1C210E46661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0B089DE9-3371-410B-9B1E-AB2C78E55B46}" type="slidenum">
              <a:rPr lang="en-US" altLang="en-US" sz="1300"/>
              <a:pPr/>
              <a:t>60</a:t>
            </a:fld>
            <a:endParaRPr lang="en-US" altLang="en-US" sz="13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F24BD360-6AF9-3B6B-9068-82CA39EE7688}"/>
              </a:ext>
            </a:extLst>
          </p:cNvPr>
          <p:cNvSpPr>
            <a:spLocks noGrp="1" noRot="1" noChangeAspect="1" noTextEdit="1"/>
          </p:cNvSpPr>
          <p:nvPr>
            <p:ph type="sldImg"/>
          </p:nvPr>
        </p:nvSpPr>
        <p:spPr>
          <a:ln/>
        </p:spPr>
      </p:sp>
      <p:sp>
        <p:nvSpPr>
          <p:cNvPr id="119811" name="Notes Placeholder 2">
            <a:extLst>
              <a:ext uri="{FF2B5EF4-FFF2-40B4-BE49-F238E27FC236}">
                <a16:creationId xmlns:a16="http://schemas.microsoft.com/office/drawing/2014/main" id="{22B0F812-0E8D-956A-6415-526FCF38028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19812" name="Slide Number Placeholder 3">
            <a:extLst>
              <a:ext uri="{FF2B5EF4-FFF2-40B4-BE49-F238E27FC236}">
                <a16:creationId xmlns:a16="http://schemas.microsoft.com/office/drawing/2014/main" id="{4CECB6A6-7AFC-0006-38AC-94BACE3ECF0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928E315C-7406-4CDE-90E1-D37914E4C62B}" type="slidenum">
              <a:rPr lang="en-US" altLang="en-US" sz="1300"/>
              <a:pPr/>
              <a:t>7</a:t>
            </a:fld>
            <a:endParaRPr lang="en-US" altLang="en-US" sz="130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a:extLst>
              <a:ext uri="{FF2B5EF4-FFF2-40B4-BE49-F238E27FC236}">
                <a16:creationId xmlns:a16="http://schemas.microsoft.com/office/drawing/2014/main" id="{1890C3BA-E0D1-BB2E-CBCC-D383B75C1EBF}"/>
              </a:ext>
            </a:extLst>
          </p:cNvPr>
          <p:cNvSpPr>
            <a:spLocks noGrp="1" noRot="1" noChangeAspect="1" noTextEdit="1"/>
          </p:cNvSpPr>
          <p:nvPr>
            <p:ph type="sldImg"/>
          </p:nvPr>
        </p:nvSpPr>
        <p:spPr>
          <a:ln/>
        </p:spPr>
      </p:sp>
      <p:sp>
        <p:nvSpPr>
          <p:cNvPr id="175107" name="Notes Placeholder 2">
            <a:extLst>
              <a:ext uri="{FF2B5EF4-FFF2-40B4-BE49-F238E27FC236}">
                <a16:creationId xmlns:a16="http://schemas.microsoft.com/office/drawing/2014/main" id="{767FB775-89CF-8336-664B-021CB2C1FD8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75108" name="Slide Number Placeholder 3">
            <a:extLst>
              <a:ext uri="{FF2B5EF4-FFF2-40B4-BE49-F238E27FC236}">
                <a16:creationId xmlns:a16="http://schemas.microsoft.com/office/drawing/2014/main" id="{30863229-BFC6-C763-30E0-37F28148008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628DA16A-29DE-492B-818E-10C7DD0275C8}" type="slidenum">
              <a:rPr lang="en-US" altLang="en-US" sz="1300"/>
              <a:pPr/>
              <a:t>61</a:t>
            </a:fld>
            <a:endParaRPr lang="en-US" altLang="en-US" sz="130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Slide Image Placeholder 1">
            <a:extLst>
              <a:ext uri="{FF2B5EF4-FFF2-40B4-BE49-F238E27FC236}">
                <a16:creationId xmlns:a16="http://schemas.microsoft.com/office/drawing/2014/main" id="{5A928F64-7D6E-A82D-E546-A614F45423BB}"/>
              </a:ext>
            </a:extLst>
          </p:cNvPr>
          <p:cNvSpPr>
            <a:spLocks noGrp="1" noRot="1" noChangeAspect="1" noTextEdit="1"/>
          </p:cNvSpPr>
          <p:nvPr>
            <p:ph type="sldImg"/>
          </p:nvPr>
        </p:nvSpPr>
        <p:spPr>
          <a:ln/>
        </p:spPr>
      </p:sp>
      <p:sp>
        <p:nvSpPr>
          <p:cNvPr id="176131" name="Notes Placeholder 2">
            <a:extLst>
              <a:ext uri="{FF2B5EF4-FFF2-40B4-BE49-F238E27FC236}">
                <a16:creationId xmlns:a16="http://schemas.microsoft.com/office/drawing/2014/main" id="{428338A8-725C-1B44-E9AF-079ADFD63B7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76132" name="Slide Number Placeholder 3">
            <a:extLst>
              <a:ext uri="{FF2B5EF4-FFF2-40B4-BE49-F238E27FC236}">
                <a16:creationId xmlns:a16="http://schemas.microsoft.com/office/drawing/2014/main" id="{3E7CEEB2-396D-4B41-5460-5B81458C6CB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B2FC9C18-F5EA-4612-B0E9-D2D6DF8C030A}" type="slidenum">
              <a:rPr lang="en-US" altLang="en-US" sz="1300"/>
              <a:pPr/>
              <a:t>62</a:t>
            </a:fld>
            <a:endParaRPr lang="en-US" altLang="en-US" sz="130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Slide Image Placeholder 1">
            <a:extLst>
              <a:ext uri="{FF2B5EF4-FFF2-40B4-BE49-F238E27FC236}">
                <a16:creationId xmlns:a16="http://schemas.microsoft.com/office/drawing/2014/main" id="{1DD2B4C6-C796-F30D-E246-9B9A0B9C6C54}"/>
              </a:ext>
            </a:extLst>
          </p:cNvPr>
          <p:cNvSpPr>
            <a:spLocks noGrp="1" noRot="1" noChangeAspect="1" noTextEdit="1"/>
          </p:cNvSpPr>
          <p:nvPr>
            <p:ph type="sldImg"/>
          </p:nvPr>
        </p:nvSpPr>
        <p:spPr>
          <a:ln/>
        </p:spPr>
      </p:sp>
      <p:sp>
        <p:nvSpPr>
          <p:cNvPr id="177155" name="Notes Placeholder 2">
            <a:extLst>
              <a:ext uri="{FF2B5EF4-FFF2-40B4-BE49-F238E27FC236}">
                <a16:creationId xmlns:a16="http://schemas.microsoft.com/office/drawing/2014/main" id="{27E54293-4C32-D474-1C7D-66FC815D298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77156" name="Slide Number Placeholder 3">
            <a:extLst>
              <a:ext uri="{FF2B5EF4-FFF2-40B4-BE49-F238E27FC236}">
                <a16:creationId xmlns:a16="http://schemas.microsoft.com/office/drawing/2014/main" id="{FE7FDA8A-7F02-B18F-DEF5-0A7527090F3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140A2272-6546-473F-9DFD-11BAF0FFDB81}" type="slidenum">
              <a:rPr lang="en-US" altLang="en-US" sz="1300"/>
              <a:pPr/>
              <a:t>63</a:t>
            </a:fld>
            <a:endParaRPr lang="en-US" altLang="en-US" sz="130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Slide Image Placeholder 1">
            <a:extLst>
              <a:ext uri="{FF2B5EF4-FFF2-40B4-BE49-F238E27FC236}">
                <a16:creationId xmlns:a16="http://schemas.microsoft.com/office/drawing/2014/main" id="{72514A77-2582-B2FD-F1D2-F6C637D46778}"/>
              </a:ext>
            </a:extLst>
          </p:cNvPr>
          <p:cNvSpPr>
            <a:spLocks noGrp="1" noRot="1" noChangeAspect="1" noTextEdit="1"/>
          </p:cNvSpPr>
          <p:nvPr>
            <p:ph type="sldImg"/>
          </p:nvPr>
        </p:nvSpPr>
        <p:spPr>
          <a:ln/>
        </p:spPr>
      </p:sp>
      <p:sp>
        <p:nvSpPr>
          <p:cNvPr id="178179" name="Notes Placeholder 2">
            <a:extLst>
              <a:ext uri="{FF2B5EF4-FFF2-40B4-BE49-F238E27FC236}">
                <a16:creationId xmlns:a16="http://schemas.microsoft.com/office/drawing/2014/main" id="{5786CA1D-AFDE-AA2C-713B-C17692DF337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78180" name="Slide Number Placeholder 3">
            <a:extLst>
              <a:ext uri="{FF2B5EF4-FFF2-40B4-BE49-F238E27FC236}">
                <a16:creationId xmlns:a16="http://schemas.microsoft.com/office/drawing/2014/main" id="{79080883-3796-EA82-9BD2-D35915429C6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D6226936-8D9E-4CB9-8EA9-893CAC1C4205}" type="slidenum">
              <a:rPr lang="en-US" altLang="en-US" sz="1300"/>
              <a:pPr/>
              <a:t>64</a:t>
            </a:fld>
            <a:endParaRPr lang="en-US" altLang="en-US" sz="130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Slide Image Placeholder 1">
            <a:extLst>
              <a:ext uri="{FF2B5EF4-FFF2-40B4-BE49-F238E27FC236}">
                <a16:creationId xmlns:a16="http://schemas.microsoft.com/office/drawing/2014/main" id="{5B7C319F-4ED4-D4A5-727F-BEE74C405F3F}"/>
              </a:ext>
            </a:extLst>
          </p:cNvPr>
          <p:cNvSpPr>
            <a:spLocks noGrp="1" noRot="1" noChangeAspect="1" noTextEdit="1"/>
          </p:cNvSpPr>
          <p:nvPr>
            <p:ph type="sldImg"/>
          </p:nvPr>
        </p:nvSpPr>
        <p:spPr>
          <a:ln/>
        </p:spPr>
      </p:sp>
      <p:sp>
        <p:nvSpPr>
          <p:cNvPr id="179203" name="Notes Placeholder 2">
            <a:extLst>
              <a:ext uri="{FF2B5EF4-FFF2-40B4-BE49-F238E27FC236}">
                <a16:creationId xmlns:a16="http://schemas.microsoft.com/office/drawing/2014/main" id="{14727B35-DDFD-6646-74D0-756823CEEEE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79204" name="Slide Number Placeholder 3">
            <a:extLst>
              <a:ext uri="{FF2B5EF4-FFF2-40B4-BE49-F238E27FC236}">
                <a16:creationId xmlns:a16="http://schemas.microsoft.com/office/drawing/2014/main" id="{6BC8DC06-6B95-E114-998D-2627BDD2DF4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B632AB2A-9FA3-4854-B12C-13ADD51C487B}" type="slidenum">
              <a:rPr lang="en-US" altLang="en-US" sz="1300"/>
              <a:pPr/>
              <a:t>65</a:t>
            </a:fld>
            <a:endParaRPr lang="en-US" altLang="en-US" sz="130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Slide Image Placeholder 1">
            <a:extLst>
              <a:ext uri="{FF2B5EF4-FFF2-40B4-BE49-F238E27FC236}">
                <a16:creationId xmlns:a16="http://schemas.microsoft.com/office/drawing/2014/main" id="{384615B7-B362-236D-3874-DE41C6803184}"/>
              </a:ext>
            </a:extLst>
          </p:cNvPr>
          <p:cNvSpPr>
            <a:spLocks noGrp="1" noRot="1" noChangeAspect="1" noTextEdit="1"/>
          </p:cNvSpPr>
          <p:nvPr>
            <p:ph type="sldImg"/>
          </p:nvPr>
        </p:nvSpPr>
        <p:spPr>
          <a:ln/>
        </p:spPr>
      </p:sp>
      <p:sp>
        <p:nvSpPr>
          <p:cNvPr id="180227" name="Notes Placeholder 2">
            <a:extLst>
              <a:ext uri="{FF2B5EF4-FFF2-40B4-BE49-F238E27FC236}">
                <a16:creationId xmlns:a16="http://schemas.microsoft.com/office/drawing/2014/main" id="{F7364048-325D-F455-3EE2-049D4E2A611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0228" name="Slide Number Placeholder 3">
            <a:extLst>
              <a:ext uri="{FF2B5EF4-FFF2-40B4-BE49-F238E27FC236}">
                <a16:creationId xmlns:a16="http://schemas.microsoft.com/office/drawing/2014/main" id="{28772961-20C8-8722-2179-911FBA3F312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1F2BB3EB-1353-4BAF-A5B5-1738C522ADD2}" type="slidenum">
              <a:rPr lang="en-US" altLang="en-US" sz="1300"/>
              <a:pPr/>
              <a:t>66</a:t>
            </a:fld>
            <a:endParaRPr lang="en-US" altLang="en-US" sz="130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Slide Image Placeholder 1">
            <a:extLst>
              <a:ext uri="{FF2B5EF4-FFF2-40B4-BE49-F238E27FC236}">
                <a16:creationId xmlns:a16="http://schemas.microsoft.com/office/drawing/2014/main" id="{E8FCC283-1ACB-76BD-D0ED-9E59EDABCAF1}"/>
              </a:ext>
            </a:extLst>
          </p:cNvPr>
          <p:cNvSpPr>
            <a:spLocks noGrp="1" noRot="1" noChangeAspect="1" noTextEdit="1"/>
          </p:cNvSpPr>
          <p:nvPr>
            <p:ph type="sldImg"/>
          </p:nvPr>
        </p:nvSpPr>
        <p:spPr>
          <a:ln/>
        </p:spPr>
      </p:sp>
      <p:sp>
        <p:nvSpPr>
          <p:cNvPr id="181251" name="Notes Placeholder 2">
            <a:extLst>
              <a:ext uri="{FF2B5EF4-FFF2-40B4-BE49-F238E27FC236}">
                <a16:creationId xmlns:a16="http://schemas.microsoft.com/office/drawing/2014/main" id="{AB1330A0-BB6F-C3E7-DF36-059C273BEF6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1252" name="Slide Number Placeholder 3">
            <a:extLst>
              <a:ext uri="{FF2B5EF4-FFF2-40B4-BE49-F238E27FC236}">
                <a16:creationId xmlns:a16="http://schemas.microsoft.com/office/drawing/2014/main" id="{CAC75476-EE94-4F03-4C84-4EBA7E448E4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7041D545-A03D-43C0-926B-40C964562E17}" type="slidenum">
              <a:rPr lang="en-US" altLang="en-US" sz="1300"/>
              <a:pPr/>
              <a:t>67</a:t>
            </a:fld>
            <a:endParaRPr lang="en-US" altLang="en-US" sz="130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Slide Image Placeholder 1">
            <a:extLst>
              <a:ext uri="{FF2B5EF4-FFF2-40B4-BE49-F238E27FC236}">
                <a16:creationId xmlns:a16="http://schemas.microsoft.com/office/drawing/2014/main" id="{40D3DCFB-1159-9B9D-8042-8319C829C1ED}"/>
              </a:ext>
            </a:extLst>
          </p:cNvPr>
          <p:cNvSpPr>
            <a:spLocks noGrp="1" noRot="1" noChangeAspect="1" noTextEdit="1"/>
          </p:cNvSpPr>
          <p:nvPr>
            <p:ph type="sldImg"/>
          </p:nvPr>
        </p:nvSpPr>
        <p:spPr>
          <a:ln/>
        </p:spPr>
      </p:sp>
      <p:sp>
        <p:nvSpPr>
          <p:cNvPr id="182275" name="Notes Placeholder 2">
            <a:extLst>
              <a:ext uri="{FF2B5EF4-FFF2-40B4-BE49-F238E27FC236}">
                <a16:creationId xmlns:a16="http://schemas.microsoft.com/office/drawing/2014/main" id="{7B69AE30-FA90-362B-0216-4E1FEAEF39A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2276" name="Slide Number Placeholder 3">
            <a:extLst>
              <a:ext uri="{FF2B5EF4-FFF2-40B4-BE49-F238E27FC236}">
                <a16:creationId xmlns:a16="http://schemas.microsoft.com/office/drawing/2014/main" id="{4FB61BD5-5210-1B3E-F8C1-23B9028F3B9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039A0A70-FD61-40B5-8BBD-EABA14A0DC31}" type="slidenum">
              <a:rPr lang="en-US" altLang="en-US" sz="1300"/>
              <a:pPr/>
              <a:t>68</a:t>
            </a:fld>
            <a:endParaRPr lang="en-US" altLang="en-US" sz="130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Image Placeholder 1">
            <a:extLst>
              <a:ext uri="{FF2B5EF4-FFF2-40B4-BE49-F238E27FC236}">
                <a16:creationId xmlns:a16="http://schemas.microsoft.com/office/drawing/2014/main" id="{5E887525-98B6-4E9C-3139-C45E58BEC753}"/>
              </a:ext>
            </a:extLst>
          </p:cNvPr>
          <p:cNvSpPr>
            <a:spLocks noGrp="1" noRot="1" noChangeAspect="1" noTextEdit="1"/>
          </p:cNvSpPr>
          <p:nvPr>
            <p:ph type="sldImg"/>
          </p:nvPr>
        </p:nvSpPr>
        <p:spPr>
          <a:ln/>
        </p:spPr>
      </p:sp>
      <p:sp>
        <p:nvSpPr>
          <p:cNvPr id="183299" name="Notes Placeholder 2">
            <a:extLst>
              <a:ext uri="{FF2B5EF4-FFF2-40B4-BE49-F238E27FC236}">
                <a16:creationId xmlns:a16="http://schemas.microsoft.com/office/drawing/2014/main" id="{D45C6003-037E-F668-0271-8C23B455446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3300" name="Slide Number Placeholder 3">
            <a:extLst>
              <a:ext uri="{FF2B5EF4-FFF2-40B4-BE49-F238E27FC236}">
                <a16:creationId xmlns:a16="http://schemas.microsoft.com/office/drawing/2014/main" id="{022B524C-FDE4-0644-555D-1C88A552C28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F451FC82-111D-4C01-9429-E6DB4959BB51}" type="slidenum">
              <a:rPr lang="en-US" altLang="en-US" sz="1300"/>
              <a:pPr/>
              <a:t>69</a:t>
            </a:fld>
            <a:endParaRPr lang="en-US" altLang="en-US" sz="130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Slide Image Placeholder 1">
            <a:extLst>
              <a:ext uri="{FF2B5EF4-FFF2-40B4-BE49-F238E27FC236}">
                <a16:creationId xmlns:a16="http://schemas.microsoft.com/office/drawing/2014/main" id="{6C9690E8-221E-C39B-3685-69643F7F8B65}"/>
              </a:ext>
            </a:extLst>
          </p:cNvPr>
          <p:cNvSpPr>
            <a:spLocks noGrp="1" noRot="1" noChangeAspect="1" noTextEdit="1"/>
          </p:cNvSpPr>
          <p:nvPr>
            <p:ph type="sldImg"/>
          </p:nvPr>
        </p:nvSpPr>
        <p:spPr>
          <a:ln/>
        </p:spPr>
      </p:sp>
      <p:sp>
        <p:nvSpPr>
          <p:cNvPr id="184323" name="Notes Placeholder 2">
            <a:extLst>
              <a:ext uri="{FF2B5EF4-FFF2-40B4-BE49-F238E27FC236}">
                <a16:creationId xmlns:a16="http://schemas.microsoft.com/office/drawing/2014/main" id="{5E8EABA9-3153-37C0-1DAC-F44845D7124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4324" name="Slide Number Placeholder 3">
            <a:extLst>
              <a:ext uri="{FF2B5EF4-FFF2-40B4-BE49-F238E27FC236}">
                <a16:creationId xmlns:a16="http://schemas.microsoft.com/office/drawing/2014/main" id="{782F7E7F-FFB2-B47C-0A00-95FFA0FE219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5656A164-19A9-4E92-9CDE-AF30F9EFD1CF}" type="slidenum">
              <a:rPr lang="en-US" altLang="en-US" sz="1300"/>
              <a:pPr/>
              <a:t>70</a:t>
            </a:fld>
            <a:endParaRPr lang="en-US" altLang="en-US" sz="13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Image Placeholder 1">
            <a:extLst>
              <a:ext uri="{FF2B5EF4-FFF2-40B4-BE49-F238E27FC236}">
                <a16:creationId xmlns:a16="http://schemas.microsoft.com/office/drawing/2014/main" id="{7EDCFC01-C7D9-5B1C-A4B8-9551C33ED09D}"/>
              </a:ext>
            </a:extLst>
          </p:cNvPr>
          <p:cNvSpPr>
            <a:spLocks noGrp="1" noRot="1" noChangeAspect="1" noTextEdit="1"/>
          </p:cNvSpPr>
          <p:nvPr>
            <p:ph type="sldImg"/>
          </p:nvPr>
        </p:nvSpPr>
        <p:spPr>
          <a:ln/>
        </p:spPr>
      </p:sp>
      <p:sp>
        <p:nvSpPr>
          <p:cNvPr id="120835" name="Notes Placeholder 2">
            <a:extLst>
              <a:ext uri="{FF2B5EF4-FFF2-40B4-BE49-F238E27FC236}">
                <a16:creationId xmlns:a16="http://schemas.microsoft.com/office/drawing/2014/main" id="{B38BC905-C109-4F3A-12D0-BDBF8A25C7F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0836" name="Slide Number Placeholder 3">
            <a:extLst>
              <a:ext uri="{FF2B5EF4-FFF2-40B4-BE49-F238E27FC236}">
                <a16:creationId xmlns:a16="http://schemas.microsoft.com/office/drawing/2014/main" id="{3301D6F4-B7BE-6687-F9F4-1EB85D9B0B3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DF7E9084-DB6E-445B-AD53-DBE313C0CD33}" type="slidenum">
              <a:rPr lang="en-US" altLang="en-US" sz="1300"/>
              <a:pPr/>
              <a:t>8</a:t>
            </a:fld>
            <a:endParaRPr lang="en-US" altLang="en-US" sz="1300"/>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Slide Image Placeholder 1">
            <a:extLst>
              <a:ext uri="{FF2B5EF4-FFF2-40B4-BE49-F238E27FC236}">
                <a16:creationId xmlns:a16="http://schemas.microsoft.com/office/drawing/2014/main" id="{417CD5E2-8CE7-8FEE-ABC7-6DFD852EA8A4}"/>
              </a:ext>
            </a:extLst>
          </p:cNvPr>
          <p:cNvSpPr>
            <a:spLocks noGrp="1" noRot="1" noChangeAspect="1" noTextEdit="1"/>
          </p:cNvSpPr>
          <p:nvPr>
            <p:ph type="sldImg"/>
          </p:nvPr>
        </p:nvSpPr>
        <p:spPr>
          <a:ln/>
        </p:spPr>
      </p:sp>
      <p:sp>
        <p:nvSpPr>
          <p:cNvPr id="185347" name="Notes Placeholder 2">
            <a:extLst>
              <a:ext uri="{FF2B5EF4-FFF2-40B4-BE49-F238E27FC236}">
                <a16:creationId xmlns:a16="http://schemas.microsoft.com/office/drawing/2014/main" id="{347C5726-BF90-9D0D-5560-4BF677E2C78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5348" name="Slide Number Placeholder 3">
            <a:extLst>
              <a:ext uri="{FF2B5EF4-FFF2-40B4-BE49-F238E27FC236}">
                <a16:creationId xmlns:a16="http://schemas.microsoft.com/office/drawing/2014/main" id="{CEA4C042-98C1-D997-D505-E87D1477FF1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985542AF-F7D2-49CD-829D-F4550C2ED69C}" type="slidenum">
              <a:rPr lang="en-US" altLang="en-US" sz="1300"/>
              <a:pPr/>
              <a:t>71</a:t>
            </a:fld>
            <a:endParaRPr lang="en-US" altLang="en-US" sz="1300"/>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Slide Image Placeholder 1">
            <a:extLst>
              <a:ext uri="{FF2B5EF4-FFF2-40B4-BE49-F238E27FC236}">
                <a16:creationId xmlns:a16="http://schemas.microsoft.com/office/drawing/2014/main" id="{902BE97F-3528-F844-1C99-630EBA9DA974}"/>
              </a:ext>
            </a:extLst>
          </p:cNvPr>
          <p:cNvSpPr>
            <a:spLocks noGrp="1" noRot="1" noChangeAspect="1" noTextEdit="1"/>
          </p:cNvSpPr>
          <p:nvPr>
            <p:ph type="sldImg"/>
          </p:nvPr>
        </p:nvSpPr>
        <p:spPr>
          <a:ln/>
        </p:spPr>
      </p:sp>
      <p:sp>
        <p:nvSpPr>
          <p:cNvPr id="186371" name="Notes Placeholder 2">
            <a:extLst>
              <a:ext uri="{FF2B5EF4-FFF2-40B4-BE49-F238E27FC236}">
                <a16:creationId xmlns:a16="http://schemas.microsoft.com/office/drawing/2014/main" id="{CEE12079-1790-939C-3A6C-E1DC73C8A71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6372" name="Slide Number Placeholder 3">
            <a:extLst>
              <a:ext uri="{FF2B5EF4-FFF2-40B4-BE49-F238E27FC236}">
                <a16:creationId xmlns:a16="http://schemas.microsoft.com/office/drawing/2014/main" id="{A4C7BE78-EEFF-7440-26E5-DE3D4B5A84A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F9B1C9A4-789C-4DA6-9E6B-4990139424F6}" type="slidenum">
              <a:rPr lang="en-US" altLang="en-US" sz="1300"/>
              <a:pPr/>
              <a:t>72</a:t>
            </a:fld>
            <a:endParaRPr lang="en-US" altLang="en-US" sz="1300"/>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Slide Image Placeholder 1">
            <a:extLst>
              <a:ext uri="{FF2B5EF4-FFF2-40B4-BE49-F238E27FC236}">
                <a16:creationId xmlns:a16="http://schemas.microsoft.com/office/drawing/2014/main" id="{F76B01D9-FD5D-2DE9-DAD4-209B9777A73A}"/>
              </a:ext>
            </a:extLst>
          </p:cNvPr>
          <p:cNvSpPr>
            <a:spLocks noGrp="1" noRot="1" noChangeAspect="1" noTextEdit="1"/>
          </p:cNvSpPr>
          <p:nvPr>
            <p:ph type="sldImg"/>
          </p:nvPr>
        </p:nvSpPr>
        <p:spPr>
          <a:ln/>
        </p:spPr>
      </p:sp>
      <p:sp>
        <p:nvSpPr>
          <p:cNvPr id="187395" name="Notes Placeholder 2">
            <a:extLst>
              <a:ext uri="{FF2B5EF4-FFF2-40B4-BE49-F238E27FC236}">
                <a16:creationId xmlns:a16="http://schemas.microsoft.com/office/drawing/2014/main" id="{BC57B508-1839-4277-0D3A-B0EEE83B095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7396" name="Slide Number Placeholder 3">
            <a:extLst>
              <a:ext uri="{FF2B5EF4-FFF2-40B4-BE49-F238E27FC236}">
                <a16:creationId xmlns:a16="http://schemas.microsoft.com/office/drawing/2014/main" id="{FDBC8FC5-64AE-3968-16EE-74B6C03646C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BEEBE375-44B2-41D4-A4FA-5C93E7AE2729}" type="slidenum">
              <a:rPr lang="en-US" altLang="en-US" sz="1300"/>
              <a:pPr/>
              <a:t>73</a:t>
            </a:fld>
            <a:endParaRPr lang="en-US" altLang="en-US" sz="1300"/>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Slide Image Placeholder 1">
            <a:extLst>
              <a:ext uri="{FF2B5EF4-FFF2-40B4-BE49-F238E27FC236}">
                <a16:creationId xmlns:a16="http://schemas.microsoft.com/office/drawing/2014/main" id="{378D6CD5-0BC9-0E04-2959-739BBCC36FAC}"/>
              </a:ext>
            </a:extLst>
          </p:cNvPr>
          <p:cNvSpPr>
            <a:spLocks noGrp="1" noRot="1" noChangeAspect="1" noTextEdit="1"/>
          </p:cNvSpPr>
          <p:nvPr>
            <p:ph type="sldImg"/>
          </p:nvPr>
        </p:nvSpPr>
        <p:spPr>
          <a:ln/>
        </p:spPr>
      </p:sp>
      <p:sp>
        <p:nvSpPr>
          <p:cNvPr id="188419" name="Notes Placeholder 2">
            <a:extLst>
              <a:ext uri="{FF2B5EF4-FFF2-40B4-BE49-F238E27FC236}">
                <a16:creationId xmlns:a16="http://schemas.microsoft.com/office/drawing/2014/main" id="{13488BF6-AADD-CEE4-6B29-A32280B5A60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8420" name="Slide Number Placeholder 3">
            <a:extLst>
              <a:ext uri="{FF2B5EF4-FFF2-40B4-BE49-F238E27FC236}">
                <a16:creationId xmlns:a16="http://schemas.microsoft.com/office/drawing/2014/main" id="{70E432F4-9019-8FCA-2FD0-8959AE82A4A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1D79AA47-1392-41F6-B748-D5358B12A8D4}" type="slidenum">
              <a:rPr lang="en-US" altLang="en-US" sz="1300"/>
              <a:pPr/>
              <a:t>74</a:t>
            </a:fld>
            <a:endParaRPr lang="en-US" altLang="en-US" sz="1300"/>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Slide Image Placeholder 1">
            <a:extLst>
              <a:ext uri="{FF2B5EF4-FFF2-40B4-BE49-F238E27FC236}">
                <a16:creationId xmlns:a16="http://schemas.microsoft.com/office/drawing/2014/main" id="{294CB17B-EA0B-5640-3A31-2DBD6157EC87}"/>
              </a:ext>
            </a:extLst>
          </p:cNvPr>
          <p:cNvSpPr>
            <a:spLocks noGrp="1" noRot="1" noChangeAspect="1" noTextEdit="1"/>
          </p:cNvSpPr>
          <p:nvPr>
            <p:ph type="sldImg"/>
          </p:nvPr>
        </p:nvSpPr>
        <p:spPr>
          <a:ln/>
        </p:spPr>
      </p:sp>
      <p:sp>
        <p:nvSpPr>
          <p:cNvPr id="189443" name="Notes Placeholder 2">
            <a:extLst>
              <a:ext uri="{FF2B5EF4-FFF2-40B4-BE49-F238E27FC236}">
                <a16:creationId xmlns:a16="http://schemas.microsoft.com/office/drawing/2014/main" id="{2068EAC5-ADD7-2408-B7EB-BE59F87F35B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9444" name="Slide Number Placeholder 3">
            <a:extLst>
              <a:ext uri="{FF2B5EF4-FFF2-40B4-BE49-F238E27FC236}">
                <a16:creationId xmlns:a16="http://schemas.microsoft.com/office/drawing/2014/main" id="{6D249933-2303-27FA-9A6F-08278B33F0C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0F5177D9-2498-4EA4-AED5-4D5C249FD58C}" type="slidenum">
              <a:rPr lang="en-US" altLang="en-US" sz="1300"/>
              <a:pPr/>
              <a:t>75</a:t>
            </a:fld>
            <a:endParaRPr lang="en-US" altLang="en-US" sz="1300"/>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Slide Image Placeholder 1">
            <a:extLst>
              <a:ext uri="{FF2B5EF4-FFF2-40B4-BE49-F238E27FC236}">
                <a16:creationId xmlns:a16="http://schemas.microsoft.com/office/drawing/2014/main" id="{EFAF847E-9DE4-367E-674F-413C357215BD}"/>
              </a:ext>
            </a:extLst>
          </p:cNvPr>
          <p:cNvSpPr>
            <a:spLocks noGrp="1" noRot="1" noChangeAspect="1" noTextEdit="1"/>
          </p:cNvSpPr>
          <p:nvPr>
            <p:ph type="sldImg"/>
          </p:nvPr>
        </p:nvSpPr>
        <p:spPr>
          <a:ln/>
        </p:spPr>
      </p:sp>
      <p:sp>
        <p:nvSpPr>
          <p:cNvPr id="190467" name="Notes Placeholder 2">
            <a:extLst>
              <a:ext uri="{FF2B5EF4-FFF2-40B4-BE49-F238E27FC236}">
                <a16:creationId xmlns:a16="http://schemas.microsoft.com/office/drawing/2014/main" id="{F7858B7A-EAA6-5B60-5F54-D4E3352EE53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90468" name="Slide Number Placeholder 3">
            <a:extLst>
              <a:ext uri="{FF2B5EF4-FFF2-40B4-BE49-F238E27FC236}">
                <a16:creationId xmlns:a16="http://schemas.microsoft.com/office/drawing/2014/main" id="{7249AACA-8E9D-86FE-21E6-D0383AFA7E0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20CA901F-50EF-49EE-B31E-7A94560ACF0E}" type="slidenum">
              <a:rPr lang="en-US" altLang="en-US" sz="1300"/>
              <a:pPr/>
              <a:t>76</a:t>
            </a:fld>
            <a:endParaRPr lang="en-US" altLang="en-US" sz="1300"/>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Slide Image Placeholder 1">
            <a:extLst>
              <a:ext uri="{FF2B5EF4-FFF2-40B4-BE49-F238E27FC236}">
                <a16:creationId xmlns:a16="http://schemas.microsoft.com/office/drawing/2014/main" id="{4832991C-E5FA-A028-9A2C-44F0CB7105E6}"/>
              </a:ext>
            </a:extLst>
          </p:cNvPr>
          <p:cNvSpPr>
            <a:spLocks noGrp="1" noRot="1" noChangeAspect="1" noTextEdit="1"/>
          </p:cNvSpPr>
          <p:nvPr>
            <p:ph type="sldImg"/>
          </p:nvPr>
        </p:nvSpPr>
        <p:spPr>
          <a:ln/>
        </p:spPr>
      </p:sp>
      <p:sp>
        <p:nvSpPr>
          <p:cNvPr id="191491" name="Notes Placeholder 2">
            <a:extLst>
              <a:ext uri="{FF2B5EF4-FFF2-40B4-BE49-F238E27FC236}">
                <a16:creationId xmlns:a16="http://schemas.microsoft.com/office/drawing/2014/main" id="{9B23D795-E0D8-77E5-FC40-48F3831BE6C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91492" name="Slide Number Placeholder 3">
            <a:extLst>
              <a:ext uri="{FF2B5EF4-FFF2-40B4-BE49-F238E27FC236}">
                <a16:creationId xmlns:a16="http://schemas.microsoft.com/office/drawing/2014/main" id="{F5B79B7D-0C02-3CD4-5A4F-C92FF9DB7AD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1CE7716F-543F-466D-9DD9-3D699C8BD805}" type="slidenum">
              <a:rPr lang="en-US" altLang="en-US" sz="1300"/>
              <a:pPr/>
              <a:t>77</a:t>
            </a:fld>
            <a:endParaRPr lang="en-US" altLang="en-US" sz="1300"/>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Slide Image Placeholder 1">
            <a:extLst>
              <a:ext uri="{FF2B5EF4-FFF2-40B4-BE49-F238E27FC236}">
                <a16:creationId xmlns:a16="http://schemas.microsoft.com/office/drawing/2014/main" id="{C4A0E990-06E2-36C1-7EA7-D39BFC7B1D84}"/>
              </a:ext>
            </a:extLst>
          </p:cNvPr>
          <p:cNvSpPr>
            <a:spLocks noGrp="1" noRot="1" noChangeAspect="1" noTextEdit="1"/>
          </p:cNvSpPr>
          <p:nvPr>
            <p:ph type="sldImg"/>
          </p:nvPr>
        </p:nvSpPr>
        <p:spPr>
          <a:ln/>
        </p:spPr>
      </p:sp>
      <p:sp>
        <p:nvSpPr>
          <p:cNvPr id="192515" name="Notes Placeholder 2">
            <a:extLst>
              <a:ext uri="{FF2B5EF4-FFF2-40B4-BE49-F238E27FC236}">
                <a16:creationId xmlns:a16="http://schemas.microsoft.com/office/drawing/2014/main" id="{4C5BDA1B-5E8E-12EE-E143-E38738E2541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92516" name="Slide Number Placeholder 3">
            <a:extLst>
              <a:ext uri="{FF2B5EF4-FFF2-40B4-BE49-F238E27FC236}">
                <a16:creationId xmlns:a16="http://schemas.microsoft.com/office/drawing/2014/main" id="{3C304E10-725A-1781-8706-B8E2473F0AF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7C7F46E4-4C82-4267-8575-0B307432A34B}" type="slidenum">
              <a:rPr lang="en-US" altLang="en-US" sz="1300"/>
              <a:pPr/>
              <a:t>78</a:t>
            </a:fld>
            <a:endParaRPr lang="en-US" altLang="en-US" sz="1300"/>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Slide Image Placeholder 1">
            <a:extLst>
              <a:ext uri="{FF2B5EF4-FFF2-40B4-BE49-F238E27FC236}">
                <a16:creationId xmlns:a16="http://schemas.microsoft.com/office/drawing/2014/main" id="{D0F78B32-AEED-7C8A-50F8-8C80E7CE546C}"/>
              </a:ext>
            </a:extLst>
          </p:cNvPr>
          <p:cNvSpPr>
            <a:spLocks noGrp="1" noRot="1" noChangeAspect="1" noTextEdit="1"/>
          </p:cNvSpPr>
          <p:nvPr>
            <p:ph type="sldImg"/>
          </p:nvPr>
        </p:nvSpPr>
        <p:spPr>
          <a:ln/>
        </p:spPr>
      </p:sp>
      <p:sp>
        <p:nvSpPr>
          <p:cNvPr id="193539" name="Notes Placeholder 2">
            <a:extLst>
              <a:ext uri="{FF2B5EF4-FFF2-40B4-BE49-F238E27FC236}">
                <a16:creationId xmlns:a16="http://schemas.microsoft.com/office/drawing/2014/main" id="{B253FA2F-3C01-D43A-493C-7A4B710AF43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93540" name="Slide Number Placeholder 3">
            <a:extLst>
              <a:ext uri="{FF2B5EF4-FFF2-40B4-BE49-F238E27FC236}">
                <a16:creationId xmlns:a16="http://schemas.microsoft.com/office/drawing/2014/main" id="{3D5241CC-AE7F-2D17-46BA-04DA8640F2E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D6240838-675B-484B-A96B-518C27B3BAD0}" type="slidenum">
              <a:rPr lang="en-US" altLang="en-US" sz="1300"/>
              <a:pPr/>
              <a:t>79</a:t>
            </a:fld>
            <a:endParaRPr lang="en-US" altLang="en-US" sz="1300"/>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Slide Image Placeholder 1">
            <a:extLst>
              <a:ext uri="{FF2B5EF4-FFF2-40B4-BE49-F238E27FC236}">
                <a16:creationId xmlns:a16="http://schemas.microsoft.com/office/drawing/2014/main" id="{17891A53-D3A1-68B8-1FE9-1EE7DD712AC1}"/>
              </a:ext>
            </a:extLst>
          </p:cNvPr>
          <p:cNvSpPr>
            <a:spLocks noGrp="1" noRot="1" noChangeAspect="1" noTextEdit="1"/>
          </p:cNvSpPr>
          <p:nvPr>
            <p:ph type="sldImg"/>
          </p:nvPr>
        </p:nvSpPr>
        <p:spPr>
          <a:ln/>
        </p:spPr>
      </p:sp>
      <p:sp>
        <p:nvSpPr>
          <p:cNvPr id="194563" name="Notes Placeholder 2">
            <a:extLst>
              <a:ext uri="{FF2B5EF4-FFF2-40B4-BE49-F238E27FC236}">
                <a16:creationId xmlns:a16="http://schemas.microsoft.com/office/drawing/2014/main" id="{D608ACAE-F183-C456-702E-3A28733EBE4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94564" name="Slide Number Placeholder 3">
            <a:extLst>
              <a:ext uri="{FF2B5EF4-FFF2-40B4-BE49-F238E27FC236}">
                <a16:creationId xmlns:a16="http://schemas.microsoft.com/office/drawing/2014/main" id="{1C1BA09C-0AB6-EAA4-30F4-C1DC2663E9D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AB68CBBF-80A8-4E6E-9762-85EDDF8B9F1F}" type="slidenum">
              <a:rPr lang="en-US" altLang="en-US" sz="1300"/>
              <a:pPr/>
              <a:t>80</a:t>
            </a:fld>
            <a:endParaRPr lang="en-US" altLang="en-US" sz="13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a:extLst>
              <a:ext uri="{FF2B5EF4-FFF2-40B4-BE49-F238E27FC236}">
                <a16:creationId xmlns:a16="http://schemas.microsoft.com/office/drawing/2014/main" id="{991891B9-772F-C187-8780-864F8E99C27F}"/>
              </a:ext>
            </a:extLst>
          </p:cNvPr>
          <p:cNvSpPr>
            <a:spLocks noGrp="1" noRot="1" noChangeAspect="1" noTextEdit="1"/>
          </p:cNvSpPr>
          <p:nvPr>
            <p:ph type="sldImg"/>
          </p:nvPr>
        </p:nvSpPr>
        <p:spPr>
          <a:ln/>
        </p:spPr>
      </p:sp>
      <p:sp>
        <p:nvSpPr>
          <p:cNvPr id="121859" name="Notes Placeholder 2">
            <a:extLst>
              <a:ext uri="{FF2B5EF4-FFF2-40B4-BE49-F238E27FC236}">
                <a16:creationId xmlns:a16="http://schemas.microsoft.com/office/drawing/2014/main" id="{90C0C094-8FA0-AE3B-5B64-CCE4983C4BE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1860" name="Slide Number Placeholder 3">
            <a:extLst>
              <a:ext uri="{FF2B5EF4-FFF2-40B4-BE49-F238E27FC236}">
                <a16:creationId xmlns:a16="http://schemas.microsoft.com/office/drawing/2014/main" id="{843A417F-F777-D8E3-E647-04CEF478BA6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4489398A-4E90-4FC9-AEB4-8C2E5AFF04F7}" type="slidenum">
              <a:rPr lang="en-US" altLang="en-US" sz="1300"/>
              <a:pPr/>
              <a:t>9</a:t>
            </a:fld>
            <a:endParaRPr lang="en-US" altLang="en-US" sz="1300"/>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Slide Image Placeholder 1">
            <a:extLst>
              <a:ext uri="{FF2B5EF4-FFF2-40B4-BE49-F238E27FC236}">
                <a16:creationId xmlns:a16="http://schemas.microsoft.com/office/drawing/2014/main" id="{83B719CC-866B-D9B4-6C8A-6A4F8C0A8CCC}"/>
              </a:ext>
            </a:extLst>
          </p:cNvPr>
          <p:cNvSpPr>
            <a:spLocks noGrp="1" noRot="1" noChangeAspect="1" noTextEdit="1"/>
          </p:cNvSpPr>
          <p:nvPr>
            <p:ph type="sldImg"/>
          </p:nvPr>
        </p:nvSpPr>
        <p:spPr>
          <a:ln/>
        </p:spPr>
      </p:sp>
      <p:sp>
        <p:nvSpPr>
          <p:cNvPr id="195587" name="Notes Placeholder 2">
            <a:extLst>
              <a:ext uri="{FF2B5EF4-FFF2-40B4-BE49-F238E27FC236}">
                <a16:creationId xmlns:a16="http://schemas.microsoft.com/office/drawing/2014/main" id="{1AFBD6FC-DF7B-0D0D-0487-F5246FA2548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95588" name="Slide Number Placeholder 3">
            <a:extLst>
              <a:ext uri="{FF2B5EF4-FFF2-40B4-BE49-F238E27FC236}">
                <a16:creationId xmlns:a16="http://schemas.microsoft.com/office/drawing/2014/main" id="{0F460B78-8085-ECEA-99BA-4E25825A196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7A998C74-14AD-4420-B759-D8B7E1804D79}" type="slidenum">
              <a:rPr lang="en-US" altLang="en-US" sz="1300"/>
              <a:pPr/>
              <a:t>81</a:t>
            </a:fld>
            <a:endParaRPr lang="en-US" altLang="en-US" sz="1300"/>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Slide Image Placeholder 1">
            <a:extLst>
              <a:ext uri="{FF2B5EF4-FFF2-40B4-BE49-F238E27FC236}">
                <a16:creationId xmlns:a16="http://schemas.microsoft.com/office/drawing/2014/main" id="{361D1656-EB93-BB84-0180-F8DED00AF4CA}"/>
              </a:ext>
            </a:extLst>
          </p:cNvPr>
          <p:cNvSpPr>
            <a:spLocks noGrp="1" noRot="1" noChangeAspect="1" noTextEdit="1"/>
          </p:cNvSpPr>
          <p:nvPr>
            <p:ph type="sldImg"/>
          </p:nvPr>
        </p:nvSpPr>
        <p:spPr>
          <a:ln/>
        </p:spPr>
      </p:sp>
      <p:sp>
        <p:nvSpPr>
          <p:cNvPr id="196611" name="Notes Placeholder 2">
            <a:extLst>
              <a:ext uri="{FF2B5EF4-FFF2-40B4-BE49-F238E27FC236}">
                <a16:creationId xmlns:a16="http://schemas.microsoft.com/office/drawing/2014/main" id="{07A7140E-658D-E829-F390-10E830B1C99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96612" name="Slide Number Placeholder 3">
            <a:extLst>
              <a:ext uri="{FF2B5EF4-FFF2-40B4-BE49-F238E27FC236}">
                <a16:creationId xmlns:a16="http://schemas.microsoft.com/office/drawing/2014/main" id="{AA80AE64-9202-82C3-6243-A37B6CC4CF3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9AC27B7F-7B93-4A5C-8C34-2FAD8341F22A}" type="slidenum">
              <a:rPr lang="en-US" altLang="en-US" sz="1300"/>
              <a:pPr/>
              <a:t>82</a:t>
            </a:fld>
            <a:endParaRPr lang="en-US" altLang="en-US" sz="1300"/>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Slide Image Placeholder 1">
            <a:extLst>
              <a:ext uri="{FF2B5EF4-FFF2-40B4-BE49-F238E27FC236}">
                <a16:creationId xmlns:a16="http://schemas.microsoft.com/office/drawing/2014/main" id="{56C204FF-8B31-51BC-7EF6-1D57B9C1F5C7}"/>
              </a:ext>
            </a:extLst>
          </p:cNvPr>
          <p:cNvSpPr>
            <a:spLocks noGrp="1" noRot="1" noChangeAspect="1" noTextEdit="1"/>
          </p:cNvSpPr>
          <p:nvPr>
            <p:ph type="sldImg"/>
          </p:nvPr>
        </p:nvSpPr>
        <p:spPr>
          <a:ln/>
        </p:spPr>
      </p:sp>
      <p:sp>
        <p:nvSpPr>
          <p:cNvPr id="197635" name="Notes Placeholder 2">
            <a:extLst>
              <a:ext uri="{FF2B5EF4-FFF2-40B4-BE49-F238E27FC236}">
                <a16:creationId xmlns:a16="http://schemas.microsoft.com/office/drawing/2014/main" id="{58306D9A-7093-AFD6-F228-054161A5D2B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97636" name="Slide Number Placeholder 3">
            <a:extLst>
              <a:ext uri="{FF2B5EF4-FFF2-40B4-BE49-F238E27FC236}">
                <a16:creationId xmlns:a16="http://schemas.microsoft.com/office/drawing/2014/main" id="{D4623E0B-A479-924F-A700-AC371EE9D64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99351CB6-8F96-4A78-A24F-7E82CC522E9F}" type="slidenum">
              <a:rPr lang="en-US" altLang="en-US" sz="1300"/>
              <a:pPr/>
              <a:t>83</a:t>
            </a:fld>
            <a:endParaRPr lang="en-US" altLang="en-US" sz="1300"/>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Slide Image Placeholder 1">
            <a:extLst>
              <a:ext uri="{FF2B5EF4-FFF2-40B4-BE49-F238E27FC236}">
                <a16:creationId xmlns:a16="http://schemas.microsoft.com/office/drawing/2014/main" id="{429CB204-DEC4-EC98-FC36-0C5664D77046}"/>
              </a:ext>
            </a:extLst>
          </p:cNvPr>
          <p:cNvSpPr>
            <a:spLocks noGrp="1" noRot="1" noChangeAspect="1" noTextEdit="1"/>
          </p:cNvSpPr>
          <p:nvPr>
            <p:ph type="sldImg"/>
          </p:nvPr>
        </p:nvSpPr>
        <p:spPr>
          <a:ln/>
        </p:spPr>
      </p:sp>
      <p:sp>
        <p:nvSpPr>
          <p:cNvPr id="198659" name="Notes Placeholder 2">
            <a:extLst>
              <a:ext uri="{FF2B5EF4-FFF2-40B4-BE49-F238E27FC236}">
                <a16:creationId xmlns:a16="http://schemas.microsoft.com/office/drawing/2014/main" id="{4AEE79FE-2A84-8B88-C314-68739F25EB0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98660" name="Slide Number Placeholder 3">
            <a:extLst>
              <a:ext uri="{FF2B5EF4-FFF2-40B4-BE49-F238E27FC236}">
                <a16:creationId xmlns:a16="http://schemas.microsoft.com/office/drawing/2014/main" id="{40136DC0-4B3B-A0D7-8E2E-2C5A83B5DCC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CC554319-91B6-4A17-9BB7-9724F8B0F48C}" type="slidenum">
              <a:rPr lang="en-US" altLang="en-US" sz="1300"/>
              <a:pPr/>
              <a:t>84</a:t>
            </a:fld>
            <a:endParaRPr lang="en-US" altLang="en-US" sz="1300"/>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Slide Image Placeholder 1">
            <a:extLst>
              <a:ext uri="{FF2B5EF4-FFF2-40B4-BE49-F238E27FC236}">
                <a16:creationId xmlns:a16="http://schemas.microsoft.com/office/drawing/2014/main" id="{EBA1D940-8DC5-7131-21F7-DFAB28191E5D}"/>
              </a:ext>
            </a:extLst>
          </p:cNvPr>
          <p:cNvSpPr>
            <a:spLocks noGrp="1" noRot="1" noChangeAspect="1" noTextEdit="1"/>
          </p:cNvSpPr>
          <p:nvPr>
            <p:ph type="sldImg"/>
          </p:nvPr>
        </p:nvSpPr>
        <p:spPr>
          <a:ln/>
        </p:spPr>
      </p:sp>
      <p:sp>
        <p:nvSpPr>
          <p:cNvPr id="199683" name="Notes Placeholder 2">
            <a:extLst>
              <a:ext uri="{FF2B5EF4-FFF2-40B4-BE49-F238E27FC236}">
                <a16:creationId xmlns:a16="http://schemas.microsoft.com/office/drawing/2014/main" id="{A2610513-2532-5D22-CC23-41361E5D839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99684" name="Slide Number Placeholder 3">
            <a:extLst>
              <a:ext uri="{FF2B5EF4-FFF2-40B4-BE49-F238E27FC236}">
                <a16:creationId xmlns:a16="http://schemas.microsoft.com/office/drawing/2014/main" id="{E6681D2E-ECF3-A116-3018-76447C3529F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7574FF9C-9464-4957-AAE9-456DB80FF395}" type="slidenum">
              <a:rPr lang="en-US" altLang="en-US" sz="1300"/>
              <a:pPr/>
              <a:t>85</a:t>
            </a:fld>
            <a:endParaRPr lang="en-US" altLang="en-US" sz="1300"/>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Slide Image Placeholder 1">
            <a:extLst>
              <a:ext uri="{FF2B5EF4-FFF2-40B4-BE49-F238E27FC236}">
                <a16:creationId xmlns:a16="http://schemas.microsoft.com/office/drawing/2014/main" id="{0442FE44-EE3E-68EE-BA6B-649D16BCB650}"/>
              </a:ext>
            </a:extLst>
          </p:cNvPr>
          <p:cNvSpPr>
            <a:spLocks noGrp="1" noRot="1" noChangeAspect="1" noTextEdit="1"/>
          </p:cNvSpPr>
          <p:nvPr>
            <p:ph type="sldImg"/>
          </p:nvPr>
        </p:nvSpPr>
        <p:spPr>
          <a:ln/>
        </p:spPr>
      </p:sp>
      <p:sp>
        <p:nvSpPr>
          <p:cNvPr id="200707" name="Notes Placeholder 2">
            <a:extLst>
              <a:ext uri="{FF2B5EF4-FFF2-40B4-BE49-F238E27FC236}">
                <a16:creationId xmlns:a16="http://schemas.microsoft.com/office/drawing/2014/main" id="{62F5212F-2CA4-1784-E3E4-311988E14CB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00708" name="Slide Number Placeholder 3">
            <a:extLst>
              <a:ext uri="{FF2B5EF4-FFF2-40B4-BE49-F238E27FC236}">
                <a16:creationId xmlns:a16="http://schemas.microsoft.com/office/drawing/2014/main" id="{0FCC3713-FAB3-C663-A877-FF68B381291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C40BFB9E-BCDA-4822-A499-95F2BD295A49}" type="slidenum">
              <a:rPr lang="en-US" altLang="en-US" sz="1300"/>
              <a:pPr/>
              <a:t>86</a:t>
            </a:fld>
            <a:endParaRPr lang="en-US" altLang="en-US" sz="1300"/>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Slide Image Placeholder 1">
            <a:extLst>
              <a:ext uri="{FF2B5EF4-FFF2-40B4-BE49-F238E27FC236}">
                <a16:creationId xmlns:a16="http://schemas.microsoft.com/office/drawing/2014/main" id="{C6947C3B-8E51-48A3-C1A8-138EC8DD3642}"/>
              </a:ext>
            </a:extLst>
          </p:cNvPr>
          <p:cNvSpPr>
            <a:spLocks noGrp="1" noRot="1" noChangeAspect="1" noTextEdit="1"/>
          </p:cNvSpPr>
          <p:nvPr>
            <p:ph type="sldImg"/>
          </p:nvPr>
        </p:nvSpPr>
        <p:spPr>
          <a:ln/>
        </p:spPr>
      </p:sp>
      <p:sp>
        <p:nvSpPr>
          <p:cNvPr id="201731" name="Notes Placeholder 2">
            <a:extLst>
              <a:ext uri="{FF2B5EF4-FFF2-40B4-BE49-F238E27FC236}">
                <a16:creationId xmlns:a16="http://schemas.microsoft.com/office/drawing/2014/main" id="{757B499E-89E9-0490-D441-EE65FD4D921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01732" name="Slide Number Placeholder 3">
            <a:extLst>
              <a:ext uri="{FF2B5EF4-FFF2-40B4-BE49-F238E27FC236}">
                <a16:creationId xmlns:a16="http://schemas.microsoft.com/office/drawing/2014/main" id="{F4C5E172-ECE8-EE69-8E77-F0E5A61582C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8021A9AE-7D59-4A56-B3C3-59CE07B6E8AB}" type="slidenum">
              <a:rPr lang="en-US" altLang="en-US" sz="1300"/>
              <a:pPr/>
              <a:t>87</a:t>
            </a:fld>
            <a:endParaRPr lang="en-US" altLang="en-US" sz="1300"/>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Slide Image Placeholder 1">
            <a:extLst>
              <a:ext uri="{FF2B5EF4-FFF2-40B4-BE49-F238E27FC236}">
                <a16:creationId xmlns:a16="http://schemas.microsoft.com/office/drawing/2014/main" id="{9093345C-4911-8DCC-2667-BCFB09E0252D}"/>
              </a:ext>
            </a:extLst>
          </p:cNvPr>
          <p:cNvSpPr>
            <a:spLocks noGrp="1" noRot="1" noChangeAspect="1" noTextEdit="1"/>
          </p:cNvSpPr>
          <p:nvPr>
            <p:ph type="sldImg"/>
          </p:nvPr>
        </p:nvSpPr>
        <p:spPr>
          <a:ln/>
        </p:spPr>
      </p:sp>
      <p:sp>
        <p:nvSpPr>
          <p:cNvPr id="202755" name="Notes Placeholder 2">
            <a:extLst>
              <a:ext uri="{FF2B5EF4-FFF2-40B4-BE49-F238E27FC236}">
                <a16:creationId xmlns:a16="http://schemas.microsoft.com/office/drawing/2014/main" id="{8D3CE16D-8892-CC7B-1F88-F4090670D0B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02756" name="Slide Number Placeholder 3">
            <a:extLst>
              <a:ext uri="{FF2B5EF4-FFF2-40B4-BE49-F238E27FC236}">
                <a16:creationId xmlns:a16="http://schemas.microsoft.com/office/drawing/2014/main" id="{59C1CE2C-8490-4128-1469-8D4B21688DB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ED053392-E031-47E2-ACB0-F5E2303A6D71}" type="slidenum">
              <a:rPr lang="en-US" altLang="en-US" sz="1300"/>
              <a:pPr/>
              <a:t>88</a:t>
            </a:fld>
            <a:endParaRPr lang="en-US" altLang="en-US" sz="1300"/>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Slide Image Placeholder 1">
            <a:extLst>
              <a:ext uri="{FF2B5EF4-FFF2-40B4-BE49-F238E27FC236}">
                <a16:creationId xmlns:a16="http://schemas.microsoft.com/office/drawing/2014/main" id="{2CE3A905-634D-D314-9DA1-114170B8BED2}"/>
              </a:ext>
            </a:extLst>
          </p:cNvPr>
          <p:cNvSpPr>
            <a:spLocks noGrp="1" noRot="1" noChangeAspect="1" noTextEdit="1"/>
          </p:cNvSpPr>
          <p:nvPr>
            <p:ph type="sldImg"/>
          </p:nvPr>
        </p:nvSpPr>
        <p:spPr>
          <a:ln/>
        </p:spPr>
      </p:sp>
      <p:sp>
        <p:nvSpPr>
          <p:cNvPr id="203779" name="Notes Placeholder 2">
            <a:extLst>
              <a:ext uri="{FF2B5EF4-FFF2-40B4-BE49-F238E27FC236}">
                <a16:creationId xmlns:a16="http://schemas.microsoft.com/office/drawing/2014/main" id="{23BFD6CA-B328-B5C4-8E52-B21AE90B045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03780" name="Slide Number Placeholder 3">
            <a:extLst>
              <a:ext uri="{FF2B5EF4-FFF2-40B4-BE49-F238E27FC236}">
                <a16:creationId xmlns:a16="http://schemas.microsoft.com/office/drawing/2014/main" id="{1C3C7113-BDEC-386D-51DA-1D487B5AD9C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302B3960-2D1A-46C0-BBE0-3203CD61F90F}" type="slidenum">
              <a:rPr lang="en-US" altLang="en-US" sz="1300"/>
              <a:pPr/>
              <a:t>89</a:t>
            </a:fld>
            <a:endParaRPr lang="en-US" altLang="en-US" sz="1300"/>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Slide Image Placeholder 1">
            <a:extLst>
              <a:ext uri="{FF2B5EF4-FFF2-40B4-BE49-F238E27FC236}">
                <a16:creationId xmlns:a16="http://schemas.microsoft.com/office/drawing/2014/main" id="{CDD48ABF-0C9C-9C01-682A-E6E17CE13F15}"/>
              </a:ext>
            </a:extLst>
          </p:cNvPr>
          <p:cNvSpPr>
            <a:spLocks noGrp="1" noRot="1" noChangeAspect="1" noTextEdit="1"/>
          </p:cNvSpPr>
          <p:nvPr>
            <p:ph type="sldImg"/>
          </p:nvPr>
        </p:nvSpPr>
        <p:spPr>
          <a:ln/>
        </p:spPr>
      </p:sp>
      <p:sp>
        <p:nvSpPr>
          <p:cNvPr id="204803" name="Notes Placeholder 2">
            <a:extLst>
              <a:ext uri="{FF2B5EF4-FFF2-40B4-BE49-F238E27FC236}">
                <a16:creationId xmlns:a16="http://schemas.microsoft.com/office/drawing/2014/main" id="{C0CC526F-09AC-802F-FDB9-B77B4BF43BD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04804" name="Slide Number Placeholder 3">
            <a:extLst>
              <a:ext uri="{FF2B5EF4-FFF2-40B4-BE49-F238E27FC236}">
                <a16:creationId xmlns:a16="http://schemas.microsoft.com/office/drawing/2014/main" id="{026F2584-6942-6568-037C-D2E4ABE9EDB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5AE0DF02-55D7-4B13-A76D-F49CCBBD37F3}" type="slidenum">
              <a:rPr lang="en-US" altLang="en-US" sz="1300"/>
              <a:pPr/>
              <a:t>90</a:t>
            </a:fld>
            <a:endParaRPr lang="en-US" altLang="en-US" sz="13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a:extLst>
              <a:ext uri="{FF2B5EF4-FFF2-40B4-BE49-F238E27FC236}">
                <a16:creationId xmlns:a16="http://schemas.microsoft.com/office/drawing/2014/main" id="{6B92EE6B-7F9C-ACDE-BFD8-4E1B79CF0637}"/>
              </a:ext>
            </a:extLst>
          </p:cNvPr>
          <p:cNvSpPr>
            <a:spLocks noGrp="1" noRot="1" noChangeAspect="1" noTextEdit="1"/>
          </p:cNvSpPr>
          <p:nvPr>
            <p:ph type="sldImg"/>
          </p:nvPr>
        </p:nvSpPr>
        <p:spPr>
          <a:ln/>
        </p:spPr>
      </p:sp>
      <p:sp>
        <p:nvSpPr>
          <p:cNvPr id="122883" name="Notes Placeholder 2">
            <a:extLst>
              <a:ext uri="{FF2B5EF4-FFF2-40B4-BE49-F238E27FC236}">
                <a16:creationId xmlns:a16="http://schemas.microsoft.com/office/drawing/2014/main" id="{6F7EB874-805C-32D0-A49D-C1C18F47CDC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2884" name="Slide Number Placeholder 3">
            <a:extLst>
              <a:ext uri="{FF2B5EF4-FFF2-40B4-BE49-F238E27FC236}">
                <a16:creationId xmlns:a16="http://schemas.microsoft.com/office/drawing/2014/main" id="{1E6F0DCD-D28D-538B-578F-134D643743A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58A54D64-066A-4B09-8B9B-336678ED1707}" type="slidenum">
              <a:rPr lang="en-US" altLang="en-US" sz="1300"/>
              <a:pPr/>
              <a:t>10</a:t>
            </a:fld>
            <a:endParaRPr lang="en-US" altLang="en-US" sz="1300"/>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Slide Image Placeholder 1">
            <a:extLst>
              <a:ext uri="{FF2B5EF4-FFF2-40B4-BE49-F238E27FC236}">
                <a16:creationId xmlns:a16="http://schemas.microsoft.com/office/drawing/2014/main" id="{813E77FD-1412-0E63-59F5-80749B9BB810}"/>
              </a:ext>
            </a:extLst>
          </p:cNvPr>
          <p:cNvSpPr>
            <a:spLocks noGrp="1" noRot="1" noChangeAspect="1" noTextEdit="1"/>
          </p:cNvSpPr>
          <p:nvPr>
            <p:ph type="sldImg"/>
          </p:nvPr>
        </p:nvSpPr>
        <p:spPr>
          <a:ln/>
        </p:spPr>
      </p:sp>
      <p:sp>
        <p:nvSpPr>
          <p:cNvPr id="205827" name="Notes Placeholder 2">
            <a:extLst>
              <a:ext uri="{FF2B5EF4-FFF2-40B4-BE49-F238E27FC236}">
                <a16:creationId xmlns:a16="http://schemas.microsoft.com/office/drawing/2014/main" id="{D90725C1-7974-5170-D1C1-FA772C446CB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05828" name="Slide Number Placeholder 3">
            <a:extLst>
              <a:ext uri="{FF2B5EF4-FFF2-40B4-BE49-F238E27FC236}">
                <a16:creationId xmlns:a16="http://schemas.microsoft.com/office/drawing/2014/main" id="{14BC51BC-BD4F-8C63-02B0-74246424352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95642F1E-F71A-4C54-8917-CE07C7812ED2}" type="slidenum">
              <a:rPr lang="en-US" altLang="en-US" sz="1300"/>
              <a:pPr/>
              <a:t>91</a:t>
            </a:fld>
            <a:endParaRPr lang="en-US" altLang="en-US" sz="1300"/>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Slide Image Placeholder 1">
            <a:extLst>
              <a:ext uri="{FF2B5EF4-FFF2-40B4-BE49-F238E27FC236}">
                <a16:creationId xmlns:a16="http://schemas.microsoft.com/office/drawing/2014/main" id="{CF3526B6-2454-49D1-0B91-7B2C88246CF9}"/>
              </a:ext>
            </a:extLst>
          </p:cNvPr>
          <p:cNvSpPr>
            <a:spLocks noGrp="1" noRot="1" noChangeAspect="1" noTextEdit="1"/>
          </p:cNvSpPr>
          <p:nvPr>
            <p:ph type="sldImg"/>
          </p:nvPr>
        </p:nvSpPr>
        <p:spPr>
          <a:ln/>
        </p:spPr>
      </p:sp>
      <p:sp>
        <p:nvSpPr>
          <p:cNvPr id="206851" name="Notes Placeholder 2">
            <a:extLst>
              <a:ext uri="{FF2B5EF4-FFF2-40B4-BE49-F238E27FC236}">
                <a16:creationId xmlns:a16="http://schemas.microsoft.com/office/drawing/2014/main" id="{31907DE5-C7C9-443B-7362-4D3A5F1121B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06852" name="Slide Number Placeholder 3">
            <a:extLst>
              <a:ext uri="{FF2B5EF4-FFF2-40B4-BE49-F238E27FC236}">
                <a16:creationId xmlns:a16="http://schemas.microsoft.com/office/drawing/2014/main" id="{26CF2871-B9E1-BEAF-0E46-A2B4A966D6E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B73B7463-5F90-400F-AC7C-B17EF046FC88}" type="slidenum">
              <a:rPr lang="en-US" altLang="en-US" sz="1300"/>
              <a:pPr/>
              <a:t>92</a:t>
            </a:fld>
            <a:endParaRPr lang="en-US" altLang="en-US" sz="1300"/>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Slide Image Placeholder 1">
            <a:extLst>
              <a:ext uri="{FF2B5EF4-FFF2-40B4-BE49-F238E27FC236}">
                <a16:creationId xmlns:a16="http://schemas.microsoft.com/office/drawing/2014/main" id="{DCE13986-1E4E-C41A-7B29-ABF09CFE6678}"/>
              </a:ext>
            </a:extLst>
          </p:cNvPr>
          <p:cNvSpPr>
            <a:spLocks noGrp="1" noRot="1" noChangeAspect="1" noTextEdit="1"/>
          </p:cNvSpPr>
          <p:nvPr>
            <p:ph type="sldImg"/>
          </p:nvPr>
        </p:nvSpPr>
        <p:spPr>
          <a:ln/>
        </p:spPr>
      </p:sp>
      <p:sp>
        <p:nvSpPr>
          <p:cNvPr id="207875" name="Notes Placeholder 2">
            <a:extLst>
              <a:ext uri="{FF2B5EF4-FFF2-40B4-BE49-F238E27FC236}">
                <a16:creationId xmlns:a16="http://schemas.microsoft.com/office/drawing/2014/main" id="{741CC80D-4936-710B-D342-DB71FFD935A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07876" name="Slide Number Placeholder 3">
            <a:extLst>
              <a:ext uri="{FF2B5EF4-FFF2-40B4-BE49-F238E27FC236}">
                <a16:creationId xmlns:a16="http://schemas.microsoft.com/office/drawing/2014/main" id="{4B0C2043-E5C5-0A0C-F5D1-D0F5C2C4F1B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1059F97F-D34F-4BFE-80B2-C421ED46144D}" type="slidenum">
              <a:rPr lang="en-US" altLang="en-US" sz="1300"/>
              <a:pPr/>
              <a:t>93</a:t>
            </a:fld>
            <a:endParaRPr lang="en-US" altLang="en-US" sz="1300"/>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Slide Image Placeholder 1">
            <a:extLst>
              <a:ext uri="{FF2B5EF4-FFF2-40B4-BE49-F238E27FC236}">
                <a16:creationId xmlns:a16="http://schemas.microsoft.com/office/drawing/2014/main" id="{D4147E24-E690-35A5-256E-4E6605B30533}"/>
              </a:ext>
            </a:extLst>
          </p:cNvPr>
          <p:cNvSpPr>
            <a:spLocks noGrp="1" noRot="1" noChangeAspect="1" noTextEdit="1"/>
          </p:cNvSpPr>
          <p:nvPr>
            <p:ph type="sldImg"/>
          </p:nvPr>
        </p:nvSpPr>
        <p:spPr>
          <a:ln/>
        </p:spPr>
      </p:sp>
      <p:sp>
        <p:nvSpPr>
          <p:cNvPr id="208899" name="Notes Placeholder 2">
            <a:extLst>
              <a:ext uri="{FF2B5EF4-FFF2-40B4-BE49-F238E27FC236}">
                <a16:creationId xmlns:a16="http://schemas.microsoft.com/office/drawing/2014/main" id="{A4C8A0FD-A293-6289-FF46-0465BA5C167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08900" name="Slide Number Placeholder 3">
            <a:extLst>
              <a:ext uri="{FF2B5EF4-FFF2-40B4-BE49-F238E27FC236}">
                <a16:creationId xmlns:a16="http://schemas.microsoft.com/office/drawing/2014/main" id="{C5DD1D77-8530-A3E2-764C-146118E3CCC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EF530BA1-0E2F-43DD-8A9C-C3E35B66D8FB}" type="slidenum">
              <a:rPr lang="en-US" altLang="en-US" sz="1300"/>
              <a:pPr/>
              <a:t>94</a:t>
            </a:fld>
            <a:endParaRPr lang="en-US" altLang="en-US" sz="1300"/>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Slide Image Placeholder 1">
            <a:extLst>
              <a:ext uri="{FF2B5EF4-FFF2-40B4-BE49-F238E27FC236}">
                <a16:creationId xmlns:a16="http://schemas.microsoft.com/office/drawing/2014/main" id="{48F5309A-F8AB-5427-8EF1-1E1C7541B0E5}"/>
              </a:ext>
            </a:extLst>
          </p:cNvPr>
          <p:cNvSpPr>
            <a:spLocks noGrp="1" noRot="1" noChangeAspect="1" noTextEdit="1"/>
          </p:cNvSpPr>
          <p:nvPr>
            <p:ph type="sldImg"/>
          </p:nvPr>
        </p:nvSpPr>
        <p:spPr>
          <a:ln/>
        </p:spPr>
      </p:sp>
      <p:sp>
        <p:nvSpPr>
          <p:cNvPr id="209923" name="Notes Placeholder 2">
            <a:extLst>
              <a:ext uri="{FF2B5EF4-FFF2-40B4-BE49-F238E27FC236}">
                <a16:creationId xmlns:a16="http://schemas.microsoft.com/office/drawing/2014/main" id="{C7C7A6DD-54B2-42A3-3546-9E9E80202E2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09924" name="Slide Number Placeholder 3">
            <a:extLst>
              <a:ext uri="{FF2B5EF4-FFF2-40B4-BE49-F238E27FC236}">
                <a16:creationId xmlns:a16="http://schemas.microsoft.com/office/drawing/2014/main" id="{5A2ADC52-9C0B-1917-EBBF-CC1B519F78F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228F5E58-83B2-4BE3-991D-1C1E604CF220}" type="slidenum">
              <a:rPr lang="en-US" altLang="en-US" sz="1300"/>
              <a:pPr/>
              <a:t>95</a:t>
            </a:fld>
            <a:endParaRPr lang="en-US" altLang="en-US" sz="1300"/>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Slide Image Placeholder 1">
            <a:extLst>
              <a:ext uri="{FF2B5EF4-FFF2-40B4-BE49-F238E27FC236}">
                <a16:creationId xmlns:a16="http://schemas.microsoft.com/office/drawing/2014/main" id="{C05273FF-C09D-972B-9A56-F62722A1A2D1}"/>
              </a:ext>
            </a:extLst>
          </p:cNvPr>
          <p:cNvSpPr>
            <a:spLocks noGrp="1" noRot="1" noChangeAspect="1" noTextEdit="1"/>
          </p:cNvSpPr>
          <p:nvPr>
            <p:ph type="sldImg"/>
          </p:nvPr>
        </p:nvSpPr>
        <p:spPr>
          <a:ln/>
        </p:spPr>
      </p:sp>
      <p:sp>
        <p:nvSpPr>
          <p:cNvPr id="210947" name="Notes Placeholder 2">
            <a:extLst>
              <a:ext uri="{FF2B5EF4-FFF2-40B4-BE49-F238E27FC236}">
                <a16:creationId xmlns:a16="http://schemas.microsoft.com/office/drawing/2014/main" id="{B1A36DEE-4E5E-11AA-1136-EC0E2972199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10948" name="Slide Number Placeholder 3">
            <a:extLst>
              <a:ext uri="{FF2B5EF4-FFF2-40B4-BE49-F238E27FC236}">
                <a16:creationId xmlns:a16="http://schemas.microsoft.com/office/drawing/2014/main" id="{1515802D-D74A-E3EA-2D22-9CBD66BB0A9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11740A66-27E5-4C55-AB55-64691610CD4E}" type="slidenum">
              <a:rPr lang="en-US" altLang="en-US" sz="1300"/>
              <a:pPr/>
              <a:t>96</a:t>
            </a:fld>
            <a:endParaRPr lang="en-US" altLang="en-US" sz="1300"/>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Slide Image Placeholder 1">
            <a:extLst>
              <a:ext uri="{FF2B5EF4-FFF2-40B4-BE49-F238E27FC236}">
                <a16:creationId xmlns:a16="http://schemas.microsoft.com/office/drawing/2014/main" id="{0350D052-2B2E-9F85-E06A-5B43E6DF633C}"/>
              </a:ext>
            </a:extLst>
          </p:cNvPr>
          <p:cNvSpPr>
            <a:spLocks noGrp="1" noRot="1" noChangeAspect="1" noTextEdit="1"/>
          </p:cNvSpPr>
          <p:nvPr>
            <p:ph type="sldImg"/>
          </p:nvPr>
        </p:nvSpPr>
        <p:spPr>
          <a:ln/>
        </p:spPr>
      </p:sp>
      <p:sp>
        <p:nvSpPr>
          <p:cNvPr id="211971" name="Notes Placeholder 2">
            <a:extLst>
              <a:ext uri="{FF2B5EF4-FFF2-40B4-BE49-F238E27FC236}">
                <a16:creationId xmlns:a16="http://schemas.microsoft.com/office/drawing/2014/main" id="{725D17AA-4BE5-C253-E622-1F13C0196E6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11972" name="Slide Number Placeholder 3">
            <a:extLst>
              <a:ext uri="{FF2B5EF4-FFF2-40B4-BE49-F238E27FC236}">
                <a16:creationId xmlns:a16="http://schemas.microsoft.com/office/drawing/2014/main" id="{EDA37FE9-95EB-F840-8938-9AA80B2C5E5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83024949-62EF-435C-AF8A-A6A1D2199618}" type="slidenum">
              <a:rPr lang="en-US" altLang="en-US" sz="1300"/>
              <a:pPr/>
              <a:t>97</a:t>
            </a:fld>
            <a:endParaRPr lang="en-US" altLang="en-US" sz="1300"/>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Slide Image Placeholder 1">
            <a:extLst>
              <a:ext uri="{FF2B5EF4-FFF2-40B4-BE49-F238E27FC236}">
                <a16:creationId xmlns:a16="http://schemas.microsoft.com/office/drawing/2014/main" id="{19B65A36-7AE5-DB42-1092-9ECEBB033EB4}"/>
              </a:ext>
            </a:extLst>
          </p:cNvPr>
          <p:cNvSpPr>
            <a:spLocks noGrp="1" noRot="1" noChangeAspect="1" noTextEdit="1"/>
          </p:cNvSpPr>
          <p:nvPr>
            <p:ph type="sldImg"/>
          </p:nvPr>
        </p:nvSpPr>
        <p:spPr>
          <a:ln/>
        </p:spPr>
      </p:sp>
      <p:sp>
        <p:nvSpPr>
          <p:cNvPr id="212995" name="Notes Placeholder 2">
            <a:extLst>
              <a:ext uri="{FF2B5EF4-FFF2-40B4-BE49-F238E27FC236}">
                <a16:creationId xmlns:a16="http://schemas.microsoft.com/office/drawing/2014/main" id="{F81B73EA-59C3-C107-135F-8B21281CDCB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12996" name="Slide Number Placeholder 3">
            <a:extLst>
              <a:ext uri="{FF2B5EF4-FFF2-40B4-BE49-F238E27FC236}">
                <a16:creationId xmlns:a16="http://schemas.microsoft.com/office/drawing/2014/main" id="{F6E62DEF-EE16-4D2A-79C1-2F9F1334F0E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F2545E37-1C49-486A-A7B0-2AEE12501EF5}" type="slidenum">
              <a:rPr lang="en-US" altLang="en-US" sz="1300"/>
              <a:pPr/>
              <a:t>98</a:t>
            </a:fld>
            <a:endParaRPr lang="en-US" altLang="en-US" sz="1300"/>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Slide Image Placeholder 1">
            <a:extLst>
              <a:ext uri="{FF2B5EF4-FFF2-40B4-BE49-F238E27FC236}">
                <a16:creationId xmlns:a16="http://schemas.microsoft.com/office/drawing/2014/main" id="{577B80C6-0290-1590-5D62-7280E353F95B}"/>
              </a:ext>
            </a:extLst>
          </p:cNvPr>
          <p:cNvSpPr>
            <a:spLocks noGrp="1" noRot="1" noChangeAspect="1" noTextEdit="1"/>
          </p:cNvSpPr>
          <p:nvPr>
            <p:ph type="sldImg"/>
          </p:nvPr>
        </p:nvSpPr>
        <p:spPr>
          <a:ln/>
        </p:spPr>
      </p:sp>
      <p:sp>
        <p:nvSpPr>
          <p:cNvPr id="214019" name="Notes Placeholder 2">
            <a:extLst>
              <a:ext uri="{FF2B5EF4-FFF2-40B4-BE49-F238E27FC236}">
                <a16:creationId xmlns:a16="http://schemas.microsoft.com/office/drawing/2014/main" id="{F97BBCA6-E5E0-E954-49FF-7942F8F2DA0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14020" name="Slide Number Placeholder 3">
            <a:extLst>
              <a:ext uri="{FF2B5EF4-FFF2-40B4-BE49-F238E27FC236}">
                <a16:creationId xmlns:a16="http://schemas.microsoft.com/office/drawing/2014/main" id="{6221470F-D90C-EE23-400A-68A51AD376D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D4E99ACF-B764-4181-B08A-C57BD9DA15E7}" type="slidenum">
              <a:rPr lang="en-US" altLang="en-US" sz="1300"/>
              <a:pPr/>
              <a:t>99</a:t>
            </a:fld>
            <a:endParaRPr lang="en-US" altLang="en-US" sz="1300"/>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Slide Image Placeholder 1">
            <a:extLst>
              <a:ext uri="{FF2B5EF4-FFF2-40B4-BE49-F238E27FC236}">
                <a16:creationId xmlns:a16="http://schemas.microsoft.com/office/drawing/2014/main" id="{6E4144B2-26E2-5650-53D1-8B0B7B6901D2}"/>
              </a:ext>
            </a:extLst>
          </p:cNvPr>
          <p:cNvSpPr>
            <a:spLocks noGrp="1" noRot="1" noChangeAspect="1" noTextEdit="1"/>
          </p:cNvSpPr>
          <p:nvPr>
            <p:ph type="sldImg"/>
          </p:nvPr>
        </p:nvSpPr>
        <p:spPr>
          <a:ln/>
        </p:spPr>
      </p:sp>
      <p:sp>
        <p:nvSpPr>
          <p:cNvPr id="215043" name="Notes Placeholder 2">
            <a:extLst>
              <a:ext uri="{FF2B5EF4-FFF2-40B4-BE49-F238E27FC236}">
                <a16:creationId xmlns:a16="http://schemas.microsoft.com/office/drawing/2014/main" id="{A26A7406-AA9D-AB69-DB93-5C687768FFC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15044" name="Slide Number Placeholder 3">
            <a:extLst>
              <a:ext uri="{FF2B5EF4-FFF2-40B4-BE49-F238E27FC236}">
                <a16:creationId xmlns:a16="http://schemas.microsoft.com/office/drawing/2014/main" id="{DCE96B1B-0F14-9BF1-A4CC-DF715B404CE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ea typeface="MS PGothic" panose="020B0600070205080204" pitchFamily="34" charset="-128"/>
              </a:defRPr>
            </a:lvl1pPr>
            <a:lvl2pPr marL="742950" indent="-285750" defTabSz="965200">
              <a:defRPr sz="2400">
                <a:solidFill>
                  <a:schemeClr val="tx1"/>
                </a:solidFill>
                <a:latin typeface="Verdana" panose="020B0604030504040204" pitchFamily="34" charset="0"/>
                <a:ea typeface="MS PGothic" panose="020B0600070205080204" pitchFamily="34" charset="-128"/>
              </a:defRPr>
            </a:lvl2pPr>
            <a:lvl3pPr marL="1143000" indent="-228600" defTabSz="965200">
              <a:defRPr sz="2400">
                <a:solidFill>
                  <a:schemeClr val="tx1"/>
                </a:solidFill>
                <a:latin typeface="Verdana" panose="020B0604030504040204" pitchFamily="34" charset="0"/>
                <a:ea typeface="MS PGothic" panose="020B0600070205080204" pitchFamily="34" charset="-128"/>
              </a:defRPr>
            </a:lvl3pPr>
            <a:lvl4pPr marL="1600200" indent="-228600" defTabSz="965200">
              <a:defRPr sz="2400">
                <a:solidFill>
                  <a:schemeClr val="tx1"/>
                </a:solidFill>
                <a:latin typeface="Verdana" panose="020B0604030504040204" pitchFamily="34" charset="0"/>
                <a:ea typeface="MS PGothic" panose="020B0600070205080204" pitchFamily="34" charset="-128"/>
              </a:defRPr>
            </a:lvl4pPr>
            <a:lvl5pPr marL="2057400" indent="-228600" defTabSz="965200">
              <a:defRPr sz="2400">
                <a:solidFill>
                  <a:schemeClr val="tx1"/>
                </a:solidFill>
                <a:latin typeface="Verdan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fld id="{42F6B671-3A16-4B8F-BA03-567AE3EE0B68}" type="slidenum">
              <a:rPr lang="en-US" altLang="en-US" sz="1300"/>
              <a:pPr/>
              <a:t>100</a:t>
            </a:fld>
            <a:endParaRPr lang="en-US" altLang="en-US" sz="13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40AF4650-6D95-F7D1-29FA-07962828D746}"/>
              </a:ext>
            </a:extLst>
          </p:cNvPr>
          <p:cNvSpPr>
            <a:spLocks noGrp="1"/>
          </p:cNvSpPr>
          <p:nvPr>
            <p:ph type="dt" sz="half" idx="10"/>
          </p:nvPr>
        </p:nvSpPr>
        <p:spPr/>
        <p:txBody>
          <a:bodyPr/>
          <a:lstStyle>
            <a:lvl1pPr>
              <a:defRPr/>
            </a:lvl1pPr>
          </a:lstStyle>
          <a:p>
            <a:pPr>
              <a:defRPr/>
            </a:pPr>
            <a:fld id="{3D942792-CB9E-4379-AFE9-2DD13EDAC2CC}" type="datetimeFigureOut">
              <a:rPr lang="en-US"/>
              <a:pPr>
                <a:defRPr/>
              </a:pPr>
              <a:t>1/16/2024</a:t>
            </a:fld>
            <a:endParaRPr lang="en-US"/>
          </a:p>
        </p:txBody>
      </p:sp>
      <p:sp>
        <p:nvSpPr>
          <p:cNvPr id="5" name="Footer Placeholder 4">
            <a:extLst>
              <a:ext uri="{FF2B5EF4-FFF2-40B4-BE49-F238E27FC236}">
                <a16:creationId xmlns:a16="http://schemas.microsoft.com/office/drawing/2014/main" id="{15FC373A-09EA-F4BE-E2B6-B74795B0CB4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0B24F4E-BB24-7CCD-8B62-140AA0BC680A}"/>
              </a:ext>
            </a:extLst>
          </p:cNvPr>
          <p:cNvSpPr>
            <a:spLocks noGrp="1"/>
          </p:cNvSpPr>
          <p:nvPr>
            <p:ph type="sldNum" sz="quarter" idx="12"/>
          </p:nvPr>
        </p:nvSpPr>
        <p:spPr/>
        <p:txBody>
          <a:bodyPr/>
          <a:lstStyle>
            <a:lvl1pPr>
              <a:defRPr/>
            </a:lvl1pPr>
          </a:lstStyle>
          <a:p>
            <a:fld id="{0C4AD4CF-BAC4-4F59-9845-2BF86556CD5D}" type="slidenum">
              <a:rPr lang="en-US" altLang="en-US"/>
              <a:pPr/>
              <a:t>‹#›</a:t>
            </a:fld>
            <a:endParaRPr lang="en-US" altLang="en-US"/>
          </a:p>
        </p:txBody>
      </p:sp>
    </p:spTree>
    <p:extLst>
      <p:ext uri="{BB962C8B-B14F-4D97-AF65-F5344CB8AC3E}">
        <p14:creationId xmlns:p14="http://schemas.microsoft.com/office/powerpoint/2010/main" val="667437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5505BC-560C-16D9-6CCC-BDBD615C4F58}"/>
              </a:ext>
            </a:extLst>
          </p:cNvPr>
          <p:cNvSpPr>
            <a:spLocks noGrp="1"/>
          </p:cNvSpPr>
          <p:nvPr>
            <p:ph type="dt" sz="half" idx="10"/>
          </p:nvPr>
        </p:nvSpPr>
        <p:spPr/>
        <p:txBody>
          <a:bodyPr/>
          <a:lstStyle>
            <a:lvl1pPr>
              <a:defRPr/>
            </a:lvl1pPr>
          </a:lstStyle>
          <a:p>
            <a:pPr>
              <a:defRPr/>
            </a:pPr>
            <a:fld id="{BB72388F-D8F8-4C18-8F3B-A43D3D2BBBF6}" type="datetimeFigureOut">
              <a:rPr lang="en-US"/>
              <a:pPr>
                <a:defRPr/>
              </a:pPr>
              <a:t>1/16/2024</a:t>
            </a:fld>
            <a:endParaRPr lang="en-US"/>
          </a:p>
        </p:txBody>
      </p:sp>
      <p:sp>
        <p:nvSpPr>
          <p:cNvPr id="5" name="Footer Placeholder 4">
            <a:extLst>
              <a:ext uri="{FF2B5EF4-FFF2-40B4-BE49-F238E27FC236}">
                <a16:creationId xmlns:a16="http://schemas.microsoft.com/office/drawing/2014/main" id="{AC0861BF-D7A8-A556-D454-0AB29627912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1C4B467-0441-9207-16B5-A1AF16AE001E}"/>
              </a:ext>
            </a:extLst>
          </p:cNvPr>
          <p:cNvSpPr>
            <a:spLocks noGrp="1"/>
          </p:cNvSpPr>
          <p:nvPr>
            <p:ph type="sldNum" sz="quarter" idx="12"/>
          </p:nvPr>
        </p:nvSpPr>
        <p:spPr/>
        <p:txBody>
          <a:bodyPr/>
          <a:lstStyle>
            <a:lvl1pPr>
              <a:defRPr/>
            </a:lvl1pPr>
          </a:lstStyle>
          <a:p>
            <a:fld id="{0841C63D-1EEE-4E5D-AE12-A4AF06C2C2AD}" type="slidenum">
              <a:rPr lang="en-US" altLang="en-US"/>
              <a:pPr/>
              <a:t>‹#›</a:t>
            </a:fld>
            <a:endParaRPr lang="en-US" altLang="en-US"/>
          </a:p>
        </p:txBody>
      </p:sp>
    </p:spTree>
    <p:extLst>
      <p:ext uri="{BB962C8B-B14F-4D97-AF65-F5344CB8AC3E}">
        <p14:creationId xmlns:p14="http://schemas.microsoft.com/office/powerpoint/2010/main" val="1617501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5C55B5-1B2A-365C-81D3-6AC816E28F39}"/>
              </a:ext>
            </a:extLst>
          </p:cNvPr>
          <p:cNvSpPr>
            <a:spLocks noGrp="1"/>
          </p:cNvSpPr>
          <p:nvPr>
            <p:ph type="dt" sz="half" idx="10"/>
          </p:nvPr>
        </p:nvSpPr>
        <p:spPr/>
        <p:txBody>
          <a:bodyPr/>
          <a:lstStyle>
            <a:lvl1pPr>
              <a:defRPr/>
            </a:lvl1pPr>
          </a:lstStyle>
          <a:p>
            <a:pPr>
              <a:defRPr/>
            </a:pPr>
            <a:fld id="{26ADF67C-B7FC-4533-9B73-3994E0085E48}" type="datetimeFigureOut">
              <a:rPr lang="en-US"/>
              <a:pPr>
                <a:defRPr/>
              </a:pPr>
              <a:t>1/16/2024</a:t>
            </a:fld>
            <a:endParaRPr lang="en-US"/>
          </a:p>
        </p:txBody>
      </p:sp>
      <p:sp>
        <p:nvSpPr>
          <p:cNvPr id="5" name="Footer Placeholder 4">
            <a:extLst>
              <a:ext uri="{FF2B5EF4-FFF2-40B4-BE49-F238E27FC236}">
                <a16:creationId xmlns:a16="http://schemas.microsoft.com/office/drawing/2014/main" id="{27B0F5F0-3632-52BC-3C26-16F402741BC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C0CECAA-323B-E4C3-CCC9-CECF16270308}"/>
              </a:ext>
            </a:extLst>
          </p:cNvPr>
          <p:cNvSpPr>
            <a:spLocks noGrp="1"/>
          </p:cNvSpPr>
          <p:nvPr>
            <p:ph type="sldNum" sz="quarter" idx="12"/>
          </p:nvPr>
        </p:nvSpPr>
        <p:spPr/>
        <p:txBody>
          <a:bodyPr/>
          <a:lstStyle>
            <a:lvl1pPr>
              <a:defRPr/>
            </a:lvl1pPr>
          </a:lstStyle>
          <a:p>
            <a:fld id="{9D142F65-AD75-4778-A249-526933DE1B2B}" type="slidenum">
              <a:rPr lang="en-US" altLang="en-US"/>
              <a:pPr/>
              <a:t>‹#›</a:t>
            </a:fld>
            <a:endParaRPr lang="en-US" altLang="en-US"/>
          </a:p>
        </p:txBody>
      </p:sp>
    </p:spTree>
    <p:extLst>
      <p:ext uri="{BB962C8B-B14F-4D97-AF65-F5344CB8AC3E}">
        <p14:creationId xmlns:p14="http://schemas.microsoft.com/office/powerpoint/2010/main" val="4030269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51D03C-05E6-B116-0986-7CE6B8AD0BCF}"/>
              </a:ext>
            </a:extLst>
          </p:cNvPr>
          <p:cNvSpPr>
            <a:spLocks noGrp="1"/>
          </p:cNvSpPr>
          <p:nvPr>
            <p:ph type="dt" sz="half" idx="10"/>
          </p:nvPr>
        </p:nvSpPr>
        <p:spPr/>
        <p:txBody>
          <a:bodyPr/>
          <a:lstStyle>
            <a:lvl1pPr>
              <a:defRPr/>
            </a:lvl1pPr>
          </a:lstStyle>
          <a:p>
            <a:pPr>
              <a:defRPr/>
            </a:pPr>
            <a:fld id="{B113CE2B-A5B1-4937-9DC1-0D43CF437C30}" type="datetimeFigureOut">
              <a:rPr lang="en-US"/>
              <a:pPr>
                <a:defRPr/>
              </a:pPr>
              <a:t>1/16/2024</a:t>
            </a:fld>
            <a:endParaRPr lang="en-US"/>
          </a:p>
        </p:txBody>
      </p:sp>
      <p:sp>
        <p:nvSpPr>
          <p:cNvPr id="5" name="Footer Placeholder 4">
            <a:extLst>
              <a:ext uri="{FF2B5EF4-FFF2-40B4-BE49-F238E27FC236}">
                <a16:creationId xmlns:a16="http://schemas.microsoft.com/office/drawing/2014/main" id="{093EC733-225E-9D74-02EA-5BC72DA3DCF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1003507-D3ED-71F2-5530-78B3C30A4CB6}"/>
              </a:ext>
            </a:extLst>
          </p:cNvPr>
          <p:cNvSpPr>
            <a:spLocks noGrp="1"/>
          </p:cNvSpPr>
          <p:nvPr>
            <p:ph type="sldNum" sz="quarter" idx="12"/>
          </p:nvPr>
        </p:nvSpPr>
        <p:spPr/>
        <p:txBody>
          <a:bodyPr/>
          <a:lstStyle>
            <a:lvl1pPr>
              <a:defRPr/>
            </a:lvl1pPr>
          </a:lstStyle>
          <a:p>
            <a:fld id="{E90780D9-2362-456E-A129-35BAC6AE4B12}" type="slidenum">
              <a:rPr lang="en-US" altLang="en-US"/>
              <a:pPr/>
              <a:t>‹#›</a:t>
            </a:fld>
            <a:endParaRPr lang="en-US" altLang="en-US"/>
          </a:p>
        </p:txBody>
      </p:sp>
    </p:spTree>
    <p:extLst>
      <p:ext uri="{BB962C8B-B14F-4D97-AF65-F5344CB8AC3E}">
        <p14:creationId xmlns:p14="http://schemas.microsoft.com/office/powerpoint/2010/main" val="132709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0062DEF-02EB-51C7-2609-F564FC2567D5}"/>
              </a:ext>
            </a:extLst>
          </p:cNvPr>
          <p:cNvSpPr>
            <a:spLocks noGrp="1"/>
          </p:cNvSpPr>
          <p:nvPr>
            <p:ph type="dt" sz="half" idx="10"/>
          </p:nvPr>
        </p:nvSpPr>
        <p:spPr/>
        <p:txBody>
          <a:bodyPr/>
          <a:lstStyle>
            <a:lvl1pPr>
              <a:defRPr/>
            </a:lvl1pPr>
          </a:lstStyle>
          <a:p>
            <a:pPr>
              <a:defRPr/>
            </a:pPr>
            <a:fld id="{B7F06248-A0DF-4D58-979D-C134803E8A93}" type="datetimeFigureOut">
              <a:rPr lang="en-US"/>
              <a:pPr>
                <a:defRPr/>
              </a:pPr>
              <a:t>1/16/2024</a:t>
            </a:fld>
            <a:endParaRPr lang="en-US"/>
          </a:p>
        </p:txBody>
      </p:sp>
      <p:sp>
        <p:nvSpPr>
          <p:cNvPr id="5" name="Footer Placeholder 4">
            <a:extLst>
              <a:ext uri="{FF2B5EF4-FFF2-40B4-BE49-F238E27FC236}">
                <a16:creationId xmlns:a16="http://schemas.microsoft.com/office/drawing/2014/main" id="{FF3E3DB9-CE03-EF30-8200-1A7948447CE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FB4A939-3DC5-E054-D3B4-038BCA28319C}"/>
              </a:ext>
            </a:extLst>
          </p:cNvPr>
          <p:cNvSpPr>
            <a:spLocks noGrp="1"/>
          </p:cNvSpPr>
          <p:nvPr>
            <p:ph type="sldNum" sz="quarter" idx="12"/>
          </p:nvPr>
        </p:nvSpPr>
        <p:spPr/>
        <p:txBody>
          <a:bodyPr/>
          <a:lstStyle>
            <a:lvl1pPr>
              <a:defRPr/>
            </a:lvl1pPr>
          </a:lstStyle>
          <a:p>
            <a:fld id="{40AA8D48-36E1-4E48-A2DF-155BB46ACFAF}" type="slidenum">
              <a:rPr lang="en-US" altLang="en-US"/>
              <a:pPr/>
              <a:t>‹#›</a:t>
            </a:fld>
            <a:endParaRPr lang="en-US" altLang="en-US"/>
          </a:p>
        </p:txBody>
      </p:sp>
    </p:spTree>
    <p:extLst>
      <p:ext uri="{BB962C8B-B14F-4D97-AF65-F5344CB8AC3E}">
        <p14:creationId xmlns:p14="http://schemas.microsoft.com/office/powerpoint/2010/main" val="2331174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CC812F98-C9DB-864C-9305-DA8A2D02C9B1}"/>
              </a:ext>
            </a:extLst>
          </p:cNvPr>
          <p:cNvSpPr>
            <a:spLocks noGrp="1"/>
          </p:cNvSpPr>
          <p:nvPr>
            <p:ph type="dt" sz="half" idx="10"/>
          </p:nvPr>
        </p:nvSpPr>
        <p:spPr/>
        <p:txBody>
          <a:bodyPr/>
          <a:lstStyle>
            <a:lvl1pPr>
              <a:defRPr/>
            </a:lvl1pPr>
          </a:lstStyle>
          <a:p>
            <a:pPr>
              <a:defRPr/>
            </a:pPr>
            <a:fld id="{1870B3A8-FBA6-4F26-819D-F30E12382B1B}" type="datetimeFigureOut">
              <a:rPr lang="en-US"/>
              <a:pPr>
                <a:defRPr/>
              </a:pPr>
              <a:t>1/16/2024</a:t>
            </a:fld>
            <a:endParaRPr lang="en-US"/>
          </a:p>
        </p:txBody>
      </p:sp>
      <p:sp>
        <p:nvSpPr>
          <p:cNvPr id="6" name="Footer Placeholder 4">
            <a:extLst>
              <a:ext uri="{FF2B5EF4-FFF2-40B4-BE49-F238E27FC236}">
                <a16:creationId xmlns:a16="http://schemas.microsoft.com/office/drawing/2014/main" id="{C6448024-19D2-4DB6-EB17-387D11EFCE4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5EBAA41-AA5C-844D-EB19-A9D997DCC10E}"/>
              </a:ext>
            </a:extLst>
          </p:cNvPr>
          <p:cNvSpPr>
            <a:spLocks noGrp="1"/>
          </p:cNvSpPr>
          <p:nvPr>
            <p:ph type="sldNum" sz="quarter" idx="12"/>
          </p:nvPr>
        </p:nvSpPr>
        <p:spPr/>
        <p:txBody>
          <a:bodyPr/>
          <a:lstStyle>
            <a:lvl1pPr>
              <a:defRPr/>
            </a:lvl1pPr>
          </a:lstStyle>
          <a:p>
            <a:fld id="{01394107-0C4E-4DF8-AD38-875E4ADF194A}" type="slidenum">
              <a:rPr lang="en-US" altLang="en-US"/>
              <a:pPr/>
              <a:t>‹#›</a:t>
            </a:fld>
            <a:endParaRPr lang="en-US" altLang="en-US"/>
          </a:p>
        </p:txBody>
      </p:sp>
    </p:spTree>
    <p:extLst>
      <p:ext uri="{BB962C8B-B14F-4D97-AF65-F5344CB8AC3E}">
        <p14:creationId xmlns:p14="http://schemas.microsoft.com/office/powerpoint/2010/main" val="3698865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BDE7AE68-6101-7A52-4B7C-9B0060011288}"/>
              </a:ext>
            </a:extLst>
          </p:cNvPr>
          <p:cNvSpPr>
            <a:spLocks noGrp="1"/>
          </p:cNvSpPr>
          <p:nvPr>
            <p:ph type="dt" sz="half" idx="10"/>
          </p:nvPr>
        </p:nvSpPr>
        <p:spPr/>
        <p:txBody>
          <a:bodyPr/>
          <a:lstStyle>
            <a:lvl1pPr>
              <a:defRPr/>
            </a:lvl1pPr>
          </a:lstStyle>
          <a:p>
            <a:pPr>
              <a:defRPr/>
            </a:pPr>
            <a:fld id="{5FD458EA-6C02-4D5D-86FF-5604D42850EB}" type="datetimeFigureOut">
              <a:rPr lang="en-US"/>
              <a:pPr>
                <a:defRPr/>
              </a:pPr>
              <a:t>1/16/2024</a:t>
            </a:fld>
            <a:endParaRPr lang="en-US"/>
          </a:p>
        </p:txBody>
      </p:sp>
      <p:sp>
        <p:nvSpPr>
          <p:cNvPr id="8" name="Footer Placeholder 4">
            <a:extLst>
              <a:ext uri="{FF2B5EF4-FFF2-40B4-BE49-F238E27FC236}">
                <a16:creationId xmlns:a16="http://schemas.microsoft.com/office/drawing/2014/main" id="{2A6775E0-CA8D-FA08-0CC4-08212CE882A0}"/>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9F5F32D6-2113-8F89-2034-876F3D363AB2}"/>
              </a:ext>
            </a:extLst>
          </p:cNvPr>
          <p:cNvSpPr>
            <a:spLocks noGrp="1"/>
          </p:cNvSpPr>
          <p:nvPr>
            <p:ph type="sldNum" sz="quarter" idx="12"/>
          </p:nvPr>
        </p:nvSpPr>
        <p:spPr/>
        <p:txBody>
          <a:bodyPr/>
          <a:lstStyle>
            <a:lvl1pPr>
              <a:defRPr/>
            </a:lvl1pPr>
          </a:lstStyle>
          <a:p>
            <a:fld id="{1EDAB9EF-4CF2-4C1E-B11A-ABFB48258D0D}" type="slidenum">
              <a:rPr lang="en-US" altLang="en-US"/>
              <a:pPr/>
              <a:t>‹#›</a:t>
            </a:fld>
            <a:endParaRPr lang="en-US" altLang="en-US"/>
          </a:p>
        </p:txBody>
      </p:sp>
    </p:spTree>
    <p:extLst>
      <p:ext uri="{BB962C8B-B14F-4D97-AF65-F5344CB8AC3E}">
        <p14:creationId xmlns:p14="http://schemas.microsoft.com/office/powerpoint/2010/main" val="2763795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8DC4B2E2-56CD-2940-1FAB-44C0FD28AD5A}"/>
              </a:ext>
            </a:extLst>
          </p:cNvPr>
          <p:cNvSpPr>
            <a:spLocks noGrp="1"/>
          </p:cNvSpPr>
          <p:nvPr>
            <p:ph type="dt" sz="half" idx="10"/>
          </p:nvPr>
        </p:nvSpPr>
        <p:spPr/>
        <p:txBody>
          <a:bodyPr/>
          <a:lstStyle>
            <a:lvl1pPr>
              <a:defRPr/>
            </a:lvl1pPr>
          </a:lstStyle>
          <a:p>
            <a:pPr>
              <a:defRPr/>
            </a:pPr>
            <a:fld id="{67A39308-6ADF-4729-A436-AD647245CE81}" type="datetimeFigureOut">
              <a:rPr lang="en-US"/>
              <a:pPr>
                <a:defRPr/>
              </a:pPr>
              <a:t>1/16/2024</a:t>
            </a:fld>
            <a:endParaRPr lang="en-US"/>
          </a:p>
        </p:txBody>
      </p:sp>
      <p:sp>
        <p:nvSpPr>
          <p:cNvPr id="4" name="Footer Placeholder 4">
            <a:extLst>
              <a:ext uri="{FF2B5EF4-FFF2-40B4-BE49-F238E27FC236}">
                <a16:creationId xmlns:a16="http://schemas.microsoft.com/office/drawing/2014/main" id="{6F6CD156-2E84-C2DC-72AB-47A69F70EA42}"/>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9B08FD6B-0142-7C59-A07F-037B02B8BC7A}"/>
              </a:ext>
            </a:extLst>
          </p:cNvPr>
          <p:cNvSpPr>
            <a:spLocks noGrp="1"/>
          </p:cNvSpPr>
          <p:nvPr>
            <p:ph type="sldNum" sz="quarter" idx="12"/>
          </p:nvPr>
        </p:nvSpPr>
        <p:spPr/>
        <p:txBody>
          <a:bodyPr/>
          <a:lstStyle>
            <a:lvl1pPr>
              <a:defRPr/>
            </a:lvl1pPr>
          </a:lstStyle>
          <a:p>
            <a:fld id="{438F6EC0-F8FE-4904-8AB5-E21F0B9B399C}" type="slidenum">
              <a:rPr lang="en-US" altLang="en-US"/>
              <a:pPr/>
              <a:t>‹#›</a:t>
            </a:fld>
            <a:endParaRPr lang="en-US" altLang="en-US"/>
          </a:p>
        </p:txBody>
      </p:sp>
    </p:spTree>
    <p:extLst>
      <p:ext uri="{BB962C8B-B14F-4D97-AF65-F5344CB8AC3E}">
        <p14:creationId xmlns:p14="http://schemas.microsoft.com/office/powerpoint/2010/main" val="223857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4EE734C-4DA6-CEE3-D378-78D7D8C37E83}"/>
              </a:ext>
            </a:extLst>
          </p:cNvPr>
          <p:cNvSpPr>
            <a:spLocks noGrp="1"/>
          </p:cNvSpPr>
          <p:nvPr>
            <p:ph type="dt" sz="half" idx="10"/>
          </p:nvPr>
        </p:nvSpPr>
        <p:spPr/>
        <p:txBody>
          <a:bodyPr/>
          <a:lstStyle>
            <a:lvl1pPr>
              <a:defRPr/>
            </a:lvl1pPr>
          </a:lstStyle>
          <a:p>
            <a:pPr>
              <a:defRPr/>
            </a:pPr>
            <a:fld id="{AECF2BF4-6954-440A-89BF-ECD9D43E0268}" type="datetimeFigureOut">
              <a:rPr lang="en-US"/>
              <a:pPr>
                <a:defRPr/>
              </a:pPr>
              <a:t>1/16/2024</a:t>
            </a:fld>
            <a:endParaRPr lang="en-US"/>
          </a:p>
        </p:txBody>
      </p:sp>
      <p:sp>
        <p:nvSpPr>
          <p:cNvPr id="3" name="Footer Placeholder 4">
            <a:extLst>
              <a:ext uri="{FF2B5EF4-FFF2-40B4-BE49-F238E27FC236}">
                <a16:creationId xmlns:a16="http://schemas.microsoft.com/office/drawing/2014/main" id="{638FA5AB-CD08-2802-7D69-A78214A01121}"/>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DB13E809-E5AF-713F-BDBB-83C6C06F5B77}"/>
              </a:ext>
            </a:extLst>
          </p:cNvPr>
          <p:cNvSpPr>
            <a:spLocks noGrp="1"/>
          </p:cNvSpPr>
          <p:nvPr>
            <p:ph type="sldNum" sz="quarter" idx="12"/>
          </p:nvPr>
        </p:nvSpPr>
        <p:spPr/>
        <p:txBody>
          <a:bodyPr/>
          <a:lstStyle>
            <a:lvl1pPr>
              <a:defRPr/>
            </a:lvl1pPr>
          </a:lstStyle>
          <a:p>
            <a:fld id="{1AA24CCE-E78C-4EC3-97CF-035BEEBB8F60}" type="slidenum">
              <a:rPr lang="en-US" altLang="en-US"/>
              <a:pPr/>
              <a:t>‹#›</a:t>
            </a:fld>
            <a:endParaRPr lang="en-US" altLang="en-US"/>
          </a:p>
        </p:txBody>
      </p:sp>
    </p:spTree>
    <p:extLst>
      <p:ext uri="{BB962C8B-B14F-4D97-AF65-F5344CB8AC3E}">
        <p14:creationId xmlns:p14="http://schemas.microsoft.com/office/powerpoint/2010/main" val="1338200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2F21AE25-0DE4-EB54-9AD1-4112CD608796}"/>
              </a:ext>
            </a:extLst>
          </p:cNvPr>
          <p:cNvSpPr>
            <a:spLocks noGrp="1"/>
          </p:cNvSpPr>
          <p:nvPr>
            <p:ph type="dt" sz="half" idx="10"/>
          </p:nvPr>
        </p:nvSpPr>
        <p:spPr/>
        <p:txBody>
          <a:bodyPr/>
          <a:lstStyle>
            <a:lvl1pPr>
              <a:defRPr/>
            </a:lvl1pPr>
          </a:lstStyle>
          <a:p>
            <a:pPr>
              <a:defRPr/>
            </a:pPr>
            <a:fld id="{5554EDE1-AF3A-45E5-B977-08D36CB20D31}" type="datetimeFigureOut">
              <a:rPr lang="en-US"/>
              <a:pPr>
                <a:defRPr/>
              </a:pPr>
              <a:t>1/16/2024</a:t>
            </a:fld>
            <a:endParaRPr lang="en-US"/>
          </a:p>
        </p:txBody>
      </p:sp>
      <p:sp>
        <p:nvSpPr>
          <p:cNvPr id="6" name="Footer Placeholder 4">
            <a:extLst>
              <a:ext uri="{FF2B5EF4-FFF2-40B4-BE49-F238E27FC236}">
                <a16:creationId xmlns:a16="http://schemas.microsoft.com/office/drawing/2014/main" id="{DDB916DA-3F8F-941F-B9DC-AA55CBD59CA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C44701E-0D77-8F99-743A-AB978CFAA7AF}"/>
              </a:ext>
            </a:extLst>
          </p:cNvPr>
          <p:cNvSpPr>
            <a:spLocks noGrp="1"/>
          </p:cNvSpPr>
          <p:nvPr>
            <p:ph type="sldNum" sz="quarter" idx="12"/>
          </p:nvPr>
        </p:nvSpPr>
        <p:spPr/>
        <p:txBody>
          <a:bodyPr/>
          <a:lstStyle>
            <a:lvl1pPr>
              <a:defRPr/>
            </a:lvl1pPr>
          </a:lstStyle>
          <a:p>
            <a:fld id="{CDCA99E6-D44C-41A3-A7A1-2E0E239F5329}" type="slidenum">
              <a:rPr lang="en-US" altLang="en-US"/>
              <a:pPr/>
              <a:t>‹#›</a:t>
            </a:fld>
            <a:endParaRPr lang="en-US" altLang="en-US"/>
          </a:p>
        </p:txBody>
      </p:sp>
    </p:spTree>
    <p:extLst>
      <p:ext uri="{BB962C8B-B14F-4D97-AF65-F5344CB8AC3E}">
        <p14:creationId xmlns:p14="http://schemas.microsoft.com/office/powerpoint/2010/main" val="930915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5B6ACB8D-431D-141A-82FD-C338B7325E2F}"/>
              </a:ext>
            </a:extLst>
          </p:cNvPr>
          <p:cNvSpPr>
            <a:spLocks noGrp="1"/>
          </p:cNvSpPr>
          <p:nvPr>
            <p:ph type="dt" sz="half" idx="10"/>
          </p:nvPr>
        </p:nvSpPr>
        <p:spPr/>
        <p:txBody>
          <a:bodyPr/>
          <a:lstStyle>
            <a:lvl1pPr>
              <a:defRPr/>
            </a:lvl1pPr>
          </a:lstStyle>
          <a:p>
            <a:pPr>
              <a:defRPr/>
            </a:pPr>
            <a:fld id="{69A748F7-104C-4697-8293-D4F72B1614CA}" type="datetimeFigureOut">
              <a:rPr lang="en-US"/>
              <a:pPr>
                <a:defRPr/>
              </a:pPr>
              <a:t>1/16/2024</a:t>
            </a:fld>
            <a:endParaRPr lang="en-US"/>
          </a:p>
        </p:txBody>
      </p:sp>
      <p:sp>
        <p:nvSpPr>
          <p:cNvPr id="6" name="Footer Placeholder 4">
            <a:extLst>
              <a:ext uri="{FF2B5EF4-FFF2-40B4-BE49-F238E27FC236}">
                <a16:creationId xmlns:a16="http://schemas.microsoft.com/office/drawing/2014/main" id="{EDCE4D94-1791-1E08-C995-BAB494A5488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06C7A60-453F-9C57-1268-2ADCEE4E21D0}"/>
              </a:ext>
            </a:extLst>
          </p:cNvPr>
          <p:cNvSpPr>
            <a:spLocks noGrp="1"/>
          </p:cNvSpPr>
          <p:nvPr>
            <p:ph type="sldNum" sz="quarter" idx="12"/>
          </p:nvPr>
        </p:nvSpPr>
        <p:spPr/>
        <p:txBody>
          <a:bodyPr/>
          <a:lstStyle>
            <a:lvl1pPr>
              <a:defRPr/>
            </a:lvl1pPr>
          </a:lstStyle>
          <a:p>
            <a:fld id="{0F79092B-6CD8-49F4-A7E9-90A6CA22B77A}" type="slidenum">
              <a:rPr lang="en-US" altLang="en-US"/>
              <a:pPr/>
              <a:t>‹#›</a:t>
            </a:fld>
            <a:endParaRPr lang="en-US" altLang="en-US"/>
          </a:p>
        </p:txBody>
      </p:sp>
    </p:spTree>
    <p:extLst>
      <p:ext uri="{BB962C8B-B14F-4D97-AF65-F5344CB8AC3E}">
        <p14:creationId xmlns:p14="http://schemas.microsoft.com/office/powerpoint/2010/main" val="1121610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Title Placeholder 1">
            <a:extLst>
              <a:ext uri="{FF2B5EF4-FFF2-40B4-BE49-F238E27FC236}">
                <a16:creationId xmlns:a16="http://schemas.microsoft.com/office/drawing/2014/main" id="{830B3653-33FF-9327-3AF2-284C88BC0C57}"/>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8435" name="Text Placeholder 2">
            <a:extLst>
              <a:ext uri="{FF2B5EF4-FFF2-40B4-BE49-F238E27FC236}">
                <a16:creationId xmlns:a16="http://schemas.microsoft.com/office/drawing/2014/main" id="{B55C9D61-4FF0-DD27-EA6E-7EC1AF0A538D}"/>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4D19FDE9-F65D-043C-EC62-B474B21C23BB}"/>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Verdana" pitchFamily="-65" charset="0"/>
                <a:ea typeface="ＭＳ Ｐゴシック" pitchFamily="-65" charset="-128"/>
              </a:defRPr>
            </a:lvl1pPr>
          </a:lstStyle>
          <a:p>
            <a:pPr>
              <a:defRPr/>
            </a:pPr>
            <a:fld id="{742B7CE3-89C3-4846-9241-A987D5A64E72}" type="datetimeFigureOut">
              <a:rPr lang="en-US"/>
              <a:pPr>
                <a:defRPr/>
              </a:pPr>
              <a:t>1/16/2024</a:t>
            </a:fld>
            <a:endParaRPr lang="en-US"/>
          </a:p>
        </p:txBody>
      </p:sp>
      <p:sp>
        <p:nvSpPr>
          <p:cNvPr id="5" name="Footer Placeholder 4">
            <a:extLst>
              <a:ext uri="{FF2B5EF4-FFF2-40B4-BE49-F238E27FC236}">
                <a16:creationId xmlns:a16="http://schemas.microsoft.com/office/drawing/2014/main" id="{7111D6A9-C9DF-B733-C086-DA65F07230BE}"/>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Verdana" pitchFamily="-65" charset="0"/>
                <a:ea typeface="ＭＳ Ｐゴシック" pitchFamily="-65" charset="-128"/>
              </a:defRPr>
            </a:lvl1pPr>
          </a:lstStyle>
          <a:p>
            <a:pPr>
              <a:defRPr/>
            </a:pPr>
            <a:endParaRPr lang="en-US"/>
          </a:p>
        </p:txBody>
      </p:sp>
      <p:sp>
        <p:nvSpPr>
          <p:cNvPr id="6" name="Slide Number Placeholder 5">
            <a:extLst>
              <a:ext uri="{FF2B5EF4-FFF2-40B4-BE49-F238E27FC236}">
                <a16:creationId xmlns:a16="http://schemas.microsoft.com/office/drawing/2014/main" id="{800F655D-02D4-94BD-5C26-5AE928B3E46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74130F7E-6BA0-467E-9DDA-930A842405A3}"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078" r:id="rId1"/>
    <p:sldLayoutId id="2147484079" r:id="rId2"/>
    <p:sldLayoutId id="2147484080" r:id="rId3"/>
    <p:sldLayoutId id="2147484081" r:id="rId4"/>
    <p:sldLayoutId id="2147484082" r:id="rId5"/>
    <p:sldLayoutId id="2147484083" r:id="rId6"/>
    <p:sldLayoutId id="2147484084" r:id="rId7"/>
    <p:sldLayoutId id="2147484085" r:id="rId8"/>
    <p:sldLayoutId id="2147484086" r:id="rId9"/>
    <p:sldLayoutId id="2147484087" r:id="rId10"/>
    <p:sldLayoutId id="2147484088"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6.xml"/></Relationships>
</file>

<file path=ppt/slides/_rels/slide103.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6.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4.wmf"/></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image" Target="../media/image9.wmf"/></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48.xml"/><Relationship Id="rId1" Type="http://schemas.openxmlformats.org/officeDocument/2006/relationships/slideLayout" Target="../slideLayouts/slideLayout2.xml"/><Relationship Id="rId4" Type="http://schemas.openxmlformats.org/officeDocument/2006/relationships/image" Target="../media/image10.w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notesSlide" Target="../notesSlides/notesSlide49.xml"/><Relationship Id="rId1" Type="http://schemas.openxmlformats.org/officeDocument/2006/relationships/slideLayout" Target="../slideLayouts/slideLayout2.xml"/><Relationship Id="rId4" Type="http://schemas.openxmlformats.org/officeDocument/2006/relationships/image" Target="../media/image11.wmf"/></Relationships>
</file>

<file path=ppt/slides/_rels/slide51.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notesSlide" Target="../notesSlides/notesSlide50.xml"/><Relationship Id="rId1" Type="http://schemas.openxmlformats.org/officeDocument/2006/relationships/slideLayout" Target="../slideLayouts/slideLayout2.xml"/><Relationship Id="rId4" Type="http://schemas.openxmlformats.org/officeDocument/2006/relationships/image" Target="../media/image12.wmf"/></Relationships>
</file>

<file path=ppt/slides/_rels/slide52.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notesSlide" Target="../notesSlides/notesSlide51.xml"/><Relationship Id="rId1" Type="http://schemas.openxmlformats.org/officeDocument/2006/relationships/slideLayout" Target="../slideLayouts/slideLayout2.xml"/><Relationship Id="rId4" Type="http://schemas.openxmlformats.org/officeDocument/2006/relationships/image" Target="../media/image13.wmf"/></Relationships>
</file>

<file path=ppt/slides/_rels/slide53.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notesSlide" Target="../notesSlides/notesSlide52.xml"/><Relationship Id="rId1" Type="http://schemas.openxmlformats.org/officeDocument/2006/relationships/slideLayout" Target="../slideLayouts/slideLayout2.xml"/><Relationship Id="rId4" Type="http://schemas.openxmlformats.org/officeDocument/2006/relationships/image" Target="../media/image14.wmf"/></Relationships>
</file>

<file path=ppt/slides/_rels/slide5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notesSlide" Target="../notesSlides/notesSlide54.xml"/><Relationship Id="rId1" Type="http://schemas.openxmlformats.org/officeDocument/2006/relationships/slideLayout" Target="../slideLayouts/slideLayout2.xml"/><Relationship Id="rId4" Type="http://schemas.openxmlformats.org/officeDocument/2006/relationships/image" Target="../media/image16.wmf"/></Relationships>
</file>

<file path=ppt/slides/_rels/slide56.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notesSlide" Target="../notesSlides/notesSlide55.xml"/><Relationship Id="rId1" Type="http://schemas.openxmlformats.org/officeDocument/2006/relationships/slideLayout" Target="../slideLayouts/slideLayout2.xml"/><Relationship Id="rId4" Type="http://schemas.openxmlformats.org/officeDocument/2006/relationships/image" Target="../media/image17.wmf"/></Relationships>
</file>

<file path=ppt/slides/_rels/slide57.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notesSlide" Target="../notesSlides/notesSlide56.xml"/><Relationship Id="rId1" Type="http://schemas.openxmlformats.org/officeDocument/2006/relationships/slideLayout" Target="../slideLayouts/slideLayout2.xml"/><Relationship Id="rId4" Type="http://schemas.openxmlformats.org/officeDocument/2006/relationships/image" Target="../media/image18.wmf"/></Relationships>
</file>

<file path=ppt/slides/_rels/slide58.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notesSlide" Target="../notesSlides/notesSlide57.xml"/><Relationship Id="rId1" Type="http://schemas.openxmlformats.org/officeDocument/2006/relationships/slideLayout" Target="../slideLayouts/slideLayout2.xml"/><Relationship Id="rId4" Type="http://schemas.openxmlformats.org/officeDocument/2006/relationships/image" Target="../media/image19.wmf"/></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notesSlide" Target="../notesSlides/notesSlide64.xml"/><Relationship Id="rId1" Type="http://schemas.openxmlformats.org/officeDocument/2006/relationships/slideLayout" Target="../slideLayouts/slideLayout2.xml"/><Relationship Id="rId4" Type="http://schemas.openxmlformats.org/officeDocument/2006/relationships/image" Target="../media/image22.wmf"/></Relationships>
</file>

<file path=ppt/slides/_rels/slide6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notesSlide" Target="../notesSlides/notesSlide69.xml"/><Relationship Id="rId1" Type="http://schemas.openxmlformats.org/officeDocument/2006/relationships/slideLayout" Target="../slideLayouts/slideLayout2.xml"/><Relationship Id="rId4" Type="http://schemas.openxmlformats.org/officeDocument/2006/relationships/image" Target="../media/image26.wmf"/></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notesSlide" Target="../notesSlides/notesSlide80.xml"/><Relationship Id="rId1" Type="http://schemas.openxmlformats.org/officeDocument/2006/relationships/slideLayout" Target="../slideLayouts/slideLayout2.xml"/><Relationship Id="rId4" Type="http://schemas.openxmlformats.org/officeDocument/2006/relationships/image" Target="../media/image27.wmf"/></Relationships>
</file>

<file path=ppt/slides/_rels/slide82.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notesSlide" Target="../notesSlides/notesSlide81.xml"/><Relationship Id="rId1" Type="http://schemas.openxmlformats.org/officeDocument/2006/relationships/slideLayout" Target="../slideLayouts/slideLayout2.xml"/><Relationship Id="rId4" Type="http://schemas.openxmlformats.org/officeDocument/2006/relationships/image" Target="../media/image28.wmf"/></Relationships>
</file>

<file path=ppt/slides/_rels/slide83.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notesSlide" Target="../notesSlides/notesSlide87.xml"/><Relationship Id="rId1" Type="http://schemas.openxmlformats.org/officeDocument/2006/relationships/slideLayout" Target="../slideLayouts/slideLayout2.xml"/><Relationship Id="rId4" Type="http://schemas.openxmlformats.org/officeDocument/2006/relationships/image" Target="../media/image30.wmf"/></Relationships>
</file>

<file path=ppt/slides/_rels/slide89.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notesSlide" Target="../notesSlides/notesSlide88.xml"/><Relationship Id="rId1" Type="http://schemas.openxmlformats.org/officeDocument/2006/relationships/slideLayout" Target="../slideLayouts/slideLayout2.xml"/><Relationship Id="rId4" Type="http://schemas.openxmlformats.org/officeDocument/2006/relationships/image" Target="../media/image31.wmf"/></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a:extLst>
              <a:ext uri="{FF2B5EF4-FFF2-40B4-BE49-F238E27FC236}">
                <a16:creationId xmlns:a16="http://schemas.microsoft.com/office/drawing/2014/main" id="{B9D9FA1C-1F2F-0E77-B996-CEAEB562CCFC}"/>
              </a:ext>
            </a:extLst>
          </p:cNvPr>
          <p:cNvSpPr>
            <a:spLocks noGrp="1"/>
          </p:cNvSpPr>
          <p:nvPr>
            <p:ph idx="1"/>
          </p:nvPr>
        </p:nvSpPr>
        <p:spPr/>
        <p:txBody>
          <a:bodyPr/>
          <a:lstStyle/>
          <a:p>
            <a:pPr marL="0" indent="0" eaLnBrk="1" hangingPunct="1">
              <a:buNone/>
            </a:pPr>
            <a:r>
              <a:rPr lang="en-US" altLang="en-US" dirty="0"/>
              <a:t>Introduction To Financial Statement Analysis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520ECB5E-7295-3C3D-DD09-493D4D231CFB}"/>
              </a:ext>
            </a:extLst>
          </p:cNvPr>
          <p:cNvSpPr>
            <a:spLocks noGrp="1"/>
          </p:cNvSpPr>
          <p:nvPr>
            <p:ph type="title" idx="4294967295"/>
          </p:nvPr>
        </p:nvSpPr>
        <p:spPr>
          <a:xfrm>
            <a:off x="533400" y="303213"/>
            <a:ext cx="8610600" cy="992187"/>
          </a:xfrm>
        </p:spPr>
        <p:txBody>
          <a:bodyPr rtlCol="0">
            <a:normAutofit fontScale="90000"/>
          </a:bodyPr>
          <a:lstStyle/>
          <a:p>
            <a:pPr eaLnBrk="1" fontAlgn="auto" hangingPunct="1">
              <a:spcAft>
                <a:spcPts val="0"/>
              </a:spcAft>
              <a:defRPr/>
            </a:pPr>
            <a:r>
              <a:rPr lang="en-US" dirty="0">
                <a:ea typeface="ヒラギノ角ゴ Pro W3" pitchFamily="-65" charset="-128"/>
              </a:rPr>
              <a:t>Global Corporation Balance Sheet for 2012 and 2013</a:t>
            </a:r>
          </a:p>
        </p:txBody>
      </p:sp>
      <p:pic>
        <p:nvPicPr>
          <p:cNvPr id="28675" name="Picture 3" descr="tbl02_01.gif">
            <a:extLst>
              <a:ext uri="{FF2B5EF4-FFF2-40B4-BE49-F238E27FC236}">
                <a16:creationId xmlns:a16="http://schemas.microsoft.com/office/drawing/2014/main" id="{B84AE299-381F-39BD-6C2A-89053FB5064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1524000"/>
            <a:ext cx="6705600" cy="467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16">
            <a:extLst>
              <a:ext uri="{FF2B5EF4-FFF2-40B4-BE49-F238E27FC236}">
                <a16:creationId xmlns:a16="http://schemas.microsoft.com/office/drawing/2014/main" id="{77B6D2B0-D3CC-CD26-D72C-8A1D8F773131}"/>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ea typeface="ヒラギノ角ゴ Pro W3" pitchFamily="-65" charset="-128"/>
              </a:rPr>
              <a:t>Example 11 DuPont Analysis (cont’d)</a:t>
            </a:r>
          </a:p>
        </p:txBody>
      </p:sp>
      <p:sp>
        <p:nvSpPr>
          <p:cNvPr id="103427" name="Rectangle 17">
            <a:extLst>
              <a:ext uri="{FF2B5EF4-FFF2-40B4-BE49-F238E27FC236}">
                <a16:creationId xmlns:a16="http://schemas.microsoft.com/office/drawing/2014/main" id="{49814C5B-D965-B6C2-AA5F-488C29AF61B1}"/>
              </a:ext>
            </a:extLst>
          </p:cNvPr>
          <p:cNvSpPr>
            <a:spLocks noGrp="1" noChangeArrowheads="1"/>
          </p:cNvSpPr>
          <p:nvPr>
            <p:ph idx="1"/>
          </p:nvPr>
        </p:nvSpPr>
        <p:spPr/>
        <p:txBody>
          <a:bodyPr/>
          <a:lstStyle/>
          <a:p>
            <a:pPr eaLnBrk="1" hangingPunct="1">
              <a:spcBef>
                <a:spcPct val="50000"/>
              </a:spcBef>
              <a:buFontTx/>
              <a:buNone/>
            </a:pPr>
            <a:r>
              <a:rPr lang="en-US" altLang="en-US">
                <a:ea typeface="ヒラギノ角ゴ Pro W3" pitchFamily="-65" charset="-128"/>
              </a:rPr>
              <a:t>Execute:</a:t>
            </a:r>
          </a:p>
          <a:p>
            <a:pPr eaLnBrk="1" hangingPunct="1">
              <a:spcBef>
                <a:spcPct val="50000"/>
              </a:spcBef>
            </a:pPr>
            <a:r>
              <a:rPr lang="en-US" altLang="en-US" sz="2000">
                <a:ea typeface="ヒラギノ角ゴ Pro W3" pitchFamily="-65" charset="-128"/>
              </a:rPr>
              <a:t>Using the DuPont Identity, we have:</a:t>
            </a:r>
          </a:p>
          <a:p>
            <a:pPr lvl="1" eaLnBrk="1" hangingPunct="1">
              <a:spcBef>
                <a:spcPct val="50000"/>
              </a:spcBef>
            </a:pPr>
            <a:r>
              <a:rPr lang="en-US" altLang="en-US" sz="2000">
                <a:ea typeface="ヒラギノ角ゴ Pro W3" pitchFamily="-65" charset="-128"/>
              </a:rPr>
              <a:t>ROE</a:t>
            </a:r>
            <a:r>
              <a:rPr lang="en-US" altLang="en-US" sz="2000" baseline="-25000">
                <a:ea typeface="ヒラギノ角ゴ Pro W3" pitchFamily="-65" charset="-128"/>
              </a:rPr>
              <a:t>CPB</a:t>
            </a:r>
            <a:r>
              <a:rPr lang="en-US" altLang="en-US" sz="2000">
                <a:ea typeface="ヒラギノ角ゴ Pro W3" pitchFamily="-65" charset="-128"/>
              </a:rPr>
              <a:t> = 5.7% x 0.97 x 6.84 = 37.6%		</a:t>
            </a:r>
          </a:p>
          <a:p>
            <a:pPr lvl="1" eaLnBrk="1" hangingPunct="1">
              <a:spcBef>
                <a:spcPct val="50000"/>
              </a:spcBef>
            </a:pPr>
            <a:r>
              <a:rPr lang="en-US" altLang="en-US" sz="2000">
                <a:ea typeface="ヒラギノ角ゴ Pro W3" pitchFamily="-65" charset="-128"/>
              </a:rPr>
              <a:t>ROE</a:t>
            </a:r>
            <a:r>
              <a:rPr lang="en-US" altLang="en-US" sz="2000" baseline="-25000">
                <a:ea typeface="ヒラギノ角ゴ Pro W3" pitchFamily="-65" charset="-128"/>
              </a:rPr>
              <a:t>GIS</a:t>
            </a:r>
            <a:r>
              <a:rPr lang="en-US" altLang="en-US" sz="2000">
                <a:ea typeface="ヒラギノ角ゴ Pro W3" pitchFamily="-65" charset="-128"/>
              </a:rPr>
              <a:t> = 10.4% x 0.78 x 2.97 = 24.3%</a:t>
            </a:r>
          </a:p>
          <a:p>
            <a:pPr eaLnBrk="1" hangingPunct="1">
              <a:spcBef>
                <a:spcPct val="50000"/>
              </a:spcBef>
            </a:pPr>
            <a:r>
              <a:rPr lang="en-US" altLang="en-US" sz="2000">
                <a:ea typeface="ヒラギノ角ゴ Pro W3" pitchFamily="-65" charset="-128"/>
              </a:rPr>
              <a:t>Now, using Campbell’s ROE, but General Mills’ profit margin and asset turnover, we can solve for the equity multiplier that General Mills needs to achieve Campbell’s ROE:         </a:t>
            </a:r>
          </a:p>
          <a:p>
            <a:pPr lvl="1" eaLnBrk="1" hangingPunct="1">
              <a:spcBef>
                <a:spcPct val="50000"/>
              </a:spcBef>
            </a:pPr>
            <a:r>
              <a:rPr lang="en-US" altLang="en-US" sz="2000">
                <a:ea typeface="ヒラギノ角ゴ Pro W3" pitchFamily="-65" charset="-128"/>
              </a:rPr>
              <a:t> 37.6% = 10.4% x Asset Turnover x 2.97</a:t>
            </a:r>
          </a:p>
          <a:p>
            <a:pPr lvl="1" eaLnBrk="1" hangingPunct="1">
              <a:spcBef>
                <a:spcPct val="50000"/>
              </a:spcBef>
            </a:pPr>
            <a:r>
              <a:rPr lang="en-US" altLang="en-US" sz="2000">
                <a:ea typeface="ヒラギノ角ゴ Pro W3" pitchFamily="-65" charset="-128"/>
              </a:rPr>
              <a:t> Asset Turnover = 37.6% / 31.0% = 1.22</a:t>
            </a:r>
          </a:p>
        </p:txBody>
      </p:sp>
    </p:spTree>
  </p:cSld>
  <p:clrMapOvr>
    <a:masterClrMapping/>
  </p:clrMapOvr>
  <p:transition spd="med">
    <p:wipe dir="r"/>
  </p:transition>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13">
            <a:extLst>
              <a:ext uri="{FF2B5EF4-FFF2-40B4-BE49-F238E27FC236}">
                <a16:creationId xmlns:a16="http://schemas.microsoft.com/office/drawing/2014/main" id="{BA1C6F2D-42D4-7867-01E6-BB9F16EB227A}"/>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ea typeface="ヒラギノ角ゴ Pro W3" pitchFamily="-65" charset="-128"/>
              </a:rPr>
              <a:t>Example 11 DuPont Analysis (cont’d)</a:t>
            </a:r>
          </a:p>
        </p:txBody>
      </p:sp>
      <p:sp>
        <p:nvSpPr>
          <p:cNvPr id="104451" name="Rectangle 14">
            <a:extLst>
              <a:ext uri="{FF2B5EF4-FFF2-40B4-BE49-F238E27FC236}">
                <a16:creationId xmlns:a16="http://schemas.microsoft.com/office/drawing/2014/main" id="{9BB1FD68-1DF1-90A2-458E-1415E72F8152}"/>
              </a:ext>
            </a:extLst>
          </p:cNvPr>
          <p:cNvSpPr>
            <a:spLocks noGrp="1" noChangeArrowheads="1"/>
          </p:cNvSpPr>
          <p:nvPr>
            <p:ph idx="1"/>
          </p:nvPr>
        </p:nvSpPr>
        <p:spPr/>
        <p:txBody>
          <a:bodyPr/>
          <a:lstStyle/>
          <a:p>
            <a:pPr eaLnBrk="1" hangingPunct="1">
              <a:buFontTx/>
              <a:buNone/>
            </a:pPr>
            <a:r>
              <a:rPr lang="en-US" altLang="en-US">
                <a:ea typeface="ヒラギノ角ゴ Pro W3" pitchFamily="-65" charset="-128"/>
              </a:rPr>
              <a:t>Evaluate:</a:t>
            </a:r>
          </a:p>
          <a:p>
            <a:pPr eaLnBrk="1" hangingPunct="1"/>
            <a:r>
              <a:rPr lang="en-US" altLang="en-US" sz="2000">
                <a:ea typeface="ヒラギノ角ゴ Pro W3" pitchFamily="-65" charset="-128"/>
              </a:rPr>
              <a:t>General Mills would have to increase its asset turnover from 0.78 to 1.22 in order to match Campbell’s ROE</a:t>
            </a:r>
          </a:p>
          <a:p>
            <a:pPr eaLnBrk="1" hangingPunct="1"/>
            <a:r>
              <a:rPr lang="en-US" altLang="en-US" sz="2000">
                <a:ea typeface="ヒラギノ角ゴ Pro W3" pitchFamily="-65" charset="-128"/>
              </a:rPr>
              <a:t>This large increase in asset turnover is required because of its lower equity multiplier (2.97 vs. 6.84) (lower leverage), despite its higher profit margin (10.4% vs. 5.7%)</a:t>
            </a:r>
          </a:p>
        </p:txBody>
      </p:sp>
    </p:spTree>
  </p:cSld>
  <p:clrMapOvr>
    <a:masterClrMapping/>
  </p:clrMapOvr>
  <p:transition spd="med">
    <p:wipe dir="r"/>
  </p:transition>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Title 6">
            <a:extLst>
              <a:ext uri="{FF2B5EF4-FFF2-40B4-BE49-F238E27FC236}">
                <a16:creationId xmlns:a16="http://schemas.microsoft.com/office/drawing/2014/main" id="{3310C280-4C05-2083-3856-61F082DEACBF}"/>
              </a:ext>
            </a:extLst>
          </p:cNvPr>
          <p:cNvSpPr>
            <a:spLocks noGrp="1"/>
          </p:cNvSpPr>
          <p:nvPr>
            <p:ph type="title"/>
          </p:nvPr>
        </p:nvSpPr>
        <p:spPr/>
        <p:txBody>
          <a:bodyPr rtlCol="0">
            <a:normAutofit fontScale="90000"/>
          </a:bodyPr>
          <a:lstStyle/>
          <a:p>
            <a:pPr eaLnBrk="1" fontAlgn="auto" hangingPunct="1">
              <a:spcAft>
                <a:spcPts val="0"/>
              </a:spcAft>
              <a:defRPr/>
            </a:pPr>
            <a:r>
              <a:rPr lang="en-US" dirty="0">
                <a:ea typeface="ヒラギノ角ゴ Pro W3" pitchFamily="-65" charset="-128"/>
              </a:rPr>
              <a:t>Table 5 A Summary of Key</a:t>
            </a:r>
            <a:br>
              <a:rPr lang="en-US" dirty="0">
                <a:ea typeface="ヒラギノ角ゴ Pro W3" pitchFamily="-65" charset="-128"/>
              </a:rPr>
            </a:br>
            <a:r>
              <a:rPr lang="en-US" dirty="0">
                <a:ea typeface="ヒラギノ角ゴ Pro W3" pitchFamily="-65" charset="-128"/>
              </a:rPr>
              <a:t>Financial Ratios</a:t>
            </a:r>
          </a:p>
        </p:txBody>
      </p:sp>
      <p:pic>
        <p:nvPicPr>
          <p:cNvPr id="105475" name="Picture 7" descr="tbl02_04a.gif">
            <a:extLst>
              <a:ext uri="{FF2B5EF4-FFF2-40B4-BE49-F238E27FC236}">
                <a16:creationId xmlns:a16="http://schemas.microsoft.com/office/drawing/2014/main" id="{E1A243FC-3578-301C-DB24-1AF02330231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1371600"/>
            <a:ext cx="6713538"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Title 6">
            <a:extLst>
              <a:ext uri="{FF2B5EF4-FFF2-40B4-BE49-F238E27FC236}">
                <a16:creationId xmlns:a16="http://schemas.microsoft.com/office/drawing/2014/main" id="{ADC15A03-2CBA-7F7B-A4F5-70C029AB9690}"/>
              </a:ext>
            </a:extLst>
          </p:cNvPr>
          <p:cNvSpPr>
            <a:spLocks noGrp="1"/>
          </p:cNvSpPr>
          <p:nvPr>
            <p:ph type="title"/>
          </p:nvPr>
        </p:nvSpPr>
        <p:spPr>
          <a:xfrm>
            <a:off x="381000" y="228600"/>
            <a:ext cx="2743200" cy="2209800"/>
          </a:xfrm>
        </p:spPr>
        <p:txBody>
          <a:bodyPr rtlCol="0" anchor="t">
            <a:normAutofit fontScale="90000"/>
          </a:bodyPr>
          <a:lstStyle/>
          <a:p>
            <a:pPr eaLnBrk="1" fontAlgn="auto" hangingPunct="1">
              <a:spcAft>
                <a:spcPts val="0"/>
              </a:spcAft>
              <a:defRPr/>
            </a:pPr>
            <a:r>
              <a:rPr lang="en-US" dirty="0">
                <a:ea typeface="ヒラギノ角ゴ Pro W3" pitchFamily="-65" charset="-128"/>
              </a:rPr>
              <a:t>Table 5 Summary of Key</a:t>
            </a:r>
            <a:br>
              <a:rPr lang="en-US" dirty="0">
                <a:ea typeface="ヒラギノ角ゴ Pro W3" pitchFamily="-65" charset="-128"/>
              </a:rPr>
            </a:br>
            <a:r>
              <a:rPr lang="en-US" dirty="0">
                <a:ea typeface="ヒラギノ角ゴ Pro W3" pitchFamily="-65" charset="-128"/>
              </a:rPr>
              <a:t>Financial Ratios</a:t>
            </a:r>
            <a:br>
              <a:rPr lang="en-US" dirty="0">
                <a:ea typeface="ヒラギノ角ゴ Pro W3" pitchFamily="-65" charset="-128"/>
              </a:rPr>
            </a:br>
            <a:r>
              <a:rPr lang="en-US" i="1" dirty="0">
                <a:ea typeface="ヒラギノ角ゴ Pro W3" pitchFamily="-65" charset="-128"/>
              </a:rPr>
              <a:t>(cont.)</a:t>
            </a:r>
          </a:p>
        </p:txBody>
      </p:sp>
      <p:pic>
        <p:nvPicPr>
          <p:cNvPr id="106499" name="Picture 3" descr="tbl02_04b.gif">
            <a:extLst>
              <a:ext uri="{FF2B5EF4-FFF2-40B4-BE49-F238E27FC236}">
                <a16:creationId xmlns:a16="http://schemas.microsoft.com/office/drawing/2014/main" id="{B554EEEC-7D90-C09A-05DA-22E3D5C02B4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124200" y="228600"/>
            <a:ext cx="5486400" cy="610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33">
            <a:extLst>
              <a:ext uri="{FF2B5EF4-FFF2-40B4-BE49-F238E27FC236}">
                <a16:creationId xmlns:a16="http://schemas.microsoft.com/office/drawing/2014/main" id="{3DD1F86F-A3D6-9403-38E8-C9F7AA2B98D7}"/>
              </a:ext>
            </a:extLst>
          </p:cNvPr>
          <p:cNvSpPr>
            <a:spLocks noGrp="1" noChangeArrowheads="1"/>
          </p:cNvSpPr>
          <p:nvPr>
            <p:ph type="title"/>
          </p:nvPr>
        </p:nvSpPr>
        <p:spPr/>
        <p:txBody>
          <a:bodyPr/>
          <a:lstStyle/>
          <a:p>
            <a:pPr eaLnBrk="1" hangingPunct="1"/>
            <a:r>
              <a:rPr lang="en-US" altLang="en-US" dirty="0">
                <a:ea typeface="ヒラギノ角ゴ Pro W3" pitchFamily="-65" charset="-128"/>
              </a:rPr>
              <a:t>Financial Reporting in Practice</a:t>
            </a:r>
          </a:p>
        </p:txBody>
      </p:sp>
      <p:sp>
        <p:nvSpPr>
          <p:cNvPr id="107523" name="Rectangle 34">
            <a:extLst>
              <a:ext uri="{FF2B5EF4-FFF2-40B4-BE49-F238E27FC236}">
                <a16:creationId xmlns:a16="http://schemas.microsoft.com/office/drawing/2014/main" id="{AE97CD7A-3D4B-8D1F-7A9F-DE5694152203}"/>
              </a:ext>
            </a:extLst>
          </p:cNvPr>
          <p:cNvSpPr>
            <a:spLocks noGrp="1" noChangeArrowheads="1"/>
          </p:cNvSpPr>
          <p:nvPr>
            <p:ph idx="1"/>
          </p:nvPr>
        </p:nvSpPr>
        <p:spPr/>
        <p:txBody>
          <a:bodyPr/>
          <a:lstStyle/>
          <a:p>
            <a:pPr eaLnBrk="1" hangingPunct="1"/>
            <a:r>
              <a:rPr lang="en-US" altLang="en-US">
                <a:ea typeface="ヒラギノ角ゴ Pro W3" pitchFamily="-65" charset="-128"/>
              </a:rPr>
              <a:t>Even with safeguards such as GAAP and auditors, though, financial reporting abuses unfortunately do take place</a:t>
            </a:r>
          </a:p>
          <a:p>
            <a:pPr eaLnBrk="1" hangingPunct="1"/>
            <a:r>
              <a:rPr lang="en-US" altLang="en-US">
                <a:ea typeface="ヒラギノ角ゴ Pro W3" pitchFamily="-65" charset="-128"/>
              </a:rPr>
              <a:t>Enron</a:t>
            </a:r>
          </a:p>
          <a:p>
            <a:pPr lvl="1" eaLnBrk="1" hangingPunct="1"/>
            <a:r>
              <a:rPr lang="en-US" altLang="en-US">
                <a:ea typeface="ヒラギノ角ゴ Pro W3" pitchFamily="-65" charset="-128"/>
              </a:rPr>
              <a:t>One of the most infamous recent examples of fraud</a:t>
            </a:r>
          </a:p>
        </p:txBody>
      </p:sp>
    </p:spTree>
  </p:cSld>
  <p:clrMapOvr>
    <a:masterClrMapping/>
  </p:clrMapOvr>
  <p:transition spd="med">
    <p:wipe dir="r"/>
  </p:transition>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1">
            <a:extLst>
              <a:ext uri="{FF2B5EF4-FFF2-40B4-BE49-F238E27FC236}">
                <a16:creationId xmlns:a16="http://schemas.microsoft.com/office/drawing/2014/main" id="{FE53472A-992F-57F8-DBA2-6304233BFFCA}"/>
              </a:ext>
            </a:extLst>
          </p:cNvPr>
          <p:cNvSpPr>
            <a:spLocks noGrp="1" noChangeArrowheads="1"/>
          </p:cNvSpPr>
          <p:nvPr>
            <p:ph type="title"/>
          </p:nvPr>
        </p:nvSpPr>
        <p:spPr/>
        <p:txBody>
          <a:bodyPr/>
          <a:lstStyle/>
          <a:p>
            <a:pPr eaLnBrk="1" hangingPunct="1"/>
            <a:r>
              <a:rPr lang="en-US" altLang="en-US" dirty="0">
                <a:ea typeface="ヒラギノ角ゴ Pro W3" pitchFamily="-65" charset="-128"/>
              </a:rPr>
              <a:t>Financial Reporting in Practice</a:t>
            </a:r>
          </a:p>
        </p:txBody>
      </p:sp>
      <p:sp>
        <p:nvSpPr>
          <p:cNvPr id="108547" name="Rectangle 22">
            <a:extLst>
              <a:ext uri="{FF2B5EF4-FFF2-40B4-BE49-F238E27FC236}">
                <a16:creationId xmlns:a16="http://schemas.microsoft.com/office/drawing/2014/main" id="{C1114250-8AF2-86BE-F7D0-475BF22E7731}"/>
              </a:ext>
            </a:extLst>
          </p:cNvPr>
          <p:cNvSpPr>
            <a:spLocks noGrp="1" noChangeArrowheads="1"/>
          </p:cNvSpPr>
          <p:nvPr>
            <p:ph idx="1"/>
          </p:nvPr>
        </p:nvSpPr>
        <p:spPr/>
        <p:txBody>
          <a:bodyPr/>
          <a:lstStyle/>
          <a:p>
            <a:pPr eaLnBrk="1" hangingPunct="1"/>
            <a:r>
              <a:rPr lang="en-US" altLang="en-US">
                <a:ea typeface="ヒラギノ角ゴ Pro W3" pitchFamily="-65" charset="-128"/>
              </a:rPr>
              <a:t>The Sarbanes-Oxley Act</a:t>
            </a:r>
          </a:p>
          <a:p>
            <a:pPr lvl="1" eaLnBrk="1" hangingPunct="1"/>
            <a:r>
              <a:rPr lang="en-US" altLang="en-US">
                <a:ea typeface="ヒラギノ角ゴ Pro W3" pitchFamily="-65" charset="-128"/>
              </a:rPr>
              <a:t>In 2002, Congress passed the Sarbanes-Oxley Act (SOX)</a:t>
            </a:r>
          </a:p>
          <a:p>
            <a:pPr lvl="1" eaLnBrk="1" hangingPunct="1"/>
            <a:r>
              <a:rPr lang="en-US" altLang="en-US">
                <a:ea typeface="ヒラギノ角ゴ Pro W3" pitchFamily="-65" charset="-128"/>
              </a:rPr>
              <a:t>While SOX contains many provisions, the overall intent of the legislation was to improve the accuracy of information given to both boards and to shareholders</a:t>
            </a:r>
            <a:endParaRPr lang="en-US" altLang="en-US" i="1">
              <a:ea typeface="ヒラギノ角ゴ Pro W3" pitchFamily="-65" charset="-128"/>
            </a:endParaRPr>
          </a:p>
        </p:txBody>
      </p:sp>
    </p:spTree>
  </p:cSld>
  <p:clrMapOvr>
    <a:masterClrMapping/>
  </p:clrMapOvr>
  <p:transition spd="med">
    <p:wipe dir="r"/>
  </p:transition>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1">
            <a:extLst>
              <a:ext uri="{FF2B5EF4-FFF2-40B4-BE49-F238E27FC236}">
                <a16:creationId xmlns:a16="http://schemas.microsoft.com/office/drawing/2014/main" id="{01211C63-EECF-8D65-807D-623E30135078}"/>
              </a:ext>
            </a:extLst>
          </p:cNvPr>
          <p:cNvSpPr>
            <a:spLocks noGrp="1" noChangeArrowheads="1"/>
          </p:cNvSpPr>
          <p:nvPr>
            <p:ph type="title"/>
          </p:nvPr>
        </p:nvSpPr>
        <p:spPr/>
        <p:txBody>
          <a:bodyPr/>
          <a:lstStyle/>
          <a:p>
            <a:pPr eaLnBrk="1" hangingPunct="1"/>
            <a:r>
              <a:rPr lang="en-US" altLang="en-US" dirty="0">
                <a:ea typeface="ヒラギノ角ゴ Pro W3" pitchFamily="-65" charset="-128"/>
              </a:rPr>
              <a:t>Financial Reporting in Practice</a:t>
            </a:r>
          </a:p>
        </p:txBody>
      </p:sp>
      <p:sp>
        <p:nvSpPr>
          <p:cNvPr id="109571" name="Rectangle 22">
            <a:extLst>
              <a:ext uri="{FF2B5EF4-FFF2-40B4-BE49-F238E27FC236}">
                <a16:creationId xmlns:a16="http://schemas.microsoft.com/office/drawing/2014/main" id="{2424ACE2-72C0-8E1A-64E8-AA2FE495DE6F}"/>
              </a:ext>
            </a:extLst>
          </p:cNvPr>
          <p:cNvSpPr>
            <a:spLocks noGrp="1" noChangeArrowheads="1"/>
          </p:cNvSpPr>
          <p:nvPr>
            <p:ph idx="1"/>
          </p:nvPr>
        </p:nvSpPr>
        <p:spPr/>
        <p:txBody>
          <a:bodyPr/>
          <a:lstStyle/>
          <a:p>
            <a:pPr eaLnBrk="1" hangingPunct="1"/>
            <a:r>
              <a:rPr lang="en-US" altLang="en-US">
                <a:ea typeface="ヒラギノ角ゴ Pro W3" pitchFamily="-65" charset="-128"/>
              </a:rPr>
              <a:t>The Sarbanes-Oxley Act</a:t>
            </a:r>
          </a:p>
          <a:p>
            <a:pPr lvl="1" eaLnBrk="1" hangingPunct="1"/>
            <a:r>
              <a:rPr lang="en-US" altLang="en-US">
                <a:ea typeface="ヒラギノ角ゴ Pro W3" pitchFamily="-65" charset="-128"/>
              </a:rPr>
              <a:t>SOX attempted to achieve this goal in three ways:  </a:t>
            </a:r>
          </a:p>
          <a:p>
            <a:pPr lvl="2" eaLnBrk="1" hangingPunct="1"/>
            <a:r>
              <a:rPr lang="en-AU" altLang="en-US" i="1">
                <a:ea typeface="MS PGothic" panose="020B0600070205080204" pitchFamily="34" charset="-128"/>
              </a:rPr>
              <a:t>Overhauling incentives and independence in the auditing process</a:t>
            </a:r>
          </a:p>
          <a:p>
            <a:pPr lvl="2" eaLnBrk="1" hangingPunct="1"/>
            <a:r>
              <a:rPr lang="en-AU" altLang="en-US" i="1">
                <a:ea typeface="MS PGothic" panose="020B0600070205080204" pitchFamily="34" charset="-128"/>
              </a:rPr>
              <a:t>Stiffening penalties for providing false information</a:t>
            </a:r>
          </a:p>
          <a:p>
            <a:pPr lvl="2" eaLnBrk="1" hangingPunct="1"/>
            <a:r>
              <a:rPr lang="en-AU" altLang="en-US" i="1">
                <a:ea typeface="MS PGothic" panose="020B0600070205080204" pitchFamily="34" charset="-128"/>
              </a:rPr>
              <a:t>Forcing companies to validate their internal financial control processes</a:t>
            </a:r>
            <a:endParaRPr lang="en-US" altLang="en-US" i="1">
              <a:ea typeface="MS PGothic" panose="020B0600070205080204" pitchFamily="34" charset="-128"/>
            </a:endParaRPr>
          </a:p>
        </p:txBody>
      </p:sp>
    </p:spTree>
  </p:cSld>
  <p:clrMapOvr>
    <a:masterClrMapping/>
  </p:clrMapOvr>
  <p:transition spd="med">
    <p:wipe dir="r"/>
  </p:transition>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1">
            <a:extLst>
              <a:ext uri="{FF2B5EF4-FFF2-40B4-BE49-F238E27FC236}">
                <a16:creationId xmlns:a16="http://schemas.microsoft.com/office/drawing/2014/main" id="{F0288EF1-FACF-2C4A-2B77-27929A50A8B3}"/>
              </a:ext>
            </a:extLst>
          </p:cNvPr>
          <p:cNvSpPr>
            <a:spLocks noGrp="1" noChangeArrowheads="1"/>
          </p:cNvSpPr>
          <p:nvPr>
            <p:ph type="title"/>
          </p:nvPr>
        </p:nvSpPr>
        <p:spPr/>
        <p:txBody>
          <a:bodyPr/>
          <a:lstStyle/>
          <a:p>
            <a:pPr eaLnBrk="1" hangingPunct="1"/>
            <a:r>
              <a:rPr lang="en-US" altLang="en-US" dirty="0">
                <a:ea typeface="ヒラギノ角ゴ Pro W3" pitchFamily="-65" charset="-128"/>
              </a:rPr>
              <a:t>Financial Reporting in Practice</a:t>
            </a:r>
          </a:p>
        </p:txBody>
      </p:sp>
      <p:sp>
        <p:nvSpPr>
          <p:cNvPr id="110595" name="Rectangle 22">
            <a:extLst>
              <a:ext uri="{FF2B5EF4-FFF2-40B4-BE49-F238E27FC236}">
                <a16:creationId xmlns:a16="http://schemas.microsoft.com/office/drawing/2014/main" id="{16AF62C7-9100-4B63-4477-D70FB5F4948B}"/>
              </a:ext>
            </a:extLst>
          </p:cNvPr>
          <p:cNvSpPr>
            <a:spLocks noGrp="1" noChangeArrowheads="1"/>
          </p:cNvSpPr>
          <p:nvPr>
            <p:ph idx="1"/>
          </p:nvPr>
        </p:nvSpPr>
        <p:spPr/>
        <p:txBody>
          <a:bodyPr/>
          <a:lstStyle/>
          <a:p>
            <a:pPr eaLnBrk="1" hangingPunct="1"/>
            <a:r>
              <a:rPr lang="en-AU" altLang="en-US">
                <a:ea typeface="ヒラギノ角ゴ Pro W3" pitchFamily="-65" charset="-128"/>
              </a:rPr>
              <a:t>Dodd-Frank Act</a:t>
            </a:r>
          </a:p>
          <a:p>
            <a:pPr lvl="1" eaLnBrk="1" hangingPunct="1"/>
            <a:r>
              <a:rPr lang="en-AU" altLang="en-US">
                <a:ea typeface="ヒラギノ角ゴ Pro W3" pitchFamily="-65" charset="-128"/>
              </a:rPr>
              <a:t>The Dodd-Frank Wall Street Reform and Consumer Protection Act was passed in 2010:</a:t>
            </a:r>
          </a:p>
          <a:p>
            <a:pPr lvl="2" eaLnBrk="1" hangingPunct="1"/>
            <a:r>
              <a:rPr lang="en-AU" altLang="en-US">
                <a:ea typeface="MS PGothic" panose="020B0600070205080204" pitchFamily="34" charset="-128"/>
              </a:rPr>
              <a:t>To mitigate compliance burden on small firms</a:t>
            </a:r>
          </a:p>
          <a:p>
            <a:pPr lvl="3" eaLnBrk="1" hangingPunct="1"/>
            <a:r>
              <a:rPr lang="en-AU" altLang="en-US" sz="1600">
                <a:ea typeface="MS PGothic" panose="020B0600070205080204" pitchFamily="34" charset="-128"/>
              </a:rPr>
              <a:t>Exempts firms with less than $75 million in publicly held shares from the SOX Section 404 requirements</a:t>
            </a:r>
          </a:p>
          <a:p>
            <a:pPr lvl="3" eaLnBrk="1" hangingPunct="1"/>
            <a:r>
              <a:rPr lang="en-AU" altLang="en-US" sz="1600">
                <a:ea typeface="MS PGothic" panose="020B0600070205080204" pitchFamily="34" charset="-128"/>
              </a:rPr>
              <a:t>Requires SEC to study how it might reduce cost for medium-sized firms with public float of less than $250 million</a:t>
            </a:r>
          </a:p>
          <a:p>
            <a:pPr lvl="2" eaLnBrk="1" hangingPunct="1"/>
            <a:r>
              <a:rPr lang="en-AU" altLang="en-US">
                <a:ea typeface="MS PGothic" panose="020B0600070205080204" pitchFamily="34" charset="-128"/>
              </a:rPr>
              <a:t>Broadened the whistle-blower provisions of SOX</a:t>
            </a:r>
            <a:endParaRPr lang="en-US" altLang="en-US">
              <a:ea typeface="MS PGothic" panose="020B0600070205080204" pitchFamily="34" charset="-128"/>
            </a:endParaRPr>
          </a:p>
        </p:txBody>
      </p:sp>
    </p:spTree>
  </p:cSld>
  <p:clrMapOvr>
    <a:masterClrMapping/>
  </p:clrMapOvr>
  <p:transitio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4">
            <a:extLst>
              <a:ext uri="{FF2B5EF4-FFF2-40B4-BE49-F238E27FC236}">
                <a16:creationId xmlns:a16="http://schemas.microsoft.com/office/drawing/2014/main" id="{CECE8FDD-E2A7-C800-73C5-D1F2B72237E3}"/>
              </a:ext>
            </a:extLst>
          </p:cNvPr>
          <p:cNvSpPr>
            <a:spLocks noGrp="1" noChangeArrowheads="1"/>
          </p:cNvSpPr>
          <p:nvPr>
            <p:ph type="title"/>
          </p:nvPr>
        </p:nvSpPr>
        <p:spPr/>
        <p:txBody>
          <a:bodyPr/>
          <a:lstStyle/>
          <a:p>
            <a:pPr eaLnBrk="1" hangingPunct="1"/>
            <a:r>
              <a:rPr lang="en-US" altLang="en-US" dirty="0">
                <a:ea typeface="ヒラギノ角ゴ Pro W3" pitchFamily="-65" charset="-128"/>
              </a:rPr>
              <a:t>The Balance Sheet</a:t>
            </a:r>
          </a:p>
        </p:txBody>
      </p:sp>
      <p:sp>
        <p:nvSpPr>
          <p:cNvPr id="29699" name="Rectangle 15">
            <a:extLst>
              <a:ext uri="{FF2B5EF4-FFF2-40B4-BE49-F238E27FC236}">
                <a16:creationId xmlns:a16="http://schemas.microsoft.com/office/drawing/2014/main" id="{C2EF3A6E-53BE-2F8B-6360-78AA634A5858}"/>
              </a:ext>
            </a:extLst>
          </p:cNvPr>
          <p:cNvSpPr>
            <a:spLocks noGrp="1" noChangeArrowheads="1"/>
          </p:cNvSpPr>
          <p:nvPr>
            <p:ph idx="1"/>
          </p:nvPr>
        </p:nvSpPr>
        <p:spPr/>
        <p:txBody>
          <a:bodyPr/>
          <a:lstStyle/>
          <a:p>
            <a:pPr eaLnBrk="1" hangingPunct="1"/>
            <a:r>
              <a:rPr lang="en-US" altLang="en-US">
                <a:ea typeface="ヒラギノ角ゴ Pro W3" pitchFamily="-65" charset="-128"/>
              </a:rPr>
              <a:t>The Balance Sheet Identity</a:t>
            </a:r>
          </a:p>
          <a:p>
            <a:pPr lvl="1" eaLnBrk="1" hangingPunct="1"/>
            <a:r>
              <a:rPr lang="en-US" altLang="en-US">
                <a:ea typeface="ヒラギノ角ゴ Pro W3" pitchFamily="-65" charset="-128"/>
              </a:rPr>
              <a:t>The two sides of the balance sheet must balance</a:t>
            </a:r>
          </a:p>
        </p:txBody>
      </p:sp>
      <p:pic>
        <p:nvPicPr>
          <p:cNvPr id="29700" name="Picture 5" descr="eq02_01.gif">
            <a:extLst>
              <a:ext uri="{FF2B5EF4-FFF2-40B4-BE49-F238E27FC236}">
                <a16:creationId xmlns:a16="http://schemas.microsoft.com/office/drawing/2014/main" id="{6405F745-CF27-0418-7385-7C085F4A8D4E}"/>
              </a:ext>
            </a:extLst>
          </p:cNvPr>
          <p:cNvPicPr>
            <a:picLocks noChangeAspect="1"/>
          </p:cNvPicPr>
          <p:nvPr/>
        </p:nvPicPr>
        <p:blipFill>
          <a:blip r:embed="rId3">
            <a:extLst>
              <a:ext uri="{28A0092B-C50C-407E-A947-70E740481C1C}">
                <a14:useLocalDpi xmlns:a14="http://schemas.microsoft.com/office/drawing/2010/main" val="0"/>
              </a:ext>
            </a:extLst>
          </a:blip>
          <a:srcRect r="9573"/>
          <a:stretch>
            <a:fillRect/>
          </a:stretch>
        </p:blipFill>
        <p:spPr bwMode="auto">
          <a:xfrm>
            <a:off x="762000" y="3752850"/>
            <a:ext cx="7234238" cy="722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1">
            <a:extLst>
              <a:ext uri="{FF2B5EF4-FFF2-40B4-BE49-F238E27FC236}">
                <a16:creationId xmlns:a16="http://schemas.microsoft.com/office/drawing/2014/main" id="{BCA948E0-639F-4A7E-1906-E32E6E737FD4}"/>
              </a:ext>
            </a:extLst>
          </p:cNvPr>
          <p:cNvSpPr>
            <a:spLocks noGrp="1" noChangeArrowheads="1"/>
          </p:cNvSpPr>
          <p:nvPr>
            <p:ph type="title"/>
          </p:nvPr>
        </p:nvSpPr>
        <p:spPr/>
        <p:txBody>
          <a:bodyPr/>
          <a:lstStyle/>
          <a:p>
            <a:pPr eaLnBrk="1" hangingPunct="1"/>
            <a:r>
              <a:rPr lang="en-US" altLang="en-US" dirty="0">
                <a:ea typeface="ヒラギノ角ゴ Pro W3" pitchFamily="-65" charset="-128"/>
              </a:rPr>
              <a:t>The Balance Sheet</a:t>
            </a:r>
          </a:p>
        </p:txBody>
      </p:sp>
      <p:sp>
        <p:nvSpPr>
          <p:cNvPr id="37891" name="Rectangle 12">
            <a:extLst>
              <a:ext uri="{FF2B5EF4-FFF2-40B4-BE49-F238E27FC236}">
                <a16:creationId xmlns:a16="http://schemas.microsoft.com/office/drawing/2014/main" id="{1B59754A-B0D5-50FC-CA6C-EA0FF670376A}"/>
              </a:ext>
            </a:extLst>
          </p:cNvPr>
          <p:cNvSpPr>
            <a:spLocks noGrp="1" noChangeArrowheads="1"/>
          </p:cNvSpPr>
          <p:nvPr>
            <p:ph idx="1"/>
          </p:nvPr>
        </p:nvSpPr>
        <p:spPr/>
        <p:txBody>
          <a:bodyPr rtlCol="0">
            <a:normAutofit fontScale="92500" lnSpcReduction="10000"/>
          </a:bodyPr>
          <a:lstStyle/>
          <a:p>
            <a:pPr eaLnBrk="1" fontAlgn="auto" hangingPunct="1">
              <a:lnSpc>
                <a:spcPct val="90000"/>
              </a:lnSpc>
              <a:spcBef>
                <a:spcPct val="30000"/>
              </a:spcBef>
              <a:spcAft>
                <a:spcPts val="0"/>
              </a:spcAft>
              <a:defRPr/>
            </a:pPr>
            <a:r>
              <a:rPr lang="en-US">
                <a:ea typeface="ヒラギノ角ゴ Pro W3" pitchFamily="-65" charset="-128"/>
              </a:rPr>
              <a:t>Current Assets</a:t>
            </a:r>
          </a:p>
          <a:p>
            <a:pPr lvl="1" eaLnBrk="1" fontAlgn="auto" hangingPunct="1">
              <a:lnSpc>
                <a:spcPct val="90000"/>
              </a:lnSpc>
              <a:spcBef>
                <a:spcPct val="30000"/>
              </a:spcBef>
              <a:spcAft>
                <a:spcPts val="0"/>
              </a:spcAft>
              <a:defRPr/>
            </a:pPr>
            <a:r>
              <a:rPr lang="en-US">
                <a:ea typeface="ヒラギノ角ゴ Pro W3" pitchFamily="-65" charset="-128"/>
              </a:rPr>
              <a:t>Cash and other marketable securities</a:t>
            </a:r>
          </a:p>
          <a:p>
            <a:pPr lvl="2" eaLnBrk="1" fontAlgn="auto" hangingPunct="1">
              <a:lnSpc>
                <a:spcPct val="90000"/>
              </a:lnSpc>
              <a:spcBef>
                <a:spcPct val="30000"/>
              </a:spcBef>
              <a:spcAft>
                <a:spcPts val="0"/>
              </a:spcAft>
              <a:defRPr/>
            </a:pPr>
            <a:r>
              <a:rPr lang="en-US">
                <a:ea typeface="ＭＳ Ｐゴシック" pitchFamily="-65" charset="-128"/>
              </a:rPr>
              <a:t>Short-term, low-risk investments</a:t>
            </a:r>
          </a:p>
          <a:p>
            <a:pPr lvl="2" eaLnBrk="1" fontAlgn="auto" hangingPunct="1">
              <a:lnSpc>
                <a:spcPct val="90000"/>
              </a:lnSpc>
              <a:spcBef>
                <a:spcPct val="30000"/>
              </a:spcBef>
              <a:spcAft>
                <a:spcPts val="0"/>
              </a:spcAft>
              <a:defRPr/>
            </a:pPr>
            <a:r>
              <a:rPr lang="en-US">
                <a:ea typeface="ＭＳ Ｐゴシック" pitchFamily="-65" charset="-128"/>
              </a:rPr>
              <a:t>Easily sold and converted to cash</a:t>
            </a:r>
          </a:p>
          <a:p>
            <a:pPr lvl="1" eaLnBrk="1" fontAlgn="auto" hangingPunct="1">
              <a:lnSpc>
                <a:spcPct val="90000"/>
              </a:lnSpc>
              <a:spcBef>
                <a:spcPct val="30000"/>
              </a:spcBef>
              <a:spcAft>
                <a:spcPts val="0"/>
              </a:spcAft>
              <a:defRPr/>
            </a:pPr>
            <a:r>
              <a:rPr lang="en-US">
                <a:ea typeface="ヒラギノ角ゴ Pro W3" pitchFamily="-65" charset="-128"/>
              </a:rPr>
              <a:t>Accounts receivable</a:t>
            </a:r>
          </a:p>
          <a:p>
            <a:pPr lvl="2" eaLnBrk="1" fontAlgn="auto" hangingPunct="1">
              <a:lnSpc>
                <a:spcPct val="90000"/>
              </a:lnSpc>
              <a:spcBef>
                <a:spcPct val="30000"/>
              </a:spcBef>
              <a:spcAft>
                <a:spcPts val="0"/>
              </a:spcAft>
              <a:defRPr/>
            </a:pPr>
            <a:r>
              <a:rPr lang="en-US">
                <a:ea typeface="ＭＳ Ｐゴシック" pitchFamily="-65" charset="-128"/>
              </a:rPr>
              <a:t>Amounts owed to the firm by customers who have purchased on credit</a:t>
            </a:r>
          </a:p>
          <a:p>
            <a:pPr lvl="1" eaLnBrk="1" fontAlgn="auto" hangingPunct="1">
              <a:lnSpc>
                <a:spcPct val="90000"/>
              </a:lnSpc>
              <a:spcBef>
                <a:spcPct val="30000"/>
              </a:spcBef>
              <a:spcAft>
                <a:spcPts val="0"/>
              </a:spcAft>
              <a:defRPr/>
            </a:pPr>
            <a:r>
              <a:rPr lang="en-US">
                <a:ea typeface="ヒラギノ角ゴ Pro W3" pitchFamily="-65" charset="-128"/>
              </a:rPr>
              <a:t>Inventories</a:t>
            </a:r>
          </a:p>
          <a:p>
            <a:pPr lvl="2" eaLnBrk="1" fontAlgn="auto" hangingPunct="1">
              <a:lnSpc>
                <a:spcPct val="90000"/>
              </a:lnSpc>
              <a:spcBef>
                <a:spcPct val="30000"/>
              </a:spcBef>
              <a:spcAft>
                <a:spcPts val="0"/>
              </a:spcAft>
              <a:defRPr/>
            </a:pPr>
            <a:r>
              <a:rPr lang="en-US">
                <a:ea typeface="ＭＳ Ｐゴシック" pitchFamily="-65" charset="-128"/>
              </a:rPr>
              <a:t>Raw materials, work-in-progress and finished goods;</a:t>
            </a:r>
          </a:p>
          <a:p>
            <a:pPr lvl="1" eaLnBrk="1" fontAlgn="auto" hangingPunct="1">
              <a:lnSpc>
                <a:spcPct val="90000"/>
              </a:lnSpc>
              <a:spcBef>
                <a:spcPct val="30000"/>
              </a:spcBef>
              <a:spcAft>
                <a:spcPts val="0"/>
              </a:spcAft>
              <a:defRPr/>
            </a:pPr>
            <a:r>
              <a:rPr lang="en-US">
                <a:ea typeface="ヒラギノ角ゴ Pro W3" pitchFamily="-65" charset="-128"/>
              </a:rPr>
              <a:t>Other current assets</a:t>
            </a:r>
          </a:p>
          <a:p>
            <a:pPr lvl="2" eaLnBrk="1" fontAlgn="auto" hangingPunct="1">
              <a:lnSpc>
                <a:spcPct val="90000"/>
              </a:lnSpc>
              <a:spcBef>
                <a:spcPct val="30000"/>
              </a:spcBef>
              <a:spcAft>
                <a:spcPts val="0"/>
              </a:spcAft>
              <a:defRPr/>
            </a:pPr>
            <a:r>
              <a:rPr lang="en-US">
                <a:ea typeface="ＭＳ Ｐゴシック" pitchFamily="-65" charset="-128"/>
              </a:rPr>
              <a:t>Includes items such as prepaid expenses</a:t>
            </a:r>
          </a:p>
        </p:txBody>
      </p:sp>
    </p:spTree>
  </p:cSld>
  <p:clrMapOvr>
    <a:masterClrMapping/>
  </p:clrMapOvr>
  <p:transitio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5">
            <a:extLst>
              <a:ext uri="{FF2B5EF4-FFF2-40B4-BE49-F238E27FC236}">
                <a16:creationId xmlns:a16="http://schemas.microsoft.com/office/drawing/2014/main" id="{0B3721BF-CFBF-0074-9719-9B99498DA92F}"/>
              </a:ext>
            </a:extLst>
          </p:cNvPr>
          <p:cNvSpPr>
            <a:spLocks noGrp="1" noChangeArrowheads="1"/>
          </p:cNvSpPr>
          <p:nvPr>
            <p:ph type="title"/>
          </p:nvPr>
        </p:nvSpPr>
        <p:spPr/>
        <p:txBody>
          <a:bodyPr/>
          <a:lstStyle/>
          <a:p>
            <a:pPr eaLnBrk="1" hangingPunct="1"/>
            <a:r>
              <a:rPr lang="en-US" altLang="en-US" dirty="0">
                <a:ea typeface="ヒラギノ角ゴ Pro W3" pitchFamily="-65" charset="-128"/>
              </a:rPr>
              <a:t>The Balance Sheet</a:t>
            </a:r>
          </a:p>
        </p:txBody>
      </p:sp>
      <p:sp>
        <p:nvSpPr>
          <p:cNvPr id="31747" name="Rectangle 16">
            <a:extLst>
              <a:ext uri="{FF2B5EF4-FFF2-40B4-BE49-F238E27FC236}">
                <a16:creationId xmlns:a16="http://schemas.microsoft.com/office/drawing/2014/main" id="{99C21170-1A75-376C-EA95-B14724065BC6}"/>
              </a:ext>
            </a:extLst>
          </p:cNvPr>
          <p:cNvSpPr>
            <a:spLocks noGrp="1" noChangeArrowheads="1"/>
          </p:cNvSpPr>
          <p:nvPr>
            <p:ph idx="1"/>
          </p:nvPr>
        </p:nvSpPr>
        <p:spPr/>
        <p:txBody>
          <a:bodyPr/>
          <a:lstStyle/>
          <a:p>
            <a:pPr eaLnBrk="1" hangingPunct="1"/>
            <a:r>
              <a:rPr lang="en-US" altLang="en-US">
                <a:ea typeface="ヒラギノ角ゴ Pro W3" pitchFamily="-65" charset="-128"/>
              </a:rPr>
              <a:t>Long-Term Assets</a:t>
            </a:r>
          </a:p>
          <a:p>
            <a:pPr lvl="1" eaLnBrk="1" hangingPunct="1"/>
            <a:r>
              <a:rPr lang="en-US" altLang="en-US">
                <a:ea typeface="ヒラギノ角ゴ Pro W3" pitchFamily="-65" charset="-128"/>
              </a:rPr>
              <a:t>Assets that produce benefits for more than one year</a:t>
            </a:r>
          </a:p>
          <a:p>
            <a:pPr lvl="1" eaLnBrk="1" hangingPunct="1"/>
            <a:r>
              <a:rPr lang="en-US" altLang="en-US">
                <a:ea typeface="ヒラギノ角ゴ Pro W3" pitchFamily="-65" charset="-128"/>
              </a:rPr>
              <a:t>Reduced through a yearly deduction called </a:t>
            </a:r>
            <a:r>
              <a:rPr lang="en-US" altLang="en-US" b="1">
                <a:ea typeface="ヒラギノ角ゴ Pro W3" pitchFamily="-65" charset="-128"/>
              </a:rPr>
              <a:t>depreciation</a:t>
            </a:r>
            <a:r>
              <a:rPr lang="en-US" altLang="en-US" b="1">
                <a:solidFill>
                  <a:srgbClr val="00646D"/>
                </a:solidFill>
                <a:ea typeface="ヒラギノ角ゴ Pro W3" pitchFamily="-65" charset="-128"/>
              </a:rPr>
              <a:t> </a:t>
            </a:r>
            <a:r>
              <a:rPr lang="en-US" altLang="en-US">
                <a:ea typeface="ヒラギノ角ゴ Pro W3" pitchFamily="-65" charset="-128"/>
              </a:rPr>
              <a:t>according to a schedule that depends on an asset’s life</a:t>
            </a:r>
          </a:p>
          <a:p>
            <a:pPr lvl="2" eaLnBrk="1" hangingPunct="1"/>
            <a:r>
              <a:rPr lang="en-US" altLang="en-US">
                <a:ea typeface="MS PGothic" panose="020B0600070205080204" pitchFamily="34" charset="-128"/>
              </a:rPr>
              <a:t>Depreciation is not an actual cash expense, but a way of recognizing that fixed assets wear out and become less valuable as they get older</a:t>
            </a:r>
          </a:p>
          <a:p>
            <a:pPr lvl="1" eaLnBrk="1" hangingPunct="1"/>
            <a:endParaRPr lang="en-US" altLang="en-US">
              <a:ea typeface="ヒラギノ角ゴ Pro W3" pitchFamily="-65" charset="-128"/>
            </a:endParaRPr>
          </a:p>
        </p:txBody>
      </p:sp>
    </p:spTree>
  </p:cSld>
  <p:clrMapOvr>
    <a:masterClrMapping/>
  </p:clrMapOvr>
  <p:transitio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5">
            <a:extLst>
              <a:ext uri="{FF2B5EF4-FFF2-40B4-BE49-F238E27FC236}">
                <a16:creationId xmlns:a16="http://schemas.microsoft.com/office/drawing/2014/main" id="{59DBEC6E-5669-41E8-7A8C-31BF01C8AE1F}"/>
              </a:ext>
            </a:extLst>
          </p:cNvPr>
          <p:cNvSpPr>
            <a:spLocks noGrp="1" noChangeArrowheads="1"/>
          </p:cNvSpPr>
          <p:nvPr>
            <p:ph type="title"/>
          </p:nvPr>
        </p:nvSpPr>
        <p:spPr/>
        <p:txBody>
          <a:bodyPr/>
          <a:lstStyle/>
          <a:p>
            <a:pPr eaLnBrk="1" hangingPunct="1"/>
            <a:r>
              <a:rPr lang="en-US" altLang="en-US" dirty="0">
                <a:ea typeface="ヒラギノ角ゴ Pro W3" pitchFamily="-65" charset="-128"/>
              </a:rPr>
              <a:t>The Balance Sheet</a:t>
            </a:r>
          </a:p>
        </p:txBody>
      </p:sp>
      <p:sp>
        <p:nvSpPr>
          <p:cNvPr id="32771" name="Rectangle 16">
            <a:extLst>
              <a:ext uri="{FF2B5EF4-FFF2-40B4-BE49-F238E27FC236}">
                <a16:creationId xmlns:a16="http://schemas.microsoft.com/office/drawing/2014/main" id="{6EDF7529-09B5-1911-C4E8-D3300297CA69}"/>
              </a:ext>
            </a:extLst>
          </p:cNvPr>
          <p:cNvSpPr>
            <a:spLocks noGrp="1" noChangeArrowheads="1"/>
          </p:cNvSpPr>
          <p:nvPr>
            <p:ph idx="1"/>
          </p:nvPr>
        </p:nvSpPr>
        <p:spPr/>
        <p:txBody>
          <a:bodyPr/>
          <a:lstStyle/>
          <a:p>
            <a:pPr eaLnBrk="1" hangingPunct="1">
              <a:lnSpc>
                <a:spcPct val="90000"/>
              </a:lnSpc>
            </a:pPr>
            <a:r>
              <a:rPr lang="en-US" altLang="en-US">
                <a:ea typeface="ヒラギノ角ゴ Pro W3" pitchFamily="-65" charset="-128"/>
              </a:rPr>
              <a:t>Long-Term Assets</a:t>
            </a:r>
          </a:p>
          <a:p>
            <a:pPr lvl="1" eaLnBrk="1" hangingPunct="1">
              <a:lnSpc>
                <a:spcPct val="90000"/>
              </a:lnSpc>
            </a:pPr>
            <a:r>
              <a:rPr lang="en-US" altLang="en-US">
                <a:ea typeface="ヒラギノ角ゴ Pro W3" pitchFamily="-65" charset="-128"/>
              </a:rPr>
              <a:t>The book value of an asset is its acquisition cost less its accumulated depreciation</a:t>
            </a:r>
          </a:p>
          <a:p>
            <a:pPr lvl="1" eaLnBrk="1" hangingPunct="1">
              <a:lnSpc>
                <a:spcPct val="90000"/>
              </a:lnSpc>
            </a:pPr>
            <a:r>
              <a:rPr lang="en-US" altLang="en-US">
                <a:ea typeface="ヒラギノ角ゴ Pro W3" pitchFamily="-65" charset="-128"/>
              </a:rPr>
              <a:t>Other long-term assets can include such items as property not used in business operations, start-up costs in connection with a new business, trademarks and patents, and property held for sale</a:t>
            </a:r>
          </a:p>
        </p:txBody>
      </p:sp>
    </p:spTree>
  </p:cSld>
  <p:clrMapOvr>
    <a:masterClrMapping/>
  </p:clrMapOvr>
  <p:transition spd="med">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3">
            <a:extLst>
              <a:ext uri="{FF2B5EF4-FFF2-40B4-BE49-F238E27FC236}">
                <a16:creationId xmlns:a16="http://schemas.microsoft.com/office/drawing/2014/main" id="{1EEC6B69-79D8-B140-F5F9-47545E33E751}"/>
              </a:ext>
            </a:extLst>
          </p:cNvPr>
          <p:cNvSpPr>
            <a:spLocks noGrp="1" noChangeArrowheads="1"/>
          </p:cNvSpPr>
          <p:nvPr>
            <p:ph type="title"/>
          </p:nvPr>
        </p:nvSpPr>
        <p:spPr/>
        <p:txBody>
          <a:bodyPr/>
          <a:lstStyle/>
          <a:p>
            <a:pPr eaLnBrk="1" hangingPunct="1"/>
            <a:r>
              <a:rPr lang="en-US" altLang="en-US" dirty="0">
                <a:ea typeface="ヒラギノ角ゴ Pro W3" pitchFamily="-65" charset="-128"/>
              </a:rPr>
              <a:t>The Balance Sheet</a:t>
            </a:r>
          </a:p>
        </p:txBody>
      </p:sp>
      <p:sp>
        <p:nvSpPr>
          <p:cNvPr id="33795" name="Rectangle 14">
            <a:extLst>
              <a:ext uri="{FF2B5EF4-FFF2-40B4-BE49-F238E27FC236}">
                <a16:creationId xmlns:a16="http://schemas.microsoft.com/office/drawing/2014/main" id="{16F01DBB-3BA5-188D-6CA8-71FA6166CEB8}"/>
              </a:ext>
            </a:extLst>
          </p:cNvPr>
          <p:cNvSpPr>
            <a:spLocks noGrp="1" noChangeArrowheads="1"/>
          </p:cNvSpPr>
          <p:nvPr>
            <p:ph idx="1"/>
          </p:nvPr>
        </p:nvSpPr>
        <p:spPr/>
        <p:txBody>
          <a:bodyPr/>
          <a:lstStyle/>
          <a:p>
            <a:pPr eaLnBrk="1" hangingPunct="1"/>
            <a:r>
              <a:rPr lang="en-US" altLang="en-US">
                <a:ea typeface="ヒラギノ角ゴ Pro W3" pitchFamily="-65" charset="-128"/>
              </a:rPr>
              <a:t>Liabilities</a:t>
            </a:r>
          </a:p>
          <a:p>
            <a:pPr lvl="1" eaLnBrk="1" hangingPunct="1"/>
            <a:r>
              <a:rPr lang="en-US" altLang="en-US">
                <a:ea typeface="ヒラギノ角ゴ Pro W3" pitchFamily="-65" charset="-128"/>
              </a:rPr>
              <a:t>Current Liabilities</a:t>
            </a:r>
          </a:p>
          <a:p>
            <a:pPr lvl="2" eaLnBrk="1" hangingPunct="1"/>
            <a:r>
              <a:rPr lang="en-US" altLang="en-US">
                <a:ea typeface="MS PGothic" panose="020B0600070205080204" pitchFamily="34" charset="-128"/>
              </a:rPr>
              <a:t>Accounts payable</a:t>
            </a:r>
          </a:p>
          <a:p>
            <a:pPr lvl="3" eaLnBrk="1" hangingPunct="1"/>
            <a:r>
              <a:rPr lang="en-US" altLang="en-US">
                <a:ea typeface="MS PGothic" panose="020B0600070205080204" pitchFamily="34" charset="-128"/>
              </a:rPr>
              <a:t>The amounts owed to suppliers purchases made on credit</a:t>
            </a:r>
          </a:p>
          <a:p>
            <a:pPr lvl="2" eaLnBrk="1" hangingPunct="1"/>
            <a:r>
              <a:rPr lang="en-US" altLang="en-US">
                <a:ea typeface="MS PGothic" panose="020B0600070205080204" pitchFamily="34" charset="-128"/>
              </a:rPr>
              <a:t>Notes payable and short-term debt</a:t>
            </a:r>
          </a:p>
          <a:p>
            <a:pPr lvl="3" eaLnBrk="1" hangingPunct="1"/>
            <a:r>
              <a:rPr lang="en-US" altLang="en-US">
                <a:ea typeface="MS PGothic" panose="020B0600070205080204" pitchFamily="34" charset="-128"/>
              </a:rPr>
              <a:t>Loans that must be repaid in the next year</a:t>
            </a:r>
          </a:p>
          <a:p>
            <a:pPr lvl="3" eaLnBrk="1" hangingPunct="1"/>
            <a:r>
              <a:rPr lang="en-US" altLang="en-US">
                <a:ea typeface="MS PGothic" panose="020B0600070205080204" pitchFamily="34" charset="-128"/>
              </a:rPr>
              <a:t>Repayment of long-term debt that will occur within the next year</a:t>
            </a:r>
          </a:p>
          <a:p>
            <a:pPr lvl="2" eaLnBrk="1" hangingPunct="1"/>
            <a:r>
              <a:rPr lang="en-US" altLang="en-US">
                <a:ea typeface="MS PGothic" panose="020B0600070205080204" pitchFamily="34" charset="-128"/>
              </a:rPr>
              <a:t>Accrual items </a:t>
            </a:r>
          </a:p>
          <a:p>
            <a:pPr lvl="3" eaLnBrk="1" hangingPunct="1"/>
            <a:r>
              <a:rPr lang="en-US" altLang="en-US">
                <a:ea typeface="MS PGothic" panose="020B0600070205080204" pitchFamily="34" charset="-128"/>
              </a:rPr>
              <a:t>Items such as salary or taxes that are owed but have not yet been paid, and deferred or unearned revenue </a:t>
            </a:r>
          </a:p>
        </p:txBody>
      </p:sp>
    </p:spTree>
  </p:cSld>
  <p:clrMapOvr>
    <a:masterClrMapping/>
  </p:clrMapOvr>
  <p:transition spd="med">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1">
            <a:extLst>
              <a:ext uri="{FF2B5EF4-FFF2-40B4-BE49-F238E27FC236}">
                <a16:creationId xmlns:a16="http://schemas.microsoft.com/office/drawing/2014/main" id="{CC3F04F3-B7D0-D84E-992B-AD32B6394D56}"/>
              </a:ext>
            </a:extLst>
          </p:cNvPr>
          <p:cNvSpPr>
            <a:spLocks noGrp="1" noChangeArrowheads="1"/>
          </p:cNvSpPr>
          <p:nvPr>
            <p:ph type="title"/>
          </p:nvPr>
        </p:nvSpPr>
        <p:spPr/>
        <p:txBody>
          <a:bodyPr/>
          <a:lstStyle/>
          <a:p>
            <a:pPr eaLnBrk="1" hangingPunct="1"/>
            <a:r>
              <a:rPr lang="en-US" altLang="en-US" dirty="0">
                <a:ea typeface="ヒラギノ角ゴ Pro W3" pitchFamily="-65" charset="-128"/>
              </a:rPr>
              <a:t>The Balance Sheet</a:t>
            </a:r>
          </a:p>
        </p:txBody>
      </p:sp>
      <p:sp>
        <p:nvSpPr>
          <p:cNvPr id="34819" name="Rectangle 22">
            <a:extLst>
              <a:ext uri="{FF2B5EF4-FFF2-40B4-BE49-F238E27FC236}">
                <a16:creationId xmlns:a16="http://schemas.microsoft.com/office/drawing/2014/main" id="{369FB126-C34F-AA2A-92F4-5F50B728FF0B}"/>
              </a:ext>
            </a:extLst>
          </p:cNvPr>
          <p:cNvSpPr>
            <a:spLocks noGrp="1" noChangeArrowheads="1"/>
          </p:cNvSpPr>
          <p:nvPr>
            <p:ph idx="1"/>
          </p:nvPr>
        </p:nvSpPr>
        <p:spPr/>
        <p:txBody>
          <a:bodyPr/>
          <a:lstStyle/>
          <a:p>
            <a:pPr eaLnBrk="1" hangingPunct="1"/>
            <a:r>
              <a:rPr lang="en-US" altLang="en-US">
                <a:ea typeface="ヒラギノ角ゴ Pro W3" pitchFamily="-65" charset="-128"/>
              </a:rPr>
              <a:t>Liabilities</a:t>
            </a:r>
          </a:p>
          <a:p>
            <a:pPr lvl="1" eaLnBrk="1" hangingPunct="1"/>
            <a:r>
              <a:rPr lang="en-US" altLang="en-US">
                <a:ea typeface="ヒラギノ角ゴ Pro W3" pitchFamily="-65" charset="-128"/>
              </a:rPr>
              <a:t>Net working capital</a:t>
            </a:r>
          </a:p>
          <a:p>
            <a:pPr lvl="2" eaLnBrk="1" hangingPunct="1"/>
            <a:r>
              <a:rPr lang="en-US" altLang="en-US">
                <a:ea typeface="MS PGothic" panose="020B0600070205080204" pitchFamily="34" charset="-128"/>
              </a:rPr>
              <a:t>The capital available in the short term to run the business:</a:t>
            </a:r>
          </a:p>
        </p:txBody>
      </p:sp>
      <p:pic>
        <p:nvPicPr>
          <p:cNvPr id="34820" name="Picture 4" descr="eq02_02.gif">
            <a:extLst>
              <a:ext uri="{FF2B5EF4-FFF2-40B4-BE49-F238E27FC236}">
                <a16:creationId xmlns:a16="http://schemas.microsoft.com/office/drawing/2014/main" id="{0DD0BB45-E790-1AAB-75BB-03FCF8DC2BCB}"/>
              </a:ext>
            </a:extLst>
          </p:cNvPr>
          <p:cNvPicPr>
            <a:picLocks noChangeAspect="1"/>
          </p:cNvPicPr>
          <p:nvPr/>
        </p:nvPicPr>
        <p:blipFill>
          <a:blip r:embed="rId3">
            <a:extLst>
              <a:ext uri="{28A0092B-C50C-407E-A947-70E740481C1C}">
                <a14:useLocalDpi xmlns:a14="http://schemas.microsoft.com/office/drawing/2010/main" val="0"/>
              </a:ext>
            </a:extLst>
          </a:blip>
          <a:srcRect r="8511"/>
          <a:stretch>
            <a:fillRect/>
          </a:stretch>
        </p:blipFill>
        <p:spPr bwMode="auto">
          <a:xfrm>
            <a:off x="879475" y="3927475"/>
            <a:ext cx="7807325" cy="26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1">
            <a:extLst>
              <a:ext uri="{FF2B5EF4-FFF2-40B4-BE49-F238E27FC236}">
                <a16:creationId xmlns:a16="http://schemas.microsoft.com/office/drawing/2014/main" id="{B50B6D28-C7AF-A1EB-386A-91CF024D1C9C}"/>
              </a:ext>
            </a:extLst>
          </p:cNvPr>
          <p:cNvSpPr>
            <a:spLocks noGrp="1" noChangeArrowheads="1"/>
          </p:cNvSpPr>
          <p:nvPr>
            <p:ph type="title"/>
          </p:nvPr>
        </p:nvSpPr>
        <p:spPr/>
        <p:txBody>
          <a:bodyPr/>
          <a:lstStyle/>
          <a:p>
            <a:pPr eaLnBrk="1" hangingPunct="1"/>
            <a:r>
              <a:rPr lang="en-US" altLang="en-US" dirty="0">
                <a:ea typeface="ヒラギノ角ゴ Pro W3" pitchFamily="-65" charset="-128"/>
              </a:rPr>
              <a:t>The Balance Sheet</a:t>
            </a:r>
          </a:p>
        </p:txBody>
      </p:sp>
      <p:sp>
        <p:nvSpPr>
          <p:cNvPr id="35843" name="Rectangle 12">
            <a:extLst>
              <a:ext uri="{FF2B5EF4-FFF2-40B4-BE49-F238E27FC236}">
                <a16:creationId xmlns:a16="http://schemas.microsoft.com/office/drawing/2014/main" id="{24DCDDB5-AF9B-1BC2-6E89-9265A6D765FA}"/>
              </a:ext>
            </a:extLst>
          </p:cNvPr>
          <p:cNvSpPr>
            <a:spLocks noGrp="1" noChangeArrowheads="1"/>
          </p:cNvSpPr>
          <p:nvPr>
            <p:ph idx="1"/>
          </p:nvPr>
        </p:nvSpPr>
        <p:spPr/>
        <p:txBody>
          <a:bodyPr/>
          <a:lstStyle/>
          <a:p>
            <a:pPr eaLnBrk="1" hangingPunct="1"/>
            <a:r>
              <a:rPr lang="en-US" altLang="en-US">
                <a:ea typeface="ヒラギノ角ゴ Pro W3" pitchFamily="-65" charset="-128"/>
              </a:rPr>
              <a:t>Liabilities</a:t>
            </a:r>
          </a:p>
          <a:p>
            <a:pPr lvl="1" eaLnBrk="1" hangingPunct="1"/>
            <a:r>
              <a:rPr lang="en-US" altLang="en-US">
                <a:ea typeface="ヒラギノ角ゴ Pro W3" pitchFamily="-65" charset="-128"/>
              </a:rPr>
              <a:t>Long-Term Liabilities </a:t>
            </a:r>
          </a:p>
          <a:p>
            <a:pPr lvl="2" eaLnBrk="1" hangingPunct="1"/>
            <a:r>
              <a:rPr lang="en-US" altLang="en-US">
                <a:ea typeface="MS PGothic" panose="020B0600070205080204" pitchFamily="34" charset="-128"/>
              </a:rPr>
              <a:t>Long-term debt</a:t>
            </a:r>
          </a:p>
          <a:p>
            <a:pPr lvl="3" eaLnBrk="1" hangingPunct="1"/>
            <a:r>
              <a:rPr lang="en-US" altLang="en-US">
                <a:ea typeface="MS PGothic" panose="020B0600070205080204" pitchFamily="34" charset="-128"/>
              </a:rPr>
              <a:t>A loan or debt obligation maturing in more than a year</a:t>
            </a:r>
          </a:p>
          <a:p>
            <a:pPr eaLnBrk="1" hangingPunct="1"/>
            <a:endParaRPr lang="en-US" altLang="en-US">
              <a:ea typeface="ヒラギノ角ゴ Pro W3" pitchFamily="-65" charset="-128"/>
            </a:endParaRPr>
          </a:p>
        </p:txBody>
      </p:sp>
    </p:spTree>
  </p:cSld>
  <p:clrMapOvr>
    <a:masterClrMapping/>
  </p:clrMapOvr>
  <p:transition spd="med">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1">
            <a:extLst>
              <a:ext uri="{FF2B5EF4-FFF2-40B4-BE49-F238E27FC236}">
                <a16:creationId xmlns:a16="http://schemas.microsoft.com/office/drawing/2014/main" id="{A552B220-D89C-F019-4CCA-0BC292A7CC3B}"/>
              </a:ext>
            </a:extLst>
          </p:cNvPr>
          <p:cNvSpPr>
            <a:spLocks noGrp="1" noChangeArrowheads="1"/>
          </p:cNvSpPr>
          <p:nvPr>
            <p:ph type="title"/>
          </p:nvPr>
        </p:nvSpPr>
        <p:spPr/>
        <p:txBody>
          <a:bodyPr/>
          <a:lstStyle/>
          <a:p>
            <a:pPr eaLnBrk="1" hangingPunct="1"/>
            <a:r>
              <a:rPr lang="en-US" altLang="en-US" dirty="0">
                <a:ea typeface="ヒラギノ角ゴ Pro W3" pitchFamily="-65" charset="-128"/>
              </a:rPr>
              <a:t>The Balance Sheet</a:t>
            </a:r>
          </a:p>
        </p:txBody>
      </p:sp>
      <p:sp>
        <p:nvSpPr>
          <p:cNvPr id="36867" name="Rectangle 12">
            <a:extLst>
              <a:ext uri="{FF2B5EF4-FFF2-40B4-BE49-F238E27FC236}">
                <a16:creationId xmlns:a16="http://schemas.microsoft.com/office/drawing/2014/main" id="{36FF5BB6-1DD7-5203-5E1D-40FE004D9939}"/>
              </a:ext>
            </a:extLst>
          </p:cNvPr>
          <p:cNvSpPr>
            <a:spLocks noGrp="1" noChangeArrowheads="1"/>
          </p:cNvSpPr>
          <p:nvPr>
            <p:ph idx="1"/>
          </p:nvPr>
        </p:nvSpPr>
        <p:spPr/>
        <p:txBody>
          <a:bodyPr/>
          <a:lstStyle/>
          <a:p>
            <a:pPr eaLnBrk="1" hangingPunct="1"/>
            <a:r>
              <a:rPr lang="en-US" altLang="en-US">
                <a:ea typeface="ヒラギノ角ゴ Pro W3" pitchFamily="-65" charset="-128"/>
              </a:rPr>
              <a:t>Stockholders’ Equity</a:t>
            </a:r>
          </a:p>
          <a:p>
            <a:pPr lvl="1" eaLnBrk="1" hangingPunct="1"/>
            <a:r>
              <a:rPr lang="en-US" altLang="en-US">
                <a:ea typeface="ヒラギノ角ゴ Pro W3" pitchFamily="-65" charset="-128"/>
              </a:rPr>
              <a:t>Market Value Versus Book Value</a:t>
            </a:r>
          </a:p>
          <a:p>
            <a:pPr lvl="2" eaLnBrk="1" hangingPunct="1"/>
            <a:r>
              <a:rPr lang="en-US" altLang="en-US">
                <a:ea typeface="MS PGothic" panose="020B0600070205080204" pitchFamily="34" charset="-128"/>
              </a:rPr>
              <a:t>Book value of equity</a:t>
            </a:r>
          </a:p>
          <a:p>
            <a:pPr lvl="3" eaLnBrk="1" hangingPunct="1"/>
            <a:r>
              <a:rPr lang="en-US" altLang="en-US">
                <a:ea typeface="MS PGothic" panose="020B0600070205080204" pitchFamily="34" charset="-128"/>
              </a:rPr>
              <a:t>Net worth from an accounting perspective </a:t>
            </a:r>
          </a:p>
          <a:p>
            <a:pPr lvl="3" eaLnBrk="1" hangingPunct="1"/>
            <a:r>
              <a:rPr lang="en-US" altLang="en-US">
                <a:ea typeface="MS PGothic" panose="020B0600070205080204" pitchFamily="34" charset="-128"/>
              </a:rPr>
              <a:t>Assets – Liabilities = Equity</a:t>
            </a:r>
          </a:p>
          <a:p>
            <a:pPr lvl="3" eaLnBrk="1" hangingPunct="1"/>
            <a:r>
              <a:rPr lang="en-US" altLang="en-US">
                <a:ea typeface="MS PGothic" panose="020B0600070205080204" pitchFamily="34" charset="-128"/>
              </a:rPr>
              <a:t>True value of assets may be different from book value</a:t>
            </a:r>
          </a:p>
          <a:p>
            <a:pPr lvl="2" eaLnBrk="1" hangingPunct="1"/>
            <a:r>
              <a:rPr lang="en-US" altLang="en-US">
                <a:ea typeface="MS PGothic" panose="020B0600070205080204" pitchFamily="34" charset="-128"/>
              </a:rPr>
              <a:t>Market capitalization </a:t>
            </a:r>
          </a:p>
          <a:p>
            <a:pPr lvl="3" eaLnBrk="1" hangingPunct="1"/>
            <a:r>
              <a:rPr lang="en-US" altLang="en-US">
                <a:ea typeface="MS PGothic" panose="020B0600070205080204" pitchFamily="34" charset="-128"/>
              </a:rPr>
              <a:t>Market price per share times number of shares</a:t>
            </a:r>
          </a:p>
          <a:p>
            <a:pPr lvl="3" eaLnBrk="1" hangingPunct="1"/>
            <a:r>
              <a:rPr lang="en-US" altLang="en-US">
                <a:ea typeface="MS PGothic" panose="020B0600070205080204" pitchFamily="34" charset="-128"/>
              </a:rPr>
              <a:t>Does not depend on historical cost of assets</a:t>
            </a:r>
          </a:p>
        </p:txBody>
      </p:sp>
    </p:spTree>
  </p:cSld>
  <p:clrMapOvr>
    <a:masterClrMapping/>
  </p:clrMapOvr>
  <p:transition spd="med">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1">
            <a:extLst>
              <a:ext uri="{FF2B5EF4-FFF2-40B4-BE49-F238E27FC236}">
                <a16:creationId xmlns:a16="http://schemas.microsoft.com/office/drawing/2014/main" id="{E6AC6FC3-0C65-F339-4D22-0EB6310DCBC2}"/>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ea typeface="ヒラギノ角ゴ Pro W3" pitchFamily="-65" charset="-128"/>
              </a:rPr>
              <a:t>Example 1 </a:t>
            </a:r>
            <a:br>
              <a:rPr lang="en-US" dirty="0">
                <a:ea typeface="ヒラギノ角ゴ Pro W3" pitchFamily="-65" charset="-128"/>
              </a:rPr>
            </a:br>
            <a:r>
              <a:rPr lang="en-US" dirty="0">
                <a:ea typeface="ヒラギノ角ゴ Pro W3" pitchFamily="-65" charset="-128"/>
              </a:rPr>
              <a:t>Market versus Book Value</a:t>
            </a:r>
          </a:p>
        </p:txBody>
      </p:sp>
      <p:sp>
        <p:nvSpPr>
          <p:cNvPr id="37891" name="Rectangle 12">
            <a:extLst>
              <a:ext uri="{FF2B5EF4-FFF2-40B4-BE49-F238E27FC236}">
                <a16:creationId xmlns:a16="http://schemas.microsoft.com/office/drawing/2014/main" id="{0AD68147-C2F5-AFA5-F1A3-956F6ECFC77A}"/>
              </a:ext>
            </a:extLst>
          </p:cNvPr>
          <p:cNvSpPr>
            <a:spLocks noGrp="1" noChangeArrowheads="1"/>
          </p:cNvSpPr>
          <p:nvPr>
            <p:ph idx="1"/>
          </p:nvPr>
        </p:nvSpPr>
        <p:spPr/>
        <p:txBody>
          <a:bodyPr/>
          <a:lstStyle/>
          <a:p>
            <a:pPr eaLnBrk="1" hangingPunct="1">
              <a:buFontTx/>
              <a:buNone/>
            </a:pPr>
            <a:r>
              <a:rPr lang="en-US" altLang="en-US">
                <a:ea typeface="ヒラギノ角ゴ Pro W3" pitchFamily="-65" charset="-128"/>
              </a:rPr>
              <a:t>Problem:</a:t>
            </a:r>
          </a:p>
          <a:p>
            <a:pPr eaLnBrk="1" hangingPunct="1"/>
            <a:r>
              <a:rPr lang="en-US" altLang="en-US" sz="2000">
                <a:ea typeface="ヒラギノ角ゴ Pro W3" pitchFamily="-65" charset="-128"/>
              </a:rPr>
              <a:t>If Global has 3.6 million shares outstanding, and these shares are trading for a price of $10 per share, what is Global’s market capitalization? </a:t>
            </a:r>
          </a:p>
          <a:p>
            <a:pPr eaLnBrk="1" hangingPunct="1"/>
            <a:r>
              <a:rPr lang="en-US" altLang="en-US" sz="2000">
                <a:ea typeface="ヒラギノ角ゴ Pro W3" pitchFamily="-65" charset="-128"/>
              </a:rPr>
              <a:t>How does the market capitalization compare to Global’s book value of equity?</a:t>
            </a:r>
          </a:p>
        </p:txBody>
      </p:sp>
      <p:sp>
        <p:nvSpPr>
          <p:cNvPr id="37892" name="Rectangle 3">
            <a:extLst>
              <a:ext uri="{FF2B5EF4-FFF2-40B4-BE49-F238E27FC236}">
                <a16:creationId xmlns:a16="http://schemas.microsoft.com/office/drawing/2014/main" id="{DD194FB0-66C7-5967-D1EA-FF30C4E31792}"/>
              </a:ext>
            </a:extLst>
          </p:cNvPr>
          <p:cNvSpPr>
            <a:spLocks noChangeArrowheads="1"/>
          </p:cNvSpPr>
          <p:nvPr/>
        </p:nvSpPr>
        <p:spPr bwMode="auto">
          <a:xfrm>
            <a:off x="457200" y="3657600"/>
            <a:ext cx="8001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anose="020B0604030504040204" pitchFamily="34" charset="0"/>
                <a:ea typeface="MS PGothic" panose="020B0600070205080204" pitchFamily="34" charset="-128"/>
              </a:defRPr>
            </a:lvl1pPr>
            <a:lvl2pPr>
              <a:defRPr sz="2400">
                <a:solidFill>
                  <a:schemeClr val="tx1"/>
                </a:solidFill>
                <a:latin typeface="Verdana" panose="020B0604030504040204" pitchFamily="34" charset="0"/>
                <a:ea typeface="MS PGothic" panose="020B0600070205080204" pitchFamily="34" charset="-128"/>
              </a:defRPr>
            </a:lvl2pPr>
            <a:lvl3pPr marL="1143000" indent="-228600">
              <a:defRPr sz="2400">
                <a:solidFill>
                  <a:schemeClr val="tx1"/>
                </a:solidFill>
                <a:latin typeface="Verdana" panose="020B0604030504040204" pitchFamily="34" charset="0"/>
                <a:ea typeface="MS PGothic" panose="020B0600070205080204" pitchFamily="34" charset="-128"/>
              </a:defRPr>
            </a:lvl3pPr>
            <a:lvl4pPr marL="1600200" indent="-228600">
              <a:defRPr sz="2400">
                <a:solidFill>
                  <a:schemeClr val="tx1"/>
                </a:solidFill>
                <a:latin typeface="Verdana" panose="020B0604030504040204" pitchFamily="34" charset="0"/>
                <a:ea typeface="MS PGothic" panose="020B0600070205080204" pitchFamily="34" charset="-128"/>
              </a:defRPr>
            </a:lvl4pPr>
            <a:lvl5pPr marL="2057400" indent="-228600">
              <a:defRPr sz="2400">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r>
              <a:rPr lang="en-US" altLang="en-US" sz="1800">
                <a:ea typeface="ヒラギノ角ゴ Pro W3" pitchFamily="-65" charset="-128"/>
              </a:rPr>
              <a:t>Global’s market capitalization is: </a:t>
            </a:r>
          </a:p>
          <a:p>
            <a:pPr lvl="1"/>
            <a:r>
              <a:rPr lang="en-US" altLang="en-US" sz="1800">
                <a:ea typeface="ヒラギノ角ゴ Pro W3" pitchFamily="-65" charset="-128"/>
              </a:rPr>
              <a:t>(3.6 million shares) </a:t>
            </a:r>
            <a:r>
              <a:rPr lang="en-US" altLang="en-US" sz="1800">
                <a:ea typeface="ヒラギノ角ゴ Pro W3" pitchFamily="-65" charset="-128"/>
                <a:sym typeface="Symbol" panose="05050102010706020507" pitchFamily="18" charset="2"/>
              </a:rPr>
              <a:t></a:t>
            </a:r>
            <a:r>
              <a:rPr lang="en-US" altLang="en-US" sz="1800">
                <a:ea typeface="ヒラギノ角ゴ Pro W3" pitchFamily="-65" charset="-128"/>
              </a:rPr>
              <a:t> ($10/share) = $36 million </a:t>
            </a:r>
          </a:p>
          <a:p>
            <a:r>
              <a:rPr lang="en-US" altLang="en-US" sz="1800">
                <a:ea typeface="ヒラギノ角ゴ Pro W3" pitchFamily="-65" charset="-128"/>
              </a:rPr>
              <a:t>This market capitalization is significantly higher than Global’s book value of equity: $22.2 million</a:t>
            </a:r>
          </a:p>
        </p:txBody>
      </p:sp>
    </p:spTree>
  </p:cSld>
  <p:clrMapOvr>
    <a:masterClrMapping/>
  </p:clrMapOvr>
  <p:transition spd="med">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3">
            <a:extLst>
              <a:ext uri="{FF2B5EF4-FFF2-40B4-BE49-F238E27FC236}">
                <a16:creationId xmlns:a16="http://schemas.microsoft.com/office/drawing/2014/main" id="{C650A149-77EF-FEF9-45E4-11F8085082DF}"/>
              </a:ext>
            </a:extLst>
          </p:cNvPr>
          <p:cNvSpPr>
            <a:spLocks noGrp="1" noChangeArrowheads="1"/>
          </p:cNvSpPr>
          <p:nvPr>
            <p:ph type="title"/>
          </p:nvPr>
        </p:nvSpPr>
        <p:spPr/>
        <p:txBody>
          <a:bodyPr/>
          <a:lstStyle/>
          <a:p>
            <a:pPr eaLnBrk="1" hangingPunct="1"/>
            <a:r>
              <a:rPr lang="en-US" altLang="en-US" dirty="0">
                <a:ea typeface="ヒラギノ角ゴ Pro W3" pitchFamily="-65" charset="-128"/>
              </a:rPr>
              <a:t>Topics Outline</a:t>
            </a:r>
          </a:p>
        </p:txBody>
      </p:sp>
      <p:sp>
        <p:nvSpPr>
          <p:cNvPr id="20483" name="Rectangle 24">
            <a:extLst>
              <a:ext uri="{FF2B5EF4-FFF2-40B4-BE49-F238E27FC236}">
                <a16:creationId xmlns:a16="http://schemas.microsoft.com/office/drawing/2014/main" id="{AA814A39-92B7-72B9-950E-F6A51A4ABA51}"/>
              </a:ext>
            </a:extLst>
          </p:cNvPr>
          <p:cNvSpPr>
            <a:spLocks noGrp="1" noChangeArrowheads="1"/>
          </p:cNvSpPr>
          <p:nvPr>
            <p:ph idx="1"/>
          </p:nvPr>
        </p:nvSpPr>
        <p:spPr/>
        <p:txBody>
          <a:bodyPr/>
          <a:lstStyle/>
          <a:p>
            <a:pPr marL="533400" indent="-533400" eaLnBrk="1" hangingPunct="1">
              <a:lnSpc>
                <a:spcPct val="80000"/>
              </a:lnSpc>
              <a:spcBef>
                <a:spcPct val="30000"/>
              </a:spcBef>
              <a:buFontTx/>
              <a:buNone/>
            </a:pPr>
            <a:r>
              <a:rPr lang="en-US" altLang="en-US" sz="2400" dirty="0">
                <a:ea typeface="ヒラギノ角ゴ Pro W3" pitchFamily="-65" charset="-128"/>
              </a:rPr>
              <a:t>Firms’ Disclosure of Financial Information</a:t>
            </a:r>
          </a:p>
          <a:p>
            <a:pPr marL="533400" indent="-533400" eaLnBrk="1" hangingPunct="1">
              <a:lnSpc>
                <a:spcPct val="80000"/>
              </a:lnSpc>
              <a:spcBef>
                <a:spcPct val="30000"/>
              </a:spcBef>
              <a:buFontTx/>
              <a:buNone/>
            </a:pPr>
            <a:r>
              <a:rPr lang="en-US" altLang="en-US" sz="2400" dirty="0">
                <a:ea typeface="ヒラギノ角ゴ Pro W3" pitchFamily="-65" charset="-128"/>
              </a:rPr>
              <a:t>The Balance Sheet</a:t>
            </a:r>
          </a:p>
          <a:p>
            <a:pPr marL="533400" indent="-533400" eaLnBrk="1" hangingPunct="1">
              <a:lnSpc>
                <a:spcPct val="80000"/>
              </a:lnSpc>
              <a:spcBef>
                <a:spcPct val="30000"/>
              </a:spcBef>
              <a:buFontTx/>
              <a:buNone/>
            </a:pPr>
            <a:r>
              <a:rPr lang="en-US" altLang="en-US" sz="2400" dirty="0">
                <a:ea typeface="ヒラギノ角ゴ Pro W3" pitchFamily="-65" charset="-128"/>
              </a:rPr>
              <a:t>The Income Statement</a:t>
            </a:r>
          </a:p>
          <a:p>
            <a:pPr marL="533400" indent="-533400" eaLnBrk="1" hangingPunct="1">
              <a:lnSpc>
                <a:spcPct val="80000"/>
              </a:lnSpc>
              <a:spcBef>
                <a:spcPct val="30000"/>
              </a:spcBef>
              <a:buFontTx/>
              <a:buNone/>
            </a:pPr>
            <a:r>
              <a:rPr lang="en-US" altLang="en-US" sz="2400" dirty="0">
                <a:ea typeface="ヒラギノ角ゴ Pro W3" pitchFamily="-65" charset="-128"/>
              </a:rPr>
              <a:t>The Statement of Cash Flows</a:t>
            </a:r>
          </a:p>
          <a:p>
            <a:pPr marL="533400" indent="-533400" eaLnBrk="1" hangingPunct="1">
              <a:lnSpc>
                <a:spcPct val="80000"/>
              </a:lnSpc>
              <a:spcBef>
                <a:spcPct val="30000"/>
              </a:spcBef>
              <a:buFontTx/>
              <a:buNone/>
            </a:pPr>
            <a:r>
              <a:rPr lang="en-US" altLang="en-US" sz="2400" dirty="0">
                <a:ea typeface="ヒラギノ角ゴ Pro W3" pitchFamily="-65" charset="-128"/>
              </a:rPr>
              <a:t>Other Financial Statement Information</a:t>
            </a:r>
          </a:p>
          <a:p>
            <a:pPr marL="533400" indent="-533400" eaLnBrk="1" hangingPunct="1">
              <a:lnSpc>
                <a:spcPct val="80000"/>
              </a:lnSpc>
              <a:spcBef>
                <a:spcPct val="30000"/>
              </a:spcBef>
              <a:buFontTx/>
              <a:buNone/>
            </a:pPr>
            <a:r>
              <a:rPr lang="en-US" altLang="en-US" sz="2400" dirty="0">
                <a:ea typeface="ヒラギノ角ゴ Pro W3" pitchFamily="-65" charset="-128"/>
              </a:rPr>
              <a:t>Financial Statement Analysis</a:t>
            </a:r>
          </a:p>
          <a:p>
            <a:pPr marL="533400" indent="-533400" eaLnBrk="1" hangingPunct="1">
              <a:lnSpc>
                <a:spcPct val="80000"/>
              </a:lnSpc>
              <a:spcBef>
                <a:spcPct val="30000"/>
              </a:spcBef>
              <a:buFontTx/>
              <a:buNone/>
            </a:pPr>
            <a:r>
              <a:rPr lang="en-US" altLang="en-US" sz="2400" dirty="0">
                <a:ea typeface="ヒラギノ角ゴ Pro W3" pitchFamily="-65" charset="-128"/>
              </a:rPr>
              <a:t>Financial Reporting in Practice</a:t>
            </a:r>
          </a:p>
        </p:txBody>
      </p:sp>
    </p:spTree>
  </p:cSld>
  <p:clrMapOvr>
    <a:masterClrMapping/>
  </p:clrMapOvr>
  <p:transition spd="med">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11">
            <a:extLst>
              <a:ext uri="{FF2B5EF4-FFF2-40B4-BE49-F238E27FC236}">
                <a16:creationId xmlns:a16="http://schemas.microsoft.com/office/drawing/2014/main" id="{82EAC29B-B5A6-964C-6254-0AFDD8AE095F}"/>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ea typeface="ヒラギノ角ゴ Pro W3" pitchFamily="-65" charset="-128"/>
              </a:rPr>
              <a:t>Example 1 </a:t>
            </a:r>
            <a:br>
              <a:rPr lang="en-US" dirty="0">
                <a:ea typeface="ヒラギノ角ゴ Pro W3" pitchFamily="-65" charset="-128"/>
              </a:rPr>
            </a:br>
            <a:r>
              <a:rPr lang="en-US" dirty="0">
                <a:ea typeface="ヒラギノ角ゴ Pro W3" pitchFamily="-65" charset="-128"/>
              </a:rPr>
              <a:t>Market versus Book Value (cont’d)</a:t>
            </a:r>
          </a:p>
        </p:txBody>
      </p:sp>
      <p:sp>
        <p:nvSpPr>
          <p:cNvPr id="38915" name="Rectangle 12">
            <a:extLst>
              <a:ext uri="{FF2B5EF4-FFF2-40B4-BE49-F238E27FC236}">
                <a16:creationId xmlns:a16="http://schemas.microsoft.com/office/drawing/2014/main" id="{DC1D9153-AE0D-B96A-B8A9-8E5C6A41EFFA}"/>
              </a:ext>
            </a:extLst>
          </p:cNvPr>
          <p:cNvSpPr>
            <a:spLocks noGrp="1" noChangeArrowheads="1"/>
          </p:cNvSpPr>
          <p:nvPr>
            <p:ph idx="1"/>
          </p:nvPr>
        </p:nvSpPr>
        <p:spPr/>
        <p:txBody>
          <a:bodyPr/>
          <a:lstStyle/>
          <a:p>
            <a:pPr eaLnBrk="1" hangingPunct="1">
              <a:buFontTx/>
              <a:buNone/>
            </a:pPr>
            <a:r>
              <a:rPr lang="en-US" altLang="en-US" dirty="0">
                <a:ea typeface="ヒラギノ角ゴ Pro W3" pitchFamily="-65" charset="-128"/>
              </a:rPr>
              <a:t>Evaluate:</a:t>
            </a:r>
          </a:p>
          <a:p>
            <a:pPr eaLnBrk="1" hangingPunct="1"/>
            <a:r>
              <a:rPr lang="en-US" altLang="en-US" sz="2000" dirty="0">
                <a:ea typeface="ヒラギノ角ゴ Pro W3" pitchFamily="-65" charset="-128"/>
              </a:rPr>
              <a:t>Global must have sources of value that do not appear on the balance sheet</a:t>
            </a:r>
          </a:p>
          <a:p>
            <a:pPr eaLnBrk="1" hangingPunct="1"/>
            <a:r>
              <a:rPr lang="en-US" altLang="en-US" sz="2000" dirty="0">
                <a:ea typeface="ヒラギノ角ゴ Pro W3" pitchFamily="-65" charset="-128"/>
              </a:rPr>
              <a:t>These include </a:t>
            </a:r>
          </a:p>
          <a:p>
            <a:pPr lvl="1" eaLnBrk="1" hangingPunct="1"/>
            <a:r>
              <a:rPr lang="en-US" altLang="en-US" sz="2000" dirty="0">
                <a:ea typeface="ヒラギノ角ゴ Pro W3" pitchFamily="-65" charset="-128"/>
              </a:rPr>
              <a:t>Opportunities for growth</a:t>
            </a:r>
          </a:p>
          <a:p>
            <a:pPr lvl="1" eaLnBrk="1" hangingPunct="1"/>
            <a:r>
              <a:rPr lang="en-US" altLang="en-US" sz="2000" dirty="0">
                <a:ea typeface="ヒラギノ角ゴ Pro W3" pitchFamily="-65" charset="-128"/>
              </a:rPr>
              <a:t>The quality of the management team</a:t>
            </a:r>
          </a:p>
          <a:p>
            <a:pPr lvl="1" eaLnBrk="1" hangingPunct="1"/>
            <a:r>
              <a:rPr lang="en-US" altLang="en-US" sz="2000" dirty="0">
                <a:ea typeface="ヒラギノ角ゴ Pro W3" pitchFamily="-65" charset="-128"/>
              </a:rPr>
              <a:t>Relationships with suppliers and customers, etc.</a:t>
            </a:r>
          </a:p>
        </p:txBody>
      </p:sp>
    </p:spTree>
  </p:cSld>
  <p:clrMapOvr>
    <a:masterClrMapping/>
  </p:clrMapOvr>
  <p:transition spd="med">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1">
            <a:extLst>
              <a:ext uri="{FF2B5EF4-FFF2-40B4-BE49-F238E27FC236}">
                <a16:creationId xmlns:a16="http://schemas.microsoft.com/office/drawing/2014/main" id="{468F838C-64F5-1151-937B-65C2C306421B}"/>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ea typeface="ヒラギノ角ゴ Pro W3" pitchFamily="-65" charset="-128"/>
              </a:rPr>
              <a:t>Example 2</a:t>
            </a:r>
            <a:br>
              <a:rPr lang="en-US" dirty="0">
                <a:ea typeface="ヒラギノ角ゴ Pro W3" pitchFamily="-65" charset="-128"/>
              </a:rPr>
            </a:br>
            <a:r>
              <a:rPr lang="en-US" dirty="0">
                <a:ea typeface="ヒラギノ角ゴ Pro W3" pitchFamily="-65" charset="-128"/>
              </a:rPr>
              <a:t>Market versus Book Value</a:t>
            </a:r>
          </a:p>
        </p:txBody>
      </p:sp>
      <p:sp>
        <p:nvSpPr>
          <p:cNvPr id="39939" name="Rectangle 12">
            <a:extLst>
              <a:ext uri="{FF2B5EF4-FFF2-40B4-BE49-F238E27FC236}">
                <a16:creationId xmlns:a16="http://schemas.microsoft.com/office/drawing/2014/main" id="{D174D5A8-B75A-D26B-A5FB-8508237A3085}"/>
              </a:ext>
            </a:extLst>
          </p:cNvPr>
          <p:cNvSpPr>
            <a:spLocks noGrp="1" noChangeArrowheads="1"/>
          </p:cNvSpPr>
          <p:nvPr>
            <p:ph idx="1"/>
          </p:nvPr>
        </p:nvSpPr>
        <p:spPr/>
        <p:txBody>
          <a:bodyPr/>
          <a:lstStyle/>
          <a:p>
            <a:pPr eaLnBrk="1" hangingPunct="1">
              <a:buFontTx/>
              <a:buNone/>
            </a:pPr>
            <a:r>
              <a:rPr lang="en-US" altLang="en-US">
                <a:ea typeface="ヒラギノ角ゴ Pro W3" pitchFamily="-65" charset="-128"/>
              </a:rPr>
              <a:t>Problem:</a:t>
            </a:r>
          </a:p>
          <a:p>
            <a:pPr eaLnBrk="1" hangingPunct="1"/>
            <a:r>
              <a:rPr lang="en-US" altLang="en-US" sz="2000">
                <a:ea typeface="ヒラギノ角ゴ Pro W3" pitchFamily="-65" charset="-128"/>
              </a:rPr>
              <a:t>In October, 2013, Campbell Soup Co. (CPB) had 313.5 million shares outstanding, trading for a price of $42.65 per share</a:t>
            </a:r>
          </a:p>
          <a:p>
            <a:pPr eaLnBrk="1" hangingPunct="1"/>
            <a:r>
              <a:rPr lang="en-US" altLang="en-US" sz="2000">
                <a:ea typeface="ヒラギノ角ゴ Pro W3" pitchFamily="-65" charset="-128"/>
              </a:rPr>
              <a:t>What was Campbell’s market capitalization? </a:t>
            </a:r>
          </a:p>
          <a:p>
            <a:pPr eaLnBrk="1" hangingPunct="1"/>
            <a:r>
              <a:rPr lang="en-US" altLang="en-US" sz="2000">
                <a:ea typeface="ヒラギノ角ゴ Pro W3" pitchFamily="-65" charset="-128"/>
              </a:rPr>
              <a:t>How does the market capitalization compare to Campbell’s book value of equity?</a:t>
            </a:r>
          </a:p>
        </p:txBody>
      </p:sp>
      <p:sp>
        <p:nvSpPr>
          <p:cNvPr id="4" name="Rectangle 3">
            <a:extLst>
              <a:ext uri="{FF2B5EF4-FFF2-40B4-BE49-F238E27FC236}">
                <a16:creationId xmlns:a16="http://schemas.microsoft.com/office/drawing/2014/main" id="{BC753684-4820-6D69-B53D-8BA8CEC09ACE}"/>
              </a:ext>
            </a:extLst>
          </p:cNvPr>
          <p:cNvSpPr/>
          <p:nvPr/>
        </p:nvSpPr>
        <p:spPr>
          <a:xfrm>
            <a:off x="457200" y="4038600"/>
            <a:ext cx="8229600" cy="1200150"/>
          </a:xfrm>
          <a:prstGeom prst="rect">
            <a:avLst/>
          </a:prstGeom>
        </p:spPr>
        <p:txBody>
          <a:bodyPr>
            <a:spAutoFit/>
          </a:bodyPr>
          <a:lstStyle/>
          <a:p>
            <a:pPr>
              <a:defRPr/>
            </a:pPr>
            <a:r>
              <a:rPr lang="en-US" sz="1800" dirty="0">
                <a:latin typeface="+mj-lt"/>
                <a:ea typeface="ヒラギノ角ゴ Pro W3" pitchFamily="-65" charset="-128"/>
              </a:rPr>
              <a:t>Campbell’s market capitalization is: </a:t>
            </a:r>
          </a:p>
          <a:p>
            <a:pPr lvl="1">
              <a:defRPr/>
            </a:pPr>
            <a:r>
              <a:rPr lang="en-US" sz="1800" dirty="0">
                <a:latin typeface="+mj-lt"/>
                <a:ea typeface="ヒラギノ角ゴ Pro W3" pitchFamily="-65" charset="-128"/>
              </a:rPr>
              <a:t>(313.5 million shares) </a:t>
            </a:r>
            <a:r>
              <a:rPr lang="en-US" sz="1800" dirty="0">
                <a:latin typeface="+mj-lt"/>
                <a:ea typeface="ヒラギノ角ゴ Pro W3" pitchFamily="-65" charset="-128"/>
                <a:sym typeface="Symbol" pitchFamily="-65" charset="2"/>
              </a:rPr>
              <a:t></a:t>
            </a:r>
            <a:r>
              <a:rPr lang="en-US" sz="1800" dirty="0">
                <a:latin typeface="+mj-lt"/>
                <a:ea typeface="ヒラギノ角ゴ Pro W3" pitchFamily="-65" charset="-128"/>
              </a:rPr>
              <a:t> ($42.65/share) = $13,371 million </a:t>
            </a:r>
          </a:p>
          <a:p>
            <a:pPr>
              <a:defRPr/>
            </a:pPr>
            <a:r>
              <a:rPr lang="en-US" sz="1800" dirty="0">
                <a:latin typeface="+mj-lt"/>
                <a:ea typeface="ヒラギノ角ゴ Pro W3" pitchFamily="-65" charset="-128"/>
              </a:rPr>
              <a:t>This market capitalization is significantly higher than Campbell’s book value of equity:</a:t>
            </a:r>
          </a:p>
          <a:p>
            <a:pPr lvl="1">
              <a:defRPr/>
            </a:pPr>
            <a:r>
              <a:rPr lang="en-US" sz="1800" dirty="0">
                <a:latin typeface="+mj-lt"/>
                <a:ea typeface="ヒラギノ角ゴ Pro W3" pitchFamily="-65" charset="-128"/>
              </a:rPr>
              <a:t>$1,217 million</a:t>
            </a:r>
          </a:p>
        </p:txBody>
      </p:sp>
    </p:spTree>
  </p:cSld>
  <p:clrMapOvr>
    <a:masterClrMapping/>
  </p:clrMapOvr>
  <p:transition spd="med">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11">
            <a:extLst>
              <a:ext uri="{FF2B5EF4-FFF2-40B4-BE49-F238E27FC236}">
                <a16:creationId xmlns:a16="http://schemas.microsoft.com/office/drawing/2014/main" id="{C238CB37-244F-C3C0-E13B-71932D27E96A}"/>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ea typeface="ヒラギノ角ゴ Pro W3" pitchFamily="-65" charset="-128"/>
              </a:rPr>
              <a:t>Example 2</a:t>
            </a:r>
            <a:br>
              <a:rPr lang="en-US" dirty="0">
                <a:ea typeface="ヒラギノ角ゴ Pro W3" pitchFamily="-65" charset="-128"/>
              </a:rPr>
            </a:br>
            <a:r>
              <a:rPr lang="en-US" dirty="0">
                <a:ea typeface="ヒラギノ角ゴ Pro W3" pitchFamily="-65" charset="-128"/>
              </a:rPr>
              <a:t>Market versus Book Value (cont’d)</a:t>
            </a:r>
          </a:p>
        </p:txBody>
      </p:sp>
      <p:sp>
        <p:nvSpPr>
          <p:cNvPr id="40963" name="Rectangle 12">
            <a:extLst>
              <a:ext uri="{FF2B5EF4-FFF2-40B4-BE49-F238E27FC236}">
                <a16:creationId xmlns:a16="http://schemas.microsoft.com/office/drawing/2014/main" id="{7FCB1BEC-069C-1F5E-29D1-FDA8FDCC0E34}"/>
              </a:ext>
            </a:extLst>
          </p:cNvPr>
          <p:cNvSpPr>
            <a:spLocks noGrp="1" noChangeArrowheads="1"/>
          </p:cNvSpPr>
          <p:nvPr>
            <p:ph idx="1"/>
          </p:nvPr>
        </p:nvSpPr>
        <p:spPr/>
        <p:txBody>
          <a:bodyPr/>
          <a:lstStyle/>
          <a:p>
            <a:pPr eaLnBrk="1" hangingPunct="1">
              <a:buFontTx/>
              <a:buNone/>
            </a:pPr>
            <a:r>
              <a:rPr lang="en-US" altLang="en-US">
                <a:ea typeface="ヒラギノ角ゴ Pro W3" pitchFamily="-65" charset="-128"/>
              </a:rPr>
              <a:t>Evaluate:</a:t>
            </a:r>
          </a:p>
          <a:p>
            <a:pPr eaLnBrk="1" hangingPunct="1"/>
            <a:r>
              <a:rPr lang="en-US" altLang="en-US" sz="2000">
                <a:ea typeface="ヒラギノ角ゴ Pro W3" pitchFamily="-65" charset="-128"/>
              </a:rPr>
              <a:t>Campbell’s must have sources of value that do not appear on the balance sheet. </a:t>
            </a:r>
          </a:p>
          <a:p>
            <a:pPr eaLnBrk="1" hangingPunct="1"/>
            <a:r>
              <a:rPr lang="en-US" altLang="en-US" sz="2000">
                <a:ea typeface="ヒラギノ角ゴ Pro W3" pitchFamily="-65" charset="-128"/>
              </a:rPr>
              <a:t>These include </a:t>
            </a:r>
          </a:p>
          <a:p>
            <a:pPr lvl="1" eaLnBrk="1" hangingPunct="1"/>
            <a:r>
              <a:rPr lang="en-US" altLang="en-US" sz="2000">
                <a:ea typeface="ヒラギノ角ゴ Pro W3" pitchFamily="-65" charset="-128"/>
              </a:rPr>
              <a:t>Opportunities for growth</a:t>
            </a:r>
          </a:p>
          <a:p>
            <a:pPr lvl="1" eaLnBrk="1" hangingPunct="1"/>
            <a:r>
              <a:rPr lang="en-US" altLang="en-US" sz="2000">
                <a:ea typeface="ヒラギノ角ゴ Pro W3" pitchFamily="-65" charset="-128"/>
              </a:rPr>
              <a:t>The quality of the management team</a:t>
            </a:r>
          </a:p>
          <a:p>
            <a:pPr lvl="1" eaLnBrk="1" hangingPunct="1"/>
            <a:r>
              <a:rPr lang="en-US" altLang="en-US" sz="2000">
                <a:ea typeface="ヒラギノ角ゴ Pro W3" pitchFamily="-65" charset="-128"/>
              </a:rPr>
              <a:t>Relationships with suppliers and customers, etc.</a:t>
            </a:r>
          </a:p>
        </p:txBody>
      </p:sp>
    </p:spTree>
  </p:cSld>
  <p:clrMapOvr>
    <a:masterClrMapping/>
  </p:clrMapOvr>
  <p:transition spd="med">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14">
            <a:extLst>
              <a:ext uri="{FF2B5EF4-FFF2-40B4-BE49-F238E27FC236}">
                <a16:creationId xmlns:a16="http://schemas.microsoft.com/office/drawing/2014/main" id="{B50D14F8-F3D6-E0FE-B4E1-4B478DA283B6}"/>
              </a:ext>
            </a:extLst>
          </p:cNvPr>
          <p:cNvSpPr>
            <a:spLocks noGrp="1" noChangeArrowheads="1"/>
          </p:cNvSpPr>
          <p:nvPr>
            <p:ph type="title"/>
          </p:nvPr>
        </p:nvSpPr>
        <p:spPr/>
        <p:txBody>
          <a:bodyPr/>
          <a:lstStyle/>
          <a:p>
            <a:pPr eaLnBrk="1" hangingPunct="1"/>
            <a:r>
              <a:rPr lang="en-US" altLang="en-US" dirty="0">
                <a:ea typeface="ヒラギノ角ゴ Pro W3" pitchFamily="-65" charset="-128"/>
              </a:rPr>
              <a:t>The Balance Sheet</a:t>
            </a:r>
          </a:p>
        </p:txBody>
      </p:sp>
      <p:sp>
        <p:nvSpPr>
          <p:cNvPr id="1028" name="Rectangle 15">
            <a:extLst>
              <a:ext uri="{FF2B5EF4-FFF2-40B4-BE49-F238E27FC236}">
                <a16:creationId xmlns:a16="http://schemas.microsoft.com/office/drawing/2014/main" id="{395F6CBE-293B-0F7B-0DDD-11078A0B4438}"/>
              </a:ext>
            </a:extLst>
          </p:cNvPr>
          <p:cNvSpPr>
            <a:spLocks noGrp="1" noChangeArrowheads="1"/>
          </p:cNvSpPr>
          <p:nvPr>
            <p:ph idx="1"/>
          </p:nvPr>
        </p:nvSpPr>
        <p:spPr>
          <a:xfrm>
            <a:off x="457200" y="1204913"/>
            <a:ext cx="8229600" cy="4527550"/>
          </a:xfrm>
        </p:spPr>
        <p:txBody>
          <a:bodyPr/>
          <a:lstStyle/>
          <a:p>
            <a:pPr eaLnBrk="1" hangingPunct="1"/>
            <a:r>
              <a:rPr lang="en-US" altLang="en-US" sz="2400">
                <a:ea typeface="ヒラギノ角ゴ Pro W3" pitchFamily="-65" charset="-128"/>
              </a:rPr>
              <a:t>Market to Book Ratio</a:t>
            </a:r>
          </a:p>
          <a:p>
            <a:pPr lvl="1" eaLnBrk="1" hangingPunct="1"/>
            <a:r>
              <a:rPr lang="en-US" altLang="en-US" sz="2400">
                <a:ea typeface="ヒラギノ角ゴ Pro W3" pitchFamily="-65" charset="-128"/>
              </a:rPr>
              <a:t>The ratio of a firm’s market capitalization to the book value of stockholders’ equity:</a:t>
            </a:r>
          </a:p>
          <a:p>
            <a:pPr lvl="1" eaLnBrk="1" hangingPunct="1"/>
            <a:endParaRPr lang="en-US" altLang="en-US" sz="2400">
              <a:ea typeface="ヒラギノ角ゴ Pro W3" pitchFamily="-65" charset="-128"/>
            </a:endParaRPr>
          </a:p>
          <a:p>
            <a:pPr lvl="1" eaLnBrk="1" hangingPunct="1"/>
            <a:endParaRPr lang="en-US" altLang="en-US" sz="2400">
              <a:ea typeface="ヒラギノ角ゴ Pro W3" pitchFamily="-65" charset="-128"/>
            </a:endParaRPr>
          </a:p>
          <a:p>
            <a:pPr lvl="1" eaLnBrk="1" hangingPunct="1"/>
            <a:r>
              <a:rPr lang="en-US" altLang="en-US" sz="2400">
                <a:ea typeface="ヒラギノ角ゴ Pro W3" pitchFamily="-65" charset="-128"/>
              </a:rPr>
              <a:t>Also called Price-to-Book ratio</a:t>
            </a:r>
          </a:p>
          <a:p>
            <a:pPr lvl="1" eaLnBrk="1" hangingPunct="1"/>
            <a:r>
              <a:rPr lang="en-US" altLang="en-US" sz="2400">
                <a:ea typeface="ヒラギノ角ゴ Pro W3" pitchFamily="-65" charset="-128"/>
              </a:rPr>
              <a:t>Sometimes used to classify firms as value (low M/B) or growth (high M/B)</a:t>
            </a:r>
          </a:p>
        </p:txBody>
      </p:sp>
      <p:graphicFrame>
        <p:nvGraphicFramePr>
          <p:cNvPr id="1026" name="Object 1">
            <a:extLst>
              <a:ext uri="{FF2B5EF4-FFF2-40B4-BE49-F238E27FC236}">
                <a16:creationId xmlns:a16="http://schemas.microsoft.com/office/drawing/2014/main" id="{7D0DFAA6-D499-34BF-F7A8-24976529351F}"/>
              </a:ext>
            </a:extLst>
          </p:cNvPr>
          <p:cNvGraphicFramePr>
            <a:graphicFrameLocks noChangeAspect="1"/>
          </p:cNvGraphicFramePr>
          <p:nvPr/>
        </p:nvGraphicFramePr>
        <p:xfrm>
          <a:off x="1381125" y="2362200"/>
          <a:ext cx="5657850" cy="847725"/>
        </p:xfrm>
        <a:graphic>
          <a:graphicData uri="http://schemas.openxmlformats.org/presentationml/2006/ole">
            <mc:AlternateContent xmlns:mc="http://schemas.openxmlformats.org/markup-compatibility/2006">
              <mc:Choice xmlns:v="urn:schemas-microsoft-com:vml" Requires="v">
                <p:oleObj name="Equation" r:id="rId3" imgW="2540397" imgH="381397" progId="Equation.DSMT4">
                  <p:embed/>
                </p:oleObj>
              </mc:Choice>
              <mc:Fallback>
                <p:oleObj name="Equation" r:id="rId3" imgW="2540397" imgH="381397"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81125" y="2362200"/>
                        <a:ext cx="5657850" cy="847725"/>
                      </a:xfrm>
                      <a:prstGeom prst="rect">
                        <a:avLst/>
                      </a:prstGeom>
                      <a:solidFill>
                        <a:srgbClr val="FFF4DB"/>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29" name="Rectangle 5">
            <a:extLst>
              <a:ext uri="{FF2B5EF4-FFF2-40B4-BE49-F238E27FC236}">
                <a16:creationId xmlns:a16="http://schemas.microsoft.com/office/drawing/2014/main" id="{D2491E8C-582E-6328-4891-A781082CFA77}"/>
              </a:ext>
            </a:extLst>
          </p:cNvPr>
          <p:cNvSpPr>
            <a:spLocks noChangeArrowheads="1"/>
          </p:cNvSpPr>
          <p:nvPr/>
        </p:nvSpPr>
        <p:spPr bwMode="auto">
          <a:xfrm>
            <a:off x="1524000" y="5270500"/>
            <a:ext cx="55737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Verdana" panose="020B0604030504040204" pitchFamily="34" charset="0"/>
                <a:ea typeface="MS PGothic" panose="020B0600070205080204" pitchFamily="34" charset="-128"/>
              </a:defRPr>
            </a:lvl1pPr>
            <a:lvl2pPr marL="742950" indent="-285750">
              <a:defRPr sz="2400">
                <a:solidFill>
                  <a:schemeClr val="tx1"/>
                </a:solidFill>
                <a:latin typeface="Verdana" panose="020B0604030504040204" pitchFamily="34" charset="0"/>
                <a:ea typeface="MS PGothic" panose="020B0600070205080204" pitchFamily="34" charset="-128"/>
              </a:defRPr>
            </a:lvl2pPr>
            <a:lvl3pPr marL="1143000" indent="-228600">
              <a:defRPr sz="2400">
                <a:solidFill>
                  <a:schemeClr val="tx1"/>
                </a:solidFill>
                <a:latin typeface="Verdana" panose="020B0604030504040204" pitchFamily="34" charset="0"/>
                <a:ea typeface="MS PGothic" panose="020B0600070205080204" pitchFamily="34" charset="-128"/>
              </a:defRPr>
            </a:lvl3pPr>
            <a:lvl4pPr marL="1600200" indent="-228600">
              <a:defRPr sz="2400">
                <a:solidFill>
                  <a:schemeClr val="tx1"/>
                </a:solidFill>
                <a:latin typeface="Verdana" panose="020B0604030504040204" pitchFamily="34" charset="0"/>
                <a:ea typeface="MS PGothic" panose="020B0600070205080204" pitchFamily="34" charset="-128"/>
              </a:defRPr>
            </a:lvl4pPr>
            <a:lvl5pPr marL="2057400" indent="-228600">
              <a:defRPr sz="2400">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r>
              <a:rPr lang="en-US" altLang="en-US">
                <a:ea typeface="ヒラギノ角ゴ Pro W3" pitchFamily="-65" charset="-128"/>
              </a:rPr>
              <a:t>Campbell M/B = 13,371/1227 =11</a:t>
            </a:r>
          </a:p>
        </p:txBody>
      </p:sp>
      <p:sp>
        <p:nvSpPr>
          <p:cNvPr id="1030" name="Rectangle 6">
            <a:extLst>
              <a:ext uri="{FF2B5EF4-FFF2-40B4-BE49-F238E27FC236}">
                <a16:creationId xmlns:a16="http://schemas.microsoft.com/office/drawing/2014/main" id="{F0DD5FC4-0CC9-514B-BF39-543295F748BC}"/>
              </a:ext>
            </a:extLst>
          </p:cNvPr>
          <p:cNvSpPr>
            <a:spLocks noChangeArrowheads="1"/>
          </p:cNvSpPr>
          <p:nvPr/>
        </p:nvSpPr>
        <p:spPr bwMode="auto">
          <a:xfrm>
            <a:off x="1524000" y="4802188"/>
            <a:ext cx="48768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anose="020B0604030504040204" pitchFamily="34" charset="0"/>
                <a:ea typeface="MS PGothic" panose="020B0600070205080204" pitchFamily="34" charset="-128"/>
              </a:defRPr>
            </a:lvl1pPr>
            <a:lvl2pPr marL="742950" indent="-285750">
              <a:defRPr sz="2400">
                <a:solidFill>
                  <a:schemeClr val="tx1"/>
                </a:solidFill>
                <a:latin typeface="Verdana" panose="020B0604030504040204" pitchFamily="34" charset="0"/>
                <a:ea typeface="MS PGothic" panose="020B0600070205080204" pitchFamily="34" charset="-128"/>
              </a:defRPr>
            </a:lvl2pPr>
            <a:lvl3pPr marL="1143000" indent="-228600">
              <a:defRPr sz="2400">
                <a:solidFill>
                  <a:schemeClr val="tx1"/>
                </a:solidFill>
                <a:latin typeface="Verdana" panose="020B0604030504040204" pitchFamily="34" charset="0"/>
                <a:ea typeface="MS PGothic" panose="020B0600070205080204" pitchFamily="34" charset="-128"/>
              </a:defRPr>
            </a:lvl3pPr>
            <a:lvl4pPr marL="1600200" indent="-228600">
              <a:defRPr sz="2400">
                <a:solidFill>
                  <a:schemeClr val="tx1"/>
                </a:solidFill>
                <a:latin typeface="Verdana" panose="020B0604030504040204" pitchFamily="34" charset="0"/>
                <a:ea typeface="MS PGothic" panose="020B0600070205080204" pitchFamily="34" charset="-128"/>
              </a:defRPr>
            </a:lvl4pPr>
            <a:lvl5pPr marL="2057400" indent="-228600">
              <a:defRPr sz="2400">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r>
              <a:rPr lang="en-US" altLang="en-US">
                <a:ea typeface="ヒラギノ角ゴ Pro W3" pitchFamily="-65" charset="-128"/>
              </a:rPr>
              <a:t>Global M/B = 36/22.2 =1.62</a:t>
            </a:r>
          </a:p>
        </p:txBody>
      </p:sp>
    </p:spTree>
  </p:cSld>
  <p:clrMapOvr>
    <a:masterClrMapping/>
  </p:clrMapOvr>
  <p:transition spd="med">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B6490E36-C805-F03A-A8F2-1C4523D75E8A}"/>
              </a:ext>
            </a:extLst>
          </p:cNvPr>
          <p:cNvSpPr>
            <a:spLocks noGrp="1" noChangeArrowheads="1"/>
          </p:cNvSpPr>
          <p:nvPr>
            <p:ph type="title" idx="4294967295"/>
          </p:nvPr>
        </p:nvSpPr>
        <p:spPr>
          <a:xfrm>
            <a:off x="533400" y="303213"/>
            <a:ext cx="8610600" cy="992187"/>
          </a:xfrm>
        </p:spPr>
        <p:txBody>
          <a:bodyPr rtlCol="0">
            <a:normAutofit fontScale="90000"/>
          </a:bodyPr>
          <a:lstStyle/>
          <a:p>
            <a:pPr eaLnBrk="1" fontAlgn="auto" hangingPunct="1">
              <a:spcAft>
                <a:spcPts val="0"/>
              </a:spcAft>
              <a:defRPr/>
            </a:pPr>
            <a:r>
              <a:rPr lang="en-US" dirty="0">
                <a:ea typeface="ヒラギノ角ゴ Pro W3" pitchFamily="-65" charset="-128"/>
              </a:rPr>
              <a:t>Figure 1  Market-to-Book Ratios in 2013 </a:t>
            </a:r>
          </a:p>
        </p:txBody>
      </p:sp>
      <p:pic>
        <p:nvPicPr>
          <p:cNvPr id="41987" name="Picture 3" descr="fig02_01.gif">
            <a:extLst>
              <a:ext uri="{FF2B5EF4-FFF2-40B4-BE49-F238E27FC236}">
                <a16:creationId xmlns:a16="http://schemas.microsoft.com/office/drawing/2014/main" id="{FD0C81E7-C4E2-BFB0-6AB2-1A31B903382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90600" y="1524000"/>
            <a:ext cx="7086600" cy="476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1">
            <a:extLst>
              <a:ext uri="{FF2B5EF4-FFF2-40B4-BE49-F238E27FC236}">
                <a16:creationId xmlns:a16="http://schemas.microsoft.com/office/drawing/2014/main" id="{40D46B1A-1942-24E5-EFD5-457F28AA2E39}"/>
              </a:ext>
            </a:extLst>
          </p:cNvPr>
          <p:cNvSpPr>
            <a:spLocks noGrp="1" noChangeArrowheads="1"/>
          </p:cNvSpPr>
          <p:nvPr>
            <p:ph type="title"/>
          </p:nvPr>
        </p:nvSpPr>
        <p:spPr/>
        <p:txBody>
          <a:bodyPr/>
          <a:lstStyle/>
          <a:p>
            <a:pPr eaLnBrk="1" hangingPunct="1"/>
            <a:r>
              <a:rPr lang="en-US" altLang="en-US" dirty="0">
                <a:ea typeface="ヒラギノ角ゴ Pro W3" pitchFamily="-65" charset="-128"/>
              </a:rPr>
              <a:t>The Balance Sheet</a:t>
            </a:r>
          </a:p>
        </p:txBody>
      </p:sp>
      <p:sp>
        <p:nvSpPr>
          <p:cNvPr id="43011" name="Rectangle 22">
            <a:extLst>
              <a:ext uri="{FF2B5EF4-FFF2-40B4-BE49-F238E27FC236}">
                <a16:creationId xmlns:a16="http://schemas.microsoft.com/office/drawing/2014/main" id="{96AE3627-5E0F-4161-6F58-82683895612B}"/>
              </a:ext>
            </a:extLst>
          </p:cNvPr>
          <p:cNvSpPr>
            <a:spLocks noGrp="1" noChangeArrowheads="1"/>
          </p:cNvSpPr>
          <p:nvPr>
            <p:ph idx="1"/>
          </p:nvPr>
        </p:nvSpPr>
        <p:spPr/>
        <p:txBody>
          <a:bodyPr/>
          <a:lstStyle/>
          <a:p>
            <a:pPr eaLnBrk="1" hangingPunct="1"/>
            <a:r>
              <a:rPr lang="en-US" altLang="en-US">
                <a:ea typeface="ヒラギノ角ゴ Pro W3" pitchFamily="-65" charset="-128"/>
              </a:rPr>
              <a:t>Enterprise Value</a:t>
            </a:r>
          </a:p>
          <a:p>
            <a:pPr lvl="1" eaLnBrk="1" hangingPunct="1"/>
            <a:r>
              <a:rPr lang="en-US" altLang="en-US">
                <a:ea typeface="ヒラギノ角ゴ Pro W3" pitchFamily="-65" charset="-128"/>
              </a:rPr>
              <a:t>The value of the underlying business assets, unencumbered by debt and separate from any cash and marketable securities</a:t>
            </a:r>
          </a:p>
        </p:txBody>
      </p:sp>
      <p:sp>
        <p:nvSpPr>
          <p:cNvPr id="43012" name="TextBox 5">
            <a:extLst>
              <a:ext uri="{FF2B5EF4-FFF2-40B4-BE49-F238E27FC236}">
                <a16:creationId xmlns:a16="http://schemas.microsoft.com/office/drawing/2014/main" id="{6144F7D5-C28F-31B0-4EB5-18BE1A6B0A02}"/>
              </a:ext>
            </a:extLst>
          </p:cNvPr>
          <p:cNvSpPr txBox="1">
            <a:spLocks noChangeArrowheads="1"/>
          </p:cNvSpPr>
          <p:nvPr/>
        </p:nvSpPr>
        <p:spPr bwMode="auto">
          <a:xfrm>
            <a:off x="0" y="3629025"/>
            <a:ext cx="8534400" cy="400050"/>
          </a:xfrm>
          <a:prstGeom prst="rect">
            <a:avLst/>
          </a:prstGeom>
          <a:solidFill>
            <a:srgbClr val="FFF4DB"/>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anose="020B0604030504040204" pitchFamily="34" charset="0"/>
                <a:ea typeface="MS PGothic" panose="020B0600070205080204" pitchFamily="34" charset="-128"/>
              </a:defRPr>
            </a:lvl1pPr>
            <a:lvl2pPr marL="742950" indent="-285750">
              <a:defRPr sz="2400">
                <a:solidFill>
                  <a:schemeClr val="tx1"/>
                </a:solidFill>
                <a:latin typeface="Verdana" panose="020B0604030504040204" pitchFamily="34" charset="0"/>
                <a:ea typeface="MS PGothic" panose="020B0600070205080204" pitchFamily="34" charset="-128"/>
              </a:defRPr>
            </a:lvl2pPr>
            <a:lvl3pPr marL="1143000" indent="-228600">
              <a:defRPr sz="2400">
                <a:solidFill>
                  <a:schemeClr val="tx1"/>
                </a:solidFill>
                <a:latin typeface="Verdana" panose="020B0604030504040204" pitchFamily="34" charset="0"/>
                <a:ea typeface="MS PGothic" panose="020B0600070205080204" pitchFamily="34" charset="-128"/>
              </a:defRPr>
            </a:lvl3pPr>
            <a:lvl4pPr marL="1600200" indent="-228600">
              <a:defRPr sz="2400">
                <a:solidFill>
                  <a:schemeClr val="tx1"/>
                </a:solidFill>
                <a:latin typeface="Verdana" panose="020B0604030504040204" pitchFamily="34" charset="0"/>
                <a:ea typeface="MS PGothic" panose="020B0600070205080204" pitchFamily="34" charset="-128"/>
              </a:defRPr>
            </a:lvl4pPr>
            <a:lvl5pPr marL="2057400" indent="-228600">
              <a:defRPr sz="2400">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pPr algn="ctr" eaLnBrk="1" hangingPunct="1"/>
            <a:r>
              <a:rPr lang="en-US" altLang="en-US" sz="2000"/>
              <a:t>Enterprise Value = Market Value of Equity + Debt - Cash</a:t>
            </a:r>
          </a:p>
        </p:txBody>
      </p:sp>
    </p:spTree>
  </p:cSld>
  <p:clrMapOvr>
    <a:masterClrMapping/>
  </p:clrMapOvr>
  <p:transition spd="med">
    <p:wipe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13">
            <a:extLst>
              <a:ext uri="{FF2B5EF4-FFF2-40B4-BE49-F238E27FC236}">
                <a16:creationId xmlns:a16="http://schemas.microsoft.com/office/drawing/2014/main" id="{357537BB-3FB4-CC5E-F06C-F4A30B5010E8}"/>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ea typeface="ヒラギノ角ゴ Pro W3" pitchFamily="-65" charset="-128"/>
              </a:rPr>
              <a:t>Example 3</a:t>
            </a:r>
            <a:br>
              <a:rPr lang="en-US" dirty="0">
                <a:ea typeface="ヒラギノ角ゴ Pro W3" pitchFamily="-65" charset="-128"/>
              </a:rPr>
            </a:br>
            <a:r>
              <a:rPr lang="en-US" dirty="0">
                <a:ea typeface="ヒラギノ角ゴ Pro W3" pitchFamily="-65" charset="-128"/>
              </a:rPr>
              <a:t>Computing Enterprise Value</a:t>
            </a:r>
          </a:p>
        </p:txBody>
      </p:sp>
      <p:sp>
        <p:nvSpPr>
          <p:cNvPr id="44035" name="Rectangle 14">
            <a:extLst>
              <a:ext uri="{FF2B5EF4-FFF2-40B4-BE49-F238E27FC236}">
                <a16:creationId xmlns:a16="http://schemas.microsoft.com/office/drawing/2014/main" id="{A0076E79-8235-E5CD-B007-5712F9017318}"/>
              </a:ext>
            </a:extLst>
          </p:cNvPr>
          <p:cNvSpPr>
            <a:spLocks noGrp="1" noChangeArrowheads="1"/>
          </p:cNvSpPr>
          <p:nvPr>
            <p:ph idx="1"/>
          </p:nvPr>
        </p:nvSpPr>
        <p:spPr>
          <a:xfrm>
            <a:off x="457200" y="1555750"/>
            <a:ext cx="8229600" cy="4525963"/>
          </a:xfrm>
        </p:spPr>
        <p:txBody>
          <a:bodyPr/>
          <a:lstStyle/>
          <a:p>
            <a:pPr eaLnBrk="1" hangingPunct="1"/>
            <a:r>
              <a:rPr lang="en-US" altLang="en-US" sz="2000">
                <a:ea typeface="ヒラギノ角ゴ Pro W3" pitchFamily="-65" charset="-128"/>
              </a:rPr>
              <a:t>In June 2013, H.J. Heinz Co. (HNZ) had a share price of $72.36, a market-to-book ratio of 7.66, a book value of debt of $4,984 million, and cash of $1,100.7 million </a:t>
            </a:r>
          </a:p>
          <a:p>
            <a:pPr eaLnBrk="1" hangingPunct="1"/>
            <a:r>
              <a:rPr lang="en-US" altLang="en-US" sz="2000">
                <a:ea typeface="ヒラギノ角ゴ Pro W3" pitchFamily="-65" charset="-128"/>
              </a:rPr>
              <a:t>What was Heinz’s market capitalization (its market value of equity)? </a:t>
            </a:r>
          </a:p>
          <a:p>
            <a:pPr eaLnBrk="1" hangingPunct="1"/>
            <a:r>
              <a:rPr lang="en-US" altLang="en-US" sz="2000">
                <a:ea typeface="ヒラギノ角ゴ Pro W3" pitchFamily="-65" charset="-128"/>
              </a:rPr>
              <a:t>What was its enterprise value?</a:t>
            </a:r>
          </a:p>
        </p:txBody>
      </p:sp>
      <p:sp>
        <p:nvSpPr>
          <p:cNvPr id="5" name="Rectangle 4">
            <a:extLst>
              <a:ext uri="{FF2B5EF4-FFF2-40B4-BE49-F238E27FC236}">
                <a16:creationId xmlns:a16="http://schemas.microsoft.com/office/drawing/2014/main" id="{E18A8216-88F1-96C0-B4A4-FE1DCCCED3E4}"/>
              </a:ext>
            </a:extLst>
          </p:cNvPr>
          <p:cNvSpPr/>
          <p:nvPr/>
        </p:nvSpPr>
        <p:spPr>
          <a:xfrm>
            <a:off x="609600" y="4495800"/>
            <a:ext cx="7848600" cy="1016000"/>
          </a:xfrm>
          <a:prstGeom prst="rect">
            <a:avLst/>
          </a:prstGeom>
        </p:spPr>
        <p:txBody>
          <a:bodyPr>
            <a:spAutoFit/>
          </a:bodyPr>
          <a:lstStyle/>
          <a:p>
            <a:pPr>
              <a:defRPr/>
            </a:pPr>
            <a:r>
              <a:rPr lang="en-US" sz="2000" dirty="0">
                <a:latin typeface="+mj-lt"/>
                <a:ea typeface="ヒラギノ角ゴ Pro W3" pitchFamily="-65" charset="-128"/>
              </a:rPr>
              <a:t>Market Value of Equity= $72.36 </a:t>
            </a:r>
            <a:r>
              <a:rPr lang="en-US" sz="2000" dirty="0">
                <a:latin typeface="+mj-lt"/>
                <a:ea typeface="ヒラギノ角ゴ Pro W3" pitchFamily="-65" charset="-128"/>
                <a:sym typeface="Symbol" pitchFamily="-65" charset="2"/>
              </a:rPr>
              <a:t></a:t>
            </a:r>
            <a:r>
              <a:rPr lang="en-US" sz="2000" dirty="0">
                <a:latin typeface="+mj-lt"/>
                <a:ea typeface="ヒラギノ角ゴ Pro W3" pitchFamily="-65" charset="-128"/>
              </a:rPr>
              <a:t> 320.7 million shares = $23.21 billion</a:t>
            </a:r>
          </a:p>
          <a:p>
            <a:pPr>
              <a:defRPr/>
            </a:pPr>
            <a:r>
              <a:rPr lang="en-US" sz="2000" dirty="0">
                <a:latin typeface="Verdana" pitchFamily="-65" charset="0"/>
                <a:ea typeface="ヒラギノ角ゴ Pro W3" pitchFamily="-65" charset="-128"/>
              </a:rPr>
              <a:t>Thus, Heinz’s enterprise value was </a:t>
            </a:r>
          </a:p>
          <a:p>
            <a:pPr>
              <a:defRPr/>
            </a:pPr>
            <a:r>
              <a:rPr lang="en-US" sz="2000" b="1" dirty="0">
                <a:solidFill>
                  <a:srgbClr val="006600"/>
                </a:solidFill>
                <a:latin typeface="Verdana" pitchFamily="-65" charset="0"/>
                <a:ea typeface="ヒラギノ角ゴ Pro W3" pitchFamily="-65" charset="-128"/>
              </a:rPr>
              <a:t>	EV= </a:t>
            </a:r>
            <a:r>
              <a:rPr lang="en-US" sz="2000" dirty="0">
                <a:latin typeface="Verdana" pitchFamily="-65" charset="0"/>
                <a:ea typeface="ヒラギノ角ゴ Pro W3" pitchFamily="-65" charset="-128"/>
              </a:rPr>
              <a:t>23.21+ 4.98 – 1.1 = $27.09 billion</a:t>
            </a:r>
          </a:p>
        </p:txBody>
      </p:sp>
      <p:sp>
        <p:nvSpPr>
          <p:cNvPr id="44037" name="TextBox 5">
            <a:extLst>
              <a:ext uri="{FF2B5EF4-FFF2-40B4-BE49-F238E27FC236}">
                <a16:creationId xmlns:a16="http://schemas.microsoft.com/office/drawing/2014/main" id="{9A4A839D-03A3-EA3F-490A-A58F8F43E131}"/>
              </a:ext>
            </a:extLst>
          </p:cNvPr>
          <p:cNvSpPr txBox="1">
            <a:spLocks noChangeArrowheads="1"/>
          </p:cNvSpPr>
          <p:nvPr/>
        </p:nvSpPr>
        <p:spPr bwMode="auto">
          <a:xfrm>
            <a:off x="381000" y="3619500"/>
            <a:ext cx="8534400" cy="400050"/>
          </a:xfrm>
          <a:prstGeom prst="rect">
            <a:avLst/>
          </a:prstGeom>
          <a:solidFill>
            <a:srgbClr val="FFF4DB"/>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anose="020B0604030504040204" pitchFamily="34" charset="0"/>
                <a:ea typeface="MS PGothic" panose="020B0600070205080204" pitchFamily="34" charset="-128"/>
              </a:defRPr>
            </a:lvl1pPr>
            <a:lvl2pPr marL="742950" indent="-285750">
              <a:defRPr sz="2400">
                <a:solidFill>
                  <a:schemeClr val="tx1"/>
                </a:solidFill>
                <a:latin typeface="Verdana" panose="020B0604030504040204" pitchFamily="34" charset="0"/>
                <a:ea typeface="MS PGothic" panose="020B0600070205080204" pitchFamily="34" charset="-128"/>
              </a:defRPr>
            </a:lvl2pPr>
            <a:lvl3pPr marL="1143000" indent="-228600">
              <a:defRPr sz="2400">
                <a:solidFill>
                  <a:schemeClr val="tx1"/>
                </a:solidFill>
                <a:latin typeface="Verdana" panose="020B0604030504040204" pitchFamily="34" charset="0"/>
                <a:ea typeface="MS PGothic" panose="020B0600070205080204" pitchFamily="34" charset="-128"/>
              </a:defRPr>
            </a:lvl3pPr>
            <a:lvl4pPr marL="1600200" indent="-228600">
              <a:defRPr sz="2400">
                <a:solidFill>
                  <a:schemeClr val="tx1"/>
                </a:solidFill>
                <a:latin typeface="Verdana" panose="020B0604030504040204" pitchFamily="34" charset="0"/>
                <a:ea typeface="MS PGothic" panose="020B0600070205080204" pitchFamily="34" charset="-128"/>
              </a:defRPr>
            </a:lvl4pPr>
            <a:lvl5pPr marL="2057400" indent="-228600">
              <a:defRPr sz="2400">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pPr algn="ctr" eaLnBrk="1" hangingPunct="1"/>
            <a:r>
              <a:rPr lang="en-US" altLang="en-US" sz="2000"/>
              <a:t>Enterprise Value = Market Value of Equity + Debt - Cash</a:t>
            </a:r>
          </a:p>
        </p:txBody>
      </p:sp>
    </p:spTree>
  </p:cSld>
  <p:clrMapOvr>
    <a:masterClrMapping/>
  </p:clrMapOvr>
  <p:transition spd="med">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13">
            <a:extLst>
              <a:ext uri="{FF2B5EF4-FFF2-40B4-BE49-F238E27FC236}">
                <a16:creationId xmlns:a16="http://schemas.microsoft.com/office/drawing/2014/main" id="{0775AD54-861D-2742-E8BD-E37FAB45A137}"/>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ea typeface="ヒラギノ角ゴ Pro W3" pitchFamily="-65" charset="-128"/>
              </a:rPr>
              <a:t>Example 3</a:t>
            </a:r>
            <a:br>
              <a:rPr lang="en-US" dirty="0">
                <a:ea typeface="ヒラギノ角ゴ Pro W3" pitchFamily="-65" charset="-128"/>
              </a:rPr>
            </a:br>
            <a:r>
              <a:rPr lang="en-US" dirty="0">
                <a:ea typeface="ヒラギノ角ゴ Pro W3" pitchFamily="-65" charset="-128"/>
              </a:rPr>
              <a:t>Computing Enterprise Value</a:t>
            </a:r>
          </a:p>
        </p:txBody>
      </p:sp>
      <p:sp>
        <p:nvSpPr>
          <p:cNvPr id="45059" name="Rectangle 14">
            <a:extLst>
              <a:ext uri="{FF2B5EF4-FFF2-40B4-BE49-F238E27FC236}">
                <a16:creationId xmlns:a16="http://schemas.microsoft.com/office/drawing/2014/main" id="{3F3812F4-0D8C-C861-0A98-9A099A5A80B5}"/>
              </a:ext>
            </a:extLst>
          </p:cNvPr>
          <p:cNvSpPr>
            <a:spLocks noGrp="1" noChangeArrowheads="1"/>
          </p:cNvSpPr>
          <p:nvPr>
            <p:ph idx="1"/>
          </p:nvPr>
        </p:nvSpPr>
        <p:spPr/>
        <p:txBody>
          <a:bodyPr/>
          <a:lstStyle/>
          <a:p>
            <a:pPr eaLnBrk="1" hangingPunct="1">
              <a:buFontTx/>
              <a:buNone/>
            </a:pPr>
            <a:r>
              <a:rPr lang="en-US" altLang="en-US">
                <a:ea typeface="ヒラギノ角ゴ Pro W3" pitchFamily="-65" charset="-128"/>
              </a:rPr>
              <a:t>Problem:</a:t>
            </a:r>
          </a:p>
          <a:p>
            <a:pPr eaLnBrk="1" hangingPunct="1"/>
            <a:r>
              <a:rPr lang="en-US" altLang="en-US" sz="2000">
                <a:ea typeface="ヒラギノ角ゴ Pro W3" pitchFamily="-65" charset="-128"/>
              </a:rPr>
              <a:t>As of July, 2013, Campbell’s Soup Co. (CPB) had a share price of $2.65 and 313.5 million shares outstanding </a:t>
            </a:r>
          </a:p>
          <a:p>
            <a:pPr eaLnBrk="1" hangingPunct="1"/>
            <a:r>
              <a:rPr lang="en-US" altLang="en-US" sz="2000">
                <a:ea typeface="ヒラギノ角ゴ Pro W3" pitchFamily="-65" charset="-128"/>
              </a:rPr>
              <a:t>At that time, the company had $7,106 million in total debt and $333 million in cash</a:t>
            </a:r>
          </a:p>
          <a:p>
            <a:pPr eaLnBrk="1" hangingPunct="1"/>
            <a:r>
              <a:rPr lang="en-US" altLang="en-US" sz="2000">
                <a:ea typeface="ヒラギノ角ゴ Pro W3" pitchFamily="-65" charset="-128"/>
              </a:rPr>
              <a:t>What was Campbell’s enterprise value?</a:t>
            </a:r>
          </a:p>
        </p:txBody>
      </p:sp>
      <p:sp>
        <p:nvSpPr>
          <p:cNvPr id="45060" name="Rectangle 3">
            <a:extLst>
              <a:ext uri="{FF2B5EF4-FFF2-40B4-BE49-F238E27FC236}">
                <a16:creationId xmlns:a16="http://schemas.microsoft.com/office/drawing/2014/main" id="{F01523F0-C0E5-2B8A-6FA6-7A2F7BBCD357}"/>
              </a:ext>
            </a:extLst>
          </p:cNvPr>
          <p:cNvSpPr>
            <a:spLocks noChangeArrowheads="1"/>
          </p:cNvSpPr>
          <p:nvPr/>
        </p:nvSpPr>
        <p:spPr bwMode="auto">
          <a:xfrm>
            <a:off x="762000" y="4267200"/>
            <a:ext cx="71628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anose="020B0604030504040204" pitchFamily="34" charset="0"/>
                <a:ea typeface="MS PGothic" panose="020B0600070205080204" pitchFamily="34" charset="-128"/>
              </a:defRPr>
            </a:lvl1pPr>
            <a:lvl2pPr>
              <a:defRPr sz="2400">
                <a:solidFill>
                  <a:schemeClr val="tx1"/>
                </a:solidFill>
                <a:latin typeface="Verdana" panose="020B0604030504040204" pitchFamily="34" charset="0"/>
                <a:ea typeface="MS PGothic" panose="020B0600070205080204" pitchFamily="34" charset="-128"/>
              </a:defRPr>
            </a:lvl2pPr>
            <a:lvl3pPr marL="1143000" indent="-228600">
              <a:defRPr sz="2400">
                <a:solidFill>
                  <a:schemeClr val="tx1"/>
                </a:solidFill>
                <a:latin typeface="Verdana" panose="020B0604030504040204" pitchFamily="34" charset="0"/>
                <a:ea typeface="MS PGothic" panose="020B0600070205080204" pitchFamily="34" charset="-128"/>
              </a:defRPr>
            </a:lvl3pPr>
            <a:lvl4pPr marL="1600200" indent="-228600">
              <a:defRPr sz="2400">
                <a:solidFill>
                  <a:schemeClr val="tx1"/>
                </a:solidFill>
                <a:latin typeface="Verdana" panose="020B0604030504040204" pitchFamily="34" charset="0"/>
                <a:ea typeface="MS PGothic" panose="020B0600070205080204" pitchFamily="34" charset="-128"/>
              </a:defRPr>
            </a:lvl4pPr>
            <a:lvl5pPr marL="2057400" indent="-228600">
              <a:defRPr sz="2400">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r>
              <a:rPr lang="en-US" altLang="en-US" sz="2000">
                <a:ea typeface="ヒラギノ角ゴ Pro W3" pitchFamily="-65" charset="-128"/>
              </a:rPr>
              <a:t>Campbell’s Enterprise Value = </a:t>
            </a:r>
          </a:p>
          <a:p>
            <a:pPr lvl="1"/>
            <a:r>
              <a:rPr lang="en-US" altLang="en-US" sz="1800">
                <a:ea typeface="ヒラギノ角ゴ Pro W3" pitchFamily="-65" charset="-128"/>
              </a:rPr>
              <a:t>$13,371 + $7,106 – $333.0 = $20,144 million </a:t>
            </a:r>
            <a:endParaRPr lang="en-US" altLang="en-US" sz="2000">
              <a:ea typeface="ヒラギノ角ゴ Pro W3" pitchFamily="-65" charset="-128"/>
            </a:endParaRPr>
          </a:p>
        </p:txBody>
      </p:sp>
    </p:spTree>
  </p:cSld>
  <p:clrMapOvr>
    <a:masterClrMapping/>
  </p:clrMapOvr>
  <p:transition spd="med">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11">
            <a:extLst>
              <a:ext uri="{FF2B5EF4-FFF2-40B4-BE49-F238E27FC236}">
                <a16:creationId xmlns:a16="http://schemas.microsoft.com/office/drawing/2014/main" id="{4E881316-FFCC-F57B-24D1-58DCAFC7659E}"/>
              </a:ext>
            </a:extLst>
          </p:cNvPr>
          <p:cNvSpPr>
            <a:spLocks noGrp="1" noChangeArrowheads="1"/>
          </p:cNvSpPr>
          <p:nvPr>
            <p:ph type="title"/>
          </p:nvPr>
        </p:nvSpPr>
        <p:spPr/>
        <p:txBody>
          <a:bodyPr/>
          <a:lstStyle/>
          <a:p>
            <a:pPr eaLnBrk="1" hangingPunct="1"/>
            <a:r>
              <a:rPr lang="en-US" altLang="en-US" dirty="0">
                <a:ea typeface="ヒラギノ角ゴ Pro W3" pitchFamily="-65" charset="-128"/>
              </a:rPr>
              <a:t>The Income Statement</a:t>
            </a:r>
          </a:p>
        </p:txBody>
      </p:sp>
      <p:sp>
        <p:nvSpPr>
          <p:cNvPr id="46083" name="Rectangle 12">
            <a:extLst>
              <a:ext uri="{FF2B5EF4-FFF2-40B4-BE49-F238E27FC236}">
                <a16:creationId xmlns:a16="http://schemas.microsoft.com/office/drawing/2014/main" id="{D9168773-4243-FA8F-AD1C-8AD1A1F0B227}"/>
              </a:ext>
            </a:extLst>
          </p:cNvPr>
          <p:cNvSpPr>
            <a:spLocks noGrp="1" noChangeArrowheads="1"/>
          </p:cNvSpPr>
          <p:nvPr>
            <p:ph idx="1"/>
          </p:nvPr>
        </p:nvSpPr>
        <p:spPr/>
        <p:txBody>
          <a:bodyPr/>
          <a:lstStyle/>
          <a:p>
            <a:pPr eaLnBrk="1" hangingPunct="1"/>
            <a:r>
              <a:rPr lang="en-US" altLang="en-US">
                <a:ea typeface="ヒラギノ角ゴ Pro W3" pitchFamily="-65" charset="-128"/>
              </a:rPr>
              <a:t>The income statement lists the firm’s revenues and expenses over a period of time</a:t>
            </a:r>
          </a:p>
          <a:p>
            <a:pPr lvl="1" eaLnBrk="1" hangingPunct="1"/>
            <a:r>
              <a:rPr lang="en-US" altLang="en-US">
                <a:ea typeface="ヒラギノ角ゴ Pro W3" pitchFamily="-65" charset="-128"/>
              </a:rPr>
              <a:t>Sometimes called the profit and loss statement, or “P&amp;L”</a:t>
            </a:r>
          </a:p>
          <a:p>
            <a:pPr eaLnBrk="1" hangingPunct="1"/>
            <a:r>
              <a:rPr lang="en-US" altLang="en-US">
                <a:ea typeface="ヒラギノ角ゴ Pro W3" pitchFamily="-65" charset="-128"/>
              </a:rPr>
              <a:t>The  last or “bottom” line of the income statement shows net income</a:t>
            </a:r>
          </a:p>
          <a:p>
            <a:pPr lvl="1" eaLnBrk="1" hangingPunct="1"/>
            <a:r>
              <a:rPr lang="en-US" altLang="en-US">
                <a:ea typeface="ヒラギノ角ゴ Pro W3" pitchFamily="-65" charset="-128"/>
              </a:rPr>
              <a:t>A measure of its profitability  during the period </a:t>
            </a:r>
          </a:p>
          <a:p>
            <a:pPr lvl="1" eaLnBrk="1" hangingPunct="1"/>
            <a:r>
              <a:rPr lang="en-US" altLang="en-US">
                <a:ea typeface="ヒラギノ角ゴ Pro W3" pitchFamily="-65" charset="-128"/>
              </a:rPr>
              <a:t>Also referred to as the firm’s earnings  </a:t>
            </a:r>
          </a:p>
        </p:txBody>
      </p:sp>
    </p:spTree>
  </p:cSld>
  <p:clrMapOvr>
    <a:masterClrMapping/>
  </p:clrMapOvr>
  <p:transition spd="med">
    <p:wipe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3">
            <a:extLst>
              <a:ext uri="{FF2B5EF4-FFF2-40B4-BE49-F238E27FC236}">
                <a16:creationId xmlns:a16="http://schemas.microsoft.com/office/drawing/2014/main" id="{6461C9CE-DBB4-01A3-91BE-8903C1E8E63F}"/>
              </a:ext>
            </a:extLst>
          </p:cNvPr>
          <p:cNvSpPr>
            <a:spLocks noGrp="1" noChangeArrowheads="1"/>
          </p:cNvSpPr>
          <p:nvPr>
            <p:ph type="title"/>
          </p:nvPr>
        </p:nvSpPr>
        <p:spPr/>
        <p:txBody>
          <a:bodyPr/>
          <a:lstStyle/>
          <a:p>
            <a:pPr eaLnBrk="1" hangingPunct="1"/>
            <a:r>
              <a:rPr lang="en-US" altLang="en-US" dirty="0">
                <a:ea typeface="ヒラギノ角ゴ Pro W3" pitchFamily="-65" charset="-128"/>
              </a:rPr>
              <a:t>The Income Statement</a:t>
            </a:r>
          </a:p>
        </p:txBody>
      </p:sp>
      <p:sp>
        <p:nvSpPr>
          <p:cNvPr id="91139" name="Rectangle 24">
            <a:extLst>
              <a:ext uri="{FF2B5EF4-FFF2-40B4-BE49-F238E27FC236}">
                <a16:creationId xmlns:a16="http://schemas.microsoft.com/office/drawing/2014/main" id="{E9147139-515B-C0C0-0ECA-107028EDCE5F}"/>
              </a:ext>
            </a:extLst>
          </p:cNvPr>
          <p:cNvSpPr>
            <a:spLocks noGrp="1" noChangeArrowheads="1"/>
          </p:cNvSpPr>
          <p:nvPr>
            <p:ph idx="1"/>
          </p:nvPr>
        </p:nvSpPr>
        <p:spPr/>
        <p:txBody>
          <a:bodyPr rtlCol="0">
            <a:normAutofit fontScale="92500" lnSpcReduction="20000"/>
          </a:bodyPr>
          <a:lstStyle/>
          <a:p>
            <a:pPr eaLnBrk="1" fontAlgn="auto" hangingPunct="1">
              <a:lnSpc>
                <a:spcPct val="90000"/>
              </a:lnSpc>
              <a:spcAft>
                <a:spcPts val="0"/>
              </a:spcAft>
              <a:defRPr/>
            </a:pPr>
            <a:r>
              <a:rPr lang="en-US">
                <a:ea typeface="ヒラギノ角ゴ Pro W3" pitchFamily="-65" charset="-128"/>
              </a:rPr>
              <a:t>Earnings Calculations</a:t>
            </a:r>
          </a:p>
          <a:p>
            <a:pPr lvl="1" eaLnBrk="1" fontAlgn="auto" hangingPunct="1">
              <a:lnSpc>
                <a:spcPct val="90000"/>
              </a:lnSpc>
              <a:spcAft>
                <a:spcPts val="0"/>
              </a:spcAft>
              <a:defRPr/>
            </a:pPr>
            <a:r>
              <a:rPr lang="en-US">
                <a:ea typeface="ヒラギノ角ゴ Pro W3" pitchFamily="-65" charset="-128"/>
              </a:rPr>
              <a:t>Gross Profit</a:t>
            </a:r>
          </a:p>
          <a:p>
            <a:pPr lvl="2" eaLnBrk="1" fontAlgn="auto" hangingPunct="1">
              <a:lnSpc>
                <a:spcPct val="90000"/>
              </a:lnSpc>
              <a:spcAft>
                <a:spcPts val="0"/>
              </a:spcAft>
              <a:defRPr/>
            </a:pPr>
            <a:r>
              <a:rPr lang="en-US">
                <a:ea typeface="ＭＳ Ｐゴシック" pitchFamily="-65" charset="-128"/>
              </a:rPr>
              <a:t>Revenues (Net Sales) - Cost of Sales = Gross Profit</a:t>
            </a:r>
          </a:p>
          <a:p>
            <a:pPr lvl="1" eaLnBrk="1" fontAlgn="auto" hangingPunct="1">
              <a:lnSpc>
                <a:spcPct val="90000"/>
              </a:lnSpc>
              <a:spcAft>
                <a:spcPts val="0"/>
              </a:spcAft>
              <a:defRPr/>
            </a:pPr>
            <a:r>
              <a:rPr lang="en-US">
                <a:ea typeface="ヒラギノ角ゴ Pro W3" pitchFamily="-65" charset="-128"/>
              </a:rPr>
              <a:t>Operating Expenses </a:t>
            </a:r>
          </a:p>
          <a:p>
            <a:pPr lvl="2" eaLnBrk="1" fontAlgn="auto" hangingPunct="1">
              <a:lnSpc>
                <a:spcPct val="90000"/>
              </a:lnSpc>
              <a:spcAft>
                <a:spcPts val="0"/>
              </a:spcAft>
              <a:defRPr/>
            </a:pPr>
            <a:r>
              <a:rPr lang="en-US">
                <a:ea typeface="ＭＳ Ｐゴシック" pitchFamily="-65" charset="-128"/>
              </a:rPr>
              <a:t>Gross Profit – Operating Expenses = Operating Income</a:t>
            </a:r>
          </a:p>
          <a:p>
            <a:pPr lvl="1" eaLnBrk="1" fontAlgn="auto" hangingPunct="1">
              <a:lnSpc>
                <a:spcPct val="90000"/>
              </a:lnSpc>
              <a:spcAft>
                <a:spcPts val="0"/>
              </a:spcAft>
              <a:defRPr/>
            </a:pPr>
            <a:r>
              <a:rPr lang="en-US">
                <a:ea typeface="ヒラギノ角ゴ Pro W3" pitchFamily="-65" charset="-128"/>
              </a:rPr>
              <a:t>Earnings Before Interest and Taxes (EBIT)</a:t>
            </a:r>
          </a:p>
          <a:p>
            <a:pPr lvl="2" eaLnBrk="1" fontAlgn="auto" hangingPunct="1">
              <a:lnSpc>
                <a:spcPct val="90000"/>
              </a:lnSpc>
              <a:spcAft>
                <a:spcPts val="0"/>
              </a:spcAft>
              <a:defRPr/>
            </a:pPr>
            <a:r>
              <a:rPr lang="en-US">
                <a:ea typeface="ＭＳ Ｐゴシック" pitchFamily="-65" charset="-128"/>
              </a:rPr>
              <a:t>Operating Income +/- Other Income = Earnings Before Interest and Taxes</a:t>
            </a:r>
          </a:p>
          <a:p>
            <a:pPr lvl="1" eaLnBrk="1" fontAlgn="auto" hangingPunct="1">
              <a:lnSpc>
                <a:spcPct val="90000"/>
              </a:lnSpc>
              <a:spcAft>
                <a:spcPts val="0"/>
              </a:spcAft>
              <a:defRPr/>
            </a:pPr>
            <a:r>
              <a:rPr lang="en-US">
                <a:ea typeface="ヒラギノ角ゴ Pro W3" pitchFamily="-65" charset="-128"/>
              </a:rPr>
              <a:t>Pretax and Net Income</a:t>
            </a:r>
          </a:p>
          <a:p>
            <a:pPr lvl="2" eaLnBrk="1" fontAlgn="auto" hangingPunct="1">
              <a:lnSpc>
                <a:spcPct val="90000"/>
              </a:lnSpc>
              <a:spcAft>
                <a:spcPts val="0"/>
              </a:spcAft>
              <a:defRPr/>
            </a:pPr>
            <a:r>
              <a:rPr lang="en-US">
                <a:ea typeface="ＭＳ Ｐゴシック" pitchFamily="-65" charset="-128"/>
              </a:rPr>
              <a:t>EBIT +/- Interest income (Expense) = Pretax Income</a:t>
            </a:r>
          </a:p>
          <a:p>
            <a:pPr lvl="2" eaLnBrk="1" fontAlgn="auto" hangingPunct="1">
              <a:lnSpc>
                <a:spcPct val="90000"/>
              </a:lnSpc>
              <a:spcAft>
                <a:spcPts val="0"/>
              </a:spcAft>
              <a:defRPr/>
            </a:pPr>
            <a:r>
              <a:rPr lang="en-US">
                <a:ea typeface="ＭＳ Ｐゴシック" pitchFamily="-65" charset="-128"/>
              </a:rPr>
              <a:t>Pretax Income – Taxes = Net Income</a:t>
            </a:r>
          </a:p>
          <a:p>
            <a:pPr eaLnBrk="1" fontAlgn="auto" hangingPunct="1">
              <a:lnSpc>
                <a:spcPct val="90000"/>
              </a:lnSpc>
              <a:spcAft>
                <a:spcPts val="0"/>
              </a:spcAft>
              <a:defRPr/>
            </a:pPr>
            <a:endParaRPr lang="en-US">
              <a:ea typeface="ヒラギノ角ゴ Pro W3" pitchFamily="-65" charset="-128"/>
            </a:endParaRPr>
          </a:p>
          <a:p>
            <a:pPr eaLnBrk="1" fontAlgn="auto" hangingPunct="1">
              <a:lnSpc>
                <a:spcPct val="90000"/>
              </a:lnSpc>
              <a:spcAft>
                <a:spcPts val="0"/>
              </a:spcAft>
              <a:buFontTx/>
              <a:buNone/>
              <a:defRPr/>
            </a:pPr>
            <a:r>
              <a:rPr lang="en-US">
                <a:ea typeface="ヒラギノ角ゴ Pro W3" pitchFamily="-65" charset="-128"/>
              </a:rPr>
              <a:t> </a:t>
            </a:r>
          </a:p>
        </p:txBody>
      </p:sp>
      <p:sp>
        <p:nvSpPr>
          <p:cNvPr id="47108" name="Rectangle 18">
            <a:extLst>
              <a:ext uri="{FF2B5EF4-FFF2-40B4-BE49-F238E27FC236}">
                <a16:creationId xmlns:a16="http://schemas.microsoft.com/office/drawing/2014/main" id="{72B42AD1-B733-B738-A3E4-D275825DB53D}"/>
              </a:ext>
            </a:extLst>
          </p:cNvPr>
          <p:cNvSpPr>
            <a:spLocks noChangeArrowheads="1"/>
          </p:cNvSpPr>
          <p:nvPr/>
        </p:nvSpPr>
        <p:spPr bwMode="auto">
          <a:xfrm>
            <a:off x="7162800" y="372903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Verdana" panose="020B0604030504040204" pitchFamily="34" charset="0"/>
                <a:ea typeface="MS PGothic" panose="020B0600070205080204" pitchFamily="34" charset="-128"/>
              </a:defRPr>
            </a:lvl1pPr>
            <a:lvl2pPr marL="742950" indent="-285750">
              <a:defRPr sz="2400">
                <a:solidFill>
                  <a:schemeClr val="tx1"/>
                </a:solidFill>
                <a:latin typeface="Verdana" panose="020B0604030504040204" pitchFamily="34" charset="0"/>
                <a:ea typeface="MS PGothic" panose="020B0600070205080204" pitchFamily="34" charset="-128"/>
              </a:defRPr>
            </a:lvl2pPr>
            <a:lvl3pPr marL="1143000" indent="-228600">
              <a:defRPr sz="2400">
                <a:solidFill>
                  <a:schemeClr val="tx1"/>
                </a:solidFill>
                <a:latin typeface="Verdana" panose="020B0604030504040204" pitchFamily="34" charset="0"/>
                <a:ea typeface="MS PGothic" panose="020B0600070205080204" pitchFamily="34" charset="-128"/>
              </a:defRPr>
            </a:lvl3pPr>
            <a:lvl4pPr marL="1600200" indent="-228600">
              <a:defRPr sz="2400">
                <a:solidFill>
                  <a:schemeClr val="tx1"/>
                </a:solidFill>
                <a:latin typeface="Verdana" panose="020B0604030504040204" pitchFamily="34" charset="0"/>
                <a:ea typeface="MS PGothic" panose="020B0600070205080204" pitchFamily="34" charset="-128"/>
              </a:defRPr>
            </a:lvl4pPr>
            <a:lvl5pPr marL="2057400" indent="-228600">
              <a:defRPr sz="2400">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pPr eaLnBrk="1" hangingPunct="1"/>
            <a:endParaRPr lang="en-US" altLang="en-US"/>
          </a:p>
        </p:txBody>
      </p:sp>
    </p:spTree>
  </p:cSld>
  <p:clrMapOvr>
    <a:masterClrMapping/>
  </p:clrMapOvr>
  <p:transitio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9">
            <a:extLst>
              <a:ext uri="{FF2B5EF4-FFF2-40B4-BE49-F238E27FC236}">
                <a16:creationId xmlns:a16="http://schemas.microsoft.com/office/drawing/2014/main" id="{E7705814-BF23-7E90-CF73-1C8C7A366D55}"/>
              </a:ext>
            </a:extLst>
          </p:cNvPr>
          <p:cNvSpPr>
            <a:spLocks noGrp="1" noChangeArrowheads="1"/>
          </p:cNvSpPr>
          <p:nvPr>
            <p:ph type="title"/>
          </p:nvPr>
        </p:nvSpPr>
        <p:spPr/>
        <p:txBody>
          <a:bodyPr/>
          <a:lstStyle/>
          <a:p>
            <a:pPr eaLnBrk="1" hangingPunct="1"/>
            <a:r>
              <a:rPr lang="en-US" altLang="en-US">
                <a:ea typeface="ヒラギノ角ゴ Pro W3" pitchFamily="-65" charset="-128"/>
              </a:rPr>
              <a:t>Learning Objectives</a:t>
            </a:r>
          </a:p>
        </p:txBody>
      </p:sp>
      <p:sp>
        <p:nvSpPr>
          <p:cNvPr id="19459" name="Rectangle 30">
            <a:extLst>
              <a:ext uri="{FF2B5EF4-FFF2-40B4-BE49-F238E27FC236}">
                <a16:creationId xmlns:a16="http://schemas.microsoft.com/office/drawing/2014/main" id="{0827C67D-5FAB-ED3A-6BA9-073888729DAC}"/>
              </a:ext>
            </a:extLst>
          </p:cNvPr>
          <p:cNvSpPr>
            <a:spLocks noGrp="1" noChangeArrowheads="1"/>
          </p:cNvSpPr>
          <p:nvPr>
            <p:ph idx="1"/>
          </p:nvPr>
        </p:nvSpPr>
        <p:spPr/>
        <p:txBody>
          <a:bodyPr rtlCol="0">
            <a:normAutofit lnSpcReduction="10000"/>
          </a:bodyPr>
          <a:lstStyle/>
          <a:p>
            <a:pPr eaLnBrk="1" fontAlgn="auto" hangingPunct="1">
              <a:spcAft>
                <a:spcPts val="0"/>
              </a:spcAft>
              <a:defRPr/>
            </a:pPr>
            <a:r>
              <a:rPr lang="en-US" sz="2400">
                <a:ea typeface="ヒラギノ角ゴ Pro W3" pitchFamily="-65" charset="-128"/>
              </a:rPr>
              <a:t>Know why the disclosure of financial information through financial statements is critical to investors</a:t>
            </a:r>
          </a:p>
          <a:p>
            <a:pPr eaLnBrk="1" fontAlgn="auto" hangingPunct="1">
              <a:spcAft>
                <a:spcPts val="0"/>
              </a:spcAft>
              <a:defRPr/>
            </a:pPr>
            <a:r>
              <a:rPr lang="en-US" sz="2400">
                <a:ea typeface="ヒラギノ角ゴ Pro W3" pitchFamily="-65" charset="-128"/>
              </a:rPr>
              <a:t>Understand the function of the balance sheet</a:t>
            </a:r>
          </a:p>
          <a:p>
            <a:pPr eaLnBrk="1" fontAlgn="auto" hangingPunct="1">
              <a:spcAft>
                <a:spcPts val="0"/>
              </a:spcAft>
              <a:defRPr/>
            </a:pPr>
            <a:r>
              <a:rPr lang="en-US" sz="2400">
                <a:ea typeface="ヒラギノ角ゴ Pro W3" pitchFamily="-65" charset="-128"/>
              </a:rPr>
              <a:t>Understand how the income statement is used</a:t>
            </a:r>
          </a:p>
          <a:p>
            <a:pPr eaLnBrk="1" fontAlgn="auto" hangingPunct="1">
              <a:spcAft>
                <a:spcPts val="0"/>
              </a:spcAft>
              <a:defRPr/>
            </a:pPr>
            <a:r>
              <a:rPr lang="en-US" sz="2400">
                <a:ea typeface="ヒラギノ角ゴ Pro W3" pitchFamily="-65" charset="-128"/>
              </a:rPr>
              <a:t>Interpret a statement of cash flows</a:t>
            </a:r>
          </a:p>
          <a:p>
            <a:pPr eaLnBrk="1" fontAlgn="auto" hangingPunct="1">
              <a:spcAft>
                <a:spcPts val="0"/>
              </a:spcAft>
              <a:defRPr/>
            </a:pPr>
            <a:r>
              <a:rPr lang="en-US" sz="2400">
                <a:ea typeface="ヒラギノ角ゴ Pro W3" pitchFamily="-65" charset="-128"/>
              </a:rPr>
              <a:t>Understand the management’s discussion and analysis and the statement of stockholders equity</a:t>
            </a:r>
          </a:p>
          <a:p>
            <a:pPr eaLnBrk="1" fontAlgn="auto" hangingPunct="1">
              <a:spcAft>
                <a:spcPts val="0"/>
              </a:spcAft>
              <a:defRPr/>
            </a:pPr>
            <a:r>
              <a:rPr lang="en-US" sz="2400">
                <a:ea typeface="ヒラギノ角ゴ Pro W3" pitchFamily="-65" charset="-128"/>
              </a:rPr>
              <a:t>Analyze a firm through its financial statements, including using the DuPont Identity</a:t>
            </a:r>
          </a:p>
          <a:p>
            <a:pPr eaLnBrk="1" fontAlgn="auto" hangingPunct="1">
              <a:spcAft>
                <a:spcPts val="0"/>
              </a:spcAft>
              <a:defRPr/>
            </a:pPr>
            <a:r>
              <a:rPr lang="en-US" sz="2400">
                <a:ea typeface="ヒラギノ角ゴ Pro W3" pitchFamily="-65" charset="-128"/>
              </a:rPr>
              <a:t>Understand the main purpose and aspects of the Sarbanes-Oxley reforms following Enron and other financial scandals</a:t>
            </a:r>
          </a:p>
          <a:p>
            <a:pPr eaLnBrk="1" fontAlgn="auto" hangingPunct="1">
              <a:spcAft>
                <a:spcPts val="0"/>
              </a:spcAft>
              <a:defRPr/>
            </a:pPr>
            <a:endParaRPr lang="en-US" sz="2400">
              <a:ea typeface="ヒラギノ角ゴ Pro W3" pitchFamily="-65" charset="-128"/>
            </a:endParaRPr>
          </a:p>
          <a:p>
            <a:pPr eaLnBrk="1" fontAlgn="auto" hangingPunct="1">
              <a:spcAft>
                <a:spcPts val="0"/>
              </a:spcAft>
              <a:defRPr/>
            </a:pPr>
            <a:endParaRPr lang="en-US" sz="2400">
              <a:ea typeface="ヒラギノ角ゴ Pro W3" pitchFamily="-65" charset="-128"/>
            </a:endParaRPr>
          </a:p>
          <a:p>
            <a:pPr eaLnBrk="1" fontAlgn="auto" hangingPunct="1">
              <a:spcAft>
                <a:spcPts val="0"/>
              </a:spcAft>
              <a:defRPr/>
            </a:pPr>
            <a:endParaRPr lang="en-US" sz="2400">
              <a:ea typeface="ヒラギノ角ゴ Pro W3" pitchFamily="-65" charset="-128"/>
            </a:endParaRPr>
          </a:p>
        </p:txBody>
      </p:sp>
    </p:spTree>
  </p:cSld>
  <p:clrMapOvr>
    <a:masterClrMapping/>
  </p:clrMapOvr>
  <p:transition spd="med">
    <p:wipe dir="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E3B0B429-3246-814E-DCE6-31291DC7E661}"/>
              </a:ext>
            </a:extLst>
          </p:cNvPr>
          <p:cNvSpPr>
            <a:spLocks noGrp="1"/>
          </p:cNvSpPr>
          <p:nvPr>
            <p:ph type="title" idx="4294967295"/>
          </p:nvPr>
        </p:nvSpPr>
        <p:spPr>
          <a:xfrm>
            <a:off x="304800" y="303213"/>
            <a:ext cx="8839200" cy="992187"/>
          </a:xfrm>
        </p:spPr>
        <p:txBody>
          <a:bodyPr/>
          <a:lstStyle/>
          <a:p>
            <a:pPr eaLnBrk="1" hangingPunct="1"/>
            <a:r>
              <a:rPr lang="en-US" altLang="en-US" sz="2800" dirty="0">
                <a:ea typeface="ヒラギノ角ゴ Pro W3" pitchFamily="-65" charset="-128"/>
              </a:rPr>
              <a:t>Global Corporation’s Income Statement Sheet for 2013 and 2012</a:t>
            </a:r>
          </a:p>
        </p:txBody>
      </p:sp>
      <p:pic>
        <p:nvPicPr>
          <p:cNvPr id="48131" name="Picture 3" descr="tbl02_02.gif">
            <a:extLst>
              <a:ext uri="{FF2B5EF4-FFF2-40B4-BE49-F238E27FC236}">
                <a16:creationId xmlns:a16="http://schemas.microsoft.com/office/drawing/2014/main" id="{D75671AB-0201-862A-DAFE-C4EBA936275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1600200"/>
            <a:ext cx="6088063" cy="4443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3">
            <a:extLst>
              <a:ext uri="{FF2B5EF4-FFF2-40B4-BE49-F238E27FC236}">
                <a16:creationId xmlns:a16="http://schemas.microsoft.com/office/drawing/2014/main" id="{2F84C636-0476-1304-DFBF-0DF46AF11B8D}"/>
              </a:ext>
            </a:extLst>
          </p:cNvPr>
          <p:cNvSpPr>
            <a:spLocks noGrp="1" noChangeArrowheads="1"/>
          </p:cNvSpPr>
          <p:nvPr>
            <p:ph type="title"/>
          </p:nvPr>
        </p:nvSpPr>
        <p:spPr/>
        <p:txBody>
          <a:bodyPr/>
          <a:lstStyle/>
          <a:p>
            <a:pPr eaLnBrk="1" hangingPunct="1"/>
            <a:r>
              <a:rPr lang="en-US" altLang="en-US" dirty="0">
                <a:ea typeface="ヒラギノ角ゴ Pro W3" pitchFamily="-65" charset="-128"/>
              </a:rPr>
              <a:t>The Income Statement</a:t>
            </a:r>
          </a:p>
        </p:txBody>
      </p:sp>
      <p:sp>
        <p:nvSpPr>
          <p:cNvPr id="49155" name="Rectangle 24">
            <a:extLst>
              <a:ext uri="{FF2B5EF4-FFF2-40B4-BE49-F238E27FC236}">
                <a16:creationId xmlns:a16="http://schemas.microsoft.com/office/drawing/2014/main" id="{E9654537-F346-663E-EFE7-8D9328DD9899}"/>
              </a:ext>
            </a:extLst>
          </p:cNvPr>
          <p:cNvSpPr>
            <a:spLocks noGrp="1" noChangeArrowheads="1"/>
          </p:cNvSpPr>
          <p:nvPr>
            <p:ph idx="1"/>
          </p:nvPr>
        </p:nvSpPr>
        <p:spPr/>
        <p:txBody>
          <a:bodyPr/>
          <a:lstStyle/>
          <a:p>
            <a:pPr eaLnBrk="1" hangingPunct="1"/>
            <a:r>
              <a:rPr lang="en-US" altLang="en-US">
                <a:ea typeface="ヒラギノ角ゴ Pro W3" pitchFamily="-65" charset="-128"/>
              </a:rPr>
              <a:t>Earnings Per Share</a:t>
            </a:r>
          </a:p>
          <a:p>
            <a:pPr lvl="1" eaLnBrk="1" hangingPunct="1"/>
            <a:r>
              <a:rPr lang="en-US" altLang="en-US">
                <a:ea typeface="ヒラギノ角ゴ Pro W3" pitchFamily="-65" charset="-128"/>
              </a:rPr>
              <a:t>Net income reported on a per-share basis</a:t>
            </a:r>
          </a:p>
          <a:p>
            <a:pPr eaLnBrk="1" hangingPunct="1"/>
            <a:endParaRPr lang="en-US" altLang="en-US">
              <a:ea typeface="ヒラギノ角ゴ Pro W3" pitchFamily="-65" charset="-128"/>
            </a:endParaRPr>
          </a:p>
          <a:p>
            <a:pPr eaLnBrk="1" hangingPunct="1"/>
            <a:endParaRPr lang="en-US" altLang="en-US">
              <a:ea typeface="ヒラギノ角ゴ Pro W3" pitchFamily="-65" charset="-128"/>
            </a:endParaRPr>
          </a:p>
          <a:p>
            <a:pPr eaLnBrk="1" hangingPunct="1"/>
            <a:endParaRPr lang="en-US" altLang="en-US">
              <a:ea typeface="ヒラギノ角ゴ Pro W3" pitchFamily="-65" charset="-128"/>
            </a:endParaRPr>
          </a:p>
          <a:p>
            <a:pPr eaLnBrk="1" hangingPunct="1">
              <a:buFontTx/>
              <a:buNone/>
            </a:pPr>
            <a:r>
              <a:rPr lang="en-US" altLang="en-US">
                <a:ea typeface="ヒラギノ角ゴ Pro W3" pitchFamily="-65" charset="-128"/>
              </a:rPr>
              <a:t> </a:t>
            </a:r>
          </a:p>
        </p:txBody>
      </p:sp>
      <p:sp>
        <p:nvSpPr>
          <p:cNvPr id="6" name="Rectangle 5">
            <a:extLst>
              <a:ext uri="{FF2B5EF4-FFF2-40B4-BE49-F238E27FC236}">
                <a16:creationId xmlns:a16="http://schemas.microsoft.com/office/drawing/2014/main" id="{2E2DAA22-569A-830F-5BB1-FE026B83B903}"/>
              </a:ext>
            </a:extLst>
          </p:cNvPr>
          <p:cNvSpPr>
            <a:spLocks noRot="1" noChangeAspect="1" noMove="1" noResize="1" noEditPoints="1" noAdjustHandles="1" noChangeArrowheads="1" noChangeShapeType="1" noTextEdit="1"/>
          </p:cNvSpPr>
          <p:nvPr/>
        </p:nvSpPr>
        <p:spPr bwMode="auto">
          <a:xfrm>
            <a:off x="794544" y="3245888"/>
            <a:ext cx="7315200" cy="1242584"/>
          </a:xfrm>
          <a:prstGeom prst="rect">
            <a:avLst/>
          </a:prstGeom>
          <a:blipFill rotWithShape="0">
            <a:blip r:embed="rId3" cstate="print"/>
            <a:stretch>
              <a:fillRect b="-3883"/>
            </a:stretch>
          </a:blipFill>
          <a:ln>
            <a:headEnd/>
            <a:tailEnd/>
          </a:ln>
        </p:spPr>
        <p:txBody>
          <a:bodyPr/>
          <a:lstStyle/>
          <a:p>
            <a:pPr>
              <a:defRPr/>
            </a:pPr>
            <a:r>
              <a:rPr lang="en-US">
                <a:noFill/>
                <a:latin typeface="+mj-lt"/>
                <a:ea typeface="+mn-ea"/>
              </a:rPr>
              <a:t> </a:t>
            </a:r>
          </a:p>
        </p:txBody>
      </p:sp>
    </p:spTree>
  </p:cSld>
  <p:clrMapOvr>
    <a:masterClrMapping/>
  </p:clrMapOvr>
  <p:transition spd="med">
    <p:wipe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13">
            <a:extLst>
              <a:ext uri="{FF2B5EF4-FFF2-40B4-BE49-F238E27FC236}">
                <a16:creationId xmlns:a16="http://schemas.microsoft.com/office/drawing/2014/main" id="{311A3EF6-7216-109F-5F24-A43CF96F034B}"/>
              </a:ext>
            </a:extLst>
          </p:cNvPr>
          <p:cNvSpPr>
            <a:spLocks noGrp="1" noChangeArrowheads="1"/>
          </p:cNvSpPr>
          <p:nvPr>
            <p:ph type="title"/>
          </p:nvPr>
        </p:nvSpPr>
        <p:spPr/>
        <p:txBody>
          <a:bodyPr/>
          <a:lstStyle/>
          <a:p>
            <a:pPr eaLnBrk="1" hangingPunct="1"/>
            <a:r>
              <a:rPr lang="en-US" altLang="en-US" dirty="0">
                <a:ea typeface="ヒラギノ角ゴ Pro W3" pitchFamily="-65" charset="-128"/>
              </a:rPr>
              <a:t>The Income Statement</a:t>
            </a:r>
          </a:p>
        </p:txBody>
      </p:sp>
      <p:sp>
        <p:nvSpPr>
          <p:cNvPr id="50179" name="Rectangle 14">
            <a:extLst>
              <a:ext uri="{FF2B5EF4-FFF2-40B4-BE49-F238E27FC236}">
                <a16:creationId xmlns:a16="http://schemas.microsoft.com/office/drawing/2014/main" id="{07C9F8F3-AE7A-E971-48B7-B704412C3A24}"/>
              </a:ext>
            </a:extLst>
          </p:cNvPr>
          <p:cNvSpPr>
            <a:spLocks noGrp="1" noChangeArrowheads="1"/>
          </p:cNvSpPr>
          <p:nvPr>
            <p:ph idx="1"/>
          </p:nvPr>
        </p:nvSpPr>
        <p:spPr/>
        <p:txBody>
          <a:bodyPr/>
          <a:lstStyle/>
          <a:p>
            <a:pPr eaLnBrk="1" hangingPunct="1">
              <a:lnSpc>
                <a:spcPct val="90000"/>
              </a:lnSpc>
            </a:pPr>
            <a:r>
              <a:rPr lang="en-US" altLang="en-US">
                <a:ea typeface="ヒラギノ角ゴ Pro W3" pitchFamily="-65" charset="-128"/>
              </a:rPr>
              <a:t>Earnings Per Share</a:t>
            </a:r>
          </a:p>
          <a:p>
            <a:pPr lvl="1" eaLnBrk="1" hangingPunct="1">
              <a:lnSpc>
                <a:spcPct val="90000"/>
              </a:lnSpc>
            </a:pPr>
            <a:r>
              <a:rPr lang="en-US" altLang="en-US">
                <a:ea typeface="ヒラギノ角ゴ Pro W3" pitchFamily="-65" charset="-128"/>
              </a:rPr>
              <a:t>Fully diluted EPS increases number of shares by:</a:t>
            </a:r>
          </a:p>
          <a:p>
            <a:pPr lvl="2" eaLnBrk="1" hangingPunct="1">
              <a:lnSpc>
                <a:spcPct val="90000"/>
              </a:lnSpc>
            </a:pPr>
            <a:r>
              <a:rPr lang="en-US" altLang="en-US">
                <a:ea typeface="MS PGothic" panose="020B0600070205080204" pitchFamily="34" charset="-128"/>
              </a:rPr>
              <a:t>Stock options issued to employees</a:t>
            </a:r>
          </a:p>
          <a:p>
            <a:pPr lvl="3" eaLnBrk="1" hangingPunct="1">
              <a:lnSpc>
                <a:spcPct val="90000"/>
              </a:lnSpc>
            </a:pPr>
            <a:r>
              <a:rPr lang="en-US" altLang="en-US">
                <a:ea typeface="MS PGothic" panose="020B0600070205080204" pitchFamily="34" charset="-128"/>
              </a:rPr>
              <a:t>The right to buy a certain number of shares by a specific date at a specific price</a:t>
            </a:r>
          </a:p>
          <a:p>
            <a:pPr lvl="2" eaLnBrk="1" hangingPunct="1">
              <a:lnSpc>
                <a:spcPct val="90000"/>
              </a:lnSpc>
            </a:pPr>
            <a:r>
              <a:rPr lang="en-US" altLang="en-US">
                <a:ea typeface="MS PGothic" panose="020B0600070205080204" pitchFamily="34" charset="-128"/>
              </a:rPr>
              <a:t>Shares issued due to conversion of convertible bonds</a:t>
            </a:r>
          </a:p>
          <a:p>
            <a:pPr lvl="3" eaLnBrk="1" hangingPunct="1">
              <a:lnSpc>
                <a:spcPct val="90000"/>
              </a:lnSpc>
            </a:pPr>
            <a:r>
              <a:rPr lang="en-US" altLang="en-US">
                <a:ea typeface="MS PGothic" panose="020B0600070205080204" pitchFamily="34" charset="-128"/>
              </a:rPr>
              <a:t>Convertible bonds are corporate bonds with a provision that gives the bondholder an option to convert each bond into a fixed number of shares of common stock</a:t>
            </a:r>
          </a:p>
          <a:p>
            <a:pPr lvl="1" eaLnBrk="1" hangingPunct="1">
              <a:lnSpc>
                <a:spcPct val="90000"/>
              </a:lnSpc>
            </a:pPr>
            <a:endParaRPr lang="en-US" altLang="en-US">
              <a:ea typeface="ヒラギノ角ゴ Pro W3" pitchFamily="-65" charset="-128"/>
            </a:endParaRPr>
          </a:p>
        </p:txBody>
      </p:sp>
    </p:spTree>
  </p:cSld>
  <p:clrMapOvr>
    <a:masterClrMapping/>
  </p:clrMapOvr>
  <p:transition spd="med">
    <p:wipe dir="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a:extLst>
              <a:ext uri="{FF2B5EF4-FFF2-40B4-BE49-F238E27FC236}">
                <a16:creationId xmlns:a16="http://schemas.microsoft.com/office/drawing/2014/main" id="{D3F92BC4-A1DD-D6D4-105A-3F1AAE9385BC}"/>
              </a:ext>
            </a:extLst>
          </p:cNvPr>
          <p:cNvSpPr>
            <a:spLocks noGrp="1"/>
          </p:cNvSpPr>
          <p:nvPr>
            <p:ph type="title"/>
          </p:nvPr>
        </p:nvSpPr>
        <p:spPr/>
        <p:txBody>
          <a:bodyPr/>
          <a:lstStyle/>
          <a:p>
            <a:pPr eaLnBrk="1" hangingPunct="1"/>
            <a:r>
              <a:rPr lang="en-US" altLang="en-US" dirty="0">
                <a:ea typeface="ヒラギノ角ゴ Pro W3" pitchFamily="-65" charset="-128"/>
              </a:rPr>
              <a:t>Income Statement Analysis</a:t>
            </a:r>
          </a:p>
        </p:txBody>
      </p:sp>
      <p:sp>
        <p:nvSpPr>
          <p:cNvPr id="51203" name="Content Placeholder 2">
            <a:extLst>
              <a:ext uri="{FF2B5EF4-FFF2-40B4-BE49-F238E27FC236}">
                <a16:creationId xmlns:a16="http://schemas.microsoft.com/office/drawing/2014/main" id="{85FB2DEF-B483-6294-1DCD-A1D862838500}"/>
              </a:ext>
            </a:extLst>
          </p:cNvPr>
          <p:cNvSpPr>
            <a:spLocks noGrp="1"/>
          </p:cNvSpPr>
          <p:nvPr>
            <p:ph idx="1"/>
          </p:nvPr>
        </p:nvSpPr>
        <p:spPr/>
        <p:txBody>
          <a:bodyPr/>
          <a:lstStyle/>
          <a:p>
            <a:pPr eaLnBrk="1" hangingPunct="1"/>
            <a:r>
              <a:rPr lang="en-US" altLang="en-US">
                <a:ea typeface="ヒラギノ角ゴ Pro W3" pitchFamily="-65" charset="-128"/>
              </a:rPr>
              <a:t>EBITDA</a:t>
            </a:r>
          </a:p>
          <a:p>
            <a:pPr lvl="1" eaLnBrk="1" hangingPunct="1"/>
            <a:r>
              <a:rPr lang="en-US" altLang="en-US">
                <a:ea typeface="ヒラギノ角ゴ Pro W3" pitchFamily="-65" charset="-128"/>
              </a:rPr>
              <a:t>Financial analysts often compute a firm’s earnings before interest, taxes, depreciation, and amortization, or EBITDA</a:t>
            </a:r>
          </a:p>
          <a:p>
            <a:pPr lvl="1" eaLnBrk="1" hangingPunct="1"/>
            <a:r>
              <a:rPr lang="en-US" altLang="en-US">
                <a:ea typeface="ヒラギノ角ゴ Pro W3" pitchFamily="-65" charset="-128"/>
              </a:rPr>
              <a:t>Because depreciation and amortization are not cash flows, this subtotal reflects the cash a firm has earned from operations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1">
            <a:extLst>
              <a:ext uri="{FF2B5EF4-FFF2-40B4-BE49-F238E27FC236}">
                <a16:creationId xmlns:a16="http://schemas.microsoft.com/office/drawing/2014/main" id="{BAEE9D42-0AA9-B8CA-8C20-D3CB3C0C9344}"/>
              </a:ext>
            </a:extLst>
          </p:cNvPr>
          <p:cNvSpPr>
            <a:spLocks noGrp="1" noChangeArrowheads="1"/>
          </p:cNvSpPr>
          <p:nvPr>
            <p:ph type="title"/>
          </p:nvPr>
        </p:nvSpPr>
        <p:spPr/>
        <p:txBody>
          <a:bodyPr/>
          <a:lstStyle/>
          <a:p>
            <a:pPr eaLnBrk="1" hangingPunct="1"/>
            <a:r>
              <a:rPr lang="en-US" altLang="en-US" dirty="0">
                <a:ea typeface="ヒラギノ角ゴ Pro W3" pitchFamily="-65" charset="-128"/>
              </a:rPr>
              <a:t>The Statement of Cash Flows</a:t>
            </a:r>
          </a:p>
        </p:txBody>
      </p:sp>
      <p:sp>
        <p:nvSpPr>
          <p:cNvPr id="101379" name="Rectangle 12">
            <a:extLst>
              <a:ext uri="{FF2B5EF4-FFF2-40B4-BE49-F238E27FC236}">
                <a16:creationId xmlns:a16="http://schemas.microsoft.com/office/drawing/2014/main" id="{CCD50C2A-9BC2-F2B1-4C5B-5C5A33A1D723}"/>
              </a:ext>
            </a:extLst>
          </p:cNvPr>
          <p:cNvSpPr>
            <a:spLocks noGrp="1" noChangeArrowheads="1"/>
          </p:cNvSpPr>
          <p:nvPr>
            <p:ph idx="1"/>
          </p:nvPr>
        </p:nvSpPr>
        <p:spPr/>
        <p:txBody>
          <a:bodyPr rtlCol="0">
            <a:normAutofit lnSpcReduction="10000"/>
          </a:bodyPr>
          <a:lstStyle/>
          <a:p>
            <a:pPr eaLnBrk="1" fontAlgn="auto" hangingPunct="1">
              <a:spcAft>
                <a:spcPts val="0"/>
              </a:spcAft>
              <a:defRPr/>
            </a:pPr>
            <a:r>
              <a:rPr lang="en-US">
                <a:ea typeface="ヒラギノ角ゴ Pro W3" pitchFamily="-65" charset="-128"/>
              </a:rPr>
              <a:t>The firm’s statement of cash flows uses the information from the income statement and balance sheet to determine:</a:t>
            </a:r>
          </a:p>
          <a:p>
            <a:pPr lvl="1" eaLnBrk="1" fontAlgn="auto" hangingPunct="1">
              <a:spcAft>
                <a:spcPts val="0"/>
              </a:spcAft>
              <a:defRPr/>
            </a:pPr>
            <a:r>
              <a:rPr lang="en-US">
                <a:ea typeface="ヒラギノ角ゴ Pro W3" pitchFamily="-65" charset="-128"/>
              </a:rPr>
              <a:t>How much cash the firm has generated</a:t>
            </a:r>
          </a:p>
          <a:p>
            <a:pPr lvl="1" eaLnBrk="1" fontAlgn="auto" hangingPunct="1">
              <a:spcAft>
                <a:spcPts val="0"/>
              </a:spcAft>
              <a:defRPr/>
            </a:pPr>
            <a:r>
              <a:rPr lang="en-US">
                <a:ea typeface="ヒラギノ角ゴ Pro W3" pitchFamily="-65" charset="-128"/>
              </a:rPr>
              <a:t>How that cash has been allocated during a set period</a:t>
            </a:r>
          </a:p>
          <a:p>
            <a:pPr eaLnBrk="1" fontAlgn="auto" hangingPunct="1">
              <a:spcAft>
                <a:spcPts val="0"/>
              </a:spcAft>
              <a:defRPr/>
            </a:pPr>
            <a:r>
              <a:rPr lang="en-US">
                <a:ea typeface="ヒラギノ角ゴ Pro W3" pitchFamily="-65" charset="-128"/>
              </a:rPr>
              <a:t>Cash is important because it is needed to pay bills and maintain operations and is the source of any return of investment for investors</a:t>
            </a:r>
          </a:p>
        </p:txBody>
      </p:sp>
    </p:spTree>
  </p:cSld>
  <p:clrMapOvr>
    <a:masterClrMapping/>
  </p:clrMapOvr>
  <p:transition spd="med">
    <p:wipe dir="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3">
            <a:extLst>
              <a:ext uri="{FF2B5EF4-FFF2-40B4-BE49-F238E27FC236}">
                <a16:creationId xmlns:a16="http://schemas.microsoft.com/office/drawing/2014/main" id="{515526B0-6C50-2319-7737-5BCEC9915FC4}"/>
              </a:ext>
            </a:extLst>
          </p:cNvPr>
          <p:cNvSpPr>
            <a:spLocks noGrp="1" noChangeArrowheads="1"/>
          </p:cNvSpPr>
          <p:nvPr>
            <p:ph type="title"/>
          </p:nvPr>
        </p:nvSpPr>
        <p:spPr/>
        <p:txBody>
          <a:bodyPr/>
          <a:lstStyle/>
          <a:p>
            <a:pPr eaLnBrk="1" hangingPunct="1"/>
            <a:r>
              <a:rPr lang="en-US" altLang="en-US" dirty="0">
                <a:ea typeface="ヒラギノ角ゴ Pro W3" pitchFamily="-65" charset="-128"/>
              </a:rPr>
              <a:t>The Statement of Cash Flows</a:t>
            </a:r>
          </a:p>
        </p:txBody>
      </p:sp>
      <p:sp>
        <p:nvSpPr>
          <p:cNvPr id="53251" name="Rectangle 14">
            <a:extLst>
              <a:ext uri="{FF2B5EF4-FFF2-40B4-BE49-F238E27FC236}">
                <a16:creationId xmlns:a16="http://schemas.microsoft.com/office/drawing/2014/main" id="{E5CDAD66-12F6-07FC-9DCB-08E619413127}"/>
              </a:ext>
            </a:extLst>
          </p:cNvPr>
          <p:cNvSpPr>
            <a:spLocks noGrp="1" noChangeArrowheads="1"/>
          </p:cNvSpPr>
          <p:nvPr>
            <p:ph idx="1"/>
          </p:nvPr>
        </p:nvSpPr>
        <p:spPr/>
        <p:txBody>
          <a:bodyPr/>
          <a:lstStyle/>
          <a:p>
            <a:pPr eaLnBrk="1" hangingPunct="1"/>
            <a:r>
              <a:rPr lang="en-US" altLang="en-US">
                <a:ea typeface="ヒラギノ角ゴ Pro W3" pitchFamily="-65" charset="-128"/>
              </a:rPr>
              <a:t>The statement of cash flows is divided into three sections which roughly correspond to the three major jobs of the financial manager:</a:t>
            </a:r>
          </a:p>
          <a:p>
            <a:pPr lvl="1" eaLnBrk="1" hangingPunct="1"/>
            <a:r>
              <a:rPr lang="en-US" altLang="en-US">
                <a:ea typeface="ヒラギノ角ゴ Pro W3" pitchFamily="-65" charset="-128"/>
              </a:rPr>
              <a:t> Operating activities</a:t>
            </a:r>
          </a:p>
          <a:p>
            <a:pPr lvl="1" eaLnBrk="1" hangingPunct="1"/>
            <a:r>
              <a:rPr lang="en-US" altLang="en-US">
                <a:ea typeface="ヒラギノ角ゴ Pro W3" pitchFamily="-65" charset="-128"/>
              </a:rPr>
              <a:t> Investment activities</a:t>
            </a:r>
          </a:p>
          <a:p>
            <a:pPr lvl="1" eaLnBrk="1" hangingPunct="1"/>
            <a:r>
              <a:rPr lang="en-US" altLang="en-US">
                <a:ea typeface="ヒラギノ角ゴ Pro W3" pitchFamily="-65" charset="-128"/>
              </a:rPr>
              <a:t> Financing activities  </a:t>
            </a:r>
          </a:p>
        </p:txBody>
      </p:sp>
    </p:spTree>
  </p:cSld>
  <p:clrMapOvr>
    <a:masterClrMapping/>
  </p:clrMapOvr>
  <p:transition spd="med">
    <p:wipe dir="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a:extLst>
              <a:ext uri="{FF2B5EF4-FFF2-40B4-BE49-F238E27FC236}">
                <a16:creationId xmlns:a16="http://schemas.microsoft.com/office/drawing/2014/main" id="{F7F9054A-3945-F9FB-7331-9D179334AE1C}"/>
              </a:ext>
            </a:extLst>
          </p:cNvPr>
          <p:cNvSpPr>
            <a:spLocks noGrp="1"/>
          </p:cNvSpPr>
          <p:nvPr>
            <p:ph type="title" idx="4294967295"/>
          </p:nvPr>
        </p:nvSpPr>
        <p:spPr>
          <a:xfrm>
            <a:off x="0" y="228600"/>
            <a:ext cx="2959100" cy="4810125"/>
          </a:xfrm>
        </p:spPr>
        <p:txBody>
          <a:bodyPr anchor="t"/>
          <a:lstStyle/>
          <a:p>
            <a:pPr eaLnBrk="1" hangingPunct="1"/>
            <a:r>
              <a:rPr lang="en-US" altLang="en-US" sz="2800" dirty="0">
                <a:ea typeface="ヒラギノ角ゴ Pro W3" pitchFamily="-65" charset="-128"/>
              </a:rPr>
              <a:t>Table 3 </a:t>
            </a:r>
            <a:br>
              <a:rPr lang="en-US" altLang="en-US" sz="2800" dirty="0">
                <a:ea typeface="ヒラギノ角ゴ Pro W3" pitchFamily="-65" charset="-128"/>
              </a:rPr>
            </a:br>
            <a:r>
              <a:rPr lang="en-US" altLang="en-US" sz="2800" dirty="0">
                <a:ea typeface="ヒラギノ角ゴ Pro W3" pitchFamily="-65" charset="-128"/>
              </a:rPr>
              <a:t>Global Corporation’s Statement of Cash Flows for 2013 and 2012</a:t>
            </a:r>
          </a:p>
        </p:txBody>
      </p:sp>
      <p:pic>
        <p:nvPicPr>
          <p:cNvPr id="54275" name="Picture 4" descr="tbl02_03.gif">
            <a:extLst>
              <a:ext uri="{FF2B5EF4-FFF2-40B4-BE49-F238E27FC236}">
                <a16:creationId xmlns:a16="http://schemas.microsoft.com/office/drawing/2014/main" id="{3C3E6B79-0484-D7B0-270B-DC29D1FD601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408363" y="685800"/>
            <a:ext cx="5583237"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13">
            <a:extLst>
              <a:ext uri="{FF2B5EF4-FFF2-40B4-BE49-F238E27FC236}">
                <a16:creationId xmlns:a16="http://schemas.microsoft.com/office/drawing/2014/main" id="{003C72E5-2EDF-6D2F-BA8B-76B43EDA5EEC}"/>
              </a:ext>
            </a:extLst>
          </p:cNvPr>
          <p:cNvSpPr>
            <a:spLocks noGrp="1" noChangeArrowheads="1"/>
          </p:cNvSpPr>
          <p:nvPr>
            <p:ph type="title"/>
          </p:nvPr>
        </p:nvSpPr>
        <p:spPr/>
        <p:txBody>
          <a:bodyPr/>
          <a:lstStyle/>
          <a:p>
            <a:pPr eaLnBrk="1" hangingPunct="1"/>
            <a:r>
              <a:rPr lang="en-US" altLang="en-US" dirty="0">
                <a:ea typeface="ヒラギノ角ゴ Pro W3" pitchFamily="-65" charset="-128"/>
              </a:rPr>
              <a:t>The Statement of Cash Flows</a:t>
            </a:r>
          </a:p>
        </p:txBody>
      </p:sp>
      <p:sp>
        <p:nvSpPr>
          <p:cNvPr id="55299" name="Rectangle 14">
            <a:extLst>
              <a:ext uri="{FF2B5EF4-FFF2-40B4-BE49-F238E27FC236}">
                <a16:creationId xmlns:a16="http://schemas.microsoft.com/office/drawing/2014/main" id="{ED101C4E-2F84-FE18-2E44-15D07E3C837A}"/>
              </a:ext>
            </a:extLst>
          </p:cNvPr>
          <p:cNvSpPr>
            <a:spLocks noGrp="1" noChangeArrowheads="1"/>
          </p:cNvSpPr>
          <p:nvPr>
            <p:ph idx="1"/>
          </p:nvPr>
        </p:nvSpPr>
        <p:spPr/>
        <p:txBody>
          <a:bodyPr/>
          <a:lstStyle/>
          <a:p>
            <a:pPr eaLnBrk="1" hangingPunct="1"/>
            <a:r>
              <a:rPr lang="en-US" altLang="en-US">
                <a:ea typeface="ヒラギノ角ゴ Pro W3" pitchFamily="-65" charset="-128"/>
              </a:rPr>
              <a:t>Operating Activity </a:t>
            </a:r>
          </a:p>
          <a:p>
            <a:pPr lvl="1" eaLnBrk="1" hangingPunct="1"/>
            <a:r>
              <a:rPr lang="en-US" altLang="en-US">
                <a:ea typeface="ヒラギノ角ゴ Pro W3" pitchFamily="-65" charset="-128"/>
              </a:rPr>
              <a:t>Use the following guidelines to adjust for changes in working capital:</a:t>
            </a:r>
          </a:p>
          <a:p>
            <a:pPr lvl="2" eaLnBrk="1" hangingPunct="1"/>
            <a:r>
              <a:rPr lang="en-US" altLang="en-US">
                <a:ea typeface="MS PGothic" panose="020B0600070205080204" pitchFamily="34" charset="-128"/>
              </a:rPr>
              <a:t>Accounts receivable:  </a:t>
            </a:r>
          </a:p>
          <a:p>
            <a:pPr lvl="3" eaLnBrk="1" hangingPunct="1"/>
            <a:r>
              <a:rPr lang="en-US" altLang="en-US">
                <a:ea typeface="MS PGothic" panose="020B0600070205080204" pitchFamily="34" charset="-128"/>
              </a:rPr>
              <a:t>Adjust the cash flows by </a:t>
            </a:r>
            <a:r>
              <a:rPr lang="en-US" altLang="en-US" i="1">
                <a:ea typeface="MS PGothic" panose="020B0600070205080204" pitchFamily="34" charset="-128"/>
              </a:rPr>
              <a:t>deducting</a:t>
            </a:r>
            <a:r>
              <a:rPr lang="en-US" altLang="en-US">
                <a:ea typeface="MS PGothic" panose="020B0600070205080204" pitchFamily="34" charset="-128"/>
              </a:rPr>
              <a:t> the increases in accounts receivable</a:t>
            </a:r>
          </a:p>
          <a:p>
            <a:pPr lvl="3" eaLnBrk="1" hangingPunct="1"/>
            <a:r>
              <a:rPr lang="en-US" altLang="en-US">
                <a:ea typeface="MS PGothic" panose="020B0600070205080204" pitchFamily="34" charset="-128"/>
              </a:rPr>
              <a:t>This increase represents additional lending by the firm to its customers and it reduces the cash available to the firm</a:t>
            </a:r>
          </a:p>
        </p:txBody>
      </p:sp>
    </p:spTree>
  </p:cSld>
  <p:clrMapOvr>
    <a:masterClrMapping/>
  </p:clrMapOvr>
  <p:transition spd="med">
    <p:wipe dir="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11">
            <a:extLst>
              <a:ext uri="{FF2B5EF4-FFF2-40B4-BE49-F238E27FC236}">
                <a16:creationId xmlns:a16="http://schemas.microsoft.com/office/drawing/2014/main" id="{DD1DBB46-BC57-3CAD-B85E-929BBD26EB9E}"/>
              </a:ext>
            </a:extLst>
          </p:cNvPr>
          <p:cNvSpPr>
            <a:spLocks noGrp="1" noChangeArrowheads="1"/>
          </p:cNvSpPr>
          <p:nvPr>
            <p:ph type="title"/>
          </p:nvPr>
        </p:nvSpPr>
        <p:spPr/>
        <p:txBody>
          <a:bodyPr/>
          <a:lstStyle/>
          <a:p>
            <a:pPr eaLnBrk="1" hangingPunct="1"/>
            <a:r>
              <a:rPr lang="en-US" altLang="en-US" dirty="0">
                <a:ea typeface="ヒラギノ角ゴ Pro W3" pitchFamily="-65" charset="-128"/>
              </a:rPr>
              <a:t>The Statement of Cash Flows</a:t>
            </a:r>
          </a:p>
        </p:txBody>
      </p:sp>
      <p:sp>
        <p:nvSpPr>
          <p:cNvPr id="56323" name="Rectangle 12">
            <a:extLst>
              <a:ext uri="{FF2B5EF4-FFF2-40B4-BE49-F238E27FC236}">
                <a16:creationId xmlns:a16="http://schemas.microsoft.com/office/drawing/2014/main" id="{66187091-0E2F-9A2C-9997-09732CB4BB5C}"/>
              </a:ext>
            </a:extLst>
          </p:cNvPr>
          <p:cNvSpPr>
            <a:spLocks noGrp="1" noChangeArrowheads="1"/>
          </p:cNvSpPr>
          <p:nvPr>
            <p:ph idx="1"/>
          </p:nvPr>
        </p:nvSpPr>
        <p:spPr/>
        <p:txBody>
          <a:bodyPr/>
          <a:lstStyle/>
          <a:p>
            <a:pPr eaLnBrk="1" hangingPunct="1"/>
            <a:r>
              <a:rPr lang="en-US" altLang="en-US">
                <a:ea typeface="ヒラギノ角ゴ Pro W3" pitchFamily="-65" charset="-128"/>
              </a:rPr>
              <a:t>Operating Activity </a:t>
            </a:r>
          </a:p>
          <a:p>
            <a:pPr lvl="1" eaLnBrk="1" hangingPunct="1"/>
            <a:r>
              <a:rPr lang="en-US" altLang="en-US">
                <a:ea typeface="ヒラギノ角ゴ Pro W3" pitchFamily="-65" charset="-128"/>
              </a:rPr>
              <a:t>Accounts payable:  </a:t>
            </a:r>
          </a:p>
          <a:p>
            <a:pPr lvl="2" eaLnBrk="1" hangingPunct="1"/>
            <a:r>
              <a:rPr lang="en-US" altLang="en-US">
                <a:ea typeface="MS PGothic" panose="020B0600070205080204" pitchFamily="34" charset="-128"/>
              </a:rPr>
              <a:t>Similarly, we </a:t>
            </a:r>
            <a:r>
              <a:rPr lang="en-US" altLang="en-US" i="1">
                <a:ea typeface="MS PGothic" panose="020B0600070205080204" pitchFamily="34" charset="-128"/>
              </a:rPr>
              <a:t>add</a:t>
            </a:r>
            <a:r>
              <a:rPr lang="en-US" altLang="en-US">
                <a:ea typeface="MS PGothic" panose="020B0600070205080204" pitchFamily="34" charset="-128"/>
              </a:rPr>
              <a:t> increases in accounts payable</a:t>
            </a:r>
          </a:p>
          <a:p>
            <a:pPr lvl="2" eaLnBrk="1" hangingPunct="1"/>
            <a:r>
              <a:rPr lang="en-US" altLang="en-US">
                <a:ea typeface="MS PGothic" panose="020B0600070205080204" pitchFamily="34" charset="-128"/>
              </a:rPr>
              <a:t>Accounts payable represents borrowing by the firm from its suppliers</a:t>
            </a:r>
          </a:p>
          <a:p>
            <a:pPr lvl="2" eaLnBrk="1" hangingPunct="1"/>
            <a:r>
              <a:rPr lang="en-US" altLang="en-US">
                <a:ea typeface="MS PGothic" panose="020B0600070205080204" pitchFamily="34" charset="-128"/>
              </a:rPr>
              <a:t>This borrowing increases the cash available to the firm</a:t>
            </a:r>
          </a:p>
        </p:txBody>
      </p:sp>
    </p:spTree>
  </p:cSld>
  <p:clrMapOvr>
    <a:masterClrMapping/>
  </p:clrMapOvr>
  <p:transition spd="med">
    <p:wipe dir="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3">
            <a:extLst>
              <a:ext uri="{FF2B5EF4-FFF2-40B4-BE49-F238E27FC236}">
                <a16:creationId xmlns:a16="http://schemas.microsoft.com/office/drawing/2014/main" id="{0609BA3D-6930-5267-9BD0-97D47DCE936A}"/>
              </a:ext>
            </a:extLst>
          </p:cNvPr>
          <p:cNvSpPr>
            <a:spLocks noGrp="1" noChangeArrowheads="1"/>
          </p:cNvSpPr>
          <p:nvPr>
            <p:ph type="title"/>
          </p:nvPr>
        </p:nvSpPr>
        <p:spPr/>
        <p:txBody>
          <a:bodyPr/>
          <a:lstStyle/>
          <a:p>
            <a:pPr eaLnBrk="1" hangingPunct="1"/>
            <a:r>
              <a:rPr lang="en-US" altLang="en-US" dirty="0">
                <a:ea typeface="ヒラギノ角ゴ Pro W3" pitchFamily="-65" charset="-128"/>
              </a:rPr>
              <a:t>The Statement of Cash Flows</a:t>
            </a:r>
          </a:p>
        </p:txBody>
      </p:sp>
      <p:sp>
        <p:nvSpPr>
          <p:cNvPr id="57347" name="Rectangle 14">
            <a:extLst>
              <a:ext uri="{FF2B5EF4-FFF2-40B4-BE49-F238E27FC236}">
                <a16:creationId xmlns:a16="http://schemas.microsoft.com/office/drawing/2014/main" id="{676C0C28-340A-57E7-BCFD-77BEE890953C}"/>
              </a:ext>
            </a:extLst>
          </p:cNvPr>
          <p:cNvSpPr>
            <a:spLocks noGrp="1" noChangeArrowheads="1"/>
          </p:cNvSpPr>
          <p:nvPr>
            <p:ph idx="1"/>
          </p:nvPr>
        </p:nvSpPr>
        <p:spPr/>
        <p:txBody>
          <a:bodyPr/>
          <a:lstStyle/>
          <a:p>
            <a:pPr eaLnBrk="1" hangingPunct="1"/>
            <a:r>
              <a:rPr lang="en-US" altLang="en-US">
                <a:ea typeface="ヒラギノ角ゴ Pro W3" pitchFamily="-65" charset="-128"/>
              </a:rPr>
              <a:t>Operating Activity </a:t>
            </a:r>
          </a:p>
          <a:p>
            <a:pPr lvl="1" eaLnBrk="1" hangingPunct="1"/>
            <a:r>
              <a:rPr lang="en-US" altLang="en-US">
                <a:ea typeface="ヒラギノ角ゴ Pro W3" pitchFamily="-65" charset="-128"/>
              </a:rPr>
              <a:t>Inventory:  </a:t>
            </a:r>
          </a:p>
          <a:p>
            <a:pPr lvl="2" eaLnBrk="1" hangingPunct="1"/>
            <a:r>
              <a:rPr lang="en-US" altLang="en-US">
                <a:ea typeface="MS PGothic" panose="020B0600070205080204" pitchFamily="34" charset="-128"/>
              </a:rPr>
              <a:t>Finally, we </a:t>
            </a:r>
            <a:r>
              <a:rPr lang="en-US" altLang="en-US" i="1">
                <a:ea typeface="MS PGothic" panose="020B0600070205080204" pitchFamily="34" charset="-128"/>
              </a:rPr>
              <a:t>deduct</a:t>
            </a:r>
            <a:r>
              <a:rPr lang="en-US" altLang="en-US">
                <a:ea typeface="MS PGothic" panose="020B0600070205080204" pitchFamily="34" charset="-128"/>
              </a:rPr>
              <a:t> increases to inventory </a:t>
            </a:r>
          </a:p>
          <a:p>
            <a:pPr lvl="2" eaLnBrk="1" hangingPunct="1"/>
            <a:r>
              <a:rPr lang="en-US" altLang="en-US">
                <a:ea typeface="MS PGothic" panose="020B0600070205080204" pitchFamily="34" charset="-128"/>
              </a:rPr>
              <a:t>Increases to inventory are not recorded as an expense and do not contribute to net income</a:t>
            </a:r>
          </a:p>
          <a:p>
            <a:pPr lvl="2" eaLnBrk="1" hangingPunct="1"/>
            <a:r>
              <a:rPr lang="en-US" altLang="en-US">
                <a:ea typeface="MS PGothic" panose="020B0600070205080204" pitchFamily="34" charset="-128"/>
              </a:rPr>
              <a:t>However, the cost of increasing inventory is a cash expense for the firm and must be deducted</a:t>
            </a:r>
          </a:p>
          <a:p>
            <a:pPr lvl="1" eaLnBrk="1" hangingPunct="1"/>
            <a:r>
              <a:rPr lang="en-US" altLang="en-US">
                <a:ea typeface="ヒラギノ角ゴ Pro W3" pitchFamily="-65" charset="-128"/>
              </a:rPr>
              <a:t>We also add depreciation to net income, since it is not a cash outflow</a:t>
            </a:r>
          </a:p>
        </p:txBody>
      </p:sp>
    </p:spTree>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7">
            <a:extLst>
              <a:ext uri="{FF2B5EF4-FFF2-40B4-BE49-F238E27FC236}">
                <a16:creationId xmlns:a16="http://schemas.microsoft.com/office/drawing/2014/main" id="{CC4964D6-C27D-3DCD-F94D-813E03801782}"/>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ea typeface="ヒラギノ角ゴ Pro W3" pitchFamily="-65" charset="-128"/>
              </a:rPr>
              <a:t>Firms’ Disclosure of Financial Information</a:t>
            </a:r>
          </a:p>
        </p:txBody>
      </p:sp>
      <p:sp>
        <p:nvSpPr>
          <p:cNvPr id="22531" name="Rectangle 18">
            <a:extLst>
              <a:ext uri="{FF2B5EF4-FFF2-40B4-BE49-F238E27FC236}">
                <a16:creationId xmlns:a16="http://schemas.microsoft.com/office/drawing/2014/main" id="{744BFC75-9BD5-18F1-5B1E-8AF6EE96FAA7}"/>
              </a:ext>
            </a:extLst>
          </p:cNvPr>
          <p:cNvSpPr>
            <a:spLocks noGrp="1" noChangeArrowheads="1"/>
          </p:cNvSpPr>
          <p:nvPr>
            <p:ph idx="1"/>
          </p:nvPr>
        </p:nvSpPr>
        <p:spPr/>
        <p:txBody>
          <a:bodyPr/>
          <a:lstStyle/>
          <a:p>
            <a:pPr eaLnBrk="1" hangingPunct="1">
              <a:spcBef>
                <a:spcPct val="35000"/>
              </a:spcBef>
            </a:pPr>
            <a:r>
              <a:rPr lang="en-US" altLang="en-US">
                <a:ea typeface="ヒラギノ角ゴ Pro W3" pitchFamily="-65" charset="-128"/>
              </a:rPr>
              <a:t>Financial statements are accounting reports issued periodically to present past performance and a snapshot of the firm’s assets and the financing of those assets</a:t>
            </a:r>
          </a:p>
          <a:p>
            <a:pPr eaLnBrk="1" hangingPunct="1">
              <a:spcBef>
                <a:spcPct val="35000"/>
              </a:spcBef>
            </a:pPr>
            <a:r>
              <a:rPr lang="en-US" altLang="en-US">
                <a:ea typeface="ヒラギノ角ゴ Pro W3" pitchFamily="-65" charset="-128"/>
              </a:rPr>
              <a:t>Investors, financial analysts, managers, and other interested parties such as creditors rely on financial statements to obtain reliable information about a corporation</a:t>
            </a:r>
          </a:p>
        </p:txBody>
      </p:sp>
    </p:spTree>
  </p:cSld>
  <p:clrMapOvr>
    <a:masterClrMapping/>
  </p:clrMapOvr>
  <p:transition spd="med">
    <p:wipe dir="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9">
            <a:extLst>
              <a:ext uri="{FF2B5EF4-FFF2-40B4-BE49-F238E27FC236}">
                <a16:creationId xmlns:a16="http://schemas.microsoft.com/office/drawing/2014/main" id="{C4541909-DBA2-2465-64CF-EF8E303FC9E4}"/>
              </a:ext>
            </a:extLst>
          </p:cNvPr>
          <p:cNvSpPr>
            <a:spLocks noGrp="1" noChangeArrowheads="1"/>
          </p:cNvSpPr>
          <p:nvPr>
            <p:ph type="title"/>
          </p:nvPr>
        </p:nvSpPr>
        <p:spPr/>
        <p:txBody>
          <a:bodyPr/>
          <a:lstStyle/>
          <a:p>
            <a:pPr eaLnBrk="1" hangingPunct="1"/>
            <a:r>
              <a:rPr lang="en-US" altLang="en-US" dirty="0">
                <a:ea typeface="ヒラギノ角ゴ Pro W3" pitchFamily="-65" charset="-128"/>
              </a:rPr>
              <a:t>The Statement of Cash Flows</a:t>
            </a:r>
          </a:p>
        </p:txBody>
      </p:sp>
      <p:sp>
        <p:nvSpPr>
          <p:cNvPr id="58371" name="Rectangle 10">
            <a:extLst>
              <a:ext uri="{FF2B5EF4-FFF2-40B4-BE49-F238E27FC236}">
                <a16:creationId xmlns:a16="http://schemas.microsoft.com/office/drawing/2014/main" id="{CBBA39E5-63DA-BF2C-7662-A65A609AC8D3}"/>
              </a:ext>
            </a:extLst>
          </p:cNvPr>
          <p:cNvSpPr>
            <a:spLocks noGrp="1" noChangeArrowheads="1"/>
          </p:cNvSpPr>
          <p:nvPr>
            <p:ph idx="1"/>
          </p:nvPr>
        </p:nvSpPr>
        <p:spPr/>
        <p:txBody>
          <a:bodyPr/>
          <a:lstStyle/>
          <a:p>
            <a:pPr eaLnBrk="1" hangingPunct="1"/>
            <a:r>
              <a:rPr lang="en-US" altLang="en-US">
                <a:ea typeface="ヒラギノ角ゴ Pro W3" pitchFamily="-65" charset="-128"/>
              </a:rPr>
              <a:t>Investment Activity</a:t>
            </a:r>
          </a:p>
          <a:p>
            <a:pPr lvl="1" eaLnBrk="1" hangingPunct="1"/>
            <a:r>
              <a:rPr lang="en-US" altLang="en-US" i="1">
                <a:ea typeface="ヒラギノ角ゴ Pro W3" pitchFamily="-65" charset="-128"/>
              </a:rPr>
              <a:t>Subtract</a:t>
            </a:r>
            <a:r>
              <a:rPr lang="en-US" altLang="en-US">
                <a:ea typeface="ヒラギノ角ゴ Pro W3" pitchFamily="-65" charset="-128"/>
              </a:rPr>
              <a:t> the actual capital expenditure that the firm made</a:t>
            </a:r>
          </a:p>
          <a:p>
            <a:pPr lvl="1" eaLnBrk="1" hangingPunct="1"/>
            <a:r>
              <a:rPr lang="en-US" altLang="en-US">
                <a:ea typeface="ヒラギノ角ゴ Pro W3" pitchFamily="-65" charset="-128"/>
              </a:rPr>
              <a:t>Also deduct other assets purchased or investments made by the firm, such as acquisitions</a:t>
            </a:r>
          </a:p>
        </p:txBody>
      </p:sp>
    </p:spTree>
  </p:cSld>
  <p:clrMapOvr>
    <a:masterClrMapping/>
  </p:clrMapOvr>
  <p:transition spd="med">
    <p:wipe dir="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11">
            <a:extLst>
              <a:ext uri="{FF2B5EF4-FFF2-40B4-BE49-F238E27FC236}">
                <a16:creationId xmlns:a16="http://schemas.microsoft.com/office/drawing/2014/main" id="{39222A71-A41C-8BAA-9458-D10D03AAFB81}"/>
              </a:ext>
            </a:extLst>
          </p:cNvPr>
          <p:cNvSpPr>
            <a:spLocks noGrp="1" noChangeArrowheads="1"/>
          </p:cNvSpPr>
          <p:nvPr>
            <p:ph type="title"/>
          </p:nvPr>
        </p:nvSpPr>
        <p:spPr/>
        <p:txBody>
          <a:bodyPr/>
          <a:lstStyle/>
          <a:p>
            <a:pPr eaLnBrk="1" hangingPunct="1"/>
            <a:r>
              <a:rPr lang="en-US" altLang="en-US" dirty="0">
                <a:ea typeface="ヒラギノ角ゴ Pro W3" pitchFamily="-65" charset="-128"/>
              </a:rPr>
              <a:t>The Statement of Cash Flows</a:t>
            </a:r>
          </a:p>
        </p:txBody>
      </p:sp>
      <p:sp>
        <p:nvSpPr>
          <p:cNvPr id="59395" name="Rectangle 12">
            <a:extLst>
              <a:ext uri="{FF2B5EF4-FFF2-40B4-BE49-F238E27FC236}">
                <a16:creationId xmlns:a16="http://schemas.microsoft.com/office/drawing/2014/main" id="{68827921-8074-0B2F-580B-780A85D860BF}"/>
              </a:ext>
            </a:extLst>
          </p:cNvPr>
          <p:cNvSpPr>
            <a:spLocks noGrp="1" noChangeArrowheads="1"/>
          </p:cNvSpPr>
          <p:nvPr>
            <p:ph idx="1"/>
          </p:nvPr>
        </p:nvSpPr>
        <p:spPr/>
        <p:txBody>
          <a:bodyPr/>
          <a:lstStyle/>
          <a:p>
            <a:pPr eaLnBrk="1" hangingPunct="1"/>
            <a:r>
              <a:rPr lang="en-US" altLang="en-US">
                <a:ea typeface="ヒラギノ角ゴ Pro W3" pitchFamily="-65" charset="-128"/>
              </a:rPr>
              <a:t>Financing Activity </a:t>
            </a:r>
          </a:p>
          <a:p>
            <a:pPr lvl="1" eaLnBrk="1" hangingPunct="1"/>
            <a:r>
              <a:rPr lang="en-US" altLang="en-US">
                <a:ea typeface="ヒラギノ角ゴ Pro W3" pitchFamily="-65" charset="-128"/>
              </a:rPr>
              <a:t>The last section of the statement of cash flows shows the cash flows from financing activities</a:t>
            </a:r>
          </a:p>
          <a:p>
            <a:pPr lvl="2" eaLnBrk="1" hangingPunct="1"/>
            <a:r>
              <a:rPr lang="en-US" altLang="en-US">
                <a:ea typeface="MS PGothic" panose="020B0600070205080204" pitchFamily="34" charset="-128"/>
              </a:rPr>
              <a:t>Dividends paid</a:t>
            </a:r>
          </a:p>
          <a:p>
            <a:pPr lvl="2" eaLnBrk="1" hangingPunct="1"/>
            <a:r>
              <a:rPr lang="en-US" altLang="en-US">
                <a:ea typeface="MS PGothic" panose="020B0600070205080204" pitchFamily="34" charset="-128"/>
              </a:rPr>
              <a:t>Cash received from sale of stock or spent repurchasing its own stock</a:t>
            </a:r>
          </a:p>
          <a:p>
            <a:pPr lvl="2" eaLnBrk="1" hangingPunct="1"/>
            <a:r>
              <a:rPr lang="en-US" altLang="en-US">
                <a:ea typeface="MS PGothic" panose="020B0600070205080204" pitchFamily="34" charset="-128"/>
              </a:rPr>
              <a:t>Changes to short-term and long-term borrowing</a:t>
            </a:r>
          </a:p>
          <a:p>
            <a:pPr lvl="1" eaLnBrk="1" hangingPunct="1"/>
            <a:endParaRPr lang="en-US" altLang="en-US">
              <a:ea typeface="ヒラギノ角ゴ Pro W3" pitchFamily="-65" charset="-128"/>
            </a:endParaRPr>
          </a:p>
        </p:txBody>
      </p:sp>
    </p:spTree>
  </p:cSld>
  <p:clrMapOvr>
    <a:masterClrMapping/>
  </p:clrMapOvr>
  <p:transition spd="med">
    <p:wipe dir="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13">
            <a:extLst>
              <a:ext uri="{FF2B5EF4-FFF2-40B4-BE49-F238E27FC236}">
                <a16:creationId xmlns:a16="http://schemas.microsoft.com/office/drawing/2014/main" id="{93599B44-D032-7CD6-A66F-B3B5BE1C52FD}"/>
              </a:ext>
            </a:extLst>
          </p:cNvPr>
          <p:cNvSpPr>
            <a:spLocks noGrp="1" noChangeArrowheads="1"/>
          </p:cNvSpPr>
          <p:nvPr>
            <p:ph type="title"/>
          </p:nvPr>
        </p:nvSpPr>
        <p:spPr/>
        <p:txBody>
          <a:bodyPr/>
          <a:lstStyle/>
          <a:p>
            <a:pPr eaLnBrk="1" hangingPunct="1"/>
            <a:r>
              <a:rPr lang="en-US" altLang="en-US" dirty="0">
                <a:ea typeface="ヒラギノ角ゴ Pro W3" pitchFamily="-65" charset="-128"/>
              </a:rPr>
              <a:t>The Statement of Cash Flows</a:t>
            </a:r>
          </a:p>
        </p:txBody>
      </p:sp>
      <p:sp>
        <p:nvSpPr>
          <p:cNvPr id="2052" name="Content Placeholder 1">
            <a:extLst>
              <a:ext uri="{FF2B5EF4-FFF2-40B4-BE49-F238E27FC236}">
                <a16:creationId xmlns:a16="http://schemas.microsoft.com/office/drawing/2014/main" id="{76755200-840B-AE41-FD4A-D5775781D8A8}"/>
              </a:ext>
            </a:extLst>
          </p:cNvPr>
          <p:cNvSpPr>
            <a:spLocks noGrp="1"/>
          </p:cNvSpPr>
          <p:nvPr>
            <p:ph idx="1"/>
          </p:nvPr>
        </p:nvSpPr>
        <p:spPr/>
        <p:txBody>
          <a:bodyPr/>
          <a:lstStyle/>
          <a:p>
            <a:pPr eaLnBrk="1" hangingPunct="1"/>
            <a:r>
              <a:rPr lang="en-US" altLang="en-US">
                <a:ea typeface="ヒラギノ角ゴ Pro W3" pitchFamily="-65" charset="-128"/>
              </a:rPr>
              <a:t>Financing Activity </a:t>
            </a:r>
          </a:p>
          <a:p>
            <a:pPr lvl="1" eaLnBrk="1" hangingPunct="1"/>
            <a:r>
              <a:rPr lang="en-US" altLang="en-US">
                <a:ea typeface="ヒラギノ角ゴ Pro W3" pitchFamily="-65" charset="-128"/>
              </a:rPr>
              <a:t>Payout Ratio and Retained Earnings</a:t>
            </a:r>
          </a:p>
          <a:p>
            <a:pPr eaLnBrk="1" hangingPunct="1"/>
            <a:endParaRPr lang="en-US" altLang="en-US">
              <a:ea typeface="ヒラギノ角ゴ Pro W3" pitchFamily="-65" charset="-128"/>
            </a:endParaRPr>
          </a:p>
        </p:txBody>
      </p:sp>
      <p:graphicFrame>
        <p:nvGraphicFramePr>
          <p:cNvPr id="2050" name="Object 1">
            <a:extLst>
              <a:ext uri="{FF2B5EF4-FFF2-40B4-BE49-F238E27FC236}">
                <a16:creationId xmlns:a16="http://schemas.microsoft.com/office/drawing/2014/main" id="{97B192D7-5154-50B9-F205-AC9D7A87D7B9}"/>
              </a:ext>
            </a:extLst>
          </p:cNvPr>
          <p:cNvGraphicFramePr>
            <a:graphicFrameLocks noChangeAspect="1"/>
          </p:cNvGraphicFramePr>
          <p:nvPr/>
        </p:nvGraphicFramePr>
        <p:xfrm>
          <a:off x="1371600" y="4117975"/>
          <a:ext cx="4038600" cy="893763"/>
        </p:xfrm>
        <a:graphic>
          <a:graphicData uri="http://schemas.openxmlformats.org/presentationml/2006/ole">
            <mc:AlternateContent xmlns:mc="http://schemas.openxmlformats.org/markup-compatibility/2006">
              <mc:Choice xmlns:v="urn:schemas-microsoft-com:vml" Requires="v">
                <p:oleObj name="Equation" r:id="rId3" imgW="1320624" imgH="317759" progId="Equation.DSMT4">
                  <p:embed/>
                </p:oleObj>
              </mc:Choice>
              <mc:Fallback>
                <p:oleObj name="Equation" r:id="rId3" imgW="1320624" imgH="317759"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4117975"/>
                        <a:ext cx="4038600" cy="893763"/>
                      </a:xfrm>
                      <a:prstGeom prst="rect">
                        <a:avLst/>
                      </a:prstGeom>
                      <a:solidFill>
                        <a:srgbClr val="FFF4DB"/>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53" name="Rectangle 15">
            <a:extLst>
              <a:ext uri="{FF2B5EF4-FFF2-40B4-BE49-F238E27FC236}">
                <a16:creationId xmlns:a16="http://schemas.microsoft.com/office/drawing/2014/main" id="{6734E313-CB33-B9D4-AD40-7E3AB6A55501}"/>
              </a:ext>
            </a:extLst>
          </p:cNvPr>
          <p:cNvSpPr>
            <a:spLocks noChangeArrowheads="1"/>
          </p:cNvSpPr>
          <p:nvPr/>
        </p:nvSpPr>
        <p:spPr bwMode="auto">
          <a:xfrm>
            <a:off x="762000" y="2995613"/>
            <a:ext cx="7391400" cy="460375"/>
          </a:xfrm>
          <a:prstGeom prst="rect">
            <a:avLst/>
          </a:prstGeom>
          <a:solidFill>
            <a:srgbClr val="FFF4DB"/>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anose="020B0604030504040204" pitchFamily="34" charset="0"/>
                <a:ea typeface="MS PGothic" panose="020B0600070205080204" pitchFamily="34" charset="-128"/>
              </a:defRPr>
            </a:lvl1pPr>
            <a:lvl2pPr marL="742950" indent="-285750">
              <a:defRPr sz="2400">
                <a:solidFill>
                  <a:schemeClr val="tx1"/>
                </a:solidFill>
                <a:latin typeface="Verdana" panose="020B0604030504040204" pitchFamily="34" charset="0"/>
                <a:ea typeface="MS PGothic" panose="020B0600070205080204" pitchFamily="34" charset="-128"/>
              </a:defRPr>
            </a:lvl2pPr>
            <a:lvl3pPr marL="1143000" indent="-228600">
              <a:defRPr sz="2400">
                <a:solidFill>
                  <a:schemeClr val="tx1"/>
                </a:solidFill>
                <a:latin typeface="Verdana" panose="020B0604030504040204" pitchFamily="34" charset="0"/>
                <a:ea typeface="MS PGothic" panose="020B0600070205080204" pitchFamily="34" charset="-128"/>
              </a:defRPr>
            </a:lvl3pPr>
            <a:lvl4pPr marL="1600200" indent="-228600">
              <a:defRPr sz="2400">
                <a:solidFill>
                  <a:schemeClr val="tx1"/>
                </a:solidFill>
                <a:latin typeface="Verdana" panose="020B0604030504040204" pitchFamily="34" charset="0"/>
                <a:ea typeface="MS PGothic" panose="020B0600070205080204" pitchFamily="34" charset="-128"/>
              </a:defRPr>
            </a:lvl4pPr>
            <a:lvl5pPr marL="2057400" indent="-228600">
              <a:defRPr sz="2400">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pPr eaLnBrk="1" hangingPunct="1">
              <a:spcBef>
                <a:spcPct val="20000"/>
              </a:spcBef>
            </a:pPr>
            <a:r>
              <a:rPr lang="en-US" altLang="en-US"/>
              <a:t>Retained Earnings = Net Income – Dividends</a:t>
            </a:r>
          </a:p>
        </p:txBody>
      </p:sp>
    </p:spTree>
  </p:cSld>
  <p:clrMapOvr>
    <a:masterClrMapping/>
  </p:clrMapOvr>
  <p:transition spd="med">
    <p:wipe dir="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1">
            <a:extLst>
              <a:ext uri="{FF2B5EF4-FFF2-40B4-BE49-F238E27FC236}">
                <a16:creationId xmlns:a16="http://schemas.microsoft.com/office/drawing/2014/main" id="{3BD32475-356A-AFB5-967F-56EAC4F1C8ED}"/>
              </a:ext>
            </a:extLst>
          </p:cNvPr>
          <p:cNvSpPr>
            <a:spLocks noGrp="1" noChangeArrowheads="1"/>
          </p:cNvSpPr>
          <p:nvPr>
            <p:ph type="title"/>
          </p:nvPr>
        </p:nvSpPr>
        <p:spPr/>
        <p:txBody>
          <a:bodyPr/>
          <a:lstStyle/>
          <a:p>
            <a:pPr eaLnBrk="1" hangingPunct="1"/>
            <a:r>
              <a:rPr lang="en-US" altLang="en-US" dirty="0">
                <a:ea typeface="ヒラギノ角ゴ Pro W3" pitchFamily="-65" charset="-128"/>
              </a:rPr>
              <a:t>The Statement of Cash Flows</a:t>
            </a:r>
          </a:p>
        </p:txBody>
      </p:sp>
      <p:sp>
        <p:nvSpPr>
          <p:cNvPr id="60419" name="Rectangle 12">
            <a:extLst>
              <a:ext uri="{FF2B5EF4-FFF2-40B4-BE49-F238E27FC236}">
                <a16:creationId xmlns:a16="http://schemas.microsoft.com/office/drawing/2014/main" id="{765BFEA0-C77A-BFA0-83B3-EE4A612D348C}"/>
              </a:ext>
            </a:extLst>
          </p:cNvPr>
          <p:cNvSpPr>
            <a:spLocks noGrp="1" noChangeArrowheads="1"/>
          </p:cNvSpPr>
          <p:nvPr>
            <p:ph idx="1"/>
          </p:nvPr>
        </p:nvSpPr>
        <p:spPr/>
        <p:txBody>
          <a:bodyPr/>
          <a:lstStyle/>
          <a:p>
            <a:pPr eaLnBrk="1" hangingPunct="1"/>
            <a:r>
              <a:rPr lang="en-US" altLang="en-US" sz="2400">
                <a:ea typeface="ヒラギノ角ゴ Pro W3" pitchFamily="-65" charset="-128"/>
              </a:rPr>
              <a:t>The last line of the Statement of Cash Flows combines the cash flows from these three activities to calculate the overall change in the firm’s cash balance over the time period</a:t>
            </a:r>
          </a:p>
          <a:p>
            <a:pPr lvl="1" eaLnBrk="1" hangingPunct="1"/>
            <a:endParaRPr lang="en-US" altLang="en-US">
              <a:ea typeface="ヒラギノ角ゴ Pro W3" pitchFamily="-65" charset="-128"/>
            </a:endParaRPr>
          </a:p>
        </p:txBody>
      </p:sp>
    </p:spTree>
  </p:cSld>
  <p:clrMapOvr>
    <a:masterClrMapping/>
  </p:clrMapOvr>
  <p:transition spd="med">
    <p:wipe dir="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3">
            <a:extLst>
              <a:ext uri="{FF2B5EF4-FFF2-40B4-BE49-F238E27FC236}">
                <a16:creationId xmlns:a16="http://schemas.microsoft.com/office/drawing/2014/main" id="{2A451E6D-4A74-B5EC-9230-66806119878F}"/>
              </a:ext>
            </a:extLst>
          </p:cNvPr>
          <p:cNvSpPr>
            <a:spLocks noGrp="1" noChangeArrowheads="1"/>
          </p:cNvSpPr>
          <p:nvPr>
            <p:ph type="title"/>
          </p:nvPr>
        </p:nvSpPr>
        <p:spPr/>
        <p:txBody>
          <a:bodyPr/>
          <a:lstStyle/>
          <a:p>
            <a:pPr eaLnBrk="1" hangingPunct="1"/>
            <a:r>
              <a:rPr lang="en-US" altLang="en-US" sz="2800" dirty="0">
                <a:ea typeface="ヒラギノ角ゴ Pro W3" pitchFamily="-65" charset="-128"/>
              </a:rPr>
              <a:t>Example 4</a:t>
            </a:r>
            <a:br>
              <a:rPr lang="en-US" altLang="en-US" sz="2800" dirty="0">
                <a:ea typeface="ヒラギノ角ゴ Pro W3" pitchFamily="-65" charset="-128"/>
              </a:rPr>
            </a:br>
            <a:r>
              <a:rPr lang="en-US" altLang="en-US" sz="2800" dirty="0">
                <a:ea typeface="ヒラギノ角ゴ Pro W3" pitchFamily="-65" charset="-128"/>
              </a:rPr>
              <a:t>The Impact of Depreciation on Cash Flow</a:t>
            </a:r>
          </a:p>
        </p:txBody>
      </p:sp>
      <p:sp>
        <p:nvSpPr>
          <p:cNvPr id="70659" name="Rectangle 14">
            <a:extLst>
              <a:ext uri="{FF2B5EF4-FFF2-40B4-BE49-F238E27FC236}">
                <a16:creationId xmlns:a16="http://schemas.microsoft.com/office/drawing/2014/main" id="{CE2F3D8F-488F-984D-CEB0-976DA044454A}"/>
              </a:ext>
            </a:extLst>
          </p:cNvPr>
          <p:cNvSpPr>
            <a:spLocks noGrp="1" noChangeArrowheads="1"/>
          </p:cNvSpPr>
          <p:nvPr>
            <p:ph idx="1"/>
          </p:nvPr>
        </p:nvSpPr>
        <p:spPr/>
        <p:txBody>
          <a:bodyPr rtlCol="0">
            <a:normAutofit fontScale="92500" lnSpcReduction="10000"/>
          </a:bodyPr>
          <a:lstStyle/>
          <a:p>
            <a:pPr eaLnBrk="1" fontAlgn="auto" hangingPunct="1">
              <a:spcAft>
                <a:spcPts val="0"/>
              </a:spcAft>
              <a:buFontTx/>
              <a:buNone/>
              <a:defRPr/>
            </a:pPr>
            <a:r>
              <a:rPr lang="en-US" dirty="0">
                <a:ea typeface="ヒラギノ角ゴ Pro W3" pitchFamily="-65" charset="-128"/>
              </a:rPr>
              <a:t>Problem:</a:t>
            </a:r>
            <a:r>
              <a:rPr lang="en-US" b="1" dirty="0">
                <a:ea typeface="ヒラギノ角ゴ Pro W3" pitchFamily="-65" charset="-128"/>
              </a:rPr>
              <a:t>  </a:t>
            </a:r>
          </a:p>
          <a:p>
            <a:pPr eaLnBrk="1" fontAlgn="auto" hangingPunct="1">
              <a:spcAft>
                <a:spcPts val="0"/>
              </a:spcAft>
              <a:defRPr/>
            </a:pPr>
            <a:r>
              <a:rPr lang="en-US" sz="2000" dirty="0">
                <a:ea typeface="ヒラギノ角ゴ Pro W3" pitchFamily="-65" charset="-128"/>
              </a:rPr>
              <a:t>Suppose Global had an additional $1 million depreciation expense in 2013</a:t>
            </a:r>
          </a:p>
          <a:p>
            <a:pPr eaLnBrk="1" fontAlgn="auto" hangingPunct="1">
              <a:spcAft>
                <a:spcPts val="0"/>
              </a:spcAft>
              <a:defRPr/>
            </a:pPr>
            <a:r>
              <a:rPr lang="en-US" sz="2000" dirty="0">
                <a:ea typeface="ヒラギノ角ゴ Pro W3" pitchFamily="-65" charset="-128"/>
              </a:rPr>
              <a:t>If </a:t>
            </a:r>
            <a:r>
              <a:rPr lang="en-US" sz="2000" dirty="0" err="1">
                <a:ea typeface="ヒラギノ角ゴ Pro W3" pitchFamily="-65" charset="-128"/>
              </a:rPr>
              <a:t>Global’s</a:t>
            </a:r>
            <a:r>
              <a:rPr lang="en-US" sz="2000" dirty="0">
                <a:ea typeface="ヒラギノ角ゴ Pro W3" pitchFamily="-65" charset="-128"/>
              </a:rPr>
              <a:t> tax rate on pretax income is 26%, what would be the impact of this expense on </a:t>
            </a:r>
            <a:r>
              <a:rPr lang="en-US" sz="2000" dirty="0" err="1">
                <a:ea typeface="ヒラギノ角ゴ Pro W3" pitchFamily="-65" charset="-128"/>
              </a:rPr>
              <a:t>Global’s</a:t>
            </a:r>
            <a:r>
              <a:rPr lang="en-US" sz="2000" dirty="0">
                <a:ea typeface="ヒラギノ角ゴ Pro W3" pitchFamily="-65" charset="-128"/>
              </a:rPr>
              <a:t> earnings? </a:t>
            </a:r>
          </a:p>
          <a:p>
            <a:pPr eaLnBrk="1" fontAlgn="auto" hangingPunct="1">
              <a:spcAft>
                <a:spcPts val="0"/>
              </a:spcAft>
              <a:defRPr/>
            </a:pPr>
            <a:r>
              <a:rPr lang="en-US" sz="2000" dirty="0">
                <a:ea typeface="ヒラギノ角ゴ Pro W3" pitchFamily="-65" charset="-128"/>
              </a:rPr>
              <a:t>How would it impact </a:t>
            </a:r>
            <a:r>
              <a:rPr lang="en-US" sz="2000" dirty="0" err="1">
                <a:ea typeface="ヒラギノ角ゴ Pro W3" pitchFamily="-65" charset="-128"/>
              </a:rPr>
              <a:t>Global’s</a:t>
            </a:r>
            <a:r>
              <a:rPr lang="en-US" sz="2000" dirty="0">
                <a:ea typeface="ヒラギノ角ゴ Pro W3" pitchFamily="-65" charset="-128"/>
              </a:rPr>
              <a:t> cash at the end of the year?</a:t>
            </a:r>
          </a:p>
          <a:p>
            <a:pPr eaLnBrk="1" fontAlgn="auto" hangingPunct="1">
              <a:lnSpc>
                <a:spcPct val="90000"/>
              </a:lnSpc>
              <a:spcAft>
                <a:spcPts val="0"/>
              </a:spcAft>
              <a:defRPr/>
            </a:pPr>
            <a:r>
              <a:rPr lang="en-US" sz="2000" dirty="0">
                <a:ea typeface="ヒラギノ角ゴ Pro W3" pitchFamily="-65" charset="-128"/>
              </a:rPr>
              <a:t>Depreciation is an operating expense, so </a:t>
            </a:r>
            <a:r>
              <a:rPr lang="en-US" sz="2000" dirty="0" err="1">
                <a:ea typeface="ヒラギノ角ゴ Pro W3" pitchFamily="-65" charset="-128"/>
              </a:rPr>
              <a:t>Global’s</a:t>
            </a:r>
            <a:r>
              <a:rPr lang="en-US" sz="2000" dirty="0">
                <a:ea typeface="ヒラギノ角ゴ Pro W3" pitchFamily="-65" charset="-128"/>
              </a:rPr>
              <a:t> operating income, EBIT, and pretax income would be affected.  </a:t>
            </a:r>
          </a:p>
          <a:p>
            <a:pPr eaLnBrk="1" fontAlgn="auto" hangingPunct="1">
              <a:lnSpc>
                <a:spcPct val="90000"/>
              </a:lnSpc>
              <a:spcAft>
                <a:spcPts val="0"/>
              </a:spcAft>
              <a:defRPr/>
            </a:pPr>
            <a:r>
              <a:rPr lang="en-US" sz="2000" dirty="0">
                <a:ea typeface="ヒラギノ角ゴ Pro W3" pitchFamily="-65" charset="-128"/>
              </a:rPr>
              <a:t>With a tax rate of 26%, </a:t>
            </a:r>
            <a:r>
              <a:rPr lang="en-US" sz="2000" dirty="0" err="1">
                <a:ea typeface="ヒラギノ角ゴ Pro W3" pitchFamily="-65" charset="-128"/>
              </a:rPr>
              <a:t>Global’s</a:t>
            </a:r>
            <a:r>
              <a:rPr lang="en-US" sz="2000" dirty="0">
                <a:ea typeface="ヒラギノ角ゴ Pro W3" pitchFamily="-65" charset="-128"/>
              </a:rPr>
              <a:t> tax bill will decrease by 26 cents for every dollar that pretax income is reduced </a:t>
            </a:r>
          </a:p>
          <a:p>
            <a:pPr eaLnBrk="1" fontAlgn="auto" hangingPunct="1">
              <a:lnSpc>
                <a:spcPct val="95000"/>
              </a:lnSpc>
              <a:spcBef>
                <a:spcPct val="40000"/>
              </a:spcBef>
              <a:spcAft>
                <a:spcPts val="0"/>
              </a:spcAft>
              <a:defRPr/>
            </a:pPr>
            <a:r>
              <a:rPr lang="en-US" sz="2000" dirty="0" err="1">
                <a:ea typeface="ヒラギノ角ゴ Pro W3" pitchFamily="-65" charset="-128"/>
              </a:rPr>
              <a:t>Global’s</a:t>
            </a:r>
            <a:r>
              <a:rPr lang="en-US" sz="2000" dirty="0">
                <a:ea typeface="ヒラギノ角ゴ Pro W3" pitchFamily="-65" charset="-128"/>
              </a:rPr>
              <a:t> operating income, EBIT, and pretax income would fall by $1 million because of the $1 million in additional operating expense due to depreciation</a:t>
            </a:r>
          </a:p>
          <a:p>
            <a:pPr eaLnBrk="1" fontAlgn="auto" hangingPunct="1">
              <a:lnSpc>
                <a:spcPct val="95000"/>
              </a:lnSpc>
              <a:spcBef>
                <a:spcPct val="40000"/>
              </a:spcBef>
              <a:spcAft>
                <a:spcPts val="0"/>
              </a:spcAft>
              <a:defRPr/>
            </a:pPr>
            <a:r>
              <a:rPr lang="en-US" sz="2000" dirty="0">
                <a:ea typeface="ヒラギノ角ゴ Pro W3" pitchFamily="-65" charset="-128"/>
              </a:rPr>
              <a:t>This $1 million decrease in pretax income would reduce </a:t>
            </a:r>
            <a:r>
              <a:rPr lang="en-US" sz="2000" dirty="0" err="1">
                <a:ea typeface="ヒラギノ角ゴ Pro W3" pitchFamily="-65" charset="-128"/>
              </a:rPr>
              <a:t>Global’s</a:t>
            </a:r>
            <a:r>
              <a:rPr lang="en-US" sz="2000" dirty="0">
                <a:ea typeface="ヒラギノ角ゴ Pro W3" pitchFamily="-65" charset="-128"/>
              </a:rPr>
              <a:t> tax bill by 26% </a:t>
            </a:r>
            <a:r>
              <a:rPr lang="en-US" sz="2000" dirty="0">
                <a:ea typeface="ヒラギノ角ゴ Pro W3" pitchFamily="-65" charset="-128"/>
                <a:sym typeface="Symbol" pitchFamily="-65" charset="2"/>
              </a:rPr>
              <a:t></a:t>
            </a:r>
            <a:r>
              <a:rPr lang="en-US" sz="2000" dirty="0">
                <a:ea typeface="ヒラギノ角ゴ Pro W3" pitchFamily="-65" charset="-128"/>
              </a:rPr>
              <a:t> $1 million = $0.26 million</a:t>
            </a:r>
          </a:p>
          <a:p>
            <a:pPr eaLnBrk="1" fontAlgn="auto" hangingPunct="1">
              <a:lnSpc>
                <a:spcPct val="95000"/>
              </a:lnSpc>
              <a:spcBef>
                <a:spcPct val="40000"/>
              </a:spcBef>
              <a:spcAft>
                <a:spcPts val="0"/>
              </a:spcAft>
              <a:defRPr/>
            </a:pPr>
            <a:r>
              <a:rPr lang="en-US" sz="2000" dirty="0">
                <a:ea typeface="ヒラギノ角ゴ Pro W3" pitchFamily="-65" charset="-128"/>
              </a:rPr>
              <a:t>Therefore, net income would fall by 1 – 0.26 = $0.74 million</a:t>
            </a:r>
          </a:p>
          <a:p>
            <a:pPr eaLnBrk="1" fontAlgn="auto" hangingPunct="1">
              <a:spcAft>
                <a:spcPts val="0"/>
              </a:spcAft>
              <a:defRPr/>
            </a:pPr>
            <a:endParaRPr lang="en-US" sz="2000" dirty="0">
              <a:ea typeface="ヒラギノ角ゴ Pro W3" pitchFamily="-65" charset="-128"/>
            </a:endParaRPr>
          </a:p>
        </p:txBody>
      </p:sp>
    </p:spTree>
  </p:cSld>
  <p:clrMapOvr>
    <a:masterClrMapping/>
  </p:clrMapOvr>
  <p:transition spd="med">
    <p:wipe dir="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8">
            <a:extLst>
              <a:ext uri="{FF2B5EF4-FFF2-40B4-BE49-F238E27FC236}">
                <a16:creationId xmlns:a16="http://schemas.microsoft.com/office/drawing/2014/main" id="{08B78C65-C524-59CA-C285-BF1177162E05}"/>
              </a:ext>
            </a:extLst>
          </p:cNvPr>
          <p:cNvSpPr>
            <a:spLocks noGrp="1" noChangeArrowheads="1"/>
          </p:cNvSpPr>
          <p:nvPr>
            <p:ph type="title"/>
          </p:nvPr>
        </p:nvSpPr>
        <p:spPr/>
        <p:txBody>
          <a:bodyPr/>
          <a:lstStyle/>
          <a:p>
            <a:pPr eaLnBrk="1" hangingPunct="1"/>
            <a:r>
              <a:rPr lang="en-US" altLang="en-US" sz="2800" dirty="0">
                <a:ea typeface="ヒラギノ角ゴ Pro W3" pitchFamily="-65" charset="-128"/>
              </a:rPr>
              <a:t>Example 4 The Impact of Depreciation on Cash Flow (cont’d)</a:t>
            </a:r>
          </a:p>
        </p:txBody>
      </p:sp>
      <p:sp>
        <p:nvSpPr>
          <p:cNvPr id="62467" name="Rectangle 19">
            <a:extLst>
              <a:ext uri="{FF2B5EF4-FFF2-40B4-BE49-F238E27FC236}">
                <a16:creationId xmlns:a16="http://schemas.microsoft.com/office/drawing/2014/main" id="{D992CCD0-1999-6E42-209C-9FD6F3EEECF0}"/>
              </a:ext>
            </a:extLst>
          </p:cNvPr>
          <p:cNvSpPr>
            <a:spLocks noGrp="1" noChangeArrowheads="1"/>
          </p:cNvSpPr>
          <p:nvPr>
            <p:ph idx="1"/>
          </p:nvPr>
        </p:nvSpPr>
        <p:spPr/>
        <p:txBody>
          <a:bodyPr/>
          <a:lstStyle/>
          <a:p>
            <a:pPr eaLnBrk="1" hangingPunct="1">
              <a:lnSpc>
                <a:spcPct val="80000"/>
              </a:lnSpc>
              <a:buFontTx/>
              <a:buNone/>
            </a:pPr>
            <a:r>
              <a:rPr lang="en-US" altLang="en-US">
                <a:ea typeface="ヒラギノ角ゴ Pro W3" pitchFamily="-65" charset="-128"/>
              </a:rPr>
              <a:t>Execute (cont’d):</a:t>
            </a:r>
          </a:p>
          <a:p>
            <a:pPr eaLnBrk="1" hangingPunct="1">
              <a:lnSpc>
                <a:spcPct val="95000"/>
              </a:lnSpc>
              <a:spcBef>
                <a:spcPct val="40000"/>
              </a:spcBef>
            </a:pPr>
            <a:r>
              <a:rPr lang="en-US" altLang="en-US" sz="2000">
                <a:ea typeface="ヒラギノ角ゴ Pro W3" pitchFamily="-65" charset="-128"/>
              </a:rPr>
              <a:t>On the statement of cash flows, net income would fall by $0.74 million, but we would add back the additional depreciation of $1 million because it is not a cash expense </a:t>
            </a:r>
          </a:p>
          <a:p>
            <a:pPr eaLnBrk="1" hangingPunct="1">
              <a:lnSpc>
                <a:spcPct val="95000"/>
              </a:lnSpc>
              <a:spcBef>
                <a:spcPct val="40000"/>
              </a:spcBef>
            </a:pPr>
            <a:r>
              <a:rPr lang="en-US" altLang="en-US" sz="2000">
                <a:ea typeface="ヒラギノ角ゴ Pro W3" pitchFamily="-65" charset="-128"/>
              </a:rPr>
              <a:t>Thus, cash from operating activities would rise by –0.74 + 1 = $0.26 million</a:t>
            </a:r>
          </a:p>
          <a:p>
            <a:pPr eaLnBrk="1" hangingPunct="1">
              <a:lnSpc>
                <a:spcPct val="95000"/>
              </a:lnSpc>
              <a:spcBef>
                <a:spcPct val="40000"/>
              </a:spcBef>
            </a:pPr>
            <a:r>
              <a:rPr lang="en-US" altLang="en-US" sz="2000">
                <a:ea typeface="ヒラギノ角ゴ Pro W3" pitchFamily="-65" charset="-128"/>
              </a:rPr>
              <a:t>Thus, Global’s cash balance at the end of the year would increase by $0.26 million, the amount of the tax savings that resulted from the additional depreciation deduction</a:t>
            </a:r>
          </a:p>
        </p:txBody>
      </p:sp>
    </p:spTree>
  </p:cSld>
  <p:clrMapOvr>
    <a:masterClrMapping/>
  </p:clrMapOvr>
  <p:transition spd="med">
    <p:wipe dir="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13">
            <a:extLst>
              <a:ext uri="{FF2B5EF4-FFF2-40B4-BE49-F238E27FC236}">
                <a16:creationId xmlns:a16="http://schemas.microsoft.com/office/drawing/2014/main" id="{76235DB9-E1F3-3C68-C4F0-CDF381C40822}"/>
              </a:ext>
            </a:extLst>
          </p:cNvPr>
          <p:cNvSpPr>
            <a:spLocks noGrp="1" noChangeArrowheads="1"/>
          </p:cNvSpPr>
          <p:nvPr>
            <p:ph type="title"/>
          </p:nvPr>
        </p:nvSpPr>
        <p:spPr/>
        <p:txBody>
          <a:bodyPr/>
          <a:lstStyle/>
          <a:p>
            <a:pPr eaLnBrk="1" hangingPunct="1"/>
            <a:r>
              <a:rPr lang="en-US" altLang="en-US" sz="2800" dirty="0">
                <a:ea typeface="ヒラギノ角ゴ Pro W3" pitchFamily="-65" charset="-128"/>
              </a:rPr>
              <a:t>Example 4 The Impact of Depreciation on Cash Flow (cont’d)</a:t>
            </a:r>
          </a:p>
        </p:txBody>
      </p:sp>
      <p:sp>
        <p:nvSpPr>
          <p:cNvPr id="63491" name="Rectangle 14">
            <a:extLst>
              <a:ext uri="{FF2B5EF4-FFF2-40B4-BE49-F238E27FC236}">
                <a16:creationId xmlns:a16="http://schemas.microsoft.com/office/drawing/2014/main" id="{E4D62AA9-A48B-80FA-AB9D-4632571B2641}"/>
              </a:ext>
            </a:extLst>
          </p:cNvPr>
          <p:cNvSpPr>
            <a:spLocks noGrp="1" noChangeArrowheads="1"/>
          </p:cNvSpPr>
          <p:nvPr>
            <p:ph idx="1"/>
          </p:nvPr>
        </p:nvSpPr>
        <p:spPr/>
        <p:txBody>
          <a:bodyPr/>
          <a:lstStyle/>
          <a:p>
            <a:pPr eaLnBrk="1" hangingPunct="1">
              <a:buFontTx/>
              <a:buNone/>
            </a:pPr>
            <a:r>
              <a:rPr lang="en-US" altLang="en-US">
                <a:ea typeface="ヒラギノ角ゴ Pro W3" pitchFamily="-65" charset="-128"/>
              </a:rPr>
              <a:t>Evaluate:</a:t>
            </a:r>
          </a:p>
          <a:p>
            <a:pPr eaLnBrk="1" hangingPunct="1"/>
            <a:r>
              <a:rPr lang="en-US" altLang="en-US" sz="2000">
                <a:ea typeface="ヒラギノ角ゴ Pro W3" pitchFamily="-65" charset="-128"/>
              </a:rPr>
              <a:t>The increase in cash balance comes completely from the reduction in taxes</a:t>
            </a:r>
          </a:p>
          <a:p>
            <a:pPr eaLnBrk="1" hangingPunct="1"/>
            <a:r>
              <a:rPr lang="en-US" altLang="en-US" sz="2000">
                <a:ea typeface="ヒラギノ角ゴ Pro W3" pitchFamily="-65" charset="-128"/>
              </a:rPr>
              <a:t>Because Global pays $0.26 million less in taxes even though its cash expenses have not increased, it has $0.26 million more in cash at the end of the year</a:t>
            </a:r>
          </a:p>
        </p:txBody>
      </p:sp>
    </p:spTree>
  </p:cSld>
  <p:clrMapOvr>
    <a:masterClrMapping/>
  </p:clrMapOvr>
  <p:transition spd="med">
    <p:wipe dir="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13">
            <a:extLst>
              <a:ext uri="{FF2B5EF4-FFF2-40B4-BE49-F238E27FC236}">
                <a16:creationId xmlns:a16="http://schemas.microsoft.com/office/drawing/2014/main" id="{7A348AE6-E45D-8403-7CAB-F8D82A808B9A}"/>
              </a:ext>
            </a:extLst>
          </p:cNvPr>
          <p:cNvSpPr>
            <a:spLocks noGrp="1" noChangeArrowheads="1"/>
          </p:cNvSpPr>
          <p:nvPr>
            <p:ph type="title"/>
          </p:nvPr>
        </p:nvSpPr>
        <p:spPr>
          <a:xfrm>
            <a:off x="457200" y="274638"/>
            <a:ext cx="8382000" cy="1143000"/>
          </a:xfrm>
        </p:spPr>
        <p:txBody>
          <a:bodyPr rtlCol="0">
            <a:normAutofit fontScale="90000"/>
          </a:bodyPr>
          <a:lstStyle/>
          <a:p>
            <a:pPr algn="l" eaLnBrk="1" fontAlgn="auto" hangingPunct="1">
              <a:spcAft>
                <a:spcPts val="0"/>
              </a:spcAft>
              <a:defRPr/>
            </a:pPr>
            <a:r>
              <a:rPr lang="en-US" dirty="0">
                <a:ea typeface="ヒラギノ角ゴ Pro W3" pitchFamily="-65" charset="-128"/>
              </a:rPr>
              <a:t> Other Financial Statement Information</a:t>
            </a:r>
          </a:p>
        </p:txBody>
      </p:sp>
      <p:sp>
        <p:nvSpPr>
          <p:cNvPr id="64515" name="Rectangle 14">
            <a:extLst>
              <a:ext uri="{FF2B5EF4-FFF2-40B4-BE49-F238E27FC236}">
                <a16:creationId xmlns:a16="http://schemas.microsoft.com/office/drawing/2014/main" id="{0B7A95BB-CE2A-96BB-78B1-92194DC9F02F}"/>
              </a:ext>
            </a:extLst>
          </p:cNvPr>
          <p:cNvSpPr>
            <a:spLocks noGrp="1" noChangeArrowheads="1"/>
          </p:cNvSpPr>
          <p:nvPr>
            <p:ph idx="1"/>
          </p:nvPr>
        </p:nvSpPr>
        <p:spPr/>
        <p:txBody>
          <a:bodyPr/>
          <a:lstStyle/>
          <a:p>
            <a:pPr eaLnBrk="1" hangingPunct="1"/>
            <a:r>
              <a:rPr lang="en-US" altLang="en-US">
                <a:ea typeface="ヒラギノ角ゴ Pro W3" pitchFamily="-65" charset="-128"/>
              </a:rPr>
              <a:t>Statement of Stockholders’ Equity</a:t>
            </a:r>
          </a:p>
          <a:p>
            <a:pPr lvl="1" eaLnBrk="1" hangingPunct="1"/>
            <a:r>
              <a:rPr lang="en-US" altLang="en-US">
                <a:ea typeface="ヒラギノ角ゴ Pro W3" pitchFamily="-65" charset="-128"/>
              </a:rPr>
              <a:t>Change in Stockholders’ Equity </a:t>
            </a:r>
          </a:p>
          <a:p>
            <a:pPr lvl="1" eaLnBrk="1" hangingPunct="1">
              <a:buFontTx/>
              <a:buNone/>
            </a:pPr>
            <a:r>
              <a:rPr lang="en-US" altLang="en-US">
                <a:ea typeface="ヒラギノ角ゴ Pro W3" pitchFamily="-65" charset="-128"/>
              </a:rPr>
              <a:t>   = Retained Earnings + Net Sales of Stock</a:t>
            </a:r>
          </a:p>
          <a:p>
            <a:pPr lvl="1" eaLnBrk="1" hangingPunct="1">
              <a:buFontTx/>
              <a:buNone/>
            </a:pPr>
            <a:r>
              <a:rPr lang="en-US" altLang="en-US">
                <a:ea typeface="ヒラギノ角ゴ Pro W3" pitchFamily="-65" charset="-128"/>
              </a:rPr>
              <a:t>   = Net Income – Dividends + Sales of Stock –         	  Repurchases of stock			</a:t>
            </a:r>
          </a:p>
          <a:p>
            <a:pPr eaLnBrk="1" hangingPunct="1"/>
            <a:r>
              <a:rPr lang="en-US" altLang="en-US">
                <a:ea typeface="ヒラギノ角ゴ Pro W3" pitchFamily="-65" charset="-128"/>
              </a:rPr>
              <a:t>Management Discussion and Analysis</a:t>
            </a:r>
          </a:p>
          <a:p>
            <a:pPr eaLnBrk="1" hangingPunct="1"/>
            <a:r>
              <a:rPr lang="en-US" altLang="en-US">
                <a:ea typeface="ヒラギノ角ゴ Pro W3" pitchFamily="-65" charset="-128"/>
              </a:rPr>
              <a:t>Notes to the Financial Statements</a:t>
            </a:r>
          </a:p>
        </p:txBody>
      </p:sp>
    </p:spTree>
  </p:cSld>
  <p:clrMapOvr>
    <a:masterClrMapping/>
  </p:clrMapOvr>
  <p:transition spd="med">
    <p:wipe dir="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13">
            <a:extLst>
              <a:ext uri="{FF2B5EF4-FFF2-40B4-BE49-F238E27FC236}">
                <a16:creationId xmlns:a16="http://schemas.microsoft.com/office/drawing/2014/main" id="{95A031D3-9E32-6405-E285-245FBE36F2FD}"/>
              </a:ext>
            </a:extLst>
          </p:cNvPr>
          <p:cNvSpPr>
            <a:spLocks noGrp="1" noChangeArrowheads="1"/>
          </p:cNvSpPr>
          <p:nvPr>
            <p:ph type="title"/>
          </p:nvPr>
        </p:nvSpPr>
        <p:spPr/>
        <p:txBody>
          <a:bodyPr/>
          <a:lstStyle/>
          <a:p>
            <a:pPr eaLnBrk="1" hangingPunct="1"/>
            <a:r>
              <a:rPr lang="en-US" altLang="en-US" dirty="0">
                <a:ea typeface="ヒラギノ角ゴ Pro W3" pitchFamily="-65" charset="-128"/>
              </a:rPr>
              <a:t>Financial Statement Analysis</a:t>
            </a:r>
          </a:p>
        </p:txBody>
      </p:sp>
      <p:sp>
        <p:nvSpPr>
          <p:cNvPr id="65539" name="Rectangle 14">
            <a:extLst>
              <a:ext uri="{FF2B5EF4-FFF2-40B4-BE49-F238E27FC236}">
                <a16:creationId xmlns:a16="http://schemas.microsoft.com/office/drawing/2014/main" id="{3DD1BF00-0576-A2D9-5F1B-663E0628E3BD}"/>
              </a:ext>
            </a:extLst>
          </p:cNvPr>
          <p:cNvSpPr>
            <a:spLocks noGrp="1" noChangeArrowheads="1"/>
          </p:cNvSpPr>
          <p:nvPr>
            <p:ph idx="1"/>
          </p:nvPr>
        </p:nvSpPr>
        <p:spPr/>
        <p:txBody>
          <a:bodyPr/>
          <a:lstStyle/>
          <a:p>
            <a:pPr eaLnBrk="1" hangingPunct="1"/>
            <a:r>
              <a:rPr lang="en-US" altLang="en-US">
                <a:ea typeface="ヒラギノ角ゴ Pro W3" pitchFamily="-65" charset="-128"/>
              </a:rPr>
              <a:t>Investors often use accounting statements to:</a:t>
            </a:r>
          </a:p>
          <a:p>
            <a:pPr lvl="1" eaLnBrk="1" hangingPunct="1"/>
            <a:r>
              <a:rPr lang="en-US" altLang="en-US">
                <a:ea typeface="ヒラギノ角ゴ Pro W3" pitchFamily="-65" charset="-128"/>
              </a:rPr>
              <a:t>Compare the firm with itself by analyzing how the firm has changed over time</a:t>
            </a:r>
          </a:p>
          <a:p>
            <a:pPr lvl="1" eaLnBrk="1" hangingPunct="1"/>
            <a:r>
              <a:rPr lang="en-US" altLang="en-US">
                <a:ea typeface="ヒラギノ角ゴ Pro W3" pitchFamily="-65" charset="-128"/>
              </a:rPr>
              <a:t>Compare the firm to other similar firms using a common set of financial ratios</a:t>
            </a:r>
          </a:p>
        </p:txBody>
      </p:sp>
    </p:spTree>
  </p:cSld>
  <p:clrMapOvr>
    <a:masterClrMapping/>
  </p:clrMapOvr>
  <p:transition spd="med">
    <p:wipe dir="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5">
            <a:extLst>
              <a:ext uri="{FF2B5EF4-FFF2-40B4-BE49-F238E27FC236}">
                <a16:creationId xmlns:a16="http://schemas.microsoft.com/office/drawing/2014/main" id="{D95C4979-CBE0-533A-9ABB-13CB4D0A2591}"/>
              </a:ext>
            </a:extLst>
          </p:cNvPr>
          <p:cNvSpPr>
            <a:spLocks noGrp="1" noChangeArrowheads="1"/>
          </p:cNvSpPr>
          <p:nvPr>
            <p:ph type="title"/>
          </p:nvPr>
        </p:nvSpPr>
        <p:spPr/>
        <p:txBody>
          <a:bodyPr/>
          <a:lstStyle/>
          <a:p>
            <a:pPr eaLnBrk="1" hangingPunct="1"/>
            <a:r>
              <a:rPr lang="en-US" altLang="en-US" dirty="0">
                <a:ea typeface="ヒラギノ角ゴ Pro W3" pitchFamily="-65" charset="-128"/>
              </a:rPr>
              <a:t>Financial Statement Analysis</a:t>
            </a:r>
          </a:p>
        </p:txBody>
      </p:sp>
      <p:sp>
        <p:nvSpPr>
          <p:cNvPr id="3076" name="Rectangle 26">
            <a:extLst>
              <a:ext uri="{FF2B5EF4-FFF2-40B4-BE49-F238E27FC236}">
                <a16:creationId xmlns:a16="http://schemas.microsoft.com/office/drawing/2014/main" id="{678D4BD2-93F1-85C7-6452-7788A098511E}"/>
              </a:ext>
            </a:extLst>
          </p:cNvPr>
          <p:cNvSpPr>
            <a:spLocks noGrp="1" noChangeArrowheads="1"/>
          </p:cNvSpPr>
          <p:nvPr>
            <p:ph idx="1"/>
          </p:nvPr>
        </p:nvSpPr>
        <p:spPr/>
        <p:txBody>
          <a:bodyPr/>
          <a:lstStyle/>
          <a:p>
            <a:pPr eaLnBrk="1" hangingPunct="1"/>
            <a:r>
              <a:rPr lang="en-US" altLang="en-US">
                <a:ea typeface="ヒラギノ角ゴ Pro W3" pitchFamily="-65" charset="-128"/>
              </a:rPr>
              <a:t>Profitability Ratios</a:t>
            </a:r>
          </a:p>
          <a:p>
            <a:pPr lvl="1" eaLnBrk="1" hangingPunct="1"/>
            <a:r>
              <a:rPr lang="en-US" altLang="en-US">
                <a:ea typeface="ヒラギノ角ゴ Pro W3" pitchFamily="-65" charset="-128"/>
              </a:rPr>
              <a:t>Gross Margin </a:t>
            </a:r>
          </a:p>
          <a:p>
            <a:pPr lvl="2" eaLnBrk="1" hangingPunct="1"/>
            <a:r>
              <a:rPr lang="en-US" altLang="en-US">
                <a:ea typeface="MS PGothic" panose="020B0600070205080204" pitchFamily="34" charset="-128"/>
              </a:rPr>
              <a:t>How much a company earns from each dollar of sales after paying for the items sold</a:t>
            </a:r>
          </a:p>
        </p:txBody>
      </p:sp>
      <p:graphicFrame>
        <p:nvGraphicFramePr>
          <p:cNvPr id="3074" name="Object 5">
            <a:extLst>
              <a:ext uri="{FF2B5EF4-FFF2-40B4-BE49-F238E27FC236}">
                <a16:creationId xmlns:a16="http://schemas.microsoft.com/office/drawing/2014/main" id="{824A6225-2700-9516-6AE8-3E470835BFE9}"/>
              </a:ext>
            </a:extLst>
          </p:cNvPr>
          <p:cNvGraphicFramePr>
            <a:graphicFrameLocks noChangeAspect="1"/>
          </p:cNvGraphicFramePr>
          <p:nvPr/>
        </p:nvGraphicFramePr>
        <p:xfrm>
          <a:off x="1389063" y="3657600"/>
          <a:ext cx="3981450" cy="914400"/>
        </p:xfrm>
        <a:graphic>
          <a:graphicData uri="http://schemas.openxmlformats.org/presentationml/2006/ole">
            <mc:AlternateContent xmlns:mc="http://schemas.openxmlformats.org/markup-compatibility/2006">
              <mc:Choice xmlns:v="urn:schemas-microsoft-com:vml" Requires="v">
                <p:oleObj name="Equation" r:id="rId3" imgW="1536033" imgH="355446" progId="Equation.DSMT4">
                  <p:embed/>
                </p:oleObj>
              </mc:Choice>
              <mc:Fallback>
                <p:oleObj name="Equation" r:id="rId3" imgW="1536033" imgH="355446"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89063" y="3657600"/>
                        <a:ext cx="3981450" cy="914400"/>
                      </a:xfrm>
                      <a:prstGeom prst="rect">
                        <a:avLst/>
                      </a:prstGeom>
                      <a:solidFill>
                        <a:srgbClr val="FFF4DB"/>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5">
            <a:extLst>
              <a:ext uri="{FF2B5EF4-FFF2-40B4-BE49-F238E27FC236}">
                <a16:creationId xmlns:a16="http://schemas.microsoft.com/office/drawing/2014/main" id="{3FCFA6B8-2669-56B7-58EA-FB0ABD9AD2E3}"/>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ea typeface="ヒラギノ角ゴ Pro W3" pitchFamily="-65" charset="-128"/>
              </a:rPr>
              <a:t>Firms’ Disclosure of Financial Information</a:t>
            </a:r>
          </a:p>
        </p:txBody>
      </p:sp>
      <p:sp>
        <p:nvSpPr>
          <p:cNvPr id="23555" name="Rectangle 16">
            <a:extLst>
              <a:ext uri="{FF2B5EF4-FFF2-40B4-BE49-F238E27FC236}">
                <a16:creationId xmlns:a16="http://schemas.microsoft.com/office/drawing/2014/main" id="{0FCDB859-EC28-4589-E27E-D8BAB6B80D87}"/>
              </a:ext>
            </a:extLst>
          </p:cNvPr>
          <p:cNvSpPr>
            <a:spLocks noGrp="1" noChangeArrowheads="1"/>
          </p:cNvSpPr>
          <p:nvPr>
            <p:ph idx="1"/>
          </p:nvPr>
        </p:nvSpPr>
        <p:spPr/>
        <p:txBody>
          <a:bodyPr/>
          <a:lstStyle/>
          <a:p>
            <a:pPr eaLnBrk="1" hangingPunct="1"/>
            <a:r>
              <a:rPr lang="en-US" altLang="en-US">
                <a:ea typeface="ヒラギノ角ゴ Pro W3" pitchFamily="-65" charset="-128"/>
              </a:rPr>
              <a:t>Public companies must file financial results with the Securities and Exchange Commission (SEC) </a:t>
            </a:r>
          </a:p>
          <a:p>
            <a:pPr lvl="1" eaLnBrk="1" hangingPunct="1"/>
            <a:r>
              <a:rPr lang="en-US" altLang="en-US">
                <a:ea typeface="ヒラギノ角ゴ Pro W3" pitchFamily="-65" charset="-128"/>
              </a:rPr>
              <a:t>On a quarterly basis (10-Q) </a:t>
            </a:r>
          </a:p>
          <a:p>
            <a:pPr lvl="1" eaLnBrk="1" hangingPunct="1"/>
            <a:r>
              <a:rPr lang="en-US" altLang="en-US">
                <a:ea typeface="ヒラギノ角ゴ Pro W3" pitchFamily="-65" charset="-128"/>
              </a:rPr>
              <a:t>An annual basis (10-K)</a:t>
            </a:r>
          </a:p>
          <a:p>
            <a:pPr eaLnBrk="1" hangingPunct="1"/>
            <a:r>
              <a:rPr lang="en-US" altLang="en-US">
                <a:ea typeface="ヒラギノ角ゴ Pro W3" pitchFamily="-65" charset="-128"/>
              </a:rPr>
              <a:t>The annual report with financial statements must be sent to their shareholders every year</a:t>
            </a:r>
          </a:p>
          <a:p>
            <a:pPr eaLnBrk="1" hangingPunct="1"/>
            <a:endParaRPr lang="en-US" altLang="en-US" b="1">
              <a:solidFill>
                <a:srgbClr val="00646D"/>
              </a:solidFill>
              <a:ea typeface="ヒラギノ角ゴ Pro W3" pitchFamily="-65" charset="-128"/>
            </a:endParaRPr>
          </a:p>
        </p:txBody>
      </p:sp>
    </p:spTree>
  </p:cSld>
  <p:clrMapOvr>
    <a:masterClrMapping/>
  </p:clrMapOvr>
  <p:transition spd="med">
    <p:wipe dir="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5">
            <a:extLst>
              <a:ext uri="{FF2B5EF4-FFF2-40B4-BE49-F238E27FC236}">
                <a16:creationId xmlns:a16="http://schemas.microsoft.com/office/drawing/2014/main" id="{A54F0BA9-F4BF-46A6-805F-0D6B1CB7EC93}"/>
              </a:ext>
            </a:extLst>
          </p:cNvPr>
          <p:cNvSpPr>
            <a:spLocks noGrp="1" noChangeArrowheads="1"/>
          </p:cNvSpPr>
          <p:nvPr>
            <p:ph type="title"/>
          </p:nvPr>
        </p:nvSpPr>
        <p:spPr/>
        <p:txBody>
          <a:bodyPr/>
          <a:lstStyle/>
          <a:p>
            <a:pPr eaLnBrk="1" hangingPunct="1"/>
            <a:r>
              <a:rPr lang="en-US" altLang="en-US" dirty="0">
                <a:ea typeface="ヒラギノ角ゴ Pro W3" pitchFamily="-65" charset="-128"/>
              </a:rPr>
              <a:t>Financial Statement Analysis</a:t>
            </a:r>
          </a:p>
        </p:txBody>
      </p:sp>
      <p:sp>
        <p:nvSpPr>
          <p:cNvPr id="4100" name="Rectangle 26">
            <a:extLst>
              <a:ext uri="{FF2B5EF4-FFF2-40B4-BE49-F238E27FC236}">
                <a16:creationId xmlns:a16="http://schemas.microsoft.com/office/drawing/2014/main" id="{DDC254CC-D9F9-E21F-F9ED-E8272FF203CC}"/>
              </a:ext>
            </a:extLst>
          </p:cNvPr>
          <p:cNvSpPr>
            <a:spLocks noGrp="1" noChangeArrowheads="1"/>
          </p:cNvSpPr>
          <p:nvPr>
            <p:ph idx="1"/>
          </p:nvPr>
        </p:nvSpPr>
        <p:spPr/>
        <p:txBody>
          <a:bodyPr/>
          <a:lstStyle/>
          <a:p>
            <a:pPr eaLnBrk="1" hangingPunct="1"/>
            <a:r>
              <a:rPr lang="en-US" altLang="en-US">
                <a:ea typeface="ヒラギノ角ゴ Pro W3" pitchFamily="-65" charset="-128"/>
              </a:rPr>
              <a:t>Profitability Ratios</a:t>
            </a:r>
          </a:p>
          <a:p>
            <a:pPr lvl="1" eaLnBrk="1" hangingPunct="1"/>
            <a:r>
              <a:rPr lang="en-US" altLang="en-US">
                <a:ea typeface="ヒラギノ角ゴ Pro W3" pitchFamily="-65" charset="-128"/>
              </a:rPr>
              <a:t>Operating Margin</a:t>
            </a:r>
          </a:p>
          <a:p>
            <a:pPr lvl="2" eaLnBrk="1" hangingPunct="1"/>
            <a:r>
              <a:rPr lang="en-US" altLang="en-US">
                <a:ea typeface="MS PGothic" panose="020B0600070205080204" pitchFamily="34" charset="-128"/>
              </a:rPr>
              <a:t>How much a company earns before interest and taxes from each dollar of sales</a:t>
            </a:r>
          </a:p>
        </p:txBody>
      </p:sp>
      <p:graphicFrame>
        <p:nvGraphicFramePr>
          <p:cNvPr id="4098" name="Object 5">
            <a:extLst>
              <a:ext uri="{FF2B5EF4-FFF2-40B4-BE49-F238E27FC236}">
                <a16:creationId xmlns:a16="http://schemas.microsoft.com/office/drawing/2014/main" id="{65CE24CF-CA6B-EB2E-7453-E3464002F376}"/>
              </a:ext>
            </a:extLst>
          </p:cNvPr>
          <p:cNvGraphicFramePr>
            <a:graphicFrameLocks noChangeAspect="1"/>
          </p:cNvGraphicFramePr>
          <p:nvPr/>
        </p:nvGraphicFramePr>
        <p:xfrm>
          <a:off x="747713" y="3657600"/>
          <a:ext cx="5264150" cy="914400"/>
        </p:xfrm>
        <a:graphic>
          <a:graphicData uri="http://schemas.openxmlformats.org/presentationml/2006/ole">
            <mc:AlternateContent xmlns:mc="http://schemas.openxmlformats.org/markup-compatibility/2006">
              <mc:Choice xmlns:v="urn:schemas-microsoft-com:vml" Requires="v">
                <p:oleObj name="Equation" r:id="rId3" imgW="2032000" imgH="355600" progId="Equation.DSMT4">
                  <p:embed/>
                </p:oleObj>
              </mc:Choice>
              <mc:Fallback>
                <p:oleObj name="Equation" r:id="rId3" imgW="2032000" imgH="3556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7713" y="3657600"/>
                        <a:ext cx="5264150" cy="914400"/>
                      </a:xfrm>
                      <a:prstGeom prst="rect">
                        <a:avLst/>
                      </a:prstGeom>
                      <a:solidFill>
                        <a:srgbClr val="FFF4DB"/>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wipe dir="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122" name="Object 3">
            <a:extLst>
              <a:ext uri="{FF2B5EF4-FFF2-40B4-BE49-F238E27FC236}">
                <a16:creationId xmlns:a16="http://schemas.microsoft.com/office/drawing/2014/main" id="{C942EAF4-1B17-C6E4-5EB0-1638A73C851C}"/>
              </a:ext>
            </a:extLst>
          </p:cNvPr>
          <p:cNvGraphicFramePr>
            <a:graphicFrameLocks noChangeAspect="1"/>
          </p:cNvGraphicFramePr>
          <p:nvPr/>
        </p:nvGraphicFramePr>
        <p:xfrm>
          <a:off x="728663" y="4267200"/>
          <a:ext cx="4819650" cy="990600"/>
        </p:xfrm>
        <a:graphic>
          <a:graphicData uri="http://schemas.openxmlformats.org/presentationml/2006/ole">
            <mc:AlternateContent xmlns:mc="http://schemas.openxmlformats.org/markup-compatibility/2006">
              <mc:Choice xmlns:v="urn:schemas-microsoft-com:vml" Requires="v">
                <p:oleObj name="Equation" r:id="rId3" imgW="1713756" imgH="355446" progId="Equation.DSMT4">
                  <p:embed/>
                </p:oleObj>
              </mc:Choice>
              <mc:Fallback>
                <p:oleObj name="Equation" r:id="rId3" imgW="1713756" imgH="355446"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8663" y="4267200"/>
                        <a:ext cx="4819650" cy="990600"/>
                      </a:xfrm>
                      <a:prstGeom prst="rect">
                        <a:avLst/>
                      </a:prstGeom>
                      <a:solidFill>
                        <a:srgbClr val="FFF4DB"/>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123" name="Rectangle 45">
            <a:extLst>
              <a:ext uri="{FF2B5EF4-FFF2-40B4-BE49-F238E27FC236}">
                <a16:creationId xmlns:a16="http://schemas.microsoft.com/office/drawing/2014/main" id="{4CDF4C31-2915-2985-FD17-AA69D1352B0D}"/>
              </a:ext>
            </a:extLst>
          </p:cNvPr>
          <p:cNvSpPr>
            <a:spLocks noGrp="1" noChangeArrowheads="1"/>
          </p:cNvSpPr>
          <p:nvPr>
            <p:ph type="title"/>
          </p:nvPr>
        </p:nvSpPr>
        <p:spPr/>
        <p:txBody>
          <a:bodyPr/>
          <a:lstStyle/>
          <a:p>
            <a:pPr eaLnBrk="1" hangingPunct="1"/>
            <a:r>
              <a:rPr lang="en-US" altLang="en-US" dirty="0">
                <a:ea typeface="ヒラギノ角ゴ Pro W3" pitchFamily="-65" charset="-128"/>
              </a:rPr>
              <a:t>Financial Statement Analysis</a:t>
            </a:r>
          </a:p>
        </p:txBody>
      </p:sp>
      <p:sp>
        <p:nvSpPr>
          <p:cNvPr id="5124" name="Rectangle 50">
            <a:extLst>
              <a:ext uri="{FF2B5EF4-FFF2-40B4-BE49-F238E27FC236}">
                <a16:creationId xmlns:a16="http://schemas.microsoft.com/office/drawing/2014/main" id="{A03C259E-BD66-B03D-CA7D-6F9B4B4A45BA}"/>
              </a:ext>
            </a:extLst>
          </p:cNvPr>
          <p:cNvSpPr>
            <a:spLocks noGrp="1" noChangeArrowheads="1"/>
          </p:cNvSpPr>
          <p:nvPr>
            <p:ph idx="1"/>
          </p:nvPr>
        </p:nvSpPr>
        <p:spPr/>
        <p:txBody>
          <a:bodyPr/>
          <a:lstStyle/>
          <a:p>
            <a:pPr eaLnBrk="1" hangingPunct="1"/>
            <a:r>
              <a:rPr lang="en-US" altLang="en-US">
                <a:ea typeface="ヒラギノ角ゴ Pro W3" pitchFamily="-65" charset="-128"/>
              </a:rPr>
              <a:t>Profitability Ratios</a:t>
            </a:r>
          </a:p>
          <a:p>
            <a:pPr lvl="1" eaLnBrk="1" hangingPunct="1"/>
            <a:r>
              <a:rPr lang="en-US" altLang="en-US">
                <a:ea typeface="ヒラギノ角ゴ Pro W3" pitchFamily="-65" charset="-128"/>
              </a:rPr>
              <a:t>Net Profit Margin </a:t>
            </a:r>
          </a:p>
          <a:p>
            <a:pPr lvl="2" eaLnBrk="1" hangingPunct="1"/>
            <a:r>
              <a:rPr lang="en-US" altLang="en-US">
                <a:ea typeface="MS PGothic" panose="020B0600070205080204" pitchFamily="34" charset="-128"/>
              </a:rPr>
              <a:t>The fraction of each dollar in revenues that is available to equity holders after the firm pays interest and taxes</a:t>
            </a:r>
            <a:endParaRPr lang="en-US" altLang="en-US" sz="1600">
              <a:ea typeface="MS PGothic" panose="020B0600070205080204" pitchFamily="34" charset="-128"/>
            </a:endParaRPr>
          </a:p>
        </p:txBody>
      </p:sp>
    </p:spTree>
  </p:cSld>
  <p:clrMapOvr>
    <a:masterClrMapping/>
  </p:clrMapOvr>
  <p:transition spd="med">
    <p:wipe dir="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6">
            <a:extLst>
              <a:ext uri="{FF2B5EF4-FFF2-40B4-BE49-F238E27FC236}">
                <a16:creationId xmlns:a16="http://schemas.microsoft.com/office/drawing/2014/main" id="{3EAFF115-FACF-9A7A-F149-93FA299622AB}"/>
              </a:ext>
            </a:extLst>
          </p:cNvPr>
          <p:cNvSpPr>
            <a:spLocks noGrp="1" noChangeArrowheads="1"/>
          </p:cNvSpPr>
          <p:nvPr>
            <p:ph type="title"/>
          </p:nvPr>
        </p:nvSpPr>
        <p:spPr/>
        <p:txBody>
          <a:bodyPr/>
          <a:lstStyle/>
          <a:p>
            <a:pPr eaLnBrk="1" hangingPunct="1"/>
            <a:r>
              <a:rPr lang="en-US" altLang="en-US" dirty="0">
                <a:ea typeface="ヒラギノ角ゴ Pro W3" pitchFamily="-65" charset="-128"/>
              </a:rPr>
              <a:t>Financial Statement Analysis</a:t>
            </a:r>
          </a:p>
        </p:txBody>
      </p:sp>
      <p:sp>
        <p:nvSpPr>
          <p:cNvPr id="6148" name="Rectangle 27">
            <a:extLst>
              <a:ext uri="{FF2B5EF4-FFF2-40B4-BE49-F238E27FC236}">
                <a16:creationId xmlns:a16="http://schemas.microsoft.com/office/drawing/2014/main" id="{0068F9BA-A8E8-122C-E6B0-3A4C9756ADFD}"/>
              </a:ext>
            </a:extLst>
          </p:cNvPr>
          <p:cNvSpPr>
            <a:spLocks noGrp="1" noChangeArrowheads="1"/>
          </p:cNvSpPr>
          <p:nvPr>
            <p:ph idx="1"/>
          </p:nvPr>
        </p:nvSpPr>
        <p:spPr/>
        <p:txBody>
          <a:bodyPr/>
          <a:lstStyle/>
          <a:p>
            <a:pPr eaLnBrk="1" hangingPunct="1"/>
            <a:r>
              <a:rPr lang="en-US" altLang="en-US">
                <a:ea typeface="ヒラギノ角ゴ Pro W3" pitchFamily="-65" charset="-128"/>
              </a:rPr>
              <a:t>Liquidity Ratios</a:t>
            </a:r>
          </a:p>
          <a:p>
            <a:pPr lvl="1" eaLnBrk="1" hangingPunct="1"/>
            <a:r>
              <a:rPr lang="en-US" altLang="en-US">
                <a:ea typeface="ヒラギノ角ゴ Pro W3" pitchFamily="-65" charset="-128"/>
              </a:rPr>
              <a:t>Current Ratio</a:t>
            </a:r>
          </a:p>
          <a:p>
            <a:pPr lvl="2" eaLnBrk="1" hangingPunct="1"/>
            <a:r>
              <a:rPr lang="en-US" altLang="en-US">
                <a:ea typeface="MS PGothic" panose="020B0600070205080204" pitchFamily="34" charset="-128"/>
              </a:rPr>
              <a:t>The ratio of current assets to current liabilities</a:t>
            </a:r>
          </a:p>
        </p:txBody>
      </p:sp>
      <p:graphicFrame>
        <p:nvGraphicFramePr>
          <p:cNvPr id="6146" name="Object 1">
            <a:extLst>
              <a:ext uri="{FF2B5EF4-FFF2-40B4-BE49-F238E27FC236}">
                <a16:creationId xmlns:a16="http://schemas.microsoft.com/office/drawing/2014/main" id="{0C4626A2-577D-1067-AF6E-D4090E227F87}"/>
              </a:ext>
            </a:extLst>
          </p:cNvPr>
          <p:cNvGraphicFramePr>
            <a:graphicFrameLocks noChangeAspect="1"/>
          </p:cNvGraphicFramePr>
          <p:nvPr/>
        </p:nvGraphicFramePr>
        <p:xfrm>
          <a:off x="809625" y="3676650"/>
          <a:ext cx="4891088" cy="933450"/>
        </p:xfrm>
        <a:graphic>
          <a:graphicData uri="http://schemas.openxmlformats.org/presentationml/2006/ole">
            <mc:AlternateContent xmlns:mc="http://schemas.openxmlformats.org/markup-compatibility/2006">
              <mc:Choice xmlns:v="urn:schemas-microsoft-com:vml" Requires="v">
                <p:oleObj r:id="rId3" imgW="1651397" imgH="317897" progId="Equation.DSMT4">
                  <p:embed/>
                </p:oleObj>
              </mc:Choice>
              <mc:Fallback>
                <p:oleObj r:id="rId3" imgW="1651397" imgH="317897"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9625" y="3676650"/>
                        <a:ext cx="4891088" cy="933450"/>
                      </a:xfrm>
                      <a:prstGeom prst="rect">
                        <a:avLst/>
                      </a:prstGeom>
                      <a:solidFill>
                        <a:srgbClr val="FFF4DB"/>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wipe dir="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70" name="Object 1">
            <a:extLst>
              <a:ext uri="{FF2B5EF4-FFF2-40B4-BE49-F238E27FC236}">
                <a16:creationId xmlns:a16="http://schemas.microsoft.com/office/drawing/2014/main" id="{3C7BAABB-2B61-36B4-580B-2A6A77D8446A}"/>
              </a:ext>
            </a:extLst>
          </p:cNvPr>
          <p:cNvGraphicFramePr>
            <a:graphicFrameLocks noChangeAspect="1"/>
          </p:cNvGraphicFramePr>
          <p:nvPr/>
        </p:nvGraphicFramePr>
        <p:xfrm>
          <a:off x="766763" y="3849688"/>
          <a:ext cx="6153150" cy="990600"/>
        </p:xfrm>
        <a:graphic>
          <a:graphicData uri="http://schemas.openxmlformats.org/presentationml/2006/ole">
            <mc:AlternateContent xmlns:mc="http://schemas.openxmlformats.org/markup-compatibility/2006">
              <mc:Choice xmlns:v="urn:schemas-microsoft-com:vml" Requires="v">
                <p:oleObj r:id="rId3" imgW="1955348" imgH="317759" progId="Equation.DSMT4">
                  <p:embed/>
                </p:oleObj>
              </mc:Choice>
              <mc:Fallback>
                <p:oleObj r:id="rId3" imgW="1955348" imgH="317759"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6763" y="3849688"/>
                        <a:ext cx="6153150" cy="990600"/>
                      </a:xfrm>
                      <a:prstGeom prst="rect">
                        <a:avLst/>
                      </a:prstGeom>
                      <a:solidFill>
                        <a:srgbClr val="FFF4DB"/>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171" name="Rectangle 27">
            <a:extLst>
              <a:ext uri="{FF2B5EF4-FFF2-40B4-BE49-F238E27FC236}">
                <a16:creationId xmlns:a16="http://schemas.microsoft.com/office/drawing/2014/main" id="{CF5F24A7-AE81-DF1A-1ED8-BCAEE1EB3339}"/>
              </a:ext>
            </a:extLst>
          </p:cNvPr>
          <p:cNvSpPr>
            <a:spLocks noGrp="1" noChangeArrowheads="1"/>
          </p:cNvSpPr>
          <p:nvPr>
            <p:ph type="title"/>
          </p:nvPr>
        </p:nvSpPr>
        <p:spPr/>
        <p:txBody>
          <a:bodyPr/>
          <a:lstStyle/>
          <a:p>
            <a:pPr eaLnBrk="1" hangingPunct="1"/>
            <a:r>
              <a:rPr lang="en-US" altLang="en-US" dirty="0">
                <a:ea typeface="ヒラギノ角ゴ Pro W3" pitchFamily="-65" charset="-128"/>
              </a:rPr>
              <a:t>Financial Statement Analysis</a:t>
            </a:r>
          </a:p>
        </p:txBody>
      </p:sp>
      <p:sp>
        <p:nvSpPr>
          <p:cNvPr id="7172" name="Rectangle 28">
            <a:extLst>
              <a:ext uri="{FF2B5EF4-FFF2-40B4-BE49-F238E27FC236}">
                <a16:creationId xmlns:a16="http://schemas.microsoft.com/office/drawing/2014/main" id="{9BAC7444-ABE8-A277-52B3-774E8BC029DB}"/>
              </a:ext>
            </a:extLst>
          </p:cNvPr>
          <p:cNvSpPr>
            <a:spLocks noGrp="1" noChangeArrowheads="1"/>
          </p:cNvSpPr>
          <p:nvPr>
            <p:ph idx="1"/>
          </p:nvPr>
        </p:nvSpPr>
        <p:spPr/>
        <p:txBody>
          <a:bodyPr/>
          <a:lstStyle/>
          <a:p>
            <a:pPr eaLnBrk="1" hangingPunct="1"/>
            <a:r>
              <a:rPr lang="en-US" altLang="en-US">
                <a:ea typeface="ヒラギノ角ゴ Pro W3" pitchFamily="-65" charset="-128"/>
              </a:rPr>
              <a:t>Liquidity Ratios</a:t>
            </a:r>
          </a:p>
          <a:p>
            <a:pPr lvl="1" eaLnBrk="1" hangingPunct="1"/>
            <a:r>
              <a:rPr lang="en-US" altLang="en-US">
                <a:ea typeface="ヒラギノ角ゴ Pro W3" pitchFamily="-65" charset="-128"/>
              </a:rPr>
              <a:t>Quick Ratio</a:t>
            </a:r>
          </a:p>
          <a:p>
            <a:pPr lvl="2" eaLnBrk="1" hangingPunct="1"/>
            <a:r>
              <a:rPr lang="en-US" altLang="en-US">
                <a:ea typeface="MS PGothic" panose="020B0600070205080204" pitchFamily="34" charset="-128"/>
              </a:rPr>
              <a:t>The ratio of current assets other than inventory to current liabilities</a:t>
            </a:r>
          </a:p>
        </p:txBody>
      </p:sp>
    </p:spTree>
  </p:cSld>
  <p:clrMapOvr>
    <a:masterClrMapping/>
  </p:clrMapOvr>
  <p:transition spd="med">
    <p:wipe dir="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7">
            <a:extLst>
              <a:ext uri="{FF2B5EF4-FFF2-40B4-BE49-F238E27FC236}">
                <a16:creationId xmlns:a16="http://schemas.microsoft.com/office/drawing/2014/main" id="{E99B54D5-3309-571E-0DB6-16B1CB8F8653}"/>
              </a:ext>
            </a:extLst>
          </p:cNvPr>
          <p:cNvSpPr>
            <a:spLocks noGrp="1" noChangeArrowheads="1"/>
          </p:cNvSpPr>
          <p:nvPr>
            <p:ph type="title"/>
          </p:nvPr>
        </p:nvSpPr>
        <p:spPr/>
        <p:txBody>
          <a:bodyPr/>
          <a:lstStyle/>
          <a:p>
            <a:pPr eaLnBrk="1" hangingPunct="1"/>
            <a:r>
              <a:rPr lang="en-US" altLang="en-US" dirty="0">
                <a:ea typeface="ヒラギノ角ゴ Pro W3" pitchFamily="-65" charset="-128"/>
              </a:rPr>
              <a:t>Financial Statement Analysis</a:t>
            </a:r>
          </a:p>
        </p:txBody>
      </p:sp>
      <p:sp>
        <p:nvSpPr>
          <p:cNvPr id="66563" name="Rectangle 28">
            <a:extLst>
              <a:ext uri="{FF2B5EF4-FFF2-40B4-BE49-F238E27FC236}">
                <a16:creationId xmlns:a16="http://schemas.microsoft.com/office/drawing/2014/main" id="{C41CED45-01CE-BE84-B682-A4E6AFC0BC3F}"/>
              </a:ext>
            </a:extLst>
          </p:cNvPr>
          <p:cNvSpPr>
            <a:spLocks noGrp="1" noChangeArrowheads="1"/>
          </p:cNvSpPr>
          <p:nvPr>
            <p:ph idx="1"/>
          </p:nvPr>
        </p:nvSpPr>
        <p:spPr>
          <a:xfrm>
            <a:off x="457200" y="1406525"/>
            <a:ext cx="8229600" cy="4525963"/>
          </a:xfrm>
        </p:spPr>
        <p:txBody>
          <a:bodyPr/>
          <a:lstStyle/>
          <a:p>
            <a:pPr eaLnBrk="1" hangingPunct="1"/>
            <a:r>
              <a:rPr lang="en-US" altLang="en-US">
                <a:ea typeface="ヒラギノ角ゴ Pro W3" pitchFamily="-65" charset="-128"/>
              </a:rPr>
              <a:t>Liquidity Ratios</a:t>
            </a:r>
          </a:p>
          <a:p>
            <a:pPr lvl="1" eaLnBrk="1" hangingPunct="1"/>
            <a:r>
              <a:rPr lang="en-US" altLang="en-US">
                <a:ea typeface="ヒラギノ角ゴ Pro W3" pitchFamily="-65" charset="-128"/>
              </a:rPr>
              <a:t>Cash Ratio</a:t>
            </a:r>
          </a:p>
          <a:p>
            <a:pPr lvl="2" eaLnBrk="1" hangingPunct="1"/>
            <a:r>
              <a:rPr lang="en-US" altLang="en-US">
                <a:ea typeface="MS PGothic" panose="020B0600070205080204" pitchFamily="34" charset="-128"/>
              </a:rPr>
              <a:t>The most stringent liquidity ratio:</a:t>
            </a:r>
          </a:p>
          <a:p>
            <a:pPr lvl="2" eaLnBrk="1" hangingPunct="1"/>
            <a:endParaRPr lang="en-US" altLang="en-US">
              <a:ea typeface="MS PGothic" panose="020B0600070205080204" pitchFamily="34" charset="-128"/>
            </a:endParaRPr>
          </a:p>
          <a:p>
            <a:pPr lvl="2" eaLnBrk="1" hangingPunct="1"/>
            <a:endParaRPr lang="en-US" altLang="en-US">
              <a:ea typeface="MS PGothic" panose="020B0600070205080204" pitchFamily="34" charset="-128"/>
            </a:endParaRPr>
          </a:p>
          <a:p>
            <a:pPr lvl="2" eaLnBrk="1" hangingPunct="1"/>
            <a:endParaRPr lang="en-US" altLang="en-US">
              <a:ea typeface="MS PGothic" panose="020B0600070205080204" pitchFamily="34" charset="-128"/>
            </a:endParaRPr>
          </a:p>
        </p:txBody>
      </p:sp>
      <p:sp>
        <p:nvSpPr>
          <p:cNvPr id="6" name="TextBox 5">
            <a:extLst>
              <a:ext uri="{FF2B5EF4-FFF2-40B4-BE49-F238E27FC236}">
                <a16:creationId xmlns:a16="http://schemas.microsoft.com/office/drawing/2014/main" id="{5A609105-D9AB-85DD-B4D3-43DEED9CF272}"/>
              </a:ext>
            </a:extLst>
          </p:cNvPr>
          <p:cNvSpPr txBox="1">
            <a:spLocks noRot="1" noChangeAspect="1" noMove="1" noResize="1" noEditPoints="1" noAdjustHandles="1" noChangeArrowheads="1" noChangeShapeType="1" noTextEdit="1"/>
          </p:cNvSpPr>
          <p:nvPr/>
        </p:nvSpPr>
        <p:spPr>
          <a:xfrm>
            <a:off x="1066800" y="2968271"/>
            <a:ext cx="5715000" cy="701410"/>
          </a:xfrm>
          <a:prstGeom prst="rect">
            <a:avLst/>
          </a:prstGeom>
          <a:blipFill rotWithShape="0">
            <a:blip r:embed="rId3" cstate="print"/>
            <a:stretch>
              <a:fillRect/>
            </a:stretch>
          </a:blipFill>
        </p:spPr>
        <p:txBody>
          <a:bodyPr/>
          <a:lstStyle/>
          <a:p>
            <a:pPr>
              <a:defRPr/>
            </a:pPr>
            <a:r>
              <a:rPr lang="en-US">
                <a:noFill/>
                <a:ea typeface="+mn-ea"/>
              </a:rPr>
              <a:t> </a:t>
            </a:r>
          </a:p>
        </p:txBody>
      </p:sp>
    </p:spTree>
  </p:cSld>
  <p:clrMapOvr>
    <a:masterClrMapping/>
  </p:clrMapOvr>
  <p:transition spd="med">
    <p:wipe dir="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194" name="Object 3">
            <a:extLst>
              <a:ext uri="{FF2B5EF4-FFF2-40B4-BE49-F238E27FC236}">
                <a16:creationId xmlns:a16="http://schemas.microsoft.com/office/drawing/2014/main" id="{0E8177E1-1389-D33F-805D-C549A7531A92}"/>
              </a:ext>
            </a:extLst>
          </p:cNvPr>
          <p:cNvGraphicFramePr>
            <a:graphicFrameLocks noChangeAspect="1"/>
          </p:cNvGraphicFramePr>
          <p:nvPr/>
        </p:nvGraphicFramePr>
        <p:xfrm>
          <a:off x="765175" y="3124200"/>
          <a:ext cx="4562475" cy="990600"/>
        </p:xfrm>
        <a:graphic>
          <a:graphicData uri="http://schemas.openxmlformats.org/presentationml/2006/ole">
            <mc:AlternateContent xmlns:mc="http://schemas.openxmlformats.org/markup-compatibility/2006">
              <mc:Choice xmlns:v="urn:schemas-microsoft-com:vml" Requires="v">
                <p:oleObj r:id="rId3" imgW="1460263" imgH="317759" progId="Equation.DSMT4">
                  <p:embed/>
                </p:oleObj>
              </mc:Choice>
              <mc:Fallback>
                <p:oleObj r:id="rId3" imgW="1460263" imgH="317759"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5175" y="3124200"/>
                        <a:ext cx="4562475" cy="990600"/>
                      </a:xfrm>
                      <a:prstGeom prst="rect">
                        <a:avLst/>
                      </a:prstGeom>
                      <a:solidFill>
                        <a:srgbClr val="FFF4DB"/>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195" name="Rectangle 37">
            <a:extLst>
              <a:ext uri="{FF2B5EF4-FFF2-40B4-BE49-F238E27FC236}">
                <a16:creationId xmlns:a16="http://schemas.microsoft.com/office/drawing/2014/main" id="{B987D92C-5E7F-3323-28B7-A3417D477FF7}"/>
              </a:ext>
            </a:extLst>
          </p:cNvPr>
          <p:cNvSpPr>
            <a:spLocks noGrp="1" noChangeArrowheads="1"/>
          </p:cNvSpPr>
          <p:nvPr>
            <p:ph type="title"/>
          </p:nvPr>
        </p:nvSpPr>
        <p:spPr/>
        <p:txBody>
          <a:bodyPr/>
          <a:lstStyle/>
          <a:p>
            <a:pPr eaLnBrk="1" hangingPunct="1"/>
            <a:r>
              <a:rPr lang="en-US" altLang="en-US" dirty="0">
                <a:ea typeface="ヒラギノ角ゴ Pro W3" pitchFamily="-65" charset="-128"/>
              </a:rPr>
              <a:t>Financial Statement Analysis</a:t>
            </a:r>
          </a:p>
        </p:txBody>
      </p:sp>
      <p:sp>
        <p:nvSpPr>
          <p:cNvPr id="8196" name="Rectangle 38">
            <a:extLst>
              <a:ext uri="{FF2B5EF4-FFF2-40B4-BE49-F238E27FC236}">
                <a16:creationId xmlns:a16="http://schemas.microsoft.com/office/drawing/2014/main" id="{FC6E424D-7C9A-9128-3529-994F05EEB8BC}"/>
              </a:ext>
            </a:extLst>
          </p:cNvPr>
          <p:cNvSpPr>
            <a:spLocks noGrp="1" noChangeArrowheads="1"/>
          </p:cNvSpPr>
          <p:nvPr>
            <p:ph idx="1"/>
          </p:nvPr>
        </p:nvSpPr>
        <p:spPr/>
        <p:txBody>
          <a:bodyPr/>
          <a:lstStyle/>
          <a:p>
            <a:pPr eaLnBrk="1" hangingPunct="1"/>
            <a:r>
              <a:rPr lang="en-US" altLang="en-US">
                <a:ea typeface="ヒラギノ角ゴ Pro W3" pitchFamily="-65" charset="-128"/>
              </a:rPr>
              <a:t>Asset Efficiency</a:t>
            </a:r>
          </a:p>
          <a:p>
            <a:pPr lvl="1" eaLnBrk="1" hangingPunct="1"/>
            <a:r>
              <a:rPr lang="en-US" altLang="en-US">
                <a:ea typeface="ヒラギノ角ゴ Pro W3" pitchFamily="-65" charset="-128"/>
              </a:rPr>
              <a:t>Asset Turnover</a:t>
            </a:r>
          </a:p>
          <a:p>
            <a:pPr lvl="2" eaLnBrk="1" hangingPunct="1"/>
            <a:r>
              <a:rPr lang="en-US" altLang="en-US">
                <a:ea typeface="MS PGothic" panose="020B0600070205080204" pitchFamily="34" charset="-128"/>
              </a:rPr>
              <a:t>A first broad measure of efficiency is asset turnover</a:t>
            </a:r>
            <a:endParaRPr lang="en-US" altLang="en-US" sz="1600">
              <a:ea typeface="MS PGothic" panose="020B0600070205080204" pitchFamily="34" charset="-128"/>
            </a:endParaRPr>
          </a:p>
        </p:txBody>
      </p:sp>
    </p:spTree>
  </p:cSld>
  <p:clrMapOvr>
    <a:masterClrMapping/>
  </p:clrMapOvr>
  <p:transition spd="med">
    <p:wipe dir="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50">
            <a:extLst>
              <a:ext uri="{FF2B5EF4-FFF2-40B4-BE49-F238E27FC236}">
                <a16:creationId xmlns:a16="http://schemas.microsoft.com/office/drawing/2014/main" id="{2E9BD490-556F-B871-CBDC-52113A3CEBD9}"/>
              </a:ext>
            </a:extLst>
          </p:cNvPr>
          <p:cNvSpPr>
            <a:spLocks noGrp="1" noChangeArrowheads="1"/>
          </p:cNvSpPr>
          <p:nvPr>
            <p:ph type="title"/>
          </p:nvPr>
        </p:nvSpPr>
        <p:spPr/>
        <p:txBody>
          <a:bodyPr/>
          <a:lstStyle/>
          <a:p>
            <a:pPr eaLnBrk="1" hangingPunct="1"/>
            <a:r>
              <a:rPr lang="en-US" altLang="en-US" dirty="0">
                <a:ea typeface="ヒラギノ角ゴ Pro W3" pitchFamily="-65" charset="-128"/>
              </a:rPr>
              <a:t>Financial Statement Analysis</a:t>
            </a:r>
          </a:p>
        </p:txBody>
      </p:sp>
      <p:sp>
        <p:nvSpPr>
          <p:cNvPr id="9220" name="Rectangle 51">
            <a:extLst>
              <a:ext uri="{FF2B5EF4-FFF2-40B4-BE49-F238E27FC236}">
                <a16:creationId xmlns:a16="http://schemas.microsoft.com/office/drawing/2014/main" id="{53800FF2-AE0F-F31C-9919-B11B300115DD}"/>
              </a:ext>
            </a:extLst>
          </p:cNvPr>
          <p:cNvSpPr>
            <a:spLocks noGrp="1" noChangeArrowheads="1"/>
          </p:cNvSpPr>
          <p:nvPr>
            <p:ph idx="1"/>
          </p:nvPr>
        </p:nvSpPr>
        <p:spPr/>
        <p:txBody>
          <a:bodyPr/>
          <a:lstStyle/>
          <a:p>
            <a:pPr eaLnBrk="1" hangingPunct="1"/>
            <a:r>
              <a:rPr lang="en-US" altLang="en-US">
                <a:ea typeface="ヒラギノ角ゴ Pro W3" pitchFamily="-65" charset="-128"/>
              </a:rPr>
              <a:t>Asset Efficiency</a:t>
            </a:r>
          </a:p>
          <a:p>
            <a:pPr lvl="1" eaLnBrk="1" hangingPunct="1"/>
            <a:r>
              <a:rPr lang="en-US" altLang="en-US">
                <a:ea typeface="ヒラギノ角ゴ Pro W3" pitchFamily="-65" charset="-128"/>
              </a:rPr>
              <a:t>Fixed Asset Turnover</a:t>
            </a:r>
          </a:p>
          <a:p>
            <a:pPr lvl="2" eaLnBrk="1" hangingPunct="1"/>
            <a:r>
              <a:rPr lang="en-US" altLang="en-US">
                <a:ea typeface="MS PGothic" panose="020B0600070205080204" pitchFamily="34" charset="-128"/>
              </a:rPr>
              <a:t>Since total assets include assets that are not directly involved in generating sales, a manager might also look at fixed asset turnover</a:t>
            </a:r>
          </a:p>
        </p:txBody>
      </p:sp>
      <p:graphicFrame>
        <p:nvGraphicFramePr>
          <p:cNvPr id="9218" name="Object 3">
            <a:extLst>
              <a:ext uri="{FF2B5EF4-FFF2-40B4-BE49-F238E27FC236}">
                <a16:creationId xmlns:a16="http://schemas.microsoft.com/office/drawing/2014/main" id="{16D4EF88-654B-0756-B5FC-5C8DDCAB8355}"/>
              </a:ext>
            </a:extLst>
          </p:cNvPr>
          <p:cNvGraphicFramePr>
            <a:graphicFrameLocks noChangeAspect="1"/>
          </p:cNvGraphicFramePr>
          <p:nvPr/>
        </p:nvGraphicFramePr>
        <p:xfrm>
          <a:off x="757238" y="4176713"/>
          <a:ext cx="5372100" cy="914400"/>
        </p:xfrm>
        <a:graphic>
          <a:graphicData uri="http://schemas.openxmlformats.org/presentationml/2006/ole">
            <mc:AlternateContent xmlns:mc="http://schemas.openxmlformats.org/markup-compatibility/2006">
              <mc:Choice xmlns:v="urn:schemas-microsoft-com:vml" Requires="v">
                <p:oleObj r:id="rId3" imgW="2362597" imgH="394097" progId="Equation.DSMT4">
                  <p:embed/>
                </p:oleObj>
              </mc:Choice>
              <mc:Fallback>
                <p:oleObj r:id="rId3" imgW="2362597" imgH="394097"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7238" y="4176713"/>
                        <a:ext cx="5372100" cy="914400"/>
                      </a:xfrm>
                      <a:prstGeom prst="rect">
                        <a:avLst/>
                      </a:prstGeom>
                      <a:solidFill>
                        <a:srgbClr val="FFF4DB"/>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wipe dir="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42" name="Object 3">
            <a:extLst>
              <a:ext uri="{FF2B5EF4-FFF2-40B4-BE49-F238E27FC236}">
                <a16:creationId xmlns:a16="http://schemas.microsoft.com/office/drawing/2014/main" id="{4A1B778E-09E3-D33C-2297-B7FBE594BB9A}"/>
              </a:ext>
            </a:extLst>
          </p:cNvPr>
          <p:cNvGraphicFramePr>
            <a:graphicFrameLocks noChangeAspect="1"/>
          </p:cNvGraphicFramePr>
          <p:nvPr/>
        </p:nvGraphicFramePr>
        <p:xfrm>
          <a:off x="763588" y="4114800"/>
          <a:ext cx="6308725" cy="914400"/>
        </p:xfrm>
        <a:graphic>
          <a:graphicData uri="http://schemas.openxmlformats.org/presentationml/2006/ole">
            <mc:AlternateContent xmlns:mc="http://schemas.openxmlformats.org/markup-compatibility/2006">
              <mc:Choice xmlns:v="urn:schemas-microsoft-com:vml" Requires="v">
                <p:oleObj r:id="rId3" imgW="2629297" imgH="381397" progId="Equation.DSMT4">
                  <p:embed/>
                </p:oleObj>
              </mc:Choice>
              <mc:Fallback>
                <p:oleObj r:id="rId3" imgW="2629297" imgH="381397"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3588" y="4114800"/>
                        <a:ext cx="6308725" cy="914400"/>
                      </a:xfrm>
                      <a:prstGeom prst="rect">
                        <a:avLst/>
                      </a:prstGeom>
                      <a:solidFill>
                        <a:srgbClr val="FFF4DB"/>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243" name="Rectangle 37">
            <a:extLst>
              <a:ext uri="{FF2B5EF4-FFF2-40B4-BE49-F238E27FC236}">
                <a16:creationId xmlns:a16="http://schemas.microsoft.com/office/drawing/2014/main" id="{839E35E3-7F35-5796-9722-9FB50B89E4D5}"/>
              </a:ext>
            </a:extLst>
          </p:cNvPr>
          <p:cNvSpPr>
            <a:spLocks noGrp="1" noChangeArrowheads="1"/>
          </p:cNvSpPr>
          <p:nvPr>
            <p:ph type="title"/>
          </p:nvPr>
        </p:nvSpPr>
        <p:spPr/>
        <p:txBody>
          <a:bodyPr/>
          <a:lstStyle/>
          <a:p>
            <a:pPr eaLnBrk="1" hangingPunct="1"/>
            <a:r>
              <a:rPr lang="en-US" altLang="en-US" dirty="0">
                <a:ea typeface="ヒラギノ角ゴ Pro W3" pitchFamily="-65" charset="-128"/>
              </a:rPr>
              <a:t>Financial Statement Analysis</a:t>
            </a:r>
          </a:p>
        </p:txBody>
      </p:sp>
      <p:sp>
        <p:nvSpPr>
          <p:cNvPr id="10244" name="Rectangle 38">
            <a:extLst>
              <a:ext uri="{FF2B5EF4-FFF2-40B4-BE49-F238E27FC236}">
                <a16:creationId xmlns:a16="http://schemas.microsoft.com/office/drawing/2014/main" id="{A4030BCE-7CA4-BF31-5145-F6379ACDD09B}"/>
              </a:ext>
            </a:extLst>
          </p:cNvPr>
          <p:cNvSpPr>
            <a:spLocks noGrp="1" noChangeArrowheads="1"/>
          </p:cNvSpPr>
          <p:nvPr>
            <p:ph idx="1"/>
          </p:nvPr>
        </p:nvSpPr>
        <p:spPr/>
        <p:txBody>
          <a:bodyPr/>
          <a:lstStyle/>
          <a:p>
            <a:pPr eaLnBrk="1" hangingPunct="1">
              <a:lnSpc>
                <a:spcPct val="90000"/>
              </a:lnSpc>
            </a:pPr>
            <a:r>
              <a:rPr lang="en-US" altLang="en-US">
                <a:ea typeface="ヒラギノ角ゴ Pro W3" pitchFamily="-65" charset="-128"/>
              </a:rPr>
              <a:t>Working Capital Ratios</a:t>
            </a:r>
          </a:p>
          <a:p>
            <a:pPr lvl="1" eaLnBrk="1" hangingPunct="1">
              <a:lnSpc>
                <a:spcPct val="90000"/>
              </a:lnSpc>
            </a:pPr>
            <a:r>
              <a:rPr lang="en-US" altLang="en-US">
                <a:ea typeface="ヒラギノ角ゴ Pro W3" pitchFamily="-65" charset="-128"/>
              </a:rPr>
              <a:t>Accounts Receivable Days</a:t>
            </a:r>
          </a:p>
          <a:p>
            <a:pPr lvl="2" eaLnBrk="1" hangingPunct="1">
              <a:lnSpc>
                <a:spcPct val="90000"/>
              </a:lnSpc>
            </a:pPr>
            <a:r>
              <a:rPr lang="en-US" altLang="en-US">
                <a:ea typeface="MS PGothic" panose="020B0600070205080204" pitchFamily="34" charset="-128"/>
              </a:rPr>
              <a:t>The firm’s accounts receivable in terms of the number of days’ worth of sales that it represents</a:t>
            </a:r>
          </a:p>
        </p:txBody>
      </p:sp>
    </p:spTree>
  </p:cSld>
  <p:clrMapOvr>
    <a:masterClrMapping/>
  </p:clrMapOvr>
  <p:transition spd="med">
    <p:wipe dir="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266" name="Object 3">
            <a:extLst>
              <a:ext uri="{FF2B5EF4-FFF2-40B4-BE49-F238E27FC236}">
                <a16:creationId xmlns:a16="http://schemas.microsoft.com/office/drawing/2014/main" id="{1547B20C-69F4-DEA1-3BC4-185303EF8F26}"/>
              </a:ext>
            </a:extLst>
          </p:cNvPr>
          <p:cNvGraphicFramePr>
            <a:graphicFrameLocks noChangeAspect="1"/>
          </p:cNvGraphicFramePr>
          <p:nvPr/>
        </p:nvGraphicFramePr>
        <p:xfrm>
          <a:off x="590550" y="4667250"/>
          <a:ext cx="5962650" cy="1028700"/>
        </p:xfrm>
        <a:graphic>
          <a:graphicData uri="http://schemas.openxmlformats.org/presentationml/2006/ole">
            <mc:AlternateContent xmlns:mc="http://schemas.openxmlformats.org/markup-compatibility/2006">
              <mc:Choice xmlns:v="urn:schemas-microsoft-com:vml" Requires="v">
                <p:oleObj name="Equation" r:id="rId3" imgW="2006600" imgH="342900" progId="Equation.DSMT4">
                  <p:embed/>
                </p:oleObj>
              </mc:Choice>
              <mc:Fallback>
                <p:oleObj name="Equation" r:id="rId3" imgW="2006600" imgH="34290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0550" y="4667250"/>
                        <a:ext cx="5962650" cy="1028700"/>
                      </a:xfrm>
                      <a:prstGeom prst="rect">
                        <a:avLst/>
                      </a:prstGeom>
                      <a:solidFill>
                        <a:srgbClr val="FFF4DB"/>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267" name="Rectangle 32">
            <a:extLst>
              <a:ext uri="{FF2B5EF4-FFF2-40B4-BE49-F238E27FC236}">
                <a16:creationId xmlns:a16="http://schemas.microsoft.com/office/drawing/2014/main" id="{B9B9B61F-CDC2-165A-3599-B843A8177A88}"/>
              </a:ext>
            </a:extLst>
          </p:cNvPr>
          <p:cNvSpPr>
            <a:spLocks noGrp="1" noChangeArrowheads="1"/>
          </p:cNvSpPr>
          <p:nvPr>
            <p:ph type="title"/>
          </p:nvPr>
        </p:nvSpPr>
        <p:spPr/>
        <p:txBody>
          <a:bodyPr/>
          <a:lstStyle/>
          <a:p>
            <a:pPr eaLnBrk="1" hangingPunct="1"/>
            <a:r>
              <a:rPr lang="en-US" altLang="en-US" dirty="0">
                <a:ea typeface="ヒラギノ角ゴ Pro W3" pitchFamily="-65" charset="-128"/>
              </a:rPr>
              <a:t>Financial Statement Analysis</a:t>
            </a:r>
          </a:p>
        </p:txBody>
      </p:sp>
      <p:sp>
        <p:nvSpPr>
          <p:cNvPr id="11268" name="Rectangle 33">
            <a:extLst>
              <a:ext uri="{FF2B5EF4-FFF2-40B4-BE49-F238E27FC236}">
                <a16:creationId xmlns:a16="http://schemas.microsoft.com/office/drawing/2014/main" id="{D30510D5-9645-6D87-595A-8A41128B0CB0}"/>
              </a:ext>
            </a:extLst>
          </p:cNvPr>
          <p:cNvSpPr>
            <a:spLocks noGrp="1" noChangeArrowheads="1"/>
          </p:cNvSpPr>
          <p:nvPr>
            <p:ph idx="1"/>
          </p:nvPr>
        </p:nvSpPr>
        <p:spPr/>
        <p:txBody>
          <a:bodyPr/>
          <a:lstStyle/>
          <a:p>
            <a:pPr eaLnBrk="1" hangingPunct="1">
              <a:lnSpc>
                <a:spcPct val="90000"/>
              </a:lnSpc>
            </a:pPr>
            <a:r>
              <a:rPr lang="en-US" altLang="en-US">
                <a:ea typeface="ヒラギノ角ゴ Pro W3" pitchFamily="-65" charset="-128"/>
              </a:rPr>
              <a:t>Working Capital Ratios</a:t>
            </a:r>
          </a:p>
          <a:p>
            <a:pPr lvl="1" eaLnBrk="1" hangingPunct="1">
              <a:lnSpc>
                <a:spcPct val="90000"/>
              </a:lnSpc>
            </a:pPr>
            <a:r>
              <a:rPr lang="en-US" altLang="en-US">
                <a:ea typeface="ヒラギノ角ゴ Pro W3" pitchFamily="-65" charset="-128"/>
              </a:rPr>
              <a:t>Inventory Days and Inventory Turnover</a:t>
            </a:r>
          </a:p>
          <a:p>
            <a:pPr lvl="2" eaLnBrk="1" hangingPunct="1">
              <a:lnSpc>
                <a:spcPct val="90000"/>
              </a:lnSpc>
            </a:pPr>
            <a:r>
              <a:rPr lang="en-US" altLang="en-US">
                <a:ea typeface="MS PGothic" panose="020B0600070205080204" pitchFamily="34" charset="-128"/>
              </a:rPr>
              <a:t>Inventory Days is the number of days’ cost of goods sold represented by inventory</a:t>
            </a:r>
          </a:p>
          <a:p>
            <a:pPr lvl="2" eaLnBrk="1" hangingPunct="1">
              <a:lnSpc>
                <a:spcPct val="90000"/>
              </a:lnSpc>
            </a:pPr>
            <a:r>
              <a:rPr lang="en-US" altLang="en-US">
                <a:ea typeface="MS PGothic" panose="020B0600070205080204" pitchFamily="34" charset="-128"/>
              </a:rPr>
              <a:t>Inventory Turnover tells how efficiently a company turns its inventory into sales</a:t>
            </a:r>
          </a:p>
          <a:p>
            <a:pPr eaLnBrk="1" hangingPunct="1">
              <a:lnSpc>
                <a:spcPct val="90000"/>
              </a:lnSpc>
            </a:pPr>
            <a:endParaRPr lang="en-US" altLang="en-US">
              <a:ea typeface="ヒラギノ角ゴ Pro W3" pitchFamily="-65" charset="-128"/>
            </a:endParaRPr>
          </a:p>
        </p:txBody>
      </p:sp>
    </p:spTree>
  </p:cSld>
  <p:clrMapOvr>
    <a:masterClrMapping/>
  </p:clrMapOvr>
  <p:transition spd="med">
    <p:wipe dir="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13">
            <a:extLst>
              <a:ext uri="{FF2B5EF4-FFF2-40B4-BE49-F238E27FC236}">
                <a16:creationId xmlns:a16="http://schemas.microsoft.com/office/drawing/2014/main" id="{CCBC7CC3-1F2B-12C2-ACB2-32C8747448B5}"/>
              </a:ext>
            </a:extLst>
          </p:cNvPr>
          <p:cNvSpPr>
            <a:spLocks noGrp="1" noChangeArrowheads="1"/>
          </p:cNvSpPr>
          <p:nvPr>
            <p:ph type="title"/>
          </p:nvPr>
        </p:nvSpPr>
        <p:spPr/>
        <p:txBody>
          <a:bodyPr/>
          <a:lstStyle/>
          <a:p>
            <a:pPr eaLnBrk="1" hangingPunct="1"/>
            <a:r>
              <a:rPr lang="en-US" altLang="en-US" sz="2800" dirty="0">
                <a:ea typeface="ヒラギノ角ゴ Pro W3" pitchFamily="-65" charset="-128"/>
              </a:rPr>
              <a:t>Example 5</a:t>
            </a:r>
            <a:br>
              <a:rPr lang="en-US" altLang="en-US" sz="2800" dirty="0">
                <a:ea typeface="ヒラギノ角ゴ Pro W3" pitchFamily="-65" charset="-128"/>
              </a:rPr>
            </a:br>
            <a:r>
              <a:rPr lang="en-US" altLang="en-US" sz="2800" dirty="0">
                <a:ea typeface="ヒラギノ角ゴ Pro W3" pitchFamily="-65" charset="-128"/>
              </a:rPr>
              <a:t>Computing Working Capital Ratios</a:t>
            </a:r>
          </a:p>
        </p:txBody>
      </p:sp>
      <p:sp>
        <p:nvSpPr>
          <p:cNvPr id="67587" name="Rectangle 14">
            <a:extLst>
              <a:ext uri="{FF2B5EF4-FFF2-40B4-BE49-F238E27FC236}">
                <a16:creationId xmlns:a16="http://schemas.microsoft.com/office/drawing/2014/main" id="{5AA1C50A-A4D0-EDFE-9D85-77A9CA546CEF}"/>
              </a:ext>
            </a:extLst>
          </p:cNvPr>
          <p:cNvSpPr>
            <a:spLocks noGrp="1" noChangeArrowheads="1"/>
          </p:cNvSpPr>
          <p:nvPr>
            <p:ph idx="1"/>
          </p:nvPr>
        </p:nvSpPr>
        <p:spPr/>
        <p:txBody>
          <a:bodyPr/>
          <a:lstStyle/>
          <a:p>
            <a:pPr eaLnBrk="1" hangingPunct="1">
              <a:buFontTx/>
              <a:buNone/>
            </a:pPr>
            <a:r>
              <a:rPr lang="en-US" altLang="en-US">
                <a:ea typeface="ヒラギノ角ゴ Pro W3" pitchFamily="-65" charset="-128"/>
              </a:rPr>
              <a:t>Problem:  </a:t>
            </a:r>
          </a:p>
          <a:p>
            <a:pPr eaLnBrk="1" hangingPunct="1"/>
            <a:r>
              <a:rPr lang="en-US" altLang="en-US" sz="2000">
                <a:ea typeface="ヒラギノ角ゴ Pro W3" pitchFamily="-65" charset="-128"/>
              </a:rPr>
              <a:t>Compute Global’s accounts payable days, inventory days and inventory turnover for 2013</a:t>
            </a:r>
          </a:p>
        </p:txBody>
      </p:sp>
    </p:spTree>
  </p:cSld>
  <p:clrMapOvr>
    <a:masterClrMapping/>
  </p:clrMapOvr>
  <p:transition spd="med">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2">
            <a:extLst>
              <a:ext uri="{FF2B5EF4-FFF2-40B4-BE49-F238E27FC236}">
                <a16:creationId xmlns:a16="http://schemas.microsoft.com/office/drawing/2014/main" id="{2A9CB5A1-C530-BAC1-6E6D-940C27E07B3E}"/>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ea typeface="ヒラギノ角ゴ Pro W3" pitchFamily="-65" charset="-128"/>
              </a:rPr>
              <a:t>Firms’ Disclosure of Financial Information</a:t>
            </a:r>
          </a:p>
        </p:txBody>
      </p:sp>
      <p:sp>
        <p:nvSpPr>
          <p:cNvPr id="24579" name="Rectangle 13">
            <a:extLst>
              <a:ext uri="{FF2B5EF4-FFF2-40B4-BE49-F238E27FC236}">
                <a16:creationId xmlns:a16="http://schemas.microsoft.com/office/drawing/2014/main" id="{25BF4357-9DBD-524F-8DB1-852EA5FA06D5}"/>
              </a:ext>
            </a:extLst>
          </p:cNvPr>
          <p:cNvSpPr>
            <a:spLocks noGrp="1" noChangeArrowheads="1"/>
          </p:cNvSpPr>
          <p:nvPr>
            <p:ph idx="1"/>
          </p:nvPr>
        </p:nvSpPr>
        <p:spPr/>
        <p:txBody>
          <a:bodyPr/>
          <a:lstStyle/>
          <a:p>
            <a:pPr eaLnBrk="1" hangingPunct="1"/>
            <a:r>
              <a:rPr lang="en-US" altLang="en-US">
                <a:ea typeface="ヒラギノ角ゴ Pro W3" pitchFamily="-65" charset="-128"/>
              </a:rPr>
              <a:t>Preparation of Financial Statements</a:t>
            </a:r>
          </a:p>
          <a:p>
            <a:pPr lvl="1" eaLnBrk="1" hangingPunct="1"/>
            <a:r>
              <a:rPr lang="en-US" altLang="en-US">
                <a:ea typeface="ヒラギノ角ゴ Pro W3" pitchFamily="-65" charset="-128"/>
              </a:rPr>
              <a:t>Generally Accepted Accounting Principles (GAAP) </a:t>
            </a:r>
          </a:p>
          <a:p>
            <a:pPr lvl="2" eaLnBrk="1" hangingPunct="1"/>
            <a:r>
              <a:rPr lang="en-US" altLang="en-US">
                <a:ea typeface="MS PGothic" panose="020B0600070205080204" pitchFamily="34" charset="-128"/>
              </a:rPr>
              <a:t>Set by the Financial Accounting Standards Board (FASB) to provide a common set of rules and a standard format for public companies’ reports</a:t>
            </a:r>
          </a:p>
          <a:p>
            <a:pPr lvl="2" eaLnBrk="1" hangingPunct="1"/>
            <a:r>
              <a:rPr lang="en-US" altLang="en-US">
                <a:ea typeface="MS PGothic" panose="020B0600070205080204" pitchFamily="34" charset="-128"/>
              </a:rPr>
              <a:t>Corporations are required to hire an auditor to </a:t>
            </a:r>
          </a:p>
          <a:p>
            <a:pPr lvl="3" eaLnBrk="1" hangingPunct="1"/>
            <a:r>
              <a:rPr lang="en-US" altLang="en-US">
                <a:ea typeface="MS PGothic" panose="020B0600070205080204" pitchFamily="34" charset="-128"/>
              </a:rPr>
              <a:t>Check the annual financial statements</a:t>
            </a:r>
          </a:p>
          <a:p>
            <a:pPr lvl="3" eaLnBrk="1" hangingPunct="1"/>
            <a:r>
              <a:rPr lang="en-US" altLang="en-US">
                <a:ea typeface="MS PGothic" panose="020B0600070205080204" pitchFamily="34" charset="-128"/>
              </a:rPr>
              <a:t>Ensure they are  prepared according to GAAP </a:t>
            </a:r>
          </a:p>
          <a:p>
            <a:pPr lvl="3" eaLnBrk="1" hangingPunct="1"/>
            <a:r>
              <a:rPr lang="en-US" altLang="en-US">
                <a:ea typeface="MS PGothic" panose="020B0600070205080204" pitchFamily="34" charset="-128"/>
              </a:rPr>
              <a:t>Provide </a:t>
            </a:r>
            <a:r>
              <a:rPr lang="en-US" altLang="en-US" i="1">
                <a:ea typeface="MS PGothic" panose="020B0600070205080204" pitchFamily="34" charset="-128"/>
              </a:rPr>
              <a:t>evidence </a:t>
            </a:r>
            <a:r>
              <a:rPr lang="en-US" altLang="en-US">
                <a:ea typeface="MS PGothic" panose="020B0600070205080204" pitchFamily="34" charset="-128"/>
              </a:rPr>
              <a:t>that the information is </a:t>
            </a:r>
            <a:r>
              <a:rPr lang="en-US" altLang="en-US" i="1">
                <a:ea typeface="MS PGothic" panose="020B0600070205080204" pitchFamily="34" charset="-128"/>
              </a:rPr>
              <a:t>reliable</a:t>
            </a:r>
            <a:endParaRPr lang="en-US" altLang="en-US">
              <a:ea typeface="MS PGothic" panose="020B0600070205080204" pitchFamily="34" charset="-128"/>
            </a:endParaRPr>
          </a:p>
        </p:txBody>
      </p:sp>
      <p:sp>
        <p:nvSpPr>
          <p:cNvPr id="24580" name="Text Box 6">
            <a:extLst>
              <a:ext uri="{FF2B5EF4-FFF2-40B4-BE49-F238E27FC236}">
                <a16:creationId xmlns:a16="http://schemas.microsoft.com/office/drawing/2014/main" id="{B581CA97-F129-2A21-E5BD-2BA00AD24488}"/>
              </a:ext>
            </a:extLst>
          </p:cNvPr>
          <p:cNvSpPr txBox="1">
            <a:spLocks noChangeArrowheads="1"/>
          </p:cNvSpPr>
          <p:nvPr/>
        </p:nvSpPr>
        <p:spPr bwMode="auto">
          <a:xfrm>
            <a:off x="1447800" y="3886200"/>
            <a:ext cx="73755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anose="020B0604030504040204" pitchFamily="34" charset="0"/>
                <a:ea typeface="MS PGothic" panose="020B0600070205080204" pitchFamily="34" charset="-128"/>
              </a:defRPr>
            </a:lvl1pPr>
            <a:lvl2pPr marL="742950" indent="-285750">
              <a:defRPr sz="2400">
                <a:solidFill>
                  <a:schemeClr val="tx1"/>
                </a:solidFill>
                <a:latin typeface="Verdana" panose="020B0604030504040204" pitchFamily="34" charset="0"/>
                <a:ea typeface="MS PGothic" panose="020B0600070205080204" pitchFamily="34" charset="-128"/>
              </a:defRPr>
            </a:lvl2pPr>
            <a:lvl3pPr marL="1143000" indent="-228600">
              <a:defRPr sz="2400">
                <a:solidFill>
                  <a:schemeClr val="tx1"/>
                </a:solidFill>
                <a:latin typeface="Verdana" panose="020B0604030504040204" pitchFamily="34" charset="0"/>
                <a:ea typeface="MS PGothic" panose="020B0600070205080204" pitchFamily="34" charset="-128"/>
              </a:defRPr>
            </a:lvl3pPr>
            <a:lvl4pPr marL="1600200" indent="-228600">
              <a:defRPr sz="2400">
                <a:solidFill>
                  <a:schemeClr val="tx1"/>
                </a:solidFill>
                <a:latin typeface="Verdana" panose="020B0604030504040204" pitchFamily="34" charset="0"/>
                <a:ea typeface="MS PGothic" panose="020B0600070205080204" pitchFamily="34" charset="-128"/>
              </a:defRPr>
            </a:lvl4pPr>
            <a:lvl5pPr marL="2057400" indent="-228600">
              <a:defRPr sz="2400">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pPr eaLnBrk="1" hangingPunct="1">
              <a:spcBef>
                <a:spcPct val="50000"/>
              </a:spcBef>
            </a:pPr>
            <a:endParaRPr lang="en-US" altLang="en-US"/>
          </a:p>
        </p:txBody>
      </p:sp>
    </p:spTree>
  </p:cSld>
  <p:clrMapOvr>
    <a:masterClrMapping/>
  </p:clrMapOvr>
  <p:transition spd="med">
    <p:wipe dir="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11">
            <a:extLst>
              <a:ext uri="{FF2B5EF4-FFF2-40B4-BE49-F238E27FC236}">
                <a16:creationId xmlns:a16="http://schemas.microsoft.com/office/drawing/2014/main" id="{2B00D636-F444-189D-272F-A55A9D29EF9F}"/>
              </a:ext>
            </a:extLst>
          </p:cNvPr>
          <p:cNvSpPr>
            <a:spLocks noGrp="1" noChangeArrowheads="1"/>
          </p:cNvSpPr>
          <p:nvPr>
            <p:ph type="title"/>
          </p:nvPr>
        </p:nvSpPr>
        <p:spPr/>
        <p:txBody>
          <a:bodyPr/>
          <a:lstStyle/>
          <a:p>
            <a:pPr eaLnBrk="1" hangingPunct="1"/>
            <a:r>
              <a:rPr lang="en-US" altLang="en-US" sz="2800" dirty="0">
                <a:ea typeface="ヒラギノ角ゴ Pro W3" pitchFamily="-65" charset="-128"/>
              </a:rPr>
              <a:t>Example 5 Computing Working Capital Ratios (cont’d)</a:t>
            </a:r>
          </a:p>
        </p:txBody>
      </p:sp>
      <p:sp>
        <p:nvSpPr>
          <p:cNvPr id="106501" name="Rectangle 12">
            <a:extLst>
              <a:ext uri="{FF2B5EF4-FFF2-40B4-BE49-F238E27FC236}">
                <a16:creationId xmlns:a16="http://schemas.microsoft.com/office/drawing/2014/main" id="{79EED9D3-7A15-283D-B92A-7E8C805759BC}"/>
              </a:ext>
            </a:extLst>
          </p:cNvPr>
          <p:cNvSpPr>
            <a:spLocks noGrp="1" noChangeArrowheads="1"/>
          </p:cNvSpPr>
          <p:nvPr>
            <p:ph idx="1"/>
          </p:nvPr>
        </p:nvSpPr>
        <p:spPr/>
        <p:txBody>
          <a:bodyPr rtlCol="0">
            <a:normAutofit/>
          </a:bodyPr>
          <a:lstStyle/>
          <a:p>
            <a:pPr eaLnBrk="1" fontAlgn="auto" hangingPunct="1">
              <a:lnSpc>
                <a:spcPct val="90000"/>
              </a:lnSpc>
              <a:spcAft>
                <a:spcPts val="0"/>
              </a:spcAft>
              <a:buFontTx/>
              <a:buNone/>
              <a:defRPr/>
            </a:pPr>
            <a:r>
              <a:rPr lang="en-US" dirty="0"/>
              <a:t>Solution:</a:t>
            </a:r>
          </a:p>
          <a:p>
            <a:pPr eaLnBrk="1" fontAlgn="auto" hangingPunct="1">
              <a:lnSpc>
                <a:spcPct val="90000"/>
              </a:lnSpc>
              <a:spcBef>
                <a:spcPct val="40000"/>
              </a:spcBef>
              <a:spcAft>
                <a:spcPts val="0"/>
              </a:spcAft>
              <a:buFontTx/>
              <a:buNone/>
              <a:defRPr/>
            </a:pPr>
            <a:r>
              <a:rPr lang="en-US" dirty="0"/>
              <a:t>Plan and Organize:</a:t>
            </a:r>
          </a:p>
          <a:p>
            <a:pPr eaLnBrk="1" fontAlgn="auto" hangingPunct="1">
              <a:lnSpc>
                <a:spcPct val="90000"/>
              </a:lnSpc>
              <a:spcAft>
                <a:spcPts val="0"/>
              </a:spcAft>
              <a:defRPr/>
            </a:pPr>
            <a:r>
              <a:rPr lang="en-US" sz="2000" dirty="0"/>
              <a:t>Working capital ratios require information from both the balance sheet and the income statement</a:t>
            </a:r>
          </a:p>
          <a:p>
            <a:pPr eaLnBrk="1" fontAlgn="auto" hangingPunct="1">
              <a:lnSpc>
                <a:spcPct val="90000"/>
              </a:lnSpc>
              <a:spcAft>
                <a:spcPts val="0"/>
              </a:spcAft>
              <a:defRPr/>
            </a:pPr>
            <a:r>
              <a:rPr lang="en-US" sz="2000" dirty="0"/>
              <a:t>For these ratios, we need inventory and accounts payable from the balance sheet and cost of goods sold from the income statement (often listed as cost of sales)</a:t>
            </a:r>
          </a:p>
          <a:p>
            <a:pPr eaLnBrk="1" fontAlgn="auto" hangingPunct="1">
              <a:lnSpc>
                <a:spcPct val="90000"/>
              </a:lnSpc>
              <a:spcAft>
                <a:spcPts val="0"/>
              </a:spcAft>
              <a:defRPr/>
            </a:pPr>
            <a:endParaRPr lang="en-US" sz="1600" dirty="0"/>
          </a:p>
          <a:p>
            <a:pPr marL="0" indent="0" eaLnBrk="1" fontAlgn="auto" hangingPunct="1">
              <a:lnSpc>
                <a:spcPct val="90000"/>
              </a:lnSpc>
              <a:spcAft>
                <a:spcPts val="0"/>
              </a:spcAft>
              <a:buFontTx/>
              <a:buNone/>
              <a:defRPr/>
            </a:pPr>
            <a:r>
              <a:rPr lang="en-US" sz="2000" dirty="0"/>
              <a:t>	Inventory= 15.3</a:t>
            </a:r>
          </a:p>
          <a:p>
            <a:pPr marL="0" indent="0" eaLnBrk="1" fontAlgn="auto" hangingPunct="1">
              <a:lnSpc>
                <a:spcPct val="90000"/>
              </a:lnSpc>
              <a:spcAft>
                <a:spcPts val="0"/>
              </a:spcAft>
              <a:buFontTx/>
              <a:buNone/>
              <a:defRPr/>
            </a:pPr>
            <a:r>
              <a:rPr lang="en-US" sz="2000" dirty="0"/>
              <a:t>	Accounts payable = 29.2</a:t>
            </a:r>
          </a:p>
          <a:p>
            <a:pPr marL="0" indent="0" eaLnBrk="1" fontAlgn="auto" hangingPunct="1">
              <a:lnSpc>
                <a:spcPct val="90000"/>
              </a:lnSpc>
              <a:spcAft>
                <a:spcPts val="0"/>
              </a:spcAft>
              <a:buFontTx/>
              <a:buNone/>
              <a:defRPr/>
            </a:pPr>
            <a:r>
              <a:rPr lang="en-US" sz="2000" dirty="0"/>
              <a:t>	Cost of goods sold (cost of sales) = 153.4</a:t>
            </a:r>
            <a:r>
              <a:rPr lang="en-US" sz="1600" dirty="0"/>
              <a:t> </a:t>
            </a:r>
          </a:p>
        </p:txBody>
      </p:sp>
    </p:spTree>
  </p:cSld>
  <p:clrMapOvr>
    <a:masterClrMapping/>
  </p:clrMapOvr>
  <p:transition spd="med">
    <p:wipe dir="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18">
            <a:extLst>
              <a:ext uri="{FF2B5EF4-FFF2-40B4-BE49-F238E27FC236}">
                <a16:creationId xmlns:a16="http://schemas.microsoft.com/office/drawing/2014/main" id="{1F718852-135A-2429-4822-027ED4667D3A}"/>
              </a:ext>
            </a:extLst>
          </p:cNvPr>
          <p:cNvSpPr>
            <a:spLocks noGrp="1" noChangeArrowheads="1"/>
          </p:cNvSpPr>
          <p:nvPr>
            <p:ph type="title"/>
          </p:nvPr>
        </p:nvSpPr>
        <p:spPr/>
        <p:txBody>
          <a:bodyPr/>
          <a:lstStyle/>
          <a:p>
            <a:pPr eaLnBrk="1" hangingPunct="1"/>
            <a:r>
              <a:rPr lang="en-US" altLang="en-US" sz="2800" dirty="0">
                <a:ea typeface="ヒラギノ角ゴ Pro W3" pitchFamily="-65" charset="-128"/>
              </a:rPr>
              <a:t>Example 5 Computing Working Capital Ratios (cont’d)</a:t>
            </a:r>
          </a:p>
        </p:txBody>
      </p:sp>
      <p:sp>
        <p:nvSpPr>
          <p:cNvPr id="107525" name="Rectangle 19">
            <a:extLst>
              <a:ext uri="{FF2B5EF4-FFF2-40B4-BE49-F238E27FC236}">
                <a16:creationId xmlns:a16="http://schemas.microsoft.com/office/drawing/2014/main" id="{F86BD719-393D-A5B6-F865-1DEBD11EB0E1}"/>
              </a:ext>
            </a:extLst>
          </p:cNvPr>
          <p:cNvSpPr>
            <a:spLocks noGrp="1" noRot="1" noChangeAspect="1" noMove="1" noResize="1" noEditPoints="1" noAdjustHandles="1" noChangeArrowheads="1" noChangeShapeType="1" noTextEdit="1"/>
          </p:cNvSpPr>
          <p:nvPr>
            <p:ph idx="1"/>
          </p:nvPr>
        </p:nvSpPr>
        <p:spPr>
          <a:blipFill rotWithShape="0">
            <a:blip r:embed="rId3" cstate="print"/>
            <a:stretch>
              <a:fillRect l="-1434" t="-3487"/>
            </a:stretch>
          </a:blipFill>
          <a:ln>
            <a:miter lim="800000"/>
            <a:headEnd/>
            <a:tailEnd/>
          </a:ln>
        </p:spPr>
        <p:txBody>
          <a:bodyPr rtlCol="0">
            <a:normAutofit/>
          </a:bodyPr>
          <a:lstStyle/>
          <a:p>
            <a:pPr eaLnBrk="1" fontAlgn="auto" hangingPunct="1">
              <a:spcAft>
                <a:spcPts val="0"/>
              </a:spcAft>
              <a:defRPr/>
            </a:pPr>
            <a:r>
              <a:rPr lang="en-US" dirty="0">
                <a:noFill/>
              </a:rPr>
              <a:t> </a:t>
            </a:r>
          </a:p>
        </p:txBody>
      </p:sp>
    </p:spTree>
  </p:cSld>
  <p:clrMapOvr>
    <a:masterClrMapping/>
  </p:clrMapOvr>
  <p:transition spd="med">
    <p:wipe dir="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13">
            <a:extLst>
              <a:ext uri="{FF2B5EF4-FFF2-40B4-BE49-F238E27FC236}">
                <a16:creationId xmlns:a16="http://schemas.microsoft.com/office/drawing/2014/main" id="{DF3FE398-DEC3-649F-BE85-FD6A3F943CB2}"/>
              </a:ext>
            </a:extLst>
          </p:cNvPr>
          <p:cNvSpPr>
            <a:spLocks noGrp="1" noChangeArrowheads="1"/>
          </p:cNvSpPr>
          <p:nvPr>
            <p:ph type="title"/>
          </p:nvPr>
        </p:nvSpPr>
        <p:spPr/>
        <p:txBody>
          <a:bodyPr/>
          <a:lstStyle/>
          <a:p>
            <a:pPr eaLnBrk="1" hangingPunct="1"/>
            <a:r>
              <a:rPr lang="en-US" altLang="en-US" sz="2800" dirty="0">
                <a:ea typeface="ヒラギノ角ゴ Pro W3" pitchFamily="-65" charset="-128"/>
              </a:rPr>
              <a:t>Example 5 Computing Working Capital Ratios (cont’d)</a:t>
            </a:r>
          </a:p>
        </p:txBody>
      </p:sp>
      <p:sp>
        <p:nvSpPr>
          <p:cNvPr id="70659" name="Rectangle 14">
            <a:extLst>
              <a:ext uri="{FF2B5EF4-FFF2-40B4-BE49-F238E27FC236}">
                <a16:creationId xmlns:a16="http://schemas.microsoft.com/office/drawing/2014/main" id="{57069403-22F0-0CC8-8DD3-1CED05BA6ADE}"/>
              </a:ext>
            </a:extLst>
          </p:cNvPr>
          <p:cNvSpPr>
            <a:spLocks noGrp="1" noChangeArrowheads="1"/>
          </p:cNvSpPr>
          <p:nvPr>
            <p:ph idx="1"/>
          </p:nvPr>
        </p:nvSpPr>
        <p:spPr/>
        <p:txBody>
          <a:bodyPr/>
          <a:lstStyle/>
          <a:p>
            <a:pPr eaLnBrk="1" hangingPunct="1">
              <a:buFontTx/>
              <a:buNone/>
            </a:pPr>
            <a:r>
              <a:rPr lang="en-US" altLang="en-US">
                <a:ea typeface="ヒラギノ角ゴ Pro W3" pitchFamily="-65" charset="-128"/>
              </a:rPr>
              <a:t>Evaluate:</a:t>
            </a:r>
          </a:p>
          <a:p>
            <a:pPr eaLnBrk="1" hangingPunct="1"/>
            <a:r>
              <a:rPr lang="en-US" altLang="en-US" sz="2000">
                <a:ea typeface="ヒラギノ角ゴ Pro W3" pitchFamily="-65" charset="-128"/>
              </a:rPr>
              <a:t>Assuming that Global’s accounts payable at year-end on its balance sheet is representative of the normal amount during the year, Global is able, on average, to take about 69.5 days to pay its suppliers</a:t>
            </a:r>
          </a:p>
          <a:p>
            <a:pPr eaLnBrk="1" hangingPunct="1"/>
            <a:r>
              <a:rPr lang="en-US" altLang="en-US" sz="2000">
                <a:ea typeface="ヒラギノ角ゴ Pro W3" pitchFamily="-65" charset="-128"/>
              </a:rPr>
              <a:t>This compares with the 27.5 days we calculated that it waits on average to be paid (its accounts receivable days)</a:t>
            </a:r>
          </a:p>
          <a:p>
            <a:pPr eaLnBrk="1" hangingPunct="1"/>
            <a:r>
              <a:rPr lang="en-US" altLang="en-US" sz="2000">
                <a:ea typeface="ヒラギノ角ゴ Pro W3" pitchFamily="-65" charset="-128"/>
              </a:rPr>
              <a:t>Global typically takes 36 days to sell its inventory</a:t>
            </a:r>
          </a:p>
          <a:p>
            <a:pPr eaLnBrk="1" hangingPunct="1"/>
            <a:r>
              <a:rPr lang="en-US" altLang="en-US" sz="2000">
                <a:ea typeface="ヒラギノ角ゴ Pro W3" pitchFamily="-65" charset="-128"/>
              </a:rPr>
              <a:t>Note that inventory turnover and inventory days tell us the same thing in different ways – if it takes Global about 36 days to sell its inventory, then it turns over its inventory about 10 times per 365-day year</a:t>
            </a:r>
          </a:p>
        </p:txBody>
      </p:sp>
    </p:spTree>
  </p:cSld>
  <p:clrMapOvr>
    <a:masterClrMapping/>
  </p:clrMapOvr>
  <p:transition spd="med">
    <p:wipe dir="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a:extLst>
              <a:ext uri="{FF2B5EF4-FFF2-40B4-BE49-F238E27FC236}">
                <a16:creationId xmlns:a16="http://schemas.microsoft.com/office/drawing/2014/main" id="{79C346EE-EF10-4024-DDFC-BDC1F359653C}"/>
              </a:ext>
            </a:extLst>
          </p:cNvPr>
          <p:cNvSpPr>
            <a:spLocks noGrp="1"/>
          </p:cNvSpPr>
          <p:nvPr>
            <p:ph type="title"/>
          </p:nvPr>
        </p:nvSpPr>
        <p:spPr/>
        <p:txBody>
          <a:bodyPr/>
          <a:lstStyle/>
          <a:p>
            <a:pPr eaLnBrk="1" hangingPunct="1"/>
            <a:r>
              <a:rPr lang="en-US" altLang="en-US" dirty="0">
                <a:ea typeface="ヒラギノ角ゴ Pro W3" pitchFamily="-65" charset="-128"/>
              </a:rPr>
              <a:t>Financial Statement Analysis</a:t>
            </a:r>
          </a:p>
        </p:txBody>
      </p:sp>
      <p:sp>
        <p:nvSpPr>
          <p:cNvPr id="71683" name="Content Placeholder 2">
            <a:extLst>
              <a:ext uri="{FF2B5EF4-FFF2-40B4-BE49-F238E27FC236}">
                <a16:creationId xmlns:a16="http://schemas.microsoft.com/office/drawing/2014/main" id="{72F2498C-F028-5958-0EFA-DEB157D8533B}"/>
              </a:ext>
            </a:extLst>
          </p:cNvPr>
          <p:cNvSpPr>
            <a:spLocks noGrp="1"/>
          </p:cNvSpPr>
          <p:nvPr>
            <p:ph idx="1"/>
          </p:nvPr>
        </p:nvSpPr>
        <p:spPr/>
        <p:txBody>
          <a:bodyPr/>
          <a:lstStyle/>
          <a:p>
            <a:pPr eaLnBrk="1" hangingPunct="1"/>
            <a:r>
              <a:rPr lang="en-US" altLang="en-US">
                <a:ea typeface="ヒラギノ角ゴ Pro W3" pitchFamily="-65" charset="-128"/>
              </a:rPr>
              <a:t>Interest Coverage Ratios</a:t>
            </a:r>
          </a:p>
          <a:p>
            <a:pPr lvl="1" eaLnBrk="1" hangingPunct="1"/>
            <a:r>
              <a:rPr lang="en-US" altLang="en-US">
                <a:ea typeface="ヒラギノ角ゴ Pro W3" pitchFamily="-65" charset="-128"/>
              </a:rPr>
              <a:t>Also known as times interest earned (TIE)</a:t>
            </a:r>
          </a:p>
          <a:p>
            <a:pPr lvl="1" eaLnBrk="1" hangingPunct="1"/>
            <a:r>
              <a:rPr lang="en-US" altLang="en-US">
                <a:ea typeface="ヒラギノ角ゴ Pro W3" pitchFamily="-65" charset="-128"/>
              </a:rPr>
              <a:t>TIE = Earnings divided by interest</a:t>
            </a:r>
          </a:p>
          <a:p>
            <a:pPr lvl="1" eaLnBrk="1" hangingPunct="1"/>
            <a:r>
              <a:rPr lang="en-US" altLang="en-US">
                <a:ea typeface="ヒラギノ角ゴ Pro W3" pitchFamily="-65" charset="-128"/>
              </a:rPr>
              <a:t>Can define earnings as operating income, EBIT, or EBITDA</a:t>
            </a:r>
          </a:p>
          <a:p>
            <a:pPr lvl="1" eaLnBrk="1" hangingPunct="1"/>
            <a:r>
              <a:rPr lang="en-US" altLang="en-US">
                <a:ea typeface="ヒラギノ角ゴ Pro W3" pitchFamily="-65" charset="-128"/>
              </a:rPr>
              <a:t>Assesses how easily a firm is able to cover its interest payments</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18">
            <a:extLst>
              <a:ext uri="{FF2B5EF4-FFF2-40B4-BE49-F238E27FC236}">
                <a16:creationId xmlns:a16="http://schemas.microsoft.com/office/drawing/2014/main" id="{1315B379-BBBD-A3B1-DB46-503E61781222}"/>
              </a:ext>
            </a:extLst>
          </p:cNvPr>
          <p:cNvSpPr>
            <a:spLocks noGrp="1" noChangeArrowheads="1"/>
          </p:cNvSpPr>
          <p:nvPr>
            <p:ph type="title"/>
          </p:nvPr>
        </p:nvSpPr>
        <p:spPr>
          <a:xfrm>
            <a:off x="457200" y="274638"/>
            <a:ext cx="8229600" cy="868362"/>
          </a:xfrm>
        </p:spPr>
        <p:txBody>
          <a:bodyPr/>
          <a:lstStyle/>
          <a:p>
            <a:pPr eaLnBrk="1" hangingPunct="1"/>
            <a:r>
              <a:rPr lang="en-US" altLang="en-US" sz="2800" dirty="0">
                <a:ea typeface="ヒラギノ角ゴ Pro W3" pitchFamily="-65" charset="-128"/>
              </a:rPr>
              <a:t>Example 6 Computing Interest Coverage Ratios</a:t>
            </a:r>
          </a:p>
        </p:txBody>
      </p:sp>
      <p:sp>
        <p:nvSpPr>
          <p:cNvPr id="4" name="TextBox 3">
            <a:extLst>
              <a:ext uri="{FF2B5EF4-FFF2-40B4-BE49-F238E27FC236}">
                <a16:creationId xmlns:a16="http://schemas.microsoft.com/office/drawing/2014/main" id="{C6951D73-A06B-3BD7-B36F-FF4AC9D0B7AD}"/>
              </a:ext>
            </a:extLst>
          </p:cNvPr>
          <p:cNvSpPr txBox="1">
            <a:spLocks noRot="1" noChangeAspect="1" noMove="1" noResize="1" noEditPoints="1" noAdjustHandles="1" noChangeArrowheads="1" noChangeShapeType="1" noTextEdit="1"/>
          </p:cNvSpPr>
          <p:nvPr/>
        </p:nvSpPr>
        <p:spPr>
          <a:xfrm>
            <a:off x="304800" y="1981200"/>
            <a:ext cx="7848600" cy="2758960"/>
          </a:xfrm>
          <a:prstGeom prst="rect">
            <a:avLst/>
          </a:prstGeom>
          <a:blipFill rotWithShape="0">
            <a:blip r:embed="rId3" cstate="print"/>
            <a:stretch>
              <a:fillRect l="-1165" t="-1766"/>
            </a:stretch>
          </a:blipFill>
        </p:spPr>
        <p:txBody>
          <a:bodyPr/>
          <a:lstStyle/>
          <a:p>
            <a:pPr>
              <a:defRPr/>
            </a:pPr>
            <a:endParaRPr lang="en-US" dirty="0">
              <a:noFill/>
              <a:ea typeface="+mn-ea"/>
            </a:endParaRPr>
          </a:p>
          <a:p>
            <a:pPr>
              <a:defRPr/>
            </a:pPr>
            <a:endParaRPr lang="en-US" dirty="0">
              <a:noFill/>
              <a:ea typeface="+mn-ea"/>
            </a:endParaRPr>
          </a:p>
          <a:p>
            <a:pPr>
              <a:defRPr/>
            </a:pPr>
            <a:endParaRPr lang="en-US" dirty="0">
              <a:noFill/>
              <a:ea typeface="+mn-ea"/>
            </a:endParaRPr>
          </a:p>
          <a:p>
            <a:pPr>
              <a:defRPr/>
            </a:pPr>
            <a:endParaRPr lang="en-US" dirty="0">
              <a:noFill/>
              <a:ea typeface="+mn-ea"/>
            </a:endParaRPr>
          </a:p>
          <a:p>
            <a:pPr>
              <a:defRPr/>
            </a:pPr>
            <a:endParaRPr lang="en-US" dirty="0">
              <a:noFill/>
              <a:ea typeface="+mn-ea"/>
            </a:endParaRPr>
          </a:p>
          <a:p>
            <a:pPr>
              <a:defRPr/>
            </a:pPr>
            <a:endParaRPr lang="en-US" dirty="0">
              <a:noFill/>
              <a:ea typeface="+mn-ea"/>
            </a:endParaRPr>
          </a:p>
          <a:p>
            <a:pPr>
              <a:defRPr/>
            </a:pPr>
            <a:endParaRPr lang="en-US" dirty="0">
              <a:noFill/>
              <a:ea typeface="+mn-ea"/>
            </a:endParaRPr>
          </a:p>
          <a:p>
            <a:pPr>
              <a:defRPr/>
            </a:pPr>
            <a:endParaRPr lang="en-US" dirty="0">
              <a:noFill/>
              <a:ea typeface="+mn-ea"/>
            </a:endParaRPr>
          </a:p>
          <a:p>
            <a:pPr>
              <a:defRPr/>
            </a:pPr>
            <a:endParaRPr lang="en-US" dirty="0">
              <a:noFill/>
              <a:ea typeface="+mn-ea"/>
            </a:endParaRPr>
          </a:p>
          <a:p>
            <a:pPr>
              <a:defRPr/>
            </a:pPr>
            <a:endParaRPr lang="en-US" dirty="0">
              <a:noFill/>
              <a:ea typeface="+mn-ea"/>
            </a:endParaRPr>
          </a:p>
        </p:txBody>
      </p:sp>
      <p:sp>
        <p:nvSpPr>
          <p:cNvPr id="72708" name="Rectangle 5">
            <a:extLst>
              <a:ext uri="{FF2B5EF4-FFF2-40B4-BE49-F238E27FC236}">
                <a16:creationId xmlns:a16="http://schemas.microsoft.com/office/drawing/2014/main" id="{D45FB33C-C91C-7118-E907-013654BF7E6E}"/>
              </a:ext>
            </a:extLst>
          </p:cNvPr>
          <p:cNvSpPr>
            <a:spLocks noChangeArrowheads="1"/>
          </p:cNvSpPr>
          <p:nvPr/>
        </p:nvSpPr>
        <p:spPr bwMode="auto">
          <a:xfrm>
            <a:off x="457200" y="1011238"/>
            <a:ext cx="8382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anose="020B0604030504040204" pitchFamily="34" charset="0"/>
                <a:ea typeface="MS PGothic" panose="020B0600070205080204" pitchFamily="34" charset="-128"/>
              </a:defRPr>
            </a:lvl1pPr>
            <a:lvl2pPr marL="742950" indent="-285750">
              <a:defRPr sz="2400">
                <a:solidFill>
                  <a:schemeClr val="tx1"/>
                </a:solidFill>
                <a:latin typeface="Verdana" panose="020B0604030504040204" pitchFamily="34" charset="0"/>
                <a:ea typeface="MS PGothic" panose="020B0600070205080204" pitchFamily="34" charset="-128"/>
              </a:defRPr>
            </a:lvl2pPr>
            <a:lvl3pPr marL="1143000" indent="-228600">
              <a:defRPr sz="2400">
                <a:solidFill>
                  <a:schemeClr val="tx1"/>
                </a:solidFill>
                <a:latin typeface="Verdana" panose="020B0604030504040204" pitchFamily="34" charset="0"/>
                <a:ea typeface="MS PGothic" panose="020B0600070205080204" pitchFamily="34" charset="-128"/>
              </a:defRPr>
            </a:lvl3pPr>
            <a:lvl4pPr marL="1600200" indent="-228600">
              <a:defRPr sz="2400">
                <a:solidFill>
                  <a:schemeClr val="tx1"/>
                </a:solidFill>
                <a:latin typeface="Verdana" panose="020B0604030504040204" pitchFamily="34" charset="0"/>
                <a:ea typeface="MS PGothic" panose="020B0600070205080204" pitchFamily="34" charset="-128"/>
              </a:defRPr>
            </a:lvl4pPr>
            <a:lvl5pPr marL="2057400" indent="-228600">
              <a:defRPr sz="2400">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r>
              <a:rPr lang="en-US" altLang="en-US" sz="2000">
                <a:ea typeface="ヒラギノ角ゴ Pro W3" pitchFamily="-65" charset="-128"/>
              </a:rPr>
              <a:t>Assess Global’s ability to meet its interest obligations by calculating interest coverage ratios using both EBIT and EBITDA</a:t>
            </a:r>
            <a:endParaRPr lang="en-US" altLang="en-US" sz="2000"/>
          </a:p>
        </p:txBody>
      </p:sp>
    </p:spTree>
  </p:cSld>
  <p:clrMapOvr>
    <a:masterClrMapping/>
  </p:clrMapOvr>
  <p:transition spd="med">
    <p:wipe dir="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9">
            <a:extLst>
              <a:ext uri="{FF2B5EF4-FFF2-40B4-BE49-F238E27FC236}">
                <a16:creationId xmlns:a16="http://schemas.microsoft.com/office/drawing/2014/main" id="{28A9D85E-04FC-AB64-D26F-006EC1C88106}"/>
              </a:ext>
            </a:extLst>
          </p:cNvPr>
          <p:cNvSpPr>
            <a:spLocks noGrp="1" noChangeArrowheads="1"/>
          </p:cNvSpPr>
          <p:nvPr>
            <p:ph type="title"/>
          </p:nvPr>
        </p:nvSpPr>
        <p:spPr/>
        <p:txBody>
          <a:bodyPr/>
          <a:lstStyle/>
          <a:p>
            <a:pPr eaLnBrk="1" hangingPunct="1"/>
            <a:r>
              <a:rPr lang="en-US" altLang="en-US" dirty="0">
                <a:ea typeface="ヒラギノ角ゴ Pro W3" pitchFamily="-65" charset="-128"/>
              </a:rPr>
              <a:t>Financial Statement Analysis</a:t>
            </a:r>
          </a:p>
        </p:txBody>
      </p:sp>
      <p:sp>
        <p:nvSpPr>
          <p:cNvPr id="12292" name="Rectangle 30">
            <a:extLst>
              <a:ext uri="{FF2B5EF4-FFF2-40B4-BE49-F238E27FC236}">
                <a16:creationId xmlns:a16="http://schemas.microsoft.com/office/drawing/2014/main" id="{4C29B59B-2EFA-75BB-CDA6-16EDECE78036}"/>
              </a:ext>
            </a:extLst>
          </p:cNvPr>
          <p:cNvSpPr>
            <a:spLocks noGrp="1" noChangeArrowheads="1"/>
          </p:cNvSpPr>
          <p:nvPr>
            <p:ph idx="1"/>
          </p:nvPr>
        </p:nvSpPr>
        <p:spPr/>
        <p:txBody>
          <a:bodyPr/>
          <a:lstStyle/>
          <a:p>
            <a:pPr eaLnBrk="1" hangingPunct="1"/>
            <a:r>
              <a:rPr lang="en-US" altLang="en-US">
                <a:ea typeface="ヒラギノ角ゴ Pro W3" pitchFamily="-65" charset="-128"/>
              </a:rPr>
              <a:t>Leverage Ratios</a:t>
            </a:r>
          </a:p>
          <a:p>
            <a:pPr lvl="1" eaLnBrk="1" hangingPunct="1"/>
            <a:r>
              <a:rPr lang="en-US" altLang="en-US">
                <a:ea typeface="ヒラギノ角ゴ Pro W3" pitchFamily="-65" charset="-128"/>
              </a:rPr>
              <a:t>Debt-Equity Ratio</a:t>
            </a:r>
          </a:p>
          <a:p>
            <a:pPr lvl="2" eaLnBrk="1" hangingPunct="1"/>
            <a:r>
              <a:rPr lang="en-US" altLang="en-US">
                <a:ea typeface="MS PGothic" panose="020B0600070205080204" pitchFamily="34" charset="-128"/>
              </a:rPr>
              <a:t>The debt-equity ratio</a:t>
            </a:r>
            <a:r>
              <a:rPr lang="en-US" altLang="en-US" b="1">
                <a:solidFill>
                  <a:srgbClr val="00646D"/>
                </a:solidFill>
                <a:ea typeface="MS PGothic" panose="020B0600070205080204" pitchFamily="34" charset="-128"/>
              </a:rPr>
              <a:t> </a:t>
            </a:r>
            <a:r>
              <a:rPr lang="en-US" altLang="en-US">
                <a:ea typeface="MS PGothic" panose="020B0600070205080204" pitchFamily="34" charset="-128"/>
              </a:rPr>
              <a:t>is a common ratio used to assess a firm’s leverage</a:t>
            </a:r>
          </a:p>
          <a:p>
            <a:pPr eaLnBrk="1" hangingPunct="1"/>
            <a:endParaRPr lang="en-US" altLang="en-US">
              <a:ea typeface="ヒラギノ角ゴ Pro W3" pitchFamily="-65" charset="-128"/>
            </a:endParaRPr>
          </a:p>
          <a:p>
            <a:pPr eaLnBrk="1" hangingPunct="1"/>
            <a:endParaRPr lang="en-US" altLang="en-US">
              <a:ea typeface="ヒラギノ角ゴ Pro W3" pitchFamily="-65" charset="-128"/>
            </a:endParaRPr>
          </a:p>
          <a:p>
            <a:pPr lvl="2" eaLnBrk="1" hangingPunct="1">
              <a:buFont typeface="Arial" panose="020B0604020202020204" pitchFamily="34" charset="0"/>
              <a:buNone/>
            </a:pPr>
            <a:r>
              <a:rPr lang="en-US" altLang="en-US">
                <a:ea typeface="MS PGothic" panose="020B0600070205080204" pitchFamily="34" charset="-128"/>
              </a:rPr>
              <a:t>This ratio can be calculated using book or market values</a:t>
            </a:r>
          </a:p>
        </p:txBody>
      </p:sp>
      <p:graphicFrame>
        <p:nvGraphicFramePr>
          <p:cNvPr id="12290" name="Object 6">
            <a:extLst>
              <a:ext uri="{FF2B5EF4-FFF2-40B4-BE49-F238E27FC236}">
                <a16:creationId xmlns:a16="http://schemas.microsoft.com/office/drawing/2014/main" id="{A6968E48-CF82-CA10-B822-D13FC32975B8}"/>
              </a:ext>
            </a:extLst>
          </p:cNvPr>
          <p:cNvGraphicFramePr>
            <a:graphicFrameLocks noChangeAspect="1"/>
          </p:cNvGraphicFramePr>
          <p:nvPr/>
        </p:nvGraphicFramePr>
        <p:xfrm>
          <a:off x="790575" y="3505200"/>
          <a:ext cx="5080000" cy="1085850"/>
        </p:xfrm>
        <a:graphic>
          <a:graphicData uri="http://schemas.openxmlformats.org/presentationml/2006/ole">
            <mc:AlternateContent xmlns:mc="http://schemas.openxmlformats.org/markup-compatibility/2006">
              <mc:Choice xmlns:v="urn:schemas-microsoft-com:vml" Requires="v">
                <p:oleObj name="Equation" r:id="rId3" imgW="1778000" imgH="381000" progId="Equation.DSMT4">
                  <p:embed/>
                </p:oleObj>
              </mc:Choice>
              <mc:Fallback>
                <p:oleObj name="Equation" r:id="rId3" imgW="1778000" imgH="3810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0575" y="3505200"/>
                        <a:ext cx="5080000" cy="1085850"/>
                      </a:xfrm>
                      <a:prstGeom prst="rect">
                        <a:avLst/>
                      </a:prstGeom>
                      <a:solidFill>
                        <a:srgbClr val="FFF4DB"/>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wipe dir="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9">
            <a:extLst>
              <a:ext uri="{FF2B5EF4-FFF2-40B4-BE49-F238E27FC236}">
                <a16:creationId xmlns:a16="http://schemas.microsoft.com/office/drawing/2014/main" id="{0CF798C4-5074-EAD1-FFA0-940E74EF0543}"/>
              </a:ext>
            </a:extLst>
          </p:cNvPr>
          <p:cNvSpPr>
            <a:spLocks noGrp="1" noChangeArrowheads="1"/>
          </p:cNvSpPr>
          <p:nvPr>
            <p:ph type="title"/>
          </p:nvPr>
        </p:nvSpPr>
        <p:spPr/>
        <p:txBody>
          <a:bodyPr/>
          <a:lstStyle/>
          <a:p>
            <a:pPr eaLnBrk="1" hangingPunct="1"/>
            <a:r>
              <a:rPr lang="en-US" altLang="en-US" dirty="0">
                <a:ea typeface="ヒラギノ角ゴ Pro W3" pitchFamily="-65" charset="-128"/>
              </a:rPr>
              <a:t>Financial Statement Analysis</a:t>
            </a:r>
          </a:p>
        </p:txBody>
      </p:sp>
      <p:sp>
        <p:nvSpPr>
          <p:cNvPr id="73731" name="Rectangle 30">
            <a:extLst>
              <a:ext uri="{FF2B5EF4-FFF2-40B4-BE49-F238E27FC236}">
                <a16:creationId xmlns:a16="http://schemas.microsoft.com/office/drawing/2014/main" id="{774C7856-6227-F6DF-CDF9-A7BC9823FEE7}"/>
              </a:ext>
            </a:extLst>
          </p:cNvPr>
          <p:cNvSpPr>
            <a:spLocks noGrp="1" noChangeArrowheads="1"/>
          </p:cNvSpPr>
          <p:nvPr>
            <p:ph idx="1"/>
          </p:nvPr>
        </p:nvSpPr>
        <p:spPr/>
        <p:txBody>
          <a:bodyPr/>
          <a:lstStyle/>
          <a:p>
            <a:pPr eaLnBrk="1" hangingPunct="1"/>
            <a:r>
              <a:rPr lang="en-US" altLang="en-US">
                <a:ea typeface="ヒラギノ角ゴ Pro W3" pitchFamily="-65" charset="-128"/>
              </a:rPr>
              <a:t>Leverage Ratios</a:t>
            </a:r>
          </a:p>
          <a:p>
            <a:pPr lvl="1" eaLnBrk="1" hangingPunct="1"/>
            <a:r>
              <a:rPr lang="en-US" altLang="en-US">
                <a:ea typeface="ヒラギノ角ゴ Pro W3" pitchFamily="-65" charset="-128"/>
              </a:rPr>
              <a:t>Debt-to-Capital Ratio</a:t>
            </a:r>
          </a:p>
          <a:p>
            <a:pPr lvl="2" eaLnBrk="1" hangingPunct="1"/>
            <a:r>
              <a:rPr lang="en-US" altLang="en-US">
                <a:ea typeface="MS PGothic" panose="020B0600070205080204" pitchFamily="34" charset="-128"/>
              </a:rPr>
              <a:t>The debt-to-capital ratio calculates the fraction of the firm financed by debt:</a:t>
            </a:r>
          </a:p>
          <a:p>
            <a:pPr lvl="2" eaLnBrk="1" hangingPunct="1"/>
            <a:endParaRPr lang="en-US" altLang="en-US">
              <a:ea typeface="MS PGothic" panose="020B0600070205080204" pitchFamily="34" charset="-128"/>
            </a:endParaRPr>
          </a:p>
          <a:p>
            <a:pPr lvl="2" eaLnBrk="1" hangingPunct="1">
              <a:buFont typeface="Arial" panose="020B0604020202020204" pitchFamily="34" charset="0"/>
              <a:buNone/>
            </a:pPr>
            <a:endParaRPr lang="en-US" altLang="en-US">
              <a:ea typeface="ヒラギノ角ゴ Pro W3" pitchFamily="-65" charset="-128"/>
            </a:endParaRPr>
          </a:p>
          <a:p>
            <a:pPr lvl="2" eaLnBrk="1" hangingPunct="1">
              <a:buFont typeface="Arial" panose="020B0604020202020204" pitchFamily="34" charset="0"/>
              <a:buNone/>
            </a:pPr>
            <a:r>
              <a:rPr lang="en-US" altLang="en-US">
                <a:ea typeface="MS PGothic" panose="020B0600070205080204" pitchFamily="34" charset="-128"/>
              </a:rPr>
              <a:t>This ratio can also be calculated using book or market values</a:t>
            </a:r>
          </a:p>
          <a:p>
            <a:pPr eaLnBrk="1" hangingPunct="1"/>
            <a:endParaRPr lang="en-US" altLang="en-US">
              <a:ea typeface="ヒラギノ角ゴ Pro W3" pitchFamily="-65" charset="-128"/>
            </a:endParaRPr>
          </a:p>
        </p:txBody>
      </p:sp>
      <p:sp>
        <p:nvSpPr>
          <p:cNvPr id="2" name="TextBox 1">
            <a:extLst>
              <a:ext uri="{FF2B5EF4-FFF2-40B4-BE49-F238E27FC236}">
                <a16:creationId xmlns:a16="http://schemas.microsoft.com/office/drawing/2014/main" id="{1F9F44E2-B3E9-B242-ADA1-88F6DE2292D5}"/>
              </a:ext>
            </a:extLst>
          </p:cNvPr>
          <p:cNvSpPr txBox="1">
            <a:spLocks noRot="1" noChangeAspect="1" noMove="1" noResize="1" noEditPoints="1" noAdjustHandles="1" noChangeArrowheads="1" noChangeShapeType="1" noTextEdit="1"/>
          </p:cNvSpPr>
          <p:nvPr/>
        </p:nvSpPr>
        <p:spPr>
          <a:xfrm>
            <a:off x="551123" y="3426239"/>
            <a:ext cx="7238713" cy="764761"/>
          </a:xfrm>
          <a:prstGeom prst="rect">
            <a:avLst/>
          </a:prstGeom>
          <a:blipFill rotWithShape="0">
            <a:blip r:embed="rId3" cstate="print"/>
            <a:stretch>
              <a:fillRect/>
            </a:stretch>
          </a:blipFill>
        </p:spPr>
        <p:txBody>
          <a:bodyPr/>
          <a:lstStyle/>
          <a:p>
            <a:pPr>
              <a:defRPr/>
            </a:pPr>
            <a:r>
              <a:rPr lang="en-US">
                <a:noFill/>
                <a:ea typeface="+mn-ea"/>
              </a:rPr>
              <a:t> </a:t>
            </a:r>
          </a:p>
        </p:txBody>
      </p:sp>
    </p:spTree>
  </p:cSld>
  <p:clrMapOvr>
    <a:masterClrMapping/>
  </p:clrMapOvr>
  <p:transition spd="med">
    <p:wipe dir="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9">
            <a:extLst>
              <a:ext uri="{FF2B5EF4-FFF2-40B4-BE49-F238E27FC236}">
                <a16:creationId xmlns:a16="http://schemas.microsoft.com/office/drawing/2014/main" id="{E4E42D54-C9A3-F1F7-BDE4-B5B39C446199}"/>
              </a:ext>
            </a:extLst>
          </p:cNvPr>
          <p:cNvSpPr>
            <a:spLocks noGrp="1" noChangeArrowheads="1"/>
          </p:cNvSpPr>
          <p:nvPr>
            <p:ph type="title"/>
          </p:nvPr>
        </p:nvSpPr>
        <p:spPr/>
        <p:txBody>
          <a:bodyPr/>
          <a:lstStyle/>
          <a:p>
            <a:pPr eaLnBrk="1" hangingPunct="1"/>
            <a:r>
              <a:rPr lang="en-US" altLang="en-US" dirty="0">
                <a:ea typeface="ヒラギノ角ゴ Pro W3" pitchFamily="-65" charset="-128"/>
              </a:rPr>
              <a:t>Financial Statement Analysis</a:t>
            </a:r>
          </a:p>
        </p:txBody>
      </p:sp>
      <p:sp>
        <p:nvSpPr>
          <p:cNvPr id="74755" name="Rectangle 30">
            <a:extLst>
              <a:ext uri="{FF2B5EF4-FFF2-40B4-BE49-F238E27FC236}">
                <a16:creationId xmlns:a16="http://schemas.microsoft.com/office/drawing/2014/main" id="{D6B20770-E63F-48FF-6461-33C6C4020095}"/>
              </a:ext>
            </a:extLst>
          </p:cNvPr>
          <p:cNvSpPr>
            <a:spLocks noGrp="1" noChangeArrowheads="1"/>
          </p:cNvSpPr>
          <p:nvPr>
            <p:ph idx="1"/>
          </p:nvPr>
        </p:nvSpPr>
        <p:spPr/>
        <p:txBody>
          <a:bodyPr/>
          <a:lstStyle/>
          <a:p>
            <a:pPr eaLnBrk="1" hangingPunct="1"/>
            <a:r>
              <a:rPr lang="en-US" altLang="en-US">
                <a:ea typeface="ヒラギノ角ゴ Pro W3" pitchFamily="-65" charset="-128"/>
              </a:rPr>
              <a:t>Leverage Ratios</a:t>
            </a:r>
          </a:p>
          <a:p>
            <a:pPr lvl="1" eaLnBrk="1" hangingPunct="1"/>
            <a:r>
              <a:rPr lang="en-US" altLang="en-US">
                <a:ea typeface="ヒラギノ角ゴ Pro W3" pitchFamily="-65" charset="-128"/>
              </a:rPr>
              <a:t>Net Debt</a:t>
            </a:r>
          </a:p>
          <a:p>
            <a:pPr lvl="2" eaLnBrk="1" hangingPunct="1"/>
            <a:r>
              <a:rPr lang="en-US" altLang="en-US">
                <a:ea typeface="MS PGothic" panose="020B0600070205080204" pitchFamily="34" charset="-128"/>
              </a:rPr>
              <a:t>While leverage increases risk to equity holders, firms may also hold cash reserves in order to reduce risk </a:t>
            </a:r>
          </a:p>
          <a:p>
            <a:pPr lvl="3" eaLnBrk="1" hangingPunct="1"/>
            <a:r>
              <a:rPr lang="en-US" altLang="en-US">
                <a:ea typeface="MS PGothic" panose="020B0600070205080204" pitchFamily="34" charset="-128"/>
              </a:rPr>
              <a:t>Another useful measure is net debt</a:t>
            </a:r>
          </a:p>
          <a:p>
            <a:pPr eaLnBrk="1" hangingPunct="1"/>
            <a:endParaRPr lang="en-US" altLang="en-US">
              <a:ea typeface="ヒラギノ角ゴ Pro W3" pitchFamily="-65" charset="-128"/>
            </a:endParaRPr>
          </a:p>
          <a:p>
            <a:pPr eaLnBrk="1" hangingPunct="1"/>
            <a:endParaRPr lang="en-US" altLang="en-US">
              <a:ea typeface="ヒラギノ角ゴ Pro W3" pitchFamily="-65" charset="-128"/>
            </a:endParaRPr>
          </a:p>
          <a:p>
            <a:pPr eaLnBrk="1" hangingPunct="1"/>
            <a:endParaRPr lang="en-US" altLang="en-US">
              <a:ea typeface="ヒラギノ角ゴ Pro W3" pitchFamily="-65" charset="-128"/>
            </a:endParaRPr>
          </a:p>
          <a:p>
            <a:pPr eaLnBrk="1" hangingPunct="1"/>
            <a:endParaRPr lang="en-US" altLang="en-US">
              <a:ea typeface="ヒラギノ角ゴ Pro W3" pitchFamily="-65" charset="-128"/>
            </a:endParaRPr>
          </a:p>
          <a:p>
            <a:pPr eaLnBrk="1" hangingPunct="1"/>
            <a:endParaRPr lang="en-US" altLang="en-US">
              <a:ea typeface="ヒラギノ角ゴ Pro W3" pitchFamily="-65" charset="-128"/>
            </a:endParaRPr>
          </a:p>
        </p:txBody>
      </p:sp>
      <p:sp>
        <p:nvSpPr>
          <p:cNvPr id="2" name="TextBox 1">
            <a:extLst>
              <a:ext uri="{FF2B5EF4-FFF2-40B4-BE49-F238E27FC236}">
                <a16:creationId xmlns:a16="http://schemas.microsoft.com/office/drawing/2014/main" id="{BBF698CB-1232-87D2-63D4-200F8A2929DD}"/>
              </a:ext>
            </a:extLst>
          </p:cNvPr>
          <p:cNvSpPr txBox="1">
            <a:spLocks noRot="1" noChangeAspect="1" noMove="1" noResize="1" noEditPoints="1" noAdjustHandles="1" noChangeArrowheads="1" noChangeShapeType="1" noTextEdit="1"/>
          </p:cNvSpPr>
          <p:nvPr/>
        </p:nvSpPr>
        <p:spPr>
          <a:xfrm>
            <a:off x="609600" y="4360164"/>
            <a:ext cx="7641707" cy="307777"/>
          </a:xfrm>
          <a:prstGeom prst="rect">
            <a:avLst/>
          </a:prstGeom>
          <a:blipFill rotWithShape="0">
            <a:blip r:embed="rId3" cstate="print"/>
            <a:stretch>
              <a:fillRect l="-1116" b="-9804"/>
            </a:stretch>
          </a:blipFill>
        </p:spPr>
        <p:txBody>
          <a:bodyPr/>
          <a:lstStyle/>
          <a:p>
            <a:pPr>
              <a:defRPr/>
            </a:pPr>
            <a:r>
              <a:rPr lang="en-US">
                <a:noFill/>
                <a:ea typeface="+mn-ea"/>
              </a:rPr>
              <a:t> </a:t>
            </a:r>
          </a:p>
        </p:txBody>
      </p:sp>
    </p:spTree>
  </p:cSld>
  <p:clrMapOvr>
    <a:masterClrMapping/>
  </p:clrMapOvr>
  <p:transition spd="med">
    <p:wipe dir="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9">
            <a:extLst>
              <a:ext uri="{FF2B5EF4-FFF2-40B4-BE49-F238E27FC236}">
                <a16:creationId xmlns:a16="http://schemas.microsoft.com/office/drawing/2014/main" id="{2A496ADC-4800-172F-7BF1-AE74770A5492}"/>
              </a:ext>
            </a:extLst>
          </p:cNvPr>
          <p:cNvSpPr>
            <a:spLocks noGrp="1" noChangeArrowheads="1"/>
          </p:cNvSpPr>
          <p:nvPr>
            <p:ph type="title"/>
          </p:nvPr>
        </p:nvSpPr>
        <p:spPr/>
        <p:txBody>
          <a:bodyPr/>
          <a:lstStyle/>
          <a:p>
            <a:pPr eaLnBrk="1" hangingPunct="1"/>
            <a:r>
              <a:rPr lang="en-US" altLang="en-US" dirty="0">
                <a:ea typeface="ヒラギノ角ゴ Pro W3" pitchFamily="-65" charset="-128"/>
              </a:rPr>
              <a:t>Financial Statement Analysis</a:t>
            </a:r>
          </a:p>
        </p:txBody>
      </p:sp>
      <p:sp>
        <p:nvSpPr>
          <p:cNvPr id="75779" name="Rectangle 30">
            <a:extLst>
              <a:ext uri="{FF2B5EF4-FFF2-40B4-BE49-F238E27FC236}">
                <a16:creationId xmlns:a16="http://schemas.microsoft.com/office/drawing/2014/main" id="{4965E0D1-4211-C392-AF2C-43C8F51CFDC4}"/>
              </a:ext>
            </a:extLst>
          </p:cNvPr>
          <p:cNvSpPr>
            <a:spLocks noGrp="1" noChangeArrowheads="1"/>
          </p:cNvSpPr>
          <p:nvPr>
            <p:ph idx="1"/>
          </p:nvPr>
        </p:nvSpPr>
        <p:spPr/>
        <p:txBody>
          <a:bodyPr/>
          <a:lstStyle/>
          <a:p>
            <a:pPr eaLnBrk="1" hangingPunct="1"/>
            <a:r>
              <a:rPr lang="en-US" altLang="en-US">
                <a:ea typeface="ヒラギノ角ゴ Pro W3" pitchFamily="-65" charset="-128"/>
              </a:rPr>
              <a:t>Leverage Ratios</a:t>
            </a:r>
          </a:p>
          <a:p>
            <a:pPr lvl="1" eaLnBrk="1" hangingPunct="1"/>
            <a:r>
              <a:rPr lang="en-US" altLang="en-US">
                <a:ea typeface="ヒラギノ角ゴ Pro W3" pitchFamily="-65" charset="-128"/>
              </a:rPr>
              <a:t>Debt-to-Enterprise Value Ratio</a:t>
            </a:r>
          </a:p>
          <a:p>
            <a:pPr eaLnBrk="1" hangingPunct="1"/>
            <a:endParaRPr lang="en-US" altLang="en-US">
              <a:ea typeface="ヒラギノ角ゴ Pro W3" pitchFamily="-65" charset="-128"/>
            </a:endParaRPr>
          </a:p>
          <a:p>
            <a:pPr eaLnBrk="1" hangingPunct="1"/>
            <a:endParaRPr lang="en-US" altLang="en-US">
              <a:ea typeface="ヒラギノ角ゴ Pro W3" pitchFamily="-65" charset="-128"/>
            </a:endParaRPr>
          </a:p>
          <a:p>
            <a:pPr eaLnBrk="1" hangingPunct="1"/>
            <a:endParaRPr lang="en-US" altLang="en-US">
              <a:ea typeface="ヒラギノ角ゴ Pro W3" pitchFamily="-65" charset="-128"/>
            </a:endParaRPr>
          </a:p>
          <a:p>
            <a:pPr eaLnBrk="1" hangingPunct="1"/>
            <a:endParaRPr lang="en-US" altLang="en-US">
              <a:ea typeface="ヒラギノ角ゴ Pro W3" pitchFamily="-65" charset="-128"/>
            </a:endParaRPr>
          </a:p>
          <a:p>
            <a:pPr eaLnBrk="1" hangingPunct="1"/>
            <a:endParaRPr lang="en-US" altLang="en-US">
              <a:ea typeface="ヒラギノ角ゴ Pro W3" pitchFamily="-65" charset="-128"/>
            </a:endParaRPr>
          </a:p>
        </p:txBody>
      </p:sp>
      <p:sp>
        <p:nvSpPr>
          <p:cNvPr id="2" name="TextBox 1">
            <a:extLst>
              <a:ext uri="{FF2B5EF4-FFF2-40B4-BE49-F238E27FC236}">
                <a16:creationId xmlns:a16="http://schemas.microsoft.com/office/drawing/2014/main" id="{D0C7457C-4CE6-3766-BF96-59E5A3CB10A0}"/>
              </a:ext>
            </a:extLst>
          </p:cNvPr>
          <p:cNvSpPr txBox="1">
            <a:spLocks noRot="1" noChangeAspect="1" noMove="1" noResize="1" noEditPoints="1" noAdjustHandles="1" noChangeArrowheads="1" noChangeShapeType="1" noTextEdit="1"/>
          </p:cNvSpPr>
          <p:nvPr/>
        </p:nvSpPr>
        <p:spPr>
          <a:xfrm>
            <a:off x="551123" y="3426239"/>
            <a:ext cx="8044253" cy="637354"/>
          </a:xfrm>
          <a:prstGeom prst="rect">
            <a:avLst/>
          </a:prstGeom>
          <a:blipFill rotWithShape="0">
            <a:blip r:embed="rId3" cstate="print"/>
            <a:stretch>
              <a:fillRect/>
            </a:stretch>
          </a:blipFill>
        </p:spPr>
        <p:txBody>
          <a:bodyPr/>
          <a:lstStyle/>
          <a:p>
            <a:pPr>
              <a:defRPr/>
            </a:pPr>
            <a:r>
              <a:rPr lang="en-US">
                <a:noFill/>
                <a:ea typeface="+mn-ea"/>
              </a:rPr>
              <a:t> </a:t>
            </a:r>
          </a:p>
        </p:txBody>
      </p:sp>
    </p:spTree>
  </p:cSld>
  <p:clrMapOvr>
    <a:masterClrMapping/>
  </p:clrMapOvr>
  <p:transition spd="med">
    <p:wipe dir="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9">
            <a:extLst>
              <a:ext uri="{FF2B5EF4-FFF2-40B4-BE49-F238E27FC236}">
                <a16:creationId xmlns:a16="http://schemas.microsoft.com/office/drawing/2014/main" id="{8A699704-FE90-1235-2D6C-04FD317F9BEA}"/>
              </a:ext>
            </a:extLst>
          </p:cNvPr>
          <p:cNvSpPr>
            <a:spLocks noGrp="1" noChangeArrowheads="1"/>
          </p:cNvSpPr>
          <p:nvPr>
            <p:ph type="title"/>
          </p:nvPr>
        </p:nvSpPr>
        <p:spPr/>
        <p:txBody>
          <a:bodyPr/>
          <a:lstStyle/>
          <a:p>
            <a:pPr eaLnBrk="1" hangingPunct="1"/>
            <a:r>
              <a:rPr lang="en-US" altLang="en-US" dirty="0">
                <a:ea typeface="ヒラギノ角ゴ Pro W3" pitchFamily="-65" charset="-128"/>
              </a:rPr>
              <a:t>Financial Statement Analysis</a:t>
            </a:r>
          </a:p>
        </p:txBody>
      </p:sp>
      <p:sp>
        <p:nvSpPr>
          <p:cNvPr id="76803" name="Rectangle 30">
            <a:extLst>
              <a:ext uri="{FF2B5EF4-FFF2-40B4-BE49-F238E27FC236}">
                <a16:creationId xmlns:a16="http://schemas.microsoft.com/office/drawing/2014/main" id="{C4268C40-66C1-22F6-EAC5-558B6AF22AA0}"/>
              </a:ext>
            </a:extLst>
          </p:cNvPr>
          <p:cNvSpPr>
            <a:spLocks noGrp="1" noChangeArrowheads="1"/>
          </p:cNvSpPr>
          <p:nvPr>
            <p:ph idx="1"/>
          </p:nvPr>
        </p:nvSpPr>
        <p:spPr/>
        <p:txBody>
          <a:bodyPr/>
          <a:lstStyle/>
          <a:p>
            <a:pPr eaLnBrk="1" hangingPunct="1"/>
            <a:r>
              <a:rPr lang="en-US" altLang="en-US">
                <a:ea typeface="ヒラギノ角ゴ Pro W3" pitchFamily="-65" charset="-128"/>
              </a:rPr>
              <a:t>Leverage Ratios</a:t>
            </a:r>
          </a:p>
          <a:p>
            <a:pPr lvl="1" eaLnBrk="1" hangingPunct="1"/>
            <a:r>
              <a:rPr lang="en-US" altLang="en-US">
                <a:ea typeface="ヒラギノ角ゴ Pro W3" pitchFamily="-65" charset="-128"/>
              </a:rPr>
              <a:t>Equity Multiplier</a:t>
            </a:r>
          </a:p>
          <a:p>
            <a:pPr lvl="2" eaLnBrk="1" hangingPunct="1"/>
            <a:r>
              <a:rPr lang="en-US" altLang="en-US">
                <a:ea typeface="MS PGothic" panose="020B0600070205080204" pitchFamily="34" charset="-128"/>
              </a:rPr>
              <a:t>Total Assets/Book Value of Equity</a:t>
            </a:r>
          </a:p>
          <a:p>
            <a:pPr eaLnBrk="1" hangingPunct="1"/>
            <a:endParaRPr lang="en-US" altLang="en-US">
              <a:ea typeface="ヒラギノ角ゴ Pro W3" pitchFamily="-65" charset="-128"/>
            </a:endParaRPr>
          </a:p>
          <a:p>
            <a:pPr eaLnBrk="1" hangingPunct="1"/>
            <a:endParaRPr lang="en-US" altLang="en-US">
              <a:ea typeface="ヒラギノ角ゴ Pro W3" pitchFamily="-65" charset="-128"/>
            </a:endParaRPr>
          </a:p>
          <a:p>
            <a:pPr eaLnBrk="1" hangingPunct="1"/>
            <a:endParaRPr lang="en-US" altLang="en-US">
              <a:ea typeface="ヒラギノ角ゴ Pro W3" pitchFamily="-65" charset="-128"/>
            </a:endParaRPr>
          </a:p>
          <a:p>
            <a:pPr eaLnBrk="1" hangingPunct="1"/>
            <a:endParaRPr lang="en-US" altLang="en-US">
              <a:ea typeface="ヒラギノ角ゴ Pro W3" pitchFamily="-65" charset="-128"/>
            </a:endParaRPr>
          </a:p>
          <a:p>
            <a:pPr eaLnBrk="1" hangingPunct="1"/>
            <a:endParaRPr lang="en-US" altLang="en-US">
              <a:ea typeface="ヒラギノ角ゴ Pro W3" pitchFamily="-65" charset="-128"/>
            </a:endParaRPr>
          </a:p>
        </p:txBody>
      </p:sp>
    </p:spTree>
  </p:cSld>
  <p:clrMapOvr>
    <a:masterClrMapping/>
  </p:clrMapOvr>
  <p:transitio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5">
            <a:extLst>
              <a:ext uri="{FF2B5EF4-FFF2-40B4-BE49-F238E27FC236}">
                <a16:creationId xmlns:a16="http://schemas.microsoft.com/office/drawing/2014/main" id="{F58C4077-14EE-AA37-8CE8-CDDD282F8BB5}"/>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ea typeface="ヒラギノ角ゴ Pro W3" pitchFamily="-65" charset="-128"/>
              </a:rPr>
              <a:t>Firms’ Disclosure of Financial Information</a:t>
            </a:r>
          </a:p>
        </p:txBody>
      </p:sp>
      <p:sp>
        <p:nvSpPr>
          <p:cNvPr id="25603" name="Rectangle 16">
            <a:extLst>
              <a:ext uri="{FF2B5EF4-FFF2-40B4-BE49-F238E27FC236}">
                <a16:creationId xmlns:a16="http://schemas.microsoft.com/office/drawing/2014/main" id="{61405DAF-2CB3-3D12-45F0-D96F9DD077B2}"/>
              </a:ext>
            </a:extLst>
          </p:cNvPr>
          <p:cNvSpPr>
            <a:spLocks noGrp="1" noChangeArrowheads="1"/>
          </p:cNvSpPr>
          <p:nvPr>
            <p:ph idx="1"/>
          </p:nvPr>
        </p:nvSpPr>
        <p:spPr/>
        <p:txBody>
          <a:bodyPr/>
          <a:lstStyle/>
          <a:p>
            <a:pPr eaLnBrk="1" hangingPunct="1">
              <a:lnSpc>
                <a:spcPct val="90000"/>
              </a:lnSpc>
            </a:pPr>
            <a:r>
              <a:rPr lang="en-US" altLang="en-US">
                <a:ea typeface="ヒラギノ角ゴ Pro W3" pitchFamily="-65" charset="-128"/>
              </a:rPr>
              <a:t>Preparation of Financial Statements</a:t>
            </a:r>
          </a:p>
          <a:p>
            <a:pPr lvl="1" eaLnBrk="1" hangingPunct="1">
              <a:lnSpc>
                <a:spcPct val="90000"/>
              </a:lnSpc>
            </a:pPr>
            <a:r>
              <a:rPr lang="en-US" altLang="en-US">
                <a:ea typeface="ヒラギノ角ゴ Pro W3" pitchFamily="-65" charset="-128"/>
              </a:rPr>
              <a:t>International Financial Reporting Standards</a:t>
            </a:r>
          </a:p>
          <a:p>
            <a:pPr lvl="2" eaLnBrk="1" hangingPunct="1">
              <a:lnSpc>
                <a:spcPct val="90000"/>
              </a:lnSpc>
            </a:pPr>
            <a:r>
              <a:rPr lang="en-US" altLang="en-US">
                <a:ea typeface="MS PGothic" panose="020B0600070205080204" pitchFamily="34" charset="-128"/>
              </a:rPr>
              <a:t>International Accounting Standards Board (IASB) </a:t>
            </a:r>
          </a:p>
          <a:p>
            <a:pPr lvl="3" eaLnBrk="1" hangingPunct="1">
              <a:lnSpc>
                <a:spcPct val="90000"/>
              </a:lnSpc>
            </a:pPr>
            <a:r>
              <a:rPr lang="en-US" altLang="en-US">
                <a:ea typeface="MS PGothic" panose="020B0600070205080204" pitchFamily="34" charset="-128"/>
              </a:rPr>
              <a:t>Established in 2001 by representatives from 10 countries, including the U.S.</a:t>
            </a:r>
          </a:p>
          <a:p>
            <a:pPr lvl="3" eaLnBrk="1" hangingPunct="1">
              <a:lnSpc>
                <a:spcPct val="90000"/>
              </a:lnSpc>
            </a:pPr>
            <a:r>
              <a:rPr lang="en-US" altLang="en-US">
                <a:ea typeface="MS PGothic" panose="020B0600070205080204" pitchFamily="34" charset="-128"/>
              </a:rPr>
              <a:t>Since 2005 all publicly traded European Union companies are required to follow IFRS</a:t>
            </a:r>
          </a:p>
          <a:p>
            <a:pPr lvl="3" eaLnBrk="1" hangingPunct="1">
              <a:lnSpc>
                <a:spcPct val="90000"/>
              </a:lnSpc>
            </a:pPr>
            <a:r>
              <a:rPr lang="en-US" altLang="en-US">
                <a:ea typeface="MS PGothic" panose="020B0600070205080204" pitchFamily="34" charset="-128"/>
              </a:rPr>
              <a:t>Used by many other countries, including Australia, several countries in Latin America and Africa</a:t>
            </a:r>
          </a:p>
          <a:p>
            <a:pPr lvl="3" eaLnBrk="1" hangingPunct="1">
              <a:lnSpc>
                <a:spcPct val="90000"/>
              </a:lnSpc>
            </a:pPr>
            <a:r>
              <a:rPr lang="en-US" altLang="en-US">
                <a:ea typeface="MS PGothic" panose="020B0600070205080204" pitchFamily="34" charset="-128"/>
              </a:rPr>
              <a:t>Accepted by all major stock exchanges around the world except U.S. and Japan</a:t>
            </a:r>
          </a:p>
          <a:p>
            <a:pPr eaLnBrk="1" hangingPunct="1">
              <a:lnSpc>
                <a:spcPct val="90000"/>
              </a:lnSpc>
            </a:pPr>
            <a:endParaRPr lang="en-US" altLang="en-US" b="1">
              <a:solidFill>
                <a:srgbClr val="00646D"/>
              </a:solidFill>
              <a:ea typeface="ヒラギノ角ゴ Pro W3" pitchFamily="-65" charset="-128"/>
            </a:endParaRPr>
          </a:p>
        </p:txBody>
      </p:sp>
    </p:spTree>
  </p:cSld>
  <p:clrMapOvr>
    <a:masterClrMapping/>
  </p:clrMapOvr>
  <p:transition spd="med">
    <p:wipe dir="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40">
            <a:extLst>
              <a:ext uri="{FF2B5EF4-FFF2-40B4-BE49-F238E27FC236}">
                <a16:creationId xmlns:a16="http://schemas.microsoft.com/office/drawing/2014/main" id="{CB6ABF74-800E-985E-DB71-1330F0F5479F}"/>
              </a:ext>
            </a:extLst>
          </p:cNvPr>
          <p:cNvSpPr>
            <a:spLocks noGrp="1" noChangeArrowheads="1"/>
          </p:cNvSpPr>
          <p:nvPr>
            <p:ph type="title"/>
          </p:nvPr>
        </p:nvSpPr>
        <p:spPr/>
        <p:txBody>
          <a:bodyPr/>
          <a:lstStyle/>
          <a:p>
            <a:pPr eaLnBrk="1" hangingPunct="1"/>
            <a:r>
              <a:rPr lang="en-US" altLang="en-US" dirty="0">
                <a:ea typeface="ヒラギノ角ゴ Pro W3" pitchFamily="-65" charset="-128"/>
              </a:rPr>
              <a:t>Financial Statement Analysis</a:t>
            </a:r>
          </a:p>
        </p:txBody>
      </p:sp>
      <p:sp>
        <p:nvSpPr>
          <p:cNvPr id="13316" name="Rectangle 41">
            <a:extLst>
              <a:ext uri="{FF2B5EF4-FFF2-40B4-BE49-F238E27FC236}">
                <a16:creationId xmlns:a16="http://schemas.microsoft.com/office/drawing/2014/main" id="{57080733-2678-6094-7DD5-2F4A4A78C4C5}"/>
              </a:ext>
            </a:extLst>
          </p:cNvPr>
          <p:cNvSpPr>
            <a:spLocks noGrp="1" noChangeArrowheads="1"/>
          </p:cNvSpPr>
          <p:nvPr>
            <p:ph idx="1"/>
          </p:nvPr>
        </p:nvSpPr>
        <p:spPr/>
        <p:txBody>
          <a:bodyPr/>
          <a:lstStyle/>
          <a:p>
            <a:pPr eaLnBrk="1" hangingPunct="1">
              <a:lnSpc>
                <a:spcPct val="90000"/>
              </a:lnSpc>
            </a:pPr>
            <a:r>
              <a:rPr lang="en-US" altLang="en-US">
                <a:ea typeface="ヒラギノ角ゴ Pro W3" pitchFamily="-65" charset="-128"/>
              </a:rPr>
              <a:t>Valuation Ratios</a:t>
            </a:r>
          </a:p>
          <a:p>
            <a:pPr lvl="1" eaLnBrk="1" hangingPunct="1">
              <a:lnSpc>
                <a:spcPct val="90000"/>
              </a:lnSpc>
            </a:pPr>
            <a:r>
              <a:rPr lang="en-US" altLang="en-US">
                <a:ea typeface="ヒラギノ角ゴ Pro W3" pitchFamily="-65" charset="-128"/>
              </a:rPr>
              <a:t>Analysts and investors use a number of ratios to gauge the market value of the firm</a:t>
            </a:r>
          </a:p>
          <a:p>
            <a:pPr lvl="1" eaLnBrk="1" hangingPunct="1">
              <a:lnSpc>
                <a:spcPct val="90000"/>
              </a:lnSpc>
            </a:pPr>
            <a:r>
              <a:rPr lang="en-US" altLang="en-US">
                <a:ea typeface="ヒラギノ角ゴ Pro W3" pitchFamily="-65" charset="-128"/>
              </a:rPr>
              <a:t>The most important is the firm’s price-earnings ratio (P/E)</a:t>
            </a:r>
          </a:p>
          <a:p>
            <a:pPr lvl="2" eaLnBrk="1" hangingPunct="1">
              <a:lnSpc>
                <a:spcPct val="90000"/>
              </a:lnSpc>
            </a:pPr>
            <a:r>
              <a:rPr lang="en-US" altLang="en-US">
                <a:ea typeface="MS PGothic" panose="020B0600070205080204" pitchFamily="34" charset="-128"/>
              </a:rPr>
              <a:t>The P/E ratio is used to assess whether a stock is over- or under-valued based on the idea that the value of a stock should be proportional to the earnings it can generate</a:t>
            </a:r>
            <a:endParaRPr lang="en-US" altLang="en-US" sz="1600">
              <a:ea typeface="MS PGothic" panose="020B0600070205080204" pitchFamily="34" charset="-128"/>
            </a:endParaRPr>
          </a:p>
        </p:txBody>
      </p:sp>
      <p:graphicFrame>
        <p:nvGraphicFramePr>
          <p:cNvPr id="13314" name="Object 3">
            <a:extLst>
              <a:ext uri="{FF2B5EF4-FFF2-40B4-BE49-F238E27FC236}">
                <a16:creationId xmlns:a16="http://schemas.microsoft.com/office/drawing/2014/main" id="{BE55A49B-5E5D-1CB2-737D-7A9F619A5F4D}"/>
              </a:ext>
            </a:extLst>
          </p:cNvPr>
          <p:cNvGraphicFramePr>
            <a:graphicFrameLocks noChangeAspect="1"/>
          </p:cNvGraphicFramePr>
          <p:nvPr/>
        </p:nvGraphicFramePr>
        <p:xfrm>
          <a:off x="1066800" y="5338763"/>
          <a:ext cx="6559550" cy="838200"/>
        </p:xfrm>
        <a:graphic>
          <a:graphicData uri="http://schemas.openxmlformats.org/presentationml/2006/ole">
            <mc:AlternateContent xmlns:mc="http://schemas.openxmlformats.org/markup-compatibility/2006">
              <mc:Choice xmlns:v="urn:schemas-microsoft-com:vml" Requires="v">
                <p:oleObj r:id="rId3" imgW="2984897" imgH="381397" progId="Equation.DSMT4">
                  <p:embed/>
                </p:oleObj>
              </mc:Choice>
              <mc:Fallback>
                <p:oleObj r:id="rId3" imgW="2984897" imgH="381397"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5338763"/>
                        <a:ext cx="6559550" cy="838200"/>
                      </a:xfrm>
                      <a:prstGeom prst="rect">
                        <a:avLst/>
                      </a:prstGeom>
                      <a:solidFill>
                        <a:srgbClr val="FFF4DB"/>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wipe dir="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40">
            <a:extLst>
              <a:ext uri="{FF2B5EF4-FFF2-40B4-BE49-F238E27FC236}">
                <a16:creationId xmlns:a16="http://schemas.microsoft.com/office/drawing/2014/main" id="{F195B9E5-866F-E91A-8E7F-4A29C64CD779}"/>
              </a:ext>
            </a:extLst>
          </p:cNvPr>
          <p:cNvSpPr>
            <a:spLocks noGrp="1" noChangeArrowheads="1"/>
          </p:cNvSpPr>
          <p:nvPr>
            <p:ph type="title"/>
          </p:nvPr>
        </p:nvSpPr>
        <p:spPr/>
        <p:txBody>
          <a:bodyPr/>
          <a:lstStyle/>
          <a:p>
            <a:pPr eaLnBrk="1" hangingPunct="1"/>
            <a:r>
              <a:rPr lang="en-US" altLang="en-US" dirty="0">
                <a:ea typeface="ヒラギノ角ゴ Pro W3" pitchFamily="-65" charset="-128"/>
              </a:rPr>
              <a:t>Financial Statement Analysis</a:t>
            </a:r>
          </a:p>
        </p:txBody>
      </p:sp>
      <p:sp>
        <p:nvSpPr>
          <p:cNvPr id="216067" name="Rectangle 41">
            <a:extLst>
              <a:ext uri="{FF2B5EF4-FFF2-40B4-BE49-F238E27FC236}">
                <a16:creationId xmlns:a16="http://schemas.microsoft.com/office/drawing/2014/main" id="{0F1701C3-A83B-0D1C-C89D-33EB36ABAA02}"/>
              </a:ext>
            </a:extLst>
          </p:cNvPr>
          <p:cNvSpPr>
            <a:spLocks noGrp="1" noChangeArrowheads="1"/>
          </p:cNvSpPr>
          <p:nvPr>
            <p:ph idx="1"/>
          </p:nvPr>
        </p:nvSpPr>
        <p:spPr/>
        <p:txBody>
          <a:bodyPr rtlCol="0">
            <a:normAutofit lnSpcReduction="10000"/>
          </a:bodyPr>
          <a:lstStyle/>
          <a:p>
            <a:pPr eaLnBrk="1" fontAlgn="auto" hangingPunct="1">
              <a:spcAft>
                <a:spcPts val="0"/>
              </a:spcAft>
              <a:defRPr/>
            </a:pPr>
            <a:r>
              <a:rPr lang="en-US">
                <a:ea typeface="ヒラギノ角ゴ Pro W3" pitchFamily="-65" charset="-128"/>
              </a:rPr>
              <a:t>Valuation Ratios</a:t>
            </a:r>
          </a:p>
          <a:p>
            <a:pPr lvl="1" eaLnBrk="1" fontAlgn="auto" hangingPunct="1">
              <a:spcAft>
                <a:spcPts val="0"/>
              </a:spcAft>
              <a:defRPr/>
            </a:pPr>
            <a:r>
              <a:rPr lang="en-US">
                <a:ea typeface="ヒラギノ角ゴ Pro W3" pitchFamily="-65" charset="-128"/>
              </a:rPr>
              <a:t>PEG Ratio</a:t>
            </a:r>
          </a:p>
          <a:p>
            <a:pPr lvl="2" eaLnBrk="1" fontAlgn="auto" hangingPunct="1">
              <a:spcAft>
                <a:spcPts val="0"/>
              </a:spcAft>
              <a:defRPr/>
            </a:pPr>
            <a:r>
              <a:rPr lang="en-US">
                <a:ea typeface="ＭＳ Ｐゴシック" pitchFamily="-65" charset="-128"/>
              </a:rPr>
              <a:t>P/E ratios can vary widely across industries and tend to be higher for industries with higher growth rates</a:t>
            </a:r>
          </a:p>
          <a:p>
            <a:pPr lvl="2" eaLnBrk="1" fontAlgn="auto" hangingPunct="1">
              <a:spcAft>
                <a:spcPts val="0"/>
              </a:spcAft>
              <a:defRPr/>
            </a:pPr>
            <a:r>
              <a:rPr lang="en-US">
                <a:ea typeface="ＭＳ Ｐゴシック" pitchFamily="-65" charset="-128"/>
              </a:rPr>
              <a:t>One way to capture the idea that a higher P/E ratio can be justified by higher expected earnings growth</a:t>
            </a:r>
          </a:p>
          <a:p>
            <a:pPr lvl="2" eaLnBrk="1" fontAlgn="auto" hangingPunct="1">
              <a:spcAft>
                <a:spcPts val="0"/>
              </a:spcAft>
              <a:defRPr/>
            </a:pPr>
            <a:r>
              <a:rPr lang="en-US">
                <a:ea typeface="ＭＳ Ｐゴシック" pitchFamily="-65" charset="-128"/>
              </a:rPr>
              <a:t>It is the ratio of the firm’s P/E to its expected earnings growth rate</a:t>
            </a:r>
          </a:p>
          <a:p>
            <a:pPr lvl="2" eaLnBrk="1" fontAlgn="auto" hangingPunct="1">
              <a:spcAft>
                <a:spcPts val="0"/>
              </a:spcAft>
              <a:defRPr/>
            </a:pPr>
            <a:r>
              <a:rPr lang="en-US">
                <a:ea typeface="ＭＳ Ｐゴシック" pitchFamily="-65" charset="-128"/>
              </a:rPr>
              <a:t>The higher the PEG ratio, the higher the price relative to growth, so some investors avoid companies with PEG ratios over 1</a:t>
            </a:r>
          </a:p>
        </p:txBody>
      </p:sp>
    </p:spTree>
  </p:cSld>
  <p:clrMapOvr>
    <a:masterClrMapping/>
  </p:clrMapOvr>
  <p:transition spd="med">
    <p:wipe dir="r"/>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49">
            <a:extLst>
              <a:ext uri="{FF2B5EF4-FFF2-40B4-BE49-F238E27FC236}">
                <a16:creationId xmlns:a16="http://schemas.microsoft.com/office/drawing/2014/main" id="{93316AE2-B76E-9BCB-D13E-F1C1AEF79148}"/>
              </a:ext>
            </a:extLst>
          </p:cNvPr>
          <p:cNvSpPr>
            <a:spLocks noGrp="1" noChangeArrowheads="1"/>
          </p:cNvSpPr>
          <p:nvPr>
            <p:ph type="title"/>
          </p:nvPr>
        </p:nvSpPr>
        <p:spPr/>
        <p:txBody>
          <a:bodyPr/>
          <a:lstStyle/>
          <a:p>
            <a:pPr eaLnBrk="1" hangingPunct="1"/>
            <a:r>
              <a:rPr lang="en-US" altLang="en-US" sz="2800" dirty="0">
                <a:ea typeface="ヒラギノ角ゴ Pro W3" pitchFamily="-65" charset="-128"/>
              </a:rPr>
              <a:t>Example 6 Computing Profitability and Valuation Ratios</a:t>
            </a:r>
          </a:p>
        </p:txBody>
      </p:sp>
      <p:sp>
        <p:nvSpPr>
          <p:cNvPr id="78851" name="Rectangle 50">
            <a:extLst>
              <a:ext uri="{FF2B5EF4-FFF2-40B4-BE49-F238E27FC236}">
                <a16:creationId xmlns:a16="http://schemas.microsoft.com/office/drawing/2014/main" id="{BB3398CB-FC3F-D9CC-74F3-98CF0441BA95}"/>
              </a:ext>
            </a:extLst>
          </p:cNvPr>
          <p:cNvSpPr>
            <a:spLocks noGrp="1" noChangeArrowheads="1"/>
          </p:cNvSpPr>
          <p:nvPr>
            <p:ph idx="1"/>
          </p:nvPr>
        </p:nvSpPr>
        <p:spPr/>
        <p:txBody>
          <a:bodyPr/>
          <a:lstStyle/>
          <a:p>
            <a:pPr eaLnBrk="1" hangingPunct="1">
              <a:lnSpc>
                <a:spcPct val="80000"/>
              </a:lnSpc>
              <a:buFontTx/>
              <a:buNone/>
            </a:pPr>
            <a:r>
              <a:rPr lang="en-US" altLang="en-US">
                <a:ea typeface="ヒラギノ角ゴ Pro W3" pitchFamily="-65" charset="-128"/>
              </a:rPr>
              <a:t>Problem:</a:t>
            </a:r>
            <a:r>
              <a:rPr lang="en-US" altLang="en-US" b="1">
                <a:ea typeface="ヒラギノ角ゴ Pro W3" pitchFamily="-65" charset="-128"/>
              </a:rPr>
              <a:t>  </a:t>
            </a:r>
          </a:p>
          <a:p>
            <a:pPr eaLnBrk="1" hangingPunct="1">
              <a:lnSpc>
                <a:spcPct val="80000"/>
              </a:lnSpc>
            </a:pPr>
            <a:r>
              <a:rPr lang="en-US" altLang="en-US" sz="2000">
                <a:ea typeface="ヒラギノ角ゴ Pro W3" pitchFamily="-65" charset="-128"/>
              </a:rPr>
              <a:t>Consider the following data from 2012 for Wal-Mart Stores and Target Corporation ($ billions):</a:t>
            </a:r>
          </a:p>
          <a:p>
            <a:pPr eaLnBrk="1" hangingPunct="1">
              <a:lnSpc>
                <a:spcPct val="80000"/>
              </a:lnSpc>
            </a:pPr>
            <a:endParaRPr lang="en-US" altLang="en-US" sz="2000">
              <a:ea typeface="ヒラギノ角ゴ Pro W3" pitchFamily="-65" charset="-128"/>
            </a:endParaRPr>
          </a:p>
          <a:p>
            <a:pPr eaLnBrk="1" hangingPunct="1">
              <a:lnSpc>
                <a:spcPct val="80000"/>
              </a:lnSpc>
            </a:pPr>
            <a:endParaRPr lang="en-US" altLang="en-US" sz="2000">
              <a:ea typeface="ヒラギノ角ゴ Pro W3" pitchFamily="-65" charset="-128"/>
            </a:endParaRPr>
          </a:p>
          <a:p>
            <a:pPr eaLnBrk="1" hangingPunct="1">
              <a:lnSpc>
                <a:spcPct val="80000"/>
              </a:lnSpc>
            </a:pPr>
            <a:endParaRPr lang="en-US" altLang="en-US" sz="2000">
              <a:ea typeface="ヒラギノ角ゴ Pro W3" pitchFamily="-65" charset="-128"/>
            </a:endParaRPr>
          </a:p>
          <a:p>
            <a:pPr eaLnBrk="1" hangingPunct="1">
              <a:lnSpc>
                <a:spcPct val="80000"/>
              </a:lnSpc>
            </a:pPr>
            <a:endParaRPr lang="en-US" altLang="en-US" sz="2000">
              <a:ea typeface="ヒラギノ角ゴ Pro W3" pitchFamily="-65" charset="-128"/>
            </a:endParaRPr>
          </a:p>
          <a:p>
            <a:pPr eaLnBrk="1" hangingPunct="1">
              <a:lnSpc>
                <a:spcPct val="80000"/>
              </a:lnSpc>
            </a:pPr>
            <a:endParaRPr lang="en-US" altLang="en-US" sz="2000">
              <a:ea typeface="ヒラギノ角ゴ Pro W3" pitchFamily="-65" charset="-128"/>
            </a:endParaRPr>
          </a:p>
          <a:p>
            <a:pPr eaLnBrk="1" hangingPunct="1">
              <a:lnSpc>
                <a:spcPct val="80000"/>
              </a:lnSpc>
            </a:pPr>
            <a:endParaRPr lang="en-US" altLang="en-US" sz="2000">
              <a:ea typeface="ヒラギノ角ゴ Pro W3" pitchFamily="-65" charset="-128"/>
            </a:endParaRPr>
          </a:p>
          <a:p>
            <a:pPr eaLnBrk="1" hangingPunct="1">
              <a:lnSpc>
                <a:spcPct val="80000"/>
              </a:lnSpc>
            </a:pPr>
            <a:endParaRPr lang="en-US" altLang="en-US" sz="2000">
              <a:ea typeface="ヒラギノ角ゴ Pro W3" pitchFamily="-65" charset="-128"/>
            </a:endParaRPr>
          </a:p>
          <a:p>
            <a:pPr eaLnBrk="1" hangingPunct="1">
              <a:lnSpc>
                <a:spcPct val="80000"/>
              </a:lnSpc>
            </a:pPr>
            <a:endParaRPr lang="en-US" altLang="en-US" sz="2000">
              <a:ea typeface="ヒラギノ角ゴ Pro W3" pitchFamily="-65" charset="-128"/>
            </a:endParaRPr>
          </a:p>
          <a:p>
            <a:pPr eaLnBrk="1" hangingPunct="1">
              <a:lnSpc>
                <a:spcPct val="80000"/>
              </a:lnSpc>
            </a:pPr>
            <a:endParaRPr lang="en-US" altLang="en-US" sz="2000">
              <a:ea typeface="ヒラギノ角ゴ Pro W3" pitchFamily="-65" charset="-128"/>
            </a:endParaRPr>
          </a:p>
          <a:p>
            <a:pPr eaLnBrk="1" hangingPunct="1">
              <a:lnSpc>
                <a:spcPct val="80000"/>
              </a:lnSpc>
            </a:pPr>
            <a:r>
              <a:rPr lang="en-US" altLang="en-US" sz="2000">
                <a:ea typeface="ヒラギノ角ゴ Pro W3" pitchFamily="-65" charset="-128"/>
              </a:rPr>
              <a:t>Compare Wal-Mart and Target’s operating margin, net profit margin, P/E ratio, and the ratio of enterprise value to operating income and sales</a:t>
            </a:r>
          </a:p>
        </p:txBody>
      </p:sp>
      <p:graphicFrame>
        <p:nvGraphicFramePr>
          <p:cNvPr id="85025" name="Group 33">
            <a:extLst>
              <a:ext uri="{FF2B5EF4-FFF2-40B4-BE49-F238E27FC236}">
                <a16:creationId xmlns:a16="http://schemas.microsoft.com/office/drawing/2014/main" id="{D5527CEA-3F75-BBD8-C5C2-FBB54F8E5D69}"/>
              </a:ext>
            </a:extLst>
          </p:cNvPr>
          <p:cNvGraphicFramePr>
            <a:graphicFrameLocks noGrp="1"/>
          </p:cNvGraphicFramePr>
          <p:nvPr/>
        </p:nvGraphicFramePr>
        <p:xfrm>
          <a:off x="762000" y="2517775"/>
          <a:ext cx="7696200" cy="2511560"/>
        </p:xfrm>
        <a:graphic>
          <a:graphicData uri="http://schemas.openxmlformats.org/drawingml/2006/table">
            <a:tbl>
              <a:tblPr/>
              <a:tblGrid>
                <a:gridCol w="2217738">
                  <a:extLst>
                    <a:ext uri="{9D8B030D-6E8A-4147-A177-3AD203B41FA5}">
                      <a16:colId xmlns:a16="http://schemas.microsoft.com/office/drawing/2014/main" val="20000"/>
                    </a:ext>
                  </a:extLst>
                </a:gridCol>
                <a:gridCol w="2665412">
                  <a:extLst>
                    <a:ext uri="{9D8B030D-6E8A-4147-A177-3AD203B41FA5}">
                      <a16:colId xmlns:a16="http://schemas.microsoft.com/office/drawing/2014/main" val="20001"/>
                    </a:ext>
                  </a:extLst>
                </a:gridCol>
                <a:gridCol w="2813050">
                  <a:extLst>
                    <a:ext uri="{9D8B030D-6E8A-4147-A177-3AD203B41FA5}">
                      <a16:colId xmlns:a16="http://schemas.microsoft.com/office/drawing/2014/main" val="20002"/>
                    </a:ext>
                  </a:extLst>
                </a:gridCol>
              </a:tblGrid>
              <a:tr h="549108">
                <a:tc>
                  <a:txBody>
                    <a:bodyPr/>
                    <a:lstStyle/>
                    <a:p>
                      <a:pPr marL="0" marR="0" lvl="0" indent="0" algn="ctr" defTabSz="914400" rtl="0" eaLnBrk="1" fontAlgn="base" latinLnBrk="0" hangingPunct="1">
                        <a:lnSpc>
                          <a:spcPts val="1100"/>
                        </a:lnSpc>
                        <a:spcBef>
                          <a:spcPct val="0"/>
                        </a:spcBef>
                        <a:spcAft>
                          <a:spcPct val="0"/>
                        </a:spcAft>
                        <a:buClrTx/>
                        <a:buSzTx/>
                        <a:buFontTx/>
                        <a:buNone/>
                        <a:tabLst/>
                      </a:pPr>
                      <a:endPar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80" marR="68580"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75000"/>
                        </a:lnSpc>
                        <a:spcBef>
                          <a:spcPct val="0"/>
                        </a:spcBef>
                        <a:spcAft>
                          <a:spcPct val="0"/>
                        </a:spcAft>
                        <a:buClrTx/>
                        <a:buSzTx/>
                        <a:buFontTx/>
                        <a:buNone/>
                        <a:tabLst/>
                      </a:pPr>
                      <a:endParaRPr kumimoji="0" lang="en-US" sz="16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ctr" defTabSz="914400" rtl="0" eaLnBrk="1" fontAlgn="base" latinLnBrk="0" hangingPunct="1">
                        <a:lnSpc>
                          <a:spcPct val="75000"/>
                        </a:lnSpc>
                        <a:spcBef>
                          <a:spcPct val="0"/>
                        </a:spcBef>
                        <a:spcAft>
                          <a:spcPct val="0"/>
                        </a:spcAft>
                        <a:buClrTx/>
                        <a:buSzTx/>
                        <a:buFontTx/>
                        <a:buNone/>
                        <a:tabLst/>
                      </a:pPr>
                      <a:r>
                        <a:rPr kumimoji="0" lang="en-US" sz="16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Wal-Mart Stores (WMT)</a:t>
                      </a:r>
                      <a:endPar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80" marR="68580"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75000"/>
                        </a:lnSpc>
                        <a:spcBef>
                          <a:spcPct val="0"/>
                        </a:spcBef>
                        <a:spcAft>
                          <a:spcPct val="0"/>
                        </a:spcAft>
                        <a:buClrTx/>
                        <a:buSzTx/>
                        <a:buFontTx/>
                        <a:buNone/>
                        <a:tabLst/>
                      </a:pPr>
                      <a:endParaRPr kumimoji="0" lang="en-US" sz="16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ctr" defTabSz="914400" rtl="0" eaLnBrk="1" fontAlgn="base" latinLnBrk="0" hangingPunct="1">
                        <a:lnSpc>
                          <a:spcPct val="75000"/>
                        </a:lnSpc>
                        <a:spcBef>
                          <a:spcPct val="0"/>
                        </a:spcBef>
                        <a:spcAft>
                          <a:spcPct val="0"/>
                        </a:spcAft>
                        <a:buClrTx/>
                        <a:buSzTx/>
                        <a:buFontTx/>
                        <a:buNone/>
                        <a:tabLst/>
                      </a:pPr>
                      <a:r>
                        <a:rPr kumimoji="0" lang="en-US" sz="16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Target Corporation (TGT)</a:t>
                      </a:r>
                      <a:endPar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80" marR="68580"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4708">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n-US" sz="16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Sales</a:t>
                      </a:r>
                      <a:endPar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80" marR="68580"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tab pos="719138" algn="dec"/>
                        </a:tabLst>
                      </a:pPr>
                      <a:r>
                        <a:rPr kumimoji="0" lang="en-US" sz="16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469</a:t>
                      </a:r>
                      <a:endPar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80" marR="68580"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US" sz="16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73</a:t>
                      </a:r>
                      <a:endPar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80" marR="68580"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304708">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n-US" sz="16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Operating Income</a:t>
                      </a:r>
                      <a:endPar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80" marR="68580" marT="0"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tab pos="719138" algn="dec"/>
                        </a:tabLst>
                      </a:pPr>
                      <a:r>
                        <a:rPr kumimoji="0" lang="en-US" sz="16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28</a:t>
                      </a:r>
                      <a:endPar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80" marR="68580" marT="0"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US" sz="16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5</a:t>
                      </a:r>
                      <a:endPar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80" marR="68580" marT="0"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2"/>
                  </a:ext>
                </a:extLst>
              </a:tr>
              <a:tr h="304708">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n-US" sz="16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Net Income</a:t>
                      </a:r>
                      <a:endPar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80" marR="68580" marT="0"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tab pos="719138" algn="dec"/>
                        </a:tabLst>
                      </a:pPr>
                      <a:r>
                        <a:rPr kumimoji="0" lang="en-US" sz="16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17</a:t>
                      </a:r>
                      <a:endPar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80" marR="68580" marT="0"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US" sz="16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3</a:t>
                      </a:r>
                      <a:endPar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80" marR="68580" marT="0"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3"/>
                  </a:ext>
                </a:extLst>
              </a:tr>
              <a:tr h="438779">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n-US" sz="16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Market Capitalization</a:t>
                      </a:r>
                      <a:endPar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80" marR="68580" marT="0"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tab pos="719138" algn="dec"/>
                        </a:tabLst>
                      </a:pPr>
                      <a:r>
                        <a:rPr kumimoji="0" lang="en-US" sz="16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222</a:t>
                      </a:r>
                      <a:endPar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80" marR="68580" marT="0"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US" sz="16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38</a:t>
                      </a:r>
                      <a:endPar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80" marR="68580" marT="0"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4"/>
                  </a:ext>
                </a:extLst>
              </a:tr>
              <a:tr h="304708">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n-US" sz="16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Cash</a:t>
                      </a:r>
                      <a:endPar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80" marR="68580" marT="0"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tab pos="719138" algn="dec"/>
                        </a:tabLst>
                      </a:pPr>
                      <a:r>
                        <a:rPr kumimoji="0" lang="en-US" sz="16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8</a:t>
                      </a:r>
                      <a:endPar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80" marR="68580" marT="0"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US" sz="16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1</a:t>
                      </a:r>
                      <a:endPar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80" marR="68580" marT="0"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5"/>
                  </a:ext>
                </a:extLst>
              </a:tr>
              <a:tr h="304708">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n-US" sz="16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Debt</a:t>
                      </a:r>
                      <a:endPar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80" marR="68580" marT="0"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tab pos="719138" algn="dec"/>
                        </a:tabLst>
                      </a:pPr>
                      <a:r>
                        <a:rPr kumimoji="0" lang="en-US" sz="16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54</a:t>
                      </a:r>
                      <a:endPar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80" marR="68580" marT="0"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US" sz="16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18</a:t>
                      </a:r>
                      <a:endPar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80" marR="68580" marT="0"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6"/>
                  </a:ext>
                </a:extLst>
              </a:tr>
            </a:tbl>
          </a:graphicData>
        </a:graphic>
      </p:graphicFrame>
    </p:spTree>
  </p:cSld>
  <p:clrMapOvr>
    <a:masterClrMapping/>
  </p:clrMapOvr>
  <p:transition spd="med">
    <p:wipe dir="r"/>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13">
            <a:extLst>
              <a:ext uri="{FF2B5EF4-FFF2-40B4-BE49-F238E27FC236}">
                <a16:creationId xmlns:a16="http://schemas.microsoft.com/office/drawing/2014/main" id="{AD12C832-D7F1-DD8C-F6AF-DF5F2F1F9F30}"/>
              </a:ext>
            </a:extLst>
          </p:cNvPr>
          <p:cNvSpPr>
            <a:spLocks noGrp="1" noChangeArrowheads="1"/>
          </p:cNvSpPr>
          <p:nvPr>
            <p:ph type="title"/>
          </p:nvPr>
        </p:nvSpPr>
        <p:spPr/>
        <p:txBody>
          <a:bodyPr/>
          <a:lstStyle/>
          <a:p>
            <a:pPr eaLnBrk="1" hangingPunct="1"/>
            <a:r>
              <a:rPr lang="en-US" altLang="en-US" sz="2800" dirty="0">
                <a:ea typeface="ヒラギノ角ゴ Pro W3" pitchFamily="-65" charset="-128"/>
              </a:rPr>
              <a:t>Example 6 Computing Profitability and Valuation Ratios (cont’d)</a:t>
            </a:r>
          </a:p>
        </p:txBody>
      </p:sp>
      <p:sp>
        <p:nvSpPr>
          <p:cNvPr id="79875" name="Rectangle 14">
            <a:extLst>
              <a:ext uri="{FF2B5EF4-FFF2-40B4-BE49-F238E27FC236}">
                <a16:creationId xmlns:a16="http://schemas.microsoft.com/office/drawing/2014/main" id="{23A47D1B-35A3-2B87-4CBE-245D79F7E4D1}"/>
              </a:ext>
            </a:extLst>
          </p:cNvPr>
          <p:cNvSpPr>
            <a:spLocks noGrp="1" noChangeArrowheads="1"/>
          </p:cNvSpPr>
          <p:nvPr>
            <p:ph idx="1"/>
          </p:nvPr>
        </p:nvSpPr>
        <p:spPr/>
        <p:txBody>
          <a:bodyPr/>
          <a:lstStyle/>
          <a:p>
            <a:pPr eaLnBrk="1" hangingPunct="1">
              <a:lnSpc>
                <a:spcPct val="80000"/>
              </a:lnSpc>
              <a:spcBef>
                <a:spcPct val="40000"/>
              </a:spcBef>
              <a:buFontTx/>
              <a:buNone/>
            </a:pPr>
            <a:r>
              <a:rPr lang="en-US" altLang="en-US">
                <a:ea typeface="ヒラギノ角ゴ Pro W3" pitchFamily="-65" charset="-128"/>
              </a:rPr>
              <a:t>Solution</a:t>
            </a:r>
          </a:p>
          <a:p>
            <a:pPr eaLnBrk="1" hangingPunct="1">
              <a:lnSpc>
                <a:spcPct val="80000"/>
              </a:lnSpc>
              <a:spcBef>
                <a:spcPct val="40000"/>
              </a:spcBef>
              <a:buFontTx/>
              <a:buNone/>
            </a:pPr>
            <a:r>
              <a:rPr lang="en-US" altLang="en-US">
                <a:ea typeface="ヒラギノ角ゴ Pro W3" pitchFamily="-65" charset="-128"/>
              </a:rPr>
              <a:t>Plan:</a:t>
            </a:r>
          </a:p>
          <a:p>
            <a:pPr eaLnBrk="1" hangingPunct="1">
              <a:lnSpc>
                <a:spcPct val="80000"/>
              </a:lnSpc>
              <a:spcBef>
                <a:spcPct val="40000"/>
              </a:spcBef>
            </a:pPr>
            <a:r>
              <a:rPr lang="en-US" altLang="en-US" sz="2000">
                <a:ea typeface="ヒラギノ角ゴ Pro W3" pitchFamily="-65" charset="-128"/>
              </a:rPr>
              <a:t>The table contains all of the raw data, but we need to compute the ratios using the inputs in the table.</a:t>
            </a:r>
          </a:p>
          <a:p>
            <a:pPr lvl="1" eaLnBrk="1" hangingPunct="1">
              <a:lnSpc>
                <a:spcPct val="80000"/>
              </a:lnSpc>
              <a:spcBef>
                <a:spcPct val="40000"/>
              </a:spcBef>
            </a:pPr>
            <a:r>
              <a:rPr lang="en-US" altLang="en-US" sz="2000" i="1">
                <a:ea typeface="ヒラギノ角ゴ Pro W3" pitchFamily="-65" charset="-128"/>
              </a:rPr>
              <a:t>Operating Margin = Operating Income / Sales</a:t>
            </a:r>
          </a:p>
          <a:p>
            <a:pPr lvl="1" eaLnBrk="1" hangingPunct="1">
              <a:lnSpc>
                <a:spcPct val="80000"/>
              </a:lnSpc>
              <a:spcBef>
                <a:spcPct val="40000"/>
              </a:spcBef>
            </a:pPr>
            <a:r>
              <a:rPr lang="en-US" altLang="en-US" sz="2000" i="1">
                <a:ea typeface="ヒラギノ角ゴ Pro W3" pitchFamily="-65" charset="-128"/>
              </a:rPr>
              <a:t>Net Profit Margin = Net Income / Sales</a:t>
            </a:r>
          </a:p>
          <a:p>
            <a:pPr lvl="1" eaLnBrk="1" hangingPunct="1">
              <a:lnSpc>
                <a:spcPct val="80000"/>
              </a:lnSpc>
              <a:spcBef>
                <a:spcPct val="40000"/>
              </a:spcBef>
            </a:pPr>
            <a:r>
              <a:rPr lang="en-US" altLang="en-US" sz="2000" i="1">
                <a:ea typeface="ヒラギノ角ゴ Pro W3" pitchFamily="-65" charset="-128"/>
              </a:rPr>
              <a:t>P/E Ratio = Price / Earnings</a:t>
            </a:r>
          </a:p>
          <a:p>
            <a:pPr lvl="1" eaLnBrk="1" hangingPunct="1">
              <a:lnSpc>
                <a:spcPct val="80000"/>
              </a:lnSpc>
              <a:spcBef>
                <a:spcPct val="40000"/>
              </a:spcBef>
            </a:pPr>
            <a:r>
              <a:rPr lang="en-US" altLang="en-US" sz="2000" i="1">
                <a:ea typeface="ヒラギノ角ゴ Pro W3" pitchFamily="-65" charset="-128"/>
              </a:rPr>
              <a:t>Enterprise Value to Operating Income = Enterprise Value / Operating Income</a:t>
            </a:r>
          </a:p>
          <a:p>
            <a:pPr lvl="1" eaLnBrk="1" hangingPunct="1">
              <a:lnSpc>
                <a:spcPct val="80000"/>
              </a:lnSpc>
              <a:spcBef>
                <a:spcPct val="40000"/>
              </a:spcBef>
            </a:pPr>
            <a:r>
              <a:rPr lang="en-US" altLang="en-US" sz="2000" i="1">
                <a:ea typeface="ヒラギノ角ゴ Pro W3" pitchFamily="-65" charset="-128"/>
              </a:rPr>
              <a:t>Enterprise Value to Sales = Enterprise Value / Sales</a:t>
            </a:r>
          </a:p>
        </p:txBody>
      </p:sp>
    </p:spTree>
  </p:cSld>
  <p:clrMapOvr>
    <a:masterClrMapping/>
  </p:clrMapOvr>
  <p:transition spd="med">
    <p:wipe dir="r"/>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15">
            <a:extLst>
              <a:ext uri="{FF2B5EF4-FFF2-40B4-BE49-F238E27FC236}">
                <a16:creationId xmlns:a16="http://schemas.microsoft.com/office/drawing/2014/main" id="{47A973D4-2A6D-43D2-0DD9-09FCD3AE062D}"/>
              </a:ext>
            </a:extLst>
          </p:cNvPr>
          <p:cNvSpPr>
            <a:spLocks noGrp="1" noChangeArrowheads="1"/>
          </p:cNvSpPr>
          <p:nvPr>
            <p:ph type="title"/>
          </p:nvPr>
        </p:nvSpPr>
        <p:spPr/>
        <p:txBody>
          <a:bodyPr/>
          <a:lstStyle/>
          <a:p>
            <a:pPr eaLnBrk="1" hangingPunct="1"/>
            <a:r>
              <a:rPr lang="en-US" altLang="en-US" sz="2800" dirty="0">
                <a:ea typeface="ヒラギノ角ゴ Pro W3" pitchFamily="-65" charset="-128"/>
              </a:rPr>
              <a:t>Example 6 Computing Profitability and Valuation Ratios (cont’d)</a:t>
            </a:r>
          </a:p>
        </p:txBody>
      </p:sp>
      <p:sp>
        <p:nvSpPr>
          <p:cNvPr id="80899" name="Rectangle 16">
            <a:extLst>
              <a:ext uri="{FF2B5EF4-FFF2-40B4-BE49-F238E27FC236}">
                <a16:creationId xmlns:a16="http://schemas.microsoft.com/office/drawing/2014/main" id="{E73AF0E9-EF66-9AB1-900A-A0E1EFA869BD}"/>
              </a:ext>
            </a:extLst>
          </p:cNvPr>
          <p:cNvSpPr>
            <a:spLocks noGrp="1" noChangeArrowheads="1"/>
          </p:cNvSpPr>
          <p:nvPr>
            <p:ph idx="1"/>
          </p:nvPr>
        </p:nvSpPr>
        <p:spPr/>
        <p:txBody>
          <a:bodyPr/>
          <a:lstStyle/>
          <a:p>
            <a:pPr eaLnBrk="1" hangingPunct="1">
              <a:buFontTx/>
              <a:buNone/>
            </a:pPr>
            <a:r>
              <a:rPr lang="en-US" altLang="en-US">
                <a:ea typeface="ヒラギノ角ゴ Pro W3" pitchFamily="-65" charset="-128"/>
              </a:rPr>
              <a:t>Execute:</a:t>
            </a:r>
          </a:p>
          <a:p>
            <a:pPr eaLnBrk="1" hangingPunct="1"/>
            <a:r>
              <a:rPr lang="en-US" altLang="en-US" sz="2000" i="1">
                <a:ea typeface="ヒラギノ角ゴ Pro W3" pitchFamily="-65" charset="-128"/>
              </a:rPr>
              <a:t>Wal-Mart </a:t>
            </a:r>
            <a:r>
              <a:rPr lang="en-US" altLang="en-US" sz="2000">
                <a:ea typeface="ヒラギノ角ゴ Pro W3" pitchFamily="-65" charset="-128"/>
              </a:rPr>
              <a:t>had </a:t>
            </a:r>
          </a:p>
          <a:p>
            <a:pPr lvl="1" eaLnBrk="1" hangingPunct="1"/>
            <a:r>
              <a:rPr lang="en-US" altLang="en-US" sz="2000">
                <a:ea typeface="ヒラギノ角ゴ Pro W3" pitchFamily="-65" charset="-128"/>
              </a:rPr>
              <a:t>An operating margin of 28/469=6.0% </a:t>
            </a:r>
          </a:p>
          <a:p>
            <a:pPr lvl="1" eaLnBrk="1" hangingPunct="1"/>
            <a:r>
              <a:rPr lang="en-US" altLang="en-US" sz="2000">
                <a:ea typeface="ヒラギノ角ゴ Pro W3" pitchFamily="-65" charset="-128"/>
              </a:rPr>
              <a:t>A net profit margin of 17/469=3.6% </a:t>
            </a:r>
          </a:p>
          <a:p>
            <a:pPr lvl="1" eaLnBrk="1" hangingPunct="1"/>
            <a:r>
              <a:rPr lang="en-US" altLang="en-US" sz="2000">
                <a:ea typeface="ヒラギノ角ゴ Pro W3" pitchFamily="-65" charset="-128"/>
              </a:rPr>
              <a:t>A P/E ratio of 222/17=13.1</a:t>
            </a:r>
          </a:p>
          <a:p>
            <a:pPr lvl="1" eaLnBrk="1" hangingPunct="1"/>
            <a:r>
              <a:rPr lang="en-US" altLang="en-US" sz="2000">
                <a:ea typeface="ヒラギノ角ゴ Pro W3" pitchFamily="-65" charset="-128"/>
              </a:rPr>
              <a:t>Its enterprise value was 222 + 54 - 8 = 268 billion:</a:t>
            </a:r>
          </a:p>
          <a:p>
            <a:pPr lvl="2" eaLnBrk="1" hangingPunct="1"/>
            <a:r>
              <a:rPr lang="en-US" altLang="en-US">
                <a:ea typeface="MS PGothic" panose="020B0600070205080204" pitchFamily="34" charset="-128"/>
              </a:rPr>
              <a:t>A ratio of 268/28=9.6 to operating income </a:t>
            </a:r>
          </a:p>
          <a:p>
            <a:pPr lvl="2" eaLnBrk="1" hangingPunct="1"/>
            <a:r>
              <a:rPr lang="en-US" altLang="en-US">
                <a:ea typeface="MS PGothic" panose="020B0600070205080204" pitchFamily="34" charset="-128"/>
              </a:rPr>
              <a:t>A ratio of 268/469=0.57 to sales</a:t>
            </a:r>
            <a:endParaRPr lang="en-US" altLang="en-US" sz="1400">
              <a:ea typeface="MS PGothic" panose="020B0600070205080204" pitchFamily="34" charset="-128"/>
            </a:endParaRPr>
          </a:p>
        </p:txBody>
      </p:sp>
    </p:spTree>
  </p:cSld>
  <p:clrMapOvr>
    <a:masterClrMapping/>
  </p:clrMapOvr>
  <p:transition spd="med">
    <p:wipe dir="r"/>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15">
            <a:extLst>
              <a:ext uri="{FF2B5EF4-FFF2-40B4-BE49-F238E27FC236}">
                <a16:creationId xmlns:a16="http://schemas.microsoft.com/office/drawing/2014/main" id="{AC17A16F-F384-F535-9573-811BA4B6F84B}"/>
              </a:ext>
            </a:extLst>
          </p:cNvPr>
          <p:cNvSpPr>
            <a:spLocks noGrp="1" noChangeArrowheads="1"/>
          </p:cNvSpPr>
          <p:nvPr>
            <p:ph type="title"/>
          </p:nvPr>
        </p:nvSpPr>
        <p:spPr/>
        <p:txBody>
          <a:bodyPr/>
          <a:lstStyle/>
          <a:p>
            <a:pPr eaLnBrk="1" hangingPunct="1"/>
            <a:r>
              <a:rPr lang="en-US" altLang="en-US" sz="2800" dirty="0">
                <a:ea typeface="ヒラギノ角ゴ Pro W3" pitchFamily="-65" charset="-128"/>
              </a:rPr>
              <a:t>Example 6 Computing Profitability and Valuation Ratios (cont’d)</a:t>
            </a:r>
          </a:p>
        </p:txBody>
      </p:sp>
      <p:sp>
        <p:nvSpPr>
          <p:cNvPr id="81923" name="Rectangle 16">
            <a:extLst>
              <a:ext uri="{FF2B5EF4-FFF2-40B4-BE49-F238E27FC236}">
                <a16:creationId xmlns:a16="http://schemas.microsoft.com/office/drawing/2014/main" id="{6C9D985A-7C48-570C-D3E3-40228A1131BD}"/>
              </a:ext>
            </a:extLst>
          </p:cNvPr>
          <p:cNvSpPr>
            <a:spLocks noGrp="1" noChangeArrowheads="1"/>
          </p:cNvSpPr>
          <p:nvPr>
            <p:ph idx="1"/>
          </p:nvPr>
        </p:nvSpPr>
        <p:spPr/>
        <p:txBody>
          <a:bodyPr/>
          <a:lstStyle/>
          <a:p>
            <a:pPr eaLnBrk="1" hangingPunct="1">
              <a:buFontTx/>
              <a:buNone/>
            </a:pPr>
            <a:r>
              <a:rPr lang="en-US" altLang="en-US">
                <a:ea typeface="ヒラギノ角ゴ Pro W3" pitchFamily="-65" charset="-128"/>
              </a:rPr>
              <a:t>Execute (cont’d):</a:t>
            </a:r>
          </a:p>
          <a:p>
            <a:pPr eaLnBrk="1" hangingPunct="1"/>
            <a:r>
              <a:rPr lang="en-US" altLang="en-US" sz="2000" i="1">
                <a:ea typeface="ヒラギノ角ゴ Pro W3" pitchFamily="-65" charset="-128"/>
              </a:rPr>
              <a:t>Target </a:t>
            </a:r>
            <a:r>
              <a:rPr lang="en-US" altLang="en-US" sz="2000">
                <a:ea typeface="ヒラギノ角ゴ Pro W3" pitchFamily="-65" charset="-128"/>
              </a:rPr>
              <a:t>had </a:t>
            </a:r>
          </a:p>
          <a:p>
            <a:pPr lvl="1" eaLnBrk="1" hangingPunct="1"/>
            <a:r>
              <a:rPr lang="en-US" altLang="en-US" sz="2000">
                <a:ea typeface="ヒラギノ角ゴ Pro W3" pitchFamily="-65" charset="-128"/>
              </a:rPr>
              <a:t>An operating margin of 5/73 = 6.8%</a:t>
            </a:r>
          </a:p>
          <a:p>
            <a:pPr lvl="1" eaLnBrk="1" hangingPunct="1"/>
            <a:r>
              <a:rPr lang="en-US" altLang="en-US" sz="2000">
                <a:ea typeface="ヒラギノ角ゴ Pro W3" pitchFamily="-65" charset="-128"/>
              </a:rPr>
              <a:t>A net profit margin of 3/73=4.1%</a:t>
            </a:r>
          </a:p>
          <a:p>
            <a:pPr lvl="1" eaLnBrk="1" hangingPunct="1"/>
            <a:r>
              <a:rPr lang="en-US" altLang="en-US" sz="2000">
                <a:ea typeface="ヒラギノ角ゴ Pro W3" pitchFamily="-65" charset="-128"/>
              </a:rPr>
              <a:t>A P/E ratio of 38/3=12.7. </a:t>
            </a:r>
          </a:p>
          <a:p>
            <a:pPr lvl="1" eaLnBrk="1" hangingPunct="1"/>
            <a:r>
              <a:rPr lang="en-US" altLang="en-US" sz="2000">
                <a:ea typeface="ヒラギノ角ゴ Pro W3" pitchFamily="-65" charset="-128"/>
              </a:rPr>
              <a:t>Its enterprise value was 38 + 18 – 1 = $55 billion:</a:t>
            </a:r>
          </a:p>
          <a:p>
            <a:pPr lvl="2" eaLnBrk="1" hangingPunct="1"/>
            <a:r>
              <a:rPr lang="en-US" altLang="en-US">
                <a:ea typeface="MS PGothic" panose="020B0600070205080204" pitchFamily="34" charset="-128"/>
              </a:rPr>
              <a:t>A ratio of 55/5 = 11 to operating income </a:t>
            </a:r>
          </a:p>
          <a:p>
            <a:pPr lvl="2" eaLnBrk="1" hangingPunct="1"/>
            <a:r>
              <a:rPr lang="en-US" altLang="en-US">
                <a:ea typeface="MS PGothic" panose="020B0600070205080204" pitchFamily="34" charset="-128"/>
              </a:rPr>
              <a:t>A ratio of 55/73 = 0.75 to sales.</a:t>
            </a:r>
            <a:br>
              <a:rPr lang="en-US" altLang="en-US">
                <a:ea typeface="MS PGothic" panose="020B0600070205080204" pitchFamily="34" charset="-128"/>
              </a:rPr>
            </a:br>
            <a:endParaRPr lang="en-US" altLang="en-US">
              <a:ea typeface="MS PGothic" panose="020B0600070205080204" pitchFamily="34" charset="-128"/>
            </a:endParaRPr>
          </a:p>
        </p:txBody>
      </p:sp>
    </p:spTree>
  </p:cSld>
  <p:clrMapOvr>
    <a:masterClrMapping/>
  </p:clrMapOvr>
  <p:transition spd="med">
    <p:wipe dir="r"/>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11">
            <a:extLst>
              <a:ext uri="{FF2B5EF4-FFF2-40B4-BE49-F238E27FC236}">
                <a16:creationId xmlns:a16="http://schemas.microsoft.com/office/drawing/2014/main" id="{2BA09ED9-C0CE-5C85-00D1-169360FD7F62}"/>
              </a:ext>
            </a:extLst>
          </p:cNvPr>
          <p:cNvSpPr>
            <a:spLocks noGrp="1" noChangeArrowheads="1"/>
          </p:cNvSpPr>
          <p:nvPr>
            <p:ph type="title"/>
          </p:nvPr>
        </p:nvSpPr>
        <p:spPr/>
        <p:txBody>
          <a:bodyPr/>
          <a:lstStyle/>
          <a:p>
            <a:pPr eaLnBrk="1" hangingPunct="1"/>
            <a:r>
              <a:rPr lang="en-US" altLang="en-US" sz="2800" dirty="0">
                <a:ea typeface="ヒラギノ角ゴ Pro W3" pitchFamily="-65" charset="-128"/>
              </a:rPr>
              <a:t>Example 6 Computing Profitability and Valuation Ratios (cont’d)</a:t>
            </a:r>
          </a:p>
        </p:txBody>
      </p:sp>
      <p:sp>
        <p:nvSpPr>
          <p:cNvPr id="82947" name="Rectangle 12">
            <a:extLst>
              <a:ext uri="{FF2B5EF4-FFF2-40B4-BE49-F238E27FC236}">
                <a16:creationId xmlns:a16="http://schemas.microsoft.com/office/drawing/2014/main" id="{B66AFDD3-9334-CB67-ACED-EB6121DCDD10}"/>
              </a:ext>
            </a:extLst>
          </p:cNvPr>
          <p:cNvSpPr>
            <a:spLocks noGrp="1" noChangeArrowheads="1"/>
          </p:cNvSpPr>
          <p:nvPr>
            <p:ph idx="1"/>
          </p:nvPr>
        </p:nvSpPr>
        <p:spPr/>
        <p:txBody>
          <a:bodyPr/>
          <a:lstStyle/>
          <a:p>
            <a:pPr eaLnBrk="1" hangingPunct="1">
              <a:buFontTx/>
              <a:buNone/>
            </a:pPr>
            <a:r>
              <a:rPr lang="en-US" altLang="en-US">
                <a:ea typeface="ヒラギノ角ゴ Pro W3" pitchFamily="-65" charset="-128"/>
              </a:rPr>
              <a:t>Evaluate:</a:t>
            </a:r>
          </a:p>
          <a:p>
            <a:pPr eaLnBrk="1" hangingPunct="1"/>
            <a:r>
              <a:rPr lang="en-US" altLang="en-US" sz="2000">
                <a:ea typeface="ヒラギノ角ゴ Pro W3" pitchFamily="-65" charset="-128"/>
              </a:rPr>
              <a:t>Target has a slightly higher overall profit margin and enterprise value ratios, but a slightly lower P/E ratio</a:t>
            </a:r>
          </a:p>
          <a:p>
            <a:pPr eaLnBrk="1" hangingPunct="1"/>
            <a:r>
              <a:rPr lang="en-US" altLang="en-US" sz="2000">
                <a:ea typeface="ヒラギノ角ゴ Pro W3" pitchFamily="-65" charset="-128"/>
              </a:rPr>
              <a:t>This suggests that the market expects similar growth rates from Target and Wal-Mart, despite large differences in size</a:t>
            </a:r>
          </a:p>
        </p:txBody>
      </p:sp>
    </p:spTree>
  </p:cSld>
  <p:clrMapOvr>
    <a:masterClrMapping/>
  </p:clrMapOvr>
  <p:transition spd="med">
    <p:wipe dir="r"/>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49">
            <a:extLst>
              <a:ext uri="{FF2B5EF4-FFF2-40B4-BE49-F238E27FC236}">
                <a16:creationId xmlns:a16="http://schemas.microsoft.com/office/drawing/2014/main" id="{0659D66B-6333-295B-0413-42F7A5312249}"/>
              </a:ext>
            </a:extLst>
          </p:cNvPr>
          <p:cNvSpPr>
            <a:spLocks noGrp="1" noChangeArrowheads="1"/>
          </p:cNvSpPr>
          <p:nvPr>
            <p:ph type="title"/>
          </p:nvPr>
        </p:nvSpPr>
        <p:spPr/>
        <p:txBody>
          <a:bodyPr/>
          <a:lstStyle/>
          <a:p>
            <a:pPr eaLnBrk="1" hangingPunct="1"/>
            <a:r>
              <a:rPr lang="en-US" altLang="en-US" sz="2800" dirty="0">
                <a:ea typeface="ヒラギノ角ゴ Pro W3" pitchFamily="-65" charset="-128"/>
              </a:rPr>
              <a:t>Example 7 Computing Profitability and Valuation Ratios</a:t>
            </a:r>
          </a:p>
        </p:txBody>
      </p:sp>
      <p:sp>
        <p:nvSpPr>
          <p:cNvPr id="83971" name="Rectangle 50">
            <a:extLst>
              <a:ext uri="{FF2B5EF4-FFF2-40B4-BE49-F238E27FC236}">
                <a16:creationId xmlns:a16="http://schemas.microsoft.com/office/drawing/2014/main" id="{24B0D1ED-A00B-02FC-144E-F233673A2AE1}"/>
              </a:ext>
            </a:extLst>
          </p:cNvPr>
          <p:cNvSpPr>
            <a:spLocks noGrp="1" noChangeArrowheads="1"/>
          </p:cNvSpPr>
          <p:nvPr>
            <p:ph idx="1"/>
          </p:nvPr>
        </p:nvSpPr>
        <p:spPr/>
        <p:txBody>
          <a:bodyPr/>
          <a:lstStyle/>
          <a:p>
            <a:pPr eaLnBrk="1" hangingPunct="1">
              <a:lnSpc>
                <a:spcPct val="90000"/>
              </a:lnSpc>
              <a:buFontTx/>
              <a:buNone/>
            </a:pPr>
            <a:r>
              <a:rPr lang="en-US" altLang="en-US">
                <a:ea typeface="ヒラギノ角ゴ Pro W3" pitchFamily="-65" charset="-128"/>
              </a:rPr>
              <a:t>Problem:</a:t>
            </a:r>
            <a:r>
              <a:rPr lang="en-US" altLang="en-US" b="1">
                <a:solidFill>
                  <a:srgbClr val="00646D"/>
                </a:solidFill>
                <a:ea typeface="ヒラギノ角ゴ Pro W3" pitchFamily="-65" charset="-128"/>
              </a:rPr>
              <a:t>  </a:t>
            </a:r>
          </a:p>
          <a:p>
            <a:pPr eaLnBrk="1" hangingPunct="1">
              <a:lnSpc>
                <a:spcPct val="90000"/>
              </a:lnSpc>
            </a:pPr>
            <a:r>
              <a:rPr lang="en-US" altLang="en-US" sz="2000">
                <a:ea typeface="ヒラギノ角ゴ Pro W3" pitchFamily="-65" charset="-128"/>
              </a:rPr>
              <a:t>Consider the following data from 2013 for Campbell Soup Co. and General Mills, Inc. ($ millions):</a:t>
            </a:r>
          </a:p>
          <a:p>
            <a:pPr eaLnBrk="1" hangingPunct="1">
              <a:lnSpc>
                <a:spcPct val="90000"/>
              </a:lnSpc>
            </a:pPr>
            <a:endParaRPr lang="en-US" altLang="en-US" sz="2000">
              <a:ea typeface="ヒラギノ角ゴ Pro W3" pitchFamily="-65" charset="-128"/>
            </a:endParaRPr>
          </a:p>
          <a:p>
            <a:pPr eaLnBrk="1" hangingPunct="1">
              <a:lnSpc>
                <a:spcPct val="90000"/>
              </a:lnSpc>
            </a:pPr>
            <a:endParaRPr lang="en-US" altLang="en-US" sz="2000">
              <a:ea typeface="ヒラギノ角ゴ Pro W3" pitchFamily="-65" charset="-128"/>
            </a:endParaRPr>
          </a:p>
          <a:p>
            <a:pPr eaLnBrk="1" hangingPunct="1">
              <a:lnSpc>
                <a:spcPct val="90000"/>
              </a:lnSpc>
            </a:pPr>
            <a:endParaRPr lang="en-US" altLang="en-US" sz="2000">
              <a:ea typeface="ヒラギノ角ゴ Pro W3" pitchFamily="-65" charset="-128"/>
            </a:endParaRPr>
          </a:p>
          <a:p>
            <a:pPr eaLnBrk="1" hangingPunct="1">
              <a:lnSpc>
                <a:spcPct val="90000"/>
              </a:lnSpc>
            </a:pPr>
            <a:endParaRPr lang="en-US" altLang="en-US" sz="2000">
              <a:ea typeface="ヒラギノ角ゴ Pro W3" pitchFamily="-65" charset="-128"/>
            </a:endParaRPr>
          </a:p>
          <a:p>
            <a:pPr eaLnBrk="1" hangingPunct="1">
              <a:lnSpc>
                <a:spcPct val="90000"/>
              </a:lnSpc>
            </a:pPr>
            <a:endParaRPr lang="en-US" altLang="en-US" sz="2000">
              <a:ea typeface="ヒラギノ角ゴ Pro W3" pitchFamily="-65" charset="-128"/>
            </a:endParaRPr>
          </a:p>
          <a:p>
            <a:pPr eaLnBrk="1" hangingPunct="1">
              <a:lnSpc>
                <a:spcPct val="90000"/>
              </a:lnSpc>
            </a:pPr>
            <a:endParaRPr lang="en-US" altLang="en-US" sz="2000">
              <a:ea typeface="ヒラギノ角ゴ Pro W3" pitchFamily="-65" charset="-128"/>
            </a:endParaRPr>
          </a:p>
          <a:p>
            <a:pPr eaLnBrk="1" hangingPunct="1">
              <a:lnSpc>
                <a:spcPct val="90000"/>
              </a:lnSpc>
            </a:pPr>
            <a:endParaRPr lang="en-US" altLang="en-US" sz="2000">
              <a:ea typeface="ヒラギノ角ゴ Pro W3" pitchFamily="-65" charset="-128"/>
            </a:endParaRPr>
          </a:p>
          <a:p>
            <a:pPr eaLnBrk="1" hangingPunct="1">
              <a:lnSpc>
                <a:spcPct val="90000"/>
              </a:lnSpc>
            </a:pPr>
            <a:endParaRPr lang="en-US" altLang="en-US" sz="2000">
              <a:ea typeface="ヒラギノ角ゴ Pro W3" pitchFamily="-65" charset="-128"/>
            </a:endParaRPr>
          </a:p>
          <a:p>
            <a:pPr eaLnBrk="1" hangingPunct="1">
              <a:lnSpc>
                <a:spcPct val="90000"/>
              </a:lnSpc>
            </a:pPr>
            <a:r>
              <a:rPr lang="en-US" altLang="en-US" sz="2000">
                <a:ea typeface="ヒラギノ角ゴ Pro W3" pitchFamily="-65" charset="-128"/>
              </a:rPr>
              <a:t>Compare Campbell’s and Heinz’s operating margin, net profit margin, P/E ratio, and the ratio of enterprise value to operating income and sales</a:t>
            </a:r>
          </a:p>
        </p:txBody>
      </p:sp>
      <p:graphicFrame>
        <p:nvGraphicFramePr>
          <p:cNvPr id="90150" name="Group 38">
            <a:extLst>
              <a:ext uri="{FF2B5EF4-FFF2-40B4-BE49-F238E27FC236}">
                <a16:creationId xmlns:a16="http://schemas.microsoft.com/office/drawing/2014/main" id="{3C888C05-BD7D-A07B-32B1-EBA495A60313}"/>
              </a:ext>
            </a:extLst>
          </p:cNvPr>
          <p:cNvGraphicFramePr>
            <a:graphicFrameLocks noGrp="1"/>
          </p:cNvGraphicFramePr>
          <p:nvPr/>
        </p:nvGraphicFramePr>
        <p:xfrm>
          <a:off x="762000" y="2514600"/>
          <a:ext cx="8153400" cy="2352675"/>
        </p:xfrm>
        <a:graphic>
          <a:graphicData uri="http://schemas.openxmlformats.org/drawingml/2006/table">
            <a:tbl>
              <a:tblPr/>
              <a:tblGrid>
                <a:gridCol w="2349500">
                  <a:extLst>
                    <a:ext uri="{9D8B030D-6E8A-4147-A177-3AD203B41FA5}">
                      <a16:colId xmlns:a16="http://schemas.microsoft.com/office/drawing/2014/main" val="20000"/>
                    </a:ext>
                  </a:extLst>
                </a:gridCol>
                <a:gridCol w="2824163">
                  <a:extLst>
                    <a:ext uri="{9D8B030D-6E8A-4147-A177-3AD203B41FA5}">
                      <a16:colId xmlns:a16="http://schemas.microsoft.com/office/drawing/2014/main" val="20001"/>
                    </a:ext>
                  </a:extLst>
                </a:gridCol>
                <a:gridCol w="2979737">
                  <a:extLst>
                    <a:ext uri="{9D8B030D-6E8A-4147-A177-3AD203B41FA5}">
                      <a16:colId xmlns:a16="http://schemas.microsoft.com/office/drawing/2014/main" val="20002"/>
                    </a:ext>
                  </a:extLst>
                </a:gridCol>
              </a:tblGrid>
              <a:tr h="508000">
                <a:tc>
                  <a:txBody>
                    <a:bodyPr/>
                    <a:lstStyle/>
                    <a:p>
                      <a:pPr marL="0" marR="0" lvl="0" indent="0" algn="l" defTabSz="914400" rtl="0" eaLnBrk="1" fontAlgn="base" latinLnBrk="0" hangingPunct="1">
                        <a:lnSpc>
                          <a:spcPts val="1100"/>
                        </a:lnSpc>
                        <a:spcBef>
                          <a:spcPct val="0"/>
                        </a:spcBef>
                        <a:spcAft>
                          <a:spcPct val="0"/>
                        </a:spcAft>
                        <a:buClrTx/>
                        <a:buSzTx/>
                        <a:buFontTx/>
                        <a:buNone/>
                        <a:tabLst/>
                      </a:pPr>
                      <a:endPar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80" marR="68580"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9000"/>
                        </a:lnSpc>
                        <a:spcBef>
                          <a:spcPct val="40000"/>
                        </a:spcBef>
                        <a:spcAft>
                          <a:spcPct val="0"/>
                        </a:spcAft>
                        <a:buClrTx/>
                        <a:buSzTx/>
                        <a:buFontTx/>
                        <a:buNone/>
                        <a:tabLst/>
                      </a:pPr>
                      <a:endPar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ctr" defTabSz="914400" rtl="0" eaLnBrk="1" fontAlgn="base" latinLnBrk="0" hangingPunct="1">
                        <a:lnSpc>
                          <a:spcPct val="99000"/>
                        </a:lnSpc>
                        <a:spcBef>
                          <a:spcPct val="40000"/>
                        </a:spcBef>
                        <a:spcAft>
                          <a:spcPct val="0"/>
                        </a:spcAft>
                        <a:buClrTx/>
                        <a:buSzTx/>
                        <a:buFontTx/>
                        <a:buNone/>
                        <a:tabLst/>
                      </a:pPr>
                      <a:r>
                        <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Campbell’s Soup Co. (CPB)</a:t>
                      </a:r>
                    </a:p>
                  </a:txBody>
                  <a:tcPr marL="68580" marR="68580"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9000"/>
                        </a:lnSpc>
                        <a:spcBef>
                          <a:spcPct val="40000"/>
                        </a:spcBef>
                        <a:spcAft>
                          <a:spcPct val="0"/>
                        </a:spcAft>
                        <a:buClrTx/>
                        <a:buSzTx/>
                        <a:buFontTx/>
                        <a:buNone/>
                        <a:tabLst/>
                      </a:pPr>
                      <a:endPar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ctr" defTabSz="914400" rtl="0" eaLnBrk="1" fontAlgn="base" latinLnBrk="0" hangingPunct="1">
                        <a:lnSpc>
                          <a:spcPct val="99000"/>
                        </a:lnSpc>
                        <a:spcBef>
                          <a:spcPct val="40000"/>
                        </a:spcBef>
                        <a:spcAft>
                          <a:spcPct val="0"/>
                        </a:spcAft>
                        <a:buClrTx/>
                        <a:buSzTx/>
                        <a:buFontTx/>
                        <a:buNone/>
                        <a:tabLst/>
                      </a:pPr>
                      <a:r>
                        <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General Mills, Inc. (GIS)</a:t>
                      </a:r>
                    </a:p>
                  </a:txBody>
                  <a:tcPr marL="68580" marR="68580"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4800">
                <a:tc>
                  <a:txBody>
                    <a:bodyPr/>
                    <a:lstStyle/>
                    <a:p>
                      <a:pPr marL="0" marR="0" lvl="0" indent="0" algn="just" defTabSz="914400" rtl="0" eaLnBrk="1" fontAlgn="base" latinLnBrk="0" hangingPunct="1">
                        <a:lnSpc>
                          <a:spcPct val="90000"/>
                        </a:lnSpc>
                        <a:spcBef>
                          <a:spcPct val="40000"/>
                        </a:spcBef>
                        <a:spcAft>
                          <a:spcPct val="0"/>
                        </a:spcAft>
                        <a:buClrTx/>
                        <a:buSzTx/>
                        <a:buFontTx/>
                        <a:buNone/>
                        <a:tabLst/>
                      </a:pPr>
                      <a:r>
                        <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Sales</a:t>
                      </a:r>
                    </a:p>
                  </a:txBody>
                  <a:tcPr marL="68580" marR="68580"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40000"/>
                        </a:spcBef>
                        <a:spcAft>
                          <a:spcPct val="0"/>
                        </a:spcAft>
                        <a:buClrTx/>
                        <a:buSzTx/>
                        <a:buFontTx/>
                        <a:buNone/>
                        <a:tabLst>
                          <a:tab pos="719138" algn="dec"/>
                        </a:tabLst>
                      </a:pPr>
                      <a:r>
                        <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8,052.0</a:t>
                      </a:r>
                    </a:p>
                  </a:txBody>
                  <a:tcPr marL="68580" marR="68580"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40000"/>
                        </a:spcBef>
                        <a:spcAft>
                          <a:spcPct val="0"/>
                        </a:spcAft>
                        <a:buClrTx/>
                        <a:buSzTx/>
                        <a:buFontTx/>
                        <a:buNone/>
                        <a:tabLst/>
                      </a:pPr>
                      <a:r>
                        <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17,774.1</a:t>
                      </a:r>
                    </a:p>
                  </a:txBody>
                  <a:tcPr marL="68580" marR="68580"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304800">
                <a:tc>
                  <a:txBody>
                    <a:bodyPr/>
                    <a:lstStyle/>
                    <a:p>
                      <a:pPr marL="0" marR="0" lvl="0" indent="0" algn="just" defTabSz="914400" rtl="0" eaLnBrk="1" fontAlgn="base" latinLnBrk="0" hangingPunct="1">
                        <a:lnSpc>
                          <a:spcPct val="90000"/>
                        </a:lnSpc>
                        <a:spcBef>
                          <a:spcPct val="40000"/>
                        </a:spcBef>
                        <a:spcAft>
                          <a:spcPct val="0"/>
                        </a:spcAft>
                        <a:buClrTx/>
                        <a:buSzTx/>
                        <a:buFontTx/>
                        <a:buNone/>
                        <a:tabLst/>
                      </a:pPr>
                      <a:r>
                        <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Operating Income</a:t>
                      </a:r>
                    </a:p>
                  </a:txBody>
                  <a:tcPr marL="68580" marR="68580" marT="0"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40000"/>
                        </a:spcBef>
                        <a:spcAft>
                          <a:spcPct val="0"/>
                        </a:spcAft>
                        <a:buClrTx/>
                        <a:buSzTx/>
                        <a:buFontTx/>
                        <a:buNone/>
                        <a:tabLst>
                          <a:tab pos="719138" algn="dec"/>
                        </a:tabLst>
                      </a:pPr>
                      <a:r>
                        <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1,080.0</a:t>
                      </a:r>
                    </a:p>
                  </a:txBody>
                  <a:tcPr marL="68580" marR="68580" marT="0"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40000"/>
                        </a:spcBef>
                        <a:spcAft>
                          <a:spcPct val="0"/>
                        </a:spcAft>
                        <a:buClrTx/>
                        <a:buSzTx/>
                        <a:buFontTx/>
                        <a:buNone/>
                        <a:tabLst/>
                      </a:pPr>
                      <a:r>
                        <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2,851.8</a:t>
                      </a:r>
                    </a:p>
                  </a:txBody>
                  <a:tcPr marL="68580" marR="68580" marT="0"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2"/>
                  </a:ext>
                </a:extLst>
              </a:tr>
              <a:tr h="320675">
                <a:tc>
                  <a:txBody>
                    <a:bodyPr/>
                    <a:lstStyle/>
                    <a:p>
                      <a:pPr marL="0" marR="0" lvl="0" indent="0" algn="just" defTabSz="914400" rtl="0" eaLnBrk="1" fontAlgn="base" latinLnBrk="0" hangingPunct="1">
                        <a:lnSpc>
                          <a:spcPct val="90000"/>
                        </a:lnSpc>
                        <a:spcBef>
                          <a:spcPct val="40000"/>
                        </a:spcBef>
                        <a:spcAft>
                          <a:spcPct val="0"/>
                        </a:spcAft>
                        <a:buClrTx/>
                        <a:buSzTx/>
                        <a:buFontTx/>
                        <a:buNone/>
                        <a:tabLst/>
                      </a:pPr>
                      <a:r>
                        <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Net Income</a:t>
                      </a:r>
                    </a:p>
                  </a:txBody>
                  <a:tcPr marL="68580" marR="68580" marT="0"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40000"/>
                        </a:spcBef>
                        <a:spcAft>
                          <a:spcPct val="0"/>
                        </a:spcAft>
                        <a:buClrTx/>
                        <a:buSzTx/>
                        <a:buFontTx/>
                        <a:buNone/>
                        <a:tabLst>
                          <a:tab pos="719138" algn="dec"/>
                        </a:tabLst>
                      </a:pPr>
                      <a:r>
                        <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458.0</a:t>
                      </a:r>
                    </a:p>
                  </a:txBody>
                  <a:tcPr marL="68580" marR="68580" marT="0"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40000"/>
                        </a:spcBef>
                        <a:spcAft>
                          <a:spcPct val="0"/>
                        </a:spcAft>
                        <a:buClrTx/>
                        <a:buSzTx/>
                        <a:buFontTx/>
                        <a:buNone/>
                        <a:tabLst/>
                      </a:pPr>
                      <a:r>
                        <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1,855.2</a:t>
                      </a:r>
                    </a:p>
                  </a:txBody>
                  <a:tcPr marL="68580" marR="68580" marT="0"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3"/>
                  </a:ext>
                </a:extLst>
              </a:tr>
              <a:tr h="304800">
                <a:tc>
                  <a:txBody>
                    <a:bodyPr/>
                    <a:lstStyle/>
                    <a:p>
                      <a:pPr marL="0" marR="0" lvl="0" indent="0" algn="l" defTabSz="914400" rtl="0" eaLnBrk="1" fontAlgn="base" latinLnBrk="0" hangingPunct="1">
                        <a:lnSpc>
                          <a:spcPct val="90000"/>
                        </a:lnSpc>
                        <a:spcBef>
                          <a:spcPct val="40000"/>
                        </a:spcBef>
                        <a:spcAft>
                          <a:spcPct val="0"/>
                        </a:spcAft>
                        <a:buClrTx/>
                        <a:buSzTx/>
                        <a:buFontTx/>
                        <a:buNone/>
                        <a:tabLst/>
                      </a:pPr>
                      <a:r>
                        <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Market Capitalization</a:t>
                      </a:r>
                    </a:p>
                  </a:txBody>
                  <a:tcPr marL="68580" marR="68580" marT="0"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40000"/>
                        </a:spcBef>
                        <a:spcAft>
                          <a:spcPct val="0"/>
                        </a:spcAft>
                        <a:buClrTx/>
                        <a:buSzTx/>
                        <a:buFontTx/>
                        <a:buNone/>
                        <a:tabLst>
                          <a:tab pos="719138" algn="dec"/>
                        </a:tabLst>
                      </a:pPr>
                      <a:r>
                        <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13.371.0</a:t>
                      </a:r>
                    </a:p>
                  </a:txBody>
                  <a:tcPr marL="68580" marR="68580" marT="0"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40000"/>
                        </a:spcBef>
                        <a:spcAft>
                          <a:spcPct val="0"/>
                        </a:spcAft>
                        <a:buClrTx/>
                        <a:buSzTx/>
                        <a:buFontTx/>
                        <a:buNone/>
                        <a:tabLst/>
                      </a:pPr>
                      <a:r>
                        <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31,660.0</a:t>
                      </a:r>
                    </a:p>
                  </a:txBody>
                  <a:tcPr marL="68580" marR="68580" marT="0"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4"/>
                  </a:ext>
                </a:extLst>
              </a:tr>
              <a:tr h="304800">
                <a:tc>
                  <a:txBody>
                    <a:bodyPr/>
                    <a:lstStyle/>
                    <a:p>
                      <a:pPr marL="0" marR="0" lvl="0" indent="0" algn="just" defTabSz="914400" rtl="0" eaLnBrk="1" fontAlgn="base" latinLnBrk="0" hangingPunct="1">
                        <a:lnSpc>
                          <a:spcPct val="90000"/>
                        </a:lnSpc>
                        <a:spcBef>
                          <a:spcPct val="40000"/>
                        </a:spcBef>
                        <a:spcAft>
                          <a:spcPct val="0"/>
                        </a:spcAft>
                        <a:buClrTx/>
                        <a:buSzTx/>
                        <a:buFontTx/>
                        <a:buNone/>
                        <a:tabLst/>
                      </a:pPr>
                      <a:r>
                        <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Cash</a:t>
                      </a:r>
                    </a:p>
                  </a:txBody>
                  <a:tcPr marL="68580" marR="68580" marT="0"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40000"/>
                        </a:spcBef>
                        <a:spcAft>
                          <a:spcPct val="0"/>
                        </a:spcAft>
                        <a:buClrTx/>
                        <a:buSzTx/>
                        <a:buFontTx/>
                        <a:buNone/>
                        <a:tabLst>
                          <a:tab pos="719138" algn="dec"/>
                        </a:tabLst>
                      </a:pPr>
                      <a:r>
                        <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333.0</a:t>
                      </a:r>
                    </a:p>
                  </a:txBody>
                  <a:tcPr marL="68580" marR="68580" marT="0"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40000"/>
                        </a:spcBef>
                        <a:spcAft>
                          <a:spcPct val="0"/>
                        </a:spcAft>
                        <a:buClrTx/>
                        <a:buSzTx/>
                        <a:buFontTx/>
                        <a:buNone/>
                        <a:tabLst/>
                      </a:pPr>
                      <a:r>
                        <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741.4</a:t>
                      </a:r>
                    </a:p>
                  </a:txBody>
                  <a:tcPr marL="68580" marR="68580" marT="0"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5"/>
                  </a:ext>
                </a:extLst>
              </a:tr>
              <a:tr h="304800">
                <a:tc>
                  <a:txBody>
                    <a:bodyPr/>
                    <a:lstStyle/>
                    <a:p>
                      <a:pPr marL="0" marR="0" lvl="0" indent="0" algn="just" defTabSz="914400" rtl="0" eaLnBrk="1" fontAlgn="base" latinLnBrk="0" hangingPunct="1">
                        <a:lnSpc>
                          <a:spcPct val="90000"/>
                        </a:lnSpc>
                        <a:spcBef>
                          <a:spcPct val="40000"/>
                        </a:spcBef>
                        <a:spcAft>
                          <a:spcPct val="0"/>
                        </a:spcAft>
                        <a:buClrTx/>
                        <a:buSzTx/>
                        <a:buFontTx/>
                        <a:buNone/>
                        <a:tabLst/>
                      </a:pPr>
                      <a:r>
                        <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Debt</a:t>
                      </a:r>
                    </a:p>
                  </a:txBody>
                  <a:tcPr marL="68580" marR="68580" marT="0"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40000"/>
                        </a:spcBef>
                        <a:spcAft>
                          <a:spcPct val="0"/>
                        </a:spcAft>
                        <a:buClrTx/>
                        <a:buSzTx/>
                        <a:buFontTx/>
                        <a:buNone/>
                        <a:tabLst>
                          <a:tab pos="719138" algn="dec"/>
                        </a:tabLst>
                      </a:pPr>
                      <a:r>
                        <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7,106.0</a:t>
                      </a:r>
                    </a:p>
                  </a:txBody>
                  <a:tcPr marL="68580" marR="68580" marT="0"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40000"/>
                        </a:spcBef>
                        <a:spcAft>
                          <a:spcPct val="0"/>
                        </a:spcAft>
                        <a:buClrTx/>
                        <a:buSzTx/>
                        <a:buFontTx/>
                        <a:buNone/>
                        <a:tabLst/>
                      </a:pPr>
                      <a:r>
                        <a:rPr kumimoji="0" lang="en-US" sz="1400" b="1"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15,018.3</a:t>
                      </a:r>
                    </a:p>
                  </a:txBody>
                  <a:tcPr marL="68580" marR="68580" marT="0"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6"/>
                  </a:ext>
                </a:extLst>
              </a:tr>
            </a:tbl>
          </a:graphicData>
        </a:graphic>
      </p:graphicFrame>
    </p:spTree>
  </p:cSld>
  <p:clrMapOvr>
    <a:masterClrMapping/>
  </p:clrMapOvr>
  <p:transition spd="med">
    <p:wipe dir="r"/>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13">
            <a:extLst>
              <a:ext uri="{FF2B5EF4-FFF2-40B4-BE49-F238E27FC236}">
                <a16:creationId xmlns:a16="http://schemas.microsoft.com/office/drawing/2014/main" id="{ED2D4BA3-6F1D-D8A0-17E9-5D3511853607}"/>
              </a:ext>
            </a:extLst>
          </p:cNvPr>
          <p:cNvSpPr>
            <a:spLocks noGrp="1" noChangeArrowheads="1"/>
          </p:cNvSpPr>
          <p:nvPr>
            <p:ph type="title"/>
          </p:nvPr>
        </p:nvSpPr>
        <p:spPr/>
        <p:txBody>
          <a:bodyPr/>
          <a:lstStyle/>
          <a:p>
            <a:pPr eaLnBrk="1" hangingPunct="1"/>
            <a:r>
              <a:rPr lang="en-US" altLang="en-US" sz="2800" dirty="0">
                <a:ea typeface="ヒラギノ角ゴ Pro W3" pitchFamily="-65" charset="-128"/>
              </a:rPr>
              <a:t>Example 7 Computing Profitability and Valuation Ratios (cont’d)</a:t>
            </a:r>
          </a:p>
        </p:txBody>
      </p:sp>
      <p:sp>
        <p:nvSpPr>
          <p:cNvPr id="84995" name="Rectangle 14">
            <a:extLst>
              <a:ext uri="{FF2B5EF4-FFF2-40B4-BE49-F238E27FC236}">
                <a16:creationId xmlns:a16="http://schemas.microsoft.com/office/drawing/2014/main" id="{E4E46167-72DB-09A8-241C-8A7E77656CED}"/>
              </a:ext>
            </a:extLst>
          </p:cNvPr>
          <p:cNvSpPr>
            <a:spLocks noGrp="1" noChangeArrowheads="1"/>
          </p:cNvSpPr>
          <p:nvPr>
            <p:ph idx="1"/>
          </p:nvPr>
        </p:nvSpPr>
        <p:spPr/>
        <p:txBody>
          <a:bodyPr/>
          <a:lstStyle/>
          <a:p>
            <a:pPr eaLnBrk="1" hangingPunct="1">
              <a:lnSpc>
                <a:spcPct val="90000"/>
              </a:lnSpc>
              <a:spcBef>
                <a:spcPct val="40000"/>
              </a:spcBef>
              <a:buFontTx/>
              <a:buNone/>
            </a:pPr>
            <a:r>
              <a:rPr lang="en-US" altLang="en-US">
                <a:ea typeface="ヒラギノ角ゴ Pro W3" pitchFamily="-65" charset="-128"/>
              </a:rPr>
              <a:t>Solution</a:t>
            </a:r>
          </a:p>
          <a:p>
            <a:pPr eaLnBrk="1" hangingPunct="1">
              <a:lnSpc>
                <a:spcPct val="90000"/>
              </a:lnSpc>
              <a:spcBef>
                <a:spcPct val="40000"/>
              </a:spcBef>
              <a:buFontTx/>
              <a:buNone/>
            </a:pPr>
            <a:r>
              <a:rPr lang="en-US" altLang="en-US">
                <a:ea typeface="ヒラギノ角ゴ Pro W3" pitchFamily="-65" charset="-128"/>
              </a:rPr>
              <a:t>Plan:</a:t>
            </a:r>
          </a:p>
          <a:p>
            <a:pPr eaLnBrk="1" hangingPunct="1">
              <a:lnSpc>
                <a:spcPct val="90000"/>
              </a:lnSpc>
              <a:spcBef>
                <a:spcPct val="40000"/>
              </a:spcBef>
            </a:pPr>
            <a:r>
              <a:rPr lang="en-US" altLang="en-US" sz="2000">
                <a:ea typeface="ヒラギノ角ゴ Pro W3" pitchFamily="-65" charset="-128"/>
              </a:rPr>
              <a:t>The table contains all of the raw data, but we need to compute the ratios using the inputs in the table.</a:t>
            </a:r>
          </a:p>
          <a:p>
            <a:pPr lvl="1" eaLnBrk="1" hangingPunct="1">
              <a:lnSpc>
                <a:spcPct val="90000"/>
              </a:lnSpc>
              <a:spcBef>
                <a:spcPct val="40000"/>
              </a:spcBef>
            </a:pPr>
            <a:r>
              <a:rPr lang="en-US" altLang="en-US" sz="2000" i="1">
                <a:ea typeface="ヒラギノ角ゴ Pro W3" pitchFamily="-65" charset="-128"/>
              </a:rPr>
              <a:t>Operating Margin = Operating Income / Sales</a:t>
            </a:r>
          </a:p>
          <a:p>
            <a:pPr lvl="1" eaLnBrk="1" hangingPunct="1">
              <a:lnSpc>
                <a:spcPct val="90000"/>
              </a:lnSpc>
              <a:spcBef>
                <a:spcPct val="40000"/>
              </a:spcBef>
            </a:pPr>
            <a:r>
              <a:rPr lang="en-US" altLang="en-US" sz="2000" i="1">
                <a:ea typeface="ヒラギノ角ゴ Pro W3" pitchFamily="-65" charset="-128"/>
              </a:rPr>
              <a:t>Net Profit Margin = Net Income / Sales</a:t>
            </a:r>
          </a:p>
          <a:p>
            <a:pPr lvl="1" eaLnBrk="1" hangingPunct="1">
              <a:lnSpc>
                <a:spcPct val="90000"/>
              </a:lnSpc>
              <a:spcBef>
                <a:spcPct val="40000"/>
              </a:spcBef>
            </a:pPr>
            <a:r>
              <a:rPr lang="en-US" altLang="en-US" sz="2000" i="1">
                <a:ea typeface="ヒラギノ角ゴ Pro W3" pitchFamily="-65" charset="-128"/>
              </a:rPr>
              <a:t>P/E ratio = Price / Earnings</a:t>
            </a:r>
          </a:p>
          <a:p>
            <a:pPr lvl="1" eaLnBrk="1" hangingPunct="1">
              <a:lnSpc>
                <a:spcPct val="90000"/>
              </a:lnSpc>
              <a:spcBef>
                <a:spcPct val="40000"/>
              </a:spcBef>
            </a:pPr>
            <a:r>
              <a:rPr lang="en-US" altLang="en-US" sz="2000" i="1">
                <a:ea typeface="ヒラギノ角ゴ Pro W3" pitchFamily="-65" charset="-128"/>
              </a:rPr>
              <a:t>Enterprise value to operating income = Enterprise Value / Operating Income</a:t>
            </a:r>
          </a:p>
          <a:p>
            <a:pPr lvl="1" eaLnBrk="1" hangingPunct="1">
              <a:lnSpc>
                <a:spcPct val="90000"/>
              </a:lnSpc>
              <a:spcBef>
                <a:spcPct val="40000"/>
              </a:spcBef>
            </a:pPr>
            <a:r>
              <a:rPr lang="en-US" altLang="en-US" sz="2000" i="1">
                <a:ea typeface="ヒラギノ角ゴ Pro W3" pitchFamily="-65" charset="-128"/>
              </a:rPr>
              <a:t>Enterprise value to sales = Enterprise Value / Sales</a:t>
            </a:r>
          </a:p>
        </p:txBody>
      </p:sp>
    </p:spTree>
  </p:cSld>
  <p:clrMapOvr>
    <a:masterClrMapping/>
  </p:clrMapOvr>
  <p:transition spd="med">
    <p:wipe dir="r"/>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a:extLst>
              <a:ext uri="{FF2B5EF4-FFF2-40B4-BE49-F238E27FC236}">
                <a16:creationId xmlns:a16="http://schemas.microsoft.com/office/drawing/2014/main" id="{59A8E88A-E7A4-E5C8-C5DC-C92F114F183B}"/>
              </a:ext>
            </a:extLst>
          </p:cNvPr>
          <p:cNvSpPr>
            <a:spLocks noGrp="1"/>
          </p:cNvSpPr>
          <p:nvPr>
            <p:ph type="title"/>
          </p:nvPr>
        </p:nvSpPr>
        <p:spPr/>
        <p:txBody>
          <a:bodyPr/>
          <a:lstStyle/>
          <a:p>
            <a:pPr eaLnBrk="1" hangingPunct="1"/>
            <a:r>
              <a:rPr lang="en-US" altLang="en-US" sz="2800" dirty="0">
                <a:ea typeface="ヒラギノ角ゴ Pro W3" pitchFamily="-65" charset="-128"/>
              </a:rPr>
              <a:t>Example 8:  Computing Profitability and Valuation Ratios (cont’d)</a:t>
            </a:r>
          </a:p>
        </p:txBody>
      </p:sp>
      <p:graphicFrame>
        <p:nvGraphicFramePr>
          <p:cNvPr id="92218" name="Group 58">
            <a:extLst>
              <a:ext uri="{FF2B5EF4-FFF2-40B4-BE49-F238E27FC236}">
                <a16:creationId xmlns:a16="http://schemas.microsoft.com/office/drawing/2014/main" id="{1DDA2CFB-48E1-ED14-89E5-A4C9920F4EB8}"/>
              </a:ext>
            </a:extLst>
          </p:cNvPr>
          <p:cNvGraphicFramePr>
            <a:graphicFrameLocks noGrp="1"/>
          </p:cNvGraphicFramePr>
          <p:nvPr>
            <p:ph idx="1"/>
          </p:nvPr>
        </p:nvGraphicFramePr>
        <p:xfrm>
          <a:off x="381000" y="2133600"/>
          <a:ext cx="8382000" cy="3662364"/>
        </p:xfrm>
        <a:graphic>
          <a:graphicData uri="http://schemas.openxmlformats.org/drawingml/2006/table">
            <a:tbl>
              <a:tblPr/>
              <a:tblGrid>
                <a:gridCol w="2319338">
                  <a:extLst>
                    <a:ext uri="{9D8B030D-6E8A-4147-A177-3AD203B41FA5}">
                      <a16:colId xmlns:a16="http://schemas.microsoft.com/office/drawing/2014/main" val="20000"/>
                    </a:ext>
                  </a:extLst>
                </a:gridCol>
                <a:gridCol w="2919412">
                  <a:extLst>
                    <a:ext uri="{9D8B030D-6E8A-4147-A177-3AD203B41FA5}">
                      <a16:colId xmlns:a16="http://schemas.microsoft.com/office/drawing/2014/main" val="20001"/>
                    </a:ext>
                  </a:extLst>
                </a:gridCol>
                <a:gridCol w="3143250">
                  <a:extLst>
                    <a:ext uri="{9D8B030D-6E8A-4147-A177-3AD203B41FA5}">
                      <a16:colId xmlns:a16="http://schemas.microsoft.com/office/drawing/2014/main" val="20002"/>
                    </a:ext>
                  </a:extLst>
                </a:gridCol>
              </a:tblGrid>
              <a:tr h="4905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rgbClr val="262673"/>
                          </a:solidFill>
                          <a:effectLst/>
                          <a:latin typeface="Verdana" pitchFamily="-65" charset="0"/>
                          <a:ea typeface="ＭＳ Ｐゴシック" pitchFamily="-65" charset="-128"/>
                        </a:rPr>
                        <a:t>Ratio</a:t>
                      </a:r>
                    </a:p>
                  </a:txBody>
                  <a:tcPr marL="89807" marR="898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rgbClr val="262673"/>
                          </a:solidFill>
                          <a:effectLst/>
                          <a:latin typeface="Verdana" pitchFamily="-65" charset="0"/>
                          <a:ea typeface="ＭＳ Ｐゴシック" pitchFamily="-65" charset="-128"/>
                        </a:rPr>
                        <a:t>Campbell’s</a:t>
                      </a:r>
                    </a:p>
                  </a:txBody>
                  <a:tcPr marL="89807" marR="898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rgbClr val="262673"/>
                          </a:solidFill>
                          <a:effectLst/>
                          <a:latin typeface="Verdana" pitchFamily="-65" charset="0"/>
                          <a:ea typeface="ＭＳ Ｐゴシック" pitchFamily="-65" charset="-128"/>
                        </a:rPr>
                        <a:t>General Mills</a:t>
                      </a:r>
                    </a:p>
                  </a:txBody>
                  <a:tcPr marL="89807" marR="898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4714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Verdana" pitchFamily="-65" charset="0"/>
                          <a:ea typeface="ＭＳ Ｐゴシック" pitchFamily="-65" charset="-128"/>
                        </a:rPr>
                        <a:t>Operating Margin</a:t>
                      </a:r>
                    </a:p>
                  </a:txBody>
                  <a:tcPr marL="89807" marR="898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Verdana" pitchFamily="-65" charset="0"/>
                          <a:ea typeface="ＭＳ Ｐゴシック" pitchFamily="-65" charset="-128"/>
                        </a:rPr>
                        <a:t>1,080/8,052=13.4%</a:t>
                      </a:r>
                    </a:p>
                  </a:txBody>
                  <a:tcPr marL="89807" marR="898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Verdana" pitchFamily="-65" charset="0"/>
                          <a:ea typeface="ＭＳ Ｐゴシック" pitchFamily="-65" charset="-128"/>
                        </a:rPr>
                        <a:t>2,851.8/17,774.1 = 16.0%</a:t>
                      </a:r>
                    </a:p>
                  </a:txBody>
                  <a:tcPr marL="89807" marR="898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4349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Verdana" pitchFamily="-65" charset="0"/>
                          <a:ea typeface="ＭＳ Ｐゴシック" pitchFamily="-65" charset="-128"/>
                        </a:rPr>
                        <a:t>Net Profit Margin</a:t>
                      </a:r>
                    </a:p>
                  </a:txBody>
                  <a:tcPr marL="89807" marR="898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Verdana" pitchFamily="-65" charset="0"/>
                          <a:ea typeface="ＭＳ Ｐゴシック" pitchFamily="-65" charset="-128"/>
                        </a:rPr>
                        <a:t>458/8,052=5.7%</a:t>
                      </a:r>
                    </a:p>
                  </a:txBody>
                  <a:tcPr marL="89807" marR="898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Verdana" pitchFamily="-65" charset="0"/>
                          <a:ea typeface="ＭＳ Ｐゴシック" pitchFamily="-65" charset="-128"/>
                        </a:rPr>
                        <a:t>1,855.2/17,774.1 = 10.4%</a:t>
                      </a:r>
                    </a:p>
                  </a:txBody>
                  <a:tcPr marL="89807" marR="898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2"/>
                  </a:ext>
                </a:extLst>
              </a:tr>
              <a:tr h="4714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Verdana" pitchFamily="-65" charset="0"/>
                          <a:ea typeface="ＭＳ Ｐゴシック" pitchFamily="-65" charset="-128"/>
                        </a:rPr>
                        <a:t>P/E Ratio</a:t>
                      </a:r>
                    </a:p>
                  </a:txBody>
                  <a:tcPr marL="89807" marR="898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Verdana" pitchFamily="-65" charset="0"/>
                          <a:ea typeface="ＭＳ Ｐゴシック" pitchFamily="-65" charset="-128"/>
                        </a:rPr>
                        <a:t>13,371/458 = 29.19</a:t>
                      </a:r>
                    </a:p>
                  </a:txBody>
                  <a:tcPr marL="89807" marR="898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Verdana" pitchFamily="-65" charset="0"/>
                          <a:ea typeface="ＭＳ Ｐゴシック" pitchFamily="-65" charset="-128"/>
                        </a:rPr>
                        <a:t>31,660.0/1,855.2 = 17.07</a:t>
                      </a:r>
                    </a:p>
                  </a:txBody>
                  <a:tcPr marL="89807" marR="898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r h="558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Verdana" pitchFamily="-65" charset="0"/>
                          <a:ea typeface="ＭＳ Ｐゴシック" pitchFamily="-65" charset="-128"/>
                        </a:rPr>
                        <a:t>Enterprise Value</a:t>
                      </a:r>
                    </a:p>
                  </a:txBody>
                  <a:tcPr marL="89807" marR="898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Verdana" pitchFamily="-65" charset="0"/>
                          <a:ea typeface="ＭＳ Ｐゴシック" pitchFamily="-65" charset="-128"/>
                        </a:rPr>
                        <a:t>13,371.0+7,106.0-333.0 = 20,144.0</a:t>
                      </a:r>
                    </a:p>
                  </a:txBody>
                  <a:tcPr marL="89807" marR="898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Verdana" pitchFamily="-65" charset="0"/>
                          <a:ea typeface="ＭＳ Ｐゴシック" pitchFamily="-65" charset="-128"/>
                        </a:rPr>
                        <a:t>31,660.0+15,018.3 – 741.4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Verdana" pitchFamily="-65" charset="0"/>
                          <a:ea typeface="ＭＳ Ｐゴシック" pitchFamily="-65" charset="-128"/>
                        </a:rPr>
                        <a:t>45,946.9</a:t>
                      </a:r>
                    </a:p>
                  </a:txBody>
                  <a:tcPr marL="89807" marR="898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4"/>
                  </a:ext>
                </a:extLst>
              </a:tr>
              <a:tr h="6572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Verdana" pitchFamily="-65" charset="0"/>
                          <a:ea typeface="ＭＳ Ｐゴシック" pitchFamily="-65" charset="-128"/>
                        </a:rPr>
                        <a:t>Enterprise Value to Operating Income</a:t>
                      </a:r>
                    </a:p>
                  </a:txBody>
                  <a:tcPr marL="89807" marR="898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Verdana" pitchFamily="-65" charset="0"/>
                          <a:ea typeface="ＭＳ Ｐゴシック" pitchFamily="-65" charset="-128"/>
                        </a:rPr>
                        <a:t>20,144.0/1,080.0 = 18.65</a:t>
                      </a:r>
                    </a:p>
                  </a:txBody>
                  <a:tcPr marL="89807" marR="898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Verdana" pitchFamily="-65" charset="0"/>
                          <a:ea typeface="ＭＳ Ｐゴシック" pitchFamily="-65" charset="-128"/>
                        </a:rPr>
                        <a:t>45,936.9/2,851.0 = 16.11</a:t>
                      </a:r>
                    </a:p>
                  </a:txBody>
                  <a:tcPr marL="89807" marR="898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5"/>
                  </a:ext>
                </a:extLst>
              </a:tr>
              <a:tr h="5778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Verdana" pitchFamily="-65" charset="0"/>
                          <a:ea typeface="ＭＳ Ｐゴシック" pitchFamily="-65" charset="-128"/>
                        </a:rPr>
                        <a:t>Enterprise Value to Sales</a:t>
                      </a:r>
                    </a:p>
                  </a:txBody>
                  <a:tcPr marL="89807" marR="898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Verdana" pitchFamily="-65" charset="0"/>
                          <a:ea typeface="ＭＳ Ｐゴシック" pitchFamily="-65" charset="-128"/>
                        </a:rPr>
                        <a:t>20,144.0/8,052.0 = 2.50</a:t>
                      </a:r>
                    </a:p>
                  </a:txBody>
                  <a:tcPr marL="89807" marR="898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Verdana" pitchFamily="-65" charset="0"/>
                          <a:ea typeface="ＭＳ Ｐゴシック" pitchFamily="-65" charset="-128"/>
                        </a:rPr>
                        <a:t>45,936.9/17,774.1 = 2.58</a:t>
                      </a:r>
                    </a:p>
                  </a:txBody>
                  <a:tcPr marL="89807" marR="8980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6"/>
                  </a:ext>
                </a:extLst>
              </a:tr>
            </a:tbl>
          </a:graphicData>
        </a:graphic>
      </p:graphicFrame>
      <p:sp>
        <p:nvSpPr>
          <p:cNvPr id="86053" name="TextBox 6">
            <a:extLst>
              <a:ext uri="{FF2B5EF4-FFF2-40B4-BE49-F238E27FC236}">
                <a16:creationId xmlns:a16="http://schemas.microsoft.com/office/drawing/2014/main" id="{81FD0319-DE60-FFBE-1E89-6E120D300D86}"/>
              </a:ext>
            </a:extLst>
          </p:cNvPr>
          <p:cNvSpPr txBox="1">
            <a:spLocks noChangeArrowheads="1"/>
          </p:cNvSpPr>
          <p:nvPr/>
        </p:nvSpPr>
        <p:spPr bwMode="auto">
          <a:xfrm>
            <a:off x="304800" y="1143000"/>
            <a:ext cx="4495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anose="020B0604030504040204" pitchFamily="34" charset="0"/>
                <a:ea typeface="MS PGothic" panose="020B0600070205080204" pitchFamily="34" charset="-128"/>
              </a:defRPr>
            </a:lvl1pPr>
            <a:lvl2pPr marL="742950" indent="-285750">
              <a:defRPr sz="2400">
                <a:solidFill>
                  <a:schemeClr val="tx1"/>
                </a:solidFill>
                <a:latin typeface="Verdana" panose="020B0604030504040204" pitchFamily="34" charset="0"/>
                <a:ea typeface="MS PGothic" panose="020B0600070205080204" pitchFamily="34" charset="-128"/>
              </a:defRPr>
            </a:lvl2pPr>
            <a:lvl3pPr marL="1143000" indent="-228600">
              <a:defRPr sz="2400">
                <a:solidFill>
                  <a:schemeClr val="tx1"/>
                </a:solidFill>
                <a:latin typeface="Verdana" panose="020B0604030504040204" pitchFamily="34" charset="0"/>
                <a:ea typeface="MS PGothic" panose="020B0600070205080204" pitchFamily="34" charset="-128"/>
              </a:defRPr>
            </a:lvl3pPr>
            <a:lvl4pPr marL="1600200" indent="-228600">
              <a:defRPr sz="2400">
                <a:solidFill>
                  <a:schemeClr val="tx1"/>
                </a:solidFill>
                <a:latin typeface="Verdana" panose="020B0604030504040204" pitchFamily="34" charset="0"/>
                <a:ea typeface="MS PGothic" panose="020B0600070205080204" pitchFamily="34" charset="-128"/>
              </a:defRPr>
            </a:lvl4pPr>
            <a:lvl5pPr marL="2057400" indent="-228600">
              <a:defRPr sz="2400">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pPr eaLnBrk="1" hangingPunct="1"/>
            <a:r>
              <a:rPr lang="en-US" altLang="en-US" sz="3200"/>
              <a:t>Execute</a:t>
            </a:r>
            <a:r>
              <a:rPr lang="en-US" altLang="en-US"/>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5">
            <a:extLst>
              <a:ext uri="{FF2B5EF4-FFF2-40B4-BE49-F238E27FC236}">
                <a16:creationId xmlns:a16="http://schemas.microsoft.com/office/drawing/2014/main" id="{2E8B5D9B-E678-D9A0-4866-FAEF0A63E54F}"/>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ea typeface="ヒラギノ角ゴ Pro W3" pitchFamily="-65" charset="-128"/>
              </a:rPr>
              <a:t>Firms’ Disclosure of Financial Information</a:t>
            </a:r>
          </a:p>
        </p:txBody>
      </p:sp>
      <p:sp>
        <p:nvSpPr>
          <p:cNvPr id="26627" name="Rectangle 16">
            <a:extLst>
              <a:ext uri="{FF2B5EF4-FFF2-40B4-BE49-F238E27FC236}">
                <a16:creationId xmlns:a16="http://schemas.microsoft.com/office/drawing/2014/main" id="{3F399753-E018-79C6-E3E2-A5DE0388420C}"/>
              </a:ext>
            </a:extLst>
          </p:cNvPr>
          <p:cNvSpPr>
            <a:spLocks noGrp="1" noChangeArrowheads="1"/>
          </p:cNvSpPr>
          <p:nvPr>
            <p:ph idx="1"/>
          </p:nvPr>
        </p:nvSpPr>
        <p:spPr/>
        <p:txBody>
          <a:bodyPr/>
          <a:lstStyle/>
          <a:p>
            <a:pPr eaLnBrk="1" hangingPunct="1"/>
            <a:r>
              <a:rPr lang="en-US" altLang="en-US">
                <a:ea typeface="ヒラギノ角ゴ Pro W3" pitchFamily="-65" charset="-128"/>
              </a:rPr>
              <a:t>Preparation of Financial Statements</a:t>
            </a:r>
          </a:p>
          <a:p>
            <a:pPr lvl="1" eaLnBrk="1" hangingPunct="1"/>
            <a:r>
              <a:rPr lang="en-US" altLang="en-US">
                <a:ea typeface="ヒラギノ角ゴ Pro W3" pitchFamily="-65" charset="-128"/>
              </a:rPr>
              <a:t>Convergence to IFRS in the United States is likely in the near future</a:t>
            </a:r>
          </a:p>
          <a:p>
            <a:pPr lvl="2" eaLnBrk="1" hangingPunct="1"/>
            <a:r>
              <a:rPr lang="en-US" altLang="en-US">
                <a:ea typeface="MS PGothic" panose="020B0600070205080204" pitchFamily="34" charset="-128"/>
              </a:rPr>
              <a:t>The Sarbanes-Oxley Act of 2002 included a provision that U.S. accounting standards move toward international convergence</a:t>
            </a:r>
          </a:p>
          <a:p>
            <a:pPr lvl="2" eaLnBrk="1" hangingPunct="1"/>
            <a:r>
              <a:rPr lang="en-US" altLang="en-US">
                <a:ea typeface="MS PGothic" panose="020B0600070205080204" pitchFamily="34" charset="-128"/>
              </a:rPr>
              <a:t>As of mid-2012, the SEC continues to deliberate as to whether and how to incorporate IFRS into U.S. GAAP</a:t>
            </a:r>
          </a:p>
        </p:txBody>
      </p:sp>
    </p:spTree>
  </p:cSld>
  <p:clrMapOvr>
    <a:masterClrMapping/>
  </p:clrMapOvr>
  <p:transition spd="med">
    <p:wipe dir="r"/>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11">
            <a:extLst>
              <a:ext uri="{FF2B5EF4-FFF2-40B4-BE49-F238E27FC236}">
                <a16:creationId xmlns:a16="http://schemas.microsoft.com/office/drawing/2014/main" id="{22EE96F9-F43B-C0DC-F468-7B08879E387B}"/>
              </a:ext>
            </a:extLst>
          </p:cNvPr>
          <p:cNvSpPr>
            <a:spLocks noGrp="1" noChangeArrowheads="1"/>
          </p:cNvSpPr>
          <p:nvPr>
            <p:ph type="title"/>
          </p:nvPr>
        </p:nvSpPr>
        <p:spPr/>
        <p:txBody>
          <a:bodyPr/>
          <a:lstStyle/>
          <a:p>
            <a:pPr eaLnBrk="1" hangingPunct="1"/>
            <a:r>
              <a:rPr lang="en-US" altLang="en-US" sz="2800" dirty="0">
                <a:ea typeface="ヒラギノ角ゴ Pro W3" pitchFamily="-65" charset="-128"/>
              </a:rPr>
              <a:t>Example 8 Computing Profitability and Valuation Ratios (cont’d)</a:t>
            </a:r>
          </a:p>
        </p:txBody>
      </p:sp>
      <p:sp>
        <p:nvSpPr>
          <p:cNvPr id="87043" name="Rectangle 12">
            <a:extLst>
              <a:ext uri="{FF2B5EF4-FFF2-40B4-BE49-F238E27FC236}">
                <a16:creationId xmlns:a16="http://schemas.microsoft.com/office/drawing/2014/main" id="{58510B08-3EDD-C291-B260-C91364BA913C}"/>
              </a:ext>
            </a:extLst>
          </p:cNvPr>
          <p:cNvSpPr>
            <a:spLocks noGrp="1" noChangeArrowheads="1"/>
          </p:cNvSpPr>
          <p:nvPr>
            <p:ph idx="1"/>
          </p:nvPr>
        </p:nvSpPr>
        <p:spPr/>
        <p:txBody>
          <a:bodyPr/>
          <a:lstStyle/>
          <a:p>
            <a:pPr eaLnBrk="1" hangingPunct="1">
              <a:buFontTx/>
              <a:buNone/>
            </a:pPr>
            <a:r>
              <a:rPr lang="en-US" altLang="en-US">
                <a:ea typeface="ヒラギノ角ゴ Pro W3" pitchFamily="-65" charset="-128"/>
              </a:rPr>
              <a:t>Evaluate:</a:t>
            </a:r>
          </a:p>
          <a:p>
            <a:pPr eaLnBrk="1" hangingPunct="1"/>
            <a:r>
              <a:rPr lang="en-US" altLang="en-US" sz="2000">
                <a:ea typeface="ヒラギノ角ゴ Pro W3" pitchFamily="-65" charset="-128"/>
              </a:rPr>
              <a:t>Note that Campbell’s operating and net profit margins are quite a bit lower than General Mill’s </a:t>
            </a:r>
          </a:p>
          <a:p>
            <a:pPr eaLnBrk="1" hangingPunct="1"/>
            <a:r>
              <a:rPr lang="en-US" altLang="en-US" sz="2000">
                <a:ea typeface="ヒラギノ角ゴ Pro W3" pitchFamily="-65" charset="-128"/>
              </a:rPr>
              <a:t>Campbell’s had a larger P/E ratio, which can be explained in part by their greater use of leverage as seen later in Example 2.8a</a:t>
            </a:r>
          </a:p>
          <a:p>
            <a:pPr eaLnBrk="1" hangingPunct="1"/>
            <a:r>
              <a:rPr lang="en-US" altLang="en-US" sz="2000">
                <a:ea typeface="ヒラギノ角ゴ Pro W3" pitchFamily="-65" charset="-128"/>
              </a:rPr>
              <a:t>However, the ratios of enterprise value to sales were almost the same for the two firms</a:t>
            </a:r>
          </a:p>
        </p:txBody>
      </p:sp>
    </p:spTree>
  </p:cSld>
  <p:clrMapOvr>
    <a:masterClrMapping/>
  </p:clrMapOvr>
  <p:transition spd="med">
    <p:wipe dir="r"/>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338" name="Object 3">
            <a:extLst>
              <a:ext uri="{FF2B5EF4-FFF2-40B4-BE49-F238E27FC236}">
                <a16:creationId xmlns:a16="http://schemas.microsoft.com/office/drawing/2014/main" id="{B6B22CF1-4EF0-A4D8-BD1A-899F63FEB4D4}"/>
              </a:ext>
            </a:extLst>
          </p:cNvPr>
          <p:cNvGraphicFramePr>
            <a:graphicFrameLocks noChangeAspect="1"/>
          </p:cNvGraphicFramePr>
          <p:nvPr/>
        </p:nvGraphicFramePr>
        <p:xfrm>
          <a:off x="533400" y="3810000"/>
          <a:ext cx="6400800" cy="1108075"/>
        </p:xfrm>
        <a:graphic>
          <a:graphicData uri="http://schemas.openxmlformats.org/presentationml/2006/ole">
            <mc:AlternateContent xmlns:mc="http://schemas.openxmlformats.org/markup-compatibility/2006">
              <mc:Choice xmlns:v="urn:schemas-microsoft-com:vml" Requires="v">
                <p:oleObj name="Equation" r:id="rId3" imgW="2197497" imgH="381397" progId="Equation.DSMT4">
                  <p:embed/>
                </p:oleObj>
              </mc:Choice>
              <mc:Fallback>
                <p:oleObj name="Equation" r:id="rId3" imgW="2197497" imgH="381397"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810000"/>
                        <a:ext cx="6400800" cy="1108075"/>
                      </a:xfrm>
                      <a:prstGeom prst="rect">
                        <a:avLst/>
                      </a:prstGeom>
                      <a:solidFill>
                        <a:srgbClr val="FFF4DB"/>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4339" name="Rectangle 41">
            <a:extLst>
              <a:ext uri="{FF2B5EF4-FFF2-40B4-BE49-F238E27FC236}">
                <a16:creationId xmlns:a16="http://schemas.microsoft.com/office/drawing/2014/main" id="{30D5A1C8-C529-432D-709A-650BDD877947}"/>
              </a:ext>
            </a:extLst>
          </p:cNvPr>
          <p:cNvSpPr>
            <a:spLocks noGrp="1" noChangeArrowheads="1"/>
          </p:cNvSpPr>
          <p:nvPr>
            <p:ph type="title"/>
          </p:nvPr>
        </p:nvSpPr>
        <p:spPr/>
        <p:txBody>
          <a:bodyPr/>
          <a:lstStyle/>
          <a:p>
            <a:pPr eaLnBrk="1" hangingPunct="1"/>
            <a:r>
              <a:rPr lang="en-US" altLang="en-US" dirty="0">
                <a:ea typeface="ヒラギノ角ゴ Pro W3" pitchFamily="-65" charset="-128"/>
              </a:rPr>
              <a:t>Financial Statement Analysis</a:t>
            </a:r>
          </a:p>
        </p:txBody>
      </p:sp>
      <p:sp>
        <p:nvSpPr>
          <p:cNvPr id="14340" name="Rectangle 42">
            <a:extLst>
              <a:ext uri="{FF2B5EF4-FFF2-40B4-BE49-F238E27FC236}">
                <a16:creationId xmlns:a16="http://schemas.microsoft.com/office/drawing/2014/main" id="{BC083E5A-4BA4-C02A-26F5-2A8F16ACEF56}"/>
              </a:ext>
            </a:extLst>
          </p:cNvPr>
          <p:cNvSpPr>
            <a:spLocks noGrp="1" noChangeArrowheads="1"/>
          </p:cNvSpPr>
          <p:nvPr>
            <p:ph idx="1"/>
          </p:nvPr>
        </p:nvSpPr>
        <p:spPr/>
        <p:txBody>
          <a:bodyPr/>
          <a:lstStyle/>
          <a:p>
            <a:pPr eaLnBrk="1" hangingPunct="1">
              <a:lnSpc>
                <a:spcPct val="90000"/>
              </a:lnSpc>
            </a:pPr>
            <a:r>
              <a:rPr lang="en-US" altLang="en-US">
                <a:ea typeface="ヒラギノ角ゴ Pro W3" pitchFamily="-65" charset="-128"/>
              </a:rPr>
              <a:t>Operating Returns</a:t>
            </a:r>
          </a:p>
          <a:p>
            <a:pPr lvl="1" eaLnBrk="1" hangingPunct="1">
              <a:lnSpc>
                <a:spcPct val="90000"/>
              </a:lnSpc>
            </a:pPr>
            <a:r>
              <a:rPr lang="en-US" altLang="en-US">
                <a:ea typeface="ヒラギノ角ゴ Pro W3" pitchFamily="-65" charset="-128"/>
              </a:rPr>
              <a:t>Return on Equity</a:t>
            </a:r>
          </a:p>
          <a:p>
            <a:pPr lvl="2" eaLnBrk="1" hangingPunct="1">
              <a:lnSpc>
                <a:spcPct val="90000"/>
              </a:lnSpc>
            </a:pPr>
            <a:r>
              <a:rPr lang="en-US" altLang="en-US">
                <a:ea typeface="MS PGothic" panose="020B0600070205080204" pitchFamily="34" charset="-128"/>
              </a:rPr>
              <a:t>Evaluating the firm’s return on investment by comparing its income to its investment </a:t>
            </a:r>
          </a:p>
        </p:txBody>
      </p:sp>
    </p:spTree>
  </p:cSld>
  <p:clrMapOvr>
    <a:masterClrMapping/>
  </p:clrMapOvr>
  <p:transition spd="med">
    <p:wipe dir="r"/>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362" name="Object 3">
            <a:extLst>
              <a:ext uri="{FF2B5EF4-FFF2-40B4-BE49-F238E27FC236}">
                <a16:creationId xmlns:a16="http://schemas.microsoft.com/office/drawing/2014/main" id="{66ECDDDD-D701-7A2D-1E7C-A94788D2B610}"/>
              </a:ext>
            </a:extLst>
          </p:cNvPr>
          <p:cNvGraphicFramePr>
            <a:graphicFrameLocks noChangeAspect="1"/>
          </p:cNvGraphicFramePr>
          <p:nvPr/>
        </p:nvGraphicFramePr>
        <p:xfrm>
          <a:off x="1493838" y="3619500"/>
          <a:ext cx="5111750" cy="1066800"/>
        </p:xfrm>
        <a:graphic>
          <a:graphicData uri="http://schemas.openxmlformats.org/presentationml/2006/ole">
            <mc:AlternateContent xmlns:mc="http://schemas.openxmlformats.org/markup-compatibility/2006">
              <mc:Choice xmlns:v="urn:schemas-microsoft-com:vml" Requires="v">
                <p:oleObj name="Equation" r:id="rId3" imgW="1701800" imgH="355600" progId="Equation.DSMT4">
                  <p:embed/>
                </p:oleObj>
              </mc:Choice>
              <mc:Fallback>
                <p:oleObj name="Equation" r:id="rId3" imgW="1701800" imgH="35560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93838" y="3619500"/>
                        <a:ext cx="5111750" cy="1066800"/>
                      </a:xfrm>
                      <a:prstGeom prst="rect">
                        <a:avLst/>
                      </a:prstGeom>
                      <a:solidFill>
                        <a:srgbClr val="FFF4DB"/>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5363" name="Rectangle 41">
            <a:extLst>
              <a:ext uri="{FF2B5EF4-FFF2-40B4-BE49-F238E27FC236}">
                <a16:creationId xmlns:a16="http://schemas.microsoft.com/office/drawing/2014/main" id="{18594497-1323-EE6F-91A6-2D1476035B40}"/>
              </a:ext>
            </a:extLst>
          </p:cNvPr>
          <p:cNvSpPr>
            <a:spLocks noGrp="1" noChangeArrowheads="1"/>
          </p:cNvSpPr>
          <p:nvPr>
            <p:ph type="title"/>
          </p:nvPr>
        </p:nvSpPr>
        <p:spPr/>
        <p:txBody>
          <a:bodyPr/>
          <a:lstStyle/>
          <a:p>
            <a:pPr eaLnBrk="1" hangingPunct="1"/>
            <a:r>
              <a:rPr lang="en-US" altLang="en-US" dirty="0">
                <a:ea typeface="ヒラギノ角ゴ Pro W3" pitchFamily="-65" charset="-128"/>
              </a:rPr>
              <a:t>Financial Statement Analysis</a:t>
            </a:r>
          </a:p>
        </p:txBody>
      </p:sp>
      <p:sp>
        <p:nvSpPr>
          <p:cNvPr id="15364" name="Rectangle 42">
            <a:extLst>
              <a:ext uri="{FF2B5EF4-FFF2-40B4-BE49-F238E27FC236}">
                <a16:creationId xmlns:a16="http://schemas.microsoft.com/office/drawing/2014/main" id="{78B95951-079E-EF95-42DA-504C9FF11C94}"/>
              </a:ext>
            </a:extLst>
          </p:cNvPr>
          <p:cNvSpPr>
            <a:spLocks noGrp="1" noChangeArrowheads="1"/>
          </p:cNvSpPr>
          <p:nvPr>
            <p:ph idx="1"/>
          </p:nvPr>
        </p:nvSpPr>
        <p:spPr/>
        <p:txBody>
          <a:bodyPr/>
          <a:lstStyle/>
          <a:p>
            <a:pPr eaLnBrk="1" hangingPunct="1">
              <a:lnSpc>
                <a:spcPct val="90000"/>
              </a:lnSpc>
            </a:pPr>
            <a:r>
              <a:rPr lang="en-US" altLang="en-US">
                <a:ea typeface="ヒラギノ角ゴ Pro W3" pitchFamily="-65" charset="-128"/>
              </a:rPr>
              <a:t>Operating Returns</a:t>
            </a:r>
          </a:p>
          <a:p>
            <a:pPr lvl="1" eaLnBrk="1" hangingPunct="1">
              <a:lnSpc>
                <a:spcPct val="90000"/>
              </a:lnSpc>
            </a:pPr>
            <a:r>
              <a:rPr lang="en-US" altLang="en-US">
                <a:ea typeface="ヒラギノ角ゴ Pro W3" pitchFamily="-65" charset="-128"/>
              </a:rPr>
              <a:t>Return on Assets</a:t>
            </a:r>
          </a:p>
          <a:p>
            <a:pPr lvl="2" eaLnBrk="1" hangingPunct="1">
              <a:lnSpc>
                <a:spcPct val="90000"/>
              </a:lnSpc>
            </a:pPr>
            <a:r>
              <a:rPr lang="en-US" altLang="en-US">
                <a:ea typeface="MS PGothic" panose="020B0600070205080204" pitchFamily="34" charset="-128"/>
              </a:rPr>
              <a:t>Evaluating the firm’s return on investment by comparing its income to its assets</a:t>
            </a:r>
          </a:p>
        </p:txBody>
      </p:sp>
    </p:spTree>
  </p:cSld>
  <p:clrMapOvr>
    <a:masterClrMapping/>
  </p:clrMapOvr>
  <p:transition spd="med">
    <p:wipe dir="r"/>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41">
            <a:extLst>
              <a:ext uri="{FF2B5EF4-FFF2-40B4-BE49-F238E27FC236}">
                <a16:creationId xmlns:a16="http://schemas.microsoft.com/office/drawing/2014/main" id="{0D95F123-1880-0941-5943-995525D89F32}"/>
              </a:ext>
            </a:extLst>
          </p:cNvPr>
          <p:cNvSpPr>
            <a:spLocks noGrp="1" noChangeArrowheads="1"/>
          </p:cNvSpPr>
          <p:nvPr>
            <p:ph type="title"/>
          </p:nvPr>
        </p:nvSpPr>
        <p:spPr/>
        <p:txBody>
          <a:bodyPr/>
          <a:lstStyle/>
          <a:p>
            <a:pPr eaLnBrk="1" hangingPunct="1"/>
            <a:r>
              <a:rPr lang="en-US" altLang="en-US" dirty="0">
                <a:ea typeface="ヒラギノ角ゴ Pro W3" pitchFamily="-65" charset="-128"/>
              </a:rPr>
              <a:t>Financial Statement Analysis</a:t>
            </a:r>
          </a:p>
        </p:txBody>
      </p:sp>
      <p:sp>
        <p:nvSpPr>
          <p:cNvPr id="88067" name="Rectangle 42">
            <a:extLst>
              <a:ext uri="{FF2B5EF4-FFF2-40B4-BE49-F238E27FC236}">
                <a16:creationId xmlns:a16="http://schemas.microsoft.com/office/drawing/2014/main" id="{9CE5ECD4-9BE5-2413-B062-E1E668D94F07}"/>
              </a:ext>
            </a:extLst>
          </p:cNvPr>
          <p:cNvSpPr>
            <a:spLocks noGrp="1" noChangeArrowheads="1"/>
          </p:cNvSpPr>
          <p:nvPr>
            <p:ph idx="1"/>
          </p:nvPr>
        </p:nvSpPr>
        <p:spPr/>
        <p:txBody>
          <a:bodyPr/>
          <a:lstStyle/>
          <a:p>
            <a:pPr eaLnBrk="1" hangingPunct="1">
              <a:lnSpc>
                <a:spcPct val="90000"/>
              </a:lnSpc>
            </a:pPr>
            <a:r>
              <a:rPr lang="en-US" altLang="en-US">
                <a:ea typeface="ヒラギノ角ゴ Pro W3" pitchFamily="-65" charset="-128"/>
              </a:rPr>
              <a:t>Operating Returns</a:t>
            </a:r>
          </a:p>
          <a:p>
            <a:pPr lvl="1" eaLnBrk="1" hangingPunct="1">
              <a:lnSpc>
                <a:spcPct val="90000"/>
              </a:lnSpc>
            </a:pPr>
            <a:r>
              <a:rPr lang="en-US" altLang="en-US">
                <a:ea typeface="ヒラギノ角ゴ Pro W3" pitchFamily="-65" charset="-128"/>
              </a:rPr>
              <a:t>Return on Invested Capital</a:t>
            </a:r>
          </a:p>
          <a:p>
            <a:pPr lvl="2" eaLnBrk="1" hangingPunct="1">
              <a:lnSpc>
                <a:spcPct val="90000"/>
              </a:lnSpc>
            </a:pPr>
            <a:r>
              <a:rPr lang="en-US" altLang="en-US">
                <a:ea typeface="MS PGothic" panose="020B0600070205080204" pitchFamily="34" charset="-128"/>
              </a:rPr>
              <a:t>After-tax profit generated by the business, excluding interest, compared to capital raised that has already been deployed</a:t>
            </a:r>
          </a:p>
        </p:txBody>
      </p:sp>
      <p:sp>
        <p:nvSpPr>
          <p:cNvPr id="88068" name="TextBox 1">
            <a:extLst>
              <a:ext uri="{FF2B5EF4-FFF2-40B4-BE49-F238E27FC236}">
                <a16:creationId xmlns:a16="http://schemas.microsoft.com/office/drawing/2014/main" id="{376E4781-03C6-3CE7-A3AB-07C03BB73B6B}"/>
              </a:ext>
            </a:extLst>
          </p:cNvPr>
          <p:cNvSpPr txBox="1">
            <a:spLocks noChangeArrowheads="1"/>
          </p:cNvSpPr>
          <p:nvPr/>
        </p:nvSpPr>
        <p:spPr bwMode="auto">
          <a:xfrm>
            <a:off x="4114800" y="2974975"/>
            <a:ext cx="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Verdana" panose="020B0604030504040204" pitchFamily="34" charset="0"/>
                <a:ea typeface="MS PGothic" panose="020B0600070205080204" pitchFamily="34" charset="-128"/>
              </a:defRPr>
            </a:lvl1pPr>
            <a:lvl2pPr marL="742950" indent="-285750">
              <a:defRPr sz="2400">
                <a:solidFill>
                  <a:schemeClr val="tx1"/>
                </a:solidFill>
                <a:latin typeface="Verdana" panose="020B0604030504040204" pitchFamily="34" charset="0"/>
                <a:ea typeface="MS PGothic" panose="020B0600070205080204" pitchFamily="34" charset="-128"/>
              </a:defRPr>
            </a:lvl2pPr>
            <a:lvl3pPr marL="1143000" indent="-228600">
              <a:defRPr sz="2400">
                <a:solidFill>
                  <a:schemeClr val="tx1"/>
                </a:solidFill>
                <a:latin typeface="Verdana" panose="020B0604030504040204" pitchFamily="34" charset="0"/>
                <a:ea typeface="MS PGothic" panose="020B0600070205080204" pitchFamily="34" charset="-128"/>
              </a:defRPr>
            </a:lvl3pPr>
            <a:lvl4pPr marL="1600200" indent="-228600">
              <a:defRPr sz="2400">
                <a:solidFill>
                  <a:schemeClr val="tx1"/>
                </a:solidFill>
                <a:latin typeface="Verdana" panose="020B0604030504040204" pitchFamily="34" charset="0"/>
                <a:ea typeface="MS PGothic" panose="020B0600070205080204" pitchFamily="34" charset="-128"/>
              </a:defRPr>
            </a:lvl4pPr>
            <a:lvl5pPr marL="2057400" indent="-228600">
              <a:defRPr sz="2400">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pPr eaLnBrk="1" hangingPunct="1"/>
            <a:endParaRPr lang="en-US" altLang="en-US"/>
          </a:p>
        </p:txBody>
      </p:sp>
      <p:sp>
        <p:nvSpPr>
          <p:cNvPr id="4" name="TextBox 3">
            <a:extLst>
              <a:ext uri="{FF2B5EF4-FFF2-40B4-BE49-F238E27FC236}">
                <a16:creationId xmlns:a16="http://schemas.microsoft.com/office/drawing/2014/main" id="{286785B2-DF1A-017C-7B8D-073EAA3A8D9E}"/>
              </a:ext>
            </a:extLst>
          </p:cNvPr>
          <p:cNvSpPr txBox="1">
            <a:spLocks noRot="1" noChangeAspect="1" noMove="1" noResize="1" noEditPoints="1" noAdjustHandles="1" noChangeArrowheads="1" noChangeShapeType="1" noTextEdit="1"/>
          </p:cNvSpPr>
          <p:nvPr/>
        </p:nvSpPr>
        <p:spPr>
          <a:xfrm>
            <a:off x="304800" y="4018346"/>
            <a:ext cx="8294688" cy="766877"/>
          </a:xfrm>
          <a:prstGeom prst="rect">
            <a:avLst/>
          </a:prstGeom>
          <a:blipFill rotWithShape="0">
            <a:blip r:embed="rId3" cstate="print"/>
            <a:stretch>
              <a:fillRect/>
            </a:stretch>
          </a:blipFill>
        </p:spPr>
        <p:txBody>
          <a:bodyPr/>
          <a:lstStyle/>
          <a:p>
            <a:pPr>
              <a:defRPr/>
            </a:pPr>
            <a:r>
              <a:rPr lang="en-US">
                <a:noFill/>
                <a:ea typeface="+mn-ea"/>
              </a:rPr>
              <a:t> </a:t>
            </a:r>
          </a:p>
        </p:txBody>
      </p:sp>
    </p:spTree>
  </p:cSld>
  <p:clrMapOvr>
    <a:masterClrMapping/>
  </p:clrMapOvr>
  <p:transition spd="med">
    <p:wipe dir="r"/>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49">
            <a:extLst>
              <a:ext uri="{FF2B5EF4-FFF2-40B4-BE49-F238E27FC236}">
                <a16:creationId xmlns:a16="http://schemas.microsoft.com/office/drawing/2014/main" id="{F9367E03-62EE-B74F-1106-5FA1C414295A}"/>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ea typeface="ヒラギノ角ゴ Pro W3" pitchFamily="-65" charset="-128"/>
              </a:rPr>
              <a:t>Example 9</a:t>
            </a:r>
            <a:br>
              <a:rPr lang="en-US" dirty="0">
                <a:ea typeface="ヒラギノ角ゴ Pro W3" pitchFamily="-65" charset="-128"/>
              </a:rPr>
            </a:br>
            <a:r>
              <a:rPr lang="en-US" dirty="0">
                <a:ea typeface="ヒラギノ角ゴ Pro W3" pitchFamily="-65" charset="-128"/>
              </a:rPr>
              <a:t>Computing Operating Returns</a:t>
            </a:r>
          </a:p>
        </p:txBody>
      </p:sp>
      <p:sp>
        <p:nvSpPr>
          <p:cNvPr id="89091" name="Rectangle 50">
            <a:extLst>
              <a:ext uri="{FF2B5EF4-FFF2-40B4-BE49-F238E27FC236}">
                <a16:creationId xmlns:a16="http://schemas.microsoft.com/office/drawing/2014/main" id="{9B92109E-9F17-A647-0013-D809ACBB9614}"/>
              </a:ext>
            </a:extLst>
          </p:cNvPr>
          <p:cNvSpPr>
            <a:spLocks noGrp="1" noChangeArrowheads="1"/>
          </p:cNvSpPr>
          <p:nvPr>
            <p:ph idx="1"/>
          </p:nvPr>
        </p:nvSpPr>
        <p:spPr/>
        <p:txBody>
          <a:bodyPr/>
          <a:lstStyle/>
          <a:p>
            <a:pPr eaLnBrk="1" hangingPunct="1"/>
            <a:r>
              <a:rPr lang="en-US" altLang="en-US">
                <a:ea typeface="ヒラギノ角ゴ Pro W3" pitchFamily="-65" charset="-128"/>
              </a:rPr>
              <a:t>Problem:  </a:t>
            </a:r>
          </a:p>
          <a:p>
            <a:pPr eaLnBrk="1" hangingPunct="1"/>
            <a:r>
              <a:rPr lang="en-US" altLang="en-US">
                <a:ea typeface="ヒラギノ角ゴ Pro W3" pitchFamily="-65" charset="-128"/>
              </a:rPr>
              <a:t>Assess how Global’s ability to use its assets effectively has changed in the last year by computing the change in its return on assets</a:t>
            </a:r>
          </a:p>
        </p:txBody>
      </p:sp>
    </p:spTree>
  </p:cSld>
  <p:clrMapOvr>
    <a:masterClrMapping/>
  </p:clrMapOvr>
  <p:transition spd="med">
    <p:wipe dir="r"/>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13">
            <a:extLst>
              <a:ext uri="{FF2B5EF4-FFF2-40B4-BE49-F238E27FC236}">
                <a16:creationId xmlns:a16="http://schemas.microsoft.com/office/drawing/2014/main" id="{2FC1C8E1-2233-B157-93CB-DC7BEA4A5F64}"/>
              </a:ext>
            </a:extLst>
          </p:cNvPr>
          <p:cNvSpPr>
            <a:spLocks noGrp="1" noChangeArrowheads="1"/>
          </p:cNvSpPr>
          <p:nvPr>
            <p:ph type="title"/>
          </p:nvPr>
        </p:nvSpPr>
        <p:spPr/>
        <p:txBody>
          <a:bodyPr/>
          <a:lstStyle/>
          <a:p>
            <a:pPr eaLnBrk="1" hangingPunct="1"/>
            <a:r>
              <a:rPr lang="en-US" altLang="en-US" sz="2800" dirty="0">
                <a:ea typeface="ヒラギノ角ゴ Pro W3" pitchFamily="-65" charset="-128"/>
              </a:rPr>
              <a:t>Example 9</a:t>
            </a:r>
            <a:br>
              <a:rPr lang="en-US" altLang="en-US" sz="2800" dirty="0">
                <a:ea typeface="ヒラギノ角ゴ Pro W3" pitchFamily="-65" charset="-128"/>
              </a:rPr>
            </a:br>
            <a:r>
              <a:rPr lang="en-US" altLang="en-US" sz="2800" dirty="0">
                <a:ea typeface="ヒラギノ角ゴ Pro W3" pitchFamily="-65" charset="-128"/>
              </a:rPr>
              <a:t>Computing Operating Returns (cont’d)</a:t>
            </a:r>
          </a:p>
        </p:txBody>
      </p:sp>
      <p:sp>
        <p:nvSpPr>
          <p:cNvPr id="90115" name="Rectangle 14">
            <a:extLst>
              <a:ext uri="{FF2B5EF4-FFF2-40B4-BE49-F238E27FC236}">
                <a16:creationId xmlns:a16="http://schemas.microsoft.com/office/drawing/2014/main" id="{00EBAACC-1D3A-91D9-5630-678DEA15DD84}"/>
              </a:ext>
            </a:extLst>
          </p:cNvPr>
          <p:cNvSpPr>
            <a:spLocks noGrp="1" noChangeArrowheads="1"/>
          </p:cNvSpPr>
          <p:nvPr>
            <p:ph idx="1"/>
          </p:nvPr>
        </p:nvSpPr>
        <p:spPr/>
        <p:txBody>
          <a:bodyPr/>
          <a:lstStyle/>
          <a:p>
            <a:pPr eaLnBrk="1" hangingPunct="1">
              <a:lnSpc>
                <a:spcPct val="80000"/>
              </a:lnSpc>
              <a:spcBef>
                <a:spcPct val="40000"/>
              </a:spcBef>
              <a:buFontTx/>
              <a:buNone/>
            </a:pPr>
            <a:r>
              <a:rPr lang="en-US" altLang="en-US">
                <a:ea typeface="ヒラギノ角ゴ Pro W3" pitchFamily="-65" charset="-128"/>
              </a:rPr>
              <a:t>Solution</a:t>
            </a:r>
          </a:p>
          <a:p>
            <a:pPr eaLnBrk="1" hangingPunct="1">
              <a:lnSpc>
                <a:spcPct val="80000"/>
              </a:lnSpc>
              <a:spcBef>
                <a:spcPct val="40000"/>
              </a:spcBef>
              <a:buFontTx/>
              <a:buNone/>
            </a:pPr>
            <a:r>
              <a:rPr lang="en-US" altLang="en-US">
                <a:ea typeface="ヒラギノ角ゴ Pro W3" pitchFamily="-65" charset="-128"/>
              </a:rPr>
              <a:t>Plan and Organize:</a:t>
            </a:r>
          </a:p>
          <a:p>
            <a:pPr eaLnBrk="1" hangingPunct="1">
              <a:lnSpc>
                <a:spcPct val="80000"/>
              </a:lnSpc>
              <a:spcBef>
                <a:spcPct val="40000"/>
              </a:spcBef>
            </a:pPr>
            <a:r>
              <a:rPr lang="en-US" altLang="en-US" sz="2000">
                <a:ea typeface="ヒラギノ角ゴ Pro W3" pitchFamily="-65" charset="-128"/>
              </a:rPr>
              <a:t>In order to compute ROA, we need net income, interest expense, and total assets</a:t>
            </a:r>
          </a:p>
          <a:p>
            <a:pPr eaLnBrk="1" hangingPunct="1">
              <a:lnSpc>
                <a:spcPct val="80000"/>
              </a:lnSpc>
              <a:spcBef>
                <a:spcPct val="40000"/>
              </a:spcBef>
            </a:pPr>
            <a:endParaRPr lang="en-US" altLang="en-US" sz="2000" i="1">
              <a:ea typeface="ヒラギノ角ゴ Pro W3" pitchFamily="-65" charset="-128"/>
            </a:endParaRPr>
          </a:p>
        </p:txBody>
      </p:sp>
      <p:graphicFrame>
        <p:nvGraphicFramePr>
          <p:cNvPr id="2" name="Table 1">
            <a:extLst>
              <a:ext uri="{FF2B5EF4-FFF2-40B4-BE49-F238E27FC236}">
                <a16:creationId xmlns:a16="http://schemas.microsoft.com/office/drawing/2014/main" id="{208FC9B2-5A0D-D552-2DD5-28840DA3573A}"/>
              </a:ext>
            </a:extLst>
          </p:cNvPr>
          <p:cNvGraphicFramePr>
            <a:graphicFrameLocks noGrp="1"/>
          </p:cNvGraphicFramePr>
          <p:nvPr/>
        </p:nvGraphicFramePr>
        <p:xfrm>
          <a:off x="1219200" y="3733800"/>
          <a:ext cx="6096000" cy="1479552"/>
        </p:xfrm>
        <a:graphic>
          <a:graphicData uri="http://schemas.openxmlformats.org/drawingml/2006/table">
            <a:tbl>
              <a:tblPr/>
              <a:tblGrid>
                <a:gridCol w="2286000">
                  <a:extLst>
                    <a:ext uri="{9D8B030D-6E8A-4147-A177-3AD203B41FA5}">
                      <a16:colId xmlns:a16="http://schemas.microsoft.com/office/drawing/2014/main" val="20000"/>
                    </a:ext>
                  </a:extLst>
                </a:gridCol>
                <a:gridCol w="1778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369888">
                <a:tc>
                  <a:txBody>
                    <a:bodyPr/>
                    <a:lstStyle/>
                    <a:p>
                      <a:pPr marL="0" marR="0" lvl="0" indent="0" algn="ctr" defTabSz="4572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chemeClr val="tx1"/>
                        </a:solidFill>
                        <a:effectLst/>
                        <a:latin typeface="Verdana" pitchFamily="-65" charset="0"/>
                        <a:ea typeface="ＭＳ Ｐゴシック" pitchFamily="-65" charset="-128"/>
                      </a:endParaRPr>
                    </a:p>
                  </a:txBody>
                  <a:tcPr marT="45700" marB="4570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4572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Verdana" pitchFamily="-65" charset="0"/>
                          <a:ea typeface="ＭＳ Ｐゴシック" pitchFamily="-65" charset="-128"/>
                        </a:rPr>
                        <a:t>2012</a:t>
                      </a:r>
                    </a:p>
                  </a:txBody>
                  <a:tcPr marT="45700" marB="4570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4572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Verdana" pitchFamily="-65" charset="0"/>
                          <a:ea typeface="ＭＳ Ｐゴシック" pitchFamily="-65" charset="-128"/>
                        </a:rPr>
                        <a:t>2013</a:t>
                      </a:r>
                    </a:p>
                  </a:txBody>
                  <a:tcPr marT="45700" marB="4570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0"/>
                  </a:ext>
                </a:extLst>
              </a:tr>
              <a:tr h="369888">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Verdana" pitchFamily="-65" charset="0"/>
                          <a:ea typeface="ＭＳ Ｐゴシック" pitchFamily="-65" charset="-128"/>
                        </a:rPr>
                        <a:t>Net Income</a:t>
                      </a:r>
                    </a:p>
                  </a:txBody>
                  <a:tcPr marT="45700" marB="4570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Verdana" pitchFamily="-65" charset="0"/>
                          <a:ea typeface="ＭＳ Ｐゴシック" pitchFamily="-65" charset="-128"/>
                        </a:rPr>
                        <a:t>1.9</a:t>
                      </a:r>
                    </a:p>
                  </a:txBody>
                  <a:tcPr marT="45700" marB="4570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Verdana" pitchFamily="-65" charset="0"/>
                          <a:ea typeface="ＭＳ Ｐゴシック" pitchFamily="-65" charset="-128"/>
                        </a:rPr>
                        <a:t>2.0</a:t>
                      </a:r>
                    </a:p>
                  </a:txBody>
                  <a:tcPr marT="45700" marB="4570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369888">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Verdana" pitchFamily="-65" charset="0"/>
                          <a:ea typeface="ＭＳ Ｐゴシック" pitchFamily="-65" charset="-128"/>
                        </a:rPr>
                        <a:t>Interest Expense</a:t>
                      </a:r>
                    </a:p>
                  </a:txBody>
                  <a:tcPr marT="45700" marB="4570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Verdana" pitchFamily="-65" charset="0"/>
                          <a:ea typeface="ＭＳ Ｐゴシック" pitchFamily="-65" charset="-128"/>
                        </a:rPr>
                        <a:t>4.6</a:t>
                      </a:r>
                    </a:p>
                  </a:txBody>
                  <a:tcPr marT="45700" marB="4570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Verdana" pitchFamily="-65" charset="0"/>
                          <a:ea typeface="ＭＳ Ｐゴシック" pitchFamily="-65" charset="-128"/>
                        </a:rPr>
                        <a:t>7.7</a:t>
                      </a:r>
                    </a:p>
                  </a:txBody>
                  <a:tcPr marT="45700" marB="4570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369888">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Verdana" pitchFamily="-65" charset="0"/>
                          <a:ea typeface="ＭＳ Ｐゴシック" pitchFamily="-65" charset="-128"/>
                        </a:rPr>
                        <a:t>Total Assets</a:t>
                      </a:r>
                    </a:p>
                  </a:txBody>
                  <a:tcPr marT="45700" marB="4570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Verdana" pitchFamily="-65" charset="0"/>
                          <a:ea typeface="ＭＳ Ｐゴシック" pitchFamily="-65" charset="-128"/>
                        </a:rPr>
                        <a:t>128.9</a:t>
                      </a:r>
                    </a:p>
                  </a:txBody>
                  <a:tcPr marT="45700" marB="4570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Verdana" pitchFamily="-65" charset="0"/>
                          <a:ea typeface="ＭＳ Ｐゴシック" pitchFamily="-65" charset="-128"/>
                        </a:rPr>
                        <a:t>170.1</a:t>
                      </a:r>
                    </a:p>
                  </a:txBody>
                  <a:tcPr marT="45700" marB="4570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3"/>
                  </a:ext>
                </a:extLst>
              </a:tr>
            </a:tbl>
          </a:graphicData>
        </a:graphic>
      </p:graphicFrame>
    </p:spTree>
  </p:cSld>
  <p:clrMapOvr>
    <a:masterClrMapping/>
  </p:clrMapOvr>
  <p:transition spd="med">
    <p:wipe dir="r"/>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15">
            <a:extLst>
              <a:ext uri="{FF2B5EF4-FFF2-40B4-BE49-F238E27FC236}">
                <a16:creationId xmlns:a16="http://schemas.microsoft.com/office/drawing/2014/main" id="{C68A8243-0703-826C-71B7-4D6487CEB820}"/>
              </a:ext>
            </a:extLst>
          </p:cNvPr>
          <p:cNvSpPr>
            <a:spLocks noGrp="1" noChangeArrowheads="1"/>
          </p:cNvSpPr>
          <p:nvPr>
            <p:ph type="title"/>
          </p:nvPr>
        </p:nvSpPr>
        <p:spPr/>
        <p:txBody>
          <a:bodyPr/>
          <a:lstStyle/>
          <a:p>
            <a:pPr eaLnBrk="1" hangingPunct="1"/>
            <a:r>
              <a:rPr lang="en-US" altLang="en-US" sz="2800" dirty="0">
                <a:ea typeface="ヒラギノ角ゴ Pro W3" pitchFamily="-65" charset="-128"/>
              </a:rPr>
              <a:t>Example 9</a:t>
            </a:r>
            <a:br>
              <a:rPr lang="en-US" altLang="en-US" sz="2800" dirty="0">
                <a:ea typeface="ヒラギノ角ゴ Pro W3" pitchFamily="-65" charset="-128"/>
              </a:rPr>
            </a:br>
            <a:r>
              <a:rPr lang="en-US" altLang="en-US" sz="2800" dirty="0">
                <a:ea typeface="ヒラギノ角ゴ Pro W3" pitchFamily="-65" charset="-128"/>
              </a:rPr>
              <a:t>Computing Operating Returns (cont’d)</a:t>
            </a:r>
          </a:p>
        </p:txBody>
      </p:sp>
      <p:sp>
        <p:nvSpPr>
          <p:cNvPr id="91139" name="Rectangle 16">
            <a:extLst>
              <a:ext uri="{FF2B5EF4-FFF2-40B4-BE49-F238E27FC236}">
                <a16:creationId xmlns:a16="http://schemas.microsoft.com/office/drawing/2014/main" id="{0BEF7801-083A-DF22-858D-CD24302C6DED}"/>
              </a:ext>
            </a:extLst>
          </p:cNvPr>
          <p:cNvSpPr>
            <a:spLocks noGrp="1" noChangeArrowheads="1"/>
          </p:cNvSpPr>
          <p:nvPr>
            <p:ph idx="1"/>
          </p:nvPr>
        </p:nvSpPr>
        <p:spPr/>
        <p:txBody>
          <a:bodyPr/>
          <a:lstStyle/>
          <a:p>
            <a:pPr eaLnBrk="1" hangingPunct="1">
              <a:buFontTx/>
              <a:buNone/>
            </a:pPr>
            <a:r>
              <a:rPr lang="en-US" altLang="en-US">
                <a:ea typeface="ヒラギノ角ゴ Pro W3" pitchFamily="-65" charset="-128"/>
              </a:rPr>
              <a:t>Execute:</a:t>
            </a:r>
          </a:p>
          <a:p>
            <a:pPr eaLnBrk="1" hangingPunct="1"/>
            <a:r>
              <a:rPr lang="en-US" altLang="en-US" sz="2000">
                <a:ea typeface="ヒラギノ角ゴ Pro W3" pitchFamily="-65" charset="-128"/>
              </a:rPr>
              <a:t>In 2013, Global’s ROA was (2.0+7.7)/170.1 = 5.7%, compared to an ROA in 2012 of (1.9+4.6)/128.9 = 5.0%</a:t>
            </a:r>
          </a:p>
          <a:p>
            <a:pPr eaLnBrk="1" hangingPunct="1">
              <a:buFontTx/>
              <a:buNone/>
            </a:pPr>
            <a:endParaRPr lang="en-US" altLang="en-US" sz="1600">
              <a:ea typeface="ヒラギノ角ゴ Pro W3" pitchFamily="-65" charset="-128"/>
            </a:endParaRPr>
          </a:p>
        </p:txBody>
      </p:sp>
    </p:spTree>
  </p:cSld>
  <p:clrMapOvr>
    <a:masterClrMapping/>
  </p:clrMapOvr>
  <p:transition spd="med">
    <p:wipe dir="r"/>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11">
            <a:extLst>
              <a:ext uri="{FF2B5EF4-FFF2-40B4-BE49-F238E27FC236}">
                <a16:creationId xmlns:a16="http://schemas.microsoft.com/office/drawing/2014/main" id="{AAB617B9-B5E8-8DFE-FC49-2579B53D50AB}"/>
              </a:ext>
            </a:extLst>
          </p:cNvPr>
          <p:cNvSpPr>
            <a:spLocks noGrp="1" noChangeArrowheads="1"/>
          </p:cNvSpPr>
          <p:nvPr>
            <p:ph type="title"/>
          </p:nvPr>
        </p:nvSpPr>
        <p:spPr/>
        <p:txBody>
          <a:bodyPr/>
          <a:lstStyle/>
          <a:p>
            <a:pPr eaLnBrk="1" hangingPunct="1"/>
            <a:r>
              <a:rPr lang="en-US" altLang="en-US" sz="2800" dirty="0">
                <a:ea typeface="ヒラギノ角ゴ Pro W3" pitchFamily="-65" charset="-128"/>
              </a:rPr>
              <a:t>Example 9</a:t>
            </a:r>
            <a:br>
              <a:rPr lang="en-US" altLang="en-US" sz="2800" dirty="0">
                <a:ea typeface="ヒラギノ角ゴ Pro W3" pitchFamily="-65" charset="-128"/>
              </a:rPr>
            </a:br>
            <a:r>
              <a:rPr lang="en-US" altLang="en-US" sz="2800" dirty="0">
                <a:ea typeface="ヒラギノ角ゴ Pro W3" pitchFamily="-65" charset="-128"/>
              </a:rPr>
              <a:t>Computing Operating Returns (cont’d)</a:t>
            </a:r>
          </a:p>
        </p:txBody>
      </p:sp>
      <p:sp>
        <p:nvSpPr>
          <p:cNvPr id="92163" name="Rectangle 12">
            <a:extLst>
              <a:ext uri="{FF2B5EF4-FFF2-40B4-BE49-F238E27FC236}">
                <a16:creationId xmlns:a16="http://schemas.microsoft.com/office/drawing/2014/main" id="{83359A89-892D-997A-B5C9-D711BD283415}"/>
              </a:ext>
            </a:extLst>
          </p:cNvPr>
          <p:cNvSpPr>
            <a:spLocks noGrp="1" noChangeArrowheads="1"/>
          </p:cNvSpPr>
          <p:nvPr>
            <p:ph idx="1"/>
          </p:nvPr>
        </p:nvSpPr>
        <p:spPr/>
        <p:txBody>
          <a:bodyPr/>
          <a:lstStyle/>
          <a:p>
            <a:pPr eaLnBrk="1" hangingPunct="1">
              <a:buFontTx/>
              <a:buNone/>
            </a:pPr>
            <a:r>
              <a:rPr lang="en-US" altLang="en-US">
                <a:ea typeface="ヒラギノ角ゴ Pro W3" pitchFamily="-65" charset="-128"/>
              </a:rPr>
              <a:t>Evaluate:</a:t>
            </a:r>
          </a:p>
          <a:p>
            <a:pPr eaLnBrk="1" hangingPunct="1"/>
            <a:r>
              <a:rPr lang="en-US" altLang="en-US" sz="2000">
                <a:ea typeface="ヒラギノ角ゴ Pro W3" pitchFamily="-65" charset="-128"/>
              </a:rPr>
              <a:t>The improvement in Global’s ROA from 2012 to 2013 suggests that Global was able to use its assets more effectively and increase its return over the period</a:t>
            </a:r>
          </a:p>
        </p:txBody>
      </p:sp>
    </p:spTree>
  </p:cSld>
  <p:clrMapOvr>
    <a:masterClrMapping/>
  </p:clrMapOvr>
  <p:transition spd="med">
    <p:wipe dir="r"/>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386" name="Object 3">
            <a:extLst>
              <a:ext uri="{FF2B5EF4-FFF2-40B4-BE49-F238E27FC236}">
                <a16:creationId xmlns:a16="http://schemas.microsoft.com/office/drawing/2014/main" id="{5169A67F-68D6-FE57-BDD8-D1C143F6F8B3}"/>
              </a:ext>
            </a:extLst>
          </p:cNvPr>
          <p:cNvGraphicFramePr>
            <a:graphicFrameLocks noChangeAspect="1"/>
          </p:cNvGraphicFramePr>
          <p:nvPr/>
        </p:nvGraphicFramePr>
        <p:xfrm>
          <a:off x="304800" y="4038600"/>
          <a:ext cx="8001000" cy="1003300"/>
        </p:xfrm>
        <a:graphic>
          <a:graphicData uri="http://schemas.openxmlformats.org/presentationml/2006/ole">
            <mc:AlternateContent xmlns:mc="http://schemas.openxmlformats.org/markup-compatibility/2006">
              <mc:Choice xmlns:v="urn:schemas-microsoft-com:vml" Requires="v">
                <p:oleObj name="Equation" r:id="rId3" imgW="2959497" imgH="368697" progId="Equation.DSMT4">
                  <p:embed/>
                </p:oleObj>
              </mc:Choice>
              <mc:Fallback>
                <p:oleObj name="Equation" r:id="rId3" imgW="2959497" imgH="368697"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4038600"/>
                        <a:ext cx="8001000" cy="1003300"/>
                      </a:xfrm>
                      <a:prstGeom prst="rect">
                        <a:avLst/>
                      </a:prstGeom>
                      <a:solidFill>
                        <a:srgbClr val="FFF4DB"/>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6387" name="Rectangle 37">
            <a:extLst>
              <a:ext uri="{FF2B5EF4-FFF2-40B4-BE49-F238E27FC236}">
                <a16:creationId xmlns:a16="http://schemas.microsoft.com/office/drawing/2014/main" id="{EBFBC4EF-74BE-27B2-B0C5-CE2C6383E777}"/>
              </a:ext>
            </a:extLst>
          </p:cNvPr>
          <p:cNvSpPr>
            <a:spLocks noGrp="1" noChangeArrowheads="1"/>
          </p:cNvSpPr>
          <p:nvPr>
            <p:ph type="title"/>
          </p:nvPr>
        </p:nvSpPr>
        <p:spPr/>
        <p:txBody>
          <a:bodyPr/>
          <a:lstStyle/>
          <a:p>
            <a:pPr eaLnBrk="1" hangingPunct="1"/>
            <a:r>
              <a:rPr lang="en-US" altLang="en-US" dirty="0">
                <a:ea typeface="ヒラギノ角ゴ Pro W3" pitchFamily="-65" charset="-128"/>
              </a:rPr>
              <a:t>Financial Statement Analysis</a:t>
            </a:r>
          </a:p>
        </p:txBody>
      </p:sp>
      <p:sp>
        <p:nvSpPr>
          <p:cNvPr id="16388" name="Rectangle 38">
            <a:extLst>
              <a:ext uri="{FF2B5EF4-FFF2-40B4-BE49-F238E27FC236}">
                <a16:creationId xmlns:a16="http://schemas.microsoft.com/office/drawing/2014/main" id="{3535A0B3-73C0-3BF7-D525-0E03609FF8CF}"/>
              </a:ext>
            </a:extLst>
          </p:cNvPr>
          <p:cNvSpPr>
            <a:spLocks noGrp="1" noChangeArrowheads="1"/>
          </p:cNvSpPr>
          <p:nvPr>
            <p:ph idx="1"/>
          </p:nvPr>
        </p:nvSpPr>
        <p:spPr/>
        <p:txBody>
          <a:bodyPr/>
          <a:lstStyle/>
          <a:p>
            <a:pPr eaLnBrk="1" hangingPunct="1">
              <a:lnSpc>
                <a:spcPct val="90000"/>
              </a:lnSpc>
            </a:pPr>
            <a:r>
              <a:rPr lang="en-US" altLang="en-US">
                <a:ea typeface="ヒラギノ角ゴ Pro W3" pitchFamily="-65" charset="-128"/>
              </a:rPr>
              <a:t>The DuPont Identity</a:t>
            </a:r>
          </a:p>
          <a:p>
            <a:pPr lvl="1" eaLnBrk="1" hangingPunct="1">
              <a:lnSpc>
                <a:spcPct val="90000"/>
              </a:lnSpc>
            </a:pPr>
            <a:r>
              <a:rPr lang="en-US" altLang="en-US">
                <a:ea typeface="ヒラギノ角ゴ Pro W3" pitchFamily="-65" charset="-128"/>
              </a:rPr>
              <a:t>This expression says that ROE can be thought of as net income per dollar of sales (profit margin) times the amount of sales per dollar of equity</a:t>
            </a:r>
          </a:p>
        </p:txBody>
      </p:sp>
    </p:spTree>
  </p:cSld>
  <p:clrMapOvr>
    <a:masterClrMapping/>
  </p:clrMapOvr>
  <p:transition spd="med">
    <p:wipe dir="r"/>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10" name="Object 3">
            <a:extLst>
              <a:ext uri="{FF2B5EF4-FFF2-40B4-BE49-F238E27FC236}">
                <a16:creationId xmlns:a16="http://schemas.microsoft.com/office/drawing/2014/main" id="{85224812-AF82-5DDA-57E4-D22F48CA2DCF}"/>
              </a:ext>
            </a:extLst>
          </p:cNvPr>
          <p:cNvGraphicFramePr>
            <a:graphicFrameLocks noChangeAspect="1"/>
          </p:cNvGraphicFramePr>
          <p:nvPr/>
        </p:nvGraphicFramePr>
        <p:xfrm>
          <a:off x="417513" y="4038600"/>
          <a:ext cx="8302625" cy="661988"/>
        </p:xfrm>
        <a:graphic>
          <a:graphicData uri="http://schemas.openxmlformats.org/presentationml/2006/ole">
            <mc:AlternateContent xmlns:mc="http://schemas.openxmlformats.org/markup-compatibility/2006">
              <mc:Choice xmlns:v="urn:schemas-microsoft-com:vml" Requires="v">
                <p:oleObj name="Equation" r:id="rId3" imgW="4661297" imgH="368697" progId="Equation.DSMT4">
                  <p:embed/>
                </p:oleObj>
              </mc:Choice>
              <mc:Fallback>
                <p:oleObj name="Equation" r:id="rId3" imgW="4661297" imgH="368697"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7513" y="4038600"/>
                        <a:ext cx="8302625" cy="661988"/>
                      </a:xfrm>
                      <a:prstGeom prst="rect">
                        <a:avLst/>
                      </a:prstGeom>
                      <a:solidFill>
                        <a:srgbClr val="FFF4DB"/>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7411" name="Rectangle 25">
            <a:extLst>
              <a:ext uri="{FF2B5EF4-FFF2-40B4-BE49-F238E27FC236}">
                <a16:creationId xmlns:a16="http://schemas.microsoft.com/office/drawing/2014/main" id="{660FBC5A-CF62-1929-99C0-61C79800E4CF}"/>
              </a:ext>
            </a:extLst>
          </p:cNvPr>
          <p:cNvSpPr>
            <a:spLocks noGrp="1" noChangeArrowheads="1"/>
          </p:cNvSpPr>
          <p:nvPr>
            <p:ph type="title"/>
          </p:nvPr>
        </p:nvSpPr>
        <p:spPr/>
        <p:txBody>
          <a:bodyPr/>
          <a:lstStyle/>
          <a:p>
            <a:pPr eaLnBrk="1" hangingPunct="1"/>
            <a:r>
              <a:rPr lang="en-US" altLang="en-US" dirty="0">
                <a:ea typeface="ヒラギノ角ゴ Pro W3" pitchFamily="-65" charset="-128"/>
              </a:rPr>
              <a:t>Financial Statement Analysis</a:t>
            </a:r>
          </a:p>
        </p:txBody>
      </p:sp>
      <p:sp>
        <p:nvSpPr>
          <p:cNvPr id="17412" name="Rectangle 26">
            <a:extLst>
              <a:ext uri="{FF2B5EF4-FFF2-40B4-BE49-F238E27FC236}">
                <a16:creationId xmlns:a16="http://schemas.microsoft.com/office/drawing/2014/main" id="{D19C1E9E-4AC5-24CF-1245-12658EC332D5}"/>
              </a:ext>
            </a:extLst>
          </p:cNvPr>
          <p:cNvSpPr>
            <a:spLocks noGrp="1" noChangeArrowheads="1"/>
          </p:cNvSpPr>
          <p:nvPr>
            <p:ph idx="1"/>
          </p:nvPr>
        </p:nvSpPr>
        <p:spPr/>
        <p:txBody>
          <a:bodyPr/>
          <a:lstStyle/>
          <a:p>
            <a:pPr eaLnBrk="1" hangingPunct="1"/>
            <a:r>
              <a:rPr lang="en-US" altLang="en-US">
                <a:ea typeface="ヒラギノ角ゴ Pro W3" pitchFamily="-65" charset="-128"/>
              </a:rPr>
              <a:t>The DuPont Identity</a:t>
            </a:r>
          </a:p>
          <a:p>
            <a:pPr lvl="1" eaLnBrk="1" hangingPunct="1"/>
            <a:r>
              <a:rPr lang="en-US" altLang="en-US">
                <a:ea typeface="ヒラギノ角ゴ Pro W3" pitchFamily="-65" charset="-128"/>
              </a:rPr>
              <a:t>This final expression says that ROE is equal to </a:t>
            </a:r>
          </a:p>
          <a:p>
            <a:pPr lvl="2" eaLnBrk="1" hangingPunct="1"/>
            <a:r>
              <a:rPr lang="en-US" altLang="en-US">
                <a:ea typeface="MS PGothic" panose="020B0600070205080204" pitchFamily="34" charset="-128"/>
              </a:rPr>
              <a:t>Net income per dollar of sales (profit margin) times </a:t>
            </a:r>
          </a:p>
          <a:p>
            <a:pPr lvl="2" eaLnBrk="1" hangingPunct="1"/>
            <a:r>
              <a:rPr lang="en-US" altLang="en-US">
                <a:ea typeface="MS PGothic" panose="020B0600070205080204" pitchFamily="34" charset="-128"/>
              </a:rPr>
              <a:t>Sales per dollar of assets (asset turnover) times </a:t>
            </a:r>
          </a:p>
          <a:p>
            <a:pPr lvl="2" eaLnBrk="1" hangingPunct="1"/>
            <a:r>
              <a:rPr lang="en-US" altLang="en-US">
                <a:ea typeface="MS PGothic" panose="020B0600070205080204" pitchFamily="34" charset="-128"/>
              </a:rPr>
              <a:t>Assets per dollar of equity (equity multiplier) </a:t>
            </a:r>
          </a:p>
        </p:txBody>
      </p:sp>
    </p:spTree>
  </p:cSld>
  <p:clrMapOvr>
    <a:masterClrMapping/>
  </p:clrMapOvr>
  <p:transitio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981482FC-CF47-5F1C-4FB6-37A57BF68E56}"/>
              </a:ext>
            </a:extLst>
          </p:cNvPr>
          <p:cNvSpPr>
            <a:spLocks noGrp="1" noChangeArrowheads="1"/>
          </p:cNvSpPr>
          <p:nvPr>
            <p:ph type="title"/>
          </p:nvPr>
        </p:nvSpPr>
        <p:spPr/>
        <p:txBody>
          <a:bodyPr/>
          <a:lstStyle/>
          <a:p>
            <a:pPr eaLnBrk="1" hangingPunct="1"/>
            <a:r>
              <a:rPr lang="en-US" altLang="en-US" dirty="0">
                <a:ea typeface="ヒラギノ角ゴ Pro W3" pitchFamily="-65" charset="-128"/>
              </a:rPr>
              <a:t>The Balance Sheet</a:t>
            </a:r>
          </a:p>
        </p:txBody>
      </p:sp>
      <p:sp>
        <p:nvSpPr>
          <p:cNvPr id="27651" name="Rectangle 3">
            <a:extLst>
              <a:ext uri="{FF2B5EF4-FFF2-40B4-BE49-F238E27FC236}">
                <a16:creationId xmlns:a16="http://schemas.microsoft.com/office/drawing/2014/main" id="{6809100F-E18E-3272-C4E8-96DB6535A744}"/>
              </a:ext>
            </a:extLst>
          </p:cNvPr>
          <p:cNvSpPr>
            <a:spLocks noGrp="1" noChangeArrowheads="1"/>
          </p:cNvSpPr>
          <p:nvPr>
            <p:ph idx="1"/>
          </p:nvPr>
        </p:nvSpPr>
        <p:spPr/>
        <p:txBody>
          <a:bodyPr/>
          <a:lstStyle/>
          <a:p>
            <a:pPr eaLnBrk="1" hangingPunct="1">
              <a:lnSpc>
                <a:spcPct val="90000"/>
              </a:lnSpc>
              <a:spcBef>
                <a:spcPct val="35000"/>
              </a:spcBef>
            </a:pPr>
            <a:r>
              <a:rPr lang="en-US" altLang="en-US">
                <a:ea typeface="ヒラギノ角ゴ Pro W3" pitchFamily="-65" charset="-128"/>
              </a:rPr>
              <a:t>Also called “Statement of Financial Position”</a:t>
            </a:r>
          </a:p>
          <a:p>
            <a:pPr eaLnBrk="1" hangingPunct="1">
              <a:lnSpc>
                <a:spcPct val="90000"/>
              </a:lnSpc>
              <a:spcBef>
                <a:spcPct val="35000"/>
              </a:spcBef>
            </a:pPr>
            <a:r>
              <a:rPr lang="en-US" altLang="en-US">
                <a:ea typeface="ヒラギノ角ゴ Pro W3" pitchFamily="-65" charset="-128"/>
              </a:rPr>
              <a:t>Lists the firm’s assets and liabilities</a:t>
            </a:r>
          </a:p>
          <a:p>
            <a:pPr eaLnBrk="1" hangingPunct="1">
              <a:lnSpc>
                <a:spcPct val="90000"/>
              </a:lnSpc>
              <a:spcBef>
                <a:spcPct val="35000"/>
              </a:spcBef>
            </a:pPr>
            <a:r>
              <a:rPr lang="en-US" altLang="en-US">
                <a:ea typeface="ヒラギノ角ゴ Pro W3" pitchFamily="-65" charset="-128"/>
              </a:rPr>
              <a:t>Provides a snapshot of the firm’s financial position at a given point in time</a:t>
            </a:r>
          </a:p>
          <a:p>
            <a:pPr eaLnBrk="1" hangingPunct="1">
              <a:lnSpc>
                <a:spcPct val="90000"/>
              </a:lnSpc>
              <a:spcBef>
                <a:spcPct val="35000"/>
              </a:spcBef>
            </a:pPr>
            <a:endParaRPr lang="en-US" altLang="en-US">
              <a:ea typeface="ヒラギノ角ゴ Pro W3" pitchFamily="-65" charset="-128"/>
            </a:endParaRPr>
          </a:p>
        </p:txBody>
      </p:sp>
    </p:spTree>
  </p:cSld>
  <p:clrMapOvr>
    <a:masterClrMapping/>
  </p:clrMapOvr>
  <p:transition spd="med">
    <p:wipe dir="r"/>
  </p:transition>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9465" name="Group 73">
            <a:extLst>
              <a:ext uri="{FF2B5EF4-FFF2-40B4-BE49-F238E27FC236}">
                <a16:creationId xmlns:a16="http://schemas.microsoft.com/office/drawing/2014/main" id="{B350C837-BE1F-7894-FF07-4FB16A209A70}"/>
              </a:ext>
            </a:extLst>
          </p:cNvPr>
          <p:cNvGraphicFramePr>
            <a:graphicFrameLocks noGrp="1"/>
          </p:cNvGraphicFramePr>
          <p:nvPr/>
        </p:nvGraphicFramePr>
        <p:xfrm>
          <a:off x="828675" y="4198938"/>
          <a:ext cx="7467602" cy="1759310"/>
        </p:xfrm>
        <a:graphic>
          <a:graphicData uri="http://schemas.openxmlformats.org/drawingml/2006/table">
            <a:tbl>
              <a:tblPr/>
              <a:tblGrid>
                <a:gridCol w="2192246">
                  <a:extLst>
                    <a:ext uri="{9D8B030D-6E8A-4147-A177-3AD203B41FA5}">
                      <a16:colId xmlns:a16="http://schemas.microsoft.com/office/drawing/2014/main" val="20000"/>
                    </a:ext>
                  </a:extLst>
                </a:gridCol>
                <a:gridCol w="1758876">
                  <a:extLst>
                    <a:ext uri="{9D8B030D-6E8A-4147-A177-3AD203B41FA5}">
                      <a16:colId xmlns:a16="http://schemas.microsoft.com/office/drawing/2014/main" val="20001"/>
                    </a:ext>
                  </a:extLst>
                </a:gridCol>
                <a:gridCol w="1757288">
                  <a:extLst>
                    <a:ext uri="{9D8B030D-6E8A-4147-A177-3AD203B41FA5}">
                      <a16:colId xmlns:a16="http://schemas.microsoft.com/office/drawing/2014/main" val="20002"/>
                    </a:ext>
                  </a:extLst>
                </a:gridCol>
                <a:gridCol w="1665218">
                  <a:extLst>
                    <a:ext uri="{9D8B030D-6E8A-4147-A177-3AD203B41FA5}">
                      <a16:colId xmlns:a16="http://schemas.microsoft.com/office/drawing/2014/main" val="20003"/>
                    </a:ext>
                  </a:extLst>
                </a:gridCol>
                <a:gridCol w="93974">
                  <a:extLst>
                    <a:ext uri="{9D8B030D-6E8A-4147-A177-3AD203B41FA5}">
                      <a16:colId xmlns:a16="http://schemas.microsoft.com/office/drawing/2014/main" val="20004"/>
                    </a:ext>
                  </a:extLst>
                </a:gridCol>
              </a:tblGrid>
              <a:tr h="655976">
                <a:tc>
                  <a:txBody>
                    <a:bodyPr/>
                    <a:lstStyle/>
                    <a:p>
                      <a:pPr marL="0" marR="0" lvl="0" indent="0" algn="just"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74" marR="68574"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ctr" defTabSz="914400" rtl="0" eaLnBrk="1" fontAlgn="base" latinLnBrk="0" hangingPunct="1">
                        <a:lnSpc>
                          <a:spcPts val="11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Profit </a:t>
                      </a:r>
                    </a:p>
                    <a:p>
                      <a:pPr marL="0" marR="0" lvl="0" indent="0" algn="ctr"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ctr" defTabSz="914400" rtl="0" eaLnBrk="1" fontAlgn="base" latinLnBrk="0" hangingPunct="1">
                        <a:lnSpc>
                          <a:spcPts val="11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Margin</a:t>
                      </a:r>
                      <a:endParaRPr kumimoji="0" lang="en-US" sz="20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74" marR="68574"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ctr" defTabSz="914400" rtl="0" eaLnBrk="1" fontAlgn="base" latinLnBrk="0" hangingPunct="1">
                        <a:lnSpc>
                          <a:spcPts val="11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Asset </a:t>
                      </a:r>
                    </a:p>
                    <a:p>
                      <a:pPr marL="0" marR="0" lvl="0" indent="0" algn="ctr"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ctr" defTabSz="914400" rtl="0" eaLnBrk="1" fontAlgn="base" latinLnBrk="0" hangingPunct="1">
                        <a:lnSpc>
                          <a:spcPts val="11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Turnover</a:t>
                      </a:r>
                      <a:endParaRPr kumimoji="0" lang="en-US" sz="20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74" marR="68574"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ctr" defTabSz="914400" rtl="0" eaLnBrk="1" fontAlgn="base" latinLnBrk="0" hangingPunct="1">
                        <a:lnSpc>
                          <a:spcPts val="11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Equity </a:t>
                      </a:r>
                    </a:p>
                    <a:p>
                      <a:pPr marL="0" marR="0" lvl="0" indent="0" algn="ctr"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ctr" defTabSz="914400" rtl="0" eaLnBrk="1" fontAlgn="base" latinLnBrk="0" hangingPunct="1">
                        <a:lnSpc>
                          <a:spcPts val="11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Multiplier</a:t>
                      </a:r>
                      <a:endParaRPr kumimoji="0" lang="en-US" sz="20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74" marR="68574"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442235">
                <a:tc>
                  <a:txBody>
                    <a:bodyPr/>
                    <a:lstStyle/>
                    <a:p>
                      <a:pPr marL="0" marR="0" lvl="0" indent="0" algn="just"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just"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just" defTabSz="914400" rtl="0" eaLnBrk="1" fontAlgn="base" latinLnBrk="0" hangingPunct="1">
                        <a:lnSpc>
                          <a:spcPts val="11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Wal-Mart</a:t>
                      </a:r>
                      <a:endParaRPr kumimoji="0" lang="en-US" sz="20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74" marR="68574" marT="0" marB="0"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3.6%</a:t>
                      </a:r>
                    </a:p>
                  </a:txBody>
                  <a:tcPr marL="68574" marR="68574" marT="0"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2.3</a:t>
                      </a:r>
                    </a:p>
                  </a:txBody>
                  <a:tcPr marL="68574" marR="68574" marT="0"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2.7</a:t>
                      </a:r>
                    </a:p>
                  </a:txBody>
                  <a:tcPr marL="68574" marR="68574" marT="0"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 </a:t>
                      </a:r>
                    </a:p>
                  </a:txBody>
                  <a:tcPr marL="0" marR="0" marT="0" marB="0"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1"/>
                  </a:ext>
                </a:extLst>
              </a:tr>
              <a:tr h="655976">
                <a:tc>
                  <a:txBody>
                    <a:bodyPr/>
                    <a:lstStyle/>
                    <a:p>
                      <a:pPr marL="0" marR="0" lvl="0" indent="0" algn="just"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just"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just"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just" defTabSz="914400" rtl="0" eaLnBrk="1" fontAlgn="base" latinLnBrk="0" hangingPunct="1">
                        <a:lnSpc>
                          <a:spcPts val="11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Nordstrom</a:t>
                      </a:r>
                      <a:endParaRPr kumimoji="0" lang="en-US" sz="20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74" marR="68574" marT="0" marB="0"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6.1%</a:t>
                      </a:r>
                    </a:p>
                  </a:txBody>
                  <a:tcPr marL="68574" marR="68574"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1.5</a:t>
                      </a:r>
                    </a:p>
                  </a:txBody>
                  <a:tcPr marL="68574" marR="68574"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4.2</a:t>
                      </a:r>
                    </a:p>
                  </a:txBody>
                  <a:tcPr marL="68574" marR="68574"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 </a:t>
                      </a:r>
                    </a:p>
                  </a:txBody>
                  <a:tcPr marL="0" marR="0" marT="0" marB="0"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2"/>
                  </a:ext>
                </a:extLst>
              </a:tr>
            </a:tbl>
          </a:graphicData>
        </a:graphic>
      </p:graphicFrame>
      <p:sp>
        <p:nvSpPr>
          <p:cNvPr id="93203" name="Rectangle 61">
            <a:extLst>
              <a:ext uri="{FF2B5EF4-FFF2-40B4-BE49-F238E27FC236}">
                <a16:creationId xmlns:a16="http://schemas.microsoft.com/office/drawing/2014/main" id="{FB95AADA-2DF5-0061-F6EC-6129608674AD}"/>
              </a:ext>
            </a:extLst>
          </p:cNvPr>
          <p:cNvSpPr>
            <a:spLocks noGrp="1" noChangeArrowheads="1"/>
          </p:cNvSpPr>
          <p:nvPr>
            <p:ph type="title"/>
          </p:nvPr>
        </p:nvSpPr>
        <p:spPr/>
        <p:txBody>
          <a:bodyPr/>
          <a:lstStyle/>
          <a:p>
            <a:pPr eaLnBrk="1" hangingPunct="1"/>
            <a:r>
              <a:rPr lang="en-US" altLang="en-US" dirty="0">
                <a:ea typeface="ヒラギノ角ゴ Pro W3" pitchFamily="-65" charset="-128"/>
              </a:rPr>
              <a:t>Example 10 DuPont Analysis</a:t>
            </a:r>
          </a:p>
        </p:txBody>
      </p:sp>
      <p:sp>
        <p:nvSpPr>
          <p:cNvPr id="93204" name="Rectangle 62">
            <a:extLst>
              <a:ext uri="{FF2B5EF4-FFF2-40B4-BE49-F238E27FC236}">
                <a16:creationId xmlns:a16="http://schemas.microsoft.com/office/drawing/2014/main" id="{6E4D4A9A-2890-46BD-0015-3C3D6B652D78}"/>
              </a:ext>
            </a:extLst>
          </p:cNvPr>
          <p:cNvSpPr>
            <a:spLocks noGrp="1" noChangeArrowheads="1"/>
          </p:cNvSpPr>
          <p:nvPr>
            <p:ph idx="1"/>
          </p:nvPr>
        </p:nvSpPr>
        <p:spPr/>
        <p:txBody>
          <a:bodyPr/>
          <a:lstStyle/>
          <a:p>
            <a:pPr eaLnBrk="1" hangingPunct="1">
              <a:buFontTx/>
              <a:buNone/>
            </a:pPr>
            <a:r>
              <a:rPr lang="en-US" altLang="en-US">
                <a:ea typeface="ヒラギノ角ゴ Pro W3" pitchFamily="-65" charset="-128"/>
              </a:rPr>
              <a:t>Problem:  </a:t>
            </a:r>
          </a:p>
          <a:p>
            <a:pPr eaLnBrk="1" hangingPunct="1"/>
            <a:r>
              <a:rPr lang="en-US" altLang="en-US" sz="2000">
                <a:ea typeface="ヒラギノ角ゴ Pro W3" pitchFamily="-65" charset="-128"/>
              </a:rPr>
              <a:t>The following table contains information about Wal-Mart (WMT) and Nordstrom (JWN)</a:t>
            </a:r>
          </a:p>
          <a:p>
            <a:pPr eaLnBrk="1" hangingPunct="1"/>
            <a:r>
              <a:rPr lang="en-US" altLang="en-US" sz="2000">
                <a:ea typeface="ヒラギノ角ゴ Pro W3" pitchFamily="-65" charset="-128"/>
              </a:rPr>
              <a:t>Compute their respective ROEs and then determine how much Wal-Mart would need to increase its profit margin in order to match Nordstrom’s ROE</a:t>
            </a:r>
          </a:p>
          <a:p>
            <a:pPr eaLnBrk="1" hangingPunct="1"/>
            <a:endParaRPr lang="en-US" altLang="en-US" sz="2000">
              <a:ea typeface="ヒラギノ角ゴ Pro W3" pitchFamily="-65" charset="-128"/>
            </a:endParaRPr>
          </a:p>
        </p:txBody>
      </p:sp>
    </p:spTree>
  </p:cSld>
  <p:clrMapOvr>
    <a:masterClrMapping/>
  </p:clrMapOvr>
  <p:transition spd="med">
    <p:wipe dir="r"/>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11">
            <a:extLst>
              <a:ext uri="{FF2B5EF4-FFF2-40B4-BE49-F238E27FC236}">
                <a16:creationId xmlns:a16="http://schemas.microsoft.com/office/drawing/2014/main" id="{E347232F-58CE-9B5B-ACFF-8B7C0D5667C7}"/>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ea typeface="ヒラギノ角ゴ Pro W3" pitchFamily="-65" charset="-128"/>
              </a:rPr>
              <a:t>Example 10 DuPont Analysis (cont’d)</a:t>
            </a:r>
          </a:p>
        </p:txBody>
      </p:sp>
      <p:sp>
        <p:nvSpPr>
          <p:cNvPr id="94211" name="Rectangle 12">
            <a:extLst>
              <a:ext uri="{FF2B5EF4-FFF2-40B4-BE49-F238E27FC236}">
                <a16:creationId xmlns:a16="http://schemas.microsoft.com/office/drawing/2014/main" id="{4D97A385-E0A3-3911-3E76-C9B015A2F986}"/>
              </a:ext>
            </a:extLst>
          </p:cNvPr>
          <p:cNvSpPr>
            <a:spLocks noGrp="1" noChangeArrowheads="1"/>
          </p:cNvSpPr>
          <p:nvPr>
            <p:ph idx="1"/>
          </p:nvPr>
        </p:nvSpPr>
        <p:spPr/>
        <p:txBody>
          <a:bodyPr/>
          <a:lstStyle/>
          <a:p>
            <a:pPr eaLnBrk="1" hangingPunct="1">
              <a:lnSpc>
                <a:spcPct val="90000"/>
              </a:lnSpc>
              <a:buFontTx/>
              <a:buNone/>
            </a:pPr>
            <a:r>
              <a:rPr lang="en-US" altLang="en-US">
                <a:ea typeface="ヒラギノ角ゴ Pro W3" pitchFamily="-65" charset="-128"/>
              </a:rPr>
              <a:t>Solution:</a:t>
            </a:r>
          </a:p>
          <a:p>
            <a:pPr eaLnBrk="1" hangingPunct="1">
              <a:lnSpc>
                <a:spcPct val="90000"/>
              </a:lnSpc>
              <a:spcBef>
                <a:spcPct val="40000"/>
              </a:spcBef>
              <a:buFontTx/>
              <a:buNone/>
            </a:pPr>
            <a:r>
              <a:rPr lang="en-US" altLang="en-US">
                <a:ea typeface="ヒラギノ角ゴ Pro W3" pitchFamily="-65" charset="-128"/>
              </a:rPr>
              <a:t>Plan and Organize:</a:t>
            </a:r>
          </a:p>
          <a:p>
            <a:pPr eaLnBrk="1" hangingPunct="1">
              <a:lnSpc>
                <a:spcPct val="90000"/>
              </a:lnSpc>
            </a:pPr>
            <a:r>
              <a:rPr lang="en-US" altLang="en-US" sz="2000">
                <a:ea typeface="ヒラギノ角ゴ Pro W3" pitchFamily="-65" charset="-128"/>
              </a:rPr>
              <a:t>The table contains all the relevant information to use the DuPont identity to compute the ROE</a:t>
            </a:r>
          </a:p>
          <a:p>
            <a:pPr eaLnBrk="1" hangingPunct="1">
              <a:lnSpc>
                <a:spcPct val="90000"/>
              </a:lnSpc>
            </a:pPr>
            <a:r>
              <a:rPr lang="en-US" altLang="en-US" sz="2000">
                <a:ea typeface="ヒラギノ角ゴ Pro W3" pitchFamily="-65" charset="-128"/>
              </a:rPr>
              <a:t>We can compute the ROE of each company by multiplying its profit margin, asset turnover, and equity multiplier</a:t>
            </a:r>
          </a:p>
          <a:p>
            <a:pPr eaLnBrk="1" hangingPunct="1">
              <a:lnSpc>
                <a:spcPct val="90000"/>
              </a:lnSpc>
            </a:pPr>
            <a:r>
              <a:rPr lang="en-US" altLang="en-US" sz="2000">
                <a:ea typeface="ヒラギノ角ゴ Pro W3" pitchFamily="-65" charset="-128"/>
              </a:rPr>
              <a:t>In order to determine how much Wal-Mart would need to increase its profit margin to match Nordstrom’s ROE, we can set Wal-Mart’s ROE equal to Nordstrom’s, keep its turnover and equity multiplier fixed, and solve for the profit margin</a:t>
            </a:r>
          </a:p>
        </p:txBody>
      </p:sp>
    </p:spTree>
  </p:cSld>
  <p:clrMapOvr>
    <a:masterClrMapping/>
  </p:clrMapOvr>
  <p:transition spd="med">
    <p:wipe dir="r"/>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16">
            <a:extLst>
              <a:ext uri="{FF2B5EF4-FFF2-40B4-BE49-F238E27FC236}">
                <a16:creationId xmlns:a16="http://schemas.microsoft.com/office/drawing/2014/main" id="{D7CE98B6-055E-56A2-8F69-7DE19259E7C6}"/>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ea typeface="ヒラギノ角ゴ Pro W3" pitchFamily="-65" charset="-128"/>
              </a:rPr>
              <a:t>Example 10 DuPont Analysis (cont’d)</a:t>
            </a:r>
          </a:p>
        </p:txBody>
      </p:sp>
      <p:sp>
        <p:nvSpPr>
          <p:cNvPr id="95235" name="Rectangle 17">
            <a:extLst>
              <a:ext uri="{FF2B5EF4-FFF2-40B4-BE49-F238E27FC236}">
                <a16:creationId xmlns:a16="http://schemas.microsoft.com/office/drawing/2014/main" id="{AF9071CF-ACE7-2B62-89E8-AE2C4FB0C284}"/>
              </a:ext>
            </a:extLst>
          </p:cNvPr>
          <p:cNvSpPr>
            <a:spLocks noGrp="1" noChangeArrowheads="1"/>
          </p:cNvSpPr>
          <p:nvPr>
            <p:ph idx="1"/>
          </p:nvPr>
        </p:nvSpPr>
        <p:spPr/>
        <p:txBody>
          <a:bodyPr/>
          <a:lstStyle/>
          <a:p>
            <a:pPr eaLnBrk="1" hangingPunct="1">
              <a:spcBef>
                <a:spcPct val="50000"/>
              </a:spcBef>
              <a:buFontTx/>
              <a:buNone/>
            </a:pPr>
            <a:r>
              <a:rPr lang="en-US" altLang="en-US">
                <a:ea typeface="ヒラギノ角ゴ Pro W3" pitchFamily="-65" charset="-128"/>
              </a:rPr>
              <a:t>Execute:</a:t>
            </a:r>
          </a:p>
          <a:p>
            <a:pPr eaLnBrk="1" hangingPunct="1">
              <a:spcBef>
                <a:spcPct val="50000"/>
              </a:spcBef>
            </a:pPr>
            <a:r>
              <a:rPr lang="en-US" altLang="en-US" sz="2000">
                <a:ea typeface="ヒラギノ角ゴ Pro W3" pitchFamily="-65" charset="-128"/>
              </a:rPr>
              <a:t>Using the DuPont Identity, we have:</a:t>
            </a:r>
          </a:p>
          <a:p>
            <a:pPr lvl="1" eaLnBrk="1" hangingPunct="1">
              <a:spcBef>
                <a:spcPct val="50000"/>
              </a:spcBef>
            </a:pPr>
            <a:r>
              <a:rPr lang="en-US" altLang="en-US" sz="2000">
                <a:ea typeface="ヒラギノ角ゴ Pro W3" pitchFamily="-65" charset="-128"/>
              </a:rPr>
              <a:t>ROE</a:t>
            </a:r>
            <a:r>
              <a:rPr lang="en-US" altLang="en-US" sz="2000" baseline="-25000">
                <a:ea typeface="ヒラギノ角ゴ Pro W3" pitchFamily="-65" charset="-128"/>
              </a:rPr>
              <a:t>WMT</a:t>
            </a:r>
            <a:r>
              <a:rPr lang="en-US" altLang="en-US" sz="2000">
                <a:ea typeface="ヒラギノ角ゴ Pro W3" pitchFamily="-65" charset="-128"/>
              </a:rPr>
              <a:t> = 3.6% x 2.3 x 2.7 = 22.3%		</a:t>
            </a:r>
          </a:p>
          <a:p>
            <a:pPr lvl="1" eaLnBrk="1" hangingPunct="1">
              <a:spcBef>
                <a:spcPct val="50000"/>
              </a:spcBef>
            </a:pPr>
            <a:r>
              <a:rPr lang="en-US" altLang="en-US" sz="2000">
                <a:ea typeface="ヒラギノ角ゴ Pro W3" pitchFamily="-65" charset="-128"/>
              </a:rPr>
              <a:t>ROE</a:t>
            </a:r>
            <a:r>
              <a:rPr lang="en-US" altLang="en-US" sz="2000" baseline="-25000">
                <a:ea typeface="ヒラギノ角ゴ Pro W3" pitchFamily="-65" charset="-128"/>
              </a:rPr>
              <a:t>JWN</a:t>
            </a:r>
            <a:r>
              <a:rPr lang="en-US" altLang="en-US" sz="2000">
                <a:ea typeface="ヒラギノ角ゴ Pro W3" pitchFamily="-65" charset="-128"/>
              </a:rPr>
              <a:t> = 6.1% x 1.5 x 4.2 = 38.4%</a:t>
            </a:r>
          </a:p>
          <a:p>
            <a:pPr eaLnBrk="1" hangingPunct="1">
              <a:spcBef>
                <a:spcPct val="50000"/>
              </a:spcBef>
            </a:pPr>
            <a:r>
              <a:rPr lang="en-US" altLang="en-US" sz="2000">
                <a:ea typeface="ヒラギノ角ゴ Pro W3" pitchFamily="-65" charset="-128"/>
              </a:rPr>
              <a:t>Now, using Nordstrom’s ROE, but Wal-Mart’s asset turnover and equity multiplier, we can solve for the margin that Wal-Mart needs to achieve Nordstrom’s ROE:         </a:t>
            </a:r>
          </a:p>
          <a:p>
            <a:pPr lvl="1" eaLnBrk="1" hangingPunct="1">
              <a:spcBef>
                <a:spcPct val="50000"/>
              </a:spcBef>
            </a:pPr>
            <a:r>
              <a:rPr lang="en-US" altLang="en-US" sz="2000">
                <a:ea typeface="ヒラギノ角ゴ Pro W3" pitchFamily="-65" charset="-128"/>
              </a:rPr>
              <a:t> 38.4% = Margin x 2.3 x 2.7 </a:t>
            </a:r>
          </a:p>
          <a:p>
            <a:pPr lvl="1" eaLnBrk="1" hangingPunct="1">
              <a:spcBef>
                <a:spcPct val="50000"/>
              </a:spcBef>
            </a:pPr>
            <a:r>
              <a:rPr lang="en-US" altLang="en-US" sz="2000">
                <a:ea typeface="ヒラギノ角ゴ Pro W3" pitchFamily="-65" charset="-128"/>
              </a:rPr>
              <a:t> Margin = 38.4% / 6.21 = 6.2%</a:t>
            </a:r>
          </a:p>
        </p:txBody>
      </p:sp>
    </p:spTree>
  </p:cSld>
  <p:clrMapOvr>
    <a:masterClrMapping/>
  </p:clrMapOvr>
  <p:transition spd="med">
    <p:wipe dir="r"/>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13">
            <a:extLst>
              <a:ext uri="{FF2B5EF4-FFF2-40B4-BE49-F238E27FC236}">
                <a16:creationId xmlns:a16="http://schemas.microsoft.com/office/drawing/2014/main" id="{B05204E6-9091-2B0D-D87F-47860FE37F92}"/>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ea typeface="ヒラギノ角ゴ Pro W3" pitchFamily="-65" charset="-128"/>
              </a:rPr>
              <a:t>Example 10 DuPont Analysis (cont’d)</a:t>
            </a:r>
          </a:p>
        </p:txBody>
      </p:sp>
      <p:sp>
        <p:nvSpPr>
          <p:cNvPr id="96259" name="Rectangle 14">
            <a:extLst>
              <a:ext uri="{FF2B5EF4-FFF2-40B4-BE49-F238E27FC236}">
                <a16:creationId xmlns:a16="http://schemas.microsoft.com/office/drawing/2014/main" id="{89208952-1F0E-2463-038F-ED303B88F1BB}"/>
              </a:ext>
            </a:extLst>
          </p:cNvPr>
          <p:cNvSpPr>
            <a:spLocks noGrp="1" noChangeArrowheads="1"/>
          </p:cNvSpPr>
          <p:nvPr>
            <p:ph idx="1"/>
          </p:nvPr>
        </p:nvSpPr>
        <p:spPr/>
        <p:txBody>
          <a:bodyPr/>
          <a:lstStyle/>
          <a:p>
            <a:pPr eaLnBrk="1" hangingPunct="1">
              <a:buFontTx/>
              <a:buNone/>
            </a:pPr>
            <a:r>
              <a:rPr lang="en-US" altLang="en-US">
                <a:ea typeface="ヒラギノ角ゴ Pro W3" pitchFamily="-65" charset="-128"/>
              </a:rPr>
              <a:t>Evaluate:</a:t>
            </a:r>
          </a:p>
          <a:p>
            <a:pPr eaLnBrk="1" hangingPunct="1"/>
            <a:r>
              <a:rPr lang="en-US" altLang="en-US" sz="2000">
                <a:ea typeface="ヒラギノ角ゴ Pro W3" pitchFamily="-65" charset="-128"/>
              </a:rPr>
              <a:t>Wal-Mart would have to increase its profit margin from 3.6% to 6.2% in order to match Nordstrom’s ROE</a:t>
            </a:r>
          </a:p>
          <a:p>
            <a:pPr eaLnBrk="1" hangingPunct="1"/>
            <a:r>
              <a:rPr lang="en-US" altLang="en-US" sz="2000">
                <a:ea typeface="ヒラギノ角ゴ Pro W3" pitchFamily="-65" charset="-128"/>
              </a:rPr>
              <a:t>It would be able to achieve Nordstrom’s ROE even with around the same profit margin as Nordstrom (6.2% vs. 6.1%) because of its higher turnover</a:t>
            </a:r>
          </a:p>
        </p:txBody>
      </p:sp>
    </p:spTree>
  </p:cSld>
  <p:clrMapOvr>
    <a:masterClrMapping/>
  </p:clrMapOvr>
  <p:transition spd="med">
    <p:wipe dir="r"/>
  </p:transition>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9465" name="Group 73">
            <a:extLst>
              <a:ext uri="{FF2B5EF4-FFF2-40B4-BE49-F238E27FC236}">
                <a16:creationId xmlns:a16="http://schemas.microsoft.com/office/drawing/2014/main" id="{98E2F4FA-18DF-CC6D-4791-981985955B62}"/>
              </a:ext>
            </a:extLst>
          </p:cNvPr>
          <p:cNvGraphicFramePr>
            <a:graphicFrameLocks noGrp="1"/>
          </p:cNvGraphicFramePr>
          <p:nvPr/>
        </p:nvGraphicFramePr>
        <p:xfrm>
          <a:off x="828675" y="4198938"/>
          <a:ext cx="7467602" cy="1759310"/>
        </p:xfrm>
        <a:graphic>
          <a:graphicData uri="http://schemas.openxmlformats.org/drawingml/2006/table">
            <a:tbl>
              <a:tblPr/>
              <a:tblGrid>
                <a:gridCol w="2192246">
                  <a:extLst>
                    <a:ext uri="{9D8B030D-6E8A-4147-A177-3AD203B41FA5}">
                      <a16:colId xmlns:a16="http://schemas.microsoft.com/office/drawing/2014/main" val="20000"/>
                    </a:ext>
                  </a:extLst>
                </a:gridCol>
                <a:gridCol w="1758876">
                  <a:extLst>
                    <a:ext uri="{9D8B030D-6E8A-4147-A177-3AD203B41FA5}">
                      <a16:colId xmlns:a16="http://schemas.microsoft.com/office/drawing/2014/main" val="20001"/>
                    </a:ext>
                  </a:extLst>
                </a:gridCol>
                <a:gridCol w="1757288">
                  <a:extLst>
                    <a:ext uri="{9D8B030D-6E8A-4147-A177-3AD203B41FA5}">
                      <a16:colId xmlns:a16="http://schemas.microsoft.com/office/drawing/2014/main" val="20002"/>
                    </a:ext>
                  </a:extLst>
                </a:gridCol>
                <a:gridCol w="1665218">
                  <a:extLst>
                    <a:ext uri="{9D8B030D-6E8A-4147-A177-3AD203B41FA5}">
                      <a16:colId xmlns:a16="http://schemas.microsoft.com/office/drawing/2014/main" val="20003"/>
                    </a:ext>
                  </a:extLst>
                </a:gridCol>
                <a:gridCol w="93974">
                  <a:extLst>
                    <a:ext uri="{9D8B030D-6E8A-4147-A177-3AD203B41FA5}">
                      <a16:colId xmlns:a16="http://schemas.microsoft.com/office/drawing/2014/main" val="20004"/>
                    </a:ext>
                  </a:extLst>
                </a:gridCol>
              </a:tblGrid>
              <a:tr h="655976">
                <a:tc>
                  <a:txBody>
                    <a:bodyPr/>
                    <a:lstStyle/>
                    <a:p>
                      <a:pPr marL="0" marR="0" lvl="0" indent="0" algn="just"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74" marR="68574"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ctr" defTabSz="914400" rtl="0" eaLnBrk="1" fontAlgn="base" latinLnBrk="0" hangingPunct="1">
                        <a:lnSpc>
                          <a:spcPts val="11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Profit </a:t>
                      </a:r>
                    </a:p>
                    <a:p>
                      <a:pPr marL="0" marR="0" lvl="0" indent="0" algn="ctr"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ctr" defTabSz="914400" rtl="0" eaLnBrk="1" fontAlgn="base" latinLnBrk="0" hangingPunct="1">
                        <a:lnSpc>
                          <a:spcPts val="11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Margin</a:t>
                      </a:r>
                      <a:endParaRPr kumimoji="0" lang="en-US" sz="20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74" marR="68574"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ctr" defTabSz="914400" rtl="0" eaLnBrk="1" fontAlgn="base" latinLnBrk="0" hangingPunct="1">
                        <a:lnSpc>
                          <a:spcPts val="11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Asset </a:t>
                      </a:r>
                    </a:p>
                    <a:p>
                      <a:pPr marL="0" marR="0" lvl="0" indent="0" algn="ctr"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ctr" defTabSz="914400" rtl="0" eaLnBrk="1" fontAlgn="base" latinLnBrk="0" hangingPunct="1">
                        <a:lnSpc>
                          <a:spcPts val="11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Turnover</a:t>
                      </a:r>
                      <a:endParaRPr kumimoji="0" lang="en-US" sz="20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74" marR="68574"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ctr" defTabSz="914400" rtl="0" eaLnBrk="1" fontAlgn="base" latinLnBrk="0" hangingPunct="1">
                        <a:lnSpc>
                          <a:spcPts val="11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Equity </a:t>
                      </a:r>
                    </a:p>
                    <a:p>
                      <a:pPr marL="0" marR="0" lvl="0" indent="0" algn="ctr"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ctr" defTabSz="914400" rtl="0" eaLnBrk="1" fontAlgn="base" latinLnBrk="0" hangingPunct="1">
                        <a:lnSpc>
                          <a:spcPts val="11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Multiplier</a:t>
                      </a:r>
                      <a:endParaRPr kumimoji="0" lang="en-US" sz="20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74" marR="68574"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442235">
                <a:tc>
                  <a:txBody>
                    <a:bodyPr/>
                    <a:lstStyle/>
                    <a:p>
                      <a:pPr marL="0" marR="0" lvl="0" indent="0" algn="just"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just"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just" defTabSz="914400" rtl="0" eaLnBrk="1" fontAlgn="base" latinLnBrk="0" hangingPunct="1">
                        <a:lnSpc>
                          <a:spcPts val="11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Campbell’s</a:t>
                      </a:r>
                      <a:endParaRPr kumimoji="0" lang="en-US" sz="20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74" marR="68574" marT="0" marB="0"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5.7%</a:t>
                      </a:r>
                    </a:p>
                  </a:txBody>
                  <a:tcPr marL="68574" marR="68574" marT="0"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0.97</a:t>
                      </a:r>
                    </a:p>
                  </a:txBody>
                  <a:tcPr marL="68574" marR="68574" marT="0"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6.84</a:t>
                      </a:r>
                    </a:p>
                  </a:txBody>
                  <a:tcPr marL="68574" marR="68574" marT="0"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 </a:t>
                      </a:r>
                    </a:p>
                  </a:txBody>
                  <a:tcPr marL="0" marR="0" marT="0" marB="0"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1"/>
                  </a:ext>
                </a:extLst>
              </a:tr>
              <a:tr h="655976">
                <a:tc>
                  <a:txBody>
                    <a:bodyPr/>
                    <a:lstStyle/>
                    <a:p>
                      <a:pPr marL="0" marR="0" lvl="0" indent="0" algn="just"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just"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just"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just" defTabSz="914400" rtl="0" eaLnBrk="1" fontAlgn="base" latinLnBrk="0" hangingPunct="1">
                        <a:lnSpc>
                          <a:spcPts val="11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General Mills</a:t>
                      </a:r>
                      <a:endParaRPr kumimoji="0" lang="en-US" sz="20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74" marR="68574" marT="0" marB="0"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10.4%</a:t>
                      </a:r>
                    </a:p>
                  </a:txBody>
                  <a:tcPr marL="68574" marR="68574"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0.78</a:t>
                      </a:r>
                    </a:p>
                  </a:txBody>
                  <a:tcPr marL="68574" marR="68574"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2.97</a:t>
                      </a:r>
                    </a:p>
                  </a:txBody>
                  <a:tcPr marL="68574" marR="68574"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 </a:t>
                      </a:r>
                    </a:p>
                  </a:txBody>
                  <a:tcPr marL="0" marR="0" marT="0" marB="0"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2"/>
                  </a:ext>
                </a:extLst>
              </a:tr>
            </a:tbl>
          </a:graphicData>
        </a:graphic>
      </p:graphicFrame>
      <p:sp>
        <p:nvSpPr>
          <p:cNvPr id="97299" name="Rectangle 61">
            <a:extLst>
              <a:ext uri="{FF2B5EF4-FFF2-40B4-BE49-F238E27FC236}">
                <a16:creationId xmlns:a16="http://schemas.microsoft.com/office/drawing/2014/main" id="{B74FFA60-4144-BD5A-5CC7-58356EDD8BFF}"/>
              </a:ext>
            </a:extLst>
          </p:cNvPr>
          <p:cNvSpPr>
            <a:spLocks noGrp="1" noChangeArrowheads="1"/>
          </p:cNvSpPr>
          <p:nvPr>
            <p:ph type="title"/>
          </p:nvPr>
        </p:nvSpPr>
        <p:spPr/>
        <p:txBody>
          <a:bodyPr/>
          <a:lstStyle/>
          <a:p>
            <a:pPr eaLnBrk="1" hangingPunct="1"/>
            <a:r>
              <a:rPr lang="en-US" altLang="en-US" dirty="0">
                <a:ea typeface="ヒラギノ角ゴ Pro W3" pitchFamily="-65" charset="-128"/>
              </a:rPr>
              <a:t>Example 11 DuPont Analysis</a:t>
            </a:r>
          </a:p>
        </p:txBody>
      </p:sp>
      <p:sp>
        <p:nvSpPr>
          <p:cNvPr id="97300" name="Rectangle 62">
            <a:extLst>
              <a:ext uri="{FF2B5EF4-FFF2-40B4-BE49-F238E27FC236}">
                <a16:creationId xmlns:a16="http://schemas.microsoft.com/office/drawing/2014/main" id="{48CEB0B9-25FA-D148-4C41-775280FD9817}"/>
              </a:ext>
            </a:extLst>
          </p:cNvPr>
          <p:cNvSpPr>
            <a:spLocks noGrp="1" noChangeArrowheads="1"/>
          </p:cNvSpPr>
          <p:nvPr>
            <p:ph idx="1"/>
          </p:nvPr>
        </p:nvSpPr>
        <p:spPr/>
        <p:txBody>
          <a:bodyPr/>
          <a:lstStyle/>
          <a:p>
            <a:pPr eaLnBrk="1" hangingPunct="1">
              <a:lnSpc>
                <a:spcPct val="90000"/>
              </a:lnSpc>
              <a:buFontTx/>
              <a:buNone/>
            </a:pPr>
            <a:r>
              <a:rPr lang="en-US" altLang="en-US">
                <a:ea typeface="ヒラギノ角ゴ Pro W3" pitchFamily="-65" charset="-128"/>
              </a:rPr>
              <a:t>Problem:  </a:t>
            </a:r>
          </a:p>
          <a:p>
            <a:pPr eaLnBrk="1" hangingPunct="1">
              <a:lnSpc>
                <a:spcPct val="90000"/>
              </a:lnSpc>
            </a:pPr>
            <a:r>
              <a:rPr lang="en-US" altLang="en-US" sz="2000">
                <a:ea typeface="ヒラギノ角ゴ Pro W3" pitchFamily="-65" charset="-128"/>
              </a:rPr>
              <a:t>The following table contains information about Campbell’s (CPB) and General Mills (GIS)</a:t>
            </a:r>
          </a:p>
          <a:p>
            <a:pPr eaLnBrk="1" hangingPunct="1">
              <a:lnSpc>
                <a:spcPct val="90000"/>
              </a:lnSpc>
            </a:pPr>
            <a:r>
              <a:rPr lang="en-US" altLang="en-US" sz="2000">
                <a:ea typeface="ヒラギノ角ゴ Pro W3" pitchFamily="-65" charset="-128"/>
              </a:rPr>
              <a:t>Compute their respective ROEs and then determine how much General Mills would need to increase its equity multiplier in order to match Campbell’s ROE</a:t>
            </a:r>
          </a:p>
        </p:txBody>
      </p:sp>
    </p:spTree>
  </p:cSld>
  <p:clrMapOvr>
    <a:masterClrMapping/>
  </p:clrMapOvr>
  <p:transition spd="med">
    <p:wipe dir="r"/>
  </p:transition>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Rectangle 11">
            <a:extLst>
              <a:ext uri="{FF2B5EF4-FFF2-40B4-BE49-F238E27FC236}">
                <a16:creationId xmlns:a16="http://schemas.microsoft.com/office/drawing/2014/main" id="{D4C460C7-B39D-EEA9-D2DF-4373B020EFF3}"/>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ea typeface="ヒラギノ角ゴ Pro W3" pitchFamily="-65" charset="-128"/>
              </a:rPr>
              <a:t>Example 11 DuPont Analysis (cont’d)</a:t>
            </a:r>
          </a:p>
        </p:txBody>
      </p:sp>
      <p:sp>
        <p:nvSpPr>
          <p:cNvPr id="98307" name="Rectangle 12">
            <a:extLst>
              <a:ext uri="{FF2B5EF4-FFF2-40B4-BE49-F238E27FC236}">
                <a16:creationId xmlns:a16="http://schemas.microsoft.com/office/drawing/2014/main" id="{E6559351-7058-A31C-CC7B-36122AEF31FE}"/>
              </a:ext>
            </a:extLst>
          </p:cNvPr>
          <p:cNvSpPr>
            <a:spLocks noGrp="1" noChangeArrowheads="1"/>
          </p:cNvSpPr>
          <p:nvPr>
            <p:ph idx="1"/>
          </p:nvPr>
        </p:nvSpPr>
        <p:spPr/>
        <p:txBody>
          <a:bodyPr/>
          <a:lstStyle/>
          <a:p>
            <a:pPr eaLnBrk="1" hangingPunct="1">
              <a:lnSpc>
                <a:spcPct val="90000"/>
              </a:lnSpc>
              <a:buFontTx/>
              <a:buNone/>
            </a:pPr>
            <a:r>
              <a:rPr lang="en-US" altLang="en-US">
                <a:ea typeface="ヒラギノ角ゴ Pro W3" pitchFamily="-65" charset="-128"/>
              </a:rPr>
              <a:t>Solution:</a:t>
            </a:r>
          </a:p>
          <a:p>
            <a:pPr eaLnBrk="1" hangingPunct="1">
              <a:lnSpc>
                <a:spcPct val="90000"/>
              </a:lnSpc>
              <a:spcBef>
                <a:spcPct val="40000"/>
              </a:spcBef>
              <a:buFontTx/>
              <a:buNone/>
            </a:pPr>
            <a:r>
              <a:rPr lang="en-US" altLang="en-US">
                <a:ea typeface="ヒラギノ角ゴ Pro W3" pitchFamily="-65" charset="-128"/>
              </a:rPr>
              <a:t>Plan:</a:t>
            </a:r>
          </a:p>
          <a:p>
            <a:pPr eaLnBrk="1" hangingPunct="1">
              <a:lnSpc>
                <a:spcPct val="90000"/>
              </a:lnSpc>
            </a:pPr>
            <a:r>
              <a:rPr lang="en-US" altLang="en-US" sz="2000">
                <a:ea typeface="ヒラギノ角ゴ Pro W3" pitchFamily="-65" charset="-128"/>
              </a:rPr>
              <a:t>We can compute the ROE of each company by multiplying together its profit margin, asset turnover, and equity multiplier</a:t>
            </a:r>
          </a:p>
          <a:p>
            <a:pPr eaLnBrk="1" hangingPunct="1">
              <a:lnSpc>
                <a:spcPct val="90000"/>
              </a:lnSpc>
            </a:pPr>
            <a:r>
              <a:rPr lang="en-US" altLang="en-US" sz="2000">
                <a:ea typeface="ヒラギノ角ゴ Pro W3" pitchFamily="-65" charset="-128"/>
              </a:rPr>
              <a:t>In order to determine how much General Mills would need to increase its equity multiplier to match Campbell’s ROE, we can set General Mills’ ROE equal to Campbell’s, keep its profit margin and turnover fixed, and solve for the equity multiplier</a:t>
            </a:r>
          </a:p>
        </p:txBody>
      </p:sp>
    </p:spTree>
  </p:cSld>
  <p:clrMapOvr>
    <a:masterClrMapping/>
  </p:clrMapOvr>
  <p:transition spd="med">
    <p:wipe dir="r"/>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16">
            <a:extLst>
              <a:ext uri="{FF2B5EF4-FFF2-40B4-BE49-F238E27FC236}">
                <a16:creationId xmlns:a16="http://schemas.microsoft.com/office/drawing/2014/main" id="{82E15400-ADA7-A918-1CB4-AA1C34F7C941}"/>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ea typeface="ヒラギノ角ゴ Pro W3" pitchFamily="-65" charset="-128"/>
              </a:rPr>
              <a:t>Example 11 DuPont Analysis (cont’d)</a:t>
            </a:r>
          </a:p>
        </p:txBody>
      </p:sp>
      <p:sp>
        <p:nvSpPr>
          <p:cNvPr id="99331" name="Rectangle 17">
            <a:extLst>
              <a:ext uri="{FF2B5EF4-FFF2-40B4-BE49-F238E27FC236}">
                <a16:creationId xmlns:a16="http://schemas.microsoft.com/office/drawing/2014/main" id="{F3EC53C7-C1B1-930B-6699-72C8DD7DFBDB}"/>
              </a:ext>
            </a:extLst>
          </p:cNvPr>
          <p:cNvSpPr>
            <a:spLocks noGrp="1" noChangeArrowheads="1"/>
          </p:cNvSpPr>
          <p:nvPr>
            <p:ph idx="1"/>
          </p:nvPr>
        </p:nvSpPr>
        <p:spPr/>
        <p:txBody>
          <a:bodyPr/>
          <a:lstStyle/>
          <a:p>
            <a:pPr eaLnBrk="1" hangingPunct="1">
              <a:spcBef>
                <a:spcPct val="50000"/>
              </a:spcBef>
              <a:buFontTx/>
              <a:buNone/>
            </a:pPr>
            <a:r>
              <a:rPr lang="en-US" altLang="en-US">
                <a:ea typeface="ヒラギノ角ゴ Pro W3" pitchFamily="-65" charset="-128"/>
              </a:rPr>
              <a:t>Execute:</a:t>
            </a:r>
          </a:p>
          <a:p>
            <a:pPr eaLnBrk="1" hangingPunct="1">
              <a:spcBef>
                <a:spcPct val="50000"/>
              </a:spcBef>
            </a:pPr>
            <a:r>
              <a:rPr lang="en-US" altLang="en-US" sz="2000">
                <a:ea typeface="ヒラギノ角ゴ Pro W3" pitchFamily="-65" charset="-128"/>
              </a:rPr>
              <a:t>Using the DuPont Identity, we have:</a:t>
            </a:r>
          </a:p>
          <a:p>
            <a:pPr lvl="1" eaLnBrk="1" hangingPunct="1">
              <a:spcBef>
                <a:spcPct val="50000"/>
              </a:spcBef>
            </a:pPr>
            <a:r>
              <a:rPr lang="en-US" altLang="en-US" sz="2000">
                <a:ea typeface="ヒラギノ角ゴ Pro W3" pitchFamily="-65" charset="-128"/>
              </a:rPr>
              <a:t>ROE</a:t>
            </a:r>
            <a:r>
              <a:rPr lang="en-US" altLang="en-US" sz="2000" baseline="-25000">
                <a:ea typeface="ヒラギノ角ゴ Pro W3" pitchFamily="-65" charset="-128"/>
              </a:rPr>
              <a:t>CPB</a:t>
            </a:r>
            <a:r>
              <a:rPr lang="en-US" altLang="en-US" sz="2000">
                <a:ea typeface="ヒラギノ角ゴ Pro W3" pitchFamily="-65" charset="-128"/>
              </a:rPr>
              <a:t> = 5.7% x 0.97 x 6.84 = 37.6%		</a:t>
            </a:r>
          </a:p>
          <a:p>
            <a:pPr lvl="1" eaLnBrk="1" hangingPunct="1">
              <a:spcBef>
                <a:spcPct val="50000"/>
              </a:spcBef>
            </a:pPr>
            <a:r>
              <a:rPr lang="en-US" altLang="en-US" sz="2000">
                <a:ea typeface="ヒラギノ角ゴ Pro W3" pitchFamily="-65" charset="-128"/>
              </a:rPr>
              <a:t>ROE</a:t>
            </a:r>
            <a:r>
              <a:rPr lang="en-US" altLang="en-US" sz="2000" baseline="-25000">
                <a:ea typeface="ヒラギノ角ゴ Pro W3" pitchFamily="-65" charset="-128"/>
              </a:rPr>
              <a:t>GIS</a:t>
            </a:r>
            <a:r>
              <a:rPr lang="en-US" altLang="en-US" sz="2000">
                <a:ea typeface="ヒラギノ角ゴ Pro W3" pitchFamily="-65" charset="-128"/>
              </a:rPr>
              <a:t> = 10.4% x 0.78 x 2.97 = 24.3%</a:t>
            </a:r>
          </a:p>
          <a:p>
            <a:pPr eaLnBrk="1" hangingPunct="1">
              <a:spcBef>
                <a:spcPct val="50000"/>
              </a:spcBef>
            </a:pPr>
            <a:r>
              <a:rPr lang="en-US" altLang="en-US" sz="2000">
                <a:ea typeface="ヒラギノ角ゴ Pro W3" pitchFamily="-65" charset="-128"/>
              </a:rPr>
              <a:t>Now, using Campbell’s ROE, but General Mills’ profit margin and asset turnover, we can solve for the equity multiplier that General Mills needs to achieve Campbell’s ROE:         </a:t>
            </a:r>
          </a:p>
          <a:p>
            <a:pPr lvl="1" eaLnBrk="1" hangingPunct="1">
              <a:spcBef>
                <a:spcPct val="50000"/>
              </a:spcBef>
            </a:pPr>
            <a:r>
              <a:rPr lang="en-US" altLang="en-US" sz="2000">
                <a:ea typeface="ヒラギノ角ゴ Pro W3" pitchFamily="-65" charset="-128"/>
              </a:rPr>
              <a:t> 37.6% = 10.4% x 0.78 x Equity Multiplier</a:t>
            </a:r>
          </a:p>
          <a:p>
            <a:pPr lvl="1" eaLnBrk="1" hangingPunct="1">
              <a:spcBef>
                <a:spcPct val="50000"/>
              </a:spcBef>
            </a:pPr>
            <a:r>
              <a:rPr lang="en-US" altLang="en-US" sz="2000">
                <a:ea typeface="ヒラギノ角ゴ Pro W3" pitchFamily="-65" charset="-128"/>
              </a:rPr>
              <a:t> Equity Multiplier = 37.6% / 8.2% = 4.59</a:t>
            </a:r>
          </a:p>
        </p:txBody>
      </p:sp>
    </p:spTree>
  </p:cSld>
  <p:clrMapOvr>
    <a:masterClrMapping/>
  </p:clrMapOvr>
  <p:transition spd="med">
    <p:wipe dir="r"/>
  </p:transition>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13">
            <a:extLst>
              <a:ext uri="{FF2B5EF4-FFF2-40B4-BE49-F238E27FC236}">
                <a16:creationId xmlns:a16="http://schemas.microsoft.com/office/drawing/2014/main" id="{3DB5D872-CA18-D512-05ED-F8BEB51AF666}"/>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ea typeface="ヒラギノ角ゴ Pro W3" pitchFamily="-65" charset="-128"/>
              </a:rPr>
              <a:t>Example 11 DuPont Analysis (cont’d)</a:t>
            </a:r>
          </a:p>
        </p:txBody>
      </p:sp>
      <p:sp>
        <p:nvSpPr>
          <p:cNvPr id="100355" name="Rectangle 14">
            <a:extLst>
              <a:ext uri="{FF2B5EF4-FFF2-40B4-BE49-F238E27FC236}">
                <a16:creationId xmlns:a16="http://schemas.microsoft.com/office/drawing/2014/main" id="{ED6432AE-38F7-477B-DAED-1F32EBDAE28E}"/>
              </a:ext>
            </a:extLst>
          </p:cNvPr>
          <p:cNvSpPr>
            <a:spLocks noGrp="1" noChangeArrowheads="1"/>
          </p:cNvSpPr>
          <p:nvPr>
            <p:ph idx="1"/>
          </p:nvPr>
        </p:nvSpPr>
        <p:spPr/>
        <p:txBody>
          <a:bodyPr/>
          <a:lstStyle/>
          <a:p>
            <a:pPr eaLnBrk="1" hangingPunct="1">
              <a:buFontTx/>
              <a:buNone/>
            </a:pPr>
            <a:r>
              <a:rPr lang="en-US" altLang="en-US">
                <a:ea typeface="ヒラギノ角ゴ Pro W3" pitchFamily="-65" charset="-128"/>
              </a:rPr>
              <a:t>Evaluate:</a:t>
            </a:r>
          </a:p>
          <a:p>
            <a:pPr eaLnBrk="1" hangingPunct="1"/>
            <a:r>
              <a:rPr lang="en-US" altLang="en-US" sz="2000">
                <a:ea typeface="ヒラギノ角ゴ Pro W3" pitchFamily="-65" charset="-128"/>
              </a:rPr>
              <a:t>General Mills would have to increase its equity multiplier from 2.97 to 4.59 in order to match Campbell’s ROE</a:t>
            </a:r>
          </a:p>
          <a:p>
            <a:pPr eaLnBrk="1" hangingPunct="1"/>
            <a:r>
              <a:rPr lang="en-US" altLang="en-US" sz="2000">
                <a:ea typeface="ヒラギノ角ゴ Pro W3" pitchFamily="-65" charset="-128"/>
              </a:rPr>
              <a:t>This large increase in equity multiplier is required because of its lower asset turnover (0.78 vs. 0.97) (lower efficiency), despite its higher profit margin (10.4% vs. 5.7%)</a:t>
            </a:r>
          </a:p>
        </p:txBody>
      </p:sp>
    </p:spTree>
  </p:cSld>
  <p:clrMapOvr>
    <a:masterClrMapping/>
  </p:clrMapOvr>
  <p:transition spd="med">
    <p:wipe dir="r"/>
  </p:transition>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9465" name="Group 73">
            <a:extLst>
              <a:ext uri="{FF2B5EF4-FFF2-40B4-BE49-F238E27FC236}">
                <a16:creationId xmlns:a16="http://schemas.microsoft.com/office/drawing/2014/main" id="{108DB124-083E-3E71-CC21-557532DB8B98}"/>
              </a:ext>
            </a:extLst>
          </p:cNvPr>
          <p:cNvGraphicFramePr>
            <a:graphicFrameLocks noGrp="1"/>
          </p:cNvGraphicFramePr>
          <p:nvPr/>
        </p:nvGraphicFramePr>
        <p:xfrm>
          <a:off x="828675" y="4198938"/>
          <a:ext cx="7467602" cy="1759310"/>
        </p:xfrm>
        <a:graphic>
          <a:graphicData uri="http://schemas.openxmlformats.org/drawingml/2006/table">
            <a:tbl>
              <a:tblPr/>
              <a:tblGrid>
                <a:gridCol w="2192246">
                  <a:extLst>
                    <a:ext uri="{9D8B030D-6E8A-4147-A177-3AD203B41FA5}">
                      <a16:colId xmlns:a16="http://schemas.microsoft.com/office/drawing/2014/main" val="20000"/>
                    </a:ext>
                  </a:extLst>
                </a:gridCol>
                <a:gridCol w="1758876">
                  <a:extLst>
                    <a:ext uri="{9D8B030D-6E8A-4147-A177-3AD203B41FA5}">
                      <a16:colId xmlns:a16="http://schemas.microsoft.com/office/drawing/2014/main" val="20001"/>
                    </a:ext>
                  </a:extLst>
                </a:gridCol>
                <a:gridCol w="1757288">
                  <a:extLst>
                    <a:ext uri="{9D8B030D-6E8A-4147-A177-3AD203B41FA5}">
                      <a16:colId xmlns:a16="http://schemas.microsoft.com/office/drawing/2014/main" val="20002"/>
                    </a:ext>
                  </a:extLst>
                </a:gridCol>
                <a:gridCol w="1665218">
                  <a:extLst>
                    <a:ext uri="{9D8B030D-6E8A-4147-A177-3AD203B41FA5}">
                      <a16:colId xmlns:a16="http://schemas.microsoft.com/office/drawing/2014/main" val="20003"/>
                    </a:ext>
                  </a:extLst>
                </a:gridCol>
                <a:gridCol w="93974">
                  <a:extLst>
                    <a:ext uri="{9D8B030D-6E8A-4147-A177-3AD203B41FA5}">
                      <a16:colId xmlns:a16="http://schemas.microsoft.com/office/drawing/2014/main" val="20004"/>
                    </a:ext>
                  </a:extLst>
                </a:gridCol>
              </a:tblGrid>
              <a:tr h="655976">
                <a:tc>
                  <a:txBody>
                    <a:bodyPr/>
                    <a:lstStyle/>
                    <a:p>
                      <a:pPr marL="0" marR="0" lvl="0" indent="0" algn="just"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74" marR="68574"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ctr" defTabSz="914400" rtl="0" eaLnBrk="1" fontAlgn="base" latinLnBrk="0" hangingPunct="1">
                        <a:lnSpc>
                          <a:spcPts val="11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Profit </a:t>
                      </a:r>
                    </a:p>
                    <a:p>
                      <a:pPr marL="0" marR="0" lvl="0" indent="0" algn="ctr"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ctr" defTabSz="914400" rtl="0" eaLnBrk="1" fontAlgn="base" latinLnBrk="0" hangingPunct="1">
                        <a:lnSpc>
                          <a:spcPts val="11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Margin</a:t>
                      </a:r>
                      <a:endParaRPr kumimoji="0" lang="en-US" sz="20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74" marR="68574"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ctr" defTabSz="914400" rtl="0" eaLnBrk="1" fontAlgn="base" latinLnBrk="0" hangingPunct="1">
                        <a:lnSpc>
                          <a:spcPts val="11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Asset </a:t>
                      </a:r>
                    </a:p>
                    <a:p>
                      <a:pPr marL="0" marR="0" lvl="0" indent="0" algn="ctr"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ctr" defTabSz="914400" rtl="0" eaLnBrk="1" fontAlgn="base" latinLnBrk="0" hangingPunct="1">
                        <a:lnSpc>
                          <a:spcPts val="11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Turnover</a:t>
                      </a:r>
                      <a:endParaRPr kumimoji="0" lang="en-US" sz="20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74" marR="68574"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ctr" defTabSz="914400" rtl="0" eaLnBrk="1" fontAlgn="base" latinLnBrk="0" hangingPunct="1">
                        <a:lnSpc>
                          <a:spcPts val="11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Equity </a:t>
                      </a:r>
                    </a:p>
                    <a:p>
                      <a:pPr marL="0" marR="0" lvl="0" indent="0" algn="ctr"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ctr" defTabSz="914400" rtl="0" eaLnBrk="1" fontAlgn="base" latinLnBrk="0" hangingPunct="1">
                        <a:lnSpc>
                          <a:spcPts val="11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Multiplier</a:t>
                      </a:r>
                      <a:endParaRPr kumimoji="0" lang="en-US" sz="20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74" marR="68574"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442235">
                <a:tc>
                  <a:txBody>
                    <a:bodyPr/>
                    <a:lstStyle/>
                    <a:p>
                      <a:pPr marL="0" marR="0" lvl="0" indent="0" algn="just"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just"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just" defTabSz="914400" rtl="0" eaLnBrk="1" fontAlgn="base" latinLnBrk="0" hangingPunct="1">
                        <a:lnSpc>
                          <a:spcPts val="11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Campbell’s</a:t>
                      </a:r>
                      <a:endParaRPr kumimoji="0" lang="en-US" sz="20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74" marR="68574" marT="0" marB="0"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5.7%</a:t>
                      </a:r>
                    </a:p>
                  </a:txBody>
                  <a:tcPr marL="68574" marR="68574" marT="0"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0.97</a:t>
                      </a:r>
                    </a:p>
                  </a:txBody>
                  <a:tcPr marL="68574" marR="68574" marT="0"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6.84</a:t>
                      </a:r>
                    </a:p>
                  </a:txBody>
                  <a:tcPr marL="68574" marR="68574" marT="0"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 </a:t>
                      </a:r>
                    </a:p>
                  </a:txBody>
                  <a:tcPr marL="0" marR="0" marT="0" marB="0"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1"/>
                  </a:ext>
                </a:extLst>
              </a:tr>
              <a:tr h="655976">
                <a:tc>
                  <a:txBody>
                    <a:bodyPr/>
                    <a:lstStyle/>
                    <a:p>
                      <a:pPr marL="0" marR="0" lvl="0" indent="0" algn="just"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just"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just" defTabSz="914400" rtl="0" eaLnBrk="1" fontAlgn="base" latinLnBrk="0" hangingPunct="1">
                        <a:lnSpc>
                          <a:spcPts val="11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p>
                      <a:pPr marL="0" marR="0" lvl="0" indent="0" algn="just" defTabSz="914400" rtl="0" eaLnBrk="1" fontAlgn="base" latinLnBrk="0" hangingPunct="1">
                        <a:lnSpc>
                          <a:spcPts val="11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General Mills</a:t>
                      </a:r>
                      <a:endParaRPr kumimoji="0" lang="en-US" sz="20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endParaRPr>
                    </a:p>
                  </a:txBody>
                  <a:tcPr marL="68574" marR="68574" marT="0" marB="0"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10.4%</a:t>
                      </a:r>
                    </a:p>
                  </a:txBody>
                  <a:tcPr marL="68574" marR="68574"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0.78</a:t>
                      </a:r>
                    </a:p>
                  </a:txBody>
                  <a:tcPr marL="68574" marR="68574"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2.97</a:t>
                      </a:r>
                    </a:p>
                  </a:txBody>
                  <a:tcPr marL="68574" marR="68574"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a:ln>
                            <a:noFill/>
                          </a:ln>
                          <a:solidFill>
                            <a:schemeClr val="tx1"/>
                          </a:solidFill>
                          <a:effectLst/>
                          <a:latin typeface="Verdana" pitchFamily="-65" charset="0"/>
                          <a:ea typeface="ＭＳ Ｐゴシック" pitchFamily="-65" charset="-128"/>
                          <a:cs typeface="Times New Roman" pitchFamily="-65" charset="0"/>
                        </a:rPr>
                        <a:t> </a:t>
                      </a:r>
                    </a:p>
                  </a:txBody>
                  <a:tcPr marL="0" marR="0" marT="0" marB="0"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01395" name="Rectangle 61">
            <a:extLst>
              <a:ext uri="{FF2B5EF4-FFF2-40B4-BE49-F238E27FC236}">
                <a16:creationId xmlns:a16="http://schemas.microsoft.com/office/drawing/2014/main" id="{B7F20CAF-65FE-789B-1213-90BC1E34DF84}"/>
              </a:ext>
            </a:extLst>
          </p:cNvPr>
          <p:cNvSpPr>
            <a:spLocks noGrp="1" noChangeArrowheads="1"/>
          </p:cNvSpPr>
          <p:nvPr>
            <p:ph type="title"/>
          </p:nvPr>
        </p:nvSpPr>
        <p:spPr/>
        <p:txBody>
          <a:bodyPr/>
          <a:lstStyle/>
          <a:p>
            <a:pPr eaLnBrk="1" hangingPunct="1"/>
            <a:r>
              <a:rPr lang="en-US" altLang="en-US" dirty="0">
                <a:ea typeface="ヒラギノ角ゴ Pro W3" pitchFamily="-65" charset="-128"/>
              </a:rPr>
              <a:t>Example 11 DuPont Analysis</a:t>
            </a:r>
          </a:p>
        </p:txBody>
      </p:sp>
      <p:sp>
        <p:nvSpPr>
          <p:cNvPr id="101396" name="Rectangle 62">
            <a:extLst>
              <a:ext uri="{FF2B5EF4-FFF2-40B4-BE49-F238E27FC236}">
                <a16:creationId xmlns:a16="http://schemas.microsoft.com/office/drawing/2014/main" id="{E773FD59-3F79-AC28-5FEF-A6D9750456C2}"/>
              </a:ext>
            </a:extLst>
          </p:cNvPr>
          <p:cNvSpPr>
            <a:spLocks noGrp="1" noChangeArrowheads="1"/>
          </p:cNvSpPr>
          <p:nvPr>
            <p:ph idx="1"/>
          </p:nvPr>
        </p:nvSpPr>
        <p:spPr/>
        <p:txBody>
          <a:bodyPr/>
          <a:lstStyle/>
          <a:p>
            <a:pPr eaLnBrk="1" hangingPunct="1">
              <a:lnSpc>
                <a:spcPct val="90000"/>
              </a:lnSpc>
              <a:buFontTx/>
              <a:buNone/>
            </a:pPr>
            <a:r>
              <a:rPr lang="en-US" altLang="en-US">
                <a:ea typeface="ヒラギノ角ゴ Pro W3" pitchFamily="-65" charset="-128"/>
              </a:rPr>
              <a:t>Problem:</a:t>
            </a:r>
            <a:r>
              <a:rPr lang="en-US" altLang="en-US" b="1">
                <a:ea typeface="ヒラギノ角ゴ Pro W3" pitchFamily="-65" charset="-128"/>
              </a:rPr>
              <a:t>  </a:t>
            </a:r>
          </a:p>
          <a:p>
            <a:pPr eaLnBrk="1" hangingPunct="1">
              <a:lnSpc>
                <a:spcPct val="90000"/>
              </a:lnSpc>
            </a:pPr>
            <a:r>
              <a:rPr lang="en-US" altLang="en-US" sz="2000">
                <a:ea typeface="ヒラギノ角ゴ Pro W3" pitchFamily="-65" charset="-128"/>
              </a:rPr>
              <a:t>The following table contains information about Campbell’s (CPB) and General Mills (GIS)</a:t>
            </a:r>
          </a:p>
          <a:p>
            <a:pPr eaLnBrk="1" hangingPunct="1">
              <a:lnSpc>
                <a:spcPct val="90000"/>
              </a:lnSpc>
            </a:pPr>
            <a:r>
              <a:rPr lang="en-US" altLang="en-US" sz="2000">
                <a:ea typeface="ヒラギノ角ゴ Pro W3" pitchFamily="-65" charset="-128"/>
              </a:rPr>
              <a:t>Compute their respective ROEs and then determine how much General Mills would need to increase its asset turnover in order to match Campbell’s ROE</a:t>
            </a:r>
          </a:p>
        </p:txBody>
      </p:sp>
    </p:spTree>
  </p:cSld>
  <p:clrMapOvr>
    <a:masterClrMapping/>
  </p:clrMapOvr>
  <p:transition spd="med">
    <p:wipe dir="r"/>
  </p:transition>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11">
            <a:extLst>
              <a:ext uri="{FF2B5EF4-FFF2-40B4-BE49-F238E27FC236}">
                <a16:creationId xmlns:a16="http://schemas.microsoft.com/office/drawing/2014/main" id="{42CD6BC8-478D-5F17-2F8E-3F3472B30DBC}"/>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ea typeface="ヒラギノ角ゴ Pro W3" pitchFamily="-65" charset="-128"/>
              </a:rPr>
              <a:t>Example 11 DuPont Analysis (cont’d)</a:t>
            </a:r>
          </a:p>
        </p:txBody>
      </p:sp>
      <p:sp>
        <p:nvSpPr>
          <p:cNvPr id="102403" name="Rectangle 12">
            <a:extLst>
              <a:ext uri="{FF2B5EF4-FFF2-40B4-BE49-F238E27FC236}">
                <a16:creationId xmlns:a16="http://schemas.microsoft.com/office/drawing/2014/main" id="{8EBB5F69-F69A-46EE-B71A-E65240354580}"/>
              </a:ext>
            </a:extLst>
          </p:cNvPr>
          <p:cNvSpPr>
            <a:spLocks noGrp="1" noChangeArrowheads="1"/>
          </p:cNvSpPr>
          <p:nvPr>
            <p:ph idx="1"/>
          </p:nvPr>
        </p:nvSpPr>
        <p:spPr/>
        <p:txBody>
          <a:bodyPr/>
          <a:lstStyle/>
          <a:p>
            <a:pPr eaLnBrk="1" hangingPunct="1">
              <a:lnSpc>
                <a:spcPct val="90000"/>
              </a:lnSpc>
              <a:buFontTx/>
              <a:buNone/>
            </a:pPr>
            <a:r>
              <a:rPr lang="en-US" altLang="en-US">
                <a:ea typeface="ヒラギノ角ゴ Pro W3" pitchFamily="-65" charset="-128"/>
              </a:rPr>
              <a:t>Solution:</a:t>
            </a:r>
          </a:p>
          <a:p>
            <a:pPr eaLnBrk="1" hangingPunct="1">
              <a:lnSpc>
                <a:spcPct val="90000"/>
              </a:lnSpc>
              <a:spcBef>
                <a:spcPct val="40000"/>
              </a:spcBef>
              <a:buFontTx/>
              <a:buNone/>
            </a:pPr>
            <a:r>
              <a:rPr lang="en-US" altLang="en-US">
                <a:ea typeface="ヒラギノ角ゴ Pro W3" pitchFamily="-65" charset="-128"/>
              </a:rPr>
              <a:t>Plan:</a:t>
            </a:r>
          </a:p>
          <a:p>
            <a:pPr eaLnBrk="1" hangingPunct="1">
              <a:lnSpc>
                <a:spcPct val="90000"/>
              </a:lnSpc>
            </a:pPr>
            <a:r>
              <a:rPr lang="en-US" altLang="en-US" sz="2000">
                <a:ea typeface="ヒラギノ角ゴ Pro W3" pitchFamily="-65" charset="-128"/>
              </a:rPr>
              <a:t>We can compute the ROE of each company by multiplying together its profit margin, asset turnover, and equity multiplier</a:t>
            </a:r>
          </a:p>
          <a:p>
            <a:pPr eaLnBrk="1" hangingPunct="1">
              <a:lnSpc>
                <a:spcPct val="90000"/>
              </a:lnSpc>
            </a:pPr>
            <a:r>
              <a:rPr lang="en-US" altLang="en-US" sz="2000">
                <a:ea typeface="ヒラギノ角ゴ Pro W3" pitchFamily="-65" charset="-128"/>
              </a:rPr>
              <a:t>In order to determine how much General Mills would need to increase its asset turnover to match Campbell’s ROE, we can set General Mills’ ROE equal to Campbell’s, keep its profit margin and equity multiplier fixed, and solve for the asset turnover</a:t>
            </a:r>
          </a:p>
        </p:txBody>
      </p:sp>
    </p:spTree>
  </p:cSld>
  <p:clrMapOvr>
    <a:masterClrMapping/>
  </p:clrMapOvr>
  <p:transition spd="med">
    <p:wipe dir="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20058</TotalTime>
  <Words>5434</Words>
  <Application>Microsoft Office PowerPoint</Application>
  <PresentationFormat>On-screen Show (4:3)</PresentationFormat>
  <Paragraphs>863</Paragraphs>
  <Slides>107</Slides>
  <Notes>104</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3</vt:i4>
      </vt:variant>
      <vt:variant>
        <vt:lpstr>Slide Titles</vt:lpstr>
      </vt:variant>
      <vt:variant>
        <vt:i4>107</vt:i4>
      </vt:variant>
    </vt:vector>
  </HeadingPairs>
  <TitlesOfParts>
    <vt:vector size="118" baseType="lpstr">
      <vt:lpstr>Verdana</vt:lpstr>
      <vt:lpstr>MS PGothic</vt:lpstr>
      <vt:lpstr>Arial</vt:lpstr>
      <vt:lpstr>Calibri</vt:lpstr>
      <vt:lpstr>ヒラギノ角ゴ Pro W3</vt:lpstr>
      <vt:lpstr>Symbol</vt:lpstr>
      <vt:lpstr>Times New Roman</vt:lpstr>
      <vt:lpstr>Office Theme</vt:lpstr>
      <vt:lpstr>MathType 6.0 Equation</vt:lpstr>
      <vt:lpstr>Equation.DSMT4</vt:lpstr>
      <vt:lpstr>MathType 5.0 Equation</vt:lpstr>
      <vt:lpstr>PowerPoint Presentation</vt:lpstr>
      <vt:lpstr>Topics Outline</vt:lpstr>
      <vt:lpstr>Learning Objectives</vt:lpstr>
      <vt:lpstr>Firms’ Disclosure of Financial Information</vt:lpstr>
      <vt:lpstr>Firms’ Disclosure of Financial Information</vt:lpstr>
      <vt:lpstr>Firms’ Disclosure of Financial Information</vt:lpstr>
      <vt:lpstr>Firms’ Disclosure of Financial Information</vt:lpstr>
      <vt:lpstr>Firms’ Disclosure of Financial Information</vt:lpstr>
      <vt:lpstr>The Balance Sheet</vt:lpstr>
      <vt:lpstr>Global Corporation Balance Sheet for 2012 and 2013</vt:lpstr>
      <vt:lpstr>The Balance Sheet</vt:lpstr>
      <vt:lpstr>The Balance Sheet</vt:lpstr>
      <vt:lpstr>The Balance Sheet</vt:lpstr>
      <vt:lpstr>The Balance Sheet</vt:lpstr>
      <vt:lpstr>The Balance Sheet</vt:lpstr>
      <vt:lpstr>The Balance Sheet</vt:lpstr>
      <vt:lpstr>The Balance Sheet</vt:lpstr>
      <vt:lpstr>The Balance Sheet</vt:lpstr>
      <vt:lpstr>Example 1  Market versus Book Value</vt:lpstr>
      <vt:lpstr>Example 1  Market versus Book Value (cont’d)</vt:lpstr>
      <vt:lpstr>Example 2 Market versus Book Value</vt:lpstr>
      <vt:lpstr>Example 2 Market versus Book Value (cont’d)</vt:lpstr>
      <vt:lpstr>The Balance Sheet</vt:lpstr>
      <vt:lpstr>Figure 1  Market-to-Book Ratios in 2013 </vt:lpstr>
      <vt:lpstr>The Balance Sheet</vt:lpstr>
      <vt:lpstr>Example 3 Computing Enterprise Value</vt:lpstr>
      <vt:lpstr>Example 3 Computing Enterprise Value</vt:lpstr>
      <vt:lpstr>The Income Statement</vt:lpstr>
      <vt:lpstr>The Income Statement</vt:lpstr>
      <vt:lpstr>Global Corporation’s Income Statement Sheet for 2013 and 2012</vt:lpstr>
      <vt:lpstr>The Income Statement</vt:lpstr>
      <vt:lpstr>The Income Statement</vt:lpstr>
      <vt:lpstr>Income Statement Analysis</vt:lpstr>
      <vt:lpstr>The Statement of Cash Flows</vt:lpstr>
      <vt:lpstr>The Statement of Cash Flows</vt:lpstr>
      <vt:lpstr>Table 3  Global Corporation’s Statement of Cash Flows for 2013 and 2012</vt:lpstr>
      <vt:lpstr>The Statement of Cash Flows</vt:lpstr>
      <vt:lpstr>The Statement of Cash Flows</vt:lpstr>
      <vt:lpstr>The Statement of Cash Flows</vt:lpstr>
      <vt:lpstr>The Statement of Cash Flows</vt:lpstr>
      <vt:lpstr>The Statement of Cash Flows</vt:lpstr>
      <vt:lpstr>The Statement of Cash Flows</vt:lpstr>
      <vt:lpstr>The Statement of Cash Flows</vt:lpstr>
      <vt:lpstr>Example 4 The Impact of Depreciation on Cash Flow</vt:lpstr>
      <vt:lpstr>Example 4 The Impact of Depreciation on Cash Flow (cont’d)</vt:lpstr>
      <vt:lpstr>Example 4 The Impact of Depreciation on Cash Flow (cont’d)</vt:lpstr>
      <vt:lpstr> Other Financial Statement Information</vt:lpstr>
      <vt:lpstr>Financial Statement Analysis</vt:lpstr>
      <vt:lpstr>Financial Statement Analysis</vt:lpstr>
      <vt:lpstr>Financial Statement Analysis</vt:lpstr>
      <vt:lpstr>Financial Statement Analysis</vt:lpstr>
      <vt:lpstr>Financial Statement Analysis</vt:lpstr>
      <vt:lpstr>Financial Statement Analysis</vt:lpstr>
      <vt:lpstr>Financial Statement Analysis</vt:lpstr>
      <vt:lpstr>Financial Statement Analysis</vt:lpstr>
      <vt:lpstr>Financial Statement Analysis</vt:lpstr>
      <vt:lpstr>Financial Statement Analysis</vt:lpstr>
      <vt:lpstr>Financial Statement Analysis</vt:lpstr>
      <vt:lpstr>Example 5 Computing Working Capital Ratios</vt:lpstr>
      <vt:lpstr>Example 5 Computing Working Capital Ratios (cont’d)</vt:lpstr>
      <vt:lpstr>Example 5 Computing Working Capital Ratios (cont’d)</vt:lpstr>
      <vt:lpstr>Example 5 Computing Working Capital Ratios (cont’d)</vt:lpstr>
      <vt:lpstr>Financial Statement Analysis</vt:lpstr>
      <vt:lpstr>Example 6 Computing Interest Coverage Ratios</vt:lpstr>
      <vt:lpstr>Financial Statement Analysis</vt:lpstr>
      <vt:lpstr>Financial Statement Analysis</vt:lpstr>
      <vt:lpstr>Financial Statement Analysis</vt:lpstr>
      <vt:lpstr>Financial Statement Analysis</vt:lpstr>
      <vt:lpstr>Financial Statement Analysis</vt:lpstr>
      <vt:lpstr>Financial Statement Analysis</vt:lpstr>
      <vt:lpstr>Financial Statement Analysis</vt:lpstr>
      <vt:lpstr>Example 6 Computing Profitability and Valuation Ratios</vt:lpstr>
      <vt:lpstr>Example 6 Computing Profitability and Valuation Ratios (cont’d)</vt:lpstr>
      <vt:lpstr>Example 6 Computing Profitability and Valuation Ratios (cont’d)</vt:lpstr>
      <vt:lpstr>Example 6 Computing Profitability and Valuation Ratios (cont’d)</vt:lpstr>
      <vt:lpstr>Example 6 Computing Profitability and Valuation Ratios (cont’d)</vt:lpstr>
      <vt:lpstr>Example 7 Computing Profitability and Valuation Ratios</vt:lpstr>
      <vt:lpstr>Example 7 Computing Profitability and Valuation Ratios (cont’d)</vt:lpstr>
      <vt:lpstr>Example 8:  Computing Profitability and Valuation Ratios (cont’d)</vt:lpstr>
      <vt:lpstr>Example 8 Computing Profitability and Valuation Ratios (cont’d)</vt:lpstr>
      <vt:lpstr>Financial Statement Analysis</vt:lpstr>
      <vt:lpstr>Financial Statement Analysis</vt:lpstr>
      <vt:lpstr>Financial Statement Analysis</vt:lpstr>
      <vt:lpstr>Example 9 Computing Operating Returns</vt:lpstr>
      <vt:lpstr>Example 9 Computing Operating Returns (cont’d)</vt:lpstr>
      <vt:lpstr>Example 9 Computing Operating Returns (cont’d)</vt:lpstr>
      <vt:lpstr>Example 9 Computing Operating Returns (cont’d)</vt:lpstr>
      <vt:lpstr>Financial Statement Analysis</vt:lpstr>
      <vt:lpstr>Financial Statement Analysis</vt:lpstr>
      <vt:lpstr>Example 10 DuPont Analysis</vt:lpstr>
      <vt:lpstr>Example 10 DuPont Analysis (cont’d)</vt:lpstr>
      <vt:lpstr>Example 10 DuPont Analysis (cont’d)</vt:lpstr>
      <vt:lpstr>Example 10 DuPont Analysis (cont’d)</vt:lpstr>
      <vt:lpstr>Example 11 DuPont Analysis</vt:lpstr>
      <vt:lpstr>Example 11 DuPont Analysis (cont’d)</vt:lpstr>
      <vt:lpstr>Example 11 DuPont Analysis (cont’d)</vt:lpstr>
      <vt:lpstr>Example 11 DuPont Analysis (cont’d)</vt:lpstr>
      <vt:lpstr>Example 11 DuPont Analysis</vt:lpstr>
      <vt:lpstr>Example 11 DuPont Analysis (cont’d)</vt:lpstr>
      <vt:lpstr>Example 11 DuPont Analysis (cont’d)</vt:lpstr>
      <vt:lpstr>Example 11 DuPont Analysis (cont’d)</vt:lpstr>
      <vt:lpstr>Table 5 A Summary of Key Financial Ratios</vt:lpstr>
      <vt:lpstr>Table 5 Summary of Key Financial Ratios (cont.)</vt:lpstr>
      <vt:lpstr>Financial Reporting in Practice</vt:lpstr>
      <vt:lpstr>Financial Reporting in Practice</vt:lpstr>
      <vt:lpstr>Financial Reporting in Practice</vt:lpstr>
      <vt:lpstr>Financial Reporting in Practice</vt:lpstr>
    </vt:vector>
  </TitlesOfParts>
  <Company>Copyright ©2015 Pearson Education, Inc. All rights reserved.</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2</dc:title>
  <dc:subject>Fundamentals of Corporate Finance, 3e</dc:subject>
  <dc:creator>Berk / DeMarzo / Harford</dc:creator>
  <cp:lastModifiedBy>javad kashefi</cp:lastModifiedBy>
  <cp:revision>479</cp:revision>
  <cp:lastPrinted>2001-07-20T01:09:35Z</cp:lastPrinted>
  <dcterms:created xsi:type="dcterms:W3CDTF">2014-01-08T22:50:29Z</dcterms:created>
  <dcterms:modified xsi:type="dcterms:W3CDTF">2024-01-17T05:15:35Z</dcterms:modified>
</cp:coreProperties>
</file>