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4081" r:id="rId1"/>
  </p:sldMasterIdLst>
  <p:notesMasterIdLst>
    <p:notesMasterId r:id="rId34"/>
  </p:notesMasterIdLst>
  <p:sldIdLst>
    <p:sldId id="256" r:id="rId2"/>
    <p:sldId id="304" r:id="rId3"/>
    <p:sldId id="321" r:id="rId4"/>
    <p:sldId id="324" r:id="rId5"/>
    <p:sldId id="322" r:id="rId6"/>
    <p:sldId id="257" r:id="rId7"/>
    <p:sldId id="258" r:id="rId8"/>
    <p:sldId id="259" r:id="rId9"/>
    <p:sldId id="260" r:id="rId10"/>
    <p:sldId id="261" r:id="rId11"/>
    <p:sldId id="262" r:id="rId12"/>
    <p:sldId id="263" r:id="rId13"/>
    <p:sldId id="265" r:id="rId14"/>
    <p:sldId id="268" r:id="rId15"/>
    <p:sldId id="266" r:id="rId16"/>
    <p:sldId id="269" r:id="rId17"/>
    <p:sldId id="326" r:id="rId18"/>
    <p:sldId id="400" r:id="rId19"/>
    <p:sldId id="328" r:id="rId20"/>
    <p:sldId id="329" r:id="rId21"/>
    <p:sldId id="335" r:id="rId22"/>
    <p:sldId id="336" r:id="rId23"/>
    <p:sldId id="337" r:id="rId24"/>
    <p:sldId id="338" r:id="rId25"/>
    <p:sldId id="339" r:id="rId26"/>
    <p:sldId id="343" r:id="rId27"/>
    <p:sldId id="349" r:id="rId28"/>
    <p:sldId id="350" r:id="rId29"/>
    <p:sldId id="369" r:id="rId30"/>
    <p:sldId id="370" r:id="rId31"/>
    <p:sldId id="382" r:id="rId32"/>
    <p:sldId id="311" r:id="rId33"/>
  </p:sldIdLst>
  <p:sldSz cx="9144000" cy="6858000" type="screen4x3"/>
  <p:notesSz cx="7053263" cy="9356725"/>
  <p:custDataLst>
    <p:tags r:id="rId3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9">
          <p15:clr>
            <a:srgbClr val="A4A3A4"/>
          </p15:clr>
        </p15:guide>
        <p15:guide id="2" orient="horz">
          <p15:clr>
            <a:srgbClr val="A4A3A4"/>
          </p15:clr>
        </p15:guide>
        <p15:guide id="3" orient="horz" pos="576">
          <p15:clr>
            <a:srgbClr val="A4A3A4"/>
          </p15:clr>
        </p15:guide>
        <p15:guide id="4" pos="164">
          <p15:clr>
            <a:srgbClr val="A4A3A4"/>
          </p15:clr>
        </p15:guide>
        <p15:guide id="5" pos="2880">
          <p15:clr>
            <a:srgbClr val="A4A3A4"/>
          </p15:clr>
        </p15:guide>
        <p15:guide id="6">
          <p15:clr>
            <a:srgbClr val="A4A3A4"/>
          </p15:clr>
        </p15:guide>
        <p15:guide id="7" pos="288">
          <p15:clr>
            <a:srgbClr val="A4A3A4"/>
          </p15:clr>
        </p15:guide>
        <p15:guide id="8" pos="768">
          <p15:clr>
            <a:srgbClr val="A4A3A4"/>
          </p15:clr>
        </p15:guide>
      </p15:sldGuideLst>
    </p:ext>
    <p:ext uri="{2D200454-40CA-4A62-9FC3-DE9A4176ACB9}">
      <p15:notesGuideLst xmlns:p15="http://schemas.microsoft.com/office/powerpoint/2012/main">
        <p15:guide id="1" orient="horz" pos="2947">
          <p15:clr>
            <a:srgbClr val="A4A3A4"/>
          </p15:clr>
        </p15:guide>
        <p15:guide id="2" pos="22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FDE9"/>
    <a:srgbClr val="006A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35C132-78F3-4C2D-973E-309514440080}" v="1" dt="2025-03-04T18:56:09.1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155" autoAdjust="0"/>
    <p:restoredTop sz="86423" autoAdjust="0"/>
  </p:normalViewPr>
  <p:slideViewPr>
    <p:cSldViewPr>
      <p:cViewPr varScale="1">
        <p:scale>
          <a:sx n="100" d="100"/>
          <a:sy n="100" d="100"/>
        </p:scale>
        <p:origin x="1890" y="312"/>
      </p:cViewPr>
      <p:guideLst>
        <p:guide orient="horz" pos="1029"/>
        <p:guide orient="horz"/>
        <p:guide orient="horz" pos="576"/>
        <p:guide pos="164"/>
        <p:guide pos="2880"/>
        <p:guide/>
        <p:guide pos="288"/>
        <p:guide pos="768"/>
      </p:guideLst>
    </p:cSldViewPr>
  </p:slideViewPr>
  <p:outlineViewPr>
    <p:cViewPr>
      <p:scale>
        <a:sx n="33" d="100"/>
        <a:sy n="33" d="100"/>
      </p:scale>
      <p:origin x="0" y="4071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1" d="100"/>
          <a:sy n="71" d="100"/>
        </p:scale>
        <p:origin x="-1072" y="-96"/>
      </p:cViewPr>
      <p:guideLst>
        <p:guide orient="horz" pos="2947"/>
        <p:guide pos="222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gs" Target="tags/tag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8BD8590-96A0-30A9-20FC-2C70FCFCB385}"/>
              </a:ext>
            </a:extLst>
          </p:cNvPr>
          <p:cNvSpPr>
            <a:spLocks noGrp="1" noChangeArrowheads="1"/>
          </p:cNvSpPr>
          <p:nvPr>
            <p:ph type="hdr" sz="quarter"/>
          </p:nvPr>
        </p:nvSpPr>
        <p:spPr bwMode="auto">
          <a:xfrm>
            <a:off x="0" y="0"/>
            <a:ext cx="3055938" cy="468313"/>
          </a:xfrm>
          <a:prstGeom prst="rect">
            <a:avLst/>
          </a:prstGeom>
          <a:noFill/>
          <a:ln w="9525">
            <a:noFill/>
            <a:miter lim="800000"/>
            <a:headEnd/>
            <a:tailEnd/>
          </a:ln>
        </p:spPr>
        <p:txBody>
          <a:bodyPr vert="horz" wrap="square" lIns="93763" tIns="46881" rIns="93763" bIns="46881" numCol="1" anchor="t" anchorCtr="0" compatLnSpc="1">
            <a:prstTxWarp prst="textNoShape">
              <a:avLst/>
            </a:prstTxWarp>
          </a:bodyPr>
          <a:lstStyle>
            <a:lvl1pPr>
              <a:defRPr sz="1200">
                <a:latin typeface="Arial" charset="0"/>
                <a:ea typeface="ＭＳ Ｐゴシック" pitchFamily="64" charset="-128"/>
                <a:cs typeface="+mn-cs"/>
              </a:defRPr>
            </a:lvl1pPr>
          </a:lstStyle>
          <a:p>
            <a:pPr>
              <a:defRPr/>
            </a:pPr>
            <a:endParaRPr lang="en-US"/>
          </a:p>
        </p:txBody>
      </p:sp>
      <p:sp>
        <p:nvSpPr>
          <p:cNvPr id="4099" name="Rectangle 3">
            <a:extLst>
              <a:ext uri="{FF2B5EF4-FFF2-40B4-BE49-F238E27FC236}">
                <a16:creationId xmlns:a16="http://schemas.microsoft.com/office/drawing/2014/main" id="{A378CF73-6EBA-0F3D-C72D-A182A9F62861}"/>
              </a:ext>
            </a:extLst>
          </p:cNvPr>
          <p:cNvSpPr>
            <a:spLocks noGrp="1" noChangeArrowheads="1"/>
          </p:cNvSpPr>
          <p:nvPr>
            <p:ph type="dt" idx="1"/>
          </p:nvPr>
        </p:nvSpPr>
        <p:spPr bwMode="auto">
          <a:xfrm>
            <a:off x="3997325" y="0"/>
            <a:ext cx="3055938" cy="468313"/>
          </a:xfrm>
          <a:prstGeom prst="rect">
            <a:avLst/>
          </a:prstGeom>
          <a:noFill/>
          <a:ln w="9525">
            <a:noFill/>
            <a:miter lim="800000"/>
            <a:headEnd/>
            <a:tailEnd/>
          </a:ln>
        </p:spPr>
        <p:txBody>
          <a:bodyPr vert="horz" wrap="square" lIns="93763" tIns="46881" rIns="93763" bIns="46881" numCol="1" anchor="t" anchorCtr="0" compatLnSpc="1">
            <a:prstTxWarp prst="textNoShape">
              <a:avLst/>
            </a:prstTxWarp>
          </a:bodyPr>
          <a:lstStyle>
            <a:lvl1pPr algn="r">
              <a:defRPr sz="1200">
                <a:latin typeface="Arial" charset="0"/>
                <a:ea typeface="ＭＳ Ｐゴシック" pitchFamily="64" charset="-128"/>
                <a:cs typeface="+mn-cs"/>
              </a:defRPr>
            </a:lvl1pPr>
          </a:lstStyle>
          <a:p>
            <a:pPr>
              <a:defRPr/>
            </a:pPr>
            <a:endParaRPr lang="en-US"/>
          </a:p>
        </p:txBody>
      </p:sp>
      <p:sp>
        <p:nvSpPr>
          <p:cNvPr id="3076" name="Rectangle 4">
            <a:extLst>
              <a:ext uri="{FF2B5EF4-FFF2-40B4-BE49-F238E27FC236}">
                <a16:creationId xmlns:a16="http://schemas.microsoft.com/office/drawing/2014/main" id="{25438361-9D07-DDF9-2483-9117331DFFBB}"/>
              </a:ext>
            </a:extLst>
          </p:cNvPr>
          <p:cNvSpPr>
            <a:spLocks noGrp="1" noRot="1" noChangeAspect="1" noChangeArrowheads="1" noTextEdit="1"/>
          </p:cNvSpPr>
          <p:nvPr>
            <p:ph type="sldImg" idx="2"/>
          </p:nvPr>
        </p:nvSpPr>
        <p:spPr bwMode="auto">
          <a:xfrm>
            <a:off x="1189038" y="701675"/>
            <a:ext cx="4676775" cy="35083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C075DC01-FE92-7DAE-1B75-A419B8996C48}"/>
              </a:ext>
            </a:extLst>
          </p:cNvPr>
          <p:cNvSpPr>
            <a:spLocks noGrp="1" noChangeArrowheads="1"/>
          </p:cNvSpPr>
          <p:nvPr>
            <p:ph type="body" sz="quarter" idx="3"/>
          </p:nvPr>
        </p:nvSpPr>
        <p:spPr bwMode="auto">
          <a:xfrm>
            <a:off x="939800" y="4445000"/>
            <a:ext cx="5173663" cy="4210050"/>
          </a:xfrm>
          <a:prstGeom prst="rect">
            <a:avLst/>
          </a:prstGeom>
          <a:noFill/>
          <a:ln w="9525">
            <a:noFill/>
            <a:miter lim="800000"/>
            <a:headEnd/>
            <a:tailEnd/>
          </a:ln>
        </p:spPr>
        <p:txBody>
          <a:bodyPr vert="horz" wrap="square" lIns="93763" tIns="46881" rIns="93763" bIns="4688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a:extLst>
              <a:ext uri="{FF2B5EF4-FFF2-40B4-BE49-F238E27FC236}">
                <a16:creationId xmlns:a16="http://schemas.microsoft.com/office/drawing/2014/main" id="{CAB1182A-DE48-B253-A02E-78C90F0DB708}"/>
              </a:ext>
            </a:extLst>
          </p:cNvPr>
          <p:cNvSpPr>
            <a:spLocks noGrp="1" noChangeArrowheads="1"/>
          </p:cNvSpPr>
          <p:nvPr>
            <p:ph type="ftr" sz="quarter" idx="4"/>
          </p:nvPr>
        </p:nvSpPr>
        <p:spPr bwMode="auto">
          <a:xfrm>
            <a:off x="0" y="8888413"/>
            <a:ext cx="3055938" cy="468312"/>
          </a:xfrm>
          <a:prstGeom prst="rect">
            <a:avLst/>
          </a:prstGeom>
          <a:noFill/>
          <a:ln w="9525">
            <a:noFill/>
            <a:miter lim="800000"/>
            <a:headEnd/>
            <a:tailEnd/>
          </a:ln>
        </p:spPr>
        <p:txBody>
          <a:bodyPr vert="horz" wrap="square" lIns="93763" tIns="46881" rIns="93763" bIns="46881" numCol="1" anchor="b" anchorCtr="0" compatLnSpc="1">
            <a:prstTxWarp prst="textNoShape">
              <a:avLst/>
            </a:prstTxWarp>
          </a:bodyPr>
          <a:lstStyle>
            <a:lvl1pPr>
              <a:defRPr sz="1200">
                <a:latin typeface="Arial" charset="0"/>
                <a:ea typeface="ＭＳ Ｐゴシック" pitchFamily="64" charset="-128"/>
                <a:cs typeface="+mn-cs"/>
              </a:defRPr>
            </a:lvl1pPr>
          </a:lstStyle>
          <a:p>
            <a:pPr>
              <a:defRPr/>
            </a:pPr>
            <a:endParaRPr lang="en-US"/>
          </a:p>
        </p:txBody>
      </p:sp>
      <p:sp>
        <p:nvSpPr>
          <p:cNvPr id="4103" name="Rectangle 7">
            <a:extLst>
              <a:ext uri="{FF2B5EF4-FFF2-40B4-BE49-F238E27FC236}">
                <a16:creationId xmlns:a16="http://schemas.microsoft.com/office/drawing/2014/main" id="{34899A85-8D6C-DCD9-7414-36364F3415C2}"/>
              </a:ext>
            </a:extLst>
          </p:cNvPr>
          <p:cNvSpPr>
            <a:spLocks noGrp="1" noChangeArrowheads="1"/>
          </p:cNvSpPr>
          <p:nvPr>
            <p:ph type="sldNum" sz="quarter" idx="5"/>
          </p:nvPr>
        </p:nvSpPr>
        <p:spPr bwMode="auto">
          <a:xfrm>
            <a:off x="3997325" y="8888413"/>
            <a:ext cx="3055938" cy="468312"/>
          </a:xfrm>
          <a:prstGeom prst="rect">
            <a:avLst/>
          </a:prstGeom>
          <a:noFill/>
          <a:ln w="9525">
            <a:noFill/>
            <a:miter lim="800000"/>
            <a:headEnd/>
            <a:tailEnd/>
          </a:ln>
        </p:spPr>
        <p:txBody>
          <a:bodyPr vert="horz" wrap="square" lIns="93763" tIns="46881" rIns="93763" bIns="46881" numCol="1" anchor="b" anchorCtr="0" compatLnSpc="1">
            <a:prstTxWarp prst="textNoShape">
              <a:avLst/>
            </a:prstTxWarp>
          </a:bodyPr>
          <a:lstStyle>
            <a:lvl1pPr algn="r">
              <a:defRPr sz="1200"/>
            </a:lvl1pPr>
          </a:lstStyle>
          <a:p>
            <a:fld id="{1B433772-5BE1-457D-9352-35101F25BC10}"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34" charset="-128"/>
        <a:cs typeface="ＭＳ Ｐゴシック" pitchFamily="34"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34" charset="-128"/>
        <a:cs typeface="ＭＳ Ｐゴシック" pitchFamily="34" charset="-128"/>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34" charset="-128"/>
        <a:cs typeface="ＭＳ Ｐゴシック" pitchFamily="34" charset="-128"/>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34" charset="-128"/>
        <a:cs typeface="ＭＳ Ｐゴシック" pitchFamily="34" charset="-128"/>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34" charset="-128"/>
        <a:cs typeface="ＭＳ Ｐゴシック" pitchFamily="34"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0E8DBB29-F96E-F31F-FA86-3F860E5E1D3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39F3C3FE-A5A2-4D3B-9342-F56912C84C45}" type="slidenum">
              <a:rPr lang="en-US" altLang="en-US" sz="1200"/>
              <a:pPr/>
              <a:t>1</a:t>
            </a:fld>
            <a:endParaRPr lang="en-US" altLang="en-US" sz="1200"/>
          </a:p>
        </p:txBody>
      </p:sp>
      <p:sp>
        <p:nvSpPr>
          <p:cNvPr id="5123" name="Rectangle 2">
            <a:extLst>
              <a:ext uri="{FF2B5EF4-FFF2-40B4-BE49-F238E27FC236}">
                <a16:creationId xmlns:a16="http://schemas.microsoft.com/office/drawing/2014/main" id="{FE099008-2402-BDE2-B909-8AD4185F893A}"/>
              </a:ext>
            </a:extLst>
          </p:cNvPr>
          <p:cNvSpPr>
            <a:spLocks noGrp="1" noRot="1" noChangeAspect="1" noChangeArrowheads="1" noTextEdit="1"/>
          </p:cNvSpPr>
          <p:nvPr>
            <p:ph type="sldImg"/>
          </p:nvPr>
        </p:nvSpPr>
        <p:spPr>
          <a:solidFill>
            <a:srgbClr val="FFFFFF"/>
          </a:solidFill>
          <a:ln/>
        </p:spPr>
      </p:sp>
      <p:sp>
        <p:nvSpPr>
          <p:cNvPr id="5124" name="Rectangle 3">
            <a:extLst>
              <a:ext uri="{FF2B5EF4-FFF2-40B4-BE49-F238E27FC236}">
                <a16:creationId xmlns:a16="http://schemas.microsoft.com/office/drawing/2014/main" id="{A6CEFCE4-F369-CB9E-8A0F-1FFAD10C4192}"/>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060A54F7-9AC5-9609-7272-28A7EB23CF2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3981D682-6133-4330-849D-EAC743C0D18D}" type="slidenum">
              <a:rPr lang="en-US" altLang="en-US" sz="1200"/>
              <a:pPr/>
              <a:t>13</a:t>
            </a:fld>
            <a:endParaRPr lang="en-US" altLang="en-US" sz="1200"/>
          </a:p>
        </p:txBody>
      </p:sp>
      <p:sp>
        <p:nvSpPr>
          <p:cNvPr id="30723" name="Rectangle 2">
            <a:extLst>
              <a:ext uri="{FF2B5EF4-FFF2-40B4-BE49-F238E27FC236}">
                <a16:creationId xmlns:a16="http://schemas.microsoft.com/office/drawing/2014/main" id="{297BD1CD-57C2-B482-6CD5-A73835ADE7C3}"/>
              </a:ext>
            </a:extLst>
          </p:cNvPr>
          <p:cNvSpPr>
            <a:spLocks noGrp="1" noRot="1" noChangeAspect="1" noChangeArrowheads="1" noTextEdit="1"/>
          </p:cNvSpPr>
          <p:nvPr>
            <p:ph type="sldImg"/>
          </p:nvPr>
        </p:nvSpPr>
        <p:spPr>
          <a:solidFill>
            <a:srgbClr val="FFFFFF"/>
          </a:solidFill>
          <a:ln/>
        </p:spPr>
      </p:sp>
      <p:sp>
        <p:nvSpPr>
          <p:cNvPr id="30724" name="Rectangle 3">
            <a:extLst>
              <a:ext uri="{FF2B5EF4-FFF2-40B4-BE49-F238E27FC236}">
                <a16:creationId xmlns:a16="http://schemas.microsoft.com/office/drawing/2014/main" id="{57343CC1-BF46-F89A-DD18-972943A8BC88}"/>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18968177-A529-A4EF-073F-F249B8197AC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822B107A-130F-43E8-B97B-4BDBA4DDEBC0}" type="slidenum">
              <a:rPr lang="en-US" altLang="en-US" sz="1200"/>
              <a:pPr/>
              <a:t>14</a:t>
            </a:fld>
            <a:endParaRPr lang="en-US" altLang="en-US" sz="1200"/>
          </a:p>
        </p:txBody>
      </p:sp>
      <p:sp>
        <p:nvSpPr>
          <p:cNvPr id="32771" name="Rectangle 2">
            <a:extLst>
              <a:ext uri="{FF2B5EF4-FFF2-40B4-BE49-F238E27FC236}">
                <a16:creationId xmlns:a16="http://schemas.microsoft.com/office/drawing/2014/main" id="{7B5B7F47-AFEE-496D-3B5C-495FD5D40DD2}"/>
              </a:ext>
            </a:extLst>
          </p:cNvPr>
          <p:cNvSpPr>
            <a:spLocks noGrp="1" noRot="1" noChangeAspect="1" noChangeArrowheads="1" noTextEdit="1"/>
          </p:cNvSpPr>
          <p:nvPr>
            <p:ph type="sldImg"/>
          </p:nvPr>
        </p:nvSpPr>
        <p:spPr>
          <a:solidFill>
            <a:srgbClr val="FFFFFF"/>
          </a:solidFill>
          <a:ln/>
        </p:spPr>
      </p:sp>
      <p:sp>
        <p:nvSpPr>
          <p:cNvPr id="32772" name="Rectangle 3">
            <a:extLst>
              <a:ext uri="{FF2B5EF4-FFF2-40B4-BE49-F238E27FC236}">
                <a16:creationId xmlns:a16="http://schemas.microsoft.com/office/drawing/2014/main" id="{1E648376-D083-8E92-9DB2-5F38513242C1}"/>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BFECE4AF-3952-4A9D-5C0C-0BE69854248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D06AB004-3A09-4769-A7CC-7BD80CB12DA9}" type="slidenum">
              <a:rPr lang="en-US" altLang="en-US" sz="1200"/>
              <a:pPr/>
              <a:t>15</a:t>
            </a:fld>
            <a:endParaRPr lang="en-US" altLang="en-US" sz="1200"/>
          </a:p>
        </p:txBody>
      </p:sp>
      <p:sp>
        <p:nvSpPr>
          <p:cNvPr id="34819" name="Rectangle 2">
            <a:extLst>
              <a:ext uri="{FF2B5EF4-FFF2-40B4-BE49-F238E27FC236}">
                <a16:creationId xmlns:a16="http://schemas.microsoft.com/office/drawing/2014/main" id="{DE4DDCC8-D203-5F25-D358-E937156AB5FD}"/>
              </a:ext>
            </a:extLst>
          </p:cNvPr>
          <p:cNvSpPr>
            <a:spLocks noGrp="1" noRot="1" noChangeAspect="1" noChangeArrowheads="1" noTextEdit="1"/>
          </p:cNvSpPr>
          <p:nvPr>
            <p:ph type="sldImg"/>
          </p:nvPr>
        </p:nvSpPr>
        <p:spPr>
          <a:solidFill>
            <a:srgbClr val="FFFFFF"/>
          </a:solidFill>
          <a:ln/>
        </p:spPr>
      </p:sp>
      <p:sp>
        <p:nvSpPr>
          <p:cNvPr id="34820" name="Rectangle 3">
            <a:extLst>
              <a:ext uri="{FF2B5EF4-FFF2-40B4-BE49-F238E27FC236}">
                <a16:creationId xmlns:a16="http://schemas.microsoft.com/office/drawing/2014/main" id="{B7088938-03C1-D758-BD95-92F55F837902}"/>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BF58A1E6-9EDD-6886-17C1-8888E67D06C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F47BF888-1719-4C0D-BA23-C9BB42224D64}" type="slidenum">
              <a:rPr lang="en-US" altLang="en-US" sz="1200"/>
              <a:pPr/>
              <a:t>16</a:t>
            </a:fld>
            <a:endParaRPr lang="en-US" altLang="en-US" sz="1200"/>
          </a:p>
        </p:txBody>
      </p:sp>
      <p:sp>
        <p:nvSpPr>
          <p:cNvPr id="38915" name="Rectangle 2">
            <a:extLst>
              <a:ext uri="{FF2B5EF4-FFF2-40B4-BE49-F238E27FC236}">
                <a16:creationId xmlns:a16="http://schemas.microsoft.com/office/drawing/2014/main" id="{C6460250-FB3D-2F81-A4B1-22C3A5530D35}"/>
              </a:ext>
            </a:extLst>
          </p:cNvPr>
          <p:cNvSpPr>
            <a:spLocks noGrp="1" noRot="1" noChangeAspect="1" noChangeArrowheads="1" noTextEdit="1"/>
          </p:cNvSpPr>
          <p:nvPr>
            <p:ph type="sldImg"/>
          </p:nvPr>
        </p:nvSpPr>
        <p:spPr>
          <a:solidFill>
            <a:srgbClr val="FFFFFF"/>
          </a:solidFill>
          <a:ln/>
        </p:spPr>
      </p:sp>
      <p:sp>
        <p:nvSpPr>
          <p:cNvPr id="38916" name="Rectangle 3">
            <a:extLst>
              <a:ext uri="{FF2B5EF4-FFF2-40B4-BE49-F238E27FC236}">
                <a16:creationId xmlns:a16="http://schemas.microsoft.com/office/drawing/2014/main" id="{07089A30-279B-B7A0-EA7C-9CA7B655DBFA}"/>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8036CB7B-0504-07EA-401C-60B4DF38C26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B2E70282-1BB1-49A0-951E-ABBD9B4223F6}" type="slidenum">
              <a:rPr lang="en-US" altLang="en-US" sz="1200"/>
              <a:pPr/>
              <a:t>17</a:t>
            </a:fld>
            <a:endParaRPr lang="en-US" altLang="en-US" sz="1200"/>
          </a:p>
        </p:txBody>
      </p:sp>
      <p:sp>
        <p:nvSpPr>
          <p:cNvPr id="40963" name="Rectangle 2">
            <a:extLst>
              <a:ext uri="{FF2B5EF4-FFF2-40B4-BE49-F238E27FC236}">
                <a16:creationId xmlns:a16="http://schemas.microsoft.com/office/drawing/2014/main" id="{CD8C9AC4-7438-DA23-0E2E-120C66570A47}"/>
              </a:ext>
            </a:extLst>
          </p:cNvPr>
          <p:cNvSpPr>
            <a:spLocks noGrp="1" noRot="1" noChangeAspect="1" noChangeArrowheads="1" noTextEdit="1"/>
          </p:cNvSpPr>
          <p:nvPr>
            <p:ph type="sldImg"/>
          </p:nvPr>
        </p:nvSpPr>
        <p:spPr>
          <a:solidFill>
            <a:srgbClr val="FFFFFF"/>
          </a:solidFill>
          <a:ln/>
        </p:spPr>
      </p:sp>
      <p:sp>
        <p:nvSpPr>
          <p:cNvPr id="40964" name="Rectangle 3">
            <a:extLst>
              <a:ext uri="{FF2B5EF4-FFF2-40B4-BE49-F238E27FC236}">
                <a16:creationId xmlns:a16="http://schemas.microsoft.com/office/drawing/2014/main" id="{9832CB4D-EC30-851A-B744-9AE77A3A4C3A}"/>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9E15B45D-C714-797F-594E-57739816E2B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3CE69532-85D4-4C9F-9828-0CC38EA54428}" type="slidenum">
              <a:rPr lang="en-US" altLang="en-US" sz="1200"/>
              <a:pPr/>
              <a:t>18</a:t>
            </a:fld>
            <a:endParaRPr lang="en-US" altLang="en-US" sz="1200"/>
          </a:p>
        </p:txBody>
      </p:sp>
      <p:sp>
        <p:nvSpPr>
          <p:cNvPr id="43011" name="Rectangle 2">
            <a:extLst>
              <a:ext uri="{FF2B5EF4-FFF2-40B4-BE49-F238E27FC236}">
                <a16:creationId xmlns:a16="http://schemas.microsoft.com/office/drawing/2014/main" id="{25806BD0-C261-7E54-41D3-72D25AA336DE}"/>
              </a:ext>
            </a:extLst>
          </p:cNvPr>
          <p:cNvSpPr>
            <a:spLocks noGrp="1" noRot="1" noChangeAspect="1" noChangeArrowheads="1" noTextEdit="1"/>
          </p:cNvSpPr>
          <p:nvPr>
            <p:ph type="sldImg"/>
          </p:nvPr>
        </p:nvSpPr>
        <p:spPr>
          <a:solidFill>
            <a:srgbClr val="FFFFFF"/>
          </a:solidFill>
          <a:ln/>
        </p:spPr>
      </p:sp>
      <p:sp>
        <p:nvSpPr>
          <p:cNvPr id="43012" name="Rectangle 3">
            <a:extLst>
              <a:ext uri="{FF2B5EF4-FFF2-40B4-BE49-F238E27FC236}">
                <a16:creationId xmlns:a16="http://schemas.microsoft.com/office/drawing/2014/main" id="{F6ED226C-8625-0B45-BFA2-5AB62CD41774}"/>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4C39A7A3-A813-8AE0-DF68-287BD7BF7D8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99797577-48BC-4B92-83A5-AD86FC6E58EB}" type="slidenum">
              <a:rPr lang="en-US" altLang="en-US" sz="1200"/>
              <a:pPr/>
              <a:t>19</a:t>
            </a:fld>
            <a:endParaRPr lang="en-US" altLang="en-US" sz="1200"/>
          </a:p>
        </p:txBody>
      </p:sp>
      <p:sp>
        <p:nvSpPr>
          <p:cNvPr id="45059" name="Rectangle 2">
            <a:extLst>
              <a:ext uri="{FF2B5EF4-FFF2-40B4-BE49-F238E27FC236}">
                <a16:creationId xmlns:a16="http://schemas.microsoft.com/office/drawing/2014/main" id="{ED98D1C5-0D3B-0A65-ECD4-9FD7F64D85A3}"/>
              </a:ext>
            </a:extLst>
          </p:cNvPr>
          <p:cNvSpPr>
            <a:spLocks noGrp="1" noRot="1" noChangeAspect="1" noChangeArrowheads="1" noTextEdit="1"/>
          </p:cNvSpPr>
          <p:nvPr>
            <p:ph type="sldImg"/>
          </p:nvPr>
        </p:nvSpPr>
        <p:spPr>
          <a:solidFill>
            <a:srgbClr val="FFFFFF"/>
          </a:solidFill>
          <a:ln/>
        </p:spPr>
      </p:sp>
      <p:sp>
        <p:nvSpPr>
          <p:cNvPr id="45060" name="Rectangle 3">
            <a:extLst>
              <a:ext uri="{FF2B5EF4-FFF2-40B4-BE49-F238E27FC236}">
                <a16:creationId xmlns:a16="http://schemas.microsoft.com/office/drawing/2014/main" id="{BB75D666-3F07-0AC1-FFDA-6C56C1F7AA90}"/>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1BD32D4E-E1BE-F7EB-6468-21FDAEFEFDD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1369F74B-3315-4002-9521-BD16105D90EB}" type="slidenum">
              <a:rPr lang="en-US" altLang="en-US" sz="1200"/>
              <a:pPr/>
              <a:t>20</a:t>
            </a:fld>
            <a:endParaRPr lang="en-US" altLang="en-US" sz="1200"/>
          </a:p>
        </p:txBody>
      </p:sp>
      <p:sp>
        <p:nvSpPr>
          <p:cNvPr id="55299" name="Rectangle 2">
            <a:extLst>
              <a:ext uri="{FF2B5EF4-FFF2-40B4-BE49-F238E27FC236}">
                <a16:creationId xmlns:a16="http://schemas.microsoft.com/office/drawing/2014/main" id="{BC9A2686-9876-654E-308E-195D4170340C}"/>
              </a:ext>
            </a:extLst>
          </p:cNvPr>
          <p:cNvSpPr>
            <a:spLocks noGrp="1" noRot="1" noChangeAspect="1" noChangeArrowheads="1" noTextEdit="1"/>
          </p:cNvSpPr>
          <p:nvPr>
            <p:ph type="sldImg"/>
          </p:nvPr>
        </p:nvSpPr>
        <p:spPr>
          <a:solidFill>
            <a:srgbClr val="FFFFFF"/>
          </a:solidFill>
          <a:ln/>
        </p:spPr>
      </p:sp>
      <p:sp>
        <p:nvSpPr>
          <p:cNvPr id="55300" name="Rectangle 3">
            <a:extLst>
              <a:ext uri="{FF2B5EF4-FFF2-40B4-BE49-F238E27FC236}">
                <a16:creationId xmlns:a16="http://schemas.microsoft.com/office/drawing/2014/main" id="{AED86DA0-D44E-BF5D-32A2-D276355137C4}"/>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a:extLst>
              <a:ext uri="{FF2B5EF4-FFF2-40B4-BE49-F238E27FC236}">
                <a16:creationId xmlns:a16="http://schemas.microsoft.com/office/drawing/2014/main" id="{44408AF1-C086-707C-123A-64850E7A4BC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8C1418AB-8BA8-4444-B603-F97084EB65D9}" type="slidenum">
              <a:rPr lang="en-US" altLang="en-US" sz="1200"/>
              <a:pPr/>
              <a:t>21</a:t>
            </a:fld>
            <a:endParaRPr lang="en-US" altLang="en-US" sz="1200"/>
          </a:p>
        </p:txBody>
      </p:sp>
      <p:sp>
        <p:nvSpPr>
          <p:cNvPr id="67587" name="Rectangle 2">
            <a:extLst>
              <a:ext uri="{FF2B5EF4-FFF2-40B4-BE49-F238E27FC236}">
                <a16:creationId xmlns:a16="http://schemas.microsoft.com/office/drawing/2014/main" id="{E4CF30C7-62B4-0787-AFE0-18C1AFC486E1}"/>
              </a:ext>
            </a:extLst>
          </p:cNvPr>
          <p:cNvSpPr>
            <a:spLocks noGrp="1" noRot="1" noChangeAspect="1" noChangeArrowheads="1" noTextEdit="1"/>
          </p:cNvSpPr>
          <p:nvPr>
            <p:ph type="sldImg"/>
          </p:nvPr>
        </p:nvSpPr>
        <p:spPr>
          <a:solidFill>
            <a:srgbClr val="FFFFFF"/>
          </a:solidFill>
          <a:ln/>
        </p:spPr>
      </p:sp>
      <p:sp>
        <p:nvSpPr>
          <p:cNvPr id="67588" name="Rectangle 3">
            <a:extLst>
              <a:ext uri="{FF2B5EF4-FFF2-40B4-BE49-F238E27FC236}">
                <a16:creationId xmlns:a16="http://schemas.microsoft.com/office/drawing/2014/main" id="{A0D75981-6275-3BA9-89C3-93433B247A0F}"/>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a:extLst>
              <a:ext uri="{FF2B5EF4-FFF2-40B4-BE49-F238E27FC236}">
                <a16:creationId xmlns:a16="http://schemas.microsoft.com/office/drawing/2014/main" id="{1C68ECF3-3FA8-D760-09B4-D00251BF7F3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C3AE275F-1C91-4ADA-AC3E-36964AAE554A}" type="slidenum">
              <a:rPr lang="en-US" altLang="en-US" sz="1200"/>
              <a:pPr/>
              <a:t>22</a:t>
            </a:fld>
            <a:endParaRPr lang="en-US" altLang="en-US" sz="1200"/>
          </a:p>
        </p:txBody>
      </p:sp>
      <p:sp>
        <p:nvSpPr>
          <p:cNvPr id="69635" name="Rectangle 2">
            <a:extLst>
              <a:ext uri="{FF2B5EF4-FFF2-40B4-BE49-F238E27FC236}">
                <a16:creationId xmlns:a16="http://schemas.microsoft.com/office/drawing/2014/main" id="{B9D57C91-7EAB-185E-A5A3-777090309923}"/>
              </a:ext>
            </a:extLst>
          </p:cNvPr>
          <p:cNvSpPr>
            <a:spLocks noGrp="1" noRot="1" noChangeAspect="1" noChangeArrowheads="1" noTextEdit="1"/>
          </p:cNvSpPr>
          <p:nvPr>
            <p:ph type="sldImg"/>
          </p:nvPr>
        </p:nvSpPr>
        <p:spPr>
          <a:solidFill>
            <a:srgbClr val="FFFFFF"/>
          </a:solidFill>
          <a:ln/>
        </p:spPr>
      </p:sp>
      <p:sp>
        <p:nvSpPr>
          <p:cNvPr id="69636" name="Rectangle 3">
            <a:extLst>
              <a:ext uri="{FF2B5EF4-FFF2-40B4-BE49-F238E27FC236}">
                <a16:creationId xmlns:a16="http://schemas.microsoft.com/office/drawing/2014/main" id="{50892B46-3951-BE84-859A-16E16146B49F}"/>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412718FB-B291-F078-CAB5-B58362D63DE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4B126807-B9FE-4DB5-8887-017B9DC661A7}" type="slidenum">
              <a:rPr lang="en-US" altLang="en-US" sz="1200"/>
              <a:pPr/>
              <a:t>2</a:t>
            </a:fld>
            <a:endParaRPr lang="en-US" altLang="en-US" sz="1200"/>
          </a:p>
        </p:txBody>
      </p:sp>
      <p:sp>
        <p:nvSpPr>
          <p:cNvPr id="7171" name="Rectangle 1026">
            <a:extLst>
              <a:ext uri="{FF2B5EF4-FFF2-40B4-BE49-F238E27FC236}">
                <a16:creationId xmlns:a16="http://schemas.microsoft.com/office/drawing/2014/main" id="{4530AEC3-DE94-7340-DFB4-47612727906D}"/>
              </a:ext>
            </a:extLst>
          </p:cNvPr>
          <p:cNvSpPr>
            <a:spLocks noGrp="1" noRot="1" noChangeAspect="1" noChangeArrowheads="1" noTextEdit="1"/>
          </p:cNvSpPr>
          <p:nvPr>
            <p:ph type="sldImg"/>
          </p:nvPr>
        </p:nvSpPr>
        <p:spPr>
          <a:ln/>
        </p:spPr>
      </p:sp>
      <p:sp>
        <p:nvSpPr>
          <p:cNvPr id="7172" name="Rectangle 1027">
            <a:extLst>
              <a:ext uri="{FF2B5EF4-FFF2-40B4-BE49-F238E27FC236}">
                <a16:creationId xmlns:a16="http://schemas.microsoft.com/office/drawing/2014/main" id="{0E31C8EB-2B56-9426-1795-26D7237E3C3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a:extLst>
              <a:ext uri="{FF2B5EF4-FFF2-40B4-BE49-F238E27FC236}">
                <a16:creationId xmlns:a16="http://schemas.microsoft.com/office/drawing/2014/main" id="{714DBDAE-1E37-F0D2-BE7A-6E67DCF8681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F704F4A-3280-48AD-A2CE-F55A36E52793}" type="slidenum">
              <a:rPr lang="en-US" altLang="en-US" sz="1200"/>
              <a:pPr/>
              <a:t>23</a:t>
            </a:fld>
            <a:endParaRPr lang="en-US" altLang="en-US" sz="1200"/>
          </a:p>
        </p:txBody>
      </p:sp>
      <p:sp>
        <p:nvSpPr>
          <p:cNvPr id="71683" name="Rectangle 2">
            <a:extLst>
              <a:ext uri="{FF2B5EF4-FFF2-40B4-BE49-F238E27FC236}">
                <a16:creationId xmlns:a16="http://schemas.microsoft.com/office/drawing/2014/main" id="{610401BC-1B5B-EC4E-7E99-DE98993FCF5E}"/>
              </a:ext>
            </a:extLst>
          </p:cNvPr>
          <p:cNvSpPr>
            <a:spLocks noGrp="1" noRot="1" noChangeAspect="1" noChangeArrowheads="1" noTextEdit="1"/>
          </p:cNvSpPr>
          <p:nvPr>
            <p:ph type="sldImg"/>
          </p:nvPr>
        </p:nvSpPr>
        <p:spPr>
          <a:solidFill>
            <a:srgbClr val="FFFFFF"/>
          </a:solidFill>
          <a:ln/>
        </p:spPr>
      </p:sp>
      <p:sp>
        <p:nvSpPr>
          <p:cNvPr id="71684" name="Rectangle 3">
            <a:extLst>
              <a:ext uri="{FF2B5EF4-FFF2-40B4-BE49-F238E27FC236}">
                <a16:creationId xmlns:a16="http://schemas.microsoft.com/office/drawing/2014/main" id="{2141ED68-4CC2-A050-5EAB-E2C240B3E051}"/>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a:extLst>
              <a:ext uri="{FF2B5EF4-FFF2-40B4-BE49-F238E27FC236}">
                <a16:creationId xmlns:a16="http://schemas.microsoft.com/office/drawing/2014/main" id="{ECE0C26F-0141-A59A-B64A-1E902CDE895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79DB2294-53A9-417E-A43F-9947D7112417}" type="slidenum">
              <a:rPr lang="en-US" altLang="en-US" sz="1200"/>
              <a:pPr/>
              <a:t>24</a:t>
            </a:fld>
            <a:endParaRPr lang="en-US" altLang="en-US" sz="1200"/>
          </a:p>
        </p:txBody>
      </p:sp>
      <p:sp>
        <p:nvSpPr>
          <p:cNvPr id="73731" name="Rectangle 2">
            <a:extLst>
              <a:ext uri="{FF2B5EF4-FFF2-40B4-BE49-F238E27FC236}">
                <a16:creationId xmlns:a16="http://schemas.microsoft.com/office/drawing/2014/main" id="{60CB349C-4FEC-4788-1204-47B0824019CB}"/>
              </a:ext>
            </a:extLst>
          </p:cNvPr>
          <p:cNvSpPr>
            <a:spLocks noGrp="1" noRot="1" noChangeAspect="1" noChangeArrowheads="1" noTextEdit="1"/>
          </p:cNvSpPr>
          <p:nvPr>
            <p:ph type="sldImg"/>
          </p:nvPr>
        </p:nvSpPr>
        <p:spPr>
          <a:solidFill>
            <a:srgbClr val="FFFFFF"/>
          </a:solidFill>
          <a:ln/>
        </p:spPr>
      </p:sp>
      <p:sp>
        <p:nvSpPr>
          <p:cNvPr id="73732" name="Rectangle 3">
            <a:extLst>
              <a:ext uri="{FF2B5EF4-FFF2-40B4-BE49-F238E27FC236}">
                <a16:creationId xmlns:a16="http://schemas.microsoft.com/office/drawing/2014/main" id="{0210905C-623E-FA65-0F1F-9189E7B69E0E}"/>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D85D630F-7F94-75A2-A66F-C0C4C5669A6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2EAC362-D88D-4691-9791-9F3BCEFE5993}" type="slidenum">
              <a:rPr lang="en-US" altLang="en-US" sz="1200"/>
              <a:pPr/>
              <a:t>25</a:t>
            </a:fld>
            <a:endParaRPr lang="en-US" altLang="en-US" sz="1200"/>
          </a:p>
        </p:txBody>
      </p:sp>
      <p:sp>
        <p:nvSpPr>
          <p:cNvPr id="75779" name="Rectangle 2">
            <a:extLst>
              <a:ext uri="{FF2B5EF4-FFF2-40B4-BE49-F238E27FC236}">
                <a16:creationId xmlns:a16="http://schemas.microsoft.com/office/drawing/2014/main" id="{CF6846C7-B62C-7AA7-923F-757E666D889A}"/>
              </a:ext>
            </a:extLst>
          </p:cNvPr>
          <p:cNvSpPr>
            <a:spLocks noGrp="1" noRot="1" noChangeAspect="1" noChangeArrowheads="1" noTextEdit="1"/>
          </p:cNvSpPr>
          <p:nvPr>
            <p:ph type="sldImg"/>
          </p:nvPr>
        </p:nvSpPr>
        <p:spPr>
          <a:solidFill>
            <a:srgbClr val="FFFFFF"/>
          </a:solidFill>
          <a:ln/>
        </p:spPr>
      </p:sp>
      <p:sp>
        <p:nvSpPr>
          <p:cNvPr id="75780" name="Rectangle 3">
            <a:extLst>
              <a:ext uri="{FF2B5EF4-FFF2-40B4-BE49-F238E27FC236}">
                <a16:creationId xmlns:a16="http://schemas.microsoft.com/office/drawing/2014/main" id="{74EBDAD6-9CEE-2E00-CE8F-BFE62244C781}"/>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a:extLst>
              <a:ext uri="{FF2B5EF4-FFF2-40B4-BE49-F238E27FC236}">
                <a16:creationId xmlns:a16="http://schemas.microsoft.com/office/drawing/2014/main" id="{2A18F296-58B7-FE5A-9DA8-F611E4F675B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7B54C870-9259-4167-AB69-0F146C728BE6}" type="slidenum">
              <a:rPr lang="en-US" altLang="en-US" sz="1200"/>
              <a:pPr/>
              <a:t>26</a:t>
            </a:fld>
            <a:endParaRPr lang="en-US" altLang="en-US" sz="1200"/>
          </a:p>
        </p:txBody>
      </p:sp>
      <p:sp>
        <p:nvSpPr>
          <p:cNvPr id="88067" name="Rectangle 2">
            <a:extLst>
              <a:ext uri="{FF2B5EF4-FFF2-40B4-BE49-F238E27FC236}">
                <a16:creationId xmlns:a16="http://schemas.microsoft.com/office/drawing/2014/main" id="{97F0CE9E-364D-81CA-C0D2-2B04FDD7DA66}"/>
              </a:ext>
            </a:extLst>
          </p:cNvPr>
          <p:cNvSpPr>
            <a:spLocks noGrp="1" noRot="1" noChangeAspect="1" noChangeArrowheads="1" noTextEdit="1"/>
          </p:cNvSpPr>
          <p:nvPr>
            <p:ph type="sldImg"/>
          </p:nvPr>
        </p:nvSpPr>
        <p:spPr>
          <a:solidFill>
            <a:srgbClr val="FFFFFF"/>
          </a:solidFill>
          <a:ln/>
        </p:spPr>
      </p:sp>
      <p:sp>
        <p:nvSpPr>
          <p:cNvPr id="88068" name="Rectangle 3">
            <a:extLst>
              <a:ext uri="{FF2B5EF4-FFF2-40B4-BE49-F238E27FC236}">
                <a16:creationId xmlns:a16="http://schemas.microsoft.com/office/drawing/2014/main" id="{310E0BC6-41FB-C869-528D-1DB6F8792BA0}"/>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a:extLst>
              <a:ext uri="{FF2B5EF4-FFF2-40B4-BE49-F238E27FC236}">
                <a16:creationId xmlns:a16="http://schemas.microsoft.com/office/drawing/2014/main" id="{21BD1C24-83DD-4063-3E08-4FA9838CD89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A0417F64-5360-43BB-B51F-94CF5AB33ED2}" type="slidenum">
              <a:rPr lang="en-US" altLang="en-US" sz="1200"/>
              <a:pPr/>
              <a:t>27</a:t>
            </a:fld>
            <a:endParaRPr lang="en-US" altLang="en-US" sz="1200"/>
          </a:p>
        </p:txBody>
      </p:sp>
      <p:sp>
        <p:nvSpPr>
          <p:cNvPr id="90115" name="Rectangle 2">
            <a:extLst>
              <a:ext uri="{FF2B5EF4-FFF2-40B4-BE49-F238E27FC236}">
                <a16:creationId xmlns:a16="http://schemas.microsoft.com/office/drawing/2014/main" id="{55F73562-6970-375B-82DA-77323E9F3EF2}"/>
              </a:ext>
            </a:extLst>
          </p:cNvPr>
          <p:cNvSpPr>
            <a:spLocks noGrp="1" noRot="1" noChangeAspect="1" noChangeArrowheads="1" noTextEdit="1"/>
          </p:cNvSpPr>
          <p:nvPr>
            <p:ph type="sldImg"/>
          </p:nvPr>
        </p:nvSpPr>
        <p:spPr>
          <a:solidFill>
            <a:srgbClr val="FFFFFF"/>
          </a:solidFill>
          <a:ln/>
        </p:spPr>
      </p:sp>
      <p:sp>
        <p:nvSpPr>
          <p:cNvPr id="90116" name="Rectangle 3">
            <a:extLst>
              <a:ext uri="{FF2B5EF4-FFF2-40B4-BE49-F238E27FC236}">
                <a16:creationId xmlns:a16="http://schemas.microsoft.com/office/drawing/2014/main" id="{ADD86B26-6468-3252-1F63-960B00FBB4E3}"/>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a:extLst>
              <a:ext uri="{FF2B5EF4-FFF2-40B4-BE49-F238E27FC236}">
                <a16:creationId xmlns:a16="http://schemas.microsoft.com/office/drawing/2014/main" id="{BB6D974F-296D-AF76-85D0-1BF346412B0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CDF782FA-FD2A-46B2-A1AC-44094210E56B}" type="slidenum">
              <a:rPr lang="en-US" altLang="en-US" sz="1200"/>
              <a:pPr/>
              <a:t>28</a:t>
            </a:fld>
            <a:endParaRPr lang="en-US" altLang="en-US" sz="1200"/>
          </a:p>
        </p:txBody>
      </p:sp>
      <p:sp>
        <p:nvSpPr>
          <p:cNvPr id="102403" name="Rectangle 2">
            <a:extLst>
              <a:ext uri="{FF2B5EF4-FFF2-40B4-BE49-F238E27FC236}">
                <a16:creationId xmlns:a16="http://schemas.microsoft.com/office/drawing/2014/main" id="{2BE35F97-E8BE-67DE-90C5-69F0C612D387}"/>
              </a:ext>
            </a:extLst>
          </p:cNvPr>
          <p:cNvSpPr>
            <a:spLocks noGrp="1" noRot="1" noChangeAspect="1" noChangeArrowheads="1" noTextEdit="1"/>
          </p:cNvSpPr>
          <p:nvPr>
            <p:ph type="sldImg"/>
          </p:nvPr>
        </p:nvSpPr>
        <p:spPr>
          <a:solidFill>
            <a:srgbClr val="FFFFFF"/>
          </a:solidFill>
          <a:ln/>
        </p:spPr>
      </p:sp>
      <p:sp>
        <p:nvSpPr>
          <p:cNvPr id="102404" name="Rectangle 3">
            <a:extLst>
              <a:ext uri="{FF2B5EF4-FFF2-40B4-BE49-F238E27FC236}">
                <a16:creationId xmlns:a16="http://schemas.microsoft.com/office/drawing/2014/main" id="{0E3F7106-FF04-A1F7-6B33-D1B9112F91C0}"/>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a:extLst>
              <a:ext uri="{FF2B5EF4-FFF2-40B4-BE49-F238E27FC236}">
                <a16:creationId xmlns:a16="http://schemas.microsoft.com/office/drawing/2014/main" id="{9EDDA2B1-F573-628C-590F-31B896BBEE8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8755551-1F95-4B3F-A3DE-0A06AF41E7F9}" type="slidenum">
              <a:rPr lang="en-US" altLang="en-US" sz="1200"/>
              <a:pPr/>
              <a:t>29</a:t>
            </a:fld>
            <a:endParaRPr lang="en-US" altLang="en-US" sz="1200"/>
          </a:p>
        </p:txBody>
      </p:sp>
      <p:sp>
        <p:nvSpPr>
          <p:cNvPr id="133123" name="Rectangle 2">
            <a:extLst>
              <a:ext uri="{FF2B5EF4-FFF2-40B4-BE49-F238E27FC236}">
                <a16:creationId xmlns:a16="http://schemas.microsoft.com/office/drawing/2014/main" id="{6E545B4B-733F-5A96-E9AF-DB39E5B1860E}"/>
              </a:ext>
            </a:extLst>
          </p:cNvPr>
          <p:cNvSpPr>
            <a:spLocks noGrp="1" noRot="1" noChangeAspect="1" noChangeArrowheads="1" noTextEdit="1"/>
          </p:cNvSpPr>
          <p:nvPr>
            <p:ph type="sldImg"/>
          </p:nvPr>
        </p:nvSpPr>
        <p:spPr>
          <a:solidFill>
            <a:srgbClr val="FFFFFF"/>
          </a:solidFill>
          <a:ln/>
        </p:spPr>
      </p:sp>
      <p:sp>
        <p:nvSpPr>
          <p:cNvPr id="133124" name="Rectangle 3">
            <a:extLst>
              <a:ext uri="{FF2B5EF4-FFF2-40B4-BE49-F238E27FC236}">
                <a16:creationId xmlns:a16="http://schemas.microsoft.com/office/drawing/2014/main" id="{553F458B-5797-7A38-78A1-A9B393BD7113}"/>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a:extLst>
              <a:ext uri="{FF2B5EF4-FFF2-40B4-BE49-F238E27FC236}">
                <a16:creationId xmlns:a16="http://schemas.microsoft.com/office/drawing/2014/main" id="{1955A1B9-5220-0EA8-C623-82D09464B1C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12D9722D-666A-46F1-A436-266B8A029099}" type="slidenum">
              <a:rPr lang="en-US" altLang="en-US" sz="1200"/>
              <a:pPr/>
              <a:t>30</a:t>
            </a:fld>
            <a:endParaRPr lang="en-US" altLang="en-US" sz="1200"/>
          </a:p>
        </p:txBody>
      </p:sp>
      <p:sp>
        <p:nvSpPr>
          <p:cNvPr id="135171" name="Rectangle 2">
            <a:extLst>
              <a:ext uri="{FF2B5EF4-FFF2-40B4-BE49-F238E27FC236}">
                <a16:creationId xmlns:a16="http://schemas.microsoft.com/office/drawing/2014/main" id="{802B1088-2BEA-910F-B5EE-A1251B0243D2}"/>
              </a:ext>
            </a:extLst>
          </p:cNvPr>
          <p:cNvSpPr>
            <a:spLocks noGrp="1" noRot="1" noChangeAspect="1" noChangeArrowheads="1" noTextEdit="1"/>
          </p:cNvSpPr>
          <p:nvPr>
            <p:ph type="sldImg"/>
          </p:nvPr>
        </p:nvSpPr>
        <p:spPr>
          <a:solidFill>
            <a:srgbClr val="FFFFFF"/>
          </a:solidFill>
          <a:ln/>
        </p:spPr>
      </p:sp>
      <p:sp>
        <p:nvSpPr>
          <p:cNvPr id="135172" name="Rectangle 3">
            <a:extLst>
              <a:ext uri="{FF2B5EF4-FFF2-40B4-BE49-F238E27FC236}">
                <a16:creationId xmlns:a16="http://schemas.microsoft.com/office/drawing/2014/main" id="{5BBA9365-D66E-105E-692A-10A5A1E5301F}"/>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a:extLst>
              <a:ext uri="{FF2B5EF4-FFF2-40B4-BE49-F238E27FC236}">
                <a16:creationId xmlns:a16="http://schemas.microsoft.com/office/drawing/2014/main" id="{85DD40B4-2F15-E4D5-EE71-F3E637B9C87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A316B4DD-A291-4465-AFA6-952EC92D69A6}" type="slidenum">
              <a:rPr lang="en-US" altLang="en-US" sz="1200"/>
              <a:pPr/>
              <a:t>31</a:t>
            </a:fld>
            <a:endParaRPr lang="en-US" altLang="en-US" sz="1200"/>
          </a:p>
        </p:txBody>
      </p:sp>
      <p:sp>
        <p:nvSpPr>
          <p:cNvPr id="141315" name="Rectangle 2">
            <a:extLst>
              <a:ext uri="{FF2B5EF4-FFF2-40B4-BE49-F238E27FC236}">
                <a16:creationId xmlns:a16="http://schemas.microsoft.com/office/drawing/2014/main" id="{5D0A3C20-EF97-C312-BC23-E1C19283ABD6}"/>
              </a:ext>
            </a:extLst>
          </p:cNvPr>
          <p:cNvSpPr>
            <a:spLocks noGrp="1" noRot="1" noChangeAspect="1" noChangeArrowheads="1" noTextEdit="1"/>
          </p:cNvSpPr>
          <p:nvPr>
            <p:ph type="sldImg"/>
          </p:nvPr>
        </p:nvSpPr>
        <p:spPr>
          <a:solidFill>
            <a:srgbClr val="FFFFFF"/>
          </a:solidFill>
          <a:ln/>
        </p:spPr>
      </p:sp>
      <p:sp>
        <p:nvSpPr>
          <p:cNvPr id="141316" name="Rectangle 3">
            <a:extLst>
              <a:ext uri="{FF2B5EF4-FFF2-40B4-BE49-F238E27FC236}">
                <a16:creationId xmlns:a16="http://schemas.microsoft.com/office/drawing/2014/main" id="{32E23E0B-ADF4-A957-F501-18F325FC6910}"/>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7">
            <a:extLst>
              <a:ext uri="{FF2B5EF4-FFF2-40B4-BE49-F238E27FC236}">
                <a16:creationId xmlns:a16="http://schemas.microsoft.com/office/drawing/2014/main" id="{64DFCC71-F622-B210-9B32-C7729D83659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19B60B33-87FD-4CFB-BFB9-EB6B4359C1AA}" type="slidenum">
              <a:rPr lang="en-US" altLang="en-US" sz="1200"/>
              <a:pPr/>
              <a:t>32</a:t>
            </a:fld>
            <a:endParaRPr lang="en-US" altLang="en-US" sz="1200"/>
          </a:p>
        </p:txBody>
      </p:sp>
      <p:sp>
        <p:nvSpPr>
          <p:cNvPr id="147459" name="Rectangle 2">
            <a:extLst>
              <a:ext uri="{FF2B5EF4-FFF2-40B4-BE49-F238E27FC236}">
                <a16:creationId xmlns:a16="http://schemas.microsoft.com/office/drawing/2014/main" id="{1430E342-11BB-DE11-E51E-E66D37A76A53}"/>
              </a:ext>
            </a:extLst>
          </p:cNvPr>
          <p:cNvSpPr>
            <a:spLocks noGrp="1" noRot="1" noChangeAspect="1" noChangeArrowheads="1" noTextEdit="1"/>
          </p:cNvSpPr>
          <p:nvPr>
            <p:ph type="sldImg"/>
          </p:nvPr>
        </p:nvSpPr>
        <p:spPr>
          <a:solidFill>
            <a:srgbClr val="FFFFFF"/>
          </a:solidFill>
          <a:ln/>
        </p:spPr>
      </p:sp>
      <p:sp>
        <p:nvSpPr>
          <p:cNvPr id="147460" name="Rectangle 3">
            <a:extLst>
              <a:ext uri="{FF2B5EF4-FFF2-40B4-BE49-F238E27FC236}">
                <a16:creationId xmlns:a16="http://schemas.microsoft.com/office/drawing/2014/main" id="{BFB3CD69-5A96-B6F6-B462-01D461A9AEA8}"/>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C5218396-4411-6F03-BF7E-9537E6D589F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2C2EADDB-9D5A-42E3-90E6-A1C8001EAF76}" type="slidenum">
              <a:rPr lang="en-US" altLang="en-US" sz="1200"/>
              <a:pPr/>
              <a:t>6</a:t>
            </a:fld>
            <a:endParaRPr lang="en-US" altLang="en-US" sz="1200"/>
          </a:p>
        </p:txBody>
      </p:sp>
      <p:sp>
        <p:nvSpPr>
          <p:cNvPr id="14339" name="Rectangle 2">
            <a:extLst>
              <a:ext uri="{FF2B5EF4-FFF2-40B4-BE49-F238E27FC236}">
                <a16:creationId xmlns:a16="http://schemas.microsoft.com/office/drawing/2014/main" id="{AFCAD84A-9C5C-6425-A526-DD8449502F17}"/>
              </a:ext>
            </a:extLst>
          </p:cNvPr>
          <p:cNvSpPr>
            <a:spLocks noGrp="1" noRot="1" noChangeAspect="1" noChangeArrowheads="1" noTextEdit="1"/>
          </p:cNvSpPr>
          <p:nvPr>
            <p:ph type="sldImg"/>
          </p:nvPr>
        </p:nvSpPr>
        <p:spPr>
          <a:solidFill>
            <a:srgbClr val="FFFFFF"/>
          </a:solidFill>
          <a:ln/>
        </p:spPr>
      </p:sp>
      <p:sp>
        <p:nvSpPr>
          <p:cNvPr id="14340" name="Rectangle 3">
            <a:extLst>
              <a:ext uri="{FF2B5EF4-FFF2-40B4-BE49-F238E27FC236}">
                <a16:creationId xmlns:a16="http://schemas.microsoft.com/office/drawing/2014/main" id="{D8F4E2EE-3C39-E5A1-B379-2C7F2AFD8547}"/>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8C04F996-A39F-EB20-495D-189792924A6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A7EF262C-76E5-4D03-A682-9DFC063468A9}" type="slidenum">
              <a:rPr lang="en-US" altLang="en-US" sz="1200"/>
              <a:pPr/>
              <a:t>7</a:t>
            </a:fld>
            <a:endParaRPr lang="en-US" altLang="en-US" sz="1200"/>
          </a:p>
        </p:txBody>
      </p:sp>
      <p:sp>
        <p:nvSpPr>
          <p:cNvPr id="16387" name="Rectangle 2">
            <a:extLst>
              <a:ext uri="{FF2B5EF4-FFF2-40B4-BE49-F238E27FC236}">
                <a16:creationId xmlns:a16="http://schemas.microsoft.com/office/drawing/2014/main" id="{1C50D0AD-C3EE-0456-93B4-1CE3E75606BD}"/>
              </a:ext>
            </a:extLst>
          </p:cNvPr>
          <p:cNvSpPr>
            <a:spLocks noGrp="1" noRot="1" noChangeAspect="1" noChangeArrowheads="1" noTextEdit="1"/>
          </p:cNvSpPr>
          <p:nvPr>
            <p:ph type="sldImg"/>
          </p:nvPr>
        </p:nvSpPr>
        <p:spPr>
          <a:solidFill>
            <a:srgbClr val="FFFFFF"/>
          </a:solidFill>
          <a:ln/>
        </p:spPr>
      </p:sp>
      <p:sp>
        <p:nvSpPr>
          <p:cNvPr id="16388" name="Rectangle 3">
            <a:extLst>
              <a:ext uri="{FF2B5EF4-FFF2-40B4-BE49-F238E27FC236}">
                <a16:creationId xmlns:a16="http://schemas.microsoft.com/office/drawing/2014/main" id="{6E2EF204-626E-05B0-2C67-511E513ED1B6}"/>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60DE3D1D-91A9-9E60-58ED-29FD392108D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3CC03668-4AA0-479F-86D6-8F6D08928959}" type="slidenum">
              <a:rPr lang="en-US" altLang="en-US" sz="1200"/>
              <a:pPr/>
              <a:t>8</a:t>
            </a:fld>
            <a:endParaRPr lang="en-US" altLang="en-US" sz="1200"/>
          </a:p>
        </p:txBody>
      </p:sp>
      <p:sp>
        <p:nvSpPr>
          <p:cNvPr id="18435" name="Rectangle 2">
            <a:extLst>
              <a:ext uri="{FF2B5EF4-FFF2-40B4-BE49-F238E27FC236}">
                <a16:creationId xmlns:a16="http://schemas.microsoft.com/office/drawing/2014/main" id="{6D58ACAD-456A-EDD9-FB16-EEA7C90F5E99}"/>
              </a:ext>
            </a:extLst>
          </p:cNvPr>
          <p:cNvSpPr>
            <a:spLocks noGrp="1" noRot="1" noChangeAspect="1" noChangeArrowheads="1" noTextEdit="1"/>
          </p:cNvSpPr>
          <p:nvPr>
            <p:ph type="sldImg"/>
          </p:nvPr>
        </p:nvSpPr>
        <p:spPr>
          <a:solidFill>
            <a:srgbClr val="FFFFFF"/>
          </a:solidFill>
          <a:ln/>
        </p:spPr>
      </p:sp>
      <p:sp>
        <p:nvSpPr>
          <p:cNvPr id="18436" name="Rectangle 3">
            <a:extLst>
              <a:ext uri="{FF2B5EF4-FFF2-40B4-BE49-F238E27FC236}">
                <a16:creationId xmlns:a16="http://schemas.microsoft.com/office/drawing/2014/main" id="{8832E46D-43D7-6D61-ADF8-1C3DBA6E028B}"/>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3E18592B-7E56-9EAE-D754-C54463EE3E0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63334A0D-669F-4859-9DEF-E146ADED42FC}" type="slidenum">
              <a:rPr lang="en-US" altLang="en-US" sz="1200"/>
              <a:pPr/>
              <a:t>9</a:t>
            </a:fld>
            <a:endParaRPr lang="en-US" altLang="en-US" sz="1200"/>
          </a:p>
        </p:txBody>
      </p:sp>
      <p:sp>
        <p:nvSpPr>
          <p:cNvPr id="20483" name="Rectangle 2">
            <a:extLst>
              <a:ext uri="{FF2B5EF4-FFF2-40B4-BE49-F238E27FC236}">
                <a16:creationId xmlns:a16="http://schemas.microsoft.com/office/drawing/2014/main" id="{7222F18B-8E17-E817-5086-C614D4EF6B73}"/>
              </a:ext>
            </a:extLst>
          </p:cNvPr>
          <p:cNvSpPr>
            <a:spLocks noGrp="1" noRot="1" noChangeAspect="1" noChangeArrowheads="1" noTextEdit="1"/>
          </p:cNvSpPr>
          <p:nvPr>
            <p:ph type="sldImg"/>
          </p:nvPr>
        </p:nvSpPr>
        <p:spPr>
          <a:solidFill>
            <a:srgbClr val="FFFFFF"/>
          </a:solidFill>
          <a:ln/>
        </p:spPr>
      </p:sp>
      <p:sp>
        <p:nvSpPr>
          <p:cNvPr id="20484" name="Rectangle 3">
            <a:extLst>
              <a:ext uri="{FF2B5EF4-FFF2-40B4-BE49-F238E27FC236}">
                <a16:creationId xmlns:a16="http://schemas.microsoft.com/office/drawing/2014/main" id="{3DA9CE66-D87F-4A9F-05E5-C08297D30E4B}"/>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F957E43C-8CC1-4F3F-AB22-21D8BD69163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3D174396-B867-483B-BBBF-C4A19A17DE15}" type="slidenum">
              <a:rPr lang="en-US" altLang="en-US" sz="1200"/>
              <a:pPr/>
              <a:t>10</a:t>
            </a:fld>
            <a:endParaRPr lang="en-US" altLang="en-US" sz="1200"/>
          </a:p>
        </p:txBody>
      </p:sp>
      <p:sp>
        <p:nvSpPr>
          <p:cNvPr id="22531" name="Rectangle 2">
            <a:extLst>
              <a:ext uri="{FF2B5EF4-FFF2-40B4-BE49-F238E27FC236}">
                <a16:creationId xmlns:a16="http://schemas.microsoft.com/office/drawing/2014/main" id="{4F0E5CC8-553C-3844-327A-0752946E4B7F}"/>
              </a:ext>
            </a:extLst>
          </p:cNvPr>
          <p:cNvSpPr>
            <a:spLocks noGrp="1" noRot="1" noChangeAspect="1" noChangeArrowheads="1" noTextEdit="1"/>
          </p:cNvSpPr>
          <p:nvPr>
            <p:ph type="sldImg"/>
          </p:nvPr>
        </p:nvSpPr>
        <p:spPr>
          <a:solidFill>
            <a:srgbClr val="FFFFFF"/>
          </a:solidFill>
          <a:ln/>
        </p:spPr>
      </p:sp>
      <p:sp>
        <p:nvSpPr>
          <p:cNvPr id="22532" name="Rectangle 3">
            <a:extLst>
              <a:ext uri="{FF2B5EF4-FFF2-40B4-BE49-F238E27FC236}">
                <a16:creationId xmlns:a16="http://schemas.microsoft.com/office/drawing/2014/main" id="{0A3F78F3-9810-5A78-C3E3-A8754A47CD37}"/>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5A45053D-13C2-A972-D519-4C858E244B9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F5661F5F-F218-4A04-B8A2-C4CF4FDEFEC0}" type="slidenum">
              <a:rPr lang="en-US" altLang="en-US" sz="1200"/>
              <a:pPr/>
              <a:t>11</a:t>
            </a:fld>
            <a:endParaRPr lang="en-US" altLang="en-US" sz="1200"/>
          </a:p>
        </p:txBody>
      </p:sp>
      <p:sp>
        <p:nvSpPr>
          <p:cNvPr id="24579" name="Rectangle 2">
            <a:extLst>
              <a:ext uri="{FF2B5EF4-FFF2-40B4-BE49-F238E27FC236}">
                <a16:creationId xmlns:a16="http://schemas.microsoft.com/office/drawing/2014/main" id="{C7FDA477-54FB-24FB-4F04-693CCD056AAC}"/>
              </a:ext>
            </a:extLst>
          </p:cNvPr>
          <p:cNvSpPr>
            <a:spLocks noGrp="1" noRot="1" noChangeAspect="1" noChangeArrowheads="1" noTextEdit="1"/>
          </p:cNvSpPr>
          <p:nvPr>
            <p:ph type="sldImg"/>
          </p:nvPr>
        </p:nvSpPr>
        <p:spPr>
          <a:solidFill>
            <a:srgbClr val="FFFFFF"/>
          </a:solidFill>
          <a:ln/>
        </p:spPr>
      </p:sp>
      <p:sp>
        <p:nvSpPr>
          <p:cNvPr id="24580" name="Rectangle 3">
            <a:extLst>
              <a:ext uri="{FF2B5EF4-FFF2-40B4-BE49-F238E27FC236}">
                <a16:creationId xmlns:a16="http://schemas.microsoft.com/office/drawing/2014/main" id="{FA822932-6819-312B-4863-92AC848AE38E}"/>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553E2724-EAE2-339A-31A2-2C00389B546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2AFC2382-8039-4AA0-9AE1-23A93D568C28}" type="slidenum">
              <a:rPr lang="en-US" altLang="en-US" sz="1200"/>
              <a:pPr/>
              <a:t>12</a:t>
            </a:fld>
            <a:endParaRPr lang="en-US" altLang="en-US" sz="1200"/>
          </a:p>
        </p:txBody>
      </p:sp>
      <p:sp>
        <p:nvSpPr>
          <p:cNvPr id="26627" name="Rectangle 2">
            <a:extLst>
              <a:ext uri="{FF2B5EF4-FFF2-40B4-BE49-F238E27FC236}">
                <a16:creationId xmlns:a16="http://schemas.microsoft.com/office/drawing/2014/main" id="{A4457E9B-7323-C822-21D4-9DAFC76958EA}"/>
              </a:ext>
            </a:extLst>
          </p:cNvPr>
          <p:cNvSpPr>
            <a:spLocks noGrp="1" noRot="1" noChangeAspect="1" noChangeArrowheads="1" noTextEdit="1"/>
          </p:cNvSpPr>
          <p:nvPr>
            <p:ph type="sldImg"/>
          </p:nvPr>
        </p:nvSpPr>
        <p:spPr>
          <a:solidFill>
            <a:srgbClr val="FFFFFF"/>
          </a:solidFill>
          <a:ln/>
        </p:spPr>
      </p:sp>
      <p:sp>
        <p:nvSpPr>
          <p:cNvPr id="26628" name="Rectangle 3">
            <a:extLst>
              <a:ext uri="{FF2B5EF4-FFF2-40B4-BE49-F238E27FC236}">
                <a16:creationId xmlns:a16="http://schemas.microsoft.com/office/drawing/2014/main" id="{68FA1D2A-2370-9843-7632-DABE795F6A7B}"/>
              </a:ext>
            </a:extLst>
          </p:cNvPr>
          <p:cNvSpPr>
            <a:spLocks noGrp="1" noChangeArrowheads="1"/>
          </p:cNvSpPr>
          <p:nvPr>
            <p:ph type="body" idx="1"/>
          </p:nvPr>
        </p:nvSpPr>
        <p:spPr>
          <a:xfrm>
            <a:off x="704850" y="4445000"/>
            <a:ext cx="5643563" cy="4210050"/>
          </a:xfrm>
          <a:solidFill>
            <a:srgbClr val="FFFFFF"/>
          </a:solidFill>
          <a:ln>
            <a:solidFill>
              <a:srgbClr val="000000"/>
            </a:solidFill>
          </a:ln>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DC906-805A-6CE0-B704-DF9BC5804662}"/>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8CF524D2-AC2E-D46E-1861-1476EFCE5336}"/>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B3EF7E16-1C66-18AA-FD60-40AA48F645C3}"/>
              </a:ext>
            </a:extLst>
          </p:cNvPr>
          <p:cNvSpPr>
            <a:spLocks noGrp="1"/>
          </p:cNvSpPr>
          <p:nvPr>
            <p:ph type="dt" sz="half" idx="10"/>
          </p:nvPr>
        </p:nvSpPr>
        <p:spPr/>
        <p:txBody>
          <a:bodyPr/>
          <a:lstStyle/>
          <a:p>
            <a:fld id="{57085BF0-5572-4A1C-A3FD-FEF84D82E605}" type="datetimeFigureOut">
              <a:rPr lang="en-US" smtClean="0"/>
              <a:t>3/4/2025</a:t>
            </a:fld>
            <a:endParaRPr lang="en-US"/>
          </a:p>
        </p:txBody>
      </p:sp>
      <p:sp>
        <p:nvSpPr>
          <p:cNvPr id="5" name="Footer Placeholder 4">
            <a:extLst>
              <a:ext uri="{FF2B5EF4-FFF2-40B4-BE49-F238E27FC236}">
                <a16:creationId xmlns:a16="http://schemas.microsoft.com/office/drawing/2014/main" id="{904135FB-F1C4-1F9D-3CA5-3DFC2554892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F26B75-379C-553B-733D-D64B214FAD6D}"/>
              </a:ext>
            </a:extLst>
          </p:cNvPr>
          <p:cNvSpPr>
            <a:spLocks noGrp="1"/>
          </p:cNvSpPr>
          <p:nvPr>
            <p:ph type="sldNum" sz="quarter" idx="12"/>
          </p:nvPr>
        </p:nvSpPr>
        <p:spPr/>
        <p:txBody>
          <a:bodyPr/>
          <a:lstStyle/>
          <a:p>
            <a:fld id="{A7F31203-3E35-412A-91ED-B39086415DBC}" type="slidenum">
              <a:rPr lang="en-US" smtClean="0"/>
              <a:t>‹#›</a:t>
            </a:fld>
            <a:endParaRPr lang="en-US"/>
          </a:p>
        </p:txBody>
      </p:sp>
    </p:spTree>
    <p:extLst>
      <p:ext uri="{BB962C8B-B14F-4D97-AF65-F5344CB8AC3E}">
        <p14:creationId xmlns:p14="http://schemas.microsoft.com/office/powerpoint/2010/main" val="3078250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0528A-9C32-DBF4-8A63-5A9552C47EB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1C52FB-0224-CF5E-F467-D344E536501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E1D73D-8BB0-1914-2B0B-5417804F5329}"/>
              </a:ext>
            </a:extLst>
          </p:cNvPr>
          <p:cNvSpPr>
            <a:spLocks noGrp="1"/>
          </p:cNvSpPr>
          <p:nvPr>
            <p:ph type="dt" sz="half" idx="10"/>
          </p:nvPr>
        </p:nvSpPr>
        <p:spPr/>
        <p:txBody>
          <a:bodyPr/>
          <a:lstStyle/>
          <a:p>
            <a:fld id="{57085BF0-5572-4A1C-A3FD-FEF84D82E605}" type="datetimeFigureOut">
              <a:rPr lang="en-US" smtClean="0"/>
              <a:t>3/4/2025</a:t>
            </a:fld>
            <a:endParaRPr lang="en-US"/>
          </a:p>
        </p:txBody>
      </p:sp>
      <p:sp>
        <p:nvSpPr>
          <p:cNvPr id="5" name="Footer Placeholder 4">
            <a:extLst>
              <a:ext uri="{FF2B5EF4-FFF2-40B4-BE49-F238E27FC236}">
                <a16:creationId xmlns:a16="http://schemas.microsoft.com/office/drawing/2014/main" id="{69D99925-11B9-C028-5DBA-31C63CF0B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37BB57-E9F2-36A6-1F6A-F50DA4D0D89F}"/>
              </a:ext>
            </a:extLst>
          </p:cNvPr>
          <p:cNvSpPr>
            <a:spLocks noGrp="1"/>
          </p:cNvSpPr>
          <p:nvPr>
            <p:ph type="sldNum" sz="quarter" idx="12"/>
          </p:nvPr>
        </p:nvSpPr>
        <p:spPr/>
        <p:txBody>
          <a:bodyPr/>
          <a:lstStyle/>
          <a:p>
            <a:fld id="{A7F31203-3E35-412A-91ED-B39086415DBC}" type="slidenum">
              <a:rPr lang="en-US" smtClean="0"/>
              <a:t>‹#›</a:t>
            </a:fld>
            <a:endParaRPr lang="en-US"/>
          </a:p>
        </p:txBody>
      </p:sp>
    </p:spTree>
    <p:extLst>
      <p:ext uri="{BB962C8B-B14F-4D97-AF65-F5344CB8AC3E}">
        <p14:creationId xmlns:p14="http://schemas.microsoft.com/office/powerpoint/2010/main" val="143970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BBC6F6-FACD-C8F3-82A0-CAA209BCCD7D}"/>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C94485-E03F-8D2D-7091-68E3B6236D5B}"/>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D6F005-9448-0468-6F7F-E8FED0531E4D}"/>
              </a:ext>
            </a:extLst>
          </p:cNvPr>
          <p:cNvSpPr>
            <a:spLocks noGrp="1"/>
          </p:cNvSpPr>
          <p:nvPr>
            <p:ph type="dt" sz="half" idx="10"/>
          </p:nvPr>
        </p:nvSpPr>
        <p:spPr/>
        <p:txBody>
          <a:bodyPr/>
          <a:lstStyle/>
          <a:p>
            <a:fld id="{57085BF0-5572-4A1C-A3FD-FEF84D82E605}" type="datetimeFigureOut">
              <a:rPr lang="en-US" smtClean="0"/>
              <a:t>3/4/2025</a:t>
            </a:fld>
            <a:endParaRPr lang="en-US"/>
          </a:p>
        </p:txBody>
      </p:sp>
      <p:sp>
        <p:nvSpPr>
          <p:cNvPr id="5" name="Footer Placeholder 4">
            <a:extLst>
              <a:ext uri="{FF2B5EF4-FFF2-40B4-BE49-F238E27FC236}">
                <a16:creationId xmlns:a16="http://schemas.microsoft.com/office/drawing/2014/main" id="{1EF11378-5C26-2D49-45BD-6A9EC07ED2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510701-612C-51A8-BDA8-085FB95E0B28}"/>
              </a:ext>
            </a:extLst>
          </p:cNvPr>
          <p:cNvSpPr>
            <a:spLocks noGrp="1"/>
          </p:cNvSpPr>
          <p:nvPr>
            <p:ph type="sldNum" sz="quarter" idx="12"/>
          </p:nvPr>
        </p:nvSpPr>
        <p:spPr/>
        <p:txBody>
          <a:bodyPr/>
          <a:lstStyle/>
          <a:p>
            <a:fld id="{A7F31203-3E35-412A-91ED-B39086415DBC}" type="slidenum">
              <a:rPr lang="en-US" smtClean="0"/>
              <a:t>‹#›</a:t>
            </a:fld>
            <a:endParaRPr lang="en-US"/>
          </a:p>
        </p:txBody>
      </p:sp>
    </p:spTree>
    <p:extLst>
      <p:ext uri="{BB962C8B-B14F-4D97-AF65-F5344CB8AC3E}">
        <p14:creationId xmlns:p14="http://schemas.microsoft.com/office/powerpoint/2010/main" val="34330154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C0578464-AE71-F690-2B6D-2C91C8B5AFF6}"/>
              </a:ext>
            </a:extLst>
          </p:cNvPr>
          <p:cNvSpPr>
            <a:spLocks noChangeArrowheads="1"/>
          </p:cNvSpPr>
          <p:nvPr userDrawn="1"/>
        </p:nvSpPr>
        <p:spPr bwMode="gray">
          <a:xfrm>
            <a:off x="0" y="6400800"/>
            <a:ext cx="9144000" cy="457200"/>
          </a:xfrm>
          <a:prstGeom prst="rect">
            <a:avLst/>
          </a:prstGeom>
          <a:solidFill>
            <a:srgbClr val="E99C51"/>
          </a:solidFill>
          <a:ln>
            <a:noFill/>
          </a:ln>
        </p:spPr>
        <p:txBody>
          <a:bodyPr wrap="none" lIns="0" tIns="0" rIns="0" bIns="0"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defRPr/>
            </a:pPr>
            <a:r>
              <a:rPr lang="en-US" altLang="en-US" dirty="0">
                <a:cs typeface="Arial" panose="020B0604020202020204" pitchFamily="34" charset="0"/>
              </a:rPr>
              <a:t> </a:t>
            </a:r>
          </a:p>
        </p:txBody>
      </p:sp>
      <p:pic>
        <p:nvPicPr>
          <p:cNvPr id="5" name="Picture 14" descr="Berk_0132992477_rev-1.jpg">
            <a:extLst>
              <a:ext uri="{FF2B5EF4-FFF2-40B4-BE49-F238E27FC236}">
                <a16:creationId xmlns:a16="http://schemas.microsoft.com/office/drawing/2014/main" id="{6C006626-C39F-F9F0-3C58-B4915FD41A7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5121275" cy="640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80484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ADFDB-0A9A-DBE1-C8A1-61CAED5A29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BC8650-E0E5-8097-C927-CF752FB09D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A570DD-F83F-A2A4-A4E1-CC4B23421707}"/>
              </a:ext>
            </a:extLst>
          </p:cNvPr>
          <p:cNvSpPr>
            <a:spLocks noGrp="1"/>
          </p:cNvSpPr>
          <p:nvPr>
            <p:ph type="dt" sz="half" idx="10"/>
          </p:nvPr>
        </p:nvSpPr>
        <p:spPr/>
        <p:txBody>
          <a:bodyPr/>
          <a:lstStyle/>
          <a:p>
            <a:fld id="{57085BF0-5572-4A1C-A3FD-FEF84D82E605}" type="datetimeFigureOut">
              <a:rPr lang="en-US" smtClean="0"/>
              <a:t>3/4/2025</a:t>
            </a:fld>
            <a:endParaRPr lang="en-US"/>
          </a:p>
        </p:txBody>
      </p:sp>
      <p:sp>
        <p:nvSpPr>
          <p:cNvPr id="5" name="Footer Placeholder 4">
            <a:extLst>
              <a:ext uri="{FF2B5EF4-FFF2-40B4-BE49-F238E27FC236}">
                <a16:creationId xmlns:a16="http://schemas.microsoft.com/office/drawing/2014/main" id="{AECB5314-5A1B-AC79-0E18-75CCD86712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2E43C5-93F1-150F-F3CD-1370FB2031C2}"/>
              </a:ext>
            </a:extLst>
          </p:cNvPr>
          <p:cNvSpPr>
            <a:spLocks noGrp="1"/>
          </p:cNvSpPr>
          <p:nvPr>
            <p:ph type="sldNum" sz="quarter" idx="12"/>
          </p:nvPr>
        </p:nvSpPr>
        <p:spPr/>
        <p:txBody>
          <a:bodyPr/>
          <a:lstStyle/>
          <a:p>
            <a:fld id="{A7F31203-3E35-412A-91ED-B39086415DBC}" type="slidenum">
              <a:rPr lang="en-US" smtClean="0"/>
              <a:t>‹#›</a:t>
            </a:fld>
            <a:endParaRPr lang="en-US"/>
          </a:p>
        </p:txBody>
      </p:sp>
    </p:spTree>
    <p:extLst>
      <p:ext uri="{BB962C8B-B14F-4D97-AF65-F5344CB8AC3E}">
        <p14:creationId xmlns:p14="http://schemas.microsoft.com/office/powerpoint/2010/main" val="3196563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5D6E6-FB3A-7C55-0AF7-4ADF8D51D454}"/>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E43C19FD-9815-EBED-DE8D-A7FE20B56FB4}"/>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835F16-4E39-9DA9-7D31-D818CF11751F}"/>
              </a:ext>
            </a:extLst>
          </p:cNvPr>
          <p:cNvSpPr>
            <a:spLocks noGrp="1"/>
          </p:cNvSpPr>
          <p:nvPr>
            <p:ph type="dt" sz="half" idx="10"/>
          </p:nvPr>
        </p:nvSpPr>
        <p:spPr/>
        <p:txBody>
          <a:bodyPr/>
          <a:lstStyle/>
          <a:p>
            <a:fld id="{57085BF0-5572-4A1C-A3FD-FEF84D82E605}" type="datetimeFigureOut">
              <a:rPr lang="en-US" smtClean="0"/>
              <a:t>3/4/2025</a:t>
            </a:fld>
            <a:endParaRPr lang="en-US"/>
          </a:p>
        </p:txBody>
      </p:sp>
      <p:sp>
        <p:nvSpPr>
          <p:cNvPr id="5" name="Footer Placeholder 4">
            <a:extLst>
              <a:ext uri="{FF2B5EF4-FFF2-40B4-BE49-F238E27FC236}">
                <a16:creationId xmlns:a16="http://schemas.microsoft.com/office/drawing/2014/main" id="{2428F651-C89D-BC28-BAB9-CEA74EEFF9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E30F68-CEF8-1658-676A-BBBEDA31765E}"/>
              </a:ext>
            </a:extLst>
          </p:cNvPr>
          <p:cNvSpPr>
            <a:spLocks noGrp="1"/>
          </p:cNvSpPr>
          <p:nvPr>
            <p:ph type="sldNum" sz="quarter" idx="12"/>
          </p:nvPr>
        </p:nvSpPr>
        <p:spPr/>
        <p:txBody>
          <a:bodyPr/>
          <a:lstStyle/>
          <a:p>
            <a:fld id="{A7F31203-3E35-412A-91ED-B39086415DBC}" type="slidenum">
              <a:rPr lang="en-US" smtClean="0"/>
              <a:t>‹#›</a:t>
            </a:fld>
            <a:endParaRPr lang="en-US"/>
          </a:p>
        </p:txBody>
      </p:sp>
    </p:spTree>
    <p:extLst>
      <p:ext uri="{BB962C8B-B14F-4D97-AF65-F5344CB8AC3E}">
        <p14:creationId xmlns:p14="http://schemas.microsoft.com/office/powerpoint/2010/main" val="2128728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83D01-EB50-0022-0CCB-7C272E4CF8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554909-447C-7677-65C5-DAB0E79E3899}"/>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7DBC8C6-C012-C7EE-85CD-C6A4D1733016}"/>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4AD349-A29F-069B-3BB5-1872813EEB5B}"/>
              </a:ext>
            </a:extLst>
          </p:cNvPr>
          <p:cNvSpPr>
            <a:spLocks noGrp="1"/>
          </p:cNvSpPr>
          <p:nvPr>
            <p:ph type="dt" sz="half" idx="10"/>
          </p:nvPr>
        </p:nvSpPr>
        <p:spPr/>
        <p:txBody>
          <a:bodyPr/>
          <a:lstStyle/>
          <a:p>
            <a:fld id="{57085BF0-5572-4A1C-A3FD-FEF84D82E605}" type="datetimeFigureOut">
              <a:rPr lang="en-US" smtClean="0"/>
              <a:t>3/4/2025</a:t>
            </a:fld>
            <a:endParaRPr lang="en-US"/>
          </a:p>
        </p:txBody>
      </p:sp>
      <p:sp>
        <p:nvSpPr>
          <p:cNvPr id="6" name="Footer Placeholder 5">
            <a:extLst>
              <a:ext uri="{FF2B5EF4-FFF2-40B4-BE49-F238E27FC236}">
                <a16:creationId xmlns:a16="http://schemas.microsoft.com/office/drawing/2014/main" id="{B7CD83A0-D045-9522-D25C-82B8344624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BD4E30-AAA1-0C56-C4B4-905240EA4B07}"/>
              </a:ext>
            </a:extLst>
          </p:cNvPr>
          <p:cNvSpPr>
            <a:spLocks noGrp="1"/>
          </p:cNvSpPr>
          <p:nvPr>
            <p:ph type="sldNum" sz="quarter" idx="12"/>
          </p:nvPr>
        </p:nvSpPr>
        <p:spPr/>
        <p:txBody>
          <a:bodyPr/>
          <a:lstStyle/>
          <a:p>
            <a:fld id="{A7F31203-3E35-412A-91ED-B39086415DBC}" type="slidenum">
              <a:rPr lang="en-US" smtClean="0"/>
              <a:t>‹#›</a:t>
            </a:fld>
            <a:endParaRPr lang="en-US"/>
          </a:p>
        </p:txBody>
      </p:sp>
    </p:spTree>
    <p:extLst>
      <p:ext uri="{BB962C8B-B14F-4D97-AF65-F5344CB8AC3E}">
        <p14:creationId xmlns:p14="http://schemas.microsoft.com/office/powerpoint/2010/main" val="3976162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6E2E8-5F0A-0E44-DF77-9A41E3DA6A1C}"/>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743E00F-BFC2-8DAE-C8D4-77E579A8BAB3}"/>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D9796E7D-3B92-A23D-381A-4E55C51BC1BF}"/>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1D21DB-F75C-8F1D-CA6D-2A2133A781D4}"/>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A74D8270-74DE-0F73-9695-8651265C194D}"/>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B0B48ED-0AB9-C6EE-CEF2-376684686BBE}"/>
              </a:ext>
            </a:extLst>
          </p:cNvPr>
          <p:cNvSpPr>
            <a:spLocks noGrp="1"/>
          </p:cNvSpPr>
          <p:nvPr>
            <p:ph type="dt" sz="half" idx="10"/>
          </p:nvPr>
        </p:nvSpPr>
        <p:spPr/>
        <p:txBody>
          <a:bodyPr/>
          <a:lstStyle/>
          <a:p>
            <a:fld id="{57085BF0-5572-4A1C-A3FD-FEF84D82E605}" type="datetimeFigureOut">
              <a:rPr lang="en-US" smtClean="0"/>
              <a:t>3/4/2025</a:t>
            </a:fld>
            <a:endParaRPr lang="en-US"/>
          </a:p>
        </p:txBody>
      </p:sp>
      <p:sp>
        <p:nvSpPr>
          <p:cNvPr id="8" name="Footer Placeholder 7">
            <a:extLst>
              <a:ext uri="{FF2B5EF4-FFF2-40B4-BE49-F238E27FC236}">
                <a16:creationId xmlns:a16="http://schemas.microsoft.com/office/drawing/2014/main" id="{D7E38B04-91ED-7E20-C4A7-95C6E6B0B91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BDFF59A-2D34-156C-5569-E664E20FF73A}"/>
              </a:ext>
            </a:extLst>
          </p:cNvPr>
          <p:cNvSpPr>
            <a:spLocks noGrp="1"/>
          </p:cNvSpPr>
          <p:nvPr>
            <p:ph type="sldNum" sz="quarter" idx="12"/>
          </p:nvPr>
        </p:nvSpPr>
        <p:spPr/>
        <p:txBody>
          <a:bodyPr/>
          <a:lstStyle/>
          <a:p>
            <a:fld id="{A7F31203-3E35-412A-91ED-B39086415DBC}" type="slidenum">
              <a:rPr lang="en-US" smtClean="0"/>
              <a:t>‹#›</a:t>
            </a:fld>
            <a:endParaRPr lang="en-US"/>
          </a:p>
        </p:txBody>
      </p:sp>
    </p:spTree>
    <p:extLst>
      <p:ext uri="{BB962C8B-B14F-4D97-AF65-F5344CB8AC3E}">
        <p14:creationId xmlns:p14="http://schemas.microsoft.com/office/powerpoint/2010/main" val="1642654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EBBFB-7CA5-ECFE-D0F0-EFFED75401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9230A47-B3DF-2B13-7606-5A452C27224B}"/>
              </a:ext>
            </a:extLst>
          </p:cNvPr>
          <p:cNvSpPr>
            <a:spLocks noGrp="1"/>
          </p:cNvSpPr>
          <p:nvPr>
            <p:ph type="dt" sz="half" idx="10"/>
          </p:nvPr>
        </p:nvSpPr>
        <p:spPr/>
        <p:txBody>
          <a:bodyPr/>
          <a:lstStyle/>
          <a:p>
            <a:fld id="{57085BF0-5572-4A1C-A3FD-FEF84D82E605}" type="datetimeFigureOut">
              <a:rPr lang="en-US" smtClean="0"/>
              <a:t>3/4/2025</a:t>
            </a:fld>
            <a:endParaRPr lang="en-US"/>
          </a:p>
        </p:txBody>
      </p:sp>
      <p:sp>
        <p:nvSpPr>
          <p:cNvPr id="4" name="Footer Placeholder 3">
            <a:extLst>
              <a:ext uri="{FF2B5EF4-FFF2-40B4-BE49-F238E27FC236}">
                <a16:creationId xmlns:a16="http://schemas.microsoft.com/office/drawing/2014/main" id="{23CA3C2C-9950-F604-9F27-A09CA2A4A6A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C16BF91-898A-8AB7-B728-BE5E693E6D7F}"/>
              </a:ext>
            </a:extLst>
          </p:cNvPr>
          <p:cNvSpPr>
            <a:spLocks noGrp="1"/>
          </p:cNvSpPr>
          <p:nvPr>
            <p:ph type="sldNum" sz="quarter" idx="12"/>
          </p:nvPr>
        </p:nvSpPr>
        <p:spPr/>
        <p:txBody>
          <a:bodyPr/>
          <a:lstStyle/>
          <a:p>
            <a:fld id="{A7F31203-3E35-412A-91ED-B39086415DBC}" type="slidenum">
              <a:rPr lang="en-US" smtClean="0"/>
              <a:t>‹#›</a:t>
            </a:fld>
            <a:endParaRPr lang="en-US"/>
          </a:p>
        </p:txBody>
      </p:sp>
    </p:spTree>
    <p:extLst>
      <p:ext uri="{BB962C8B-B14F-4D97-AF65-F5344CB8AC3E}">
        <p14:creationId xmlns:p14="http://schemas.microsoft.com/office/powerpoint/2010/main" val="307957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CFA96D-04D0-C9C0-E965-85F5E18E4813}"/>
              </a:ext>
            </a:extLst>
          </p:cNvPr>
          <p:cNvSpPr>
            <a:spLocks noGrp="1"/>
          </p:cNvSpPr>
          <p:nvPr>
            <p:ph type="dt" sz="half" idx="10"/>
          </p:nvPr>
        </p:nvSpPr>
        <p:spPr/>
        <p:txBody>
          <a:bodyPr/>
          <a:lstStyle/>
          <a:p>
            <a:fld id="{57085BF0-5572-4A1C-A3FD-FEF84D82E605}" type="datetimeFigureOut">
              <a:rPr lang="en-US" smtClean="0"/>
              <a:t>3/4/2025</a:t>
            </a:fld>
            <a:endParaRPr lang="en-US"/>
          </a:p>
        </p:txBody>
      </p:sp>
      <p:sp>
        <p:nvSpPr>
          <p:cNvPr id="3" name="Footer Placeholder 2">
            <a:extLst>
              <a:ext uri="{FF2B5EF4-FFF2-40B4-BE49-F238E27FC236}">
                <a16:creationId xmlns:a16="http://schemas.microsoft.com/office/drawing/2014/main" id="{2E95FB7F-9F24-391D-15C7-2DA7F460771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A6AA135-D21E-C13A-6E3D-D24A040BCBFC}"/>
              </a:ext>
            </a:extLst>
          </p:cNvPr>
          <p:cNvSpPr>
            <a:spLocks noGrp="1"/>
          </p:cNvSpPr>
          <p:nvPr>
            <p:ph type="sldNum" sz="quarter" idx="12"/>
          </p:nvPr>
        </p:nvSpPr>
        <p:spPr/>
        <p:txBody>
          <a:bodyPr/>
          <a:lstStyle/>
          <a:p>
            <a:fld id="{A7F31203-3E35-412A-91ED-B39086415DBC}" type="slidenum">
              <a:rPr lang="en-US" smtClean="0"/>
              <a:t>‹#›</a:t>
            </a:fld>
            <a:endParaRPr lang="en-US"/>
          </a:p>
        </p:txBody>
      </p:sp>
    </p:spTree>
    <p:extLst>
      <p:ext uri="{BB962C8B-B14F-4D97-AF65-F5344CB8AC3E}">
        <p14:creationId xmlns:p14="http://schemas.microsoft.com/office/powerpoint/2010/main" val="4053687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FAF4-8ACB-5D4C-ED09-EF374A14239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83DF0538-3C4D-82CB-8C09-1F19DAF02D43}"/>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4CC2FFF-36E0-6A19-64B7-2B437B8A56A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9A8F6C-828B-5F24-6F15-C4395D5832AC}"/>
              </a:ext>
            </a:extLst>
          </p:cNvPr>
          <p:cNvSpPr>
            <a:spLocks noGrp="1"/>
          </p:cNvSpPr>
          <p:nvPr>
            <p:ph type="dt" sz="half" idx="10"/>
          </p:nvPr>
        </p:nvSpPr>
        <p:spPr/>
        <p:txBody>
          <a:bodyPr/>
          <a:lstStyle/>
          <a:p>
            <a:fld id="{57085BF0-5572-4A1C-A3FD-FEF84D82E605}" type="datetimeFigureOut">
              <a:rPr lang="en-US" smtClean="0"/>
              <a:t>3/4/2025</a:t>
            </a:fld>
            <a:endParaRPr lang="en-US"/>
          </a:p>
        </p:txBody>
      </p:sp>
      <p:sp>
        <p:nvSpPr>
          <p:cNvPr id="6" name="Footer Placeholder 5">
            <a:extLst>
              <a:ext uri="{FF2B5EF4-FFF2-40B4-BE49-F238E27FC236}">
                <a16:creationId xmlns:a16="http://schemas.microsoft.com/office/drawing/2014/main" id="{51EE5415-ACDE-5ACE-AB65-5C2053F0E0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8C2BEA-19E1-F651-7AC3-B10330BDED98}"/>
              </a:ext>
            </a:extLst>
          </p:cNvPr>
          <p:cNvSpPr>
            <a:spLocks noGrp="1"/>
          </p:cNvSpPr>
          <p:nvPr>
            <p:ph type="sldNum" sz="quarter" idx="12"/>
          </p:nvPr>
        </p:nvSpPr>
        <p:spPr/>
        <p:txBody>
          <a:bodyPr/>
          <a:lstStyle/>
          <a:p>
            <a:fld id="{A7F31203-3E35-412A-91ED-B39086415DBC}" type="slidenum">
              <a:rPr lang="en-US" smtClean="0"/>
              <a:t>‹#›</a:t>
            </a:fld>
            <a:endParaRPr lang="en-US"/>
          </a:p>
        </p:txBody>
      </p:sp>
    </p:spTree>
    <p:extLst>
      <p:ext uri="{BB962C8B-B14F-4D97-AF65-F5344CB8AC3E}">
        <p14:creationId xmlns:p14="http://schemas.microsoft.com/office/powerpoint/2010/main" val="340757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41DFC-E26F-6989-9C39-A1EC7286A66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A60BD253-7BEA-B05D-2399-391096B373D6}"/>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FE7B5C40-3DD5-5205-7A69-1C40CF9DCB12}"/>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2FAACBA5-A547-834A-31EF-2FFEB628D4FE}"/>
              </a:ext>
            </a:extLst>
          </p:cNvPr>
          <p:cNvSpPr>
            <a:spLocks noGrp="1"/>
          </p:cNvSpPr>
          <p:nvPr>
            <p:ph type="dt" sz="half" idx="10"/>
          </p:nvPr>
        </p:nvSpPr>
        <p:spPr/>
        <p:txBody>
          <a:bodyPr/>
          <a:lstStyle/>
          <a:p>
            <a:fld id="{57085BF0-5572-4A1C-A3FD-FEF84D82E605}" type="datetimeFigureOut">
              <a:rPr lang="en-US" smtClean="0"/>
              <a:t>3/4/2025</a:t>
            </a:fld>
            <a:endParaRPr lang="en-US"/>
          </a:p>
        </p:txBody>
      </p:sp>
      <p:sp>
        <p:nvSpPr>
          <p:cNvPr id="6" name="Footer Placeholder 5">
            <a:extLst>
              <a:ext uri="{FF2B5EF4-FFF2-40B4-BE49-F238E27FC236}">
                <a16:creationId xmlns:a16="http://schemas.microsoft.com/office/drawing/2014/main" id="{5D573212-6200-76B0-A89C-79D4FC9A8C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B3BE85-3671-DF36-18D0-3FD918E008EF}"/>
              </a:ext>
            </a:extLst>
          </p:cNvPr>
          <p:cNvSpPr>
            <a:spLocks noGrp="1"/>
          </p:cNvSpPr>
          <p:nvPr>
            <p:ph type="sldNum" sz="quarter" idx="12"/>
          </p:nvPr>
        </p:nvSpPr>
        <p:spPr/>
        <p:txBody>
          <a:bodyPr/>
          <a:lstStyle/>
          <a:p>
            <a:fld id="{A7F31203-3E35-412A-91ED-B39086415DBC}" type="slidenum">
              <a:rPr lang="en-US" smtClean="0"/>
              <a:t>‹#›</a:t>
            </a:fld>
            <a:endParaRPr lang="en-US"/>
          </a:p>
        </p:txBody>
      </p:sp>
    </p:spTree>
    <p:extLst>
      <p:ext uri="{BB962C8B-B14F-4D97-AF65-F5344CB8AC3E}">
        <p14:creationId xmlns:p14="http://schemas.microsoft.com/office/powerpoint/2010/main" val="4017274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5ADDDF-5AC2-0DE4-4DCD-3D4E8117D2C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08C2310-E424-1FB2-9C17-878868DE559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39A2F3-054F-DEC1-8682-B00AC94D18D8}"/>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57085BF0-5572-4A1C-A3FD-FEF84D82E605}" type="datetimeFigureOut">
              <a:rPr lang="en-US" smtClean="0"/>
              <a:t>3/4/2025</a:t>
            </a:fld>
            <a:endParaRPr lang="en-US"/>
          </a:p>
        </p:txBody>
      </p:sp>
      <p:sp>
        <p:nvSpPr>
          <p:cNvPr id="5" name="Footer Placeholder 4">
            <a:extLst>
              <a:ext uri="{FF2B5EF4-FFF2-40B4-BE49-F238E27FC236}">
                <a16:creationId xmlns:a16="http://schemas.microsoft.com/office/drawing/2014/main" id="{92CC309C-7F49-D38B-8F1A-42FE6020DDA0}"/>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A5FEF1A-7B3E-01B7-00D6-5F0FA2D9930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A7F31203-3E35-412A-91ED-B39086415DBC}" type="slidenum">
              <a:rPr lang="en-US" smtClean="0"/>
              <a:t>‹#›</a:t>
            </a:fld>
            <a:endParaRPr lang="en-US"/>
          </a:p>
        </p:txBody>
      </p:sp>
      <p:sp>
        <p:nvSpPr>
          <p:cNvPr id="7" name="Rectangle 2">
            <a:extLst>
              <a:ext uri="{FF2B5EF4-FFF2-40B4-BE49-F238E27FC236}">
                <a16:creationId xmlns:a16="http://schemas.microsoft.com/office/drawing/2014/main" id="{29827B44-D44C-5331-E2A2-6DF9D308D11F}"/>
              </a:ext>
            </a:extLst>
          </p:cNvPr>
          <p:cNvSpPr>
            <a:spLocks noChangeArrowheads="1"/>
          </p:cNvSpPr>
          <p:nvPr userDrawn="1"/>
        </p:nvSpPr>
        <p:spPr bwMode="gray">
          <a:xfrm>
            <a:off x="0" y="6397625"/>
            <a:ext cx="9144000" cy="457200"/>
          </a:xfrm>
          <a:prstGeom prst="rect">
            <a:avLst/>
          </a:prstGeom>
          <a:solidFill>
            <a:srgbClr val="E99C51"/>
          </a:solidFill>
          <a:ln>
            <a:noFill/>
          </a:ln>
        </p:spPr>
        <p:txBody>
          <a:bodyPr wrap="none" lIns="0" tIns="0" rIns="0" bIns="0"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defRPr/>
            </a:pPr>
            <a:endParaRPr lang="en-US" altLang="en-US" dirty="0">
              <a:cs typeface="Arial" panose="020B0604020202020204" pitchFamily="34" charset="0"/>
            </a:endParaRPr>
          </a:p>
        </p:txBody>
      </p:sp>
      <p:sp>
        <p:nvSpPr>
          <p:cNvPr id="8" name="Rectangle 6">
            <a:extLst>
              <a:ext uri="{FF2B5EF4-FFF2-40B4-BE49-F238E27FC236}">
                <a16:creationId xmlns:a16="http://schemas.microsoft.com/office/drawing/2014/main" id="{539331F5-6089-CCBA-0D50-4F6986F5335F}"/>
              </a:ext>
            </a:extLst>
          </p:cNvPr>
          <p:cNvSpPr>
            <a:spLocks noChangeArrowheads="1"/>
          </p:cNvSpPr>
          <p:nvPr userDrawn="1"/>
        </p:nvSpPr>
        <p:spPr bwMode="gray">
          <a:xfrm>
            <a:off x="392113" y="6553200"/>
            <a:ext cx="5399087" cy="179388"/>
          </a:xfrm>
          <a:prstGeom prst="rect">
            <a:avLst/>
          </a:prstGeom>
          <a:noFill/>
          <a:ln w="9525">
            <a:noFill/>
            <a:miter lim="800000"/>
            <a:headEnd/>
            <a:tailEnd/>
          </a:ln>
          <a:effectLst/>
        </p:spPr>
        <p:txBody>
          <a:bodyPr lIns="0" tIns="0" rIns="0" bIns="0"/>
          <a:lstStyle>
            <a:lvl1pPr>
              <a:defRPr sz="2400">
                <a:solidFill>
                  <a:schemeClr val="tx1"/>
                </a:solidFill>
                <a:latin typeface="Arial" panose="020B0604020202020204" pitchFamily="34" charset="0"/>
                <a:ea typeface="ＭＳ Ｐゴシック" panose="020B0600070205080204" pitchFamily="34" charset="-128"/>
              </a:defRPr>
            </a:lvl1pPr>
            <a:lvl2pPr marL="37931725" indent="-37474525">
              <a:defRPr sz="2400">
                <a:solidFill>
                  <a:schemeClr val="tx1"/>
                </a:solidFill>
                <a:latin typeface="Arial" panose="020B0604020202020204" pitchFamily="34" charset="0"/>
                <a:ea typeface="ＭＳ Ｐゴシック" panose="020B0600070205080204" pitchFamily="34" charset="-128"/>
              </a:defRPr>
            </a:lvl2pPr>
            <a:lvl3pPr>
              <a:defRPr sz="2400">
                <a:solidFill>
                  <a:schemeClr val="tx1"/>
                </a:solidFill>
                <a:latin typeface="Arial" panose="020B0604020202020204" pitchFamily="34" charset="0"/>
                <a:ea typeface="ＭＳ Ｐゴシック" panose="020B0600070205080204" pitchFamily="34" charset="-128"/>
              </a:defRPr>
            </a:lvl3pPr>
            <a:lvl4pPr>
              <a:defRPr sz="2400">
                <a:solidFill>
                  <a:schemeClr val="tx1"/>
                </a:solidFill>
                <a:latin typeface="Arial" panose="020B0604020202020204" pitchFamily="34" charset="0"/>
                <a:ea typeface="ＭＳ Ｐゴシック" panose="020B0600070205080204" pitchFamily="34" charset="-128"/>
              </a:defRPr>
            </a:lvl4pPr>
            <a:lvl5pPr>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defRPr/>
            </a:pPr>
            <a:r>
              <a:rPr lang="en-US" altLang="en-US" sz="900" dirty="0">
                <a:solidFill>
                  <a:schemeClr val="bg1"/>
                </a:solidFill>
                <a:latin typeface="Verdana" panose="020B0604030504040204" pitchFamily="34" charset="0"/>
                <a:ea typeface="Arial" panose="020B0604020202020204" pitchFamily="34" charset="0"/>
              </a:rPr>
              <a:t>Copyright ©2017 Pearson Education, Inc. All rights reserved.</a:t>
            </a:r>
            <a:endParaRPr lang="en-GB" altLang="en-US" sz="900" dirty="0">
              <a:solidFill>
                <a:schemeClr val="bg1"/>
              </a:solidFill>
              <a:latin typeface="Verdana" panose="020B0604030504040204" pitchFamily="34" charset="0"/>
              <a:ea typeface="Arial" panose="020B0604020202020204" pitchFamily="34" charset="0"/>
            </a:endParaRPr>
          </a:p>
        </p:txBody>
      </p:sp>
      <p:pic>
        <p:nvPicPr>
          <p:cNvPr id="9" name="Picture 8" descr="G:\08VOL4\Graphics\Powerpoint\PEARSON\BERK\Incoming\BD.4e-small.jpg">
            <a:extLst>
              <a:ext uri="{FF2B5EF4-FFF2-40B4-BE49-F238E27FC236}">
                <a16:creationId xmlns:a16="http://schemas.microsoft.com/office/drawing/2014/main" id="{9CF80108-A015-6998-39B1-FDE82439E11D}"/>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9080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09129564"/>
      </p:ext>
    </p:extLst>
  </p:cSld>
  <p:clrMap bg1="lt1" tx1="dk1" bg2="lt2" tx2="dk2" accent1="accent1" accent2="accent2" accent3="accent3" accent4="accent4" accent5="accent5" accent6="accent6" hlink="hlink" folHlink="folHlink"/>
  <p:sldLayoutIdLst>
    <p:sldLayoutId id="2147484082" r:id="rId1"/>
    <p:sldLayoutId id="2147484083" r:id="rId2"/>
    <p:sldLayoutId id="2147484084" r:id="rId3"/>
    <p:sldLayoutId id="2147484085" r:id="rId4"/>
    <p:sldLayoutId id="2147484086" r:id="rId5"/>
    <p:sldLayoutId id="2147484087" r:id="rId6"/>
    <p:sldLayoutId id="2147484088" r:id="rId7"/>
    <p:sldLayoutId id="2147484089" r:id="rId8"/>
    <p:sldLayoutId id="2147484090" r:id="rId9"/>
    <p:sldLayoutId id="2147484091" r:id="rId10"/>
    <p:sldLayoutId id="2147484092" r:id="rId11"/>
    <p:sldLayoutId id="2147484093"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4.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5.wmf"/></Relationships>
</file>

<file path=ppt/slides/_rels/slide2.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slide" Target="slide25.xml"/><Relationship Id="rId4" Type="http://schemas.openxmlformats.org/officeDocument/2006/relationships/slide" Target="slide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6.wm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image" Target="../media/image7.wmf"/></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8.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notesSlide" Target="../notesSlides/notesSlide27.xml"/><Relationship Id="rId1" Type="http://schemas.openxmlformats.org/officeDocument/2006/relationships/slideLayout" Target="../slideLayouts/slideLayout7.xml"/><Relationship Id="rId6" Type="http://schemas.openxmlformats.org/officeDocument/2006/relationships/image" Target="../media/image10.wmf"/><Relationship Id="rId5" Type="http://schemas.openxmlformats.org/officeDocument/2006/relationships/oleObject" Target="../embeddings/oleObject8.bin"/><Relationship Id="rId4" Type="http://schemas.openxmlformats.org/officeDocument/2006/relationships/image" Target="../media/image9.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10.bin"/><Relationship Id="rId7" Type="http://schemas.openxmlformats.org/officeDocument/2006/relationships/image" Target="../media/image14.jpeg"/><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image" Target="../media/image13.wmf"/><Relationship Id="rId5" Type="http://schemas.openxmlformats.org/officeDocument/2006/relationships/oleObject" Target="../embeddings/oleObject11.bin"/><Relationship Id="rId4" Type="http://schemas.openxmlformats.org/officeDocument/2006/relationships/image" Target="../media/image12.wmf"/></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notesSlide" Target="../notesSlides/notesSlide29.xml"/><Relationship Id="rId1" Type="http://schemas.openxmlformats.org/officeDocument/2006/relationships/slideLayout" Target="../slideLayouts/slideLayout7.xml"/><Relationship Id="rId4" Type="http://schemas.openxmlformats.org/officeDocument/2006/relationships/image" Target="../media/image15.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3.wmf"/></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5D0EC9CB-522E-95BE-AC40-200FDD92FC5C}"/>
              </a:ext>
            </a:extLst>
          </p:cNvPr>
          <p:cNvSpPr>
            <a:spLocks noGrp="1" noChangeArrowheads="1"/>
          </p:cNvSpPr>
          <p:nvPr>
            <p:ph type="subTitle" idx="4294967295"/>
          </p:nvPr>
        </p:nvSpPr>
        <p:spPr>
          <a:xfrm>
            <a:off x="1752600" y="1143000"/>
            <a:ext cx="5334000" cy="2667000"/>
          </a:xfrm>
        </p:spPr>
        <p:txBody>
          <a:bodyPr/>
          <a:lstStyle/>
          <a:p>
            <a:pPr marL="0" indent="0" algn="ctr" eaLnBrk="1" hangingPunct="1">
              <a:buFontTx/>
              <a:buNone/>
            </a:pPr>
            <a:endParaRPr lang="en-US" altLang="en-US" b="1" dirty="0"/>
          </a:p>
          <a:p>
            <a:pPr marL="0" indent="0" algn="ctr" eaLnBrk="1" hangingPunct="1">
              <a:buFontTx/>
              <a:buNone/>
            </a:pPr>
            <a:r>
              <a:rPr lang="en-US" altLang="en-US" sz="3200" b="1" dirty="0"/>
              <a:t>Introduction </a:t>
            </a:r>
            <a:br>
              <a:rPr lang="en-US" altLang="en-US" sz="3200" b="1" dirty="0"/>
            </a:br>
            <a:r>
              <a:rPr lang="en-US" altLang="en-US" sz="3200" b="1" dirty="0"/>
              <a:t>to Financial Statement Analysis</a:t>
            </a:r>
          </a:p>
        </p:txBody>
      </p:sp>
    </p:spTree>
  </p:cSld>
  <p:clrMapOvr>
    <a:masterClrMapping/>
  </p:clrMapOvr>
  <p:transition spd="med">
    <p:fade thruBlk="1"/>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4">
            <a:extLst>
              <a:ext uri="{FF2B5EF4-FFF2-40B4-BE49-F238E27FC236}">
                <a16:creationId xmlns:a16="http://schemas.microsoft.com/office/drawing/2014/main" id="{425BA670-68E5-4790-78C9-27A6186C24F9}"/>
              </a:ext>
            </a:extLst>
          </p:cNvPr>
          <p:cNvSpPr>
            <a:spLocks noGrp="1" noChangeArrowheads="1"/>
          </p:cNvSpPr>
          <p:nvPr>
            <p:ph type="title" idx="4294967295"/>
          </p:nvPr>
        </p:nvSpPr>
        <p:spPr>
          <a:xfrm>
            <a:off x="1371600" y="246063"/>
            <a:ext cx="6324600" cy="992187"/>
          </a:xfrm>
        </p:spPr>
        <p:txBody>
          <a:bodyPr/>
          <a:lstStyle/>
          <a:p>
            <a:pPr algn="ctr" eaLnBrk="1" hangingPunct="1"/>
            <a:r>
              <a:rPr lang="en-US" altLang="en-US" dirty="0"/>
              <a:t>Balance Sheet (cont'd)</a:t>
            </a:r>
          </a:p>
        </p:txBody>
      </p:sp>
      <p:sp>
        <p:nvSpPr>
          <p:cNvPr id="21507" name="Rectangle 5">
            <a:extLst>
              <a:ext uri="{FF2B5EF4-FFF2-40B4-BE49-F238E27FC236}">
                <a16:creationId xmlns:a16="http://schemas.microsoft.com/office/drawing/2014/main" id="{4753E743-879E-E769-1C5B-7CEB9645BD37}"/>
              </a:ext>
            </a:extLst>
          </p:cNvPr>
          <p:cNvSpPr>
            <a:spLocks noGrp="1" noChangeArrowheads="1"/>
          </p:cNvSpPr>
          <p:nvPr>
            <p:ph type="body" idx="4294967295"/>
          </p:nvPr>
        </p:nvSpPr>
        <p:spPr>
          <a:xfrm>
            <a:off x="849313" y="1541463"/>
            <a:ext cx="8294687" cy="4572000"/>
          </a:xfrm>
        </p:spPr>
        <p:txBody>
          <a:bodyPr rIns="91440"/>
          <a:lstStyle/>
          <a:p>
            <a:pPr eaLnBrk="1" hangingPunct="1"/>
            <a:r>
              <a:rPr lang="en-US" altLang="en-US"/>
              <a:t>Assets</a:t>
            </a:r>
          </a:p>
          <a:p>
            <a:pPr lvl="1" eaLnBrk="1" hangingPunct="1"/>
            <a:r>
              <a:rPr lang="en-US" altLang="en-US"/>
              <a:t>What the company owns</a:t>
            </a:r>
          </a:p>
          <a:p>
            <a:pPr eaLnBrk="1" hangingPunct="1">
              <a:spcBef>
                <a:spcPct val="70000"/>
              </a:spcBef>
            </a:pPr>
            <a:r>
              <a:rPr lang="en-US" altLang="en-US"/>
              <a:t>Liabilities</a:t>
            </a:r>
          </a:p>
          <a:p>
            <a:pPr lvl="1" eaLnBrk="1" hangingPunct="1"/>
            <a:r>
              <a:rPr lang="en-US" altLang="en-US"/>
              <a:t>What the company owes</a:t>
            </a:r>
          </a:p>
          <a:p>
            <a:pPr eaLnBrk="1" hangingPunct="1">
              <a:spcBef>
                <a:spcPct val="70000"/>
              </a:spcBef>
            </a:pPr>
            <a:r>
              <a:rPr lang="en-US" altLang="en-US"/>
              <a:t>Stockholder’s Equity</a:t>
            </a:r>
          </a:p>
          <a:p>
            <a:pPr lvl="1" eaLnBrk="1" hangingPunct="1"/>
            <a:r>
              <a:rPr lang="en-US" altLang="en-US"/>
              <a:t>The difference between the value of the firm’s assets and liabilities</a:t>
            </a:r>
          </a:p>
        </p:txBody>
      </p:sp>
    </p:spTree>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E4B59DFE-9BC4-AFCB-3B29-0D026EA167CF}"/>
              </a:ext>
            </a:extLst>
          </p:cNvPr>
          <p:cNvSpPr>
            <a:spLocks noGrp="1" noChangeArrowheads="1"/>
          </p:cNvSpPr>
          <p:nvPr>
            <p:ph type="title" idx="4294967295"/>
          </p:nvPr>
        </p:nvSpPr>
        <p:spPr>
          <a:xfrm>
            <a:off x="1371600" y="246063"/>
            <a:ext cx="6324600" cy="992187"/>
          </a:xfrm>
        </p:spPr>
        <p:txBody>
          <a:bodyPr/>
          <a:lstStyle/>
          <a:p>
            <a:pPr algn="ctr" eaLnBrk="1" hangingPunct="1"/>
            <a:r>
              <a:rPr lang="en-US" altLang="en-US" dirty="0"/>
              <a:t>Balance Sheet (cont'd)</a:t>
            </a:r>
          </a:p>
        </p:txBody>
      </p:sp>
      <p:sp>
        <p:nvSpPr>
          <p:cNvPr id="23555" name="Rectangle 3">
            <a:extLst>
              <a:ext uri="{FF2B5EF4-FFF2-40B4-BE49-F238E27FC236}">
                <a16:creationId xmlns:a16="http://schemas.microsoft.com/office/drawing/2014/main" id="{9BC3651D-4CA0-4632-A785-DDA67E02CAF1}"/>
              </a:ext>
            </a:extLst>
          </p:cNvPr>
          <p:cNvSpPr>
            <a:spLocks noGrp="1" noChangeArrowheads="1"/>
          </p:cNvSpPr>
          <p:nvPr>
            <p:ph type="body" idx="4294967295"/>
          </p:nvPr>
        </p:nvSpPr>
        <p:spPr>
          <a:xfrm>
            <a:off x="849313" y="1541463"/>
            <a:ext cx="8294687" cy="4572000"/>
          </a:xfrm>
        </p:spPr>
        <p:txBody>
          <a:bodyPr rIns="91440"/>
          <a:lstStyle/>
          <a:p>
            <a:pPr eaLnBrk="1" hangingPunct="1"/>
            <a:r>
              <a:rPr lang="en-US" altLang="en-US"/>
              <a:t>Assets</a:t>
            </a:r>
          </a:p>
          <a:p>
            <a:pPr lvl="1" eaLnBrk="1" hangingPunct="1">
              <a:spcBef>
                <a:spcPct val="50000"/>
              </a:spcBef>
            </a:pPr>
            <a:r>
              <a:rPr lang="en-US" altLang="en-US"/>
              <a:t>Current Assets: Cash or expected to be turned into cash in the next year</a:t>
            </a:r>
          </a:p>
          <a:p>
            <a:pPr lvl="2" eaLnBrk="1" hangingPunct="1">
              <a:spcBef>
                <a:spcPct val="35000"/>
              </a:spcBef>
            </a:pPr>
            <a:r>
              <a:rPr lang="en-US" altLang="en-US"/>
              <a:t>Cash </a:t>
            </a:r>
          </a:p>
          <a:p>
            <a:pPr lvl="2" eaLnBrk="1" hangingPunct="1">
              <a:spcBef>
                <a:spcPct val="35000"/>
              </a:spcBef>
            </a:pPr>
            <a:r>
              <a:rPr lang="en-US" altLang="en-US"/>
              <a:t>Marketable Securities</a:t>
            </a:r>
          </a:p>
          <a:p>
            <a:pPr lvl="2" eaLnBrk="1" hangingPunct="1">
              <a:spcBef>
                <a:spcPct val="35000"/>
              </a:spcBef>
            </a:pPr>
            <a:r>
              <a:rPr lang="en-US" altLang="en-US"/>
              <a:t>Accounts Receivable</a:t>
            </a:r>
          </a:p>
          <a:p>
            <a:pPr lvl="2" eaLnBrk="1" hangingPunct="1">
              <a:spcBef>
                <a:spcPct val="35000"/>
              </a:spcBef>
            </a:pPr>
            <a:r>
              <a:rPr lang="en-US" altLang="en-US"/>
              <a:t>Inventories</a:t>
            </a:r>
          </a:p>
          <a:p>
            <a:pPr lvl="2" eaLnBrk="1" hangingPunct="1">
              <a:spcBef>
                <a:spcPct val="35000"/>
              </a:spcBef>
            </a:pPr>
            <a:r>
              <a:rPr lang="en-US" altLang="en-US"/>
              <a:t>Other Current Assets</a:t>
            </a:r>
          </a:p>
          <a:p>
            <a:pPr lvl="3" eaLnBrk="1" hangingPunct="1"/>
            <a:r>
              <a:rPr lang="en-US" altLang="en-US"/>
              <a:t>Example: Pre-paid expenses</a:t>
            </a:r>
          </a:p>
        </p:txBody>
      </p:sp>
    </p:spTree>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669D077A-24AC-45CF-4A64-67A92AF73E4C}"/>
              </a:ext>
            </a:extLst>
          </p:cNvPr>
          <p:cNvSpPr>
            <a:spLocks noGrp="1" noChangeArrowheads="1"/>
          </p:cNvSpPr>
          <p:nvPr>
            <p:ph type="title" idx="4294967295"/>
          </p:nvPr>
        </p:nvSpPr>
        <p:spPr>
          <a:xfrm>
            <a:off x="1371600" y="246063"/>
            <a:ext cx="5791200" cy="992187"/>
          </a:xfrm>
        </p:spPr>
        <p:txBody>
          <a:bodyPr/>
          <a:lstStyle/>
          <a:p>
            <a:pPr algn="ctr" eaLnBrk="1" hangingPunct="1"/>
            <a:r>
              <a:rPr lang="en-US" altLang="en-US" dirty="0"/>
              <a:t>Balance Sheet (cont'd)</a:t>
            </a:r>
          </a:p>
        </p:txBody>
      </p:sp>
      <p:sp>
        <p:nvSpPr>
          <p:cNvPr id="25603" name="Rectangle 3">
            <a:extLst>
              <a:ext uri="{FF2B5EF4-FFF2-40B4-BE49-F238E27FC236}">
                <a16:creationId xmlns:a16="http://schemas.microsoft.com/office/drawing/2014/main" id="{324DD690-4836-5E92-84AA-38DBCBF9434E}"/>
              </a:ext>
            </a:extLst>
          </p:cNvPr>
          <p:cNvSpPr>
            <a:spLocks noGrp="1" noChangeArrowheads="1"/>
          </p:cNvSpPr>
          <p:nvPr>
            <p:ph type="body" idx="4294967295"/>
          </p:nvPr>
        </p:nvSpPr>
        <p:spPr>
          <a:xfrm>
            <a:off x="849313" y="1541463"/>
            <a:ext cx="8294687" cy="4572000"/>
          </a:xfrm>
        </p:spPr>
        <p:txBody>
          <a:bodyPr rIns="91440"/>
          <a:lstStyle/>
          <a:p>
            <a:pPr eaLnBrk="1" hangingPunct="1"/>
            <a:r>
              <a:rPr lang="en-US" altLang="en-US" dirty="0"/>
              <a:t>Assets</a:t>
            </a:r>
          </a:p>
          <a:p>
            <a:pPr lvl="1" eaLnBrk="1" hangingPunct="1">
              <a:spcBef>
                <a:spcPct val="60000"/>
              </a:spcBef>
            </a:pPr>
            <a:r>
              <a:rPr lang="en-US" altLang="en-US" dirty="0"/>
              <a:t>Long-Term Assets</a:t>
            </a:r>
          </a:p>
          <a:p>
            <a:pPr lvl="2" eaLnBrk="1" hangingPunct="1">
              <a:spcBef>
                <a:spcPct val="35000"/>
              </a:spcBef>
            </a:pPr>
            <a:r>
              <a:rPr lang="en-US" altLang="en-US" dirty="0"/>
              <a:t>Net Property, Plant, &amp; Equipment</a:t>
            </a:r>
          </a:p>
          <a:p>
            <a:pPr lvl="3" eaLnBrk="1" hangingPunct="1"/>
            <a:r>
              <a:rPr lang="en-US" altLang="en-US" dirty="0"/>
              <a:t>Depreciation (and Accumulated Depreciation)</a:t>
            </a:r>
          </a:p>
          <a:p>
            <a:pPr lvl="3" eaLnBrk="1" hangingPunct="1"/>
            <a:r>
              <a:rPr lang="en-US" altLang="en-US" dirty="0"/>
              <a:t>Book Value = Acquisition cost – Accumulated depreciation</a:t>
            </a:r>
          </a:p>
          <a:p>
            <a:pPr lvl="2" eaLnBrk="1" hangingPunct="1">
              <a:spcBef>
                <a:spcPct val="35000"/>
              </a:spcBef>
            </a:pPr>
            <a:r>
              <a:rPr lang="en-US" altLang="en-US" dirty="0"/>
              <a:t>Goodwill and intangible assets</a:t>
            </a:r>
          </a:p>
          <a:p>
            <a:pPr lvl="3" eaLnBrk="1" hangingPunct="1"/>
            <a:r>
              <a:rPr lang="en-US" altLang="en-US" dirty="0"/>
              <a:t>Amortization</a:t>
            </a:r>
          </a:p>
          <a:p>
            <a:pPr lvl="2" eaLnBrk="1" hangingPunct="1">
              <a:spcBef>
                <a:spcPct val="35000"/>
              </a:spcBef>
            </a:pPr>
            <a:r>
              <a:rPr lang="en-US" altLang="en-US" dirty="0"/>
              <a:t>Other long-term assets</a:t>
            </a:r>
          </a:p>
          <a:p>
            <a:pPr lvl="3" eaLnBrk="1" hangingPunct="1">
              <a:spcBef>
                <a:spcPct val="35000"/>
              </a:spcBef>
            </a:pPr>
            <a:r>
              <a:rPr lang="en-US" altLang="en-US" dirty="0"/>
              <a:t>Example:  Investments in Long-term Securities</a:t>
            </a:r>
          </a:p>
        </p:txBody>
      </p:sp>
    </p:spTree>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19BC58F1-F060-1BCC-F014-834E2F6C7DCA}"/>
              </a:ext>
            </a:extLst>
          </p:cNvPr>
          <p:cNvSpPr>
            <a:spLocks noGrp="1" noChangeArrowheads="1"/>
          </p:cNvSpPr>
          <p:nvPr>
            <p:ph type="title" idx="4294967295"/>
          </p:nvPr>
        </p:nvSpPr>
        <p:spPr>
          <a:xfrm>
            <a:off x="1371600" y="244475"/>
            <a:ext cx="6096000" cy="992188"/>
          </a:xfrm>
        </p:spPr>
        <p:txBody>
          <a:bodyPr/>
          <a:lstStyle/>
          <a:p>
            <a:pPr algn="ctr" eaLnBrk="1" hangingPunct="1"/>
            <a:r>
              <a:rPr lang="en-US" altLang="en-US" dirty="0"/>
              <a:t>Balance Sheet (cont'd)</a:t>
            </a:r>
          </a:p>
        </p:txBody>
      </p:sp>
      <p:sp>
        <p:nvSpPr>
          <p:cNvPr id="29699" name="Rectangle 3">
            <a:extLst>
              <a:ext uri="{FF2B5EF4-FFF2-40B4-BE49-F238E27FC236}">
                <a16:creationId xmlns:a16="http://schemas.microsoft.com/office/drawing/2014/main" id="{C9C966FC-B201-C0F1-5BA5-9EDF441269DC}"/>
              </a:ext>
            </a:extLst>
          </p:cNvPr>
          <p:cNvSpPr>
            <a:spLocks noGrp="1" noChangeArrowheads="1"/>
          </p:cNvSpPr>
          <p:nvPr>
            <p:ph type="body" idx="4294967295"/>
          </p:nvPr>
        </p:nvSpPr>
        <p:spPr>
          <a:xfrm>
            <a:off x="685800" y="1447800"/>
            <a:ext cx="8294688" cy="4572000"/>
          </a:xfrm>
        </p:spPr>
        <p:txBody>
          <a:bodyPr rIns="91440"/>
          <a:lstStyle/>
          <a:p>
            <a:pPr eaLnBrk="1" hangingPunct="1"/>
            <a:r>
              <a:rPr lang="en-US" altLang="en-US" dirty="0"/>
              <a:t>Liabilities</a:t>
            </a:r>
          </a:p>
          <a:p>
            <a:pPr lvl="1" eaLnBrk="1" hangingPunct="1">
              <a:spcBef>
                <a:spcPct val="60000"/>
              </a:spcBef>
            </a:pPr>
            <a:r>
              <a:rPr lang="en-US" altLang="en-US" dirty="0"/>
              <a:t>Current Liabilities: Due to be paid within the next year</a:t>
            </a:r>
          </a:p>
          <a:p>
            <a:pPr lvl="2" eaLnBrk="1" hangingPunct="1">
              <a:spcBef>
                <a:spcPct val="35000"/>
              </a:spcBef>
            </a:pPr>
            <a:r>
              <a:rPr lang="en-US" altLang="en-US" dirty="0"/>
              <a:t>Accounts Payable</a:t>
            </a:r>
          </a:p>
          <a:p>
            <a:pPr lvl="2" eaLnBrk="1" hangingPunct="1">
              <a:spcBef>
                <a:spcPct val="35000"/>
              </a:spcBef>
            </a:pPr>
            <a:r>
              <a:rPr lang="en-US" altLang="en-US" dirty="0"/>
              <a:t>Short-Term Debt/Notes Payable</a:t>
            </a:r>
          </a:p>
          <a:p>
            <a:pPr lvl="2" eaLnBrk="1" hangingPunct="1">
              <a:spcBef>
                <a:spcPct val="35000"/>
              </a:spcBef>
            </a:pPr>
            <a:r>
              <a:rPr lang="en-US" altLang="en-US" dirty="0"/>
              <a:t>Current Maturities of Long-Term Debt</a:t>
            </a:r>
          </a:p>
          <a:p>
            <a:pPr lvl="2" eaLnBrk="1" hangingPunct="1">
              <a:spcBef>
                <a:spcPct val="35000"/>
              </a:spcBef>
            </a:pPr>
            <a:r>
              <a:rPr lang="en-US" altLang="en-US" dirty="0"/>
              <a:t>Other Current Liabilities</a:t>
            </a:r>
          </a:p>
          <a:p>
            <a:pPr lvl="3" eaLnBrk="1" hangingPunct="1"/>
            <a:r>
              <a:rPr lang="en-US" altLang="en-US" dirty="0"/>
              <a:t>Taxes Payable</a:t>
            </a:r>
          </a:p>
          <a:p>
            <a:pPr lvl="3" eaLnBrk="1" hangingPunct="1"/>
            <a:r>
              <a:rPr lang="en-US" altLang="en-US" dirty="0"/>
              <a:t>Wages Payable</a:t>
            </a:r>
          </a:p>
        </p:txBody>
      </p:sp>
    </p:spTree>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7F9CEDE0-F10B-F371-D2E6-DC9408D49AAC}"/>
              </a:ext>
            </a:extLst>
          </p:cNvPr>
          <p:cNvSpPr>
            <a:spLocks noGrp="1" noChangeArrowheads="1"/>
          </p:cNvSpPr>
          <p:nvPr>
            <p:ph type="title" idx="4294967295"/>
          </p:nvPr>
        </p:nvSpPr>
        <p:spPr>
          <a:xfrm>
            <a:off x="1371600" y="246063"/>
            <a:ext cx="5257800" cy="992187"/>
          </a:xfrm>
        </p:spPr>
        <p:txBody>
          <a:bodyPr/>
          <a:lstStyle/>
          <a:p>
            <a:pPr algn="ctr" eaLnBrk="1" hangingPunct="1"/>
            <a:r>
              <a:rPr lang="en-US" altLang="en-US" dirty="0"/>
              <a:t>Balance Sheet (cont'd)</a:t>
            </a:r>
          </a:p>
        </p:txBody>
      </p:sp>
      <p:sp>
        <p:nvSpPr>
          <p:cNvPr id="31747" name="Rectangle 3">
            <a:extLst>
              <a:ext uri="{FF2B5EF4-FFF2-40B4-BE49-F238E27FC236}">
                <a16:creationId xmlns:a16="http://schemas.microsoft.com/office/drawing/2014/main" id="{6358FF13-BC78-8667-A40F-08340CA3D78E}"/>
              </a:ext>
            </a:extLst>
          </p:cNvPr>
          <p:cNvSpPr>
            <a:spLocks noGrp="1" noChangeArrowheads="1"/>
          </p:cNvSpPr>
          <p:nvPr>
            <p:ph type="body" idx="4294967295"/>
          </p:nvPr>
        </p:nvSpPr>
        <p:spPr>
          <a:xfrm>
            <a:off x="457200" y="1371600"/>
            <a:ext cx="8294688" cy="4572000"/>
          </a:xfrm>
        </p:spPr>
        <p:txBody>
          <a:bodyPr rIns="91440"/>
          <a:lstStyle/>
          <a:p>
            <a:pPr eaLnBrk="1" hangingPunct="1">
              <a:spcBef>
                <a:spcPct val="70000"/>
              </a:spcBef>
            </a:pPr>
            <a:r>
              <a:rPr lang="en-US" altLang="en-US" dirty="0"/>
              <a:t>Net Working Capital =NWC</a:t>
            </a:r>
          </a:p>
          <a:p>
            <a:pPr lvl="1" eaLnBrk="1" hangingPunct="1">
              <a:spcBef>
                <a:spcPct val="70000"/>
              </a:spcBef>
            </a:pPr>
            <a:r>
              <a:rPr lang="en-US" altLang="en-US" dirty="0"/>
              <a:t>Current Assets – Current Liabilities</a:t>
            </a:r>
          </a:p>
          <a:p>
            <a:pPr lvl="1" eaLnBrk="1" hangingPunct="1">
              <a:spcBef>
                <a:spcPct val="70000"/>
              </a:spcBef>
            </a:pPr>
            <a:r>
              <a:rPr lang="en-US" altLang="en-US" dirty="0"/>
              <a:t>Change in NWC =NWC</a:t>
            </a:r>
            <a:r>
              <a:rPr lang="en-US" altLang="en-US" baseline="-25000" dirty="0"/>
              <a:t>1 </a:t>
            </a:r>
            <a:r>
              <a:rPr lang="en-US" altLang="en-US" dirty="0"/>
              <a:t>–NWC</a:t>
            </a:r>
            <a:r>
              <a:rPr lang="en-US" altLang="en-US" baseline="-25000" dirty="0"/>
              <a:t>0</a:t>
            </a:r>
          </a:p>
        </p:txBody>
      </p:sp>
    </p:spTree>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D8089BC3-B900-9B77-BE90-17A29667C601}"/>
              </a:ext>
            </a:extLst>
          </p:cNvPr>
          <p:cNvSpPr>
            <a:spLocks noGrp="1" noChangeArrowheads="1"/>
          </p:cNvSpPr>
          <p:nvPr>
            <p:ph type="title" idx="4294967295"/>
          </p:nvPr>
        </p:nvSpPr>
        <p:spPr>
          <a:xfrm>
            <a:off x="1371600" y="246063"/>
            <a:ext cx="5791200" cy="992187"/>
          </a:xfrm>
        </p:spPr>
        <p:txBody>
          <a:bodyPr/>
          <a:lstStyle/>
          <a:p>
            <a:pPr algn="ctr" eaLnBrk="1" hangingPunct="1"/>
            <a:r>
              <a:rPr lang="en-US" altLang="en-US" dirty="0"/>
              <a:t> Balance Sheet (cont'd)</a:t>
            </a:r>
          </a:p>
        </p:txBody>
      </p:sp>
      <p:sp>
        <p:nvSpPr>
          <p:cNvPr id="33795" name="Rectangle 3">
            <a:extLst>
              <a:ext uri="{FF2B5EF4-FFF2-40B4-BE49-F238E27FC236}">
                <a16:creationId xmlns:a16="http://schemas.microsoft.com/office/drawing/2014/main" id="{DE63FE70-D05F-9EDF-5998-EB04A890E5DE}"/>
              </a:ext>
            </a:extLst>
          </p:cNvPr>
          <p:cNvSpPr>
            <a:spLocks noGrp="1" noChangeArrowheads="1"/>
          </p:cNvSpPr>
          <p:nvPr>
            <p:ph type="body" idx="4294967295"/>
          </p:nvPr>
        </p:nvSpPr>
        <p:spPr>
          <a:xfrm>
            <a:off x="1066800" y="1371600"/>
            <a:ext cx="6324600" cy="4572000"/>
          </a:xfrm>
        </p:spPr>
        <p:txBody>
          <a:bodyPr rIns="91440"/>
          <a:lstStyle/>
          <a:p>
            <a:pPr eaLnBrk="1" hangingPunct="1"/>
            <a:r>
              <a:rPr lang="en-US" altLang="en-US" dirty="0"/>
              <a:t>Liabilities</a:t>
            </a:r>
          </a:p>
          <a:p>
            <a:pPr lvl="1" eaLnBrk="1" hangingPunct="1">
              <a:spcBef>
                <a:spcPct val="60000"/>
              </a:spcBef>
            </a:pPr>
            <a:r>
              <a:rPr lang="en-US" altLang="en-US" dirty="0"/>
              <a:t>Long-Term Liabilities</a:t>
            </a:r>
          </a:p>
          <a:p>
            <a:pPr lvl="2" eaLnBrk="1" hangingPunct="1">
              <a:spcBef>
                <a:spcPct val="35000"/>
              </a:spcBef>
            </a:pPr>
            <a:r>
              <a:rPr lang="en-US" altLang="en-US" dirty="0"/>
              <a:t>Long-Term Debt</a:t>
            </a:r>
          </a:p>
          <a:p>
            <a:pPr lvl="2" eaLnBrk="1" hangingPunct="1">
              <a:spcBef>
                <a:spcPct val="35000"/>
              </a:spcBef>
            </a:pPr>
            <a:r>
              <a:rPr lang="en-US" altLang="en-US" dirty="0"/>
              <a:t>Capital Leases</a:t>
            </a:r>
          </a:p>
          <a:p>
            <a:pPr lvl="2" eaLnBrk="1" hangingPunct="1">
              <a:spcBef>
                <a:spcPct val="35000"/>
              </a:spcBef>
            </a:pPr>
            <a:r>
              <a:rPr lang="en-US" altLang="en-US" dirty="0"/>
              <a:t>Deferred Taxes</a:t>
            </a:r>
          </a:p>
        </p:txBody>
      </p:sp>
    </p:spTree>
  </p:cSld>
  <p:clrMapOvr>
    <a:masterClrMapping/>
  </p:clrMapOvr>
  <p:transition spd="med">
    <p:wipe dir="r"/>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Rectangle 4">
            <a:extLst>
              <a:ext uri="{FF2B5EF4-FFF2-40B4-BE49-F238E27FC236}">
                <a16:creationId xmlns:a16="http://schemas.microsoft.com/office/drawing/2014/main" id="{CA4BEF81-F219-7386-6C2B-C9BF34C8B9B2}"/>
              </a:ext>
            </a:extLst>
          </p:cNvPr>
          <p:cNvSpPr>
            <a:spLocks noGrp="1" noChangeArrowheads="1"/>
          </p:cNvSpPr>
          <p:nvPr>
            <p:ph type="title" idx="4294967295"/>
          </p:nvPr>
        </p:nvSpPr>
        <p:spPr>
          <a:xfrm>
            <a:off x="1371600" y="246063"/>
            <a:ext cx="5867400" cy="992187"/>
          </a:xfrm>
        </p:spPr>
        <p:txBody>
          <a:bodyPr/>
          <a:lstStyle/>
          <a:p>
            <a:pPr algn="ctr" eaLnBrk="1" hangingPunct="1"/>
            <a:r>
              <a:rPr lang="en-US" altLang="en-US" dirty="0"/>
              <a:t>Balance Sheet (cont'd)</a:t>
            </a:r>
          </a:p>
        </p:txBody>
      </p:sp>
      <p:sp>
        <p:nvSpPr>
          <p:cNvPr id="37891" name="Rectangle 5">
            <a:extLst>
              <a:ext uri="{FF2B5EF4-FFF2-40B4-BE49-F238E27FC236}">
                <a16:creationId xmlns:a16="http://schemas.microsoft.com/office/drawing/2014/main" id="{8C5ADDAC-7F0D-2AEA-37CC-568AD55786DF}"/>
              </a:ext>
            </a:extLst>
          </p:cNvPr>
          <p:cNvSpPr>
            <a:spLocks noGrp="1" noChangeArrowheads="1"/>
          </p:cNvSpPr>
          <p:nvPr>
            <p:ph type="body" idx="4294967295"/>
          </p:nvPr>
        </p:nvSpPr>
        <p:spPr>
          <a:xfrm>
            <a:off x="849313" y="1541463"/>
            <a:ext cx="8294687" cy="4572000"/>
          </a:xfrm>
        </p:spPr>
        <p:txBody>
          <a:bodyPr rIns="91440"/>
          <a:lstStyle/>
          <a:p>
            <a:pPr eaLnBrk="1" hangingPunct="1"/>
            <a:r>
              <a:rPr lang="en-US" altLang="en-US" dirty="0"/>
              <a:t>Stockholder’s Equity</a:t>
            </a:r>
          </a:p>
          <a:p>
            <a:pPr lvl="1" eaLnBrk="1" hangingPunct="1">
              <a:spcBef>
                <a:spcPct val="70000"/>
              </a:spcBef>
            </a:pPr>
            <a:r>
              <a:rPr lang="en-US" altLang="en-US" dirty="0"/>
              <a:t>Book Value of Equity</a:t>
            </a:r>
          </a:p>
          <a:p>
            <a:pPr lvl="2" eaLnBrk="1" hangingPunct="1">
              <a:spcBef>
                <a:spcPct val="35000"/>
              </a:spcBef>
            </a:pPr>
            <a:r>
              <a:rPr lang="en-US" altLang="en-US" dirty="0"/>
              <a:t>Book Value of Assets – Book Value of Liabilities</a:t>
            </a:r>
          </a:p>
          <a:p>
            <a:pPr lvl="3" eaLnBrk="1" hangingPunct="1"/>
            <a:r>
              <a:rPr lang="en-US" altLang="en-US" dirty="0"/>
              <a:t>Could possibly be negative</a:t>
            </a:r>
          </a:p>
          <a:p>
            <a:pPr lvl="3" eaLnBrk="1" hangingPunct="1"/>
            <a:r>
              <a:rPr lang="en-US" altLang="en-US" dirty="0"/>
              <a:t>Many of the firm’s valuable assets may not be captured on the balance sheet</a:t>
            </a:r>
          </a:p>
        </p:txBody>
      </p:sp>
    </p:spTree>
  </p:cSld>
  <p:clrMapOvr>
    <a:masterClrMapping/>
  </p:clrMapOvr>
  <p:transition spd="med">
    <p:wipe dir="r"/>
  </p:transition>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4">
            <a:extLst>
              <a:ext uri="{FF2B5EF4-FFF2-40B4-BE49-F238E27FC236}">
                <a16:creationId xmlns:a16="http://schemas.microsoft.com/office/drawing/2014/main" id="{7EEA60B6-7602-CFF1-67E6-2F05A13126F3}"/>
              </a:ext>
            </a:extLst>
          </p:cNvPr>
          <p:cNvSpPr>
            <a:spLocks noGrp="1" noChangeArrowheads="1"/>
          </p:cNvSpPr>
          <p:nvPr>
            <p:ph type="title" idx="4294967295"/>
          </p:nvPr>
        </p:nvSpPr>
        <p:spPr>
          <a:xfrm>
            <a:off x="1371600" y="246063"/>
            <a:ext cx="5867400" cy="992187"/>
          </a:xfrm>
        </p:spPr>
        <p:txBody>
          <a:bodyPr/>
          <a:lstStyle/>
          <a:p>
            <a:pPr algn="ctr" eaLnBrk="1" hangingPunct="1"/>
            <a:r>
              <a:rPr lang="en-US" altLang="en-US" dirty="0"/>
              <a:t>Balance Sheet (cont'd)</a:t>
            </a:r>
          </a:p>
        </p:txBody>
      </p:sp>
      <p:sp>
        <p:nvSpPr>
          <p:cNvPr id="39939" name="Rectangle 5">
            <a:extLst>
              <a:ext uri="{FF2B5EF4-FFF2-40B4-BE49-F238E27FC236}">
                <a16:creationId xmlns:a16="http://schemas.microsoft.com/office/drawing/2014/main" id="{D2B5F1B9-246C-2DC2-6058-3B88C55D74AF}"/>
              </a:ext>
            </a:extLst>
          </p:cNvPr>
          <p:cNvSpPr>
            <a:spLocks noGrp="1" noChangeArrowheads="1"/>
          </p:cNvSpPr>
          <p:nvPr>
            <p:ph type="body" idx="4294967295"/>
          </p:nvPr>
        </p:nvSpPr>
        <p:spPr>
          <a:xfrm>
            <a:off x="849313" y="1541463"/>
            <a:ext cx="8294687" cy="4572000"/>
          </a:xfrm>
        </p:spPr>
        <p:txBody>
          <a:bodyPr rIns="91440"/>
          <a:lstStyle/>
          <a:p>
            <a:pPr eaLnBrk="1" hangingPunct="1"/>
            <a:r>
              <a:rPr lang="en-US" altLang="en-US" dirty="0"/>
              <a:t>Market Value Versus Book Value</a:t>
            </a:r>
          </a:p>
          <a:p>
            <a:pPr lvl="1" eaLnBrk="1" hangingPunct="1">
              <a:spcBef>
                <a:spcPct val="70000"/>
              </a:spcBef>
            </a:pPr>
            <a:r>
              <a:rPr lang="en-US" altLang="en-US" dirty="0"/>
              <a:t>Market Value of Equity (Market Capitalization)</a:t>
            </a:r>
          </a:p>
          <a:p>
            <a:pPr lvl="2" eaLnBrk="1" hangingPunct="1">
              <a:spcBef>
                <a:spcPct val="35000"/>
              </a:spcBef>
            </a:pPr>
            <a:r>
              <a:rPr lang="en-US" altLang="en-US" dirty="0"/>
              <a:t>Market Price per Share  x  Number of Shares Outstanding</a:t>
            </a:r>
          </a:p>
          <a:p>
            <a:pPr lvl="3" eaLnBrk="1" hangingPunct="1"/>
            <a:r>
              <a:rPr lang="en-US" altLang="en-US" dirty="0"/>
              <a:t>Cannot be negative</a:t>
            </a:r>
          </a:p>
          <a:p>
            <a:pPr lvl="3" eaLnBrk="1" hangingPunct="1"/>
            <a:r>
              <a:rPr lang="en-US" altLang="en-US" dirty="0"/>
              <a:t>Often differs substantially from book value</a:t>
            </a:r>
          </a:p>
        </p:txBody>
      </p:sp>
    </p:spTree>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4">
            <a:extLst>
              <a:ext uri="{FF2B5EF4-FFF2-40B4-BE49-F238E27FC236}">
                <a16:creationId xmlns:a16="http://schemas.microsoft.com/office/drawing/2014/main" id="{64F8227D-DC20-2740-43A5-AB2F76D1C571}"/>
              </a:ext>
            </a:extLst>
          </p:cNvPr>
          <p:cNvSpPr>
            <a:spLocks noGrp="1" noChangeArrowheads="1"/>
          </p:cNvSpPr>
          <p:nvPr>
            <p:ph type="title" idx="4294967295"/>
          </p:nvPr>
        </p:nvSpPr>
        <p:spPr>
          <a:xfrm>
            <a:off x="1371600" y="246063"/>
            <a:ext cx="6400800" cy="992187"/>
          </a:xfrm>
        </p:spPr>
        <p:txBody>
          <a:bodyPr/>
          <a:lstStyle/>
          <a:p>
            <a:pPr algn="ctr" eaLnBrk="1" hangingPunct="1"/>
            <a:r>
              <a:rPr lang="en-US" altLang="en-US" dirty="0"/>
              <a:t>Balance Sheet (cont'd)</a:t>
            </a:r>
          </a:p>
        </p:txBody>
      </p:sp>
      <p:sp>
        <p:nvSpPr>
          <p:cNvPr id="41987" name="Rectangle 5">
            <a:extLst>
              <a:ext uri="{FF2B5EF4-FFF2-40B4-BE49-F238E27FC236}">
                <a16:creationId xmlns:a16="http://schemas.microsoft.com/office/drawing/2014/main" id="{B4CEE9F6-BB5B-1151-FE66-D0AF3F43FE67}"/>
              </a:ext>
            </a:extLst>
          </p:cNvPr>
          <p:cNvSpPr>
            <a:spLocks noGrp="1" noChangeArrowheads="1"/>
          </p:cNvSpPr>
          <p:nvPr>
            <p:ph type="body" idx="4294967295"/>
          </p:nvPr>
        </p:nvSpPr>
        <p:spPr>
          <a:xfrm>
            <a:off x="609600" y="1371600"/>
            <a:ext cx="8294688" cy="4572000"/>
          </a:xfrm>
        </p:spPr>
        <p:txBody>
          <a:bodyPr rIns="91440"/>
          <a:lstStyle/>
          <a:p>
            <a:pPr eaLnBrk="1" hangingPunct="1"/>
            <a:r>
              <a:rPr lang="en-US" altLang="en-US" dirty="0"/>
              <a:t>Market Value Versus Book Value</a:t>
            </a:r>
          </a:p>
          <a:p>
            <a:pPr lvl="1" eaLnBrk="1" hangingPunct="1">
              <a:spcBef>
                <a:spcPct val="70000"/>
              </a:spcBef>
            </a:pPr>
            <a:r>
              <a:rPr lang="en-US" altLang="en-US" dirty="0"/>
              <a:t>Market-to-Book Ratio</a:t>
            </a:r>
          </a:p>
          <a:p>
            <a:pPr lvl="2" eaLnBrk="1" hangingPunct="1">
              <a:spcBef>
                <a:spcPct val="70000"/>
              </a:spcBef>
            </a:pPr>
            <a:r>
              <a:rPr lang="en-US" altLang="en-US" dirty="0"/>
              <a:t>aka Price-to-Book Ratio</a:t>
            </a:r>
          </a:p>
          <a:p>
            <a:pPr lvl="2" eaLnBrk="1" hangingPunct="1">
              <a:spcBef>
                <a:spcPct val="300000"/>
              </a:spcBef>
            </a:pPr>
            <a:r>
              <a:rPr lang="en-US" altLang="en-US" dirty="0"/>
              <a:t>Value Stocks</a:t>
            </a:r>
          </a:p>
          <a:p>
            <a:pPr lvl="3" eaLnBrk="1" hangingPunct="1"/>
            <a:r>
              <a:rPr lang="en-US" altLang="en-US" dirty="0"/>
              <a:t>Low M/B ratios</a:t>
            </a:r>
          </a:p>
          <a:p>
            <a:pPr lvl="2" eaLnBrk="1" hangingPunct="1">
              <a:spcBef>
                <a:spcPct val="35000"/>
              </a:spcBef>
            </a:pPr>
            <a:r>
              <a:rPr lang="en-US" altLang="en-US" dirty="0"/>
              <a:t>Growth stocks</a:t>
            </a:r>
          </a:p>
          <a:p>
            <a:pPr lvl="3" eaLnBrk="1" hangingPunct="1"/>
            <a:r>
              <a:rPr lang="en-US" altLang="en-US" dirty="0"/>
              <a:t>High M/B ratios</a:t>
            </a:r>
          </a:p>
        </p:txBody>
      </p:sp>
      <p:graphicFrame>
        <p:nvGraphicFramePr>
          <p:cNvPr id="41988" name="Object 1">
            <a:extLst>
              <a:ext uri="{FF2B5EF4-FFF2-40B4-BE49-F238E27FC236}">
                <a16:creationId xmlns:a16="http://schemas.microsoft.com/office/drawing/2014/main" id="{C5558700-56D6-1C71-563B-53AAAB062445}"/>
              </a:ext>
            </a:extLst>
          </p:cNvPr>
          <p:cNvGraphicFramePr>
            <a:graphicFrameLocks noChangeAspect="1"/>
          </p:cNvGraphicFramePr>
          <p:nvPr>
            <p:extLst>
              <p:ext uri="{D42A27DB-BD31-4B8C-83A1-F6EECF244321}">
                <p14:modId xmlns:p14="http://schemas.microsoft.com/office/powerpoint/2010/main" val="3309342501"/>
              </p:ext>
            </p:extLst>
          </p:nvPr>
        </p:nvGraphicFramePr>
        <p:xfrm>
          <a:off x="2819400" y="2590800"/>
          <a:ext cx="5489575" cy="730250"/>
        </p:xfrm>
        <a:graphic>
          <a:graphicData uri="http://schemas.openxmlformats.org/presentationml/2006/ole">
            <mc:AlternateContent xmlns:mc="http://schemas.openxmlformats.org/markup-compatibility/2006">
              <mc:Choice xmlns:v="urn:schemas-microsoft-com:vml" Requires="v">
                <p:oleObj name="Equation" r:id="rId3" imgW="3149600" imgH="419100" progId="Equation.DSMT4">
                  <p:embed/>
                </p:oleObj>
              </mc:Choice>
              <mc:Fallback>
                <p:oleObj name="Equation" r:id="rId3" imgW="3149600" imgH="419100" progId="Equation.DSMT4">
                  <p:embed/>
                  <p:pic>
                    <p:nvPicPr>
                      <p:cNvPr id="41988" name="Object 1">
                        <a:extLst>
                          <a:ext uri="{FF2B5EF4-FFF2-40B4-BE49-F238E27FC236}">
                            <a16:creationId xmlns:a16="http://schemas.microsoft.com/office/drawing/2014/main" id="{C5558700-56D6-1C71-563B-53AAAB06244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2590800"/>
                        <a:ext cx="5489575"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wipe dir="r"/>
  </p:transition>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4">
            <a:extLst>
              <a:ext uri="{FF2B5EF4-FFF2-40B4-BE49-F238E27FC236}">
                <a16:creationId xmlns:a16="http://schemas.microsoft.com/office/drawing/2014/main" id="{68FB6F9F-9C4B-AEE1-D0EE-40F1001029E5}"/>
              </a:ext>
            </a:extLst>
          </p:cNvPr>
          <p:cNvSpPr>
            <a:spLocks noGrp="1" noChangeArrowheads="1"/>
          </p:cNvSpPr>
          <p:nvPr>
            <p:ph type="title" idx="4294967295"/>
          </p:nvPr>
        </p:nvSpPr>
        <p:spPr>
          <a:xfrm>
            <a:off x="1371600" y="246063"/>
            <a:ext cx="6477000" cy="992187"/>
          </a:xfrm>
        </p:spPr>
        <p:txBody>
          <a:bodyPr/>
          <a:lstStyle/>
          <a:p>
            <a:pPr algn="ctr" eaLnBrk="1" hangingPunct="1"/>
            <a:r>
              <a:rPr lang="en-US" altLang="en-US" dirty="0"/>
              <a:t>Balance Sheet (cont'd)</a:t>
            </a:r>
          </a:p>
        </p:txBody>
      </p:sp>
      <p:sp>
        <p:nvSpPr>
          <p:cNvPr id="44035" name="Rectangle 5">
            <a:extLst>
              <a:ext uri="{FF2B5EF4-FFF2-40B4-BE49-F238E27FC236}">
                <a16:creationId xmlns:a16="http://schemas.microsoft.com/office/drawing/2014/main" id="{6E273D5D-B25E-84C7-E858-E113729AE21C}"/>
              </a:ext>
            </a:extLst>
          </p:cNvPr>
          <p:cNvSpPr>
            <a:spLocks noGrp="1" noChangeArrowheads="1"/>
          </p:cNvSpPr>
          <p:nvPr>
            <p:ph type="body" idx="4294967295"/>
          </p:nvPr>
        </p:nvSpPr>
        <p:spPr>
          <a:xfrm>
            <a:off x="868362" y="1371600"/>
            <a:ext cx="7208838" cy="4572000"/>
          </a:xfrm>
        </p:spPr>
        <p:txBody>
          <a:bodyPr rIns="91440"/>
          <a:lstStyle/>
          <a:p>
            <a:pPr eaLnBrk="1" hangingPunct="1"/>
            <a:r>
              <a:rPr lang="en-US" altLang="en-US" dirty="0"/>
              <a:t>Enterprise Value</a:t>
            </a:r>
          </a:p>
          <a:p>
            <a:pPr lvl="1" eaLnBrk="1" hangingPunct="1"/>
            <a:r>
              <a:rPr lang="en-US" altLang="en-US" dirty="0"/>
              <a:t>aka Total Enterprise Value (TEV)</a:t>
            </a:r>
          </a:p>
          <a:p>
            <a:pPr eaLnBrk="1" hangingPunct="1"/>
            <a:r>
              <a:rPr lang="en-US" altLang="en-US" dirty="0"/>
              <a:t>MVE= EV-Debt + Cash</a:t>
            </a:r>
          </a:p>
          <a:p>
            <a:pPr eaLnBrk="1" hangingPunct="1"/>
            <a:r>
              <a:rPr lang="en-US" altLang="en-US" dirty="0"/>
              <a:t> Price= MVE/Shares outstanding</a:t>
            </a:r>
          </a:p>
        </p:txBody>
      </p:sp>
      <p:graphicFrame>
        <p:nvGraphicFramePr>
          <p:cNvPr id="44036" name="Object 2">
            <a:extLst>
              <a:ext uri="{FF2B5EF4-FFF2-40B4-BE49-F238E27FC236}">
                <a16:creationId xmlns:a16="http://schemas.microsoft.com/office/drawing/2014/main" id="{8E6CF8DC-A90E-8755-3443-57661A2CD81E}"/>
              </a:ext>
            </a:extLst>
          </p:cNvPr>
          <p:cNvGraphicFramePr>
            <a:graphicFrameLocks noChangeAspect="1"/>
          </p:cNvGraphicFramePr>
          <p:nvPr>
            <p:extLst>
              <p:ext uri="{D42A27DB-BD31-4B8C-83A1-F6EECF244321}">
                <p14:modId xmlns:p14="http://schemas.microsoft.com/office/powerpoint/2010/main" val="4211134054"/>
              </p:ext>
            </p:extLst>
          </p:nvPr>
        </p:nvGraphicFramePr>
        <p:xfrm>
          <a:off x="685800" y="3200400"/>
          <a:ext cx="7024688" cy="368300"/>
        </p:xfrm>
        <a:graphic>
          <a:graphicData uri="http://schemas.openxmlformats.org/presentationml/2006/ole">
            <mc:AlternateContent xmlns:mc="http://schemas.openxmlformats.org/markup-compatibility/2006">
              <mc:Choice xmlns:v="urn:schemas-microsoft-com:vml" Requires="v">
                <p:oleObj name="Equation" r:id="rId3" imgW="3848100" imgH="203200" progId="Equation.DSMT4">
                  <p:embed/>
                </p:oleObj>
              </mc:Choice>
              <mc:Fallback>
                <p:oleObj name="Equation" r:id="rId3" imgW="3848100" imgH="203200" progId="Equation.DSMT4">
                  <p:embed/>
                  <p:pic>
                    <p:nvPicPr>
                      <p:cNvPr id="44036" name="Object 2">
                        <a:extLst>
                          <a:ext uri="{FF2B5EF4-FFF2-40B4-BE49-F238E27FC236}">
                            <a16:creationId xmlns:a16="http://schemas.microsoft.com/office/drawing/2014/main" id="{8E6CF8DC-A90E-8755-3443-57661A2CD81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3200400"/>
                        <a:ext cx="7024688"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1026">
            <a:extLst>
              <a:ext uri="{FF2B5EF4-FFF2-40B4-BE49-F238E27FC236}">
                <a16:creationId xmlns:a16="http://schemas.microsoft.com/office/drawing/2014/main" id="{AD123E4B-FD8C-A137-1101-44FC9A6AEB24}"/>
              </a:ext>
            </a:extLst>
          </p:cNvPr>
          <p:cNvSpPr>
            <a:spLocks noGrp="1" noChangeArrowheads="1"/>
          </p:cNvSpPr>
          <p:nvPr>
            <p:ph type="title" idx="4294967295"/>
          </p:nvPr>
        </p:nvSpPr>
        <p:spPr>
          <a:xfrm>
            <a:off x="1371600" y="236538"/>
            <a:ext cx="5715000" cy="992187"/>
          </a:xfrm>
        </p:spPr>
        <p:txBody>
          <a:bodyPr/>
          <a:lstStyle/>
          <a:p>
            <a:pPr algn="ctr" eaLnBrk="1" hangingPunct="1"/>
            <a:r>
              <a:rPr lang="en-US" altLang="en-US" dirty="0"/>
              <a:t>Topics Outline</a:t>
            </a:r>
          </a:p>
        </p:txBody>
      </p:sp>
      <p:sp>
        <p:nvSpPr>
          <p:cNvPr id="6147" name="Rectangle 1027">
            <a:extLst>
              <a:ext uri="{FF2B5EF4-FFF2-40B4-BE49-F238E27FC236}">
                <a16:creationId xmlns:a16="http://schemas.microsoft.com/office/drawing/2014/main" id="{C6502DB5-9F09-AD94-4469-84F41C688F77}"/>
              </a:ext>
            </a:extLst>
          </p:cNvPr>
          <p:cNvSpPr>
            <a:spLocks noGrp="1" noChangeArrowheads="1"/>
          </p:cNvSpPr>
          <p:nvPr>
            <p:ph type="body" idx="4294967295"/>
          </p:nvPr>
        </p:nvSpPr>
        <p:spPr>
          <a:xfrm>
            <a:off x="533400" y="1143000"/>
            <a:ext cx="8458200" cy="5029200"/>
          </a:xfrm>
        </p:spPr>
        <p:txBody>
          <a:bodyPr rIns="91440"/>
          <a:lstStyle/>
          <a:p>
            <a:pPr marL="457200" indent="-457200" eaLnBrk="1" hangingPunct="1">
              <a:spcBef>
                <a:spcPct val="50000"/>
              </a:spcBef>
              <a:buFontTx/>
              <a:buAutoNum type="arabicPeriod"/>
            </a:pPr>
            <a:r>
              <a:rPr lang="en-US" altLang="en-US" sz="2400" dirty="0">
                <a:hlinkClick r:id="rId3" action="ppaction://hlinksldjump">
                  <a:extLst>
                    <a:ext uri="{A12FA001-AC4F-418D-AE19-62706E023703}">
                      <ahyp:hlinkClr xmlns:ahyp="http://schemas.microsoft.com/office/drawing/2018/hyperlinkcolor" val="tx"/>
                    </a:ext>
                  </a:extLst>
                </a:hlinkClick>
              </a:rPr>
              <a:t>Firms’ Disclosure of Financial Information</a:t>
            </a:r>
            <a:r>
              <a:rPr lang="en-US" altLang="en-US" sz="2400" b="1" dirty="0"/>
              <a:t> </a:t>
            </a:r>
          </a:p>
          <a:p>
            <a:pPr marL="457200" indent="-457200" eaLnBrk="1" hangingPunct="1">
              <a:spcBef>
                <a:spcPct val="50000"/>
              </a:spcBef>
              <a:buFontTx/>
              <a:buAutoNum type="arabicPeriod"/>
            </a:pPr>
            <a:r>
              <a:rPr lang="en-US" altLang="en-US" sz="2400" dirty="0">
                <a:hlinkClick r:id="rId4" action="ppaction://hlinksldjump">
                  <a:extLst>
                    <a:ext uri="{A12FA001-AC4F-418D-AE19-62706E023703}">
                      <ahyp:hlinkClr xmlns:ahyp="http://schemas.microsoft.com/office/drawing/2018/hyperlinkcolor" val="tx"/>
                    </a:ext>
                  </a:extLst>
                </a:hlinkClick>
              </a:rPr>
              <a:t>The Balance Sheet</a:t>
            </a:r>
            <a:r>
              <a:rPr lang="en-US" altLang="en-US" sz="2400" dirty="0"/>
              <a:t> </a:t>
            </a:r>
          </a:p>
          <a:p>
            <a:pPr marL="457200" indent="-457200" eaLnBrk="1" hangingPunct="1">
              <a:spcBef>
                <a:spcPct val="50000"/>
              </a:spcBef>
              <a:buFontTx/>
              <a:buAutoNum type="arabicPeriod"/>
            </a:pPr>
            <a:r>
              <a:rPr lang="en-US" altLang="en-US" sz="2400" dirty="0">
                <a:hlinkClick r:id="rId5" action="ppaction://hlinksldjump">
                  <a:extLst>
                    <a:ext uri="{A12FA001-AC4F-418D-AE19-62706E023703}">
                      <ahyp:hlinkClr xmlns:ahyp="http://schemas.microsoft.com/office/drawing/2018/hyperlinkcolor" val="tx"/>
                    </a:ext>
                  </a:extLst>
                </a:hlinkClick>
              </a:rPr>
              <a:t>The Income Statement</a:t>
            </a:r>
            <a:endParaRPr lang="en-US" altLang="en-US" sz="2400" dirty="0"/>
          </a:p>
          <a:p>
            <a:pPr marL="457200" indent="-457200" eaLnBrk="1" hangingPunct="1">
              <a:spcBef>
                <a:spcPct val="50000"/>
              </a:spcBef>
              <a:buFontTx/>
              <a:buAutoNum type="arabicPeriod"/>
            </a:pPr>
            <a:r>
              <a:rPr lang="en-US" altLang="en-US" sz="2400" dirty="0">
                <a:hlinkClick r:id="rId5" action="ppaction://hlinksldjump">
                  <a:extLst>
                    <a:ext uri="{A12FA001-AC4F-418D-AE19-62706E023703}">
                      <ahyp:hlinkClr xmlns:ahyp="http://schemas.microsoft.com/office/drawing/2018/hyperlinkcolor" val="tx"/>
                    </a:ext>
                  </a:extLst>
                </a:hlinkClick>
              </a:rPr>
              <a:t>The Statement of Cash Flows</a:t>
            </a:r>
            <a:r>
              <a:rPr lang="en-US" altLang="en-US" sz="2400" dirty="0"/>
              <a:t> </a:t>
            </a:r>
          </a:p>
          <a:p>
            <a:pPr marL="457200" indent="-457200" eaLnBrk="1" hangingPunct="1">
              <a:spcBef>
                <a:spcPct val="50000"/>
              </a:spcBef>
              <a:buFontTx/>
              <a:buAutoNum type="arabicPeriod"/>
            </a:pPr>
            <a:r>
              <a:rPr lang="en-US" altLang="en-US" sz="2400" dirty="0">
                <a:hlinkClick r:id="" action="ppaction://noaction">
                  <a:extLst>
                    <a:ext uri="{A12FA001-AC4F-418D-AE19-62706E023703}">
                      <ahyp:hlinkClr xmlns:ahyp="http://schemas.microsoft.com/office/drawing/2018/hyperlinkcolor" val="tx"/>
                    </a:ext>
                  </a:extLst>
                </a:hlinkClick>
              </a:rPr>
              <a:t>Other Financial Statement Information</a:t>
            </a:r>
            <a:endParaRPr lang="en-US" altLang="en-US" sz="2400" dirty="0"/>
          </a:p>
          <a:p>
            <a:pPr marL="457200" indent="-457200" eaLnBrk="1" hangingPunct="1">
              <a:spcBef>
                <a:spcPct val="50000"/>
              </a:spcBef>
              <a:buFontTx/>
              <a:buAutoNum type="arabicPeriod"/>
            </a:pPr>
            <a:r>
              <a:rPr lang="en-US" altLang="en-US" sz="2400" dirty="0">
                <a:hlinkClick r:id="" action="ppaction://noaction">
                  <a:extLst>
                    <a:ext uri="{A12FA001-AC4F-418D-AE19-62706E023703}">
                      <ahyp:hlinkClr xmlns:ahyp="http://schemas.microsoft.com/office/drawing/2018/hyperlinkcolor" val="tx"/>
                    </a:ext>
                  </a:extLst>
                </a:hlinkClick>
              </a:rPr>
              <a:t>Financial Statement Analysis</a:t>
            </a:r>
            <a:r>
              <a:rPr lang="en-US" altLang="en-US" sz="2400" dirty="0"/>
              <a:t> </a:t>
            </a:r>
            <a:endParaRPr lang="en-US" altLang="en-US" sz="2400" b="1" dirty="0"/>
          </a:p>
        </p:txBody>
      </p:sp>
    </p:spTree>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Rectangle 4">
            <a:extLst>
              <a:ext uri="{FF2B5EF4-FFF2-40B4-BE49-F238E27FC236}">
                <a16:creationId xmlns:a16="http://schemas.microsoft.com/office/drawing/2014/main" id="{6DEE5A38-FD55-E357-4F0B-5CB7A41330B1}"/>
              </a:ext>
            </a:extLst>
          </p:cNvPr>
          <p:cNvSpPr>
            <a:spLocks noGrp="1" noChangeArrowheads="1"/>
          </p:cNvSpPr>
          <p:nvPr>
            <p:ph type="title" idx="4294967295"/>
          </p:nvPr>
        </p:nvSpPr>
        <p:spPr>
          <a:xfrm>
            <a:off x="1371600" y="246063"/>
            <a:ext cx="6172200" cy="668337"/>
          </a:xfrm>
        </p:spPr>
        <p:txBody>
          <a:bodyPr/>
          <a:lstStyle/>
          <a:p>
            <a:pPr algn="ctr" eaLnBrk="1" hangingPunct="1"/>
            <a:r>
              <a:rPr lang="en-US" altLang="en-US" dirty="0"/>
              <a:t>Income Statement</a:t>
            </a:r>
          </a:p>
        </p:txBody>
      </p:sp>
      <p:sp>
        <p:nvSpPr>
          <p:cNvPr id="54275" name="Rectangle 5">
            <a:extLst>
              <a:ext uri="{FF2B5EF4-FFF2-40B4-BE49-F238E27FC236}">
                <a16:creationId xmlns:a16="http://schemas.microsoft.com/office/drawing/2014/main" id="{4566C263-9A5A-D643-9B0E-54FAD3AC2ABD}"/>
              </a:ext>
            </a:extLst>
          </p:cNvPr>
          <p:cNvSpPr>
            <a:spLocks noGrp="1" noChangeArrowheads="1"/>
          </p:cNvSpPr>
          <p:nvPr>
            <p:ph type="body" idx="4294967295"/>
          </p:nvPr>
        </p:nvSpPr>
        <p:spPr>
          <a:xfrm>
            <a:off x="849312" y="838200"/>
            <a:ext cx="5932488" cy="5410200"/>
          </a:xfrm>
        </p:spPr>
        <p:txBody>
          <a:bodyPr rIns="91440">
            <a:normAutofit fontScale="55000" lnSpcReduction="20000"/>
          </a:bodyPr>
          <a:lstStyle/>
          <a:p>
            <a:pPr eaLnBrk="1" hangingPunct="1"/>
            <a:r>
              <a:rPr lang="en-US" altLang="en-US" sz="2500" dirty="0">
                <a:latin typeface="Times New Roman" panose="02020603050405020304" pitchFamily="18" charset="0"/>
                <a:cs typeface="Times New Roman" panose="02020603050405020304" pitchFamily="18" charset="0"/>
              </a:rPr>
              <a:t>Total Sales/Revenues</a:t>
            </a:r>
          </a:p>
          <a:p>
            <a:pPr lvl="1" eaLnBrk="1" hangingPunct="1"/>
            <a:r>
              <a:rPr lang="en-US" altLang="en-US" sz="2500" i="1" dirty="0">
                <a:latin typeface="Times New Roman" panose="02020603050405020304" pitchFamily="18" charset="0"/>
                <a:cs typeface="Times New Roman" panose="02020603050405020304" pitchFamily="18" charset="0"/>
              </a:rPr>
              <a:t>minus</a:t>
            </a:r>
          </a:p>
          <a:p>
            <a:pPr eaLnBrk="1" hangingPunct="1">
              <a:spcBef>
                <a:spcPct val="50000"/>
              </a:spcBef>
            </a:pPr>
            <a:r>
              <a:rPr lang="en-US" altLang="en-US" sz="2500" dirty="0">
                <a:latin typeface="Times New Roman" panose="02020603050405020304" pitchFamily="18" charset="0"/>
                <a:cs typeface="Times New Roman" panose="02020603050405020304" pitchFamily="18" charset="0"/>
              </a:rPr>
              <a:t>Cost of Sales</a:t>
            </a:r>
          </a:p>
          <a:p>
            <a:pPr lvl="1" eaLnBrk="1" hangingPunct="1"/>
            <a:r>
              <a:rPr lang="en-US" altLang="en-US" sz="2500" i="1" dirty="0">
                <a:latin typeface="Times New Roman" panose="02020603050405020304" pitchFamily="18" charset="0"/>
                <a:cs typeface="Times New Roman" panose="02020603050405020304" pitchFamily="18" charset="0"/>
              </a:rPr>
              <a:t>equals</a:t>
            </a:r>
          </a:p>
          <a:p>
            <a:pPr eaLnBrk="1" hangingPunct="1">
              <a:spcBef>
                <a:spcPct val="50000"/>
              </a:spcBef>
            </a:pPr>
            <a:r>
              <a:rPr lang="en-US" altLang="en-US" sz="2500" dirty="0">
                <a:latin typeface="Times New Roman" panose="02020603050405020304" pitchFamily="18" charset="0"/>
                <a:cs typeface="Times New Roman" panose="02020603050405020304" pitchFamily="18" charset="0"/>
              </a:rPr>
              <a:t>Gross Profit</a:t>
            </a:r>
          </a:p>
          <a:p>
            <a:pPr lvl="1" eaLnBrk="1" hangingPunct="1"/>
            <a:r>
              <a:rPr lang="en-US" altLang="en-US" sz="2500" i="1" dirty="0">
                <a:latin typeface="Times New Roman" panose="02020603050405020304" pitchFamily="18" charset="0"/>
                <a:cs typeface="Times New Roman" panose="02020603050405020304" pitchFamily="18" charset="0"/>
              </a:rPr>
              <a:t>minus</a:t>
            </a:r>
          </a:p>
          <a:p>
            <a:pPr eaLnBrk="1" hangingPunct="1">
              <a:spcBef>
                <a:spcPct val="50000"/>
              </a:spcBef>
            </a:pPr>
            <a:r>
              <a:rPr lang="en-US" altLang="en-US" sz="2500" dirty="0">
                <a:latin typeface="Times New Roman" panose="02020603050405020304" pitchFamily="18" charset="0"/>
                <a:cs typeface="Times New Roman" panose="02020603050405020304" pitchFamily="18" charset="0"/>
              </a:rPr>
              <a:t>Operating Expenses</a:t>
            </a:r>
          </a:p>
          <a:p>
            <a:pPr lvl="2" eaLnBrk="1" hangingPunct="1"/>
            <a:r>
              <a:rPr lang="en-US" altLang="en-US" sz="2500" dirty="0">
                <a:latin typeface="Times New Roman" panose="02020603050405020304" pitchFamily="18" charset="0"/>
                <a:cs typeface="Times New Roman" panose="02020603050405020304" pitchFamily="18" charset="0"/>
              </a:rPr>
              <a:t>Selling, General, and Administrative Expenses</a:t>
            </a:r>
          </a:p>
          <a:p>
            <a:pPr lvl="2" eaLnBrk="1" hangingPunct="1"/>
            <a:r>
              <a:rPr lang="en-US" altLang="en-US" sz="2500" dirty="0">
                <a:latin typeface="Times New Roman" panose="02020603050405020304" pitchFamily="18" charset="0"/>
                <a:cs typeface="Times New Roman" panose="02020603050405020304" pitchFamily="18" charset="0"/>
              </a:rPr>
              <a:t>R&amp;D</a:t>
            </a:r>
          </a:p>
          <a:p>
            <a:pPr lvl="2" eaLnBrk="1" hangingPunct="1"/>
            <a:r>
              <a:rPr lang="en-US" altLang="en-US" sz="2500" dirty="0">
                <a:latin typeface="Times New Roman" panose="02020603050405020304" pitchFamily="18" charset="0"/>
                <a:cs typeface="Times New Roman" panose="02020603050405020304" pitchFamily="18" charset="0"/>
              </a:rPr>
              <a:t>Depreciation &amp; Amortization</a:t>
            </a:r>
          </a:p>
          <a:p>
            <a:pPr lvl="1" eaLnBrk="1" hangingPunct="1"/>
            <a:r>
              <a:rPr lang="en-US" altLang="en-US" sz="2500" i="1" dirty="0">
                <a:latin typeface="Times New Roman" panose="02020603050405020304" pitchFamily="18" charset="0"/>
                <a:cs typeface="Times New Roman" panose="02020603050405020304" pitchFamily="18" charset="0"/>
              </a:rPr>
              <a:t>equals</a:t>
            </a:r>
          </a:p>
          <a:p>
            <a:pPr eaLnBrk="1" hangingPunct="1">
              <a:spcBef>
                <a:spcPct val="50000"/>
              </a:spcBef>
            </a:pPr>
            <a:r>
              <a:rPr lang="en-US" altLang="en-US" sz="2500" dirty="0">
                <a:latin typeface="Times New Roman" panose="02020603050405020304" pitchFamily="18" charset="0"/>
                <a:cs typeface="Times New Roman" panose="02020603050405020304" pitchFamily="18" charset="0"/>
              </a:rPr>
              <a:t>Operating Income</a:t>
            </a:r>
          </a:p>
          <a:p>
            <a:pPr lvl="1" eaLnBrk="1" hangingPunct="1"/>
            <a:r>
              <a:rPr lang="en-US" altLang="en-US" sz="2500" i="1" dirty="0">
                <a:latin typeface="Times New Roman" panose="02020603050405020304" pitchFamily="18" charset="0"/>
                <a:cs typeface="Times New Roman" panose="02020603050405020304" pitchFamily="18" charset="0"/>
              </a:rPr>
              <a:t>plus/minus</a:t>
            </a:r>
          </a:p>
          <a:p>
            <a:pPr eaLnBrk="1" hangingPunct="1">
              <a:spcBef>
                <a:spcPct val="50000"/>
              </a:spcBef>
            </a:pPr>
            <a:r>
              <a:rPr lang="en-US" altLang="en-US" sz="2500" dirty="0">
                <a:latin typeface="Times New Roman" panose="02020603050405020304" pitchFamily="18" charset="0"/>
                <a:cs typeface="Times New Roman" panose="02020603050405020304" pitchFamily="18" charset="0"/>
              </a:rPr>
              <a:t>Other Income/Other Expenses</a:t>
            </a:r>
          </a:p>
          <a:p>
            <a:pPr lvl="1" eaLnBrk="1" hangingPunct="1"/>
            <a:r>
              <a:rPr lang="en-US" altLang="en-US" sz="2500" i="1" dirty="0">
                <a:latin typeface="Times New Roman" panose="02020603050405020304" pitchFamily="18" charset="0"/>
                <a:cs typeface="Times New Roman" panose="02020603050405020304" pitchFamily="18" charset="0"/>
              </a:rPr>
              <a:t>equals</a:t>
            </a:r>
          </a:p>
          <a:p>
            <a:pPr eaLnBrk="1" hangingPunct="1">
              <a:spcBef>
                <a:spcPct val="50000"/>
              </a:spcBef>
            </a:pPr>
            <a:r>
              <a:rPr lang="en-US" altLang="en-US" sz="2500" dirty="0">
                <a:latin typeface="Times New Roman" panose="02020603050405020304" pitchFamily="18" charset="0"/>
                <a:cs typeface="Times New Roman" panose="02020603050405020304" pitchFamily="18" charset="0"/>
              </a:rPr>
              <a:t>Earnings Before Interest and Taxes (EBIT)</a:t>
            </a:r>
          </a:p>
          <a:p>
            <a:pPr lvl="1" eaLnBrk="1" hangingPunct="1"/>
            <a:r>
              <a:rPr lang="en-US" altLang="en-US" sz="2500" i="1" dirty="0">
                <a:latin typeface="Times New Roman" panose="02020603050405020304" pitchFamily="18" charset="0"/>
                <a:cs typeface="Times New Roman" panose="02020603050405020304" pitchFamily="18" charset="0"/>
              </a:rPr>
              <a:t>plus/minus</a:t>
            </a:r>
            <a:endParaRPr lang="en-US" altLang="en-US" sz="2500" dirty="0">
              <a:latin typeface="Times New Roman" panose="02020603050405020304" pitchFamily="18" charset="0"/>
              <a:cs typeface="Times New Roman" panose="02020603050405020304" pitchFamily="18" charset="0"/>
            </a:endParaRPr>
          </a:p>
          <a:p>
            <a:pPr eaLnBrk="1" hangingPunct="1">
              <a:spcBef>
                <a:spcPct val="50000"/>
              </a:spcBef>
            </a:pPr>
            <a:r>
              <a:rPr lang="en-US" altLang="en-US" sz="2500" dirty="0">
                <a:latin typeface="Times New Roman" panose="02020603050405020304" pitchFamily="18" charset="0"/>
                <a:cs typeface="Times New Roman" panose="02020603050405020304" pitchFamily="18" charset="0"/>
              </a:rPr>
              <a:t>Interest Income/Interest Expense</a:t>
            </a:r>
          </a:p>
          <a:p>
            <a:pPr lvl="1" eaLnBrk="1" hangingPunct="1"/>
            <a:r>
              <a:rPr lang="en-US" altLang="en-US" sz="2500" i="1" dirty="0">
                <a:latin typeface="Times New Roman" panose="02020603050405020304" pitchFamily="18" charset="0"/>
                <a:cs typeface="Times New Roman" panose="02020603050405020304" pitchFamily="18" charset="0"/>
              </a:rPr>
              <a:t>equals</a:t>
            </a:r>
            <a:endParaRPr lang="en-US" altLang="en-US" sz="2500" dirty="0">
              <a:latin typeface="Times New Roman" panose="02020603050405020304" pitchFamily="18" charset="0"/>
              <a:cs typeface="Times New Roman" panose="02020603050405020304" pitchFamily="18" charset="0"/>
            </a:endParaRPr>
          </a:p>
          <a:p>
            <a:pPr eaLnBrk="1" hangingPunct="1">
              <a:spcBef>
                <a:spcPct val="50000"/>
              </a:spcBef>
            </a:pPr>
            <a:r>
              <a:rPr lang="en-US" altLang="en-US" sz="2500" dirty="0">
                <a:latin typeface="Times New Roman" panose="02020603050405020304" pitchFamily="18" charset="0"/>
                <a:cs typeface="Times New Roman" panose="02020603050405020304" pitchFamily="18" charset="0"/>
              </a:rPr>
              <a:t>Pre-Tax Income</a:t>
            </a:r>
          </a:p>
          <a:p>
            <a:pPr lvl="1" eaLnBrk="1" hangingPunct="1"/>
            <a:r>
              <a:rPr lang="en-US" altLang="en-US" sz="2500" i="1" dirty="0">
                <a:latin typeface="Times New Roman" panose="02020603050405020304" pitchFamily="18" charset="0"/>
                <a:cs typeface="Times New Roman" panose="02020603050405020304" pitchFamily="18" charset="0"/>
              </a:rPr>
              <a:t>minus</a:t>
            </a:r>
          </a:p>
          <a:p>
            <a:pPr eaLnBrk="1" hangingPunct="1">
              <a:spcBef>
                <a:spcPct val="50000"/>
              </a:spcBef>
            </a:pPr>
            <a:r>
              <a:rPr lang="en-US" altLang="en-US" sz="2500" dirty="0">
                <a:latin typeface="Times New Roman" panose="02020603050405020304" pitchFamily="18" charset="0"/>
                <a:cs typeface="Times New Roman" panose="02020603050405020304" pitchFamily="18" charset="0"/>
              </a:rPr>
              <a:t>Taxes</a:t>
            </a:r>
          </a:p>
          <a:p>
            <a:pPr lvl="1" eaLnBrk="1" hangingPunct="1"/>
            <a:r>
              <a:rPr lang="en-US" altLang="en-US" sz="2500" i="1" dirty="0">
                <a:latin typeface="Times New Roman" panose="02020603050405020304" pitchFamily="18" charset="0"/>
                <a:cs typeface="Times New Roman" panose="02020603050405020304" pitchFamily="18" charset="0"/>
              </a:rPr>
              <a:t>equals</a:t>
            </a:r>
          </a:p>
          <a:p>
            <a:pPr eaLnBrk="1" hangingPunct="1">
              <a:spcBef>
                <a:spcPct val="50000"/>
              </a:spcBef>
            </a:pPr>
            <a:r>
              <a:rPr lang="en-US" altLang="en-US" sz="2500" dirty="0">
                <a:latin typeface="Times New Roman" panose="02020603050405020304" pitchFamily="18" charset="0"/>
                <a:cs typeface="Times New Roman" panose="02020603050405020304" pitchFamily="18" charset="0"/>
              </a:rPr>
              <a:t>Net Income</a:t>
            </a:r>
          </a:p>
          <a:p>
            <a:pPr eaLnBrk="1" hangingPunct="1">
              <a:spcBef>
                <a:spcPct val="50000"/>
              </a:spcBef>
            </a:pPr>
            <a:endParaRPr lang="en-US" altLang="en-US" dirty="0"/>
          </a:p>
          <a:p>
            <a:pPr eaLnBrk="1" hangingPunct="1">
              <a:spcBef>
                <a:spcPct val="50000"/>
              </a:spcBef>
            </a:pPr>
            <a:endParaRPr lang="en-US" altLang="en-US" dirty="0"/>
          </a:p>
          <a:p>
            <a:pPr eaLnBrk="1" hangingPunct="1">
              <a:spcBef>
                <a:spcPct val="50000"/>
              </a:spcBef>
            </a:pPr>
            <a:endParaRPr lang="en-US" altLang="en-US" dirty="0"/>
          </a:p>
        </p:txBody>
      </p:sp>
    </p:spTree>
  </p:cSld>
  <p:clrMapOvr>
    <a:masterClrMapping/>
  </p:clrMapOvr>
  <p:transition spd="med">
    <p:wipe dir="r"/>
  </p:transition>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C42FDD85-C933-C43F-1EE4-882ED2EB46B8}"/>
              </a:ext>
            </a:extLst>
          </p:cNvPr>
          <p:cNvSpPr>
            <a:spLocks noGrp="1" noChangeArrowheads="1"/>
          </p:cNvSpPr>
          <p:nvPr>
            <p:ph type="title" idx="4294967295"/>
          </p:nvPr>
        </p:nvSpPr>
        <p:spPr>
          <a:xfrm>
            <a:off x="1371600" y="246063"/>
            <a:ext cx="7772400" cy="992187"/>
          </a:xfrm>
        </p:spPr>
        <p:txBody>
          <a:bodyPr/>
          <a:lstStyle/>
          <a:p>
            <a:pPr eaLnBrk="1" hangingPunct="1"/>
            <a:r>
              <a:rPr lang="en-US" altLang="en-US" dirty="0"/>
              <a:t>Income Statement (cont'd)</a:t>
            </a:r>
          </a:p>
        </p:txBody>
      </p:sp>
      <p:sp>
        <p:nvSpPr>
          <p:cNvPr id="66563" name="Rectangle 3">
            <a:extLst>
              <a:ext uri="{FF2B5EF4-FFF2-40B4-BE49-F238E27FC236}">
                <a16:creationId xmlns:a16="http://schemas.microsoft.com/office/drawing/2014/main" id="{8DFAC438-9A53-AFC8-2C94-AF495511DD8B}"/>
              </a:ext>
            </a:extLst>
          </p:cNvPr>
          <p:cNvSpPr>
            <a:spLocks noGrp="1" noChangeArrowheads="1"/>
          </p:cNvSpPr>
          <p:nvPr>
            <p:ph type="body" idx="4294967295"/>
          </p:nvPr>
        </p:nvSpPr>
        <p:spPr>
          <a:xfrm>
            <a:off x="685800" y="1143000"/>
            <a:ext cx="8294688" cy="4572000"/>
          </a:xfrm>
        </p:spPr>
        <p:txBody>
          <a:bodyPr rIns="91440"/>
          <a:lstStyle/>
          <a:p>
            <a:pPr eaLnBrk="1" hangingPunct="1"/>
            <a:r>
              <a:rPr lang="en-US" altLang="en-US" dirty="0"/>
              <a:t>Earnings per Share</a:t>
            </a:r>
          </a:p>
          <a:p>
            <a:pPr eaLnBrk="1" hangingPunct="1">
              <a:spcBef>
                <a:spcPct val="300000"/>
              </a:spcBef>
            </a:pPr>
            <a:r>
              <a:rPr lang="en-US" altLang="en-US" dirty="0"/>
              <a:t>Stock Options</a:t>
            </a:r>
          </a:p>
          <a:p>
            <a:pPr eaLnBrk="1" hangingPunct="1">
              <a:spcBef>
                <a:spcPct val="50000"/>
              </a:spcBef>
            </a:pPr>
            <a:r>
              <a:rPr lang="en-US" altLang="en-US" dirty="0"/>
              <a:t>Convertible Bonds</a:t>
            </a:r>
          </a:p>
          <a:p>
            <a:pPr eaLnBrk="1" hangingPunct="1">
              <a:spcBef>
                <a:spcPct val="50000"/>
              </a:spcBef>
            </a:pPr>
            <a:r>
              <a:rPr lang="en-US" altLang="en-US" dirty="0"/>
              <a:t>Dilution</a:t>
            </a:r>
          </a:p>
          <a:p>
            <a:pPr lvl="1" eaLnBrk="1" hangingPunct="1">
              <a:spcBef>
                <a:spcPct val="30000"/>
              </a:spcBef>
            </a:pPr>
            <a:r>
              <a:rPr lang="en-US" altLang="en-US" dirty="0"/>
              <a:t>Diluted EPS</a:t>
            </a:r>
          </a:p>
        </p:txBody>
      </p:sp>
      <p:graphicFrame>
        <p:nvGraphicFramePr>
          <p:cNvPr id="66564" name="Object 0">
            <a:extLst>
              <a:ext uri="{FF2B5EF4-FFF2-40B4-BE49-F238E27FC236}">
                <a16:creationId xmlns:a16="http://schemas.microsoft.com/office/drawing/2014/main" id="{2D2E9D69-0826-28BD-016E-2A83C3F01B87}"/>
              </a:ext>
            </a:extLst>
          </p:cNvPr>
          <p:cNvGraphicFramePr>
            <a:graphicFrameLocks noChangeAspect="1"/>
          </p:cNvGraphicFramePr>
          <p:nvPr>
            <p:extLst>
              <p:ext uri="{D42A27DB-BD31-4B8C-83A1-F6EECF244321}">
                <p14:modId xmlns:p14="http://schemas.microsoft.com/office/powerpoint/2010/main" val="2890702154"/>
              </p:ext>
            </p:extLst>
          </p:nvPr>
        </p:nvGraphicFramePr>
        <p:xfrm>
          <a:off x="2743200" y="1676400"/>
          <a:ext cx="3241675" cy="727075"/>
        </p:xfrm>
        <a:graphic>
          <a:graphicData uri="http://schemas.openxmlformats.org/presentationml/2006/ole">
            <mc:AlternateContent xmlns:mc="http://schemas.openxmlformats.org/markup-compatibility/2006">
              <mc:Choice xmlns:v="urn:schemas-microsoft-com:vml" Requires="v">
                <p:oleObj name="Equation" r:id="rId3" imgW="1866900" imgH="419100" progId="Equation.DSMT4">
                  <p:embed/>
                </p:oleObj>
              </mc:Choice>
              <mc:Fallback>
                <p:oleObj name="Equation" r:id="rId3" imgW="1866900" imgH="419100" progId="Equation.DSMT4">
                  <p:embed/>
                  <p:pic>
                    <p:nvPicPr>
                      <p:cNvPr id="66564" name="Object 0">
                        <a:extLst>
                          <a:ext uri="{FF2B5EF4-FFF2-40B4-BE49-F238E27FC236}">
                            <a16:creationId xmlns:a16="http://schemas.microsoft.com/office/drawing/2014/main" id="{2D2E9D69-0826-28BD-016E-2A83C3F01B8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1676400"/>
                        <a:ext cx="3241675" cy="727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wipe dir="r"/>
  </p:transition>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E9480A22-5F83-A677-7725-4939A1EBD671}"/>
              </a:ext>
            </a:extLst>
          </p:cNvPr>
          <p:cNvSpPr>
            <a:spLocks noGrp="1" noChangeArrowheads="1"/>
          </p:cNvSpPr>
          <p:nvPr>
            <p:ph type="title" idx="4294967295"/>
          </p:nvPr>
        </p:nvSpPr>
        <p:spPr>
          <a:xfrm>
            <a:off x="1371600" y="246063"/>
            <a:ext cx="6705600" cy="992187"/>
          </a:xfrm>
        </p:spPr>
        <p:txBody>
          <a:bodyPr/>
          <a:lstStyle/>
          <a:p>
            <a:pPr algn="ctr" eaLnBrk="1" hangingPunct="1"/>
            <a:r>
              <a:rPr lang="en-US" altLang="en-US" dirty="0"/>
              <a:t>Statement of Cash Flows</a:t>
            </a:r>
          </a:p>
        </p:txBody>
      </p:sp>
      <p:sp>
        <p:nvSpPr>
          <p:cNvPr id="68611" name="Rectangle 3">
            <a:extLst>
              <a:ext uri="{FF2B5EF4-FFF2-40B4-BE49-F238E27FC236}">
                <a16:creationId xmlns:a16="http://schemas.microsoft.com/office/drawing/2014/main" id="{90BC17F9-8AAF-1AA1-861F-A9B81D63E65F}"/>
              </a:ext>
            </a:extLst>
          </p:cNvPr>
          <p:cNvSpPr>
            <a:spLocks noGrp="1" noChangeArrowheads="1"/>
          </p:cNvSpPr>
          <p:nvPr>
            <p:ph type="body" idx="4294967295"/>
          </p:nvPr>
        </p:nvSpPr>
        <p:spPr>
          <a:xfrm>
            <a:off x="381000" y="1531938"/>
            <a:ext cx="7913688" cy="4572000"/>
          </a:xfrm>
        </p:spPr>
        <p:txBody>
          <a:bodyPr rIns="91440"/>
          <a:lstStyle/>
          <a:p>
            <a:pPr eaLnBrk="1" hangingPunct="1"/>
            <a:r>
              <a:rPr lang="en-US" altLang="en-US" dirty="0"/>
              <a:t>Net Income typically does NOT equal the amount of cash the firm has earned.</a:t>
            </a:r>
          </a:p>
          <a:p>
            <a:pPr lvl="1" eaLnBrk="1" hangingPunct="1">
              <a:spcBef>
                <a:spcPct val="60000"/>
              </a:spcBef>
            </a:pPr>
            <a:r>
              <a:rPr lang="en-US" altLang="en-US" dirty="0"/>
              <a:t>Non-Cash Expenses</a:t>
            </a:r>
          </a:p>
          <a:p>
            <a:pPr lvl="2" eaLnBrk="1" hangingPunct="1">
              <a:spcBef>
                <a:spcPct val="30000"/>
              </a:spcBef>
            </a:pPr>
            <a:r>
              <a:rPr lang="en-US" altLang="en-US" dirty="0"/>
              <a:t>Depreciation and Amortization</a:t>
            </a:r>
          </a:p>
          <a:p>
            <a:pPr lvl="1" eaLnBrk="1" hangingPunct="1">
              <a:spcBef>
                <a:spcPct val="60000"/>
              </a:spcBef>
            </a:pPr>
            <a:r>
              <a:rPr lang="en-US" altLang="en-US" dirty="0"/>
              <a:t>Uses of Cash not on the Income Statement</a:t>
            </a:r>
          </a:p>
          <a:p>
            <a:pPr lvl="2" eaLnBrk="1" hangingPunct="1">
              <a:spcBef>
                <a:spcPct val="30000"/>
              </a:spcBef>
            </a:pPr>
            <a:r>
              <a:rPr lang="en-US" altLang="en-US" dirty="0"/>
              <a:t>Investment in Property, Plant, and Equipment </a:t>
            </a:r>
          </a:p>
        </p:txBody>
      </p:sp>
    </p:spTree>
  </p:cSld>
  <p:clrMapOvr>
    <a:masterClrMapping/>
  </p:clrMapOvr>
  <p:transition spd="med">
    <p:wipe dir="r"/>
  </p:transition>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658" name="Rectangle 4">
            <a:extLst>
              <a:ext uri="{FF2B5EF4-FFF2-40B4-BE49-F238E27FC236}">
                <a16:creationId xmlns:a16="http://schemas.microsoft.com/office/drawing/2014/main" id="{88139533-D44C-52C0-B787-004EBD250185}"/>
              </a:ext>
            </a:extLst>
          </p:cNvPr>
          <p:cNvSpPr>
            <a:spLocks noGrp="1" noChangeArrowheads="1"/>
          </p:cNvSpPr>
          <p:nvPr>
            <p:ph type="title" idx="4294967295"/>
          </p:nvPr>
        </p:nvSpPr>
        <p:spPr>
          <a:xfrm>
            <a:off x="1371600" y="328613"/>
            <a:ext cx="6705600" cy="992187"/>
          </a:xfrm>
        </p:spPr>
        <p:txBody>
          <a:bodyPr/>
          <a:lstStyle/>
          <a:p>
            <a:pPr algn="ctr" eaLnBrk="1" hangingPunct="1"/>
            <a:r>
              <a:rPr lang="en-US" altLang="en-US" dirty="0"/>
              <a:t>Statement of Cash Flows (cont'd)</a:t>
            </a:r>
          </a:p>
        </p:txBody>
      </p:sp>
      <p:sp>
        <p:nvSpPr>
          <p:cNvPr id="70659" name="Rectangle 5">
            <a:extLst>
              <a:ext uri="{FF2B5EF4-FFF2-40B4-BE49-F238E27FC236}">
                <a16:creationId xmlns:a16="http://schemas.microsoft.com/office/drawing/2014/main" id="{350F0CF8-9FFA-7F7F-137E-E6F88FC8E59D}"/>
              </a:ext>
            </a:extLst>
          </p:cNvPr>
          <p:cNvSpPr>
            <a:spLocks noGrp="1" noChangeArrowheads="1"/>
          </p:cNvSpPr>
          <p:nvPr>
            <p:ph type="body" idx="4294967295"/>
          </p:nvPr>
        </p:nvSpPr>
        <p:spPr>
          <a:xfrm>
            <a:off x="849313" y="1541463"/>
            <a:ext cx="8294687" cy="4572000"/>
          </a:xfrm>
        </p:spPr>
        <p:txBody>
          <a:bodyPr rIns="91440"/>
          <a:lstStyle/>
          <a:p>
            <a:pPr eaLnBrk="1" hangingPunct="1">
              <a:spcBef>
                <a:spcPct val="60000"/>
              </a:spcBef>
            </a:pPr>
            <a:r>
              <a:rPr lang="en-US" altLang="en-US" dirty="0"/>
              <a:t>Three Sections</a:t>
            </a:r>
          </a:p>
          <a:p>
            <a:pPr lvl="1" eaLnBrk="1" hangingPunct="1">
              <a:spcBef>
                <a:spcPct val="60000"/>
              </a:spcBef>
            </a:pPr>
            <a:r>
              <a:rPr lang="en-US" altLang="en-US" dirty="0"/>
              <a:t>Operating Activity</a:t>
            </a:r>
          </a:p>
          <a:p>
            <a:pPr lvl="1" eaLnBrk="1" hangingPunct="1">
              <a:spcBef>
                <a:spcPct val="60000"/>
              </a:spcBef>
            </a:pPr>
            <a:r>
              <a:rPr lang="en-US" altLang="en-US" dirty="0"/>
              <a:t>Investment Activity</a:t>
            </a:r>
          </a:p>
          <a:p>
            <a:pPr lvl="1" eaLnBrk="1" hangingPunct="1">
              <a:spcBef>
                <a:spcPct val="60000"/>
              </a:spcBef>
            </a:pPr>
            <a:r>
              <a:rPr lang="en-US" altLang="en-US" dirty="0"/>
              <a:t>Financing Activity </a:t>
            </a:r>
          </a:p>
        </p:txBody>
      </p:sp>
    </p:spTree>
  </p:cSld>
  <p:clrMapOvr>
    <a:masterClrMapping/>
  </p:clrMapOvr>
  <p:transition spd="med">
    <p:wipe dir="r"/>
  </p:transition>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Rectangle 4">
            <a:extLst>
              <a:ext uri="{FF2B5EF4-FFF2-40B4-BE49-F238E27FC236}">
                <a16:creationId xmlns:a16="http://schemas.microsoft.com/office/drawing/2014/main" id="{EA076207-5ED4-A362-93A8-8B5AE70CD588}"/>
              </a:ext>
            </a:extLst>
          </p:cNvPr>
          <p:cNvSpPr>
            <a:spLocks noGrp="1" noChangeArrowheads="1"/>
          </p:cNvSpPr>
          <p:nvPr>
            <p:ph type="title" idx="4294967295"/>
          </p:nvPr>
        </p:nvSpPr>
        <p:spPr>
          <a:xfrm>
            <a:off x="1371600" y="328613"/>
            <a:ext cx="7772400" cy="992187"/>
          </a:xfrm>
        </p:spPr>
        <p:txBody>
          <a:bodyPr/>
          <a:lstStyle/>
          <a:p>
            <a:pPr algn="ctr" eaLnBrk="1" hangingPunct="1"/>
            <a:r>
              <a:rPr lang="en-US" altLang="en-US" dirty="0"/>
              <a:t>Statement of Cash Flows (cont'd)</a:t>
            </a:r>
          </a:p>
        </p:txBody>
      </p:sp>
      <p:sp>
        <p:nvSpPr>
          <p:cNvPr id="72707" name="Rectangle 5">
            <a:extLst>
              <a:ext uri="{FF2B5EF4-FFF2-40B4-BE49-F238E27FC236}">
                <a16:creationId xmlns:a16="http://schemas.microsoft.com/office/drawing/2014/main" id="{47F62197-DCC8-97B1-B87E-E054B504A87B}"/>
              </a:ext>
            </a:extLst>
          </p:cNvPr>
          <p:cNvSpPr>
            <a:spLocks noGrp="1" noChangeArrowheads="1"/>
          </p:cNvSpPr>
          <p:nvPr>
            <p:ph type="body" idx="4294967295"/>
          </p:nvPr>
        </p:nvSpPr>
        <p:spPr>
          <a:xfrm>
            <a:off x="849313" y="1549400"/>
            <a:ext cx="8294687" cy="4572000"/>
          </a:xfrm>
        </p:spPr>
        <p:txBody>
          <a:bodyPr rIns="91440"/>
          <a:lstStyle/>
          <a:p>
            <a:pPr eaLnBrk="1" hangingPunct="1">
              <a:spcBef>
                <a:spcPct val="60000"/>
              </a:spcBef>
            </a:pPr>
            <a:r>
              <a:rPr lang="en-US" altLang="en-US" dirty="0"/>
              <a:t>Operating Activity</a:t>
            </a:r>
          </a:p>
          <a:p>
            <a:pPr lvl="1" eaLnBrk="1" hangingPunct="1">
              <a:spcBef>
                <a:spcPct val="60000"/>
              </a:spcBef>
            </a:pPr>
            <a:r>
              <a:rPr lang="en-US" altLang="en-US" dirty="0"/>
              <a:t>Adjusts net income by all non-cash items related to operating activities and changes in net working capital</a:t>
            </a:r>
          </a:p>
          <a:p>
            <a:pPr lvl="2" eaLnBrk="1" hangingPunct="1">
              <a:spcBef>
                <a:spcPct val="60000"/>
              </a:spcBef>
            </a:pPr>
            <a:r>
              <a:rPr lang="en-US" altLang="en-US" dirty="0"/>
              <a:t>Depreciation – add the amount of depreciation</a:t>
            </a:r>
          </a:p>
          <a:p>
            <a:pPr lvl="2" eaLnBrk="1" hangingPunct="1">
              <a:spcBef>
                <a:spcPct val="60000"/>
              </a:spcBef>
            </a:pPr>
            <a:r>
              <a:rPr lang="en-US" altLang="en-US" dirty="0"/>
              <a:t>Accounts Receivable – deduct the increases</a:t>
            </a:r>
          </a:p>
          <a:p>
            <a:pPr lvl="2" eaLnBrk="1" hangingPunct="1">
              <a:spcBef>
                <a:spcPct val="60000"/>
              </a:spcBef>
            </a:pPr>
            <a:r>
              <a:rPr lang="en-US" altLang="en-US" dirty="0"/>
              <a:t>Accounts Payable – add the increases</a:t>
            </a:r>
          </a:p>
          <a:p>
            <a:pPr lvl="2" eaLnBrk="1" hangingPunct="1">
              <a:spcBef>
                <a:spcPct val="60000"/>
              </a:spcBef>
            </a:pPr>
            <a:r>
              <a:rPr lang="en-US" altLang="en-US" dirty="0"/>
              <a:t>Inventories – deduct the increases</a:t>
            </a:r>
          </a:p>
        </p:txBody>
      </p:sp>
    </p:spTree>
  </p:cSld>
  <p:clrMapOvr>
    <a:masterClrMapping/>
  </p:clrMapOvr>
  <p:transition spd="med">
    <p:wipe dir="r"/>
  </p:transition>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16FCD174-57D3-5653-FF09-D42EA67421FF}"/>
              </a:ext>
            </a:extLst>
          </p:cNvPr>
          <p:cNvSpPr>
            <a:spLocks noGrp="1" noChangeArrowheads="1"/>
          </p:cNvSpPr>
          <p:nvPr>
            <p:ph type="title" idx="4294967295"/>
          </p:nvPr>
        </p:nvSpPr>
        <p:spPr>
          <a:xfrm>
            <a:off x="1371600" y="330200"/>
            <a:ext cx="6096000" cy="992188"/>
          </a:xfrm>
        </p:spPr>
        <p:txBody>
          <a:bodyPr/>
          <a:lstStyle/>
          <a:p>
            <a:pPr algn="ctr" eaLnBrk="1" hangingPunct="1"/>
            <a:r>
              <a:rPr lang="en-US" altLang="en-US" dirty="0"/>
              <a:t>Statement of Cash Flows (cont'd)</a:t>
            </a:r>
          </a:p>
        </p:txBody>
      </p:sp>
      <p:sp>
        <p:nvSpPr>
          <p:cNvPr id="74755" name="Rectangle 3">
            <a:extLst>
              <a:ext uri="{FF2B5EF4-FFF2-40B4-BE49-F238E27FC236}">
                <a16:creationId xmlns:a16="http://schemas.microsoft.com/office/drawing/2014/main" id="{88428586-2D49-514D-7D9A-F049E1D41009}"/>
              </a:ext>
            </a:extLst>
          </p:cNvPr>
          <p:cNvSpPr>
            <a:spLocks noGrp="1" noChangeArrowheads="1"/>
          </p:cNvSpPr>
          <p:nvPr>
            <p:ph type="body" idx="4294967295"/>
          </p:nvPr>
        </p:nvSpPr>
        <p:spPr>
          <a:xfrm>
            <a:off x="762000" y="1219200"/>
            <a:ext cx="8294688" cy="4572000"/>
          </a:xfrm>
        </p:spPr>
        <p:txBody>
          <a:bodyPr rIns="91440"/>
          <a:lstStyle/>
          <a:p>
            <a:pPr eaLnBrk="1" hangingPunct="1"/>
            <a:r>
              <a:rPr lang="en-US" altLang="en-US" dirty="0"/>
              <a:t>Investment Activity</a:t>
            </a:r>
          </a:p>
          <a:p>
            <a:pPr lvl="1" eaLnBrk="1" hangingPunct="1">
              <a:spcBef>
                <a:spcPct val="40000"/>
              </a:spcBef>
            </a:pPr>
            <a:r>
              <a:rPr lang="en-US" altLang="en-US" dirty="0"/>
              <a:t>Capital Expenditures</a:t>
            </a:r>
          </a:p>
          <a:p>
            <a:pPr lvl="1" eaLnBrk="1" hangingPunct="1">
              <a:spcBef>
                <a:spcPct val="40000"/>
              </a:spcBef>
            </a:pPr>
            <a:r>
              <a:rPr lang="en-US" altLang="en-US" dirty="0"/>
              <a:t>Buying or Selling Marketable Securities</a:t>
            </a:r>
          </a:p>
          <a:p>
            <a:pPr eaLnBrk="1" hangingPunct="1">
              <a:spcBef>
                <a:spcPct val="60000"/>
              </a:spcBef>
            </a:pPr>
            <a:r>
              <a:rPr lang="en-US" altLang="en-US" dirty="0"/>
              <a:t>Financing Activity</a:t>
            </a:r>
          </a:p>
          <a:p>
            <a:pPr lvl="1" eaLnBrk="1" hangingPunct="1">
              <a:spcBef>
                <a:spcPct val="40000"/>
              </a:spcBef>
            </a:pPr>
            <a:r>
              <a:rPr lang="en-US" altLang="en-US" dirty="0"/>
              <a:t>Payment of Dividends</a:t>
            </a:r>
          </a:p>
          <a:p>
            <a:pPr lvl="2" eaLnBrk="1" hangingPunct="1">
              <a:spcBef>
                <a:spcPct val="30000"/>
              </a:spcBef>
            </a:pPr>
            <a:r>
              <a:rPr lang="en-US" altLang="en-US" dirty="0"/>
              <a:t>Retained Earnings = Net Income – Dividends</a:t>
            </a:r>
          </a:p>
          <a:p>
            <a:pPr lvl="1" eaLnBrk="1" hangingPunct="1">
              <a:spcBef>
                <a:spcPct val="30000"/>
              </a:spcBef>
            </a:pPr>
            <a:r>
              <a:rPr lang="en-US" altLang="en-US" dirty="0"/>
              <a:t>Changes in Borrowings</a:t>
            </a:r>
          </a:p>
        </p:txBody>
      </p:sp>
    </p:spTree>
  </p:cSld>
  <p:clrMapOvr>
    <a:masterClrMapping/>
  </p:clrMapOvr>
  <p:transition spd="med">
    <p:wipe dir="r"/>
  </p:transition>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042" name="Rectangle 6">
            <a:extLst>
              <a:ext uri="{FF2B5EF4-FFF2-40B4-BE49-F238E27FC236}">
                <a16:creationId xmlns:a16="http://schemas.microsoft.com/office/drawing/2014/main" id="{A6E409FE-A5D8-4C3B-4BCC-4896E3534CE5}"/>
              </a:ext>
            </a:extLst>
          </p:cNvPr>
          <p:cNvSpPr>
            <a:spLocks noGrp="1" noChangeArrowheads="1"/>
          </p:cNvSpPr>
          <p:nvPr>
            <p:ph type="title" idx="4294967295"/>
          </p:nvPr>
        </p:nvSpPr>
        <p:spPr>
          <a:xfrm>
            <a:off x="1371600" y="311150"/>
            <a:ext cx="6172200" cy="992188"/>
          </a:xfrm>
        </p:spPr>
        <p:txBody>
          <a:bodyPr>
            <a:normAutofit fontScale="90000"/>
          </a:bodyPr>
          <a:lstStyle/>
          <a:p>
            <a:pPr algn="ctr" eaLnBrk="1" hangingPunct="1"/>
            <a:r>
              <a:rPr lang="en-US" altLang="en-US" dirty="0"/>
              <a:t>Other Financial Statement Information</a:t>
            </a:r>
          </a:p>
        </p:txBody>
      </p:sp>
      <p:sp>
        <p:nvSpPr>
          <p:cNvPr id="87043" name="Rectangle 7">
            <a:extLst>
              <a:ext uri="{FF2B5EF4-FFF2-40B4-BE49-F238E27FC236}">
                <a16:creationId xmlns:a16="http://schemas.microsoft.com/office/drawing/2014/main" id="{30AD787B-9CE7-1621-3303-1360324E6C88}"/>
              </a:ext>
            </a:extLst>
          </p:cNvPr>
          <p:cNvSpPr>
            <a:spLocks noGrp="1" noChangeArrowheads="1"/>
          </p:cNvSpPr>
          <p:nvPr>
            <p:ph type="body" idx="4294967295"/>
          </p:nvPr>
        </p:nvSpPr>
        <p:spPr>
          <a:xfrm>
            <a:off x="849313" y="1557338"/>
            <a:ext cx="8294687" cy="4572000"/>
          </a:xfrm>
        </p:spPr>
        <p:txBody>
          <a:bodyPr rIns="91440"/>
          <a:lstStyle/>
          <a:p>
            <a:pPr eaLnBrk="1" hangingPunct="1">
              <a:spcBef>
                <a:spcPct val="60000"/>
              </a:spcBef>
            </a:pPr>
            <a:r>
              <a:rPr lang="en-US" altLang="en-US" dirty="0"/>
              <a:t>Statement of Stockholders’ Equity</a:t>
            </a:r>
          </a:p>
          <a:p>
            <a:pPr marL="457200" lvl="1" indent="0" eaLnBrk="1" hangingPunct="1">
              <a:spcBef>
                <a:spcPct val="60000"/>
              </a:spcBef>
              <a:buFontTx/>
              <a:buNone/>
            </a:pPr>
            <a:endParaRPr lang="en-US" altLang="en-US" dirty="0"/>
          </a:p>
        </p:txBody>
      </p:sp>
      <p:graphicFrame>
        <p:nvGraphicFramePr>
          <p:cNvPr id="87044" name="Object 1">
            <a:extLst>
              <a:ext uri="{FF2B5EF4-FFF2-40B4-BE49-F238E27FC236}">
                <a16:creationId xmlns:a16="http://schemas.microsoft.com/office/drawing/2014/main" id="{2878E61A-F82A-1A6C-7C2F-EDC10075EDAC}"/>
              </a:ext>
            </a:extLst>
          </p:cNvPr>
          <p:cNvGraphicFramePr>
            <a:graphicFrameLocks noChangeAspect="1"/>
          </p:cNvGraphicFramePr>
          <p:nvPr/>
        </p:nvGraphicFramePr>
        <p:xfrm>
          <a:off x="423863" y="2395538"/>
          <a:ext cx="8162925" cy="3281362"/>
        </p:xfrm>
        <a:graphic>
          <a:graphicData uri="http://schemas.openxmlformats.org/presentationml/2006/ole">
            <mc:AlternateContent xmlns:mc="http://schemas.openxmlformats.org/markup-compatibility/2006">
              <mc:Choice xmlns:v="urn:schemas-microsoft-com:vml" Requires="v">
                <p:oleObj name="Equation" r:id="rId3" imgW="3340100" imgH="1346200" progId="Equation.DSMT4">
                  <p:embed/>
                </p:oleObj>
              </mc:Choice>
              <mc:Fallback>
                <p:oleObj name="Equation" r:id="rId3" imgW="3340100" imgH="1346200" progId="Equation.DSMT4">
                  <p:embed/>
                  <p:pic>
                    <p:nvPicPr>
                      <p:cNvPr id="87044" name="Object 1">
                        <a:extLst>
                          <a:ext uri="{FF2B5EF4-FFF2-40B4-BE49-F238E27FC236}">
                            <a16:creationId xmlns:a16="http://schemas.microsoft.com/office/drawing/2014/main" id="{2878E61A-F82A-1A6C-7C2F-EDC10075ED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3863" y="2395538"/>
                        <a:ext cx="8162925" cy="3281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wipe dir="r"/>
  </p:transition>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090" name="Rectangle 6">
            <a:extLst>
              <a:ext uri="{FF2B5EF4-FFF2-40B4-BE49-F238E27FC236}">
                <a16:creationId xmlns:a16="http://schemas.microsoft.com/office/drawing/2014/main" id="{030F70CA-8927-0DC9-2E8A-745675551B6F}"/>
              </a:ext>
            </a:extLst>
          </p:cNvPr>
          <p:cNvSpPr>
            <a:spLocks noGrp="1" noChangeArrowheads="1"/>
          </p:cNvSpPr>
          <p:nvPr>
            <p:ph type="title" idx="4294967295"/>
          </p:nvPr>
        </p:nvSpPr>
        <p:spPr>
          <a:xfrm>
            <a:off x="1371600" y="311150"/>
            <a:ext cx="6934200" cy="992188"/>
          </a:xfrm>
        </p:spPr>
        <p:txBody>
          <a:bodyPr/>
          <a:lstStyle/>
          <a:p>
            <a:pPr eaLnBrk="1" hangingPunct="1"/>
            <a:r>
              <a:rPr lang="en-US" altLang="en-US" dirty="0"/>
              <a:t>Other Financial Statement Information</a:t>
            </a:r>
          </a:p>
        </p:txBody>
      </p:sp>
      <p:sp>
        <p:nvSpPr>
          <p:cNvPr id="89091" name="Rectangle 7">
            <a:extLst>
              <a:ext uri="{FF2B5EF4-FFF2-40B4-BE49-F238E27FC236}">
                <a16:creationId xmlns:a16="http://schemas.microsoft.com/office/drawing/2014/main" id="{30FB2055-6087-112C-8645-61F3450FDCAB}"/>
              </a:ext>
            </a:extLst>
          </p:cNvPr>
          <p:cNvSpPr>
            <a:spLocks noGrp="1" noChangeArrowheads="1"/>
          </p:cNvSpPr>
          <p:nvPr>
            <p:ph type="body" idx="4294967295"/>
          </p:nvPr>
        </p:nvSpPr>
        <p:spPr>
          <a:xfrm>
            <a:off x="849313" y="1549400"/>
            <a:ext cx="8294687" cy="4572000"/>
          </a:xfrm>
        </p:spPr>
        <p:txBody>
          <a:bodyPr rIns="91440"/>
          <a:lstStyle/>
          <a:p>
            <a:pPr eaLnBrk="1" hangingPunct="1"/>
            <a:r>
              <a:rPr lang="en-US" altLang="en-US"/>
              <a:t>Management Discussion and Analysis</a:t>
            </a:r>
          </a:p>
          <a:p>
            <a:pPr lvl="1" eaLnBrk="1" hangingPunct="1">
              <a:spcBef>
                <a:spcPct val="40000"/>
              </a:spcBef>
            </a:pPr>
            <a:r>
              <a:rPr lang="en-US" altLang="en-US"/>
              <a:t>Off-Balance Sheet Transactions</a:t>
            </a:r>
          </a:p>
          <a:p>
            <a:pPr eaLnBrk="1" hangingPunct="1">
              <a:spcBef>
                <a:spcPct val="60000"/>
              </a:spcBef>
            </a:pPr>
            <a:r>
              <a:rPr lang="en-US" altLang="en-US"/>
              <a:t>Notes to the Financial Statements</a:t>
            </a:r>
          </a:p>
        </p:txBody>
      </p:sp>
    </p:spTree>
  </p:cSld>
  <p:clrMapOvr>
    <a:masterClrMapping/>
  </p:clrMapOvr>
  <p:transition spd="med">
    <p:wipe dir="r"/>
  </p:transition>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78" name="Rectangle 4">
            <a:extLst>
              <a:ext uri="{FF2B5EF4-FFF2-40B4-BE49-F238E27FC236}">
                <a16:creationId xmlns:a16="http://schemas.microsoft.com/office/drawing/2014/main" id="{785846E2-CCB9-AEF4-7C83-FA5B5ACCA6C6}"/>
              </a:ext>
            </a:extLst>
          </p:cNvPr>
          <p:cNvSpPr>
            <a:spLocks noGrp="1" noChangeArrowheads="1"/>
          </p:cNvSpPr>
          <p:nvPr>
            <p:ph type="title" idx="4294967295"/>
          </p:nvPr>
        </p:nvSpPr>
        <p:spPr>
          <a:xfrm>
            <a:off x="1371600" y="252413"/>
            <a:ext cx="6324600" cy="992187"/>
          </a:xfrm>
        </p:spPr>
        <p:txBody>
          <a:bodyPr/>
          <a:lstStyle/>
          <a:p>
            <a:pPr algn="ctr" eaLnBrk="1" hangingPunct="1"/>
            <a:r>
              <a:rPr lang="en-US" altLang="en-US" dirty="0"/>
              <a:t>Financial Statement Analysis</a:t>
            </a:r>
          </a:p>
        </p:txBody>
      </p:sp>
      <p:sp>
        <p:nvSpPr>
          <p:cNvPr id="101379" name="Rectangle 5">
            <a:extLst>
              <a:ext uri="{FF2B5EF4-FFF2-40B4-BE49-F238E27FC236}">
                <a16:creationId xmlns:a16="http://schemas.microsoft.com/office/drawing/2014/main" id="{CEDA3DD6-E6F6-F010-6376-25053C43C398}"/>
              </a:ext>
            </a:extLst>
          </p:cNvPr>
          <p:cNvSpPr>
            <a:spLocks noGrp="1" noChangeArrowheads="1"/>
          </p:cNvSpPr>
          <p:nvPr>
            <p:ph type="body" idx="4294967295"/>
          </p:nvPr>
        </p:nvSpPr>
        <p:spPr>
          <a:xfrm>
            <a:off x="849313" y="1541463"/>
            <a:ext cx="8294687" cy="4572000"/>
          </a:xfrm>
        </p:spPr>
        <p:txBody>
          <a:bodyPr rIns="91440"/>
          <a:lstStyle/>
          <a:p>
            <a:pPr eaLnBrk="1" hangingPunct="1">
              <a:spcBef>
                <a:spcPct val="70000"/>
              </a:spcBef>
            </a:pPr>
            <a:r>
              <a:rPr lang="en-US" altLang="en-US"/>
              <a:t>Used to:</a:t>
            </a:r>
          </a:p>
          <a:p>
            <a:pPr lvl="1" eaLnBrk="1" hangingPunct="1">
              <a:spcBef>
                <a:spcPct val="70000"/>
              </a:spcBef>
            </a:pPr>
            <a:r>
              <a:rPr lang="en-US" altLang="en-US"/>
              <a:t>Compare the firm with itself over time</a:t>
            </a:r>
          </a:p>
          <a:p>
            <a:pPr lvl="1" eaLnBrk="1" hangingPunct="1">
              <a:spcBef>
                <a:spcPct val="70000"/>
              </a:spcBef>
            </a:pPr>
            <a:r>
              <a:rPr lang="en-US" altLang="en-US"/>
              <a:t>Compare the firm to other similar firms</a:t>
            </a:r>
          </a:p>
        </p:txBody>
      </p:sp>
    </p:spTree>
  </p:cSld>
  <p:clrMapOvr>
    <a:masterClrMapping/>
  </p:clrMapOvr>
  <p:transition spd="med">
    <p:wipe dir="r"/>
  </p:transition>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2098" name="Rectangle 4">
            <a:extLst>
              <a:ext uri="{FF2B5EF4-FFF2-40B4-BE49-F238E27FC236}">
                <a16:creationId xmlns:a16="http://schemas.microsoft.com/office/drawing/2014/main" id="{453D45BB-D095-67B5-DD74-D105A2FCF543}"/>
              </a:ext>
            </a:extLst>
          </p:cNvPr>
          <p:cNvSpPr>
            <a:spLocks noGrp="1" noChangeArrowheads="1"/>
          </p:cNvSpPr>
          <p:nvPr>
            <p:ph type="title" idx="4294967295"/>
          </p:nvPr>
        </p:nvSpPr>
        <p:spPr>
          <a:xfrm>
            <a:off x="1371600" y="328613"/>
            <a:ext cx="6629400" cy="992187"/>
          </a:xfrm>
        </p:spPr>
        <p:txBody>
          <a:bodyPr/>
          <a:lstStyle/>
          <a:p>
            <a:pPr algn="ctr" eaLnBrk="1" hangingPunct="1"/>
            <a:r>
              <a:rPr lang="en-US" altLang="en-US" dirty="0"/>
              <a:t>Financial Statement Analysis (cont'd)</a:t>
            </a:r>
          </a:p>
        </p:txBody>
      </p:sp>
      <p:sp>
        <p:nvSpPr>
          <p:cNvPr id="132099" name="Rectangle 5">
            <a:extLst>
              <a:ext uri="{FF2B5EF4-FFF2-40B4-BE49-F238E27FC236}">
                <a16:creationId xmlns:a16="http://schemas.microsoft.com/office/drawing/2014/main" id="{47668F84-2665-EF2A-CAF0-F9647C78B7BD}"/>
              </a:ext>
            </a:extLst>
          </p:cNvPr>
          <p:cNvSpPr>
            <a:spLocks noGrp="1" noChangeArrowheads="1"/>
          </p:cNvSpPr>
          <p:nvPr>
            <p:ph type="body" idx="4294967295"/>
          </p:nvPr>
        </p:nvSpPr>
        <p:spPr>
          <a:xfrm>
            <a:off x="381000" y="1295400"/>
            <a:ext cx="8066088" cy="4572000"/>
          </a:xfrm>
        </p:spPr>
        <p:txBody>
          <a:bodyPr rIns="91440"/>
          <a:lstStyle/>
          <a:p>
            <a:pPr eaLnBrk="1" hangingPunct="1"/>
            <a:r>
              <a:rPr lang="en-US" altLang="en-US" dirty="0"/>
              <a:t>Leverage Ratios</a:t>
            </a:r>
          </a:p>
          <a:p>
            <a:pPr lvl="1" eaLnBrk="1" hangingPunct="1"/>
            <a:r>
              <a:rPr lang="en-US" altLang="en-US" dirty="0"/>
              <a:t>Net Debt</a:t>
            </a:r>
          </a:p>
          <a:p>
            <a:pPr lvl="2" eaLnBrk="1" hangingPunct="1"/>
            <a:r>
              <a:rPr lang="en-US" altLang="en-US" dirty="0"/>
              <a:t>Total Debt - Excess Cash &amp; Short-Term Investments</a:t>
            </a:r>
          </a:p>
          <a:p>
            <a:pPr lvl="1" eaLnBrk="1" hangingPunct="1"/>
            <a:endParaRPr lang="en-US" altLang="en-US" dirty="0"/>
          </a:p>
          <a:p>
            <a:pPr lvl="1" eaLnBrk="1" hangingPunct="1"/>
            <a:r>
              <a:rPr lang="en-US" altLang="en-US" dirty="0"/>
              <a:t>Debt-to-Enterprise Value</a:t>
            </a:r>
          </a:p>
          <a:p>
            <a:pPr lvl="1" eaLnBrk="1" hangingPunct="1"/>
            <a:endParaRPr lang="en-US" altLang="en-US" dirty="0"/>
          </a:p>
          <a:p>
            <a:pPr lvl="1" eaLnBrk="1" hangingPunct="1"/>
            <a:endParaRPr lang="en-US" altLang="en-US" dirty="0"/>
          </a:p>
          <a:p>
            <a:pPr lvl="1" eaLnBrk="1" hangingPunct="1"/>
            <a:endParaRPr lang="en-US" altLang="en-US" dirty="0"/>
          </a:p>
          <a:p>
            <a:pPr lvl="1" eaLnBrk="1" hangingPunct="1"/>
            <a:r>
              <a:rPr lang="en-US" altLang="en-US" dirty="0"/>
              <a:t>Equity Multiplier</a:t>
            </a:r>
          </a:p>
          <a:p>
            <a:pPr lvl="2" eaLnBrk="1" hangingPunct="1"/>
            <a:r>
              <a:rPr lang="en-US" altLang="en-US" dirty="0"/>
              <a:t>Total Assets / Book Value of Equity</a:t>
            </a:r>
          </a:p>
          <a:p>
            <a:pPr lvl="2" eaLnBrk="1" hangingPunct="1"/>
            <a:endParaRPr lang="en-US" altLang="en-US" dirty="0"/>
          </a:p>
        </p:txBody>
      </p:sp>
      <p:graphicFrame>
        <p:nvGraphicFramePr>
          <p:cNvPr id="132100" name="Object 2">
            <a:extLst>
              <a:ext uri="{FF2B5EF4-FFF2-40B4-BE49-F238E27FC236}">
                <a16:creationId xmlns:a16="http://schemas.microsoft.com/office/drawing/2014/main" id="{581B1C51-56C4-053B-86B9-51984BA9CDAF}"/>
              </a:ext>
            </a:extLst>
          </p:cNvPr>
          <p:cNvGraphicFramePr>
            <a:graphicFrameLocks noChangeAspect="1"/>
          </p:cNvGraphicFramePr>
          <p:nvPr>
            <p:extLst>
              <p:ext uri="{D42A27DB-BD31-4B8C-83A1-F6EECF244321}">
                <p14:modId xmlns:p14="http://schemas.microsoft.com/office/powerpoint/2010/main" val="2871183887"/>
              </p:ext>
            </p:extLst>
          </p:nvPr>
        </p:nvGraphicFramePr>
        <p:xfrm>
          <a:off x="1143000" y="2971800"/>
          <a:ext cx="7572375" cy="722313"/>
        </p:xfrm>
        <a:graphic>
          <a:graphicData uri="http://schemas.openxmlformats.org/presentationml/2006/ole">
            <mc:AlternateContent xmlns:mc="http://schemas.openxmlformats.org/markup-compatibility/2006">
              <mc:Choice xmlns:v="urn:schemas-microsoft-com:vml" Requires="v">
                <p:oleObj name="Equation" r:id="rId3" imgW="4394200" imgH="419100" progId="Equation.DSMT4">
                  <p:embed/>
                </p:oleObj>
              </mc:Choice>
              <mc:Fallback>
                <p:oleObj name="Equation" r:id="rId3" imgW="4394200" imgH="419100" progId="Equation.DSMT4">
                  <p:embed/>
                  <p:pic>
                    <p:nvPicPr>
                      <p:cNvPr id="132100" name="Object 2">
                        <a:extLst>
                          <a:ext uri="{FF2B5EF4-FFF2-40B4-BE49-F238E27FC236}">
                            <a16:creationId xmlns:a16="http://schemas.microsoft.com/office/drawing/2014/main" id="{581B1C51-56C4-053B-86B9-51984BA9CDA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971800"/>
                        <a:ext cx="7572375" cy="72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2E81DAAB-7DD2-4010-9C81-D89D49279661}"/>
              </a:ext>
            </a:extLst>
          </p:cNvPr>
          <p:cNvSpPr>
            <a:spLocks noGrp="1"/>
          </p:cNvSpPr>
          <p:nvPr>
            <p:ph type="title" idx="4294967295"/>
          </p:nvPr>
        </p:nvSpPr>
        <p:spPr>
          <a:xfrm>
            <a:off x="1371600" y="246063"/>
            <a:ext cx="7772400" cy="992187"/>
          </a:xfrm>
        </p:spPr>
        <p:txBody>
          <a:bodyPr/>
          <a:lstStyle/>
          <a:p>
            <a:pPr eaLnBrk="1" hangingPunct="1"/>
            <a:r>
              <a:rPr lang="en-US" altLang="en-US"/>
              <a:t>Learning Objectives</a:t>
            </a:r>
          </a:p>
        </p:txBody>
      </p:sp>
      <p:sp>
        <p:nvSpPr>
          <p:cNvPr id="8195" name="Content Placeholder 2">
            <a:extLst>
              <a:ext uri="{FF2B5EF4-FFF2-40B4-BE49-F238E27FC236}">
                <a16:creationId xmlns:a16="http://schemas.microsoft.com/office/drawing/2014/main" id="{4FA52FEA-1703-7600-274D-EFC99A7C5063}"/>
              </a:ext>
            </a:extLst>
          </p:cNvPr>
          <p:cNvSpPr>
            <a:spLocks noGrp="1"/>
          </p:cNvSpPr>
          <p:nvPr>
            <p:ph idx="4294967295"/>
          </p:nvPr>
        </p:nvSpPr>
        <p:spPr>
          <a:xfrm>
            <a:off x="533400" y="1447800"/>
            <a:ext cx="8294688" cy="4572000"/>
          </a:xfrm>
        </p:spPr>
        <p:txBody>
          <a:bodyPr rIns="91440"/>
          <a:lstStyle/>
          <a:p>
            <a:pPr marL="457200" indent="-457200" eaLnBrk="1" hangingPunct="1">
              <a:buFontTx/>
              <a:buAutoNum type="arabicPeriod"/>
            </a:pPr>
            <a:r>
              <a:rPr lang="en-US" altLang="en-US" dirty="0"/>
              <a:t>List the four major financial statements the SEC requires for publicly traded firms, define each of the four statements, and explain why each is valuable.</a:t>
            </a:r>
          </a:p>
          <a:p>
            <a:pPr marL="457200" indent="-457200" eaLnBrk="1" hangingPunct="1">
              <a:buFontTx/>
              <a:buAutoNum type="arabicPeriod"/>
            </a:pPr>
            <a:r>
              <a:rPr lang="en-US" altLang="en-US" dirty="0"/>
              <a:t>Discuss the difference between book value of stockholders’ equity and market value of stockholders’ equity; explain why the two numbers are rarely the same.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4146" name="Rectangle 4">
            <a:extLst>
              <a:ext uri="{FF2B5EF4-FFF2-40B4-BE49-F238E27FC236}">
                <a16:creationId xmlns:a16="http://schemas.microsoft.com/office/drawing/2014/main" id="{EE18D0F4-FBC2-64DB-5F2F-D3BCE0AC600E}"/>
              </a:ext>
            </a:extLst>
          </p:cNvPr>
          <p:cNvSpPr>
            <a:spLocks noGrp="1" noChangeArrowheads="1"/>
          </p:cNvSpPr>
          <p:nvPr>
            <p:ph type="title" idx="4294967295"/>
          </p:nvPr>
        </p:nvSpPr>
        <p:spPr>
          <a:xfrm>
            <a:off x="1371600" y="328613"/>
            <a:ext cx="7772400" cy="992187"/>
          </a:xfrm>
        </p:spPr>
        <p:txBody>
          <a:bodyPr/>
          <a:lstStyle/>
          <a:p>
            <a:pPr algn="ctr" eaLnBrk="1" hangingPunct="1"/>
            <a:r>
              <a:rPr lang="en-US" altLang="en-US" dirty="0"/>
              <a:t>Financial Statement Analysis (cont'd)</a:t>
            </a:r>
          </a:p>
        </p:txBody>
      </p:sp>
      <p:sp>
        <p:nvSpPr>
          <p:cNvPr id="134147" name="Rectangle 3">
            <a:extLst>
              <a:ext uri="{FF2B5EF4-FFF2-40B4-BE49-F238E27FC236}">
                <a16:creationId xmlns:a16="http://schemas.microsoft.com/office/drawing/2014/main" id="{F0E784D8-E44F-23C9-C79F-3CC22FFAFB10}"/>
              </a:ext>
            </a:extLst>
          </p:cNvPr>
          <p:cNvSpPr txBox="1">
            <a:spLocks noChangeArrowheads="1"/>
          </p:cNvSpPr>
          <p:nvPr/>
        </p:nvSpPr>
        <p:spPr bwMode="auto">
          <a:xfrm>
            <a:off x="338138" y="1506538"/>
            <a:ext cx="8294687"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2800">
                <a:solidFill>
                  <a:schemeClr val="tx1"/>
                </a:solidFill>
                <a:latin typeface="Verdana" panose="020B0604030504040204" pitchFamily="34" charset="0"/>
                <a:ea typeface="ヒラギノ角ゴ Pro W3" pitchFamily="-1" charset="-128"/>
              </a:defRPr>
            </a:lvl1pPr>
            <a:lvl2pPr marL="742950" indent="-285750">
              <a:spcBef>
                <a:spcPct val="20000"/>
              </a:spcBef>
              <a:buChar char="–"/>
              <a:defRPr sz="2400">
                <a:solidFill>
                  <a:schemeClr val="tx1"/>
                </a:solidFill>
                <a:latin typeface="Verdana" panose="020B0604030504040204" pitchFamily="34" charset="0"/>
                <a:ea typeface="ヒラギノ角ゴ Pro W3" pitchFamily="-1" charset="-128"/>
              </a:defRPr>
            </a:lvl2pPr>
            <a:lvl3pPr marL="1143000" indent="-228600">
              <a:spcBef>
                <a:spcPct val="20000"/>
              </a:spcBef>
              <a:buChar char="•"/>
              <a:defRPr sz="2000">
                <a:solidFill>
                  <a:schemeClr val="tx1"/>
                </a:solidFill>
                <a:latin typeface="Verdana" panose="020B0604030504040204" pitchFamily="34" charset="0"/>
                <a:ea typeface="ヒラギノ角ゴ Pro W3" pitchFamily="-1" charset="-128"/>
              </a:defRPr>
            </a:lvl3pPr>
            <a:lvl4pPr marL="1600200" indent="-228600">
              <a:spcBef>
                <a:spcPct val="20000"/>
              </a:spcBef>
              <a:buChar char="–"/>
              <a:defRPr>
                <a:solidFill>
                  <a:schemeClr val="tx1"/>
                </a:solidFill>
                <a:latin typeface="Verdana" panose="020B0604030504040204" pitchFamily="34" charset="0"/>
                <a:ea typeface="ヒラギノ角ゴ Pro W3" pitchFamily="-1" charset="-128"/>
              </a:defRPr>
            </a:lvl4pPr>
            <a:lvl5pPr marL="2057400" indent="-228600">
              <a:spcBef>
                <a:spcPct val="20000"/>
              </a:spcBef>
              <a:buChar char="»"/>
              <a:defRPr>
                <a:solidFill>
                  <a:schemeClr val="tx1"/>
                </a:solidFill>
                <a:latin typeface="Verdana" panose="020B0604030504040204" pitchFamily="34" charset="0"/>
                <a:ea typeface="ヒラギノ角ゴ Pro W3" pitchFamily="-1" charset="-128"/>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9pPr>
          </a:lstStyle>
          <a:p>
            <a:pPr eaLnBrk="1" hangingPunct="1">
              <a:spcBef>
                <a:spcPct val="200000"/>
              </a:spcBef>
            </a:pPr>
            <a:r>
              <a:rPr lang="en-US" altLang="en-US">
                <a:ea typeface="ＭＳ Ｐゴシック" panose="020B0600070205080204" pitchFamily="34" charset="-128"/>
              </a:rPr>
              <a:t>Valuation Ratios</a:t>
            </a:r>
          </a:p>
          <a:p>
            <a:pPr lvl="1" eaLnBrk="1" hangingPunct="1">
              <a:spcBef>
                <a:spcPct val="40000"/>
              </a:spcBef>
            </a:pPr>
            <a:r>
              <a:rPr lang="en-US" altLang="en-US">
                <a:ea typeface="ＭＳ Ｐゴシック" panose="020B0600070205080204" pitchFamily="34" charset="-128"/>
              </a:rPr>
              <a:t>P/E Ratio</a:t>
            </a:r>
          </a:p>
          <a:p>
            <a:pPr lvl="1" eaLnBrk="1" hangingPunct="1">
              <a:spcBef>
                <a:spcPct val="40000"/>
              </a:spcBef>
            </a:pPr>
            <a:endParaRPr lang="en-US" altLang="en-US">
              <a:ea typeface="ＭＳ Ｐゴシック" panose="020B0600070205080204" pitchFamily="34" charset="-128"/>
            </a:endParaRPr>
          </a:p>
          <a:p>
            <a:pPr lvl="1" eaLnBrk="1" hangingPunct="1">
              <a:spcBef>
                <a:spcPct val="40000"/>
              </a:spcBef>
            </a:pPr>
            <a:r>
              <a:rPr lang="en-US" altLang="en-US">
                <a:ea typeface="ＭＳ Ｐゴシック" panose="020B0600070205080204" pitchFamily="34" charset="-128"/>
              </a:rPr>
              <a:t>Enterprise Value to EBIT</a:t>
            </a:r>
          </a:p>
          <a:p>
            <a:pPr lvl="1" eaLnBrk="1" hangingPunct="1">
              <a:spcBef>
                <a:spcPct val="40000"/>
              </a:spcBef>
            </a:pPr>
            <a:endParaRPr lang="en-US" altLang="en-US">
              <a:ea typeface="ＭＳ Ｐゴシック" panose="020B0600070205080204" pitchFamily="34" charset="-128"/>
            </a:endParaRPr>
          </a:p>
          <a:p>
            <a:pPr lvl="1" eaLnBrk="1" hangingPunct="1">
              <a:spcBef>
                <a:spcPct val="40000"/>
              </a:spcBef>
            </a:pPr>
            <a:r>
              <a:rPr lang="en-US" altLang="en-US">
                <a:ea typeface="ＭＳ Ｐゴシック" panose="020B0600070205080204" pitchFamily="34" charset="-128"/>
              </a:rPr>
              <a:t>Enterprise Value to Sales</a:t>
            </a:r>
          </a:p>
        </p:txBody>
      </p:sp>
      <p:graphicFrame>
        <p:nvGraphicFramePr>
          <p:cNvPr id="134148" name="Object 1">
            <a:extLst>
              <a:ext uri="{FF2B5EF4-FFF2-40B4-BE49-F238E27FC236}">
                <a16:creationId xmlns:a16="http://schemas.microsoft.com/office/drawing/2014/main" id="{6A178FFA-84E1-F5CE-2D08-7747F2EF6C6D}"/>
              </a:ext>
            </a:extLst>
          </p:cNvPr>
          <p:cNvGraphicFramePr>
            <a:graphicFrameLocks noChangeAspect="1"/>
          </p:cNvGraphicFramePr>
          <p:nvPr/>
        </p:nvGraphicFramePr>
        <p:xfrm>
          <a:off x="1252538" y="2497138"/>
          <a:ext cx="5959475" cy="646112"/>
        </p:xfrm>
        <a:graphic>
          <a:graphicData uri="http://schemas.openxmlformats.org/presentationml/2006/ole">
            <mc:AlternateContent xmlns:mc="http://schemas.openxmlformats.org/markup-compatibility/2006">
              <mc:Choice xmlns:v="urn:schemas-microsoft-com:vml" Requires="v">
                <p:oleObj name="Equation" r:id="rId3" imgW="3848100" imgH="419100" progId="Equation.DSMT4">
                  <p:embed/>
                </p:oleObj>
              </mc:Choice>
              <mc:Fallback>
                <p:oleObj name="Equation" r:id="rId3" imgW="3848100" imgH="419100" progId="Equation.DSMT4">
                  <p:embed/>
                  <p:pic>
                    <p:nvPicPr>
                      <p:cNvPr id="134148" name="Object 1">
                        <a:extLst>
                          <a:ext uri="{FF2B5EF4-FFF2-40B4-BE49-F238E27FC236}">
                            <a16:creationId xmlns:a16="http://schemas.microsoft.com/office/drawing/2014/main" id="{6A178FFA-84E1-F5CE-2D08-7747F2EF6C6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2538" y="2497138"/>
                        <a:ext cx="5959475"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4149" name="Object 3">
            <a:extLst>
              <a:ext uri="{FF2B5EF4-FFF2-40B4-BE49-F238E27FC236}">
                <a16:creationId xmlns:a16="http://schemas.microsoft.com/office/drawing/2014/main" id="{5693E768-422B-2257-E254-2D56AB327544}"/>
              </a:ext>
            </a:extLst>
          </p:cNvPr>
          <p:cNvGraphicFramePr>
            <a:graphicFrameLocks noChangeAspect="1"/>
          </p:cNvGraphicFramePr>
          <p:nvPr/>
        </p:nvGraphicFramePr>
        <p:xfrm>
          <a:off x="1249363" y="3563938"/>
          <a:ext cx="6142037" cy="606425"/>
        </p:xfrm>
        <a:graphic>
          <a:graphicData uri="http://schemas.openxmlformats.org/presentationml/2006/ole">
            <mc:AlternateContent xmlns:mc="http://schemas.openxmlformats.org/markup-compatibility/2006">
              <mc:Choice xmlns:v="urn:schemas-microsoft-com:vml" Requires="v">
                <p:oleObj name="Equation" r:id="rId5" imgW="3987800" imgH="393700" progId="Equation.DSMT4">
                  <p:embed/>
                </p:oleObj>
              </mc:Choice>
              <mc:Fallback>
                <p:oleObj name="Equation" r:id="rId5" imgW="3987800" imgH="393700" progId="Equation.DSMT4">
                  <p:embed/>
                  <p:pic>
                    <p:nvPicPr>
                      <p:cNvPr id="134149" name="Object 3">
                        <a:extLst>
                          <a:ext uri="{FF2B5EF4-FFF2-40B4-BE49-F238E27FC236}">
                            <a16:creationId xmlns:a16="http://schemas.microsoft.com/office/drawing/2014/main" id="{5693E768-422B-2257-E254-2D56AB32754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49363" y="3563938"/>
                        <a:ext cx="6142037" cy="606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34150" name="Object 5">
            <a:extLst>
              <a:ext uri="{FF2B5EF4-FFF2-40B4-BE49-F238E27FC236}">
                <a16:creationId xmlns:a16="http://schemas.microsoft.com/office/drawing/2014/main" id="{05B04C4E-9ED9-A421-6BDF-7E779B1AC4E8}"/>
              </a:ext>
            </a:extLst>
          </p:cNvPr>
          <p:cNvGraphicFramePr>
            <a:graphicFrameLocks noChangeAspect="1"/>
          </p:cNvGraphicFramePr>
          <p:nvPr/>
        </p:nvGraphicFramePr>
        <p:xfrm>
          <a:off x="1249363" y="4710113"/>
          <a:ext cx="6121400" cy="606425"/>
        </p:xfrm>
        <a:graphic>
          <a:graphicData uri="http://schemas.openxmlformats.org/presentationml/2006/ole">
            <mc:AlternateContent xmlns:mc="http://schemas.openxmlformats.org/markup-compatibility/2006">
              <mc:Choice xmlns:v="urn:schemas-microsoft-com:vml" Requires="v">
                <p:oleObj name="Equation" r:id="rId7" imgW="3975100" imgH="393700" progId="Equation.DSMT4">
                  <p:embed/>
                </p:oleObj>
              </mc:Choice>
              <mc:Fallback>
                <p:oleObj name="Equation" r:id="rId7" imgW="3975100" imgH="393700" progId="Equation.DSMT4">
                  <p:embed/>
                  <p:pic>
                    <p:nvPicPr>
                      <p:cNvPr id="134150" name="Object 5">
                        <a:extLst>
                          <a:ext uri="{FF2B5EF4-FFF2-40B4-BE49-F238E27FC236}">
                            <a16:creationId xmlns:a16="http://schemas.microsoft.com/office/drawing/2014/main" id="{05B04C4E-9ED9-A421-6BDF-7E779B1AC4E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49363" y="4710113"/>
                        <a:ext cx="6121400" cy="606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wipe dir="r"/>
  </p:transition>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0290" name="Rectangle 4">
            <a:extLst>
              <a:ext uri="{FF2B5EF4-FFF2-40B4-BE49-F238E27FC236}">
                <a16:creationId xmlns:a16="http://schemas.microsoft.com/office/drawing/2014/main" id="{8E1A2605-6D81-A6DB-9386-D18912AA08AC}"/>
              </a:ext>
            </a:extLst>
          </p:cNvPr>
          <p:cNvSpPr>
            <a:spLocks noGrp="1" noChangeArrowheads="1"/>
          </p:cNvSpPr>
          <p:nvPr>
            <p:ph type="title"/>
          </p:nvPr>
        </p:nvSpPr>
        <p:spPr>
          <a:xfrm>
            <a:off x="1143000" y="254000"/>
            <a:ext cx="7696200" cy="1143000"/>
          </a:xfrm>
        </p:spPr>
        <p:txBody>
          <a:bodyPr/>
          <a:lstStyle/>
          <a:p>
            <a:pPr eaLnBrk="1" hangingPunct="1"/>
            <a:r>
              <a:rPr lang="en-US" altLang="en-US" dirty="0"/>
              <a:t>Financial Statement Analysis (cont'd)</a:t>
            </a:r>
          </a:p>
        </p:txBody>
      </p:sp>
      <p:sp>
        <p:nvSpPr>
          <p:cNvPr id="140291" name="Content Placeholder 2">
            <a:extLst>
              <a:ext uri="{FF2B5EF4-FFF2-40B4-BE49-F238E27FC236}">
                <a16:creationId xmlns:a16="http://schemas.microsoft.com/office/drawing/2014/main" id="{FBF16963-442F-D5AE-20FA-011B6654159A}"/>
              </a:ext>
            </a:extLst>
          </p:cNvPr>
          <p:cNvSpPr>
            <a:spLocks noGrp="1"/>
          </p:cNvSpPr>
          <p:nvPr>
            <p:ph idx="1"/>
          </p:nvPr>
        </p:nvSpPr>
        <p:spPr>
          <a:xfrm>
            <a:off x="414338" y="1541463"/>
            <a:ext cx="8382000" cy="4648200"/>
          </a:xfrm>
        </p:spPr>
        <p:txBody>
          <a:bodyPr/>
          <a:lstStyle/>
          <a:p>
            <a:pPr eaLnBrk="1" hangingPunct="1"/>
            <a:r>
              <a:rPr lang="en-US" altLang="en-US"/>
              <a:t>Operating Returns</a:t>
            </a:r>
          </a:p>
          <a:p>
            <a:pPr lvl="1" eaLnBrk="1" hangingPunct="1"/>
            <a:r>
              <a:rPr lang="en-US" altLang="en-US"/>
              <a:t>Return on Equity</a:t>
            </a:r>
          </a:p>
          <a:p>
            <a:pPr lvl="1" eaLnBrk="1" hangingPunct="1"/>
            <a:endParaRPr lang="en-US" altLang="en-US"/>
          </a:p>
          <a:p>
            <a:pPr lvl="1" eaLnBrk="1" hangingPunct="1"/>
            <a:endParaRPr lang="en-US" altLang="en-US"/>
          </a:p>
          <a:p>
            <a:pPr lvl="1" eaLnBrk="1" hangingPunct="1"/>
            <a:r>
              <a:rPr lang="en-US" altLang="en-US"/>
              <a:t>Return on Assets</a:t>
            </a:r>
          </a:p>
          <a:p>
            <a:pPr lvl="1" eaLnBrk="1" hangingPunct="1"/>
            <a:endParaRPr lang="en-US" altLang="en-US"/>
          </a:p>
          <a:p>
            <a:pPr lvl="1" eaLnBrk="1" hangingPunct="1"/>
            <a:endParaRPr lang="en-US" altLang="en-US"/>
          </a:p>
          <a:p>
            <a:pPr lvl="1" eaLnBrk="1" hangingPunct="1"/>
            <a:r>
              <a:rPr lang="en-US" altLang="en-US"/>
              <a:t>Return on Invested Capital</a:t>
            </a:r>
          </a:p>
        </p:txBody>
      </p:sp>
      <p:graphicFrame>
        <p:nvGraphicFramePr>
          <p:cNvPr id="140292" name="Object 6">
            <a:extLst>
              <a:ext uri="{FF2B5EF4-FFF2-40B4-BE49-F238E27FC236}">
                <a16:creationId xmlns:a16="http://schemas.microsoft.com/office/drawing/2014/main" id="{9ECD57E1-17A4-A665-D491-5280F25B290E}"/>
              </a:ext>
            </a:extLst>
          </p:cNvPr>
          <p:cNvGraphicFramePr>
            <a:graphicFrameLocks noChangeAspect="1"/>
          </p:cNvGraphicFramePr>
          <p:nvPr>
            <p:extLst>
              <p:ext uri="{D42A27DB-BD31-4B8C-83A1-F6EECF244321}">
                <p14:modId xmlns:p14="http://schemas.microsoft.com/office/powerpoint/2010/main" val="2969060478"/>
              </p:ext>
            </p:extLst>
          </p:nvPr>
        </p:nvGraphicFramePr>
        <p:xfrm>
          <a:off x="1371600" y="2133600"/>
          <a:ext cx="4394200" cy="669925"/>
        </p:xfrm>
        <a:graphic>
          <a:graphicData uri="http://schemas.openxmlformats.org/presentationml/2006/ole">
            <mc:AlternateContent xmlns:mc="http://schemas.openxmlformats.org/markup-compatibility/2006">
              <mc:Choice xmlns:v="urn:schemas-microsoft-com:vml" Requires="v">
                <p:oleObj name="Equation" r:id="rId3" imgW="2743200" imgH="419100" progId="Equation.DSMT4">
                  <p:embed/>
                </p:oleObj>
              </mc:Choice>
              <mc:Fallback>
                <p:oleObj name="Equation" r:id="rId3" imgW="2743200" imgH="419100" progId="Equation.DSMT4">
                  <p:embed/>
                  <p:pic>
                    <p:nvPicPr>
                      <p:cNvPr id="140292" name="Object 6">
                        <a:extLst>
                          <a:ext uri="{FF2B5EF4-FFF2-40B4-BE49-F238E27FC236}">
                            <a16:creationId xmlns:a16="http://schemas.microsoft.com/office/drawing/2014/main" id="{9ECD57E1-17A4-A665-D491-5280F25B290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2133600"/>
                        <a:ext cx="4394200" cy="669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40293" name="Object 8">
            <a:extLst>
              <a:ext uri="{FF2B5EF4-FFF2-40B4-BE49-F238E27FC236}">
                <a16:creationId xmlns:a16="http://schemas.microsoft.com/office/drawing/2014/main" id="{D224B5DB-E3C3-4ECB-7E50-F7954500B5D4}"/>
              </a:ext>
            </a:extLst>
          </p:cNvPr>
          <p:cNvGraphicFramePr>
            <a:graphicFrameLocks noChangeAspect="1"/>
          </p:cNvGraphicFramePr>
          <p:nvPr>
            <p:extLst>
              <p:ext uri="{D42A27DB-BD31-4B8C-83A1-F6EECF244321}">
                <p14:modId xmlns:p14="http://schemas.microsoft.com/office/powerpoint/2010/main" val="760625278"/>
              </p:ext>
            </p:extLst>
          </p:nvPr>
        </p:nvGraphicFramePr>
        <p:xfrm>
          <a:off x="1066800" y="4191000"/>
          <a:ext cx="6197600" cy="669925"/>
        </p:xfrm>
        <a:graphic>
          <a:graphicData uri="http://schemas.openxmlformats.org/presentationml/2006/ole">
            <mc:AlternateContent xmlns:mc="http://schemas.openxmlformats.org/markup-compatibility/2006">
              <mc:Choice xmlns:v="urn:schemas-microsoft-com:vml" Requires="v">
                <p:oleObj name="Equation" r:id="rId5" imgW="3873500" imgH="419100" progId="Equation.DSMT4">
                  <p:embed/>
                </p:oleObj>
              </mc:Choice>
              <mc:Fallback>
                <p:oleObj name="Equation" r:id="rId5" imgW="3873500" imgH="419100" progId="Equation.DSMT4">
                  <p:embed/>
                  <p:pic>
                    <p:nvPicPr>
                      <p:cNvPr id="140293" name="Object 8">
                        <a:extLst>
                          <a:ext uri="{FF2B5EF4-FFF2-40B4-BE49-F238E27FC236}">
                            <a16:creationId xmlns:a16="http://schemas.microsoft.com/office/drawing/2014/main" id="{D224B5DB-E3C3-4ECB-7E50-F7954500B5D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66800" y="4191000"/>
                        <a:ext cx="6197600" cy="669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40294" name="Picture 1">
            <a:extLst>
              <a:ext uri="{FF2B5EF4-FFF2-40B4-BE49-F238E27FC236}">
                <a16:creationId xmlns:a16="http://schemas.microsoft.com/office/drawing/2014/main" id="{3919D788-9EA6-08CB-BE1A-30AA3700A225}"/>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3048000" y="2819400"/>
            <a:ext cx="4267200" cy="6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wipe dir="r"/>
  </p:transition>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6434" name="Rectangle 2">
            <a:extLst>
              <a:ext uri="{FF2B5EF4-FFF2-40B4-BE49-F238E27FC236}">
                <a16:creationId xmlns:a16="http://schemas.microsoft.com/office/drawing/2014/main" id="{9FA65BE8-D1D2-DE94-9B00-DD83BBFDAE95}"/>
              </a:ext>
            </a:extLst>
          </p:cNvPr>
          <p:cNvSpPr>
            <a:spLocks noGrp="1" noChangeArrowheads="1"/>
          </p:cNvSpPr>
          <p:nvPr>
            <p:ph type="title" idx="4294967295"/>
          </p:nvPr>
        </p:nvSpPr>
        <p:spPr>
          <a:xfrm>
            <a:off x="1371600" y="322263"/>
            <a:ext cx="6172200" cy="992187"/>
          </a:xfrm>
        </p:spPr>
        <p:txBody>
          <a:bodyPr>
            <a:normAutofit fontScale="90000"/>
          </a:bodyPr>
          <a:lstStyle/>
          <a:p>
            <a:pPr algn="ctr" eaLnBrk="1" hangingPunct="1"/>
            <a:r>
              <a:rPr lang="en-US" altLang="en-US" dirty="0"/>
              <a:t>Financial Statement Analysis (cont'd)</a:t>
            </a:r>
          </a:p>
        </p:txBody>
      </p:sp>
      <p:sp>
        <p:nvSpPr>
          <p:cNvPr id="146435" name="Rectangle 3">
            <a:extLst>
              <a:ext uri="{FF2B5EF4-FFF2-40B4-BE49-F238E27FC236}">
                <a16:creationId xmlns:a16="http://schemas.microsoft.com/office/drawing/2014/main" id="{109D3AD4-0CB6-8FE9-11DA-42375406B614}"/>
              </a:ext>
            </a:extLst>
          </p:cNvPr>
          <p:cNvSpPr>
            <a:spLocks noGrp="1" noChangeArrowheads="1"/>
          </p:cNvSpPr>
          <p:nvPr>
            <p:ph type="body" idx="4294967295"/>
          </p:nvPr>
        </p:nvSpPr>
        <p:spPr>
          <a:xfrm>
            <a:off x="0" y="1541463"/>
            <a:ext cx="8294688" cy="4572000"/>
          </a:xfrm>
        </p:spPr>
        <p:txBody>
          <a:bodyPr rIns="91440"/>
          <a:lstStyle/>
          <a:p>
            <a:pPr eaLnBrk="1" hangingPunct="1">
              <a:spcBef>
                <a:spcPct val="60000"/>
              </a:spcBef>
            </a:pPr>
            <a:r>
              <a:rPr lang="en-US" altLang="en-US"/>
              <a:t>The DuPont Identity</a:t>
            </a:r>
          </a:p>
        </p:txBody>
      </p:sp>
      <p:graphicFrame>
        <p:nvGraphicFramePr>
          <p:cNvPr id="146436" name="Object 4">
            <a:extLst>
              <a:ext uri="{FF2B5EF4-FFF2-40B4-BE49-F238E27FC236}">
                <a16:creationId xmlns:a16="http://schemas.microsoft.com/office/drawing/2014/main" id="{EB2AA7C0-51FF-6F6E-449C-DA53DCD2C7B5}"/>
              </a:ext>
            </a:extLst>
          </p:cNvPr>
          <p:cNvGraphicFramePr>
            <a:graphicFrameLocks noChangeAspect="1"/>
          </p:cNvGraphicFramePr>
          <p:nvPr/>
        </p:nvGraphicFramePr>
        <p:xfrm>
          <a:off x="1098550" y="2379663"/>
          <a:ext cx="7715250" cy="877887"/>
        </p:xfrm>
        <a:graphic>
          <a:graphicData uri="http://schemas.openxmlformats.org/presentationml/2006/ole">
            <mc:AlternateContent xmlns:mc="http://schemas.openxmlformats.org/markup-compatibility/2006">
              <mc:Choice xmlns:v="urn:schemas-microsoft-com:vml" Requires="v">
                <p:oleObj name="Equation" r:id="rId3" imgW="5918200" imgH="673100" progId="Equation.3">
                  <p:embed/>
                </p:oleObj>
              </mc:Choice>
              <mc:Fallback>
                <p:oleObj name="Equation" r:id="rId3" imgW="5918200" imgH="673100" progId="Equation.3">
                  <p:embed/>
                  <p:pic>
                    <p:nvPicPr>
                      <p:cNvPr id="146436" name="Object 4">
                        <a:extLst>
                          <a:ext uri="{FF2B5EF4-FFF2-40B4-BE49-F238E27FC236}">
                            <a16:creationId xmlns:a16="http://schemas.microsoft.com/office/drawing/2014/main" id="{EB2AA7C0-51FF-6F6E-449C-DA53DCD2C7B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98550" y="2379663"/>
                        <a:ext cx="7715250" cy="8778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46437" name="Right Brace 10">
            <a:extLst>
              <a:ext uri="{FF2B5EF4-FFF2-40B4-BE49-F238E27FC236}">
                <a16:creationId xmlns:a16="http://schemas.microsoft.com/office/drawing/2014/main" id="{E57D5AE9-404A-9164-ED05-7741F096DEFA}"/>
              </a:ext>
            </a:extLst>
          </p:cNvPr>
          <p:cNvSpPr>
            <a:spLocks/>
          </p:cNvSpPr>
          <p:nvPr/>
        </p:nvSpPr>
        <p:spPr bwMode="auto">
          <a:xfrm rot="5400000">
            <a:off x="2622550" y="2608263"/>
            <a:ext cx="457200" cy="1676400"/>
          </a:xfrm>
          <a:prstGeom prst="rightBrace">
            <a:avLst>
              <a:gd name="adj1" fmla="val 8335"/>
              <a:gd name="adj2" fmla="val 50866"/>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800">
                <a:solidFill>
                  <a:schemeClr val="tx1"/>
                </a:solidFill>
                <a:latin typeface="Verdana" panose="020B0604030504040204" pitchFamily="34" charset="0"/>
                <a:ea typeface="ヒラギノ角ゴ Pro W3" pitchFamily="-1" charset="-128"/>
              </a:defRPr>
            </a:lvl1pPr>
            <a:lvl2pPr marL="742950" indent="-285750">
              <a:spcBef>
                <a:spcPct val="20000"/>
              </a:spcBef>
              <a:buChar char="–"/>
              <a:defRPr sz="2400">
                <a:solidFill>
                  <a:schemeClr val="tx1"/>
                </a:solidFill>
                <a:latin typeface="Verdana" panose="020B0604030504040204" pitchFamily="34" charset="0"/>
                <a:ea typeface="ヒラギノ角ゴ Pro W3" pitchFamily="-1" charset="-128"/>
              </a:defRPr>
            </a:lvl2pPr>
            <a:lvl3pPr marL="1143000" indent="-228600">
              <a:spcBef>
                <a:spcPct val="20000"/>
              </a:spcBef>
              <a:buChar char="•"/>
              <a:defRPr sz="2000">
                <a:solidFill>
                  <a:schemeClr val="tx1"/>
                </a:solidFill>
                <a:latin typeface="Verdana" panose="020B0604030504040204" pitchFamily="34" charset="0"/>
                <a:ea typeface="ヒラギノ角ゴ Pro W3" pitchFamily="-1" charset="-128"/>
              </a:defRPr>
            </a:lvl3pPr>
            <a:lvl4pPr marL="1600200" indent="-228600">
              <a:spcBef>
                <a:spcPct val="20000"/>
              </a:spcBef>
              <a:buChar char="–"/>
              <a:defRPr>
                <a:solidFill>
                  <a:schemeClr val="tx1"/>
                </a:solidFill>
                <a:latin typeface="Verdana" panose="020B0604030504040204" pitchFamily="34" charset="0"/>
                <a:ea typeface="ヒラギノ角ゴ Pro W3" pitchFamily="-1" charset="-128"/>
              </a:defRPr>
            </a:lvl4pPr>
            <a:lvl5pPr marL="2057400" indent="-228600">
              <a:spcBef>
                <a:spcPct val="20000"/>
              </a:spcBef>
              <a:buChar char="»"/>
              <a:defRPr>
                <a:solidFill>
                  <a:schemeClr val="tx1"/>
                </a:solidFill>
                <a:latin typeface="Verdana" panose="020B0604030504040204" pitchFamily="34" charset="0"/>
                <a:ea typeface="ヒラギノ角ゴ Pro W3" pitchFamily="-1" charset="-128"/>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9pPr>
          </a:lstStyle>
          <a:p>
            <a:pPr>
              <a:spcBef>
                <a:spcPct val="0"/>
              </a:spcBef>
              <a:buFontTx/>
              <a:buNone/>
            </a:pPr>
            <a:endParaRPr lang="en-US" altLang="en-US" sz="2400">
              <a:latin typeface="Arial" panose="020B0604020202020204" pitchFamily="34" charset="0"/>
              <a:ea typeface="ＭＳ Ｐゴシック" panose="020B0600070205080204" pitchFamily="34" charset="-128"/>
            </a:endParaRPr>
          </a:p>
        </p:txBody>
      </p:sp>
      <p:sp>
        <p:nvSpPr>
          <p:cNvPr id="146438" name="Right Brace 11">
            <a:extLst>
              <a:ext uri="{FF2B5EF4-FFF2-40B4-BE49-F238E27FC236}">
                <a16:creationId xmlns:a16="http://schemas.microsoft.com/office/drawing/2014/main" id="{CAC2CB67-2A76-0365-C638-1078802F4F31}"/>
              </a:ext>
            </a:extLst>
          </p:cNvPr>
          <p:cNvSpPr>
            <a:spLocks/>
          </p:cNvSpPr>
          <p:nvPr/>
        </p:nvSpPr>
        <p:spPr bwMode="auto">
          <a:xfrm rot="5400000">
            <a:off x="4603750" y="2608263"/>
            <a:ext cx="457200" cy="1676400"/>
          </a:xfrm>
          <a:prstGeom prst="rightBrace">
            <a:avLst>
              <a:gd name="adj1" fmla="val 8335"/>
              <a:gd name="adj2" fmla="val 50866"/>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800">
                <a:solidFill>
                  <a:schemeClr val="tx1"/>
                </a:solidFill>
                <a:latin typeface="Verdana" panose="020B0604030504040204" pitchFamily="34" charset="0"/>
                <a:ea typeface="ヒラギノ角ゴ Pro W3" pitchFamily="-1" charset="-128"/>
              </a:defRPr>
            </a:lvl1pPr>
            <a:lvl2pPr marL="742950" indent="-285750">
              <a:spcBef>
                <a:spcPct val="20000"/>
              </a:spcBef>
              <a:buChar char="–"/>
              <a:defRPr sz="2400">
                <a:solidFill>
                  <a:schemeClr val="tx1"/>
                </a:solidFill>
                <a:latin typeface="Verdana" panose="020B0604030504040204" pitchFamily="34" charset="0"/>
                <a:ea typeface="ヒラギノ角ゴ Pro W3" pitchFamily="-1" charset="-128"/>
              </a:defRPr>
            </a:lvl2pPr>
            <a:lvl3pPr marL="1143000" indent="-228600">
              <a:spcBef>
                <a:spcPct val="20000"/>
              </a:spcBef>
              <a:buChar char="•"/>
              <a:defRPr sz="2000">
                <a:solidFill>
                  <a:schemeClr val="tx1"/>
                </a:solidFill>
                <a:latin typeface="Verdana" panose="020B0604030504040204" pitchFamily="34" charset="0"/>
                <a:ea typeface="ヒラギノ角ゴ Pro W3" pitchFamily="-1" charset="-128"/>
              </a:defRPr>
            </a:lvl3pPr>
            <a:lvl4pPr marL="1600200" indent="-228600">
              <a:spcBef>
                <a:spcPct val="20000"/>
              </a:spcBef>
              <a:buChar char="–"/>
              <a:defRPr>
                <a:solidFill>
                  <a:schemeClr val="tx1"/>
                </a:solidFill>
                <a:latin typeface="Verdana" panose="020B0604030504040204" pitchFamily="34" charset="0"/>
                <a:ea typeface="ヒラギノ角ゴ Pro W3" pitchFamily="-1" charset="-128"/>
              </a:defRPr>
            </a:lvl4pPr>
            <a:lvl5pPr marL="2057400" indent="-228600">
              <a:spcBef>
                <a:spcPct val="20000"/>
              </a:spcBef>
              <a:buChar char="»"/>
              <a:defRPr>
                <a:solidFill>
                  <a:schemeClr val="tx1"/>
                </a:solidFill>
                <a:latin typeface="Verdana" panose="020B0604030504040204" pitchFamily="34" charset="0"/>
                <a:ea typeface="ヒラギノ角ゴ Pro W3" pitchFamily="-1" charset="-128"/>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9pPr>
          </a:lstStyle>
          <a:p>
            <a:pPr>
              <a:spcBef>
                <a:spcPct val="0"/>
              </a:spcBef>
              <a:buFontTx/>
              <a:buNone/>
            </a:pPr>
            <a:endParaRPr lang="en-US" altLang="en-US" sz="2400">
              <a:latin typeface="Arial" panose="020B0604020202020204" pitchFamily="34" charset="0"/>
              <a:ea typeface="ＭＳ Ｐゴシック" panose="020B0600070205080204" pitchFamily="34" charset="-128"/>
            </a:endParaRPr>
          </a:p>
        </p:txBody>
      </p:sp>
      <p:sp>
        <p:nvSpPr>
          <p:cNvPr id="146439" name="Right Brace 12">
            <a:extLst>
              <a:ext uri="{FF2B5EF4-FFF2-40B4-BE49-F238E27FC236}">
                <a16:creationId xmlns:a16="http://schemas.microsoft.com/office/drawing/2014/main" id="{35BF92E4-E213-69F5-8CCE-C2F37550C75D}"/>
              </a:ext>
            </a:extLst>
          </p:cNvPr>
          <p:cNvSpPr>
            <a:spLocks/>
          </p:cNvSpPr>
          <p:nvPr/>
        </p:nvSpPr>
        <p:spPr bwMode="auto">
          <a:xfrm rot="5400000">
            <a:off x="7118350" y="2074863"/>
            <a:ext cx="457200" cy="2743200"/>
          </a:xfrm>
          <a:prstGeom prst="rightBrace">
            <a:avLst>
              <a:gd name="adj1" fmla="val 5167"/>
              <a:gd name="adj2" fmla="val 50866"/>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2800">
                <a:solidFill>
                  <a:schemeClr val="tx1"/>
                </a:solidFill>
                <a:latin typeface="Verdana" panose="020B0604030504040204" pitchFamily="34" charset="0"/>
                <a:ea typeface="ヒラギノ角ゴ Pro W3" pitchFamily="-1" charset="-128"/>
              </a:defRPr>
            </a:lvl1pPr>
            <a:lvl2pPr marL="742950" indent="-285750">
              <a:spcBef>
                <a:spcPct val="20000"/>
              </a:spcBef>
              <a:buChar char="–"/>
              <a:defRPr sz="2400">
                <a:solidFill>
                  <a:schemeClr val="tx1"/>
                </a:solidFill>
                <a:latin typeface="Verdana" panose="020B0604030504040204" pitchFamily="34" charset="0"/>
                <a:ea typeface="ヒラギノ角ゴ Pro W3" pitchFamily="-1" charset="-128"/>
              </a:defRPr>
            </a:lvl2pPr>
            <a:lvl3pPr marL="1143000" indent="-228600">
              <a:spcBef>
                <a:spcPct val="20000"/>
              </a:spcBef>
              <a:buChar char="•"/>
              <a:defRPr sz="2000">
                <a:solidFill>
                  <a:schemeClr val="tx1"/>
                </a:solidFill>
                <a:latin typeface="Verdana" panose="020B0604030504040204" pitchFamily="34" charset="0"/>
                <a:ea typeface="ヒラギノ角ゴ Pro W3" pitchFamily="-1" charset="-128"/>
              </a:defRPr>
            </a:lvl3pPr>
            <a:lvl4pPr marL="1600200" indent="-228600">
              <a:spcBef>
                <a:spcPct val="20000"/>
              </a:spcBef>
              <a:buChar char="–"/>
              <a:defRPr>
                <a:solidFill>
                  <a:schemeClr val="tx1"/>
                </a:solidFill>
                <a:latin typeface="Verdana" panose="020B0604030504040204" pitchFamily="34" charset="0"/>
                <a:ea typeface="ヒラギノ角ゴ Pro W3" pitchFamily="-1" charset="-128"/>
              </a:defRPr>
            </a:lvl4pPr>
            <a:lvl5pPr marL="2057400" indent="-228600">
              <a:spcBef>
                <a:spcPct val="20000"/>
              </a:spcBef>
              <a:buChar char="»"/>
              <a:defRPr>
                <a:solidFill>
                  <a:schemeClr val="tx1"/>
                </a:solidFill>
                <a:latin typeface="Verdana" panose="020B0604030504040204" pitchFamily="34" charset="0"/>
                <a:ea typeface="ヒラギノ角ゴ Pro W3" pitchFamily="-1" charset="-128"/>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9pPr>
          </a:lstStyle>
          <a:p>
            <a:pPr>
              <a:spcBef>
                <a:spcPct val="0"/>
              </a:spcBef>
              <a:buFontTx/>
              <a:buNone/>
            </a:pPr>
            <a:endParaRPr lang="en-US" altLang="en-US" sz="2400">
              <a:latin typeface="Arial" panose="020B0604020202020204" pitchFamily="34" charset="0"/>
              <a:ea typeface="ＭＳ Ｐゴシック" panose="020B0600070205080204" pitchFamily="34" charset="-128"/>
            </a:endParaRPr>
          </a:p>
        </p:txBody>
      </p:sp>
      <p:sp>
        <p:nvSpPr>
          <p:cNvPr id="146440" name="TextBox 15">
            <a:extLst>
              <a:ext uri="{FF2B5EF4-FFF2-40B4-BE49-F238E27FC236}">
                <a16:creationId xmlns:a16="http://schemas.microsoft.com/office/drawing/2014/main" id="{8EC41D45-EA17-BB44-8F88-37F12FA4FA09}"/>
              </a:ext>
            </a:extLst>
          </p:cNvPr>
          <p:cNvSpPr txBox="1">
            <a:spLocks noChangeArrowheads="1"/>
          </p:cNvSpPr>
          <p:nvPr/>
        </p:nvSpPr>
        <p:spPr bwMode="auto">
          <a:xfrm>
            <a:off x="1936750" y="3675063"/>
            <a:ext cx="1981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Verdana" panose="020B0604030504040204" pitchFamily="34" charset="0"/>
                <a:ea typeface="ヒラギノ角ゴ Pro W3" pitchFamily="-1" charset="-128"/>
              </a:defRPr>
            </a:lvl1pPr>
            <a:lvl2pPr marL="742950" indent="-285750">
              <a:spcBef>
                <a:spcPct val="20000"/>
              </a:spcBef>
              <a:buChar char="–"/>
              <a:defRPr sz="2400">
                <a:solidFill>
                  <a:schemeClr val="tx1"/>
                </a:solidFill>
                <a:latin typeface="Verdana" panose="020B0604030504040204" pitchFamily="34" charset="0"/>
                <a:ea typeface="ヒラギノ角ゴ Pro W3" pitchFamily="-1" charset="-128"/>
              </a:defRPr>
            </a:lvl2pPr>
            <a:lvl3pPr marL="1143000" indent="-228600">
              <a:spcBef>
                <a:spcPct val="20000"/>
              </a:spcBef>
              <a:buChar char="•"/>
              <a:defRPr sz="2000">
                <a:solidFill>
                  <a:schemeClr val="tx1"/>
                </a:solidFill>
                <a:latin typeface="Verdana" panose="020B0604030504040204" pitchFamily="34" charset="0"/>
                <a:ea typeface="ヒラギノ角ゴ Pro W3" pitchFamily="-1" charset="-128"/>
              </a:defRPr>
            </a:lvl3pPr>
            <a:lvl4pPr marL="1600200" indent="-228600">
              <a:spcBef>
                <a:spcPct val="20000"/>
              </a:spcBef>
              <a:buChar char="–"/>
              <a:defRPr>
                <a:solidFill>
                  <a:schemeClr val="tx1"/>
                </a:solidFill>
                <a:latin typeface="Verdana" panose="020B0604030504040204" pitchFamily="34" charset="0"/>
                <a:ea typeface="ヒラギノ角ゴ Pro W3" pitchFamily="-1" charset="-128"/>
              </a:defRPr>
            </a:lvl4pPr>
            <a:lvl5pPr marL="2057400" indent="-228600">
              <a:spcBef>
                <a:spcPct val="20000"/>
              </a:spcBef>
              <a:buChar char="»"/>
              <a:defRPr>
                <a:solidFill>
                  <a:schemeClr val="tx1"/>
                </a:solidFill>
                <a:latin typeface="Verdana" panose="020B0604030504040204" pitchFamily="34" charset="0"/>
                <a:ea typeface="ヒラギノ角ゴ Pro W3" pitchFamily="-1" charset="-128"/>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9pPr>
          </a:lstStyle>
          <a:p>
            <a:pPr>
              <a:spcBef>
                <a:spcPct val="0"/>
              </a:spcBef>
              <a:buFontTx/>
              <a:buNone/>
            </a:pPr>
            <a:r>
              <a:rPr lang="en-US" altLang="en-US" sz="1800">
                <a:latin typeface="Times New Roman" panose="02020603050405020304" pitchFamily="18" charset="0"/>
                <a:ea typeface="ＭＳ Ｐゴシック" panose="020B0600070205080204" pitchFamily="34" charset="-128"/>
                <a:cs typeface="Times New Roman" panose="02020603050405020304" pitchFamily="18" charset="0"/>
              </a:rPr>
              <a:t>Net Profit Margin</a:t>
            </a:r>
            <a:endParaRPr lang="en-US" altLang="en-US" sz="2400">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146441" name="TextBox 17">
            <a:extLst>
              <a:ext uri="{FF2B5EF4-FFF2-40B4-BE49-F238E27FC236}">
                <a16:creationId xmlns:a16="http://schemas.microsoft.com/office/drawing/2014/main" id="{20E39225-E0C3-5B33-185B-97844389DC7A}"/>
              </a:ext>
            </a:extLst>
          </p:cNvPr>
          <p:cNvSpPr txBox="1">
            <a:spLocks noChangeArrowheads="1"/>
          </p:cNvSpPr>
          <p:nvPr/>
        </p:nvSpPr>
        <p:spPr bwMode="auto">
          <a:xfrm>
            <a:off x="4070350" y="3675063"/>
            <a:ext cx="1981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Verdana" panose="020B0604030504040204" pitchFamily="34" charset="0"/>
                <a:ea typeface="ヒラギノ角ゴ Pro W3" pitchFamily="-1" charset="-128"/>
              </a:defRPr>
            </a:lvl1pPr>
            <a:lvl2pPr marL="742950" indent="-285750">
              <a:spcBef>
                <a:spcPct val="20000"/>
              </a:spcBef>
              <a:buChar char="–"/>
              <a:defRPr sz="2400">
                <a:solidFill>
                  <a:schemeClr val="tx1"/>
                </a:solidFill>
                <a:latin typeface="Verdana" panose="020B0604030504040204" pitchFamily="34" charset="0"/>
                <a:ea typeface="ヒラギノ角ゴ Pro W3" pitchFamily="-1" charset="-128"/>
              </a:defRPr>
            </a:lvl2pPr>
            <a:lvl3pPr marL="1143000" indent="-228600">
              <a:spcBef>
                <a:spcPct val="20000"/>
              </a:spcBef>
              <a:buChar char="•"/>
              <a:defRPr sz="2000">
                <a:solidFill>
                  <a:schemeClr val="tx1"/>
                </a:solidFill>
                <a:latin typeface="Verdana" panose="020B0604030504040204" pitchFamily="34" charset="0"/>
                <a:ea typeface="ヒラギノ角ゴ Pro W3" pitchFamily="-1" charset="-128"/>
              </a:defRPr>
            </a:lvl3pPr>
            <a:lvl4pPr marL="1600200" indent="-228600">
              <a:spcBef>
                <a:spcPct val="20000"/>
              </a:spcBef>
              <a:buChar char="–"/>
              <a:defRPr>
                <a:solidFill>
                  <a:schemeClr val="tx1"/>
                </a:solidFill>
                <a:latin typeface="Verdana" panose="020B0604030504040204" pitchFamily="34" charset="0"/>
                <a:ea typeface="ヒラギノ角ゴ Pro W3" pitchFamily="-1" charset="-128"/>
              </a:defRPr>
            </a:lvl4pPr>
            <a:lvl5pPr marL="2057400" indent="-228600">
              <a:spcBef>
                <a:spcPct val="20000"/>
              </a:spcBef>
              <a:buChar char="»"/>
              <a:defRPr>
                <a:solidFill>
                  <a:schemeClr val="tx1"/>
                </a:solidFill>
                <a:latin typeface="Verdana" panose="020B0604030504040204" pitchFamily="34" charset="0"/>
                <a:ea typeface="ヒラギノ角ゴ Pro W3" pitchFamily="-1" charset="-128"/>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9pPr>
          </a:lstStyle>
          <a:p>
            <a:pPr>
              <a:spcBef>
                <a:spcPct val="0"/>
              </a:spcBef>
              <a:buFontTx/>
              <a:buNone/>
            </a:pPr>
            <a:r>
              <a:rPr lang="en-US" altLang="en-US" sz="1800">
                <a:latin typeface="Times New Roman" panose="02020603050405020304" pitchFamily="18" charset="0"/>
                <a:ea typeface="ＭＳ Ｐゴシック" panose="020B0600070205080204" pitchFamily="34" charset="-128"/>
                <a:cs typeface="Times New Roman" panose="02020603050405020304" pitchFamily="18" charset="0"/>
              </a:rPr>
              <a:t>Asset Turnover</a:t>
            </a:r>
            <a:endParaRPr lang="en-US" altLang="en-US" sz="2400">
              <a:latin typeface="Times New Roman" panose="02020603050405020304" pitchFamily="18" charset="0"/>
              <a:ea typeface="ＭＳ Ｐゴシック" panose="020B0600070205080204" pitchFamily="34" charset="-128"/>
              <a:cs typeface="Times New Roman" panose="02020603050405020304" pitchFamily="18" charset="0"/>
            </a:endParaRPr>
          </a:p>
        </p:txBody>
      </p:sp>
      <p:sp>
        <p:nvSpPr>
          <p:cNvPr id="146442" name="TextBox 18">
            <a:extLst>
              <a:ext uri="{FF2B5EF4-FFF2-40B4-BE49-F238E27FC236}">
                <a16:creationId xmlns:a16="http://schemas.microsoft.com/office/drawing/2014/main" id="{CC26B6B5-071C-4993-F8DF-0520E3A90A35}"/>
              </a:ext>
            </a:extLst>
          </p:cNvPr>
          <p:cNvSpPr txBox="1">
            <a:spLocks noChangeArrowheads="1"/>
          </p:cNvSpPr>
          <p:nvPr/>
        </p:nvSpPr>
        <p:spPr bwMode="auto">
          <a:xfrm>
            <a:off x="6356350" y="3675063"/>
            <a:ext cx="19812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800">
                <a:solidFill>
                  <a:schemeClr val="tx1"/>
                </a:solidFill>
                <a:latin typeface="Verdana" panose="020B0604030504040204" pitchFamily="34" charset="0"/>
                <a:ea typeface="ヒラギノ角ゴ Pro W3" pitchFamily="-1" charset="-128"/>
              </a:defRPr>
            </a:lvl1pPr>
            <a:lvl2pPr marL="742950" indent="-285750">
              <a:spcBef>
                <a:spcPct val="20000"/>
              </a:spcBef>
              <a:buChar char="–"/>
              <a:defRPr sz="2400">
                <a:solidFill>
                  <a:schemeClr val="tx1"/>
                </a:solidFill>
                <a:latin typeface="Verdana" panose="020B0604030504040204" pitchFamily="34" charset="0"/>
                <a:ea typeface="ヒラギノ角ゴ Pro W3" pitchFamily="-1" charset="-128"/>
              </a:defRPr>
            </a:lvl2pPr>
            <a:lvl3pPr marL="1143000" indent="-228600">
              <a:spcBef>
                <a:spcPct val="20000"/>
              </a:spcBef>
              <a:buChar char="•"/>
              <a:defRPr sz="2000">
                <a:solidFill>
                  <a:schemeClr val="tx1"/>
                </a:solidFill>
                <a:latin typeface="Verdana" panose="020B0604030504040204" pitchFamily="34" charset="0"/>
                <a:ea typeface="ヒラギノ角ゴ Pro W3" pitchFamily="-1" charset="-128"/>
              </a:defRPr>
            </a:lvl3pPr>
            <a:lvl4pPr marL="1600200" indent="-228600">
              <a:spcBef>
                <a:spcPct val="20000"/>
              </a:spcBef>
              <a:buChar char="–"/>
              <a:defRPr>
                <a:solidFill>
                  <a:schemeClr val="tx1"/>
                </a:solidFill>
                <a:latin typeface="Verdana" panose="020B0604030504040204" pitchFamily="34" charset="0"/>
                <a:ea typeface="ヒラギノ角ゴ Pro W3" pitchFamily="-1" charset="-128"/>
              </a:defRPr>
            </a:lvl4pPr>
            <a:lvl5pPr marL="2057400" indent="-228600">
              <a:spcBef>
                <a:spcPct val="20000"/>
              </a:spcBef>
              <a:buChar char="»"/>
              <a:defRPr>
                <a:solidFill>
                  <a:schemeClr val="tx1"/>
                </a:solidFill>
                <a:latin typeface="Verdana" panose="020B0604030504040204" pitchFamily="34" charset="0"/>
                <a:ea typeface="ヒラギノ角ゴ Pro W3" pitchFamily="-1" charset="-128"/>
              </a:defRPr>
            </a:lvl5pPr>
            <a:lvl6pPr marL="25146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6pPr>
            <a:lvl7pPr marL="29718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7pPr>
            <a:lvl8pPr marL="34290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8pPr>
            <a:lvl9pPr marL="3886200" indent="-228600" eaLnBrk="0" fontAlgn="base" hangingPunct="0">
              <a:spcBef>
                <a:spcPct val="20000"/>
              </a:spcBef>
              <a:spcAft>
                <a:spcPct val="0"/>
              </a:spcAft>
              <a:buChar char="»"/>
              <a:defRPr>
                <a:solidFill>
                  <a:schemeClr val="tx1"/>
                </a:solidFill>
                <a:latin typeface="Verdana" panose="020B0604030504040204" pitchFamily="34" charset="0"/>
                <a:ea typeface="ヒラギノ角ゴ Pro W3" pitchFamily="-1" charset="-128"/>
              </a:defRPr>
            </a:lvl9pPr>
          </a:lstStyle>
          <a:p>
            <a:pPr>
              <a:spcBef>
                <a:spcPct val="0"/>
              </a:spcBef>
              <a:buFontTx/>
              <a:buNone/>
            </a:pPr>
            <a:r>
              <a:rPr lang="en-US" altLang="en-US" sz="1800">
                <a:latin typeface="Times New Roman" panose="02020603050405020304" pitchFamily="18" charset="0"/>
                <a:ea typeface="ＭＳ Ｐゴシック" panose="020B0600070205080204" pitchFamily="34" charset="-128"/>
                <a:cs typeface="Times New Roman" panose="02020603050405020304" pitchFamily="18" charset="0"/>
              </a:rPr>
              <a:t>Equity Multiplier</a:t>
            </a:r>
            <a:endParaRPr lang="en-US" altLang="en-US" sz="2400">
              <a:latin typeface="Times New Roman" panose="02020603050405020304" pitchFamily="18" charset="0"/>
              <a:ea typeface="ＭＳ Ｐゴシック" panose="020B0600070205080204" pitchFamily="34" charset="-128"/>
              <a:cs typeface="Times New Roman" panose="02020603050405020304" pitchFamily="18" charset="0"/>
            </a:endParaRPr>
          </a:p>
        </p:txBody>
      </p:sp>
    </p:spTree>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1E1A7AEA-CAC9-6E54-A235-F176F807009D}"/>
              </a:ext>
            </a:extLst>
          </p:cNvPr>
          <p:cNvSpPr>
            <a:spLocks noGrp="1"/>
          </p:cNvSpPr>
          <p:nvPr>
            <p:ph type="title" idx="4294967295"/>
          </p:nvPr>
        </p:nvSpPr>
        <p:spPr>
          <a:xfrm>
            <a:off x="1371600" y="246063"/>
            <a:ext cx="7772400" cy="992187"/>
          </a:xfrm>
        </p:spPr>
        <p:txBody>
          <a:bodyPr/>
          <a:lstStyle/>
          <a:p>
            <a:pPr eaLnBrk="1" hangingPunct="1"/>
            <a:r>
              <a:rPr lang="en-US" altLang="en-US"/>
              <a:t>Learning Objectives</a:t>
            </a:r>
          </a:p>
        </p:txBody>
      </p:sp>
      <p:sp>
        <p:nvSpPr>
          <p:cNvPr id="9219" name="Content Placeholder 2">
            <a:extLst>
              <a:ext uri="{FF2B5EF4-FFF2-40B4-BE49-F238E27FC236}">
                <a16:creationId xmlns:a16="http://schemas.microsoft.com/office/drawing/2014/main" id="{2550F486-3A36-258A-049B-DF6D8B6C0026}"/>
              </a:ext>
            </a:extLst>
          </p:cNvPr>
          <p:cNvSpPr>
            <a:spLocks noGrp="1"/>
          </p:cNvSpPr>
          <p:nvPr>
            <p:ph idx="4294967295"/>
          </p:nvPr>
        </p:nvSpPr>
        <p:spPr>
          <a:xfrm>
            <a:off x="381000" y="1371600"/>
            <a:ext cx="8294687" cy="4572000"/>
          </a:xfrm>
        </p:spPr>
        <p:txBody>
          <a:bodyPr rIns="91440"/>
          <a:lstStyle/>
          <a:p>
            <a:pPr marL="514350" indent="-514350" eaLnBrk="1" hangingPunct="1">
              <a:buFont typeface="Verdana" panose="020B0604030504040204" pitchFamily="34" charset="0"/>
              <a:buAutoNum type="arabicPeriod" startAt="3"/>
            </a:pPr>
            <a:r>
              <a:rPr lang="en-US" altLang="en-US" dirty="0"/>
              <a:t>Compute the following measures; and describe their usefulness in assessing firm performance: the debt-equity ratio, the enterprise value, earnings per share, operating margin, net profit margin, accounts receivable days, accounts payable days, inventory days, interest coverage ratio, return on equity, return on assets, price-earnings ratio, and market-to-book ratio.</a:t>
            </a:r>
          </a:p>
          <a:p>
            <a:pPr marL="514350" indent="-514350">
              <a:buFont typeface="Verdana" panose="020B0604030504040204" pitchFamily="34" charset="0"/>
              <a:buAutoNum type="arabicPeriod" startAt="3"/>
            </a:pPr>
            <a:r>
              <a:rPr lang="en-US" altLang="en-US" dirty="0"/>
              <a:t>Describe the importance of ensuring that valuation ratios are consistent with one another in terms of the inclusion of debt in the numerator and the denominator.</a:t>
            </a:r>
          </a:p>
          <a:p>
            <a:pPr marL="514350" indent="-514350" eaLnBrk="1" hangingPunct="1">
              <a:buFont typeface="Verdana" panose="020B0604030504040204" pitchFamily="34" charset="0"/>
              <a:buAutoNum type="arabicPeriod" startAt="3"/>
            </a:pPr>
            <a:endParaRPr lang="en-US"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1A9BF3A7-C7D4-D589-1C55-7B6857400B20}"/>
              </a:ext>
            </a:extLst>
          </p:cNvPr>
          <p:cNvSpPr>
            <a:spLocks noGrp="1"/>
          </p:cNvSpPr>
          <p:nvPr>
            <p:ph type="title" idx="4294967295"/>
          </p:nvPr>
        </p:nvSpPr>
        <p:spPr>
          <a:xfrm>
            <a:off x="1371600" y="246063"/>
            <a:ext cx="7772400" cy="992187"/>
          </a:xfrm>
        </p:spPr>
        <p:txBody>
          <a:bodyPr/>
          <a:lstStyle/>
          <a:p>
            <a:pPr algn="ctr" eaLnBrk="1" hangingPunct="1"/>
            <a:r>
              <a:rPr lang="en-US" altLang="en-US" dirty="0"/>
              <a:t>Learning Objectives</a:t>
            </a:r>
          </a:p>
        </p:txBody>
      </p:sp>
      <p:sp>
        <p:nvSpPr>
          <p:cNvPr id="11267" name="Content Placeholder 2">
            <a:extLst>
              <a:ext uri="{FF2B5EF4-FFF2-40B4-BE49-F238E27FC236}">
                <a16:creationId xmlns:a16="http://schemas.microsoft.com/office/drawing/2014/main" id="{BA89B0EC-45A3-35D9-B25F-969F0F91279E}"/>
              </a:ext>
            </a:extLst>
          </p:cNvPr>
          <p:cNvSpPr>
            <a:spLocks noGrp="1"/>
          </p:cNvSpPr>
          <p:nvPr>
            <p:ph idx="4294967295"/>
          </p:nvPr>
        </p:nvSpPr>
        <p:spPr>
          <a:xfrm>
            <a:off x="609600" y="1295400"/>
            <a:ext cx="8294687" cy="4572000"/>
          </a:xfrm>
        </p:spPr>
        <p:txBody>
          <a:bodyPr rIns="91440"/>
          <a:lstStyle/>
          <a:p>
            <a:pPr marL="0" indent="0" eaLnBrk="1" hangingPunct="1">
              <a:buNone/>
            </a:pPr>
            <a:r>
              <a:rPr lang="en-US" altLang="en-US" dirty="0"/>
              <a:t>5. Distinguish between cash flow, as reported on the statement of cash flows, and accrual-based income, as reported on the income statement; discuss the importance of cash flows to investors, relative to accrual-based income. </a:t>
            </a:r>
          </a:p>
          <a:p>
            <a:pPr marL="0" indent="0" eaLnBrk="1" hangingPunct="1">
              <a:buNone/>
            </a:pPr>
            <a:r>
              <a:rPr lang="en-US" altLang="en-US" dirty="0"/>
              <a:t>6. Explain what is included in the management discussion and analysis section of the financial statements that cannot be found elsewhere in the financial statements.</a:t>
            </a:r>
          </a:p>
          <a:p>
            <a:pPr marL="0" indent="0" eaLnBrk="1" hangingPunct="1">
              <a:buNone/>
            </a:pPr>
            <a:r>
              <a:rPr lang="en-US" altLang="en-US" dirty="0"/>
              <a:t>7. Explain the importance of the notes to the financial statements.</a:t>
            </a:r>
          </a:p>
          <a:p>
            <a:pPr marL="0" indent="0" eaLnBrk="1" hangingPunct="1">
              <a:buNone/>
            </a:pPr>
            <a:endParaRPr lang="en-US"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6">
            <a:extLst>
              <a:ext uri="{FF2B5EF4-FFF2-40B4-BE49-F238E27FC236}">
                <a16:creationId xmlns:a16="http://schemas.microsoft.com/office/drawing/2014/main" id="{844EC22C-1A02-2261-D339-536DD6AE7401}"/>
              </a:ext>
            </a:extLst>
          </p:cNvPr>
          <p:cNvSpPr>
            <a:spLocks noGrp="1" noChangeArrowheads="1"/>
          </p:cNvSpPr>
          <p:nvPr>
            <p:ph type="title" idx="4294967295"/>
          </p:nvPr>
        </p:nvSpPr>
        <p:spPr>
          <a:xfrm>
            <a:off x="1371600" y="311150"/>
            <a:ext cx="7772400" cy="992188"/>
          </a:xfrm>
        </p:spPr>
        <p:txBody>
          <a:bodyPr>
            <a:normAutofit/>
          </a:bodyPr>
          <a:lstStyle/>
          <a:p>
            <a:pPr eaLnBrk="1" hangingPunct="1"/>
            <a:r>
              <a:rPr lang="en-US" altLang="en-US" dirty="0"/>
              <a:t>Firms’ Disclosure of Financial Information</a:t>
            </a:r>
          </a:p>
        </p:txBody>
      </p:sp>
      <p:sp>
        <p:nvSpPr>
          <p:cNvPr id="13315" name="Rectangle 7">
            <a:extLst>
              <a:ext uri="{FF2B5EF4-FFF2-40B4-BE49-F238E27FC236}">
                <a16:creationId xmlns:a16="http://schemas.microsoft.com/office/drawing/2014/main" id="{0BD4F245-366F-83E0-66A3-2AE9C4C48925}"/>
              </a:ext>
            </a:extLst>
          </p:cNvPr>
          <p:cNvSpPr>
            <a:spLocks noGrp="1" noChangeArrowheads="1"/>
          </p:cNvSpPr>
          <p:nvPr>
            <p:ph type="body" idx="4294967295"/>
          </p:nvPr>
        </p:nvSpPr>
        <p:spPr>
          <a:xfrm>
            <a:off x="820737" y="1295400"/>
            <a:ext cx="8294688" cy="4572000"/>
          </a:xfrm>
        </p:spPr>
        <p:txBody>
          <a:bodyPr rIns="91440"/>
          <a:lstStyle/>
          <a:p>
            <a:pPr eaLnBrk="1" hangingPunct="1"/>
            <a:r>
              <a:rPr lang="en-US" altLang="en-US" dirty="0"/>
              <a:t>Financial Statements</a:t>
            </a:r>
          </a:p>
          <a:p>
            <a:pPr lvl="1" eaLnBrk="1" hangingPunct="1">
              <a:spcBef>
                <a:spcPct val="60000"/>
              </a:spcBef>
            </a:pPr>
            <a:r>
              <a:rPr lang="en-US" altLang="en-US" dirty="0"/>
              <a:t>Firm-issued accounting reports with past  performance information</a:t>
            </a:r>
          </a:p>
          <a:p>
            <a:pPr lvl="1" eaLnBrk="1" hangingPunct="1">
              <a:spcBef>
                <a:spcPct val="60000"/>
              </a:spcBef>
            </a:pPr>
            <a:r>
              <a:rPr lang="en-US" altLang="en-US" dirty="0"/>
              <a:t>Filed with the SEC</a:t>
            </a:r>
          </a:p>
          <a:p>
            <a:pPr lvl="2" eaLnBrk="1" hangingPunct="1">
              <a:spcBef>
                <a:spcPct val="30000"/>
              </a:spcBef>
            </a:pPr>
            <a:r>
              <a:rPr lang="en-US" altLang="en-US" dirty="0"/>
              <a:t>10Q</a:t>
            </a:r>
          </a:p>
          <a:p>
            <a:pPr lvl="3" eaLnBrk="1" hangingPunct="1"/>
            <a:r>
              <a:rPr lang="en-US" altLang="en-US" dirty="0"/>
              <a:t>Quarterly </a:t>
            </a:r>
          </a:p>
          <a:p>
            <a:pPr lvl="2" eaLnBrk="1" hangingPunct="1">
              <a:spcBef>
                <a:spcPct val="30000"/>
              </a:spcBef>
            </a:pPr>
            <a:r>
              <a:rPr lang="en-US" altLang="en-US" dirty="0"/>
              <a:t>10K</a:t>
            </a:r>
          </a:p>
          <a:p>
            <a:pPr lvl="3" eaLnBrk="1" hangingPunct="1"/>
            <a:r>
              <a:rPr lang="en-US" altLang="en-US" dirty="0"/>
              <a:t>Annual</a:t>
            </a:r>
          </a:p>
          <a:p>
            <a:pPr lvl="1" eaLnBrk="1" hangingPunct="1"/>
            <a:r>
              <a:rPr lang="en-US" altLang="en-US" dirty="0"/>
              <a:t>Must also send an annual report with financial statements to shareholders </a:t>
            </a:r>
          </a:p>
        </p:txBody>
      </p:sp>
    </p:spTree>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6">
            <a:extLst>
              <a:ext uri="{FF2B5EF4-FFF2-40B4-BE49-F238E27FC236}">
                <a16:creationId xmlns:a16="http://schemas.microsoft.com/office/drawing/2014/main" id="{262E8BF6-1839-690D-74B4-D05224EDF422}"/>
              </a:ext>
            </a:extLst>
          </p:cNvPr>
          <p:cNvSpPr>
            <a:spLocks noGrp="1" noChangeArrowheads="1"/>
          </p:cNvSpPr>
          <p:nvPr>
            <p:ph type="title" idx="4294967295"/>
          </p:nvPr>
        </p:nvSpPr>
        <p:spPr>
          <a:xfrm>
            <a:off x="685800" y="304800"/>
            <a:ext cx="7772400" cy="992188"/>
          </a:xfrm>
        </p:spPr>
        <p:txBody>
          <a:bodyPr>
            <a:normAutofit/>
          </a:bodyPr>
          <a:lstStyle/>
          <a:p>
            <a:pPr eaLnBrk="1" hangingPunct="1"/>
            <a:r>
              <a:rPr lang="en-US" altLang="en-US" dirty="0"/>
              <a:t>Firms’ Disclosure of Financial Information</a:t>
            </a:r>
          </a:p>
        </p:txBody>
      </p:sp>
      <p:sp>
        <p:nvSpPr>
          <p:cNvPr id="15363" name="Rectangle 7">
            <a:extLst>
              <a:ext uri="{FF2B5EF4-FFF2-40B4-BE49-F238E27FC236}">
                <a16:creationId xmlns:a16="http://schemas.microsoft.com/office/drawing/2014/main" id="{E8AC5E9A-AF1E-8AEE-58A3-B4FD4A41FBFC}"/>
              </a:ext>
            </a:extLst>
          </p:cNvPr>
          <p:cNvSpPr>
            <a:spLocks noGrp="1" noChangeArrowheads="1"/>
          </p:cNvSpPr>
          <p:nvPr>
            <p:ph type="body" idx="4294967295"/>
          </p:nvPr>
        </p:nvSpPr>
        <p:spPr>
          <a:xfrm>
            <a:off x="533400" y="1371600"/>
            <a:ext cx="8294688" cy="4572000"/>
          </a:xfrm>
        </p:spPr>
        <p:txBody>
          <a:bodyPr rIns="91440"/>
          <a:lstStyle/>
          <a:p>
            <a:pPr eaLnBrk="1" hangingPunct="1">
              <a:spcBef>
                <a:spcPct val="70000"/>
              </a:spcBef>
            </a:pPr>
            <a:r>
              <a:rPr lang="en-US" altLang="en-US" dirty="0"/>
              <a:t>Preparation of Financial Statements</a:t>
            </a:r>
          </a:p>
          <a:p>
            <a:pPr lvl="1" eaLnBrk="1" hangingPunct="1">
              <a:spcBef>
                <a:spcPct val="70000"/>
              </a:spcBef>
            </a:pPr>
            <a:r>
              <a:rPr lang="en-US" altLang="en-US" dirty="0"/>
              <a:t>Generally Accepted Accounting Principles (GAAP)</a:t>
            </a:r>
          </a:p>
          <a:p>
            <a:pPr lvl="1" eaLnBrk="1" hangingPunct="1">
              <a:spcBef>
                <a:spcPct val="70000"/>
              </a:spcBef>
            </a:pPr>
            <a:r>
              <a:rPr lang="en-US" altLang="en-US" dirty="0"/>
              <a:t>Auditor</a:t>
            </a:r>
          </a:p>
          <a:p>
            <a:pPr lvl="2" eaLnBrk="1" hangingPunct="1">
              <a:spcBef>
                <a:spcPct val="30000"/>
              </a:spcBef>
            </a:pPr>
            <a:r>
              <a:rPr lang="en-US" altLang="en-US" dirty="0"/>
              <a:t>Neutral third party that checks a firm’s financial statements</a:t>
            </a:r>
          </a:p>
        </p:txBody>
      </p:sp>
    </p:spTree>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4">
            <a:extLst>
              <a:ext uri="{FF2B5EF4-FFF2-40B4-BE49-F238E27FC236}">
                <a16:creationId xmlns:a16="http://schemas.microsoft.com/office/drawing/2014/main" id="{48B68746-ADA8-67C8-F191-41271E7FE614}"/>
              </a:ext>
            </a:extLst>
          </p:cNvPr>
          <p:cNvSpPr>
            <a:spLocks noGrp="1" noChangeArrowheads="1"/>
          </p:cNvSpPr>
          <p:nvPr>
            <p:ph type="title" idx="4294967295"/>
          </p:nvPr>
        </p:nvSpPr>
        <p:spPr>
          <a:xfrm>
            <a:off x="762000" y="304800"/>
            <a:ext cx="7772400" cy="992188"/>
          </a:xfrm>
        </p:spPr>
        <p:txBody>
          <a:bodyPr>
            <a:normAutofit/>
          </a:bodyPr>
          <a:lstStyle/>
          <a:p>
            <a:pPr eaLnBrk="1" hangingPunct="1"/>
            <a:r>
              <a:rPr lang="en-US" altLang="en-US" dirty="0"/>
              <a:t>Firms’ Disclosure of Financial Information</a:t>
            </a:r>
          </a:p>
        </p:txBody>
      </p:sp>
      <p:sp>
        <p:nvSpPr>
          <p:cNvPr id="17411" name="Rectangle 5">
            <a:extLst>
              <a:ext uri="{FF2B5EF4-FFF2-40B4-BE49-F238E27FC236}">
                <a16:creationId xmlns:a16="http://schemas.microsoft.com/office/drawing/2014/main" id="{7EAB92AD-9E10-1477-5B7F-EC4D2B058914}"/>
              </a:ext>
            </a:extLst>
          </p:cNvPr>
          <p:cNvSpPr>
            <a:spLocks noGrp="1" noChangeArrowheads="1"/>
          </p:cNvSpPr>
          <p:nvPr>
            <p:ph type="body" idx="4294967295"/>
          </p:nvPr>
        </p:nvSpPr>
        <p:spPr>
          <a:xfrm>
            <a:off x="304800" y="1447800"/>
            <a:ext cx="8294688" cy="4572000"/>
          </a:xfrm>
        </p:spPr>
        <p:txBody>
          <a:bodyPr rIns="91440"/>
          <a:lstStyle/>
          <a:p>
            <a:pPr eaLnBrk="1" hangingPunct="1">
              <a:spcBef>
                <a:spcPct val="70000"/>
              </a:spcBef>
            </a:pPr>
            <a:r>
              <a:rPr lang="en-US" altLang="en-US" dirty="0"/>
              <a:t>Types of Financial Statements</a:t>
            </a:r>
          </a:p>
          <a:p>
            <a:pPr lvl="1" eaLnBrk="1" hangingPunct="1">
              <a:spcBef>
                <a:spcPct val="70000"/>
              </a:spcBef>
            </a:pPr>
            <a:r>
              <a:rPr lang="en-US" altLang="en-US" dirty="0"/>
              <a:t>Balance Sheet</a:t>
            </a:r>
          </a:p>
          <a:p>
            <a:pPr lvl="1" eaLnBrk="1" hangingPunct="1">
              <a:spcBef>
                <a:spcPct val="70000"/>
              </a:spcBef>
            </a:pPr>
            <a:r>
              <a:rPr lang="en-US" altLang="en-US" dirty="0"/>
              <a:t>Income Statement</a:t>
            </a:r>
          </a:p>
          <a:p>
            <a:pPr lvl="1" eaLnBrk="1" hangingPunct="1">
              <a:spcBef>
                <a:spcPct val="70000"/>
              </a:spcBef>
            </a:pPr>
            <a:r>
              <a:rPr lang="en-US" altLang="en-US" dirty="0"/>
              <a:t>Statement of Cash Flows</a:t>
            </a:r>
          </a:p>
          <a:p>
            <a:pPr lvl="1" eaLnBrk="1" hangingPunct="1">
              <a:spcBef>
                <a:spcPct val="70000"/>
              </a:spcBef>
            </a:pPr>
            <a:r>
              <a:rPr lang="en-US" altLang="en-US" dirty="0"/>
              <a:t>Statement of Stockholders’ Equity</a:t>
            </a:r>
          </a:p>
        </p:txBody>
      </p:sp>
    </p:spTree>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Rectangle 6">
            <a:extLst>
              <a:ext uri="{FF2B5EF4-FFF2-40B4-BE49-F238E27FC236}">
                <a16:creationId xmlns:a16="http://schemas.microsoft.com/office/drawing/2014/main" id="{3EB8D642-8668-3634-BE8E-89B8FD7AED0F}"/>
              </a:ext>
            </a:extLst>
          </p:cNvPr>
          <p:cNvSpPr>
            <a:spLocks noGrp="1" noChangeArrowheads="1"/>
          </p:cNvSpPr>
          <p:nvPr>
            <p:ph type="title" idx="4294967295"/>
          </p:nvPr>
        </p:nvSpPr>
        <p:spPr>
          <a:xfrm>
            <a:off x="1371600" y="246063"/>
            <a:ext cx="5791200" cy="992187"/>
          </a:xfrm>
        </p:spPr>
        <p:txBody>
          <a:bodyPr/>
          <a:lstStyle/>
          <a:p>
            <a:pPr algn="ctr" eaLnBrk="1" hangingPunct="1"/>
            <a:r>
              <a:rPr lang="en-US" altLang="en-US" dirty="0"/>
              <a:t>Balance Sheet</a:t>
            </a:r>
          </a:p>
        </p:txBody>
      </p:sp>
      <p:sp>
        <p:nvSpPr>
          <p:cNvPr id="19459" name="Rectangle 7">
            <a:extLst>
              <a:ext uri="{FF2B5EF4-FFF2-40B4-BE49-F238E27FC236}">
                <a16:creationId xmlns:a16="http://schemas.microsoft.com/office/drawing/2014/main" id="{46A4BF91-FC57-215C-9311-D78A5463D12C}"/>
              </a:ext>
            </a:extLst>
          </p:cNvPr>
          <p:cNvSpPr>
            <a:spLocks noGrp="1" noChangeArrowheads="1"/>
          </p:cNvSpPr>
          <p:nvPr>
            <p:ph type="body" idx="4294967295"/>
          </p:nvPr>
        </p:nvSpPr>
        <p:spPr>
          <a:xfrm>
            <a:off x="609600" y="1371600"/>
            <a:ext cx="8294688" cy="4572000"/>
          </a:xfrm>
        </p:spPr>
        <p:txBody>
          <a:bodyPr rIns="91440"/>
          <a:lstStyle/>
          <a:p>
            <a:pPr eaLnBrk="1" hangingPunct="1"/>
            <a:r>
              <a:rPr lang="en-US" altLang="en-US" dirty="0"/>
              <a:t>A snapshot in time of the firm’s financial position</a:t>
            </a:r>
          </a:p>
          <a:p>
            <a:pPr eaLnBrk="1" hangingPunct="1">
              <a:spcBef>
                <a:spcPct val="60000"/>
              </a:spcBef>
            </a:pPr>
            <a:r>
              <a:rPr lang="en-US" altLang="en-US" dirty="0"/>
              <a:t>The Balance Sheet Identity:</a:t>
            </a:r>
          </a:p>
        </p:txBody>
      </p:sp>
      <p:graphicFrame>
        <p:nvGraphicFramePr>
          <p:cNvPr id="19460" name="Object 8">
            <a:extLst>
              <a:ext uri="{FF2B5EF4-FFF2-40B4-BE49-F238E27FC236}">
                <a16:creationId xmlns:a16="http://schemas.microsoft.com/office/drawing/2014/main" id="{D1456805-2C76-2093-F45C-E755695ECA21}"/>
              </a:ext>
            </a:extLst>
          </p:cNvPr>
          <p:cNvGraphicFramePr>
            <a:graphicFrameLocks noChangeAspect="1"/>
          </p:cNvGraphicFramePr>
          <p:nvPr>
            <p:extLst>
              <p:ext uri="{D42A27DB-BD31-4B8C-83A1-F6EECF244321}">
                <p14:modId xmlns:p14="http://schemas.microsoft.com/office/powerpoint/2010/main" val="3270160737"/>
              </p:ext>
            </p:extLst>
          </p:nvPr>
        </p:nvGraphicFramePr>
        <p:xfrm>
          <a:off x="914400" y="3048000"/>
          <a:ext cx="6889750" cy="495300"/>
        </p:xfrm>
        <a:graphic>
          <a:graphicData uri="http://schemas.openxmlformats.org/presentationml/2006/ole">
            <mc:AlternateContent xmlns:mc="http://schemas.openxmlformats.org/markup-compatibility/2006">
              <mc:Choice xmlns:v="urn:schemas-microsoft-com:vml" Requires="v">
                <p:oleObj name="Equation" r:id="rId3" imgW="2819400" imgH="203200" progId="Equation.DSMT4">
                  <p:embed/>
                </p:oleObj>
              </mc:Choice>
              <mc:Fallback>
                <p:oleObj name="Equation" r:id="rId3" imgW="2819400" imgH="203200" progId="Equation.DSMT4">
                  <p:embed/>
                  <p:pic>
                    <p:nvPicPr>
                      <p:cNvPr id="19460" name="Object 8">
                        <a:extLst>
                          <a:ext uri="{FF2B5EF4-FFF2-40B4-BE49-F238E27FC236}">
                            <a16:creationId xmlns:a16="http://schemas.microsoft.com/office/drawing/2014/main" id="{D1456805-2C76-2093-F45C-E755695ECA2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3048000"/>
                        <a:ext cx="688975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wipe dir="r"/>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6.0&quot;&gt;&lt;object type=&quot;1&quot; unique_id=&quot;10001&quot;&gt;&lt;object type=&quot;8&quot; unique_id=&quot;11455&quot;&gt;&lt;/object&gt;&lt;object type=&quot;2&quot; unique_id=&quot;11456&quot;&gt;&lt;object type=&quot;3&quot; unique_id=&quot;11457&quot;&gt;&lt;property id=&quot;20148&quot; value=&quot;5&quot;/&gt;&lt;property id=&quot;20300&quot; value=&quot;Slide 1&quot;/&gt;&lt;property id=&quot;20307&quot; value=&quot;256&quot;/&gt;&lt;/object&gt;&lt;object type=&quot;3&quot; unique_id=&quot;11458&quot;&gt;&lt;property id=&quot;20148&quot; value=&quot;5&quot;/&gt;&lt;property id=&quot;20300&quot; value=&quot;Slide 2 - &amp;quot;Chapter Outline&amp;quot;&quot;/&gt;&lt;property id=&quot;20307&quot; value=&quot;304&quot;/&gt;&lt;/object&gt;&lt;object type=&quot;3&quot; unique_id=&quot;11459&quot;&gt;&lt;property id=&quot;20148&quot; value=&quot;5&quot;/&gt;&lt;property id=&quot;20300&quot; value=&quot;Slide 3 - &amp;quot;Learning Objectives&amp;quot;&quot;/&gt;&lt;property id=&quot;20307&quot; value=&quot;321&quot;/&gt;&lt;/object&gt;&lt;object type=&quot;3&quot; unique_id=&quot;11460&quot;&gt;&lt;property id=&quot;20148&quot; value=&quot;5&quot;/&gt;&lt;property id=&quot;20300&quot; value=&quot;Slide 4 - &amp;quot;Learning Objectives&amp;quot;&quot;/&gt;&lt;property id=&quot;20307&quot; value=&quot;324&quot;/&gt;&lt;/object&gt;&lt;object type=&quot;3&quot; unique_id=&quot;11461&quot;&gt;&lt;property id=&quot;20148&quot; value=&quot;5&quot;/&gt;&lt;property id=&quot;20300&quot; value=&quot;Slide 5 - &amp;quot;Learning Objectives&amp;quot;&quot;/&gt;&lt;property id=&quot;20307&quot; value=&quot;323&quot;/&gt;&lt;/object&gt;&lt;object type=&quot;3&quot; unique_id=&quot;11462&quot;&gt;&lt;property id=&quot;20148&quot; value=&quot;5&quot;/&gt;&lt;property id=&quot;20300&quot; value=&quot;Slide 6 - &amp;quot;Learning Objectives&amp;quot;&quot;/&gt;&lt;property id=&quot;20307&quot; value=&quot;322&quot;/&gt;&lt;/object&gt;&lt;object type=&quot;3&quot; unique_id=&quot;11463&quot;&gt;&lt;property id=&quot;20148&quot; value=&quot;5&quot;/&gt;&lt;property id=&quot;20300&quot; value=&quot;Slide 7 - &amp;quot;Learning Objectives&amp;quot;&quot;/&gt;&lt;property id=&quot;20307&quot; value=&quot;325&quot;/&gt;&lt;/object&gt;&lt;object type=&quot;3&quot; unique_id=&quot;11464&quot;&gt;&lt;property id=&quot;20148&quot; value=&quot;5&quot;/&gt;&lt;property id=&quot;20300&quot; value=&quot;Slide 8 - &amp;quot;2.1 Firms’ Disclosure of Financial Information&amp;quot;&quot;/&gt;&lt;property id=&quot;20307&quot; value=&quot;257&quot;/&gt;&lt;/object&gt;&lt;object type=&quot;3&quot; unique_id=&quot;11465&quot;&gt;&lt;property id=&quot;20148&quot; value=&quot;5&quot;/&gt;&lt;property id=&quot;20300&quot; value=&quot;Slide 9 - &amp;quot;2.1 Firms’ Disclosure of Financial &amp;#x0D;&amp;#x0A;Information (cont'd)&amp;quot;&quot;/&gt;&lt;property id=&quot;20307&quot; value=&quot;258&quot;/&gt;&lt;/object&gt;&lt;object type=&quot;3&quot; unique_id=&quot;11466&quot;&gt;&lt;property id=&quot;20148&quot; value=&quot;5&quot;/&gt;&lt;property id=&quot;20300&quot; value=&quot;Slide 10 - &amp;quot;2.1 Firms’ Disclosure of Financial &amp;#x0D;&amp;#x0A;Information (cont'd)&amp;quot;&quot;/&gt;&lt;property id=&quot;20307&quot; value=&quot;259&quot;/&gt;&lt;/object&gt;&lt;object type=&quot;3&quot; unique_id=&quot;11467&quot;&gt;&lt;property id=&quot;20148&quot; value=&quot;5&quot;/&gt;&lt;property id=&quot;20300&quot; value=&quot;Slide 11 - &amp;quot;2.2 Balance Sheet&amp;quot;&quot;/&gt;&lt;property id=&quot;20307&quot; value=&quot;260&quot;/&gt;&lt;/object&gt;&lt;object type=&quot;3&quot; unique_id=&quot;11468&quot;&gt;&lt;property id=&quot;20148&quot; value=&quot;5&quot;/&gt;&lt;property id=&quot;20300&quot; value=&quot;Slide 12 - &amp;quot;2.2 Balance Sheet (cont'd)&amp;quot;&quot;/&gt;&lt;property id=&quot;20307&quot; value=&quot;261&quot;/&gt;&lt;/object&gt;&lt;object type=&quot;3&quot; unique_id=&quot;11469&quot;&gt;&lt;property id=&quot;20148&quot; value=&quot;5&quot;/&gt;&lt;property id=&quot;20300&quot; value=&quot;Slide 13 - &amp;quot;2.2 Balance Sheet (cont'd)&amp;quot;&quot;/&gt;&lt;property id=&quot;20307&quot; value=&quot;262&quot;/&gt;&lt;/object&gt;&lt;object type=&quot;3&quot; unique_id=&quot;11470&quot;&gt;&lt;property id=&quot;20148&quot; value=&quot;5&quot;/&gt;&lt;property id=&quot;20300&quot; value=&quot;Slide 14 - &amp;quot;2.2 Balance Sheet (cont'd)&amp;quot;&quot;/&gt;&lt;property id=&quot;20307&quot; value=&quot;263&quot;/&gt;&lt;/object&gt;&lt;object type=&quot;3&quot; unique_id=&quot;11471&quot;&gt;&lt;property id=&quot;20148&quot; value=&quot;5&quot;/&gt;&lt;property id=&quot;20300&quot; value=&quot;Slide 15 - &amp;quot;Table 2.1  Global Conglomerate Corporation Balance Sheet&amp;quot;&quot;/&gt;&lt;property id=&quot;20307&quot; value=&quot;264&quot;/&gt;&lt;/object&gt;&lt;object type=&quot;3&quot; unique_id=&quot;11472&quot;&gt;&lt;property id=&quot;20148&quot; value=&quot;5&quot;/&gt;&lt;property id=&quot;20300&quot; value=&quot;Slide 16 - &amp;quot;2.2 Balance Sheet (cont'd)&amp;quot;&quot;/&gt;&lt;property id=&quot;20307&quot; value=&quot;265&quot;/&gt;&lt;/object&gt;&lt;object type=&quot;3&quot; unique_id=&quot;11473&quot;&gt;&lt;property id=&quot;20148&quot; value=&quot;5&quot;/&gt;&lt;property id=&quot;20300&quot; value=&quot;Slide 17 - &amp;quot;2.2 Balance Sheet (cont'd)&amp;quot;&quot;/&gt;&lt;property id=&quot;20307&quot; value=&quot;268&quot;/&gt;&lt;/object&gt;&lt;object type=&quot;3&quot; unique_id=&quot;11474&quot;&gt;&lt;property id=&quot;20148&quot; value=&quot;5&quot;/&gt;&lt;property id=&quot;20300&quot; value=&quot;Slide 18 - &amp;quot;2.2 Balance Sheet (cont'd)&amp;quot;&quot;/&gt;&lt;property id=&quot;20307&quot; value=&quot;266&quot;/&gt;&lt;/object&gt;&lt;object type=&quot;3&quot; unique_id=&quot;11475&quot;&gt;&lt;property id=&quot;20148&quot; value=&quot;5&quot;/&gt;&lt;property id=&quot;20300&quot; value=&quot;Slide 19 - &amp;quot;Table 2.1 (cont'd)  Global Conglomerate Corporation Balance Sheet&amp;quot;&quot;/&gt;&lt;property id=&quot;20307&quot; value=&quot;267&quot;/&gt;&lt;/object&gt;&lt;object type=&quot;3&quot; unique_id=&quot;11476&quot;&gt;&lt;property id=&quot;20148&quot; value=&quot;5&quot;/&gt;&lt;property id=&quot;20300&quot; value=&quot;Slide 20 - &amp;quot;2.2 Balance Sheet (cont'd)&amp;quot;&quot;/&gt;&lt;property id=&quot;20307&quot; value=&quot;269&quot;/&gt;&lt;/object&gt;&lt;object type=&quot;3&quot; unique_id=&quot;11477&quot;&gt;&lt;property id=&quot;20148&quot; value=&quot;5&quot;/&gt;&lt;property id=&quot;20300&quot; value=&quot;Slide 21 - &amp;quot;2.2 Balance Sheet (cont'd)&amp;quot;&quot;/&gt;&lt;property id=&quot;20307&quot; value=&quot;326&quot;/&gt;&lt;/object&gt;&lt;object type=&quot;3&quot; unique_id=&quot;11479&quot;&gt;&lt;property id=&quot;20148&quot; value=&quot;5&quot;/&gt;&lt;property id=&quot;20300&quot; value=&quot;Slide 23 - &amp;quot;2.2 Balance Sheet (cont'd)&amp;quot;&quot;/&gt;&lt;property id=&quot;20307&quot; value=&quot;328&quot;/&gt;&lt;/object&gt;&lt;object type=&quot;3&quot; unique_id=&quot;11480&quot;&gt;&lt;property id=&quot;20148&quot; value=&quot;5&quot;/&gt;&lt;property id=&quot;20300&quot; value=&quot;Slide 24 - &amp;quot;Textbook Example 2.1&amp;quot;&quot;/&gt;&lt;property id=&quot;20307&quot; value=&quot;270&quot;/&gt;&lt;/object&gt;&lt;object type=&quot;3&quot; unique_id=&quot;11481&quot;&gt;&lt;property id=&quot;20148&quot; value=&quot;5&quot;/&gt;&lt;property id=&quot;20300&quot; value=&quot;Slide 25 - &amp;quot;Textbook Example 2.1 (cont'd)&amp;quot;&quot;/&gt;&lt;property id=&quot;20307&quot; value=&quot;271&quot;/&gt;&lt;/object&gt;&lt;object type=&quot;3&quot; unique_id=&quot;11482&quot;&gt;&lt;property id=&quot;20148&quot; value=&quot;5&quot;/&gt;&lt;property id=&quot;20300&quot; value=&quot;Slide 26 - &amp;quot;Alternative Example 2.1&amp;quot;&quot;/&gt;&lt;property id=&quot;20307&quot; value=&quot;305&quot;/&gt;&lt;/object&gt;&lt;object type=&quot;3&quot; unique_id=&quot;11483&quot;&gt;&lt;property id=&quot;20148&quot; value=&quot;5&quot;/&gt;&lt;property id=&quot;20300&quot; value=&quot;Slide 27 - &amp;quot;Alternative Example 2.1&amp;quot;&quot;/&gt;&lt;property id=&quot;20307&quot; value=&quot;306&quot;/&gt;&lt;/object&gt;&lt;object type=&quot;3&quot; unique_id=&quot;11484&quot;&gt;&lt;property id=&quot;20148&quot; value=&quot;5&quot;/&gt;&lt;property id=&quot;20300&quot; value=&quot;Slide 28 - &amp;quot;2.3 Income Statement&amp;quot;&quot;/&gt;&lt;property id=&quot;20307&quot; value=&quot;329&quot;/&gt;&lt;/object&gt;&lt;object type=&quot;3&quot; unique_id=&quot;11485&quot;&gt;&lt;property id=&quot;20148&quot; value=&quot;5&quot;/&gt;&lt;property id=&quot;20300&quot; value=&quot;Slide 29 - &amp;quot;2.3 Income Statement (cont'd)&amp;quot;&quot;/&gt;&lt;property id=&quot;20307&quot; value=&quot;330&quot;/&gt;&lt;/object&gt;&lt;object type=&quot;3&quot; unique_id=&quot;11486&quot;&gt;&lt;property id=&quot;20148&quot; value=&quot;5&quot;/&gt;&lt;property id=&quot;20300&quot; value=&quot;Slide 30 - &amp;quot;2.3 Income Statement (cont'd)&amp;quot;&quot;/&gt;&lt;property id=&quot;20307&quot; value=&quot;331&quot;/&gt;&lt;/object&gt;&lt;object type=&quot;3&quot; unique_id=&quot;11487&quot;&gt;&lt;property id=&quot;20148&quot; value=&quot;5&quot;/&gt;&lt;property id=&quot;20300&quot; value=&quot;Slide 31 - &amp;quot;2.3 Income Statement (cont'd)&amp;quot;&quot;/&gt;&lt;property id=&quot;20307&quot; value=&quot;332&quot;/&gt;&lt;/object&gt;&lt;object type=&quot;3&quot; unique_id=&quot;11488&quot;&gt;&lt;property id=&quot;20148&quot; value=&quot;5&quot;/&gt;&lt;property id=&quot;20300&quot; value=&quot;Slide 32 - &amp;quot;2.3 Income Statement (cont'd)&amp;quot;&quot;/&gt;&lt;property id=&quot;20307&quot; value=&quot;333&quot;/&gt;&lt;/object&gt;&lt;object type=&quot;3&quot; unique_id=&quot;11489&quot;&gt;&lt;property id=&quot;20148&quot; value=&quot;5&quot;/&gt;&lt;property id=&quot;20300&quot; value=&quot;Slide 33 - &amp;quot;Table 2.2   Global Conglomerate Corporation Income Statement Sheet&amp;quot;&quot;/&gt;&lt;property id=&quot;20307&quot; value=&quot;334&quot;/&gt;&lt;/object&gt;&lt;object type=&quot;3&quot; unique_id=&quot;11490&quot;&gt;&lt;property id=&quot;20148&quot; value=&quot;5&quot;/&gt;&lt;property id=&quot;20300&quot; value=&quot;Slide 34 - &amp;quot;2.3 Income Statement (cont'd)&amp;quot;&quot;/&gt;&lt;property id=&quot;20307&quot; value=&quot;335&quot;/&gt;&lt;/object&gt;&lt;object type=&quot;3&quot; unique_id=&quot;11491&quot;&gt;&lt;property id=&quot;20148&quot; value=&quot;5&quot;/&gt;&lt;property id=&quot;20300&quot; value=&quot;Slide 35 - &amp;quot;2.4 Statement of Cash Flows&amp;quot;&quot;/&gt;&lt;property id=&quot;20307&quot; value=&quot;336&quot;/&gt;&lt;/object&gt;&lt;object type=&quot;3&quot; unique_id=&quot;11492&quot;&gt;&lt;property id=&quot;20148&quot; value=&quot;5&quot;/&gt;&lt;property id=&quot;20300&quot; value=&quot;Slide 36 - &amp;quot;2.4 Statement of Cash Flows (cont'd)&amp;quot;&quot;/&gt;&lt;property id=&quot;20307&quot; value=&quot;337&quot;/&gt;&lt;/object&gt;&lt;object type=&quot;3&quot; unique_id=&quot;11493&quot;&gt;&lt;property id=&quot;20148&quot; value=&quot;5&quot;/&gt;&lt;property id=&quot;20300&quot; value=&quot;Slide 37 - &amp;quot;2.4 Statement of Cash Flows (cont'd)&amp;quot;&quot;/&gt;&lt;property id=&quot;20307&quot; value=&quot;338&quot;/&gt;&lt;/object&gt;&lt;object type=&quot;3&quot; unique_id=&quot;11494&quot;&gt;&lt;property id=&quot;20148&quot; value=&quot;5&quot;/&gt;&lt;property id=&quot;20300&quot; value=&quot;Slide 38 - &amp;quot;2.4 Statement of Cash Flows (cont'd)&amp;quot;&quot;/&gt;&lt;property id=&quot;20307&quot; value=&quot;339&quot;/&gt;&lt;/object&gt;&lt;object type=&quot;3&quot; unique_id=&quot;11495&quot;&gt;&lt;property id=&quot;20148&quot; value=&quot;5&quot;/&gt;&lt;property id=&quot;20300&quot; value=&quot;Slide 39 - &amp;quot;Table 2.3  Global Conglomerate Corporation Statement of Cash Flows&amp;quot;&quot;/&gt;&lt;property id=&quot;20307&quot; value=&quot;340&quot;/&gt;&lt;/object&gt;&lt;object type=&quot;3&quot; unique_id=&quot;11496&quot;&gt;&lt;property id=&quot;20148&quot; value=&quot;5&quot;/&gt;&lt;property id=&quot;20300&quot; value=&quot;Slide 40 - &amp;quot;Textbook Example 2.2&amp;quot;&quot;/&gt;&lt;property id=&quot;20307&quot; value=&quot;341&quot;/&gt;&lt;/object&gt;&lt;object type=&quot;3&quot; unique_id=&quot;11497&quot;&gt;&lt;property id=&quot;20148&quot; value=&quot;5&quot;/&gt;&lt;property id=&quot;20300&quot; value=&quot;Slide 41 - &amp;quot;Textbook Example 2.2 (cont'd)&amp;quot;&quot;/&gt;&lt;property id=&quot;20307&quot; value=&quot;342&quot;/&gt;&lt;/object&gt;&lt;object type=&quot;3&quot; unique_id=&quot;11498&quot;&gt;&lt;property id=&quot;20148&quot; value=&quot;5&quot;/&gt;&lt;property id=&quot;20300&quot; value=&quot;Slide 42 - &amp;quot;Alternative Example 2.2&amp;quot;&quot;/&gt;&lt;property id=&quot;20307&quot; value=&quot;393&quot;/&gt;&lt;/object&gt;&lt;object type=&quot;3&quot; unique_id=&quot;11499&quot;&gt;&lt;property id=&quot;20148&quot; value=&quot;5&quot;/&gt;&lt;property id=&quot;20300&quot; value=&quot;Slide 43 - &amp;quot;Alternative Example 2.2&amp;quot;&quot;/&gt;&lt;property id=&quot;20307&quot; value=&quot;394&quot;/&gt;&lt;/object&gt;&lt;object type=&quot;3&quot; unique_id=&quot;11500&quot;&gt;&lt;property id=&quot;20148&quot; value=&quot;5&quot;/&gt;&lt;property id=&quot;20300&quot; value=&quot;Slide 44 - &amp;quot;2.5 Other Financial Statement Information&amp;quot;&quot;/&gt;&lt;property id=&quot;20307&quot; value=&quot;343&quot;/&gt;&lt;/object&gt;&lt;object type=&quot;3&quot; unique_id=&quot;11501&quot;&gt;&lt;property id=&quot;20148&quot; value=&quot;5&quot;/&gt;&lt;property id=&quot;20300&quot; value=&quot;Slide 45 - &amp;quot;2.5 Other Financial Statement Information&amp;quot;&quot;/&gt;&lt;property id=&quot;20307&quot; value=&quot;349&quot;/&gt;&lt;/object&gt;&lt;object type=&quot;3&quot; unique_id=&quot;11502&quot;&gt;&lt;property id=&quot;20148&quot; value=&quot;5&quot;/&gt;&lt;property id=&quot;20300&quot; value=&quot;Slide 46 - &amp;quot;Textbook Example 2.3&amp;quot;&quot;/&gt;&lt;property id=&quot;20307&quot; value=&quot;344&quot;/&gt;&lt;/object&gt;&lt;object type=&quot;3&quot; unique_id=&quot;11503&quot;&gt;&lt;property id=&quot;20148&quot; value=&quot;5&quot;/&gt;&lt;property id=&quot;20300&quot; value=&quot;Slide 47 - &amp;quot;Textbook Example 2.3 (cont'd)&amp;quot;&quot;/&gt;&lt;property id=&quot;20307&quot; value=&quot;345&quot;/&gt;&lt;/object&gt;&lt;object type=&quot;3&quot; unique_id=&quot;11504&quot;&gt;&lt;property id=&quot;20148&quot; value=&quot;5&quot;/&gt;&lt;property id=&quot;20300&quot; value=&quot;Slide 48 - &amp;quot;Alternative Example 2.3&amp;quot;&quot;/&gt;&lt;property id=&quot;20307&quot; value=&quot;346&quot;/&gt;&lt;/object&gt;&lt;object type=&quot;3&quot; unique_id=&quot;11505&quot;&gt;&lt;property id=&quot;20148&quot; value=&quot;5&quot;/&gt;&lt;property id=&quot;20300&quot; value=&quot;Slide 49 - &amp;quot;Alternative Example 2.3&amp;quot;&quot;/&gt;&lt;property id=&quot;20307&quot; value=&quot;347&quot;/&gt;&lt;/object&gt;&lt;object type=&quot;3&quot; unique_id=&quot;11506&quot;&gt;&lt;property id=&quot;20148&quot; value=&quot;5&quot;/&gt;&lt;property id=&quot;20300&quot; value=&quot;Slide 50 - &amp;quot;Alternative Example 2.3&amp;quot;&quot;/&gt;&lt;property id=&quot;20307&quot; value=&quot;395&quot;/&gt;&lt;/object&gt;&lt;object type=&quot;3&quot; unique_id=&quot;11507&quot;&gt;&lt;property id=&quot;20148&quot; value=&quot;5&quot;/&gt;&lt;property id=&quot;20300&quot; value=&quot;Slide 51 - &amp;quot;2.6 Financial Statement Analysis&amp;quot;&quot;/&gt;&lt;property id=&quot;20307&quot; value=&quot;350&quot;/&gt;&lt;/object&gt;&lt;object type=&quot;3&quot; unique_id=&quot;11508&quot;&gt;&lt;property id=&quot;20148&quot; value=&quot;5&quot;/&gt;&lt;property id=&quot;20300&quot; value=&quot;Slide 52 - &amp;quot;2.6 Financial Statement Analysis (cont'd)&amp;quot;&quot;/&gt;&lt;property id=&quot;20307&quot; value=&quot;351&quot;/&gt;&lt;/object&gt;&lt;object type=&quot;3&quot; unique_id=&quot;11509&quot;&gt;&lt;property id=&quot;20148&quot; value=&quot;5&quot;/&gt;&lt;property id=&quot;20300&quot; value=&quot;Slide 53 - &amp;quot;2.6 Financial Statement Analysis (cont'd)&amp;quot;&quot;/&gt;&lt;property id=&quot;20307&quot; value=&quot;352&quot;/&gt;&lt;/object&gt;&lt;object type=&quot;3&quot; unique_id=&quot;11510&quot;&gt;&lt;property id=&quot;20148&quot; value=&quot;5&quot;/&gt;&lt;property id=&quot;20300&quot; value=&quot;Slide 54 - &amp;quot;Figure 2.1 EBIT Margins for Five U.S. Airlines&amp;quot;&quot;/&gt;&lt;property id=&quot;20307&quot; value=&quot;353&quot;/&gt;&lt;/object&gt;&lt;object type=&quot;3&quot; unique_id=&quot;11511&quot;&gt;&lt;property id=&quot;20148&quot; value=&quot;5&quot;/&gt;&lt;property id=&quot;20300&quot; value=&quot;Slide 55 - &amp;quot;2.6 Financial Statement Analysis (cont'd)&amp;quot;&quot;/&gt;&lt;property id=&quot;20307&quot; value=&quot;354&quot;/&gt;&lt;/object&gt;&lt;object type=&quot;3&quot; unique_id=&quot;11512&quot;&gt;&lt;property id=&quot;20148&quot; value=&quot;5&quot;/&gt;&lt;property id=&quot;20300&quot; value=&quot;Slide 56 - &amp;quot;Textbook Example 2.4&amp;quot;&quot;/&gt;&lt;property id=&quot;20307&quot; value=&quot;355&quot;/&gt;&lt;/object&gt;&lt;object type=&quot;3&quot; unique_id=&quot;11513&quot;&gt;&lt;property id=&quot;20148&quot; value=&quot;5&quot;/&gt;&lt;property id=&quot;20300&quot; value=&quot;Slide 57 - &amp;quot;Textbook Example 2.4 (cont'd)&amp;quot;&quot;/&gt;&lt;property id=&quot;20307&quot; value=&quot;356&quot;/&gt;&lt;/object&gt;&lt;object type=&quot;3&quot; unique_id=&quot;11514&quot;&gt;&lt;property id=&quot;20148&quot; value=&quot;5&quot;/&gt;&lt;property id=&quot;20300&quot; value=&quot;Slide 58 - &amp;quot;Alternative Example 2.4&amp;quot;&quot;/&gt;&lt;property id=&quot;20307&quot; value=&quot;357&quot;/&gt;&lt;/object&gt;&lt;object type=&quot;3&quot; unique_id=&quot;11515&quot;&gt;&lt;property id=&quot;20148&quot; value=&quot;5&quot;/&gt;&lt;property id=&quot;20300&quot; value=&quot;Slide 59 - &amp;quot;Alternative Example 2.4 (cont'd)&amp;quot;&quot;/&gt;&lt;property id=&quot;20307&quot; value=&quot;360&quot;/&gt;&lt;/object&gt;&lt;object type=&quot;3&quot; unique_id=&quot;11516&quot;&gt;&lt;property id=&quot;20148&quot; value=&quot;5&quot;/&gt;&lt;property id=&quot;20300&quot; value=&quot;Slide 60 - &amp;quot;Alternative Example 2.4 (cont'd)&amp;quot;&quot;/&gt;&lt;property id=&quot;20307&quot; value=&quot;359&quot;/&gt;&lt;/object&gt;&lt;object type=&quot;3&quot; unique_id=&quot;11517&quot;&gt;&lt;property id=&quot;20148&quot; value=&quot;5&quot;/&gt;&lt;property id=&quot;20300&quot; value=&quot;Slide 61 - &amp;quot;2.6 Financial Statement Analysis (cont'd)&amp;quot;&quot;/&gt;&lt;property id=&quot;20307&quot; value=&quot;361&quot;/&gt;&lt;/object&gt;&lt;object type=&quot;3&quot; unique_id=&quot;11518&quot;&gt;&lt;property id=&quot;20148&quot; value=&quot;5&quot;/&gt;&lt;property id=&quot;20300&quot; value=&quot;Slide 62 - &amp;quot;2.6 Financial Statement Analysis (cont'd)&amp;quot;&quot;/&gt;&lt;property id=&quot;20307&quot; value=&quot;363&quot;/&gt;&lt;/object&gt;&lt;object type=&quot;3&quot; unique_id=&quot;11519&quot;&gt;&lt;property id=&quot;20148&quot; value=&quot;5&quot;/&gt;&lt;property id=&quot;20300&quot; value=&quot;Slide 63 - &amp;quot;2.6 Financial Statement Analysis (cont'd)&amp;quot;&quot;/&gt;&lt;property id=&quot;20307&quot; value=&quot;362&quot;/&gt;&lt;/object&gt;&lt;object type=&quot;3&quot; unique_id=&quot;11520&quot;&gt;&lt;property id=&quot;20148&quot; value=&quot;5&quot;/&gt;&lt;property id=&quot;20300&quot; value=&quot;Slide 64 - &amp;quot;Textbook Example 2.5&amp;quot;&quot;/&gt;&lt;property id=&quot;20307&quot; value=&quot;274&quot;/&gt;&lt;/object&gt;&lt;object type=&quot;3&quot; unique_id=&quot;11521&quot;&gt;&lt;property id=&quot;20148&quot; value=&quot;5&quot;/&gt;&lt;property id=&quot;20300&quot; value=&quot;Slide 65 - &amp;quot;Textbook Example 2.5 (cont'd)&amp;quot;&quot;/&gt;&lt;property id=&quot;20307&quot; value=&quot;275&quot;/&gt;&lt;/object&gt;&lt;object type=&quot;3&quot; unique_id=&quot;11522&quot;&gt;&lt;property id=&quot;20148&quot; value=&quot;5&quot;/&gt;&lt;property id=&quot;20300&quot; value=&quot;Slide 66 - &amp;quot;Alternative Example 2.5&amp;quot;&quot;/&gt;&lt;property id=&quot;20307&quot; value=&quot;319&quot;/&gt;&lt;/object&gt;&lt;object type=&quot;3&quot; unique_id=&quot;11523&quot;&gt;&lt;property id=&quot;20148&quot; value=&quot;5&quot;/&gt;&lt;property id=&quot;20300&quot; value=&quot;Slide 67 - &amp;quot;Alternative Example 2.5 (cont'd)&amp;quot;&quot;/&gt;&lt;property id=&quot;20307&quot; value=&quot;320&quot;/&gt;&lt;/object&gt;&lt;object type=&quot;3&quot; unique_id=&quot;11524&quot;&gt;&lt;property id=&quot;20148&quot; value=&quot;5&quot;/&gt;&lt;property id=&quot;20300&quot; value=&quot;Slide 68 - &amp;quot;2.6 Financial Statement Analysis (cont'd)&amp;quot;&quot;/&gt;&lt;property id=&quot;20307&quot; value=&quot;368&quot;/&gt;&lt;/object&gt;&lt;object type=&quot;3&quot; unique_id=&quot;11525&quot;&gt;&lt;property id=&quot;20148&quot; value=&quot;5&quot;/&gt;&lt;property id=&quot;20300&quot; value=&quot;Slide 69 - &amp;quot;2.6 Financial Statement Analysis (cont'd)&amp;quot;&quot;/&gt;&lt;property id=&quot;20307&quot; value=&quot;369&quot;/&gt;&lt;/object&gt;&lt;object type=&quot;3&quot; unique_id=&quot;11526&quot;&gt;&lt;property id=&quot;20148&quot; value=&quot;5&quot;/&gt;&lt;property id=&quot;20300&quot; value=&quot;Slide 70 - &amp;quot;2.6 Financial Statement Analysis (cont'd)&amp;quot;&quot;/&gt;&lt;property id=&quot;20307&quot; value=&quot;370&quot;/&gt;&lt;/object&gt;&lt;object type=&quot;3&quot; unique_id=&quot;11527&quot;&gt;&lt;property id=&quot;20148&quot; value=&quot;5&quot;/&gt;&lt;property id=&quot;20300&quot; value=&quot;Slide 71 - &amp;quot;Textbook Example 2.6&amp;quot;&quot;/&gt;&lt;property id=&quot;20307&quot; value=&quot;375&quot;/&gt;&lt;/object&gt;&lt;object type=&quot;3&quot; unique_id=&quot;11528&quot;&gt;&lt;property id=&quot;20148&quot; value=&quot;5&quot;/&gt;&lt;property id=&quot;20300&quot; value=&quot;Slide 72 - &amp;quot;Textbook Example 2.6 (cont’d)&amp;quot;&quot;/&gt;&lt;property id=&quot;20307&quot; value=&quot;376&quot;/&gt;&lt;/object&gt;&lt;object type=&quot;3&quot; unique_id=&quot;11529&quot;&gt;&lt;property id=&quot;20148&quot; value=&quot;5&quot;/&gt;&lt;property id=&quot;20300&quot; value=&quot;Slide 73 - &amp;quot;Alternative Example 2.6&amp;quot;&quot;/&gt;&lt;property id=&quot;20307&quot; value=&quot;371&quot;/&gt;&lt;/object&gt;&lt;object type=&quot;3&quot; unique_id=&quot;11530&quot;&gt;&lt;property id=&quot;20148&quot; value=&quot;5&quot;/&gt;&lt;property id=&quot;20300&quot; value=&quot;Slide 74 - &amp;quot;Alternative Example 2.6&amp;quot;&quot;/&gt;&lt;property id=&quot;20307&quot; value=&quot;399&quot;/&gt;&lt;/object&gt;&lt;object type=&quot;3&quot; unique_id=&quot;11531&quot;&gt;&lt;property id=&quot;20148&quot; value=&quot;5&quot;/&gt;&lt;property id=&quot;20300&quot; value=&quot;Slide 75 - &amp;quot;2.6 Financial Statement Analysis (cont'd)&amp;quot;&quot;/&gt;&lt;property id=&quot;20307&quot; value=&quot;382&quot;/&gt;&lt;/object&gt;&lt;object type=&quot;3&quot; unique_id=&quot;11532&quot;&gt;&lt;property id=&quot;20148&quot; value=&quot;5&quot;/&gt;&lt;property id=&quot;20300&quot; value=&quot;Slide 76 - &amp;quot;Textbook Example 2.7&amp;quot;&quot;/&gt;&lt;property id=&quot;20307&quot; value=&quot;366&quot;/&gt;&lt;/object&gt;&lt;object type=&quot;3&quot; unique_id=&quot;11533&quot;&gt;&lt;property id=&quot;20148&quot; value=&quot;5&quot;/&gt;&lt;property id=&quot;20300&quot; value=&quot;Slide 77 - &amp;quot;Textbook Example 2.7 (cont’d)&amp;quot;&quot;/&gt;&lt;property id=&quot;20307&quot; value=&quot;367&quot;/&gt;&lt;/object&gt;&lt;object type=&quot;3&quot; unique_id=&quot;11534&quot;&gt;&lt;property id=&quot;20148&quot; value=&quot;5&quot;/&gt;&lt;property id=&quot;20300&quot; value=&quot;Slide 78 - &amp;quot;Alternative Example 2.7&amp;quot;&quot;/&gt;&lt;property id=&quot;20307&quot; value=&quot;383&quot;/&gt;&lt;/object&gt;&lt;object type=&quot;3&quot; unique_id=&quot;11535&quot;&gt;&lt;property id=&quot;20148&quot; value=&quot;5&quot;/&gt;&lt;property id=&quot;20300&quot; value=&quot;Slide 79 - &amp;quot;Alternative Example 2.7 (cont’d)&amp;quot;&quot;/&gt;&lt;property id=&quot;20307&quot; value=&quot;384&quot;/&gt;&lt;/object&gt;&lt;object type=&quot;3&quot; unique_id=&quot;11536&quot;&gt;&lt;property id=&quot;20148&quot; value=&quot;5&quot;/&gt;&lt;property id=&quot;20300&quot; value=&quot;Slide 80 - &amp;quot;2.6 Financial Statement Analysis (cont'd)&amp;quot;&quot;/&gt;&lt;property id=&quot;20307&quot; value=&quot;311&quot;/&gt;&lt;/object&gt;&lt;object type=&quot;3&quot; unique_id=&quot;11537&quot;&gt;&lt;property id=&quot;20148&quot; value=&quot;5&quot;/&gt;&lt;property id=&quot;20300&quot; value=&quot;Slide 81 - &amp;quot;Textbook Example 2.8&amp;quot;&quot;/&gt;&lt;property id=&quot;20307&quot; value=&quot;288&quot;/&gt;&lt;/object&gt;&lt;object type=&quot;3&quot; unique_id=&quot;11538&quot;&gt;&lt;property id=&quot;20148&quot; value=&quot;5&quot;/&gt;&lt;property id=&quot;20300&quot; value=&quot;Slide 82 - &amp;quot;Textbook Example 2.8 (cont'd)&amp;quot;&quot;/&gt;&lt;property id=&quot;20307&quot; value=&quot;289&quot;/&gt;&lt;/object&gt;&lt;object type=&quot;3&quot; unique_id=&quot;11539&quot;&gt;&lt;property id=&quot;20148&quot; value=&quot;5&quot;/&gt;&lt;property id=&quot;20300&quot; value=&quot;Slide 83 - &amp;quot;Alternative Example 2.8&amp;quot;&quot;/&gt;&lt;property id=&quot;20307&quot; value=&quot;386&quot;/&gt;&lt;/object&gt;&lt;object type=&quot;3&quot; unique_id=&quot;11540&quot;&gt;&lt;property id=&quot;20148&quot; value=&quot;5&quot;/&gt;&lt;property id=&quot;20300&quot; value=&quot;Slide 84 - &amp;quot;Alternative Example 2.8 (cont’d)&amp;quot;&quot;/&gt;&lt;property id=&quot;20307&quot; value=&quot;387&quot;/&gt;&lt;/object&gt;&lt;object type=&quot;3&quot; unique_id=&quot;11541&quot;&gt;&lt;property id=&quot;20148&quot; value=&quot;5&quot;/&gt;&lt;property id=&quot;20300&quot; value=&quot;Slide 85 - &amp;quot;Table 2.4  &amp;#x0D;&amp;#x0A;Key Financial Ratios for Large U.S. Firms, Fall 2015&amp;quot;&quot;/&gt;&lt;property id=&quot;20307&quot; value=&quot;391&quot;/&gt;&lt;/object&gt;&lt;object type=&quot;3&quot; unique_id=&quot;11542&quot;&gt;&lt;property id=&quot;20148&quot; value=&quot;5&quot;/&gt;&lt;property id=&quot;20300&quot; value=&quot;Slide 86 - &amp;quot;2.7 Financial Reporting in Practice&amp;quot;&quot;/&gt;&lt;property id=&quot;20307&quot; value=&quot;300&quot;/&gt;&lt;/object&gt;&lt;object type=&quot;3&quot; unique_id=&quot;11543&quot;&gt;&lt;property id=&quot;20148&quot; value=&quot;5&quot;/&gt;&lt;property id=&quot;20300&quot; value=&quot;Slide 87 - &amp;quot;Chapter Quiz&amp;quot;&quot;/&gt;&lt;property id=&quot;20307&quot; value=&quot;314&quot;/&gt;&lt;/object&gt;&lt;object type=&quot;3&quot; unique_id=&quot;13603&quot;&gt;&lt;property id=&quot;20148&quot; value=&quot;5&quot;/&gt;&lt;property id=&quot;20300&quot; value=&quot;Slide 22 - &amp;quot;2.2 Balance Sheet (cont'd)&amp;quot;&quot;/&gt;&lt;property id=&quot;20307&quot; value=&quot;400&quot;/&gt;&lt;/object&gt;&lt;/object&gt;&lt;/object&gt;&lt;/database&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12893</TotalTime>
  <Words>1045</Words>
  <Application>Microsoft Office PowerPoint</Application>
  <PresentationFormat>On-screen Show (4:3)</PresentationFormat>
  <Paragraphs>241</Paragraphs>
  <Slides>32</Slides>
  <Notes>29</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41" baseType="lpstr">
      <vt:lpstr>ＭＳ Ｐゴシック</vt:lpstr>
      <vt:lpstr>Aptos</vt:lpstr>
      <vt:lpstr>Aptos Display</vt:lpstr>
      <vt:lpstr>Arial</vt:lpstr>
      <vt:lpstr>Calibri</vt:lpstr>
      <vt:lpstr>Times New Roman</vt:lpstr>
      <vt:lpstr>Verdana</vt:lpstr>
      <vt:lpstr>Office Theme</vt:lpstr>
      <vt:lpstr>Equation</vt:lpstr>
      <vt:lpstr>PowerPoint Presentation</vt:lpstr>
      <vt:lpstr>Topics Outline</vt:lpstr>
      <vt:lpstr>Learning Objectives</vt:lpstr>
      <vt:lpstr>Learning Objectives</vt:lpstr>
      <vt:lpstr>Learning Objectives</vt:lpstr>
      <vt:lpstr>Firms’ Disclosure of Financial Information</vt:lpstr>
      <vt:lpstr>Firms’ Disclosure of Financial Information</vt:lpstr>
      <vt:lpstr>Firms’ Disclosure of Financial Information</vt:lpstr>
      <vt:lpstr>Balance Sheet</vt:lpstr>
      <vt:lpstr>Balance Sheet (cont'd)</vt:lpstr>
      <vt:lpstr>Balance Sheet (cont'd)</vt:lpstr>
      <vt:lpstr>Balance Sheet (cont'd)</vt:lpstr>
      <vt:lpstr>Balance Sheet (cont'd)</vt:lpstr>
      <vt:lpstr>Balance Sheet (cont'd)</vt:lpstr>
      <vt:lpstr> Balance Sheet (cont'd)</vt:lpstr>
      <vt:lpstr>Balance Sheet (cont'd)</vt:lpstr>
      <vt:lpstr>Balance Sheet (cont'd)</vt:lpstr>
      <vt:lpstr>Balance Sheet (cont'd)</vt:lpstr>
      <vt:lpstr>Balance Sheet (cont'd)</vt:lpstr>
      <vt:lpstr>Income Statement</vt:lpstr>
      <vt:lpstr>Income Statement (cont'd)</vt:lpstr>
      <vt:lpstr>Statement of Cash Flows</vt:lpstr>
      <vt:lpstr>Statement of Cash Flows (cont'd)</vt:lpstr>
      <vt:lpstr>Statement of Cash Flows (cont'd)</vt:lpstr>
      <vt:lpstr>Statement of Cash Flows (cont'd)</vt:lpstr>
      <vt:lpstr>Other Financial Statement Information</vt:lpstr>
      <vt:lpstr>Other Financial Statement Information</vt:lpstr>
      <vt:lpstr>Financial Statement Analysis</vt:lpstr>
      <vt:lpstr>Financial Statement Analysis (cont'd)</vt:lpstr>
      <vt:lpstr>Financial Statement Analysis (cont'd)</vt:lpstr>
      <vt:lpstr>Financial Statement Analysis (cont'd)</vt:lpstr>
      <vt:lpstr>Financial Statement Analysis (cont'd)</vt:lpstr>
    </vt:vector>
  </TitlesOfParts>
  <Manager/>
  <Company>Copyright ©2014 Pearson Education, Inc. All rights reserved.</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dc:title>
  <dc:subject>Introduction  to Financial Statement Analysis</dc:subject>
  <dc:creator>Berk / DeMarzo</dc:creator>
  <cp:keywords/>
  <dc:description/>
  <cp:lastModifiedBy>javad kashefi</cp:lastModifiedBy>
  <cp:revision>257</cp:revision>
  <cp:lastPrinted>2012-12-04T22:35:50Z</cp:lastPrinted>
  <dcterms:created xsi:type="dcterms:W3CDTF">2013-02-13T12:23:22Z</dcterms:created>
  <dcterms:modified xsi:type="dcterms:W3CDTF">2025-03-04T19:02:19Z</dcterms:modified>
  <cp:category/>
</cp:coreProperties>
</file>