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81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00F9A-3F3C-4794-8439-A984A9AA4741}" type="datetimeFigureOut">
              <a:rPr lang="en-US" smtClean="0"/>
              <a:t>11/11/2018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3480-8827-4A26-9CB4-A668B3C56D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00F9A-3F3C-4794-8439-A984A9AA4741}" type="datetimeFigureOut">
              <a:rPr lang="en-US" smtClean="0"/>
              <a:t>11/11/2018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3480-8827-4A26-9CB4-A668B3C56D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00F9A-3F3C-4794-8439-A984A9AA4741}" type="datetimeFigureOut">
              <a:rPr lang="en-US" smtClean="0"/>
              <a:t>11/11/2018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3480-8827-4A26-9CB4-A668B3C56D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00F9A-3F3C-4794-8439-A984A9AA4741}" type="datetimeFigureOut">
              <a:rPr lang="en-US" smtClean="0"/>
              <a:t>11/11/2018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3480-8827-4A26-9CB4-A668B3C56D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00F9A-3F3C-4794-8439-A984A9AA4741}" type="datetimeFigureOut">
              <a:rPr lang="en-US" smtClean="0"/>
              <a:t>11/11/2018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3480-8827-4A26-9CB4-A668B3C56D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00F9A-3F3C-4794-8439-A984A9AA4741}" type="datetimeFigureOut">
              <a:rPr lang="en-US" smtClean="0"/>
              <a:t>11/11/2018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3480-8827-4A26-9CB4-A668B3C56D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00F9A-3F3C-4794-8439-A984A9AA4741}" type="datetimeFigureOut">
              <a:rPr lang="en-US" smtClean="0"/>
              <a:t>11/11/2018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3480-8827-4A26-9CB4-A668B3C56D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00F9A-3F3C-4794-8439-A984A9AA4741}" type="datetimeFigureOut">
              <a:rPr lang="en-US" smtClean="0"/>
              <a:t>11/11/2018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3480-8827-4A26-9CB4-A668B3C56D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00F9A-3F3C-4794-8439-A984A9AA4741}" type="datetimeFigureOut">
              <a:rPr lang="en-US" smtClean="0"/>
              <a:t>11/11/2018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3480-8827-4A26-9CB4-A668B3C56D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00F9A-3F3C-4794-8439-A984A9AA4741}" type="datetimeFigureOut">
              <a:rPr lang="en-US" smtClean="0"/>
              <a:t>11/11/2018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3480-8827-4A26-9CB4-A668B3C56D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00F9A-3F3C-4794-8439-A984A9AA4741}" type="datetimeFigureOut">
              <a:rPr lang="en-US" smtClean="0"/>
              <a:t>11/11/2018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3480-8827-4A26-9CB4-A668B3C56D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00F9A-3F3C-4794-8439-A984A9AA4741}" type="datetimeFigureOut">
              <a:rPr lang="en-US" smtClean="0"/>
              <a:t>11/11/2018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A3480-8827-4A26-9CB4-A668B3C56D5A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CALPITAL BUDGETING and</a:t>
            </a:r>
            <a:r>
              <a:rPr lang="en-US" dirty="0"/>
              <a:t> </a:t>
            </a:r>
            <a:r>
              <a:rPr lang="en-US" b="1" dirty="0"/>
              <a:t>VALUATION MODELS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Consider a project to produce solar water heaters. It requires a $10 million investment and offers a level EBIT of $3 million per year for 10 years. The opportunity cost of capital is 12 percent, which reflects the project's business risk. The tax rate is 40%.</a:t>
            </a:r>
          </a:p>
          <a:p>
            <a:r>
              <a:rPr lang="en-US" dirty="0"/>
              <a:t>The NPV method begins by valuing the project as if it were a mini-firm financed solely by equity. Thus the base-case NPV is</a:t>
            </a:r>
          </a:p>
          <a:p>
            <a:endParaRPr lang="en-US" dirty="0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337" name="Object 1"/>
          <p:cNvGraphicFramePr>
            <a:graphicFrameLocks noChangeAspect="1"/>
          </p:cNvGraphicFramePr>
          <p:nvPr/>
        </p:nvGraphicFramePr>
        <p:xfrm>
          <a:off x="1295400" y="5410200"/>
          <a:ext cx="6019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3" imgW="3581400" imgH="457200" progId="Equation.3">
                  <p:embed/>
                </p:oleObj>
              </mc:Choice>
              <mc:Fallback>
                <p:oleObj name="Equation" r:id="rId3" imgW="3581400" imgH="4572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410200"/>
                        <a:ext cx="60198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EXAMPLE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In a pure MM world where financing decision don’t matter, the financial manager would consider the project, even though, the NPV value of $170,000 is not significant. </a:t>
            </a:r>
          </a:p>
          <a:p>
            <a:r>
              <a:rPr lang="en-US" dirty="0"/>
              <a:t>However, if the firm had to finance the $10 million project by equity or debt, the decision to take the investment would change drastically. </a:t>
            </a:r>
          </a:p>
          <a:p>
            <a:r>
              <a:rPr lang="en-US" dirty="0"/>
              <a:t>If the equity issue cost (flotation cost) 5% of the proceed, then the NPV would be negative.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/>
              <a:t>	NPV = </a:t>
            </a:r>
            <a:r>
              <a:rPr lang="en-US" b="1" dirty="0" err="1"/>
              <a:t>NPV</a:t>
            </a:r>
            <a:r>
              <a:rPr lang="en-US" b="1" baseline="-25000" dirty="0" err="1"/>
              <a:t>Base</a:t>
            </a:r>
            <a:r>
              <a:rPr lang="en-US" b="1" baseline="-25000" dirty="0"/>
              <a:t>-case</a:t>
            </a:r>
            <a:r>
              <a:rPr lang="en-US" b="1" dirty="0"/>
              <a:t> - flotation cost</a:t>
            </a:r>
            <a:endParaRPr lang="en-US" dirty="0"/>
          </a:p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r>
              <a:rPr lang="en-US" dirty="0"/>
              <a:t>	NPV = $170,000 - 526,316 = -$356,316</a:t>
            </a:r>
          </a:p>
          <a:p>
            <a:r>
              <a:rPr lang="en-US" dirty="0"/>
              <a:t>The firm would reject the project because NPV is negative.</a:t>
            </a:r>
          </a:p>
          <a:p>
            <a:r>
              <a:rPr lang="en-US" dirty="0"/>
              <a:t>The flotation cost is estimated as follows: </a:t>
            </a:r>
          </a:p>
          <a:p>
            <a:r>
              <a:rPr lang="en-US" dirty="0"/>
              <a:t>New Equity = Amount needed/ (1 - FC)</a:t>
            </a:r>
          </a:p>
          <a:p>
            <a:r>
              <a:rPr lang="en-US" dirty="0"/>
              <a:t>= $5,000,000/ (1 - 5%) = $10,526,316</a:t>
            </a:r>
          </a:p>
          <a:p>
            <a:r>
              <a:rPr lang="en-US" dirty="0"/>
              <a:t>FC =10,526,316 - 10,000,000 = 526,316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Additions to the Firm’s Debt Capacity</a:t>
            </a:r>
            <a:br>
              <a:rPr lang="en-US" b="1" dirty="0"/>
            </a:br>
            <a:r>
              <a:rPr lang="en-US" b="1" dirty="0"/>
              <a:t>APV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case where the company decides to finance 50% of the funds by debt. Assume that this $5 million is amortized over itself life. Assume also that the loan has an 8% interest rate. </a:t>
            </a:r>
          </a:p>
          <a:p>
            <a:r>
              <a:rPr lang="en-US" dirty="0"/>
              <a:t>Table 1 on next slide shows how the value of the interest tax shield is calculated.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Additions to the Firm’s Debt Capacity</a:t>
            </a:r>
            <a:br>
              <a:rPr lang="en-US" b="1" dirty="0"/>
            </a:br>
            <a:r>
              <a:rPr lang="en-US" b="1" dirty="0"/>
              <a:t>APV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143000"/>
          <a:ext cx="7924800" cy="4267195"/>
        </p:xfrm>
        <a:graphic>
          <a:graphicData uri="http://schemas.openxmlformats.org/drawingml/2006/table">
            <a:tbl>
              <a:tblPr/>
              <a:tblGrid>
                <a:gridCol w="704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46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66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46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3198">
                <a:tc gridSpan="7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"/>
                          <a:ea typeface="Times New Roman"/>
                          <a:cs typeface="Times New Roman"/>
                        </a:rPr>
                        <a:t>Table 1 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Calculating the present value of interest tax shields on debt </a:t>
                      </a:r>
                      <a:endParaRPr lang="en-US" sz="16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373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Year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Debt Outstanding at Start of Year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Annual Payment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Interest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Debt Retirement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Interest Tax Shields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Present Value of Tax Shields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5,000,000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$745,147.44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400000.00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345147.44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160000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3580" algn="r"/>
                        </a:tabLs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$148,148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4,654,853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$745,147.44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372388.20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372759.24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148955.28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3580" algn="r"/>
                        </a:tabLs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$127,705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4,282,093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$745,147.44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342567.47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402579.97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137026.99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3580" algn="r"/>
                        </a:tabLs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$108,776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3,879,513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$745,147.44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310361.07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434786.37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124144.43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3580" algn="r"/>
                        </a:tabLs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$91,250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3,444,727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$745,147.44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275578.16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469569.28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110231.26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3580" algn="r"/>
                        </a:tabLs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$75,022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2,975,158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$745,147.44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238012.61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507134.83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95205.05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3580" algn="r"/>
                        </a:tabLs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$59,995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0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2,468,023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$745,147.44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197441.83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547705.61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78976.73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3580" algn="r"/>
                        </a:tabLs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$46,082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1,920,317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$745,147.44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153625.38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591522.06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61450.15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3580" algn="r"/>
                        </a:tabLs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$33,200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1,328,795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$745,147.44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106303.61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638843.83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42521.45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3580" algn="r"/>
                        </a:tabLs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$21,271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0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689,951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$745,147.44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55196.11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689951.00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22078.44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3580" algn="r"/>
                        </a:tabLs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$10,227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0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$7,451,474.43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2451474.43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5000000</a:t>
                      </a:r>
                      <a:endParaRPr lang="en-US" sz="14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980589.77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3580" algn="r"/>
                        </a:tabLs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$721,676</a:t>
                      </a:r>
                      <a:endParaRPr lang="en-US" sz="14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19685" marR="196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Additions to the Firm’s Debt Capacity</a:t>
            </a:r>
            <a:br>
              <a:rPr lang="en-US" b="1" dirty="0"/>
            </a:br>
            <a:r>
              <a:rPr lang="en-US" b="1" dirty="0"/>
              <a:t>APV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We obtain APV by adding the value of interest tax shields, $721,676.14, to the base-case NPV:</a:t>
            </a:r>
          </a:p>
          <a:p>
            <a:pPr>
              <a:buNone/>
            </a:pPr>
            <a:r>
              <a:rPr lang="en-US" sz="3000" dirty="0"/>
              <a:t>APV = </a:t>
            </a:r>
            <a:r>
              <a:rPr lang="en-US" sz="3000" dirty="0" err="1"/>
              <a:t>NPV</a:t>
            </a:r>
            <a:r>
              <a:rPr lang="en-US" sz="3000" baseline="-25000" dirty="0" err="1"/>
              <a:t>Base</a:t>
            </a:r>
            <a:r>
              <a:rPr lang="en-US" sz="3000" baseline="-25000" dirty="0"/>
              <a:t>-case</a:t>
            </a:r>
            <a:r>
              <a:rPr lang="en-US" sz="3000" dirty="0"/>
              <a:t> + PV (tax shields)-Flotation Cost</a:t>
            </a:r>
          </a:p>
          <a:p>
            <a:pPr>
              <a:buNone/>
            </a:pPr>
            <a:r>
              <a:rPr lang="en-US" sz="3000" dirty="0"/>
              <a:t>APV = +170,000 + 721676 - 263158= $628,518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Cash Flow-to- Equity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4525963"/>
          </a:xfrm>
        </p:spPr>
        <p:txBody>
          <a:bodyPr/>
          <a:lstStyle/>
          <a:p>
            <a:r>
              <a:rPr lang="en-US" dirty="0"/>
              <a:t>Column 6 of Table 2 shows the cash flow from the project to the equity holders of the levered firm.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1" y="2590800"/>
          <a:ext cx="8077198" cy="3763173"/>
        </p:xfrm>
        <a:graphic>
          <a:graphicData uri="http://schemas.openxmlformats.org/drawingml/2006/table">
            <a:tbl>
              <a:tblPr/>
              <a:tblGrid>
                <a:gridCol w="688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7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55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73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12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0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73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1947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948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8121" marR="8121" marT="8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8121" marR="8121" marT="8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8121" marR="8121" marT="8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8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Year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urier"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Cash Flow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urier"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Interest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ourier"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Earnings Before Tax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ourier"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Tax Payment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ourier"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121" marR="8121" marT="8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Debt Retirement </a:t>
                      </a:r>
                    </a:p>
                  </a:txBody>
                  <a:tcPr marL="8121" marR="8121" marT="8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Levered Cash Flow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ourier"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Present value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urier"/>
                        </a:rPr>
                        <a:t> </a:t>
                      </a:r>
                    </a:p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Cash Flow </a:t>
                      </a:r>
                    </a:p>
                  </a:txBody>
                  <a:tcPr marL="8121" marR="8121" marT="8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0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3,000,000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400000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2,600,000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1040000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345147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1,241,853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$1,061,934 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0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3,000,000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372388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2,627,612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1051045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372759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1,203,808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$919,625 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0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3,000,000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342567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2,657,433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1062973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402580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1,191,880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$796,076 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0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3,000,000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310361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2,689,639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1075856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434786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1,178,997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$688,349 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30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3,000,000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275578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2,724,422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1089769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469569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1,165,084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$594,603 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30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3,000,000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238013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2,761,987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1104795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507135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1,150,058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$513,054 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30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3,000,000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197442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2,802,558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1121023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547706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1,133,829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$442,146 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30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3,000,000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153625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2,846,375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1138550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591522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1,116,303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$380,517 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30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3,000,000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106304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2,893,696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1157479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638844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1,097,374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$326,979 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30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3,000,000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55196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2,944,804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1177922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689951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1,076,931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$280,497 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30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121" marR="8121" marT="8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121" marR="8121" marT="8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121" marR="8121" marT="8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121" marR="8121" marT="8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121" marR="8121" marT="8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urier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121" marR="8121" marT="8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$6,003,779 </a:t>
                      </a:r>
                    </a:p>
                  </a:txBody>
                  <a:tcPr marL="8121" marR="8121" marT="81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Cash Flow-to- Equity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present value of the levered cash flow is shown in column 7 that is calculated by discount rate of 14.4%. The discount rate is calculated as follow:</a:t>
            </a:r>
          </a:p>
          <a:p>
            <a:endParaRPr lang="en-US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914400" y="3733800"/>
          <a:ext cx="7086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2" name="Equation" r:id="rId3" imgW="4279900" imgH="393700" progId="Equation.3">
                  <p:embed/>
                </p:oleObj>
              </mc:Choice>
              <mc:Fallback>
                <p:oleObj name="Equation" r:id="rId3" imgW="4279900" imgH="3937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33800"/>
                        <a:ext cx="70866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609600" y="4470484"/>
            <a:ext cx="7315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"/>
                <a:ea typeface="Times New Roman" pitchFamily="18" charset="0"/>
                <a:cs typeface="Times New Roman" pitchFamily="18" charset="0"/>
              </a:rPr>
              <a:t>NPV</a:t>
            </a:r>
            <a:r>
              <a:rPr kumimoji="0" lang="en-US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Courier"/>
                <a:ea typeface="Times New Roman" pitchFamily="18" charset="0"/>
                <a:cs typeface="Times New Roman" pitchFamily="18" charset="0"/>
              </a:rPr>
              <a:t>CFTE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"/>
                <a:ea typeface="Times New Roman" pitchFamily="18" charset="0"/>
                <a:cs typeface="Times New Roman" pitchFamily="18" charset="0"/>
              </a:rPr>
              <a:t> = 6,003,779 - 5,000,000 -263158= $740,621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sz="3600" b="1" dirty="0"/>
              <a:t>Weighted-Average-Cost-of-Capital Method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525963"/>
          </a:xfrm>
        </p:spPr>
        <p:txBody>
          <a:bodyPr/>
          <a:lstStyle/>
          <a:p>
            <a:r>
              <a:rPr lang="en-US" dirty="0"/>
              <a:t>Finally, we can value the project using the </a:t>
            </a:r>
            <a:r>
              <a:rPr lang="en-US" b="1" dirty="0"/>
              <a:t>weighted average cost</a:t>
            </a:r>
            <a:r>
              <a:rPr lang="en-US" dirty="0"/>
              <a:t> </a:t>
            </a:r>
            <a:r>
              <a:rPr lang="en-US" b="1" dirty="0"/>
              <a:t>of capital (WACC) </a:t>
            </a:r>
            <a:r>
              <a:rPr lang="en-US" dirty="0"/>
              <a:t>method</a:t>
            </a:r>
            <a:r>
              <a:rPr lang="en-US" b="1" dirty="0"/>
              <a:t>.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362200" y="2362200"/>
          <a:ext cx="5029200" cy="3680460"/>
        </p:xfrm>
        <a:graphic>
          <a:graphicData uri="http://schemas.openxmlformats.org/drawingml/2006/table">
            <a:tbl>
              <a:tblPr/>
              <a:tblGrid>
                <a:gridCol w="70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7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8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99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29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Arial"/>
                          <a:ea typeface="Times New Roman"/>
                          <a:cs typeface="Times New Roman"/>
                        </a:rPr>
                        <a:t>Year</a:t>
                      </a:r>
                      <a:endParaRPr lang="en-US" sz="18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Arial"/>
                          <a:ea typeface="Times New Roman"/>
                          <a:cs typeface="Times New Roman"/>
                        </a:rPr>
                        <a:t>Cash Flow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3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Arial"/>
                          <a:ea typeface="Times New Roman"/>
                          <a:cs typeface="Times New Roman"/>
                        </a:rPr>
                        <a:t>After tax cash flow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Arial"/>
                          <a:ea typeface="Times New Roman"/>
                          <a:cs typeface="Times New Roman"/>
                        </a:rPr>
                        <a:t>Present value (UFCF)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2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3,000,000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1,800,000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30910" algn="r"/>
                        </a:tabLs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$1,642,336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3,000,000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1,800,000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30910" algn="r"/>
                        </a:tabLs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$1,498,482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2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3,000,000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1,800,000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30910" algn="r"/>
                        </a:tabLs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$1,367,228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2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3,000,000</a:t>
                      </a:r>
                      <a:endParaRPr lang="en-US" sz="18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1,800,000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30910" algn="r"/>
                        </a:tabLs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$1,247,471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52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3,000,000</a:t>
                      </a:r>
                      <a:endParaRPr lang="en-US" sz="18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1,800,000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30910" algn="r"/>
                        </a:tabLs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$1,138,203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2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3,000,000</a:t>
                      </a:r>
                      <a:endParaRPr lang="en-US" sz="18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1,800,000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30910" algn="r"/>
                        </a:tabLs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$1,038,506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2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3,000,000</a:t>
                      </a:r>
                      <a:endParaRPr lang="en-US" sz="18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1,800,000</a:t>
                      </a:r>
                      <a:endParaRPr lang="en-US" sz="18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30910" algn="r"/>
                        </a:tabLs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$947,542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52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3,000,000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1,800,000</a:t>
                      </a:r>
                      <a:endParaRPr lang="en-US" sz="18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30910" algn="r"/>
                        </a:tabLs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$864,546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52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3,000,000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1,800,000</a:t>
                      </a:r>
                      <a:endParaRPr lang="en-US" sz="18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30910" algn="r"/>
                        </a:tabLs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$788,819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52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Times New Roman"/>
                        </a:rPr>
                        <a:t>3,000,000</a:t>
                      </a:r>
                      <a:endParaRPr lang="en-US" sz="180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1,800,000</a:t>
                      </a:r>
                      <a:endParaRPr lang="en-US" sz="18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30910" algn="r"/>
                        </a:tabLs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Times New Roman"/>
                        </a:rPr>
                        <a:t>$719,726</a:t>
                      </a:r>
                      <a:endParaRPr lang="en-US" sz="18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52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30910" algn="r"/>
                        </a:tabLst>
                      </a:pPr>
                      <a:r>
                        <a:rPr lang="en-US" sz="1800" b="1" dirty="0">
                          <a:latin typeface="Arial"/>
                          <a:ea typeface="Times New Roman"/>
                          <a:cs typeface="Times New Roman"/>
                        </a:rPr>
                        <a:t>$11,252,858</a:t>
                      </a:r>
                      <a:endParaRPr lang="en-US" sz="18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20320" marR="203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Weighted-Average-Cost-of-Capital Method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formula for determining the WACC is</a:t>
            </a:r>
          </a:p>
          <a:p>
            <a:endParaRPr lang="en-US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381000" y="2590800"/>
          <a:ext cx="8382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4" name="Equation" r:id="rId3" imgW="4318000" imgH="393700" progId="Equation.3">
                  <p:embed/>
                </p:oleObj>
              </mc:Choice>
              <mc:Fallback>
                <p:oleObj name="Equation" r:id="rId3" imgW="4318000" imgH="3937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590800"/>
                        <a:ext cx="83820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3657600"/>
            <a:ext cx="739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NPV</a:t>
            </a:r>
            <a:r>
              <a:rPr lang="en-US" sz="2400" baseline="-25000" dirty="0"/>
              <a:t>WACC</a:t>
            </a:r>
            <a:r>
              <a:rPr lang="en-US" sz="2400" dirty="0"/>
              <a:t> = 11,252,858 - 10,000,000-263158 = $989,700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CALPITAL BUDGETING and</a:t>
            </a:r>
            <a:r>
              <a:rPr lang="en-US" dirty="0"/>
              <a:t> </a:t>
            </a:r>
            <a:r>
              <a:rPr lang="en-US" b="1" dirty="0"/>
              <a:t>VALUATION MODELS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This section deals with the basic theory underlying valuation of a project. It begins by discussing three approaches to valuations:</a:t>
            </a:r>
          </a:p>
          <a:p>
            <a:pPr lvl="0"/>
            <a:r>
              <a:rPr lang="en-US" b="1" dirty="0"/>
              <a:t>Weighted Average Cost of Capital</a:t>
            </a:r>
            <a:r>
              <a:rPr lang="en-US" dirty="0"/>
              <a:t> </a:t>
            </a:r>
            <a:r>
              <a:rPr lang="en-US" b="1" dirty="0"/>
              <a:t>(WACC)</a:t>
            </a:r>
            <a:endParaRPr lang="en-US" dirty="0"/>
          </a:p>
          <a:p>
            <a:pPr lvl="0"/>
            <a:r>
              <a:rPr lang="en-US" b="1" dirty="0"/>
              <a:t>Adjusted-Present Value (APV)</a:t>
            </a:r>
            <a:endParaRPr lang="en-US" dirty="0"/>
          </a:p>
          <a:p>
            <a:pPr lvl="0"/>
            <a:r>
              <a:rPr lang="en-US" b="1" dirty="0"/>
              <a:t>Cash Flow-To-Equity</a:t>
            </a:r>
            <a:r>
              <a:rPr lang="en-US" dirty="0"/>
              <a:t> </a:t>
            </a:r>
            <a:r>
              <a:rPr lang="en-US" b="1" dirty="0"/>
              <a:t>(CFTE)</a:t>
            </a:r>
            <a:r>
              <a:rPr lang="en-US" dirty="0"/>
              <a:t> method.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The value is merely the present value of the expected cash flows discounted at a rate appropriate to the riskiness of the cash flow being discounted.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1. TRADITIONAL CAPITAL BUDGETING TECHNIQUES: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traditional capital budgeting techniques involve the unlevered cash flows to be discounted by the weighted average cost of capital.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where the cost of capital is equal to:</a:t>
            </a:r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en-US" dirty="0"/>
              <a:t>and the unlevered cash flow (UCF) is estimated as:</a:t>
            </a:r>
          </a:p>
          <a:p>
            <a:endParaRPr lang="en-US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1981200" y="2971800"/>
          <a:ext cx="4572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2628900" imgH="444500" progId="Equation.3">
                  <p:embed/>
                </p:oleObj>
              </mc:Choice>
              <mc:Fallback>
                <p:oleObj name="Equation" r:id="rId3" imgW="2628900" imgH="4445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971800"/>
                        <a:ext cx="4572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828800" y="4572000"/>
          <a:ext cx="5715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5" imgW="3035300" imgH="393700" progId="Equation.3">
                  <p:embed/>
                </p:oleObj>
              </mc:Choice>
              <mc:Fallback>
                <p:oleObj name="Equation" r:id="rId5" imgW="3035300" imgH="3937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572000"/>
                        <a:ext cx="5715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1. TRADITIONAL CAPITAL BUDGETING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u="sng" dirty="0"/>
              <a:t>Unlevered Free Cash Flow= </a:t>
            </a:r>
            <a:endParaRPr lang="en-US" dirty="0"/>
          </a:p>
          <a:p>
            <a:r>
              <a:rPr lang="en-US" dirty="0"/>
              <a:t> EBIT</a:t>
            </a:r>
          </a:p>
          <a:p>
            <a:r>
              <a:rPr lang="en-US" dirty="0"/>
              <a:t>Less: Cash Taxes on EBIT</a:t>
            </a:r>
          </a:p>
          <a:p>
            <a:r>
              <a:rPr lang="en-US" dirty="0"/>
              <a:t>Plus: Depreciation and Amortization</a:t>
            </a:r>
          </a:p>
          <a:p>
            <a:r>
              <a:rPr lang="en-US" dirty="0"/>
              <a:t>Less: Increase in Net Working Capital</a:t>
            </a:r>
          </a:p>
          <a:p>
            <a:r>
              <a:rPr lang="en-US" dirty="0"/>
              <a:t>Less: Investment in Capital Expenditure</a:t>
            </a:r>
          </a:p>
          <a:p>
            <a:r>
              <a:rPr lang="en-US" dirty="0"/>
              <a:t>Less: Increase in other operating assets</a:t>
            </a:r>
          </a:p>
          <a:p>
            <a:r>
              <a:rPr lang="en-US" dirty="0"/>
              <a:t> Reduced by increase in other non-</a:t>
            </a:r>
          </a:p>
          <a:p>
            <a:r>
              <a:rPr lang="en-US" dirty="0"/>
              <a:t> </a:t>
            </a:r>
            <a:r>
              <a:rPr lang="en-US" u="sng" dirty="0"/>
              <a:t>interest bearing liabilities</a:t>
            </a:r>
            <a:endParaRPr lang="en-US" dirty="0"/>
          </a:p>
          <a:p>
            <a:r>
              <a:rPr lang="en-US" dirty="0"/>
              <a:t>= Unlevered Cash Flow (UCF)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2. ADJUSTED PRESENT VALUE: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This is another technique of valuing a project.</a:t>
            </a:r>
          </a:p>
          <a:p>
            <a:pPr>
              <a:buNone/>
            </a:pPr>
            <a:r>
              <a:rPr lang="en-US" dirty="0"/>
              <a:t>With this method the value of the project is simply </a:t>
            </a:r>
          </a:p>
          <a:p>
            <a:pPr>
              <a:buNone/>
            </a:pPr>
            <a:r>
              <a:rPr lang="en-US" dirty="0"/>
              <a:t>the summation of the present value of expected </a:t>
            </a:r>
          </a:p>
          <a:p>
            <a:pPr>
              <a:buNone/>
            </a:pPr>
            <a:r>
              <a:rPr lang="en-US" dirty="0"/>
              <a:t>unlevered free cash flows and the present value of </a:t>
            </a:r>
          </a:p>
          <a:p>
            <a:pPr>
              <a:buNone/>
            </a:pPr>
            <a:r>
              <a:rPr lang="en-US" dirty="0"/>
              <a:t>tax benefit due to the amount of debt used to </a:t>
            </a:r>
          </a:p>
          <a:p>
            <a:pPr>
              <a:buNone/>
            </a:pPr>
            <a:r>
              <a:rPr lang="en-US" dirty="0"/>
              <a:t>finance the project. This method should be used </a:t>
            </a:r>
          </a:p>
          <a:p>
            <a:pPr>
              <a:buNone/>
            </a:pPr>
            <a:r>
              <a:rPr lang="en-US" dirty="0"/>
              <a:t>when the debt ratio is expected to change but the </a:t>
            </a:r>
          </a:p>
          <a:p>
            <a:pPr>
              <a:buNone/>
            </a:pPr>
            <a:r>
              <a:rPr lang="en-US" dirty="0"/>
              <a:t>amount of debt outstanding is known over the life </a:t>
            </a:r>
          </a:p>
          <a:p>
            <a:pPr>
              <a:buNone/>
            </a:pPr>
            <a:r>
              <a:rPr lang="en-US" dirty="0"/>
              <a:t>of the project.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 ADJUSTED PRESENT VALUE:</a:t>
            </a:r>
            <a:br>
              <a:rPr lang="en-US" dirty="0"/>
            </a:br>
            <a:endParaRPr lang="en-US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762000" y="3886200"/>
          <a:ext cx="75438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3175000" imgH="457200" progId="Equation.3">
                  <p:embed/>
                </p:oleObj>
              </mc:Choice>
              <mc:Fallback>
                <p:oleObj name="Equation" r:id="rId3" imgW="3175000" imgH="4572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886200"/>
                        <a:ext cx="75438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447800" y="5029200"/>
          <a:ext cx="6477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5" imgW="2362200" imgH="228600" progId="Equation.3">
                  <p:embed/>
                </p:oleObj>
              </mc:Choice>
              <mc:Fallback>
                <p:oleObj name="Equation" r:id="rId5" imgW="23622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29200"/>
                        <a:ext cx="6477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609600" y="1126444"/>
            <a:ext cx="7391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"/>
                <a:ea typeface="Times New Roman" pitchFamily="18" charset="0"/>
                <a:cs typeface="Times New Roman" pitchFamily="18" charset="0"/>
              </a:rPr>
              <a:t>In this method the value of the firm is from two parts: the value as all equity firm plus any incremental value from leverage.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"/>
                <a:ea typeface="Times New Roman" pitchFamily="18" charset="0"/>
                <a:cs typeface="Times New Roman" pitchFamily="18" charset="0"/>
              </a:rPr>
              <a:t>In a strict Modigliani-Miller MM world, we have: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Courier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"/>
                <a:ea typeface="Times New Roman" pitchFamily="18" charset="0"/>
                <a:cs typeface="Times New Roman" pitchFamily="18" charset="0"/>
              </a:rPr>
              <a:t> = V</a:t>
            </a:r>
            <a:r>
              <a:rPr kumimoji="0" 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Courier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"/>
                <a:ea typeface="Times New Roman" pitchFamily="18" charset="0"/>
                <a:cs typeface="Times New Roman" pitchFamily="18" charset="0"/>
              </a:rPr>
              <a:t> + T</a:t>
            </a:r>
            <a:r>
              <a:rPr kumimoji="0" lang="en-US" sz="2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Courier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"/>
                <a:ea typeface="Times New Roman" pitchFamily="18" charset="0"/>
                <a:cs typeface="Times New Roman" pitchFamily="18" charset="0"/>
              </a:rPr>
              <a:t> x (D)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"/>
                <a:ea typeface="Times New Roman" pitchFamily="18" charset="0"/>
                <a:cs typeface="Times New Roman" pitchFamily="18" charset="0"/>
              </a:rPr>
              <a:t>Once again, APV method is a preferred method when the level of debt is known over the life of the project.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3. CASH FLOW TO EQUITY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 addition to valuing an entire a project, an alternative to other two methods, is cash flow-to-equity (CFTE). This approach directly values the cash flows to common equity holders. The cash flow for this method can be calculated by subtracting after-tax interest payment from unlevered cash flow (UCF). That is: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where D is the amount borrowed and </a:t>
            </a:r>
          </a:p>
          <a:p>
            <a:r>
              <a:rPr lang="en-US" b="1" dirty="0"/>
              <a:t>LCF = UCF - (1- T</a:t>
            </a:r>
            <a:r>
              <a:rPr lang="en-US" b="1" baseline="-25000" dirty="0"/>
              <a:t>C</a:t>
            </a:r>
            <a:r>
              <a:rPr lang="en-US" b="1" dirty="0"/>
              <a:t>)(R</a:t>
            </a:r>
            <a:r>
              <a:rPr lang="en-US" b="1" baseline="-25000" dirty="0"/>
              <a:t>d</a:t>
            </a:r>
            <a:r>
              <a:rPr lang="en-US" b="1" dirty="0"/>
              <a:t>)D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685800" y="3657600"/>
          <a:ext cx="7010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3022600" imgH="444500" progId="Equation.3">
                  <p:embed/>
                </p:oleObj>
              </mc:Choice>
              <mc:Fallback>
                <p:oleObj name="Equation" r:id="rId3" imgW="3022600" imgH="4445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657600"/>
                        <a:ext cx="7010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3. CASH FLOW TO EQUITY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u="sng" dirty="0"/>
              <a:t>Levered Free Cash Flow (CFTE) Method:</a:t>
            </a:r>
            <a:endParaRPr lang="en-US" dirty="0"/>
          </a:p>
          <a:p>
            <a:r>
              <a:rPr lang="en-US" dirty="0"/>
              <a:t> EBIT</a:t>
            </a:r>
          </a:p>
          <a:p>
            <a:r>
              <a:rPr lang="en-US" dirty="0"/>
              <a:t>Less: Interest Payment</a:t>
            </a:r>
          </a:p>
          <a:p>
            <a:r>
              <a:rPr lang="en-US" dirty="0"/>
              <a:t>Less: Cash Taxes on EBIT</a:t>
            </a:r>
          </a:p>
          <a:p>
            <a:r>
              <a:rPr lang="en-US" dirty="0"/>
              <a:t>Plus: Depreciation and Amortization</a:t>
            </a:r>
          </a:p>
          <a:p>
            <a:r>
              <a:rPr lang="en-US" dirty="0"/>
              <a:t>Less: Increase in Net Working Capital</a:t>
            </a:r>
          </a:p>
          <a:p>
            <a:r>
              <a:rPr lang="en-US" dirty="0"/>
              <a:t>Less: Investment in Capital Expenditure</a:t>
            </a:r>
          </a:p>
          <a:p>
            <a:r>
              <a:rPr lang="en-US" dirty="0"/>
              <a:t>Less: Increase in other operating assets</a:t>
            </a:r>
          </a:p>
          <a:p>
            <a:r>
              <a:rPr lang="en-US" dirty="0"/>
              <a:t> Reduced by increase in other non-</a:t>
            </a:r>
          </a:p>
          <a:p>
            <a:r>
              <a:rPr lang="en-US" dirty="0"/>
              <a:t> Interest bearing liabilities</a:t>
            </a:r>
          </a:p>
          <a:p>
            <a:r>
              <a:rPr lang="en-US" dirty="0"/>
              <a:t>Less: New debt issued minus debt repayments</a:t>
            </a:r>
          </a:p>
          <a:p>
            <a:r>
              <a:rPr lang="en-US" b="1" dirty="0"/>
              <a:t>= Levered Cash Flow (LCF)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CASH FLOW TO EQUITY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discount rate to use is the levered cost of equity</a:t>
            </a:r>
          </a:p>
          <a:p>
            <a:r>
              <a:rPr lang="en-US" dirty="0"/>
              <a:t>or using CAPM method: </a:t>
            </a:r>
          </a:p>
          <a:p>
            <a:r>
              <a:rPr lang="en-US" dirty="0"/>
              <a:t>where </a:t>
            </a:r>
          </a:p>
          <a:p>
            <a:r>
              <a:rPr lang="en-US" b="1" dirty="0"/>
              <a:t>Conclusion</a:t>
            </a:r>
            <a:r>
              <a:rPr lang="en-US" dirty="0"/>
              <a:t>- we can use </a:t>
            </a:r>
            <a:r>
              <a:rPr lang="en-US" b="1" dirty="0"/>
              <a:t>CFTE</a:t>
            </a:r>
            <a:r>
              <a:rPr lang="en-US" dirty="0"/>
              <a:t> under same circumstances when we use </a:t>
            </a:r>
            <a:r>
              <a:rPr lang="en-US" b="1" dirty="0"/>
              <a:t>WACC</a:t>
            </a:r>
            <a:r>
              <a:rPr lang="en-US" dirty="0"/>
              <a:t>; i.e. when debt to capital ratio is constant. WACC method is easier to use than CFTE.</a:t>
            </a:r>
          </a:p>
          <a:p>
            <a:endParaRPr lang="en-US" dirty="0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2438400" y="2133600"/>
          <a:ext cx="4572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3" imgW="1916868" imgH="393529" progId="Equation.3">
                  <p:embed/>
                </p:oleObj>
              </mc:Choice>
              <mc:Fallback>
                <p:oleObj name="Equation" r:id="rId3" imgW="1916868" imgH="393529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133600"/>
                        <a:ext cx="4572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5029200" y="28956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5" imgW="1396394" imgH="215806" progId="Equation.3">
                  <p:embed/>
                </p:oleObj>
              </mc:Choice>
              <mc:Fallback>
                <p:oleObj name="Equation" r:id="rId5" imgW="1396394" imgH="215806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895600"/>
                        <a:ext cx="2514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438400" y="3276600"/>
          <a:ext cx="2971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7" imgW="1524000" imgH="393700" progId="Equation.3">
                  <p:embed/>
                </p:oleObj>
              </mc:Choice>
              <mc:Fallback>
                <p:oleObj name="Equation" r:id="rId7" imgW="1524000" imgH="3937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276600"/>
                        <a:ext cx="29718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1205</Words>
  <Application>Microsoft Office PowerPoint</Application>
  <PresentationFormat>On-screen Show (4:3)</PresentationFormat>
  <Paragraphs>337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</vt:lpstr>
      <vt:lpstr>Times New Roman</vt:lpstr>
      <vt:lpstr>Office Theme</vt:lpstr>
      <vt:lpstr>Equation</vt:lpstr>
      <vt:lpstr>CALPITAL BUDGETING and VALUATION MODELS </vt:lpstr>
      <vt:lpstr> CALPITAL BUDGETING and VALUATION MODELS </vt:lpstr>
      <vt:lpstr> 1. TRADITIONAL CAPITAL BUDGETING TECHNIQUES: </vt:lpstr>
      <vt:lpstr>1. TRADITIONAL CAPITAL BUDGETING</vt:lpstr>
      <vt:lpstr> 2. ADJUSTED PRESENT VALUE: </vt:lpstr>
      <vt:lpstr>2. ADJUSTED PRESENT VALUE: </vt:lpstr>
      <vt:lpstr>3. CASH FLOW TO EQUITY </vt:lpstr>
      <vt:lpstr>3. CASH FLOW TO EQUITY</vt:lpstr>
      <vt:lpstr>CASH FLOW TO EQUITY</vt:lpstr>
      <vt:lpstr>EXAMPLE</vt:lpstr>
      <vt:lpstr>EXAMPLE </vt:lpstr>
      <vt:lpstr>Example</vt:lpstr>
      <vt:lpstr> Additions to the Firm’s Debt Capacity APV </vt:lpstr>
      <vt:lpstr>Additions to the Firm’s Debt Capacity APV </vt:lpstr>
      <vt:lpstr>Additions to the Firm’s Debt Capacity APV </vt:lpstr>
      <vt:lpstr>Cash Flow-to- Equity </vt:lpstr>
      <vt:lpstr>Cash Flow-to- Equity</vt:lpstr>
      <vt:lpstr> Weighted-Average-Cost-of-Capital Method </vt:lpstr>
      <vt:lpstr> Weighted-Average-Cost-of-Capital Method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CALPITAL BUDGETING and VALUATION MODELS</dc:title>
  <dc:creator>Javad</dc:creator>
  <cp:lastModifiedBy>javad kashefi</cp:lastModifiedBy>
  <cp:revision>2</cp:revision>
  <dcterms:created xsi:type="dcterms:W3CDTF">2018-11-12T02:25:26Z</dcterms:created>
  <dcterms:modified xsi:type="dcterms:W3CDTF">2018-11-12T03:18:21Z</dcterms:modified>
</cp:coreProperties>
</file>