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9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94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92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5B7F"/>
    <a:srgbClr val="08425C"/>
    <a:srgbClr val="7B1F1F"/>
    <a:srgbClr val="053F85"/>
    <a:srgbClr val="057B5C"/>
    <a:srgbClr val="C58681"/>
    <a:srgbClr val="992727"/>
    <a:srgbClr val="073D55"/>
    <a:srgbClr val="7C0D0A"/>
    <a:srgbClr val="BD13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599" autoAdjust="0"/>
  </p:normalViewPr>
  <p:slideViewPr>
    <p:cSldViewPr>
      <p:cViewPr varScale="1">
        <p:scale>
          <a:sx n="81" d="100"/>
          <a:sy n="81" d="100"/>
        </p:scale>
        <p:origin x="81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43016069221261E-2"/>
          <c:y val="6.32688927943761E-2"/>
          <c:w val="0.58961681087762674"/>
          <c:h val="0.83831282952548325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21F2-4590-A238-DD9D573C8E77}"/>
              </c:ext>
            </c:extLst>
          </c:dPt>
          <c:dPt>
            <c:idx val="1"/>
            <c:bubble3D val="0"/>
            <c:spPr>
              <a:solidFill>
                <a:srgbClr val="7B1F1F"/>
              </a:solidFill>
            </c:spPr>
            <c:extLst>
              <c:ext xmlns:c16="http://schemas.microsoft.com/office/drawing/2014/chart" uri="{C3380CC4-5D6E-409C-BE32-E72D297353CC}">
                <c16:uniqueId val="{00000002-21F2-4590-A238-DD9D573C8E77}"/>
              </c:ext>
            </c:extLst>
          </c:dPt>
          <c:dPt>
            <c:idx val="2"/>
            <c:bubble3D val="0"/>
            <c:spPr>
              <a:solidFill>
                <a:srgbClr val="0B5B7F"/>
              </a:solidFill>
            </c:spPr>
            <c:extLst>
              <c:ext xmlns:c16="http://schemas.microsoft.com/office/drawing/2014/chart" uri="{C3380CC4-5D6E-409C-BE32-E72D297353CC}">
                <c16:uniqueId val="{00000004-21F2-4590-A238-DD9D573C8E77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5-21F2-4590-A238-DD9D573C8E77}"/>
              </c:ext>
            </c:extLst>
          </c:dPt>
          <c:dLbls>
            <c:dLbl>
              <c:idx val="0"/>
              <c:layout>
                <c:manualLayout>
                  <c:x val="-0.20032169339822944"/>
                  <c:y val="-0.1045604311596972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1F2-4590-A238-DD9D573C8E77}"/>
                </c:ext>
              </c:extLst>
            </c:dLbl>
            <c:dLbl>
              <c:idx val="1"/>
              <c:layout>
                <c:manualLayout>
                  <c:x val="0.12611635579655703"/>
                  <c:y val="-1.89595596666921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1F2-4590-A238-DD9D573C8E77}"/>
                </c:ext>
              </c:extLst>
            </c:dLbl>
            <c:dLbl>
              <c:idx val="2"/>
              <c:layout>
                <c:manualLayout>
                  <c:x val="9.504563420768955E-2"/>
                  <c:y val="0.1262135922330097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1F2-4590-A238-DD9D573C8E77}"/>
                </c:ext>
              </c:extLst>
            </c:dLbl>
            <c:dLbl>
              <c:idx val="3"/>
              <c:layout>
                <c:manualLayout>
                  <c:x val="0.11036253208089883"/>
                  <c:y val="0.1672843157997468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1F2-4590-A238-DD9D573C8E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Equity</c:v>
                </c:pt>
                <c:pt idx="1">
                  <c:v>Bonds</c:v>
                </c:pt>
                <c:pt idx="2">
                  <c:v>Bills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0.6</c:v>
                </c:pt>
                <c:pt idx="1">
                  <c:v>0.3</c:v>
                </c:pt>
                <c:pt idx="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1F2-4590-A238-DD9D573C8E77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7-21F2-4590-A238-DD9D573C8E77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8-21F2-4590-A238-DD9D573C8E77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9-21F2-4590-A238-DD9D573C8E77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A-21F2-4590-A238-DD9D573C8E77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Equity</c:v>
                </c:pt>
                <c:pt idx="1">
                  <c:v>Bonds</c:v>
                </c:pt>
                <c:pt idx="2">
                  <c:v>Bills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1F2-4590-A238-DD9D573C8E77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C-21F2-4590-A238-DD9D573C8E77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D-21F2-4590-A238-DD9D573C8E77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E-21F2-4590-A238-DD9D573C8E77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F-21F2-4590-A238-DD9D573C8E77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Equity</c:v>
                </c:pt>
                <c:pt idx="1">
                  <c:v>Bonds</c:v>
                </c:pt>
                <c:pt idx="2">
                  <c:v>Bills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1F2-4590-A238-DD9D573C8E7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7861557478368351"/>
          <c:y val="0.20913884007029876"/>
          <c:w val="0.24505092607715676"/>
          <c:h val="0.61335676625659052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43016069221261E-2"/>
          <c:y val="6.32688927943761E-2"/>
          <c:w val="0.58961681087762674"/>
          <c:h val="0.83831282952548325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explosion val="1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5F48-46F6-B512-8E8F4BFB6765}"/>
              </c:ext>
            </c:extLst>
          </c:dPt>
          <c:dPt>
            <c:idx val="1"/>
            <c:bubble3D val="0"/>
            <c:spPr>
              <a:solidFill>
                <a:srgbClr val="7B1F1F"/>
              </a:solidFill>
            </c:spPr>
            <c:extLst>
              <c:ext xmlns:c16="http://schemas.microsoft.com/office/drawing/2014/chart" uri="{C3380CC4-5D6E-409C-BE32-E72D297353CC}">
                <c16:uniqueId val="{00000002-5F48-46F6-B512-8E8F4BFB6765}"/>
              </c:ext>
            </c:extLst>
          </c:dPt>
          <c:dPt>
            <c:idx val="2"/>
            <c:bubble3D val="0"/>
            <c:spPr>
              <a:solidFill>
                <a:srgbClr val="0B5B7F"/>
              </a:solidFill>
            </c:spPr>
            <c:extLst>
              <c:ext xmlns:c16="http://schemas.microsoft.com/office/drawing/2014/chart" uri="{C3380CC4-5D6E-409C-BE32-E72D297353CC}">
                <c16:uniqueId val="{00000004-5F48-46F6-B512-8E8F4BFB6765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5-5F48-46F6-B512-8E8F4BFB6765}"/>
              </c:ext>
            </c:extLst>
          </c:dPt>
          <c:dLbls>
            <c:dLbl>
              <c:idx val="0"/>
              <c:layout>
                <c:manualLayout>
                  <c:x val="-0.16049547577826415"/>
                  <c:y val="0.1748237902301047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48-46F6-B512-8E8F4BFB6765}"/>
                </c:ext>
              </c:extLst>
            </c:dLbl>
            <c:dLbl>
              <c:idx val="1"/>
              <c:layout>
                <c:manualLayout>
                  <c:x val="3.3188514683304172E-3"/>
                  <c:y val="-0.2713867441327115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F48-46F6-B512-8E8F4BFB6765}"/>
                </c:ext>
              </c:extLst>
            </c:dLbl>
            <c:dLbl>
              <c:idx val="2"/>
              <c:layout>
                <c:manualLayout>
                  <c:x val="0.11827759448600267"/>
                  <c:y val="0.1747572815533980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F48-46F6-B512-8E8F4BFB6765}"/>
                </c:ext>
              </c:extLst>
            </c:dLbl>
            <c:dLbl>
              <c:idx val="3"/>
              <c:layout>
                <c:manualLayout>
                  <c:x val="0.11036253208089883"/>
                  <c:y val="0.1672843157997468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F48-46F6-B512-8E8F4BFB67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Equity</c:v>
                </c:pt>
                <c:pt idx="1">
                  <c:v>Bonds</c:v>
                </c:pt>
                <c:pt idx="2">
                  <c:v>Bills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0.25</c:v>
                </c:pt>
                <c:pt idx="1">
                  <c:v>0.5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F48-46F6-B512-8E8F4BFB676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7-5F48-46F6-B512-8E8F4BFB6765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8-5F48-46F6-B512-8E8F4BFB6765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9-5F48-46F6-B512-8E8F4BFB6765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A-5F48-46F6-B512-8E8F4BFB6765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Equity</c:v>
                </c:pt>
                <c:pt idx="1">
                  <c:v>Bonds</c:v>
                </c:pt>
                <c:pt idx="2">
                  <c:v>Bills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5F48-46F6-B512-8E8F4BFB6765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North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C-5F48-46F6-B512-8E8F4BFB6765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D-5F48-46F6-B512-8E8F4BFB6765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E-5F48-46F6-B512-8E8F4BFB6765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F-5F48-46F6-B512-8E8F4BFB6765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Equity</c:v>
                </c:pt>
                <c:pt idx="1">
                  <c:v>Bonds</c:v>
                </c:pt>
                <c:pt idx="2">
                  <c:v>Bills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F48-46F6-B512-8E8F4BFB676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164133858267714"/>
          <c:y val="6.6931758530183724E-2"/>
          <c:w val="0.82446981627296589"/>
          <c:h val="0.80021216097987746"/>
        </c:manualLayout>
      </c:layout>
      <c:scatterChart>
        <c:scatterStyle val="lineMarker"/>
        <c:varyColors val="0"/>
        <c:ser>
          <c:idx val="0"/>
          <c:order val="0"/>
          <c:spPr>
            <a:ln w="41275">
              <a:solidFill>
                <a:srgbClr val="053F85"/>
              </a:solidFill>
            </a:ln>
          </c:spPr>
          <c:marker>
            <c:symbol val="none"/>
          </c:marker>
          <c:xVal>
            <c:numRef>
              <c:f>'Figure 1.3'!$D$38:$D$331</c:f>
              <c:numCache>
                <c:formatCode>0.00</c:formatCode>
                <c:ptCount val="294"/>
                <c:pt idx="0">
                  <c:v>1990</c:v>
                </c:pt>
                <c:pt idx="1">
                  <c:v>1990.0833333333333</c:v>
                </c:pt>
                <c:pt idx="2">
                  <c:v>1990.1666666666667</c:v>
                </c:pt>
                <c:pt idx="3">
                  <c:v>1990.25</c:v>
                </c:pt>
                <c:pt idx="4">
                  <c:v>1990.3333333333333</c:v>
                </c:pt>
                <c:pt idx="5">
                  <c:v>1990.4166666666667</c:v>
                </c:pt>
                <c:pt idx="6">
                  <c:v>1990.5</c:v>
                </c:pt>
                <c:pt idx="7">
                  <c:v>1990.5833333333333</c:v>
                </c:pt>
                <c:pt idx="8">
                  <c:v>1990.6666666666667</c:v>
                </c:pt>
                <c:pt idx="9">
                  <c:v>1990.75</c:v>
                </c:pt>
                <c:pt idx="10">
                  <c:v>1990.8333333333333</c:v>
                </c:pt>
                <c:pt idx="11">
                  <c:v>1990.9166666666667</c:v>
                </c:pt>
                <c:pt idx="12">
                  <c:v>1991</c:v>
                </c:pt>
                <c:pt idx="13">
                  <c:v>1991.0833333333333</c:v>
                </c:pt>
                <c:pt idx="14">
                  <c:v>1991.1666666666667</c:v>
                </c:pt>
                <c:pt idx="15">
                  <c:v>1991.25</c:v>
                </c:pt>
                <c:pt idx="16">
                  <c:v>1991.3333333333333</c:v>
                </c:pt>
                <c:pt idx="17">
                  <c:v>1991.4166666666667</c:v>
                </c:pt>
                <c:pt idx="18">
                  <c:v>1991.5</c:v>
                </c:pt>
                <c:pt idx="19">
                  <c:v>1991.5833333333333</c:v>
                </c:pt>
                <c:pt idx="20">
                  <c:v>1991.6666666666667</c:v>
                </c:pt>
                <c:pt idx="21">
                  <c:v>1991.75</c:v>
                </c:pt>
                <c:pt idx="22">
                  <c:v>1991.8333333333333</c:v>
                </c:pt>
                <c:pt idx="23">
                  <c:v>1991.9166666666667</c:v>
                </c:pt>
                <c:pt idx="24">
                  <c:v>1992</c:v>
                </c:pt>
                <c:pt idx="25">
                  <c:v>1992.0833333333333</c:v>
                </c:pt>
                <c:pt idx="26">
                  <c:v>1992.1666666666667</c:v>
                </c:pt>
                <c:pt idx="27">
                  <c:v>1992.25</c:v>
                </c:pt>
                <c:pt idx="28">
                  <c:v>1992.3333333333333</c:v>
                </c:pt>
                <c:pt idx="29">
                  <c:v>1992.4166666666667</c:v>
                </c:pt>
                <c:pt idx="30">
                  <c:v>1992.5</c:v>
                </c:pt>
                <c:pt idx="31">
                  <c:v>1992.5833333333333</c:v>
                </c:pt>
                <c:pt idx="32">
                  <c:v>1992.6666666666667</c:v>
                </c:pt>
                <c:pt idx="33">
                  <c:v>1992.75</c:v>
                </c:pt>
                <c:pt idx="34">
                  <c:v>1992.8333333333333</c:v>
                </c:pt>
                <c:pt idx="35">
                  <c:v>1992.9166666666667</c:v>
                </c:pt>
                <c:pt idx="36">
                  <c:v>1993</c:v>
                </c:pt>
                <c:pt idx="37">
                  <c:v>1993.0833333333333</c:v>
                </c:pt>
                <c:pt idx="38">
                  <c:v>1993.1666666666667</c:v>
                </c:pt>
                <c:pt idx="39">
                  <c:v>1993.25</c:v>
                </c:pt>
                <c:pt idx="40">
                  <c:v>1993.3333333333333</c:v>
                </c:pt>
                <c:pt idx="41">
                  <c:v>1993.4166666666667</c:v>
                </c:pt>
                <c:pt idx="42">
                  <c:v>1993.5</c:v>
                </c:pt>
                <c:pt idx="43">
                  <c:v>1993.5833333333333</c:v>
                </c:pt>
                <c:pt idx="44">
                  <c:v>1993.6666666666667</c:v>
                </c:pt>
                <c:pt idx="45">
                  <c:v>1993.75</c:v>
                </c:pt>
                <c:pt idx="46">
                  <c:v>1993.8333333333333</c:v>
                </c:pt>
                <c:pt idx="47">
                  <c:v>1993.9166666666667</c:v>
                </c:pt>
                <c:pt idx="48">
                  <c:v>1994</c:v>
                </c:pt>
                <c:pt idx="49">
                  <c:v>1994.0833333333333</c:v>
                </c:pt>
                <c:pt idx="50">
                  <c:v>1994.1666666666667</c:v>
                </c:pt>
                <c:pt idx="51">
                  <c:v>1994.25</c:v>
                </c:pt>
                <c:pt idx="52">
                  <c:v>1994.3333333333333</c:v>
                </c:pt>
                <c:pt idx="53">
                  <c:v>1994.4166666666667</c:v>
                </c:pt>
                <c:pt idx="54">
                  <c:v>1994.5</c:v>
                </c:pt>
                <c:pt idx="55">
                  <c:v>1994.5833333333333</c:v>
                </c:pt>
                <c:pt idx="56">
                  <c:v>1994.6666666666667</c:v>
                </c:pt>
                <c:pt idx="57">
                  <c:v>1994.75</c:v>
                </c:pt>
                <c:pt idx="58">
                  <c:v>1994.8333333333333</c:v>
                </c:pt>
                <c:pt idx="59">
                  <c:v>1994.9166666666667</c:v>
                </c:pt>
                <c:pt idx="60">
                  <c:v>1995</c:v>
                </c:pt>
                <c:pt idx="61">
                  <c:v>1995.0833333333333</c:v>
                </c:pt>
                <c:pt idx="62">
                  <c:v>1995.1666666666667</c:v>
                </c:pt>
                <c:pt idx="63">
                  <c:v>1995.25</c:v>
                </c:pt>
                <c:pt idx="64">
                  <c:v>1995.3333333333333</c:v>
                </c:pt>
                <c:pt idx="65">
                  <c:v>1995.4166666666667</c:v>
                </c:pt>
                <c:pt idx="66">
                  <c:v>1995.5</c:v>
                </c:pt>
                <c:pt idx="67">
                  <c:v>1995.5833333333333</c:v>
                </c:pt>
                <c:pt idx="68">
                  <c:v>1995.6666666666667</c:v>
                </c:pt>
                <c:pt idx="69">
                  <c:v>1995.75</c:v>
                </c:pt>
                <c:pt idx="70">
                  <c:v>1995.8333333333333</c:v>
                </c:pt>
                <c:pt idx="71">
                  <c:v>1995.9166666666667</c:v>
                </c:pt>
                <c:pt idx="72">
                  <c:v>1996</c:v>
                </c:pt>
                <c:pt idx="73">
                  <c:v>1996.0833333333333</c:v>
                </c:pt>
                <c:pt idx="74">
                  <c:v>1996.1666666666667</c:v>
                </c:pt>
                <c:pt idx="75">
                  <c:v>1996.25</c:v>
                </c:pt>
                <c:pt idx="76">
                  <c:v>1996.3333333333333</c:v>
                </c:pt>
                <c:pt idx="77">
                  <c:v>1996.4166666666667</c:v>
                </c:pt>
                <c:pt idx="78">
                  <c:v>1996.5</c:v>
                </c:pt>
                <c:pt idx="79">
                  <c:v>1996.5833333333333</c:v>
                </c:pt>
                <c:pt idx="80">
                  <c:v>1996.6666666666667</c:v>
                </c:pt>
                <c:pt idx="81">
                  <c:v>1996.75</c:v>
                </c:pt>
                <c:pt idx="82">
                  <c:v>1996.8333333333333</c:v>
                </c:pt>
                <c:pt idx="83">
                  <c:v>1996.9166666666667</c:v>
                </c:pt>
                <c:pt idx="84">
                  <c:v>1997</c:v>
                </c:pt>
                <c:pt idx="85">
                  <c:v>1997.0833333333333</c:v>
                </c:pt>
                <c:pt idx="86">
                  <c:v>1997.1666666666667</c:v>
                </c:pt>
                <c:pt idx="87">
                  <c:v>1997.25</c:v>
                </c:pt>
                <c:pt idx="88">
                  <c:v>1997.3333333333333</c:v>
                </c:pt>
                <c:pt idx="89">
                  <c:v>1997.4166666666667</c:v>
                </c:pt>
                <c:pt idx="90">
                  <c:v>1997.5</c:v>
                </c:pt>
                <c:pt idx="91">
                  <c:v>1997.5833333333333</c:v>
                </c:pt>
                <c:pt idx="92">
                  <c:v>1997.6666666666667</c:v>
                </c:pt>
                <c:pt idx="93">
                  <c:v>1997.75</c:v>
                </c:pt>
                <c:pt idx="94">
                  <c:v>1997.8333333333333</c:v>
                </c:pt>
                <c:pt idx="95">
                  <c:v>1997.9166666666667</c:v>
                </c:pt>
                <c:pt idx="96">
                  <c:v>1998</c:v>
                </c:pt>
                <c:pt idx="97">
                  <c:v>1998.0833333333333</c:v>
                </c:pt>
                <c:pt idx="98">
                  <c:v>1998.1666666666667</c:v>
                </c:pt>
                <c:pt idx="99">
                  <c:v>1998.25</c:v>
                </c:pt>
                <c:pt idx="100">
                  <c:v>1998.3333333333333</c:v>
                </c:pt>
                <c:pt idx="101">
                  <c:v>1998.4166666666667</c:v>
                </c:pt>
                <c:pt idx="102">
                  <c:v>1998.5</c:v>
                </c:pt>
                <c:pt idx="103">
                  <c:v>1998.5833333333333</c:v>
                </c:pt>
                <c:pt idx="104">
                  <c:v>1998.6666666666667</c:v>
                </c:pt>
                <c:pt idx="105">
                  <c:v>1998.75</c:v>
                </c:pt>
                <c:pt idx="106">
                  <c:v>1998.8333333333333</c:v>
                </c:pt>
                <c:pt idx="107">
                  <c:v>1998.9166666666667</c:v>
                </c:pt>
                <c:pt idx="108">
                  <c:v>1999</c:v>
                </c:pt>
                <c:pt idx="109">
                  <c:v>1999.0833333333333</c:v>
                </c:pt>
                <c:pt idx="110">
                  <c:v>1999.1666666666667</c:v>
                </c:pt>
                <c:pt idx="111">
                  <c:v>1999.25</c:v>
                </c:pt>
                <c:pt idx="112">
                  <c:v>1999.3333333333333</c:v>
                </c:pt>
                <c:pt idx="113">
                  <c:v>1999.4166666666667</c:v>
                </c:pt>
                <c:pt idx="114">
                  <c:v>1999.5</c:v>
                </c:pt>
                <c:pt idx="115">
                  <c:v>1999.5833333333333</c:v>
                </c:pt>
                <c:pt idx="116">
                  <c:v>1999.6666666666667</c:v>
                </c:pt>
                <c:pt idx="117">
                  <c:v>1999.75</c:v>
                </c:pt>
                <c:pt idx="118">
                  <c:v>1999.8333333333333</c:v>
                </c:pt>
                <c:pt idx="119">
                  <c:v>1999.9166666666667</c:v>
                </c:pt>
                <c:pt idx="120">
                  <c:v>2000</c:v>
                </c:pt>
                <c:pt idx="121">
                  <c:v>2000.0833333333333</c:v>
                </c:pt>
                <c:pt idx="122">
                  <c:v>2000.1666666666667</c:v>
                </c:pt>
                <c:pt idx="123">
                  <c:v>2000.25</c:v>
                </c:pt>
                <c:pt idx="124">
                  <c:v>2000.3333333333333</c:v>
                </c:pt>
                <c:pt idx="125">
                  <c:v>2000.4166666666667</c:v>
                </c:pt>
                <c:pt idx="126">
                  <c:v>2000.5</c:v>
                </c:pt>
                <c:pt idx="127">
                  <c:v>2000.5833333333333</c:v>
                </c:pt>
                <c:pt idx="128">
                  <c:v>2000.6666666666667</c:v>
                </c:pt>
                <c:pt idx="129">
                  <c:v>2000.75</c:v>
                </c:pt>
                <c:pt idx="130">
                  <c:v>2000.8333333333333</c:v>
                </c:pt>
                <c:pt idx="131">
                  <c:v>2000.9166666666667</c:v>
                </c:pt>
                <c:pt idx="132">
                  <c:v>2001</c:v>
                </c:pt>
                <c:pt idx="133">
                  <c:v>2001.0833333333333</c:v>
                </c:pt>
                <c:pt idx="134">
                  <c:v>2001.1666666666667</c:v>
                </c:pt>
                <c:pt idx="135">
                  <c:v>2001.25</c:v>
                </c:pt>
                <c:pt idx="136">
                  <c:v>2001.3333333333333</c:v>
                </c:pt>
                <c:pt idx="137">
                  <c:v>2001.4166666666667</c:v>
                </c:pt>
                <c:pt idx="138">
                  <c:v>2001.5</c:v>
                </c:pt>
                <c:pt idx="139">
                  <c:v>2001.5833333333333</c:v>
                </c:pt>
                <c:pt idx="140">
                  <c:v>2001.6666666666667</c:v>
                </c:pt>
                <c:pt idx="141">
                  <c:v>2001.75</c:v>
                </c:pt>
                <c:pt idx="142">
                  <c:v>2001.8333333333333</c:v>
                </c:pt>
                <c:pt idx="143">
                  <c:v>2001.9166666666667</c:v>
                </c:pt>
                <c:pt idx="144">
                  <c:v>2002</c:v>
                </c:pt>
                <c:pt idx="145">
                  <c:v>2002.0833333333333</c:v>
                </c:pt>
                <c:pt idx="146">
                  <c:v>2002.1666666666667</c:v>
                </c:pt>
                <c:pt idx="147">
                  <c:v>2002.25</c:v>
                </c:pt>
                <c:pt idx="148">
                  <c:v>2002.3333333333333</c:v>
                </c:pt>
                <c:pt idx="149">
                  <c:v>2002.4166666666667</c:v>
                </c:pt>
                <c:pt idx="150">
                  <c:v>2002.5</c:v>
                </c:pt>
                <c:pt idx="151">
                  <c:v>2002.5833333333333</c:v>
                </c:pt>
                <c:pt idx="152">
                  <c:v>2002.6666666666667</c:v>
                </c:pt>
                <c:pt idx="153">
                  <c:v>2002.75</c:v>
                </c:pt>
                <c:pt idx="154">
                  <c:v>2002.8333333333333</c:v>
                </c:pt>
                <c:pt idx="155">
                  <c:v>2002.9166666666667</c:v>
                </c:pt>
                <c:pt idx="156">
                  <c:v>2003</c:v>
                </c:pt>
                <c:pt idx="157">
                  <c:v>2003.0833333333333</c:v>
                </c:pt>
                <c:pt idx="158">
                  <c:v>2003.1666666666667</c:v>
                </c:pt>
                <c:pt idx="159">
                  <c:v>2003.25</c:v>
                </c:pt>
                <c:pt idx="160">
                  <c:v>2003.3333333333333</c:v>
                </c:pt>
                <c:pt idx="161">
                  <c:v>2003.4166666666667</c:v>
                </c:pt>
                <c:pt idx="162">
                  <c:v>2003.5</c:v>
                </c:pt>
                <c:pt idx="163">
                  <c:v>2003.5833333333333</c:v>
                </c:pt>
                <c:pt idx="164">
                  <c:v>2003.6666666666667</c:v>
                </c:pt>
                <c:pt idx="165">
                  <c:v>2003.75</c:v>
                </c:pt>
                <c:pt idx="166">
                  <c:v>2003.8333333333333</c:v>
                </c:pt>
                <c:pt idx="167">
                  <c:v>2003.9166666666667</c:v>
                </c:pt>
                <c:pt idx="168">
                  <c:v>2004</c:v>
                </c:pt>
                <c:pt idx="169">
                  <c:v>2004.0833333333333</c:v>
                </c:pt>
                <c:pt idx="170">
                  <c:v>2004.1666666666667</c:v>
                </c:pt>
                <c:pt idx="171">
                  <c:v>2004.25</c:v>
                </c:pt>
                <c:pt idx="172">
                  <c:v>2004.3333333333333</c:v>
                </c:pt>
                <c:pt idx="173">
                  <c:v>2004.4166666666667</c:v>
                </c:pt>
                <c:pt idx="174">
                  <c:v>2004.5</c:v>
                </c:pt>
                <c:pt idx="175">
                  <c:v>2004.5833333333333</c:v>
                </c:pt>
                <c:pt idx="176">
                  <c:v>2004.6666666666667</c:v>
                </c:pt>
                <c:pt idx="177">
                  <c:v>2004.75</c:v>
                </c:pt>
                <c:pt idx="178">
                  <c:v>2004.8333333333333</c:v>
                </c:pt>
                <c:pt idx="179">
                  <c:v>2004.9166666666667</c:v>
                </c:pt>
                <c:pt idx="180">
                  <c:v>2005</c:v>
                </c:pt>
                <c:pt idx="181">
                  <c:v>2005.0833333333333</c:v>
                </c:pt>
                <c:pt idx="182">
                  <c:v>2005.1666666666667</c:v>
                </c:pt>
                <c:pt idx="183">
                  <c:v>2005.25</c:v>
                </c:pt>
                <c:pt idx="184">
                  <c:v>2005.3333333333333</c:v>
                </c:pt>
                <c:pt idx="185">
                  <c:v>2005.4166666666667</c:v>
                </c:pt>
                <c:pt idx="186">
                  <c:v>2005.5</c:v>
                </c:pt>
                <c:pt idx="187">
                  <c:v>2005.5833333333333</c:v>
                </c:pt>
                <c:pt idx="188">
                  <c:v>2005.6666666666667</c:v>
                </c:pt>
                <c:pt idx="189">
                  <c:v>2005.75</c:v>
                </c:pt>
                <c:pt idx="190">
                  <c:v>2005.8333333333333</c:v>
                </c:pt>
                <c:pt idx="191">
                  <c:v>2005.9166666666667</c:v>
                </c:pt>
                <c:pt idx="192">
                  <c:v>2006</c:v>
                </c:pt>
                <c:pt idx="193">
                  <c:v>2006.0833333333333</c:v>
                </c:pt>
                <c:pt idx="194">
                  <c:v>2006.1666666666667</c:v>
                </c:pt>
                <c:pt idx="195">
                  <c:v>2006.25</c:v>
                </c:pt>
                <c:pt idx="196">
                  <c:v>2006.3333333333333</c:v>
                </c:pt>
                <c:pt idx="197">
                  <c:v>2006.4166666666667</c:v>
                </c:pt>
                <c:pt idx="198">
                  <c:v>2006.5</c:v>
                </c:pt>
                <c:pt idx="199">
                  <c:v>2006.5833333333333</c:v>
                </c:pt>
                <c:pt idx="200">
                  <c:v>2006.6666666666667</c:v>
                </c:pt>
                <c:pt idx="201">
                  <c:v>2006.75</c:v>
                </c:pt>
                <c:pt idx="202">
                  <c:v>2006.8333333333333</c:v>
                </c:pt>
                <c:pt idx="203">
                  <c:v>2006.9166666666667</c:v>
                </c:pt>
                <c:pt idx="204">
                  <c:v>2007</c:v>
                </c:pt>
                <c:pt idx="205">
                  <c:v>2007.0833333333333</c:v>
                </c:pt>
                <c:pt idx="206">
                  <c:v>2007.1666666666667</c:v>
                </c:pt>
                <c:pt idx="207">
                  <c:v>2007.25</c:v>
                </c:pt>
                <c:pt idx="208">
                  <c:v>2007.3333333333333</c:v>
                </c:pt>
                <c:pt idx="209">
                  <c:v>2007.4166666666667</c:v>
                </c:pt>
                <c:pt idx="210">
                  <c:v>2007.5</c:v>
                </c:pt>
                <c:pt idx="211">
                  <c:v>2007.5833333333333</c:v>
                </c:pt>
                <c:pt idx="212">
                  <c:v>2007.6666666666667</c:v>
                </c:pt>
                <c:pt idx="213">
                  <c:v>2007.75</c:v>
                </c:pt>
                <c:pt idx="214">
                  <c:v>2007.8333333333333</c:v>
                </c:pt>
                <c:pt idx="215">
                  <c:v>2007.9166666666667</c:v>
                </c:pt>
                <c:pt idx="216">
                  <c:v>2008</c:v>
                </c:pt>
                <c:pt idx="217">
                  <c:v>2008.0833333333333</c:v>
                </c:pt>
                <c:pt idx="218">
                  <c:v>2008.1666666666667</c:v>
                </c:pt>
                <c:pt idx="219">
                  <c:v>2008.25</c:v>
                </c:pt>
                <c:pt idx="220">
                  <c:v>2008.3333333333333</c:v>
                </c:pt>
                <c:pt idx="221">
                  <c:v>2008.4166666666667</c:v>
                </c:pt>
                <c:pt idx="222">
                  <c:v>2008.5</c:v>
                </c:pt>
                <c:pt idx="223">
                  <c:v>2008.5833333333333</c:v>
                </c:pt>
                <c:pt idx="224">
                  <c:v>2008.6666666666667</c:v>
                </c:pt>
                <c:pt idx="225">
                  <c:v>2008.75</c:v>
                </c:pt>
                <c:pt idx="226">
                  <c:v>2008.8333333333333</c:v>
                </c:pt>
                <c:pt idx="227">
                  <c:v>2008.9166666666667</c:v>
                </c:pt>
                <c:pt idx="228">
                  <c:v>2009</c:v>
                </c:pt>
                <c:pt idx="229">
                  <c:v>2009.0833333333333</c:v>
                </c:pt>
                <c:pt idx="230">
                  <c:v>2009.1666666666667</c:v>
                </c:pt>
                <c:pt idx="231">
                  <c:v>2009.25</c:v>
                </c:pt>
                <c:pt idx="232">
                  <c:v>2009.3333333333333</c:v>
                </c:pt>
                <c:pt idx="233">
                  <c:v>2009.4166666666667</c:v>
                </c:pt>
                <c:pt idx="234">
                  <c:v>2009.5</c:v>
                </c:pt>
                <c:pt idx="235">
                  <c:v>2009.5833333333333</c:v>
                </c:pt>
                <c:pt idx="236">
                  <c:v>2009.6666666666667</c:v>
                </c:pt>
                <c:pt idx="237">
                  <c:v>2009.75</c:v>
                </c:pt>
                <c:pt idx="238">
                  <c:v>2009.8333333333333</c:v>
                </c:pt>
                <c:pt idx="239">
                  <c:v>2009.9166666666667</c:v>
                </c:pt>
                <c:pt idx="240">
                  <c:v>2010</c:v>
                </c:pt>
                <c:pt idx="241">
                  <c:v>2010.0833333333333</c:v>
                </c:pt>
                <c:pt idx="242">
                  <c:v>2010.1666666666667</c:v>
                </c:pt>
                <c:pt idx="243">
                  <c:v>2010.25</c:v>
                </c:pt>
                <c:pt idx="244">
                  <c:v>2010.3333333333333</c:v>
                </c:pt>
                <c:pt idx="245">
                  <c:v>2010.4166666666667</c:v>
                </c:pt>
                <c:pt idx="246">
                  <c:v>2010.5</c:v>
                </c:pt>
                <c:pt idx="247">
                  <c:v>2010.5833333333333</c:v>
                </c:pt>
                <c:pt idx="248">
                  <c:v>2010.6666666666667</c:v>
                </c:pt>
                <c:pt idx="249">
                  <c:v>2010.75</c:v>
                </c:pt>
                <c:pt idx="250">
                  <c:v>2010.8333333333333</c:v>
                </c:pt>
                <c:pt idx="251">
                  <c:v>2010.9166666666667</c:v>
                </c:pt>
                <c:pt idx="252">
                  <c:v>2011</c:v>
                </c:pt>
                <c:pt idx="253">
                  <c:v>2011.0833333333333</c:v>
                </c:pt>
                <c:pt idx="254">
                  <c:v>2011.1666666666667</c:v>
                </c:pt>
                <c:pt idx="255">
                  <c:v>2011.25</c:v>
                </c:pt>
                <c:pt idx="256">
                  <c:v>2011.3333333333333</c:v>
                </c:pt>
                <c:pt idx="257">
                  <c:v>2011.4166666666667</c:v>
                </c:pt>
                <c:pt idx="258">
                  <c:v>2011.5</c:v>
                </c:pt>
                <c:pt idx="259">
                  <c:v>2011.5833333333333</c:v>
                </c:pt>
                <c:pt idx="260">
                  <c:v>2011.6666666666667</c:v>
                </c:pt>
                <c:pt idx="261">
                  <c:v>2011.75</c:v>
                </c:pt>
                <c:pt idx="262">
                  <c:v>2011.8333333333333</c:v>
                </c:pt>
                <c:pt idx="263">
                  <c:v>2011.9166666666667</c:v>
                </c:pt>
                <c:pt idx="264">
                  <c:v>2012</c:v>
                </c:pt>
                <c:pt idx="265">
                  <c:v>2012.0833333333333</c:v>
                </c:pt>
                <c:pt idx="266">
                  <c:v>2012.1666666666667</c:v>
                </c:pt>
                <c:pt idx="267">
                  <c:v>2012.25</c:v>
                </c:pt>
                <c:pt idx="268">
                  <c:v>2012.3333333333333</c:v>
                </c:pt>
                <c:pt idx="269">
                  <c:v>2012.4166666666667</c:v>
                </c:pt>
                <c:pt idx="270">
                  <c:v>2012.5</c:v>
                </c:pt>
                <c:pt idx="271">
                  <c:v>2012.5833333333333</c:v>
                </c:pt>
                <c:pt idx="272">
                  <c:v>2012.6666666666667</c:v>
                </c:pt>
                <c:pt idx="273">
                  <c:v>2012.75</c:v>
                </c:pt>
                <c:pt idx="274">
                  <c:v>2012.8333333333333</c:v>
                </c:pt>
                <c:pt idx="275">
                  <c:v>2012.9166666666667</c:v>
                </c:pt>
                <c:pt idx="276">
                  <c:v>2013</c:v>
                </c:pt>
                <c:pt idx="277">
                  <c:v>2013.0833333333333</c:v>
                </c:pt>
                <c:pt idx="278">
                  <c:v>2013.1666666666667</c:v>
                </c:pt>
                <c:pt idx="279">
                  <c:v>2013.25</c:v>
                </c:pt>
                <c:pt idx="280">
                  <c:v>2013.3333333333333</c:v>
                </c:pt>
                <c:pt idx="281">
                  <c:v>2013.4166666666667</c:v>
                </c:pt>
                <c:pt idx="282">
                  <c:v>2013.5</c:v>
                </c:pt>
                <c:pt idx="283">
                  <c:v>2013.5833333333333</c:v>
                </c:pt>
                <c:pt idx="284">
                  <c:v>2013.6666666666667</c:v>
                </c:pt>
                <c:pt idx="285">
                  <c:v>2013.75</c:v>
                </c:pt>
                <c:pt idx="286">
                  <c:v>2013.8333333333333</c:v>
                </c:pt>
                <c:pt idx="287">
                  <c:v>2013.9166666666667</c:v>
                </c:pt>
                <c:pt idx="288">
                  <c:v>2014</c:v>
                </c:pt>
                <c:pt idx="289">
                  <c:v>2014.0833333333333</c:v>
                </c:pt>
                <c:pt idx="290">
                  <c:v>2014.1666666666667</c:v>
                </c:pt>
                <c:pt idx="291">
                  <c:v>2014.25</c:v>
                </c:pt>
                <c:pt idx="292">
                  <c:v>2014.3333333333333</c:v>
                </c:pt>
                <c:pt idx="293">
                  <c:v>2014.4166666666667</c:v>
                </c:pt>
              </c:numCache>
            </c:numRef>
          </c:xVal>
          <c:yVal>
            <c:numRef>
              <c:f>'Figure 1.3'!$E$38:$E$331</c:f>
              <c:numCache>
                <c:formatCode>0.00</c:formatCode>
                <c:ptCount val="294"/>
                <c:pt idx="0">
                  <c:v>82.65</c:v>
                </c:pt>
                <c:pt idx="1">
                  <c:v>82.73</c:v>
                </c:pt>
                <c:pt idx="2">
                  <c:v>82.76</c:v>
                </c:pt>
                <c:pt idx="3">
                  <c:v>82.68</c:v>
                </c:pt>
                <c:pt idx="4">
                  <c:v>82.33</c:v>
                </c:pt>
                <c:pt idx="5">
                  <c:v>81.99</c:v>
                </c:pt>
                <c:pt idx="6">
                  <c:v>81.569999999999993</c:v>
                </c:pt>
                <c:pt idx="7">
                  <c:v>81.17</c:v>
                </c:pt>
                <c:pt idx="8">
                  <c:v>80.77</c:v>
                </c:pt>
                <c:pt idx="9">
                  <c:v>80.36</c:v>
                </c:pt>
                <c:pt idx="10">
                  <c:v>79.91</c:v>
                </c:pt>
                <c:pt idx="11">
                  <c:v>79.52</c:v>
                </c:pt>
                <c:pt idx="12">
                  <c:v>78.87</c:v>
                </c:pt>
                <c:pt idx="13">
                  <c:v>78.34</c:v>
                </c:pt>
                <c:pt idx="14">
                  <c:v>77.709999999999994</c:v>
                </c:pt>
                <c:pt idx="15">
                  <c:v>77.45</c:v>
                </c:pt>
                <c:pt idx="16">
                  <c:v>77.599999999999994</c:v>
                </c:pt>
                <c:pt idx="17">
                  <c:v>77.81</c:v>
                </c:pt>
                <c:pt idx="18">
                  <c:v>78.09</c:v>
                </c:pt>
                <c:pt idx="19">
                  <c:v>78.25</c:v>
                </c:pt>
                <c:pt idx="20">
                  <c:v>78.27</c:v>
                </c:pt>
                <c:pt idx="21">
                  <c:v>78.239999999999995</c:v>
                </c:pt>
                <c:pt idx="22">
                  <c:v>78.150000000000006</c:v>
                </c:pt>
                <c:pt idx="23">
                  <c:v>78.150000000000006</c:v>
                </c:pt>
                <c:pt idx="24">
                  <c:v>78.069999999999993</c:v>
                </c:pt>
                <c:pt idx="25">
                  <c:v>78.08</c:v>
                </c:pt>
                <c:pt idx="26">
                  <c:v>78.010000000000005</c:v>
                </c:pt>
                <c:pt idx="27">
                  <c:v>77.95</c:v>
                </c:pt>
                <c:pt idx="28">
                  <c:v>77.89</c:v>
                </c:pt>
                <c:pt idx="29">
                  <c:v>77.7</c:v>
                </c:pt>
                <c:pt idx="30">
                  <c:v>77.430000000000007</c:v>
                </c:pt>
                <c:pt idx="31">
                  <c:v>77.31</c:v>
                </c:pt>
                <c:pt idx="32">
                  <c:v>77.150000000000006</c:v>
                </c:pt>
                <c:pt idx="33">
                  <c:v>77.03</c:v>
                </c:pt>
                <c:pt idx="34">
                  <c:v>76.959999999999994</c:v>
                </c:pt>
                <c:pt idx="35">
                  <c:v>76.86</c:v>
                </c:pt>
                <c:pt idx="36">
                  <c:v>76.89</c:v>
                </c:pt>
                <c:pt idx="37">
                  <c:v>76.849999999999994</c:v>
                </c:pt>
                <c:pt idx="38">
                  <c:v>76.599999999999994</c:v>
                </c:pt>
                <c:pt idx="39">
                  <c:v>76.400000000000006</c:v>
                </c:pt>
                <c:pt idx="40">
                  <c:v>76.27</c:v>
                </c:pt>
                <c:pt idx="41">
                  <c:v>76.260000000000005</c:v>
                </c:pt>
                <c:pt idx="42">
                  <c:v>76.09</c:v>
                </c:pt>
                <c:pt idx="43">
                  <c:v>75.900000000000006</c:v>
                </c:pt>
                <c:pt idx="44">
                  <c:v>75.87</c:v>
                </c:pt>
                <c:pt idx="45">
                  <c:v>75.81</c:v>
                </c:pt>
                <c:pt idx="46">
                  <c:v>75.900000000000006</c:v>
                </c:pt>
                <c:pt idx="47">
                  <c:v>75.91</c:v>
                </c:pt>
                <c:pt idx="48">
                  <c:v>76.06</c:v>
                </c:pt>
                <c:pt idx="49">
                  <c:v>76.23</c:v>
                </c:pt>
                <c:pt idx="50">
                  <c:v>76.41</c:v>
                </c:pt>
                <c:pt idx="51">
                  <c:v>76.58</c:v>
                </c:pt>
                <c:pt idx="52">
                  <c:v>76.69</c:v>
                </c:pt>
                <c:pt idx="53">
                  <c:v>76.77</c:v>
                </c:pt>
                <c:pt idx="54">
                  <c:v>76.87</c:v>
                </c:pt>
                <c:pt idx="55">
                  <c:v>76.94</c:v>
                </c:pt>
                <c:pt idx="56">
                  <c:v>76.97</c:v>
                </c:pt>
                <c:pt idx="57">
                  <c:v>77.099999999999994</c:v>
                </c:pt>
                <c:pt idx="58">
                  <c:v>77.13</c:v>
                </c:pt>
                <c:pt idx="59">
                  <c:v>77.209999999999994</c:v>
                </c:pt>
                <c:pt idx="60">
                  <c:v>77.2</c:v>
                </c:pt>
                <c:pt idx="61">
                  <c:v>77.28</c:v>
                </c:pt>
                <c:pt idx="62">
                  <c:v>77.06</c:v>
                </c:pt>
                <c:pt idx="63">
                  <c:v>76.88</c:v>
                </c:pt>
                <c:pt idx="64">
                  <c:v>76.77</c:v>
                </c:pt>
                <c:pt idx="65">
                  <c:v>76.66</c:v>
                </c:pt>
                <c:pt idx="66">
                  <c:v>76.7</c:v>
                </c:pt>
                <c:pt idx="67">
                  <c:v>76.75</c:v>
                </c:pt>
                <c:pt idx="68">
                  <c:v>76.819999999999993</c:v>
                </c:pt>
                <c:pt idx="69">
                  <c:v>76.86</c:v>
                </c:pt>
                <c:pt idx="70">
                  <c:v>76.88</c:v>
                </c:pt>
                <c:pt idx="71">
                  <c:v>76.92</c:v>
                </c:pt>
                <c:pt idx="72">
                  <c:v>76.989999999999995</c:v>
                </c:pt>
                <c:pt idx="73">
                  <c:v>77.12</c:v>
                </c:pt>
                <c:pt idx="74">
                  <c:v>77.17</c:v>
                </c:pt>
                <c:pt idx="75">
                  <c:v>77.34</c:v>
                </c:pt>
                <c:pt idx="76">
                  <c:v>77.47</c:v>
                </c:pt>
                <c:pt idx="77">
                  <c:v>77.47</c:v>
                </c:pt>
                <c:pt idx="78">
                  <c:v>77.510000000000005</c:v>
                </c:pt>
                <c:pt idx="79">
                  <c:v>77.61</c:v>
                </c:pt>
                <c:pt idx="80">
                  <c:v>77.75</c:v>
                </c:pt>
                <c:pt idx="81">
                  <c:v>77.95</c:v>
                </c:pt>
                <c:pt idx="82">
                  <c:v>78.180000000000007</c:v>
                </c:pt>
                <c:pt idx="83">
                  <c:v>78.38</c:v>
                </c:pt>
                <c:pt idx="84">
                  <c:v>78.569999999999993</c:v>
                </c:pt>
                <c:pt idx="85">
                  <c:v>78.72</c:v>
                </c:pt>
                <c:pt idx="86">
                  <c:v>78.989999999999995</c:v>
                </c:pt>
                <c:pt idx="87">
                  <c:v>79.25</c:v>
                </c:pt>
                <c:pt idx="88">
                  <c:v>79.53</c:v>
                </c:pt>
                <c:pt idx="89">
                  <c:v>79.91</c:v>
                </c:pt>
                <c:pt idx="90">
                  <c:v>80.22</c:v>
                </c:pt>
                <c:pt idx="91">
                  <c:v>80.61</c:v>
                </c:pt>
                <c:pt idx="92">
                  <c:v>80.91</c:v>
                </c:pt>
                <c:pt idx="93">
                  <c:v>81.42</c:v>
                </c:pt>
                <c:pt idx="94">
                  <c:v>81.96</c:v>
                </c:pt>
                <c:pt idx="95">
                  <c:v>82.59</c:v>
                </c:pt>
                <c:pt idx="96">
                  <c:v>83.26</c:v>
                </c:pt>
                <c:pt idx="97">
                  <c:v>83.97</c:v>
                </c:pt>
                <c:pt idx="98">
                  <c:v>84.62</c:v>
                </c:pt>
                <c:pt idx="99">
                  <c:v>85.19</c:v>
                </c:pt>
                <c:pt idx="100">
                  <c:v>85.86</c:v>
                </c:pt>
                <c:pt idx="101">
                  <c:v>86.63</c:v>
                </c:pt>
                <c:pt idx="102">
                  <c:v>87.43</c:v>
                </c:pt>
                <c:pt idx="103">
                  <c:v>88.14</c:v>
                </c:pt>
                <c:pt idx="104">
                  <c:v>88.85</c:v>
                </c:pt>
                <c:pt idx="105">
                  <c:v>89.35</c:v>
                </c:pt>
                <c:pt idx="106">
                  <c:v>89.73</c:v>
                </c:pt>
                <c:pt idx="107">
                  <c:v>90.14</c:v>
                </c:pt>
                <c:pt idx="108">
                  <c:v>90.71</c:v>
                </c:pt>
                <c:pt idx="109">
                  <c:v>91.44</c:v>
                </c:pt>
                <c:pt idx="110">
                  <c:v>92.13</c:v>
                </c:pt>
                <c:pt idx="111">
                  <c:v>93.05</c:v>
                </c:pt>
                <c:pt idx="112">
                  <c:v>93.75</c:v>
                </c:pt>
                <c:pt idx="113">
                  <c:v>94.65</c:v>
                </c:pt>
                <c:pt idx="114">
                  <c:v>95.5</c:v>
                </c:pt>
                <c:pt idx="115">
                  <c:v>96.38</c:v>
                </c:pt>
                <c:pt idx="116">
                  <c:v>97.2</c:v>
                </c:pt>
                <c:pt idx="117">
                  <c:v>97.98</c:v>
                </c:pt>
                <c:pt idx="118">
                  <c:v>98.89</c:v>
                </c:pt>
                <c:pt idx="119">
                  <c:v>99.87</c:v>
                </c:pt>
                <c:pt idx="120">
                  <c:v>100.75</c:v>
                </c:pt>
                <c:pt idx="121">
                  <c:v>101.89</c:v>
                </c:pt>
                <c:pt idx="122">
                  <c:v>103.15</c:v>
                </c:pt>
                <c:pt idx="123">
                  <c:v>104.53</c:v>
                </c:pt>
                <c:pt idx="124">
                  <c:v>106.01</c:v>
                </c:pt>
                <c:pt idx="125">
                  <c:v>107.34</c:v>
                </c:pt>
                <c:pt idx="126">
                  <c:v>108.17</c:v>
                </c:pt>
                <c:pt idx="127">
                  <c:v>109.07</c:v>
                </c:pt>
                <c:pt idx="128">
                  <c:v>110.03</c:v>
                </c:pt>
                <c:pt idx="129">
                  <c:v>111.17</c:v>
                </c:pt>
                <c:pt idx="130">
                  <c:v>112.5</c:v>
                </c:pt>
                <c:pt idx="131">
                  <c:v>113.93</c:v>
                </c:pt>
                <c:pt idx="132">
                  <c:v>115.43</c:v>
                </c:pt>
                <c:pt idx="133">
                  <c:v>116.69</c:v>
                </c:pt>
                <c:pt idx="134">
                  <c:v>117.72</c:v>
                </c:pt>
                <c:pt idx="135">
                  <c:v>118.5</c:v>
                </c:pt>
                <c:pt idx="136">
                  <c:v>118.95</c:v>
                </c:pt>
                <c:pt idx="137">
                  <c:v>119.5</c:v>
                </c:pt>
                <c:pt idx="138">
                  <c:v>120.1</c:v>
                </c:pt>
                <c:pt idx="139">
                  <c:v>120.95</c:v>
                </c:pt>
                <c:pt idx="140">
                  <c:v>121.95</c:v>
                </c:pt>
                <c:pt idx="141">
                  <c:v>122.81</c:v>
                </c:pt>
                <c:pt idx="142">
                  <c:v>123.62</c:v>
                </c:pt>
                <c:pt idx="143">
                  <c:v>124.02</c:v>
                </c:pt>
                <c:pt idx="144">
                  <c:v>124.83</c:v>
                </c:pt>
                <c:pt idx="145">
                  <c:v>125.76</c:v>
                </c:pt>
                <c:pt idx="146">
                  <c:v>127.04</c:v>
                </c:pt>
                <c:pt idx="147">
                  <c:v>128.54</c:v>
                </c:pt>
                <c:pt idx="148">
                  <c:v>130.34</c:v>
                </c:pt>
                <c:pt idx="149">
                  <c:v>132.22</c:v>
                </c:pt>
                <c:pt idx="150">
                  <c:v>134.1</c:v>
                </c:pt>
                <c:pt idx="151">
                  <c:v>135.94999999999999</c:v>
                </c:pt>
                <c:pt idx="152">
                  <c:v>137.6</c:v>
                </c:pt>
                <c:pt idx="153">
                  <c:v>139.37</c:v>
                </c:pt>
                <c:pt idx="154">
                  <c:v>141.01</c:v>
                </c:pt>
                <c:pt idx="155">
                  <c:v>142.57</c:v>
                </c:pt>
                <c:pt idx="156">
                  <c:v>143.87</c:v>
                </c:pt>
                <c:pt idx="157">
                  <c:v>145.05000000000001</c:v>
                </c:pt>
                <c:pt idx="158">
                  <c:v>146.13999999999999</c:v>
                </c:pt>
                <c:pt idx="159">
                  <c:v>147.13999999999999</c:v>
                </c:pt>
                <c:pt idx="160">
                  <c:v>148.19</c:v>
                </c:pt>
                <c:pt idx="161">
                  <c:v>149.13</c:v>
                </c:pt>
                <c:pt idx="162">
                  <c:v>150.63999999999999</c:v>
                </c:pt>
                <c:pt idx="163">
                  <c:v>152.41999999999999</c:v>
                </c:pt>
                <c:pt idx="164">
                  <c:v>154.65</c:v>
                </c:pt>
                <c:pt idx="165">
                  <c:v>156.81</c:v>
                </c:pt>
                <c:pt idx="166">
                  <c:v>159.16999999999999</c:v>
                </c:pt>
                <c:pt idx="167">
                  <c:v>161.65</c:v>
                </c:pt>
                <c:pt idx="168">
                  <c:v>164.01</c:v>
                </c:pt>
                <c:pt idx="169">
                  <c:v>166.43</c:v>
                </c:pt>
                <c:pt idx="170">
                  <c:v>169.5</c:v>
                </c:pt>
                <c:pt idx="171">
                  <c:v>172.47</c:v>
                </c:pt>
                <c:pt idx="172">
                  <c:v>175.54</c:v>
                </c:pt>
                <c:pt idx="173">
                  <c:v>178.84</c:v>
                </c:pt>
                <c:pt idx="174">
                  <c:v>181.53</c:v>
                </c:pt>
                <c:pt idx="175">
                  <c:v>183.5</c:v>
                </c:pt>
                <c:pt idx="176">
                  <c:v>185.52</c:v>
                </c:pt>
                <c:pt idx="177">
                  <c:v>187.44</c:v>
                </c:pt>
                <c:pt idx="178">
                  <c:v>189.49</c:v>
                </c:pt>
                <c:pt idx="179">
                  <c:v>191.76</c:v>
                </c:pt>
                <c:pt idx="180">
                  <c:v>194.64</c:v>
                </c:pt>
                <c:pt idx="181">
                  <c:v>197.78</c:v>
                </c:pt>
                <c:pt idx="182">
                  <c:v>201.32</c:v>
                </c:pt>
                <c:pt idx="183">
                  <c:v>203.81</c:v>
                </c:pt>
                <c:pt idx="184">
                  <c:v>206.08</c:v>
                </c:pt>
                <c:pt idx="185">
                  <c:v>208.22</c:v>
                </c:pt>
                <c:pt idx="186">
                  <c:v>210.28</c:v>
                </c:pt>
                <c:pt idx="187">
                  <c:v>212.25</c:v>
                </c:pt>
                <c:pt idx="188">
                  <c:v>214.97</c:v>
                </c:pt>
                <c:pt idx="189">
                  <c:v>217.45</c:v>
                </c:pt>
                <c:pt idx="190">
                  <c:v>219.92</c:v>
                </c:pt>
                <c:pt idx="191">
                  <c:v>222.16</c:v>
                </c:pt>
                <c:pt idx="192">
                  <c:v>223.95</c:v>
                </c:pt>
                <c:pt idx="193">
                  <c:v>225.64</c:v>
                </c:pt>
                <c:pt idx="194">
                  <c:v>226.56</c:v>
                </c:pt>
                <c:pt idx="195">
                  <c:v>226.87</c:v>
                </c:pt>
                <c:pt idx="196">
                  <c:v>226.65</c:v>
                </c:pt>
                <c:pt idx="197">
                  <c:v>225.69</c:v>
                </c:pt>
                <c:pt idx="198">
                  <c:v>224.56</c:v>
                </c:pt>
                <c:pt idx="199">
                  <c:v>223.17</c:v>
                </c:pt>
                <c:pt idx="200">
                  <c:v>222.83</c:v>
                </c:pt>
                <c:pt idx="201">
                  <c:v>222.76</c:v>
                </c:pt>
                <c:pt idx="202">
                  <c:v>222.85</c:v>
                </c:pt>
                <c:pt idx="203">
                  <c:v>222.53</c:v>
                </c:pt>
                <c:pt idx="204">
                  <c:v>222.85</c:v>
                </c:pt>
                <c:pt idx="205">
                  <c:v>222.97</c:v>
                </c:pt>
                <c:pt idx="206">
                  <c:v>223.03</c:v>
                </c:pt>
                <c:pt idx="207">
                  <c:v>221.36</c:v>
                </c:pt>
                <c:pt idx="208">
                  <c:v>219.28</c:v>
                </c:pt>
                <c:pt idx="209">
                  <c:v>216.8</c:v>
                </c:pt>
                <c:pt idx="210">
                  <c:v>214.44</c:v>
                </c:pt>
                <c:pt idx="211">
                  <c:v>211.85</c:v>
                </c:pt>
                <c:pt idx="212">
                  <c:v>210.09</c:v>
                </c:pt>
                <c:pt idx="213">
                  <c:v>207.63</c:v>
                </c:pt>
                <c:pt idx="214">
                  <c:v>204.11</c:v>
                </c:pt>
                <c:pt idx="215">
                  <c:v>200.75</c:v>
                </c:pt>
                <c:pt idx="216">
                  <c:v>197.54</c:v>
                </c:pt>
                <c:pt idx="217">
                  <c:v>193.13</c:v>
                </c:pt>
                <c:pt idx="218">
                  <c:v>189.57</c:v>
                </c:pt>
                <c:pt idx="219">
                  <c:v>185.88</c:v>
                </c:pt>
                <c:pt idx="220">
                  <c:v>182.55</c:v>
                </c:pt>
                <c:pt idx="221">
                  <c:v>179.98</c:v>
                </c:pt>
                <c:pt idx="222">
                  <c:v>176.75</c:v>
                </c:pt>
                <c:pt idx="223">
                  <c:v>173.93</c:v>
                </c:pt>
                <c:pt idx="224">
                  <c:v>170.73</c:v>
                </c:pt>
                <c:pt idx="225">
                  <c:v>167.74</c:v>
                </c:pt>
                <c:pt idx="226">
                  <c:v>164.99</c:v>
                </c:pt>
                <c:pt idx="227">
                  <c:v>162.19999999999999</c:v>
                </c:pt>
                <c:pt idx="228">
                  <c:v>159.31</c:v>
                </c:pt>
                <c:pt idx="229">
                  <c:v>157.07</c:v>
                </c:pt>
                <c:pt idx="230">
                  <c:v>154.77000000000001</c:v>
                </c:pt>
                <c:pt idx="231">
                  <c:v>152.88</c:v>
                </c:pt>
                <c:pt idx="232">
                  <c:v>152.08000000000001</c:v>
                </c:pt>
                <c:pt idx="233">
                  <c:v>152.74</c:v>
                </c:pt>
                <c:pt idx="234">
                  <c:v>153.85</c:v>
                </c:pt>
                <c:pt idx="235">
                  <c:v>155.15</c:v>
                </c:pt>
                <c:pt idx="236">
                  <c:v>155.97999999999999</c:v>
                </c:pt>
                <c:pt idx="237">
                  <c:v>156.77000000000001</c:v>
                </c:pt>
                <c:pt idx="238">
                  <c:v>157.47</c:v>
                </c:pt>
                <c:pt idx="239">
                  <c:v>158.41</c:v>
                </c:pt>
                <c:pt idx="240">
                  <c:v>159.44999999999999</c:v>
                </c:pt>
                <c:pt idx="241">
                  <c:v>159.76</c:v>
                </c:pt>
                <c:pt idx="242">
                  <c:v>160.04</c:v>
                </c:pt>
                <c:pt idx="243">
                  <c:v>160.12</c:v>
                </c:pt>
                <c:pt idx="244">
                  <c:v>160.29</c:v>
                </c:pt>
                <c:pt idx="245">
                  <c:v>160.21</c:v>
                </c:pt>
                <c:pt idx="246">
                  <c:v>159.63</c:v>
                </c:pt>
                <c:pt idx="247">
                  <c:v>158.65</c:v>
                </c:pt>
                <c:pt idx="248">
                  <c:v>157.88</c:v>
                </c:pt>
                <c:pt idx="249">
                  <c:v>156.93</c:v>
                </c:pt>
                <c:pt idx="250">
                  <c:v>156.78</c:v>
                </c:pt>
                <c:pt idx="251">
                  <c:v>156.5</c:v>
                </c:pt>
                <c:pt idx="252">
                  <c:v>156.15</c:v>
                </c:pt>
                <c:pt idx="253">
                  <c:v>155.58000000000001</c:v>
                </c:pt>
                <c:pt idx="254">
                  <c:v>154.88</c:v>
                </c:pt>
                <c:pt idx="255">
                  <c:v>154.47999999999999</c:v>
                </c:pt>
                <c:pt idx="256">
                  <c:v>154.03</c:v>
                </c:pt>
                <c:pt idx="257">
                  <c:v>153.83000000000001</c:v>
                </c:pt>
                <c:pt idx="258">
                  <c:v>153.47999999999999</c:v>
                </c:pt>
                <c:pt idx="259">
                  <c:v>153.02000000000001</c:v>
                </c:pt>
                <c:pt idx="260">
                  <c:v>152.44</c:v>
                </c:pt>
                <c:pt idx="261">
                  <c:v>151.63999999999999</c:v>
                </c:pt>
                <c:pt idx="262">
                  <c:v>150.85</c:v>
                </c:pt>
                <c:pt idx="263">
                  <c:v>150.22</c:v>
                </c:pt>
                <c:pt idx="264">
                  <c:v>149.91</c:v>
                </c:pt>
                <c:pt idx="265">
                  <c:v>149.94999999999999</c:v>
                </c:pt>
                <c:pt idx="266">
                  <c:v>150.44</c:v>
                </c:pt>
                <c:pt idx="267">
                  <c:v>150.99</c:v>
                </c:pt>
                <c:pt idx="268">
                  <c:v>152.29</c:v>
                </c:pt>
                <c:pt idx="269">
                  <c:v>153.72999999999999</c:v>
                </c:pt>
                <c:pt idx="270">
                  <c:v>154.16</c:v>
                </c:pt>
                <c:pt idx="271">
                  <c:v>154.86000000000001</c:v>
                </c:pt>
                <c:pt idx="272">
                  <c:v>155.63999999999999</c:v>
                </c:pt>
                <c:pt idx="273">
                  <c:v>156.72999999999999</c:v>
                </c:pt>
                <c:pt idx="274">
                  <c:v>157.81</c:v>
                </c:pt>
                <c:pt idx="275">
                  <c:v>159.44999999999999</c:v>
                </c:pt>
                <c:pt idx="276">
                  <c:v>160.83000000000001</c:v>
                </c:pt>
                <c:pt idx="277">
                  <c:v>162.88999999999999</c:v>
                </c:pt>
                <c:pt idx="278">
                  <c:v>165.55</c:v>
                </c:pt>
                <c:pt idx="279">
                  <c:v>168.07</c:v>
                </c:pt>
                <c:pt idx="280">
                  <c:v>169.95</c:v>
                </c:pt>
                <c:pt idx="281">
                  <c:v>171.71</c:v>
                </c:pt>
                <c:pt idx="282">
                  <c:v>172.88</c:v>
                </c:pt>
                <c:pt idx="283">
                  <c:v>174.54</c:v>
                </c:pt>
                <c:pt idx="284">
                  <c:v>176.23</c:v>
                </c:pt>
                <c:pt idx="285">
                  <c:v>178.11</c:v>
                </c:pt>
                <c:pt idx="286">
                  <c:v>179.74</c:v>
                </c:pt>
                <c:pt idx="287">
                  <c:v>181.12</c:v>
                </c:pt>
                <c:pt idx="288">
                  <c:v>182.56</c:v>
                </c:pt>
                <c:pt idx="289">
                  <c:v>184.33</c:v>
                </c:pt>
                <c:pt idx="290">
                  <c:v>186.41</c:v>
                </c:pt>
                <c:pt idx="291">
                  <c:v>186.27</c:v>
                </c:pt>
                <c:pt idx="292">
                  <c:v>185.83</c:v>
                </c:pt>
                <c:pt idx="293">
                  <c:v>185.57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A9F-4EEA-A0AF-37823F7BF2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1970176"/>
        <c:axId val="131971712"/>
      </c:scatterChart>
      <c:valAx>
        <c:axId val="131970176"/>
        <c:scaling>
          <c:orientation val="minMax"/>
          <c:max val="2016"/>
          <c:min val="1990"/>
        </c:scaling>
        <c:delete val="0"/>
        <c:axPos val="b"/>
        <c:numFmt formatCode="0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600"/>
            </a:pPr>
            <a:endParaRPr lang="en-US"/>
          </a:p>
        </c:txPr>
        <c:crossAx val="131971712"/>
        <c:crosses val="autoZero"/>
        <c:crossBetween val="midCat"/>
        <c:majorUnit val="2"/>
      </c:valAx>
      <c:valAx>
        <c:axId val="13197171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 b="0"/>
                </a:pPr>
                <a:r>
                  <a:rPr lang="en-US" sz="2000" b="0"/>
                  <a:t>Index (January 2000 = 100)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31970176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0778109258081871E-2"/>
          <c:y val="3.1903792198388993E-2"/>
          <c:w val="0.84298951761464602"/>
          <c:h val="0.74380984704498143"/>
        </c:manualLayout>
      </c:layout>
      <c:scatterChart>
        <c:scatterStyle val="lineMarker"/>
        <c:varyColors val="0"/>
        <c:ser>
          <c:idx val="0"/>
          <c:order val="0"/>
          <c:tx>
            <c:strRef>
              <c:f>'Figure 1.1'!$G$1</c:f>
              <c:strCache>
                <c:ptCount val="1"/>
                <c:pt idx="0">
                  <c:v>3-month LIBOR</c:v>
                </c:pt>
              </c:strCache>
            </c:strRef>
          </c:tx>
          <c:spPr>
            <a:ln w="22225"/>
          </c:spPr>
          <c:marker>
            <c:symbol val="none"/>
          </c:marker>
          <c:xVal>
            <c:numRef>
              <c:f>'Figure 1.1'!$F$2:$F$177</c:f>
              <c:numCache>
                <c:formatCode>m/d/yyyy</c:formatCode>
                <c:ptCount val="176"/>
                <c:pt idx="0">
                  <c:v>35091</c:v>
                </c:pt>
                <c:pt idx="1">
                  <c:v>35122</c:v>
                </c:pt>
                <c:pt idx="2">
                  <c:v>35151</c:v>
                </c:pt>
                <c:pt idx="3">
                  <c:v>35182</c:v>
                </c:pt>
                <c:pt idx="4">
                  <c:v>35212</c:v>
                </c:pt>
                <c:pt idx="5">
                  <c:v>35243</c:v>
                </c:pt>
                <c:pt idx="6">
                  <c:v>35273</c:v>
                </c:pt>
                <c:pt idx="7">
                  <c:v>35304</c:v>
                </c:pt>
                <c:pt idx="8">
                  <c:v>35335</c:v>
                </c:pt>
                <c:pt idx="9">
                  <c:v>35365</c:v>
                </c:pt>
                <c:pt idx="10">
                  <c:v>35396</c:v>
                </c:pt>
                <c:pt idx="11">
                  <c:v>35426</c:v>
                </c:pt>
                <c:pt idx="12">
                  <c:v>35457</c:v>
                </c:pt>
                <c:pt idx="13">
                  <c:v>35488</c:v>
                </c:pt>
                <c:pt idx="14">
                  <c:v>35516</c:v>
                </c:pt>
                <c:pt idx="15">
                  <c:v>35547</c:v>
                </c:pt>
                <c:pt idx="16">
                  <c:v>35577</c:v>
                </c:pt>
                <c:pt idx="17">
                  <c:v>35608</c:v>
                </c:pt>
                <c:pt idx="18">
                  <c:v>35638</c:v>
                </c:pt>
                <c:pt idx="19">
                  <c:v>35669</c:v>
                </c:pt>
                <c:pt idx="20">
                  <c:v>35700</c:v>
                </c:pt>
                <c:pt idx="21">
                  <c:v>35730</c:v>
                </c:pt>
                <c:pt idx="22">
                  <c:v>35761</c:v>
                </c:pt>
                <c:pt idx="23">
                  <c:v>35791</c:v>
                </c:pt>
                <c:pt idx="24">
                  <c:v>35822</c:v>
                </c:pt>
                <c:pt idx="25">
                  <c:v>35853</c:v>
                </c:pt>
                <c:pt idx="26">
                  <c:v>35881</c:v>
                </c:pt>
                <c:pt idx="27">
                  <c:v>35912</c:v>
                </c:pt>
                <c:pt idx="28">
                  <c:v>35942</c:v>
                </c:pt>
                <c:pt idx="29">
                  <c:v>35973</c:v>
                </c:pt>
                <c:pt idx="30">
                  <c:v>36003</c:v>
                </c:pt>
                <c:pt idx="31">
                  <c:v>36034</c:v>
                </c:pt>
                <c:pt idx="32">
                  <c:v>36065</c:v>
                </c:pt>
                <c:pt idx="33">
                  <c:v>36095</c:v>
                </c:pt>
                <c:pt idx="34">
                  <c:v>36126</c:v>
                </c:pt>
                <c:pt idx="35">
                  <c:v>36156</c:v>
                </c:pt>
                <c:pt idx="36">
                  <c:v>36187</c:v>
                </c:pt>
                <c:pt idx="37">
                  <c:v>36218</c:v>
                </c:pt>
                <c:pt idx="38">
                  <c:v>36246</c:v>
                </c:pt>
                <c:pt idx="39">
                  <c:v>36277</c:v>
                </c:pt>
                <c:pt idx="40">
                  <c:v>36307</c:v>
                </c:pt>
                <c:pt idx="41">
                  <c:v>36338</c:v>
                </c:pt>
                <c:pt idx="42">
                  <c:v>36368</c:v>
                </c:pt>
                <c:pt idx="43">
                  <c:v>36399</c:v>
                </c:pt>
                <c:pt idx="44">
                  <c:v>36430</c:v>
                </c:pt>
                <c:pt idx="45">
                  <c:v>36460</c:v>
                </c:pt>
                <c:pt idx="46">
                  <c:v>36491</c:v>
                </c:pt>
                <c:pt idx="47">
                  <c:v>36521</c:v>
                </c:pt>
                <c:pt idx="48">
                  <c:v>36552</c:v>
                </c:pt>
                <c:pt idx="49">
                  <c:v>36583</c:v>
                </c:pt>
                <c:pt idx="50">
                  <c:v>36612</c:v>
                </c:pt>
                <c:pt idx="51">
                  <c:v>36643</c:v>
                </c:pt>
                <c:pt idx="52">
                  <c:v>36673</c:v>
                </c:pt>
                <c:pt idx="53">
                  <c:v>36704</c:v>
                </c:pt>
                <c:pt idx="54">
                  <c:v>36734</c:v>
                </c:pt>
                <c:pt idx="55">
                  <c:v>36765</c:v>
                </c:pt>
                <c:pt idx="56">
                  <c:v>36796</c:v>
                </c:pt>
                <c:pt idx="57">
                  <c:v>36826</c:v>
                </c:pt>
                <c:pt idx="58">
                  <c:v>36857</c:v>
                </c:pt>
                <c:pt idx="59">
                  <c:v>36887</c:v>
                </c:pt>
                <c:pt idx="60">
                  <c:v>36918</c:v>
                </c:pt>
                <c:pt idx="61">
                  <c:v>36949</c:v>
                </c:pt>
                <c:pt idx="62">
                  <c:v>36977</c:v>
                </c:pt>
                <c:pt idx="63">
                  <c:v>37008</c:v>
                </c:pt>
                <c:pt idx="64">
                  <c:v>37038</c:v>
                </c:pt>
                <c:pt idx="65">
                  <c:v>37069</c:v>
                </c:pt>
                <c:pt idx="66">
                  <c:v>37099</c:v>
                </c:pt>
                <c:pt idx="67">
                  <c:v>37130</c:v>
                </c:pt>
                <c:pt idx="68">
                  <c:v>37161</c:v>
                </c:pt>
                <c:pt idx="69">
                  <c:v>37191</c:v>
                </c:pt>
                <c:pt idx="70">
                  <c:v>37222</c:v>
                </c:pt>
                <c:pt idx="71">
                  <c:v>37252</c:v>
                </c:pt>
                <c:pt idx="72">
                  <c:v>37283</c:v>
                </c:pt>
                <c:pt idx="73">
                  <c:v>37314</c:v>
                </c:pt>
                <c:pt idx="74">
                  <c:v>37342</c:v>
                </c:pt>
                <c:pt idx="75">
                  <c:v>37373</c:v>
                </c:pt>
                <c:pt idx="76">
                  <c:v>37403</c:v>
                </c:pt>
                <c:pt idx="77">
                  <c:v>37434</c:v>
                </c:pt>
                <c:pt idx="78">
                  <c:v>37464</c:v>
                </c:pt>
                <c:pt idx="79">
                  <c:v>37495</c:v>
                </c:pt>
                <c:pt idx="80">
                  <c:v>37526</c:v>
                </c:pt>
                <c:pt idx="81">
                  <c:v>37556</c:v>
                </c:pt>
                <c:pt idx="82">
                  <c:v>37587</c:v>
                </c:pt>
                <c:pt idx="83">
                  <c:v>37617</c:v>
                </c:pt>
                <c:pt idx="84">
                  <c:v>37648</c:v>
                </c:pt>
                <c:pt idx="85">
                  <c:v>37679</c:v>
                </c:pt>
                <c:pt idx="86">
                  <c:v>37707</c:v>
                </c:pt>
                <c:pt idx="87">
                  <c:v>37738</c:v>
                </c:pt>
                <c:pt idx="88">
                  <c:v>37768</c:v>
                </c:pt>
                <c:pt idx="89">
                  <c:v>37799</c:v>
                </c:pt>
                <c:pt idx="90">
                  <c:v>37829</c:v>
                </c:pt>
                <c:pt idx="91">
                  <c:v>37860</c:v>
                </c:pt>
                <c:pt idx="92">
                  <c:v>37891</c:v>
                </c:pt>
                <c:pt idx="93">
                  <c:v>37921</c:v>
                </c:pt>
                <c:pt idx="94">
                  <c:v>37952</c:v>
                </c:pt>
                <c:pt idx="95">
                  <c:v>37982</c:v>
                </c:pt>
                <c:pt idx="96">
                  <c:v>38013</c:v>
                </c:pt>
                <c:pt idx="97">
                  <c:v>38044</c:v>
                </c:pt>
                <c:pt idx="98">
                  <c:v>38073</c:v>
                </c:pt>
                <c:pt idx="99">
                  <c:v>38104</c:v>
                </c:pt>
                <c:pt idx="100">
                  <c:v>38134</c:v>
                </c:pt>
                <c:pt idx="101">
                  <c:v>38165</c:v>
                </c:pt>
                <c:pt idx="102">
                  <c:v>38195</c:v>
                </c:pt>
                <c:pt idx="103">
                  <c:v>38226</c:v>
                </c:pt>
                <c:pt idx="104">
                  <c:v>38257</c:v>
                </c:pt>
                <c:pt idx="105">
                  <c:v>38287</c:v>
                </c:pt>
                <c:pt idx="106">
                  <c:v>38318</c:v>
                </c:pt>
                <c:pt idx="107">
                  <c:v>38348</c:v>
                </c:pt>
                <c:pt idx="108">
                  <c:v>38379</c:v>
                </c:pt>
                <c:pt idx="109">
                  <c:v>38410</c:v>
                </c:pt>
                <c:pt idx="110">
                  <c:v>38438</c:v>
                </c:pt>
                <c:pt idx="111">
                  <c:v>38469</c:v>
                </c:pt>
                <c:pt idx="112">
                  <c:v>38499</c:v>
                </c:pt>
                <c:pt idx="113">
                  <c:v>38530</c:v>
                </c:pt>
                <c:pt idx="114">
                  <c:v>38560</c:v>
                </c:pt>
                <c:pt idx="115">
                  <c:v>38591</c:v>
                </c:pt>
                <c:pt idx="116">
                  <c:v>38622</c:v>
                </c:pt>
                <c:pt idx="117">
                  <c:v>38652</c:v>
                </c:pt>
                <c:pt idx="118">
                  <c:v>38683</c:v>
                </c:pt>
                <c:pt idx="119">
                  <c:v>38713</c:v>
                </c:pt>
                <c:pt idx="120">
                  <c:v>38744</c:v>
                </c:pt>
                <c:pt idx="121">
                  <c:v>38775</c:v>
                </c:pt>
                <c:pt idx="122">
                  <c:v>38803</c:v>
                </c:pt>
                <c:pt idx="123">
                  <c:v>38834</c:v>
                </c:pt>
                <c:pt idx="124">
                  <c:v>38864</c:v>
                </c:pt>
                <c:pt idx="125">
                  <c:v>38895</c:v>
                </c:pt>
                <c:pt idx="126">
                  <c:v>38925</c:v>
                </c:pt>
                <c:pt idx="127">
                  <c:v>38956</c:v>
                </c:pt>
                <c:pt idx="128">
                  <c:v>38987</c:v>
                </c:pt>
                <c:pt idx="129">
                  <c:v>39017</c:v>
                </c:pt>
                <c:pt idx="130">
                  <c:v>39048</c:v>
                </c:pt>
                <c:pt idx="131">
                  <c:v>39078</c:v>
                </c:pt>
                <c:pt idx="132">
                  <c:v>39109</c:v>
                </c:pt>
                <c:pt idx="133">
                  <c:v>39140</c:v>
                </c:pt>
                <c:pt idx="134">
                  <c:v>39168</c:v>
                </c:pt>
                <c:pt idx="135">
                  <c:v>39199</c:v>
                </c:pt>
                <c:pt idx="136">
                  <c:v>39229</c:v>
                </c:pt>
                <c:pt idx="137">
                  <c:v>39260</c:v>
                </c:pt>
                <c:pt idx="138">
                  <c:v>39290</c:v>
                </c:pt>
                <c:pt idx="139">
                  <c:v>39321</c:v>
                </c:pt>
                <c:pt idx="140">
                  <c:v>39352</c:v>
                </c:pt>
                <c:pt idx="141">
                  <c:v>39382</c:v>
                </c:pt>
                <c:pt idx="142">
                  <c:v>39413</c:v>
                </c:pt>
                <c:pt idx="143">
                  <c:v>39443</c:v>
                </c:pt>
                <c:pt idx="144">
                  <c:v>39474</c:v>
                </c:pt>
                <c:pt idx="145">
                  <c:v>39505</c:v>
                </c:pt>
                <c:pt idx="146">
                  <c:v>39534</c:v>
                </c:pt>
                <c:pt idx="147">
                  <c:v>39565</c:v>
                </c:pt>
                <c:pt idx="148">
                  <c:v>39595</c:v>
                </c:pt>
                <c:pt idx="149">
                  <c:v>39626</c:v>
                </c:pt>
                <c:pt idx="150">
                  <c:v>39656</c:v>
                </c:pt>
                <c:pt idx="151">
                  <c:v>39687</c:v>
                </c:pt>
                <c:pt idx="152">
                  <c:v>39718</c:v>
                </c:pt>
                <c:pt idx="153">
                  <c:v>39748</c:v>
                </c:pt>
                <c:pt idx="154">
                  <c:v>39779</c:v>
                </c:pt>
                <c:pt idx="155">
                  <c:v>39809</c:v>
                </c:pt>
                <c:pt idx="156">
                  <c:v>39840</c:v>
                </c:pt>
                <c:pt idx="157">
                  <c:v>39871</c:v>
                </c:pt>
                <c:pt idx="158">
                  <c:v>39899</c:v>
                </c:pt>
                <c:pt idx="159">
                  <c:v>39930</c:v>
                </c:pt>
                <c:pt idx="160">
                  <c:v>39960</c:v>
                </c:pt>
                <c:pt idx="161">
                  <c:v>39991</c:v>
                </c:pt>
                <c:pt idx="162">
                  <c:v>40021</c:v>
                </c:pt>
                <c:pt idx="163">
                  <c:v>40052</c:v>
                </c:pt>
                <c:pt idx="164">
                  <c:v>40083</c:v>
                </c:pt>
                <c:pt idx="165">
                  <c:v>40113</c:v>
                </c:pt>
                <c:pt idx="166">
                  <c:v>40144</c:v>
                </c:pt>
                <c:pt idx="167">
                  <c:v>40174</c:v>
                </c:pt>
                <c:pt idx="168">
                  <c:v>40205</c:v>
                </c:pt>
                <c:pt idx="169">
                  <c:v>40236</c:v>
                </c:pt>
                <c:pt idx="170">
                  <c:v>40264</c:v>
                </c:pt>
                <c:pt idx="171">
                  <c:v>40295</c:v>
                </c:pt>
                <c:pt idx="172">
                  <c:v>40325</c:v>
                </c:pt>
                <c:pt idx="173">
                  <c:v>40356</c:v>
                </c:pt>
                <c:pt idx="174">
                  <c:v>40386</c:v>
                </c:pt>
                <c:pt idx="175">
                  <c:v>40417</c:v>
                </c:pt>
              </c:numCache>
            </c:numRef>
          </c:xVal>
          <c:yVal>
            <c:numRef>
              <c:f>'Figure 1.1'!$G$2:$G$177</c:f>
              <c:numCache>
                <c:formatCode>General</c:formatCode>
                <c:ptCount val="176"/>
                <c:pt idx="0">
                  <c:v>6.05</c:v>
                </c:pt>
                <c:pt idx="1">
                  <c:v>6.1</c:v>
                </c:pt>
                <c:pt idx="2">
                  <c:v>6.29</c:v>
                </c:pt>
                <c:pt idx="3">
                  <c:v>6.39</c:v>
                </c:pt>
                <c:pt idx="4">
                  <c:v>6.62</c:v>
                </c:pt>
                <c:pt idx="5">
                  <c:v>6.78</c:v>
                </c:pt>
                <c:pt idx="6">
                  <c:v>6.72</c:v>
                </c:pt>
                <c:pt idx="7">
                  <c:v>6.68</c:v>
                </c:pt>
                <c:pt idx="8">
                  <c:v>6.82</c:v>
                </c:pt>
                <c:pt idx="9">
                  <c:v>6.76</c:v>
                </c:pt>
                <c:pt idx="10">
                  <c:v>6.74</c:v>
                </c:pt>
                <c:pt idx="11">
                  <c:v>6.4</c:v>
                </c:pt>
                <c:pt idx="12">
                  <c:v>5.52</c:v>
                </c:pt>
                <c:pt idx="13">
                  <c:v>5.0999999999999996</c:v>
                </c:pt>
                <c:pt idx="14">
                  <c:v>4.88</c:v>
                </c:pt>
                <c:pt idx="15">
                  <c:v>4.32</c:v>
                </c:pt>
                <c:pt idx="16">
                  <c:v>4</c:v>
                </c:pt>
                <c:pt idx="17">
                  <c:v>3.79</c:v>
                </c:pt>
                <c:pt idx="18">
                  <c:v>3.68</c:v>
                </c:pt>
                <c:pt idx="19">
                  <c:v>3.4870000000000001</c:v>
                </c:pt>
                <c:pt idx="20">
                  <c:v>2.597</c:v>
                </c:pt>
                <c:pt idx="21">
                  <c:v>2.2320000000000002</c:v>
                </c:pt>
                <c:pt idx="22">
                  <c:v>2.08</c:v>
                </c:pt>
                <c:pt idx="23">
                  <c:v>1.883</c:v>
                </c:pt>
                <c:pt idx="24">
                  <c:v>1.8620000000000001</c:v>
                </c:pt>
                <c:pt idx="25">
                  <c:v>1.92</c:v>
                </c:pt>
                <c:pt idx="26">
                  <c:v>2.0310000000000001</c:v>
                </c:pt>
                <c:pt idx="27">
                  <c:v>1.91</c:v>
                </c:pt>
                <c:pt idx="28">
                  <c:v>1.9</c:v>
                </c:pt>
                <c:pt idx="29">
                  <c:v>1.86</c:v>
                </c:pt>
                <c:pt idx="30">
                  <c:v>1.82</c:v>
                </c:pt>
                <c:pt idx="31">
                  <c:v>1.82</c:v>
                </c:pt>
                <c:pt idx="32">
                  <c:v>1.81</c:v>
                </c:pt>
                <c:pt idx="33">
                  <c:v>1.7</c:v>
                </c:pt>
                <c:pt idx="34">
                  <c:v>1.43</c:v>
                </c:pt>
                <c:pt idx="35">
                  <c:v>1.38</c:v>
                </c:pt>
                <c:pt idx="36">
                  <c:v>1.35</c:v>
                </c:pt>
                <c:pt idx="37">
                  <c:v>1.34</c:v>
                </c:pt>
                <c:pt idx="38">
                  <c:v>1.29</c:v>
                </c:pt>
                <c:pt idx="39">
                  <c:v>1.31</c:v>
                </c:pt>
                <c:pt idx="40">
                  <c:v>1.28</c:v>
                </c:pt>
                <c:pt idx="41">
                  <c:v>1.1164000000000001</c:v>
                </c:pt>
                <c:pt idx="42">
                  <c:v>1.1175999999999999</c:v>
                </c:pt>
                <c:pt idx="43">
                  <c:v>1.1419999999999999</c:v>
                </c:pt>
                <c:pt idx="44">
                  <c:v>1.1597999999999999</c:v>
                </c:pt>
                <c:pt idx="45">
                  <c:v>1.1657</c:v>
                </c:pt>
                <c:pt idx="46">
                  <c:v>1.17</c:v>
                </c:pt>
                <c:pt idx="47">
                  <c:v>1.157</c:v>
                </c:pt>
                <c:pt idx="48">
                  <c:v>1.1319999999999999</c:v>
                </c:pt>
                <c:pt idx="49">
                  <c:v>1.125</c:v>
                </c:pt>
                <c:pt idx="50">
                  <c:v>1.111</c:v>
                </c:pt>
                <c:pt idx="51">
                  <c:v>1.1759999999999999</c:v>
                </c:pt>
                <c:pt idx="52">
                  <c:v>1.3080000000000001</c:v>
                </c:pt>
                <c:pt idx="53">
                  <c:v>1.6040000000000001</c:v>
                </c:pt>
                <c:pt idx="54">
                  <c:v>1.6950000000000001</c:v>
                </c:pt>
                <c:pt idx="55">
                  <c:v>1.79</c:v>
                </c:pt>
                <c:pt idx="56">
                  <c:v>2.0049999999999999</c:v>
                </c:pt>
                <c:pt idx="57">
                  <c:v>2.1579999999999999</c:v>
                </c:pt>
                <c:pt idx="58">
                  <c:v>2.403</c:v>
                </c:pt>
                <c:pt idx="59">
                  <c:v>2.5579999999999998</c:v>
                </c:pt>
                <c:pt idx="60">
                  <c:v>2.7440000000000002</c:v>
                </c:pt>
                <c:pt idx="61">
                  <c:v>2.91</c:v>
                </c:pt>
                <c:pt idx="62">
                  <c:v>3.0994999999999999</c:v>
                </c:pt>
                <c:pt idx="63">
                  <c:v>3.2107000000000001</c:v>
                </c:pt>
                <c:pt idx="64">
                  <c:v>3.3292000000000002</c:v>
                </c:pt>
                <c:pt idx="65">
                  <c:v>3.5045000000000002</c:v>
                </c:pt>
                <c:pt idx="66">
                  <c:v>3.6949999999999998</c:v>
                </c:pt>
                <c:pt idx="67">
                  <c:v>3.8719999999999999</c:v>
                </c:pt>
                <c:pt idx="68">
                  <c:v>4.0549999999999997</c:v>
                </c:pt>
                <c:pt idx="69">
                  <c:v>4.2519999999999998</c:v>
                </c:pt>
                <c:pt idx="70">
                  <c:v>4.4139999999999997</c:v>
                </c:pt>
                <c:pt idx="71">
                  <c:v>4.5297999999999998</c:v>
                </c:pt>
                <c:pt idx="72">
                  <c:v>4.6795</c:v>
                </c:pt>
                <c:pt idx="73">
                  <c:v>4.8192000000000004</c:v>
                </c:pt>
                <c:pt idx="74">
                  <c:v>4.9897999999999998</c:v>
                </c:pt>
                <c:pt idx="75">
                  <c:v>5.1479999999999997</c:v>
                </c:pt>
                <c:pt idx="76">
                  <c:v>5.2335000000000003</c:v>
                </c:pt>
                <c:pt idx="77">
                  <c:v>5.5084999999999997</c:v>
                </c:pt>
                <c:pt idx="78">
                  <c:v>5.4889000000000001</c:v>
                </c:pt>
                <c:pt idx="79">
                  <c:v>5.4013999999999998</c:v>
                </c:pt>
                <c:pt idx="80">
                  <c:v>5.3724999999999996</c:v>
                </c:pt>
                <c:pt idx="81">
                  <c:v>5.3728999999999996</c:v>
                </c:pt>
                <c:pt idx="82">
                  <c:v>5.3685</c:v>
                </c:pt>
                <c:pt idx="83">
                  <c:v>5.36</c:v>
                </c:pt>
                <c:pt idx="84">
                  <c:v>5.36</c:v>
                </c:pt>
                <c:pt idx="85">
                  <c:v>5.3597999999999999</c:v>
                </c:pt>
                <c:pt idx="86">
                  <c:v>5.3479000000000001</c:v>
                </c:pt>
                <c:pt idx="87">
                  <c:v>5.3555000000000001</c:v>
                </c:pt>
                <c:pt idx="88">
                  <c:v>5.3594999999999997</c:v>
                </c:pt>
                <c:pt idx="89">
                  <c:v>5.3593000000000002</c:v>
                </c:pt>
                <c:pt idx="90">
                  <c:v>5.3597000000000001</c:v>
                </c:pt>
                <c:pt idx="91">
                  <c:v>5.4836999999999998</c:v>
                </c:pt>
                <c:pt idx="92">
                  <c:v>5.4939</c:v>
                </c:pt>
                <c:pt idx="93">
                  <c:v>5.1464999999999996</c:v>
                </c:pt>
                <c:pt idx="94">
                  <c:v>4.9621000000000004</c:v>
                </c:pt>
                <c:pt idx="95">
                  <c:v>4.9794</c:v>
                </c:pt>
                <c:pt idx="96">
                  <c:v>3.9176000000000002</c:v>
                </c:pt>
                <c:pt idx="97">
                  <c:v>3.0876000000000001</c:v>
                </c:pt>
                <c:pt idx="98">
                  <c:v>2.7825000000000002</c:v>
                </c:pt>
                <c:pt idx="99">
                  <c:v>2.7947000000000002</c:v>
                </c:pt>
                <c:pt idx="100">
                  <c:v>2.6924000000000001</c:v>
                </c:pt>
                <c:pt idx="101">
                  <c:v>2.7654000000000001</c:v>
                </c:pt>
                <c:pt idx="102">
                  <c:v>2.7921</c:v>
                </c:pt>
                <c:pt idx="103">
                  <c:v>2.8062999999999998</c:v>
                </c:pt>
                <c:pt idx="104">
                  <c:v>3.1217000000000001</c:v>
                </c:pt>
                <c:pt idx="105">
                  <c:v>4.0586000000000002</c:v>
                </c:pt>
                <c:pt idx="106">
                  <c:v>2.2791000000000001</c:v>
                </c:pt>
                <c:pt idx="107">
                  <c:v>1.8293999999999999</c:v>
                </c:pt>
                <c:pt idx="108">
                  <c:v>1.2108000000000001</c:v>
                </c:pt>
                <c:pt idx="109">
                  <c:v>1.2425999999999999</c:v>
                </c:pt>
                <c:pt idx="110">
                  <c:v>1.2666999999999999</c:v>
                </c:pt>
                <c:pt idx="111">
                  <c:v>1.1062000000000001</c:v>
                </c:pt>
                <c:pt idx="112">
                  <c:v>0.81659999999999999</c:v>
                </c:pt>
                <c:pt idx="113">
                  <c:v>0.62070000000000003</c:v>
                </c:pt>
                <c:pt idx="114">
                  <c:v>0.51529999999999998</c:v>
                </c:pt>
                <c:pt idx="115">
                  <c:v>0.42449999999999999</c:v>
                </c:pt>
                <c:pt idx="116">
                  <c:v>0.29799999999999999</c:v>
                </c:pt>
                <c:pt idx="117">
                  <c:v>0.28310000000000002</c:v>
                </c:pt>
                <c:pt idx="118">
                  <c:v>0.2681</c:v>
                </c:pt>
                <c:pt idx="119">
                  <c:v>0.25309999999999999</c:v>
                </c:pt>
                <c:pt idx="120">
                  <c:v>0.25009999999999999</c:v>
                </c:pt>
                <c:pt idx="121">
                  <c:v>0.2505</c:v>
                </c:pt>
                <c:pt idx="122">
                  <c:v>0.26840000000000003</c:v>
                </c:pt>
                <c:pt idx="123">
                  <c:v>0.31159999999999999</c:v>
                </c:pt>
                <c:pt idx="124">
                  <c:v>0.45850000000000002</c:v>
                </c:pt>
                <c:pt idx="125">
                  <c:v>0.53690000000000004</c:v>
                </c:pt>
                <c:pt idx="126">
                  <c:v>0.51029999999999998</c:v>
                </c:pt>
                <c:pt idx="127">
                  <c:v>0.36259999999999998</c:v>
                </c:pt>
                <c:pt idx="128">
                  <c:v>0.29139999999999999</c:v>
                </c:pt>
                <c:pt idx="129">
                  <c:v>0.2888</c:v>
                </c:pt>
                <c:pt idx="130">
                  <c:v>0.28689999999999999</c:v>
                </c:pt>
                <c:pt idx="131">
                  <c:v>0.30270000000000002</c:v>
                </c:pt>
                <c:pt idx="132">
                  <c:v>0.3034</c:v>
                </c:pt>
                <c:pt idx="133">
                  <c:v>0.31190000000000001</c:v>
                </c:pt>
                <c:pt idx="134">
                  <c:v>0.30840000000000001</c:v>
                </c:pt>
                <c:pt idx="135">
                  <c:v>0.28139999999999998</c:v>
                </c:pt>
                <c:pt idx="136">
                  <c:v>0.26069999999999999</c:v>
                </c:pt>
                <c:pt idx="137">
                  <c:v>0.24779999999999999</c:v>
                </c:pt>
                <c:pt idx="138">
                  <c:v>0.24990000000000001</c:v>
                </c:pt>
                <c:pt idx="139">
                  <c:v>0.29320000000000002</c:v>
                </c:pt>
                <c:pt idx="140">
                  <c:v>0.35020000000000001</c:v>
                </c:pt>
                <c:pt idx="141">
                  <c:v>0.40649999999999997</c:v>
                </c:pt>
                <c:pt idx="142">
                  <c:v>0.4753</c:v>
                </c:pt>
                <c:pt idx="143">
                  <c:v>0.55569999999999997</c:v>
                </c:pt>
                <c:pt idx="144">
                  <c:v>0.56589999999999996</c:v>
                </c:pt>
                <c:pt idx="145">
                  <c:v>0.50319999999999998</c:v>
                </c:pt>
                <c:pt idx="146">
                  <c:v>0.4733</c:v>
                </c:pt>
                <c:pt idx="147">
                  <c:v>0.46679999999999999</c:v>
                </c:pt>
                <c:pt idx="148">
                  <c:v>0.46650000000000003</c:v>
                </c:pt>
                <c:pt idx="149">
                  <c:v>0.46560000000000001</c:v>
                </c:pt>
                <c:pt idx="150">
                  <c:v>0.4536</c:v>
                </c:pt>
                <c:pt idx="151">
                  <c:v>0.43230000000000002</c:v>
                </c:pt>
                <c:pt idx="152">
                  <c:v>0.3856</c:v>
                </c:pt>
                <c:pt idx="153">
                  <c:v>0.33050000000000002</c:v>
                </c:pt>
                <c:pt idx="154">
                  <c:v>0.311</c:v>
                </c:pt>
                <c:pt idx="155">
                  <c:v>0.3095</c:v>
                </c:pt>
                <c:pt idx="156">
                  <c:v>0.30280000000000001</c:v>
                </c:pt>
                <c:pt idx="157">
                  <c:v>0.29049999999999998</c:v>
                </c:pt>
                <c:pt idx="158">
                  <c:v>0.28189999999999998</c:v>
                </c:pt>
                <c:pt idx="159">
                  <c:v>0.27739999999999998</c:v>
                </c:pt>
                <c:pt idx="160">
                  <c:v>0.27410000000000001</c:v>
                </c:pt>
                <c:pt idx="161">
                  <c:v>0.2737</c:v>
                </c:pt>
                <c:pt idx="162">
                  <c:v>0.2676</c:v>
                </c:pt>
                <c:pt idx="163">
                  <c:v>0.26329999999999998</c:v>
                </c:pt>
                <c:pt idx="164">
                  <c:v>0.25319999999999998</c:v>
                </c:pt>
                <c:pt idx="165">
                  <c:v>0.24179999999999999</c:v>
                </c:pt>
                <c:pt idx="166">
                  <c:v>0.2382</c:v>
                </c:pt>
                <c:pt idx="167">
                  <c:v>0.2442</c:v>
                </c:pt>
                <c:pt idx="168">
                  <c:v>0.23860000000000001</c:v>
                </c:pt>
                <c:pt idx="169">
                  <c:v>0.23519999999999999</c:v>
                </c:pt>
                <c:pt idx="170">
                  <c:v>0.2341</c:v>
                </c:pt>
                <c:pt idx="171">
                  <c:v>0.2273</c:v>
                </c:pt>
                <c:pt idx="172">
                  <c:v>0.2261</c:v>
                </c:pt>
                <c:pt idx="173">
                  <c:v>0.23089999999999999</c:v>
                </c:pt>
                <c:pt idx="174">
                  <c:v>0.23419999999999999</c:v>
                </c:pt>
                <c:pt idx="175">
                  <c:v>0.23480000000000001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894-4F0B-AD04-ACF556EF5CDC}"/>
            </c:ext>
          </c:extLst>
        </c:ser>
        <c:ser>
          <c:idx val="1"/>
          <c:order val="1"/>
          <c:tx>
            <c:strRef>
              <c:f>'Figure 1.1'!$H$1</c:f>
              <c:strCache>
                <c:ptCount val="1"/>
                <c:pt idx="0">
                  <c:v>3-month T-bill </c:v>
                </c:pt>
              </c:strCache>
            </c:strRef>
          </c:tx>
          <c:spPr>
            <a:ln w="22225"/>
          </c:spPr>
          <c:marker>
            <c:symbol val="none"/>
          </c:marker>
          <c:xVal>
            <c:numRef>
              <c:f>'Figure 1.1'!$F$2:$F$177</c:f>
              <c:numCache>
                <c:formatCode>m/d/yyyy</c:formatCode>
                <c:ptCount val="176"/>
                <c:pt idx="0">
                  <c:v>35091</c:v>
                </c:pt>
                <c:pt idx="1">
                  <c:v>35122</c:v>
                </c:pt>
                <c:pt idx="2">
                  <c:v>35151</c:v>
                </c:pt>
                <c:pt idx="3">
                  <c:v>35182</c:v>
                </c:pt>
                <c:pt idx="4">
                  <c:v>35212</c:v>
                </c:pt>
                <c:pt idx="5">
                  <c:v>35243</c:v>
                </c:pt>
                <c:pt idx="6">
                  <c:v>35273</c:v>
                </c:pt>
                <c:pt idx="7">
                  <c:v>35304</c:v>
                </c:pt>
                <c:pt idx="8">
                  <c:v>35335</c:v>
                </c:pt>
                <c:pt idx="9">
                  <c:v>35365</c:v>
                </c:pt>
                <c:pt idx="10">
                  <c:v>35396</c:v>
                </c:pt>
                <c:pt idx="11">
                  <c:v>35426</c:v>
                </c:pt>
                <c:pt idx="12">
                  <c:v>35457</c:v>
                </c:pt>
                <c:pt idx="13">
                  <c:v>35488</c:v>
                </c:pt>
                <c:pt idx="14">
                  <c:v>35516</c:v>
                </c:pt>
                <c:pt idx="15">
                  <c:v>35547</c:v>
                </c:pt>
                <c:pt idx="16">
                  <c:v>35577</c:v>
                </c:pt>
                <c:pt idx="17">
                  <c:v>35608</c:v>
                </c:pt>
                <c:pt idx="18">
                  <c:v>35638</c:v>
                </c:pt>
                <c:pt idx="19">
                  <c:v>35669</c:v>
                </c:pt>
                <c:pt idx="20">
                  <c:v>35700</c:v>
                </c:pt>
                <c:pt idx="21">
                  <c:v>35730</c:v>
                </c:pt>
                <c:pt idx="22">
                  <c:v>35761</c:v>
                </c:pt>
                <c:pt idx="23">
                  <c:v>35791</c:v>
                </c:pt>
                <c:pt idx="24">
                  <c:v>35822</c:v>
                </c:pt>
                <c:pt idx="25">
                  <c:v>35853</c:v>
                </c:pt>
                <c:pt idx="26">
                  <c:v>35881</c:v>
                </c:pt>
                <c:pt idx="27">
                  <c:v>35912</c:v>
                </c:pt>
                <c:pt idx="28">
                  <c:v>35942</c:v>
                </c:pt>
                <c:pt idx="29">
                  <c:v>35973</c:v>
                </c:pt>
                <c:pt idx="30">
                  <c:v>36003</c:v>
                </c:pt>
                <c:pt idx="31">
                  <c:v>36034</c:v>
                </c:pt>
                <c:pt idx="32">
                  <c:v>36065</c:v>
                </c:pt>
                <c:pt idx="33">
                  <c:v>36095</c:v>
                </c:pt>
                <c:pt idx="34">
                  <c:v>36126</c:v>
                </c:pt>
                <c:pt idx="35">
                  <c:v>36156</c:v>
                </c:pt>
                <c:pt idx="36">
                  <c:v>36187</c:v>
                </c:pt>
                <c:pt idx="37">
                  <c:v>36218</c:v>
                </c:pt>
                <c:pt idx="38">
                  <c:v>36246</c:v>
                </c:pt>
                <c:pt idx="39">
                  <c:v>36277</c:v>
                </c:pt>
                <c:pt idx="40">
                  <c:v>36307</c:v>
                </c:pt>
                <c:pt idx="41">
                  <c:v>36338</c:v>
                </c:pt>
                <c:pt idx="42">
                  <c:v>36368</c:v>
                </c:pt>
                <c:pt idx="43">
                  <c:v>36399</c:v>
                </c:pt>
                <c:pt idx="44">
                  <c:v>36430</c:v>
                </c:pt>
                <c:pt idx="45">
                  <c:v>36460</c:v>
                </c:pt>
                <c:pt idx="46">
                  <c:v>36491</c:v>
                </c:pt>
                <c:pt idx="47">
                  <c:v>36521</c:v>
                </c:pt>
                <c:pt idx="48">
                  <c:v>36552</c:v>
                </c:pt>
                <c:pt idx="49">
                  <c:v>36583</c:v>
                </c:pt>
                <c:pt idx="50">
                  <c:v>36612</c:v>
                </c:pt>
                <c:pt idx="51">
                  <c:v>36643</c:v>
                </c:pt>
                <c:pt idx="52">
                  <c:v>36673</c:v>
                </c:pt>
                <c:pt idx="53">
                  <c:v>36704</c:v>
                </c:pt>
                <c:pt idx="54">
                  <c:v>36734</c:v>
                </c:pt>
                <c:pt idx="55">
                  <c:v>36765</c:v>
                </c:pt>
                <c:pt idx="56">
                  <c:v>36796</c:v>
                </c:pt>
                <c:pt idx="57">
                  <c:v>36826</c:v>
                </c:pt>
                <c:pt idx="58">
                  <c:v>36857</c:v>
                </c:pt>
                <c:pt idx="59">
                  <c:v>36887</c:v>
                </c:pt>
                <c:pt idx="60">
                  <c:v>36918</c:v>
                </c:pt>
                <c:pt idx="61">
                  <c:v>36949</c:v>
                </c:pt>
                <c:pt idx="62">
                  <c:v>36977</c:v>
                </c:pt>
                <c:pt idx="63">
                  <c:v>37008</c:v>
                </c:pt>
                <c:pt idx="64">
                  <c:v>37038</c:v>
                </c:pt>
                <c:pt idx="65">
                  <c:v>37069</c:v>
                </c:pt>
                <c:pt idx="66">
                  <c:v>37099</c:v>
                </c:pt>
                <c:pt idx="67">
                  <c:v>37130</c:v>
                </c:pt>
                <c:pt idx="68">
                  <c:v>37161</c:v>
                </c:pt>
                <c:pt idx="69">
                  <c:v>37191</c:v>
                </c:pt>
                <c:pt idx="70">
                  <c:v>37222</c:v>
                </c:pt>
                <c:pt idx="71">
                  <c:v>37252</c:v>
                </c:pt>
                <c:pt idx="72">
                  <c:v>37283</c:v>
                </c:pt>
                <c:pt idx="73">
                  <c:v>37314</c:v>
                </c:pt>
                <c:pt idx="74">
                  <c:v>37342</c:v>
                </c:pt>
                <c:pt idx="75">
                  <c:v>37373</c:v>
                </c:pt>
                <c:pt idx="76">
                  <c:v>37403</c:v>
                </c:pt>
                <c:pt idx="77">
                  <c:v>37434</c:v>
                </c:pt>
                <c:pt idx="78">
                  <c:v>37464</c:v>
                </c:pt>
                <c:pt idx="79">
                  <c:v>37495</c:v>
                </c:pt>
                <c:pt idx="80">
                  <c:v>37526</c:v>
                </c:pt>
                <c:pt idx="81">
                  <c:v>37556</c:v>
                </c:pt>
                <c:pt idx="82">
                  <c:v>37587</c:v>
                </c:pt>
                <c:pt idx="83">
                  <c:v>37617</c:v>
                </c:pt>
                <c:pt idx="84">
                  <c:v>37648</c:v>
                </c:pt>
                <c:pt idx="85">
                  <c:v>37679</c:v>
                </c:pt>
                <c:pt idx="86">
                  <c:v>37707</c:v>
                </c:pt>
                <c:pt idx="87">
                  <c:v>37738</c:v>
                </c:pt>
                <c:pt idx="88">
                  <c:v>37768</c:v>
                </c:pt>
                <c:pt idx="89">
                  <c:v>37799</c:v>
                </c:pt>
                <c:pt idx="90">
                  <c:v>37829</c:v>
                </c:pt>
                <c:pt idx="91">
                  <c:v>37860</c:v>
                </c:pt>
                <c:pt idx="92">
                  <c:v>37891</c:v>
                </c:pt>
                <c:pt idx="93">
                  <c:v>37921</c:v>
                </c:pt>
                <c:pt idx="94">
                  <c:v>37952</c:v>
                </c:pt>
                <c:pt idx="95">
                  <c:v>37982</c:v>
                </c:pt>
                <c:pt idx="96">
                  <c:v>38013</c:v>
                </c:pt>
                <c:pt idx="97">
                  <c:v>38044</c:v>
                </c:pt>
                <c:pt idx="98">
                  <c:v>38073</c:v>
                </c:pt>
                <c:pt idx="99">
                  <c:v>38104</c:v>
                </c:pt>
                <c:pt idx="100">
                  <c:v>38134</c:v>
                </c:pt>
                <c:pt idx="101">
                  <c:v>38165</c:v>
                </c:pt>
                <c:pt idx="102">
                  <c:v>38195</c:v>
                </c:pt>
                <c:pt idx="103">
                  <c:v>38226</c:v>
                </c:pt>
                <c:pt idx="104">
                  <c:v>38257</c:v>
                </c:pt>
                <c:pt idx="105">
                  <c:v>38287</c:v>
                </c:pt>
                <c:pt idx="106">
                  <c:v>38318</c:v>
                </c:pt>
                <c:pt idx="107">
                  <c:v>38348</c:v>
                </c:pt>
                <c:pt idx="108">
                  <c:v>38379</c:v>
                </c:pt>
                <c:pt idx="109">
                  <c:v>38410</c:v>
                </c:pt>
                <c:pt idx="110">
                  <c:v>38438</c:v>
                </c:pt>
                <c:pt idx="111">
                  <c:v>38469</c:v>
                </c:pt>
                <c:pt idx="112">
                  <c:v>38499</c:v>
                </c:pt>
                <c:pt idx="113">
                  <c:v>38530</c:v>
                </c:pt>
                <c:pt idx="114">
                  <c:v>38560</c:v>
                </c:pt>
                <c:pt idx="115">
                  <c:v>38591</c:v>
                </c:pt>
                <c:pt idx="116">
                  <c:v>38622</c:v>
                </c:pt>
                <c:pt idx="117">
                  <c:v>38652</c:v>
                </c:pt>
                <c:pt idx="118">
                  <c:v>38683</c:v>
                </c:pt>
                <c:pt idx="119">
                  <c:v>38713</c:v>
                </c:pt>
                <c:pt idx="120">
                  <c:v>38744</c:v>
                </c:pt>
                <c:pt idx="121">
                  <c:v>38775</c:v>
                </c:pt>
                <c:pt idx="122">
                  <c:v>38803</c:v>
                </c:pt>
                <c:pt idx="123">
                  <c:v>38834</c:v>
                </c:pt>
                <c:pt idx="124">
                  <c:v>38864</c:v>
                </c:pt>
                <c:pt idx="125">
                  <c:v>38895</c:v>
                </c:pt>
                <c:pt idx="126">
                  <c:v>38925</c:v>
                </c:pt>
                <c:pt idx="127">
                  <c:v>38956</c:v>
                </c:pt>
                <c:pt idx="128">
                  <c:v>38987</c:v>
                </c:pt>
                <c:pt idx="129">
                  <c:v>39017</c:v>
                </c:pt>
                <c:pt idx="130">
                  <c:v>39048</c:v>
                </c:pt>
                <c:pt idx="131">
                  <c:v>39078</c:v>
                </c:pt>
                <c:pt idx="132">
                  <c:v>39109</c:v>
                </c:pt>
                <c:pt idx="133">
                  <c:v>39140</c:v>
                </c:pt>
                <c:pt idx="134">
                  <c:v>39168</c:v>
                </c:pt>
                <c:pt idx="135">
                  <c:v>39199</c:v>
                </c:pt>
                <c:pt idx="136">
                  <c:v>39229</c:v>
                </c:pt>
                <c:pt idx="137">
                  <c:v>39260</c:v>
                </c:pt>
                <c:pt idx="138">
                  <c:v>39290</c:v>
                </c:pt>
                <c:pt idx="139">
                  <c:v>39321</c:v>
                </c:pt>
                <c:pt idx="140">
                  <c:v>39352</c:v>
                </c:pt>
                <c:pt idx="141">
                  <c:v>39382</c:v>
                </c:pt>
                <c:pt idx="142">
                  <c:v>39413</c:v>
                </c:pt>
                <c:pt idx="143">
                  <c:v>39443</c:v>
                </c:pt>
                <c:pt idx="144">
                  <c:v>39474</c:v>
                </c:pt>
                <c:pt idx="145">
                  <c:v>39505</c:v>
                </c:pt>
                <c:pt idx="146">
                  <c:v>39534</c:v>
                </c:pt>
                <c:pt idx="147">
                  <c:v>39565</c:v>
                </c:pt>
                <c:pt idx="148">
                  <c:v>39595</c:v>
                </c:pt>
                <c:pt idx="149">
                  <c:v>39626</c:v>
                </c:pt>
                <c:pt idx="150">
                  <c:v>39656</c:v>
                </c:pt>
                <c:pt idx="151">
                  <c:v>39687</c:v>
                </c:pt>
                <c:pt idx="152">
                  <c:v>39718</c:v>
                </c:pt>
                <c:pt idx="153">
                  <c:v>39748</c:v>
                </c:pt>
                <c:pt idx="154">
                  <c:v>39779</c:v>
                </c:pt>
                <c:pt idx="155">
                  <c:v>39809</c:v>
                </c:pt>
                <c:pt idx="156">
                  <c:v>39840</c:v>
                </c:pt>
                <c:pt idx="157">
                  <c:v>39871</c:v>
                </c:pt>
                <c:pt idx="158">
                  <c:v>39899</c:v>
                </c:pt>
                <c:pt idx="159">
                  <c:v>39930</c:v>
                </c:pt>
                <c:pt idx="160">
                  <c:v>39960</c:v>
                </c:pt>
                <c:pt idx="161">
                  <c:v>39991</c:v>
                </c:pt>
                <c:pt idx="162">
                  <c:v>40021</c:v>
                </c:pt>
                <c:pt idx="163">
                  <c:v>40052</c:v>
                </c:pt>
                <c:pt idx="164">
                  <c:v>40083</c:v>
                </c:pt>
                <c:pt idx="165">
                  <c:v>40113</c:v>
                </c:pt>
                <c:pt idx="166">
                  <c:v>40144</c:v>
                </c:pt>
                <c:pt idx="167">
                  <c:v>40174</c:v>
                </c:pt>
                <c:pt idx="168">
                  <c:v>40205</c:v>
                </c:pt>
                <c:pt idx="169">
                  <c:v>40236</c:v>
                </c:pt>
                <c:pt idx="170">
                  <c:v>40264</c:v>
                </c:pt>
                <c:pt idx="171">
                  <c:v>40295</c:v>
                </c:pt>
                <c:pt idx="172">
                  <c:v>40325</c:v>
                </c:pt>
                <c:pt idx="173">
                  <c:v>40356</c:v>
                </c:pt>
                <c:pt idx="174">
                  <c:v>40386</c:v>
                </c:pt>
                <c:pt idx="175">
                  <c:v>40417</c:v>
                </c:pt>
              </c:numCache>
            </c:numRef>
          </c:xVal>
          <c:yVal>
            <c:numRef>
              <c:f>'Figure 1.1'!$H$2:$H$177</c:f>
              <c:numCache>
                <c:formatCode>0.00</c:formatCode>
                <c:ptCount val="176"/>
                <c:pt idx="0">
                  <c:v>5.53</c:v>
                </c:pt>
                <c:pt idx="1">
                  <c:v>5.62</c:v>
                </c:pt>
                <c:pt idx="2">
                  <c:v>5.72</c:v>
                </c:pt>
                <c:pt idx="3">
                  <c:v>5.66</c:v>
                </c:pt>
                <c:pt idx="4">
                  <c:v>5.48</c:v>
                </c:pt>
                <c:pt idx="5">
                  <c:v>5.71</c:v>
                </c:pt>
                <c:pt idx="6">
                  <c:v>6.03</c:v>
                </c:pt>
                <c:pt idx="7">
                  <c:v>6.13</c:v>
                </c:pt>
                <c:pt idx="8">
                  <c:v>6.05</c:v>
                </c:pt>
                <c:pt idx="9">
                  <c:v>6.19</c:v>
                </c:pt>
                <c:pt idx="10">
                  <c:v>6.03</c:v>
                </c:pt>
                <c:pt idx="11">
                  <c:v>5.73</c:v>
                </c:pt>
                <c:pt idx="12">
                  <c:v>4.8600000000000003</c:v>
                </c:pt>
                <c:pt idx="13">
                  <c:v>4.7300000000000004</c:v>
                </c:pt>
                <c:pt idx="14">
                  <c:v>4.2</c:v>
                </c:pt>
                <c:pt idx="15">
                  <c:v>3.86</c:v>
                </c:pt>
                <c:pt idx="16">
                  <c:v>3.55</c:v>
                </c:pt>
                <c:pt idx="17">
                  <c:v>3.57</c:v>
                </c:pt>
                <c:pt idx="18">
                  <c:v>3.46</c:v>
                </c:pt>
                <c:pt idx="19">
                  <c:v>3.3</c:v>
                </c:pt>
                <c:pt idx="20">
                  <c:v>2.35</c:v>
                </c:pt>
                <c:pt idx="21">
                  <c:v>2.0099999999999998</c:v>
                </c:pt>
                <c:pt idx="22">
                  <c:v>1.75</c:v>
                </c:pt>
                <c:pt idx="23">
                  <c:v>1.71</c:v>
                </c:pt>
                <c:pt idx="24">
                  <c:v>1.73</c:v>
                </c:pt>
                <c:pt idx="25">
                  <c:v>1.76</c:v>
                </c:pt>
                <c:pt idx="26">
                  <c:v>1.76</c:v>
                </c:pt>
                <c:pt idx="27">
                  <c:v>1.74</c:v>
                </c:pt>
                <c:pt idx="28">
                  <c:v>1.71</c:v>
                </c:pt>
                <c:pt idx="29">
                  <c:v>1.67</c:v>
                </c:pt>
                <c:pt idx="30">
                  <c:v>1.68</c:v>
                </c:pt>
                <c:pt idx="31">
                  <c:v>1.66</c:v>
                </c:pt>
                <c:pt idx="32">
                  <c:v>1.54</c:v>
                </c:pt>
                <c:pt idx="33">
                  <c:v>1.42</c:v>
                </c:pt>
                <c:pt idx="34">
                  <c:v>1.2</c:v>
                </c:pt>
                <c:pt idx="35">
                  <c:v>1.2</c:v>
                </c:pt>
                <c:pt idx="36">
                  <c:v>1.1599999999999999</c:v>
                </c:pt>
                <c:pt idx="37">
                  <c:v>1.18</c:v>
                </c:pt>
                <c:pt idx="38">
                  <c:v>1.1200000000000001</c:v>
                </c:pt>
                <c:pt idx="39">
                  <c:v>1.1100000000000001</c:v>
                </c:pt>
                <c:pt idx="40">
                  <c:v>1.0900000000000001</c:v>
                </c:pt>
                <c:pt idx="41">
                  <c:v>0.89</c:v>
                </c:pt>
                <c:pt idx="42">
                  <c:v>0.94</c:v>
                </c:pt>
                <c:pt idx="43">
                  <c:v>0.96</c:v>
                </c:pt>
                <c:pt idx="44">
                  <c:v>0.93</c:v>
                </c:pt>
                <c:pt idx="45">
                  <c:v>0.94</c:v>
                </c:pt>
                <c:pt idx="46">
                  <c:v>0.91</c:v>
                </c:pt>
                <c:pt idx="47">
                  <c:v>0.93</c:v>
                </c:pt>
                <c:pt idx="48">
                  <c:v>0.9</c:v>
                </c:pt>
                <c:pt idx="49">
                  <c:v>0.94</c:v>
                </c:pt>
                <c:pt idx="50">
                  <c:v>0.93</c:v>
                </c:pt>
                <c:pt idx="51">
                  <c:v>0.96</c:v>
                </c:pt>
                <c:pt idx="52">
                  <c:v>1.06</c:v>
                </c:pt>
                <c:pt idx="53">
                  <c:v>1.31</c:v>
                </c:pt>
                <c:pt idx="54">
                  <c:v>1.42</c:v>
                </c:pt>
                <c:pt idx="55">
                  <c:v>1.57</c:v>
                </c:pt>
                <c:pt idx="56">
                  <c:v>1.68</c:v>
                </c:pt>
                <c:pt idx="57">
                  <c:v>1.87</c:v>
                </c:pt>
                <c:pt idx="58">
                  <c:v>2.2000000000000002</c:v>
                </c:pt>
                <c:pt idx="59">
                  <c:v>2.1800000000000002</c:v>
                </c:pt>
                <c:pt idx="60">
                  <c:v>2.48</c:v>
                </c:pt>
                <c:pt idx="61">
                  <c:v>2.72</c:v>
                </c:pt>
                <c:pt idx="62">
                  <c:v>2.73</c:v>
                </c:pt>
                <c:pt idx="63">
                  <c:v>2.84</c:v>
                </c:pt>
                <c:pt idx="64">
                  <c:v>2.93</c:v>
                </c:pt>
                <c:pt idx="65">
                  <c:v>3.06</c:v>
                </c:pt>
                <c:pt idx="66">
                  <c:v>3.34</c:v>
                </c:pt>
                <c:pt idx="67">
                  <c:v>3.44</c:v>
                </c:pt>
                <c:pt idx="68">
                  <c:v>3.47</c:v>
                </c:pt>
                <c:pt idx="69">
                  <c:v>3.89</c:v>
                </c:pt>
                <c:pt idx="70">
                  <c:v>3.86</c:v>
                </c:pt>
                <c:pt idx="71">
                  <c:v>3.99</c:v>
                </c:pt>
                <c:pt idx="72">
                  <c:v>4.37</c:v>
                </c:pt>
                <c:pt idx="73">
                  <c:v>4.51</c:v>
                </c:pt>
                <c:pt idx="74">
                  <c:v>4.5199999999999996</c:v>
                </c:pt>
                <c:pt idx="75">
                  <c:v>4.6500000000000004</c:v>
                </c:pt>
                <c:pt idx="76">
                  <c:v>4.74</c:v>
                </c:pt>
                <c:pt idx="77">
                  <c:v>4.87</c:v>
                </c:pt>
                <c:pt idx="78">
                  <c:v>4.97</c:v>
                </c:pt>
                <c:pt idx="79">
                  <c:v>4.92</c:v>
                </c:pt>
                <c:pt idx="80">
                  <c:v>4.7699999999999996</c:v>
                </c:pt>
                <c:pt idx="81">
                  <c:v>4.95</c:v>
                </c:pt>
                <c:pt idx="82">
                  <c:v>4.9000000000000004</c:v>
                </c:pt>
                <c:pt idx="83">
                  <c:v>4.8899999999999997</c:v>
                </c:pt>
                <c:pt idx="84">
                  <c:v>4.99</c:v>
                </c:pt>
                <c:pt idx="85">
                  <c:v>5.01</c:v>
                </c:pt>
                <c:pt idx="86">
                  <c:v>4.9000000000000004</c:v>
                </c:pt>
                <c:pt idx="87">
                  <c:v>4.79</c:v>
                </c:pt>
                <c:pt idx="88">
                  <c:v>4.5999999999999996</c:v>
                </c:pt>
                <c:pt idx="89">
                  <c:v>4.68</c:v>
                </c:pt>
                <c:pt idx="90">
                  <c:v>4.82</c:v>
                </c:pt>
                <c:pt idx="91">
                  <c:v>3.91</c:v>
                </c:pt>
                <c:pt idx="92">
                  <c:v>3.72</c:v>
                </c:pt>
                <c:pt idx="93">
                  <c:v>3.84</c:v>
                </c:pt>
                <c:pt idx="94">
                  <c:v>3.08</c:v>
                </c:pt>
                <c:pt idx="95">
                  <c:v>3.29</c:v>
                </c:pt>
                <c:pt idx="96">
                  <c:v>1.92</c:v>
                </c:pt>
                <c:pt idx="97">
                  <c:v>1.81</c:v>
                </c:pt>
                <c:pt idx="98">
                  <c:v>1.36</c:v>
                </c:pt>
                <c:pt idx="99">
                  <c:v>1.41</c:v>
                </c:pt>
                <c:pt idx="100">
                  <c:v>1.85</c:v>
                </c:pt>
                <c:pt idx="101">
                  <c:v>1.87</c:v>
                </c:pt>
                <c:pt idx="102">
                  <c:v>1.65</c:v>
                </c:pt>
                <c:pt idx="103">
                  <c:v>1.69</c:v>
                </c:pt>
                <c:pt idx="104">
                  <c:v>0.9</c:v>
                </c:pt>
                <c:pt idx="105">
                  <c:v>0.44</c:v>
                </c:pt>
                <c:pt idx="106">
                  <c:v>0.01</c:v>
                </c:pt>
                <c:pt idx="107">
                  <c:v>0.11</c:v>
                </c:pt>
                <c:pt idx="108">
                  <c:v>0.24</c:v>
                </c:pt>
                <c:pt idx="109">
                  <c:v>0.26</c:v>
                </c:pt>
                <c:pt idx="110">
                  <c:v>0.21</c:v>
                </c:pt>
                <c:pt idx="111">
                  <c:v>0.14000000000000001</c:v>
                </c:pt>
                <c:pt idx="112">
                  <c:v>0.14000000000000001</c:v>
                </c:pt>
                <c:pt idx="113">
                  <c:v>0.19</c:v>
                </c:pt>
                <c:pt idx="114">
                  <c:v>0.18</c:v>
                </c:pt>
                <c:pt idx="115">
                  <c:v>0.15</c:v>
                </c:pt>
                <c:pt idx="116">
                  <c:v>0.14000000000000001</c:v>
                </c:pt>
                <c:pt idx="117">
                  <c:v>0.05</c:v>
                </c:pt>
                <c:pt idx="118">
                  <c:v>0.06</c:v>
                </c:pt>
                <c:pt idx="119">
                  <c:v>0.06</c:v>
                </c:pt>
                <c:pt idx="120">
                  <c:v>0.08</c:v>
                </c:pt>
                <c:pt idx="121">
                  <c:v>0.13</c:v>
                </c:pt>
                <c:pt idx="122">
                  <c:v>0.16</c:v>
                </c:pt>
                <c:pt idx="123">
                  <c:v>0.16</c:v>
                </c:pt>
                <c:pt idx="124">
                  <c:v>0.16</c:v>
                </c:pt>
                <c:pt idx="125">
                  <c:v>0.18</c:v>
                </c:pt>
                <c:pt idx="126">
                  <c:v>0.15</c:v>
                </c:pt>
                <c:pt idx="127">
                  <c:v>0.14000000000000001</c:v>
                </c:pt>
                <c:pt idx="128">
                  <c:v>0.16</c:v>
                </c:pt>
                <c:pt idx="129">
                  <c:v>0.12</c:v>
                </c:pt>
                <c:pt idx="130">
                  <c:v>0.17</c:v>
                </c:pt>
                <c:pt idx="131">
                  <c:v>0.12</c:v>
                </c:pt>
                <c:pt idx="132">
                  <c:v>0.15</c:v>
                </c:pt>
                <c:pt idx="133">
                  <c:v>0.15</c:v>
                </c:pt>
                <c:pt idx="134">
                  <c:v>0.09</c:v>
                </c:pt>
                <c:pt idx="135">
                  <c:v>0.04</c:v>
                </c:pt>
                <c:pt idx="136">
                  <c:v>0.06</c:v>
                </c:pt>
                <c:pt idx="137">
                  <c:v>0.03</c:v>
                </c:pt>
                <c:pt idx="138">
                  <c:v>0.1</c:v>
                </c:pt>
                <c:pt idx="139">
                  <c:v>0.02</c:v>
                </c:pt>
                <c:pt idx="140">
                  <c:v>0.02</c:v>
                </c:pt>
                <c:pt idx="141">
                  <c:v>0.01</c:v>
                </c:pt>
                <c:pt idx="142">
                  <c:v>0.01</c:v>
                </c:pt>
                <c:pt idx="143">
                  <c:v>0.01</c:v>
                </c:pt>
                <c:pt idx="144">
                  <c:v>0.03</c:v>
                </c:pt>
                <c:pt idx="145">
                  <c:v>0.09</c:v>
                </c:pt>
                <c:pt idx="146">
                  <c:v>0.08</c:v>
                </c:pt>
                <c:pt idx="147">
                  <c:v>0.08</c:v>
                </c:pt>
                <c:pt idx="148">
                  <c:v>0.09</c:v>
                </c:pt>
                <c:pt idx="149">
                  <c:v>0.09</c:v>
                </c:pt>
                <c:pt idx="150">
                  <c:v>0.1</c:v>
                </c:pt>
                <c:pt idx="151">
                  <c:v>0.1</c:v>
                </c:pt>
                <c:pt idx="152">
                  <c:v>0.11</c:v>
                </c:pt>
                <c:pt idx="153">
                  <c:v>0.1</c:v>
                </c:pt>
                <c:pt idx="154">
                  <c:v>0.09</c:v>
                </c:pt>
                <c:pt idx="155">
                  <c:v>7.0000000000000007E-2</c:v>
                </c:pt>
                <c:pt idx="156">
                  <c:v>7.0000000000000007E-2</c:v>
                </c:pt>
                <c:pt idx="157">
                  <c:v>0.1</c:v>
                </c:pt>
                <c:pt idx="158">
                  <c:v>0.09</c:v>
                </c:pt>
                <c:pt idx="159">
                  <c:v>0.06</c:v>
                </c:pt>
                <c:pt idx="160">
                  <c:v>0.04</c:v>
                </c:pt>
                <c:pt idx="161">
                  <c:v>0.05</c:v>
                </c:pt>
                <c:pt idx="162">
                  <c:v>0.04</c:v>
                </c:pt>
                <c:pt idx="163">
                  <c:v>0.04</c:v>
                </c:pt>
                <c:pt idx="164">
                  <c:v>0.02</c:v>
                </c:pt>
                <c:pt idx="165">
                  <c:v>0.05</c:v>
                </c:pt>
                <c:pt idx="166">
                  <c:v>7.0000000000000007E-2</c:v>
                </c:pt>
                <c:pt idx="167">
                  <c:v>7.0000000000000007E-2</c:v>
                </c:pt>
                <c:pt idx="168">
                  <c:v>0.04</c:v>
                </c:pt>
                <c:pt idx="169">
                  <c:v>0.05</c:v>
                </c:pt>
                <c:pt idx="170">
                  <c:v>0.05</c:v>
                </c:pt>
                <c:pt idx="171">
                  <c:v>0.03</c:v>
                </c:pt>
                <c:pt idx="172">
                  <c:v>0.03</c:v>
                </c:pt>
                <c:pt idx="173">
                  <c:v>0.04</c:v>
                </c:pt>
                <c:pt idx="174">
                  <c:v>0.03</c:v>
                </c:pt>
                <c:pt idx="175">
                  <c:v>0.03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894-4F0B-AD04-ACF556EF5CDC}"/>
            </c:ext>
          </c:extLst>
        </c:ser>
        <c:ser>
          <c:idx val="2"/>
          <c:order val="2"/>
          <c:tx>
            <c:strRef>
              <c:f>'Figure 1.1'!$I$1</c:f>
              <c:strCache>
                <c:ptCount val="1"/>
                <c:pt idx="0">
                  <c:v>TED Spread</c:v>
                </c:pt>
              </c:strCache>
            </c:strRef>
          </c:tx>
          <c:spPr>
            <a:ln w="22225"/>
          </c:spPr>
          <c:marker>
            <c:symbol val="none"/>
          </c:marker>
          <c:xVal>
            <c:numRef>
              <c:f>'Figure 1.1'!$F$2:$F$177</c:f>
              <c:numCache>
                <c:formatCode>m/d/yyyy</c:formatCode>
                <c:ptCount val="176"/>
                <c:pt idx="0">
                  <c:v>35091</c:v>
                </c:pt>
                <c:pt idx="1">
                  <c:v>35122</c:v>
                </c:pt>
                <c:pt idx="2">
                  <c:v>35151</c:v>
                </c:pt>
                <c:pt idx="3">
                  <c:v>35182</c:v>
                </c:pt>
                <c:pt idx="4">
                  <c:v>35212</c:v>
                </c:pt>
                <c:pt idx="5">
                  <c:v>35243</c:v>
                </c:pt>
                <c:pt idx="6">
                  <c:v>35273</c:v>
                </c:pt>
                <c:pt idx="7">
                  <c:v>35304</c:v>
                </c:pt>
                <c:pt idx="8">
                  <c:v>35335</c:v>
                </c:pt>
                <c:pt idx="9">
                  <c:v>35365</c:v>
                </c:pt>
                <c:pt idx="10">
                  <c:v>35396</c:v>
                </c:pt>
                <c:pt idx="11">
                  <c:v>35426</c:v>
                </c:pt>
                <c:pt idx="12">
                  <c:v>35457</c:v>
                </c:pt>
                <c:pt idx="13">
                  <c:v>35488</c:v>
                </c:pt>
                <c:pt idx="14">
                  <c:v>35516</c:v>
                </c:pt>
                <c:pt idx="15">
                  <c:v>35547</c:v>
                </c:pt>
                <c:pt idx="16">
                  <c:v>35577</c:v>
                </c:pt>
                <c:pt idx="17">
                  <c:v>35608</c:v>
                </c:pt>
                <c:pt idx="18">
                  <c:v>35638</c:v>
                </c:pt>
                <c:pt idx="19">
                  <c:v>35669</c:v>
                </c:pt>
                <c:pt idx="20">
                  <c:v>35700</c:v>
                </c:pt>
                <c:pt idx="21">
                  <c:v>35730</c:v>
                </c:pt>
                <c:pt idx="22">
                  <c:v>35761</c:v>
                </c:pt>
                <c:pt idx="23">
                  <c:v>35791</c:v>
                </c:pt>
                <c:pt idx="24">
                  <c:v>35822</c:v>
                </c:pt>
                <c:pt idx="25">
                  <c:v>35853</c:v>
                </c:pt>
                <c:pt idx="26">
                  <c:v>35881</c:v>
                </c:pt>
                <c:pt idx="27">
                  <c:v>35912</c:v>
                </c:pt>
                <c:pt idx="28">
                  <c:v>35942</c:v>
                </c:pt>
                <c:pt idx="29">
                  <c:v>35973</c:v>
                </c:pt>
                <c:pt idx="30">
                  <c:v>36003</c:v>
                </c:pt>
                <c:pt idx="31">
                  <c:v>36034</c:v>
                </c:pt>
                <c:pt idx="32">
                  <c:v>36065</c:v>
                </c:pt>
                <c:pt idx="33">
                  <c:v>36095</c:v>
                </c:pt>
                <c:pt idx="34">
                  <c:v>36126</c:v>
                </c:pt>
                <c:pt idx="35">
                  <c:v>36156</c:v>
                </c:pt>
                <c:pt idx="36">
                  <c:v>36187</c:v>
                </c:pt>
                <c:pt idx="37">
                  <c:v>36218</c:v>
                </c:pt>
                <c:pt idx="38">
                  <c:v>36246</c:v>
                </c:pt>
                <c:pt idx="39">
                  <c:v>36277</c:v>
                </c:pt>
                <c:pt idx="40">
                  <c:v>36307</c:v>
                </c:pt>
                <c:pt idx="41">
                  <c:v>36338</c:v>
                </c:pt>
                <c:pt idx="42">
                  <c:v>36368</c:v>
                </c:pt>
                <c:pt idx="43">
                  <c:v>36399</c:v>
                </c:pt>
                <c:pt idx="44">
                  <c:v>36430</c:v>
                </c:pt>
                <c:pt idx="45">
                  <c:v>36460</c:v>
                </c:pt>
                <c:pt idx="46">
                  <c:v>36491</c:v>
                </c:pt>
                <c:pt idx="47">
                  <c:v>36521</c:v>
                </c:pt>
                <c:pt idx="48">
                  <c:v>36552</c:v>
                </c:pt>
                <c:pt idx="49">
                  <c:v>36583</c:v>
                </c:pt>
                <c:pt idx="50">
                  <c:v>36612</c:v>
                </c:pt>
                <c:pt idx="51">
                  <c:v>36643</c:v>
                </c:pt>
                <c:pt idx="52">
                  <c:v>36673</c:v>
                </c:pt>
                <c:pt idx="53">
                  <c:v>36704</c:v>
                </c:pt>
                <c:pt idx="54">
                  <c:v>36734</c:v>
                </c:pt>
                <c:pt idx="55">
                  <c:v>36765</c:v>
                </c:pt>
                <c:pt idx="56">
                  <c:v>36796</c:v>
                </c:pt>
                <c:pt idx="57">
                  <c:v>36826</c:v>
                </c:pt>
                <c:pt idx="58">
                  <c:v>36857</c:v>
                </c:pt>
                <c:pt idx="59">
                  <c:v>36887</c:v>
                </c:pt>
                <c:pt idx="60">
                  <c:v>36918</c:v>
                </c:pt>
                <c:pt idx="61">
                  <c:v>36949</c:v>
                </c:pt>
                <c:pt idx="62">
                  <c:v>36977</c:v>
                </c:pt>
                <c:pt idx="63">
                  <c:v>37008</c:v>
                </c:pt>
                <c:pt idx="64">
                  <c:v>37038</c:v>
                </c:pt>
                <c:pt idx="65">
                  <c:v>37069</c:v>
                </c:pt>
                <c:pt idx="66">
                  <c:v>37099</c:v>
                </c:pt>
                <c:pt idx="67">
                  <c:v>37130</c:v>
                </c:pt>
                <c:pt idx="68">
                  <c:v>37161</c:v>
                </c:pt>
                <c:pt idx="69">
                  <c:v>37191</c:v>
                </c:pt>
                <c:pt idx="70">
                  <c:v>37222</c:v>
                </c:pt>
                <c:pt idx="71">
                  <c:v>37252</c:v>
                </c:pt>
                <c:pt idx="72">
                  <c:v>37283</c:v>
                </c:pt>
                <c:pt idx="73">
                  <c:v>37314</c:v>
                </c:pt>
                <c:pt idx="74">
                  <c:v>37342</c:v>
                </c:pt>
                <c:pt idx="75">
                  <c:v>37373</c:v>
                </c:pt>
                <c:pt idx="76">
                  <c:v>37403</c:v>
                </c:pt>
                <c:pt idx="77">
                  <c:v>37434</c:v>
                </c:pt>
                <c:pt idx="78">
                  <c:v>37464</c:v>
                </c:pt>
                <c:pt idx="79">
                  <c:v>37495</c:v>
                </c:pt>
                <c:pt idx="80">
                  <c:v>37526</c:v>
                </c:pt>
                <c:pt idx="81">
                  <c:v>37556</c:v>
                </c:pt>
                <c:pt idx="82">
                  <c:v>37587</c:v>
                </c:pt>
                <c:pt idx="83">
                  <c:v>37617</c:v>
                </c:pt>
                <c:pt idx="84">
                  <c:v>37648</c:v>
                </c:pt>
                <c:pt idx="85">
                  <c:v>37679</c:v>
                </c:pt>
                <c:pt idx="86">
                  <c:v>37707</c:v>
                </c:pt>
                <c:pt idx="87">
                  <c:v>37738</c:v>
                </c:pt>
                <c:pt idx="88">
                  <c:v>37768</c:v>
                </c:pt>
                <c:pt idx="89">
                  <c:v>37799</c:v>
                </c:pt>
                <c:pt idx="90">
                  <c:v>37829</c:v>
                </c:pt>
                <c:pt idx="91">
                  <c:v>37860</c:v>
                </c:pt>
                <c:pt idx="92">
                  <c:v>37891</c:v>
                </c:pt>
                <c:pt idx="93">
                  <c:v>37921</c:v>
                </c:pt>
                <c:pt idx="94">
                  <c:v>37952</c:v>
                </c:pt>
                <c:pt idx="95">
                  <c:v>37982</c:v>
                </c:pt>
                <c:pt idx="96">
                  <c:v>38013</c:v>
                </c:pt>
                <c:pt idx="97">
                  <c:v>38044</c:v>
                </c:pt>
                <c:pt idx="98">
                  <c:v>38073</c:v>
                </c:pt>
                <c:pt idx="99">
                  <c:v>38104</c:v>
                </c:pt>
                <c:pt idx="100">
                  <c:v>38134</c:v>
                </c:pt>
                <c:pt idx="101">
                  <c:v>38165</c:v>
                </c:pt>
                <c:pt idx="102">
                  <c:v>38195</c:v>
                </c:pt>
                <c:pt idx="103">
                  <c:v>38226</c:v>
                </c:pt>
                <c:pt idx="104">
                  <c:v>38257</c:v>
                </c:pt>
                <c:pt idx="105">
                  <c:v>38287</c:v>
                </c:pt>
                <c:pt idx="106">
                  <c:v>38318</c:v>
                </c:pt>
                <c:pt idx="107">
                  <c:v>38348</c:v>
                </c:pt>
                <c:pt idx="108">
                  <c:v>38379</c:v>
                </c:pt>
                <c:pt idx="109">
                  <c:v>38410</c:v>
                </c:pt>
                <c:pt idx="110">
                  <c:v>38438</c:v>
                </c:pt>
                <c:pt idx="111">
                  <c:v>38469</c:v>
                </c:pt>
                <c:pt idx="112">
                  <c:v>38499</c:v>
                </c:pt>
                <c:pt idx="113">
                  <c:v>38530</c:v>
                </c:pt>
                <c:pt idx="114">
                  <c:v>38560</c:v>
                </c:pt>
                <c:pt idx="115">
                  <c:v>38591</c:v>
                </c:pt>
                <c:pt idx="116">
                  <c:v>38622</c:v>
                </c:pt>
                <c:pt idx="117">
                  <c:v>38652</c:v>
                </c:pt>
                <c:pt idx="118">
                  <c:v>38683</c:v>
                </c:pt>
                <c:pt idx="119">
                  <c:v>38713</c:v>
                </c:pt>
                <c:pt idx="120">
                  <c:v>38744</c:v>
                </c:pt>
                <c:pt idx="121">
                  <c:v>38775</c:v>
                </c:pt>
                <c:pt idx="122">
                  <c:v>38803</c:v>
                </c:pt>
                <c:pt idx="123">
                  <c:v>38834</c:v>
                </c:pt>
                <c:pt idx="124">
                  <c:v>38864</c:v>
                </c:pt>
                <c:pt idx="125">
                  <c:v>38895</c:v>
                </c:pt>
                <c:pt idx="126">
                  <c:v>38925</c:v>
                </c:pt>
                <c:pt idx="127">
                  <c:v>38956</c:v>
                </c:pt>
                <c:pt idx="128">
                  <c:v>38987</c:v>
                </c:pt>
                <c:pt idx="129">
                  <c:v>39017</c:v>
                </c:pt>
                <c:pt idx="130">
                  <c:v>39048</c:v>
                </c:pt>
                <c:pt idx="131">
                  <c:v>39078</c:v>
                </c:pt>
                <c:pt idx="132">
                  <c:v>39109</c:v>
                </c:pt>
                <c:pt idx="133">
                  <c:v>39140</c:v>
                </c:pt>
                <c:pt idx="134">
                  <c:v>39168</c:v>
                </c:pt>
                <c:pt idx="135">
                  <c:v>39199</c:v>
                </c:pt>
                <c:pt idx="136">
                  <c:v>39229</c:v>
                </c:pt>
                <c:pt idx="137">
                  <c:v>39260</c:v>
                </c:pt>
                <c:pt idx="138">
                  <c:v>39290</c:v>
                </c:pt>
                <c:pt idx="139">
                  <c:v>39321</c:v>
                </c:pt>
                <c:pt idx="140">
                  <c:v>39352</c:v>
                </c:pt>
                <c:pt idx="141">
                  <c:v>39382</c:v>
                </c:pt>
                <c:pt idx="142">
                  <c:v>39413</c:v>
                </c:pt>
                <c:pt idx="143">
                  <c:v>39443</c:v>
                </c:pt>
                <c:pt idx="144">
                  <c:v>39474</c:v>
                </c:pt>
                <c:pt idx="145">
                  <c:v>39505</c:v>
                </c:pt>
                <c:pt idx="146">
                  <c:v>39534</c:v>
                </c:pt>
                <c:pt idx="147">
                  <c:v>39565</c:v>
                </c:pt>
                <c:pt idx="148">
                  <c:v>39595</c:v>
                </c:pt>
                <c:pt idx="149">
                  <c:v>39626</c:v>
                </c:pt>
                <c:pt idx="150">
                  <c:v>39656</c:v>
                </c:pt>
                <c:pt idx="151">
                  <c:v>39687</c:v>
                </c:pt>
                <c:pt idx="152">
                  <c:v>39718</c:v>
                </c:pt>
                <c:pt idx="153">
                  <c:v>39748</c:v>
                </c:pt>
                <c:pt idx="154">
                  <c:v>39779</c:v>
                </c:pt>
                <c:pt idx="155">
                  <c:v>39809</c:v>
                </c:pt>
                <c:pt idx="156">
                  <c:v>39840</c:v>
                </c:pt>
                <c:pt idx="157">
                  <c:v>39871</c:v>
                </c:pt>
                <c:pt idx="158">
                  <c:v>39899</c:v>
                </c:pt>
                <c:pt idx="159">
                  <c:v>39930</c:v>
                </c:pt>
                <c:pt idx="160">
                  <c:v>39960</c:v>
                </c:pt>
                <c:pt idx="161">
                  <c:v>39991</c:v>
                </c:pt>
                <c:pt idx="162">
                  <c:v>40021</c:v>
                </c:pt>
                <c:pt idx="163">
                  <c:v>40052</c:v>
                </c:pt>
                <c:pt idx="164">
                  <c:v>40083</c:v>
                </c:pt>
                <c:pt idx="165">
                  <c:v>40113</c:v>
                </c:pt>
                <c:pt idx="166">
                  <c:v>40144</c:v>
                </c:pt>
                <c:pt idx="167">
                  <c:v>40174</c:v>
                </c:pt>
                <c:pt idx="168">
                  <c:v>40205</c:v>
                </c:pt>
                <c:pt idx="169">
                  <c:v>40236</c:v>
                </c:pt>
                <c:pt idx="170">
                  <c:v>40264</c:v>
                </c:pt>
                <c:pt idx="171">
                  <c:v>40295</c:v>
                </c:pt>
                <c:pt idx="172">
                  <c:v>40325</c:v>
                </c:pt>
                <c:pt idx="173">
                  <c:v>40356</c:v>
                </c:pt>
                <c:pt idx="174">
                  <c:v>40386</c:v>
                </c:pt>
                <c:pt idx="175">
                  <c:v>40417</c:v>
                </c:pt>
              </c:numCache>
            </c:numRef>
          </c:xVal>
          <c:yVal>
            <c:numRef>
              <c:f>'Figure 1.1'!$I$2:$I$177</c:f>
              <c:numCache>
                <c:formatCode>0.00</c:formatCode>
                <c:ptCount val="176"/>
                <c:pt idx="0">
                  <c:v>0.51999999999999957</c:v>
                </c:pt>
                <c:pt idx="1">
                  <c:v>0.47999999999999954</c:v>
                </c:pt>
                <c:pt idx="2">
                  <c:v>0.57000000000000028</c:v>
                </c:pt>
                <c:pt idx="3">
                  <c:v>0.72999999999999954</c:v>
                </c:pt>
                <c:pt idx="4">
                  <c:v>1.1399999999999997</c:v>
                </c:pt>
                <c:pt idx="5">
                  <c:v>1.0700000000000003</c:v>
                </c:pt>
                <c:pt idx="6">
                  <c:v>0.6899999999999995</c:v>
                </c:pt>
                <c:pt idx="7">
                  <c:v>0.54999999999999982</c:v>
                </c:pt>
                <c:pt idx="8">
                  <c:v>0.77000000000000046</c:v>
                </c:pt>
                <c:pt idx="9">
                  <c:v>0.5699999999999994</c:v>
                </c:pt>
                <c:pt idx="10">
                  <c:v>0.71</c:v>
                </c:pt>
                <c:pt idx="11">
                  <c:v>0.66999999999999993</c:v>
                </c:pt>
                <c:pt idx="12">
                  <c:v>0.65999999999999925</c:v>
                </c:pt>
                <c:pt idx="13">
                  <c:v>0.36999999999999922</c:v>
                </c:pt>
                <c:pt idx="14">
                  <c:v>0.67999999999999972</c:v>
                </c:pt>
                <c:pt idx="15">
                  <c:v>0.46000000000000041</c:v>
                </c:pt>
                <c:pt idx="16">
                  <c:v>0.45000000000000018</c:v>
                </c:pt>
                <c:pt idx="17">
                  <c:v>0.2200000000000002</c:v>
                </c:pt>
                <c:pt idx="18">
                  <c:v>0.2200000000000002</c:v>
                </c:pt>
                <c:pt idx="19">
                  <c:v>0.18700000000000028</c:v>
                </c:pt>
                <c:pt idx="20">
                  <c:v>0.24699999999999989</c:v>
                </c:pt>
                <c:pt idx="21">
                  <c:v>0.22200000000000042</c:v>
                </c:pt>
                <c:pt idx="22">
                  <c:v>0.33000000000000007</c:v>
                </c:pt>
                <c:pt idx="23">
                  <c:v>0.17300000000000004</c:v>
                </c:pt>
                <c:pt idx="24">
                  <c:v>0.13200000000000012</c:v>
                </c:pt>
                <c:pt idx="25">
                  <c:v>0.15999999999999992</c:v>
                </c:pt>
                <c:pt idx="26">
                  <c:v>0.27100000000000013</c:v>
                </c:pt>
                <c:pt idx="27">
                  <c:v>0.16999999999999993</c:v>
                </c:pt>
                <c:pt idx="28">
                  <c:v>0.18999999999999995</c:v>
                </c:pt>
                <c:pt idx="29">
                  <c:v>0.19000000000000017</c:v>
                </c:pt>
                <c:pt idx="30">
                  <c:v>0.14000000000000012</c:v>
                </c:pt>
                <c:pt idx="31">
                  <c:v>0.16000000000000014</c:v>
                </c:pt>
                <c:pt idx="32">
                  <c:v>0.27</c:v>
                </c:pt>
                <c:pt idx="33">
                  <c:v>0.28000000000000003</c:v>
                </c:pt>
                <c:pt idx="34">
                  <c:v>0.22999999999999998</c:v>
                </c:pt>
                <c:pt idx="35">
                  <c:v>0.17999999999999994</c:v>
                </c:pt>
                <c:pt idx="36">
                  <c:v>0.19000000000000017</c:v>
                </c:pt>
                <c:pt idx="37">
                  <c:v>0.16000000000000014</c:v>
                </c:pt>
                <c:pt idx="38">
                  <c:v>0.16999999999999993</c:v>
                </c:pt>
                <c:pt idx="39">
                  <c:v>0.19999999999999996</c:v>
                </c:pt>
                <c:pt idx="40">
                  <c:v>0.18999999999999995</c:v>
                </c:pt>
                <c:pt idx="41">
                  <c:v>0.22640000000000005</c:v>
                </c:pt>
                <c:pt idx="42">
                  <c:v>0.17759999999999998</c:v>
                </c:pt>
                <c:pt idx="43">
                  <c:v>0.18199999999999994</c:v>
                </c:pt>
                <c:pt idx="44">
                  <c:v>0.22979999999999989</c:v>
                </c:pt>
                <c:pt idx="45">
                  <c:v>0.22570000000000001</c:v>
                </c:pt>
                <c:pt idx="46">
                  <c:v>0.2599999999999999</c:v>
                </c:pt>
                <c:pt idx="47">
                  <c:v>0.22699999999999998</c:v>
                </c:pt>
                <c:pt idx="48">
                  <c:v>0.23199999999999987</c:v>
                </c:pt>
                <c:pt idx="49">
                  <c:v>0.18500000000000005</c:v>
                </c:pt>
                <c:pt idx="50">
                  <c:v>0.18099999999999994</c:v>
                </c:pt>
                <c:pt idx="51">
                  <c:v>0.21599999999999997</c:v>
                </c:pt>
                <c:pt idx="52">
                  <c:v>0.248</c:v>
                </c:pt>
                <c:pt idx="53">
                  <c:v>0.29400000000000004</c:v>
                </c:pt>
                <c:pt idx="54">
                  <c:v>0.27500000000000013</c:v>
                </c:pt>
                <c:pt idx="55">
                  <c:v>0.21999999999999997</c:v>
                </c:pt>
                <c:pt idx="56">
                  <c:v>0.32499999999999996</c:v>
                </c:pt>
                <c:pt idx="57">
                  <c:v>0.28799999999999981</c:v>
                </c:pt>
                <c:pt idx="58">
                  <c:v>0.20299999999999985</c:v>
                </c:pt>
                <c:pt idx="59">
                  <c:v>0.37799999999999967</c:v>
                </c:pt>
                <c:pt idx="60">
                  <c:v>0.26400000000000023</c:v>
                </c:pt>
                <c:pt idx="61">
                  <c:v>0.18999999999999995</c:v>
                </c:pt>
                <c:pt idx="62">
                  <c:v>0.36949999999999994</c:v>
                </c:pt>
                <c:pt idx="63">
                  <c:v>0.37070000000000025</c:v>
                </c:pt>
                <c:pt idx="64">
                  <c:v>0.3992</c:v>
                </c:pt>
                <c:pt idx="65">
                  <c:v>0.44450000000000012</c:v>
                </c:pt>
                <c:pt idx="66">
                  <c:v>0.35499999999999998</c:v>
                </c:pt>
                <c:pt idx="67">
                  <c:v>0.43199999999999994</c:v>
                </c:pt>
                <c:pt idx="68">
                  <c:v>0.58499999999999952</c:v>
                </c:pt>
                <c:pt idx="69">
                  <c:v>0.36199999999999966</c:v>
                </c:pt>
                <c:pt idx="70">
                  <c:v>0.55399999999999983</c:v>
                </c:pt>
                <c:pt idx="71">
                  <c:v>0.53979999999999961</c:v>
                </c:pt>
                <c:pt idx="72">
                  <c:v>0.30949999999999989</c:v>
                </c:pt>
                <c:pt idx="73">
                  <c:v>0.30920000000000059</c:v>
                </c:pt>
                <c:pt idx="74">
                  <c:v>0.46980000000000022</c:v>
                </c:pt>
                <c:pt idx="75">
                  <c:v>0.49799999999999933</c:v>
                </c:pt>
                <c:pt idx="76">
                  <c:v>0.49350000000000005</c:v>
                </c:pt>
                <c:pt idx="77">
                  <c:v>0.63849999999999962</c:v>
                </c:pt>
                <c:pt idx="78">
                  <c:v>0.51890000000000036</c:v>
                </c:pt>
                <c:pt idx="79">
                  <c:v>0.48139999999999983</c:v>
                </c:pt>
                <c:pt idx="80">
                  <c:v>0.60250000000000004</c:v>
                </c:pt>
                <c:pt idx="81">
                  <c:v>0.42289999999999939</c:v>
                </c:pt>
                <c:pt idx="82">
                  <c:v>0.46849999999999969</c:v>
                </c:pt>
                <c:pt idx="83">
                  <c:v>0.47000000000000064</c:v>
                </c:pt>
                <c:pt idx="84">
                  <c:v>0.37000000000000011</c:v>
                </c:pt>
                <c:pt idx="85">
                  <c:v>0.34980000000000011</c:v>
                </c:pt>
                <c:pt idx="86">
                  <c:v>0.44789999999999974</c:v>
                </c:pt>
                <c:pt idx="87">
                  <c:v>0.56550000000000011</c:v>
                </c:pt>
                <c:pt idx="88">
                  <c:v>0.75950000000000006</c:v>
                </c:pt>
                <c:pt idx="89">
                  <c:v>0.67930000000000046</c:v>
                </c:pt>
                <c:pt idx="90">
                  <c:v>0.53969999999999985</c:v>
                </c:pt>
                <c:pt idx="91">
                  <c:v>1.5736999999999997</c:v>
                </c:pt>
                <c:pt idx="92">
                  <c:v>1.7738999999999998</c:v>
                </c:pt>
                <c:pt idx="93">
                  <c:v>1.3064999999999998</c:v>
                </c:pt>
                <c:pt idx="94">
                  <c:v>1.8821000000000003</c:v>
                </c:pt>
                <c:pt idx="95">
                  <c:v>1.6894</c:v>
                </c:pt>
                <c:pt idx="96">
                  <c:v>1.9976000000000003</c:v>
                </c:pt>
                <c:pt idx="97">
                  <c:v>1.2776000000000001</c:v>
                </c:pt>
                <c:pt idx="98">
                  <c:v>1.4225000000000001</c:v>
                </c:pt>
                <c:pt idx="99">
                  <c:v>1.3847000000000003</c:v>
                </c:pt>
                <c:pt idx="100">
                  <c:v>0.84240000000000004</c:v>
                </c:pt>
                <c:pt idx="101">
                  <c:v>0.89539999999999997</c:v>
                </c:pt>
                <c:pt idx="102">
                  <c:v>1.1421000000000001</c:v>
                </c:pt>
                <c:pt idx="103">
                  <c:v>1.1162999999999998</c:v>
                </c:pt>
                <c:pt idx="104">
                  <c:v>2.2217000000000002</c:v>
                </c:pt>
                <c:pt idx="105">
                  <c:v>3.6186000000000003</c:v>
                </c:pt>
                <c:pt idx="106">
                  <c:v>2.2691000000000003</c:v>
                </c:pt>
                <c:pt idx="107">
                  <c:v>1.7193999999999998</c:v>
                </c:pt>
                <c:pt idx="108">
                  <c:v>0.97080000000000011</c:v>
                </c:pt>
                <c:pt idx="109">
                  <c:v>0.98259999999999992</c:v>
                </c:pt>
                <c:pt idx="110">
                  <c:v>1.0567</c:v>
                </c:pt>
                <c:pt idx="111">
                  <c:v>0.96620000000000006</c:v>
                </c:pt>
                <c:pt idx="112">
                  <c:v>0.67659999999999998</c:v>
                </c:pt>
                <c:pt idx="113">
                  <c:v>0.43070000000000003</c:v>
                </c:pt>
                <c:pt idx="114">
                  <c:v>0.33529999999999999</c:v>
                </c:pt>
                <c:pt idx="115">
                  <c:v>0.27449999999999997</c:v>
                </c:pt>
                <c:pt idx="116">
                  <c:v>0.15799999999999997</c:v>
                </c:pt>
                <c:pt idx="117">
                  <c:v>0.23310000000000003</c:v>
                </c:pt>
                <c:pt idx="118">
                  <c:v>0.20810000000000001</c:v>
                </c:pt>
                <c:pt idx="119">
                  <c:v>0.19309999999999999</c:v>
                </c:pt>
                <c:pt idx="120">
                  <c:v>0.17009999999999997</c:v>
                </c:pt>
                <c:pt idx="121">
                  <c:v>0.1205</c:v>
                </c:pt>
                <c:pt idx="122">
                  <c:v>0.10840000000000002</c:v>
                </c:pt>
                <c:pt idx="123">
                  <c:v>0.15159999999999998</c:v>
                </c:pt>
                <c:pt idx="124">
                  <c:v>0.29849999999999999</c:v>
                </c:pt>
                <c:pt idx="125">
                  <c:v>0.35690000000000005</c:v>
                </c:pt>
                <c:pt idx="126">
                  <c:v>0.36029999999999995</c:v>
                </c:pt>
                <c:pt idx="127">
                  <c:v>0.22259999999999996</c:v>
                </c:pt>
                <c:pt idx="128">
                  <c:v>0.13139999999999999</c:v>
                </c:pt>
                <c:pt idx="129">
                  <c:v>0.16880000000000001</c:v>
                </c:pt>
                <c:pt idx="130">
                  <c:v>0.11689999999999998</c:v>
                </c:pt>
                <c:pt idx="131">
                  <c:v>0.18270000000000003</c:v>
                </c:pt>
                <c:pt idx="132">
                  <c:v>0.15340000000000001</c:v>
                </c:pt>
                <c:pt idx="133">
                  <c:v>0.16190000000000002</c:v>
                </c:pt>
                <c:pt idx="134">
                  <c:v>0.21840000000000001</c:v>
                </c:pt>
                <c:pt idx="135">
                  <c:v>0.24139999999999998</c:v>
                </c:pt>
                <c:pt idx="136">
                  <c:v>0.20069999999999999</c:v>
                </c:pt>
                <c:pt idx="137">
                  <c:v>0.21779999999999999</c:v>
                </c:pt>
                <c:pt idx="138">
                  <c:v>0.14990000000000001</c:v>
                </c:pt>
                <c:pt idx="139">
                  <c:v>0.2732</c:v>
                </c:pt>
                <c:pt idx="140">
                  <c:v>0.33019999999999999</c:v>
                </c:pt>
                <c:pt idx="141">
                  <c:v>0.39649999999999996</c:v>
                </c:pt>
                <c:pt idx="142">
                  <c:v>0.46529999999999999</c:v>
                </c:pt>
                <c:pt idx="143">
                  <c:v>0.54569999999999996</c:v>
                </c:pt>
                <c:pt idx="144">
                  <c:v>0.53589999999999993</c:v>
                </c:pt>
                <c:pt idx="145">
                  <c:v>0.41320000000000001</c:v>
                </c:pt>
                <c:pt idx="146">
                  <c:v>0.39329999999999998</c:v>
                </c:pt>
                <c:pt idx="147">
                  <c:v>0.38679999999999998</c:v>
                </c:pt>
                <c:pt idx="148">
                  <c:v>0.37650000000000006</c:v>
                </c:pt>
                <c:pt idx="149">
                  <c:v>0.37560000000000004</c:v>
                </c:pt>
                <c:pt idx="150">
                  <c:v>0.35360000000000003</c:v>
                </c:pt>
                <c:pt idx="151">
                  <c:v>0.33230000000000004</c:v>
                </c:pt>
                <c:pt idx="152">
                  <c:v>0.27560000000000001</c:v>
                </c:pt>
                <c:pt idx="153">
                  <c:v>0.23050000000000001</c:v>
                </c:pt>
                <c:pt idx="154">
                  <c:v>0.221</c:v>
                </c:pt>
                <c:pt idx="155">
                  <c:v>0.23949999999999999</c:v>
                </c:pt>
                <c:pt idx="156">
                  <c:v>0.23280000000000001</c:v>
                </c:pt>
                <c:pt idx="157">
                  <c:v>0.19049999999999997</c:v>
                </c:pt>
                <c:pt idx="158">
                  <c:v>0.19189999999999999</c:v>
                </c:pt>
                <c:pt idx="159">
                  <c:v>0.21739999999999998</c:v>
                </c:pt>
                <c:pt idx="160">
                  <c:v>0.2341</c:v>
                </c:pt>
                <c:pt idx="161">
                  <c:v>0.22370000000000001</c:v>
                </c:pt>
                <c:pt idx="162">
                  <c:v>0.2276</c:v>
                </c:pt>
                <c:pt idx="163">
                  <c:v>0.22329999999999997</c:v>
                </c:pt>
                <c:pt idx="164">
                  <c:v>0.23319999999999999</c:v>
                </c:pt>
                <c:pt idx="165">
                  <c:v>0.19179999999999997</c:v>
                </c:pt>
                <c:pt idx="166">
                  <c:v>0.16819999999999999</c:v>
                </c:pt>
                <c:pt idx="167">
                  <c:v>0.17419999999999999</c:v>
                </c:pt>
                <c:pt idx="168">
                  <c:v>0.1986</c:v>
                </c:pt>
                <c:pt idx="169">
                  <c:v>0.18519999999999998</c:v>
                </c:pt>
                <c:pt idx="170">
                  <c:v>0.18409999999999999</c:v>
                </c:pt>
                <c:pt idx="171">
                  <c:v>0.1973</c:v>
                </c:pt>
                <c:pt idx="172">
                  <c:v>0.1961</c:v>
                </c:pt>
                <c:pt idx="173">
                  <c:v>0.19089999999999999</c:v>
                </c:pt>
                <c:pt idx="174">
                  <c:v>0.20419999999999999</c:v>
                </c:pt>
                <c:pt idx="175">
                  <c:v>0.20480000000000001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2894-4F0B-AD04-ACF556EF5C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2802048"/>
        <c:axId val="132803584"/>
      </c:scatterChart>
      <c:valAx>
        <c:axId val="132802048"/>
        <c:scaling>
          <c:orientation val="minMax"/>
          <c:max val="40490"/>
          <c:min val="35070"/>
        </c:scaling>
        <c:delete val="0"/>
        <c:axPos val="b"/>
        <c:numFmt formatCode="[$-409]mmm\-yy;@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132803584"/>
        <c:crosses val="autoZero"/>
        <c:crossBetween val="midCat"/>
        <c:majorUnit val="183"/>
        <c:minorUnit val="2"/>
      </c:valAx>
      <c:valAx>
        <c:axId val="13280358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050" b="0"/>
                </a:pPr>
                <a:r>
                  <a:rPr lang="en-US" sz="1050" b="0"/>
                  <a:t>Interest rates (%)</a:t>
                </a:r>
              </a:p>
            </c:rich>
          </c:tx>
          <c:layout>
            <c:manualLayout>
              <c:xMode val="edge"/>
              <c:yMode val="edge"/>
              <c:x val="1.4068241469816273E-2"/>
              <c:y val="0.3492684858358222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3280204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5120531362151157"/>
          <c:y val="0.10143542402027333"/>
          <c:w val="0.28043694936075936"/>
          <c:h val="0.25787714968464764"/>
        </c:manualLayout>
      </c:layout>
      <c:overlay val="0"/>
      <c:spPr>
        <a:ln>
          <a:solidFill>
            <a:sysClr val="windowText" lastClr="000000"/>
          </a:solidFill>
        </a:ln>
      </c:spPr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/>
          </c:spPr>
          <c:marker>
            <c:symbol val="none"/>
          </c:marker>
          <c:xVal>
            <c:numRef>
              <c:f>'Figure 1.2'!$A$2:$A$419</c:f>
              <c:numCache>
                <c:formatCode>General</c:formatCode>
                <c:ptCount val="418"/>
                <c:pt idx="0">
                  <c:v>1980</c:v>
                </c:pt>
                <c:pt idx="1">
                  <c:v>1980.0833333333333</c:v>
                </c:pt>
                <c:pt idx="2">
                  <c:v>1980.1666666666665</c:v>
                </c:pt>
                <c:pt idx="3">
                  <c:v>1980.2499999999998</c:v>
                </c:pt>
                <c:pt idx="4">
                  <c:v>1980.333333333333</c:v>
                </c:pt>
                <c:pt idx="5">
                  <c:v>1980.4166666666663</c:v>
                </c:pt>
                <c:pt idx="6">
                  <c:v>1980.4999999999995</c:v>
                </c:pt>
                <c:pt idx="7">
                  <c:v>1980.5833333333328</c:v>
                </c:pt>
                <c:pt idx="8">
                  <c:v>1980.6666666666661</c:v>
                </c:pt>
                <c:pt idx="9">
                  <c:v>1980.7499999999993</c:v>
                </c:pt>
                <c:pt idx="10">
                  <c:v>1980.8333333333326</c:v>
                </c:pt>
                <c:pt idx="11">
                  <c:v>1980.9166666666658</c:v>
                </c:pt>
                <c:pt idx="12">
                  <c:v>1980.9999999999991</c:v>
                </c:pt>
                <c:pt idx="13">
                  <c:v>1981.0833333333323</c:v>
                </c:pt>
                <c:pt idx="14">
                  <c:v>1981.1666666666656</c:v>
                </c:pt>
                <c:pt idx="15">
                  <c:v>1981.2499999999989</c:v>
                </c:pt>
                <c:pt idx="16">
                  <c:v>1981.3333333333321</c:v>
                </c:pt>
                <c:pt idx="17">
                  <c:v>1981.4166666666654</c:v>
                </c:pt>
                <c:pt idx="18">
                  <c:v>1981.4999999999986</c:v>
                </c:pt>
                <c:pt idx="19">
                  <c:v>1981.5833333333319</c:v>
                </c:pt>
                <c:pt idx="20">
                  <c:v>1981.6666666666652</c:v>
                </c:pt>
                <c:pt idx="21">
                  <c:v>1981.7499999999984</c:v>
                </c:pt>
                <c:pt idx="22">
                  <c:v>1981.8333333333317</c:v>
                </c:pt>
                <c:pt idx="23">
                  <c:v>1981.9166666666649</c:v>
                </c:pt>
                <c:pt idx="24">
                  <c:v>1981.9999999999982</c:v>
                </c:pt>
                <c:pt idx="25">
                  <c:v>1982.0833333333314</c:v>
                </c:pt>
                <c:pt idx="26">
                  <c:v>1982.1666666666647</c:v>
                </c:pt>
                <c:pt idx="27">
                  <c:v>1982.249999999998</c:v>
                </c:pt>
                <c:pt idx="28">
                  <c:v>1982.3333333333312</c:v>
                </c:pt>
                <c:pt idx="29">
                  <c:v>1982.4166666666645</c:v>
                </c:pt>
                <c:pt idx="30">
                  <c:v>1982.4999999999977</c:v>
                </c:pt>
                <c:pt idx="31">
                  <c:v>1982.583333333331</c:v>
                </c:pt>
                <c:pt idx="32">
                  <c:v>1982.6666666666642</c:v>
                </c:pt>
                <c:pt idx="33">
                  <c:v>1982.7499999999975</c:v>
                </c:pt>
                <c:pt idx="34">
                  <c:v>1982.8333333333308</c:v>
                </c:pt>
                <c:pt idx="35">
                  <c:v>1982.916666666664</c:v>
                </c:pt>
                <c:pt idx="36">
                  <c:v>1982.9999999999973</c:v>
                </c:pt>
                <c:pt idx="37">
                  <c:v>1983.0833333333305</c:v>
                </c:pt>
                <c:pt idx="38">
                  <c:v>1983.1666666666638</c:v>
                </c:pt>
                <c:pt idx="39">
                  <c:v>1983.249999999997</c:v>
                </c:pt>
                <c:pt idx="40">
                  <c:v>1983.3333333333303</c:v>
                </c:pt>
                <c:pt idx="41">
                  <c:v>1983.4166666666636</c:v>
                </c:pt>
                <c:pt idx="42">
                  <c:v>1983.4999999999968</c:v>
                </c:pt>
                <c:pt idx="43">
                  <c:v>1983.5833333333301</c:v>
                </c:pt>
                <c:pt idx="44">
                  <c:v>1983.6666666666633</c:v>
                </c:pt>
                <c:pt idx="45">
                  <c:v>1983.7499999999966</c:v>
                </c:pt>
                <c:pt idx="46">
                  <c:v>1983.8333333333298</c:v>
                </c:pt>
                <c:pt idx="47">
                  <c:v>1983.9166666666631</c:v>
                </c:pt>
                <c:pt idx="48">
                  <c:v>1983.9999999999964</c:v>
                </c:pt>
                <c:pt idx="49">
                  <c:v>1984.0833333333296</c:v>
                </c:pt>
                <c:pt idx="50">
                  <c:v>1984.1666666666629</c:v>
                </c:pt>
                <c:pt idx="51">
                  <c:v>1984.2499999999961</c:v>
                </c:pt>
                <c:pt idx="52">
                  <c:v>1984.3333333333294</c:v>
                </c:pt>
                <c:pt idx="53">
                  <c:v>1984.4166666666626</c:v>
                </c:pt>
                <c:pt idx="54">
                  <c:v>1984.4999999999959</c:v>
                </c:pt>
                <c:pt idx="55">
                  <c:v>1984.5833333333292</c:v>
                </c:pt>
                <c:pt idx="56">
                  <c:v>1984.6666666666624</c:v>
                </c:pt>
                <c:pt idx="57">
                  <c:v>1984.7499999999957</c:v>
                </c:pt>
                <c:pt idx="58">
                  <c:v>1984.8333333333289</c:v>
                </c:pt>
                <c:pt idx="59">
                  <c:v>1984.9166666666622</c:v>
                </c:pt>
                <c:pt idx="60">
                  <c:v>1984.9999999999955</c:v>
                </c:pt>
                <c:pt idx="61">
                  <c:v>1985.0833333333287</c:v>
                </c:pt>
                <c:pt idx="62">
                  <c:v>1985.166666666662</c:v>
                </c:pt>
                <c:pt idx="63">
                  <c:v>1985.2499999999952</c:v>
                </c:pt>
                <c:pt idx="64">
                  <c:v>1985.3333333333285</c:v>
                </c:pt>
                <c:pt idx="65">
                  <c:v>1985.4166666666617</c:v>
                </c:pt>
                <c:pt idx="66">
                  <c:v>1985.499999999995</c:v>
                </c:pt>
                <c:pt idx="67">
                  <c:v>1985.5833333333283</c:v>
                </c:pt>
                <c:pt idx="68">
                  <c:v>1985.6666666666615</c:v>
                </c:pt>
                <c:pt idx="69">
                  <c:v>1985.7499999999948</c:v>
                </c:pt>
                <c:pt idx="70">
                  <c:v>1985.833333333328</c:v>
                </c:pt>
                <c:pt idx="71">
                  <c:v>1985.9166666666613</c:v>
                </c:pt>
                <c:pt idx="72">
                  <c:v>1985.9999999999945</c:v>
                </c:pt>
                <c:pt idx="73">
                  <c:v>1986.0833333333278</c:v>
                </c:pt>
                <c:pt idx="74">
                  <c:v>1986.1666666666611</c:v>
                </c:pt>
                <c:pt idx="75">
                  <c:v>1986.2499999999943</c:v>
                </c:pt>
                <c:pt idx="76">
                  <c:v>1986.3333333333276</c:v>
                </c:pt>
                <c:pt idx="77">
                  <c:v>1986.4166666666608</c:v>
                </c:pt>
                <c:pt idx="78">
                  <c:v>1986.4999999999941</c:v>
                </c:pt>
                <c:pt idx="79">
                  <c:v>1986.5833333333273</c:v>
                </c:pt>
                <c:pt idx="80">
                  <c:v>1986.6666666666606</c:v>
                </c:pt>
                <c:pt idx="81">
                  <c:v>1986.7499999999939</c:v>
                </c:pt>
                <c:pt idx="82">
                  <c:v>1986.8333333333271</c:v>
                </c:pt>
                <c:pt idx="83">
                  <c:v>1986.9166666666604</c:v>
                </c:pt>
                <c:pt idx="84">
                  <c:v>1986.9999999999936</c:v>
                </c:pt>
                <c:pt idx="85">
                  <c:v>1987.0833333333269</c:v>
                </c:pt>
                <c:pt idx="86">
                  <c:v>1987.1666666666601</c:v>
                </c:pt>
                <c:pt idx="87">
                  <c:v>1987.2499999999934</c:v>
                </c:pt>
                <c:pt idx="88">
                  <c:v>1987.3333333333267</c:v>
                </c:pt>
                <c:pt idx="89">
                  <c:v>1987.4166666666599</c:v>
                </c:pt>
                <c:pt idx="90">
                  <c:v>1987.4999999999932</c:v>
                </c:pt>
                <c:pt idx="91">
                  <c:v>1987.5833333333264</c:v>
                </c:pt>
                <c:pt idx="92">
                  <c:v>1987.6666666666597</c:v>
                </c:pt>
                <c:pt idx="93">
                  <c:v>1987.749999999993</c:v>
                </c:pt>
                <c:pt idx="94">
                  <c:v>1987.8333333333262</c:v>
                </c:pt>
                <c:pt idx="95">
                  <c:v>1987.9166666666595</c:v>
                </c:pt>
                <c:pt idx="96">
                  <c:v>1987.9999999999927</c:v>
                </c:pt>
                <c:pt idx="97">
                  <c:v>1988.083333333326</c:v>
                </c:pt>
                <c:pt idx="98">
                  <c:v>1988.1666666666592</c:v>
                </c:pt>
                <c:pt idx="99">
                  <c:v>1988.2499999999925</c:v>
                </c:pt>
                <c:pt idx="100">
                  <c:v>1988.3333333333258</c:v>
                </c:pt>
                <c:pt idx="101">
                  <c:v>1988.416666666659</c:v>
                </c:pt>
                <c:pt idx="102">
                  <c:v>1988.4999999999923</c:v>
                </c:pt>
                <c:pt idx="103">
                  <c:v>1988.5833333333255</c:v>
                </c:pt>
                <c:pt idx="104">
                  <c:v>1988.6666666666588</c:v>
                </c:pt>
                <c:pt idx="105">
                  <c:v>1988.749999999992</c:v>
                </c:pt>
                <c:pt idx="106">
                  <c:v>1988.8333333333253</c:v>
                </c:pt>
                <c:pt idx="107">
                  <c:v>1988.9166666666586</c:v>
                </c:pt>
                <c:pt idx="108">
                  <c:v>1988.9999999999918</c:v>
                </c:pt>
                <c:pt idx="109">
                  <c:v>1989.0833333333251</c:v>
                </c:pt>
                <c:pt idx="110">
                  <c:v>1989.1666666666583</c:v>
                </c:pt>
                <c:pt idx="111">
                  <c:v>1989.2499999999916</c:v>
                </c:pt>
                <c:pt idx="112">
                  <c:v>1989.3333333333248</c:v>
                </c:pt>
                <c:pt idx="113">
                  <c:v>1989.4166666666581</c:v>
                </c:pt>
                <c:pt idx="114">
                  <c:v>1989.4999999999914</c:v>
                </c:pt>
                <c:pt idx="115">
                  <c:v>1989.5833333333246</c:v>
                </c:pt>
                <c:pt idx="116">
                  <c:v>1989.6666666666579</c:v>
                </c:pt>
                <c:pt idx="117">
                  <c:v>1989.7499999999911</c:v>
                </c:pt>
                <c:pt idx="118">
                  <c:v>1989.8333333333244</c:v>
                </c:pt>
                <c:pt idx="119">
                  <c:v>1989.9166666666576</c:v>
                </c:pt>
                <c:pt idx="120">
                  <c:v>1989.9999999999909</c:v>
                </c:pt>
                <c:pt idx="121">
                  <c:v>1990.0833333333242</c:v>
                </c:pt>
                <c:pt idx="122">
                  <c:v>1990.1666666666574</c:v>
                </c:pt>
                <c:pt idx="123">
                  <c:v>1990.2499999999907</c:v>
                </c:pt>
                <c:pt idx="124">
                  <c:v>1990.3333333333239</c:v>
                </c:pt>
                <c:pt idx="125">
                  <c:v>1990.4166666666572</c:v>
                </c:pt>
                <c:pt idx="126">
                  <c:v>1990.4999999999905</c:v>
                </c:pt>
                <c:pt idx="127">
                  <c:v>1990.5833333333237</c:v>
                </c:pt>
                <c:pt idx="128">
                  <c:v>1990.666666666657</c:v>
                </c:pt>
                <c:pt idx="129">
                  <c:v>1990.7499999999902</c:v>
                </c:pt>
                <c:pt idx="130">
                  <c:v>1990.8333333333235</c:v>
                </c:pt>
                <c:pt idx="131">
                  <c:v>1990.9166666666567</c:v>
                </c:pt>
                <c:pt idx="132">
                  <c:v>1990.99999999999</c:v>
                </c:pt>
                <c:pt idx="133">
                  <c:v>1991.0833333333233</c:v>
                </c:pt>
                <c:pt idx="134">
                  <c:v>1991.1666666666565</c:v>
                </c:pt>
                <c:pt idx="135">
                  <c:v>1991.2499999999898</c:v>
                </c:pt>
                <c:pt idx="136">
                  <c:v>1991.333333333323</c:v>
                </c:pt>
                <c:pt idx="137">
                  <c:v>1991.4166666666563</c:v>
                </c:pt>
                <c:pt idx="138">
                  <c:v>1991.4999999999895</c:v>
                </c:pt>
                <c:pt idx="139">
                  <c:v>1991.5833333333228</c:v>
                </c:pt>
                <c:pt idx="140">
                  <c:v>1991.6666666666561</c:v>
                </c:pt>
                <c:pt idx="141">
                  <c:v>1991.7499999999893</c:v>
                </c:pt>
                <c:pt idx="142">
                  <c:v>1991.8333333333226</c:v>
                </c:pt>
                <c:pt idx="143">
                  <c:v>1991.9166666666558</c:v>
                </c:pt>
                <c:pt idx="144">
                  <c:v>1991.9999999999891</c:v>
                </c:pt>
                <c:pt idx="145">
                  <c:v>1992.0833333333223</c:v>
                </c:pt>
                <c:pt idx="146">
                  <c:v>1992.1666666666556</c:v>
                </c:pt>
                <c:pt idx="147">
                  <c:v>1992.2499999999889</c:v>
                </c:pt>
                <c:pt idx="148">
                  <c:v>1992.3333333333221</c:v>
                </c:pt>
                <c:pt idx="149">
                  <c:v>1992.4166666666554</c:v>
                </c:pt>
                <c:pt idx="150">
                  <c:v>1992.4999999999886</c:v>
                </c:pt>
                <c:pt idx="151">
                  <c:v>1992.5833333333219</c:v>
                </c:pt>
                <c:pt idx="152">
                  <c:v>1992.6666666666551</c:v>
                </c:pt>
                <c:pt idx="153">
                  <c:v>1992.7499999999884</c:v>
                </c:pt>
                <c:pt idx="154">
                  <c:v>1992.8333333333217</c:v>
                </c:pt>
                <c:pt idx="155">
                  <c:v>1992.9166666666549</c:v>
                </c:pt>
                <c:pt idx="156">
                  <c:v>1992.9999999999882</c:v>
                </c:pt>
                <c:pt idx="157">
                  <c:v>1993.0833333333214</c:v>
                </c:pt>
                <c:pt idx="158">
                  <c:v>1993.1666666666547</c:v>
                </c:pt>
                <c:pt idx="159">
                  <c:v>1993.2499999999879</c:v>
                </c:pt>
                <c:pt idx="160">
                  <c:v>1993.3333333333212</c:v>
                </c:pt>
                <c:pt idx="161">
                  <c:v>1993.4166666666545</c:v>
                </c:pt>
                <c:pt idx="162">
                  <c:v>1993.4999999999877</c:v>
                </c:pt>
                <c:pt idx="163">
                  <c:v>1993.583333333321</c:v>
                </c:pt>
                <c:pt idx="164">
                  <c:v>1993.6666666666542</c:v>
                </c:pt>
                <c:pt idx="165">
                  <c:v>1993.7499999999875</c:v>
                </c:pt>
                <c:pt idx="166">
                  <c:v>1993.8333333333208</c:v>
                </c:pt>
                <c:pt idx="167">
                  <c:v>1993.916666666654</c:v>
                </c:pt>
                <c:pt idx="168">
                  <c:v>1993.9999999999873</c:v>
                </c:pt>
                <c:pt idx="169">
                  <c:v>1994.0833333333205</c:v>
                </c:pt>
                <c:pt idx="170">
                  <c:v>1994.1666666666538</c:v>
                </c:pt>
                <c:pt idx="171">
                  <c:v>1994.249999999987</c:v>
                </c:pt>
                <c:pt idx="172">
                  <c:v>1994.3333333333203</c:v>
                </c:pt>
                <c:pt idx="173">
                  <c:v>1994.4166666666536</c:v>
                </c:pt>
                <c:pt idx="174">
                  <c:v>1994.4999999999868</c:v>
                </c:pt>
                <c:pt idx="175">
                  <c:v>1994.5833333333201</c:v>
                </c:pt>
                <c:pt idx="176">
                  <c:v>1994.6666666666533</c:v>
                </c:pt>
                <c:pt idx="177">
                  <c:v>1994.7499999999866</c:v>
                </c:pt>
                <c:pt idx="178">
                  <c:v>1994.8333333333198</c:v>
                </c:pt>
                <c:pt idx="179">
                  <c:v>1994.9166666666531</c:v>
                </c:pt>
                <c:pt idx="180">
                  <c:v>1994.9999999999864</c:v>
                </c:pt>
                <c:pt idx="181">
                  <c:v>1995.0833333333196</c:v>
                </c:pt>
                <c:pt idx="182">
                  <c:v>1995.1666666666529</c:v>
                </c:pt>
                <c:pt idx="183">
                  <c:v>1995.2499999999861</c:v>
                </c:pt>
                <c:pt idx="184">
                  <c:v>1995.3333333333194</c:v>
                </c:pt>
                <c:pt idx="185">
                  <c:v>1995.4166666666526</c:v>
                </c:pt>
                <c:pt idx="186">
                  <c:v>1995.4999999999859</c:v>
                </c:pt>
                <c:pt idx="187">
                  <c:v>1995.5833333333192</c:v>
                </c:pt>
                <c:pt idx="188">
                  <c:v>1995.6666666666524</c:v>
                </c:pt>
                <c:pt idx="189">
                  <c:v>1995.7499999999857</c:v>
                </c:pt>
                <c:pt idx="190">
                  <c:v>1995.8333333333189</c:v>
                </c:pt>
                <c:pt idx="191">
                  <c:v>1995.9166666666522</c:v>
                </c:pt>
                <c:pt idx="192">
                  <c:v>1995.9999999999854</c:v>
                </c:pt>
                <c:pt idx="193">
                  <c:v>1996.0833333333187</c:v>
                </c:pt>
                <c:pt idx="194">
                  <c:v>1996.166666666652</c:v>
                </c:pt>
                <c:pt idx="195">
                  <c:v>1996.2499999999852</c:v>
                </c:pt>
                <c:pt idx="196">
                  <c:v>1996.3333333333185</c:v>
                </c:pt>
                <c:pt idx="197">
                  <c:v>1996.4166666666517</c:v>
                </c:pt>
                <c:pt idx="198">
                  <c:v>1996.499999999985</c:v>
                </c:pt>
                <c:pt idx="199">
                  <c:v>1996.5833333333183</c:v>
                </c:pt>
                <c:pt idx="200">
                  <c:v>1996.6666666666515</c:v>
                </c:pt>
                <c:pt idx="201">
                  <c:v>1996.7499999999848</c:v>
                </c:pt>
                <c:pt idx="202">
                  <c:v>1996.833333333318</c:v>
                </c:pt>
                <c:pt idx="203">
                  <c:v>1996.9166666666513</c:v>
                </c:pt>
                <c:pt idx="204">
                  <c:v>1996.9999999999845</c:v>
                </c:pt>
                <c:pt idx="205">
                  <c:v>1997.0833333333178</c:v>
                </c:pt>
                <c:pt idx="206">
                  <c:v>1997.1666666666511</c:v>
                </c:pt>
                <c:pt idx="207">
                  <c:v>1997.2499999999843</c:v>
                </c:pt>
                <c:pt idx="208">
                  <c:v>1997.3333333333176</c:v>
                </c:pt>
                <c:pt idx="209">
                  <c:v>1997.4166666666508</c:v>
                </c:pt>
                <c:pt idx="210">
                  <c:v>1997.4999999999841</c:v>
                </c:pt>
                <c:pt idx="211">
                  <c:v>1997.5833333333173</c:v>
                </c:pt>
                <c:pt idx="212">
                  <c:v>1997.6666666666506</c:v>
                </c:pt>
                <c:pt idx="213">
                  <c:v>1997.7499999999839</c:v>
                </c:pt>
                <c:pt idx="214">
                  <c:v>1997.8333333333171</c:v>
                </c:pt>
                <c:pt idx="215">
                  <c:v>1997.9166666666504</c:v>
                </c:pt>
                <c:pt idx="216">
                  <c:v>1997.9999999999836</c:v>
                </c:pt>
                <c:pt idx="217">
                  <c:v>1998.0833333333169</c:v>
                </c:pt>
                <c:pt idx="218">
                  <c:v>1998.1666666666501</c:v>
                </c:pt>
                <c:pt idx="219">
                  <c:v>1998.2499999999834</c:v>
                </c:pt>
                <c:pt idx="220">
                  <c:v>1998.3333333333167</c:v>
                </c:pt>
                <c:pt idx="221">
                  <c:v>1998.4166666666499</c:v>
                </c:pt>
                <c:pt idx="222">
                  <c:v>1998.4999999999832</c:v>
                </c:pt>
                <c:pt idx="223">
                  <c:v>1998.5833333333164</c:v>
                </c:pt>
                <c:pt idx="224">
                  <c:v>1998.6666666666497</c:v>
                </c:pt>
                <c:pt idx="225">
                  <c:v>1998.7499999999829</c:v>
                </c:pt>
                <c:pt idx="226">
                  <c:v>1998.8333333333162</c:v>
                </c:pt>
                <c:pt idx="227">
                  <c:v>1998.9166666666495</c:v>
                </c:pt>
                <c:pt idx="228">
                  <c:v>1998.9999999999827</c:v>
                </c:pt>
                <c:pt idx="229">
                  <c:v>1999.083333333316</c:v>
                </c:pt>
                <c:pt idx="230">
                  <c:v>1999.1666666666492</c:v>
                </c:pt>
                <c:pt idx="231">
                  <c:v>1999.2499999999825</c:v>
                </c:pt>
                <c:pt idx="232">
                  <c:v>1999.3333333333157</c:v>
                </c:pt>
                <c:pt idx="233">
                  <c:v>1999.416666666649</c:v>
                </c:pt>
                <c:pt idx="234">
                  <c:v>1999.4999999999823</c:v>
                </c:pt>
                <c:pt idx="235">
                  <c:v>1999.5833333333155</c:v>
                </c:pt>
                <c:pt idx="236">
                  <c:v>1999.6666666666488</c:v>
                </c:pt>
                <c:pt idx="237">
                  <c:v>1999.749999999982</c:v>
                </c:pt>
                <c:pt idx="238">
                  <c:v>1999.8333333333153</c:v>
                </c:pt>
                <c:pt idx="239">
                  <c:v>1999.9166666666486</c:v>
                </c:pt>
                <c:pt idx="240">
                  <c:v>1999.9999999999818</c:v>
                </c:pt>
                <c:pt idx="241">
                  <c:v>2000.0833333333151</c:v>
                </c:pt>
                <c:pt idx="242">
                  <c:v>2000.1666666666483</c:v>
                </c:pt>
                <c:pt idx="243">
                  <c:v>2000.2499999999816</c:v>
                </c:pt>
                <c:pt idx="244">
                  <c:v>2000.3333333333148</c:v>
                </c:pt>
                <c:pt idx="245">
                  <c:v>2000.4166666666481</c:v>
                </c:pt>
                <c:pt idx="246">
                  <c:v>2000.4999999999814</c:v>
                </c:pt>
                <c:pt idx="247">
                  <c:v>2000.5833333333146</c:v>
                </c:pt>
                <c:pt idx="248">
                  <c:v>2000.6666666666479</c:v>
                </c:pt>
                <c:pt idx="249">
                  <c:v>2000.7499999999811</c:v>
                </c:pt>
                <c:pt idx="250">
                  <c:v>2000.8333333333144</c:v>
                </c:pt>
                <c:pt idx="251">
                  <c:v>2000.9166666666476</c:v>
                </c:pt>
                <c:pt idx="252">
                  <c:v>2000.9999999999809</c:v>
                </c:pt>
                <c:pt idx="253">
                  <c:v>2001.0833333333142</c:v>
                </c:pt>
                <c:pt idx="254">
                  <c:v>2001.1666666666474</c:v>
                </c:pt>
                <c:pt idx="255">
                  <c:v>2001.2499999999807</c:v>
                </c:pt>
                <c:pt idx="256">
                  <c:v>2001.3333333333139</c:v>
                </c:pt>
                <c:pt idx="257">
                  <c:v>2001.4166666666472</c:v>
                </c:pt>
                <c:pt idx="258">
                  <c:v>2001.4999999999804</c:v>
                </c:pt>
                <c:pt idx="259">
                  <c:v>2001.5833333333137</c:v>
                </c:pt>
                <c:pt idx="260">
                  <c:v>2001.666666666647</c:v>
                </c:pt>
                <c:pt idx="261">
                  <c:v>2001.7499999999802</c:v>
                </c:pt>
                <c:pt idx="262">
                  <c:v>2001.8333333333135</c:v>
                </c:pt>
                <c:pt idx="263">
                  <c:v>2001.9166666666467</c:v>
                </c:pt>
                <c:pt idx="264">
                  <c:v>2001.99999999998</c:v>
                </c:pt>
                <c:pt idx="265">
                  <c:v>2002.0833333333132</c:v>
                </c:pt>
                <c:pt idx="266">
                  <c:v>2002.1666666666465</c:v>
                </c:pt>
                <c:pt idx="267">
                  <c:v>2002.2499999999798</c:v>
                </c:pt>
                <c:pt idx="268">
                  <c:v>2002.333333333313</c:v>
                </c:pt>
                <c:pt idx="269">
                  <c:v>2002.4166666666463</c:v>
                </c:pt>
                <c:pt idx="270">
                  <c:v>2002.4999999999795</c:v>
                </c:pt>
                <c:pt idx="271">
                  <c:v>2002.5833333333128</c:v>
                </c:pt>
                <c:pt idx="272">
                  <c:v>2002.6666666666461</c:v>
                </c:pt>
                <c:pt idx="273">
                  <c:v>2002.7499999999793</c:v>
                </c:pt>
                <c:pt idx="274">
                  <c:v>2002.8333333333126</c:v>
                </c:pt>
                <c:pt idx="275">
                  <c:v>2002.9166666666458</c:v>
                </c:pt>
                <c:pt idx="276">
                  <c:v>2002.9999999999791</c:v>
                </c:pt>
                <c:pt idx="277">
                  <c:v>2003.0833333333123</c:v>
                </c:pt>
                <c:pt idx="278">
                  <c:v>2003.1666666666456</c:v>
                </c:pt>
                <c:pt idx="279">
                  <c:v>2003.2499999999789</c:v>
                </c:pt>
                <c:pt idx="280">
                  <c:v>2003.3333333333121</c:v>
                </c:pt>
                <c:pt idx="281">
                  <c:v>2003.4166666666454</c:v>
                </c:pt>
                <c:pt idx="282">
                  <c:v>2003.4999999999786</c:v>
                </c:pt>
                <c:pt idx="283">
                  <c:v>2003.5833333333119</c:v>
                </c:pt>
                <c:pt idx="284">
                  <c:v>2003.6666666666451</c:v>
                </c:pt>
                <c:pt idx="285">
                  <c:v>2003.7499999999784</c:v>
                </c:pt>
                <c:pt idx="286">
                  <c:v>2003.8333333333117</c:v>
                </c:pt>
                <c:pt idx="287">
                  <c:v>2003.9166666666449</c:v>
                </c:pt>
                <c:pt idx="288">
                  <c:v>2003.9999999999782</c:v>
                </c:pt>
                <c:pt idx="289">
                  <c:v>2004.0833333333114</c:v>
                </c:pt>
                <c:pt idx="290">
                  <c:v>2004.1666666666447</c:v>
                </c:pt>
                <c:pt idx="291">
                  <c:v>2004.2499999999779</c:v>
                </c:pt>
                <c:pt idx="292">
                  <c:v>2004.3333333333112</c:v>
                </c:pt>
                <c:pt idx="293">
                  <c:v>2004.4166666666445</c:v>
                </c:pt>
                <c:pt idx="294">
                  <c:v>2004.4999999999777</c:v>
                </c:pt>
                <c:pt idx="295">
                  <c:v>2004.583333333311</c:v>
                </c:pt>
                <c:pt idx="296">
                  <c:v>2004.6666666666442</c:v>
                </c:pt>
                <c:pt idx="297">
                  <c:v>2004.7499999999775</c:v>
                </c:pt>
                <c:pt idx="298">
                  <c:v>2004.8333333333107</c:v>
                </c:pt>
                <c:pt idx="299">
                  <c:v>2004.916666666644</c:v>
                </c:pt>
                <c:pt idx="300">
                  <c:v>2004.9999999999773</c:v>
                </c:pt>
                <c:pt idx="301">
                  <c:v>2005.0833333333105</c:v>
                </c:pt>
                <c:pt idx="302">
                  <c:v>2005.1666666666438</c:v>
                </c:pt>
                <c:pt idx="303">
                  <c:v>2005.249999999977</c:v>
                </c:pt>
                <c:pt idx="304">
                  <c:v>2005.3333333333103</c:v>
                </c:pt>
                <c:pt idx="305">
                  <c:v>2005.4166666666436</c:v>
                </c:pt>
                <c:pt idx="306">
                  <c:v>2005.4999999999768</c:v>
                </c:pt>
                <c:pt idx="307">
                  <c:v>2005.5833333333101</c:v>
                </c:pt>
                <c:pt idx="308">
                  <c:v>2005.6666666666433</c:v>
                </c:pt>
                <c:pt idx="309">
                  <c:v>2005.7499999999766</c:v>
                </c:pt>
                <c:pt idx="310">
                  <c:v>2005.8333333333098</c:v>
                </c:pt>
                <c:pt idx="311">
                  <c:v>2005.9166666666431</c:v>
                </c:pt>
                <c:pt idx="312">
                  <c:v>2005.9999999999764</c:v>
                </c:pt>
                <c:pt idx="313">
                  <c:v>2006.0833333333096</c:v>
                </c:pt>
                <c:pt idx="314">
                  <c:v>2006.1666666666429</c:v>
                </c:pt>
                <c:pt idx="315">
                  <c:v>2006.2499999999761</c:v>
                </c:pt>
                <c:pt idx="316">
                  <c:v>2006.3333333333094</c:v>
                </c:pt>
                <c:pt idx="317">
                  <c:v>2006.4166666666426</c:v>
                </c:pt>
                <c:pt idx="318">
                  <c:v>2006.4999999999759</c:v>
                </c:pt>
                <c:pt idx="319">
                  <c:v>2006.5833333333092</c:v>
                </c:pt>
                <c:pt idx="320">
                  <c:v>2006.6666666666424</c:v>
                </c:pt>
                <c:pt idx="321">
                  <c:v>2006.7499999999757</c:v>
                </c:pt>
                <c:pt idx="322">
                  <c:v>2006.8333333333089</c:v>
                </c:pt>
                <c:pt idx="323">
                  <c:v>2006.9166666666422</c:v>
                </c:pt>
                <c:pt idx="324">
                  <c:v>2006.9999999999754</c:v>
                </c:pt>
                <c:pt idx="325">
                  <c:v>2007.0833333333087</c:v>
                </c:pt>
                <c:pt idx="326">
                  <c:v>2007.166666666642</c:v>
                </c:pt>
                <c:pt idx="327">
                  <c:v>2007.2499999999752</c:v>
                </c:pt>
                <c:pt idx="328">
                  <c:v>2007.3333333333085</c:v>
                </c:pt>
                <c:pt idx="329">
                  <c:v>2007.4166666666417</c:v>
                </c:pt>
                <c:pt idx="330">
                  <c:v>2007.499999999975</c:v>
                </c:pt>
                <c:pt idx="331">
                  <c:v>2007.5833333333082</c:v>
                </c:pt>
                <c:pt idx="332">
                  <c:v>2007.6666666666415</c:v>
                </c:pt>
                <c:pt idx="333">
                  <c:v>2007.7499999999748</c:v>
                </c:pt>
                <c:pt idx="334">
                  <c:v>2007.833333333308</c:v>
                </c:pt>
                <c:pt idx="335">
                  <c:v>2007.9166666666413</c:v>
                </c:pt>
                <c:pt idx="336">
                  <c:v>2007.9999999999745</c:v>
                </c:pt>
                <c:pt idx="337">
                  <c:v>2008.0833333333078</c:v>
                </c:pt>
                <c:pt idx="338">
                  <c:v>2008.166666666641</c:v>
                </c:pt>
                <c:pt idx="339">
                  <c:v>2008.2499999999743</c:v>
                </c:pt>
                <c:pt idx="340">
                  <c:v>2008.3333333333076</c:v>
                </c:pt>
                <c:pt idx="341">
                  <c:v>2008.4166666666408</c:v>
                </c:pt>
                <c:pt idx="342">
                  <c:v>2008.4999999999741</c:v>
                </c:pt>
                <c:pt idx="343">
                  <c:v>2008.5833333333073</c:v>
                </c:pt>
                <c:pt idx="344">
                  <c:v>2008.6666666666406</c:v>
                </c:pt>
                <c:pt idx="345">
                  <c:v>2008.7499999999739</c:v>
                </c:pt>
                <c:pt idx="346">
                  <c:v>2008.8333333333071</c:v>
                </c:pt>
                <c:pt idx="347">
                  <c:v>2008.9166666666404</c:v>
                </c:pt>
                <c:pt idx="348">
                  <c:v>2008.9999999999736</c:v>
                </c:pt>
                <c:pt idx="349">
                  <c:v>2009.0833333333069</c:v>
                </c:pt>
                <c:pt idx="350">
                  <c:v>2009.1666666666401</c:v>
                </c:pt>
                <c:pt idx="351">
                  <c:v>2009.2499999999734</c:v>
                </c:pt>
                <c:pt idx="352">
                  <c:v>2009.3333333333067</c:v>
                </c:pt>
                <c:pt idx="353">
                  <c:v>2009.4166666666399</c:v>
                </c:pt>
                <c:pt idx="354">
                  <c:v>2009.4999999999732</c:v>
                </c:pt>
                <c:pt idx="355">
                  <c:v>2009.5833333333064</c:v>
                </c:pt>
                <c:pt idx="356">
                  <c:v>2009.6666666666397</c:v>
                </c:pt>
                <c:pt idx="357">
                  <c:v>2009.7499999999729</c:v>
                </c:pt>
                <c:pt idx="358">
                  <c:v>2009.8333333333062</c:v>
                </c:pt>
                <c:pt idx="359">
                  <c:v>2009.9166666666395</c:v>
                </c:pt>
                <c:pt idx="360">
                  <c:v>2009.9999999999727</c:v>
                </c:pt>
                <c:pt idx="361">
                  <c:v>2010.083333333306</c:v>
                </c:pt>
                <c:pt idx="362">
                  <c:v>2010.1666666666392</c:v>
                </c:pt>
                <c:pt idx="363">
                  <c:v>2010.2499999999725</c:v>
                </c:pt>
                <c:pt idx="364">
                  <c:v>2010.3333333333057</c:v>
                </c:pt>
                <c:pt idx="365">
                  <c:v>2010.416666666639</c:v>
                </c:pt>
                <c:pt idx="366">
                  <c:v>2010.4999999999723</c:v>
                </c:pt>
                <c:pt idx="367">
                  <c:v>2010.5833333333055</c:v>
                </c:pt>
                <c:pt idx="368">
                  <c:v>2010.6666666666388</c:v>
                </c:pt>
                <c:pt idx="369">
                  <c:v>2010.749999999972</c:v>
                </c:pt>
                <c:pt idx="370">
                  <c:v>2010.8333333333053</c:v>
                </c:pt>
                <c:pt idx="371">
                  <c:v>2010.9166666666385</c:v>
                </c:pt>
                <c:pt idx="372">
                  <c:v>2010.9999999999718</c:v>
                </c:pt>
                <c:pt idx="373">
                  <c:v>2011.0833333333051</c:v>
                </c:pt>
                <c:pt idx="374">
                  <c:v>2011.1666666666383</c:v>
                </c:pt>
                <c:pt idx="375">
                  <c:v>2011.2499999999716</c:v>
                </c:pt>
                <c:pt idx="376">
                  <c:v>2011.3333333333048</c:v>
                </c:pt>
                <c:pt idx="377">
                  <c:v>2011.4166666666381</c:v>
                </c:pt>
                <c:pt idx="378">
                  <c:v>2011.4999999999714</c:v>
                </c:pt>
                <c:pt idx="379">
                  <c:v>2011.5833333333046</c:v>
                </c:pt>
                <c:pt idx="380">
                  <c:v>2011.6666666666379</c:v>
                </c:pt>
                <c:pt idx="381">
                  <c:v>2011.7499999999711</c:v>
                </c:pt>
                <c:pt idx="382">
                  <c:v>2011.8333333333044</c:v>
                </c:pt>
                <c:pt idx="383">
                  <c:v>2011.9166666666376</c:v>
                </c:pt>
                <c:pt idx="384">
                  <c:v>2011.9999999999709</c:v>
                </c:pt>
                <c:pt idx="385">
                  <c:v>2012.0833333333042</c:v>
                </c:pt>
                <c:pt idx="386">
                  <c:v>2012.1666666666374</c:v>
                </c:pt>
                <c:pt idx="387">
                  <c:v>2012.2499999999707</c:v>
                </c:pt>
                <c:pt idx="388">
                  <c:v>2012.3333333333039</c:v>
                </c:pt>
                <c:pt idx="389">
                  <c:v>2012.4166666666372</c:v>
                </c:pt>
                <c:pt idx="390">
                  <c:v>2012.4999999999704</c:v>
                </c:pt>
                <c:pt idx="391">
                  <c:v>2012.5833333333037</c:v>
                </c:pt>
                <c:pt idx="392">
                  <c:v>2012.666666666637</c:v>
                </c:pt>
                <c:pt idx="393">
                  <c:v>2012.7499999999702</c:v>
                </c:pt>
                <c:pt idx="394">
                  <c:v>2012.8333333333035</c:v>
                </c:pt>
                <c:pt idx="395">
                  <c:v>2012.9166666666367</c:v>
                </c:pt>
                <c:pt idx="396">
                  <c:v>2012.99999999997</c:v>
                </c:pt>
                <c:pt idx="397">
                  <c:v>2013.0833333333032</c:v>
                </c:pt>
                <c:pt idx="398">
                  <c:v>2013.1666666666365</c:v>
                </c:pt>
                <c:pt idx="399">
                  <c:v>2013.2499999999698</c:v>
                </c:pt>
                <c:pt idx="400">
                  <c:v>2013.333333333303</c:v>
                </c:pt>
                <c:pt idx="401">
                  <c:v>2013.4166666666363</c:v>
                </c:pt>
                <c:pt idx="402">
                  <c:v>2013.4999999999695</c:v>
                </c:pt>
                <c:pt idx="403">
                  <c:v>2013.5833333333028</c:v>
                </c:pt>
                <c:pt idx="404">
                  <c:v>2013.666666666636</c:v>
                </c:pt>
                <c:pt idx="405">
                  <c:v>2013.7499999999693</c:v>
                </c:pt>
                <c:pt idx="406">
                  <c:v>2013.8333333333026</c:v>
                </c:pt>
                <c:pt idx="407">
                  <c:v>2013.9166666666358</c:v>
                </c:pt>
                <c:pt idx="408">
                  <c:v>2013.9999999999691</c:v>
                </c:pt>
                <c:pt idx="409">
                  <c:v>2014.0833333333023</c:v>
                </c:pt>
                <c:pt idx="410">
                  <c:v>2014.1666666666356</c:v>
                </c:pt>
                <c:pt idx="411">
                  <c:v>2014.2499999999688</c:v>
                </c:pt>
                <c:pt idx="412">
                  <c:v>2014.3333333333021</c:v>
                </c:pt>
                <c:pt idx="413">
                  <c:v>2014.4166666666354</c:v>
                </c:pt>
                <c:pt idx="414">
                  <c:v>2014.4999999999686</c:v>
                </c:pt>
                <c:pt idx="415">
                  <c:v>2014.5833333333019</c:v>
                </c:pt>
                <c:pt idx="416">
                  <c:v>2014.6666666666351</c:v>
                </c:pt>
                <c:pt idx="417">
                  <c:v>2014.7499999999684</c:v>
                </c:pt>
              </c:numCache>
            </c:numRef>
          </c:xVal>
          <c:yVal>
            <c:numRef>
              <c:f>'Figure 1.2'!$B$2:$B$419</c:f>
              <c:numCache>
                <c:formatCode>General</c:formatCode>
                <c:ptCount val="418"/>
                <c:pt idx="0">
                  <c:v>1</c:v>
                </c:pt>
                <c:pt idx="1">
                  <c:v>1.0613079999999999</c:v>
                </c:pt>
                <c:pt idx="2">
                  <c:v>1.0640790751879998</c:v>
                </c:pt>
                <c:pt idx="3">
                  <c:v>0.96031221193381644</c:v>
                </c:pt>
                <c:pt idx="4">
                  <c:v>1.0010236878465386</c:v>
                </c:pt>
                <c:pt idx="5">
                  <c:v>1.0566405639432923</c:v>
                </c:pt>
                <c:pt idx="6">
                  <c:v>1.0880460347848149</c:v>
                </c:pt>
                <c:pt idx="7">
                  <c:v>1.1622507743571393</c:v>
                </c:pt>
                <c:pt idx="8">
                  <c:v>1.1778876962753404</c:v>
                </c:pt>
                <c:pt idx="9">
                  <c:v>1.2107919890707921</c:v>
                </c:pt>
                <c:pt idx="10">
                  <c:v>1.2323549836041539</c:v>
                </c:pt>
                <c:pt idx="11">
                  <c:v>1.3678031198520864</c:v>
                </c:pt>
                <c:pt idx="12">
                  <c:v>1.3259018390785375</c:v>
                </c:pt>
                <c:pt idx="13">
                  <c:v>1.2683974763177013</c:v>
                </c:pt>
                <c:pt idx="14">
                  <c:v>1.2953724854465498</c:v>
                </c:pt>
                <c:pt idx="15">
                  <c:v>1.3449658210518709</c:v>
                </c:pt>
                <c:pt idx="16">
                  <c:v>1.3177827168425915</c:v>
                </c:pt>
                <c:pt idx="17">
                  <c:v>1.3263996980280253</c:v>
                </c:pt>
                <c:pt idx="18">
                  <c:v>1.3154502685208038</c:v>
                </c:pt>
                <c:pt idx="19">
                  <c:v>1.3163895000125279</c:v>
                </c:pt>
                <c:pt idx="20">
                  <c:v>1.243277227181832</c:v>
                </c:pt>
                <c:pt idx="21">
                  <c:v>1.1805339986348737</c:v>
                </c:pt>
                <c:pt idx="22">
                  <c:v>1.24205752797373</c:v>
                </c:pt>
                <c:pt idx="23">
                  <c:v>1.2964931832522348</c:v>
                </c:pt>
                <c:pt idx="24">
                  <c:v>1.2614113742066126</c:v>
                </c:pt>
                <c:pt idx="25">
                  <c:v>1.2420272656191795</c:v>
                </c:pt>
                <c:pt idx="26">
                  <c:v>1.1793781683140825</c:v>
                </c:pt>
                <c:pt idx="27">
                  <c:v>1.1713524998787053</c:v>
                </c:pt>
                <c:pt idx="28">
                  <c:v>1.2200221962486655</c:v>
                </c:pt>
                <c:pt idx="29">
                  <c:v>1.1840254413483486</c:v>
                </c:pt>
                <c:pt idx="30">
                  <c:v>1.1653427039093132</c:v>
                </c:pt>
                <c:pt idx="31">
                  <c:v>1.141803946633049</c:v>
                </c:pt>
                <c:pt idx="32">
                  <c:v>1.2872720530419928</c:v>
                </c:pt>
                <c:pt idx="33">
                  <c:v>1.3007832605107217</c:v>
                </c:pt>
                <c:pt idx="34">
                  <c:v>1.448894344902254</c:v>
                </c:pt>
                <c:pt idx="35">
                  <c:v>1.5151870567589119</c:v>
                </c:pt>
                <c:pt idx="36">
                  <c:v>1.5406952308594479</c:v>
                </c:pt>
                <c:pt idx="37">
                  <c:v>1.5950709876421705</c:v>
                </c:pt>
                <c:pt idx="38">
                  <c:v>1.6361169493671666</c:v>
                </c:pt>
                <c:pt idx="39">
                  <c:v>1.6941500175612201</c:v>
                </c:pt>
                <c:pt idx="40">
                  <c:v>1.8224293627409383</c:v>
                </c:pt>
                <c:pt idx="41">
                  <c:v>1.8120652069550305</c:v>
                </c:pt>
                <c:pt idx="42">
                  <c:v>1.8790572576561579</c:v>
                </c:pt>
                <c:pt idx="43">
                  <c:v>1.820359267041495</c:v>
                </c:pt>
                <c:pt idx="44">
                  <c:v>1.8492374464538415</c:v>
                </c:pt>
                <c:pt idx="45">
                  <c:v>1.8754078547960562</c:v>
                </c:pt>
                <c:pt idx="46">
                  <c:v>1.8508250086353895</c:v>
                </c:pt>
                <c:pt idx="47">
                  <c:v>1.8949597817913091</c:v>
                </c:pt>
                <c:pt idx="48">
                  <c:v>1.8840656580057908</c:v>
                </c:pt>
                <c:pt idx="49">
                  <c:v>1.8767215700708844</c:v>
                </c:pt>
                <c:pt idx="50">
                  <c:v>1.8128492281550919</c:v>
                </c:pt>
                <c:pt idx="51">
                  <c:v>1.8442024555560343</c:v>
                </c:pt>
                <c:pt idx="52">
                  <c:v>1.8567079924071597</c:v>
                </c:pt>
                <c:pt idx="53">
                  <c:v>1.7580592400625747</c:v>
                </c:pt>
                <c:pt idx="54">
                  <c:v>1.7983838448518901</c:v>
                </c:pt>
                <c:pt idx="55">
                  <c:v>1.7736290912275037</c:v>
                </c:pt>
                <c:pt idx="56">
                  <c:v>1.9730523989869417</c:v>
                </c:pt>
                <c:pt idx="57">
                  <c:v>1.9729261236334066</c:v>
                </c:pt>
                <c:pt idx="58">
                  <c:v>1.9794979405512294</c:v>
                </c:pt>
                <c:pt idx="59">
                  <c:v>1.9600177013182647</c:v>
                </c:pt>
                <c:pt idx="60">
                  <c:v>2.0101079136931541</c:v>
                </c:pt>
                <c:pt idx="61">
                  <c:v>2.1646208888029195</c:v>
                </c:pt>
                <c:pt idx="62">
                  <c:v>2.1952849083137016</c:v>
                </c:pt>
                <c:pt idx="63">
                  <c:v>2.1938887071120141</c:v>
                </c:pt>
                <c:pt idx="64">
                  <c:v>2.1857625433408709</c:v>
                </c:pt>
                <c:pt idx="65">
                  <c:v>2.3228972853100771</c:v>
                </c:pt>
                <c:pt idx="66">
                  <c:v>2.3602146301985836</c:v>
                </c:pt>
                <c:pt idx="67">
                  <c:v>2.352376357411694</c:v>
                </c:pt>
                <c:pt idx="68">
                  <c:v>2.3371494252501681</c:v>
                </c:pt>
                <c:pt idx="69">
                  <c:v>2.2594438811594508</c:v>
                </c:pt>
                <c:pt idx="70">
                  <c:v>2.3612973518782381</c:v>
                </c:pt>
                <c:pt idx="71">
                  <c:v>2.5310439346127089</c:v>
                </c:pt>
                <c:pt idx="72">
                  <c:v>2.6529288863279188</c:v>
                </c:pt>
                <c:pt idx="73">
                  <c:v>2.6654135696669781</c:v>
                </c:pt>
                <c:pt idx="74">
                  <c:v>2.8693843430857435</c:v>
                </c:pt>
                <c:pt idx="75">
                  <c:v>3.0295878097289068</c:v>
                </c:pt>
                <c:pt idx="76">
                  <c:v>2.9891640195836939</c:v>
                </c:pt>
                <c:pt idx="77">
                  <c:v>3.1545425081311813</c:v>
                </c:pt>
                <c:pt idx="78">
                  <c:v>3.2042076253791985</c:v>
                </c:pt>
                <c:pt idx="79">
                  <c:v>3.0198343144072544</c:v>
                </c:pt>
                <c:pt idx="80">
                  <c:v>3.2445613245824987</c:v>
                </c:pt>
                <c:pt idx="81">
                  <c:v>2.9744743062402779</c:v>
                </c:pt>
                <c:pt idx="82">
                  <c:v>3.1426451345664907</c:v>
                </c:pt>
                <c:pt idx="83">
                  <c:v>3.2208215749339666</c:v>
                </c:pt>
                <c:pt idx="84">
                  <c:v>3.1322071109428085</c:v>
                </c:pt>
                <c:pt idx="85">
                  <c:v>3.5556282648213902</c:v>
                </c:pt>
                <c:pt idx="86">
                  <c:v>3.7041753024690984</c:v>
                </c:pt>
                <c:pt idx="87">
                  <c:v>3.8017284632349244</c:v>
                </c:pt>
                <c:pt idx="88">
                  <c:v>3.7673418292849647</c:v>
                </c:pt>
                <c:pt idx="89">
                  <c:v>3.8017301255026781</c:v>
                </c:pt>
                <c:pt idx="90">
                  <c:v>3.9923488739953825</c:v>
                </c:pt>
                <c:pt idx="91">
                  <c:v>4.1913395189219349</c:v>
                </c:pt>
                <c:pt idx="92">
                  <c:v>4.3552544248279332</c:v>
                </c:pt>
                <c:pt idx="93">
                  <c:v>4.2597001427472083</c:v>
                </c:pt>
                <c:pt idx="94">
                  <c:v>3.3404781504430745</c:v>
                </c:pt>
                <c:pt idx="95">
                  <c:v>3.0669798423536982</c:v>
                </c:pt>
                <c:pt idx="96">
                  <c:v>3.2936971262601684</c:v>
                </c:pt>
                <c:pt idx="97">
                  <c:v>3.4343775179169929</c:v>
                </c:pt>
                <c:pt idx="98">
                  <c:v>3.5973215592545644</c:v>
                </c:pt>
                <c:pt idx="99">
                  <c:v>3.4863549811162389</c:v>
                </c:pt>
                <c:pt idx="100">
                  <c:v>3.523017490097657</c:v>
                </c:pt>
                <c:pt idx="101">
                  <c:v>3.551243906228319</c:v>
                </c:pt>
                <c:pt idx="102">
                  <c:v>3.7205530107016607</c:v>
                </c:pt>
                <c:pt idx="103">
                  <c:v>3.7039667853799529</c:v>
                </c:pt>
                <c:pt idx="104">
                  <c:v>3.5836323124565292</c:v>
                </c:pt>
                <c:pt idx="105">
                  <c:v>3.7367931738586093</c:v>
                </c:pt>
                <c:pt idx="106">
                  <c:v>3.8372792790968413</c:v>
                </c:pt>
                <c:pt idx="107">
                  <c:v>3.7821951350454062</c:v>
                </c:pt>
                <c:pt idx="108">
                  <c:v>3.8523662013859039</c:v>
                </c:pt>
                <c:pt idx="109">
                  <c:v>4.1309038348447089</c:v>
                </c:pt>
                <c:pt idx="110">
                  <c:v>4.027503180954711</c:v>
                </c:pt>
                <c:pt idx="111">
                  <c:v>4.120288799237545</c:v>
                </c:pt>
                <c:pt idx="112">
                  <c:v>4.3333365721797206</c:v>
                </c:pt>
                <c:pt idx="113">
                  <c:v>4.5110987050436764</c:v>
                </c:pt>
                <c:pt idx="114">
                  <c:v>4.4857869302096764</c:v>
                </c:pt>
                <c:pt idx="115">
                  <c:v>4.8897455006358479</c:v>
                </c:pt>
                <c:pt idx="116">
                  <c:v>4.9868216180599712</c:v>
                </c:pt>
                <c:pt idx="117">
                  <c:v>4.9668543843012589</c:v>
                </c:pt>
                <c:pt idx="118">
                  <c:v>4.8494727146370673</c:v>
                </c:pt>
                <c:pt idx="119">
                  <c:v>4.9487850663601192</c:v>
                </c:pt>
                <c:pt idx="120">
                  <c:v>5.0609096896086401</c:v>
                </c:pt>
                <c:pt idx="121">
                  <c:v>4.7184834791000299</c:v>
                </c:pt>
                <c:pt idx="122">
                  <c:v>4.7816215065338676</c:v>
                </c:pt>
                <c:pt idx="123">
                  <c:v>4.90875525914959</c:v>
                </c:pt>
                <c:pt idx="124">
                  <c:v>4.7884711202793886</c:v>
                </c:pt>
                <c:pt idx="125">
                  <c:v>5.2549591883458859</c:v>
                </c:pt>
                <c:pt idx="126">
                  <c:v>5.2194671939877972</c:v>
                </c:pt>
                <c:pt idx="127">
                  <c:v>5.196219687105776</c:v>
                </c:pt>
                <c:pt idx="128">
                  <c:v>4.7243977432968842</c:v>
                </c:pt>
                <c:pt idx="129">
                  <c:v>4.4930959541828122</c:v>
                </c:pt>
                <c:pt idx="130">
                  <c:v>4.4769342880356167</c:v>
                </c:pt>
                <c:pt idx="131">
                  <c:v>4.7659696426054845</c:v>
                </c:pt>
                <c:pt idx="132">
                  <c:v>4.8993548349930842</c:v>
                </c:pt>
                <c:pt idx="133">
                  <c:v>5.1198307019226084</c:v>
                </c:pt>
                <c:pt idx="134">
                  <c:v>5.4862313861057004</c:v>
                </c:pt>
                <c:pt idx="135">
                  <c:v>5.6198430652829181</c:v>
                </c:pt>
                <c:pt idx="136">
                  <c:v>5.6325888693549793</c:v>
                </c:pt>
                <c:pt idx="137">
                  <c:v>5.8743959095163882</c:v>
                </c:pt>
                <c:pt idx="138">
                  <c:v>5.6079509342484535</c:v>
                </c:pt>
                <c:pt idx="139">
                  <c:v>5.8688664594152975</c:v>
                </c:pt>
                <c:pt idx="140">
                  <c:v>6.0090443347984319</c:v>
                </c:pt>
                <c:pt idx="141">
                  <c:v>5.9077258382693953</c:v>
                </c:pt>
                <c:pt idx="142">
                  <c:v>5.9872320126008249</c:v>
                </c:pt>
                <c:pt idx="143">
                  <c:v>5.7464614644460958</c:v>
                </c:pt>
                <c:pt idx="144">
                  <c:v>6.4020695064632855</c:v>
                </c:pt>
                <c:pt idx="145">
                  <c:v>6.2846043351586971</c:v>
                </c:pt>
                <c:pt idx="146">
                  <c:v>6.365455769930513</c:v>
                </c:pt>
                <c:pt idx="147">
                  <c:v>6.241520346089966</c:v>
                </c:pt>
                <c:pt idx="148">
                  <c:v>6.4201152092729838</c:v>
                </c:pt>
                <c:pt idx="149">
                  <c:v>6.4512527680379579</c:v>
                </c:pt>
                <c:pt idx="150">
                  <c:v>6.3542904389343473</c:v>
                </c:pt>
                <c:pt idx="151">
                  <c:v>6.6143334208572959</c:v>
                </c:pt>
                <c:pt idx="152">
                  <c:v>6.4779789373863226</c:v>
                </c:pt>
                <c:pt idx="153">
                  <c:v>6.5514392185362826</c:v>
                </c:pt>
                <c:pt idx="154">
                  <c:v>6.5828599210283825</c:v>
                </c:pt>
                <c:pt idx="155">
                  <c:v>6.8053210891996159</c:v>
                </c:pt>
                <c:pt idx="156">
                  <c:v>6.8963762853731065</c:v>
                </c:pt>
                <c:pt idx="157">
                  <c:v>6.9465956974831933</c:v>
                </c:pt>
                <c:pt idx="158">
                  <c:v>7.0405553508873506</c:v>
                </c:pt>
                <c:pt idx="159">
                  <c:v>7.1898292054368635</c:v>
                </c:pt>
                <c:pt idx="160">
                  <c:v>7.0135417831487574</c:v>
                </c:pt>
                <c:pt idx="161">
                  <c:v>7.1977103768324611</c:v>
                </c:pt>
                <c:pt idx="162">
                  <c:v>7.2226576409985626</c:v>
                </c:pt>
                <c:pt idx="163">
                  <c:v>7.1894839744534567</c:v>
                </c:pt>
                <c:pt idx="164">
                  <c:v>7.4585935491012236</c:v>
                </c:pt>
                <c:pt idx="165">
                  <c:v>7.4020424928119386</c:v>
                </c:pt>
                <c:pt idx="166">
                  <c:v>7.5492247057390109</c:v>
                </c:pt>
                <c:pt idx="167">
                  <c:v>7.4838861659108398</c:v>
                </c:pt>
                <c:pt idx="168">
                  <c:v>7.57850493870645</c:v>
                </c:pt>
                <c:pt idx="169">
                  <c:v>7.8318467803024676</c:v>
                </c:pt>
                <c:pt idx="170">
                  <c:v>7.6191259899026722</c:v>
                </c:pt>
                <c:pt idx="171">
                  <c:v>7.2880292508854616</c:v>
                </c:pt>
                <c:pt idx="172">
                  <c:v>7.3814399217940609</c:v>
                </c:pt>
                <c:pt idx="173">
                  <c:v>7.5018238254785992</c:v>
                </c:pt>
                <c:pt idx="174">
                  <c:v>7.3160636639120984</c:v>
                </c:pt>
                <c:pt idx="175">
                  <c:v>7.5554013706133185</c:v>
                </c:pt>
                <c:pt idx="176">
                  <c:v>7.8677492186758444</c:v>
                </c:pt>
                <c:pt idx="177">
                  <c:v>7.6793953023807449</c:v>
                </c:pt>
                <c:pt idx="178">
                  <c:v>7.8530955447252948</c:v>
                </c:pt>
                <c:pt idx="179">
                  <c:v>7.5684365374200917</c:v>
                </c:pt>
                <c:pt idx="180">
                  <c:v>7.6816225058372094</c:v>
                </c:pt>
                <c:pt idx="181">
                  <c:v>7.8813446909889766</c:v>
                </c:pt>
                <c:pt idx="182">
                  <c:v>8.1905140805270928</c:v>
                </c:pt>
                <c:pt idx="183">
                  <c:v>8.4307746205652752</c:v>
                </c:pt>
                <c:pt idx="184">
                  <c:v>8.6785972405367922</c:v>
                </c:pt>
                <c:pt idx="185">
                  <c:v>9.0240835180853214</c:v>
                </c:pt>
                <c:pt idx="186">
                  <c:v>9.242060255464672</c:v>
                </c:pt>
                <c:pt idx="187">
                  <c:v>9.550791278298469</c:v>
                </c:pt>
                <c:pt idx="188">
                  <c:v>9.584171293816123</c:v>
                </c:pt>
                <c:pt idx="189">
                  <c:v>9.9876840736283707</c:v>
                </c:pt>
                <c:pt idx="190">
                  <c:v>9.9533064650469427</c:v>
                </c:pt>
                <c:pt idx="191">
                  <c:v>10.391540595396496</c:v>
                </c:pt>
                <c:pt idx="192">
                  <c:v>10.574878546121077</c:v>
                </c:pt>
                <c:pt idx="193">
                  <c:v>10.943529387117405</c:v>
                </c:pt>
                <c:pt idx="194">
                  <c:v>11.053916768045257</c:v>
                </c:pt>
                <c:pt idx="195">
                  <c:v>11.15986856026697</c:v>
                </c:pt>
                <c:pt idx="196">
                  <c:v>11.328750851189492</c:v>
                </c:pt>
                <c:pt idx="197">
                  <c:v>11.614881111437986</c:v>
                </c:pt>
                <c:pt idx="198">
                  <c:v>11.662827340666002</c:v>
                </c:pt>
                <c:pt idx="199">
                  <c:v>11.144519630819465</c:v>
                </c:pt>
                <c:pt idx="200">
                  <c:v>11.388896657284073</c:v>
                </c:pt>
                <c:pt idx="201">
                  <c:v>12.027073481474988</c:v>
                </c:pt>
                <c:pt idx="202">
                  <c:v>12.349374996631555</c:v>
                </c:pt>
                <c:pt idx="203">
                  <c:v>13.29354646199902</c:v>
                </c:pt>
                <c:pt idx="204">
                  <c:v>13.030134838854508</c:v>
                </c:pt>
                <c:pt idx="205">
                  <c:v>13.848153673902955</c:v>
                </c:pt>
                <c:pt idx="206">
                  <c:v>13.95550456118305</c:v>
                </c:pt>
                <c:pt idx="207">
                  <c:v>13.374215929696092</c:v>
                </c:pt>
                <c:pt idx="208">
                  <c:v>14.180333420642594</c:v>
                </c:pt>
                <c:pt idx="209">
                  <c:v>15.051020073003469</c:v>
                </c:pt>
                <c:pt idx="210">
                  <c:v>15.714815211283142</c:v>
                </c:pt>
                <c:pt idx="211">
                  <c:v>16.978097776487768</c:v>
                </c:pt>
                <c:pt idx="212">
                  <c:v>16.044811741714238</c:v>
                </c:pt>
                <c:pt idx="213">
                  <c:v>16.909402467228254</c:v>
                </c:pt>
                <c:pt idx="214">
                  <c:v>16.358071399784276</c:v>
                </c:pt>
                <c:pt idx="215">
                  <c:v>17.115793625093684</c:v>
                </c:pt>
                <c:pt idx="216">
                  <c:v>17.409278138383165</c:v>
                </c:pt>
                <c:pt idx="217">
                  <c:v>17.618085020374934</c:v>
                </c:pt>
                <c:pt idx="218">
                  <c:v>18.885811946101033</c:v>
                </c:pt>
                <c:pt idx="219">
                  <c:v>19.855333988166077</c:v>
                </c:pt>
                <c:pt idx="220">
                  <c:v>20.079202878882647</c:v>
                </c:pt>
                <c:pt idx="221">
                  <c:v>19.724323047201278</c:v>
                </c:pt>
                <c:pt idx="222">
                  <c:v>20.532428562445112</c:v>
                </c:pt>
                <c:pt idx="223">
                  <c:v>20.324866242107355</c:v>
                </c:pt>
                <c:pt idx="224">
                  <c:v>17.415890086071983</c:v>
                </c:pt>
                <c:pt idx="225">
                  <c:v>18.516156358149665</c:v>
                </c:pt>
                <c:pt idx="226">
                  <c:v>19.999504160157393</c:v>
                </c:pt>
                <c:pt idx="227">
                  <c:v>21.242773336273579</c:v>
                </c:pt>
                <c:pt idx="228">
                  <c:v>22.510393349569036</c:v>
                </c:pt>
                <c:pt idx="229">
                  <c:v>23.473838184930589</c:v>
                </c:pt>
                <c:pt idx="230">
                  <c:v>22.724201162494829</c:v>
                </c:pt>
                <c:pt idx="231">
                  <c:v>23.609967799607716</c:v>
                </c:pt>
                <c:pt idx="232">
                  <c:v>24.496734580193181</c:v>
                </c:pt>
                <c:pt idx="233">
                  <c:v>23.929341213846747</c:v>
                </c:pt>
                <c:pt idx="234">
                  <c:v>25.231839185457638</c:v>
                </c:pt>
                <c:pt idx="235">
                  <c:v>24.469333005273107</c:v>
                </c:pt>
                <c:pt idx="236">
                  <c:v>24.3472555029098</c:v>
                </c:pt>
                <c:pt idx="237">
                  <c:v>23.663608915643596</c:v>
                </c:pt>
                <c:pt idx="238">
                  <c:v>25.183711825166711</c:v>
                </c:pt>
                <c:pt idx="239">
                  <c:v>25.708087072790331</c:v>
                </c:pt>
                <c:pt idx="240">
                  <c:v>27.316873453718475</c:v>
                </c:pt>
                <c:pt idx="241">
                  <c:v>25.961792629173317</c:v>
                </c:pt>
                <c:pt idx="242">
                  <c:v>25.50824011194166</c:v>
                </c:pt>
                <c:pt idx="243">
                  <c:v>28.02059769704702</c:v>
                </c:pt>
                <c:pt idx="244">
                  <c:v>27.13556711878579</c:v>
                </c:pt>
                <c:pt idx="245">
                  <c:v>26.527404788519565</c:v>
                </c:pt>
                <c:pt idx="246">
                  <c:v>27.222926814669758</c:v>
                </c:pt>
                <c:pt idx="247">
                  <c:v>26.896306138747352</c:v>
                </c:pt>
                <c:pt idx="248">
                  <c:v>28.609654632397834</c:v>
                </c:pt>
                <c:pt idx="249">
                  <c:v>27.123583341827196</c:v>
                </c:pt>
                <c:pt idx="250">
                  <c:v>27.009203190874711</c:v>
                </c:pt>
                <c:pt idx="251">
                  <c:v>24.893977442981356</c:v>
                </c:pt>
                <c:pt idx="252">
                  <c:v>25.034976931218399</c:v>
                </c:pt>
                <c:pt idx="253">
                  <c:v>25.842405007204054</c:v>
                </c:pt>
                <c:pt idx="254">
                  <c:v>23.487981014212714</c:v>
                </c:pt>
                <c:pt idx="255">
                  <c:v>21.99651770779122</c:v>
                </c:pt>
                <c:pt idx="256">
                  <c:v>23.707098903855311</c:v>
                </c:pt>
                <c:pt idx="257">
                  <c:v>23.873830930446125</c:v>
                </c:pt>
                <c:pt idx="258">
                  <c:v>23.290903600617423</c:v>
                </c:pt>
                <c:pt idx="259">
                  <c:v>23.073599470023662</c:v>
                </c:pt>
                <c:pt idx="260">
                  <c:v>21.609925687642711</c:v>
                </c:pt>
                <c:pt idx="261">
                  <c:v>19.87192580428836</c:v>
                </c:pt>
                <c:pt idx="262">
                  <c:v>20.260580929168629</c:v>
                </c:pt>
                <c:pt idx="263">
                  <c:v>21.856871579415969</c:v>
                </c:pt>
                <c:pt idx="264">
                  <c:v>22.054676267209683</c:v>
                </c:pt>
                <c:pt idx="265">
                  <c:v>21.738831248386973</c:v>
                </c:pt>
                <c:pt idx="266">
                  <c:v>21.315337076837146</c:v>
                </c:pt>
                <c:pt idx="267">
                  <c:v>22.116218236825151</c:v>
                </c:pt>
                <c:pt idx="268">
                  <c:v>20.766664483795843</c:v>
                </c:pt>
                <c:pt idx="269">
                  <c:v>20.604684500822234</c:v>
                </c:pt>
                <c:pt idx="270">
                  <c:v>19.13462268042657</c:v>
                </c:pt>
                <c:pt idx="271">
                  <c:v>17.719138967642014</c:v>
                </c:pt>
                <c:pt idx="272">
                  <c:v>17.843934863391116</c:v>
                </c:pt>
                <c:pt idx="273">
                  <c:v>15.898606928519079</c:v>
                </c:pt>
                <c:pt idx="274">
                  <c:v>17.307207603778942</c:v>
                </c:pt>
                <c:pt idx="275">
                  <c:v>18.328748225384388</c:v>
                </c:pt>
                <c:pt idx="276">
                  <c:v>17.250394652292123</c:v>
                </c:pt>
                <c:pt idx="277">
                  <c:v>16.791896412828851</c:v>
                </c:pt>
                <c:pt idx="278">
                  <c:v>16.535887160118865</c:v>
                </c:pt>
                <c:pt idx="279">
                  <c:v>16.706339084965368</c:v>
                </c:pt>
                <c:pt idx="280">
                  <c:v>18.089189596384291</c:v>
                </c:pt>
                <c:pt idx="281">
                  <c:v>19.052457031581348</c:v>
                </c:pt>
                <c:pt idx="282">
                  <c:v>19.296633320898092</c:v>
                </c:pt>
                <c:pt idx="283">
                  <c:v>19.642660549608436</c:v>
                </c:pt>
                <c:pt idx="284">
                  <c:v>20.027597768399115</c:v>
                </c:pt>
                <c:pt idx="285">
                  <c:v>19.812561451159812</c:v>
                </c:pt>
                <c:pt idx="286">
                  <c:v>20.913347365386251</c:v>
                </c:pt>
                <c:pt idx="287">
                  <c:v>21.107004961989727</c:v>
                </c:pt>
                <c:pt idx="288">
                  <c:v>22.201234313229197</c:v>
                </c:pt>
                <c:pt idx="289">
                  <c:v>22.624789461456981</c:v>
                </c:pt>
                <c:pt idx="290">
                  <c:v>22.950654304070344</c:v>
                </c:pt>
                <c:pt idx="291">
                  <c:v>22.606142032311944</c:v>
                </c:pt>
                <c:pt idx="292">
                  <c:v>22.253847914880392</c:v>
                </c:pt>
                <c:pt idx="293">
                  <c:v>22.558970423641316</c:v>
                </c:pt>
                <c:pt idx="294">
                  <c:v>22.998644757198086</c:v>
                </c:pt>
                <c:pt idx="295">
                  <c:v>22.241253388054041</c:v>
                </c:pt>
                <c:pt idx="296">
                  <c:v>22.325925839702361</c:v>
                </c:pt>
                <c:pt idx="297">
                  <c:v>22.567425379510421</c:v>
                </c:pt>
                <c:pt idx="298">
                  <c:v>22.90532743971783</c:v>
                </c:pt>
                <c:pt idx="299">
                  <c:v>23.834436236655101</c:v>
                </c:pt>
                <c:pt idx="300">
                  <c:v>24.638467108662422</c:v>
                </c:pt>
                <c:pt idx="301">
                  <c:v>24.051480268265649</c:v>
                </c:pt>
                <c:pt idx="302">
                  <c:v>24.560193127419733</c:v>
                </c:pt>
                <c:pt idx="303">
                  <c:v>24.136775397903016</c:v>
                </c:pt>
                <c:pt idx="304">
                  <c:v>23.679962786722303</c:v>
                </c:pt>
                <c:pt idx="305">
                  <c:v>24.437579516120699</c:v>
                </c:pt>
                <c:pt idx="306">
                  <c:v>24.479538840149878</c:v>
                </c:pt>
                <c:pt idx="307">
                  <c:v>25.394437124761641</c:v>
                </c:pt>
                <c:pt idx="308">
                  <c:v>25.161849475135948</c:v>
                </c:pt>
                <c:pt idx="309">
                  <c:v>25.36316943278651</c:v>
                </c:pt>
                <c:pt idx="310">
                  <c:v>24.968721421767814</c:v>
                </c:pt>
                <c:pt idx="311">
                  <c:v>25.926646419113936</c:v>
                </c:pt>
                <c:pt idx="312">
                  <c:v>25.925090820328791</c:v>
                </c:pt>
                <c:pt idx="313">
                  <c:v>26.610187270346803</c:v>
                </c:pt>
                <c:pt idx="314">
                  <c:v>26.674743584664665</c:v>
                </c:pt>
                <c:pt idx="315">
                  <c:v>27.019087849599103</c:v>
                </c:pt>
                <c:pt idx="316">
                  <c:v>27.34485699180172</c:v>
                </c:pt>
                <c:pt idx="317">
                  <c:v>26.570505331507881</c:v>
                </c:pt>
                <c:pt idx="318">
                  <c:v>26.611902178814368</c:v>
                </c:pt>
                <c:pt idx="319">
                  <c:v>26.759598235906786</c:v>
                </c:pt>
                <c:pt idx="320">
                  <c:v>27.406377725268655</c:v>
                </c:pt>
                <c:pt idx="321">
                  <c:v>28.132290452077843</c:v>
                </c:pt>
                <c:pt idx="322">
                  <c:v>29.046983743836702</c:v>
                </c:pt>
                <c:pt idx="323">
                  <c:v>29.581012539967141</c:v>
                </c:pt>
                <c:pt idx="324">
                  <c:v>29.988017691504552</c:v>
                </c:pt>
                <c:pt idx="325">
                  <c:v>30.448333763069147</c:v>
                </c:pt>
                <c:pt idx="326">
                  <c:v>29.861624819788567</c:v>
                </c:pt>
                <c:pt idx="327">
                  <c:v>30.186997083824984</c:v>
                </c:pt>
                <c:pt idx="328">
                  <c:v>31.514953272539532</c:v>
                </c:pt>
                <c:pt idx="329">
                  <c:v>32.60092704735797</c:v>
                </c:pt>
                <c:pt idx="330">
                  <c:v>32.058969236122692</c:v>
                </c:pt>
                <c:pt idx="331">
                  <c:v>31.058985867709552</c:v>
                </c:pt>
                <c:pt idx="332">
                  <c:v>31.528256085184776</c:v>
                </c:pt>
                <c:pt idx="333">
                  <c:v>32.710092764537926</c:v>
                </c:pt>
                <c:pt idx="334">
                  <c:v>33.278005395115834</c:v>
                </c:pt>
                <c:pt idx="335">
                  <c:v>31.906385846745348</c:v>
                </c:pt>
                <c:pt idx="336">
                  <c:v>31.711820705851892</c:v>
                </c:pt>
                <c:pt idx="337">
                  <c:v>29.771596379605757</c:v>
                </c:pt>
                <c:pt idx="338">
                  <c:v>28.836500308918719</c:v>
                </c:pt>
                <c:pt idx="339">
                  <c:v>28.738456207868396</c:v>
                </c:pt>
                <c:pt idx="340">
                  <c:v>30.135978594800829</c:v>
                </c:pt>
                <c:pt idx="341">
                  <c:v>30.527324412832911</c:v>
                </c:pt>
                <c:pt idx="342">
                  <c:v>27.999081932286504</c:v>
                </c:pt>
                <c:pt idx="343">
                  <c:v>27.794436642443422</c:v>
                </c:pt>
                <c:pt idx="344">
                  <c:v>28.210102442431165</c:v>
                </c:pt>
                <c:pt idx="345">
                  <c:v>25.7990696169839</c:v>
                </c:pt>
                <c:pt idx="346">
                  <c:v>21.491166771409546</c:v>
                </c:pt>
                <c:pt idx="347">
                  <c:v>19.911308119709688</c:v>
                </c:pt>
                <c:pt idx="348">
                  <c:v>20.150144260605604</c:v>
                </c:pt>
                <c:pt idx="349">
                  <c:v>18.48544009251567</c:v>
                </c:pt>
                <c:pt idx="350">
                  <c:v>16.570644265972525</c:v>
                </c:pt>
                <c:pt idx="351">
                  <c:v>18.022796105576763</c:v>
                </c:pt>
                <c:pt idx="352">
                  <c:v>19.721084182605264</c:v>
                </c:pt>
                <c:pt idx="353">
                  <c:v>20.798644222342816</c:v>
                </c:pt>
                <c:pt idx="354">
                  <c:v>20.850120866793116</c:v>
                </c:pt>
                <c:pt idx="355">
                  <c:v>22.403079569193601</c:v>
                </c:pt>
                <c:pt idx="356">
                  <c:v>23.181721002700495</c:v>
                </c:pt>
                <c:pt idx="357">
                  <c:v>24.029337449443236</c:v>
                </c:pt>
                <c:pt idx="358">
                  <c:v>23.590585776953851</c:v>
                </c:pt>
                <c:pt idx="359">
                  <c:v>25.01208370411576</c:v>
                </c:pt>
                <c:pt idx="360">
                  <c:v>25.486888089070987</c:v>
                </c:pt>
                <c:pt idx="361">
                  <c:v>24.575706352998612</c:v>
                </c:pt>
                <c:pt idx="362">
                  <c:v>25.323446794494949</c:v>
                </c:pt>
                <c:pt idx="363">
                  <c:v>26.868531577214259</c:v>
                </c:pt>
                <c:pt idx="364">
                  <c:v>27.296386074049821</c:v>
                </c:pt>
                <c:pt idx="365">
                  <c:v>25.109645289271615</c:v>
                </c:pt>
                <c:pt idx="366">
                  <c:v>23.765651525163349</c:v>
                </c:pt>
                <c:pt idx="367">
                  <c:v>25.486451055145853</c:v>
                </c:pt>
                <c:pt idx="368">
                  <c:v>24.328499637906358</c:v>
                </c:pt>
                <c:pt idx="369">
                  <c:v>26.527382420679249</c:v>
                </c:pt>
                <c:pt idx="370">
                  <c:v>27.554734887067319</c:v>
                </c:pt>
                <c:pt idx="371">
                  <c:v>27.553219376648528</c:v>
                </c:pt>
                <c:pt idx="372">
                  <c:v>29.400772948730317</c:v>
                </c:pt>
                <c:pt idx="373">
                  <c:v>30.088427627228175</c:v>
                </c:pt>
                <c:pt idx="374">
                  <c:v>31.065549314422409</c:v>
                </c:pt>
                <c:pt idx="375">
                  <c:v>31.089500852943832</c:v>
                </c:pt>
                <c:pt idx="376">
                  <c:v>32.003967431032322</c:v>
                </c:pt>
                <c:pt idx="377">
                  <c:v>31.642258591126794</c:v>
                </c:pt>
                <c:pt idx="378">
                  <c:v>31.120762527286434</c:v>
                </c:pt>
                <c:pt idx="379">
                  <c:v>30.503077632644853</c:v>
                </c:pt>
                <c:pt idx="380">
                  <c:v>28.833491678422039</c:v>
                </c:pt>
                <c:pt idx="381">
                  <c:v>26.806093544545472</c:v>
                </c:pt>
                <c:pt idx="382">
                  <c:v>29.730986829471462</c:v>
                </c:pt>
                <c:pt idx="383">
                  <c:v>29.649969890361152</c:v>
                </c:pt>
                <c:pt idx="384">
                  <c:v>29.930221405764847</c:v>
                </c:pt>
                <c:pt idx="385">
                  <c:v>31.283246994633856</c:v>
                </c:pt>
                <c:pt idx="386">
                  <c:v>32.639062919381288</c:v>
                </c:pt>
                <c:pt idx="387">
                  <c:v>33.711778361289674</c:v>
                </c:pt>
                <c:pt idx="388">
                  <c:v>33.508361490657656</c:v>
                </c:pt>
                <c:pt idx="389">
                  <c:v>31.504896557131236</c:v>
                </c:pt>
                <c:pt idx="390">
                  <c:v>32.811247092872684</c:v>
                </c:pt>
                <c:pt idx="391">
                  <c:v>33.282515034867608</c:v>
                </c:pt>
                <c:pt idx="392">
                  <c:v>34.03949255682064</c:v>
                </c:pt>
                <c:pt idx="393">
                  <c:v>34.893168990653145</c:v>
                </c:pt>
                <c:pt idx="394">
                  <c:v>34.270360817338975</c:v>
                </c:pt>
                <c:pt idx="395">
                  <c:v>34.448223989980967</c:v>
                </c:pt>
                <c:pt idx="396">
                  <c:v>34.730492737354872</c:v>
                </c:pt>
                <c:pt idx="397">
                  <c:v>36.544917869432503</c:v>
                </c:pt>
                <c:pt idx="398">
                  <c:v>37.027712779405576</c:v>
                </c:pt>
                <c:pt idx="399">
                  <c:v>38.416511202622736</c:v>
                </c:pt>
                <c:pt idx="400">
                  <c:v>39.176274544677007</c:v>
                </c:pt>
                <c:pt idx="401">
                  <c:v>40.07325452665193</c:v>
                </c:pt>
                <c:pt idx="402">
                  <c:v>39.52569357679976</c:v>
                </c:pt>
                <c:pt idx="403">
                  <c:v>41.530397229321466</c:v>
                </c:pt>
                <c:pt idx="404">
                  <c:v>40.312061496202091</c:v>
                </c:pt>
                <c:pt idx="405">
                  <c:v>41.590236030062165</c:v>
                </c:pt>
                <c:pt idx="406">
                  <c:v>43.516404631322438</c:v>
                </c:pt>
                <c:pt idx="407">
                  <c:v>44.85718857441811</c:v>
                </c:pt>
                <c:pt idx="408">
                  <c:v>46.014997468712416</c:v>
                </c:pt>
                <c:pt idx="409">
                  <c:v>44.377650640433721</c:v>
                </c:pt>
                <c:pt idx="410">
                  <c:v>46.291083470318185</c:v>
                </c:pt>
                <c:pt idx="411">
                  <c:v>46.611980545223339</c:v>
                </c:pt>
                <c:pt idx="412">
                  <c:v>46.901011968004489</c:v>
                </c:pt>
                <c:pt idx="413">
                  <c:v>47.887353481405761</c:v>
                </c:pt>
                <c:pt idx="414">
                  <c:v>48.800005674270245</c:v>
                </c:pt>
                <c:pt idx="415">
                  <c:v>48.064108270531179</c:v>
                </c:pt>
                <c:pt idx="416">
                  <c:v>49.873977731012566</c:v>
                </c:pt>
                <c:pt idx="417">
                  <c:v>49.430099154941274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50D-40EC-8552-5C04B14A99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2743168"/>
        <c:axId val="132744704"/>
      </c:scatterChart>
      <c:valAx>
        <c:axId val="132743168"/>
        <c:scaling>
          <c:orientation val="minMax"/>
          <c:max val="2016"/>
          <c:min val="1980"/>
        </c:scaling>
        <c:delete val="0"/>
        <c:axPos val="b"/>
        <c:numFmt formatCode="General" sourceLinked="1"/>
        <c:majorTickMark val="out"/>
        <c:minorTickMark val="none"/>
        <c:tickLblPos val="low"/>
        <c:crossAx val="132744704"/>
        <c:crosses val="autoZero"/>
        <c:crossBetween val="midCat"/>
        <c:majorUnit val="4"/>
      </c:valAx>
      <c:valAx>
        <c:axId val="132744704"/>
        <c:scaling>
          <c:orientation val="minMax"/>
          <c:max val="55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crossAx val="13274316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094592-AC21-435E-BFB3-42A201428FD3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8AC265BF-ABA5-416C-8692-EC4F152E1669}">
      <dgm:prSet phldrT="[Text]"/>
      <dgm:spPr>
        <a:solidFill>
          <a:srgbClr val="0B5B7F"/>
        </a:solidFill>
      </dgm:spPr>
      <dgm:t>
        <a:bodyPr/>
        <a:lstStyle/>
        <a:p>
          <a:r>
            <a:rPr lang="en-US" dirty="0"/>
            <a:t>Property, plants and equipment, human capital, etc.</a:t>
          </a:r>
        </a:p>
      </dgm:t>
    </dgm:pt>
    <dgm:pt modelId="{0EAD3A6D-0CE3-45E5-BB6B-FF87C28FAA93}" type="parTrans" cxnId="{0E8FB2FA-7D29-4A26-83B9-468D78D2CD82}">
      <dgm:prSet/>
      <dgm:spPr/>
      <dgm:t>
        <a:bodyPr/>
        <a:lstStyle/>
        <a:p>
          <a:endParaRPr lang="en-US"/>
        </a:p>
      </dgm:t>
    </dgm:pt>
    <dgm:pt modelId="{4E7F0EAE-4B50-4F3B-AC2D-322C79223DB8}" type="sibTrans" cxnId="{0E8FB2FA-7D29-4A26-83B9-468D78D2CD82}">
      <dgm:prSet/>
      <dgm:spPr/>
      <dgm:t>
        <a:bodyPr/>
        <a:lstStyle/>
        <a:p>
          <a:endParaRPr lang="en-US"/>
        </a:p>
      </dgm:t>
    </dgm:pt>
    <dgm:pt modelId="{B7F87C7D-A34B-4C77-AA17-8AC0A744E494}">
      <dgm:prSet phldrT="[Text]" custT="1"/>
      <dgm:spPr>
        <a:solidFill>
          <a:srgbClr val="0B5B7F"/>
        </a:solidFill>
      </dgm:spPr>
      <dgm:t>
        <a:bodyPr/>
        <a:lstStyle/>
        <a:p>
          <a:r>
            <a:rPr lang="en-US" sz="1200" dirty="0"/>
            <a:t>Productive Capacity</a:t>
          </a:r>
        </a:p>
      </dgm:t>
    </dgm:pt>
    <dgm:pt modelId="{C657412F-ED96-4BE8-A11D-57590A662558}" type="parTrans" cxnId="{A2691699-0DD9-4A2C-9DCE-02BC36C0AFA7}">
      <dgm:prSet/>
      <dgm:spPr/>
      <dgm:t>
        <a:bodyPr/>
        <a:lstStyle/>
        <a:p>
          <a:endParaRPr lang="en-US"/>
        </a:p>
      </dgm:t>
    </dgm:pt>
    <dgm:pt modelId="{9A007A26-D91F-4988-A126-B1D9664284D0}" type="sibTrans" cxnId="{A2691699-0DD9-4A2C-9DCE-02BC36C0AFA7}">
      <dgm:prSet/>
      <dgm:spPr/>
      <dgm:t>
        <a:bodyPr/>
        <a:lstStyle/>
        <a:p>
          <a:endParaRPr lang="en-US"/>
        </a:p>
      </dgm:t>
    </dgm:pt>
    <dgm:pt modelId="{D0D07E95-A2F5-4637-9EA1-7B90F1C3371C}">
      <dgm:prSet phldrT="[Text]" custT="1"/>
      <dgm:spPr>
        <a:solidFill>
          <a:srgbClr val="0B5B7F"/>
        </a:solidFill>
      </dgm:spPr>
      <dgm:t>
        <a:bodyPr/>
        <a:lstStyle/>
        <a:p>
          <a:r>
            <a:rPr lang="en-US" sz="2000" b="1" dirty="0"/>
            <a:t>Real Assets</a:t>
          </a:r>
        </a:p>
      </dgm:t>
    </dgm:pt>
    <dgm:pt modelId="{249E8263-9A47-4DEB-99CA-B98730373565}" type="parTrans" cxnId="{EC3BF1E5-207F-4DC4-87E0-6B5FDEF20D7D}">
      <dgm:prSet/>
      <dgm:spPr/>
      <dgm:t>
        <a:bodyPr/>
        <a:lstStyle/>
        <a:p>
          <a:endParaRPr lang="en-US"/>
        </a:p>
      </dgm:t>
    </dgm:pt>
    <dgm:pt modelId="{2FA66218-1E5F-4876-BF22-34E89A2027AE}" type="sibTrans" cxnId="{EC3BF1E5-207F-4DC4-87E0-6B5FDEF20D7D}">
      <dgm:prSet/>
      <dgm:spPr/>
      <dgm:t>
        <a:bodyPr/>
        <a:lstStyle/>
        <a:p>
          <a:endParaRPr lang="en-US"/>
        </a:p>
      </dgm:t>
    </dgm:pt>
    <dgm:pt modelId="{1E5C9B1C-6EAB-4934-A60C-182BFE3A4A83}" type="pres">
      <dgm:prSet presAssocID="{D6094592-AC21-435E-BFB3-42A201428FD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F4C3C9C-3540-4A55-AB47-5447C128DFEE}" type="pres">
      <dgm:prSet presAssocID="{8AC265BF-ABA5-416C-8692-EC4F152E1669}" presName="gear1" presStyleLbl="node1" presStyleIdx="0" presStyleCnt="3">
        <dgm:presLayoutVars>
          <dgm:chMax val="1"/>
          <dgm:bulletEnabled val="1"/>
        </dgm:presLayoutVars>
      </dgm:prSet>
      <dgm:spPr/>
    </dgm:pt>
    <dgm:pt modelId="{FA9675C4-0795-44C6-B551-7CB582B1A60B}" type="pres">
      <dgm:prSet presAssocID="{8AC265BF-ABA5-416C-8692-EC4F152E1669}" presName="gear1srcNode" presStyleLbl="node1" presStyleIdx="0" presStyleCnt="3"/>
      <dgm:spPr/>
    </dgm:pt>
    <dgm:pt modelId="{8343429D-A9A1-4988-94B4-ECC2FD24E5E5}" type="pres">
      <dgm:prSet presAssocID="{8AC265BF-ABA5-416C-8692-EC4F152E1669}" presName="gear1dstNode" presStyleLbl="node1" presStyleIdx="0" presStyleCnt="3"/>
      <dgm:spPr/>
    </dgm:pt>
    <dgm:pt modelId="{0865D5AF-CD8A-4E17-B1BF-E80CB63318C8}" type="pres">
      <dgm:prSet presAssocID="{B7F87C7D-A34B-4C77-AA17-8AC0A744E494}" presName="gear2" presStyleLbl="node1" presStyleIdx="1" presStyleCnt="3">
        <dgm:presLayoutVars>
          <dgm:chMax val="1"/>
          <dgm:bulletEnabled val="1"/>
        </dgm:presLayoutVars>
      </dgm:prSet>
      <dgm:spPr/>
    </dgm:pt>
    <dgm:pt modelId="{3C566280-D2F5-457E-9DB4-413D6F3767C1}" type="pres">
      <dgm:prSet presAssocID="{B7F87C7D-A34B-4C77-AA17-8AC0A744E494}" presName="gear2srcNode" presStyleLbl="node1" presStyleIdx="1" presStyleCnt="3"/>
      <dgm:spPr/>
    </dgm:pt>
    <dgm:pt modelId="{E345A6A8-20AD-4620-B1F9-9BD588C862EA}" type="pres">
      <dgm:prSet presAssocID="{B7F87C7D-A34B-4C77-AA17-8AC0A744E494}" presName="gear2dstNode" presStyleLbl="node1" presStyleIdx="1" presStyleCnt="3"/>
      <dgm:spPr/>
    </dgm:pt>
    <dgm:pt modelId="{99277FAE-8F3E-4C30-8D58-89CF66AF9210}" type="pres">
      <dgm:prSet presAssocID="{D0D07E95-A2F5-4637-9EA1-7B90F1C3371C}" presName="gear3" presStyleLbl="node1" presStyleIdx="2" presStyleCnt="3" custLinFactNeighborX="521" custLinFactNeighborY="852"/>
      <dgm:spPr/>
    </dgm:pt>
    <dgm:pt modelId="{21E27E6D-3B95-483E-83B1-F40745C7450A}" type="pres">
      <dgm:prSet presAssocID="{D0D07E95-A2F5-4637-9EA1-7B90F1C3371C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165605E-2485-45EE-8FA4-66563612B679}" type="pres">
      <dgm:prSet presAssocID="{D0D07E95-A2F5-4637-9EA1-7B90F1C3371C}" presName="gear3srcNode" presStyleLbl="node1" presStyleIdx="2" presStyleCnt="3"/>
      <dgm:spPr/>
    </dgm:pt>
    <dgm:pt modelId="{114A1D49-F9FA-46EC-A01D-268CCF3967EA}" type="pres">
      <dgm:prSet presAssocID="{D0D07E95-A2F5-4637-9EA1-7B90F1C3371C}" presName="gear3dstNode" presStyleLbl="node1" presStyleIdx="2" presStyleCnt="3"/>
      <dgm:spPr/>
    </dgm:pt>
    <dgm:pt modelId="{2BD29293-00C5-4C99-9ACD-021CBCE4D34D}" type="pres">
      <dgm:prSet presAssocID="{4E7F0EAE-4B50-4F3B-AC2D-322C79223DB8}" presName="connector1" presStyleLbl="sibTrans2D1" presStyleIdx="0" presStyleCnt="3"/>
      <dgm:spPr/>
    </dgm:pt>
    <dgm:pt modelId="{18672FC5-0200-4241-9AFF-8D86E3C5F74E}" type="pres">
      <dgm:prSet presAssocID="{9A007A26-D91F-4988-A126-B1D9664284D0}" presName="connector2" presStyleLbl="sibTrans2D1" presStyleIdx="1" presStyleCnt="3"/>
      <dgm:spPr/>
    </dgm:pt>
    <dgm:pt modelId="{F14DE95F-90E8-4124-9CC2-9CFE51EA0CFA}" type="pres">
      <dgm:prSet presAssocID="{2FA66218-1E5F-4876-BF22-34E89A2027AE}" presName="connector3" presStyleLbl="sibTrans2D1" presStyleIdx="2" presStyleCnt="3" custLinFactNeighborX="-1294" custLinFactNeighborY="1753"/>
      <dgm:spPr/>
    </dgm:pt>
  </dgm:ptLst>
  <dgm:cxnLst>
    <dgm:cxn modelId="{6D8C2204-FE24-43FE-9680-844957354280}" type="presOf" srcId="{D0D07E95-A2F5-4637-9EA1-7B90F1C3371C}" destId="{99277FAE-8F3E-4C30-8D58-89CF66AF9210}" srcOrd="0" destOrd="0" presId="urn:microsoft.com/office/officeart/2005/8/layout/gear1"/>
    <dgm:cxn modelId="{72DC4D20-EE61-4A83-9402-160B2B23EFFE}" type="presOf" srcId="{8AC265BF-ABA5-416C-8692-EC4F152E1669}" destId="{FA9675C4-0795-44C6-B551-7CB582B1A60B}" srcOrd="1" destOrd="0" presId="urn:microsoft.com/office/officeart/2005/8/layout/gear1"/>
    <dgm:cxn modelId="{0F391A60-A590-418C-B12D-CC992B505004}" type="presOf" srcId="{B7F87C7D-A34B-4C77-AA17-8AC0A744E494}" destId="{3C566280-D2F5-457E-9DB4-413D6F3767C1}" srcOrd="1" destOrd="0" presId="urn:microsoft.com/office/officeart/2005/8/layout/gear1"/>
    <dgm:cxn modelId="{5752194B-3023-4D0B-8E28-70A9E5526378}" type="presOf" srcId="{8AC265BF-ABA5-416C-8692-EC4F152E1669}" destId="{CF4C3C9C-3540-4A55-AB47-5447C128DFEE}" srcOrd="0" destOrd="0" presId="urn:microsoft.com/office/officeart/2005/8/layout/gear1"/>
    <dgm:cxn modelId="{55862872-52D2-4DC9-BC59-44E2A6F8D982}" type="presOf" srcId="{D0D07E95-A2F5-4637-9EA1-7B90F1C3371C}" destId="{114A1D49-F9FA-46EC-A01D-268CCF3967EA}" srcOrd="3" destOrd="0" presId="urn:microsoft.com/office/officeart/2005/8/layout/gear1"/>
    <dgm:cxn modelId="{2524BF78-913C-4588-9D2A-F06B56F1BE06}" type="presOf" srcId="{D6094592-AC21-435E-BFB3-42A201428FD3}" destId="{1E5C9B1C-6EAB-4934-A60C-182BFE3A4A83}" srcOrd="0" destOrd="0" presId="urn:microsoft.com/office/officeart/2005/8/layout/gear1"/>
    <dgm:cxn modelId="{A2691699-0DD9-4A2C-9DCE-02BC36C0AFA7}" srcId="{D6094592-AC21-435E-BFB3-42A201428FD3}" destId="{B7F87C7D-A34B-4C77-AA17-8AC0A744E494}" srcOrd="1" destOrd="0" parTransId="{C657412F-ED96-4BE8-A11D-57590A662558}" sibTransId="{9A007A26-D91F-4988-A126-B1D9664284D0}"/>
    <dgm:cxn modelId="{2829C6A9-BA34-40CF-8185-2CDD565FC63F}" type="presOf" srcId="{2FA66218-1E5F-4876-BF22-34E89A2027AE}" destId="{F14DE95F-90E8-4124-9CC2-9CFE51EA0CFA}" srcOrd="0" destOrd="0" presId="urn:microsoft.com/office/officeart/2005/8/layout/gear1"/>
    <dgm:cxn modelId="{7D2A73B6-1032-4ABD-B5E9-19CB341783FB}" type="presOf" srcId="{4E7F0EAE-4B50-4F3B-AC2D-322C79223DB8}" destId="{2BD29293-00C5-4C99-9ACD-021CBCE4D34D}" srcOrd="0" destOrd="0" presId="urn:microsoft.com/office/officeart/2005/8/layout/gear1"/>
    <dgm:cxn modelId="{47DC4BBA-49DB-4D02-9DA4-2DE5CBEA0E1C}" type="presOf" srcId="{9A007A26-D91F-4988-A126-B1D9664284D0}" destId="{18672FC5-0200-4241-9AFF-8D86E3C5F74E}" srcOrd="0" destOrd="0" presId="urn:microsoft.com/office/officeart/2005/8/layout/gear1"/>
    <dgm:cxn modelId="{E787EFBA-00C6-4B1E-BD7E-7E8AFF51806B}" type="presOf" srcId="{B7F87C7D-A34B-4C77-AA17-8AC0A744E494}" destId="{E345A6A8-20AD-4620-B1F9-9BD588C862EA}" srcOrd="2" destOrd="0" presId="urn:microsoft.com/office/officeart/2005/8/layout/gear1"/>
    <dgm:cxn modelId="{DEC303C9-BCE2-485B-957F-E242494A6C30}" type="presOf" srcId="{D0D07E95-A2F5-4637-9EA1-7B90F1C3371C}" destId="{0165605E-2485-45EE-8FA4-66563612B679}" srcOrd="2" destOrd="0" presId="urn:microsoft.com/office/officeart/2005/8/layout/gear1"/>
    <dgm:cxn modelId="{F4C1E9E5-0A63-4392-BC57-7E34A41A1BBF}" type="presOf" srcId="{D0D07E95-A2F5-4637-9EA1-7B90F1C3371C}" destId="{21E27E6D-3B95-483E-83B1-F40745C7450A}" srcOrd="1" destOrd="0" presId="urn:microsoft.com/office/officeart/2005/8/layout/gear1"/>
    <dgm:cxn modelId="{EC3BF1E5-207F-4DC4-87E0-6B5FDEF20D7D}" srcId="{D6094592-AC21-435E-BFB3-42A201428FD3}" destId="{D0D07E95-A2F5-4637-9EA1-7B90F1C3371C}" srcOrd="2" destOrd="0" parTransId="{249E8263-9A47-4DEB-99CA-B98730373565}" sibTransId="{2FA66218-1E5F-4876-BF22-34E89A2027AE}"/>
    <dgm:cxn modelId="{61F1C9EB-4E29-4AEC-98A0-3277716F5610}" type="presOf" srcId="{B7F87C7D-A34B-4C77-AA17-8AC0A744E494}" destId="{0865D5AF-CD8A-4E17-B1BF-E80CB63318C8}" srcOrd="0" destOrd="0" presId="urn:microsoft.com/office/officeart/2005/8/layout/gear1"/>
    <dgm:cxn modelId="{DDB306F1-D9B6-4CC1-A8C9-9796F37094CB}" type="presOf" srcId="{8AC265BF-ABA5-416C-8692-EC4F152E1669}" destId="{8343429D-A9A1-4988-94B4-ECC2FD24E5E5}" srcOrd="2" destOrd="0" presId="urn:microsoft.com/office/officeart/2005/8/layout/gear1"/>
    <dgm:cxn modelId="{0E8FB2FA-7D29-4A26-83B9-468D78D2CD82}" srcId="{D6094592-AC21-435E-BFB3-42A201428FD3}" destId="{8AC265BF-ABA5-416C-8692-EC4F152E1669}" srcOrd="0" destOrd="0" parTransId="{0EAD3A6D-0CE3-45E5-BB6B-FF87C28FAA93}" sibTransId="{4E7F0EAE-4B50-4F3B-AC2D-322C79223DB8}"/>
    <dgm:cxn modelId="{E0688DFA-3019-459F-889C-B3094C6C7461}" type="presParOf" srcId="{1E5C9B1C-6EAB-4934-A60C-182BFE3A4A83}" destId="{CF4C3C9C-3540-4A55-AB47-5447C128DFEE}" srcOrd="0" destOrd="0" presId="urn:microsoft.com/office/officeart/2005/8/layout/gear1"/>
    <dgm:cxn modelId="{22E453F5-FC95-4B95-A14C-35457124E174}" type="presParOf" srcId="{1E5C9B1C-6EAB-4934-A60C-182BFE3A4A83}" destId="{FA9675C4-0795-44C6-B551-7CB582B1A60B}" srcOrd="1" destOrd="0" presId="urn:microsoft.com/office/officeart/2005/8/layout/gear1"/>
    <dgm:cxn modelId="{52DBEE5D-63D6-4835-BAFB-7F1BE97D2B40}" type="presParOf" srcId="{1E5C9B1C-6EAB-4934-A60C-182BFE3A4A83}" destId="{8343429D-A9A1-4988-94B4-ECC2FD24E5E5}" srcOrd="2" destOrd="0" presId="urn:microsoft.com/office/officeart/2005/8/layout/gear1"/>
    <dgm:cxn modelId="{2E267DB9-67BE-4F7F-9395-58DCFB81E57A}" type="presParOf" srcId="{1E5C9B1C-6EAB-4934-A60C-182BFE3A4A83}" destId="{0865D5AF-CD8A-4E17-B1BF-E80CB63318C8}" srcOrd="3" destOrd="0" presId="urn:microsoft.com/office/officeart/2005/8/layout/gear1"/>
    <dgm:cxn modelId="{6E177209-8A23-45BC-B4B6-1AD887E4908C}" type="presParOf" srcId="{1E5C9B1C-6EAB-4934-A60C-182BFE3A4A83}" destId="{3C566280-D2F5-457E-9DB4-413D6F3767C1}" srcOrd="4" destOrd="0" presId="urn:microsoft.com/office/officeart/2005/8/layout/gear1"/>
    <dgm:cxn modelId="{74D7A733-87E3-4DDE-8EC3-19D2B9718B76}" type="presParOf" srcId="{1E5C9B1C-6EAB-4934-A60C-182BFE3A4A83}" destId="{E345A6A8-20AD-4620-B1F9-9BD588C862EA}" srcOrd="5" destOrd="0" presId="urn:microsoft.com/office/officeart/2005/8/layout/gear1"/>
    <dgm:cxn modelId="{AC8511FD-29BD-47AA-A01E-F5CA045E3D31}" type="presParOf" srcId="{1E5C9B1C-6EAB-4934-A60C-182BFE3A4A83}" destId="{99277FAE-8F3E-4C30-8D58-89CF66AF9210}" srcOrd="6" destOrd="0" presId="urn:microsoft.com/office/officeart/2005/8/layout/gear1"/>
    <dgm:cxn modelId="{6746A83D-803D-4EB4-9940-EC0C683640B0}" type="presParOf" srcId="{1E5C9B1C-6EAB-4934-A60C-182BFE3A4A83}" destId="{21E27E6D-3B95-483E-83B1-F40745C7450A}" srcOrd="7" destOrd="0" presId="urn:microsoft.com/office/officeart/2005/8/layout/gear1"/>
    <dgm:cxn modelId="{FCB25066-775D-411A-B3B9-5E5C9D9804D6}" type="presParOf" srcId="{1E5C9B1C-6EAB-4934-A60C-182BFE3A4A83}" destId="{0165605E-2485-45EE-8FA4-66563612B679}" srcOrd="8" destOrd="0" presId="urn:microsoft.com/office/officeart/2005/8/layout/gear1"/>
    <dgm:cxn modelId="{1C58F631-0D93-4C5E-825D-27569E4D3CA1}" type="presParOf" srcId="{1E5C9B1C-6EAB-4934-A60C-182BFE3A4A83}" destId="{114A1D49-F9FA-46EC-A01D-268CCF3967EA}" srcOrd="9" destOrd="0" presId="urn:microsoft.com/office/officeart/2005/8/layout/gear1"/>
    <dgm:cxn modelId="{0C8702FB-0309-47AA-A41D-4E9F401BC6AB}" type="presParOf" srcId="{1E5C9B1C-6EAB-4934-A60C-182BFE3A4A83}" destId="{2BD29293-00C5-4C99-9ACD-021CBCE4D34D}" srcOrd="10" destOrd="0" presId="urn:microsoft.com/office/officeart/2005/8/layout/gear1"/>
    <dgm:cxn modelId="{084CD5EE-FE56-4DC0-8CE1-DC1A514C588C}" type="presParOf" srcId="{1E5C9B1C-6EAB-4934-A60C-182BFE3A4A83}" destId="{18672FC5-0200-4241-9AFF-8D86E3C5F74E}" srcOrd="11" destOrd="0" presId="urn:microsoft.com/office/officeart/2005/8/layout/gear1"/>
    <dgm:cxn modelId="{BD63F89F-42E3-438A-A3B5-4B9398961394}" type="presParOf" srcId="{1E5C9B1C-6EAB-4934-A60C-182BFE3A4A83}" destId="{F14DE95F-90E8-4124-9CC2-9CFE51EA0CFA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A2488A-7C72-49E0-9574-623FB663CFB5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ABFF8A-AE73-4777-89C4-3D7E06067526}">
      <dgm:prSet phldrT="[Text]"/>
      <dgm:spPr/>
      <dgm:t>
        <a:bodyPr/>
        <a:lstStyle/>
        <a:p>
          <a:r>
            <a:rPr lang="en-US" dirty="0"/>
            <a:t>Financial Assets (Owner of the claim)</a:t>
          </a:r>
        </a:p>
      </dgm:t>
    </dgm:pt>
    <dgm:pt modelId="{46F7B4F5-6D6F-4292-98FD-746E36591DAE}" type="parTrans" cxnId="{AAF1701F-73FE-41F7-970D-79A45FB03AF1}">
      <dgm:prSet/>
      <dgm:spPr/>
      <dgm:t>
        <a:bodyPr/>
        <a:lstStyle/>
        <a:p>
          <a:endParaRPr lang="en-US"/>
        </a:p>
      </dgm:t>
    </dgm:pt>
    <dgm:pt modelId="{847AF1B6-B205-47FB-B87B-E6B31754E451}" type="sibTrans" cxnId="{AAF1701F-73FE-41F7-970D-79A45FB03AF1}">
      <dgm:prSet/>
      <dgm:spPr/>
      <dgm:t>
        <a:bodyPr/>
        <a:lstStyle/>
        <a:p>
          <a:endParaRPr lang="en-US"/>
        </a:p>
      </dgm:t>
    </dgm:pt>
    <dgm:pt modelId="{7092F1B1-17DC-4927-8FD6-753C2E38723E}">
      <dgm:prSet phldrT="[Text]"/>
      <dgm:spPr/>
      <dgm:t>
        <a:bodyPr/>
        <a:lstStyle/>
        <a:p>
          <a:r>
            <a:rPr lang="en-US" dirty="0"/>
            <a:t>Financial Liability (Issues of the Claim)</a:t>
          </a:r>
        </a:p>
      </dgm:t>
    </dgm:pt>
    <dgm:pt modelId="{827CEF6F-0150-418D-A39F-BA910B192FB4}" type="parTrans" cxnId="{A067F7EF-2CBB-4B1A-B886-4AA1255980E6}">
      <dgm:prSet/>
      <dgm:spPr/>
      <dgm:t>
        <a:bodyPr/>
        <a:lstStyle/>
        <a:p>
          <a:endParaRPr lang="en-US"/>
        </a:p>
      </dgm:t>
    </dgm:pt>
    <dgm:pt modelId="{BBB1C2A8-2EEC-45B7-A92D-DB4034978D74}" type="sibTrans" cxnId="{A067F7EF-2CBB-4B1A-B886-4AA1255980E6}">
      <dgm:prSet/>
      <dgm:spPr/>
      <dgm:t>
        <a:bodyPr/>
        <a:lstStyle/>
        <a:p>
          <a:endParaRPr lang="en-US"/>
        </a:p>
      </dgm:t>
    </dgm:pt>
    <dgm:pt modelId="{97585DB4-494F-4352-802E-3D43C3D829FD}" type="pres">
      <dgm:prSet presAssocID="{CFA2488A-7C72-49E0-9574-623FB663CFB5}" presName="compositeShape" presStyleCnt="0">
        <dgm:presLayoutVars>
          <dgm:chMax val="2"/>
          <dgm:dir/>
          <dgm:resizeHandles val="exact"/>
        </dgm:presLayoutVars>
      </dgm:prSet>
      <dgm:spPr/>
    </dgm:pt>
    <dgm:pt modelId="{80298715-19AF-4E25-B21F-C352B3CE81AD}" type="pres">
      <dgm:prSet presAssocID="{CFA2488A-7C72-49E0-9574-623FB663CFB5}" presName="divider" presStyleLbl="fgShp" presStyleIdx="0" presStyleCnt="1" custAng="300000"/>
      <dgm:spPr/>
    </dgm:pt>
    <dgm:pt modelId="{A110408B-6FBF-4F8B-8F63-B8E4633D6FD3}" type="pres">
      <dgm:prSet presAssocID="{6CABFF8A-AE73-4777-89C4-3D7E06067526}" presName="downArrow" presStyleLbl="node1" presStyleIdx="0" presStyleCnt="2"/>
      <dgm:spPr>
        <a:solidFill>
          <a:srgbClr val="0B5B7F"/>
        </a:solidFill>
      </dgm:spPr>
    </dgm:pt>
    <dgm:pt modelId="{34AD3160-A8A2-4230-9595-D9C59DB3B9EB}" type="pres">
      <dgm:prSet presAssocID="{6CABFF8A-AE73-4777-89C4-3D7E06067526}" presName="downArrowText" presStyleLbl="revTx" presStyleIdx="0" presStyleCnt="2" custScaleX="142187">
        <dgm:presLayoutVars>
          <dgm:bulletEnabled val="1"/>
        </dgm:presLayoutVars>
      </dgm:prSet>
      <dgm:spPr/>
    </dgm:pt>
    <dgm:pt modelId="{2CB5A286-C480-41D0-89FC-27B8BEB5E3EE}" type="pres">
      <dgm:prSet presAssocID="{7092F1B1-17DC-4927-8FD6-753C2E38723E}" presName="upArrow" presStyleLbl="node1" presStyleIdx="1" presStyleCnt="2"/>
      <dgm:spPr>
        <a:solidFill>
          <a:srgbClr val="0B5B7F"/>
        </a:solidFill>
      </dgm:spPr>
    </dgm:pt>
    <dgm:pt modelId="{8668717C-DDCA-41FA-9E8E-9F7BAD8FE72F}" type="pres">
      <dgm:prSet presAssocID="{7092F1B1-17DC-4927-8FD6-753C2E38723E}" presName="upArrowText" presStyleLbl="revTx" presStyleIdx="1" presStyleCnt="2" custScaleX="142187">
        <dgm:presLayoutVars>
          <dgm:bulletEnabled val="1"/>
        </dgm:presLayoutVars>
      </dgm:prSet>
      <dgm:spPr/>
    </dgm:pt>
  </dgm:ptLst>
  <dgm:cxnLst>
    <dgm:cxn modelId="{AAF1701F-73FE-41F7-970D-79A45FB03AF1}" srcId="{CFA2488A-7C72-49E0-9574-623FB663CFB5}" destId="{6CABFF8A-AE73-4777-89C4-3D7E06067526}" srcOrd="0" destOrd="0" parTransId="{46F7B4F5-6D6F-4292-98FD-746E36591DAE}" sibTransId="{847AF1B6-B205-47FB-B87B-E6B31754E451}"/>
    <dgm:cxn modelId="{78390247-7C65-46F5-B981-9B7A2A05F25D}" type="presOf" srcId="{7092F1B1-17DC-4927-8FD6-753C2E38723E}" destId="{8668717C-DDCA-41FA-9E8E-9F7BAD8FE72F}" srcOrd="0" destOrd="0" presId="urn:microsoft.com/office/officeart/2005/8/layout/arrow3"/>
    <dgm:cxn modelId="{1113367C-9BCE-4147-963B-56DF92331B45}" type="presOf" srcId="{CFA2488A-7C72-49E0-9574-623FB663CFB5}" destId="{97585DB4-494F-4352-802E-3D43C3D829FD}" srcOrd="0" destOrd="0" presId="urn:microsoft.com/office/officeart/2005/8/layout/arrow3"/>
    <dgm:cxn modelId="{5BE453D4-1600-4FF7-A7FE-410216A58AFD}" type="presOf" srcId="{6CABFF8A-AE73-4777-89C4-3D7E06067526}" destId="{34AD3160-A8A2-4230-9595-D9C59DB3B9EB}" srcOrd="0" destOrd="0" presId="urn:microsoft.com/office/officeart/2005/8/layout/arrow3"/>
    <dgm:cxn modelId="{A067F7EF-2CBB-4B1A-B886-4AA1255980E6}" srcId="{CFA2488A-7C72-49E0-9574-623FB663CFB5}" destId="{7092F1B1-17DC-4927-8FD6-753C2E38723E}" srcOrd="1" destOrd="0" parTransId="{827CEF6F-0150-418D-A39F-BA910B192FB4}" sibTransId="{BBB1C2A8-2EEC-45B7-A92D-DB4034978D74}"/>
    <dgm:cxn modelId="{6E5E6E4C-4A3E-4057-BE12-04ED53176466}" type="presParOf" srcId="{97585DB4-494F-4352-802E-3D43C3D829FD}" destId="{80298715-19AF-4E25-B21F-C352B3CE81AD}" srcOrd="0" destOrd="0" presId="urn:microsoft.com/office/officeart/2005/8/layout/arrow3"/>
    <dgm:cxn modelId="{8F9E4AF5-665D-45E8-BFBF-91988C3517A3}" type="presParOf" srcId="{97585DB4-494F-4352-802E-3D43C3D829FD}" destId="{A110408B-6FBF-4F8B-8F63-B8E4633D6FD3}" srcOrd="1" destOrd="0" presId="urn:microsoft.com/office/officeart/2005/8/layout/arrow3"/>
    <dgm:cxn modelId="{C3F73585-3F95-4C3D-AD23-C9698472620C}" type="presParOf" srcId="{97585DB4-494F-4352-802E-3D43C3D829FD}" destId="{34AD3160-A8A2-4230-9595-D9C59DB3B9EB}" srcOrd="2" destOrd="0" presId="urn:microsoft.com/office/officeart/2005/8/layout/arrow3"/>
    <dgm:cxn modelId="{D22C9E76-C2AC-42DC-8A59-FD044D679397}" type="presParOf" srcId="{97585DB4-494F-4352-802E-3D43C3D829FD}" destId="{2CB5A286-C480-41D0-89FC-27B8BEB5E3EE}" srcOrd="3" destOrd="0" presId="urn:microsoft.com/office/officeart/2005/8/layout/arrow3"/>
    <dgm:cxn modelId="{074B6CC3-B351-4D56-8C81-1C4F2896A3A8}" type="presParOf" srcId="{97585DB4-494F-4352-802E-3D43C3D829FD}" destId="{8668717C-DDCA-41FA-9E8E-9F7BAD8FE72F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2BE09B-0075-49B4-A514-6377E2626A82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D23197-F5D1-40B8-B08E-8C787877750A}">
      <dgm:prSet phldrT="[Text]"/>
      <dgm:spPr>
        <a:solidFill>
          <a:srgbClr val="08425C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Asset Classes</a:t>
          </a:r>
        </a:p>
      </dgm:t>
    </dgm:pt>
    <dgm:pt modelId="{F9764D7A-FFA5-40E1-A48F-32D5ABA54130}" type="parTrans" cxnId="{2619F4E0-79E0-4E56-8A73-17742A3AEC1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03EFA2A1-E107-4C00-8276-5BC945BA5462}" type="sibTrans" cxnId="{2619F4E0-79E0-4E56-8A73-17742A3AEC1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EB53F8B-7B12-4445-8327-AB9DAE413F24}">
      <dgm:prSet phldrT="[Text]" custT="1"/>
      <dgm:spPr>
        <a:solidFill>
          <a:srgbClr val="0B5B7F"/>
        </a:solidFill>
      </dgm:spPr>
      <dgm:t>
        <a:bodyPr/>
        <a:lstStyle/>
        <a:p>
          <a:r>
            <a:rPr lang="en-US" sz="2000" b="1" dirty="0">
              <a:solidFill>
                <a:schemeClr val="bg1"/>
              </a:solidFill>
            </a:rPr>
            <a:t>Common Stock</a:t>
          </a:r>
        </a:p>
        <a:p>
          <a:r>
            <a:rPr lang="en-US" sz="1800" dirty="0">
              <a:solidFill>
                <a:schemeClr val="bg1"/>
              </a:solidFill>
            </a:rPr>
            <a:t>Ownership stake in entity, </a:t>
          </a:r>
        </a:p>
        <a:p>
          <a:r>
            <a:rPr lang="en-US" sz="1800" dirty="0">
              <a:solidFill>
                <a:schemeClr val="bg1"/>
              </a:solidFill>
            </a:rPr>
            <a:t>residual cash flow</a:t>
          </a:r>
        </a:p>
      </dgm:t>
    </dgm:pt>
    <dgm:pt modelId="{5612F7A7-F782-42B7-BA05-A6068004E2E6}" type="parTrans" cxnId="{134E6F04-2E6F-424C-A34B-862F4028BE3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320A421E-2901-4AD3-95E6-D36462461D56}" type="sibTrans" cxnId="{134E6F04-2E6F-424C-A34B-862F4028BE3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80C236C-9816-4585-B127-9FFFCE5AA081}">
      <dgm:prSet phldrT="[Text]" custT="1"/>
      <dgm:spPr>
        <a:solidFill>
          <a:srgbClr val="0B5B7F"/>
        </a:solidFill>
      </dgm:spPr>
      <dgm:t>
        <a:bodyPr/>
        <a:lstStyle/>
        <a:p>
          <a:r>
            <a:rPr lang="en-US" sz="2000" b="1" dirty="0">
              <a:solidFill>
                <a:schemeClr val="bg1"/>
              </a:solidFill>
            </a:rPr>
            <a:t>Fixed Income Securities</a:t>
          </a:r>
          <a:r>
            <a:rPr lang="en-US" sz="1700" dirty="0">
              <a:solidFill>
                <a:schemeClr val="bg1"/>
              </a:solidFill>
            </a:rPr>
            <a:t> </a:t>
          </a:r>
        </a:p>
        <a:p>
          <a:r>
            <a:rPr lang="en-US" sz="1800" dirty="0">
              <a:solidFill>
                <a:schemeClr val="bg1"/>
              </a:solidFill>
            </a:rPr>
            <a:t>Money market instruments,</a:t>
          </a:r>
        </a:p>
        <a:p>
          <a:r>
            <a:rPr lang="en-US" sz="1800" dirty="0">
              <a:solidFill>
                <a:schemeClr val="bg1"/>
              </a:solidFill>
            </a:rPr>
            <a:t>Bonds, Preferred stock</a:t>
          </a:r>
        </a:p>
      </dgm:t>
    </dgm:pt>
    <dgm:pt modelId="{8EF96F08-D0C9-4472-AC99-D74892E7624D}" type="parTrans" cxnId="{1C8F850B-78C1-487A-B1D2-EA0B4FD8587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E365D3C-F9AA-4055-9A78-00500A18D97F}" type="sibTrans" cxnId="{1C8F850B-78C1-487A-B1D2-EA0B4FD8587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25CE3679-E28E-4CB8-8C96-222B5929D787}">
      <dgm:prSet phldrT="[Text]" custT="1"/>
      <dgm:spPr>
        <a:solidFill>
          <a:srgbClr val="0B5B7F"/>
        </a:solidFill>
      </dgm:spPr>
      <dgm:t>
        <a:bodyPr/>
        <a:lstStyle/>
        <a:p>
          <a:r>
            <a:rPr lang="en-US" sz="2000" b="1" dirty="0">
              <a:solidFill>
                <a:schemeClr val="bg1"/>
              </a:solidFill>
            </a:rPr>
            <a:t>Derivative Securities</a:t>
          </a:r>
        </a:p>
        <a:p>
          <a:r>
            <a:rPr lang="en-US" sz="1800" dirty="0">
              <a:solidFill>
                <a:schemeClr val="bg1"/>
              </a:solidFill>
            </a:rPr>
            <a:t>Contract, value derived from underlying market condition</a:t>
          </a:r>
        </a:p>
      </dgm:t>
    </dgm:pt>
    <dgm:pt modelId="{422DA54C-851F-43AE-AB5D-2BBF98614EAF}" type="parTrans" cxnId="{C9B6710A-6DEE-4BAF-A57E-E4AC89508FEE}">
      <dgm:prSet/>
      <dgm:spPr/>
      <dgm:t>
        <a:bodyPr/>
        <a:lstStyle/>
        <a:p>
          <a:endParaRPr lang="en-US" dirty="0">
            <a:solidFill>
              <a:schemeClr val="bg1"/>
            </a:solidFill>
          </a:endParaRPr>
        </a:p>
      </dgm:t>
    </dgm:pt>
    <dgm:pt modelId="{425BD8BC-E281-4149-8EF7-5729085103DF}" type="sibTrans" cxnId="{C9B6710A-6DEE-4BAF-A57E-E4AC89508FE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70CB70C-63FF-47E5-B0C7-5C256B3669EE}" type="pres">
      <dgm:prSet presAssocID="{C82BE09B-0075-49B4-A514-6377E2626A8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C269D6C-A2C7-4FCE-B10B-D2CB0C13AC9D}" type="pres">
      <dgm:prSet presAssocID="{7DD23197-F5D1-40B8-B08E-8C787877750A}" presName="centerShape" presStyleLbl="node0" presStyleIdx="0" presStyleCnt="1" custLinFactNeighborX="-2510" custLinFactNeighborY="-7384"/>
      <dgm:spPr/>
    </dgm:pt>
    <dgm:pt modelId="{9FF94C59-D3E7-4740-8AE3-A2299F4F04F2}" type="pres">
      <dgm:prSet presAssocID="{5612F7A7-F782-42B7-BA05-A6068004E2E6}" presName="Name9" presStyleLbl="parChTrans1D2" presStyleIdx="0" presStyleCnt="3"/>
      <dgm:spPr/>
    </dgm:pt>
    <dgm:pt modelId="{64B02C59-4E8F-4CE1-80E8-18A43A589EF8}" type="pres">
      <dgm:prSet presAssocID="{5612F7A7-F782-42B7-BA05-A6068004E2E6}" presName="connTx" presStyleLbl="parChTrans1D2" presStyleIdx="0" presStyleCnt="3"/>
      <dgm:spPr/>
    </dgm:pt>
    <dgm:pt modelId="{B6FE8650-827C-4D05-A8AA-1DD7A5C589FE}" type="pres">
      <dgm:prSet presAssocID="{7EB53F8B-7B12-4445-8327-AB9DAE413F24}" presName="node" presStyleLbl="node1" presStyleIdx="0" presStyleCnt="3" custScaleX="262268" custRadScaleRad="101150" custRadScaleInc="-6915">
        <dgm:presLayoutVars>
          <dgm:bulletEnabled val="1"/>
        </dgm:presLayoutVars>
      </dgm:prSet>
      <dgm:spPr/>
    </dgm:pt>
    <dgm:pt modelId="{A2C66D5B-3FBB-442A-9969-AA1DDD27FAB8}" type="pres">
      <dgm:prSet presAssocID="{8EF96F08-D0C9-4472-AC99-D74892E7624D}" presName="Name9" presStyleLbl="parChTrans1D2" presStyleIdx="1" presStyleCnt="3"/>
      <dgm:spPr/>
    </dgm:pt>
    <dgm:pt modelId="{CD403E2C-A934-435D-847C-F7CBE1DAEE8A}" type="pres">
      <dgm:prSet presAssocID="{8EF96F08-D0C9-4472-AC99-D74892E7624D}" presName="connTx" presStyleLbl="parChTrans1D2" presStyleIdx="1" presStyleCnt="3"/>
      <dgm:spPr/>
    </dgm:pt>
    <dgm:pt modelId="{72442C4A-880A-4740-AFEB-2DFBCD5A5F27}" type="pres">
      <dgm:prSet presAssocID="{880C236C-9816-4585-B127-9FFFCE5AA081}" presName="node" presStyleLbl="node1" presStyleIdx="1" presStyleCnt="3" custScaleX="225910">
        <dgm:presLayoutVars>
          <dgm:bulletEnabled val="1"/>
        </dgm:presLayoutVars>
      </dgm:prSet>
      <dgm:spPr/>
    </dgm:pt>
    <dgm:pt modelId="{28BF2684-07CF-4C2C-982C-0B41048A1F6D}" type="pres">
      <dgm:prSet presAssocID="{422DA54C-851F-43AE-AB5D-2BBF98614EAF}" presName="Name9" presStyleLbl="parChTrans1D2" presStyleIdx="2" presStyleCnt="3"/>
      <dgm:spPr/>
    </dgm:pt>
    <dgm:pt modelId="{322A2591-7C3A-41FC-B249-B1798B5132B2}" type="pres">
      <dgm:prSet presAssocID="{422DA54C-851F-43AE-AB5D-2BBF98614EAF}" presName="connTx" presStyleLbl="parChTrans1D2" presStyleIdx="2" presStyleCnt="3"/>
      <dgm:spPr/>
    </dgm:pt>
    <dgm:pt modelId="{FFB6BC97-2F52-482A-9686-0319FBFDFD05}" type="pres">
      <dgm:prSet presAssocID="{25CE3679-E28E-4CB8-8C96-222B5929D787}" presName="node" presStyleLbl="node1" presStyleIdx="2" presStyleCnt="3" custScaleX="219089" custRadScaleRad="134807" custRadScaleInc="-1843">
        <dgm:presLayoutVars>
          <dgm:bulletEnabled val="1"/>
        </dgm:presLayoutVars>
      </dgm:prSet>
      <dgm:spPr/>
    </dgm:pt>
  </dgm:ptLst>
  <dgm:cxnLst>
    <dgm:cxn modelId="{134E6F04-2E6F-424C-A34B-862F4028BE3E}" srcId="{7DD23197-F5D1-40B8-B08E-8C787877750A}" destId="{7EB53F8B-7B12-4445-8327-AB9DAE413F24}" srcOrd="0" destOrd="0" parTransId="{5612F7A7-F782-42B7-BA05-A6068004E2E6}" sibTransId="{320A421E-2901-4AD3-95E6-D36462461D56}"/>
    <dgm:cxn modelId="{C9B6710A-6DEE-4BAF-A57E-E4AC89508FEE}" srcId="{7DD23197-F5D1-40B8-B08E-8C787877750A}" destId="{25CE3679-E28E-4CB8-8C96-222B5929D787}" srcOrd="2" destOrd="0" parTransId="{422DA54C-851F-43AE-AB5D-2BBF98614EAF}" sibTransId="{425BD8BC-E281-4149-8EF7-5729085103DF}"/>
    <dgm:cxn modelId="{1C8F850B-78C1-487A-B1D2-EA0B4FD8587D}" srcId="{7DD23197-F5D1-40B8-B08E-8C787877750A}" destId="{880C236C-9816-4585-B127-9FFFCE5AA081}" srcOrd="1" destOrd="0" parTransId="{8EF96F08-D0C9-4472-AC99-D74892E7624D}" sibTransId="{CE365D3C-F9AA-4055-9A78-00500A18D97F}"/>
    <dgm:cxn modelId="{12607513-D109-4811-A1E3-40AAE08C94DC}" type="presOf" srcId="{25CE3679-E28E-4CB8-8C96-222B5929D787}" destId="{FFB6BC97-2F52-482A-9686-0319FBFDFD05}" srcOrd="0" destOrd="0" presId="urn:microsoft.com/office/officeart/2005/8/layout/radial1"/>
    <dgm:cxn modelId="{CF09BC1A-F83D-414F-975F-43ED28720FD0}" type="presOf" srcId="{422DA54C-851F-43AE-AB5D-2BBF98614EAF}" destId="{28BF2684-07CF-4C2C-982C-0B41048A1F6D}" srcOrd="0" destOrd="0" presId="urn:microsoft.com/office/officeart/2005/8/layout/radial1"/>
    <dgm:cxn modelId="{1170FE20-5F84-48A2-A660-A67AC3C126A3}" type="presOf" srcId="{7DD23197-F5D1-40B8-B08E-8C787877750A}" destId="{9C269D6C-A2C7-4FCE-B10B-D2CB0C13AC9D}" srcOrd="0" destOrd="0" presId="urn:microsoft.com/office/officeart/2005/8/layout/radial1"/>
    <dgm:cxn modelId="{EEAB428A-858D-485E-8E34-3E674335CAA9}" type="presOf" srcId="{7EB53F8B-7B12-4445-8327-AB9DAE413F24}" destId="{B6FE8650-827C-4D05-A8AA-1DD7A5C589FE}" srcOrd="0" destOrd="0" presId="urn:microsoft.com/office/officeart/2005/8/layout/radial1"/>
    <dgm:cxn modelId="{A7EC7D94-164D-4417-90FD-89E1CAFFD3A5}" type="presOf" srcId="{5612F7A7-F782-42B7-BA05-A6068004E2E6}" destId="{64B02C59-4E8F-4CE1-80E8-18A43A589EF8}" srcOrd="1" destOrd="0" presId="urn:microsoft.com/office/officeart/2005/8/layout/radial1"/>
    <dgm:cxn modelId="{E9322296-3B09-4872-B635-D4B7759D6BB1}" type="presOf" srcId="{880C236C-9816-4585-B127-9FFFCE5AA081}" destId="{72442C4A-880A-4740-AFEB-2DFBCD5A5F27}" srcOrd="0" destOrd="0" presId="urn:microsoft.com/office/officeart/2005/8/layout/radial1"/>
    <dgm:cxn modelId="{3437ECA4-0A2B-4F9A-AD0B-D819C625FAFD}" type="presOf" srcId="{C82BE09B-0075-49B4-A514-6377E2626A82}" destId="{870CB70C-63FF-47E5-B0C7-5C256B3669EE}" srcOrd="0" destOrd="0" presId="urn:microsoft.com/office/officeart/2005/8/layout/radial1"/>
    <dgm:cxn modelId="{49F4D3B9-2BB4-433F-98A9-FCBC69312527}" type="presOf" srcId="{422DA54C-851F-43AE-AB5D-2BBF98614EAF}" destId="{322A2591-7C3A-41FC-B249-B1798B5132B2}" srcOrd="1" destOrd="0" presId="urn:microsoft.com/office/officeart/2005/8/layout/radial1"/>
    <dgm:cxn modelId="{38705CBB-B6F0-41BF-AFB5-4701B9DD2DCD}" type="presOf" srcId="{5612F7A7-F782-42B7-BA05-A6068004E2E6}" destId="{9FF94C59-D3E7-4740-8AE3-A2299F4F04F2}" srcOrd="0" destOrd="0" presId="urn:microsoft.com/office/officeart/2005/8/layout/radial1"/>
    <dgm:cxn modelId="{F57D74CD-14C0-42C4-8CA0-84CB628348F7}" type="presOf" srcId="{8EF96F08-D0C9-4472-AC99-D74892E7624D}" destId="{CD403E2C-A934-435D-847C-F7CBE1DAEE8A}" srcOrd="1" destOrd="0" presId="urn:microsoft.com/office/officeart/2005/8/layout/radial1"/>
    <dgm:cxn modelId="{2619F4E0-79E0-4E56-8A73-17742A3AEC1D}" srcId="{C82BE09B-0075-49B4-A514-6377E2626A82}" destId="{7DD23197-F5D1-40B8-B08E-8C787877750A}" srcOrd="0" destOrd="0" parTransId="{F9764D7A-FFA5-40E1-A48F-32D5ABA54130}" sibTransId="{03EFA2A1-E107-4C00-8276-5BC945BA5462}"/>
    <dgm:cxn modelId="{3417F5EB-3C5C-47B3-A9B6-808009FF2729}" type="presOf" srcId="{8EF96F08-D0C9-4472-AC99-D74892E7624D}" destId="{A2C66D5B-3FBB-442A-9969-AA1DDD27FAB8}" srcOrd="0" destOrd="0" presId="urn:microsoft.com/office/officeart/2005/8/layout/radial1"/>
    <dgm:cxn modelId="{5C6FA6FE-0EE5-46A6-9B5A-DA2280821F8E}" type="presParOf" srcId="{870CB70C-63FF-47E5-B0C7-5C256B3669EE}" destId="{9C269D6C-A2C7-4FCE-B10B-D2CB0C13AC9D}" srcOrd="0" destOrd="0" presId="urn:microsoft.com/office/officeart/2005/8/layout/radial1"/>
    <dgm:cxn modelId="{6A4D5B6A-D3C2-4FAE-AA6D-5C596418BB8E}" type="presParOf" srcId="{870CB70C-63FF-47E5-B0C7-5C256B3669EE}" destId="{9FF94C59-D3E7-4740-8AE3-A2299F4F04F2}" srcOrd="1" destOrd="0" presId="urn:microsoft.com/office/officeart/2005/8/layout/radial1"/>
    <dgm:cxn modelId="{A7C4CD01-F0E0-4A58-9B1C-0DD17373CFC2}" type="presParOf" srcId="{9FF94C59-D3E7-4740-8AE3-A2299F4F04F2}" destId="{64B02C59-4E8F-4CE1-80E8-18A43A589EF8}" srcOrd="0" destOrd="0" presId="urn:microsoft.com/office/officeart/2005/8/layout/radial1"/>
    <dgm:cxn modelId="{9D356F35-1516-4158-907A-C4BF10798E9E}" type="presParOf" srcId="{870CB70C-63FF-47E5-B0C7-5C256B3669EE}" destId="{B6FE8650-827C-4D05-A8AA-1DD7A5C589FE}" srcOrd="2" destOrd="0" presId="urn:microsoft.com/office/officeart/2005/8/layout/radial1"/>
    <dgm:cxn modelId="{0BE335DB-59C5-490A-B674-C89F02EF5172}" type="presParOf" srcId="{870CB70C-63FF-47E5-B0C7-5C256B3669EE}" destId="{A2C66D5B-3FBB-442A-9969-AA1DDD27FAB8}" srcOrd="3" destOrd="0" presId="urn:microsoft.com/office/officeart/2005/8/layout/radial1"/>
    <dgm:cxn modelId="{3F9D6D43-4419-4DF4-912E-D8ECF1B2F986}" type="presParOf" srcId="{A2C66D5B-3FBB-442A-9969-AA1DDD27FAB8}" destId="{CD403E2C-A934-435D-847C-F7CBE1DAEE8A}" srcOrd="0" destOrd="0" presId="urn:microsoft.com/office/officeart/2005/8/layout/radial1"/>
    <dgm:cxn modelId="{3392BD91-374B-485A-B948-84FC3C93AAFD}" type="presParOf" srcId="{870CB70C-63FF-47E5-B0C7-5C256B3669EE}" destId="{72442C4A-880A-4740-AFEB-2DFBCD5A5F27}" srcOrd="4" destOrd="0" presId="urn:microsoft.com/office/officeart/2005/8/layout/radial1"/>
    <dgm:cxn modelId="{E4E6FAD5-D14A-4547-95C2-3DABCCB448DD}" type="presParOf" srcId="{870CB70C-63FF-47E5-B0C7-5C256B3669EE}" destId="{28BF2684-07CF-4C2C-982C-0B41048A1F6D}" srcOrd="5" destOrd="0" presId="urn:microsoft.com/office/officeart/2005/8/layout/radial1"/>
    <dgm:cxn modelId="{8F4CABDD-ABF4-431A-AA2A-EE138122687C}" type="presParOf" srcId="{28BF2684-07CF-4C2C-982C-0B41048A1F6D}" destId="{322A2591-7C3A-41FC-B249-B1798B5132B2}" srcOrd="0" destOrd="0" presId="urn:microsoft.com/office/officeart/2005/8/layout/radial1"/>
    <dgm:cxn modelId="{3557E418-F8EE-4EF6-B25C-9375868A5547}" type="presParOf" srcId="{870CB70C-63FF-47E5-B0C7-5C256B3669EE}" destId="{FFB6BC97-2F52-482A-9686-0319FBFDFD05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C9A525-4157-4F01-B21E-22786485C9D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053D266-DA3B-4058-9A45-94D3B001ABD8}">
      <dgm:prSet phldrT="[Text]"/>
      <dgm:spPr>
        <a:solidFill>
          <a:srgbClr val="0B5B7F"/>
        </a:solidFill>
        <a:ln>
          <a:solidFill>
            <a:srgbClr val="08425C"/>
          </a:solidFill>
        </a:ln>
      </dgm:spPr>
      <dgm:t>
        <a:bodyPr/>
        <a:lstStyle/>
        <a:p>
          <a:r>
            <a:rPr lang="en-US" dirty="0"/>
            <a:t>Your Belief in Market Efficiency</a:t>
          </a:r>
        </a:p>
      </dgm:t>
    </dgm:pt>
    <dgm:pt modelId="{391BDD60-B54B-459C-8128-877D8E8B2678}" type="parTrans" cxnId="{81C58CE8-4CB6-4F92-A212-CC03BEEA9682}">
      <dgm:prSet/>
      <dgm:spPr/>
      <dgm:t>
        <a:bodyPr/>
        <a:lstStyle/>
        <a:p>
          <a:endParaRPr lang="en-US"/>
        </a:p>
      </dgm:t>
    </dgm:pt>
    <dgm:pt modelId="{233B9685-B655-460B-9C03-897196651FA9}" type="sibTrans" cxnId="{81C58CE8-4CB6-4F92-A212-CC03BEEA9682}">
      <dgm:prSet/>
      <dgm:spPr/>
      <dgm:t>
        <a:bodyPr/>
        <a:lstStyle/>
        <a:p>
          <a:endParaRPr lang="en-US"/>
        </a:p>
      </dgm:t>
    </dgm:pt>
    <dgm:pt modelId="{35F0F4C6-CA85-4496-8C38-D32B7CB61B43}">
      <dgm:prSet phldrT="[Text]"/>
      <dgm:spPr>
        <a:solidFill>
          <a:srgbClr val="0B5B7F"/>
        </a:solidFill>
        <a:ln>
          <a:solidFill>
            <a:srgbClr val="08425C"/>
          </a:solidFill>
        </a:ln>
      </dgm:spPr>
      <dgm:t>
        <a:bodyPr/>
        <a:lstStyle/>
        <a:p>
          <a:r>
            <a:rPr lang="en-US" dirty="0"/>
            <a:t>Choice of Investment-Management Style </a:t>
          </a:r>
        </a:p>
      </dgm:t>
    </dgm:pt>
    <dgm:pt modelId="{1B0BEDF3-A84F-4182-9F2B-AB6E23E15328}" type="parTrans" cxnId="{2D40DE6F-17D7-45C0-9150-0076528BC049}">
      <dgm:prSet/>
      <dgm:spPr/>
      <dgm:t>
        <a:bodyPr/>
        <a:lstStyle/>
        <a:p>
          <a:endParaRPr lang="en-US"/>
        </a:p>
      </dgm:t>
    </dgm:pt>
    <dgm:pt modelId="{16CC71B6-619A-4F71-B9E4-BD2A2F26203B}" type="sibTrans" cxnId="{2D40DE6F-17D7-45C0-9150-0076528BC049}">
      <dgm:prSet/>
      <dgm:spPr/>
      <dgm:t>
        <a:bodyPr/>
        <a:lstStyle/>
        <a:p>
          <a:endParaRPr lang="en-US"/>
        </a:p>
      </dgm:t>
    </dgm:pt>
    <dgm:pt modelId="{FF15EBAB-6B73-4D8B-B3C4-52951157D584}" type="pres">
      <dgm:prSet presAssocID="{8EC9A525-4157-4F01-B21E-22786485C9D0}" presName="CompostProcess" presStyleCnt="0">
        <dgm:presLayoutVars>
          <dgm:dir/>
          <dgm:resizeHandles val="exact"/>
        </dgm:presLayoutVars>
      </dgm:prSet>
      <dgm:spPr/>
    </dgm:pt>
    <dgm:pt modelId="{A7935234-FB07-4F1A-9F32-598A01E0A9BF}" type="pres">
      <dgm:prSet presAssocID="{8EC9A525-4157-4F01-B21E-22786485C9D0}" presName="arrow" presStyleLbl="bgShp" presStyleIdx="0" presStyleCnt="1" custScaleX="26565" custScaleY="14286" custLinFactNeighborX="341" custLinFactNeighborY="0"/>
      <dgm:spPr>
        <a:solidFill>
          <a:srgbClr val="7B1F1F"/>
        </a:solidFill>
      </dgm:spPr>
    </dgm:pt>
    <dgm:pt modelId="{9D170593-F771-496F-8A21-4AFB8E866F3E}" type="pres">
      <dgm:prSet presAssocID="{8EC9A525-4157-4F01-B21E-22786485C9D0}" presName="linearProcess" presStyleCnt="0"/>
      <dgm:spPr/>
    </dgm:pt>
    <dgm:pt modelId="{FCB08671-2D9C-46D0-9EAB-DFF7735AB423}" type="pres">
      <dgm:prSet presAssocID="{F053D266-DA3B-4058-9A45-94D3B001ABD8}" presName="textNode" presStyleLbl="node1" presStyleIdx="0" presStyleCnt="2" custScaleX="82233" custScaleY="149999" custLinFactX="-27030" custLinFactNeighborX="-100000" custLinFactNeighborY="-7143">
        <dgm:presLayoutVars>
          <dgm:bulletEnabled val="1"/>
        </dgm:presLayoutVars>
      </dgm:prSet>
      <dgm:spPr/>
    </dgm:pt>
    <dgm:pt modelId="{F67B0C39-B274-425A-B934-1ED1D4B54B17}" type="pres">
      <dgm:prSet presAssocID="{233B9685-B655-460B-9C03-897196651FA9}" presName="sibTrans" presStyleCnt="0"/>
      <dgm:spPr/>
    </dgm:pt>
    <dgm:pt modelId="{197D9A72-7994-4EDA-94AB-01E500660969}" type="pres">
      <dgm:prSet presAssocID="{35F0F4C6-CA85-4496-8C38-D32B7CB61B43}" presName="textNode" presStyleLbl="node1" presStyleIdx="1" presStyleCnt="2" custScaleX="82895" custScaleY="149999" custLinFactX="31223" custLinFactNeighborX="100000" custLinFactNeighborY="-7143">
        <dgm:presLayoutVars>
          <dgm:bulletEnabled val="1"/>
        </dgm:presLayoutVars>
      </dgm:prSet>
      <dgm:spPr/>
    </dgm:pt>
  </dgm:ptLst>
  <dgm:cxnLst>
    <dgm:cxn modelId="{8DA25D3E-ED77-420F-A4BD-E5D74594EC3F}" type="presOf" srcId="{8EC9A525-4157-4F01-B21E-22786485C9D0}" destId="{FF15EBAB-6B73-4D8B-B3C4-52951157D584}" srcOrd="0" destOrd="0" presId="urn:microsoft.com/office/officeart/2005/8/layout/hProcess9"/>
    <dgm:cxn modelId="{F4986B5E-70CE-435F-97F2-652078DEE410}" type="presOf" srcId="{35F0F4C6-CA85-4496-8C38-D32B7CB61B43}" destId="{197D9A72-7994-4EDA-94AB-01E500660969}" srcOrd="0" destOrd="0" presId="urn:microsoft.com/office/officeart/2005/8/layout/hProcess9"/>
    <dgm:cxn modelId="{2D40DE6F-17D7-45C0-9150-0076528BC049}" srcId="{8EC9A525-4157-4F01-B21E-22786485C9D0}" destId="{35F0F4C6-CA85-4496-8C38-D32B7CB61B43}" srcOrd="1" destOrd="0" parTransId="{1B0BEDF3-A84F-4182-9F2B-AB6E23E15328}" sibTransId="{16CC71B6-619A-4F71-B9E4-BD2A2F26203B}"/>
    <dgm:cxn modelId="{C1ACF9E1-2836-4753-8874-7BDD6AE85E2A}" type="presOf" srcId="{F053D266-DA3B-4058-9A45-94D3B001ABD8}" destId="{FCB08671-2D9C-46D0-9EAB-DFF7735AB423}" srcOrd="0" destOrd="0" presId="urn:microsoft.com/office/officeart/2005/8/layout/hProcess9"/>
    <dgm:cxn modelId="{81C58CE8-4CB6-4F92-A212-CC03BEEA9682}" srcId="{8EC9A525-4157-4F01-B21E-22786485C9D0}" destId="{F053D266-DA3B-4058-9A45-94D3B001ABD8}" srcOrd="0" destOrd="0" parTransId="{391BDD60-B54B-459C-8128-877D8E8B2678}" sibTransId="{233B9685-B655-460B-9C03-897196651FA9}"/>
    <dgm:cxn modelId="{B7713721-1B80-4615-A327-C53B1E5D751D}" type="presParOf" srcId="{FF15EBAB-6B73-4D8B-B3C4-52951157D584}" destId="{A7935234-FB07-4F1A-9F32-598A01E0A9BF}" srcOrd="0" destOrd="0" presId="urn:microsoft.com/office/officeart/2005/8/layout/hProcess9"/>
    <dgm:cxn modelId="{E83F37D3-32BD-47A9-947B-067040E0DAC6}" type="presParOf" srcId="{FF15EBAB-6B73-4D8B-B3C4-52951157D584}" destId="{9D170593-F771-496F-8A21-4AFB8E866F3E}" srcOrd="1" destOrd="0" presId="urn:microsoft.com/office/officeart/2005/8/layout/hProcess9"/>
    <dgm:cxn modelId="{813DB012-4C23-4EEB-A527-A0752ECD8C53}" type="presParOf" srcId="{9D170593-F771-496F-8A21-4AFB8E866F3E}" destId="{FCB08671-2D9C-46D0-9EAB-DFF7735AB423}" srcOrd="0" destOrd="0" presId="urn:microsoft.com/office/officeart/2005/8/layout/hProcess9"/>
    <dgm:cxn modelId="{600AE4D4-9A1C-40A4-A873-2B733F53F2CD}" type="presParOf" srcId="{9D170593-F771-496F-8A21-4AFB8E866F3E}" destId="{F67B0C39-B274-425A-B934-1ED1D4B54B17}" srcOrd="1" destOrd="0" presId="urn:microsoft.com/office/officeart/2005/8/layout/hProcess9"/>
    <dgm:cxn modelId="{E33330F9-6ADE-490A-8540-00E0B82826B8}" type="presParOf" srcId="{9D170593-F771-496F-8A21-4AFB8E866F3E}" destId="{197D9A72-7994-4EDA-94AB-01E500660969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C3C9C-3540-4A55-AB47-5447C128DFEE}">
      <dsp:nvSpPr>
        <dsp:cNvPr id="0" name=""/>
        <dsp:cNvSpPr/>
      </dsp:nvSpPr>
      <dsp:spPr>
        <a:xfrm>
          <a:off x="2844800" y="1828800"/>
          <a:ext cx="2235200" cy="2235200"/>
        </a:xfrm>
        <a:prstGeom prst="gear9">
          <a:avLst/>
        </a:prstGeom>
        <a:solidFill>
          <a:srgbClr val="0B5B7F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Property, plants and equipment, human capital, etc.</a:t>
          </a:r>
        </a:p>
      </dsp:txBody>
      <dsp:txXfrm>
        <a:off x="3294175" y="2352385"/>
        <a:ext cx="1336450" cy="1148939"/>
      </dsp:txXfrm>
    </dsp:sp>
    <dsp:sp modelId="{0865D5AF-CD8A-4E17-B1BF-E80CB63318C8}">
      <dsp:nvSpPr>
        <dsp:cNvPr id="0" name=""/>
        <dsp:cNvSpPr/>
      </dsp:nvSpPr>
      <dsp:spPr>
        <a:xfrm>
          <a:off x="1544320" y="1300480"/>
          <a:ext cx="1625600" cy="1625600"/>
        </a:xfrm>
        <a:prstGeom prst="gear6">
          <a:avLst/>
        </a:prstGeom>
        <a:solidFill>
          <a:srgbClr val="0B5B7F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Productive Capacity</a:t>
          </a:r>
        </a:p>
      </dsp:txBody>
      <dsp:txXfrm>
        <a:off x="1953570" y="1712203"/>
        <a:ext cx="807100" cy="802154"/>
      </dsp:txXfrm>
    </dsp:sp>
    <dsp:sp modelId="{99277FAE-8F3E-4C30-8D58-89CF66AF9210}">
      <dsp:nvSpPr>
        <dsp:cNvPr id="0" name=""/>
        <dsp:cNvSpPr/>
      </dsp:nvSpPr>
      <dsp:spPr>
        <a:xfrm rot="20700000">
          <a:off x="2464985" y="195602"/>
          <a:ext cx="1592756" cy="1592756"/>
        </a:xfrm>
        <a:prstGeom prst="gear6">
          <a:avLst/>
        </a:prstGeom>
        <a:solidFill>
          <a:srgbClr val="0B5B7F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Real Assets</a:t>
          </a:r>
        </a:p>
      </dsp:txBody>
      <dsp:txXfrm rot="-20700000">
        <a:off x="2814323" y="544940"/>
        <a:ext cx="894080" cy="894080"/>
      </dsp:txXfrm>
    </dsp:sp>
    <dsp:sp modelId="{2BD29293-00C5-4C99-9ACD-021CBCE4D34D}">
      <dsp:nvSpPr>
        <dsp:cNvPr id="0" name=""/>
        <dsp:cNvSpPr/>
      </dsp:nvSpPr>
      <dsp:spPr>
        <a:xfrm>
          <a:off x="2671505" y="1492320"/>
          <a:ext cx="2861056" cy="2861056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672FC5-0200-4241-9AFF-8D86E3C5F74E}">
      <dsp:nvSpPr>
        <dsp:cNvPr id="0" name=""/>
        <dsp:cNvSpPr/>
      </dsp:nvSpPr>
      <dsp:spPr>
        <a:xfrm>
          <a:off x="1256429" y="941355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4DE95F-90E8-4124-9CC2-9CFE51EA0CFA}">
      <dsp:nvSpPr>
        <dsp:cNvPr id="0" name=""/>
        <dsp:cNvSpPr/>
      </dsp:nvSpPr>
      <dsp:spPr>
        <a:xfrm>
          <a:off x="2057398" y="-130042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298715-19AF-4E25-B21F-C352B3CE81AD}">
      <dsp:nvSpPr>
        <dsp:cNvPr id="0" name=""/>
        <dsp:cNvSpPr/>
      </dsp:nvSpPr>
      <dsp:spPr>
        <a:xfrm>
          <a:off x="11441" y="968655"/>
          <a:ext cx="5463517" cy="501089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10408B-6FBF-4F8B-8F63-B8E4633D6FD3}">
      <dsp:nvSpPr>
        <dsp:cNvPr id="0" name=""/>
        <dsp:cNvSpPr/>
      </dsp:nvSpPr>
      <dsp:spPr>
        <a:xfrm>
          <a:off x="658368" y="121920"/>
          <a:ext cx="1645920" cy="975360"/>
        </a:xfrm>
        <a:prstGeom prst="downArrow">
          <a:avLst/>
        </a:prstGeom>
        <a:solidFill>
          <a:srgbClr val="0B5B7F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AD3160-A8A2-4230-9595-D9C59DB3B9EB}">
      <dsp:nvSpPr>
        <dsp:cNvPr id="0" name=""/>
        <dsp:cNvSpPr/>
      </dsp:nvSpPr>
      <dsp:spPr>
        <a:xfrm>
          <a:off x="2537464" y="0"/>
          <a:ext cx="2496303" cy="1024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Financial Assets (Owner of the claim)</a:t>
          </a:r>
        </a:p>
      </dsp:txBody>
      <dsp:txXfrm>
        <a:off x="2537464" y="0"/>
        <a:ext cx="2496303" cy="1024128"/>
      </dsp:txXfrm>
    </dsp:sp>
    <dsp:sp modelId="{2CB5A286-C480-41D0-89FC-27B8BEB5E3EE}">
      <dsp:nvSpPr>
        <dsp:cNvPr id="0" name=""/>
        <dsp:cNvSpPr/>
      </dsp:nvSpPr>
      <dsp:spPr>
        <a:xfrm>
          <a:off x="3182112" y="1341120"/>
          <a:ext cx="1645920" cy="975360"/>
        </a:xfrm>
        <a:prstGeom prst="upArrow">
          <a:avLst/>
        </a:prstGeom>
        <a:solidFill>
          <a:srgbClr val="0B5B7F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68717C-DDCA-41FA-9E8E-9F7BAD8FE72F}">
      <dsp:nvSpPr>
        <dsp:cNvPr id="0" name=""/>
        <dsp:cNvSpPr/>
      </dsp:nvSpPr>
      <dsp:spPr>
        <a:xfrm>
          <a:off x="452632" y="1414271"/>
          <a:ext cx="2496303" cy="1024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Financial Liability (Issues of the Claim)</a:t>
          </a:r>
        </a:p>
      </dsp:txBody>
      <dsp:txXfrm>
        <a:off x="452632" y="1414271"/>
        <a:ext cx="2496303" cy="10241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269D6C-A2C7-4FCE-B10B-D2CB0C13AC9D}">
      <dsp:nvSpPr>
        <dsp:cNvPr id="0" name=""/>
        <dsp:cNvSpPr/>
      </dsp:nvSpPr>
      <dsp:spPr>
        <a:xfrm>
          <a:off x="3086079" y="1981182"/>
          <a:ext cx="1766225" cy="1766225"/>
        </a:xfrm>
        <a:prstGeom prst="ellipse">
          <a:avLst/>
        </a:prstGeom>
        <a:solidFill>
          <a:srgbClr val="08425C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</a:rPr>
            <a:t>Asset Classes</a:t>
          </a:r>
        </a:p>
      </dsp:txBody>
      <dsp:txXfrm>
        <a:off x="3344737" y="2239840"/>
        <a:ext cx="1248909" cy="1248909"/>
      </dsp:txXfrm>
    </dsp:sp>
    <dsp:sp modelId="{9FF94C59-D3E7-4740-8AE3-A2299F4F04F2}">
      <dsp:nvSpPr>
        <dsp:cNvPr id="0" name=""/>
        <dsp:cNvSpPr/>
      </dsp:nvSpPr>
      <dsp:spPr>
        <a:xfrm rot="16108277">
          <a:off x="3835062" y="1854522"/>
          <a:ext cx="215393" cy="38631"/>
        </a:xfrm>
        <a:custGeom>
          <a:avLst/>
          <a:gdLst/>
          <a:ahLst/>
          <a:cxnLst/>
          <a:rect l="0" t="0" r="0" b="0"/>
          <a:pathLst>
            <a:path>
              <a:moveTo>
                <a:pt x="0" y="19315"/>
              </a:moveTo>
              <a:lnTo>
                <a:pt x="215393" y="1931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bg1"/>
            </a:solidFill>
          </a:endParaRPr>
        </a:p>
      </dsp:txBody>
      <dsp:txXfrm rot="10800000">
        <a:off x="3937374" y="1868453"/>
        <a:ext cx="10769" cy="10769"/>
      </dsp:txXfrm>
    </dsp:sp>
    <dsp:sp modelId="{B6FE8650-827C-4D05-A8AA-1DD7A5C589FE}">
      <dsp:nvSpPr>
        <dsp:cNvPr id="0" name=""/>
        <dsp:cNvSpPr/>
      </dsp:nvSpPr>
      <dsp:spPr>
        <a:xfrm>
          <a:off x="1600196" y="0"/>
          <a:ext cx="4632245" cy="1766225"/>
        </a:xfrm>
        <a:prstGeom prst="ellipse">
          <a:avLst/>
        </a:prstGeom>
        <a:solidFill>
          <a:srgbClr val="0B5B7F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</a:rPr>
            <a:t>Common Stock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</a:rPr>
            <a:t>Ownership stake in entity,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</a:rPr>
            <a:t>residual cash flow</a:t>
          </a:r>
        </a:p>
      </dsp:txBody>
      <dsp:txXfrm>
        <a:off x="2278573" y="258658"/>
        <a:ext cx="3275491" cy="1248909"/>
      </dsp:txXfrm>
    </dsp:sp>
    <dsp:sp modelId="{A2C66D5B-3FBB-442A-9969-AA1DDD27FAB8}">
      <dsp:nvSpPr>
        <dsp:cNvPr id="0" name=""/>
        <dsp:cNvSpPr/>
      </dsp:nvSpPr>
      <dsp:spPr>
        <a:xfrm rot="2115390">
          <a:off x="4653493" y="3470643"/>
          <a:ext cx="401559" cy="38631"/>
        </a:xfrm>
        <a:custGeom>
          <a:avLst/>
          <a:gdLst/>
          <a:ahLst/>
          <a:cxnLst/>
          <a:rect l="0" t="0" r="0" b="0"/>
          <a:pathLst>
            <a:path>
              <a:moveTo>
                <a:pt x="0" y="19315"/>
              </a:moveTo>
              <a:lnTo>
                <a:pt x="401559" y="1931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bg1"/>
            </a:solidFill>
          </a:endParaRPr>
        </a:p>
      </dsp:txBody>
      <dsp:txXfrm>
        <a:off x="4844234" y="3479920"/>
        <a:ext cx="20077" cy="20077"/>
      </dsp:txXfrm>
    </dsp:sp>
    <dsp:sp modelId="{72442C4A-880A-4740-AFEB-2DFBCD5A5F27}">
      <dsp:nvSpPr>
        <dsp:cNvPr id="0" name=""/>
        <dsp:cNvSpPr/>
      </dsp:nvSpPr>
      <dsp:spPr>
        <a:xfrm>
          <a:off x="4082001" y="3471221"/>
          <a:ext cx="3990080" cy="1766225"/>
        </a:xfrm>
        <a:prstGeom prst="ellipse">
          <a:avLst/>
        </a:prstGeom>
        <a:solidFill>
          <a:srgbClr val="0B5B7F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</a:rPr>
            <a:t>Fixed Income Securities</a:t>
          </a:r>
          <a:r>
            <a:rPr lang="en-US" sz="1700" kern="1200" dirty="0">
              <a:solidFill>
                <a:schemeClr val="bg1"/>
              </a:solidFill>
            </a:rPr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</a:rPr>
            <a:t>Money market instruments,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</a:rPr>
            <a:t>Bonds, Preferred stock</a:t>
          </a:r>
        </a:p>
      </dsp:txBody>
      <dsp:txXfrm>
        <a:off x="4666335" y="3729879"/>
        <a:ext cx="2821412" cy="1248909"/>
      </dsp:txXfrm>
    </dsp:sp>
    <dsp:sp modelId="{28BF2684-07CF-4C2C-982C-0B41048A1F6D}">
      <dsp:nvSpPr>
        <dsp:cNvPr id="0" name=""/>
        <dsp:cNvSpPr/>
      </dsp:nvSpPr>
      <dsp:spPr>
        <a:xfrm rot="8604522">
          <a:off x="2909816" y="3487232"/>
          <a:ext cx="388613" cy="38631"/>
        </a:xfrm>
        <a:custGeom>
          <a:avLst/>
          <a:gdLst/>
          <a:ahLst/>
          <a:cxnLst/>
          <a:rect l="0" t="0" r="0" b="0"/>
          <a:pathLst>
            <a:path>
              <a:moveTo>
                <a:pt x="0" y="19315"/>
              </a:moveTo>
              <a:lnTo>
                <a:pt x="388613" y="1931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>
            <a:solidFill>
              <a:schemeClr val="bg1"/>
            </a:solidFill>
          </a:endParaRPr>
        </a:p>
      </dsp:txBody>
      <dsp:txXfrm rot="10800000">
        <a:off x="3094408" y="3496833"/>
        <a:ext cx="19430" cy="19430"/>
      </dsp:txXfrm>
    </dsp:sp>
    <dsp:sp modelId="{FFB6BC97-2F52-482A-9686-0319FBFDFD05}">
      <dsp:nvSpPr>
        <dsp:cNvPr id="0" name=""/>
        <dsp:cNvSpPr/>
      </dsp:nvSpPr>
      <dsp:spPr>
        <a:xfrm>
          <a:off x="0" y="3491574"/>
          <a:ext cx="3869606" cy="1766225"/>
        </a:xfrm>
        <a:prstGeom prst="ellipse">
          <a:avLst/>
        </a:prstGeom>
        <a:solidFill>
          <a:srgbClr val="0B5B7F"/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</a:rPr>
            <a:t>Derivative Securities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</a:rPr>
            <a:t>Contract, value derived from underlying market condition</a:t>
          </a:r>
        </a:p>
      </dsp:txBody>
      <dsp:txXfrm>
        <a:off x="566691" y="3750232"/>
        <a:ext cx="2736224" cy="12489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35234-FB07-4F1A-9F32-598A01E0A9BF}">
      <dsp:nvSpPr>
        <dsp:cNvPr id="0" name=""/>
        <dsp:cNvSpPr/>
      </dsp:nvSpPr>
      <dsp:spPr>
        <a:xfrm>
          <a:off x="2971779" y="1523994"/>
          <a:ext cx="1720615" cy="508010"/>
        </a:xfrm>
        <a:prstGeom prst="rightArrow">
          <a:avLst/>
        </a:prstGeom>
        <a:solidFill>
          <a:srgbClr val="7B1F1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B08671-2D9C-46D0-9EAB-DFF7735AB423}">
      <dsp:nvSpPr>
        <dsp:cNvPr id="0" name=""/>
        <dsp:cNvSpPr/>
      </dsp:nvSpPr>
      <dsp:spPr>
        <a:xfrm>
          <a:off x="609609" y="609605"/>
          <a:ext cx="2149707" cy="2133585"/>
        </a:xfrm>
        <a:prstGeom prst="roundRect">
          <a:avLst/>
        </a:prstGeom>
        <a:solidFill>
          <a:srgbClr val="0B5B7F"/>
        </a:solidFill>
        <a:ln w="26425" cap="flat" cmpd="sng" algn="ctr">
          <a:solidFill>
            <a:srgbClr val="08425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Your Belief in Market Efficiency</a:t>
          </a:r>
        </a:p>
      </dsp:txBody>
      <dsp:txXfrm>
        <a:off x="713762" y="713758"/>
        <a:ext cx="1941401" cy="1925279"/>
      </dsp:txXfrm>
    </dsp:sp>
    <dsp:sp modelId="{197D9A72-7994-4EDA-94AB-01E500660969}">
      <dsp:nvSpPr>
        <dsp:cNvPr id="0" name=""/>
        <dsp:cNvSpPr/>
      </dsp:nvSpPr>
      <dsp:spPr>
        <a:xfrm>
          <a:off x="4952989" y="609605"/>
          <a:ext cx="2167012" cy="2133585"/>
        </a:xfrm>
        <a:prstGeom prst="roundRect">
          <a:avLst/>
        </a:prstGeom>
        <a:solidFill>
          <a:srgbClr val="0B5B7F"/>
        </a:solidFill>
        <a:ln w="26425" cap="flat" cmpd="sng" algn="ctr">
          <a:solidFill>
            <a:srgbClr val="08425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Choice of Investment-Management Style </a:t>
          </a:r>
        </a:p>
      </dsp:txBody>
      <dsp:txXfrm>
        <a:off x="5057142" y="713758"/>
        <a:ext cx="1958706" cy="19252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63588-EB0F-465F-92AC-4CF585413BD4}" type="datetimeFigureOut">
              <a:rPr lang="en-US" smtClean="0"/>
              <a:t>8/21/2018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CEA5F-E44E-4B30-86AE-751D09394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182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DD430E3A-F240-4F43-B1CE-31443CFEF75E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2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419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27C595B3-10A3-4E0C-8E76-79CFC802DC84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11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512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93CC18A8-4AA5-4D37-B479-1B1BEBA0E97A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12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E61C8503-508E-448D-B26A-DF8CF96B2821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13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532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FA8EADDD-BA4C-423B-BF4B-07178A974FFF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14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542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0A7215C0-591B-4416-8F91-8B7F12E3F902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15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0A7215C0-591B-4416-8F91-8B7F12E3F902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16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A888FDB3-C9EF-40BE-A5B3-6E0F4D010E45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17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563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E71CE163-1230-4B48-833E-8F2B1476B513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18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573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42405F56-8681-4F0D-B503-D1F5B70A7C3C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19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583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0E1AAD8D-4D48-4598-9F07-E9D351EE55FB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20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437CDECD-D990-4AF0-9675-674E349F3965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3</a:t>
            </a:fld>
            <a:endParaRPr lang="en-US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430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A9AB83C0-F599-4858-A3D9-945353CC49D8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21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604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965A5A0B-C988-4609-80D5-D9065566055D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22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1F04A975-38D1-4C07-8370-362B58081E9D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23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624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76945B93-2474-46EE-ADCA-34DE0065CFBB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24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634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81E553BD-E034-49E6-8568-AC0A653992EC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25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4496124B-1E7E-49BE-85C9-94B5734BB35A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26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655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AD7B15EB-8466-4494-82C9-4AF75D1916D8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27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665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242FF848-6243-4E15-9036-8C25DBB68FAA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28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675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22BA2070-2385-4832-8C6A-963FA1041D72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30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686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BDB0972B-65AB-49C2-B473-95DFDAA374ED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31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696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BC7C14E0-823E-49F4-AB0E-EA398A78F77F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4</a:t>
            </a:fld>
            <a:endParaRPr lang="en-US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4CBBEA5A-3041-4E4A-BF45-F40D331CA578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32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706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7996682D-6D7E-49FF-985D-D27017F83171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33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716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01171988-74B2-4A7B-8AEA-2CE2BB62B9C8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34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727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60AF27DE-725B-4319-809E-0611831D8ED8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37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737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DF0C2FEB-3509-42FE-A759-2A4108D3D1D6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5</a:t>
            </a:fld>
            <a:endParaRPr lang="en-US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BCEAD6A9-1735-481E-AE43-BE4A97533F03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6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DAD07557-6ADE-462D-A684-DB3C04CAD59B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7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471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F186D633-E73F-40C3-998C-5CA65B7BDA0C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8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481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FFB89980-1204-4E88-AC0A-0933CD27E147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9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491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741D0B71-FE29-4C28-88DB-3C6CF8B781F5}" type="slidenum">
              <a:rPr lang="en-US" smtClean="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eaLnBrk="1">
                <a:buFont typeface="Times New Roman" pitchFamily="18" charset="0"/>
                <a:buNone/>
              </a:pPr>
              <a:t>10</a:t>
            </a:fld>
            <a:endParaRPr lang="en-US" dirty="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501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3962400"/>
            <a:ext cx="9144000" cy="1660962"/>
          </a:xfrm>
          <a:prstGeom prst="rect">
            <a:avLst/>
          </a:prstGeom>
          <a:solidFill>
            <a:srgbClr val="08425C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1544540"/>
            <a:ext cx="9144000" cy="1351060"/>
          </a:xfrm>
          <a:prstGeom prst="rect">
            <a:avLst/>
          </a:prstGeom>
          <a:solidFill>
            <a:srgbClr val="08425C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1295400"/>
            <a:ext cx="1864230" cy="182880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286000" y="1295400"/>
            <a:ext cx="6553200" cy="1828800"/>
          </a:xfrm>
          <a:prstGeom prst="rect">
            <a:avLst/>
          </a:prstGeom>
          <a:solidFill>
            <a:srgbClr val="7B1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78974" y="1408978"/>
            <a:ext cx="6207826" cy="1601643"/>
          </a:xfrm>
        </p:spPr>
        <p:txBody>
          <a:bodyPr anchor="b">
            <a:noAutofit/>
          </a:bodyPr>
          <a:lstStyle>
            <a:lvl1pPr>
              <a:defRPr sz="4400" b="0" cap="none" baseline="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4068981"/>
            <a:ext cx="7004462" cy="14478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lang="en-US" sz="2800" i="0" kern="1200" dirty="0">
                <a:solidFill>
                  <a:srgbClr val="08425C"/>
                </a:solidFill>
                <a:latin typeface="Helvetica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Bodie, Kane, and Marcus</a:t>
            </a:r>
          </a:p>
          <a:p>
            <a:r>
              <a:rPr lang="en-US" i="1" dirty="0"/>
              <a:t>Essentials of Investments</a:t>
            </a:r>
          </a:p>
          <a:p>
            <a:r>
              <a:rPr lang="en-US" i="0" dirty="0"/>
              <a:t>Tenth Edition</a:t>
            </a:r>
            <a:endParaRPr lang="en-US" i="1" dirty="0"/>
          </a:p>
        </p:txBody>
      </p:sp>
      <p:cxnSp>
        <p:nvCxnSpPr>
          <p:cNvPr id="5" name="Straight Connector 4"/>
          <p:cNvCxnSpPr/>
          <p:nvPr userDrawn="1"/>
        </p:nvCxnSpPr>
        <p:spPr>
          <a:xfrm flipH="1">
            <a:off x="152400" y="1143000"/>
            <a:ext cx="8915400" cy="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181100" y="1131125"/>
            <a:ext cx="0" cy="214884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H="1" flipV="1">
            <a:off x="157350" y="3255030"/>
            <a:ext cx="2011680" cy="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578922" y="1344485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+mj-lt"/>
              </a:rPr>
              <a:t>Chapter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4876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/>
            </a:lvl1pPr>
            <a:lvl2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800"/>
            </a:lvl2pPr>
            <a:lvl3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400"/>
            </a:lvl3pPr>
            <a:lvl4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000"/>
            </a:lvl4pPr>
            <a:lvl5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513022"/>
            <a:ext cx="2895600" cy="329184"/>
          </a:xfrm>
          <a:prstGeom prst="rect">
            <a:avLst/>
          </a:prstGeom>
        </p:spPr>
        <p:txBody>
          <a:bodyPr/>
          <a:lstStyle/>
          <a:p>
            <a:fld id="{2527BE3B-A1AD-4533-AC82-542C3072038F}" type="datetimeFigureOut">
              <a:rPr lang="en-US" smtClean="0"/>
              <a:t>8/21/2018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02631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91400" y="6513022"/>
            <a:ext cx="1066800" cy="329184"/>
          </a:xfrm>
          <a:prstGeom prst="rect">
            <a:avLst/>
          </a:prstGeom>
        </p:spPr>
        <p:txBody>
          <a:bodyPr/>
          <a:lstStyle/>
          <a:p>
            <a:fld id="{6B3F3C93-D347-43C1-96C4-29FBAD3DA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2737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497089"/>
            <a:ext cx="9144000" cy="36576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928263" y="6517871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B3F3C93-D347-43C1-96C4-29FBAD3DA73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0" y="6604907"/>
            <a:ext cx="9144000" cy="253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Copyright © 2017 McGraw-Hill Education. All rights reserved. No reproduction or distribution without the prior written consent of McGraw-Hill Education.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B5B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B5B7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8600" y="6513022"/>
            <a:ext cx="2895600" cy="329184"/>
          </a:xfrm>
          <a:prstGeom prst="rect">
            <a:avLst/>
          </a:prstGeom>
        </p:spPr>
        <p:txBody>
          <a:bodyPr/>
          <a:lstStyle/>
          <a:p>
            <a:fld id="{2527BE3B-A1AD-4533-AC82-542C3072038F}" type="datetimeFigureOut">
              <a:rPr lang="en-US" smtClean="0"/>
              <a:t>8/21/2018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502631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391400" y="6513022"/>
            <a:ext cx="1066800" cy="329184"/>
          </a:xfrm>
          <a:prstGeom prst="rect">
            <a:avLst/>
          </a:prstGeom>
        </p:spPr>
        <p:txBody>
          <a:bodyPr/>
          <a:lstStyle/>
          <a:p>
            <a:fld id="{6B3F3C93-D347-43C1-96C4-29FBAD3DA73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3632264"/>
            <a:ext cx="4709160" cy="794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72737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 userDrawn="1"/>
        </p:nvSpPr>
        <p:spPr>
          <a:xfrm>
            <a:off x="0" y="6497089"/>
            <a:ext cx="9144000" cy="36576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7901145" y="6517871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B3F3C93-D347-43C1-96C4-29FBAD3DA73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4"/>
          <p:cNvSpPr txBox="1">
            <a:spLocks/>
          </p:cNvSpPr>
          <p:nvPr userDrawn="1"/>
        </p:nvSpPr>
        <p:spPr>
          <a:xfrm>
            <a:off x="0" y="6604907"/>
            <a:ext cx="9144000" cy="253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Copyright © 2017 McGraw-Hill Education. All rights reserved. No reproduction or distribution without the prior written consent of McGraw-Hill Education.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213" y="152400"/>
            <a:ext cx="8565574" cy="8364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9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B5B7F"/>
          </a:solidFill>
          <a:latin typeface="+mj-lt"/>
          <a:ea typeface="+mj-ea"/>
          <a:cs typeface="Aharoni" pitchFamily="2" charset="-79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1447800"/>
            <a:ext cx="6096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Helvetica" pitchFamily="34" charset="0"/>
              </a:rPr>
              <a:t>Investments: Background and Issues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8922" y="1682008"/>
            <a:ext cx="137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Helvetica" pitchFamily="34" charset="0"/>
              </a:rPr>
              <a:t>1</a:t>
            </a:r>
            <a:endParaRPr lang="en-US" sz="2000" b="1" dirty="0">
              <a:solidFill>
                <a:schemeClr val="bg1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999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92551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Separation of Ownership and Management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Large size of firms requires separate principals and agents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Separation </a:t>
            </a:r>
            <a:r>
              <a:rPr lang="en-US" sz="3200" dirty="0">
                <a:solidFill>
                  <a:srgbClr val="292934"/>
                </a:solidFill>
                <a:sym typeface="Wingdings" panose="05000000000000000000" pitchFamily="2" charset="2"/>
              </a:rPr>
              <a:t> </a:t>
            </a:r>
            <a:r>
              <a:rPr lang="en-US" sz="3200" dirty="0">
                <a:solidFill>
                  <a:srgbClr val="292934"/>
                </a:solidFill>
              </a:rPr>
              <a:t> Agency Problems</a:t>
            </a:r>
          </a:p>
          <a:p>
            <a:pPr lvl="1" eaLnBrk="1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Mitigating Factors</a:t>
            </a:r>
          </a:p>
          <a:p>
            <a:pPr lvl="2" eaLnBrk="1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  <a:cs typeface="Arial" pitchFamily="34" charset="0"/>
              </a:rPr>
              <a:t>Performance-based compensation</a:t>
            </a:r>
          </a:p>
          <a:p>
            <a:pPr lvl="2" eaLnBrk="1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  <a:cs typeface="Arial" pitchFamily="34" charset="0"/>
              </a:rPr>
              <a:t>Boards of directors may fire managers</a:t>
            </a:r>
          </a:p>
          <a:p>
            <a:pPr lvl="2" eaLnBrk="1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  <a:cs typeface="Arial" pitchFamily="34" charset="0"/>
              </a:rPr>
              <a:t>Threat of takeovers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148998" y="152400"/>
            <a:ext cx="8853488" cy="8366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1.3 Financial Markets and the Economy</a:t>
            </a:r>
          </a:p>
        </p:txBody>
      </p:sp>
    </p:spTree>
    <p:extLst>
      <p:ext uri="{BB962C8B-B14F-4D97-AF65-F5344CB8AC3E}">
        <p14:creationId xmlns:p14="http://schemas.microsoft.com/office/powerpoint/2010/main" val="17216130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28600" y="1143000"/>
            <a:ext cx="87630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Agency Problems: Example 1.1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In February 2008, Microsoft offered to buy Yahoo at $31 per share when Yahoo was trading at $19.18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Yahoo rejected the offer, holding out for $37 a share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Proxy fight to seize control of Yahoo's board and force Yahoo to accept offer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Proxy failed; Yahoo stock fell from $29 to $21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Did Yahoo managers act in the best interests of their shareholders?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148998" y="152400"/>
            <a:ext cx="8853488" cy="8366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1.3 Financial Markets and the Economy</a:t>
            </a:r>
          </a:p>
        </p:txBody>
      </p:sp>
    </p:spTree>
    <p:extLst>
      <p:ext uri="{BB962C8B-B14F-4D97-AF65-F5344CB8AC3E}">
        <p14:creationId xmlns:p14="http://schemas.microsoft.com/office/powerpoint/2010/main" val="28495238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435429" y="1066800"/>
            <a:ext cx="8534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marL="85725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Corporate Governance and Corporate Ethics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Businesses and markets require trust to operate efficiently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Without trust additional laws and regulations are required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Laws and regulations are costly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Governance and ethics failures cost the economy billions, if not trillions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Eroding public support and confidence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148998" y="152400"/>
            <a:ext cx="8853488" cy="8366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1.3 Financial Markets and the Economy</a:t>
            </a:r>
          </a:p>
        </p:txBody>
      </p:sp>
    </p:spTree>
    <p:extLst>
      <p:ext uri="{BB962C8B-B14F-4D97-AF65-F5344CB8AC3E}">
        <p14:creationId xmlns:p14="http://schemas.microsoft.com/office/powerpoint/2010/main" val="17475465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4582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marL="85725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Corporate Governance and Corporate Ethics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Accounting scandals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Enron, WorldCom, Rite-Aid, HealthSouth, Global Crossing, Qwest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Misleading research reports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Citicorp, Merrill Lynch, others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Auditors: Watchdogs or consultants?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Arthur Andersen and Enron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148998" y="152400"/>
            <a:ext cx="8853488" cy="8366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1.3 Financial Markets and the Economy</a:t>
            </a:r>
          </a:p>
        </p:txBody>
      </p:sp>
    </p:spTree>
    <p:extLst>
      <p:ext uri="{BB962C8B-B14F-4D97-AF65-F5344CB8AC3E}">
        <p14:creationId xmlns:p14="http://schemas.microsoft.com/office/powerpoint/2010/main" val="18274443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534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marL="85725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Corporate Governance and Corporate Ethics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Sarbanes-Oxley Act: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Requires more independent directors on company boards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Requires CFO to personally verify the financial statements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Created new oversight board for the accounting/audit industry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Charged board with maintaining a culture of high ethical standards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None/>
            </a:pPr>
            <a:endParaRPr lang="en-US" sz="2400" dirty="0">
              <a:solidFill>
                <a:srgbClr val="292934"/>
              </a:solidFill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148998" y="152400"/>
            <a:ext cx="8853488" cy="8366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1.3 Financial Markets and the Economy</a:t>
            </a:r>
          </a:p>
        </p:txBody>
      </p:sp>
    </p:spTree>
    <p:extLst>
      <p:ext uri="{BB962C8B-B14F-4D97-AF65-F5344CB8AC3E}">
        <p14:creationId xmlns:p14="http://schemas.microsoft.com/office/powerpoint/2010/main" val="32712716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1.4 The Investment Process: Asset Allocation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228600" y="1295400"/>
            <a:ext cx="8489868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182563" lvl="1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3200" dirty="0">
                <a:solidFill>
                  <a:srgbClr val="292934"/>
                </a:solidFill>
                <a:latin typeface="Arial" charset="0"/>
                <a:ea typeface="Microsoft YaHei" charset="-122"/>
              </a:rPr>
              <a:t>Asset Allocation</a:t>
            </a:r>
          </a:p>
          <a:p>
            <a:pPr marL="463550" indent="-17462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 dirty="0">
                <a:solidFill>
                  <a:srgbClr val="292934"/>
                </a:solidFill>
                <a:latin typeface="Arial" charset="0"/>
                <a:ea typeface="Microsoft YaHei" charset="-122"/>
              </a:rPr>
              <a:t>Primary determinant of a portfolio's return</a:t>
            </a:r>
          </a:p>
          <a:p>
            <a:pPr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 dirty="0">
                <a:solidFill>
                  <a:srgbClr val="292934"/>
                </a:solidFill>
                <a:latin typeface="Arial" charset="0"/>
                <a:ea typeface="Microsoft YaHei" charset="-122"/>
              </a:rPr>
              <a:t>Percentage of fund in asset classes, for example:</a:t>
            </a:r>
          </a:p>
          <a:p>
            <a:pPr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US" sz="2800" dirty="0">
              <a:solidFill>
                <a:srgbClr val="292934"/>
              </a:solidFill>
              <a:latin typeface="Arial" charset="0"/>
              <a:ea typeface="Microsoft YaHei" charset="-122"/>
            </a:endParaRPr>
          </a:p>
          <a:p>
            <a:pPr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US" sz="2800" dirty="0">
              <a:solidFill>
                <a:srgbClr val="292934"/>
              </a:solidFill>
              <a:latin typeface="Arial" charset="0"/>
              <a:ea typeface="Microsoft YaHei" charset="-122"/>
            </a:endParaRPr>
          </a:p>
          <a:p>
            <a:pPr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US" sz="2800" dirty="0">
              <a:solidFill>
                <a:srgbClr val="292934"/>
              </a:solidFill>
              <a:latin typeface="Arial" charset="0"/>
              <a:ea typeface="Microsoft YaHei" charset="-122"/>
            </a:endParaRPr>
          </a:p>
          <a:p>
            <a:pPr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US" sz="2800" dirty="0">
              <a:solidFill>
                <a:srgbClr val="292934"/>
              </a:solidFill>
              <a:latin typeface="Arial" charset="0"/>
              <a:ea typeface="Microsoft YaHei" charset="-122"/>
            </a:endParaRPr>
          </a:p>
          <a:p>
            <a:pPr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 dirty="0"/>
              <a:t>Top Down Investment Strategies starts with Asset Allocation</a:t>
            </a:r>
            <a:endParaRPr lang="en-US" sz="3200" dirty="0">
              <a:solidFill>
                <a:srgbClr val="292934"/>
              </a:solidFill>
              <a:latin typeface="Arial" charset="0"/>
              <a:ea typeface="Microsoft YaHei" charset="-122"/>
            </a:endParaRPr>
          </a:p>
          <a:p>
            <a:pPr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US" sz="2800" dirty="0">
              <a:solidFill>
                <a:srgbClr val="292934"/>
              </a:solidFill>
              <a:latin typeface="Arial" charset="0"/>
              <a:ea typeface="Microsoft YaHei" charset="-122"/>
            </a:endParaRPr>
          </a:p>
          <a:p>
            <a:pPr marL="182563" indent="-180975" hangingPunct="1">
              <a:lnSpc>
                <a:spcPct val="100000"/>
              </a:lnSpc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US" sz="3200" dirty="0">
              <a:solidFill>
                <a:srgbClr val="292934"/>
              </a:solidFill>
              <a:latin typeface="Arial" charset="0"/>
              <a:ea typeface="Microsoft YaHei" charset="-122"/>
            </a:endParaRPr>
          </a:p>
        </p:txBody>
      </p:sp>
      <p:graphicFrame>
        <p:nvGraphicFramePr>
          <p:cNvPr id="4" name="Objec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652624520"/>
              </p:ext>
            </p:extLst>
          </p:nvPr>
        </p:nvGraphicFramePr>
        <p:xfrm>
          <a:off x="838200" y="2895600"/>
          <a:ext cx="3826625" cy="261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Objec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45298038"/>
              </p:ext>
            </p:extLst>
          </p:nvPr>
        </p:nvGraphicFramePr>
        <p:xfrm>
          <a:off x="4849289" y="2895600"/>
          <a:ext cx="3826625" cy="261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0080499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1.4 The Investment Process: Security Selection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446314" y="1149927"/>
            <a:ext cx="8229600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182563" lvl="1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3200" dirty="0">
                <a:solidFill>
                  <a:srgbClr val="292934"/>
                </a:solidFill>
                <a:latin typeface="Arial" charset="0"/>
                <a:ea typeface="Microsoft YaHei" charset="-122"/>
              </a:rPr>
              <a:t>Security Selection</a:t>
            </a:r>
          </a:p>
          <a:p>
            <a:pPr marL="463550" indent="-17462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 dirty="0">
                <a:solidFill>
                  <a:srgbClr val="292934"/>
                </a:solidFill>
                <a:latin typeface="Arial" charset="0"/>
                <a:ea typeface="Microsoft YaHei" charset="-122"/>
              </a:rPr>
              <a:t>Choice of particular securities within each asset class</a:t>
            </a:r>
          </a:p>
          <a:p>
            <a:pPr marL="463550" indent="-17462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 dirty="0"/>
              <a:t>Security Analysis</a:t>
            </a:r>
          </a:p>
          <a:p>
            <a:pPr marL="920750" lvl="1" indent="-17462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 dirty="0"/>
              <a:t>Analysis of the value of securities.</a:t>
            </a:r>
            <a:endParaRPr lang="en-US" sz="2800" dirty="0">
              <a:solidFill>
                <a:srgbClr val="292934"/>
              </a:solidFill>
              <a:latin typeface="Arial" charset="0"/>
              <a:ea typeface="Microsoft YaHei" charset="-122"/>
            </a:endParaRPr>
          </a:p>
          <a:p>
            <a:pPr marL="463550" indent="-17462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 dirty="0"/>
              <a:t>Bottom Up Investment Strategies starts with Security Selection</a:t>
            </a:r>
            <a:endParaRPr lang="en-US" sz="3200" dirty="0">
              <a:solidFill>
                <a:srgbClr val="292934"/>
              </a:solidFill>
              <a:latin typeface="Arial" charset="0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379227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1.5 Markets Are Competitive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304800" y="1045028"/>
            <a:ext cx="86868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marL="85725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Risk-Return Trade-Off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Assets with higher expected returns have higher risk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endParaRPr lang="en-US" sz="2400" dirty="0">
              <a:solidFill>
                <a:srgbClr val="292934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endParaRPr lang="en-US" sz="2400" dirty="0">
              <a:solidFill>
                <a:srgbClr val="292934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Stock portfolio loses money 1 of 4 years on average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Bonds 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Have lower average rates of return (under 6%)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Have not lost more than 13% of their value in any one year</a:t>
            </a:r>
          </a:p>
        </p:txBody>
      </p:sp>
      <p:graphicFrame>
        <p:nvGraphicFramePr>
          <p:cNvPr id="2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946786"/>
              </p:ext>
            </p:extLst>
          </p:nvPr>
        </p:nvGraphicFramePr>
        <p:xfrm>
          <a:off x="304800" y="2667000"/>
          <a:ext cx="8458200" cy="899673"/>
        </p:xfrm>
        <a:graphic>
          <a:graphicData uri="http://schemas.openxmlformats.org/drawingml/2006/table">
            <a:tbl>
              <a:tblPr/>
              <a:tblGrid>
                <a:gridCol w="1246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2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673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endParaRPr kumimoji="0" lang="en-US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SimSun" charset="-122"/>
                        <a:cs typeface="+mn-cs"/>
                      </a:endParaRPr>
                    </a:p>
                  </a:txBody>
                  <a:tcPr marL="90000" marR="90000" marT="6267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charset="-122"/>
                          <a:cs typeface="+mn-cs"/>
                        </a:rPr>
                        <a:t>Average  Annual Return</a:t>
                      </a:r>
                    </a:p>
                  </a:txBody>
                  <a:tcPr marL="90000" marR="90000" marT="62676" marB="468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charset="-122"/>
                          <a:cs typeface="+mn-cs"/>
                        </a:rPr>
                        <a:t>Minimum (1931)</a:t>
                      </a:r>
                    </a:p>
                  </a:txBody>
                  <a:tcPr marL="90000" marR="90000" marT="62676" marB="468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charset="-122"/>
                          <a:cs typeface="+mn-cs"/>
                        </a:rPr>
                        <a:t>Maximum (1933)</a:t>
                      </a:r>
                    </a:p>
                  </a:txBody>
                  <a:tcPr marL="90000" marR="90000" marT="62676" marB="468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B5B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69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charset="-122"/>
                          <a:cs typeface="+mn-cs"/>
                        </a:rPr>
                        <a:t>Stocks</a:t>
                      </a:r>
                    </a:p>
                  </a:txBody>
                  <a:tcPr marL="90000" marR="90000" marT="6267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charset="-122"/>
                          <a:cs typeface="+mn-cs"/>
                        </a:rPr>
                        <a:t>About 12%</a:t>
                      </a:r>
                    </a:p>
                  </a:txBody>
                  <a:tcPr marL="90000" marR="90000" marT="6267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charset="-122"/>
                          <a:cs typeface="+mn-cs"/>
                        </a:rPr>
                        <a:t>−46%</a:t>
                      </a:r>
                    </a:p>
                  </a:txBody>
                  <a:tcPr marL="90000" marR="90000" marT="6267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charset="-122"/>
                          <a:cs typeface="+mn-cs"/>
                        </a:rPr>
                        <a:t>55%</a:t>
                      </a:r>
                    </a:p>
                  </a:txBody>
                  <a:tcPr marL="90000" marR="90000" marT="6267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B5B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118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1.5 Markets Are Competitive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429491" y="1981200"/>
            <a:ext cx="82296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Risk-Return Trade-Off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How do we measure risk?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How does diversification affect risk?</a:t>
            </a:r>
          </a:p>
        </p:txBody>
      </p:sp>
    </p:spTree>
    <p:extLst>
      <p:ext uri="{BB962C8B-B14F-4D97-AF65-F5344CB8AC3E}">
        <p14:creationId xmlns:p14="http://schemas.microsoft.com/office/powerpoint/2010/main" val="8709724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1.5 Markets Are Competitive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92551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In Efficient Markets Securities should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be neither underpriced nor overpriced on average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reflect all information available to investors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386022477"/>
              </p:ext>
            </p:extLst>
          </p:nvPr>
        </p:nvGraphicFramePr>
        <p:xfrm>
          <a:off x="762000" y="3429000"/>
          <a:ext cx="7620000" cy="355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791852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1.1 Real versus Financial Assets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457200" y="1099456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Nature of Investment:  </a:t>
            </a:r>
            <a:r>
              <a:rPr lang="en-US" sz="2800" dirty="0">
                <a:solidFill>
                  <a:srgbClr val="292934"/>
                </a:solidFill>
              </a:rPr>
              <a:t>Reduce current consumption for greater future consumption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624115931"/>
              </p:ext>
            </p:extLst>
          </p:nvPr>
        </p:nvGraphicFramePr>
        <p:xfrm>
          <a:off x="-685800" y="2209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Oval 3"/>
          <p:cNvSpPr/>
          <p:nvPr/>
        </p:nvSpPr>
        <p:spPr>
          <a:xfrm>
            <a:off x="5181600" y="3429000"/>
            <a:ext cx="3352800" cy="1524000"/>
          </a:xfrm>
          <a:prstGeom prst="ellipse">
            <a:avLst/>
          </a:prstGeom>
          <a:solidFill>
            <a:srgbClr val="0B5B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Financial Assets</a:t>
            </a:r>
            <a:r>
              <a:rPr lang="en-US" sz="2000" dirty="0"/>
              <a:t>:</a:t>
            </a:r>
          </a:p>
          <a:p>
            <a:pPr algn="ctr"/>
            <a:r>
              <a:rPr lang="en-US" sz="1400" dirty="0"/>
              <a:t>Claims on Real Assets or Real Asset Income</a:t>
            </a:r>
          </a:p>
        </p:txBody>
      </p:sp>
      <p:cxnSp>
        <p:nvCxnSpPr>
          <p:cNvPr id="7" name="Straight Arrow Connector 6"/>
          <p:cNvCxnSpPr>
            <a:stCxn id="4" idx="2"/>
          </p:cNvCxnSpPr>
          <p:nvPr/>
        </p:nvCxnSpPr>
        <p:spPr>
          <a:xfrm flipH="1" flipV="1">
            <a:off x="3352800" y="3429000"/>
            <a:ext cx="1828800" cy="7620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40903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9277FAE-8F3E-4C30-8D58-89CF66AF92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8672FC5-0200-4241-9AFF-8D86E3C5F7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865D5AF-CD8A-4E17-B1BF-E80CB63318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BD29293-00C5-4C99-9ACD-021CBCE4D3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F4C3C9C-3540-4A55-AB47-5447C128DF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14DE95F-90E8-4124-9CC2-9CFE51EA0C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lvlOne" rev="1"/>
        </p:bldSub>
      </p:bldGraphic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1.5 Markets Are Competitive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379337"/>
              </p:ext>
            </p:extLst>
          </p:nvPr>
        </p:nvGraphicFramePr>
        <p:xfrm>
          <a:off x="381000" y="1600200"/>
          <a:ext cx="8305800" cy="4227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8158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Active Management</a:t>
                      </a:r>
                    </a:p>
                  </a:txBody>
                  <a:tcPr anchor="ctr">
                    <a:solidFill>
                      <a:srgbClr val="7B1F1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Passive Management</a:t>
                      </a:r>
                    </a:p>
                  </a:txBody>
                  <a:tcPr anchor="ctr">
                    <a:solidFill>
                      <a:srgbClr val="7B1F1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815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Markets are…</a:t>
                      </a:r>
                    </a:p>
                  </a:txBody>
                  <a:tcPr anchor="ctr">
                    <a:solidFill>
                      <a:srgbClr val="7B1F1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Inefficient</a:t>
                      </a:r>
                    </a:p>
                  </a:txBody>
                  <a:tcPr anchor="ctr"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Efficient</a:t>
                      </a:r>
                    </a:p>
                  </a:txBody>
                  <a:tcPr anchor="ctr">
                    <a:solidFill>
                      <a:srgbClr val="084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2575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Security Selection:</a:t>
                      </a:r>
                    </a:p>
                  </a:txBody>
                  <a:tcPr anchor="ctr">
                    <a:solidFill>
                      <a:srgbClr val="7B1F1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Actively Seeking Undervalued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</a:rPr>
                        <a:t> Stocks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No Attempt to Find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</a:rPr>
                        <a:t> Undervalued Securities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B5B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815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Asset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</a:rPr>
                        <a:t> Allocation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B1F1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Market Timing</a:t>
                      </a:r>
                    </a:p>
                  </a:txBody>
                  <a:tcPr anchor="ctr"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No Attempt</a:t>
                      </a:r>
                      <a:r>
                        <a:rPr lang="en-US" sz="2400" baseline="0" dirty="0">
                          <a:solidFill>
                            <a:schemeClr val="bg1"/>
                          </a:solidFill>
                        </a:rPr>
                        <a:t> to Time Market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84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9285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1.6 The Players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Business Firms (net borrowers)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Households (net savers)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Governments (can be both borrowers and savers)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Financial Intermediaries (connectors of borrowers and lenders)</a:t>
            </a:r>
          </a:p>
          <a:p>
            <a:pPr lvl="1" eaLnBrk="1" hangingPunct="1">
              <a:lnSpc>
                <a:spcPct val="100000"/>
              </a:lnSpc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Commercial banks</a:t>
            </a:r>
          </a:p>
          <a:p>
            <a:pPr lvl="1" eaLnBrk="1" hangingPunct="1">
              <a:lnSpc>
                <a:spcPct val="100000"/>
              </a:lnSpc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Investment companies</a:t>
            </a:r>
          </a:p>
          <a:p>
            <a:pPr lvl="1" eaLnBrk="1" hangingPunct="1">
              <a:lnSpc>
                <a:spcPct val="100000"/>
              </a:lnSpc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Insurance companies</a:t>
            </a:r>
          </a:p>
          <a:p>
            <a:pPr lvl="1" eaLnBrk="1" hangingPunct="1">
              <a:lnSpc>
                <a:spcPct val="100000"/>
              </a:lnSpc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Pension funds</a:t>
            </a:r>
          </a:p>
          <a:p>
            <a:pPr lvl="1" eaLnBrk="1" hangingPunct="1">
              <a:lnSpc>
                <a:spcPct val="100000"/>
              </a:lnSpc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Hedge funds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05400" y="4007893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See “Other examples …”  p. 12</a:t>
            </a:r>
          </a:p>
        </p:txBody>
      </p:sp>
    </p:spTree>
    <p:extLst>
      <p:ext uri="{BB962C8B-B14F-4D97-AF65-F5344CB8AC3E}">
        <p14:creationId xmlns:p14="http://schemas.microsoft.com/office/powerpoint/2010/main" val="9703247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1.6 The Players</a:t>
            </a: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marL="85725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Investment Bankers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Firms that specialize in primary market transactions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Primary market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Newly issued securities offered to public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Investment banker typically “underwrites” issue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Secondary market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Preexisting securities traded among investors</a:t>
            </a:r>
          </a:p>
        </p:txBody>
      </p:sp>
    </p:spTree>
    <p:extLst>
      <p:ext uri="{BB962C8B-B14F-4D97-AF65-F5344CB8AC3E}">
        <p14:creationId xmlns:p14="http://schemas.microsoft.com/office/powerpoint/2010/main" val="2995365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1.6 The Players</a:t>
            </a: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435428" y="1143000"/>
            <a:ext cx="8479971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marL="85725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marL="131445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Investment Bankers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Commercial and investment banks' functions and organizations separated by law 1933-1999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Post-1999: Large investment banks independent from commercial banks </a:t>
            </a:r>
          </a:p>
          <a:p>
            <a:pPr lvl="3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Large commercial banks increased investment-banking activities, pressuring investment banks’ profit margins </a:t>
            </a:r>
          </a:p>
          <a:p>
            <a:pPr marL="619125" lvl="1" indent="-342900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September 2008: Mortgage-market collapse</a:t>
            </a:r>
          </a:p>
          <a:p>
            <a:pPr lvl="3" eaLnBrk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Major investment banks bankrupt; purchased/reorganized</a:t>
            </a:r>
          </a:p>
        </p:txBody>
      </p:sp>
    </p:spTree>
    <p:extLst>
      <p:ext uri="{BB962C8B-B14F-4D97-AF65-F5344CB8AC3E}">
        <p14:creationId xmlns:p14="http://schemas.microsoft.com/office/powerpoint/2010/main" val="7051634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1.6 The Players</a:t>
            </a: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marL="85725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Investment Bankers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Investment banks may become commercial banks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Obtain deposit funding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Have access to government assistance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Major banks now under stricter commercial bank regulations</a:t>
            </a:r>
          </a:p>
        </p:txBody>
      </p:sp>
    </p:spTree>
    <p:extLst>
      <p:ext uri="{BB962C8B-B14F-4D97-AF65-F5344CB8AC3E}">
        <p14:creationId xmlns:p14="http://schemas.microsoft.com/office/powerpoint/2010/main" val="17008640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183444"/>
            <a:ext cx="9067800" cy="8366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3200" dirty="0"/>
              <a:t>Table 1.3 Balance Sheet of Commercial Banks, 2014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617130"/>
              </p:ext>
            </p:extLst>
          </p:nvPr>
        </p:nvGraphicFramePr>
        <p:xfrm>
          <a:off x="228600" y="1371600"/>
          <a:ext cx="8610600" cy="4561535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98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31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1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Geneva"/>
                        </a:rPr>
                        <a:t>Assets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Geneva"/>
                        </a:rPr>
                        <a:t>$ Billion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Geneva"/>
                        </a:rPr>
                        <a:t>% Total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latin typeface="Geneva"/>
                        </a:rPr>
                        <a:t>Liabilities and Net Worth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Geneva"/>
                        </a:rPr>
                        <a:t>$ Billion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Geneva"/>
                        </a:rPr>
                        <a:t>% Total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latin typeface="Geneva"/>
                        </a:rPr>
                        <a:t>Real assets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latin typeface="Geneva"/>
                        </a:rPr>
                        <a:t>Liabilities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latin typeface="Geneva"/>
                        </a:rPr>
                        <a:t>   Equipment and premises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$120.7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0.8%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latin typeface="Geneva"/>
                        </a:rPr>
                        <a:t>   Deposits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$11,490.3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75.8%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latin typeface="Geneva"/>
                        </a:rPr>
                        <a:t>   Other real estate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27.9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0.2%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latin typeface="Geneva"/>
                        </a:rPr>
                        <a:t>   Debt and other borrowed funds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888.2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5.9%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8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 dirty="0">
                          <a:latin typeface="Geneva"/>
                        </a:rPr>
                        <a:t>      </a:t>
                      </a:r>
                      <a:r>
                        <a:rPr lang="en-US" sz="1200" b="0" i="1" u="none" strike="noStrike" dirty="0">
                          <a:latin typeface="Geneva"/>
                        </a:rPr>
                        <a:t>Total real assets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$148.6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1.0%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latin typeface="Geneva"/>
                        </a:rPr>
                        <a:t>   Federal funds and repurchase agreements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366.7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2.4%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latin typeface="Geneva"/>
                        </a:rPr>
                        <a:t>   Other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703.2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4.6%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 dirty="0">
                          <a:latin typeface="Geneva"/>
                        </a:rPr>
                        <a:t>      </a:t>
                      </a:r>
                      <a:r>
                        <a:rPr lang="en-US" sz="1200" b="0" i="1" u="none" strike="noStrike" dirty="0">
                          <a:latin typeface="Geneva"/>
                        </a:rPr>
                        <a:t>Total liabilities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$13,448.4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88.7%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latin typeface="Geneva"/>
                        </a:rPr>
                        <a:t>Financial assets 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latin typeface="Geneva"/>
                        </a:rPr>
                        <a:t>   Cash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$1,843.1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12.2%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latin typeface="Geneva"/>
                        </a:rPr>
                        <a:t>   Investment securities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3,113.1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20.5%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latin typeface="Geneva"/>
                        </a:rPr>
                        <a:t>   Loans and leases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8,111.2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53.5%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latin typeface="Geneva"/>
                        </a:rPr>
                        <a:t>   Other financial assets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870.3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5.7%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latin typeface="Geneva"/>
                        </a:rPr>
                        <a:t>     </a:t>
                      </a:r>
                      <a:r>
                        <a:rPr lang="en-US" sz="1100" b="0" i="1" u="none" strike="noStrike" dirty="0">
                          <a:latin typeface="Geneva"/>
                        </a:rPr>
                        <a:t> </a:t>
                      </a:r>
                      <a:r>
                        <a:rPr lang="en-US" sz="1200" b="0" i="1" u="none" strike="noStrike" dirty="0">
                          <a:latin typeface="Geneva"/>
                        </a:rPr>
                        <a:t>Total financial assets</a:t>
                      </a:r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$13,937.7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91.9%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latin typeface="Geneva"/>
                        </a:rPr>
                        <a:t>Other assets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latin typeface="Geneva"/>
                        </a:rPr>
                        <a:t>   Intangible assets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$365.6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2.4%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latin typeface="Geneva"/>
                          <a:ea typeface="+mn-ea"/>
                          <a:cs typeface="+mn-cs"/>
                        </a:rPr>
                        <a:t>   Other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712.7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4.7%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 dirty="0">
                          <a:latin typeface="Geneva"/>
                        </a:rPr>
                        <a:t>      Total other assets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$1,078.3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7.1%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 dirty="0">
                          <a:latin typeface="Geneva"/>
                        </a:rPr>
                        <a:t>      </a:t>
                      </a:r>
                      <a:r>
                        <a:rPr lang="en-US" sz="1200" b="0" i="1" u="none" strike="noStrike" dirty="0">
                          <a:latin typeface="Geneva"/>
                        </a:rPr>
                        <a:t>Net worth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1,716.2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11.3%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endParaRPr lang="en-US" sz="1100" b="0" i="1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1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 dirty="0">
                          <a:latin typeface="Geneva"/>
                        </a:rPr>
                        <a:t>         TOTAL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$15,164.6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100.0%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$15,164.6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100.0%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10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1050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Geneva"/>
                        </a:rPr>
                        <a:t>Note: Column sums may differ from total because of rounding error. 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latin typeface="Geneva"/>
                        </a:rPr>
                        <a:t>SOURCE: Federal Deposit Insurance Corporation, www.fdic.gov, Sept. 2014.</a:t>
                      </a:r>
                    </a:p>
                  </a:txBody>
                  <a:tcPr marL="8000" marR="8000" marT="80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8000" marR="8000" marT="80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8000" marR="8000" marT="80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8000" marR="8000" marT="80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8000" marR="8000" marT="80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000" marR="8000" marT="80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11168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2822" y="152400"/>
            <a:ext cx="9144000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sz="2800" dirty="0"/>
              <a:t>Table 1.4 Balance Sheet of Nonfinancial U.S. Business, 2014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804390"/>
              </p:ext>
            </p:extLst>
          </p:nvPr>
        </p:nvGraphicFramePr>
        <p:xfrm>
          <a:off x="152400" y="1219200"/>
          <a:ext cx="8763000" cy="3878050"/>
        </p:xfrm>
        <a:graphic>
          <a:graphicData uri="http://schemas.openxmlformats.org/drawingml/2006/table">
            <a:tbl>
              <a:tblPr/>
              <a:tblGrid>
                <a:gridCol w="1386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18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7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9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33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16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48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55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162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1162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742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Geneva"/>
                        </a:rPr>
                        <a:t>Assets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Geneva"/>
                        </a:rPr>
                        <a:t>$ Billion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Geneva"/>
                        </a:rPr>
                        <a:t>% Total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latin typeface="Geneva"/>
                        </a:rPr>
                        <a:t>Liabilities and</a:t>
                      </a:r>
                      <a:r>
                        <a:rPr lang="en-US" sz="1400" b="1" i="0" u="none" strike="noStrike" baseline="0" dirty="0">
                          <a:latin typeface="Geneva"/>
                        </a:rPr>
                        <a:t> </a:t>
                      </a:r>
                      <a:r>
                        <a:rPr lang="en-US" sz="1400" b="1" i="0" u="none" strike="noStrike" dirty="0">
                          <a:latin typeface="Geneva"/>
                        </a:rPr>
                        <a:t>Net Worth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Geneva"/>
                        </a:rPr>
                        <a:t>$ Billion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Geneva"/>
                        </a:rPr>
                        <a:t>% Total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latin typeface="Geneva"/>
                        </a:rPr>
                        <a:t>Real assets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latin typeface="Geneva"/>
                        </a:rPr>
                        <a:t>Liabilities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61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Equipment and software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$6,200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17.7%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Bonds and mortgages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$7,905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22.6%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Real estate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10,166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29.0%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Bank loans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654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1.9%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Inventories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2,203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6.3%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Other loans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1,072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3.1%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61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 dirty="0">
                          <a:latin typeface="Geneva"/>
                        </a:rPr>
                        <a:t>      Total real assets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$18,569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53.1%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Trade debt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1,996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5.7%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613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Other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4,275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12.2%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latin typeface="Geneva"/>
                        </a:rPr>
                        <a:t>Financial assets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 dirty="0">
                          <a:latin typeface="Geneva"/>
                        </a:rPr>
                        <a:t>      Total liabilities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$15,902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45.4%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61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Deposits and cash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$1,040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3.0%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61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Marketable securities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838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2.4%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61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Trade and consumer credit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2,581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7.4%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Other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11,969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34.2%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61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 dirty="0">
                          <a:latin typeface="Geneva"/>
                        </a:rPr>
                        <a:t>      Total financial assets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$16,428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46.9%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effectLst/>
                        <a:latin typeface="Geneva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 dirty="0">
                          <a:latin typeface="Geneva"/>
                        </a:rPr>
                        <a:t>         TOTAL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$34,997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100.0%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 dirty="0">
                          <a:latin typeface="Geneva"/>
                        </a:rPr>
                        <a:t>      Net worth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19,094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54.6%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613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effectLst/>
                          <a:latin typeface="Geneva"/>
                        </a:rPr>
                        <a:t>$34,997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effectLst/>
                          <a:latin typeface="Geneva"/>
                        </a:rPr>
                        <a:t>100.0%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26309">
                <a:tc gridSpan="11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Geneva"/>
                        </a:rPr>
                        <a:t>Note: Column sums may differ from total because of rounding error. 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latin typeface="Geneva"/>
                        </a:rPr>
                        <a:t>SOURCE:</a:t>
                      </a:r>
                      <a:r>
                        <a:rPr lang="en-US" sz="1000" b="0" i="0" u="none" strike="noStrike" baseline="0" dirty="0">
                          <a:latin typeface="Geneva"/>
                        </a:rPr>
                        <a:t> </a:t>
                      </a:r>
                      <a:r>
                        <a:rPr lang="en-US" sz="1000" b="0" i="1" u="none" strike="noStrike" dirty="0">
                          <a:latin typeface="Geneva"/>
                        </a:rPr>
                        <a:t>Flow of Funds Accounts of the United States</a:t>
                      </a:r>
                      <a:r>
                        <a:rPr lang="en-US" sz="1000" b="0" i="0" u="none" strike="noStrike" dirty="0">
                          <a:latin typeface="Geneva"/>
                        </a:rPr>
                        <a:t>,</a:t>
                      </a:r>
                      <a:r>
                        <a:rPr lang="en-US" sz="1000" b="0" i="0" u="none" strike="noStrike" baseline="0" dirty="0">
                          <a:latin typeface="Geneva"/>
                        </a:rPr>
                        <a:t> </a:t>
                      </a:r>
                      <a:r>
                        <a:rPr lang="en-US" sz="1000" b="0" i="0" u="none" strike="noStrike" dirty="0">
                          <a:latin typeface="Geneva"/>
                        </a:rPr>
                        <a:t>Board of Governors of the Federal Reserve System, June 2014.</a:t>
                      </a:r>
                      <a:endParaRPr lang="en-US" sz="1000" b="0" i="1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19357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1.6 The Players</a:t>
            </a:r>
          </a:p>
        </p:txBody>
      </p:sp>
      <p:sp>
        <p:nvSpPr>
          <p:cNvPr id="29699" name="Text Box 2"/>
          <p:cNvSpPr txBox="1">
            <a:spLocks noChangeArrowheads="1"/>
          </p:cNvSpPr>
          <p:nvPr/>
        </p:nvSpPr>
        <p:spPr bwMode="auto">
          <a:xfrm>
            <a:off x="465667" y="11430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marL="85725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Venture Capital and Private Equity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Venture capital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Investment to finance new firm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Private equity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Investments in companies not traded on stock exchange</a:t>
            </a:r>
          </a:p>
        </p:txBody>
      </p:sp>
    </p:spTree>
    <p:extLst>
      <p:ext uri="{BB962C8B-B14F-4D97-AF65-F5344CB8AC3E}">
        <p14:creationId xmlns:p14="http://schemas.microsoft.com/office/powerpoint/2010/main" val="6406187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1.7 The Financial Crisis of 2008</a:t>
            </a: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92551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Changes in Housing Finance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Low interest rates and a stable economy created housing market boom, driving investors to find higher-yield investments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1970s: Fannie Mae and Freddie Mac bundle mortgage loans into tradable pools (securitization)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Subprime loans: Loans above 80% of home value, no underwriting criteria, higher default risk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endParaRPr lang="en-US" sz="2000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4378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91600" cy="8366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/>
              <a:t>Figure 1.3 Case-Shiller Index of U.S. Housing Prices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7427654"/>
              </p:ext>
            </p:extLst>
          </p:nvPr>
        </p:nvGraphicFramePr>
        <p:xfrm>
          <a:off x="685800" y="1295400"/>
          <a:ext cx="762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93108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9067799" cy="8366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3400" dirty="0"/>
              <a:t>Table 1.1 Balance Sheet, U.S. Households, 2014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457200" y="9906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93A299"/>
              </a:buClr>
              <a:buSzPct val="85000"/>
              <a:buFont typeface="Arial" pitchFamily="34" charset="0"/>
              <a:buChar char="•"/>
            </a:pPr>
            <a:endParaRPr lang="en-US" sz="2400" dirty="0">
              <a:solidFill>
                <a:srgbClr val="292934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180614"/>
              </p:ext>
            </p:extLst>
          </p:nvPr>
        </p:nvGraphicFramePr>
        <p:xfrm>
          <a:off x="342900" y="1143000"/>
          <a:ext cx="8458199" cy="4999660"/>
        </p:xfrm>
        <a:graphic>
          <a:graphicData uri="http://schemas.openxmlformats.org/drawingml/2006/table">
            <a:tbl>
              <a:tblPr/>
              <a:tblGrid>
                <a:gridCol w="2387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60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72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1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04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6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Geneva"/>
                        </a:rPr>
                        <a:t>Assets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Geneva"/>
                        </a:rPr>
                        <a:t> $ Billion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Geneva"/>
                        </a:rPr>
                        <a:t>% Total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latin typeface="Geneva"/>
                        </a:rPr>
                        <a:t>Liabilities and Net Worth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Geneva"/>
                        </a:rPr>
                        <a:t>$ Billion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Geneva"/>
                        </a:rPr>
                        <a:t>% Total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Geneva"/>
                        </a:rPr>
                        <a:t>Real assets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   Real estate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$22,820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23.9%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Mortgages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$9,551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13.3%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   Consumer durables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5,041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5.3%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Consumer credit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3,104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4.3%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48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   Other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 dirty="0">
                          <a:effectLst/>
                          <a:latin typeface="Geneva"/>
                        </a:rPr>
                        <a:t>468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 dirty="0">
                          <a:effectLst/>
                          <a:latin typeface="Geneva"/>
                        </a:rPr>
                        <a:t>0.5%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Bank and other loans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493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0.7%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 dirty="0">
                          <a:latin typeface="Geneva"/>
                        </a:rPr>
                        <a:t>         Total real assets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$28,330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29.6%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Security credit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352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0.5%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Other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 dirty="0">
                          <a:effectLst/>
                          <a:latin typeface="Geneva"/>
                        </a:rPr>
                        <a:t>286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 dirty="0">
                          <a:effectLst/>
                          <a:latin typeface="Geneva"/>
                        </a:rPr>
                        <a:t>0.4%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1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 dirty="0">
                          <a:latin typeface="Geneva"/>
                        </a:rPr>
                        <a:t>   Total liabilities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$13,785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19.2%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Geneva"/>
                        </a:rPr>
                        <a:t>Financial assets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   Deposits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8,038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11.2%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   Life insurance reserves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1,298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1.8%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   Pension reserves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13,419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18.7%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   Corporate equity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8,792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12.2%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   Equity in </a:t>
                      </a:r>
                      <a:r>
                        <a:rPr lang="en-US" sz="1400" b="0" i="0" u="none" strike="noStrike" dirty="0" err="1">
                          <a:latin typeface="Geneva"/>
                        </a:rPr>
                        <a:t>noncorp</a:t>
                      </a:r>
                      <a:r>
                        <a:rPr lang="en-US" sz="1400" b="0" i="0" u="none" strike="noStrike" dirty="0">
                          <a:latin typeface="Geneva"/>
                        </a:rPr>
                        <a:t>. business 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6,585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Geneva"/>
                        </a:rPr>
                        <a:t>9.2%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   Mutual fund shares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5,050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7.0%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   Debt securities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4,129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Geneva"/>
                        </a:rPr>
                        <a:t>5.7%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Geneva"/>
                        </a:rPr>
                        <a:t>   Other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1,536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2.1%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 dirty="0">
                          <a:latin typeface="Geneva"/>
                        </a:rPr>
                        <a:t>      Total financial assets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48,847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67.9%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1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 dirty="0">
                          <a:latin typeface="Geneva"/>
                        </a:rPr>
                        <a:t>Net worth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>
                          <a:effectLst/>
                          <a:latin typeface="Geneva"/>
                        </a:rPr>
                        <a:t>58,147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>
                          <a:effectLst/>
                          <a:latin typeface="Geneva"/>
                        </a:rPr>
                        <a:t>80.8%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latin typeface="Geneva"/>
                        </a:rPr>
                        <a:t>         TOTAL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Geneva"/>
                        </a:rPr>
                        <a:t>71,932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Geneva"/>
                        </a:rPr>
                        <a:t>100.0%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effectLst/>
                          <a:latin typeface="Geneva"/>
                        </a:rPr>
                        <a:t>$71,932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Geneva"/>
                        </a:rPr>
                        <a:t>100.0%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680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62685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Geneva"/>
                        </a:rPr>
                        <a:t>Note: Column sums may differ from total because of rounding error. 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latin typeface="Geneva"/>
                        </a:rPr>
                        <a:t>SOURCE: </a:t>
                      </a:r>
                      <a:r>
                        <a:rPr lang="en-US" sz="1000" b="0" i="1" u="none" strike="noStrike" dirty="0">
                          <a:latin typeface="Geneva"/>
                        </a:rPr>
                        <a:t>Flow of Funds Accounts of the United States, </a:t>
                      </a:r>
                      <a:r>
                        <a:rPr lang="en-US" sz="1000" b="0" i="0" u="none" strike="noStrike" dirty="0">
                          <a:latin typeface="Geneva"/>
                        </a:rPr>
                        <a:t>Board of Governors of the Federal Reserve System, June 2014.</a:t>
                      </a:r>
                    </a:p>
                  </a:txBody>
                  <a:tcPr marL="8514" marR="8514" marT="851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8514" marR="8514" marT="85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8514" marR="8514" marT="85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latin typeface="Geneva"/>
                      </a:endParaRPr>
                    </a:p>
                  </a:txBody>
                  <a:tcPr marL="8514" marR="8514" marT="85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276600"/>
            <a:ext cx="3910013" cy="657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63366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1.7 The Financial Crisis of 2008</a:t>
            </a:r>
          </a:p>
        </p:txBody>
      </p:sp>
      <p:sp>
        <p:nvSpPr>
          <p:cNvPr id="31747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92551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Mortgage Derivatives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CDOs: Consolidated default risk of loans onto one class of investor, divided payment into tranches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Ratings agencies paid by issuers; pressured to give high ratings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endParaRPr lang="en-US" sz="2000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3292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1.7 The Financial Crisis of 2008</a:t>
            </a:r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92551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Credit Default Swaps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Insurance contract against the default of borrowers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Issuers ramped up risk to unsupportable levels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AIG sold $400 billion in CDS contracts</a:t>
            </a:r>
          </a:p>
        </p:txBody>
      </p:sp>
    </p:spTree>
    <p:extLst>
      <p:ext uri="{BB962C8B-B14F-4D97-AF65-F5344CB8AC3E}">
        <p14:creationId xmlns:p14="http://schemas.microsoft.com/office/powerpoint/2010/main" val="29218431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1.7 The Financial Crisis of 2008</a:t>
            </a:r>
          </a:p>
        </p:txBody>
      </p:sp>
      <p:sp>
        <p:nvSpPr>
          <p:cNvPr id="33795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92551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Systemic Risk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Risk of breakdown in financial system — spillover effects from one market into others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Banks highly leveraged; assets less liquid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Formal exchange trading replaced by over-the-counter markets — no margin for insolvency protection</a:t>
            </a:r>
          </a:p>
        </p:txBody>
      </p:sp>
    </p:spTree>
    <p:extLst>
      <p:ext uri="{BB962C8B-B14F-4D97-AF65-F5344CB8AC3E}">
        <p14:creationId xmlns:p14="http://schemas.microsoft.com/office/powerpoint/2010/main" val="35321570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1.7 The Financial Crisis of 2008</a:t>
            </a:r>
          </a:p>
        </p:txBody>
      </p:sp>
      <p:sp>
        <p:nvSpPr>
          <p:cNvPr id="34819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92551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The Shoe Drops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September 7, 2008: Fannie Mae and Freddie Mac put into conservatorship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Lehman Brothers and Merrill Lynch verged on bankruptcy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September 17: Government lends $85 billion to AIG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Money market panic freezes short-term financing market</a:t>
            </a:r>
          </a:p>
        </p:txBody>
      </p:sp>
    </p:spTree>
    <p:extLst>
      <p:ext uri="{BB962C8B-B14F-4D97-AF65-F5344CB8AC3E}">
        <p14:creationId xmlns:p14="http://schemas.microsoft.com/office/powerpoint/2010/main" val="29040738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1.7 The Financial Crisis of 2008</a:t>
            </a:r>
          </a:p>
        </p:txBody>
      </p:sp>
      <p:sp>
        <p:nvSpPr>
          <p:cNvPr id="35843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92551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Dodd-Frank Reform Act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Called for stricter rules for bank capital, liquidity, risk management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Mandated increased transparency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Clarified regulatory system</a:t>
            </a:r>
          </a:p>
          <a:p>
            <a:pPr lvl="1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Volcker Rule: Limited banks’ ability to trade for own account</a:t>
            </a:r>
          </a:p>
        </p:txBody>
      </p:sp>
    </p:spTree>
    <p:extLst>
      <p:ext uri="{BB962C8B-B14F-4D97-AF65-F5344CB8AC3E}">
        <p14:creationId xmlns:p14="http://schemas.microsoft.com/office/powerpoint/2010/main" val="40334543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/>
              <a:t>Figure 1.1 Short-Term LIBOR and Treasury-Bill Rates and the TED Spread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7002692"/>
              </p:ext>
            </p:extLst>
          </p:nvPr>
        </p:nvGraphicFramePr>
        <p:xfrm>
          <a:off x="609600" y="1143000"/>
          <a:ext cx="7843838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92965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Figure 1.2 Cumulative Returns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379094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Cumulative returns on a $1 investment in the S&amp;P 500 index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1879836"/>
              </p:ext>
            </p:extLst>
          </p:nvPr>
        </p:nvGraphicFramePr>
        <p:xfrm>
          <a:off x="1520641" y="2057400"/>
          <a:ext cx="6019800" cy="4024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55938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1.8 Text Outline</a:t>
            </a:r>
          </a:p>
        </p:txBody>
      </p:sp>
      <p:sp>
        <p:nvSpPr>
          <p:cNvPr id="39939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Part One: Introduction to Financial Markets, Securities, and Trading Methods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Part Two: Modern Portfolio Theory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Part Three: Debt Securities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Part Four: Equity Security Analysis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Part Five: Derivative Markets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Part Six: Active Investment Management Strategies: Performance Evaluation, Global Investing, Taxes, and the Investment Process</a:t>
            </a:r>
          </a:p>
        </p:txBody>
      </p:sp>
    </p:spTree>
    <p:extLst>
      <p:ext uri="{BB962C8B-B14F-4D97-AF65-F5344CB8AC3E}">
        <p14:creationId xmlns:p14="http://schemas.microsoft.com/office/powerpoint/2010/main" val="18190389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1.1 Financial Assets = Financial Liabilities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159327" y="1143000"/>
            <a:ext cx="86868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Financial Assets and Liabilities must balance.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endParaRPr lang="en-US" sz="3200" dirty="0">
              <a:solidFill>
                <a:srgbClr val="292934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endParaRPr lang="en-US" sz="3200" dirty="0">
              <a:solidFill>
                <a:srgbClr val="292934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endParaRPr lang="en-US" sz="3200" dirty="0">
              <a:solidFill>
                <a:srgbClr val="292934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Thus, when all balance sheets are aggregated, only real assets remain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Domestic Net Worth = Sum of real assets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012814532"/>
              </p:ext>
            </p:extLst>
          </p:nvPr>
        </p:nvGraphicFramePr>
        <p:xfrm>
          <a:off x="1676400" y="1752600"/>
          <a:ext cx="54864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268311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Table 1.2 Domestic Net Worth, 2014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797252"/>
              </p:ext>
            </p:extLst>
          </p:nvPr>
        </p:nvGraphicFramePr>
        <p:xfrm>
          <a:off x="1905000" y="1524000"/>
          <a:ext cx="5181600" cy="3960495"/>
        </p:xfrm>
        <a:graphic>
          <a:graphicData uri="http://schemas.openxmlformats.org/drawingml/2006/table">
            <a:tbl>
              <a:tblPr/>
              <a:tblGrid>
                <a:gridCol w="1355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9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5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7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1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latin typeface="Geneva"/>
                        </a:rPr>
                        <a:t>Assets 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1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latin typeface="Geneva"/>
                        </a:rPr>
                        <a:t>$ Billion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Geneva"/>
                        </a:rPr>
                        <a:t>   Commercial real estate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Geneva"/>
                        </a:rPr>
                        <a:t>$20,092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Geneva"/>
                        </a:rPr>
                        <a:t>   Residential real estate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Geneva"/>
                        </a:rPr>
                        <a:t>22,820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Geneva"/>
                        </a:rPr>
                        <a:t>   Equipment and software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Geneva"/>
                        </a:rPr>
                        <a:t>7,404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Geneva"/>
                        </a:rPr>
                        <a:t>   Inventories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Geneva"/>
                        </a:rPr>
                        <a:t>2,514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Geneva"/>
                        </a:rPr>
                        <a:t>   Consumer durables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>
                          <a:effectLst/>
                          <a:latin typeface="Geneva"/>
                        </a:rPr>
                        <a:t>5,041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>
                          <a:latin typeface="Geneva"/>
                        </a:rPr>
                        <a:t>         TOTAL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Geneva"/>
                        </a:rPr>
                        <a:t>$57,873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latin typeface="Geneva"/>
                      </a:endParaRPr>
                    </a:p>
                    <a:p>
                      <a:pPr algn="l" fontAlgn="b"/>
                      <a:endParaRPr lang="en-US" sz="18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 gridSpan="5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Note: Column sums may differ from total because of rounding error. </a:t>
                      </a:r>
                    </a:p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 gridSpan="5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latin typeface="Geneva"/>
                        </a:rPr>
                        <a:t>SOURCE: </a:t>
                      </a:r>
                      <a:r>
                        <a:rPr lang="en-US" sz="1200" b="0" i="1" u="none" strike="noStrike" dirty="0">
                          <a:latin typeface="Geneva"/>
                        </a:rPr>
                        <a:t>Flow of Funds Accounts of the United States,</a:t>
                      </a:r>
                      <a:r>
                        <a:rPr lang="en-US" sz="1200" b="0" i="0" u="none" strike="noStrike" dirty="0">
                          <a:latin typeface="Geneva"/>
                        </a:rPr>
                        <a:t> Board of Governors of the Federal Reserve System, June 2014.</a:t>
                      </a:r>
                      <a:endParaRPr lang="en-US" sz="1200" b="0" i="1" u="none" strike="noStrike" dirty="0">
                        <a:latin typeface="Geneva"/>
                      </a:endParaRPr>
                    </a:p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1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629400" y="3962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trillion US = 1,000 billion</a:t>
            </a:r>
          </a:p>
        </p:txBody>
      </p:sp>
    </p:spTree>
    <p:extLst>
      <p:ext uri="{BB962C8B-B14F-4D97-AF65-F5344CB8AC3E}">
        <p14:creationId xmlns:p14="http://schemas.microsoft.com/office/powerpoint/2010/main" val="3956420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1.2 Financial Assets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205360402"/>
              </p:ext>
            </p:extLst>
          </p:nvPr>
        </p:nvGraphicFramePr>
        <p:xfrm>
          <a:off x="457200" y="10668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464113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148998" y="152400"/>
            <a:ext cx="8853488" cy="8366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1.3 Financial Markets and the Economy</a:t>
            </a: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marL="85725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Informational Role of Financial Markets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Do market prices equal the fair value estimate of a security's expected future risky cash flows?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Can we rely on markets to allocate capital to the best uses?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Other mechanisms to allocate capital?</a:t>
            </a:r>
          </a:p>
          <a:p>
            <a:pPr lvl="2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Advantages/disadvantages of other systems?</a:t>
            </a:r>
          </a:p>
        </p:txBody>
      </p:sp>
    </p:spTree>
    <p:extLst>
      <p:ext uri="{BB962C8B-B14F-4D97-AF65-F5344CB8AC3E}">
        <p14:creationId xmlns:p14="http://schemas.microsoft.com/office/powerpoint/2010/main" val="18251783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Consumption Timing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Consumption smoothes over time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When current basic needs are met, shift consumption through time by investing surplus</a:t>
            </a: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48998" y="152400"/>
            <a:ext cx="8853488" cy="8366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1.3 Financial Markets and the Economy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09800" y="3733800"/>
            <a:ext cx="0" cy="2286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209800" y="6019800"/>
            <a:ext cx="4495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09800" y="4953000"/>
            <a:ext cx="4495800" cy="0"/>
          </a:xfrm>
          <a:prstGeom prst="line">
            <a:avLst/>
          </a:prstGeom>
          <a:ln w="317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705600" y="3994666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Consumption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6248400" y="4179332"/>
            <a:ext cx="457200" cy="69746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/>
        </p:nvSpPr>
        <p:spPr>
          <a:xfrm>
            <a:off x="2216727" y="3800446"/>
            <a:ext cx="4502728" cy="2032318"/>
          </a:xfrm>
          <a:custGeom>
            <a:avLst/>
            <a:gdLst>
              <a:gd name="connsiteX0" fmla="*/ 0 w 4502728"/>
              <a:gd name="connsiteY0" fmla="*/ 1796790 h 2032318"/>
              <a:gd name="connsiteX1" fmla="*/ 831273 w 4502728"/>
              <a:gd name="connsiteY1" fmla="*/ 1588972 h 2032318"/>
              <a:gd name="connsiteX2" fmla="*/ 1939637 w 4502728"/>
              <a:gd name="connsiteY2" fmla="*/ 175809 h 2032318"/>
              <a:gd name="connsiteX3" fmla="*/ 3020291 w 4502728"/>
              <a:gd name="connsiteY3" fmla="*/ 134245 h 2032318"/>
              <a:gd name="connsiteX4" fmla="*/ 3255818 w 4502728"/>
              <a:gd name="connsiteY4" fmla="*/ 1201045 h 2032318"/>
              <a:gd name="connsiteX5" fmla="*/ 3685309 w 4502728"/>
              <a:gd name="connsiteY5" fmla="*/ 1893772 h 2032318"/>
              <a:gd name="connsiteX6" fmla="*/ 4502728 w 4502728"/>
              <a:gd name="connsiteY6" fmla="*/ 2032318 h 2032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02728" h="2032318">
                <a:moveTo>
                  <a:pt x="0" y="1796790"/>
                </a:moveTo>
                <a:cubicBezTo>
                  <a:pt x="254000" y="1827962"/>
                  <a:pt x="508000" y="1859135"/>
                  <a:pt x="831273" y="1588972"/>
                </a:cubicBezTo>
                <a:cubicBezTo>
                  <a:pt x="1154546" y="1318809"/>
                  <a:pt x="1574801" y="418263"/>
                  <a:pt x="1939637" y="175809"/>
                </a:cubicBezTo>
                <a:cubicBezTo>
                  <a:pt x="2304473" y="-66645"/>
                  <a:pt x="2800928" y="-36628"/>
                  <a:pt x="3020291" y="134245"/>
                </a:cubicBezTo>
                <a:cubicBezTo>
                  <a:pt x="3239655" y="305118"/>
                  <a:pt x="3144982" y="907791"/>
                  <a:pt x="3255818" y="1201045"/>
                </a:cubicBezTo>
                <a:cubicBezTo>
                  <a:pt x="3366654" y="1494299"/>
                  <a:pt x="3477491" y="1755227"/>
                  <a:pt x="3685309" y="1893772"/>
                </a:cubicBezTo>
                <a:cubicBezTo>
                  <a:pt x="3893127" y="2032317"/>
                  <a:pt x="4197927" y="2032317"/>
                  <a:pt x="4502728" y="2032318"/>
                </a:cubicBezTo>
              </a:path>
            </a:pathLst>
          </a:custGeom>
          <a:noFill/>
          <a:ln>
            <a:solidFill>
              <a:srgbClr val="0842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276600" y="5451764"/>
            <a:ext cx="1676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08425C"/>
                </a:solidFill>
              </a:rPr>
              <a:t>Income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4953000" y="5451764"/>
            <a:ext cx="533400" cy="1905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flipH="1">
            <a:off x="3805149" y="4343400"/>
            <a:ext cx="1528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292934"/>
                </a:solidFill>
                <a:latin typeface="Arial" pitchFamily="34" charset="0"/>
                <a:ea typeface="Microsoft YaHei" pitchFamily="34" charset="-122"/>
              </a:rPr>
              <a:t>Savings</a:t>
            </a:r>
          </a:p>
        </p:txBody>
      </p:sp>
      <p:sp>
        <p:nvSpPr>
          <p:cNvPr id="21" name="TextBox 20"/>
          <p:cNvSpPr txBox="1"/>
          <p:nvPr/>
        </p:nvSpPr>
        <p:spPr>
          <a:xfrm flipH="1">
            <a:off x="5715000" y="5119044"/>
            <a:ext cx="1297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292934"/>
                </a:solidFill>
                <a:latin typeface="Arial" pitchFamily="34" charset="0"/>
                <a:ea typeface="Microsoft YaHei" pitchFamily="34" charset="-122"/>
              </a:rPr>
              <a:t>Dissavings</a:t>
            </a:r>
            <a:endParaRPr lang="en-US" dirty="0">
              <a:solidFill>
                <a:srgbClr val="292934"/>
              </a:solidFill>
              <a:latin typeface="Arial" pitchFamily="34" charset="0"/>
              <a:ea typeface="Microsoft YaHei" pitchFamily="34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 flipH="1">
            <a:off x="2202873" y="5082431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rgbClr val="292934"/>
                </a:solidFill>
                <a:latin typeface="Arial" pitchFamily="34" charset="0"/>
                <a:ea typeface="Microsoft YaHei" pitchFamily="34" charset="-122"/>
              </a:rPr>
              <a:t>Dissavings</a:t>
            </a:r>
            <a:endParaRPr lang="en-US" sz="1200" dirty="0">
              <a:solidFill>
                <a:srgbClr val="292934"/>
              </a:solidFill>
              <a:latin typeface="Arial" pitchFamily="34" charset="0"/>
              <a:ea typeface="Microsoft YaHei" pitchFamily="34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15000" y="6019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Age</a:t>
            </a:r>
          </a:p>
        </p:txBody>
      </p:sp>
      <p:sp>
        <p:nvSpPr>
          <p:cNvPr id="24" name="TextBox 23"/>
          <p:cNvSpPr txBox="1"/>
          <p:nvPr/>
        </p:nvSpPr>
        <p:spPr>
          <a:xfrm rot="16200000">
            <a:off x="1371600" y="4010322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Dollars</a:t>
            </a:r>
          </a:p>
        </p:txBody>
      </p:sp>
    </p:spTree>
    <p:extLst>
      <p:ext uri="{BB962C8B-B14F-4D97-AF65-F5344CB8AC3E}">
        <p14:creationId xmlns:p14="http://schemas.microsoft.com/office/powerpoint/2010/main" val="17056624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304800" y="1295400"/>
            <a:ext cx="8534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marL="85725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Risk Allocation</a:t>
            </a:r>
          </a:p>
          <a:p>
            <a:pPr lvl="1" eaLnBrk="1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Investors can choose desired risk level</a:t>
            </a:r>
          </a:p>
          <a:p>
            <a:pPr lvl="2" eaLnBrk="1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Bond vs. stock of company</a:t>
            </a:r>
          </a:p>
          <a:p>
            <a:pPr lvl="2" eaLnBrk="1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Bank CD vs. company bond</a:t>
            </a:r>
          </a:p>
          <a:p>
            <a:pPr lvl="1" eaLnBrk="1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Is there always a Risk/Expected Return trade-off?</a:t>
            </a:r>
          </a:p>
          <a:p>
            <a:pPr lvl="1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</a:pPr>
            <a:endParaRPr lang="en-US" sz="2800" dirty="0">
              <a:solidFill>
                <a:srgbClr val="292934"/>
              </a:solidFill>
            </a:endParaRPr>
          </a:p>
          <a:p>
            <a:pPr marL="676275" lvl="2" indent="0" eaLnBrk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</a:pPr>
            <a:endParaRPr lang="en-US" sz="2800" dirty="0">
              <a:solidFill>
                <a:srgbClr val="292934"/>
              </a:solidFill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148998" y="152400"/>
            <a:ext cx="8853488" cy="8366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/>
              <a:t>1.3 Financial Markets and the Economy</a:t>
            </a:r>
          </a:p>
        </p:txBody>
      </p:sp>
    </p:spTree>
    <p:extLst>
      <p:ext uri="{BB962C8B-B14F-4D97-AF65-F5344CB8AC3E}">
        <p14:creationId xmlns:p14="http://schemas.microsoft.com/office/powerpoint/2010/main" val="27968438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KM Essentials 10e PPT templat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BKM Essentials 10e PPT template</Template>
  <TotalTime>250</TotalTime>
  <Words>1972</Words>
  <Application>Microsoft Office PowerPoint</Application>
  <PresentationFormat>On-screen Show (4:3)</PresentationFormat>
  <Paragraphs>486</Paragraphs>
  <Slides>37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8" baseType="lpstr">
      <vt:lpstr>Microsoft YaHei</vt:lpstr>
      <vt:lpstr>SimSun</vt:lpstr>
      <vt:lpstr>Aharoni</vt:lpstr>
      <vt:lpstr>Arial</vt:lpstr>
      <vt:lpstr>Calibri</vt:lpstr>
      <vt:lpstr>Geneva</vt:lpstr>
      <vt:lpstr>Helvetica</vt:lpstr>
      <vt:lpstr>Lucida Sans Unicode</vt:lpstr>
      <vt:lpstr>Times New Roman</vt:lpstr>
      <vt:lpstr>Wingdings</vt:lpstr>
      <vt:lpstr>BKM Essentials 10e PPT template</vt:lpstr>
      <vt:lpstr>PowerPoint Presentation</vt:lpstr>
      <vt:lpstr>1.1 Real versus Financial Assets</vt:lpstr>
      <vt:lpstr>Table 1.1 Balance Sheet, U.S. Households, 2014</vt:lpstr>
      <vt:lpstr>1.1 Financial Assets = Financial Liabilities</vt:lpstr>
      <vt:lpstr>Table 1.2 Domestic Net Worth, 2014</vt:lpstr>
      <vt:lpstr>1.2 Financial Assets</vt:lpstr>
      <vt:lpstr>1.3 Financial Markets and the Economy</vt:lpstr>
      <vt:lpstr>1.3 Financial Markets and the Economy</vt:lpstr>
      <vt:lpstr>1.3 Financial Markets and the Economy</vt:lpstr>
      <vt:lpstr>1.3 Financial Markets and the Economy</vt:lpstr>
      <vt:lpstr>1.3 Financial Markets and the Economy</vt:lpstr>
      <vt:lpstr>1.3 Financial Markets and the Economy</vt:lpstr>
      <vt:lpstr>1.3 Financial Markets and the Economy</vt:lpstr>
      <vt:lpstr>1.3 Financial Markets and the Economy</vt:lpstr>
      <vt:lpstr>1.4 The Investment Process: Asset Allocation</vt:lpstr>
      <vt:lpstr>1.4 The Investment Process: Security Selection</vt:lpstr>
      <vt:lpstr>1.5 Markets Are Competitive</vt:lpstr>
      <vt:lpstr>1.5 Markets Are Competitive</vt:lpstr>
      <vt:lpstr>1.5 Markets Are Competitive</vt:lpstr>
      <vt:lpstr>1.5 Markets Are Competitive </vt:lpstr>
      <vt:lpstr>1.6 The Players</vt:lpstr>
      <vt:lpstr>1.6 The Players</vt:lpstr>
      <vt:lpstr>1.6 The Players</vt:lpstr>
      <vt:lpstr>1.6 The Players</vt:lpstr>
      <vt:lpstr>Table 1.3 Balance Sheet of Commercial Banks, 2014</vt:lpstr>
      <vt:lpstr>Table 1.4 Balance Sheet of Nonfinancial U.S. Business, 2014</vt:lpstr>
      <vt:lpstr>1.6 The Players</vt:lpstr>
      <vt:lpstr>1.7 The Financial Crisis of 2008</vt:lpstr>
      <vt:lpstr>Figure 1.3 Case-Shiller Index of U.S. Housing Prices</vt:lpstr>
      <vt:lpstr>1.7 The Financial Crisis of 2008</vt:lpstr>
      <vt:lpstr>1.7 The Financial Crisis of 2008</vt:lpstr>
      <vt:lpstr>1.7 The Financial Crisis of 2008</vt:lpstr>
      <vt:lpstr>1.7 The Financial Crisis of 2008</vt:lpstr>
      <vt:lpstr>1.7 The Financial Crisis of 2008</vt:lpstr>
      <vt:lpstr>Figure 1.1 Short-Term LIBOR and Treasury-Bill Rates and the TED Spread</vt:lpstr>
      <vt:lpstr>Figure 1.2 Cumulative Returns</vt:lpstr>
      <vt:lpstr>1.8 Text Outline</vt:lpstr>
    </vt:vector>
  </TitlesOfParts>
  <Company>Saint Vincent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Racculia, Nicholas</dc:creator>
  <cp:lastModifiedBy>javad kashefi</cp:lastModifiedBy>
  <cp:revision>26</cp:revision>
  <dcterms:created xsi:type="dcterms:W3CDTF">2015-05-12T21:54:55Z</dcterms:created>
  <dcterms:modified xsi:type="dcterms:W3CDTF">2018-08-22T01:56:13Z</dcterms:modified>
</cp:coreProperties>
</file>