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slides/slide89.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7" r:id="rId1"/>
  </p:sldMasterIdLst>
  <p:notesMasterIdLst>
    <p:notesMasterId r:id="rId93"/>
  </p:notesMasterIdLst>
  <p:handoutMasterIdLst>
    <p:handoutMasterId r:id="rId94"/>
  </p:handoutMasterIdLst>
  <p:sldIdLst>
    <p:sldId id="327" r:id="rId2"/>
    <p:sldId id="256" r:id="rId3"/>
    <p:sldId id="328" r:id="rId4"/>
    <p:sldId id="257" r:id="rId5"/>
    <p:sldId id="258" r:id="rId6"/>
    <p:sldId id="296" r:id="rId7"/>
    <p:sldId id="330" r:id="rId8"/>
    <p:sldId id="392" r:id="rId9"/>
    <p:sldId id="261" r:id="rId10"/>
    <p:sldId id="262" r:id="rId11"/>
    <p:sldId id="263" r:id="rId12"/>
    <p:sldId id="264" r:id="rId13"/>
    <p:sldId id="265" r:id="rId14"/>
    <p:sldId id="266" r:id="rId15"/>
    <p:sldId id="267" r:id="rId16"/>
    <p:sldId id="268" r:id="rId17"/>
    <p:sldId id="415" r:id="rId18"/>
    <p:sldId id="269" r:id="rId19"/>
    <p:sldId id="270" r:id="rId20"/>
    <p:sldId id="271" r:id="rId21"/>
    <p:sldId id="272" r:id="rId22"/>
    <p:sldId id="273" r:id="rId23"/>
    <p:sldId id="274" r:id="rId24"/>
    <p:sldId id="275" r:id="rId25"/>
    <p:sldId id="276" r:id="rId26"/>
    <p:sldId id="283" r:id="rId27"/>
    <p:sldId id="284" r:id="rId28"/>
    <p:sldId id="297" r:id="rId29"/>
    <p:sldId id="298" r:id="rId30"/>
    <p:sldId id="299" r:id="rId31"/>
    <p:sldId id="301" r:id="rId32"/>
    <p:sldId id="302" r:id="rId33"/>
    <p:sldId id="300" r:id="rId34"/>
    <p:sldId id="303" r:id="rId35"/>
    <p:sldId id="304" r:id="rId36"/>
    <p:sldId id="305" r:id="rId37"/>
    <p:sldId id="307" r:id="rId38"/>
    <p:sldId id="324" r:id="rId39"/>
    <p:sldId id="437" r:id="rId40"/>
    <p:sldId id="438" r:id="rId41"/>
    <p:sldId id="439" r:id="rId42"/>
    <p:sldId id="436" r:id="rId43"/>
    <p:sldId id="440" r:id="rId44"/>
    <p:sldId id="441" r:id="rId45"/>
    <p:sldId id="309" r:id="rId46"/>
    <p:sldId id="310" r:id="rId47"/>
    <p:sldId id="311" r:id="rId48"/>
    <p:sldId id="322" r:id="rId49"/>
    <p:sldId id="323" r:id="rId50"/>
    <p:sldId id="314" r:id="rId51"/>
    <p:sldId id="315" r:id="rId52"/>
    <p:sldId id="316" r:id="rId53"/>
    <p:sldId id="318" r:id="rId54"/>
    <p:sldId id="317" r:id="rId55"/>
    <p:sldId id="319" r:id="rId56"/>
    <p:sldId id="326" r:id="rId57"/>
    <p:sldId id="320" r:id="rId58"/>
    <p:sldId id="321" r:id="rId59"/>
    <p:sldId id="393" r:id="rId60"/>
    <p:sldId id="394" r:id="rId61"/>
    <p:sldId id="395" r:id="rId62"/>
    <p:sldId id="396" r:id="rId63"/>
    <p:sldId id="397" r:id="rId64"/>
    <p:sldId id="398" r:id="rId65"/>
    <p:sldId id="399" r:id="rId66"/>
    <p:sldId id="400" r:id="rId67"/>
    <p:sldId id="401" r:id="rId68"/>
    <p:sldId id="402" r:id="rId69"/>
    <p:sldId id="403" r:id="rId70"/>
    <p:sldId id="404" r:id="rId71"/>
    <p:sldId id="405" r:id="rId72"/>
    <p:sldId id="406" r:id="rId73"/>
    <p:sldId id="407" r:id="rId74"/>
    <p:sldId id="408" r:id="rId75"/>
    <p:sldId id="409" r:id="rId76"/>
    <p:sldId id="410" r:id="rId77"/>
    <p:sldId id="411" r:id="rId78"/>
    <p:sldId id="412" r:id="rId79"/>
    <p:sldId id="413" r:id="rId80"/>
    <p:sldId id="416" r:id="rId81"/>
    <p:sldId id="417" r:id="rId82"/>
    <p:sldId id="418" r:id="rId83"/>
    <p:sldId id="419" r:id="rId84"/>
    <p:sldId id="420" r:id="rId85"/>
    <p:sldId id="421" r:id="rId86"/>
    <p:sldId id="422" r:id="rId87"/>
    <p:sldId id="423" r:id="rId88"/>
    <p:sldId id="424" r:id="rId89"/>
    <p:sldId id="425" r:id="rId90"/>
    <p:sldId id="426" r:id="rId91"/>
    <p:sldId id="427" r:id="rId92"/>
  </p:sldIdLst>
  <p:sldSz cx="9144000" cy="6858000" type="screen4x3"/>
  <p:notesSz cx="6985000" cy="9282113"/>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0000FF"/>
    <a:srgbClr val="006600"/>
    <a:srgbClr val="663300"/>
    <a:srgbClr val="FC0128"/>
    <a:srgbClr val="996633"/>
    <a:srgbClr val="FCFEB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82" autoAdjust="0"/>
  </p:normalViewPr>
  <p:slideViewPr>
    <p:cSldViewPr>
      <p:cViewPr varScale="1">
        <p:scale>
          <a:sx n="85" d="100"/>
          <a:sy n="85" d="100"/>
        </p:scale>
        <p:origin x="-90" y="-438"/>
      </p:cViewPr>
      <p:guideLst>
        <p:guide orient="horz" pos="336"/>
        <p:guide pos="52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80" d="100"/>
        <a:sy n="180" d="100"/>
      </p:scale>
      <p:origin x="0" y="0"/>
    </p:cViewPr>
  </p:sorter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notesMaster" Target="notesMasters/notesMaster1.xml"/><Relationship Id="rId98"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_rels/viewProps.xml.rels><?xml version="1.0" encoding="UTF-8" standalone="yes"?>
<Relationships xmlns="http://schemas.openxmlformats.org/package/2006/relationships"><Relationship Id="rId1" Type="http://schemas.openxmlformats.org/officeDocument/2006/relationships/slide" Target="slides/slide5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31863" y="4408488"/>
            <a:ext cx="5121275" cy="4176712"/>
          </a:xfrm>
          <a:prstGeom prst="rect">
            <a:avLst/>
          </a:prstGeom>
          <a:noFill/>
          <a:ln w="12700">
            <a:noFill/>
            <a:miter lim="800000"/>
            <a:headEnd/>
            <a:tailEnd/>
          </a:ln>
          <a:effectLst/>
        </p:spPr>
        <p:txBody>
          <a:bodyPr vert="horz" wrap="square" lIns="91981" tIns="45183" rIns="91981" bIns="4518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6499" name="Rectangle 3"/>
          <p:cNvSpPr>
            <a:spLocks noGrp="1" noRot="1" noChangeAspect="1" noChangeArrowheads="1" noTextEdit="1"/>
          </p:cNvSpPr>
          <p:nvPr>
            <p:ph type="sldImg" idx="2"/>
          </p:nvPr>
        </p:nvSpPr>
        <p:spPr bwMode="auto">
          <a:xfrm>
            <a:off x="1174750" y="698500"/>
            <a:ext cx="4635500" cy="3476625"/>
          </a:xfrm>
          <a:prstGeom prst="rect">
            <a:avLst/>
          </a:prstGeom>
          <a:noFill/>
          <a:ln w="12700">
            <a:solidFill>
              <a:schemeClr val="tx1"/>
            </a:solidFill>
            <a:miter lim="800000"/>
            <a:headEnd/>
            <a:tailEnd/>
          </a:ln>
        </p:spPr>
      </p:sp>
      <p:sp>
        <p:nvSpPr>
          <p:cNvPr id="13316" name="Rectangle 4"/>
          <p:cNvSpPr>
            <a:spLocks noChangeArrowheads="1"/>
          </p:cNvSpPr>
          <p:nvPr/>
        </p:nvSpPr>
        <p:spPr bwMode="auto">
          <a:xfrm>
            <a:off x="6519863" y="8883650"/>
            <a:ext cx="393700" cy="306388"/>
          </a:xfrm>
          <a:prstGeom prst="rect">
            <a:avLst/>
          </a:prstGeom>
          <a:noFill/>
          <a:ln>
            <a:noFill/>
          </a:ln>
          <a:extLst/>
        </p:spPr>
        <p:txBody>
          <a:bodyPr wrap="none" lIns="91981" tIns="45183" rIns="91981" bIns="45183" anchor="ctr">
            <a:spAutoFit/>
          </a:bodyPr>
          <a:lstStyle>
            <a:lvl1pPr defTabSz="930275">
              <a:defRPr>
                <a:solidFill>
                  <a:schemeClr val="tx1"/>
                </a:solidFill>
                <a:latin typeface="Arial" charset="0"/>
              </a:defRPr>
            </a:lvl1pPr>
            <a:lvl2pPr marL="742950" indent="-285750" defTabSz="930275">
              <a:defRPr>
                <a:solidFill>
                  <a:schemeClr val="tx1"/>
                </a:solidFill>
                <a:latin typeface="Arial" charset="0"/>
              </a:defRPr>
            </a:lvl2pPr>
            <a:lvl3pPr marL="1143000" indent="-228600" defTabSz="930275">
              <a:defRPr>
                <a:solidFill>
                  <a:schemeClr val="tx1"/>
                </a:solidFill>
                <a:latin typeface="Arial" charset="0"/>
              </a:defRPr>
            </a:lvl3pPr>
            <a:lvl4pPr marL="1600200" indent="-228600" defTabSz="930275">
              <a:defRPr>
                <a:solidFill>
                  <a:schemeClr val="tx1"/>
                </a:solidFill>
                <a:latin typeface="Arial" charset="0"/>
              </a:defRPr>
            </a:lvl4pPr>
            <a:lvl5pPr marL="2057400" indent="-228600" defTabSz="930275">
              <a:defRPr>
                <a:solidFill>
                  <a:schemeClr val="tx1"/>
                </a:solidFill>
                <a:latin typeface="Arial" charset="0"/>
              </a:defRPr>
            </a:lvl5pPr>
            <a:lvl6pPr marL="2514600" indent="-228600" defTabSz="930275" eaLnBrk="0" fontAlgn="base" hangingPunct="0">
              <a:spcBef>
                <a:spcPct val="0"/>
              </a:spcBef>
              <a:spcAft>
                <a:spcPct val="0"/>
              </a:spcAft>
              <a:defRPr>
                <a:solidFill>
                  <a:schemeClr val="tx1"/>
                </a:solidFill>
                <a:latin typeface="Arial" charset="0"/>
              </a:defRPr>
            </a:lvl6pPr>
            <a:lvl7pPr marL="2971800" indent="-228600" defTabSz="930275" eaLnBrk="0" fontAlgn="base" hangingPunct="0">
              <a:spcBef>
                <a:spcPct val="0"/>
              </a:spcBef>
              <a:spcAft>
                <a:spcPct val="0"/>
              </a:spcAft>
              <a:defRPr>
                <a:solidFill>
                  <a:schemeClr val="tx1"/>
                </a:solidFill>
                <a:latin typeface="Arial" charset="0"/>
              </a:defRPr>
            </a:lvl7pPr>
            <a:lvl8pPr marL="3429000" indent="-228600" defTabSz="930275" eaLnBrk="0" fontAlgn="base" hangingPunct="0">
              <a:spcBef>
                <a:spcPct val="0"/>
              </a:spcBef>
              <a:spcAft>
                <a:spcPct val="0"/>
              </a:spcAft>
              <a:defRPr>
                <a:solidFill>
                  <a:schemeClr val="tx1"/>
                </a:solidFill>
                <a:latin typeface="Arial" charset="0"/>
              </a:defRPr>
            </a:lvl8pPr>
            <a:lvl9pPr marL="3886200" indent="-228600" defTabSz="930275" eaLnBrk="0" fontAlgn="base" hangingPunct="0">
              <a:spcBef>
                <a:spcPct val="0"/>
              </a:spcBef>
              <a:spcAft>
                <a:spcPct val="0"/>
              </a:spcAft>
              <a:defRPr>
                <a:solidFill>
                  <a:schemeClr val="tx1"/>
                </a:solidFill>
                <a:latin typeface="Arial" charset="0"/>
              </a:defRPr>
            </a:lvl9pPr>
          </a:lstStyle>
          <a:p>
            <a:pPr algn="r">
              <a:defRPr/>
            </a:pPr>
            <a:fld id="{A2A93C44-312D-486C-81A2-544CFA109BCD}" type="slidenum">
              <a:rPr lang="en-US" altLang="en-US" sz="1400" smtClean="0">
                <a:latin typeface="Times New Roman" pitchFamily="18" charset="0"/>
              </a:rPr>
              <a:pPr algn="r">
                <a:defRPr/>
              </a:pPr>
              <a:t>‹#›</a:t>
            </a:fld>
            <a:endParaRPr lang="en-US" altLang="en-US" sz="1400" smtClean="0">
              <a:latin typeface="Times New Roman" pitchFamily="18" charset="0"/>
            </a:endParaRP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xfrm>
            <a:off x="1173163" y="696913"/>
            <a:ext cx="4640262" cy="3479800"/>
          </a:xfrm>
          <a:ln/>
        </p:spPr>
      </p:sp>
      <p:sp>
        <p:nvSpPr>
          <p:cNvPr id="107523" name="Rectangle 3"/>
          <p:cNvSpPr>
            <a:spLocks noGrp="1" noChangeArrowheads="1"/>
          </p:cNvSpPr>
          <p:nvPr>
            <p:ph type="body" idx="1"/>
          </p:nvPr>
        </p:nvSpPr>
        <p:spPr>
          <a:xfrm>
            <a:off x="698500" y="4408488"/>
            <a:ext cx="5588000" cy="4176712"/>
          </a:xfrm>
          <a:noFill/>
          <a:ln w="9525"/>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3" y="1604"/>
              <a:ext cx="448"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en-US" smtClean="0"/>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en-US" smtClean="0"/>
              </a:p>
            </p:txBody>
          </p:sp>
        </p:grpSp>
        <p:grpSp>
          <p:nvGrpSpPr>
            <p:cNvPr id="6" name="Group 6"/>
            <p:cNvGrpSpPr>
              <a:grpSpLocks/>
            </p:cNvGrpSpPr>
            <p:nvPr/>
          </p:nvGrpSpPr>
          <p:grpSpPr bwMode="auto">
            <a:xfrm>
              <a:off x="261" y="1870"/>
              <a:ext cx="465"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en-US" smtClean="0"/>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en-US" smtClean="0"/>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en-US" smtClean="0"/>
            </a:p>
          </p:txBody>
        </p:sp>
        <p:sp>
          <p:nvSpPr>
            <p:cNvPr id="8" name="Rectangle 10"/>
            <p:cNvSpPr>
              <a:spLocks noChangeArrowheads="1"/>
            </p:cNvSpPr>
            <p:nvPr/>
          </p:nvSpPr>
          <p:spPr bwMode="auto">
            <a:xfrm>
              <a:off x="400" y="1536"/>
              <a:ext cx="20" cy="663"/>
            </a:xfrm>
            <a:prstGeom prst="rect">
              <a:avLst/>
            </a:prstGeom>
            <a:solidFill>
              <a:schemeClr val="bg2"/>
            </a:solidFill>
            <a:ln>
              <a:noFill/>
            </a:ln>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en-US" smtClean="0"/>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endParaRPr lang="en-US" smtClean="0"/>
            </a:p>
          </p:txBody>
        </p:sp>
      </p:grpSp>
      <p:sp>
        <p:nvSpPr>
          <p:cNvPr id="14" name="TextBox 13"/>
          <p:cNvSpPr txBox="1"/>
          <p:nvPr userDrawn="1"/>
        </p:nvSpPr>
        <p:spPr>
          <a:xfrm>
            <a:off x="0" y="6411913"/>
            <a:ext cx="9144000" cy="369887"/>
          </a:xfrm>
          <a:prstGeom prst="rect">
            <a:avLst/>
          </a:prstGeom>
          <a:noFill/>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US" sz="900" dirty="0" smtClean="0"/>
              <a:t>© 2014 Cengage Learning. All Rights Reserved. May not be copied, scanned, or duplicated, in whole or in part, except for use as </a:t>
            </a:r>
          </a:p>
          <a:p>
            <a:pPr algn="ctr" eaLnBrk="1" hangingPunct="1">
              <a:defRPr/>
            </a:pPr>
            <a:r>
              <a:rPr lang="en-US" sz="900" dirty="0" smtClean="0"/>
              <a:t>permitted in a license distributed with a certain product or service or otherwise on a password-protected website for classroom use.</a:t>
            </a:r>
          </a:p>
        </p:txBody>
      </p:sp>
      <p:sp>
        <p:nvSpPr>
          <p:cNvPr id="315404"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315405"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5" name="Rectangle 16"/>
          <p:cNvSpPr>
            <a:spLocks noGrp="1" noChangeArrowheads="1"/>
          </p:cNvSpPr>
          <p:nvPr>
            <p:ph type="sldNum" sz="quarter" idx="10"/>
          </p:nvPr>
        </p:nvSpPr>
        <p:spPr>
          <a:xfrm>
            <a:off x="6858000" y="6248400"/>
            <a:ext cx="1905000" cy="457200"/>
          </a:xfrm>
        </p:spPr>
        <p:txBody>
          <a:bodyPr/>
          <a:lstStyle>
            <a:lvl1pPr>
              <a:defRPr smtClean="0">
                <a:solidFill>
                  <a:schemeClr val="bg2"/>
                </a:solidFill>
              </a:defRPr>
            </a:lvl1pPr>
          </a:lstStyle>
          <a:p>
            <a:pPr>
              <a:defRPr/>
            </a:pPr>
            <a:fld id="{1DAB9D47-63FD-4FAA-A65F-456FCCD83A69}"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1162050" y="6243638"/>
            <a:ext cx="1905000" cy="457200"/>
          </a:xfrm>
          <a:prstGeom prst="rect">
            <a:avLst/>
          </a:prstGeom>
        </p:spPr>
        <p:txBody>
          <a:bodyPr/>
          <a:lstStyle>
            <a:lvl1pPr>
              <a:defRPr>
                <a:latin typeface="Arial" charset="0"/>
              </a:defRPr>
            </a:lvl1pPr>
          </a:lstStyle>
          <a:p>
            <a:pPr>
              <a:defRPr/>
            </a:pPr>
            <a:endParaRPr lang="en-US"/>
          </a:p>
        </p:txBody>
      </p:sp>
      <p:sp>
        <p:nvSpPr>
          <p:cNvPr id="5" name="Footer Placeholder 4"/>
          <p:cNvSpPr>
            <a:spLocks noGrp="1"/>
          </p:cNvSpPr>
          <p:nvPr>
            <p:ph type="ftr" sz="quarter" idx="11"/>
          </p:nvPr>
        </p:nvSpPr>
        <p:spPr>
          <a:xfrm>
            <a:off x="3657600" y="6243638"/>
            <a:ext cx="2895600" cy="457200"/>
          </a:xfrm>
          <a:prstGeom prst="rect">
            <a:avLst/>
          </a:prstGeom>
        </p:spPr>
        <p:txBody>
          <a:bodyPr/>
          <a:lstStyle>
            <a:lvl1pPr>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D1385FFF-6B4F-452C-8897-7CB9401F7790}"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1162050" y="6243638"/>
            <a:ext cx="1905000" cy="457200"/>
          </a:xfrm>
          <a:prstGeom prst="rect">
            <a:avLst/>
          </a:prstGeom>
        </p:spPr>
        <p:txBody>
          <a:bodyPr/>
          <a:lstStyle>
            <a:lvl1pPr>
              <a:defRPr>
                <a:latin typeface="Arial" charset="0"/>
              </a:defRPr>
            </a:lvl1pPr>
          </a:lstStyle>
          <a:p>
            <a:pPr>
              <a:defRPr/>
            </a:pPr>
            <a:endParaRPr lang="en-US"/>
          </a:p>
        </p:txBody>
      </p:sp>
      <p:sp>
        <p:nvSpPr>
          <p:cNvPr id="5" name="Footer Placeholder 4"/>
          <p:cNvSpPr>
            <a:spLocks noGrp="1"/>
          </p:cNvSpPr>
          <p:nvPr>
            <p:ph type="ftr" sz="quarter" idx="11"/>
          </p:nvPr>
        </p:nvSpPr>
        <p:spPr>
          <a:xfrm>
            <a:off x="3657600" y="6243638"/>
            <a:ext cx="2895600" cy="457200"/>
          </a:xfrm>
          <a:prstGeom prst="rect">
            <a:avLst/>
          </a:prstGeom>
        </p:spPr>
        <p:txBody>
          <a:bodyPr/>
          <a:lstStyle>
            <a:lvl1pPr>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FA866EB0-0426-4585-AA24-D1F7F243C6CB}"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1162050" y="6243638"/>
            <a:ext cx="1905000" cy="457200"/>
          </a:xfrm>
          <a:prstGeom prst="rect">
            <a:avLst/>
          </a:prstGeom>
        </p:spPr>
        <p:txBody>
          <a:bodyPr/>
          <a:lstStyle>
            <a:lvl1pPr>
              <a:defRPr>
                <a:latin typeface="Arial" charset="0"/>
              </a:defRPr>
            </a:lvl1pPr>
          </a:lstStyle>
          <a:p>
            <a:pPr>
              <a:defRPr/>
            </a:pPr>
            <a:endParaRPr lang="en-US"/>
          </a:p>
        </p:txBody>
      </p:sp>
      <p:sp>
        <p:nvSpPr>
          <p:cNvPr id="5" name="Footer Placeholder 4"/>
          <p:cNvSpPr>
            <a:spLocks noGrp="1"/>
          </p:cNvSpPr>
          <p:nvPr>
            <p:ph type="ftr" sz="quarter" idx="11"/>
          </p:nvPr>
        </p:nvSpPr>
        <p:spPr>
          <a:xfrm>
            <a:off x="3657600" y="6243638"/>
            <a:ext cx="2895600" cy="457200"/>
          </a:xfrm>
          <a:prstGeom prst="rect">
            <a:avLst/>
          </a:prstGeom>
        </p:spPr>
        <p:txBody>
          <a:bodyPr/>
          <a:lstStyle>
            <a:lvl1pPr>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E4F8FEBB-5C90-4804-8B55-727BA3CB8B98}"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a:xfrm>
            <a:off x="1162050" y="6243638"/>
            <a:ext cx="1905000" cy="457200"/>
          </a:xfrm>
          <a:prstGeom prst="rect">
            <a:avLst/>
          </a:prstGeom>
        </p:spPr>
        <p:txBody>
          <a:bodyPr/>
          <a:lstStyle>
            <a:lvl1pPr>
              <a:defRPr>
                <a:latin typeface="Arial" charset="0"/>
              </a:defRPr>
            </a:lvl1pPr>
          </a:lstStyle>
          <a:p>
            <a:pPr>
              <a:defRPr/>
            </a:pPr>
            <a:endParaRPr lang="en-US"/>
          </a:p>
        </p:txBody>
      </p:sp>
      <p:sp>
        <p:nvSpPr>
          <p:cNvPr id="5" name="Footer Placeholder 4"/>
          <p:cNvSpPr>
            <a:spLocks noGrp="1"/>
          </p:cNvSpPr>
          <p:nvPr>
            <p:ph type="ftr" sz="quarter" idx="11"/>
          </p:nvPr>
        </p:nvSpPr>
        <p:spPr>
          <a:xfrm>
            <a:off x="3657600" y="6243638"/>
            <a:ext cx="2895600" cy="457200"/>
          </a:xfrm>
          <a:prstGeom prst="rect">
            <a:avLst/>
          </a:prstGeom>
        </p:spPr>
        <p:txBody>
          <a:bodyPr/>
          <a:lstStyle>
            <a:lvl1pPr>
              <a:defRPr>
                <a:latin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8B0E2C01-57AA-44A0-95CD-9C40CC6DDBF4}"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1162050" y="6243638"/>
            <a:ext cx="1905000" cy="457200"/>
          </a:xfrm>
          <a:prstGeom prst="rect">
            <a:avLst/>
          </a:prstGeom>
        </p:spPr>
        <p:txBody>
          <a:bodyPr/>
          <a:lstStyle>
            <a:lvl1pPr>
              <a:defRPr>
                <a:latin typeface="Arial" charset="0"/>
              </a:defRPr>
            </a:lvl1pPr>
          </a:lstStyle>
          <a:p>
            <a:pPr>
              <a:defRPr/>
            </a:pPr>
            <a:endParaRPr lang="en-US"/>
          </a:p>
        </p:txBody>
      </p:sp>
      <p:sp>
        <p:nvSpPr>
          <p:cNvPr id="6" name="Footer Placeholder 5"/>
          <p:cNvSpPr>
            <a:spLocks noGrp="1"/>
          </p:cNvSpPr>
          <p:nvPr>
            <p:ph type="ftr" sz="quarter" idx="11"/>
          </p:nvPr>
        </p:nvSpPr>
        <p:spPr>
          <a:xfrm>
            <a:off x="3657600" y="6243638"/>
            <a:ext cx="2895600" cy="457200"/>
          </a:xfrm>
          <a:prstGeom prst="rect">
            <a:avLst/>
          </a:prstGeom>
        </p:spPr>
        <p:txBody>
          <a:bodyPr/>
          <a:lstStyle>
            <a:lvl1pPr>
              <a:defRPr>
                <a:latin typeface="Arial" charset="0"/>
              </a:defRPr>
            </a:lvl1pPr>
          </a:lstStyle>
          <a:p>
            <a:pPr>
              <a:defRPr/>
            </a:pPr>
            <a:endParaRPr lang="en-US"/>
          </a:p>
        </p:txBody>
      </p:sp>
      <p:sp>
        <p:nvSpPr>
          <p:cNvPr id="7" name="Slide Number Placeholder 6"/>
          <p:cNvSpPr>
            <a:spLocks noGrp="1"/>
          </p:cNvSpPr>
          <p:nvPr>
            <p:ph type="sldNum" sz="quarter" idx="12"/>
          </p:nvPr>
        </p:nvSpPr>
        <p:spPr/>
        <p:txBody>
          <a:bodyPr/>
          <a:lstStyle>
            <a:lvl1pPr>
              <a:defRPr smtClean="0"/>
            </a:lvl1pPr>
          </a:lstStyle>
          <a:p>
            <a:pPr>
              <a:defRPr/>
            </a:pPr>
            <a:fld id="{AF9AD170-E6CA-43C6-8884-00245C56C2DC}"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1162050" y="6243638"/>
            <a:ext cx="1905000" cy="457200"/>
          </a:xfrm>
          <a:prstGeom prst="rect">
            <a:avLst/>
          </a:prstGeom>
        </p:spPr>
        <p:txBody>
          <a:bodyPr/>
          <a:lstStyle>
            <a:lvl1pPr>
              <a:defRPr>
                <a:latin typeface="Arial" charset="0"/>
              </a:defRPr>
            </a:lvl1pPr>
          </a:lstStyle>
          <a:p>
            <a:pPr>
              <a:defRPr/>
            </a:pPr>
            <a:endParaRPr lang="en-US"/>
          </a:p>
        </p:txBody>
      </p:sp>
      <p:sp>
        <p:nvSpPr>
          <p:cNvPr id="8" name="Footer Placeholder 7"/>
          <p:cNvSpPr>
            <a:spLocks noGrp="1"/>
          </p:cNvSpPr>
          <p:nvPr>
            <p:ph type="ftr" sz="quarter" idx="11"/>
          </p:nvPr>
        </p:nvSpPr>
        <p:spPr>
          <a:xfrm>
            <a:off x="3657600" y="6243638"/>
            <a:ext cx="2895600" cy="457200"/>
          </a:xfrm>
          <a:prstGeom prst="rect">
            <a:avLst/>
          </a:prstGeom>
        </p:spPr>
        <p:txBody>
          <a:bodyPr/>
          <a:lstStyle>
            <a:lvl1pPr>
              <a:defRPr>
                <a:latin typeface="Arial" charset="0"/>
              </a:defRPr>
            </a:lvl1pPr>
          </a:lstStyle>
          <a:p>
            <a:pPr>
              <a:defRPr/>
            </a:pPr>
            <a:endParaRPr lang="en-US"/>
          </a:p>
        </p:txBody>
      </p:sp>
      <p:sp>
        <p:nvSpPr>
          <p:cNvPr id="9" name="Slide Number Placeholder 8"/>
          <p:cNvSpPr>
            <a:spLocks noGrp="1"/>
          </p:cNvSpPr>
          <p:nvPr>
            <p:ph type="sldNum" sz="quarter" idx="12"/>
          </p:nvPr>
        </p:nvSpPr>
        <p:spPr/>
        <p:txBody>
          <a:bodyPr/>
          <a:lstStyle>
            <a:lvl1pPr>
              <a:defRPr smtClean="0"/>
            </a:lvl1pPr>
          </a:lstStyle>
          <a:p>
            <a:pPr>
              <a:defRPr/>
            </a:pPr>
            <a:fld id="{E55B6FA4-E1E1-42BB-914F-9081B47AC499}"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1162050" y="6243638"/>
            <a:ext cx="1905000" cy="457200"/>
          </a:xfrm>
          <a:prstGeom prst="rect">
            <a:avLst/>
          </a:prstGeom>
        </p:spPr>
        <p:txBody>
          <a:bodyPr/>
          <a:lstStyle>
            <a:lvl1pPr>
              <a:defRPr>
                <a:latin typeface="Arial" charset="0"/>
              </a:defRPr>
            </a:lvl1pPr>
          </a:lstStyle>
          <a:p>
            <a:pPr>
              <a:defRPr/>
            </a:pPr>
            <a:endParaRPr lang="en-US"/>
          </a:p>
        </p:txBody>
      </p:sp>
      <p:sp>
        <p:nvSpPr>
          <p:cNvPr id="4" name="Footer Placeholder 3"/>
          <p:cNvSpPr>
            <a:spLocks noGrp="1"/>
          </p:cNvSpPr>
          <p:nvPr>
            <p:ph type="ftr" sz="quarter" idx="11"/>
          </p:nvPr>
        </p:nvSpPr>
        <p:spPr>
          <a:xfrm>
            <a:off x="3657600" y="6243638"/>
            <a:ext cx="2895600" cy="457200"/>
          </a:xfrm>
          <a:prstGeom prst="rect">
            <a:avLst/>
          </a:prstGeom>
        </p:spPr>
        <p:txBody>
          <a:bodyPr/>
          <a:lstStyle>
            <a:lvl1pPr>
              <a:defRPr>
                <a:latin typeface="Arial" charset="0"/>
              </a:defRPr>
            </a:lvl1pPr>
          </a:lstStyle>
          <a:p>
            <a:pPr>
              <a:defRPr/>
            </a:pPr>
            <a:endParaRPr lang="en-US"/>
          </a:p>
        </p:txBody>
      </p:sp>
      <p:sp>
        <p:nvSpPr>
          <p:cNvPr id="5" name="Slide Number Placeholder 4"/>
          <p:cNvSpPr>
            <a:spLocks noGrp="1"/>
          </p:cNvSpPr>
          <p:nvPr>
            <p:ph type="sldNum" sz="quarter" idx="12"/>
          </p:nvPr>
        </p:nvSpPr>
        <p:spPr/>
        <p:txBody>
          <a:bodyPr/>
          <a:lstStyle>
            <a:lvl1pPr>
              <a:defRPr smtClean="0"/>
            </a:lvl1pPr>
          </a:lstStyle>
          <a:p>
            <a:pPr>
              <a:defRPr/>
            </a:pPr>
            <a:fld id="{0EB69759-AD2B-42FA-8BF5-4FEED8CAEB6E}"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162050" y="6243638"/>
            <a:ext cx="1905000" cy="457200"/>
          </a:xfrm>
          <a:prstGeom prst="rect">
            <a:avLst/>
          </a:prstGeom>
        </p:spPr>
        <p:txBody>
          <a:bodyPr/>
          <a:lstStyle>
            <a:lvl1pPr>
              <a:defRPr>
                <a:latin typeface="Arial" charset="0"/>
              </a:defRPr>
            </a:lvl1pPr>
          </a:lstStyle>
          <a:p>
            <a:pPr>
              <a:defRPr/>
            </a:pPr>
            <a:endParaRPr lang="en-US"/>
          </a:p>
        </p:txBody>
      </p:sp>
      <p:sp>
        <p:nvSpPr>
          <p:cNvPr id="3" name="Footer Placeholder 2"/>
          <p:cNvSpPr>
            <a:spLocks noGrp="1"/>
          </p:cNvSpPr>
          <p:nvPr>
            <p:ph type="ftr" sz="quarter" idx="11"/>
          </p:nvPr>
        </p:nvSpPr>
        <p:spPr>
          <a:xfrm>
            <a:off x="3657600" y="6243638"/>
            <a:ext cx="2895600" cy="457200"/>
          </a:xfrm>
          <a:prstGeom prst="rect">
            <a:avLst/>
          </a:prstGeom>
        </p:spPr>
        <p:txBody>
          <a:bodyPr/>
          <a:lstStyle>
            <a:lvl1pPr>
              <a:defRPr>
                <a:latin typeface="Arial" charset="0"/>
              </a:defRPr>
            </a:lvl1pPr>
          </a:lstStyle>
          <a:p>
            <a:pPr>
              <a:defRPr/>
            </a:pPr>
            <a:endParaRPr lang="en-US"/>
          </a:p>
        </p:txBody>
      </p:sp>
      <p:sp>
        <p:nvSpPr>
          <p:cNvPr id="4" name="Slide Number Placeholder 3"/>
          <p:cNvSpPr>
            <a:spLocks noGrp="1"/>
          </p:cNvSpPr>
          <p:nvPr>
            <p:ph type="sldNum" sz="quarter" idx="12"/>
          </p:nvPr>
        </p:nvSpPr>
        <p:spPr/>
        <p:txBody>
          <a:bodyPr/>
          <a:lstStyle>
            <a:lvl1pPr>
              <a:defRPr smtClean="0"/>
            </a:lvl1pPr>
          </a:lstStyle>
          <a:p>
            <a:pPr>
              <a:defRPr/>
            </a:pPr>
            <a:fld id="{0DBF08D7-18DE-4BE3-97D5-B1BD1C4E1958}"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162050" y="6243638"/>
            <a:ext cx="1905000" cy="457200"/>
          </a:xfrm>
          <a:prstGeom prst="rect">
            <a:avLst/>
          </a:prstGeom>
        </p:spPr>
        <p:txBody>
          <a:bodyPr/>
          <a:lstStyle>
            <a:lvl1pPr>
              <a:defRPr>
                <a:latin typeface="Arial" charset="0"/>
              </a:defRPr>
            </a:lvl1pPr>
          </a:lstStyle>
          <a:p>
            <a:pPr>
              <a:defRPr/>
            </a:pPr>
            <a:endParaRPr lang="en-US"/>
          </a:p>
        </p:txBody>
      </p:sp>
      <p:sp>
        <p:nvSpPr>
          <p:cNvPr id="6" name="Footer Placeholder 5"/>
          <p:cNvSpPr>
            <a:spLocks noGrp="1"/>
          </p:cNvSpPr>
          <p:nvPr>
            <p:ph type="ftr" sz="quarter" idx="11"/>
          </p:nvPr>
        </p:nvSpPr>
        <p:spPr>
          <a:xfrm>
            <a:off x="3657600" y="6243638"/>
            <a:ext cx="2895600" cy="457200"/>
          </a:xfrm>
          <a:prstGeom prst="rect">
            <a:avLst/>
          </a:prstGeom>
        </p:spPr>
        <p:txBody>
          <a:bodyPr/>
          <a:lstStyle>
            <a:lvl1pPr>
              <a:defRPr>
                <a:latin typeface="Arial" charset="0"/>
              </a:defRPr>
            </a:lvl1pPr>
          </a:lstStyle>
          <a:p>
            <a:pPr>
              <a:defRPr/>
            </a:pPr>
            <a:endParaRPr lang="en-US"/>
          </a:p>
        </p:txBody>
      </p:sp>
      <p:sp>
        <p:nvSpPr>
          <p:cNvPr id="7" name="Slide Number Placeholder 6"/>
          <p:cNvSpPr>
            <a:spLocks noGrp="1"/>
          </p:cNvSpPr>
          <p:nvPr>
            <p:ph type="sldNum" sz="quarter" idx="12"/>
          </p:nvPr>
        </p:nvSpPr>
        <p:spPr/>
        <p:txBody>
          <a:bodyPr/>
          <a:lstStyle>
            <a:lvl1pPr>
              <a:defRPr smtClean="0"/>
            </a:lvl1pPr>
          </a:lstStyle>
          <a:p>
            <a:pPr>
              <a:defRPr/>
            </a:pPr>
            <a:fld id="{0A2FBDA6-1E8F-4233-8D8E-1695F00F559D}"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162050" y="6243638"/>
            <a:ext cx="1905000" cy="457200"/>
          </a:xfrm>
          <a:prstGeom prst="rect">
            <a:avLst/>
          </a:prstGeom>
        </p:spPr>
        <p:txBody>
          <a:bodyPr/>
          <a:lstStyle>
            <a:lvl1pPr>
              <a:defRPr>
                <a:latin typeface="Arial" charset="0"/>
              </a:defRPr>
            </a:lvl1pPr>
          </a:lstStyle>
          <a:p>
            <a:pPr>
              <a:defRPr/>
            </a:pPr>
            <a:endParaRPr lang="en-US"/>
          </a:p>
        </p:txBody>
      </p:sp>
      <p:sp>
        <p:nvSpPr>
          <p:cNvPr id="6" name="Footer Placeholder 5"/>
          <p:cNvSpPr>
            <a:spLocks noGrp="1"/>
          </p:cNvSpPr>
          <p:nvPr>
            <p:ph type="ftr" sz="quarter" idx="11"/>
          </p:nvPr>
        </p:nvSpPr>
        <p:spPr>
          <a:xfrm>
            <a:off x="3657600" y="6243638"/>
            <a:ext cx="2895600" cy="457200"/>
          </a:xfrm>
          <a:prstGeom prst="rect">
            <a:avLst/>
          </a:prstGeom>
        </p:spPr>
        <p:txBody>
          <a:bodyPr/>
          <a:lstStyle>
            <a:lvl1pPr>
              <a:defRPr>
                <a:latin typeface="Arial" charset="0"/>
              </a:defRPr>
            </a:lvl1pPr>
          </a:lstStyle>
          <a:p>
            <a:pPr>
              <a:defRPr/>
            </a:pPr>
            <a:endParaRPr lang="en-US"/>
          </a:p>
        </p:txBody>
      </p:sp>
      <p:sp>
        <p:nvSpPr>
          <p:cNvPr id="7" name="Slide Number Placeholder 6"/>
          <p:cNvSpPr>
            <a:spLocks noGrp="1"/>
          </p:cNvSpPr>
          <p:nvPr>
            <p:ph type="sldNum" sz="quarter" idx="12"/>
          </p:nvPr>
        </p:nvSpPr>
        <p:spPr/>
        <p:txBody>
          <a:bodyPr/>
          <a:lstStyle>
            <a:lvl1pPr>
              <a:defRPr smtClean="0"/>
            </a:lvl1pPr>
          </a:lstStyle>
          <a:p>
            <a:pPr>
              <a:defRPr/>
            </a:pPr>
            <a:fld id="{8EA0CD59-5105-4F37-A9C8-1896F4BF4E4F}"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n-US" sz="2400" smtClean="0">
              <a:latin typeface="Tahoma" panose="020B0604030504040204" pitchFamily="34" charset="0"/>
            </a:endParaRPr>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n-US" sz="2400" smtClean="0">
              <a:latin typeface="Tahoma" panose="020B0604030504040204" pitchFamily="34" charset="0"/>
            </a:endParaRPr>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n-US" sz="2400" smtClean="0">
              <a:latin typeface="Tahoma" panose="020B0604030504040204" pitchFamily="34" charset="0"/>
            </a:endParaRPr>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n-US" sz="2400" smtClean="0">
              <a:latin typeface="Tahoma" panose="020B0604030504040204" pitchFamily="34" charset="0"/>
            </a:endParaRPr>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n-US" sz="2400" smtClean="0">
              <a:latin typeface="Tahoma" panose="020B0604030504040204" pitchFamily="34" charset="0"/>
            </a:endParaRPr>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n-US" sz="2400" smtClean="0">
              <a:latin typeface="Tahoma" panose="020B0604030504040204" pitchFamily="34" charset="0"/>
            </a:endParaRPr>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kumimoji="1" lang="en-US" sz="2400" smtClean="0">
              <a:latin typeface="Tahoma" panose="020B0604030504040204" pitchFamily="34" charset="0"/>
            </a:endParaRPr>
          </a:p>
        </p:txBody>
      </p:sp>
      <p:sp>
        <p:nvSpPr>
          <p:cNvPr id="1033"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14381"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smtClean="0">
                <a:latin typeface="Tahoma" pitchFamily="34" charset="0"/>
              </a:defRPr>
            </a:lvl1pPr>
          </a:lstStyle>
          <a:p>
            <a:pPr>
              <a:defRPr/>
            </a:pPr>
            <a:fld id="{F624D99E-4A40-495E-89D6-030B01FF7C32}" type="slidenum">
              <a:rPr lang="en-US" altLang="en-US"/>
              <a:pPr>
                <a:defRPr/>
              </a:pPr>
              <a:t>‹#›</a:t>
            </a:fld>
            <a:endParaRPr lang="en-US" altLang="en-US"/>
          </a:p>
        </p:txBody>
      </p:sp>
      <p:sp>
        <p:nvSpPr>
          <p:cNvPr id="14" name="TextBox 13"/>
          <p:cNvSpPr txBox="1"/>
          <p:nvPr userDrawn="1"/>
        </p:nvSpPr>
        <p:spPr>
          <a:xfrm>
            <a:off x="0" y="6411913"/>
            <a:ext cx="9144000" cy="369887"/>
          </a:xfrm>
          <a:prstGeom prst="rect">
            <a:avLst/>
          </a:prstGeom>
          <a:noFill/>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US" sz="900" dirty="0" smtClean="0"/>
              <a:t>© 2014 Cengage Learning. All Rights Reserved. May not be copied, scanned, or duplicated, in whole or in part, except for use as </a:t>
            </a:r>
          </a:p>
          <a:p>
            <a:pPr algn="ctr" eaLnBrk="1" hangingPunct="1">
              <a:defRPr/>
            </a:pPr>
            <a:r>
              <a:rPr lang="en-US" sz="900" dirty="0" smtClean="0"/>
              <a:t>permitted in a license distributed with a certain product or service or otherwise on a password-protected website for classroom use.</a:t>
            </a:r>
          </a:p>
        </p:txBody>
      </p:sp>
    </p:spTree>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slide" Target="slide8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7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59.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4" name="Rectangle 16"/>
          <p:cNvSpPr>
            <a:spLocks noGrp="1" noChangeArrowheads="1"/>
          </p:cNvSpPr>
          <p:nvPr>
            <p:ph type="sldNum" sz="quarter" idx="10"/>
          </p:nvPr>
        </p:nvSpPr>
        <p:spPr>
          <a:noFill/>
        </p:spPr>
        <p:txBody>
          <a:bodyPr/>
          <a:lstStyle/>
          <a:p>
            <a:fld id="{D3221637-A791-4600-AEE8-12AEEA5784D7}" type="slidenum">
              <a:rPr lang="en-US" altLang="en-US"/>
              <a:pPr/>
              <a:t>1</a:t>
            </a:fld>
            <a:endParaRPr lang="en-US" altLang="en-US"/>
          </a:p>
        </p:txBody>
      </p:sp>
      <p:sp>
        <p:nvSpPr>
          <p:cNvPr id="13315" name="Rectangle 5"/>
          <p:cNvSpPr>
            <a:spLocks noGrp="1" noChangeArrowheads="1"/>
          </p:cNvSpPr>
          <p:nvPr>
            <p:ph type="subTitle" idx="1"/>
          </p:nvPr>
        </p:nvSpPr>
        <p:spPr/>
        <p:txBody>
          <a:bodyPr/>
          <a:lstStyle/>
          <a:p>
            <a:pPr eaLnBrk="1" hangingPunct="1"/>
            <a:r>
              <a:rPr lang="en-US" altLang="en-US" sz="2800" smtClean="0"/>
              <a:t>Capital Structures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Slide Number Placeholder 4"/>
          <p:cNvSpPr>
            <a:spLocks noGrp="1"/>
          </p:cNvSpPr>
          <p:nvPr>
            <p:ph type="sldNum" sz="quarter" idx="12"/>
          </p:nvPr>
        </p:nvSpPr>
        <p:spPr>
          <a:noFill/>
        </p:spPr>
        <p:txBody>
          <a:bodyPr/>
          <a:lstStyle/>
          <a:p>
            <a:fld id="{8E3B0D3B-0551-4A24-980B-19A8C2B62C2F}" type="slidenum">
              <a:rPr lang="en-US" altLang="en-US"/>
              <a:pPr/>
              <a:t>10</a:t>
            </a:fld>
            <a:endParaRPr lang="en-US" altLang="en-US"/>
          </a:p>
        </p:txBody>
      </p:sp>
      <p:grpSp>
        <p:nvGrpSpPr>
          <p:cNvPr id="22531" name="Group 8"/>
          <p:cNvGrpSpPr>
            <a:grpSpLocks/>
          </p:cNvGrpSpPr>
          <p:nvPr/>
        </p:nvGrpSpPr>
        <p:grpSpPr bwMode="auto">
          <a:xfrm>
            <a:off x="914400" y="2362200"/>
            <a:ext cx="7373938" cy="2952750"/>
            <a:chOff x="576" y="1488"/>
            <a:chExt cx="4645" cy="1860"/>
          </a:xfrm>
        </p:grpSpPr>
        <p:sp>
          <p:nvSpPr>
            <p:cNvPr id="22533" name="Rectangle 3"/>
            <p:cNvSpPr>
              <a:spLocks noChangeArrowheads="1"/>
            </p:cNvSpPr>
            <p:nvPr/>
          </p:nvSpPr>
          <p:spPr bwMode="auto">
            <a:xfrm>
              <a:off x="576" y="1632"/>
              <a:ext cx="4645" cy="1716"/>
            </a:xfrm>
            <a:prstGeom prst="rect">
              <a:avLst/>
            </a:prstGeom>
            <a:noFill/>
            <a:ln w="12700">
              <a:noFill/>
              <a:miter lim="800000"/>
              <a:headEnd/>
              <a:tailEnd/>
            </a:ln>
          </p:spPr>
          <p:txBody>
            <a:bodyPr lIns="90488" tIns="44450" rIns="90488" bIns="44450">
              <a:spAutoFit/>
            </a:bodyPr>
            <a:lstStyle/>
            <a:p>
              <a:pPr>
                <a:spcBef>
                  <a:spcPct val="50000"/>
                </a:spcBef>
              </a:pPr>
              <a:r>
                <a:rPr lang="en-US" altLang="en-US" sz="3200" b="1"/>
                <a:t>V</a:t>
              </a:r>
              <a:r>
                <a:rPr lang="en-US" altLang="en-US" sz="3200" b="1" baseline="-25000"/>
                <a:t>U</a:t>
              </a:r>
              <a:r>
                <a:rPr lang="en-US" altLang="en-US" sz="3200" b="1"/>
                <a:t> =            =                   = $3,571,429.</a:t>
              </a:r>
            </a:p>
            <a:p>
              <a:pPr>
                <a:lnSpc>
                  <a:spcPct val="40000"/>
                </a:lnSpc>
                <a:spcBef>
                  <a:spcPct val="50000"/>
                </a:spcBef>
              </a:pPr>
              <a:endParaRPr lang="en-US" altLang="en-US" sz="3200" b="1"/>
            </a:p>
            <a:p>
              <a:pPr>
                <a:spcBef>
                  <a:spcPct val="50000"/>
                </a:spcBef>
              </a:pPr>
              <a:r>
                <a:rPr lang="en-US" altLang="en-US" sz="3200" b="1"/>
                <a:t>V</a:t>
              </a:r>
              <a:r>
                <a:rPr lang="en-US" altLang="en-US" sz="3200" b="1" baseline="-25000"/>
                <a:t>L</a:t>
              </a:r>
              <a:r>
                <a:rPr lang="en-US" altLang="en-US" sz="3200" b="1"/>
                <a:t> = V</a:t>
              </a:r>
              <a:r>
                <a:rPr lang="en-US" altLang="en-US" sz="3200" b="1" baseline="-25000"/>
                <a:t>U</a:t>
              </a:r>
              <a:r>
                <a:rPr lang="en-US" altLang="en-US" sz="3200" b="1"/>
                <a:t> = $3,571,429.</a:t>
              </a:r>
            </a:p>
            <a:p>
              <a:pPr>
                <a:lnSpc>
                  <a:spcPct val="0"/>
                </a:lnSpc>
                <a:spcBef>
                  <a:spcPct val="50000"/>
                </a:spcBef>
              </a:pPr>
              <a:endParaRPr lang="en-US" altLang="en-US" sz="3200" b="1"/>
            </a:p>
            <a:p>
              <a:pPr>
                <a:spcBef>
                  <a:spcPct val="50000"/>
                </a:spcBef>
              </a:pPr>
              <a:endParaRPr lang="en-US" altLang="en-US" sz="3200" b="1"/>
            </a:p>
          </p:txBody>
        </p:sp>
        <p:sp>
          <p:nvSpPr>
            <p:cNvPr id="22534" name="Rectangle 4"/>
            <p:cNvSpPr>
              <a:spLocks noChangeArrowheads="1"/>
            </p:cNvSpPr>
            <p:nvPr/>
          </p:nvSpPr>
          <p:spPr bwMode="auto">
            <a:xfrm>
              <a:off x="1200" y="1488"/>
              <a:ext cx="697" cy="670"/>
            </a:xfrm>
            <a:prstGeom prst="rect">
              <a:avLst/>
            </a:prstGeom>
            <a:noFill/>
            <a:ln w="12700">
              <a:noFill/>
              <a:miter lim="800000"/>
              <a:headEnd/>
              <a:tailEnd/>
            </a:ln>
          </p:spPr>
          <p:txBody>
            <a:bodyPr wrap="none" lIns="90488" tIns="44450" rIns="90488" bIns="44450">
              <a:spAutoFit/>
            </a:bodyPr>
            <a:lstStyle/>
            <a:p>
              <a:pPr algn="ctr"/>
              <a:r>
                <a:rPr lang="en-US" altLang="en-US" sz="3200" b="1" u="sng"/>
                <a:t>EBIT</a:t>
              </a:r>
              <a:endParaRPr lang="en-US" altLang="en-US" sz="3200" b="1"/>
            </a:p>
            <a:p>
              <a:pPr algn="ctr"/>
              <a:r>
                <a:rPr lang="en-US" altLang="en-US" sz="3200" b="1"/>
                <a:t>r</a:t>
              </a:r>
              <a:r>
                <a:rPr lang="en-US" altLang="en-US" sz="3200" b="1" baseline="-25000"/>
                <a:t>sU</a:t>
              </a:r>
            </a:p>
          </p:txBody>
        </p:sp>
        <p:sp>
          <p:nvSpPr>
            <p:cNvPr id="22535" name="Rectangle 5"/>
            <p:cNvSpPr>
              <a:spLocks noChangeArrowheads="1"/>
            </p:cNvSpPr>
            <p:nvPr/>
          </p:nvSpPr>
          <p:spPr bwMode="auto">
            <a:xfrm>
              <a:off x="2308" y="1488"/>
              <a:ext cx="1179" cy="670"/>
            </a:xfrm>
            <a:prstGeom prst="rect">
              <a:avLst/>
            </a:prstGeom>
            <a:noFill/>
            <a:ln w="12700">
              <a:noFill/>
              <a:miter lim="800000"/>
              <a:headEnd/>
              <a:tailEnd/>
            </a:ln>
          </p:spPr>
          <p:txBody>
            <a:bodyPr wrap="none" lIns="90488" tIns="44450" rIns="90488" bIns="44450">
              <a:spAutoFit/>
            </a:bodyPr>
            <a:lstStyle/>
            <a:p>
              <a:pPr algn="ctr"/>
              <a:r>
                <a:rPr lang="en-US" altLang="en-US" sz="3200" b="1" u="sng"/>
                <a:t>$500,000</a:t>
              </a:r>
              <a:endParaRPr lang="en-US" altLang="en-US" sz="3200" b="1"/>
            </a:p>
            <a:p>
              <a:pPr algn="ctr"/>
              <a:r>
                <a:rPr lang="en-US" altLang="en-US" sz="3200" b="1"/>
                <a:t>0.14</a:t>
              </a:r>
            </a:p>
          </p:txBody>
        </p:sp>
      </p:grpSp>
      <p:sp>
        <p:nvSpPr>
          <p:cNvPr id="22532" name="Rectangle 7"/>
          <p:cNvSpPr>
            <a:spLocks noGrp="1" noChangeArrowheads="1"/>
          </p:cNvSpPr>
          <p:nvPr>
            <p:ph type="title"/>
          </p:nvPr>
        </p:nvSpPr>
        <p:spPr/>
        <p:txBody>
          <a:bodyPr/>
          <a:lstStyle/>
          <a:p>
            <a:pPr eaLnBrk="1" hangingPunct="1"/>
            <a:r>
              <a:rPr lang="en-US" altLang="en-US" smtClean="0"/>
              <a:t>1. Find V</a:t>
            </a:r>
            <a:r>
              <a:rPr lang="en-US" altLang="en-US" baseline="-25000" smtClean="0"/>
              <a:t>U</a:t>
            </a:r>
            <a:r>
              <a:rPr lang="en-US" altLang="en-US" smtClean="0"/>
              <a:t> and V</a:t>
            </a:r>
            <a:r>
              <a:rPr lang="en-US" altLang="en-US" baseline="-25000" smtClean="0"/>
              <a:t>L</a:t>
            </a:r>
            <a:r>
              <a:rPr lang="en-US" altLang="en-US" smtClean="0"/>
              <a:t>.</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Slide Number Placeholder 4"/>
          <p:cNvSpPr>
            <a:spLocks noGrp="1"/>
          </p:cNvSpPr>
          <p:nvPr>
            <p:ph type="sldNum" sz="quarter" idx="12"/>
          </p:nvPr>
        </p:nvSpPr>
        <p:spPr>
          <a:noFill/>
        </p:spPr>
        <p:txBody>
          <a:bodyPr/>
          <a:lstStyle/>
          <a:p>
            <a:fld id="{89AE2570-6EC4-4E5D-BB7D-8F4AE2F754D5}" type="slidenum">
              <a:rPr lang="en-US" altLang="en-US"/>
              <a:pPr/>
              <a:t>11</a:t>
            </a:fld>
            <a:endParaRPr lang="en-US" altLang="en-US"/>
          </a:p>
        </p:txBody>
      </p:sp>
      <p:sp>
        <p:nvSpPr>
          <p:cNvPr id="23555" name="Rectangle 2"/>
          <p:cNvSpPr>
            <a:spLocks noChangeArrowheads="1"/>
          </p:cNvSpPr>
          <p:nvPr/>
        </p:nvSpPr>
        <p:spPr bwMode="auto">
          <a:xfrm>
            <a:off x="663575" y="3054350"/>
            <a:ext cx="8072438" cy="2058988"/>
          </a:xfrm>
          <a:prstGeom prst="rect">
            <a:avLst/>
          </a:prstGeom>
          <a:noFill/>
          <a:ln w="12700">
            <a:noFill/>
            <a:miter lim="800000"/>
            <a:headEnd/>
            <a:tailEnd/>
          </a:ln>
        </p:spPr>
        <p:txBody>
          <a:bodyPr lIns="90488" tIns="44450" rIns="90488" bIns="44450">
            <a:spAutoFit/>
          </a:bodyPr>
          <a:lstStyle/>
          <a:p>
            <a:pPr>
              <a:spcBef>
                <a:spcPct val="50000"/>
              </a:spcBef>
            </a:pPr>
            <a:r>
              <a:rPr lang="en-US" altLang="en-US" sz="3200" b="1"/>
              <a:t>                     V</a:t>
            </a:r>
            <a:r>
              <a:rPr lang="en-US" altLang="en-US" sz="3200" b="1" baseline="-25000"/>
              <a:t>L</a:t>
            </a:r>
            <a:r>
              <a:rPr lang="en-US" altLang="en-US" sz="3200" b="1"/>
              <a:t> = D + S = $3,571,429</a:t>
            </a:r>
          </a:p>
          <a:p>
            <a:pPr>
              <a:spcBef>
                <a:spcPct val="50000"/>
              </a:spcBef>
            </a:pPr>
            <a:r>
              <a:rPr lang="en-US" altLang="en-US" sz="3200" b="1"/>
              <a:t>       $3,571,429 = $1,000,000 + S</a:t>
            </a:r>
            <a:r>
              <a:rPr lang="en-US" altLang="en-US" sz="3200" b="1" baseline="-25000"/>
              <a:t>L</a:t>
            </a:r>
          </a:p>
          <a:p>
            <a:pPr>
              <a:spcBef>
                <a:spcPct val="50000"/>
              </a:spcBef>
            </a:pPr>
            <a:r>
              <a:rPr lang="en-US" altLang="en-US" sz="3200" b="1"/>
              <a:t>                       S</a:t>
            </a:r>
            <a:r>
              <a:rPr lang="en-US" altLang="en-US" sz="3200" b="1" baseline="-25000"/>
              <a:t>L</a:t>
            </a:r>
            <a:r>
              <a:rPr lang="en-US" altLang="en-US" sz="3200" b="1"/>
              <a:t> = $2,571,429.</a:t>
            </a:r>
          </a:p>
        </p:txBody>
      </p:sp>
      <p:sp>
        <p:nvSpPr>
          <p:cNvPr id="23556" name="Rectangle 6"/>
          <p:cNvSpPr>
            <a:spLocks noGrp="1" noChangeArrowheads="1"/>
          </p:cNvSpPr>
          <p:nvPr>
            <p:ph type="title"/>
          </p:nvPr>
        </p:nvSpPr>
        <p:spPr/>
        <p:txBody>
          <a:bodyPr/>
          <a:lstStyle/>
          <a:p>
            <a:pPr eaLnBrk="1" hangingPunct="1"/>
            <a:r>
              <a:rPr lang="en-US" altLang="en-US" smtClean="0"/>
              <a:t>2. Find the market value of Firm L’s debt and equity.</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Slide Number Placeholder 4"/>
          <p:cNvSpPr>
            <a:spLocks noGrp="1"/>
          </p:cNvSpPr>
          <p:nvPr>
            <p:ph type="sldNum" sz="quarter" idx="12"/>
          </p:nvPr>
        </p:nvSpPr>
        <p:spPr>
          <a:noFill/>
        </p:spPr>
        <p:txBody>
          <a:bodyPr/>
          <a:lstStyle/>
          <a:p>
            <a:fld id="{973D4258-6597-48F9-98CE-26CCC94CD4A6}" type="slidenum">
              <a:rPr lang="en-US" altLang="en-US"/>
              <a:pPr/>
              <a:t>12</a:t>
            </a:fld>
            <a:endParaRPr lang="en-US" altLang="en-US"/>
          </a:p>
        </p:txBody>
      </p:sp>
      <p:grpSp>
        <p:nvGrpSpPr>
          <p:cNvPr id="24579" name="Group 8"/>
          <p:cNvGrpSpPr>
            <a:grpSpLocks/>
          </p:cNvGrpSpPr>
          <p:nvPr/>
        </p:nvGrpSpPr>
        <p:grpSpPr bwMode="auto">
          <a:xfrm>
            <a:off x="533400" y="2895600"/>
            <a:ext cx="8077200" cy="2398713"/>
            <a:chOff x="336" y="1824"/>
            <a:chExt cx="5088" cy="1511"/>
          </a:xfrm>
        </p:grpSpPr>
        <p:sp>
          <p:nvSpPr>
            <p:cNvPr id="24581" name="Rectangle 3"/>
            <p:cNvSpPr>
              <a:spLocks noChangeArrowheads="1"/>
            </p:cNvSpPr>
            <p:nvPr/>
          </p:nvSpPr>
          <p:spPr bwMode="auto">
            <a:xfrm>
              <a:off x="336" y="1824"/>
              <a:ext cx="5088" cy="1511"/>
            </a:xfrm>
            <a:prstGeom prst="rect">
              <a:avLst/>
            </a:prstGeom>
            <a:noFill/>
            <a:ln w="12700">
              <a:noFill/>
              <a:miter lim="800000"/>
              <a:headEnd/>
              <a:tailEnd/>
            </a:ln>
          </p:spPr>
          <p:txBody>
            <a:bodyPr lIns="90488" tIns="44450" rIns="90488" bIns="44450">
              <a:spAutoFit/>
            </a:bodyPr>
            <a:lstStyle/>
            <a:p>
              <a:pPr>
                <a:tabLst>
                  <a:tab pos="627063" algn="l"/>
                </a:tabLst>
              </a:pPr>
              <a:r>
                <a:rPr lang="en-US" altLang="en-US" sz="3200" b="1"/>
                <a:t>r</a:t>
              </a:r>
              <a:r>
                <a:rPr lang="en-US" altLang="en-US" sz="3200" b="1" baseline="-25000"/>
                <a:t>sL</a:t>
              </a:r>
              <a:r>
                <a:rPr lang="en-US" altLang="en-US" sz="3200" b="1"/>
                <a:t>	= r</a:t>
              </a:r>
              <a:r>
                <a:rPr lang="en-US" altLang="en-US" sz="3200" b="1" baseline="-25000"/>
                <a:t>sU</a:t>
              </a:r>
              <a:r>
                <a:rPr lang="en-US" altLang="en-US" sz="3200" b="1"/>
                <a:t> + (r</a:t>
              </a:r>
              <a:r>
                <a:rPr lang="en-US" altLang="en-US" sz="3200" b="1" baseline="-25000"/>
                <a:t>sU</a:t>
              </a:r>
              <a:r>
                <a:rPr lang="en-US" altLang="en-US" sz="3200" b="1"/>
                <a:t> - r</a:t>
              </a:r>
              <a:r>
                <a:rPr lang="en-US" altLang="en-US" sz="3200" b="1" baseline="-25000"/>
                <a:t>d</a:t>
              </a:r>
              <a:r>
                <a:rPr lang="en-US" altLang="en-US" sz="3200" b="1"/>
                <a:t>)(D/S</a:t>
              </a:r>
              <a:r>
                <a:rPr lang="en-US" altLang="en-US" sz="3200" b="1" baseline="-25000"/>
                <a:t>L</a:t>
              </a:r>
              <a:r>
                <a:rPr lang="en-US" altLang="en-US" sz="3200" b="1"/>
                <a:t>)</a:t>
              </a:r>
            </a:p>
            <a:p>
              <a:pPr>
                <a:tabLst>
                  <a:tab pos="627063" algn="l"/>
                </a:tabLst>
              </a:pPr>
              <a:r>
                <a:rPr lang="en-US" altLang="en-US" sz="3200" b="1"/>
                <a:t>	= 14.0% + (14.0% - 8.0%)</a:t>
              </a:r>
              <a:r>
                <a:rPr lang="en-US" altLang="en-US" sz="7000"/>
                <a:t>(</a:t>
              </a:r>
              <a:r>
                <a:rPr lang="en-US" altLang="en-US" sz="7000" b="1"/>
                <a:t>        </a:t>
              </a:r>
              <a:r>
                <a:rPr lang="en-US" altLang="en-US" sz="7000"/>
                <a:t>)</a:t>
              </a:r>
              <a:endParaRPr lang="en-US" altLang="en-US" sz="6000"/>
            </a:p>
            <a:p>
              <a:pPr>
                <a:spcBef>
                  <a:spcPct val="50000"/>
                </a:spcBef>
                <a:tabLst>
                  <a:tab pos="627063" algn="l"/>
                </a:tabLst>
              </a:pPr>
              <a:r>
                <a:rPr lang="en-US" altLang="en-US" sz="3200" b="1"/>
                <a:t>	= 14.0% + 2.33% = 16.33%.</a:t>
              </a:r>
            </a:p>
          </p:txBody>
        </p:sp>
        <p:sp>
          <p:nvSpPr>
            <p:cNvPr id="24582" name="Rectangle 4"/>
            <p:cNvSpPr>
              <a:spLocks noChangeArrowheads="1"/>
            </p:cNvSpPr>
            <p:nvPr/>
          </p:nvSpPr>
          <p:spPr bwMode="auto">
            <a:xfrm>
              <a:off x="3888" y="2256"/>
              <a:ext cx="1392" cy="670"/>
            </a:xfrm>
            <a:prstGeom prst="rect">
              <a:avLst/>
            </a:prstGeom>
            <a:noFill/>
            <a:ln w="12700">
              <a:noFill/>
              <a:miter lim="800000"/>
              <a:headEnd/>
              <a:tailEnd/>
            </a:ln>
          </p:spPr>
          <p:txBody>
            <a:bodyPr wrap="none" lIns="90488" tIns="44450" rIns="90488" bIns="44450">
              <a:spAutoFit/>
            </a:bodyPr>
            <a:lstStyle/>
            <a:p>
              <a:pPr algn="ctr"/>
              <a:r>
                <a:rPr lang="en-US" altLang="en-US" sz="3200" b="1" u="sng"/>
                <a:t>$1,000,000</a:t>
              </a:r>
            </a:p>
            <a:p>
              <a:pPr algn="ctr"/>
              <a:r>
                <a:rPr lang="en-US" altLang="en-US" sz="3200" b="1"/>
                <a:t>$2,571,429</a:t>
              </a:r>
            </a:p>
          </p:txBody>
        </p:sp>
      </p:grpSp>
      <p:sp>
        <p:nvSpPr>
          <p:cNvPr id="24580" name="Rectangle 6"/>
          <p:cNvSpPr>
            <a:spLocks noGrp="1" noChangeArrowheads="1"/>
          </p:cNvSpPr>
          <p:nvPr>
            <p:ph type="title"/>
          </p:nvPr>
        </p:nvSpPr>
        <p:spPr/>
        <p:txBody>
          <a:bodyPr/>
          <a:lstStyle/>
          <a:p>
            <a:pPr eaLnBrk="1" hangingPunct="1"/>
            <a:r>
              <a:rPr lang="en-US" altLang="en-US" smtClean="0"/>
              <a:t>3. Find r</a:t>
            </a:r>
            <a:r>
              <a:rPr lang="en-US" altLang="en-US" baseline="-25000" smtClean="0"/>
              <a:t>sL</a:t>
            </a:r>
            <a:r>
              <a:rPr lang="en-US" altLang="en-US" smtClean="0"/>
              <a:t>.</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2" name="Slide Number Placeholder 4"/>
          <p:cNvSpPr>
            <a:spLocks noGrp="1"/>
          </p:cNvSpPr>
          <p:nvPr>
            <p:ph type="sldNum" sz="quarter" idx="12"/>
          </p:nvPr>
        </p:nvSpPr>
        <p:spPr>
          <a:noFill/>
        </p:spPr>
        <p:txBody>
          <a:bodyPr/>
          <a:lstStyle/>
          <a:p>
            <a:fld id="{85150A6C-6205-4EE9-B841-1BD045E0DC87}" type="slidenum">
              <a:rPr lang="en-US" altLang="en-US"/>
              <a:pPr/>
              <a:t>13</a:t>
            </a:fld>
            <a:endParaRPr lang="en-US" altLang="en-US"/>
          </a:p>
        </p:txBody>
      </p:sp>
      <p:grpSp>
        <p:nvGrpSpPr>
          <p:cNvPr id="25603" name="Group 9"/>
          <p:cNvGrpSpPr>
            <a:grpSpLocks/>
          </p:cNvGrpSpPr>
          <p:nvPr/>
        </p:nvGrpSpPr>
        <p:grpSpPr bwMode="auto">
          <a:xfrm>
            <a:off x="687388" y="2806700"/>
            <a:ext cx="7954962" cy="3441700"/>
            <a:chOff x="433" y="1768"/>
            <a:chExt cx="5011" cy="2168"/>
          </a:xfrm>
        </p:grpSpPr>
        <p:sp>
          <p:nvSpPr>
            <p:cNvPr id="25605" name="Rectangle 4"/>
            <p:cNvSpPr>
              <a:spLocks noChangeArrowheads="1"/>
            </p:cNvSpPr>
            <p:nvPr/>
          </p:nvSpPr>
          <p:spPr bwMode="auto">
            <a:xfrm>
              <a:off x="433" y="1768"/>
              <a:ext cx="5011" cy="2168"/>
            </a:xfrm>
            <a:prstGeom prst="rect">
              <a:avLst/>
            </a:prstGeom>
            <a:noFill/>
            <a:ln w="12700">
              <a:noFill/>
              <a:miter lim="800000"/>
              <a:headEnd/>
              <a:tailEnd/>
            </a:ln>
          </p:spPr>
          <p:txBody>
            <a:bodyPr lIns="90488" tIns="44450" rIns="90488" bIns="44450">
              <a:spAutoFit/>
            </a:bodyPr>
            <a:lstStyle/>
            <a:p>
              <a:pPr>
                <a:spcBef>
                  <a:spcPct val="50000"/>
                </a:spcBef>
                <a:tabLst>
                  <a:tab pos="1370013" algn="l"/>
                </a:tabLst>
              </a:pPr>
              <a:r>
                <a:rPr lang="en-US" altLang="en-US" sz="3200" b="1"/>
                <a:t>WACC	= w</a:t>
              </a:r>
              <a:r>
                <a:rPr lang="en-US" altLang="en-US" sz="3200" b="1" baseline="-25000"/>
                <a:t>d</a:t>
              </a:r>
              <a:r>
                <a:rPr lang="en-US" altLang="en-US" sz="3200" b="1"/>
                <a:t>r</a:t>
              </a:r>
              <a:r>
                <a:rPr lang="en-US" altLang="en-US" sz="3200" b="1" baseline="-25000"/>
                <a:t>d</a:t>
              </a:r>
              <a:r>
                <a:rPr lang="en-US" altLang="en-US" sz="3200" b="1"/>
                <a:t> + w</a:t>
              </a:r>
              <a:r>
                <a:rPr lang="en-US" altLang="en-US" sz="3200" b="1" baseline="-25000"/>
                <a:t>s</a:t>
              </a:r>
              <a:r>
                <a:rPr lang="en-US" altLang="en-US" sz="3200" b="1"/>
                <a:t>r</a:t>
              </a:r>
              <a:r>
                <a:rPr lang="en-US" altLang="en-US" sz="3200" b="1" baseline="-25000"/>
                <a:t>s</a:t>
              </a:r>
              <a:r>
                <a:rPr lang="en-US" altLang="en-US" sz="3200" b="1"/>
                <a:t> = (D/V)r</a:t>
              </a:r>
              <a:r>
                <a:rPr lang="en-US" altLang="en-US" sz="3200" b="1" baseline="-25000"/>
                <a:t>d</a:t>
              </a:r>
              <a:r>
                <a:rPr lang="en-US" altLang="en-US" sz="3200" b="1"/>
                <a:t> + (S/V)r</a:t>
              </a:r>
              <a:r>
                <a:rPr lang="en-US" altLang="en-US" sz="3200" b="1" baseline="-25000"/>
                <a:t>s</a:t>
              </a:r>
            </a:p>
            <a:p>
              <a:pPr>
                <a:tabLst>
                  <a:tab pos="1370013" algn="l"/>
                </a:tabLst>
              </a:pPr>
              <a:r>
                <a:rPr lang="en-US" altLang="en-US" sz="3200" b="1"/>
                <a:t>	= </a:t>
              </a:r>
              <a:r>
                <a:rPr lang="en-US" altLang="en-US" sz="7000"/>
                <a:t>(</a:t>
              </a:r>
              <a:r>
                <a:rPr lang="en-US" altLang="en-US" sz="3200" b="1"/>
                <a:t>                 </a:t>
              </a:r>
              <a:r>
                <a:rPr lang="en-US" altLang="en-US" sz="7000"/>
                <a:t>)</a:t>
              </a:r>
              <a:r>
                <a:rPr lang="en-US" altLang="en-US" sz="3200" b="1"/>
                <a:t>(8.0%)</a:t>
              </a:r>
            </a:p>
            <a:p>
              <a:pPr>
                <a:tabLst>
                  <a:tab pos="1370013" algn="l"/>
                </a:tabLst>
              </a:pPr>
              <a:r>
                <a:rPr lang="en-US" altLang="en-US" sz="3200" b="1"/>
                <a:t>	   +</a:t>
              </a:r>
              <a:r>
                <a:rPr lang="en-US" altLang="en-US" sz="7000"/>
                <a:t>(</a:t>
              </a:r>
              <a:r>
                <a:rPr lang="en-US" altLang="en-US" sz="3200" b="1"/>
                <a:t>                 </a:t>
              </a:r>
              <a:r>
                <a:rPr lang="en-US" altLang="en-US" sz="7000"/>
                <a:t>)</a:t>
              </a:r>
              <a:r>
                <a:rPr lang="en-US" altLang="en-US" sz="3200" b="1"/>
                <a:t>(16.33%) </a:t>
              </a:r>
            </a:p>
            <a:p>
              <a:pPr>
                <a:lnSpc>
                  <a:spcPct val="50000"/>
                </a:lnSpc>
                <a:tabLst>
                  <a:tab pos="1370013" algn="l"/>
                </a:tabLst>
              </a:pPr>
              <a:endParaRPr lang="en-US" altLang="en-US" sz="3200" b="1"/>
            </a:p>
            <a:p>
              <a:pPr>
                <a:tabLst>
                  <a:tab pos="1370013" algn="l"/>
                </a:tabLst>
              </a:pPr>
              <a:r>
                <a:rPr lang="en-US" altLang="en-US" sz="3200" b="1"/>
                <a:t>	= 2.24% + 11.76% = 14.00%.</a:t>
              </a:r>
            </a:p>
          </p:txBody>
        </p:sp>
        <p:sp>
          <p:nvSpPr>
            <p:cNvPr id="25606" name="Rectangle 5"/>
            <p:cNvSpPr>
              <a:spLocks noChangeArrowheads="1"/>
            </p:cNvSpPr>
            <p:nvPr/>
          </p:nvSpPr>
          <p:spPr bwMode="auto">
            <a:xfrm>
              <a:off x="1673" y="2123"/>
              <a:ext cx="1392" cy="670"/>
            </a:xfrm>
            <a:prstGeom prst="rect">
              <a:avLst/>
            </a:prstGeom>
            <a:noFill/>
            <a:ln w="12700">
              <a:noFill/>
              <a:miter lim="800000"/>
              <a:headEnd/>
              <a:tailEnd/>
            </a:ln>
          </p:spPr>
          <p:txBody>
            <a:bodyPr wrap="none" lIns="90488" tIns="44450" rIns="90488" bIns="44450">
              <a:spAutoFit/>
            </a:bodyPr>
            <a:lstStyle/>
            <a:p>
              <a:pPr algn="ctr"/>
              <a:r>
                <a:rPr lang="en-US" altLang="en-US" sz="3200" b="1" u="sng"/>
                <a:t>$1,000,000</a:t>
              </a:r>
            </a:p>
            <a:p>
              <a:pPr algn="ctr"/>
              <a:r>
                <a:rPr lang="en-US" altLang="en-US" sz="3200" b="1"/>
                <a:t>$3,571,429</a:t>
              </a:r>
            </a:p>
          </p:txBody>
        </p:sp>
        <p:sp>
          <p:nvSpPr>
            <p:cNvPr id="25607" name="Rectangle 6"/>
            <p:cNvSpPr>
              <a:spLocks noChangeArrowheads="1"/>
            </p:cNvSpPr>
            <p:nvPr/>
          </p:nvSpPr>
          <p:spPr bwMode="auto">
            <a:xfrm>
              <a:off x="1799" y="2819"/>
              <a:ext cx="1392" cy="670"/>
            </a:xfrm>
            <a:prstGeom prst="rect">
              <a:avLst/>
            </a:prstGeom>
            <a:noFill/>
            <a:ln w="12700">
              <a:noFill/>
              <a:miter lim="800000"/>
              <a:headEnd/>
              <a:tailEnd/>
            </a:ln>
          </p:spPr>
          <p:txBody>
            <a:bodyPr wrap="none" lIns="90488" tIns="44450" rIns="90488" bIns="44450">
              <a:spAutoFit/>
            </a:bodyPr>
            <a:lstStyle/>
            <a:p>
              <a:pPr algn="ctr"/>
              <a:r>
                <a:rPr lang="en-US" altLang="en-US" sz="3200" b="1" u="sng"/>
                <a:t>$2,571,429</a:t>
              </a:r>
            </a:p>
            <a:p>
              <a:pPr algn="ctr"/>
              <a:r>
                <a:rPr lang="en-US" altLang="en-US" sz="3200" b="1"/>
                <a:t>$3,571,429</a:t>
              </a:r>
            </a:p>
          </p:txBody>
        </p:sp>
      </p:grpSp>
      <p:sp>
        <p:nvSpPr>
          <p:cNvPr id="25604" name="Rectangle 8"/>
          <p:cNvSpPr>
            <a:spLocks noGrp="1" noChangeArrowheads="1"/>
          </p:cNvSpPr>
          <p:nvPr>
            <p:ph type="title"/>
          </p:nvPr>
        </p:nvSpPr>
        <p:spPr/>
        <p:txBody>
          <a:bodyPr/>
          <a:lstStyle/>
          <a:p>
            <a:pPr eaLnBrk="1" hangingPunct="1"/>
            <a:r>
              <a:rPr lang="en-US" altLang="en-US" sz="3600" smtClean="0"/>
              <a:t>4. Proposition I implies WACC = r</a:t>
            </a:r>
            <a:r>
              <a:rPr lang="en-US" altLang="en-US" sz="3600" baseline="-25000" smtClean="0"/>
              <a:t>sU</a:t>
            </a:r>
            <a:r>
              <a:rPr lang="en-US" altLang="en-US" sz="3600" smtClean="0"/>
              <a:t>.</a:t>
            </a:r>
            <a:br>
              <a:rPr lang="en-US" altLang="en-US" sz="3600" smtClean="0"/>
            </a:br>
            <a:r>
              <a:rPr lang="en-US" altLang="en-US" sz="3600" smtClean="0"/>
              <a:t>    Verify for L using WACC formula.</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Slide Number Placeholder 4"/>
          <p:cNvSpPr>
            <a:spLocks noGrp="1"/>
          </p:cNvSpPr>
          <p:nvPr>
            <p:ph type="sldNum" sz="quarter" idx="12"/>
          </p:nvPr>
        </p:nvSpPr>
        <p:spPr>
          <a:noFill/>
        </p:spPr>
        <p:txBody>
          <a:bodyPr/>
          <a:lstStyle/>
          <a:p>
            <a:fld id="{94C1EADD-791E-4D74-9267-6A2F9A81C98F}" type="slidenum">
              <a:rPr lang="en-US" altLang="en-US"/>
              <a:pPr/>
              <a:t>14</a:t>
            </a:fld>
            <a:endParaRPr lang="en-US" altLang="en-US"/>
          </a:p>
        </p:txBody>
      </p:sp>
      <p:grpSp>
        <p:nvGrpSpPr>
          <p:cNvPr id="26627" name="Group 22"/>
          <p:cNvGrpSpPr>
            <a:grpSpLocks/>
          </p:cNvGrpSpPr>
          <p:nvPr/>
        </p:nvGrpSpPr>
        <p:grpSpPr bwMode="auto">
          <a:xfrm>
            <a:off x="757238" y="2457450"/>
            <a:ext cx="8070850" cy="3867150"/>
            <a:chOff x="477" y="1548"/>
            <a:chExt cx="5084" cy="2436"/>
          </a:xfrm>
        </p:grpSpPr>
        <p:sp>
          <p:nvSpPr>
            <p:cNvPr id="26629" name="Line 3"/>
            <p:cNvSpPr>
              <a:spLocks noChangeShapeType="1"/>
            </p:cNvSpPr>
            <p:nvPr/>
          </p:nvSpPr>
          <p:spPr bwMode="auto">
            <a:xfrm>
              <a:off x="1051" y="2125"/>
              <a:ext cx="0" cy="1535"/>
            </a:xfrm>
            <a:prstGeom prst="line">
              <a:avLst/>
            </a:prstGeom>
            <a:noFill/>
            <a:ln w="25400">
              <a:solidFill>
                <a:schemeClr val="tx1"/>
              </a:solidFill>
              <a:round/>
              <a:headEnd/>
              <a:tailEnd/>
            </a:ln>
          </p:spPr>
          <p:txBody>
            <a:bodyPr wrap="none" anchor="ctr"/>
            <a:lstStyle/>
            <a:p>
              <a:endParaRPr lang="en-US"/>
            </a:p>
          </p:txBody>
        </p:sp>
        <p:sp>
          <p:nvSpPr>
            <p:cNvPr id="26630" name="Line 4"/>
            <p:cNvSpPr>
              <a:spLocks noChangeShapeType="1"/>
            </p:cNvSpPr>
            <p:nvPr/>
          </p:nvSpPr>
          <p:spPr bwMode="auto">
            <a:xfrm>
              <a:off x="1073" y="3668"/>
              <a:ext cx="3160" cy="0"/>
            </a:xfrm>
            <a:prstGeom prst="line">
              <a:avLst/>
            </a:prstGeom>
            <a:noFill/>
            <a:ln w="25400">
              <a:solidFill>
                <a:schemeClr val="tx1"/>
              </a:solidFill>
              <a:round/>
              <a:headEnd/>
              <a:tailEnd/>
            </a:ln>
          </p:spPr>
          <p:txBody>
            <a:bodyPr wrap="none" anchor="ctr"/>
            <a:lstStyle/>
            <a:p>
              <a:endParaRPr lang="en-US"/>
            </a:p>
          </p:txBody>
        </p:sp>
        <p:sp>
          <p:nvSpPr>
            <p:cNvPr id="26631" name="Rectangle 5"/>
            <p:cNvSpPr>
              <a:spLocks noChangeArrowheads="1"/>
            </p:cNvSpPr>
            <p:nvPr/>
          </p:nvSpPr>
          <p:spPr bwMode="auto">
            <a:xfrm>
              <a:off x="1955" y="1548"/>
              <a:ext cx="1797" cy="371"/>
            </a:xfrm>
            <a:prstGeom prst="rect">
              <a:avLst/>
            </a:prstGeom>
            <a:noFill/>
            <a:ln w="12700">
              <a:noFill/>
              <a:miter lim="800000"/>
              <a:headEnd/>
              <a:tailEnd/>
            </a:ln>
          </p:spPr>
          <p:txBody>
            <a:bodyPr wrap="none" lIns="90488" tIns="44450" rIns="90488" bIns="44450">
              <a:spAutoFit/>
            </a:bodyPr>
            <a:lstStyle/>
            <a:p>
              <a:r>
                <a:rPr lang="en-US" altLang="en-US" sz="3200" b="1"/>
                <a:t>Without taxes</a:t>
              </a:r>
            </a:p>
          </p:txBody>
        </p:sp>
        <p:sp>
          <p:nvSpPr>
            <p:cNvPr id="26632" name="Rectangle 6"/>
            <p:cNvSpPr>
              <a:spLocks noChangeArrowheads="1"/>
            </p:cNvSpPr>
            <p:nvPr/>
          </p:nvSpPr>
          <p:spPr bwMode="auto">
            <a:xfrm>
              <a:off x="477" y="1663"/>
              <a:ext cx="1177" cy="478"/>
            </a:xfrm>
            <a:prstGeom prst="rect">
              <a:avLst/>
            </a:prstGeom>
            <a:noFill/>
            <a:ln w="12700">
              <a:noFill/>
              <a:miter lim="800000"/>
              <a:headEnd/>
              <a:tailEnd/>
            </a:ln>
          </p:spPr>
          <p:txBody>
            <a:bodyPr lIns="90488" tIns="44450" rIns="90488" bIns="44450">
              <a:spAutoFit/>
            </a:bodyPr>
            <a:lstStyle/>
            <a:p>
              <a:pPr algn="ctr">
                <a:lnSpc>
                  <a:spcPct val="90000"/>
                </a:lnSpc>
              </a:pPr>
              <a:r>
                <a:rPr lang="en-US" altLang="en-US" sz="2400" b="1"/>
                <a:t>Cost of Capital (%)</a:t>
              </a:r>
            </a:p>
          </p:txBody>
        </p:sp>
        <p:sp>
          <p:nvSpPr>
            <p:cNvPr id="26633" name="Rectangle 7"/>
            <p:cNvSpPr>
              <a:spLocks noChangeArrowheads="1"/>
            </p:cNvSpPr>
            <p:nvPr/>
          </p:nvSpPr>
          <p:spPr bwMode="auto">
            <a:xfrm>
              <a:off x="697" y="2217"/>
              <a:ext cx="445" cy="1329"/>
            </a:xfrm>
            <a:prstGeom prst="rect">
              <a:avLst/>
            </a:prstGeom>
            <a:noFill/>
            <a:ln w="12700">
              <a:noFill/>
              <a:miter lim="800000"/>
              <a:headEnd/>
              <a:tailEnd/>
            </a:ln>
          </p:spPr>
          <p:txBody>
            <a:bodyPr lIns="90488" tIns="44450" rIns="90488" bIns="44450">
              <a:spAutoFit/>
            </a:bodyPr>
            <a:lstStyle/>
            <a:p>
              <a:pPr>
                <a:spcBef>
                  <a:spcPct val="50000"/>
                </a:spcBef>
              </a:pPr>
              <a:r>
                <a:rPr lang="en-US" altLang="en-US" sz="2400" b="1"/>
                <a:t>26</a:t>
              </a:r>
            </a:p>
            <a:p>
              <a:pPr>
                <a:spcBef>
                  <a:spcPct val="50000"/>
                </a:spcBef>
              </a:pPr>
              <a:r>
                <a:rPr lang="en-US" altLang="en-US" sz="2400" b="1"/>
                <a:t>20</a:t>
              </a:r>
            </a:p>
            <a:p>
              <a:pPr>
                <a:spcBef>
                  <a:spcPct val="50000"/>
                </a:spcBef>
              </a:pPr>
              <a:r>
                <a:rPr lang="en-US" altLang="en-US" sz="2400" b="1"/>
                <a:t>14</a:t>
              </a:r>
            </a:p>
            <a:p>
              <a:pPr>
                <a:spcBef>
                  <a:spcPct val="50000"/>
                </a:spcBef>
              </a:pPr>
              <a:r>
                <a:rPr lang="en-US" altLang="en-US" sz="2400" b="1"/>
                <a:t>  8</a:t>
              </a:r>
            </a:p>
          </p:txBody>
        </p:sp>
        <p:sp>
          <p:nvSpPr>
            <p:cNvPr id="26634" name="Rectangle 8"/>
            <p:cNvSpPr>
              <a:spLocks noChangeArrowheads="1"/>
            </p:cNvSpPr>
            <p:nvPr/>
          </p:nvSpPr>
          <p:spPr bwMode="auto">
            <a:xfrm>
              <a:off x="960" y="3690"/>
              <a:ext cx="4601" cy="294"/>
            </a:xfrm>
            <a:prstGeom prst="rect">
              <a:avLst/>
            </a:prstGeom>
            <a:noFill/>
            <a:ln w="12700">
              <a:noFill/>
              <a:miter lim="800000"/>
              <a:headEnd/>
              <a:tailEnd/>
            </a:ln>
          </p:spPr>
          <p:txBody>
            <a:bodyPr lIns="90488" tIns="44450" rIns="90488" bIns="44450">
              <a:spAutoFit/>
            </a:bodyPr>
            <a:lstStyle/>
            <a:p>
              <a:pPr>
                <a:spcBef>
                  <a:spcPct val="50000"/>
                </a:spcBef>
              </a:pPr>
              <a:r>
                <a:rPr lang="en-US" altLang="en-US" sz="2400" b="1"/>
                <a:t>0	20	40	60	80	100</a:t>
              </a:r>
            </a:p>
          </p:txBody>
        </p:sp>
        <p:sp>
          <p:nvSpPr>
            <p:cNvPr id="26635" name="Rectangle 9"/>
            <p:cNvSpPr>
              <a:spLocks noChangeArrowheads="1"/>
            </p:cNvSpPr>
            <p:nvPr/>
          </p:nvSpPr>
          <p:spPr bwMode="auto">
            <a:xfrm>
              <a:off x="4292" y="3487"/>
              <a:ext cx="1177" cy="478"/>
            </a:xfrm>
            <a:prstGeom prst="rect">
              <a:avLst/>
            </a:prstGeom>
            <a:noFill/>
            <a:ln w="12700">
              <a:noFill/>
              <a:miter lim="800000"/>
              <a:headEnd/>
              <a:tailEnd/>
            </a:ln>
          </p:spPr>
          <p:txBody>
            <a:bodyPr lIns="90488" tIns="44450" rIns="90488" bIns="44450">
              <a:spAutoFit/>
            </a:bodyPr>
            <a:lstStyle/>
            <a:p>
              <a:pPr algn="ctr">
                <a:lnSpc>
                  <a:spcPct val="90000"/>
                </a:lnSpc>
              </a:pPr>
              <a:r>
                <a:rPr lang="en-US" altLang="en-US" sz="2400" b="1"/>
                <a:t>Debt/Value Ratio (%)</a:t>
              </a:r>
            </a:p>
          </p:txBody>
        </p:sp>
        <p:sp>
          <p:nvSpPr>
            <p:cNvPr id="26636" name="Line 10"/>
            <p:cNvSpPr>
              <a:spLocks noChangeShapeType="1"/>
            </p:cNvSpPr>
            <p:nvPr/>
          </p:nvSpPr>
          <p:spPr bwMode="auto">
            <a:xfrm>
              <a:off x="1067" y="3361"/>
              <a:ext cx="2953" cy="0"/>
            </a:xfrm>
            <a:prstGeom prst="line">
              <a:avLst/>
            </a:prstGeom>
            <a:noFill/>
            <a:ln w="50800">
              <a:solidFill>
                <a:schemeClr val="tx1"/>
              </a:solidFill>
              <a:round/>
              <a:headEnd/>
              <a:tailEnd/>
            </a:ln>
          </p:spPr>
          <p:txBody>
            <a:bodyPr wrap="none" anchor="ctr"/>
            <a:lstStyle/>
            <a:p>
              <a:endParaRPr lang="en-US"/>
            </a:p>
          </p:txBody>
        </p:sp>
        <p:sp>
          <p:nvSpPr>
            <p:cNvPr id="26637" name="Line 11"/>
            <p:cNvSpPr>
              <a:spLocks noChangeShapeType="1"/>
            </p:cNvSpPr>
            <p:nvPr/>
          </p:nvSpPr>
          <p:spPr bwMode="auto">
            <a:xfrm>
              <a:off x="1078" y="3025"/>
              <a:ext cx="2953" cy="0"/>
            </a:xfrm>
            <a:prstGeom prst="line">
              <a:avLst/>
            </a:prstGeom>
            <a:noFill/>
            <a:ln w="50800">
              <a:solidFill>
                <a:schemeClr val="tx1"/>
              </a:solidFill>
              <a:round/>
              <a:headEnd/>
              <a:tailEnd/>
            </a:ln>
          </p:spPr>
          <p:txBody>
            <a:bodyPr wrap="none" anchor="ctr"/>
            <a:lstStyle/>
            <a:p>
              <a:endParaRPr lang="en-US"/>
            </a:p>
          </p:txBody>
        </p:sp>
        <p:sp>
          <p:nvSpPr>
            <p:cNvPr id="26638" name="Rectangle 14"/>
            <p:cNvSpPr>
              <a:spLocks noChangeArrowheads="1"/>
            </p:cNvSpPr>
            <p:nvPr/>
          </p:nvSpPr>
          <p:spPr bwMode="auto">
            <a:xfrm>
              <a:off x="4092" y="2235"/>
              <a:ext cx="260" cy="286"/>
            </a:xfrm>
            <a:prstGeom prst="rect">
              <a:avLst/>
            </a:prstGeom>
            <a:noFill/>
            <a:ln w="12700">
              <a:noFill/>
              <a:miter lim="800000"/>
              <a:headEnd/>
              <a:tailEnd/>
            </a:ln>
          </p:spPr>
          <p:txBody>
            <a:bodyPr wrap="none" lIns="90488" tIns="44450" rIns="90488" bIns="44450">
              <a:spAutoFit/>
            </a:bodyPr>
            <a:lstStyle/>
            <a:p>
              <a:r>
                <a:rPr lang="en-US" altLang="en-US" sz="2400" b="1"/>
                <a:t>r</a:t>
              </a:r>
              <a:r>
                <a:rPr lang="en-US" altLang="en-US" sz="2400" b="1" baseline="-25000"/>
                <a:t>s</a:t>
              </a:r>
            </a:p>
          </p:txBody>
        </p:sp>
        <p:sp>
          <p:nvSpPr>
            <p:cNvPr id="26639" name="Rectangle 15"/>
            <p:cNvSpPr>
              <a:spLocks noChangeArrowheads="1"/>
            </p:cNvSpPr>
            <p:nvPr/>
          </p:nvSpPr>
          <p:spPr bwMode="auto">
            <a:xfrm>
              <a:off x="4092" y="2823"/>
              <a:ext cx="712" cy="286"/>
            </a:xfrm>
            <a:prstGeom prst="rect">
              <a:avLst/>
            </a:prstGeom>
            <a:noFill/>
            <a:ln w="12700">
              <a:noFill/>
              <a:miter lim="800000"/>
              <a:headEnd/>
              <a:tailEnd/>
            </a:ln>
          </p:spPr>
          <p:txBody>
            <a:bodyPr wrap="none" lIns="90488" tIns="44450" rIns="90488" bIns="44450">
              <a:spAutoFit/>
            </a:bodyPr>
            <a:lstStyle/>
            <a:p>
              <a:r>
                <a:rPr lang="en-US" altLang="en-US" sz="2400" b="1"/>
                <a:t>WACC</a:t>
              </a:r>
            </a:p>
          </p:txBody>
        </p:sp>
        <p:sp>
          <p:nvSpPr>
            <p:cNvPr id="26640" name="Rectangle 16"/>
            <p:cNvSpPr>
              <a:spLocks noChangeArrowheads="1"/>
            </p:cNvSpPr>
            <p:nvPr/>
          </p:nvSpPr>
          <p:spPr bwMode="auto">
            <a:xfrm>
              <a:off x="4092" y="3158"/>
              <a:ext cx="267" cy="286"/>
            </a:xfrm>
            <a:prstGeom prst="rect">
              <a:avLst/>
            </a:prstGeom>
            <a:noFill/>
            <a:ln w="12700">
              <a:noFill/>
              <a:miter lim="800000"/>
              <a:headEnd/>
              <a:tailEnd/>
            </a:ln>
          </p:spPr>
          <p:txBody>
            <a:bodyPr wrap="none" lIns="90488" tIns="44450" rIns="90488" bIns="44450">
              <a:spAutoFit/>
            </a:bodyPr>
            <a:lstStyle/>
            <a:p>
              <a:r>
                <a:rPr lang="en-US" altLang="en-US" sz="2400" b="1"/>
                <a:t>r</a:t>
              </a:r>
              <a:r>
                <a:rPr lang="en-US" altLang="en-US" sz="2400" b="1" baseline="-25000"/>
                <a:t>d</a:t>
              </a:r>
            </a:p>
          </p:txBody>
        </p:sp>
        <p:sp>
          <p:nvSpPr>
            <p:cNvPr id="26641" name="Arc 18"/>
            <p:cNvSpPr>
              <a:spLocks/>
            </p:cNvSpPr>
            <p:nvPr/>
          </p:nvSpPr>
          <p:spPr bwMode="auto">
            <a:xfrm flipV="1">
              <a:off x="1056" y="2400"/>
              <a:ext cx="3024" cy="624"/>
            </a:xfrm>
            <a:custGeom>
              <a:avLst/>
              <a:gdLst>
                <a:gd name="T0" fmla="*/ 0 w 21600"/>
                <a:gd name="T1" fmla="*/ 0 h 21600"/>
                <a:gd name="T2" fmla="*/ 1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50800">
              <a:solidFill>
                <a:schemeClr val="tx1"/>
              </a:solidFill>
              <a:round/>
              <a:headEnd/>
              <a:tailEnd/>
            </a:ln>
          </p:spPr>
          <p:txBody>
            <a:bodyPr wrap="none" anchor="ctr"/>
            <a:lstStyle/>
            <a:p>
              <a:endParaRPr lang="en-US"/>
            </a:p>
          </p:txBody>
        </p:sp>
      </p:grpSp>
      <p:sp>
        <p:nvSpPr>
          <p:cNvPr id="26628" name="Rectangle 21"/>
          <p:cNvSpPr>
            <a:spLocks noGrp="1" noChangeArrowheads="1"/>
          </p:cNvSpPr>
          <p:nvPr>
            <p:ph type="title"/>
          </p:nvPr>
        </p:nvSpPr>
        <p:spPr/>
        <p:txBody>
          <a:bodyPr/>
          <a:lstStyle/>
          <a:p>
            <a:pPr eaLnBrk="1" hangingPunct="1"/>
            <a:r>
              <a:rPr lang="en-US" altLang="en-US" sz="3200" smtClean="0"/>
              <a:t>MM Relationships Between Capital Costs and Leverage (D/V)</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Slide Number Placeholder 5"/>
          <p:cNvSpPr>
            <a:spLocks noGrp="1"/>
          </p:cNvSpPr>
          <p:nvPr>
            <p:ph type="sldNum" sz="quarter" idx="12"/>
          </p:nvPr>
        </p:nvSpPr>
        <p:spPr>
          <a:noFill/>
        </p:spPr>
        <p:txBody>
          <a:bodyPr/>
          <a:lstStyle/>
          <a:p>
            <a:fld id="{856A0D02-1469-4F9A-9634-93947B2F77EE}" type="slidenum">
              <a:rPr lang="en-US" altLang="en-US"/>
              <a:pPr/>
              <a:t>15</a:t>
            </a:fld>
            <a:endParaRPr lang="en-US" altLang="en-US"/>
          </a:p>
        </p:txBody>
      </p:sp>
      <p:sp>
        <p:nvSpPr>
          <p:cNvPr id="27651" name="Rectangle 3"/>
          <p:cNvSpPr>
            <a:spLocks noGrp="1" noChangeArrowheads="1"/>
          </p:cNvSpPr>
          <p:nvPr>
            <p:ph type="title"/>
          </p:nvPr>
        </p:nvSpPr>
        <p:spPr/>
        <p:txBody>
          <a:bodyPr/>
          <a:lstStyle/>
          <a:p>
            <a:pPr eaLnBrk="1" hangingPunct="1"/>
            <a:r>
              <a:rPr lang="en-US" altLang="en-US" smtClean="0"/>
              <a:t>MM No-Tax Conclusions:</a:t>
            </a:r>
          </a:p>
        </p:txBody>
      </p:sp>
      <p:sp>
        <p:nvSpPr>
          <p:cNvPr id="15364" name="Rectangle 4"/>
          <p:cNvSpPr>
            <a:spLocks noGrp="1" noChangeArrowheads="1"/>
          </p:cNvSpPr>
          <p:nvPr>
            <p:ph type="body" idx="1"/>
          </p:nvPr>
        </p:nvSpPr>
        <p:spPr/>
        <p:txBody>
          <a:bodyPr>
            <a:normAutofit fontScale="92500"/>
          </a:bodyPr>
          <a:lstStyle/>
          <a:p>
            <a:pPr eaLnBrk="1" hangingPunct="1">
              <a:defRPr/>
            </a:pPr>
            <a:r>
              <a:rPr lang="en-US" dirty="0"/>
              <a:t>The more debt the firm adds to its capital structure, the riskier the equity becomes and thus the higher its cost.</a:t>
            </a:r>
          </a:p>
          <a:p>
            <a:pPr eaLnBrk="1" hangingPunct="1">
              <a:defRPr/>
            </a:pPr>
            <a:r>
              <a:rPr lang="en-US" dirty="0"/>
              <a:t>Although r</a:t>
            </a:r>
            <a:r>
              <a:rPr lang="en-US" baseline="-25000" dirty="0"/>
              <a:t>d</a:t>
            </a:r>
            <a:r>
              <a:rPr lang="en-US" dirty="0"/>
              <a:t> remains constant, r</a:t>
            </a:r>
            <a:r>
              <a:rPr lang="en-US" baseline="-25000" dirty="0"/>
              <a:t>s </a:t>
            </a:r>
            <a:r>
              <a:rPr lang="en-US" dirty="0"/>
              <a:t>increases with leverage.  The increase in r</a:t>
            </a:r>
            <a:r>
              <a:rPr lang="en-US" baseline="-25000" dirty="0"/>
              <a:t>s</a:t>
            </a:r>
            <a:r>
              <a:rPr lang="en-US" dirty="0"/>
              <a:t> is exactly sufficient to keep the WACC constant</a:t>
            </a:r>
            <a:r>
              <a:rPr lang="en-US" dirty="0" smtClean="0"/>
              <a:t>.</a:t>
            </a:r>
          </a:p>
          <a:p>
            <a:pPr eaLnBrk="1" hangingPunct="1">
              <a:defRPr/>
            </a:pPr>
            <a:r>
              <a:rPr lang="en-US" dirty="0" smtClean="0"/>
              <a:t>Because the WACC and FCF’s don’t change, the firm’s value doesn’t change.</a:t>
            </a:r>
            <a:endParaRPr lang="en-US"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Slide Number Placeholder 4"/>
          <p:cNvSpPr>
            <a:spLocks noGrp="1"/>
          </p:cNvSpPr>
          <p:nvPr>
            <p:ph type="sldNum" sz="quarter" idx="12"/>
          </p:nvPr>
        </p:nvSpPr>
        <p:spPr>
          <a:noFill/>
        </p:spPr>
        <p:txBody>
          <a:bodyPr/>
          <a:lstStyle/>
          <a:p>
            <a:fld id="{DB64BBAB-2B78-46A7-8078-4039D459C785}" type="slidenum">
              <a:rPr lang="en-US" altLang="en-US"/>
              <a:pPr/>
              <a:t>16</a:t>
            </a:fld>
            <a:endParaRPr lang="en-US" altLang="en-US"/>
          </a:p>
        </p:txBody>
      </p:sp>
      <p:grpSp>
        <p:nvGrpSpPr>
          <p:cNvPr id="28675" name="Group 18"/>
          <p:cNvGrpSpPr>
            <a:grpSpLocks/>
          </p:cNvGrpSpPr>
          <p:nvPr/>
        </p:nvGrpSpPr>
        <p:grpSpPr bwMode="auto">
          <a:xfrm>
            <a:off x="609600" y="1905000"/>
            <a:ext cx="8240713" cy="3810000"/>
            <a:chOff x="384" y="960"/>
            <a:chExt cx="5191" cy="2400"/>
          </a:xfrm>
        </p:grpSpPr>
        <p:sp>
          <p:nvSpPr>
            <p:cNvPr id="28678" name="Line 3"/>
            <p:cNvSpPr>
              <a:spLocks noChangeShapeType="1"/>
            </p:cNvSpPr>
            <p:nvPr/>
          </p:nvSpPr>
          <p:spPr bwMode="auto">
            <a:xfrm>
              <a:off x="1065" y="1278"/>
              <a:ext cx="0" cy="1535"/>
            </a:xfrm>
            <a:prstGeom prst="line">
              <a:avLst/>
            </a:prstGeom>
            <a:noFill/>
            <a:ln w="25400">
              <a:solidFill>
                <a:schemeClr val="tx1"/>
              </a:solidFill>
              <a:round/>
              <a:headEnd/>
              <a:tailEnd/>
            </a:ln>
          </p:spPr>
          <p:txBody>
            <a:bodyPr wrap="none" anchor="ctr"/>
            <a:lstStyle/>
            <a:p>
              <a:endParaRPr lang="en-US"/>
            </a:p>
          </p:txBody>
        </p:sp>
        <p:sp>
          <p:nvSpPr>
            <p:cNvPr id="28679" name="Line 4"/>
            <p:cNvSpPr>
              <a:spLocks noChangeShapeType="1"/>
            </p:cNvSpPr>
            <p:nvPr/>
          </p:nvSpPr>
          <p:spPr bwMode="auto">
            <a:xfrm>
              <a:off x="1064" y="2800"/>
              <a:ext cx="3160" cy="0"/>
            </a:xfrm>
            <a:prstGeom prst="line">
              <a:avLst/>
            </a:prstGeom>
            <a:noFill/>
            <a:ln w="25400">
              <a:solidFill>
                <a:schemeClr val="tx1"/>
              </a:solidFill>
              <a:round/>
              <a:headEnd/>
              <a:tailEnd/>
            </a:ln>
          </p:spPr>
          <p:txBody>
            <a:bodyPr wrap="none" anchor="ctr"/>
            <a:lstStyle/>
            <a:p>
              <a:endParaRPr lang="en-US"/>
            </a:p>
          </p:txBody>
        </p:sp>
        <p:sp>
          <p:nvSpPr>
            <p:cNvPr id="28680" name="Rectangle 5"/>
            <p:cNvSpPr>
              <a:spLocks noChangeArrowheads="1"/>
            </p:cNvSpPr>
            <p:nvPr/>
          </p:nvSpPr>
          <p:spPr bwMode="auto">
            <a:xfrm>
              <a:off x="384" y="960"/>
              <a:ext cx="2481" cy="281"/>
            </a:xfrm>
            <a:prstGeom prst="rect">
              <a:avLst/>
            </a:prstGeom>
            <a:noFill/>
            <a:ln w="12700">
              <a:noFill/>
              <a:miter lim="800000"/>
              <a:headEnd/>
              <a:tailEnd/>
            </a:ln>
          </p:spPr>
          <p:txBody>
            <a:bodyPr lIns="90488" tIns="44450" rIns="90488" bIns="44450">
              <a:spAutoFit/>
            </a:bodyPr>
            <a:lstStyle/>
            <a:p>
              <a:pPr algn="ctr">
                <a:lnSpc>
                  <a:spcPct val="90000"/>
                </a:lnSpc>
              </a:pPr>
              <a:r>
                <a:rPr lang="en-US" altLang="en-US" sz="2600" b="1"/>
                <a:t>Value of Firm, V (%)</a:t>
              </a:r>
            </a:p>
          </p:txBody>
        </p:sp>
        <p:sp>
          <p:nvSpPr>
            <p:cNvPr id="28681" name="Rectangle 6"/>
            <p:cNvSpPr>
              <a:spLocks noChangeArrowheads="1"/>
            </p:cNvSpPr>
            <p:nvPr/>
          </p:nvSpPr>
          <p:spPr bwMode="auto">
            <a:xfrm>
              <a:off x="785" y="1312"/>
              <a:ext cx="445" cy="1506"/>
            </a:xfrm>
            <a:prstGeom prst="rect">
              <a:avLst/>
            </a:prstGeom>
            <a:noFill/>
            <a:ln w="12700">
              <a:noFill/>
              <a:miter lim="800000"/>
              <a:headEnd/>
              <a:tailEnd/>
            </a:ln>
          </p:spPr>
          <p:txBody>
            <a:bodyPr lIns="90488" tIns="44450" rIns="90488" bIns="44450">
              <a:spAutoFit/>
            </a:bodyPr>
            <a:lstStyle/>
            <a:p>
              <a:pPr>
                <a:spcBef>
                  <a:spcPct val="60000"/>
                </a:spcBef>
              </a:pPr>
              <a:r>
                <a:rPr lang="en-US" altLang="en-US" sz="2600" b="1"/>
                <a:t>4</a:t>
              </a:r>
            </a:p>
            <a:p>
              <a:pPr>
                <a:spcBef>
                  <a:spcPct val="60000"/>
                </a:spcBef>
              </a:pPr>
              <a:r>
                <a:rPr lang="en-US" altLang="en-US" sz="2600" b="1"/>
                <a:t>3</a:t>
              </a:r>
            </a:p>
            <a:p>
              <a:pPr>
                <a:spcBef>
                  <a:spcPct val="60000"/>
                </a:spcBef>
              </a:pPr>
              <a:r>
                <a:rPr lang="en-US" altLang="en-US" sz="2600" b="1"/>
                <a:t>2</a:t>
              </a:r>
            </a:p>
            <a:p>
              <a:pPr>
                <a:spcBef>
                  <a:spcPct val="60000"/>
                </a:spcBef>
              </a:pPr>
              <a:r>
                <a:rPr lang="en-US" altLang="en-US" sz="2600" b="1"/>
                <a:t>1</a:t>
              </a:r>
              <a:endParaRPr lang="en-US" altLang="en-US" sz="2800" b="1"/>
            </a:p>
          </p:txBody>
        </p:sp>
        <p:sp>
          <p:nvSpPr>
            <p:cNvPr id="28682" name="Rectangle 7"/>
            <p:cNvSpPr>
              <a:spLocks noChangeArrowheads="1"/>
            </p:cNvSpPr>
            <p:nvPr/>
          </p:nvSpPr>
          <p:spPr bwMode="auto">
            <a:xfrm>
              <a:off x="974" y="2843"/>
              <a:ext cx="4601" cy="306"/>
            </a:xfrm>
            <a:prstGeom prst="rect">
              <a:avLst/>
            </a:prstGeom>
            <a:noFill/>
            <a:ln w="12700">
              <a:noFill/>
              <a:miter lim="800000"/>
              <a:headEnd/>
              <a:tailEnd/>
            </a:ln>
          </p:spPr>
          <p:txBody>
            <a:bodyPr lIns="90488" tIns="44450" rIns="90488" bIns="44450">
              <a:spAutoFit/>
            </a:bodyPr>
            <a:lstStyle/>
            <a:p>
              <a:pPr>
                <a:spcBef>
                  <a:spcPct val="50000"/>
                </a:spcBef>
              </a:pPr>
              <a:r>
                <a:rPr lang="en-US" altLang="en-US" sz="2600" b="1"/>
                <a:t>0	0.5	1.0	1.5	2.0	2.5</a:t>
              </a:r>
            </a:p>
          </p:txBody>
        </p:sp>
        <p:sp>
          <p:nvSpPr>
            <p:cNvPr id="28683" name="Rectangle 8"/>
            <p:cNvSpPr>
              <a:spLocks noChangeArrowheads="1"/>
            </p:cNvSpPr>
            <p:nvPr/>
          </p:nvSpPr>
          <p:spPr bwMode="auto">
            <a:xfrm>
              <a:off x="2892" y="3079"/>
              <a:ext cx="2539" cy="281"/>
            </a:xfrm>
            <a:prstGeom prst="rect">
              <a:avLst/>
            </a:prstGeom>
            <a:noFill/>
            <a:ln w="12700">
              <a:noFill/>
              <a:miter lim="800000"/>
              <a:headEnd/>
              <a:tailEnd/>
            </a:ln>
          </p:spPr>
          <p:txBody>
            <a:bodyPr lIns="90488" tIns="44450" rIns="90488" bIns="44450">
              <a:spAutoFit/>
            </a:bodyPr>
            <a:lstStyle/>
            <a:p>
              <a:pPr algn="ctr">
                <a:lnSpc>
                  <a:spcPct val="90000"/>
                </a:lnSpc>
              </a:pPr>
              <a:r>
                <a:rPr lang="en-US" altLang="en-US" sz="2600" b="1"/>
                <a:t>Debt (millions of $)</a:t>
              </a:r>
            </a:p>
          </p:txBody>
        </p:sp>
        <p:sp>
          <p:nvSpPr>
            <p:cNvPr id="28684" name="Line 9"/>
            <p:cNvSpPr>
              <a:spLocks noChangeShapeType="1"/>
            </p:cNvSpPr>
            <p:nvPr/>
          </p:nvSpPr>
          <p:spPr bwMode="auto">
            <a:xfrm>
              <a:off x="1079" y="1643"/>
              <a:ext cx="2953" cy="0"/>
            </a:xfrm>
            <a:prstGeom prst="line">
              <a:avLst/>
            </a:prstGeom>
            <a:noFill/>
            <a:ln w="50800">
              <a:solidFill>
                <a:schemeClr val="tx1"/>
              </a:solidFill>
              <a:round/>
              <a:headEnd/>
              <a:tailEnd/>
            </a:ln>
          </p:spPr>
          <p:txBody>
            <a:bodyPr wrap="none" anchor="ctr"/>
            <a:lstStyle/>
            <a:p>
              <a:endParaRPr lang="en-US"/>
            </a:p>
          </p:txBody>
        </p:sp>
        <p:sp>
          <p:nvSpPr>
            <p:cNvPr id="28685" name="Rectangle 10"/>
            <p:cNvSpPr>
              <a:spLocks noChangeArrowheads="1"/>
            </p:cNvSpPr>
            <p:nvPr/>
          </p:nvSpPr>
          <p:spPr bwMode="auto">
            <a:xfrm>
              <a:off x="4092" y="1460"/>
              <a:ext cx="336" cy="306"/>
            </a:xfrm>
            <a:prstGeom prst="rect">
              <a:avLst/>
            </a:prstGeom>
            <a:noFill/>
            <a:ln w="12700">
              <a:noFill/>
              <a:miter lim="800000"/>
              <a:headEnd/>
              <a:tailEnd/>
            </a:ln>
          </p:spPr>
          <p:txBody>
            <a:bodyPr wrap="none" lIns="90488" tIns="44450" rIns="90488" bIns="44450">
              <a:spAutoFit/>
            </a:bodyPr>
            <a:lstStyle/>
            <a:p>
              <a:r>
                <a:rPr lang="en-US" altLang="en-US" sz="2600" b="1"/>
                <a:t>V</a:t>
              </a:r>
              <a:r>
                <a:rPr lang="en-US" altLang="en-US" sz="2600" b="1" baseline="-25000"/>
                <a:t>L</a:t>
              </a:r>
            </a:p>
          </p:txBody>
        </p:sp>
        <p:sp>
          <p:nvSpPr>
            <p:cNvPr id="28686" name="Rectangle 11"/>
            <p:cNvSpPr>
              <a:spLocks noChangeArrowheads="1"/>
            </p:cNvSpPr>
            <p:nvPr/>
          </p:nvSpPr>
          <p:spPr bwMode="auto">
            <a:xfrm>
              <a:off x="477" y="1461"/>
              <a:ext cx="351" cy="306"/>
            </a:xfrm>
            <a:prstGeom prst="rect">
              <a:avLst/>
            </a:prstGeom>
            <a:noFill/>
            <a:ln w="12700">
              <a:noFill/>
              <a:miter lim="800000"/>
              <a:headEnd/>
              <a:tailEnd/>
            </a:ln>
          </p:spPr>
          <p:txBody>
            <a:bodyPr wrap="none" lIns="90488" tIns="44450" rIns="90488" bIns="44450">
              <a:spAutoFit/>
            </a:bodyPr>
            <a:lstStyle/>
            <a:p>
              <a:r>
                <a:rPr lang="en-US" altLang="en-US" sz="2600" b="1"/>
                <a:t>V</a:t>
              </a:r>
              <a:r>
                <a:rPr lang="en-US" altLang="en-US" sz="2600" b="1" baseline="-25000"/>
                <a:t>U</a:t>
              </a:r>
              <a:endParaRPr lang="en-US" altLang="en-US" sz="2800" b="1" baseline="-25000"/>
            </a:p>
          </p:txBody>
        </p:sp>
        <p:sp>
          <p:nvSpPr>
            <p:cNvPr id="28687" name="Rectangle 12"/>
            <p:cNvSpPr>
              <a:spLocks noChangeArrowheads="1"/>
            </p:cNvSpPr>
            <p:nvPr/>
          </p:nvSpPr>
          <p:spPr bwMode="auto">
            <a:xfrm>
              <a:off x="1370" y="1957"/>
              <a:ext cx="2487" cy="306"/>
            </a:xfrm>
            <a:prstGeom prst="rect">
              <a:avLst/>
            </a:prstGeom>
            <a:noFill/>
            <a:ln w="12700">
              <a:noFill/>
              <a:miter lim="800000"/>
              <a:headEnd/>
              <a:tailEnd/>
            </a:ln>
          </p:spPr>
          <p:txBody>
            <a:bodyPr wrap="none" lIns="90488" tIns="44450" rIns="90488" bIns="44450">
              <a:spAutoFit/>
            </a:bodyPr>
            <a:lstStyle/>
            <a:p>
              <a:r>
                <a:rPr lang="en-US" altLang="en-US" sz="2600" b="1"/>
                <a:t>Firm value ($3.6 million)</a:t>
              </a:r>
            </a:p>
          </p:txBody>
        </p:sp>
        <p:sp>
          <p:nvSpPr>
            <p:cNvPr id="28688" name="Line 13"/>
            <p:cNvSpPr>
              <a:spLocks noChangeShapeType="1"/>
            </p:cNvSpPr>
            <p:nvPr/>
          </p:nvSpPr>
          <p:spPr bwMode="auto">
            <a:xfrm flipH="1" flipV="1">
              <a:off x="2042" y="1675"/>
              <a:ext cx="432" cy="329"/>
            </a:xfrm>
            <a:prstGeom prst="line">
              <a:avLst/>
            </a:prstGeom>
            <a:noFill/>
            <a:ln w="12700">
              <a:solidFill>
                <a:schemeClr val="tx1"/>
              </a:solidFill>
              <a:round/>
              <a:headEnd/>
              <a:tailEnd type="triangle" w="med" len="med"/>
            </a:ln>
          </p:spPr>
          <p:txBody>
            <a:bodyPr wrap="none" anchor="ctr"/>
            <a:lstStyle/>
            <a:p>
              <a:endParaRPr lang="en-US"/>
            </a:p>
          </p:txBody>
        </p:sp>
      </p:grpSp>
      <p:sp>
        <p:nvSpPr>
          <p:cNvPr id="28676" name="Rectangle 14"/>
          <p:cNvSpPr>
            <a:spLocks noChangeArrowheads="1"/>
          </p:cNvSpPr>
          <p:nvPr/>
        </p:nvSpPr>
        <p:spPr bwMode="auto">
          <a:xfrm>
            <a:off x="914400" y="5638800"/>
            <a:ext cx="7491413" cy="865188"/>
          </a:xfrm>
          <a:prstGeom prst="rect">
            <a:avLst/>
          </a:prstGeom>
          <a:noFill/>
          <a:ln w="12700">
            <a:noFill/>
            <a:miter lim="800000"/>
            <a:headEnd/>
            <a:tailEnd/>
          </a:ln>
        </p:spPr>
        <p:txBody>
          <a:bodyPr lIns="90488" tIns="44450" rIns="90488" bIns="44450">
            <a:spAutoFit/>
          </a:bodyPr>
          <a:lstStyle/>
          <a:p>
            <a:pPr>
              <a:lnSpc>
                <a:spcPct val="90000"/>
              </a:lnSpc>
            </a:pPr>
            <a:r>
              <a:rPr lang="en-US" altLang="en-US" sz="2800" b="1"/>
              <a:t>With zero taxes, MM argue that value is unaffected by leverage.</a:t>
            </a:r>
          </a:p>
        </p:txBody>
      </p:sp>
      <p:sp>
        <p:nvSpPr>
          <p:cNvPr id="28677" name="Rectangle 17"/>
          <p:cNvSpPr>
            <a:spLocks noGrp="1" noChangeArrowheads="1"/>
          </p:cNvSpPr>
          <p:nvPr>
            <p:ph type="title"/>
          </p:nvPr>
        </p:nvSpPr>
        <p:spPr/>
        <p:txBody>
          <a:bodyPr/>
          <a:lstStyle/>
          <a:p>
            <a:pPr eaLnBrk="1" hangingPunct="1"/>
            <a:r>
              <a:rPr lang="en-US" altLang="en-US" smtClean="0"/>
              <a:t>Graph value versus leverage.</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altLang="en-US" smtClean="0"/>
              <a:t>MM with Corporate Taxes (1963)</a:t>
            </a:r>
          </a:p>
        </p:txBody>
      </p:sp>
      <p:sp>
        <p:nvSpPr>
          <p:cNvPr id="3" name="Content Placeholder 2"/>
          <p:cNvSpPr>
            <a:spLocks noGrp="1"/>
          </p:cNvSpPr>
          <p:nvPr>
            <p:ph idx="1"/>
          </p:nvPr>
        </p:nvSpPr>
        <p:spPr/>
        <p:txBody>
          <a:bodyPr>
            <a:normAutofit fontScale="77500" lnSpcReduction="20000"/>
          </a:bodyPr>
          <a:lstStyle/>
          <a:p>
            <a:pPr eaLnBrk="1" hangingPunct="1">
              <a:buFont typeface="Wingdings" pitchFamily="2" charset="2"/>
              <a:buNone/>
              <a:defRPr/>
            </a:pPr>
            <a:r>
              <a:rPr lang="en-US" dirty="0" smtClean="0"/>
              <a:t>Proposition I:</a:t>
            </a:r>
          </a:p>
          <a:p>
            <a:pPr eaLnBrk="1" hangingPunct="1">
              <a:buFont typeface="Wingdings" pitchFamily="2" charset="2"/>
              <a:buNone/>
              <a:defRPr/>
            </a:pPr>
            <a:r>
              <a:rPr lang="en-US" dirty="0" smtClean="0"/>
              <a:t> 		</a:t>
            </a:r>
            <a:r>
              <a:rPr lang="en-US" b="1" dirty="0" smtClean="0">
                <a:solidFill>
                  <a:schemeClr val="tx2"/>
                </a:solidFill>
              </a:rPr>
              <a:t>V</a:t>
            </a:r>
            <a:r>
              <a:rPr lang="en-US" b="1" baseline="-25000" dirty="0" smtClean="0">
                <a:solidFill>
                  <a:schemeClr val="tx2"/>
                </a:solidFill>
              </a:rPr>
              <a:t>L</a:t>
            </a:r>
            <a:r>
              <a:rPr lang="en-US" b="1" dirty="0" smtClean="0">
                <a:solidFill>
                  <a:schemeClr val="tx2"/>
                </a:solidFill>
              </a:rPr>
              <a:t>  </a:t>
            </a:r>
            <a:r>
              <a:rPr lang="en-US" b="1" dirty="0">
                <a:solidFill>
                  <a:schemeClr val="tx2"/>
                </a:solidFill>
              </a:rPr>
              <a:t>= V</a:t>
            </a:r>
            <a:r>
              <a:rPr lang="en-US" b="1" baseline="-25000" dirty="0">
                <a:solidFill>
                  <a:schemeClr val="tx2"/>
                </a:solidFill>
              </a:rPr>
              <a:t>U </a:t>
            </a:r>
            <a:r>
              <a:rPr lang="en-US" b="1" dirty="0">
                <a:solidFill>
                  <a:schemeClr val="tx2"/>
                </a:solidFill>
              </a:rPr>
              <a:t> + V</a:t>
            </a:r>
            <a:r>
              <a:rPr lang="en-US" b="1" baseline="-25000" dirty="0">
                <a:solidFill>
                  <a:schemeClr val="tx2"/>
                </a:solidFill>
              </a:rPr>
              <a:t>Tax shield</a:t>
            </a:r>
            <a:r>
              <a:rPr lang="en-US" b="1" dirty="0">
                <a:solidFill>
                  <a:schemeClr val="tx2"/>
                </a:solidFill>
              </a:rPr>
              <a:t> </a:t>
            </a:r>
            <a:r>
              <a:rPr lang="en-US" b="1" dirty="0" smtClean="0">
                <a:solidFill>
                  <a:schemeClr val="tx2"/>
                </a:solidFill>
              </a:rPr>
              <a:t>= </a:t>
            </a:r>
            <a:r>
              <a:rPr lang="en-US" b="1" dirty="0">
                <a:solidFill>
                  <a:schemeClr val="tx2"/>
                </a:solidFill>
              </a:rPr>
              <a:t>V</a:t>
            </a:r>
            <a:r>
              <a:rPr lang="en-US" b="1" baseline="-25000" dirty="0">
                <a:solidFill>
                  <a:schemeClr val="tx2"/>
                </a:solidFill>
              </a:rPr>
              <a:t>U</a:t>
            </a:r>
            <a:r>
              <a:rPr lang="en-US" b="1" dirty="0">
                <a:solidFill>
                  <a:schemeClr val="tx2"/>
                </a:solidFill>
              </a:rPr>
              <a:t> + TD</a:t>
            </a:r>
          </a:p>
          <a:p>
            <a:pPr eaLnBrk="1" hangingPunct="1">
              <a:spcBef>
                <a:spcPct val="50000"/>
              </a:spcBef>
              <a:defRPr/>
            </a:pPr>
            <a:r>
              <a:rPr lang="en-US" dirty="0" smtClean="0"/>
              <a:t>Proposition </a:t>
            </a:r>
            <a:r>
              <a:rPr lang="en-US" dirty="0"/>
              <a:t>II</a:t>
            </a:r>
            <a:r>
              <a:rPr lang="en-US" dirty="0" smtClean="0"/>
              <a:t>: </a:t>
            </a:r>
          </a:p>
          <a:p>
            <a:pPr eaLnBrk="1" hangingPunct="1">
              <a:buFont typeface="Wingdings" pitchFamily="2" charset="2"/>
              <a:buNone/>
              <a:defRPr/>
            </a:pPr>
            <a:r>
              <a:rPr lang="en-US" dirty="0">
                <a:solidFill>
                  <a:schemeClr val="tx2"/>
                </a:solidFill>
              </a:rPr>
              <a:t>	</a:t>
            </a:r>
            <a:r>
              <a:rPr lang="en-US" dirty="0" smtClean="0">
                <a:solidFill>
                  <a:schemeClr val="tx2"/>
                </a:solidFill>
              </a:rPr>
              <a:t>	</a:t>
            </a:r>
            <a:r>
              <a:rPr lang="en-US" b="1" dirty="0" smtClean="0">
                <a:solidFill>
                  <a:schemeClr val="tx2"/>
                </a:solidFill>
              </a:rPr>
              <a:t>r</a:t>
            </a:r>
            <a:r>
              <a:rPr lang="en-US" b="1" baseline="-25000" dirty="0" smtClean="0">
                <a:solidFill>
                  <a:schemeClr val="tx2"/>
                </a:solidFill>
              </a:rPr>
              <a:t>sL </a:t>
            </a:r>
            <a:r>
              <a:rPr lang="en-US" b="1" dirty="0" smtClean="0">
                <a:solidFill>
                  <a:schemeClr val="tx2"/>
                </a:solidFill>
              </a:rPr>
              <a:t> </a:t>
            </a:r>
            <a:r>
              <a:rPr lang="en-US" b="1" dirty="0">
                <a:solidFill>
                  <a:schemeClr val="tx2"/>
                </a:solidFill>
              </a:rPr>
              <a:t>= r</a:t>
            </a:r>
            <a:r>
              <a:rPr lang="en-US" b="1" baseline="-25000" dirty="0">
                <a:solidFill>
                  <a:schemeClr val="tx2"/>
                </a:solidFill>
              </a:rPr>
              <a:t>sU</a:t>
            </a:r>
            <a:r>
              <a:rPr lang="en-US" b="1" dirty="0">
                <a:solidFill>
                  <a:schemeClr val="tx2"/>
                </a:solidFill>
              </a:rPr>
              <a:t> + (r</a:t>
            </a:r>
            <a:r>
              <a:rPr lang="en-US" b="1" baseline="-25000" dirty="0">
                <a:solidFill>
                  <a:schemeClr val="tx2"/>
                </a:solidFill>
              </a:rPr>
              <a:t>sU </a:t>
            </a:r>
            <a:r>
              <a:rPr lang="en-US" b="1" dirty="0">
                <a:solidFill>
                  <a:schemeClr val="tx2"/>
                </a:solidFill>
              </a:rPr>
              <a:t>– r</a:t>
            </a:r>
            <a:r>
              <a:rPr lang="en-US" b="1" baseline="-25000" dirty="0">
                <a:solidFill>
                  <a:schemeClr val="tx2"/>
                </a:solidFill>
              </a:rPr>
              <a:t>d</a:t>
            </a:r>
            <a:r>
              <a:rPr lang="en-US" b="1" dirty="0">
                <a:solidFill>
                  <a:schemeClr val="tx2"/>
                </a:solidFill>
              </a:rPr>
              <a:t> )(1 – T)(D/S)</a:t>
            </a:r>
          </a:p>
          <a:p>
            <a:pPr eaLnBrk="1" hangingPunct="1">
              <a:spcBef>
                <a:spcPct val="50000"/>
              </a:spcBef>
              <a:defRPr/>
            </a:pPr>
            <a:r>
              <a:rPr lang="en-US" dirty="0" smtClean="0"/>
              <a:t>The levered beta:</a:t>
            </a:r>
          </a:p>
          <a:p>
            <a:pPr marL="0" indent="0" eaLnBrk="1" hangingPunct="1">
              <a:spcBef>
                <a:spcPct val="50000"/>
              </a:spcBef>
              <a:buFont typeface="Wingdings" pitchFamily="2" charset="2"/>
              <a:buNone/>
              <a:defRPr/>
            </a:pPr>
            <a:r>
              <a:rPr lang="en-US" b="1" dirty="0" smtClean="0">
                <a:solidFill>
                  <a:schemeClr val="tx2"/>
                </a:solidFill>
                <a:sym typeface="Symbol" pitchFamily="18" charset="2"/>
              </a:rPr>
              <a:t>	b </a:t>
            </a:r>
            <a:r>
              <a:rPr lang="en-US" b="1" dirty="0">
                <a:solidFill>
                  <a:schemeClr val="tx2"/>
                </a:solidFill>
                <a:sym typeface="Symbol" pitchFamily="18" charset="2"/>
              </a:rPr>
              <a:t>= b</a:t>
            </a:r>
            <a:r>
              <a:rPr lang="en-US" b="1" baseline="-25000" dirty="0">
                <a:solidFill>
                  <a:schemeClr val="tx2"/>
                </a:solidFill>
                <a:sym typeface="Symbol" pitchFamily="18" charset="2"/>
              </a:rPr>
              <a:t>U</a:t>
            </a:r>
            <a:r>
              <a:rPr lang="en-US" b="1" dirty="0">
                <a:solidFill>
                  <a:schemeClr val="tx2"/>
                </a:solidFill>
                <a:sym typeface="Symbol" pitchFamily="18" charset="2"/>
              </a:rPr>
              <a:t> + </a:t>
            </a:r>
            <a:r>
              <a:rPr lang="en-US" b="1" dirty="0" smtClean="0">
                <a:solidFill>
                  <a:schemeClr val="tx2"/>
                </a:solidFill>
                <a:sym typeface="Symbol" pitchFamily="18" charset="2"/>
              </a:rPr>
              <a:t>b</a:t>
            </a:r>
            <a:r>
              <a:rPr lang="en-US" b="1" baseline="-25000" dirty="0" smtClean="0">
                <a:solidFill>
                  <a:schemeClr val="tx2"/>
                </a:solidFill>
                <a:sym typeface="Symbol" pitchFamily="18" charset="2"/>
              </a:rPr>
              <a:t>U</a:t>
            </a:r>
            <a:r>
              <a:rPr lang="en-US" b="1" dirty="0">
                <a:solidFill>
                  <a:schemeClr val="tx2"/>
                </a:solidFill>
              </a:rPr>
              <a:t> </a:t>
            </a:r>
            <a:r>
              <a:rPr lang="en-US" b="1" dirty="0" smtClean="0">
                <a:solidFill>
                  <a:schemeClr val="tx2"/>
                </a:solidFill>
              </a:rPr>
              <a:t>(</a:t>
            </a:r>
            <a:r>
              <a:rPr lang="en-US" b="1" dirty="0">
                <a:solidFill>
                  <a:schemeClr val="tx2"/>
                </a:solidFill>
              </a:rPr>
              <a:t>1 – T</a:t>
            </a:r>
            <a:r>
              <a:rPr lang="en-US" b="1" dirty="0" smtClean="0">
                <a:solidFill>
                  <a:schemeClr val="tx2"/>
                </a:solidFill>
              </a:rPr>
              <a:t>)</a:t>
            </a:r>
            <a:r>
              <a:rPr lang="en-US" b="1" dirty="0" smtClean="0">
                <a:solidFill>
                  <a:schemeClr val="tx2"/>
                </a:solidFill>
                <a:sym typeface="Symbol" pitchFamily="18" charset="2"/>
              </a:rPr>
              <a:t>(D/S) </a:t>
            </a:r>
          </a:p>
          <a:p>
            <a:pPr marL="0" indent="0" eaLnBrk="1" hangingPunct="1">
              <a:spcBef>
                <a:spcPct val="50000"/>
              </a:spcBef>
              <a:buFont typeface="Wingdings" pitchFamily="2" charset="2"/>
              <a:buNone/>
              <a:defRPr/>
            </a:pPr>
            <a:r>
              <a:rPr lang="en-US" b="1" dirty="0" smtClean="0">
                <a:solidFill>
                  <a:schemeClr val="tx2"/>
                </a:solidFill>
                <a:sym typeface="Symbol" pitchFamily="18" charset="2"/>
              </a:rPr>
              <a:t>	b </a:t>
            </a:r>
            <a:r>
              <a:rPr lang="en-US" b="1" dirty="0">
                <a:solidFill>
                  <a:schemeClr val="tx2"/>
                </a:solidFill>
                <a:sym typeface="Symbol" pitchFamily="18" charset="2"/>
              </a:rPr>
              <a:t>= b</a:t>
            </a:r>
            <a:r>
              <a:rPr lang="en-US" b="1" baseline="-25000" dirty="0">
                <a:solidFill>
                  <a:schemeClr val="tx2"/>
                </a:solidFill>
                <a:sym typeface="Symbol" pitchFamily="18" charset="2"/>
              </a:rPr>
              <a:t>U</a:t>
            </a:r>
            <a:r>
              <a:rPr lang="en-US" b="1" dirty="0">
                <a:solidFill>
                  <a:schemeClr val="tx2"/>
                </a:solidFill>
                <a:sym typeface="Symbol" pitchFamily="18" charset="2"/>
              </a:rPr>
              <a:t> </a:t>
            </a:r>
            <a:r>
              <a:rPr lang="en-US" b="1" dirty="0" smtClean="0">
                <a:solidFill>
                  <a:schemeClr val="tx2"/>
                </a:solidFill>
                <a:sym typeface="Symbol" pitchFamily="18" charset="2"/>
              </a:rPr>
              <a:t>[1+</a:t>
            </a:r>
            <a:r>
              <a:rPr lang="en-US" b="1" dirty="0" smtClean="0">
                <a:solidFill>
                  <a:schemeClr val="tx2"/>
                </a:solidFill>
              </a:rPr>
              <a:t>(</a:t>
            </a:r>
            <a:r>
              <a:rPr lang="en-US" b="1" dirty="0">
                <a:solidFill>
                  <a:schemeClr val="tx2"/>
                </a:solidFill>
              </a:rPr>
              <a:t>1 – T</a:t>
            </a:r>
            <a:r>
              <a:rPr lang="en-US" b="1" dirty="0" smtClean="0">
                <a:solidFill>
                  <a:schemeClr val="tx2"/>
                </a:solidFill>
              </a:rPr>
              <a:t>)</a:t>
            </a:r>
            <a:r>
              <a:rPr lang="en-US" b="1" dirty="0" smtClean="0">
                <a:solidFill>
                  <a:schemeClr val="tx2"/>
                </a:solidFill>
                <a:sym typeface="Symbol" pitchFamily="18" charset="2"/>
              </a:rPr>
              <a:t>(</a:t>
            </a:r>
            <a:r>
              <a:rPr lang="en-US" b="1" dirty="0">
                <a:solidFill>
                  <a:schemeClr val="tx2"/>
                </a:solidFill>
              </a:rPr>
              <a:t>w</a:t>
            </a:r>
            <a:r>
              <a:rPr lang="en-US" b="1" baseline="-25000" dirty="0">
                <a:solidFill>
                  <a:schemeClr val="tx2"/>
                </a:solidFill>
              </a:rPr>
              <a:t>d</a:t>
            </a:r>
            <a:r>
              <a:rPr lang="en-US" b="1" dirty="0">
                <a:solidFill>
                  <a:schemeClr val="tx2"/>
                </a:solidFill>
              </a:rPr>
              <a:t>/w</a:t>
            </a:r>
            <a:r>
              <a:rPr lang="en-US" b="1" baseline="-25000" dirty="0">
                <a:solidFill>
                  <a:schemeClr val="tx2"/>
                </a:solidFill>
              </a:rPr>
              <a:t>s</a:t>
            </a:r>
            <a:r>
              <a:rPr lang="en-US" b="1" dirty="0" smtClean="0">
                <a:solidFill>
                  <a:schemeClr val="tx2"/>
                </a:solidFill>
              </a:rPr>
              <a:t>)</a:t>
            </a:r>
            <a:r>
              <a:rPr lang="en-US" b="1" dirty="0" smtClean="0">
                <a:solidFill>
                  <a:schemeClr val="tx2"/>
                </a:solidFill>
                <a:sym typeface="Symbol" pitchFamily="18" charset="2"/>
              </a:rPr>
              <a:t>]</a:t>
            </a:r>
            <a:endParaRPr lang="en-US" b="1" dirty="0">
              <a:solidFill>
                <a:schemeClr val="tx2"/>
              </a:solidFill>
              <a:sym typeface="Symbol" pitchFamily="18" charset="2"/>
            </a:endParaRPr>
          </a:p>
          <a:p>
            <a:pPr marL="0" indent="0" eaLnBrk="1" hangingPunct="1">
              <a:spcBef>
                <a:spcPct val="50000"/>
              </a:spcBef>
              <a:buFont typeface="Wingdings" pitchFamily="2" charset="2"/>
              <a:buNone/>
              <a:defRPr/>
            </a:pPr>
            <a:endParaRPr lang="en-US" sz="2000" dirty="0" smtClean="0">
              <a:sym typeface="Symbol" pitchFamily="18" charset="2"/>
            </a:endParaRPr>
          </a:p>
          <a:p>
            <a:pPr marL="0" indent="0" eaLnBrk="1" hangingPunct="1">
              <a:spcBef>
                <a:spcPct val="50000"/>
              </a:spcBef>
              <a:buFont typeface="Wingdings" pitchFamily="2" charset="2"/>
              <a:buNone/>
              <a:defRPr/>
            </a:pPr>
            <a:r>
              <a:rPr lang="en-US" sz="2000" dirty="0" smtClean="0">
                <a:sym typeface="Symbol" pitchFamily="18" charset="2"/>
              </a:rPr>
              <a:t>Note: For a proof of the propositions, right click here and open link to page in this same file: </a:t>
            </a:r>
            <a:r>
              <a:rPr lang="en-US" sz="2000" dirty="0" smtClean="0">
                <a:sym typeface="Symbol" pitchFamily="18" charset="2"/>
                <a:hlinkClick r:id="rId2" action="ppaction://hlinksldjump"/>
              </a:rPr>
              <a:t>Proof: MM with Corporate Taxes (1963)</a:t>
            </a:r>
            <a:endParaRPr lang="en-US" sz="2000" dirty="0" smtClean="0">
              <a:sym typeface="Symbol" pitchFamily="18" charset="2"/>
            </a:endParaRPr>
          </a:p>
          <a:p>
            <a:pPr eaLnBrk="1" hangingPunct="1">
              <a:spcBef>
                <a:spcPct val="50000"/>
              </a:spcBef>
              <a:defRPr/>
            </a:pPr>
            <a:endParaRPr lang="en-US" dirty="0"/>
          </a:p>
        </p:txBody>
      </p:sp>
      <p:sp>
        <p:nvSpPr>
          <p:cNvPr id="29700" name="Slide Number Placeholder 3"/>
          <p:cNvSpPr>
            <a:spLocks noGrp="1"/>
          </p:cNvSpPr>
          <p:nvPr>
            <p:ph type="sldNum" sz="quarter" idx="12"/>
          </p:nvPr>
        </p:nvSpPr>
        <p:spPr>
          <a:noFill/>
        </p:spPr>
        <p:txBody>
          <a:bodyPr/>
          <a:lstStyle/>
          <a:p>
            <a:fld id="{AA2EC8AC-EF43-4AA3-955A-DB1EE230A0C5}" type="slidenum">
              <a:rPr lang="en-US" altLang="en-US"/>
              <a:pPr/>
              <a:t>17</a:t>
            </a:fld>
            <a:endParaRPr lang="en-US"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Slide Number Placeholder 4"/>
          <p:cNvSpPr>
            <a:spLocks noGrp="1"/>
          </p:cNvSpPr>
          <p:nvPr>
            <p:ph type="sldNum" sz="quarter" idx="12"/>
          </p:nvPr>
        </p:nvSpPr>
        <p:spPr>
          <a:noFill/>
        </p:spPr>
        <p:txBody>
          <a:bodyPr/>
          <a:lstStyle/>
          <a:p>
            <a:fld id="{07D04756-AFDB-4A34-BFEF-8D7682E913A2}" type="slidenum">
              <a:rPr lang="en-US" altLang="en-US"/>
              <a:pPr/>
              <a:t>18</a:t>
            </a:fld>
            <a:endParaRPr lang="en-US" altLang="en-US"/>
          </a:p>
        </p:txBody>
      </p:sp>
      <p:sp>
        <p:nvSpPr>
          <p:cNvPr id="30723" name="Rectangle 3"/>
          <p:cNvSpPr>
            <a:spLocks noChangeArrowheads="1"/>
          </p:cNvSpPr>
          <p:nvPr/>
        </p:nvSpPr>
        <p:spPr bwMode="auto">
          <a:xfrm>
            <a:off x="919163" y="2514600"/>
            <a:ext cx="7489825" cy="3695700"/>
          </a:xfrm>
          <a:prstGeom prst="rect">
            <a:avLst/>
          </a:prstGeom>
          <a:noFill/>
          <a:ln w="12700">
            <a:noFill/>
            <a:miter lim="800000"/>
            <a:headEnd/>
            <a:tailEnd/>
          </a:ln>
        </p:spPr>
        <p:txBody>
          <a:bodyPr lIns="90488" tIns="44450" rIns="90488" bIns="44450">
            <a:spAutoFit/>
          </a:bodyPr>
          <a:lstStyle/>
          <a:p>
            <a:r>
              <a:rPr lang="en-US" altLang="en-US" sz="3200" b="1"/>
              <a:t>With corporate taxes added, the MM propositions become:</a:t>
            </a:r>
          </a:p>
          <a:p>
            <a:pPr>
              <a:lnSpc>
                <a:spcPct val="50000"/>
              </a:lnSpc>
            </a:pPr>
            <a:endParaRPr lang="en-US" altLang="en-US" sz="3200" b="1"/>
          </a:p>
          <a:p>
            <a:pPr>
              <a:spcAft>
                <a:spcPct val="20000"/>
              </a:spcAft>
            </a:pPr>
            <a:r>
              <a:rPr lang="en-US" altLang="en-US" sz="3200" b="1"/>
              <a:t>Proposition I:</a:t>
            </a:r>
          </a:p>
          <a:p>
            <a:pPr algn="ctr"/>
            <a:r>
              <a:rPr lang="en-US" altLang="en-US" sz="3200" b="1"/>
              <a:t>V</a:t>
            </a:r>
            <a:r>
              <a:rPr lang="en-US" altLang="en-US" sz="3200" b="1" baseline="-25000"/>
              <a:t>L</a:t>
            </a:r>
            <a:r>
              <a:rPr lang="en-US" altLang="en-US" sz="3200" b="1"/>
              <a:t> = V</a:t>
            </a:r>
            <a:r>
              <a:rPr lang="en-US" altLang="en-US" sz="3200" b="1" baseline="-25000"/>
              <a:t>U</a:t>
            </a:r>
            <a:r>
              <a:rPr lang="en-US" altLang="en-US" sz="3200" b="1"/>
              <a:t> + TD.</a:t>
            </a:r>
          </a:p>
          <a:p>
            <a:pPr>
              <a:lnSpc>
                <a:spcPct val="50000"/>
              </a:lnSpc>
            </a:pPr>
            <a:endParaRPr lang="en-US" altLang="en-US" sz="3200" b="1"/>
          </a:p>
          <a:p>
            <a:pPr>
              <a:spcAft>
                <a:spcPct val="20000"/>
              </a:spcAft>
            </a:pPr>
            <a:r>
              <a:rPr lang="en-US" altLang="en-US" sz="3200" b="1"/>
              <a:t>Proposition II:</a:t>
            </a:r>
          </a:p>
          <a:p>
            <a:pPr algn="ctr"/>
            <a:r>
              <a:rPr lang="en-US" altLang="en-US" sz="3200" b="1"/>
              <a:t>r</a:t>
            </a:r>
            <a:r>
              <a:rPr lang="en-US" altLang="en-US" sz="3200" b="1" baseline="-25000"/>
              <a:t>sL</a:t>
            </a:r>
            <a:r>
              <a:rPr lang="en-US" altLang="en-US" sz="3200" b="1"/>
              <a:t> = r</a:t>
            </a:r>
            <a:r>
              <a:rPr lang="en-US" altLang="en-US" sz="3200" b="1" baseline="-25000"/>
              <a:t>sU</a:t>
            </a:r>
            <a:r>
              <a:rPr lang="en-US" altLang="en-US" sz="3200" b="1"/>
              <a:t> + (r</a:t>
            </a:r>
            <a:r>
              <a:rPr lang="en-US" altLang="en-US" sz="3200" b="1" baseline="-25000"/>
              <a:t>sU</a:t>
            </a:r>
            <a:r>
              <a:rPr lang="en-US" altLang="en-US" sz="3200" b="1"/>
              <a:t> - r</a:t>
            </a:r>
            <a:r>
              <a:rPr lang="en-US" altLang="en-US" sz="3200" b="1" baseline="-25000"/>
              <a:t>d</a:t>
            </a:r>
            <a:r>
              <a:rPr lang="en-US" altLang="en-US" sz="3200" b="1"/>
              <a:t>)(1 - T)(D/S).</a:t>
            </a:r>
          </a:p>
        </p:txBody>
      </p:sp>
      <p:sp>
        <p:nvSpPr>
          <p:cNvPr id="30724" name="Rectangle 7"/>
          <p:cNvSpPr>
            <a:spLocks noGrp="1" noChangeArrowheads="1"/>
          </p:cNvSpPr>
          <p:nvPr>
            <p:ph type="title"/>
          </p:nvPr>
        </p:nvSpPr>
        <p:spPr/>
        <p:txBody>
          <a:bodyPr/>
          <a:lstStyle/>
          <a:p>
            <a:pPr eaLnBrk="1" hangingPunct="1"/>
            <a:r>
              <a:rPr lang="en-US" altLang="en-US" sz="3600" smtClean="0"/>
              <a:t>V, S, r</a:t>
            </a:r>
            <a:r>
              <a:rPr lang="en-US" altLang="en-US" sz="3600" baseline="-25000" smtClean="0"/>
              <a:t>s</a:t>
            </a:r>
            <a:r>
              <a:rPr lang="en-US" altLang="en-US" sz="3600" smtClean="0"/>
              <a:t>, and WACC for Firms U and L (40% Corporate Tax Rate)</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Slide Number Placeholder 5"/>
          <p:cNvSpPr>
            <a:spLocks noGrp="1"/>
          </p:cNvSpPr>
          <p:nvPr>
            <p:ph type="sldNum" sz="quarter" idx="12"/>
          </p:nvPr>
        </p:nvSpPr>
        <p:spPr>
          <a:noFill/>
        </p:spPr>
        <p:txBody>
          <a:bodyPr/>
          <a:lstStyle/>
          <a:p>
            <a:fld id="{CBD24CCD-52A4-496B-A45E-2F7176EE1400}" type="slidenum">
              <a:rPr lang="en-US" altLang="en-US"/>
              <a:pPr/>
              <a:t>19</a:t>
            </a:fld>
            <a:endParaRPr lang="en-US" altLang="en-US"/>
          </a:p>
        </p:txBody>
      </p:sp>
      <p:sp>
        <p:nvSpPr>
          <p:cNvPr id="31747" name="Rectangle 7"/>
          <p:cNvSpPr>
            <a:spLocks noGrp="1" noChangeArrowheads="1"/>
          </p:cNvSpPr>
          <p:nvPr>
            <p:ph type="title"/>
          </p:nvPr>
        </p:nvSpPr>
        <p:spPr/>
        <p:txBody>
          <a:bodyPr/>
          <a:lstStyle/>
          <a:p>
            <a:pPr eaLnBrk="1" hangingPunct="1"/>
            <a:r>
              <a:rPr lang="en-US" altLang="en-US" smtClean="0"/>
              <a:t>Notes About the New Propositions</a:t>
            </a:r>
          </a:p>
        </p:txBody>
      </p:sp>
      <p:sp>
        <p:nvSpPr>
          <p:cNvPr id="31748" name="Rectangle 8"/>
          <p:cNvSpPr>
            <a:spLocks noGrp="1" noChangeArrowheads="1"/>
          </p:cNvSpPr>
          <p:nvPr>
            <p:ph type="body" idx="1"/>
          </p:nvPr>
        </p:nvSpPr>
        <p:spPr/>
        <p:txBody>
          <a:bodyPr/>
          <a:lstStyle/>
          <a:p>
            <a:pPr eaLnBrk="1" hangingPunct="1"/>
            <a:r>
              <a:rPr lang="en-US" altLang="en-US" smtClean="0"/>
              <a:t>1.	When corporate taxes are added,</a:t>
            </a:r>
            <a:br>
              <a:rPr lang="en-US" altLang="en-US" smtClean="0"/>
            </a:br>
            <a:r>
              <a:rPr lang="en-US" altLang="en-US" smtClean="0"/>
              <a:t>V</a:t>
            </a:r>
            <a:r>
              <a:rPr lang="en-US" altLang="en-US" baseline="-25000" smtClean="0"/>
              <a:t>L</a:t>
            </a:r>
            <a:r>
              <a:rPr lang="en-US" altLang="en-US" smtClean="0"/>
              <a:t> ≠ V</a:t>
            </a:r>
            <a:r>
              <a:rPr lang="en-US" altLang="en-US" baseline="-25000" smtClean="0"/>
              <a:t>U</a:t>
            </a:r>
            <a:r>
              <a:rPr lang="en-US" altLang="en-US" smtClean="0"/>
              <a:t>.  V</a:t>
            </a:r>
            <a:r>
              <a:rPr lang="en-US" altLang="en-US" baseline="-25000" smtClean="0"/>
              <a:t>L</a:t>
            </a:r>
            <a:r>
              <a:rPr lang="en-US" altLang="en-US" smtClean="0"/>
              <a:t> increases as debt is added to the capital structure, and the greater the debt usage, the higher the value of the firm.</a:t>
            </a:r>
          </a:p>
          <a:p>
            <a:pPr eaLnBrk="1" hangingPunct="1"/>
            <a:r>
              <a:rPr lang="en-US" altLang="en-US" smtClean="0"/>
              <a:t>2.	r</a:t>
            </a:r>
            <a:r>
              <a:rPr lang="en-US" altLang="en-US" baseline="-25000" smtClean="0"/>
              <a:t>sL</a:t>
            </a:r>
            <a:r>
              <a:rPr lang="en-US" altLang="en-US" smtClean="0"/>
              <a:t> increases with leverage at a slower rate when corporate taxes are considered.</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p:spPr>
        <p:txBody>
          <a:bodyPr/>
          <a:lstStyle/>
          <a:p>
            <a:fld id="{B7C6AFA5-040E-4130-B5C4-ED46E4B36D1E}" type="slidenum">
              <a:rPr lang="en-US" altLang="en-US"/>
              <a:pPr/>
              <a:t>2</a:t>
            </a:fld>
            <a:endParaRPr lang="en-US" altLang="en-US"/>
          </a:p>
        </p:txBody>
      </p:sp>
      <p:sp>
        <p:nvSpPr>
          <p:cNvPr id="14339" name="Rectangle 5"/>
          <p:cNvSpPr>
            <a:spLocks noGrp="1" noChangeArrowheads="1"/>
          </p:cNvSpPr>
          <p:nvPr>
            <p:ph type="title"/>
          </p:nvPr>
        </p:nvSpPr>
        <p:spPr/>
        <p:txBody>
          <a:bodyPr/>
          <a:lstStyle/>
          <a:p>
            <a:pPr eaLnBrk="1" hangingPunct="1"/>
            <a:r>
              <a:rPr lang="en-US" altLang="en-US" sz="3600" smtClean="0"/>
              <a:t>Topics to consider:</a:t>
            </a:r>
          </a:p>
        </p:txBody>
      </p:sp>
      <p:sp>
        <p:nvSpPr>
          <p:cNvPr id="14340" name="Rectangle 6"/>
          <p:cNvSpPr>
            <a:spLocks noGrp="1" noChangeArrowheads="1"/>
          </p:cNvSpPr>
          <p:nvPr>
            <p:ph type="body" idx="1"/>
          </p:nvPr>
        </p:nvSpPr>
        <p:spPr/>
        <p:txBody>
          <a:bodyPr/>
          <a:lstStyle/>
          <a:p>
            <a:pPr eaLnBrk="1" hangingPunct="1"/>
            <a:r>
              <a:rPr lang="en-US" altLang="en-US" smtClean="0"/>
              <a:t>MM models, with and without corporate taxes </a:t>
            </a:r>
          </a:p>
          <a:p>
            <a:pPr eaLnBrk="1" hangingPunct="1"/>
            <a:r>
              <a:rPr lang="en-US" altLang="en-US" smtClean="0"/>
              <a:t>Compressed adjusted present value model </a:t>
            </a:r>
          </a:p>
          <a:p>
            <a:pPr eaLnBrk="1" hangingPunct="1"/>
            <a:r>
              <a:rPr lang="en-US" altLang="en-US" smtClean="0"/>
              <a:t>MM proofs</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Slide Number Placeholder 4"/>
          <p:cNvSpPr>
            <a:spLocks noGrp="1"/>
          </p:cNvSpPr>
          <p:nvPr>
            <p:ph type="sldNum" sz="quarter" idx="12"/>
          </p:nvPr>
        </p:nvSpPr>
        <p:spPr>
          <a:noFill/>
        </p:spPr>
        <p:txBody>
          <a:bodyPr/>
          <a:lstStyle/>
          <a:p>
            <a:fld id="{07EEA18D-DA9E-485A-87D4-8142DEA23A1D}" type="slidenum">
              <a:rPr lang="en-US" altLang="en-US"/>
              <a:pPr/>
              <a:t>20</a:t>
            </a:fld>
            <a:endParaRPr lang="en-US" altLang="en-US"/>
          </a:p>
        </p:txBody>
      </p:sp>
      <p:sp>
        <p:nvSpPr>
          <p:cNvPr id="32771" name="Rectangle 3"/>
          <p:cNvSpPr>
            <a:spLocks noChangeArrowheads="1"/>
          </p:cNvSpPr>
          <p:nvPr/>
        </p:nvSpPr>
        <p:spPr bwMode="auto">
          <a:xfrm>
            <a:off x="685800" y="3733800"/>
            <a:ext cx="7978775" cy="2609850"/>
          </a:xfrm>
          <a:prstGeom prst="rect">
            <a:avLst/>
          </a:prstGeom>
          <a:noFill/>
          <a:ln w="12700">
            <a:noFill/>
            <a:miter lim="800000"/>
            <a:headEnd/>
            <a:tailEnd/>
          </a:ln>
        </p:spPr>
        <p:txBody>
          <a:bodyPr lIns="90488" tIns="44450" rIns="90488" bIns="44450">
            <a:spAutoFit/>
          </a:bodyPr>
          <a:lstStyle/>
          <a:p>
            <a:pPr marL="1143000" indent="-1143000">
              <a:spcBef>
                <a:spcPct val="50000"/>
              </a:spcBef>
              <a:tabLst>
                <a:tab pos="1143000" algn="l"/>
                <a:tab pos="2228850" algn="l"/>
              </a:tabLst>
            </a:pPr>
            <a:r>
              <a:rPr lang="en-US" altLang="en-US" sz="2800" b="1" i="1"/>
              <a:t>Note:</a:t>
            </a:r>
            <a:r>
              <a:rPr lang="en-US" altLang="en-US" sz="2800" b="1"/>
              <a:t>	Represents a 40% decline from the no taxes situation.</a:t>
            </a:r>
          </a:p>
          <a:p>
            <a:pPr marL="1143000" indent="-1143000">
              <a:spcBef>
                <a:spcPct val="50000"/>
              </a:spcBef>
              <a:tabLst>
                <a:tab pos="1143000" algn="l"/>
                <a:tab pos="2228850" algn="l"/>
              </a:tabLst>
            </a:pPr>
            <a:r>
              <a:rPr lang="en-US" altLang="en-US" sz="2800" b="1"/>
              <a:t>V</a:t>
            </a:r>
            <a:r>
              <a:rPr lang="en-US" altLang="en-US" sz="2800" b="1" baseline="-25000"/>
              <a:t>L</a:t>
            </a:r>
            <a:r>
              <a:rPr lang="en-US" altLang="en-US" sz="2800" b="1"/>
              <a:t> = V</a:t>
            </a:r>
            <a:r>
              <a:rPr lang="en-US" altLang="en-US" sz="2800" b="1" baseline="-25000"/>
              <a:t>U</a:t>
            </a:r>
            <a:r>
              <a:rPr lang="en-US" altLang="en-US" sz="2800" b="1"/>
              <a:t> + TD	= $2,142,857 + 0.4($1,000,000)</a:t>
            </a:r>
          </a:p>
          <a:p>
            <a:pPr marL="1143000" indent="-1143000">
              <a:spcBef>
                <a:spcPct val="20000"/>
              </a:spcBef>
              <a:tabLst>
                <a:tab pos="1143000" algn="l"/>
                <a:tab pos="2228850" algn="l"/>
              </a:tabLst>
            </a:pPr>
            <a:r>
              <a:rPr lang="en-US" altLang="en-US" sz="2800" b="1"/>
              <a:t>		= $2,142,857 + $400,000</a:t>
            </a:r>
          </a:p>
          <a:p>
            <a:pPr marL="1143000" indent="-1143000">
              <a:spcBef>
                <a:spcPct val="20000"/>
              </a:spcBef>
              <a:tabLst>
                <a:tab pos="1143000" algn="l"/>
                <a:tab pos="2228850" algn="l"/>
              </a:tabLst>
            </a:pPr>
            <a:r>
              <a:rPr lang="en-US" altLang="en-US" sz="2800" b="1"/>
              <a:t>		= $2,542,857.</a:t>
            </a:r>
          </a:p>
        </p:txBody>
      </p:sp>
      <p:grpSp>
        <p:nvGrpSpPr>
          <p:cNvPr id="32772" name="Group 11"/>
          <p:cNvGrpSpPr>
            <a:grpSpLocks/>
          </p:cNvGrpSpPr>
          <p:nvPr/>
        </p:nvGrpSpPr>
        <p:grpSpPr bwMode="auto">
          <a:xfrm>
            <a:off x="609600" y="2362200"/>
            <a:ext cx="8318500" cy="1066800"/>
            <a:chOff x="528" y="1296"/>
            <a:chExt cx="5240" cy="672"/>
          </a:xfrm>
        </p:grpSpPr>
        <p:sp>
          <p:nvSpPr>
            <p:cNvPr id="32774" name="Text Box 7"/>
            <p:cNvSpPr txBox="1">
              <a:spLocks noChangeArrowheads="1"/>
            </p:cNvSpPr>
            <p:nvPr/>
          </p:nvSpPr>
          <p:spPr bwMode="auto">
            <a:xfrm>
              <a:off x="528" y="1449"/>
              <a:ext cx="5240" cy="327"/>
            </a:xfrm>
            <a:prstGeom prst="rect">
              <a:avLst/>
            </a:prstGeom>
            <a:noFill/>
            <a:ln w="12700">
              <a:noFill/>
              <a:miter lim="800000"/>
              <a:headEnd/>
              <a:tailEnd/>
            </a:ln>
          </p:spPr>
          <p:txBody>
            <a:bodyPr wrap="none">
              <a:spAutoFit/>
            </a:bodyPr>
            <a:lstStyle/>
            <a:p>
              <a:r>
                <a:rPr lang="en-US" altLang="en-US" sz="2800" b="1"/>
                <a:t>V</a:t>
              </a:r>
              <a:r>
                <a:rPr lang="en-US" altLang="en-US" sz="2800" b="1" baseline="-25000"/>
                <a:t>U</a:t>
              </a:r>
              <a:r>
                <a:rPr lang="en-US" altLang="en-US" sz="2800" b="1"/>
                <a:t> =                       =                            = $2,142,857.</a:t>
              </a:r>
            </a:p>
          </p:txBody>
        </p:sp>
        <p:sp>
          <p:nvSpPr>
            <p:cNvPr id="32775" name="Text Box 9"/>
            <p:cNvSpPr txBox="1">
              <a:spLocks noChangeArrowheads="1"/>
            </p:cNvSpPr>
            <p:nvPr/>
          </p:nvSpPr>
          <p:spPr bwMode="auto">
            <a:xfrm>
              <a:off x="1056" y="1296"/>
              <a:ext cx="1394" cy="672"/>
            </a:xfrm>
            <a:prstGeom prst="rect">
              <a:avLst/>
            </a:prstGeom>
            <a:noFill/>
            <a:ln w="12700">
              <a:noFill/>
              <a:miter lim="800000"/>
              <a:headEnd/>
              <a:tailEnd/>
            </a:ln>
          </p:spPr>
          <p:txBody>
            <a:bodyPr wrap="none">
              <a:spAutoFit/>
            </a:bodyPr>
            <a:lstStyle/>
            <a:p>
              <a:pPr algn="ctr"/>
              <a:r>
                <a:rPr lang="en-US" altLang="en-US" sz="3200" b="1" u="sng"/>
                <a:t>EBIT(1 - T)</a:t>
              </a:r>
              <a:endParaRPr lang="en-US" altLang="en-US" sz="3200" b="1"/>
            </a:p>
            <a:p>
              <a:pPr algn="ctr"/>
              <a:r>
                <a:rPr lang="en-US" altLang="en-US" sz="3200" b="1"/>
                <a:t>r</a:t>
              </a:r>
              <a:r>
                <a:rPr lang="en-US" altLang="en-US" sz="3200" b="1" baseline="-25000"/>
                <a:t>sU</a:t>
              </a:r>
              <a:endParaRPr lang="en-US" altLang="en-US" sz="3200" b="1"/>
            </a:p>
          </p:txBody>
        </p:sp>
        <p:sp>
          <p:nvSpPr>
            <p:cNvPr id="32776" name="Text Box 10"/>
            <p:cNvSpPr txBox="1">
              <a:spLocks noChangeArrowheads="1"/>
            </p:cNvSpPr>
            <p:nvPr/>
          </p:nvSpPr>
          <p:spPr bwMode="auto">
            <a:xfrm>
              <a:off x="2614" y="1296"/>
              <a:ext cx="1706" cy="672"/>
            </a:xfrm>
            <a:prstGeom prst="rect">
              <a:avLst/>
            </a:prstGeom>
            <a:noFill/>
            <a:ln w="12700">
              <a:noFill/>
              <a:miter lim="800000"/>
              <a:headEnd/>
              <a:tailEnd/>
            </a:ln>
          </p:spPr>
          <p:txBody>
            <a:bodyPr wrap="none">
              <a:spAutoFit/>
            </a:bodyPr>
            <a:lstStyle/>
            <a:p>
              <a:pPr algn="ctr"/>
              <a:r>
                <a:rPr lang="en-US" altLang="en-US" sz="3200" b="1" u="sng"/>
                <a:t>$500,000(0.6)</a:t>
              </a:r>
              <a:endParaRPr lang="en-US" altLang="en-US" sz="3200" b="1"/>
            </a:p>
            <a:p>
              <a:pPr algn="ctr"/>
              <a:r>
                <a:rPr lang="en-US" altLang="en-US" sz="3200" b="1"/>
                <a:t>0.14</a:t>
              </a:r>
            </a:p>
          </p:txBody>
        </p:sp>
      </p:grpSp>
      <p:sp>
        <p:nvSpPr>
          <p:cNvPr id="32773" name="Rectangle 13"/>
          <p:cNvSpPr>
            <a:spLocks noGrp="1" noChangeArrowheads="1"/>
          </p:cNvSpPr>
          <p:nvPr>
            <p:ph type="title"/>
          </p:nvPr>
        </p:nvSpPr>
        <p:spPr/>
        <p:txBody>
          <a:bodyPr/>
          <a:lstStyle/>
          <a:p>
            <a:pPr eaLnBrk="1" hangingPunct="1"/>
            <a:r>
              <a:rPr lang="en-US" altLang="en-US" smtClean="0"/>
              <a:t>1. Find V</a:t>
            </a:r>
            <a:r>
              <a:rPr lang="en-US" altLang="en-US" baseline="-25000" smtClean="0"/>
              <a:t>U</a:t>
            </a:r>
            <a:r>
              <a:rPr lang="en-US" altLang="en-US" smtClean="0"/>
              <a:t> and V</a:t>
            </a:r>
            <a:r>
              <a:rPr lang="en-US" altLang="en-US" baseline="-25000" smtClean="0"/>
              <a:t>L</a:t>
            </a:r>
            <a:r>
              <a:rPr lang="en-US" altLang="en-US" smtClean="0"/>
              <a:t>.</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Slide Number Placeholder 4"/>
          <p:cNvSpPr>
            <a:spLocks noGrp="1"/>
          </p:cNvSpPr>
          <p:nvPr>
            <p:ph type="sldNum" sz="quarter" idx="12"/>
          </p:nvPr>
        </p:nvSpPr>
        <p:spPr>
          <a:noFill/>
        </p:spPr>
        <p:txBody>
          <a:bodyPr/>
          <a:lstStyle/>
          <a:p>
            <a:fld id="{8C914D10-9FF4-4618-8B63-850DE6209DF2}" type="slidenum">
              <a:rPr lang="en-US" altLang="en-US"/>
              <a:pPr/>
              <a:t>21</a:t>
            </a:fld>
            <a:endParaRPr lang="en-US" altLang="en-US"/>
          </a:p>
        </p:txBody>
      </p:sp>
      <p:sp>
        <p:nvSpPr>
          <p:cNvPr id="33795" name="Rectangle 2"/>
          <p:cNvSpPr>
            <a:spLocks noChangeArrowheads="1"/>
          </p:cNvSpPr>
          <p:nvPr/>
        </p:nvSpPr>
        <p:spPr bwMode="auto">
          <a:xfrm>
            <a:off x="1592263" y="2565400"/>
            <a:ext cx="7118350" cy="2039938"/>
          </a:xfrm>
          <a:prstGeom prst="rect">
            <a:avLst/>
          </a:prstGeom>
          <a:noFill/>
          <a:ln w="12700">
            <a:noFill/>
            <a:miter lim="800000"/>
            <a:headEnd/>
            <a:tailEnd/>
          </a:ln>
        </p:spPr>
        <p:txBody>
          <a:bodyPr lIns="90488" tIns="44450" rIns="90488" bIns="44450">
            <a:spAutoFit/>
          </a:bodyPr>
          <a:lstStyle/>
          <a:p>
            <a:pPr>
              <a:spcBef>
                <a:spcPct val="50000"/>
              </a:spcBef>
              <a:tabLst>
                <a:tab pos="2114550" algn="l"/>
              </a:tabLst>
            </a:pPr>
            <a:r>
              <a:rPr lang="en-US" altLang="en-US" sz="3200" b="1"/>
              <a:t>              V</a:t>
            </a:r>
            <a:r>
              <a:rPr lang="en-US" altLang="en-US" sz="3200" b="1" baseline="-25000"/>
              <a:t>L</a:t>
            </a:r>
            <a:r>
              <a:rPr lang="en-US" altLang="en-US" sz="3200" b="1"/>
              <a:t>	= D + S = $2,542,857</a:t>
            </a:r>
          </a:p>
          <a:p>
            <a:pPr>
              <a:spcBef>
                <a:spcPct val="50000"/>
              </a:spcBef>
              <a:tabLst>
                <a:tab pos="2114550" algn="l"/>
              </a:tabLst>
            </a:pPr>
            <a:r>
              <a:rPr lang="en-US" altLang="en-US" sz="3200" b="1"/>
              <a:t>$2,542,857	= $1,000,000 + S</a:t>
            </a:r>
          </a:p>
          <a:p>
            <a:pPr>
              <a:spcBef>
                <a:spcPct val="50000"/>
              </a:spcBef>
              <a:tabLst>
                <a:tab pos="2114550" algn="l"/>
              </a:tabLst>
            </a:pPr>
            <a:r>
              <a:rPr lang="en-US" altLang="en-US" sz="3200" b="1"/>
              <a:t>               S	= $1,542,857.</a:t>
            </a:r>
          </a:p>
        </p:txBody>
      </p:sp>
      <p:sp>
        <p:nvSpPr>
          <p:cNvPr id="33796" name="Rectangle 6"/>
          <p:cNvSpPr>
            <a:spLocks noGrp="1" noChangeArrowheads="1"/>
          </p:cNvSpPr>
          <p:nvPr>
            <p:ph type="title"/>
          </p:nvPr>
        </p:nvSpPr>
        <p:spPr/>
        <p:txBody>
          <a:bodyPr/>
          <a:lstStyle/>
          <a:p>
            <a:pPr eaLnBrk="1" hangingPunct="1"/>
            <a:r>
              <a:rPr lang="en-US" altLang="en-US" smtClean="0"/>
              <a:t>2. Find market value of Firm L’s debt and equity.</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Slide Number Placeholder 4"/>
          <p:cNvSpPr>
            <a:spLocks noGrp="1"/>
          </p:cNvSpPr>
          <p:nvPr>
            <p:ph type="sldNum" sz="quarter" idx="12"/>
          </p:nvPr>
        </p:nvSpPr>
        <p:spPr>
          <a:noFill/>
        </p:spPr>
        <p:txBody>
          <a:bodyPr/>
          <a:lstStyle/>
          <a:p>
            <a:fld id="{D4A74543-B6F1-425F-A386-09F2B3776E66}" type="slidenum">
              <a:rPr lang="en-US" altLang="en-US"/>
              <a:pPr/>
              <a:t>22</a:t>
            </a:fld>
            <a:endParaRPr lang="en-US" altLang="en-US"/>
          </a:p>
        </p:txBody>
      </p:sp>
      <p:grpSp>
        <p:nvGrpSpPr>
          <p:cNvPr id="34819" name="Group 9"/>
          <p:cNvGrpSpPr>
            <a:grpSpLocks/>
          </p:cNvGrpSpPr>
          <p:nvPr/>
        </p:nvGrpSpPr>
        <p:grpSpPr bwMode="auto">
          <a:xfrm>
            <a:off x="381000" y="3276600"/>
            <a:ext cx="8512175" cy="1841500"/>
            <a:chOff x="240" y="1728"/>
            <a:chExt cx="5362" cy="1097"/>
          </a:xfrm>
        </p:grpSpPr>
        <p:sp>
          <p:nvSpPr>
            <p:cNvPr id="34822" name="Rectangle 3"/>
            <p:cNvSpPr>
              <a:spLocks noChangeArrowheads="1"/>
            </p:cNvSpPr>
            <p:nvPr/>
          </p:nvSpPr>
          <p:spPr bwMode="auto">
            <a:xfrm>
              <a:off x="240" y="1728"/>
              <a:ext cx="5362" cy="1097"/>
            </a:xfrm>
            <a:prstGeom prst="rect">
              <a:avLst/>
            </a:prstGeom>
            <a:noFill/>
            <a:ln w="12700">
              <a:noFill/>
              <a:miter lim="800000"/>
              <a:headEnd/>
              <a:tailEnd/>
            </a:ln>
          </p:spPr>
          <p:txBody>
            <a:bodyPr lIns="90488" tIns="44450" rIns="90488" bIns="44450">
              <a:spAutoFit/>
            </a:bodyPr>
            <a:lstStyle/>
            <a:p>
              <a:pPr>
                <a:tabLst>
                  <a:tab pos="627063" algn="l"/>
                </a:tabLst>
              </a:pPr>
              <a:r>
                <a:rPr lang="en-US" altLang="en-US" sz="3000" b="1"/>
                <a:t>	= 14.0% + (14.0% - 8.0%)(0.6)</a:t>
              </a:r>
              <a:r>
                <a:rPr lang="en-US" altLang="en-US" sz="7000"/>
                <a:t>( </a:t>
              </a:r>
              <a:r>
                <a:rPr lang="en-US" altLang="en-US" sz="3000" b="1"/>
                <a:t>               </a:t>
              </a:r>
              <a:r>
                <a:rPr lang="en-US" altLang="en-US" sz="7000"/>
                <a:t>)</a:t>
              </a:r>
              <a:endParaRPr lang="en-US" altLang="en-US" sz="6000"/>
            </a:p>
            <a:p>
              <a:pPr>
                <a:spcBef>
                  <a:spcPct val="50000"/>
                </a:spcBef>
                <a:tabLst>
                  <a:tab pos="627063" algn="l"/>
                </a:tabLst>
              </a:pPr>
              <a:r>
                <a:rPr lang="en-US" altLang="en-US" sz="3000" b="1"/>
                <a:t>      = 14.0% + 2.33% = 16.33%.</a:t>
              </a:r>
            </a:p>
          </p:txBody>
        </p:sp>
        <p:sp>
          <p:nvSpPr>
            <p:cNvPr id="34823" name="Rectangle 4"/>
            <p:cNvSpPr>
              <a:spLocks noChangeArrowheads="1"/>
            </p:cNvSpPr>
            <p:nvPr/>
          </p:nvSpPr>
          <p:spPr bwMode="auto">
            <a:xfrm>
              <a:off x="4066" y="1840"/>
              <a:ext cx="1312" cy="597"/>
            </a:xfrm>
            <a:prstGeom prst="rect">
              <a:avLst/>
            </a:prstGeom>
            <a:noFill/>
            <a:ln w="12700">
              <a:noFill/>
              <a:miter lim="800000"/>
              <a:headEnd/>
              <a:tailEnd/>
            </a:ln>
          </p:spPr>
          <p:txBody>
            <a:bodyPr wrap="none" lIns="90488" tIns="44450" rIns="90488" bIns="44450">
              <a:spAutoFit/>
            </a:bodyPr>
            <a:lstStyle/>
            <a:p>
              <a:pPr algn="ctr"/>
              <a:r>
                <a:rPr lang="en-US" altLang="en-US" sz="3000" b="1" u="sng"/>
                <a:t>$1,000,000</a:t>
              </a:r>
            </a:p>
            <a:p>
              <a:pPr algn="ctr"/>
              <a:r>
                <a:rPr lang="en-US" altLang="en-US" sz="3000" b="1"/>
                <a:t>$1,542,857</a:t>
              </a:r>
            </a:p>
          </p:txBody>
        </p:sp>
      </p:grpSp>
      <p:sp>
        <p:nvSpPr>
          <p:cNvPr id="34820" name="Rectangle 6"/>
          <p:cNvSpPr>
            <a:spLocks noGrp="1" noChangeArrowheads="1"/>
          </p:cNvSpPr>
          <p:nvPr>
            <p:ph type="title"/>
          </p:nvPr>
        </p:nvSpPr>
        <p:spPr/>
        <p:txBody>
          <a:bodyPr/>
          <a:lstStyle/>
          <a:p>
            <a:pPr eaLnBrk="1" hangingPunct="1"/>
            <a:r>
              <a:rPr lang="en-US" altLang="en-US" smtClean="0"/>
              <a:t>3. Find r</a:t>
            </a:r>
            <a:r>
              <a:rPr lang="en-US" altLang="en-US" baseline="-25000" smtClean="0"/>
              <a:t>sL</a:t>
            </a:r>
            <a:r>
              <a:rPr lang="en-US" altLang="en-US" smtClean="0"/>
              <a:t>.</a:t>
            </a:r>
          </a:p>
        </p:txBody>
      </p:sp>
      <p:sp>
        <p:nvSpPr>
          <p:cNvPr id="34821" name="Text Box 8"/>
          <p:cNvSpPr txBox="1">
            <a:spLocks noChangeArrowheads="1"/>
          </p:cNvSpPr>
          <p:nvPr/>
        </p:nvSpPr>
        <p:spPr bwMode="auto">
          <a:xfrm>
            <a:off x="1219200" y="2438400"/>
            <a:ext cx="7391400" cy="1311275"/>
          </a:xfrm>
          <a:prstGeom prst="rect">
            <a:avLst/>
          </a:prstGeom>
          <a:noFill/>
          <a:ln w="12700">
            <a:noFill/>
            <a:miter lim="800000"/>
            <a:headEnd/>
            <a:tailEnd/>
          </a:ln>
        </p:spPr>
        <p:txBody>
          <a:bodyPr>
            <a:spAutoFit/>
          </a:bodyPr>
          <a:lstStyle/>
          <a:p>
            <a:r>
              <a:rPr lang="en-US" altLang="en-US" sz="3200" b="1">
                <a:latin typeface="Tahoma" pitchFamily="34" charset="0"/>
              </a:rPr>
              <a:t>r</a:t>
            </a:r>
            <a:r>
              <a:rPr lang="en-US" altLang="en-US" sz="3200" b="1" baseline="-25000">
                <a:latin typeface="Tahoma" pitchFamily="34" charset="0"/>
              </a:rPr>
              <a:t>sL</a:t>
            </a:r>
            <a:r>
              <a:rPr lang="en-US" altLang="en-US" sz="3200" b="1">
                <a:latin typeface="Tahoma" pitchFamily="34" charset="0"/>
              </a:rPr>
              <a:t>	= r</a:t>
            </a:r>
            <a:r>
              <a:rPr lang="en-US" altLang="en-US" sz="3200" b="1" baseline="-25000">
                <a:latin typeface="Tahoma" pitchFamily="34" charset="0"/>
              </a:rPr>
              <a:t>sU</a:t>
            </a:r>
            <a:r>
              <a:rPr lang="en-US" altLang="en-US" sz="3200" b="1">
                <a:latin typeface="Tahoma" pitchFamily="34" charset="0"/>
              </a:rPr>
              <a:t> + (r</a:t>
            </a:r>
            <a:r>
              <a:rPr lang="en-US" altLang="en-US" sz="3200" b="1" baseline="-25000">
                <a:latin typeface="Tahoma" pitchFamily="34" charset="0"/>
              </a:rPr>
              <a:t>sU</a:t>
            </a:r>
            <a:r>
              <a:rPr lang="en-US" altLang="en-US" sz="3200" b="1">
                <a:latin typeface="Tahoma" pitchFamily="34" charset="0"/>
              </a:rPr>
              <a:t> - r</a:t>
            </a:r>
            <a:r>
              <a:rPr lang="en-US" altLang="en-US" sz="3200" b="1" baseline="-25000">
                <a:latin typeface="Tahoma" pitchFamily="34" charset="0"/>
              </a:rPr>
              <a:t>d</a:t>
            </a:r>
            <a:r>
              <a:rPr lang="en-US" altLang="en-US" sz="3200" b="1">
                <a:latin typeface="Tahoma" pitchFamily="34" charset="0"/>
              </a:rPr>
              <a:t>)(1 - T)(D/S)</a:t>
            </a:r>
          </a:p>
          <a:p>
            <a:pPr>
              <a:spcBef>
                <a:spcPct val="50000"/>
              </a:spcBef>
            </a:pPr>
            <a:endParaRPr lang="en-US" altLang="en-US" sz="3200">
              <a:latin typeface="Tahoma" pitchFamily="34" charset="0"/>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Slide Number Placeholder 4"/>
          <p:cNvSpPr>
            <a:spLocks noGrp="1"/>
          </p:cNvSpPr>
          <p:nvPr>
            <p:ph type="sldNum" sz="quarter" idx="12"/>
          </p:nvPr>
        </p:nvSpPr>
        <p:spPr>
          <a:noFill/>
        </p:spPr>
        <p:txBody>
          <a:bodyPr/>
          <a:lstStyle/>
          <a:p>
            <a:fld id="{875B5297-C6D4-4AC4-85CC-5A1861A287B3}" type="slidenum">
              <a:rPr lang="en-US" altLang="en-US"/>
              <a:pPr/>
              <a:t>23</a:t>
            </a:fld>
            <a:endParaRPr lang="en-US" altLang="en-US"/>
          </a:p>
        </p:txBody>
      </p:sp>
      <p:grpSp>
        <p:nvGrpSpPr>
          <p:cNvPr id="35843" name="Group 8"/>
          <p:cNvGrpSpPr>
            <a:grpSpLocks/>
          </p:cNvGrpSpPr>
          <p:nvPr/>
        </p:nvGrpSpPr>
        <p:grpSpPr bwMode="auto">
          <a:xfrm>
            <a:off x="962025" y="1981200"/>
            <a:ext cx="7953375" cy="4267200"/>
            <a:chOff x="606" y="1178"/>
            <a:chExt cx="5010" cy="2740"/>
          </a:xfrm>
        </p:grpSpPr>
        <p:sp>
          <p:nvSpPr>
            <p:cNvPr id="35845" name="Rectangle 3"/>
            <p:cNvSpPr>
              <a:spLocks noChangeArrowheads="1"/>
            </p:cNvSpPr>
            <p:nvPr/>
          </p:nvSpPr>
          <p:spPr bwMode="auto">
            <a:xfrm>
              <a:off x="606" y="1178"/>
              <a:ext cx="5010" cy="2740"/>
            </a:xfrm>
            <a:prstGeom prst="rect">
              <a:avLst/>
            </a:prstGeom>
            <a:noFill/>
            <a:ln w="12700">
              <a:noFill/>
              <a:miter lim="800000"/>
              <a:headEnd/>
              <a:tailEnd/>
            </a:ln>
          </p:spPr>
          <p:txBody>
            <a:bodyPr lIns="90488" tIns="44450" rIns="90488" bIns="44450">
              <a:spAutoFit/>
            </a:bodyPr>
            <a:lstStyle/>
            <a:p>
              <a:pPr>
                <a:spcBef>
                  <a:spcPct val="50000"/>
                </a:spcBef>
                <a:tabLst>
                  <a:tab pos="1439863" algn="l"/>
                </a:tabLst>
              </a:pPr>
              <a:r>
                <a:rPr lang="en-US" altLang="en-US" sz="3200" b="1"/>
                <a:t>WACC</a:t>
              </a:r>
              <a:r>
                <a:rPr lang="en-US" altLang="en-US" sz="3200" b="1" baseline="-25000"/>
                <a:t>L</a:t>
              </a:r>
              <a:r>
                <a:rPr lang="en-US" altLang="en-US" sz="3200" b="1"/>
                <a:t>	= (D/V)r</a:t>
              </a:r>
              <a:r>
                <a:rPr lang="en-US" altLang="en-US" sz="3200" b="1" baseline="-25000"/>
                <a:t>d</a:t>
              </a:r>
              <a:r>
                <a:rPr lang="en-US" altLang="en-US" sz="3200" b="1"/>
                <a:t>(1 - T) + (S/V)r</a:t>
              </a:r>
              <a:r>
                <a:rPr lang="en-US" altLang="en-US" sz="3200" b="1" baseline="-25000"/>
                <a:t>s</a:t>
              </a:r>
            </a:p>
            <a:p>
              <a:pPr>
                <a:tabLst>
                  <a:tab pos="1439863" algn="l"/>
                </a:tabLst>
              </a:pPr>
              <a:r>
                <a:rPr lang="en-US" altLang="en-US" sz="3200" b="1"/>
                <a:t>	= </a:t>
              </a:r>
              <a:r>
                <a:rPr lang="en-US" altLang="en-US" sz="7000"/>
                <a:t>(</a:t>
              </a:r>
              <a:r>
                <a:rPr lang="en-US" altLang="en-US" sz="3200" b="1"/>
                <a:t>                 </a:t>
              </a:r>
              <a:r>
                <a:rPr lang="en-US" altLang="en-US" sz="7000"/>
                <a:t>)</a:t>
              </a:r>
              <a:r>
                <a:rPr lang="en-US" altLang="en-US" sz="3200" b="1"/>
                <a:t>(8.0%)(0.6)</a:t>
              </a:r>
            </a:p>
            <a:p>
              <a:pPr>
                <a:tabLst>
                  <a:tab pos="1439863" algn="l"/>
                </a:tabLst>
              </a:pPr>
              <a:r>
                <a:rPr lang="en-US" altLang="en-US" sz="3200" b="1"/>
                <a:t>	   +</a:t>
              </a:r>
              <a:r>
                <a:rPr lang="en-US" altLang="en-US" sz="7000"/>
                <a:t>(</a:t>
              </a:r>
              <a:r>
                <a:rPr lang="en-US" altLang="en-US" sz="3200" b="1"/>
                <a:t>                 </a:t>
              </a:r>
              <a:r>
                <a:rPr lang="en-US" altLang="en-US" sz="7000"/>
                <a:t>)</a:t>
              </a:r>
              <a:r>
                <a:rPr lang="en-US" altLang="en-US" sz="3200" b="1"/>
                <a:t>(16.33%)</a:t>
              </a:r>
            </a:p>
            <a:p>
              <a:pPr>
                <a:lnSpc>
                  <a:spcPct val="135000"/>
                </a:lnSpc>
                <a:spcBef>
                  <a:spcPct val="30000"/>
                </a:spcBef>
                <a:spcAft>
                  <a:spcPct val="20000"/>
                </a:spcAft>
                <a:tabLst>
                  <a:tab pos="1439863" algn="l"/>
                </a:tabLst>
              </a:pPr>
              <a:r>
                <a:rPr lang="en-US" altLang="en-US" sz="3200" b="1"/>
                <a:t>	= 1.89% + 9.91% = 11.80%.</a:t>
              </a:r>
            </a:p>
            <a:p>
              <a:pPr>
                <a:lnSpc>
                  <a:spcPct val="90000"/>
                </a:lnSpc>
                <a:tabLst>
                  <a:tab pos="1439863" algn="l"/>
                </a:tabLst>
              </a:pPr>
              <a:r>
                <a:rPr lang="en-US" altLang="en-US" sz="2400" b="1"/>
                <a:t>When corporate taxes are considered, the WACC is lower for L than for U.</a:t>
              </a:r>
            </a:p>
          </p:txBody>
        </p:sp>
        <p:sp>
          <p:nvSpPr>
            <p:cNvPr id="35846" name="Rectangle 4"/>
            <p:cNvSpPr>
              <a:spLocks noChangeArrowheads="1"/>
            </p:cNvSpPr>
            <p:nvPr/>
          </p:nvSpPr>
          <p:spPr bwMode="auto">
            <a:xfrm>
              <a:off x="1890" y="1533"/>
              <a:ext cx="1392" cy="683"/>
            </a:xfrm>
            <a:prstGeom prst="rect">
              <a:avLst/>
            </a:prstGeom>
            <a:noFill/>
            <a:ln w="12700">
              <a:noFill/>
              <a:miter lim="800000"/>
              <a:headEnd/>
              <a:tailEnd/>
            </a:ln>
          </p:spPr>
          <p:txBody>
            <a:bodyPr wrap="none" lIns="90488" tIns="44450" rIns="90488" bIns="44450">
              <a:spAutoFit/>
            </a:bodyPr>
            <a:lstStyle/>
            <a:p>
              <a:pPr algn="ctr"/>
              <a:r>
                <a:rPr lang="en-US" altLang="en-US" sz="3200" b="1" u="sng"/>
                <a:t>$1,000,000</a:t>
              </a:r>
            </a:p>
            <a:p>
              <a:pPr algn="ctr"/>
              <a:r>
                <a:rPr lang="en-US" altLang="en-US" sz="3200" b="1"/>
                <a:t>$2,542,857</a:t>
              </a:r>
            </a:p>
          </p:txBody>
        </p:sp>
        <p:sp>
          <p:nvSpPr>
            <p:cNvPr id="35847" name="Rectangle 5"/>
            <p:cNvSpPr>
              <a:spLocks noChangeArrowheads="1"/>
            </p:cNvSpPr>
            <p:nvPr/>
          </p:nvSpPr>
          <p:spPr bwMode="auto">
            <a:xfrm>
              <a:off x="2016" y="2214"/>
              <a:ext cx="1392" cy="683"/>
            </a:xfrm>
            <a:prstGeom prst="rect">
              <a:avLst/>
            </a:prstGeom>
            <a:noFill/>
            <a:ln w="12700">
              <a:noFill/>
              <a:miter lim="800000"/>
              <a:headEnd/>
              <a:tailEnd/>
            </a:ln>
          </p:spPr>
          <p:txBody>
            <a:bodyPr wrap="none" lIns="90488" tIns="44450" rIns="90488" bIns="44450">
              <a:spAutoFit/>
            </a:bodyPr>
            <a:lstStyle/>
            <a:p>
              <a:pPr algn="ctr"/>
              <a:r>
                <a:rPr lang="en-US" altLang="en-US" sz="3200" b="1" u="sng"/>
                <a:t>$1,542,857</a:t>
              </a:r>
            </a:p>
            <a:p>
              <a:pPr algn="ctr"/>
              <a:r>
                <a:rPr lang="en-US" altLang="en-US" sz="3200" b="1"/>
                <a:t>$2,542,857</a:t>
              </a:r>
            </a:p>
          </p:txBody>
        </p:sp>
      </p:grpSp>
      <p:sp>
        <p:nvSpPr>
          <p:cNvPr id="35844" name="Rectangle 7"/>
          <p:cNvSpPr>
            <a:spLocks noGrp="1" noChangeArrowheads="1"/>
          </p:cNvSpPr>
          <p:nvPr>
            <p:ph type="title"/>
          </p:nvPr>
        </p:nvSpPr>
        <p:spPr/>
        <p:txBody>
          <a:bodyPr/>
          <a:lstStyle/>
          <a:p>
            <a:pPr eaLnBrk="1" hangingPunct="1"/>
            <a:r>
              <a:rPr lang="en-US" altLang="en-US" smtClean="0"/>
              <a:t>4. Find Firm L’s WACC.</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Slide Number Placeholder 4"/>
          <p:cNvSpPr>
            <a:spLocks noGrp="1"/>
          </p:cNvSpPr>
          <p:nvPr>
            <p:ph type="sldNum" sz="quarter" idx="12"/>
          </p:nvPr>
        </p:nvSpPr>
        <p:spPr>
          <a:noFill/>
        </p:spPr>
        <p:txBody>
          <a:bodyPr/>
          <a:lstStyle/>
          <a:p>
            <a:fld id="{FEB109C2-ACF3-4FD6-BF36-CEF74CC06C9C}" type="slidenum">
              <a:rPr lang="en-US" altLang="en-US"/>
              <a:pPr/>
              <a:t>24</a:t>
            </a:fld>
            <a:endParaRPr lang="en-US" altLang="en-US"/>
          </a:p>
        </p:txBody>
      </p:sp>
      <p:grpSp>
        <p:nvGrpSpPr>
          <p:cNvPr id="36867" name="Group 21"/>
          <p:cNvGrpSpPr>
            <a:grpSpLocks/>
          </p:cNvGrpSpPr>
          <p:nvPr/>
        </p:nvGrpSpPr>
        <p:grpSpPr bwMode="auto">
          <a:xfrm>
            <a:off x="541338" y="2547938"/>
            <a:ext cx="8070850" cy="3773487"/>
            <a:chOff x="341" y="1605"/>
            <a:chExt cx="5084" cy="2377"/>
          </a:xfrm>
        </p:grpSpPr>
        <p:sp>
          <p:nvSpPr>
            <p:cNvPr id="36869" name="Line 2"/>
            <p:cNvSpPr>
              <a:spLocks noChangeShapeType="1"/>
            </p:cNvSpPr>
            <p:nvPr/>
          </p:nvSpPr>
          <p:spPr bwMode="auto">
            <a:xfrm>
              <a:off x="915" y="2067"/>
              <a:ext cx="0" cy="1535"/>
            </a:xfrm>
            <a:prstGeom prst="line">
              <a:avLst/>
            </a:prstGeom>
            <a:noFill/>
            <a:ln w="25400">
              <a:solidFill>
                <a:schemeClr val="tx1"/>
              </a:solidFill>
              <a:round/>
              <a:headEnd/>
              <a:tailEnd/>
            </a:ln>
          </p:spPr>
          <p:txBody>
            <a:bodyPr wrap="none" anchor="ctr"/>
            <a:lstStyle/>
            <a:p>
              <a:endParaRPr lang="en-US"/>
            </a:p>
          </p:txBody>
        </p:sp>
        <p:sp>
          <p:nvSpPr>
            <p:cNvPr id="36870" name="Line 3"/>
            <p:cNvSpPr>
              <a:spLocks noChangeShapeType="1"/>
            </p:cNvSpPr>
            <p:nvPr/>
          </p:nvSpPr>
          <p:spPr bwMode="auto">
            <a:xfrm>
              <a:off x="937" y="3610"/>
              <a:ext cx="3160" cy="0"/>
            </a:xfrm>
            <a:prstGeom prst="line">
              <a:avLst/>
            </a:prstGeom>
            <a:noFill/>
            <a:ln w="25400">
              <a:solidFill>
                <a:schemeClr val="tx1"/>
              </a:solidFill>
              <a:round/>
              <a:headEnd/>
              <a:tailEnd/>
            </a:ln>
          </p:spPr>
          <p:txBody>
            <a:bodyPr wrap="none" anchor="ctr"/>
            <a:lstStyle/>
            <a:p>
              <a:endParaRPr lang="en-US"/>
            </a:p>
          </p:txBody>
        </p:sp>
        <p:sp>
          <p:nvSpPr>
            <p:cNvPr id="36871" name="Rectangle 4"/>
            <p:cNvSpPr>
              <a:spLocks noChangeArrowheads="1"/>
            </p:cNvSpPr>
            <p:nvPr/>
          </p:nvSpPr>
          <p:spPr bwMode="auto">
            <a:xfrm>
              <a:off x="341" y="1605"/>
              <a:ext cx="1177" cy="478"/>
            </a:xfrm>
            <a:prstGeom prst="rect">
              <a:avLst/>
            </a:prstGeom>
            <a:noFill/>
            <a:ln w="12700">
              <a:noFill/>
              <a:miter lim="800000"/>
              <a:headEnd/>
              <a:tailEnd/>
            </a:ln>
          </p:spPr>
          <p:txBody>
            <a:bodyPr lIns="90488" tIns="44450" rIns="90488" bIns="44450">
              <a:spAutoFit/>
            </a:bodyPr>
            <a:lstStyle/>
            <a:p>
              <a:pPr algn="ctr">
                <a:lnSpc>
                  <a:spcPct val="90000"/>
                </a:lnSpc>
              </a:pPr>
              <a:r>
                <a:rPr lang="en-US" altLang="en-US" sz="2400" b="1"/>
                <a:t>Cost of Capital (%)</a:t>
              </a:r>
            </a:p>
          </p:txBody>
        </p:sp>
        <p:sp>
          <p:nvSpPr>
            <p:cNvPr id="36872" name="Rectangle 5"/>
            <p:cNvSpPr>
              <a:spLocks noChangeArrowheads="1"/>
            </p:cNvSpPr>
            <p:nvPr/>
          </p:nvSpPr>
          <p:spPr bwMode="auto">
            <a:xfrm>
              <a:off x="561" y="2159"/>
              <a:ext cx="445" cy="1329"/>
            </a:xfrm>
            <a:prstGeom prst="rect">
              <a:avLst/>
            </a:prstGeom>
            <a:noFill/>
            <a:ln w="12700">
              <a:noFill/>
              <a:miter lim="800000"/>
              <a:headEnd/>
              <a:tailEnd/>
            </a:ln>
          </p:spPr>
          <p:txBody>
            <a:bodyPr lIns="90488" tIns="44450" rIns="90488" bIns="44450">
              <a:spAutoFit/>
            </a:bodyPr>
            <a:lstStyle/>
            <a:p>
              <a:pPr>
                <a:spcBef>
                  <a:spcPct val="50000"/>
                </a:spcBef>
              </a:pPr>
              <a:r>
                <a:rPr lang="en-US" altLang="en-US" sz="2400" b="1"/>
                <a:t>26</a:t>
              </a:r>
            </a:p>
            <a:p>
              <a:pPr>
                <a:spcBef>
                  <a:spcPct val="50000"/>
                </a:spcBef>
              </a:pPr>
              <a:r>
                <a:rPr lang="en-US" altLang="en-US" sz="2400" b="1"/>
                <a:t>20</a:t>
              </a:r>
            </a:p>
            <a:p>
              <a:pPr>
                <a:spcBef>
                  <a:spcPct val="50000"/>
                </a:spcBef>
              </a:pPr>
              <a:r>
                <a:rPr lang="en-US" altLang="en-US" sz="2400" b="1"/>
                <a:t>14</a:t>
              </a:r>
            </a:p>
            <a:p>
              <a:pPr>
                <a:spcBef>
                  <a:spcPct val="50000"/>
                </a:spcBef>
              </a:pPr>
              <a:r>
                <a:rPr lang="en-US" altLang="en-US" sz="2400" b="1"/>
                <a:t>  8</a:t>
              </a:r>
            </a:p>
          </p:txBody>
        </p:sp>
        <p:sp>
          <p:nvSpPr>
            <p:cNvPr id="36873" name="Rectangle 6"/>
            <p:cNvSpPr>
              <a:spLocks noChangeArrowheads="1"/>
            </p:cNvSpPr>
            <p:nvPr/>
          </p:nvSpPr>
          <p:spPr bwMode="auto">
            <a:xfrm>
              <a:off x="824" y="3632"/>
              <a:ext cx="4601" cy="294"/>
            </a:xfrm>
            <a:prstGeom prst="rect">
              <a:avLst/>
            </a:prstGeom>
            <a:noFill/>
            <a:ln w="12700">
              <a:noFill/>
              <a:miter lim="800000"/>
              <a:headEnd/>
              <a:tailEnd/>
            </a:ln>
          </p:spPr>
          <p:txBody>
            <a:bodyPr lIns="90488" tIns="44450" rIns="90488" bIns="44450">
              <a:spAutoFit/>
            </a:bodyPr>
            <a:lstStyle/>
            <a:p>
              <a:pPr>
                <a:spcBef>
                  <a:spcPct val="50000"/>
                </a:spcBef>
              </a:pPr>
              <a:r>
                <a:rPr lang="en-US" altLang="en-US" sz="2400" b="1"/>
                <a:t>0	20	40	60	80	100</a:t>
              </a:r>
            </a:p>
          </p:txBody>
        </p:sp>
        <p:sp>
          <p:nvSpPr>
            <p:cNvPr id="36874" name="Rectangle 7"/>
            <p:cNvSpPr>
              <a:spLocks noChangeArrowheads="1"/>
            </p:cNvSpPr>
            <p:nvPr/>
          </p:nvSpPr>
          <p:spPr bwMode="auto">
            <a:xfrm>
              <a:off x="4201" y="3504"/>
              <a:ext cx="1177" cy="478"/>
            </a:xfrm>
            <a:prstGeom prst="rect">
              <a:avLst/>
            </a:prstGeom>
            <a:noFill/>
            <a:ln w="12700">
              <a:noFill/>
              <a:miter lim="800000"/>
              <a:headEnd/>
              <a:tailEnd/>
            </a:ln>
          </p:spPr>
          <p:txBody>
            <a:bodyPr lIns="90488" tIns="44450" rIns="90488" bIns="44450">
              <a:spAutoFit/>
            </a:bodyPr>
            <a:lstStyle/>
            <a:p>
              <a:pPr algn="ctr">
                <a:lnSpc>
                  <a:spcPct val="90000"/>
                </a:lnSpc>
              </a:pPr>
              <a:r>
                <a:rPr lang="en-US" altLang="en-US" sz="2400" b="1"/>
                <a:t>Debt/Value Ratio (%)</a:t>
              </a:r>
            </a:p>
          </p:txBody>
        </p:sp>
        <p:sp>
          <p:nvSpPr>
            <p:cNvPr id="36875" name="Rectangle 11"/>
            <p:cNvSpPr>
              <a:spLocks noChangeArrowheads="1"/>
            </p:cNvSpPr>
            <p:nvPr/>
          </p:nvSpPr>
          <p:spPr bwMode="auto">
            <a:xfrm>
              <a:off x="3930" y="1955"/>
              <a:ext cx="260" cy="286"/>
            </a:xfrm>
            <a:prstGeom prst="rect">
              <a:avLst/>
            </a:prstGeom>
            <a:noFill/>
            <a:ln w="12700">
              <a:noFill/>
              <a:miter lim="800000"/>
              <a:headEnd/>
              <a:tailEnd/>
            </a:ln>
          </p:spPr>
          <p:txBody>
            <a:bodyPr wrap="none" lIns="90488" tIns="44450" rIns="90488" bIns="44450">
              <a:spAutoFit/>
            </a:bodyPr>
            <a:lstStyle/>
            <a:p>
              <a:r>
                <a:rPr lang="en-US" altLang="en-US" sz="2400" b="1"/>
                <a:t>r</a:t>
              </a:r>
              <a:r>
                <a:rPr lang="en-US" altLang="en-US" sz="2400" b="1" baseline="-25000"/>
                <a:t>s</a:t>
              </a:r>
            </a:p>
          </p:txBody>
        </p:sp>
        <p:sp>
          <p:nvSpPr>
            <p:cNvPr id="36876" name="Rectangle 12"/>
            <p:cNvSpPr>
              <a:spLocks noChangeArrowheads="1"/>
            </p:cNvSpPr>
            <p:nvPr/>
          </p:nvSpPr>
          <p:spPr bwMode="auto">
            <a:xfrm>
              <a:off x="3930" y="2996"/>
              <a:ext cx="720" cy="294"/>
            </a:xfrm>
            <a:prstGeom prst="rect">
              <a:avLst/>
            </a:prstGeom>
            <a:noFill/>
            <a:ln w="12700">
              <a:noFill/>
              <a:miter lim="800000"/>
              <a:headEnd/>
              <a:tailEnd/>
            </a:ln>
          </p:spPr>
          <p:txBody>
            <a:bodyPr wrap="none" lIns="90488" tIns="44450" rIns="90488" bIns="44450">
              <a:spAutoFit/>
            </a:bodyPr>
            <a:lstStyle/>
            <a:p>
              <a:r>
                <a:rPr lang="en-US" altLang="en-US" sz="2400" b="1"/>
                <a:t>WACC</a:t>
              </a:r>
            </a:p>
          </p:txBody>
        </p:sp>
        <p:sp>
          <p:nvSpPr>
            <p:cNvPr id="36877" name="Line 13"/>
            <p:cNvSpPr>
              <a:spLocks noChangeShapeType="1"/>
            </p:cNvSpPr>
            <p:nvPr/>
          </p:nvSpPr>
          <p:spPr bwMode="auto">
            <a:xfrm>
              <a:off x="920" y="3025"/>
              <a:ext cx="2983" cy="143"/>
            </a:xfrm>
            <a:prstGeom prst="line">
              <a:avLst/>
            </a:prstGeom>
            <a:noFill/>
            <a:ln w="50800">
              <a:solidFill>
                <a:schemeClr val="tx1"/>
              </a:solidFill>
              <a:round/>
              <a:headEnd/>
              <a:tailEnd/>
            </a:ln>
          </p:spPr>
          <p:txBody>
            <a:bodyPr wrap="none" anchor="ctr"/>
            <a:lstStyle/>
            <a:p>
              <a:endParaRPr lang="en-US"/>
            </a:p>
          </p:txBody>
        </p:sp>
        <p:sp>
          <p:nvSpPr>
            <p:cNvPr id="36878" name="Line 14"/>
            <p:cNvSpPr>
              <a:spLocks noChangeShapeType="1"/>
            </p:cNvSpPr>
            <p:nvPr/>
          </p:nvSpPr>
          <p:spPr bwMode="auto">
            <a:xfrm>
              <a:off x="935" y="3462"/>
              <a:ext cx="2968" cy="0"/>
            </a:xfrm>
            <a:prstGeom prst="line">
              <a:avLst/>
            </a:prstGeom>
            <a:noFill/>
            <a:ln w="50800">
              <a:solidFill>
                <a:schemeClr val="tx1"/>
              </a:solidFill>
              <a:round/>
              <a:headEnd/>
              <a:tailEnd/>
            </a:ln>
          </p:spPr>
          <p:txBody>
            <a:bodyPr wrap="none" anchor="ctr"/>
            <a:lstStyle/>
            <a:p>
              <a:endParaRPr lang="en-US"/>
            </a:p>
          </p:txBody>
        </p:sp>
        <p:sp>
          <p:nvSpPr>
            <p:cNvPr id="36879" name="Rectangle 15"/>
            <p:cNvSpPr>
              <a:spLocks noChangeArrowheads="1"/>
            </p:cNvSpPr>
            <p:nvPr/>
          </p:nvSpPr>
          <p:spPr bwMode="auto">
            <a:xfrm>
              <a:off x="3930" y="3257"/>
              <a:ext cx="789" cy="286"/>
            </a:xfrm>
            <a:prstGeom prst="rect">
              <a:avLst/>
            </a:prstGeom>
            <a:noFill/>
            <a:ln w="12700">
              <a:noFill/>
              <a:miter lim="800000"/>
              <a:headEnd/>
              <a:tailEnd/>
            </a:ln>
          </p:spPr>
          <p:txBody>
            <a:bodyPr wrap="none" lIns="90488" tIns="44450" rIns="90488" bIns="44450">
              <a:spAutoFit/>
            </a:bodyPr>
            <a:lstStyle/>
            <a:p>
              <a:r>
                <a:rPr lang="en-US" altLang="en-US" sz="2400" b="1"/>
                <a:t>r</a:t>
              </a:r>
              <a:r>
                <a:rPr lang="en-US" altLang="en-US" sz="2400" b="1" baseline="-25000"/>
                <a:t>d</a:t>
              </a:r>
              <a:r>
                <a:rPr lang="en-US" altLang="en-US" sz="2400" b="1"/>
                <a:t>(1 - T)</a:t>
              </a:r>
            </a:p>
          </p:txBody>
        </p:sp>
        <p:sp>
          <p:nvSpPr>
            <p:cNvPr id="36880" name="Arc 16"/>
            <p:cNvSpPr>
              <a:spLocks/>
            </p:cNvSpPr>
            <p:nvPr/>
          </p:nvSpPr>
          <p:spPr bwMode="auto">
            <a:xfrm flipV="1">
              <a:off x="912" y="2160"/>
              <a:ext cx="2976" cy="816"/>
            </a:xfrm>
            <a:custGeom>
              <a:avLst/>
              <a:gdLst>
                <a:gd name="T0" fmla="*/ 0 w 21600"/>
                <a:gd name="T1" fmla="*/ 0 h 21600"/>
                <a:gd name="T2" fmla="*/ 1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50800">
              <a:solidFill>
                <a:schemeClr val="tx1"/>
              </a:solidFill>
              <a:round/>
              <a:headEnd/>
              <a:tailEnd/>
            </a:ln>
          </p:spPr>
          <p:txBody>
            <a:bodyPr wrap="none" anchor="ctr"/>
            <a:lstStyle/>
            <a:p>
              <a:endParaRPr lang="en-US"/>
            </a:p>
          </p:txBody>
        </p:sp>
      </p:grpSp>
      <p:sp>
        <p:nvSpPr>
          <p:cNvPr id="36868" name="Rectangle 22"/>
          <p:cNvSpPr>
            <a:spLocks noGrp="1" noChangeArrowheads="1"/>
          </p:cNvSpPr>
          <p:nvPr>
            <p:ph type="title"/>
          </p:nvPr>
        </p:nvSpPr>
        <p:spPr/>
        <p:txBody>
          <a:bodyPr/>
          <a:lstStyle/>
          <a:p>
            <a:pPr eaLnBrk="1" hangingPunct="1"/>
            <a:r>
              <a:rPr lang="en-US" altLang="en-US" sz="4000" smtClean="0"/>
              <a:t>MM: Capital Costs vs. Leverage with Corporate Taxes</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Slide Number Placeholder 4"/>
          <p:cNvSpPr>
            <a:spLocks noGrp="1"/>
          </p:cNvSpPr>
          <p:nvPr>
            <p:ph type="sldNum" sz="quarter" idx="12"/>
          </p:nvPr>
        </p:nvSpPr>
        <p:spPr>
          <a:noFill/>
        </p:spPr>
        <p:txBody>
          <a:bodyPr/>
          <a:lstStyle/>
          <a:p>
            <a:fld id="{0A127305-1C1E-41BA-A0E9-62757B5E35D0}" type="slidenum">
              <a:rPr lang="en-US" altLang="en-US"/>
              <a:pPr/>
              <a:t>25</a:t>
            </a:fld>
            <a:endParaRPr lang="en-US" altLang="en-US"/>
          </a:p>
        </p:txBody>
      </p:sp>
      <p:sp>
        <p:nvSpPr>
          <p:cNvPr id="37891" name="Rectangle 13"/>
          <p:cNvSpPr>
            <a:spLocks noChangeArrowheads="1"/>
          </p:cNvSpPr>
          <p:nvPr/>
        </p:nvSpPr>
        <p:spPr bwMode="auto">
          <a:xfrm>
            <a:off x="533400" y="5715000"/>
            <a:ext cx="8280400" cy="746125"/>
          </a:xfrm>
          <a:prstGeom prst="rect">
            <a:avLst/>
          </a:prstGeom>
          <a:noFill/>
          <a:ln w="12700">
            <a:noFill/>
            <a:miter lim="800000"/>
            <a:headEnd/>
            <a:tailEnd/>
          </a:ln>
        </p:spPr>
        <p:txBody>
          <a:bodyPr lIns="90488" tIns="44450" rIns="90488" bIns="44450">
            <a:spAutoFit/>
          </a:bodyPr>
          <a:lstStyle/>
          <a:p>
            <a:pPr>
              <a:lnSpc>
                <a:spcPct val="90000"/>
              </a:lnSpc>
            </a:pPr>
            <a:r>
              <a:rPr lang="en-US" altLang="en-US" sz="2400" b="1"/>
              <a:t>Under MM with corporate taxes, the firm’s value increases continuously as more and more debt is used.</a:t>
            </a:r>
          </a:p>
        </p:txBody>
      </p:sp>
      <p:grpSp>
        <p:nvGrpSpPr>
          <p:cNvPr id="37892" name="Group 20"/>
          <p:cNvGrpSpPr>
            <a:grpSpLocks/>
          </p:cNvGrpSpPr>
          <p:nvPr/>
        </p:nvGrpSpPr>
        <p:grpSpPr bwMode="auto">
          <a:xfrm>
            <a:off x="0" y="2362200"/>
            <a:ext cx="8591550" cy="3294063"/>
            <a:chOff x="140" y="1200"/>
            <a:chExt cx="5412" cy="2075"/>
          </a:xfrm>
        </p:grpSpPr>
        <p:sp>
          <p:nvSpPr>
            <p:cNvPr id="37894" name="Line 2"/>
            <p:cNvSpPr>
              <a:spLocks noChangeShapeType="1"/>
            </p:cNvSpPr>
            <p:nvPr/>
          </p:nvSpPr>
          <p:spPr bwMode="auto">
            <a:xfrm>
              <a:off x="832" y="1458"/>
              <a:ext cx="0" cy="1535"/>
            </a:xfrm>
            <a:prstGeom prst="line">
              <a:avLst/>
            </a:prstGeom>
            <a:noFill/>
            <a:ln w="25400">
              <a:solidFill>
                <a:schemeClr val="tx1"/>
              </a:solidFill>
              <a:round/>
              <a:headEnd/>
              <a:tailEnd/>
            </a:ln>
          </p:spPr>
          <p:txBody>
            <a:bodyPr wrap="none" anchor="ctr"/>
            <a:lstStyle/>
            <a:p>
              <a:endParaRPr lang="en-US"/>
            </a:p>
          </p:txBody>
        </p:sp>
        <p:sp>
          <p:nvSpPr>
            <p:cNvPr id="37895" name="Rectangle 4"/>
            <p:cNvSpPr>
              <a:spLocks noChangeArrowheads="1"/>
            </p:cNvSpPr>
            <p:nvPr/>
          </p:nvSpPr>
          <p:spPr bwMode="auto">
            <a:xfrm>
              <a:off x="140" y="1200"/>
              <a:ext cx="2481" cy="281"/>
            </a:xfrm>
            <a:prstGeom prst="rect">
              <a:avLst/>
            </a:prstGeom>
            <a:noFill/>
            <a:ln w="12700">
              <a:noFill/>
              <a:miter lim="800000"/>
              <a:headEnd/>
              <a:tailEnd/>
            </a:ln>
          </p:spPr>
          <p:txBody>
            <a:bodyPr lIns="90488" tIns="44450" rIns="90488" bIns="44450">
              <a:spAutoFit/>
            </a:bodyPr>
            <a:lstStyle/>
            <a:p>
              <a:pPr algn="ctr">
                <a:lnSpc>
                  <a:spcPct val="90000"/>
                </a:lnSpc>
              </a:pPr>
              <a:r>
                <a:rPr lang="en-US" altLang="en-US" sz="2600" b="1"/>
                <a:t>Value of Firm, V (%)</a:t>
              </a:r>
            </a:p>
          </p:txBody>
        </p:sp>
        <p:sp>
          <p:nvSpPr>
            <p:cNvPr id="37896" name="Rectangle 5"/>
            <p:cNvSpPr>
              <a:spLocks noChangeArrowheads="1"/>
            </p:cNvSpPr>
            <p:nvPr/>
          </p:nvSpPr>
          <p:spPr bwMode="auto">
            <a:xfrm>
              <a:off x="552" y="1492"/>
              <a:ext cx="445" cy="1506"/>
            </a:xfrm>
            <a:prstGeom prst="rect">
              <a:avLst/>
            </a:prstGeom>
            <a:noFill/>
            <a:ln w="12700">
              <a:noFill/>
              <a:miter lim="800000"/>
              <a:headEnd/>
              <a:tailEnd/>
            </a:ln>
          </p:spPr>
          <p:txBody>
            <a:bodyPr lIns="90488" tIns="44450" rIns="90488" bIns="44450">
              <a:spAutoFit/>
            </a:bodyPr>
            <a:lstStyle/>
            <a:p>
              <a:pPr>
                <a:spcBef>
                  <a:spcPct val="60000"/>
                </a:spcBef>
              </a:pPr>
              <a:r>
                <a:rPr lang="en-US" altLang="en-US" sz="2600" b="1"/>
                <a:t>4</a:t>
              </a:r>
            </a:p>
            <a:p>
              <a:pPr>
                <a:spcBef>
                  <a:spcPct val="60000"/>
                </a:spcBef>
              </a:pPr>
              <a:r>
                <a:rPr lang="en-US" altLang="en-US" sz="2600" b="1"/>
                <a:t>3</a:t>
              </a:r>
            </a:p>
            <a:p>
              <a:pPr>
                <a:spcBef>
                  <a:spcPct val="60000"/>
                </a:spcBef>
              </a:pPr>
              <a:r>
                <a:rPr lang="en-US" altLang="en-US" sz="2600" b="1"/>
                <a:t>2</a:t>
              </a:r>
            </a:p>
            <a:p>
              <a:pPr>
                <a:spcBef>
                  <a:spcPct val="60000"/>
                </a:spcBef>
              </a:pPr>
              <a:r>
                <a:rPr lang="en-US" altLang="en-US" sz="2600" b="1"/>
                <a:t>1</a:t>
              </a:r>
            </a:p>
          </p:txBody>
        </p:sp>
        <p:sp>
          <p:nvSpPr>
            <p:cNvPr id="37897" name="Rectangle 6"/>
            <p:cNvSpPr>
              <a:spLocks noChangeArrowheads="1"/>
            </p:cNvSpPr>
            <p:nvPr/>
          </p:nvSpPr>
          <p:spPr bwMode="auto">
            <a:xfrm>
              <a:off x="741" y="2969"/>
              <a:ext cx="4601" cy="306"/>
            </a:xfrm>
            <a:prstGeom prst="rect">
              <a:avLst/>
            </a:prstGeom>
            <a:noFill/>
            <a:ln w="12700">
              <a:noFill/>
              <a:miter lim="800000"/>
              <a:headEnd/>
              <a:tailEnd/>
            </a:ln>
          </p:spPr>
          <p:txBody>
            <a:bodyPr lIns="90488" tIns="44450" rIns="90488" bIns="44450">
              <a:spAutoFit/>
            </a:bodyPr>
            <a:lstStyle/>
            <a:p>
              <a:pPr>
                <a:spcBef>
                  <a:spcPct val="50000"/>
                </a:spcBef>
              </a:pPr>
              <a:r>
                <a:rPr lang="en-US" altLang="en-US" sz="2600" b="1"/>
                <a:t>0	0.5	1.0	1.5	2.0	2.5</a:t>
              </a:r>
            </a:p>
          </p:txBody>
        </p:sp>
        <p:sp>
          <p:nvSpPr>
            <p:cNvPr id="37898" name="Rectangle 7"/>
            <p:cNvSpPr>
              <a:spLocks noChangeArrowheads="1"/>
            </p:cNvSpPr>
            <p:nvPr/>
          </p:nvSpPr>
          <p:spPr bwMode="auto">
            <a:xfrm>
              <a:off x="3933" y="2784"/>
              <a:ext cx="1619" cy="488"/>
            </a:xfrm>
            <a:prstGeom prst="rect">
              <a:avLst/>
            </a:prstGeom>
            <a:noFill/>
            <a:ln w="12700">
              <a:noFill/>
              <a:miter lim="800000"/>
              <a:headEnd/>
              <a:tailEnd/>
            </a:ln>
          </p:spPr>
          <p:txBody>
            <a:bodyPr lIns="90488" tIns="44450" rIns="90488" bIns="44450">
              <a:spAutoFit/>
            </a:bodyPr>
            <a:lstStyle/>
            <a:p>
              <a:pPr algn="ctr">
                <a:lnSpc>
                  <a:spcPct val="90000"/>
                </a:lnSpc>
              </a:pPr>
              <a:r>
                <a:rPr lang="en-US" altLang="en-US" sz="2600" b="1"/>
                <a:t>Debt</a:t>
              </a:r>
            </a:p>
            <a:p>
              <a:pPr algn="ctr">
                <a:lnSpc>
                  <a:spcPct val="90000"/>
                </a:lnSpc>
              </a:pPr>
              <a:r>
                <a:rPr lang="en-US" altLang="en-US" sz="2400" b="1"/>
                <a:t>(Millions of $)</a:t>
              </a:r>
            </a:p>
          </p:txBody>
        </p:sp>
        <p:sp>
          <p:nvSpPr>
            <p:cNvPr id="37899" name="Line 8"/>
            <p:cNvSpPr>
              <a:spLocks noChangeShapeType="1"/>
            </p:cNvSpPr>
            <p:nvPr/>
          </p:nvSpPr>
          <p:spPr bwMode="auto">
            <a:xfrm>
              <a:off x="865" y="2379"/>
              <a:ext cx="2953" cy="0"/>
            </a:xfrm>
            <a:prstGeom prst="line">
              <a:avLst/>
            </a:prstGeom>
            <a:noFill/>
            <a:ln w="50800">
              <a:solidFill>
                <a:schemeClr val="tx1"/>
              </a:solidFill>
              <a:round/>
              <a:headEnd/>
              <a:tailEnd/>
            </a:ln>
          </p:spPr>
          <p:txBody>
            <a:bodyPr wrap="none" anchor="ctr"/>
            <a:lstStyle/>
            <a:p>
              <a:endParaRPr lang="en-US"/>
            </a:p>
          </p:txBody>
        </p:sp>
        <p:sp>
          <p:nvSpPr>
            <p:cNvPr id="37900" name="Rectangle 9"/>
            <p:cNvSpPr>
              <a:spLocks noChangeArrowheads="1"/>
            </p:cNvSpPr>
            <p:nvPr/>
          </p:nvSpPr>
          <p:spPr bwMode="auto">
            <a:xfrm>
              <a:off x="3932" y="1714"/>
              <a:ext cx="336" cy="306"/>
            </a:xfrm>
            <a:prstGeom prst="rect">
              <a:avLst/>
            </a:prstGeom>
            <a:noFill/>
            <a:ln w="12700">
              <a:noFill/>
              <a:miter lim="800000"/>
              <a:headEnd/>
              <a:tailEnd/>
            </a:ln>
          </p:spPr>
          <p:txBody>
            <a:bodyPr wrap="none" lIns="90488" tIns="44450" rIns="90488" bIns="44450">
              <a:spAutoFit/>
            </a:bodyPr>
            <a:lstStyle/>
            <a:p>
              <a:r>
                <a:rPr lang="en-US" altLang="en-US" sz="2600" b="1"/>
                <a:t>V</a:t>
              </a:r>
              <a:r>
                <a:rPr lang="en-US" altLang="en-US" sz="2600" b="1" baseline="-25000"/>
                <a:t>L</a:t>
              </a:r>
              <a:endParaRPr lang="en-US" altLang="en-US" sz="2800" b="1" baseline="-25000"/>
            </a:p>
          </p:txBody>
        </p:sp>
        <p:sp>
          <p:nvSpPr>
            <p:cNvPr id="37901" name="Rectangle 10"/>
            <p:cNvSpPr>
              <a:spLocks noChangeArrowheads="1"/>
            </p:cNvSpPr>
            <p:nvPr/>
          </p:nvSpPr>
          <p:spPr bwMode="auto">
            <a:xfrm>
              <a:off x="3946" y="2211"/>
              <a:ext cx="351" cy="306"/>
            </a:xfrm>
            <a:prstGeom prst="rect">
              <a:avLst/>
            </a:prstGeom>
            <a:noFill/>
            <a:ln w="12700">
              <a:noFill/>
              <a:miter lim="800000"/>
              <a:headEnd/>
              <a:tailEnd/>
            </a:ln>
          </p:spPr>
          <p:txBody>
            <a:bodyPr wrap="none" lIns="90488" tIns="44450" rIns="90488" bIns="44450">
              <a:spAutoFit/>
            </a:bodyPr>
            <a:lstStyle/>
            <a:p>
              <a:r>
                <a:rPr lang="en-US" altLang="en-US" sz="2600" b="1"/>
                <a:t>V</a:t>
              </a:r>
              <a:r>
                <a:rPr lang="en-US" altLang="en-US" sz="2600" b="1" baseline="-25000"/>
                <a:t>U</a:t>
              </a:r>
              <a:endParaRPr lang="en-US" altLang="en-US" sz="2800" b="1" baseline="-25000"/>
            </a:p>
          </p:txBody>
        </p:sp>
        <p:sp>
          <p:nvSpPr>
            <p:cNvPr id="37902" name="Line 12"/>
            <p:cNvSpPr>
              <a:spLocks noChangeShapeType="1"/>
            </p:cNvSpPr>
            <p:nvPr/>
          </p:nvSpPr>
          <p:spPr bwMode="auto">
            <a:xfrm flipV="1">
              <a:off x="848" y="1902"/>
              <a:ext cx="2983" cy="486"/>
            </a:xfrm>
            <a:prstGeom prst="line">
              <a:avLst/>
            </a:prstGeom>
            <a:noFill/>
            <a:ln w="50800">
              <a:solidFill>
                <a:schemeClr val="tx1"/>
              </a:solidFill>
              <a:round/>
              <a:headEnd/>
              <a:tailEnd/>
            </a:ln>
          </p:spPr>
          <p:txBody>
            <a:bodyPr wrap="none" anchor="ctr"/>
            <a:lstStyle/>
            <a:p>
              <a:endParaRPr lang="en-US"/>
            </a:p>
          </p:txBody>
        </p:sp>
        <p:sp>
          <p:nvSpPr>
            <p:cNvPr id="37903" name="Rectangle 14"/>
            <p:cNvSpPr>
              <a:spLocks noChangeArrowheads="1"/>
            </p:cNvSpPr>
            <p:nvPr/>
          </p:nvSpPr>
          <p:spPr bwMode="auto">
            <a:xfrm>
              <a:off x="3507" y="1991"/>
              <a:ext cx="391" cy="306"/>
            </a:xfrm>
            <a:prstGeom prst="rect">
              <a:avLst/>
            </a:prstGeom>
            <a:noFill/>
            <a:ln w="12700">
              <a:noFill/>
              <a:miter lim="800000"/>
              <a:headEnd/>
              <a:tailEnd/>
            </a:ln>
          </p:spPr>
          <p:txBody>
            <a:bodyPr wrap="none" lIns="90488" tIns="44450" rIns="90488" bIns="44450">
              <a:spAutoFit/>
            </a:bodyPr>
            <a:lstStyle/>
            <a:p>
              <a:r>
                <a:rPr lang="en-US" altLang="en-US" sz="2600" b="1"/>
                <a:t>TD</a:t>
              </a:r>
              <a:endParaRPr lang="en-US" altLang="en-US" sz="2800" b="1"/>
            </a:p>
          </p:txBody>
        </p:sp>
        <p:sp>
          <p:nvSpPr>
            <p:cNvPr id="37904" name="Line 15"/>
            <p:cNvSpPr>
              <a:spLocks noChangeShapeType="1"/>
            </p:cNvSpPr>
            <p:nvPr/>
          </p:nvSpPr>
          <p:spPr bwMode="auto">
            <a:xfrm>
              <a:off x="3495" y="2007"/>
              <a:ext cx="0" cy="346"/>
            </a:xfrm>
            <a:prstGeom prst="line">
              <a:avLst/>
            </a:prstGeom>
            <a:noFill/>
            <a:ln w="12700">
              <a:solidFill>
                <a:schemeClr val="tx1"/>
              </a:solidFill>
              <a:round/>
              <a:headEnd type="triangle" w="med" len="med"/>
              <a:tailEnd type="triangle" w="med" len="med"/>
            </a:ln>
          </p:spPr>
          <p:txBody>
            <a:bodyPr wrap="none" anchor="ctr"/>
            <a:lstStyle/>
            <a:p>
              <a:endParaRPr lang="en-US"/>
            </a:p>
          </p:txBody>
        </p:sp>
        <p:sp>
          <p:nvSpPr>
            <p:cNvPr id="37905" name="Line 16"/>
            <p:cNvSpPr>
              <a:spLocks noChangeShapeType="1"/>
            </p:cNvSpPr>
            <p:nvPr/>
          </p:nvSpPr>
          <p:spPr bwMode="auto">
            <a:xfrm>
              <a:off x="840" y="2976"/>
              <a:ext cx="3288" cy="0"/>
            </a:xfrm>
            <a:prstGeom prst="line">
              <a:avLst/>
            </a:prstGeom>
            <a:noFill/>
            <a:ln w="12700">
              <a:solidFill>
                <a:schemeClr val="tx1"/>
              </a:solidFill>
              <a:round/>
              <a:headEnd/>
              <a:tailEnd/>
            </a:ln>
          </p:spPr>
          <p:txBody>
            <a:bodyPr wrap="none" anchor="ctr"/>
            <a:lstStyle/>
            <a:p>
              <a:endParaRPr lang="en-US"/>
            </a:p>
          </p:txBody>
        </p:sp>
      </p:grpSp>
      <p:sp>
        <p:nvSpPr>
          <p:cNvPr id="37893" name="Rectangle 19"/>
          <p:cNvSpPr>
            <a:spLocks noGrp="1" noChangeArrowheads="1"/>
          </p:cNvSpPr>
          <p:nvPr>
            <p:ph type="title"/>
          </p:nvPr>
        </p:nvSpPr>
        <p:spPr/>
        <p:txBody>
          <a:bodyPr/>
          <a:lstStyle/>
          <a:p>
            <a:pPr eaLnBrk="1" hangingPunct="1"/>
            <a:r>
              <a:rPr lang="en-US" altLang="en-US" smtClean="0"/>
              <a:t>MM: Value vs. Debt with Corporate Taxes</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Slide Number Placeholder 5"/>
          <p:cNvSpPr>
            <a:spLocks noGrp="1"/>
          </p:cNvSpPr>
          <p:nvPr>
            <p:ph type="sldNum" sz="quarter" idx="12"/>
          </p:nvPr>
        </p:nvSpPr>
        <p:spPr>
          <a:noFill/>
        </p:spPr>
        <p:txBody>
          <a:bodyPr/>
          <a:lstStyle/>
          <a:p>
            <a:fld id="{BF459F59-432F-45AB-A21C-86A0995AC535}" type="slidenum">
              <a:rPr lang="en-US" altLang="en-US"/>
              <a:pPr/>
              <a:t>26</a:t>
            </a:fld>
            <a:endParaRPr lang="en-US" altLang="en-US"/>
          </a:p>
        </p:txBody>
      </p:sp>
      <p:sp>
        <p:nvSpPr>
          <p:cNvPr id="38915" name="Rectangle 5"/>
          <p:cNvSpPr>
            <a:spLocks noGrp="1" noChangeArrowheads="1"/>
          </p:cNvSpPr>
          <p:nvPr>
            <p:ph type="title"/>
          </p:nvPr>
        </p:nvSpPr>
        <p:spPr/>
        <p:txBody>
          <a:bodyPr/>
          <a:lstStyle/>
          <a:p>
            <a:pPr eaLnBrk="1" hangingPunct="1"/>
            <a:r>
              <a:rPr lang="en-US" altLang="en-US" sz="3600" smtClean="0"/>
              <a:t>What does capital structure theory prescribe for corporate managers?</a:t>
            </a:r>
          </a:p>
        </p:txBody>
      </p:sp>
      <p:sp>
        <p:nvSpPr>
          <p:cNvPr id="38916" name="Rectangle 6"/>
          <p:cNvSpPr>
            <a:spLocks noGrp="1" noChangeArrowheads="1"/>
          </p:cNvSpPr>
          <p:nvPr>
            <p:ph type="body" idx="1"/>
          </p:nvPr>
        </p:nvSpPr>
        <p:spPr/>
        <p:txBody>
          <a:bodyPr/>
          <a:lstStyle/>
          <a:p>
            <a:pPr eaLnBrk="1" hangingPunct="1"/>
            <a:r>
              <a:rPr lang="en-US" altLang="en-US" sz="2800" smtClean="0"/>
              <a:t>MM, No Taxes:  Capital structure is irrelevant--no impact on value or WACC.</a:t>
            </a:r>
          </a:p>
          <a:p>
            <a:pPr eaLnBrk="1" hangingPunct="1"/>
            <a:r>
              <a:rPr lang="en-US" altLang="en-US" sz="2800" smtClean="0"/>
              <a:t>MM, Corporate Taxes:  Value increases,  so firms should use (almost) 100% debt financing.</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Slide Number Placeholder 5"/>
          <p:cNvSpPr>
            <a:spLocks noGrp="1"/>
          </p:cNvSpPr>
          <p:nvPr>
            <p:ph type="sldNum" sz="quarter" idx="12"/>
          </p:nvPr>
        </p:nvSpPr>
        <p:spPr>
          <a:noFill/>
        </p:spPr>
        <p:txBody>
          <a:bodyPr/>
          <a:lstStyle/>
          <a:p>
            <a:fld id="{896A3672-E765-41BB-BC42-C61AE7612453}" type="slidenum">
              <a:rPr lang="en-US" altLang="en-US"/>
              <a:pPr/>
              <a:t>27</a:t>
            </a:fld>
            <a:endParaRPr lang="en-US" altLang="en-US"/>
          </a:p>
        </p:txBody>
      </p:sp>
      <p:sp>
        <p:nvSpPr>
          <p:cNvPr id="39939" name="Rectangle 5"/>
          <p:cNvSpPr>
            <a:spLocks noGrp="1" noChangeArrowheads="1"/>
          </p:cNvSpPr>
          <p:nvPr>
            <p:ph type="title"/>
          </p:nvPr>
        </p:nvSpPr>
        <p:spPr/>
        <p:txBody>
          <a:bodyPr/>
          <a:lstStyle/>
          <a:p>
            <a:pPr eaLnBrk="1" hangingPunct="1"/>
            <a:r>
              <a:rPr lang="en-US" altLang="en-US" sz="3600" smtClean="0"/>
              <a:t>Do firms follow the recommendations</a:t>
            </a:r>
            <a:br>
              <a:rPr lang="en-US" altLang="en-US" sz="3600" smtClean="0"/>
            </a:br>
            <a:r>
              <a:rPr lang="en-US" altLang="en-US" sz="3600" smtClean="0"/>
              <a:t>of capital structure theory?</a:t>
            </a:r>
          </a:p>
        </p:txBody>
      </p:sp>
      <p:sp>
        <p:nvSpPr>
          <p:cNvPr id="39940" name="Rectangle 6"/>
          <p:cNvSpPr>
            <a:spLocks noGrp="1" noChangeArrowheads="1"/>
          </p:cNvSpPr>
          <p:nvPr>
            <p:ph type="body" idx="1"/>
          </p:nvPr>
        </p:nvSpPr>
        <p:spPr/>
        <p:txBody>
          <a:bodyPr/>
          <a:lstStyle/>
          <a:p>
            <a:pPr eaLnBrk="1" hangingPunct="1"/>
            <a:r>
              <a:rPr lang="en-US" altLang="en-US" smtClean="0"/>
              <a:t>Firms don’t follow MM/Miller to 100% debt.  Debt ratios average about 40%.</a:t>
            </a:r>
          </a:p>
          <a:p>
            <a:pPr eaLnBrk="1" hangingPunct="1"/>
            <a:r>
              <a:rPr lang="en-US" altLang="en-US" smtClean="0"/>
              <a:t>However, debt ratios did increase after MM.  Many think debt ratios were too low, and MM led to changes in financial policies.</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Slide Number Placeholder 5"/>
          <p:cNvSpPr>
            <a:spLocks noGrp="1"/>
          </p:cNvSpPr>
          <p:nvPr>
            <p:ph type="sldNum" sz="quarter" idx="12"/>
          </p:nvPr>
        </p:nvSpPr>
        <p:spPr>
          <a:noFill/>
        </p:spPr>
        <p:txBody>
          <a:bodyPr/>
          <a:lstStyle/>
          <a:p>
            <a:fld id="{6D35D7D2-56E1-4B58-9A8B-FB3E4AFD80FC}" type="slidenum">
              <a:rPr lang="en-US" altLang="en-US"/>
              <a:pPr/>
              <a:t>28</a:t>
            </a:fld>
            <a:endParaRPr lang="en-US" altLang="en-US"/>
          </a:p>
        </p:txBody>
      </p:sp>
      <p:sp>
        <p:nvSpPr>
          <p:cNvPr id="40963" name="Rectangle 4"/>
          <p:cNvSpPr>
            <a:spLocks noGrp="1" noChangeArrowheads="1"/>
          </p:cNvSpPr>
          <p:nvPr>
            <p:ph type="title"/>
          </p:nvPr>
        </p:nvSpPr>
        <p:spPr/>
        <p:txBody>
          <a:bodyPr/>
          <a:lstStyle/>
          <a:p>
            <a:pPr eaLnBrk="1" hangingPunct="1"/>
            <a:r>
              <a:rPr lang="en-US" altLang="en-US" sz="4000" smtClean="0"/>
              <a:t>How is analysis different if firms U and L are growing?</a:t>
            </a:r>
          </a:p>
        </p:txBody>
      </p:sp>
      <p:sp>
        <p:nvSpPr>
          <p:cNvPr id="40964" name="Rectangle 5"/>
          <p:cNvSpPr>
            <a:spLocks noGrp="1" noChangeArrowheads="1"/>
          </p:cNvSpPr>
          <p:nvPr>
            <p:ph type="body" idx="1"/>
          </p:nvPr>
        </p:nvSpPr>
        <p:spPr>
          <a:xfrm>
            <a:off x="990600" y="2017713"/>
            <a:ext cx="7964488" cy="4535487"/>
          </a:xfrm>
        </p:spPr>
        <p:txBody>
          <a:bodyPr/>
          <a:lstStyle/>
          <a:p>
            <a:pPr eaLnBrk="1" hangingPunct="1"/>
            <a:r>
              <a:rPr lang="en-US" altLang="en-US" smtClean="0"/>
              <a:t>Under MM (with taxes and no growth)</a:t>
            </a:r>
          </a:p>
          <a:p>
            <a:pPr lvl="1" eaLnBrk="1" hangingPunct="1"/>
            <a:r>
              <a:rPr lang="en-US" altLang="en-US" smtClean="0"/>
              <a:t>V</a:t>
            </a:r>
            <a:r>
              <a:rPr lang="en-US" altLang="en-US" baseline="-25000" smtClean="0"/>
              <a:t>L</a:t>
            </a:r>
            <a:r>
              <a:rPr lang="en-US" altLang="en-US" smtClean="0"/>
              <a:t> = V</a:t>
            </a:r>
            <a:r>
              <a:rPr lang="en-US" altLang="en-US" baseline="-25000" smtClean="0"/>
              <a:t>U</a:t>
            </a:r>
            <a:r>
              <a:rPr lang="en-US" altLang="en-US" smtClean="0"/>
              <a:t> + TD</a:t>
            </a:r>
          </a:p>
          <a:p>
            <a:pPr lvl="1" eaLnBrk="1" hangingPunct="1"/>
            <a:r>
              <a:rPr lang="en-US" altLang="en-US" smtClean="0"/>
              <a:t>This assumes the tax shield is discounted at the cost of debt.</a:t>
            </a:r>
          </a:p>
          <a:p>
            <a:pPr eaLnBrk="1" hangingPunct="1"/>
            <a:r>
              <a:rPr lang="en-US" altLang="en-US" smtClean="0"/>
              <a:t>Assume the growth rate is 7%</a:t>
            </a:r>
          </a:p>
          <a:p>
            <a:pPr eaLnBrk="1" hangingPunct="1"/>
            <a:r>
              <a:rPr lang="en-US" altLang="en-US" smtClean="0"/>
              <a:t>The debt tax shield will be larger than TD because it is growing.</a:t>
            </a:r>
          </a:p>
          <a:p>
            <a:pPr lvl="1" eaLnBrk="1" hangingPunct="1"/>
            <a:endParaRPr lang="en-US" altLang="en-US"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Slide Number Placeholder 4"/>
          <p:cNvSpPr>
            <a:spLocks noGrp="1"/>
          </p:cNvSpPr>
          <p:nvPr>
            <p:ph type="sldNum" sz="quarter" idx="12"/>
          </p:nvPr>
        </p:nvSpPr>
        <p:spPr>
          <a:noFill/>
        </p:spPr>
        <p:txBody>
          <a:bodyPr/>
          <a:lstStyle/>
          <a:p>
            <a:fld id="{7A6123D6-A06A-4888-AB1A-9C82E78C553D}" type="slidenum">
              <a:rPr lang="en-US" altLang="en-US"/>
              <a:pPr/>
              <a:t>29</a:t>
            </a:fld>
            <a:endParaRPr lang="en-US" altLang="en-US"/>
          </a:p>
        </p:txBody>
      </p:sp>
      <p:sp>
        <p:nvSpPr>
          <p:cNvPr id="41987" name="Rectangle 4"/>
          <p:cNvSpPr>
            <a:spLocks noGrp="1" noChangeArrowheads="1"/>
          </p:cNvSpPr>
          <p:nvPr>
            <p:ph type="title"/>
          </p:nvPr>
        </p:nvSpPr>
        <p:spPr/>
        <p:txBody>
          <a:bodyPr/>
          <a:lstStyle/>
          <a:p>
            <a:pPr eaLnBrk="1" hangingPunct="1"/>
            <a:r>
              <a:rPr lang="en-US" altLang="en-US" smtClean="0"/>
              <a:t>7% growth, TS discount rate of r</a:t>
            </a:r>
            <a:r>
              <a:rPr lang="en-US" altLang="en-US" baseline="-25000" smtClean="0"/>
              <a:t>TS</a:t>
            </a:r>
          </a:p>
        </p:txBody>
      </p:sp>
      <p:sp>
        <p:nvSpPr>
          <p:cNvPr id="41988" name="Rectangle 3"/>
          <p:cNvSpPr>
            <a:spLocks noGrp="1" noChangeArrowheads="1"/>
          </p:cNvSpPr>
          <p:nvPr>
            <p:ph type="body" idx="4294967295"/>
          </p:nvPr>
        </p:nvSpPr>
        <p:spPr>
          <a:xfrm>
            <a:off x="1371600" y="2743200"/>
            <a:ext cx="7772400" cy="4114800"/>
          </a:xfrm>
        </p:spPr>
        <p:txBody>
          <a:bodyPr/>
          <a:lstStyle/>
          <a:p>
            <a:pPr marL="609600" indent="-609600" eaLnBrk="1" hangingPunct="1">
              <a:buClr>
                <a:schemeClr val="tx1"/>
              </a:buClr>
              <a:buFont typeface="Wingdings" pitchFamily="2" charset="2"/>
              <a:buNone/>
            </a:pPr>
            <a:r>
              <a:rPr lang="en-US" altLang="en-US" sz="3600" smtClean="0"/>
              <a:t>Value of (growing) tax shield = </a:t>
            </a:r>
          </a:p>
          <a:p>
            <a:pPr marL="609600" indent="-609600" algn="ctr" eaLnBrk="1" hangingPunct="1">
              <a:buClr>
                <a:schemeClr val="tx1"/>
              </a:buClr>
              <a:buFont typeface="Wingdings" pitchFamily="2" charset="2"/>
              <a:buNone/>
            </a:pPr>
            <a:r>
              <a:rPr lang="en-US" altLang="en-US" sz="3600" smtClean="0"/>
              <a:t>V</a:t>
            </a:r>
            <a:r>
              <a:rPr lang="en-US" altLang="en-US" sz="3600" baseline="-25000" smtClean="0"/>
              <a:t>TS</a:t>
            </a:r>
            <a:r>
              <a:rPr lang="en-US" altLang="en-US" sz="3600" smtClean="0"/>
              <a:t> =   r</a:t>
            </a:r>
            <a:r>
              <a:rPr lang="en-US" altLang="en-US" sz="3600" baseline="-25000" smtClean="0"/>
              <a:t>d</a:t>
            </a:r>
            <a:r>
              <a:rPr lang="en-US" altLang="en-US" sz="3600" smtClean="0"/>
              <a:t>TD/(r</a:t>
            </a:r>
            <a:r>
              <a:rPr lang="en-US" altLang="en-US" sz="3600" baseline="-25000" smtClean="0"/>
              <a:t>TS</a:t>
            </a:r>
            <a:r>
              <a:rPr lang="en-US" altLang="en-US" sz="3600" smtClean="0"/>
              <a:t> – g)</a:t>
            </a:r>
          </a:p>
          <a:p>
            <a:pPr marL="609600" indent="-609600" eaLnBrk="1" hangingPunct="1">
              <a:buClr>
                <a:schemeClr val="tx1"/>
              </a:buClr>
              <a:buFont typeface="Wingdings" pitchFamily="2" charset="2"/>
              <a:buNone/>
            </a:pPr>
            <a:r>
              <a:rPr lang="en-US" altLang="en-US" sz="3600" smtClean="0"/>
              <a:t>So value of levered firm =</a:t>
            </a:r>
          </a:p>
          <a:p>
            <a:pPr marL="609600" indent="-609600" algn="ctr" eaLnBrk="1" hangingPunct="1">
              <a:buClr>
                <a:schemeClr val="tx1"/>
              </a:buClr>
              <a:buFont typeface="Wingdings" pitchFamily="2" charset="2"/>
              <a:buNone/>
            </a:pPr>
            <a:r>
              <a:rPr lang="en-US" altLang="en-US" sz="3600" smtClean="0"/>
              <a:t>V</a:t>
            </a:r>
            <a:r>
              <a:rPr lang="en-US" altLang="en-US" sz="3600" baseline="-25000" smtClean="0"/>
              <a:t>L</a:t>
            </a:r>
            <a:r>
              <a:rPr lang="en-US" altLang="en-US" sz="3600" smtClean="0"/>
              <a:t> = V</a:t>
            </a:r>
            <a:r>
              <a:rPr lang="en-US" altLang="en-US" sz="3600" baseline="-25000" smtClean="0"/>
              <a:t>U</a:t>
            </a:r>
            <a:r>
              <a:rPr lang="en-US" altLang="en-US" sz="3600" smtClean="0"/>
              <a:t> + r</a:t>
            </a:r>
            <a:r>
              <a:rPr lang="en-US" altLang="en-US" sz="3600" baseline="-25000" smtClean="0"/>
              <a:t>d</a:t>
            </a:r>
            <a:r>
              <a:rPr lang="en-US" altLang="en-US" sz="3600" smtClean="0"/>
              <a:t>TD/(r</a:t>
            </a:r>
            <a:r>
              <a:rPr lang="en-US" altLang="en-US" sz="3600" baseline="-25000" smtClean="0"/>
              <a:t>TS</a:t>
            </a:r>
            <a:r>
              <a:rPr lang="en-US" altLang="en-US" sz="3600" smtClean="0"/>
              <a:t> – g)</a:t>
            </a:r>
          </a:p>
          <a:p>
            <a:pPr marL="609600" indent="-609600" eaLnBrk="1" hangingPunct="1">
              <a:buClr>
                <a:schemeClr val="tx1"/>
              </a:buClr>
              <a:buFont typeface="Wingdings" pitchFamily="2" charset="2"/>
              <a:buNone/>
            </a:pPr>
            <a:r>
              <a:rPr lang="en-US" altLang="en-US" sz="3600" smtClean="0"/>
              <a:t>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2"/>
          </p:nvPr>
        </p:nvSpPr>
        <p:spPr>
          <a:noFill/>
        </p:spPr>
        <p:txBody>
          <a:bodyPr/>
          <a:lstStyle/>
          <a:p>
            <a:fld id="{37AB0E9C-55B1-4CB6-9A1F-103E26095691}" type="slidenum">
              <a:rPr lang="en-US" altLang="en-US"/>
              <a:pPr/>
              <a:t>3</a:t>
            </a:fld>
            <a:endParaRPr lang="en-US" altLang="en-US"/>
          </a:p>
        </p:txBody>
      </p:sp>
      <p:sp>
        <p:nvSpPr>
          <p:cNvPr id="15363" name="Rectangle 2"/>
          <p:cNvSpPr>
            <a:spLocks noChangeArrowheads="1"/>
          </p:cNvSpPr>
          <p:nvPr/>
        </p:nvSpPr>
        <p:spPr bwMode="auto">
          <a:xfrm>
            <a:off x="0" y="0"/>
            <a:ext cx="9144000" cy="6019800"/>
          </a:xfrm>
          <a:prstGeom prst="rect">
            <a:avLst/>
          </a:prstGeom>
          <a:solidFill>
            <a:schemeClr val="bg1"/>
          </a:solidFill>
          <a:ln w="9525">
            <a:noFill/>
            <a:miter lim="800000"/>
            <a:headEnd/>
            <a:tailEnd/>
          </a:ln>
        </p:spPr>
        <p:txBody>
          <a:bodyPr wrap="none" anchor="ctr"/>
          <a:lstStyle/>
          <a:p>
            <a:endParaRPr lang="en-US" altLang="en-US"/>
          </a:p>
        </p:txBody>
      </p:sp>
      <p:sp>
        <p:nvSpPr>
          <p:cNvPr id="15364" name="AutoShape 3"/>
          <p:cNvSpPr>
            <a:spLocks noChangeArrowheads="1"/>
          </p:cNvSpPr>
          <p:nvPr/>
        </p:nvSpPr>
        <p:spPr bwMode="auto">
          <a:xfrm>
            <a:off x="990600" y="2873375"/>
            <a:ext cx="6934200" cy="914400"/>
          </a:xfrm>
          <a:prstGeom prst="roundRect">
            <a:avLst>
              <a:gd name="adj" fmla="val 16667"/>
            </a:avLst>
          </a:prstGeom>
          <a:solidFill>
            <a:srgbClr val="A3D5D9"/>
          </a:solidFill>
          <a:ln w="28575">
            <a:solidFill>
              <a:schemeClr val="tx2"/>
            </a:solidFill>
            <a:round/>
            <a:headEnd/>
            <a:tailEnd/>
          </a:ln>
        </p:spPr>
        <p:txBody>
          <a:bodyPr wrap="none" anchor="ctr"/>
          <a:lstStyle/>
          <a:p>
            <a:pPr algn="ctr"/>
            <a:endParaRPr lang="en-US" altLang="en-US" sz="2400"/>
          </a:p>
        </p:txBody>
      </p:sp>
      <p:sp>
        <p:nvSpPr>
          <p:cNvPr id="15365" name="Text Box 4"/>
          <p:cNvSpPr txBox="1">
            <a:spLocks noChangeArrowheads="1"/>
          </p:cNvSpPr>
          <p:nvPr/>
        </p:nvSpPr>
        <p:spPr bwMode="auto">
          <a:xfrm>
            <a:off x="990600" y="3098800"/>
            <a:ext cx="5353050" cy="363538"/>
          </a:xfrm>
          <a:prstGeom prst="rect">
            <a:avLst/>
          </a:prstGeom>
          <a:noFill/>
          <a:ln w="12700" algn="ctr">
            <a:noFill/>
            <a:miter lim="800000"/>
            <a:headEnd/>
            <a:tailEnd/>
          </a:ln>
        </p:spPr>
        <p:txBody>
          <a:bodyPr wrap="none" lIns="90488" tIns="44450" rIns="90488" bIns="44450">
            <a:spAutoFit/>
          </a:bodyPr>
          <a:lstStyle/>
          <a:p>
            <a:pPr>
              <a:spcBef>
                <a:spcPct val="50000"/>
              </a:spcBef>
            </a:pPr>
            <a:r>
              <a:rPr lang="en-US" altLang="en-US" b="1">
                <a:latin typeface="Tahoma" pitchFamily="34" charset="0"/>
              </a:rPr>
              <a:t>Value =                         +                         + </a:t>
            </a:r>
            <a:r>
              <a:rPr lang="en-US" altLang="en-US" b="1">
                <a:latin typeface="MS Reference Sans Serif" pitchFamily="34" charset="0"/>
              </a:rPr>
              <a:t>···</a:t>
            </a:r>
            <a:r>
              <a:rPr lang="en-US" altLang="en-US" b="1">
                <a:latin typeface="Tahoma" pitchFamily="34" charset="0"/>
              </a:rPr>
              <a:t> +</a:t>
            </a:r>
          </a:p>
        </p:txBody>
      </p:sp>
      <p:sp>
        <p:nvSpPr>
          <p:cNvPr id="15366" name="Text Box 5"/>
          <p:cNvSpPr txBox="1">
            <a:spLocks noChangeArrowheads="1"/>
          </p:cNvSpPr>
          <p:nvPr/>
        </p:nvSpPr>
        <p:spPr bwMode="auto">
          <a:xfrm>
            <a:off x="2438400" y="2949575"/>
            <a:ext cx="1066800" cy="363538"/>
          </a:xfrm>
          <a:prstGeom prst="rect">
            <a:avLst/>
          </a:prstGeom>
          <a:noFill/>
          <a:ln w="12700" algn="ctr">
            <a:noFill/>
            <a:miter lim="800000"/>
            <a:headEnd/>
            <a:tailEnd/>
          </a:ln>
        </p:spPr>
        <p:txBody>
          <a:bodyPr lIns="90488" tIns="44450" rIns="90488" bIns="44450">
            <a:spAutoFit/>
          </a:bodyPr>
          <a:lstStyle/>
          <a:p>
            <a:pPr>
              <a:spcBef>
                <a:spcPct val="50000"/>
              </a:spcBef>
            </a:pPr>
            <a:r>
              <a:rPr lang="en-US" altLang="en-US" b="1">
                <a:latin typeface="Tahoma" pitchFamily="34" charset="0"/>
              </a:rPr>
              <a:t>FCF</a:t>
            </a:r>
            <a:r>
              <a:rPr lang="en-US" altLang="en-US" b="1" baseline="-25000">
                <a:latin typeface="Tahoma" pitchFamily="34" charset="0"/>
              </a:rPr>
              <a:t>1</a:t>
            </a:r>
          </a:p>
        </p:txBody>
      </p:sp>
      <p:sp>
        <p:nvSpPr>
          <p:cNvPr id="15367" name="Text Box 6"/>
          <p:cNvSpPr txBox="1">
            <a:spLocks noChangeArrowheads="1"/>
          </p:cNvSpPr>
          <p:nvPr/>
        </p:nvSpPr>
        <p:spPr bwMode="auto">
          <a:xfrm>
            <a:off x="4343400" y="2949575"/>
            <a:ext cx="1066800" cy="363538"/>
          </a:xfrm>
          <a:prstGeom prst="rect">
            <a:avLst/>
          </a:prstGeom>
          <a:noFill/>
          <a:ln w="12700" algn="ctr">
            <a:noFill/>
            <a:miter lim="800000"/>
            <a:headEnd/>
            <a:tailEnd/>
          </a:ln>
        </p:spPr>
        <p:txBody>
          <a:bodyPr lIns="90488" tIns="44450" rIns="90488" bIns="44450">
            <a:spAutoFit/>
          </a:bodyPr>
          <a:lstStyle/>
          <a:p>
            <a:pPr>
              <a:spcBef>
                <a:spcPct val="50000"/>
              </a:spcBef>
            </a:pPr>
            <a:r>
              <a:rPr lang="en-US" altLang="en-US" b="1">
                <a:latin typeface="Tahoma" pitchFamily="34" charset="0"/>
              </a:rPr>
              <a:t>FCF</a:t>
            </a:r>
            <a:r>
              <a:rPr lang="en-US" altLang="en-US" b="1" baseline="-25000">
                <a:latin typeface="Tahoma" pitchFamily="34" charset="0"/>
              </a:rPr>
              <a:t>2</a:t>
            </a:r>
          </a:p>
        </p:txBody>
      </p:sp>
      <p:sp>
        <p:nvSpPr>
          <p:cNvPr id="15368" name="Text Box 7"/>
          <p:cNvSpPr txBox="1">
            <a:spLocks noChangeArrowheads="1"/>
          </p:cNvSpPr>
          <p:nvPr/>
        </p:nvSpPr>
        <p:spPr bwMode="auto">
          <a:xfrm>
            <a:off x="6629400" y="2949575"/>
            <a:ext cx="1066800" cy="363538"/>
          </a:xfrm>
          <a:prstGeom prst="rect">
            <a:avLst/>
          </a:prstGeom>
          <a:noFill/>
          <a:ln w="12700" algn="ctr">
            <a:noFill/>
            <a:miter lim="800000"/>
            <a:headEnd/>
            <a:tailEnd/>
          </a:ln>
        </p:spPr>
        <p:txBody>
          <a:bodyPr lIns="90488" tIns="44450" rIns="90488" bIns="44450">
            <a:spAutoFit/>
          </a:bodyPr>
          <a:lstStyle/>
          <a:p>
            <a:pPr>
              <a:spcBef>
                <a:spcPct val="50000"/>
              </a:spcBef>
            </a:pPr>
            <a:r>
              <a:rPr lang="en-US" altLang="en-US" b="1">
                <a:latin typeface="Tahoma" pitchFamily="34" charset="0"/>
              </a:rPr>
              <a:t>FCF</a:t>
            </a:r>
            <a:r>
              <a:rPr lang="en-US" altLang="en-US" b="1" baseline="-25000">
                <a:latin typeface="Tahoma" pitchFamily="34" charset="0"/>
              </a:rPr>
              <a:t>∞</a:t>
            </a:r>
          </a:p>
        </p:txBody>
      </p:sp>
      <p:sp>
        <p:nvSpPr>
          <p:cNvPr id="15369" name="Text Box 8"/>
          <p:cNvSpPr txBox="1">
            <a:spLocks noChangeArrowheads="1"/>
          </p:cNvSpPr>
          <p:nvPr/>
        </p:nvSpPr>
        <p:spPr bwMode="auto">
          <a:xfrm>
            <a:off x="1981200" y="3271838"/>
            <a:ext cx="2057400" cy="363537"/>
          </a:xfrm>
          <a:prstGeom prst="rect">
            <a:avLst/>
          </a:prstGeom>
          <a:noFill/>
          <a:ln w="12700" algn="ctr">
            <a:noFill/>
            <a:miter lim="800000"/>
            <a:headEnd/>
            <a:tailEnd/>
          </a:ln>
        </p:spPr>
        <p:txBody>
          <a:bodyPr lIns="90488" tIns="44450" rIns="90488" bIns="44450">
            <a:spAutoFit/>
          </a:bodyPr>
          <a:lstStyle/>
          <a:p>
            <a:pPr>
              <a:spcBef>
                <a:spcPct val="50000"/>
              </a:spcBef>
            </a:pPr>
            <a:r>
              <a:rPr lang="en-US" altLang="en-US" b="1">
                <a:latin typeface="Tahoma" pitchFamily="34" charset="0"/>
              </a:rPr>
              <a:t>(1 + WACC)</a:t>
            </a:r>
            <a:r>
              <a:rPr lang="en-US" altLang="en-US" b="1" baseline="30000">
                <a:latin typeface="Tahoma" pitchFamily="34" charset="0"/>
              </a:rPr>
              <a:t>1</a:t>
            </a:r>
          </a:p>
        </p:txBody>
      </p:sp>
      <p:sp>
        <p:nvSpPr>
          <p:cNvPr id="15370" name="Text Box 9"/>
          <p:cNvSpPr txBox="1">
            <a:spLocks noChangeArrowheads="1"/>
          </p:cNvSpPr>
          <p:nvPr/>
        </p:nvSpPr>
        <p:spPr bwMode="auto">
          <a:xfrm>
            <a:off x="6172200" y="3271838"/>
            <a:ext cx="1752600" cy="363537"/>
          </a:xfrm>
          <a:prstGeom prst="rect">
            <a:avLst/>
          </a:prstGeom>
          <a:noFill/>
          <a:ln w="12700" algn="ctr">
            <a:noFill/>
            <a:miter lim="800000"/>
            <a:headEnd/>
            <a:tailEnd/>
          </a:ln>
        </p:spPr>
        <p:txBody>
          <a:bodyPr lIns="90488" tIns="44450" rIns="90488" bIns="44450">
            <a:spAutoFit/>
          </a:bodyPr>
          <a:lstStyle/>
          <a:p>
            <a:pPr>
              <a:spcBef>
                <a:spcPct val="50000"/>
              </a:spcBef>
            </a:pPr>
            <a:r>
              <a:rPr lang="en-US" altLang="en-US" b="1">
                <a:latin typeface="Tahoma" pitchFamily="34" charset="0"/>
              </a:rPr>
              <a:t>(1 + WACC)</a:t>
            </a:r>
            <a:r>
              <a:rPr lang="en-US" altLang="en-US" b="1" baseline="30000">
                <a:latin typeface="Tahoma" pitchFamily="34" charset="0"/>
              </a:rPr>
              <a:t>∞</a:t>
            </a:r>
          </a:p>
        </p:txBody>
      </p:sp>
      <p:sp>
        <p:nvSpPr>
          <p:cNvPr id="15371" name="Text Box 10"/>
          <p:cNvSpPr txBox="1">
            <a:spLocks noChangeArrowheads="1"/>
          </p:cNvSpPr>
          <p:nvPr/>
        </p:nvSpPr>
        <p:spPr bwMode="auto">
          <a:xfrm>
            <a:off x="3810000" y="3271838"/>
            <a:ext cx="1981200" cy="363537"/>
          </a:xfrm>
          <a:prstGeom prst="rect">
            <a:avLst/>
          </a:prstGeom>
          <a:noFill/>
          <a:ln w="12700" algn="ctr">
            <a:noFill/>
            <a:miter lim="800000"/>
            <a:headEnd/>
            <a:tailEnd/>
          </a:ln>
        </p:spPr>
        <p:txBody>
          <a:bodyPr lIns="90488" tIns="44450" rIns="90488" bIns="44450">
            <a:spAutoFit/>
          </a:bodyPr>
          <a:lstStyle/>
          <a:p>
            <a:pPr>
              <a:spcBef>
                <a:spcPct val="50000"/>
              </a:spcBef>
            </a:pPr>
            <a:r>
              <a:rPr lang="en-US" altLang="en-US" b="1">
                <a:latin typeface="Tahoma" pitchFamily="34" charset="0"/>
              </a:rPr>
              <a:t>(1 + WACC)</a:t>
            </a:r>
            <a:r>
              <a:rPr lang="en-US" altLang="en-US" b="1" baseline="30000">
                <a:latin typeface="Tahoma" pitchFamily="34" charset="0"/>
              </a:rPr>
              <a:t>2</a:t>
            </a:r>
          </a:p>
        </p:txBody>
      </p:sp>
      <p:sp>
        <p:nvSpPr>
          <p:cNvPr id="15372" name="Line 11"/>
          <p:cNvSpPr>
            <a:spLocks noChangeShapeType="1"/>
          </p:cNvSpPr>
          <p:nvPr/>
        </p:nvSpPr>
        <p:spPr bwMode="auto">
          <a:xfrm>
            <a:off x="2133600" y="3330575"/>
            <a:ext cx="1371600" cy="3175"/>
          </a:xfrm>
          <a:prstGeom prst="line">
            <a:avLst/>
          </a:prstGeom>
          <a:noFill/>
          <a:ln w="25400">
            <a:solidFill>
              <a:schemeClr val="tx1"/>
            </a:solidFill>
            <a:round/>
            <a:headEnd/>
            <a:tailEnd/>
          </a:ln>
        </p:spPr>
        <p:txBody>
          <a:bodyPr lIns="90488" tIns="44450" rIns="90488" bIns="44450"/>
          <a:lstStyle/>
          <a:p>
            <a:endParaRPr lang="en-US"/>
          </a:p>
        </p:txBody>
      </p:sp>
      <p:sp>
        <p:nvSpPr>
          <p:cNvPr id="15373" name="Line 12"/>
          <p:cNvSpPr>
            <a:spLocks noChangeShapeType="1"/>
          </p:cNvSpPr>
          <p:nvPr/>
        </p:nvSpPr>
        <p:spPr bwMode="auto">
          <a:xfrm>
            <a:off x="3962400" y="3330575"/>
            <a:ext cx="1371600" cy="3175"/>
          </a:xfrm>
          <a:prstGeom prst="line">
            <a:avLst/>
          </a:prstGeom>
          <a:noFill/>
          <a:ln w="25400">
            <a:solidFill>
              <a:schemeClr val="tx1"/>
            </a:solidFill>
            <a:round/>
            <a:headEnd/>
            <a:tailEnd/>
          </a:ln>
        </p:spPr>
        <p:txBody>
          <a:bodyPr lIns="90488" tIns="44450" rIns="90488" bIns="44450"/>
          <a:lstStyle/>
          <a:p>
            <a:endParaRPr lang="en-US"/>
          </a:p>
        </p:txBody>
      </p:sp>
      <p:sp>
        <p:nvSpPr>
          <p:cNvPr id="15374" name="Line 13"/>
          <p:cNvSpPr>
            <a:spLocks noChangeShapeType="1"/>
          </p:cNvSpPr>
          <p:nvPr/>
        </p:nvSpPr>
        <p:spPr bwMode="auto">
          <a:xfrm>
            <a:off x="6324600" y="3330575"/>
            <a:ext cx="1371600" cy="3175"/>
          </a:xfrm>
          <a:prstGeom prst="line">
            <a:avLst/>
          </a:prstGeom>
          <a:noFill/>
          <a:ln w="25400">
            <a:solidFill>
              <a:schemeClr val="tx1"/>
            </a:solidFill>
            <a:round/>
            <a:headEnd/>
            <a:tailEnd/>
          </a:ln>
        </p:spPr>
        <p:txBody>
          <a:bodyPr lIns="90488" tIns="44450" rIns="90488" bIns="44450"/>
          <a:lstStyle/>
          <a:p>
            <a:endParaRPr lang="en-US"/>
          </a:p>
        </p:txBody>
      </p:sp>
      <p:sp>
        <p:nvSpPr>
          <p:cNvPr id="15375" name="AutoShape 14"/>
          <p:cNvSpPr>
            <a:spLocks noChangeArrowheads="1"/>
          </p:cNvSpPr>
          <p:nvPr/>
        </p:nvSpPr>
        <p:spPr bwMode="auto">
          <a:xfrm>
            <a:off x="3586163" y="1957388"/>
            <a:ext cx="1744662" cy="661987"/>
          </a:xfrm>
          <a:prstGeom prst="roundRect">
            <a:avLst>
              <a:gd name="adj" fmla="val 16667"/>
            </a:avLst>
          </a:prstGeom>
          <a:solidFill>
            <a:schemeClr val="accent2"/>
          </a:solidFill>
          <a:ln w="28575">
            <a:solidFill>
              <a:srgbClr val="000000"/>
            </a:solidFill>
            <a:round/>
            <a:headEnd/>
            <a:tailEnd/>
          </a:ln>
        </p:spPr>
        <p:txBody>
          <a:bodyPr wrap="none">
            <a:spAutoFit/>
          </a:bodyPr>
          <a:lstStyle/>
          <a:p>
            <a:pPr algn="ctr"/>
            <a:r>
              <a:rPr lang="en-US" altLang="en-US" sz="1600" b="1">
                <a:latin typeface="Tahoma" pitchFamily="34" charset="0"/>
              </a:rPr>
              <a:t>Free cash flow</a:t>
            </a:r>
          </a:p>
          <a:p>
            <a:pPr algn="ctr"/>
            <a:r>
              <a:rPr lang="en-US" altLang="en-US" sz="1600" b="1">
                <a:latin typeface="Tahoma" pitchFamily="34" charset="0"/>
              </a:rPr>
              <a:t>(FCF)</a:t>
            </a:r>
          </a:p>
        </p:txBody>
      </p:sp>
      <p:cxnSp>
        <p:nvCxnSpPr>
          <p:cNvPr id="15376" name="AutoShape 15"/>
          <p:cNvCxnSpPr>
            <a:cxnSpLocks noChangeShapeType="1"/>
            <a:stCxn id="15381" idx="0"/>
            <a:endCxn id="15382" idx="2"/>
          </p:cNvCxnSpPr>
          <p:nvPr/>
        </p:nvCxnSpPr>
        <p:spPr bwMode="auto">
          <a:xfrm flipV="1">
            <a:off x="4457700" y="5064125"/>
            <a:ext cx="1588" cy="265113"/>
          </a:xfrm>
          <a:prstGeom prst="straightConnector1">
            <a:avLst/>
          </a:prstGeom>
          <a:noFill/>
          <a:ln w="28575">
            <a:solidFill>
              <a:srgbClr val="000000"/>
            </a:solidFill>
            <a:round/>
            <a:headEnd/>
            <a:tailEnd type="triangle" w="med" len="med"/>
          </a:ln>
        </p:spPr>
      </p:cxnSp>
      <p:sp>
        <p:nvSpPr>
          <p:cNvPr id="15377" name="AutoShape 16"/>
          <p:cNvSpPr>
            <a:spLocks noChangeArrowheads="1"/>
          </p:cNvSpPr>
          <p:nvPr/>
        </p:nvSpPr>
        <p:spPr bwMode="auto">
          <a:xfrm>
            <a:off x="574675" y="5273675"/>
            <a:ext cx="2395538" cy="392113"/>
          </a:xfrm>
          <a:prstGeom prst="roundRect">
            <a:avLst>
              <a:gd name="adj" fmla="val 16667"/>
            </a:avLst>
          </a:prstGeom>
          <a:solidFill>
            <a:schemeClr val="accent1"/>
          </a:solidFill>
          <a:ln w="28575">
            <a:solidFill>
              <a:srgbClr val="000000"/>
            </a:solidFill>
            <a:round/>
            <a:headEnd/>
            <a:tailEnd/>
          </a:ln>
        </p:spPr>
        <p:txBody>
          <a:bodyPr wrap="none">
            <a:spAutoFit/>
          </a:bodyPr>
          <a:lstStyle/>
          <a:p>
            <a:pPr>
              <a:spcBef>
                <a:spcPct val="50000"/>
              </a:spcBef>
            </a:pPr>
            <a:r>
              <a:rPr lang="en-US" altLang="en-US" sz="1600" b="1">
                <a:latin typeface="Tahoma" pitchFamily="34" charset="0"/>
              </a:rPr>
              <a:t>Market interest rates</a:t>
            </a:r>
          </a:p>
        </p:txBody>
      </p:sp>
      <p:sp>
        <p:nvSpPr>
          <p:cNvPr id="15378" name="AutoShape 17"/>
          <p:cNvSpPr>
            <a:spLocks noChangeArrowheads="1"/>
          </p:cNvSpPr>
          <p:nvPr/>
        </p:nvSpPr>
        <p:spPr bwMode="auto">
          <a:xfrm>
            <a:off x="5918200" y="5861050"/>
            <a:ext cx="2246313" cy="392113"/>
          </a:xfrm>
          <a:prstGeom prst="roundRect">
            <a:avLst>
              <a:gd name="adj" fmla="val 16667"/>
            </a:avLst>
          </a:prstGeom>
          <a:solidFill>
            <a:schemeClr val="accent1"/>
          </a:solidFill>
          <a:ln w="28575">
            <a:solidFill>
              <a:schemeClr val="tx1"/>
            </a:solidFill>
            <a:round/>
            <a:headEnd/>
            <a:tailEnd/>
          </a:ln>
        </p:spPr>
        <p:txBody>
          <a:bodyPr wrap="none">
            <a:spAutoFit/>
          </a:bodyPr>
          <a:lstStyle/>
          <a:p>
            <a:pPr>
              <a:spcBef>
                <a:spcPct val="50000"/>
              </a:spcBef>
            </a:pPr>
            <a:r>
              <a:rPr lang="en-US" altLang="en-US" sz="1600" b="1">
                <a:latin typeface="Tahoma" pitchFamily="34" charset="0"/>
              </a:rPr>
              <a:t>Firm’s business risk</a:t>
            </a:r>
          </a:p>
        </p:txBody>
      </p:sp>
      <p:sp>
        <p:nvSpPr>
          <p:cNvPr id="15379" name="AutoShape 18"/>
          <p:cNvSpPr>
            <a:spLocks noChangeArrowheads="1"/>
          </p:cNvSpPr>
          <p:nvPr/>
        </p:nvSpPr>
        <p:spPr bwMode="auto">
          <a:xfrm>
            <a:off x="652463" y="5902325"/>
            <a:ext cx="2328862" cy="392113"/>
          </a:xfrm>
          <a:prstGeom prst="roundRect">
            <a:avLst>
              <a:gd name="adj" fmla="val 16667"/>
            </a:avLst>
          </a:prstGeom>
          <a:solidFill>
            <a:schemeClr val="accent1"/>
          </a:solidFill>
          <a:ln w="28575">
            <a:solidFill>
              <a:srgbClr val="000000"/>
            </a:solidFill>
            <a:round/>
            <a:headEnd/>
            <a:tailEnd/>
          </a:ln>
        </p:spPr>
        <p:txBody>
          <a:bodyPr wrap="none">
            <a:spAutoFit/>
          </a:bodyPr>
          <a:lstStyle/>
          <a:p>
            <a:pPr>
              <a:spcBef>
                <a:spcPct val="50000"/>
              </a:spcBef>
            </a:pPr>
            <a:r>
              <a:rPr lang="en-US" altLang="en-US" sz="1600" b="1">
                <a:latin typeface="Tahoma" pitchFamily="34" charset="0"/>
              </a:rPr>
              <a:t>Market risk aversion</a:t>
            </a:r>
          </a:p>
        </p:txBody>
      </p:sp>
      <p:sp>
        <p:nvSpPr>
          <p:cNvPr id="15380" name="AutoShape 19"/>
          <p:cNvSpPr>
            <a:spLocks noChangeArrowheads="1"/>
          </p:cNvSpPr>
          <p:nvPr/>
        </p:nvSpPr>
        <p:spPr bwMode="auto">
          <a:xfrm>
            <a:off x="6705600" y="4016375"/>
            <a:ext cx="1833563" cy="1133475"/>
          </a:xfrm>
          <a:prstGeom prst="roundRect">
            <a:avLst>
              <a:gd name="adj" fmla="val 16667"/>
            </a:avLst>
          </a:prstGeom>
          <a:solidFill>
            <a:schemeClr val="accent1"/>
          </a:solidFill>
          <a:ln w="28575">
            <a:solidFill>
              <a:schemeClr val="tx2"/>
            </a:solidFill>
            <a:round/>
            <a:headEnd/>
            <a:tailEnd/>
          </a:ln>
          <a:effectLst>
            <a:prstShdw prst="shdw13" dist="53882" dir="13500000">
              <a:schemeClr val="bg2">
                <a:alpha val="50000"/>
              </a:schemeClr>
            </a:prstShdw>
          </a:effectLst>
        </p:spPr>
        <p:txBody>
          <a:bodyPr wrap="none">
            <a:spAutoFit/>
          </a:bodyPr>
          <a:lstStyle/>
          <a:p>
            <a:pPr algn="ctr">
              <a:spcBef>
                <a:spcPct val="50000"/>
              </a:spcBef>
            </a:pPr>
            <a:r>
              <a:rPr lang="en-US" altLang="en-US" sz="2000" b="1">
                <a:solidFill>
                  <a:schemeClr val="tx2"/>
                </a:solidFill>
                <a:latin typeface="Tahoma" pitchFamily="34" charset="0"/>
              </a:rPr>
              <a:t>Firm’s</a:t>
            </a:r>
          </a:p>
          <a:p>
            <a:pPr algn="ctr"/>
            <a:r>
              <a:rPr lang="en-US" altLang="en-US" sz="2000" b="1">
                <a:solidFill>
                  <a:schemeClr val="tx2"/>
                </a:solidFill>
                <a:latin typeface="Tahoma" pitchFamily="34" charset="0"/>
              </a:rPr>
              <a:t>debt/equity</a:t>
            </a:r>
          </a:p>
          <a:p>
            <a:pPr algn="ctr"/>
            <a:r>
              <a:rPr lang="en-US" altLang="en-US" sz="2000" b="1">
                <a:solidFill>
                  <a:schemeClr val="tx2"/>
                </a:solidFill>
                <a:latin typeface="Tahoma" pitchFamily="34" charset="0"/>
              </a:rPr>
              <a:t>mix</a:t>
            </a:r>
          </a:p>
        </p:txBody>
      </p:sp>
      <p:sp>
        <p:nvSpPr>
          <p:cNvPr id="15381" name="AutoShape 20"/>
          <p:cNvSpPr>
            <a:spLocks noChangeArrowheads="1"/>
          </p:cNvSpPr>
          <p:nvPr/>
        </p:nvSpPr>
        <p:spPr bwMode="auto">
          <a:xfrm>
            <a:off x="3609975" y="5343525"/>
            <a:ext cx="1695450" cy="798513"/>
          </a:xfrm>
          <a:prstGeom prst="roundRect">
            <a:avLst>
              <a:gd name="adj" fmla="val 16667"/>
            </a:avLst>
          </a:prstGeom>
          <a:solidFill>
            <a:schemeClr val="accent1"/>
          </a:solidFill>
          <a:ln w="28575">
            <a:solidFill>
              <a:schemeClr val="tx2"/>
            </a:solidFill>
            <a:round/>
            <a:headEnd/>
            <a:tailEnd/>
          </a:ln>
        </p:spPr>
        <p:txBody>
          <a:bodyPr wrap="none">
            <a:spAutoFit/>
          </a:bodyPr>
          <a:lstStyle/>
          <a:p>
            <a:pPr>
              <a:spcBef>
                <a:spcPct val="50000"/>
              </a:spcBef>
            </a:pPr>
            <a:r>
              <a:rPr lang="en-US" altLang="en-US" sz="1600" b="1">
                <a:latin typeface="Tahoma" pitchFamily="34" charset="0"/>
              </a:rPr>
              <a:t>Cost of debt</a:t>
            </a:r>
          </a:p>
          <a:p>
            <a:pPr>
              <a:spcBef>
                <a:spcPct val="50000"/>
              </a:spcBef>
            </a:pPr>
            <a:r>
              <a:rPr lang="en-US" altLang="en-US" sz="1600" b="1">
                <a:latin typeface="Tahoma" pitchFamily="34" charset="0"/>
              </a:rPr>
              <a:t>Cost of equity</a:t>
            </a:r>
          </a:p>
        </p:txBody>
      </p:sp>
      <p:sp>
        <p:nvSpPr>
          <p:cNvPr id="15382" name="AutoShape 21"/>
          <p:cNvSpPr>
            <a:spLocks noChangeArrowheads="1"/>
          </p:cNvSpPr>
          <p:nvPr/>
        </p:nvSpPr>
        <p:spPr bwMode="auto">
          <a:xfrm>
            <a:off x="3379788" y="4116388"/>
            <a:ext cx="2157412" cy="933450"/>
          </a:xfrm>
          <a:prstGeom prst="roundRect">
            <a:avLst>
              <a:gd name="adj" fmla="val 16667"/>
            </a:avLst>
          </a:prstGeom>
          <a:solidFill>
            <a:schemeClr val="accent1"/>
          </a:solidFill>
          <a:ln w="28575">
            <a:solidFill>
              <a:srgbClr val="000000"/>
            </a:solidFill>
            <a:round/>
            <a:headEnd/>
            <a:tailEnd/>
          </a:ln>
        </p:spPr>
        <p:txBody>
          <a:bodyPr wrap="none">
            <a:spAutoFit/>
          </a:bodyPr>
          <a:lstStyle/>
          <a:p>
            <a:pPr algn="ctr"/>
            <a:r>
              <a:rPr lang="en-US" altLang="en-US" sz="1600" b="1">
                <a:latin typeface="Tahoma" pitchFamily="34" charset="0"/>
              </a:rPr>
              <a:t>Weighted average</a:t>
            </a:r>
          </a:p>
          <a:p>
            <a:pPr algn="ctr"/>
            <a:r>
              <a:rPr lang="en-US" altLang="en-US" sz="1600" b="1">
                <a:latin typeface="Tahoma" pitchFamily="34" charset="0"/>
              </a:rPr>
              <a:t>cost of capital</a:t>
            </a:r>
          </a:p>
          <a:p>
            <a:pPr algn="ctr"/>
            <a:r>
              <a:rPr lang="en-US" altLang="en-US" sz="1600" b="1">
                <a:latin typeface="Tahoma" pitchFamily="34" charset="0"/>
              </a:rPr>
              <a:t>(WACC</a:t>
            </a:r>
            <a:r>
              <a:rPr lang="en-US" altLang="en-US" sz="1400" b="1">
                <a:latin typeface="Tahoma" pitchFamily="34" charset="0"/>
              </a:rPr>
              <a:t>)</a:t>
            </a:r>
          </a:p>
        </p:txBody>
      </p:sp>
      <p:cxnSp>
        <p:nvCxnSpPr>
          <p:cNvPr id="15383" name="AutoShape 22"/>
          <p:cNvCxnSpPr>
            <a:cxnSpLocks noChangeShapeType="1"/>
            <a:stCxn id="15380" idx="1"/>
            <a:endCxn id="15381" idx="3"/>
          </p:cNvCxnSpPr>
          <p:nvPr/>
        </p:nvCxnSpPr>
        <p:spPr bwMode="auto">
          <a:xfrm flipH="1">
            <a:off x="5319713" y="4583113"/>
            <a:ext cx="1371600" cy="1160462"/>
          </a:xfrm>
          <a:prstGeom prst="straightConnector1">
            <a:avLst/>
          </a:prstGeom>
          <a:noFill/>
          <a:ln w="38100">
            <a:solidFill>
              <a:schemeClr val="tx2"/>
            </a:solidFill>
            <a:round/>
            <a:headEnd/>
            <a:tailEnd type="triangle" w="med" len="med"/>
          </a:ln>
        </p:spPr>
      </p:cxnSp>
      <p:cxnSp>
        <p:nvCxnSpPr>
          <p:cNvPr id="15384" name="AutoShape 23"/>
          <p:cNvCxnSpPr>
            <a:cxnSpLocks noChangeShapeType="1"/>
            <a:stCxn id="15378" idx="1"/>
            <a:endCxn id="15381" idx="3"/>
          </p:cNvCxnSpPr>
          <p:nvPr/>
        </p:nvCxnSpPr>
        <p:spPr bwMode="auto">
          <a:xfrm flipH="1" flipV="1">
            <a:off x="5319713" y="5743575"/>
            <a:ext cx="584200" cy="314325"/>
          </a:xfrm>
          <a:prstGeom prst="straightConnector1">
            <a:avLst/>
          </a:prstGeom>
          <a:noFill/>
          <a:ln w="28575">
            <a:solidFill>
              <a:schemeClr val="tx1"/>
            </a:solidFill>
            <a:round/>
            <a:headEnd/>
            <a:tailEnd type="triangle" w="med" len="med"/>
          </a:ln>
        </p:spPr>
      </p:cxnSp>
      <p:cxnSp>
        <p:nvCxnSpPr>
          <p:cNvPr id="15385" name="AutoShape 24"/>
          <p:cNvCxnSpPr>
            <a:cxnSpLocks noChangeShapeType="1"/>
            <a:stCxn id="15377" idx="3"/>
            <a:endCxn id="15381" idx="1"/>
          </p:cNvCxnSpPr>
          <p:nvPr/>
        </p:nvCxnSpPr>
        <p:spPr bwMode="auto">
          <a:xfrm>
            <a:off x="2984500" y="5470525"/>
            <a:ext cx="611188" cy="273050"/>
          </a:xfrm>
          <a:prstGeom prst="straightConnector1">
            <a:avLst/>
          </a:prstGeom>
          <a:noFill/>
          <a:ln w="28575">
            <a:solidFill>
              <a:schemeClr val="tx1"/>
            </a:solidFill>
            <a:round/>
            <a:headEnd/>
            <a:tailEnd type="triangle" w="med" len="med"/>
          </a:ln>
        </p:spPr>
      </p:cxnSp>
      <p:cxnSp>
        <p:nvCxnSpPr>
          <p:cNvPr id="15386" name="AutoShape 25"/>
          <p:cNvCxnSpPr>
            <a:cxnSpLocks noChangeShapeType="1"/>
            <a:stCxn id="15379" idx="3"/>
            <a:endCxn id="15381" idx="1"/>
          </p:cNvCxnSpPr>
          <p:nvPr/>
        </p:nvCxnSpPr>
        <p:spPr bwMode="auto">
          <a:xfrm flipV="1">
            <a:off x="2995613" y="5743575"/>
            <a:ext cx="600075" cy="355600"/>
          </a:xfrm>
          <a:prstGeom prst="straightConnector1">
            <a:avLst/>
          </a:prstGeom>
          <a:noFill/>
          <a:ln w="28575">
            <a:solidFill>
              <a:srgbClr val="000000"/>
            </a:solidFill>
            <a:round/>
            <a:headEnd/>
            <a:tailEnd type="triangle" w="med" len="med"/>
          </a:ln>
        </p:spPr>
      </p:cxnSp>
      <p:cxnSp>
        <p:nvCxnSpPr>
          <p:cNvPr id="15387" name="AutoShape 26"/>
          <p:cNvCxnSpPr>
            <a:cxnSpLocks noChangeShapeType="1"/>
            <a:stCxn id="15380" idx="1"/>
            <a:endCxn id="15382" idx="3"/>
          </p:cNvCxnSpPr>
          <p:nvPr/>
        </p:nvCxnSpPr>
        <p:spPr bwMode="auto">
          <a:xfrm rot="10800000">
            <a:off x="5551488" y="4583113"/>
            <a:ext cx="1139825" cy="0"/>
          </a:xfrm>
          <a:prstGeom prst="straightConnector1">
            <a:avLst/>
          </a:prstGeom>
          <a:noFill/>
          <a:ln w="38100">
            <a:solidFill>
              <a:schemeClr val="tx2"/>
            </a:solidFill>
            <a:round/>
            <a:headEnd/>
            <a:tailEnd type="triangle" w="med" len="med"/>
          </a:ln>
        </p:spPr>
      </p:cxnSp>
      <p:sp>
        <p:nvSpPr>
          <p:cNvPr id="15388" name="AutoShape 27"/>
          <p:cNvSpPr>
            <a:spLocks noChangeArrowheads="1"/>
          </p:cNvSpPr>
          <p:nvPr/>
        </p:nvSpPr>
        <p:spPr bwMode="auto">
          <a:xfrm>
            <a:off x="1522413" y="1233488"/>
            <a:ext cx="1998662" cy="635000"/>
          </a:xfrm>
          <a:prstGeom prst="roundRect">
            <a:avLst>
              <a:gd name="adj" fmla="val 16667"/>
            </a:avLst>
          </a:prstGeom>
          <a:solidFill>
            <a:schemeClr val="accent2"/>
          </a:solidFill>
          <a:ln w="28575">
            <a:solidFill>
              <a:schemeClr val="tx1"/>
            </a:solidFill>
            <a:round/>
            <a:headEnd/>
            <a:tailEnd/>
          </a:ln>
        </p:spPr>
        <p:txBody>
          <a:bodyPr wrap="none">
            <a:spAutoFit/>
          </a:bodyPr>
          <a:lstStyle/>
          <a:p>
            <a:pPr>
              <a:lnSpc>
                <a:spcPct val="95000"/>
              </a:lnSpc>
            </a:pPr>
            <a:r>
              <a:rPr lang="en-US" altLang="en-US" sz="1600" b="1">
                <a:latin typeface="Tahoma" pitchFamily="34" charset="0"/>
              </a:rPr>
              <a:t>Net operating</a:t>
            </a:r>
          </a:p>
          <a:p>
            <a:pPr>
              <a:lnSpc>
                <a:spcPct val="95000"/>
              </a:lnSpc>
            </a:pPr>
            <a:r>
              <a:rPr lang="en-US" altLang="en-US" sz="1600" b="1">
                <a:latin typeface="Tahoma" pitchFamily="34" charset="0"/>
              </a:rPr>
              <a:t>profit after taxes</a:t>
            </a:r>
          </a:p>
        </p:txBody>
      </p:sp>
      <p:sp>
        <p:nvSpPr>
          <p:cNvPr id="15389" name="AutoShape 28"/>
          <p:cNvSpPr>
            <a:spLocks noChangeArrowheads="1"/>
          </p:cNvSpPr>
          <p:nvPr/>
        </p:nvSpPr>
        <p:spPr bwMode="auto">
          <a:xfrm>
            <a:off x="5484813" y="1233488"/>
            <a:ext cx="2503487" cy="635000"/>
          </a:xfrm>
          <a:prstGeom prst="roundRect">
            <a:avLst>
              <a:gd name="adj" fmla="val 16667"/>
            </a:avLst>
          </a:prstGeom>
          <a:solidFill>
            <a:schemeClr val="accent2"/>
          </a:solidFill>
          <a:ln w="28575">
            <a:solidFill>
              <a:schemeClr val="tx1"/>
            </a:solidFill>
            <a:round/>
            <a:headEnd/>
            <a:tailEnd/>
          </a:ln>
        </p:spPr>
        <p:txBody>
          <a:bodyPr wrap="none">
            <a:spAutoFit/>
          </a:bodyPr>
          <a:lstStyle/>
          <a:p>
            <a:pPr>
              <a:lnSpc>
                <a:spcPct val="95000"/>
              </a:lnSpc>
            </a:pPr>
            <a:r>
              <a:rPr lang="en-US" altLang="en-US" sz="1600" b="1">
                <a:latin typeface="Tahoma" pitchFamily="34" charset="0"/>
              </a:rPr>
              <a:t>Required investments</a:t>
            </a:r>
          </a:p>
          <a:p>
            <a:pPr>
              <a:lnSpc>
                <a:spcPct val="95000"/>
              </a:lnSpc>
            </a:pPr>
            <a:r>
              <a:rPr lang="en-US" altLang="en-US" sz="1600" b="1">
                <a:latin typeface="Tahoma" pitchFamily="34" charset="0"/>
              </a:rPr>
              <a:t>in operating capital</a:t>
            </a:r>
          </a:p>
        </p:txBody>
      </p:sp>
      <p:sp>
        <p:nvSpPr>
          <p:cNvPr id="15390" name="Text Box 29"/>
          <p:cNvSpPr txBox="1">
            <a:spLocks noChangeArrowheads="1"/>
          </p:cNvSpPr>
          <p:nvPr/>
        </p:nvSpPr>
        <p:spPr bwMode="auto">
          <a:xfrm>
            <a:off x="5105400" y="1374775"/>
            <a:ext cx="350838" cy="336550"/>
          </a:xfrm>
          <a:prstGeom prst="rect">
            <a:avLst/>
          </a:prstGeom>
          <a:noFill/>
          <a:ln w="9525">
            <a:noFill/>
            <a:miter lim="800000"/>
            <a:headEnd/>
            <a:tailEnd/>
          </a:ln>
        </p:spPr>
        <p:txBody>
          <a:bodyPr wrap="none">
            <a:spAutoFit/>
          </a:bodyPr>
          <a:lstStyle/>
          <a:p>
            <a:pPr>
              <a:spcBef>
                <a:spcPct val="50000"/>
              </a:spcBef>
            </a:pPr>
            <a:r>
              <a:rPr lang="en-US" altLang="en-US" sz="1600" b="1">
                <a:latin typeface="Tahoma" pitchFamily="34" charset="0"/>
                <a:cs typeface="Tahoma" pitchFamily="34" charset="0"/>
              </a:rPr>
              <a:t>−</a:t>
            </a:r>
          </a:p>
        </p:txBody>
      </p:sp>
      <p:sp>
        <p:nvSpPr>
          <p:cNvPr id="15391" name="Text Box 30"/>
          <p:cNvSpPr txBox="1">
            <a:spLocks noChangeArrowheads="1"/>
          </p:cNvSpPr>
          <p:nvPr/>
        </p:nvSpPr>
        <p:spPr bwMode="auto">
          <a:xfrm>
            <a:off x="5334000" y="2111375"/>
            <a:ext cx="350838" cy="336550"/>
          </a:xfrm>
          <a:prstGeom prst="rect">
            <a:avLst/>
          </a:prstGeom>
          <a:noFill/>
          <a:ln w="9525">
            <a:noFill/>
            <a:miter lim="800000"/>
            <a:headEnd/>
            <a:tailEnd/>
          </a:ln>
        </p:spPr>
        <p:txBody>
          <a:bodyPr wrap="none">
            <a:spAutoFit/>
          </a:bodyPr>
          <a:lstStyle/>
          <a:p>
            <a:pPr>
              <a:spcBef>
                <a:spcPct val="50000"/>
              </a:spcBef>
            </a:pPr>
            <a:r>
              <a:rPr lang="en-US" altLang="en-US" sz="1600" b="1">
                <a:latin typeface="Tahoma" pitchFamily="34" charset="0"/>
                <a:cs typeface="Tahoma" pitchFamily="34" charset="0"/>
              </a:rPr>
              <a:t>=</a:t>
            </a:r>
          </a:p>
        </p:txBody>
      </p:sp>
      <p:cxnSp>
        <p:nvCxnSpPr>
          <p:cNvPr id="15392" name="AutoShape 31"/>
          <p:cNvCxnSpPr>
            <a:cxnSpLocks noChangeShapeType="1"/>
            <a:stCxn id="15382" idx="0"/>
            <a:endCxn id="15364" idx="2"/>
          </p:cNvCxnSpPr>
          <p:nvPr/>
        </p:nvCxnSpPr>
        <p:spPr bwMode="auto">
          <a:xfrm flipH="1" flipV="1">
            <a:off x="4457700" y="3802063"/>
            <a:ext cx="1588" cy="300037"/>
          </a:xfrm>
          <a:prstGeom prst="straightConnector1">
            <a:avLst/>
          </a:prstGeom>
          <a:noFill/>
          <a:ln w="28575">
            <a:solidFill>
              <a:schemeClr val="tx1"/>
            </a:solidFill>
            <a:round/>
            <a:headEnd/>
            <a:tailEnd type="triangle" w="med" len="med"/>
          </a:ln>
        </p:spPr>
      </p:cxnSp>
      <p:cxnSp>
        <p:nvCxnSpPr>
          <p:cNvPr id="15393" name="AutoShape 32"/>
          <p:cNvCxnSpPr>
            <a:cxnSpLocks noChangeShapeType="1"/>
            <a:stCxn id="15375" idx="2"/>
            <a:endCxn id="15364" idx="0"/>
          </p:cNvCxnSpPr>
          <p:nvPr/>
        </p:nvCxnSpPr>
        <p:spPr bwMode="auto">
          <a:xfrm flipH="1">
            <a:off x="4457700" y="2633663"/>
            <a:ext cx="1588" cy="225425"/>
          </a:xfrm>
          <a:prstGeom prst="straightConnector1">
            <a:avLst/>
          </a:prstGeom>
          <a:noFill/>
          <a:ln w="28575">
            <a:solidFill>
              <a:schemeClr val="tx1"/>
            </a:solidFill>
            <a:round/>
            <a:headEnd/>
            <a:tailEnd type="triangle" w="med" len="med"/>
          </a:ln>
        </p:spPr>
      </p:cxnSp>
      <p:cxnSp>
        <p:nvCxnSpPr>
          <p:cNvPr id="15394" name="AutoShape 33"/>
          <p:cNvCxnSpPr>
            <a:cxnSpLocks noChangeShapeType="1"/>
            <a:stCxn id="15389" idx="2"/>
            <a:endCxn id="15391" idx="3"/>
          </p:cNvCxnSpPr>
          <p:nvPr/>
        </p:nvCxnSpPr>
        <p:spPr bwMode="auto">
          <a:xfrm rot="5400000">
            <a:off x="6012656" y="1554957"/>
            <a:ext cx="396875" cy="1052512"/>
          </a:xfrm>
          <a:prstGeom prst="bentConnector2">
            <a:avLst/>
          </a:prstGeom>
          <a:noFill/>
          <a:ln w="28575">
            <a:solidFill>
              <a:schemeClr val="tx1"/>
            </a:solidFill>
            <a:miter lim="800000"/>
            <a:headEnd/>
            <a:tailEnd type="triangle" w="med" len="med"/>
          </a:ln>
        </p:spPr>
      </p:cxnSp>
      <p:cxnSp>
        <p:nvCxnSpPr>
          <p:cNvPr id="15395" name="AutoShape 34"/>
          <p:cNvCxnSpPr>
            <a:cxnSpLocks noChangeShapeType="1"/>
            <a:stCxn id="15388" idx="3"/>
            <a:endCxn id="15390" idx="1"/>
          </p:cNvCxnSpPr>
          <p:nvPr/>
        </p:nvCxnSpPr>
        <p:spPr bwMode="auto">
          <a:xfrm flipV="1">
            <a:off x="3535363" y="1543050"/>
            <a:ext cx="1570037" cy="7938"/>
          </a:xfrm>
          <a:prstGeom prst="straightConnector1">
            <a:avLst/>
          </a:prstGeom>
          <a:noFill/>
          <a:ln w="28575">
            <a:solidFill>
              <a:schemeClr val="tx1"/>
            </a:solidFill>
            <a:round/>
            <a:headEnd/>
            <a:tailEnd type="triangle" w="med" len="med"/>
          </a:ln>
        </p:spPr>
      </p:cxnSp>
      <p:sp>
        <p:nvSpPr>
          <p:cNvPr id="15396" name="AutoShape 35"/>
          <p:cNvSpPr>
            <a:spLocks noChangeArrowheads="1"/>
          </p:cNvSpPr>
          <p:nvPr/>
        </p:nvSpPr>
        <p:spPr bwMode="auto">
          <a:xfrm rot="-6961775">
            <a:off x="7763669" y="5614194"/>
            <a:ext cx="1295400" cy="344488"/>
          </a:xfrm>
          <a:prstGeom prst="notchedRightArrow">
            <a:avLst>
              <a:gd name="adj1" fmla="val 50000"/>
              <a:gd name="adj2" fmla="val 94009"/>
            </a:avLst>
          </a:prstGeom>
          <a:solidFill>
            <a:schemeClr val="tx2"/>
          </a:solidFill>
          <a:ln w="9525" algn="ctr">
            <a:solidFill>
              <a:schemeClr val="tx1"/>
            </a:solidFill>
            <a:miter lim="800000"/>
            <a:headEnd/>
            <a:tailEnd/>
          </a:ln>
        </p:spPr>
        <p:txBody>
          <a:bodyPr wrap="none" anchor="ctr"/>
          <a:lstStyle/>
          <a:p>
            <a:endParaRPr lang="en-US" altLang="en-US"/>
          </a:p>
        </p:txBody>
      </p:sp>
      <p:sp>
        <p:nvSpPr>
          <p:cNvPr id="15397" name="Text Box 36"/>
          <p:cNvSpPr txBox="1">
            <a:spLocks noChangeArrowheads="1"/>
          </p:cNvSpPr>
          <p:nvPr/>
        </p:nvSpPr>
        <p:spPr bwMode="auto">
          <a:xfrm>
            <a:off x="914400" y="76200"/>
            <a:ext cx="7772400" cy="822325"/>
          </a:xfrm>
          <a:prstGeom prst="rect">
            <a:avLst/>
          </a:prstGeom>
          <a:noFill/>
          <a:ln w="9525">
            <a:noFill/>
            <a:miter lim="800000"/>
            <a:headEnd/>
            <a:tailEnd/>
          </a:ln>
        </p:spPr>
        <p:txBody>
          <a:bodyPr>
            <a:spAutoFit/>
          </a:bodyPr>
          <a:lstStyle/>
          <a:p>
            <a:pPr algn="ctr">
              <a:spcBef>
                <a:spcPct val="50000"/>
              </a:spcBef>
            </a:pPr>
            <a:r>
              <a:rPr lang="en-US" altLang="en-US" sz="2400" b="1">
                <a:solidFill>
                  <a:schemeClr val="tx2"/>
                </a:solidFill>
                <a:latin typeface="Tahoma" pitchFamily="34" charset="0"/>
              </a:rPr>
              <a:t>Determinants of Intrinsic Value:</a:t>
            </a:r>
            <a:br>
              <a:rPr lang="en-US" altLang="en-US" sz="2400" b="1">
                <a:solidFill>
                  <a:schemeClr val="tx2"/>
                </a:solidFill>
                <a:latin typeface="Tahoma" pitchFamily="34" charset="0"/>
              </a:rPr>
            </a:br>
            <a:r>
              <a:rPr lang="en-US" altLang="en-US" sz="2400" b="1">
                <a:solidFill>
                  <a:schemeClr val="tx2"/>
                </a:solidFill>
                <a:latin typeface="Tahoma" pitchFamily="34" charset="0"/>
              </a:rPr>
              <a:t>The Capital Structure Choice</a:t>
            </a:r>
          </a:p>
        </p:txBody>
      </p:sp>
      <p:cxnSp>
        <p:nvCxnSpPr>
          <p:cNvPr id="15398" name="AutoShape 37"/>
          <p:cNvCxnSpPr>
            <a:cxnSpLocks noChangeShapeType="1"/>
            <a:stCxn id="15380" idx="3"/>
            <a:endCxn id="15389" idx="3"/>
          </p:cNvCxnSpPr>
          <p:nvPr/>
        </p:nvCxnSpPr>
        <p:spPr bwMode="auto">
          <a:xfrm flipH="1" flipV="1">
            <a:off x="8002588" y="1550988"/>
            <a:ext cx="550862" cy="3032125"/>
          </a:xfrm>
          <a:prstGeom prst="bentConnector3">
            <a:avLst>
              <a:gd name="adj1" fmla="val -38616"/>
            </a:avLst>
          </a:prstGeom>
          <a:noFill/>
          <a:ln w="38100">
            <a:solidFill>
              <a:schemeClr val="tx2"/>
            </a:solidFill>
            <a:miter lim="800000"/>
            <a:headEnd/>
            <a:tailEnd type="triangle" w="med" len="med"/>
          </a:ln>
        </p:spPr>
      </p:cxnSp>
      <p:cxnSp>
        <p:nvCxnSpPr>
          <p:cNvPr id="15399" name="AutoShape 38"/>
          <p:cNvCxnSpPr>
            <a:cxnSpLocks noChangeShapeType="1"/>
            <a:stCxn id="15380" idx="3"/>
            <a:endCxn id="15388" idx="0"/>
          </p:cNvCxnSpPr>
          <p:nvPr/>
        </p:nvCxnSpPr>
        <p:spPr bwMode="auto">
          <a:xfrm flipH="1" flipV="1">
            <a:off x="2522538" y="1219200"/>
            <a:ext cx="6030912" cy="3363913"/>
          </a:xfrm>
          <a:prstGeom prst="bentConnector4">
            <a:avLst>
              <a:gd name="adj1" fmla="val -3528"/>
              <a:gd name="adj2" fmla="val 106370"/>
            </a:avLst>
          </a:prstGeom>
          <a:noFill/>
          <a:ln w="38100">
            <a:solidFill>
              <a:schemeClr val="tx2"/>
            </a:solidFill>
            <a:miter lim="800000"/>
            <a:headEnd/>
            <a:tailEnd type="triangle" w="med" len="med"/>
          </a:ln>
        </p:spPr>
      </p:cxn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Slide Number Placeholder 5"/>
          <p:cNvSpPr>
            <a:spLocks noGrp="1"/>
          </p:cNvSpPr>
          <p:nvPr>
            <p:ph type="sldNum" sz="quarter" idx="12"/>
          </p:nvPr>
        </p:nvSpPr>
        <p:spPr>
          <a:noFill/>
        </p:spPr>
        <p:txBody>
          <a:bodyPr/>
          <a:lstStyle/>
          <a:p>
            <a:fld id="{B0E2AFC9-36C6-47C9-89C0-A6BF5782C92D}" type="slidenum">
              <a:rPr lang="en-US" altLang="en-US"/>
              <a:pPr/>
              <a:t>30</a:t>
            </a:fld>
            <a:endParaRPr lang="en-US" altLang="en-US"/>
          </a:p>
        </p:txBody>
      </p:sp>
      <p:sp>
        <p:nvSpPr>
          <p:cNvPr id="43011" name="Rectangle 4"/>
          <p:cNvSpPr>
            <a:spLocks noGrp="1" noChangeArrowheads="1"/>
          </p:cNvSpPr>
          <p:nvPr>
            <p:ph type="title"/>
          </p:nvPr>
        </p:nvSpPr>
        <p:spPr/>
        <p:txBody>
          <a:bodyPr/>
          <a:lstStyle/>
          <a:p>
            <a:pPr eaLnBrk="1" hangingPunct="1"/>
            <a:r>
              <a:rPr lang="en-US" altLang="en-US" smtClean="0"/>
              <a:t>The Compressed Adjusted Present Value (APV)Model</a:t>
            </a:r>
          </a:p>
        </p:txBody>
      </p:sp>
      <p:sp>
        <p:nvSpPr>
          <p:cNvPr id="43012" name="Rectangle 5"/>
          <p:cNvSpPr>
            <a:spLocks noGrp="1" noChangeArrowheads="1"/>
          </p:cNvSpPr>
          <p:nvPr>
            <p:ph type="body" idx="1"/>
          </p:nvPr>
        </p:nvSpPr>
        <p:spPr>
          <a:xfrm>
            <a:off x="1103313" y="2474913"/>
            <a:ext cx="8040687" cy="4383087"/>
          </a:xfrm>
        </p:spPr>
        <p:txBody>
          <a:bodyPr/>
          <a:lstStyle/>
          <a:p>
            <a:pPr eaLnBrk="1" hangingPunct="1"/>
            <a:r>
              <a:rPr lang="en-US" altLang="en-US" smtClean="0"/>
              <a:t>The smaller is r</a:t>
            </a:r>
            <a:r>
              <a:rPr lang="en-US" altLang="en-US" baseline="-25000" smtClean="0"/>
              <a:t>TS</a:t>
            </a:r>
            <a:r>
              <a:rPr lang="en-US" altLang="en-US" smtClean="0"/>
              <a:t>, the larger the value of the tax shield.  If r</a:t>
            </a:r>
            <a:r>
              <a:rPr lang="en-US" altLang="en-US" baseline="-25000" smtClean="0"/>
              <a:t>TS</a:t>
            </a:r>
            <a:r>
              <a:rPr lang="en-US" altLang="en-US" smtClean="0"/>
              <a:t> &lt; r</a:t>
            </a:r>
            <a:r>
              <a:rPr lang="en-US" altLang="en-US" baseline="-25000" smtClean="0"/>
              <a:t>sU</a:t>
            </a:r>
            <a:r>
              <a:rPr lang="en-US" altLang="en-US" smtClean="0"/>
              <a:t>, then with rapid growth the tax shield becomes unrealistically large—r</a:t>
            </a:r>
            <a:r>
              <a:rPr lang="en-US" altLang="en-US" baseline="-25000" smtClean="0"/>
              <a:t>TS</a:t>
            </a:r>
            <a:r>
              <a:rPr lang="en-US" altLang="en-US" smtClean="0"/>
              <a:t> must be equal to r</a:t>
            </a:r>
            <a:r>
              <a:rPr lang="en-US" altLang="en-US" baseline="-25000" smtClean="0"/>
              <a:t>U</a:t>
            </a:r>
            <a:r>
              <a:rPr lang="en-US" altLang="en-US" smtClean="0"/>
              <a:t> to give reasonable results when there is growth.</a:t>
            </a:r>
          </a:p>
          <a:p>
            <a:pPr eaLnBrk="1" hangingPunct="1"/>
            <a:r>
              <a:rPr lang="en-US" altLang="en-US" smtClean="0"/>
              <a:t>The APV model assumes r</a:t>
            </a:r>
            <a:r>
              <a:rPr lang="en-US" altLang="en-US" baseline="-25000" smtClean="0"/>
              <a:t>TS</a:t>
            </a:r>
            <a:r>
              <a:rPr lang="en-US" altLang="en-US" smtClean="0"/>
              <a:t>  = r</a:t>
            </a:r>
            <a:r>
              <a:rPr lang="en-US" altLang="en-US" baseline="-25000" smtClean="0"/>
              <a:t>sU</a:t>
            </a:r>
            <a:r>
              <a:rPr lang="en-US" altLang="en-US" smtClean="0"/>
              <a:t>.</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Slide Number Placeholder 5"/>
          <p:cNvSpPr>
            <a:spLocks noGrp="1"/>
          </p:cNvSpPr>
          <p:nvPr>
            <p:ph type="sldNum" sz="quarter" idx="12"/>
          </p:nvPr>
        </p:nvSpPr>
        <p:spPr>
          <a:noFill/>
        </p:spPr>
        <p:txBody>
          <a:bodyPr/>
          <a:lstStyle/>
          <a:p>
            <a:fld id="{43FCEA63-17C8-4F2C-AC11-EA89476D5D1F}" type="slidenum">
              <a:rPr lang="en-US" altLang="en-US"/>
              <a:pPr/>
              <a:t>31</a:t>
            </a:fld>
            <a:endParaRPr lang="en-US" altLang="en-US"/>
          </a:p>
        </p:txBody>
      </p:sp>
      <p:sp>
        <p:nvSpPr>
          <p:cNvPr id="44035" name="Rectangle 4"/>
          <p:cNvSpPr>
            <a:spLocks noGrp="1" noChangeArrowheads="1"/>
          </p:cNvSpPr>
          <p:nvPr>
            <p:ph type="title"/>
          </p:nvPr>
        </p:nvSpPr>
        <p:spPr/>
        <p:txBody>
          <a:bodyPr/>
          <a:lstStyle/>
          <a:p>
            <a:pPr eaLnBrk="1" hangingPunct="1"/>
            <a:r>
              <a:rPr lang="en-US" altLang="en-US" smtClean="0"/>
              <a:t>Levered cost of equity in the APV model</a:t>
            </a:r>
          </a:p>
        </p:txBody>
      </p:sp>
      <p:sp>
        <p:nvSpPr>
          <p:cNvPr id="44036" name="Rectangle 5"/>
          <p:cNvSpPr>
            <a:spLocks noGrp="1" noChangeArrowheads="1"/>
          </p:cNvSpPr>
          <p:nvPr>
            <p:ph type="body" idx="1"/>
          </p:nvPr>
        </p:nvSpPr>
        <p:spPr>
          <a:xfrm>
            <a:off x="838200" y="2398713"/>
            <a:ext cx="8040688" cy="4459287"/>
          </a:xfrm>
        </p:spPr>
        <p:txBody>
          <a:bodyPr/>
          <a:lstStyle/>
          <a:p>
            <a:pPr eaLnBrk="1" hangingPunct="1"/>
            <a:r>
              <a:rPr lang="en-US" altLang="en-US" smtClean="0"/>
              <a:t>In this case, the levered cost of equity is r</a:t>
            </a:r>
            <a:r>
              <a:rPr lang="en-US" altLang="en-US" baseline="-25000" smtClean="0"/>
              <a:t>sL</a:t>
            </a:r>
            <a:r>
              <a:rPr lang="en-US" altLang="en-US" smtClean="0"/>
              <a:t> = r</a:t>
            </a:r>
            <a:r>
              <a:rPr lang="en-US" altLang="en-US" baseline="-25000" smtClean="0"/>
              <a:t>sU</a:t>
            </a:r>
            <a:r>
              <a:rPr lang="en-US" altLang="en-US" smtClean="0"/>
              <a:t> + (r</a:t>
            </a:r>
            <a:r>
              <a:rPr lang="en-US" altLang="en-US" baseline="-25000" smtClean="0"/>
              <a:t>sU</a:t>
            </a:r>
            <a:r>
              <a:rPr lang="en-US" altLang="en-US" smtClean="0"/>
              <a:t> – r</a:t>
            </a:r>
            <a:r>
              <a:rPr lang="en-US" altLang="en-US" baseline="-25000" smtClean="0"/>
              <a:t>d</a:t>
            </a:r>
            <a:r>
              <a:rPr lang="en-US" altLang="en-US" smtClean="0"/>
              <a:t>)(D/S)</a:t>
            </a:r>
          </a:p>
          <a:p>
            <a:pPr eaLnBrk="1" hangingPunct="1"/>
            <a:r>
              <a:rPr lang="en-US" altLang="en-US" smtClean="0"/>
              <a:t>This looks just like MM without taxes even though we allow taxes and allow for growth.  The reason is if r</a:t>
            </a:r>
            <a:r>
              <a:rPr lang="en-US" altLang="en-US" baseline="-25000" smtClean="0"/>
              <a:t>TS</a:t>
            </a:r>
            <a:r>
              <a:rPr lang="en-US" altLang="en-US" smtClean="0"/>
              <a:t> = r</a:t>
            </a:r>
            <a:r>
              <a:rPr lang="en-US" altLang="en-US" baseline="-25000" smtClean="0"/>
              <a:t>sU</a:t>
            </a:r>
            <a:r>
              <a:rPr lang="en-US" altLang="en-US" smtClean="0"/>
              <a:t>, then larger values of the tax shield don't change the risk of the equity.</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Slide Number Placeholder 5"/>
          <p:cNvSpPr>
            <a:spLocks noGrp="1"/>
          </p:cNvSpPr>
          <p:nvPr>
            <p:ph type="sldNum" sz="quarter" idx="12"/>
          </p:nvPr>
        </p:nvSpPr>
        <p:spPr>
          <a:noFill/>
        </p:spPr>
        <p:txBody>
          <a:bodyPr/>
          <a:lstStyle/>
          <a:p>
            <a:fld id="{05A5279F-EBD0-4113-B32E-4516C0A35923}" type="slidenum">
              <a:rPr lang="en-US" altLang="en-US"/>
              <a:pPr/>
              <a:t>32</a:t>
            </a:fld>
            <a:endParaRPr lang="en-US" altLang="en-US"/>
          </a:p>
        </p:txBody>
      </p:sp>
      <p:sp>
        <p:nvSpPr>
          <p:cNvPr id="45059" name="Rectangle 4"/>
          <p:cNvSpPr>
            <a:spLocks noGrp="1" noChangeArrowheads="1"/>
          </p:cNvSpPr>
          <p:nvPr>
            <p:ph type="title"/>
          </p:nvPr>
        </p:nvSpPr>
        <p:spPr/>
        <p:txBody>
          <a:bodyPr/>
          <a:lstStyle/>
          <a:p>
            <a:pPr eaLnBrk="1" hangingPunct="1"/>
            <a:r>
              <a:rPr lang="en-US" altLang="en-US" smtClean="0"/>
              <a:t>Levered Beta in the APV Model</a:t>
            </a:r>
          </a:p>
        </p:txBody>
      </p:sp>
      <p:sp>
        <p:nvSpPr>
          <p:cNvPr id="45060" name="Rectangle 5"/>
          <p:cNvSpPr>
            <a:spLocks noGrp="1" noChangeArrowheads="1"/>
          </p:cNvSpPr>
          <p:nvPr>
            <p:ph type="body" idx="1"/>
          </p:nvPr>
        </p:nvSpPr>
        <p:spPr>
          <a:xfrm>
            <a:off x="1331913" y="2057400"/>
            <a:ext cx="7812087" cy="4459288"/>
          </a:xfrm>
        </p:spPr>
        <p:txBody>
          <a:bodyPr/>
          <a:lstStyle/>
          <a:p>
            <a:pPr eaLnBrk="1" hangingPunct="1"/>
            <a:r>
              <a:rPr lang="en-US" altLang="en-US" smtClean="0">
                <a:sym typeface="Symbol" pitchFamily="18" charset="2"/>
              </a:rPr>
              <a:t>If there is growth and r</a:t>
            </a:r>
            <a:r>
              <a:rPr lang="en-US" altLang="en-US" baseline="-25000" smtClean="0">
                <a:sym typeface="Symbol" pitchFamily="18" charset="2"/>
              </a:rPr>
              <a:t>TS</a:t>
            </a:r>
            <a:r>
              <a:rPr lang="en-US" altLang="en-US" smtClean="0">
                <a:sym typeface="Symbol" pitchFamily="18" charset="2"/>
              </a:rPr>
              <a:t> = r</a:t>
            </a:r>
            <a:r>
              <a:rPr lang="en-US" altLang="en-US" baseline="-25000" smtClean="0">
                <a:sym typeface="Symbol" pitchFamily="18" charset="2"/>
              </a:rPr>
              <a:t>sU</a:t>
            </a:r>
            <a:r>
              <a:rPr lang="en-US" altLang="en-US" smtClean="0">
                <a:sym typeface="Symbol" pitchFamily="18" charset="2"/>
              </a:rPr>
              <a:t> then the equation that is equivalent to the Hamada equation is </a:t>
            </a:r>
          </a:p>
          <a:p>
            <a:pPr eaLnBrk="1" hangingPunct="1"/>
            <a:r>
              <a:rPr lang="en-US" altLang="en-US" smtClean="0">
                <a:sym typeface="Symbol" pitchFamily="18" charset="2"/>
              </a:rPr>
              <a:t>b</a:t>
            </a:r>
            <a:r>
              <a:rPr lang="en-US" altLang="en-US" baseline="-25000" smtClean="0">
                <a:sym typeface="Symbol" pitchFamily="18" charset="2"/>
              </a:rPr>
              <a:t>L</a:t>
            </a:r>
            <a:r>
              <a:rPr lang="en-US" altLang="en-US" smtClean="0">
                <a:sym typeface="Symbol" pitchFamily="18" charset="2"/>
              </a:rPr>
              <a:t> = b</a:t>
            </a:r>
            <a:r>
              <a:rPr lang="en-US" altLang="en-US" baseline="-25000" smtClean="0">
                <a:sym typeface="Symbol" pitchFamily="18" charset="2"/>
              </a:rPr>
              <a:t>U</a:t>
            </a:r>
            <a:r>
              <a:rPr lang="en-US" altLang="en-US" smtClean="0">
                <a:sym typeface="Symbol" pitchFamily="18" charset="2"/>
              </a:rPr>
              <a:t> + (b</a:t>
            </a:r>
            <a:r>
              <a:rPr lang="en-US" altLang="en-US" baseline="-25000" smtClean="0">
                <a:sym typeface="Symbol" pitchFamily="18" charset="2"/>
              </a:rPr>
              <a:t>U</a:t>
            </a:r>
            <a:r>
              <a:rPr lang="en-US" altLang="en-US" smtClean="0">
                <a:sym typeface="Symbol" pitchFamily="18" charset="2"/>
              </a:rPr>
              <a:t> - b</a:t>
            </a:r>
            <a:r>
              <a:rPr lang="en-US" altLang="en-US" baseline="-25000" smtClean="0">
                <a:sym typeface="Symbol" pitchFamily="18" charset="2"/>
              </a:rPr>
              <a:t>D</a:t>
            </a:r>
            <a:r>
              <a:rPr lang="en-US" altLang="en-US" smtClean="0">
                <a:sym typeface="Symbol" pitchFamily="18" charset="2"/>
              </a:rPr>
              <a:t>)(D/S)</a:t>
            </a:r>
          </a:p>
          <a:p>
            <a:pPr eaLnBrk="1" hangingPunct="1"/>
            <a:r>
              <a:rPr lang="en-US" altLang="en-US" smtClean="0">
                <a:sym typeface="Symbol" pitchFamily="18" charset="2"/>
              </a:rPr>
              <a:t>Notice:  This looks like Hamada without taxes.  Again, this is because in this case the tax shield doesn't change the risk of the equity.</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Slide Number Placeholder 5"/>
          <p:cNvSpPr>
            <a:spLocks noGrp="1"/>
          </p:cNvSpPr>
          <p:nvPr>
            <p:ph type="sldNum" sz="quarter" idx="12"/>
          </p:nvPr>
        </p:nvSpPr>
        <p:spPr>
          <a:noFill/>
        </p:spPr>
        <p:txBody>
          <a:bodyPr/>
          <a:lstStyle/>
          <a:p>
            <a:fld id="{50DF400D-5B90-4750-AE10-55A45EA40FFC}" type="slidenum">
              <a:rPr lang="en-US" altLang="en-US"/>
              <a:pPr/>
              <a:t>33</a:t>
            </a:fld>
            <a:endParaRPr lang="en-US" altLang="en-US"/>
          </a:p>
        </p:txBody>
      </p:sp>
      <p:sp>
        <p:nvSpPr>
          <p:cNvPr id="46083" name="Rectangle 4"/>
          <p:cNvSpPr>
            <a:spLocks noGrp="1" noChangeArrowheads="1"/>
          </p:cNvSpPr>
          <p:nvPr>
            <p:ph type="title"/>
          </p:nvPr>
        </p:nvSpPr>
        <p:spPr/>
        <p:txBody>
          <a:bodyPr/>
          <a:lstStyle/>
          <a:p>
            <a:pPr eaLnBrk="1" hangingPunct="1"/>
            <a:r>
              <a:rPr lang="en-US" altLang="en-US" smtClean="0"/>
              <a:t>Relevant information for valuation</a:t>
            </a:r>
          </a:p>
        </p:txBody>
      </p:sp>
      <p:sp>
        <p:nvSpPr>
          <p:cNvPr id="46084" name="Rectangle 5"/>
          <p:cNvSpPr>
            <a:spLocks noGrp="1" noChangeArrowheads="1"/>
          </p:cNvSpPr>
          <p:nvPr>
            <p:ph type="body" idx="1"/>
          </p:nvPr>
        </p:nvSpPr>
        <p:spPr/>
        <p:txBody>
          <a:bodyPr/>
          <a:lstStyle/>
          <a:p>
            <a:pPr eaLnBrk="1" hangingPunct="1"/>
            <a:r>
              <a:rPr lang="en-US" altLang="en-US" smtClean="0"/>
              <a:t>EBIT = $500,000</a:t>
            </a:r>
          </a:p>
          <a:p>
            <a:pPr eaLnBrk="1" hangingPunct="1"/>
            <a:r>
              <a:rPr lang="en-US" altLang="en-US" smtClean="0"/>
              <a:t>T = 40%</a:t>
            </a:r>
          </a:p>
          <a:p>
            <a:pPr eaLnBrk="1" hangingPunct="1"/>
            <a:r>
              <a:rPr lang="en-US" altLang="en-US" smtClean="0"/>
              <a:t>r</a:t>
            </a:r>
            <a:r>
              <a:rPr lang="en-US" altLang="en-US" baseline="-25000" smtClean="0"/>
              <a:t>U</a:t>
            </a:r>
            <a:r>
              <a:rPr lang="en-US" altLang="en-US" smtClean="0"/>
              <a:t> = 14% = r</a:t>
            </a:r>
            <a:r>
              <a:rPr lang="en-US" altLang="en-US" baseline="-25000" smtClean="0"/>
              <a:t>TS</a:t>
            </a:r>
          </a:p>
          <a:p>
            <a:pPr eaLnBrk="1" hangingPunct="1"/>
            <a:r>
              <a:rPr lang="en-US" altLang="en-US" smtClean="0"/>
              <a:t>r</a:t>
            </a:r>
            <a:r>
              <a:rPr lang="en-US" altLang="en-US" baseline="-25000" smtClean="0"/>
              <a:t>d</a:t>
            </a:r>
            <a:r>
              <a:rPr lang="en-US" altLang="en-US" smtClean="0"/>
              <a:t> = 8%</a:t>
            </a:r>
          </a:p>
          <a:p>
            <a:pPr eaLnBrk="1" hangingPunct="1"/>
            <a:r>
              <a:rPr lang="en-US" altLang="en-US" smtClean="0"/>
              <a:t>Required reinvestment in net operating assets = 10% of EBIT = $50,000.</a:t>
            </a:r>
          </a:p>
          <a:p>
            <a:pPr eaLnBrk="1" hangingPunct="1"/>
            <a:r>
              <a:rPr lang="en-US" altLang="en-US" smtClean="0"/>
              <a:t>Debt = $1,000,000</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Slide Number Placeholder 4"/>
          <p:cNvSpPr>
            <a:spLocks noGrp="1"/>
          </p:cNvSpPr>
          <p:nvPr>
            <p:ph type="sldNum" sz="quarter" idx="12"/>
          </p:nvPr>
        </p:nvSpPr>
        <p:spPr>
          <a:noFill/>
        </p:spPr>
        <p:txBody>
          <a:bodyPr/>
          <a:lstStyle/>
          <a:p>
            <a:fld id="{70E5E39C-11C1-4938-B75E-E4AACABBA8F8}" type="slidenum">
              <a:rPr lang="en-US" altLang="en-US"/>
              <a:pPr/>
              <a:t>34</a:t>
            </a:fld>
            <a:endParaRPr lang="en-US" altLang="en-US"/>
          </a:p>
        </p:txBody>
      </p:sp>
      <p:sp>
        <p:nvSpPr>
          <p:cNvPr id="47107" name="Rectangle 6"/>
          <p:cNvSpPr>
            <a:spLocks noGrp="1" noChangeArrowheads="1"/>
          </p:cNvSpPr>
          <p:nvPr>
            <p:ph type="title"/>
          </p:nvPr>
        </p:nvSpPr>
        <p:spPr/>
        <p:txBody>
          <a:bodyPr/>
          <a:lstStyle/>
          <a:p>
            <a:pPr eaLnBrk="1" hangingPunct="1"/>
            <a:r>
              <a:rPr lang="en-US" altLang="en-US" smtClean="0"/>
              <a:t>Calculating V</a:t>
            </a:r>
            <a:r>
              <a:rPr lang="en-US" altLang="en-US" baseline="-25000" smtClean="0"/>
              <a:t>U</a:t>
            </a:r>
          </a:p>
        </p:txBody>
      </p:sp>
      <p:sp>
        <p:nvSpPr>
          <p:cNvPr id="47108" name="Rectangle 3"/>
          <p:cNvSpPr>
            <a:spLocks noGrp="1" noChangeArrowheads="1"/>
          </p:cNvSpPr>
          <p:nvPr>
            <p:ph type="body" idx="4294967295"/>
          </p:nvPr>
        </p:nvSpPr>
        <p:spPr>
          <a:xfrm>
            <a:off x="1371600" y="2438400"/>
            <a:ext cx="7772400" cy="4114800"/>
          </a:xfrm>
        </p:spPr>
        <p:txBody>
          <a:bodyPr/>
          <a:lstStyle/>
          <a:p>
            <a:pPr marL="57150" indent="-57150" eaLnBrk="1" hangingPunct="1">
              <a:buFont typeface="Wingdings" pitchFamily="2" charset="2"/>
              <a:buNone/>
              <a:tabLst>
                <a:tab pos="1543050" algn="l"/>
              </a:tabLst>
            </a:pPr>
            <a:r>
              <a:rPr lang="en-US" altLang="en-US" sz="2800" smtClean="0"/>
              <a:t>NOPAT = EBIT(1-T) </a:t>
            </a:r>
          </a:p>
          <a:p>
            <a:pPr marL="57150" indent="-57150" eaLnBrk="1" hangingPunct="1">
              <a:buFont typeface="Wingdings" pitchFamily="2" charset="2"/>
              <a:buNone/>
              <a:tabLst>
                <a:tab pos="1543050" algn="l"/>
              </a:tabLst>
            </a:pPr>
            <a:r>
              <a:rPr lang="en-US" altLang="en-US" sz="2800" smtClean="0"/>
              <a:t>		= $500,000 (.60) = $300,000</a:t>
            </a:r>
          </a:p>
          <a:p>
            <a:pPr marL="57150" indent="-57150" eaLnBrk="1" hangingPunct="1">
              <a:buFont typeface="Wingdings" pitchFamily="2" charset="2"/>
              <a:buNone/>
              <a:tabLst>
                <a:tab pos="1543050" algn="l"/>
              </a:tabLst>
            </a:pPr>
            <a:r>
              <a:rPr lang="en-US" altLang="en-US" sz="2800" smtClean="0"/>
              <a:t>Investment in net op. assets </a:t>
            </a:r>
          </a:p>
          <a:p>
            <a:pPr marL="57150" indent="-57150" eaLnBrk="1" hangingPunct="1">
              <a:buFont typeface="Wingdings" pitchFamily="2" charset="2"/>
              <a:buNone/>
              <a:tabLst>
                <a:tab pos="1543050" algn="l"/>
              </a:tabLst>
            </a:pPr>
            <a:r>
              <a:rPr lang="en-US" altLang="en-US" sz="2800" smtClean="0"/>
              <a:t>		= EBIT (0.10) = $50,000</a:t>
            </a:r>
          </a:p>
          <a:p>
            <a:pPr marL="57150" indent="-57150" eaLnBrk="1" hangingPunct="1">
              <a:buFont typeface="Wingdings" pitchFamily="2" charset="2"/>
              <a:buNone/>
              <a:tabLst>
                <a:tab pos="1543050" algn="l"/>
              </a:tabLst>
            </a:pPr>
            <a:r>
              <a:rPr lang="en-US" altLang="en-US" sz="2800" smtClean="0"/>
              <a:t>       FCF 	= NOPAT – Inv. in net op. assets</a:t>
            </a:r>
          </a:p>
          <a:p>
            <a:pPr marL="457200" lvl="1" indent="0" eaLnBrk="1" hangingPunct="1">
              <a:buFont typeface="Wingdings" pitchFamily="2" charset="2"/>
              <a:buNone/>
              <a:tabLst>
                <a:tab pos="1543050" algn="l"/>
              </a:tabLst>
            </a:pPr>
            <a:r>
              <a:rPr lang="en-US" altLang="en-US" sz="2400" smtClean="0"/>
              <a:t>	= $300,000 - $50,000</a:t>
            </a:r>
          </a:p>
          <a:p>
            <a:pPr marL="457200" lvl="1" indent="0" eaLnBrk="1" hangingPunct="1">
              <a:buFont typeface="Wingdings" pitchFamily="2" charset="2"/>
              <a:buNone/>
              <a:tabLst>
                <a:tab pos="1543050" algn="l"/>
              </a:tabLst>
            </a:pPr>
            <a:r>
              <a:rPr lang="en-US" altLang="en-US" sz="2400" smtClean="0"/>
              <a:t>	= $250,000 (this is expected FCF next year)</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Slide Number Placeholder 5"/>
          <p:cNvSpPr>
            <a:spLocks noGrp="1"/>
          </p:cNvSpPr>
          <p:nvPr>
            <p:ph type="sldNum" sz="quarter" idx="12"/>
          </p:nvPr>
        </p:nvSpPr>
        <p:spPr>
          <a:noFill/>
        </p:spPr>
        <p:txBody>
          <a:bodyPr/>
          <a:lstStyle/>
          <a:p>
            <a:fld id="{F7F19C13-9F93-4121-AB07-E2852E665C6B}" type="slidenum">
              <a:rPr lang="en-US" altLang="en-US"/>
              <a:pPr/>
              <a:t>35</a:t>
            </a:fld>
            <a:endParaRPr lang="en-US" altLang="en-US"/>
          </a:p>
        </p:txBody>
      </p:sp>
      <p:sp>
        <p:nvSpPr>
          <p:cNvPr id="48131" name="Rectangle 4"/>
          <p:cNvSpPr>
            <a:spLocks noGrp="1" noChangeArrowheads="1"/>
          </p:cNvSpPr>
          <p:nvPr>
            <p:ph type="title"/>
          </p:nvPr>
        </p:nvSpPr>
        <p:spPr/>
        <p:txBody>
          <a:bodyPr/>
          <a:lstStyle/>
          <a:p>
            <a:pPr eaLnBrk="1" hangingPunct="1"/>
            <a:r>
              <a:rPr lang="en-US" altLang="en-US" smtClean="0"/>
              <a:t>Value of unlevered firm, V</a:t>
            </a:r>
            <a:r>
              <a:rPr lang="en-US" altLang="en-US" baseline="-25000" smtClean="0"/>
              <a:t>U</a:t>
            </a:r>
          </a:p>
        </p:txBody>
      </p:sp>
      <p:sp>
        <p:nvSpPr>
          <p:cNvPr id="48132" name="Rectangle 5"/>
          <p:cNvSpPr>
            <a:spLocks noGrp="1" noChangeArrowheads="1"/>
          </p:cNvSpPr>
          <p:nvPr>
            <p:ph type="body" idx="1"/>
          </p:nvPr>
        </p:nvSpPr>
        <p:spPr/>
        <p:txBody>
          <a:bodyPr/>
          <a:lstStyle/>
          <a:p>
            <a:pPr eaLnBrk="1" hangingPunct="1"/>
            <a:r>
              <a:rPr lang="en-US" altLang="en-US" smtClean="0"/>
              <a:t>Value of unlevered firm</a:t>
            </a:r>
          </a:p>
          <a:p>
            <a:pPr eaLnBrk="1" hangingPunct="1">
              <a:buFont typeface="Wingdings" pitchFamily="2" charset="2"/>
              <a:buNone/>
            </a:pPr>
            <a:r>
              <a:rPr lang="en-US" altLang="en-US" smtClean="0"/>
              <a:t>	V</a:t>
            </a:r>
            <a:r>
              <a:rPr lang="en-US" altLang="en-US" baseline="-25000" smtClean="0"/>
              <a:t>U </a:t>
            </a:r>
            <a:r>
              <a:rPr lang="en-US" altLang="en-US" smtClean="0"/>
              <a:t>= FCF/(r</a:t>
            </a:r>
            <a:r>
              <a:rPr lang="en-US" altLang="en-US" baseline="-25000" smtClean="0"/>
              <a:t>sU</a:t>
            </a:r>
            <a:r>
              <a:rPr lang="en-US" altLang="en-US" smtClean="0"/>
              <a:t> – g) </a:t>
            </a:r>
          </a:p>
          <a:p>
            <a:pPr eaLnBrk="1" hangingPunct="1">
              <a:buFont typeface="Wingdings" pitchFamily="2" charset="2"/>
              <a:buNone/>
            </a:pPr>
            <a:r>
              <a:rPr lang="en-US" altLang="en-US" smtClean="0"/>
              <a:t>		= $250,000/(0.14 – 0.07)</a:t>
            </a:r>
          </a:p>
          <a:p>
            <a:pPr eaLnBrk="1" hangingPunct="1">
              <a:buFont typeface="Wingdings" pitchFamily="2" charset="2"/>
              <a:buNone/>
            </a:pPr>
            <a:r>
              <a:rPr lang="en-US" altLang="en-US" smtClean="0"/>
              <a:t>		= $3,571,429</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4" name="Slide Number Placeholder 4"/>
          <p:cNvSpPr>
            <a:spLocks noGrp="1"/>
          </p:cNvSpPr>
          <p:nvPr>
            <p:ph type="sldNum" sz="quarter" idx="12"/>
          </p:nvPr>
        </p:nvSpPr>
        <p:spPr>
          <a:noFill/>
        </p:spPr>
        <p:txBody>
          <a:bodyPr/>
          <a:lstStyle/>
          <a:p>
            <a:fld id="{F2AE65CF-DF86-4523-8C9E-77DC2178D70C}" type="slidenum">
              <a:rPr lang="en-US" altLang="en-US"/>
              <a:pPr/>
              <a:t>36</a:t>
            </a:fld>
            <a:endParaRPr lang="en-US" altLang="en-US"/>
          </a:p>
        </p:txBody>
      </p:sp>
      <p:sp>
        <p:nvSpPr>
          <p:cNvPr id="49155" name="Rectangle 4"/>
          <p:cNvSpPr>
            <a:spLocks noGrp="1" noChangeArrowheads="1"/>
          </p:cNvSpPr>
          <p:nvPr>
            <p:ph type="title"/>
          </p:nvPr>
        </p:nvSpPr>
        <p:spPr/>
        <p:txBody>
          <a:bodyPr/>
          <a:lstStyle/>
          <a:p>
            <a:pPr eaLnBrk="1" hangingPunct="1"/>
            <a:r>
              <a:rPr lang="en-US" altLang="en-US" sz="4000" smtClean="0"/>
              <a:t>Value of tax shield, V</a:t>
            </a:r>
            <a:r>
              <a:rPr lang="en-US" altLang="en-US" sz="4000" baseline="-25000" smtClean="0"/>
              <a:t>TS</a:t>
            </a:r>
            <a:r>
              <a:rPr lang="en-US" altLang="en-US" sz="4000" smtClean="0"/>
              <a:t> and V</a:t>
            </a:r>
            <a:r>
              <a:rPr lang="en-US" altLang="en-US" sz="4000" baseline="-25000" smtClean="0"/>
              <a:t>L</a:t>
            </a:r>
          </a:p>
        </p:txBody>
      </p:sp>
      <p:sp>
        <p:nvSpPr>
          <p:cNvPr id="49156" name="Rectangle 3"/>
          <p:cNvSpPr>
            <a:spLocks noGrp="1" noChangeArrowheads="1"/>
          </p:cNvSpPr>
          <p:nvPr>
            <p:ph type="body" idx="4294967295"/>
          </p:nvPr>
        </p:nvSpPr>
        <p:spPr>
          <a:xfrm>
            <a:off x="1371600" y="2057400"/>
            <a:ext cx="7772400" cy="4114800"/>
          </a:xfrm>
        </p:spPr>
        <p:txBody>
          <a:bodyPr/>
          <a:lstStyle/>
          <a:p>
            <a:pPr eaLnBrk="1" hangingPunct="1">
              <a:buFont typeface="Wingdings" pitchFamily="2" charset="2"/>
              <a:buNone/>
              <a:tabLst>
                <a:tab pos="742950" algn="l"/>
              </a:tabLst>
            </a:pPr>
            <a:r>
              <a:rPr lang="en-US" altLang="en-US" smtClean="0"/>
              <a:t>V</a:t>
            </a:r>
            <a:r>
              <a:rPr lang="en-US" altLang="en-US" baseline="-25000" smtClean="0"/>
              <a:t>TS</a:t>
            </a:r>
            <a:r>
              <a:rPr lang="en-US" altLang="en-US" smtClean="0"/>
              <a:t> =   r</a:t>
            </a:r>
            <a:r>
              <a:rPr lang="en-US" altLang="en-US" baseline="-25000" smtClean="0"/>
              <a:t>d</a:t>
            </a:r>
            <a:r>
              <a:rPr lang="en-US" altLang="en-US" smtClean="0"/>
              <a:t>TD/(r</a:t>
            </a:r>
            <a:r>
              <a:rPr lang="en-US" altLang="en-US" baseline="-25000" smtClean="0"/>
              <a:t>sU</a:t>
            </a:r>
            <a:r>
              <a:rPr lang="en-US" altLang="en-US" smtClean="0"/>
              <a:t> – g)</a:t>
            </a:r>
          </a:p>
          <a:p>
            <a:pPr eaLnBrk="1" hangingPunct="1">
              <a:buFont typeface="Wingdings" pitchFamily="2" charset="2"/>
              <a:buNone/>
              <a:tabLst>
                <a:tab pos="742950" algn="l"/>
              </a:tabLst>
            </a:pPr>
            <a:r>
              <a:rPr lang="en-US" altLang="en-US" smtClean="0"/>
              <a:t> 		= 0.08(0.40)$1,000,000/(0.14-0.07)</a:t>
            </a:r>
          </a:p>
          <a:p>
            <a:pPr eaLnBrk="1" hangingPunct="1">
              <a:buFont typeface="Wingdings" pitchFamily="2" charset="2"/>
              <a:buNone/>
              <a:tabLst>
                <a:tab pos="742950" algn="l"/>
              </a:tabLst>
            </a:pPr>
            <a:r>
              <a:rPr lang="en-US" altLang="en-US" smtClean="0"/>
              <a:t>		= $457,143</a:t>
            </a:r>
          </a:p>
          <a:p>
            <a:pPr eaLnBrk="1" hangingPunct="1">
              <a:buFont typeface="Wingdings" pitchFamily="2" charset="2"/>
              <a:buNone/>
              <a:tabLst>
                <a:tab pos="742950" algn="l"/>
              </a:tabLst>
            </a:pPr>
            <a:endParaRPr lang="en-US" altLang="en-US" smtClean="0"/>
          </a:p>
          <a:p>
            <a:pPr eaLnBrk="1" hangingPunct="1">
              <a:buFont typeface="Wingdings" pitchFamily="2" charset="2"/>
              <a:buNone/>
              <a:tabLst>
                <a:tab pos="742950" algn="l"/>
              </a:tabLst>
            </a:pPr>
            <a:r>
              <a:rPr lang="en-US" altLang="en-US" smtClean="0"/>
              <a:t>V</a:t>
            </a:r>
            <a:r>
              <a:rPr lang="en-US" altLang="en-US" baseline="-25000" smtClean="0"/>
              <a:t>L</a:t>
            </a:r>
            <a:r>
              <a:rPr lang="en-US" altLang="en-US" smtClean="0"/>
              <a:t> 	= V</a:t>
            </a:r>
            <a:r>
              <a:rPr lang="en-US" altLang="en-US" baseline="-25000" smtClean="0"/>
              <a:t>U</a:t>
            </a:r>
            <a:r>
              <a:rPr lang="en-US" altLang="en-US" smtClean="0"/>
              <a:t> + V</a:t>
            </a:r>
            <a:r>
              <a:rPr lang="en-US" altLang="en-US" baseline="-25000" smtClean="0"/>
              <a:t>TS</a:t>
            </a:r>
            <a:r>
              <a:rPr lang="en-US" altLang="en-US" smtClean="0"/>
              <a:t> </a:t>
            </a:r>
          </a:p>
          <a:p>
            <a:pPr eaLnBrk="1" hangingPunct="1">
              <a:buFont typeface="Wingdings" pitchFamily="2" charset="2"/>
              <a:buNone/>
              <a:tabLst>
                <a:tab pos="742950" algn="l"/>
              </a:tabLst>
            </a:pPr>
            <a:r>
              <a:rPr lang="en-US" altLang="en-US" smtClean="0"/>
              <a:t>		= $3,571,429 + $457,143 </a:t>
            </a:r>
          </a:p>
          <a:p>
            <a:pPr eaLnBrk="1" hangingPunct="1">
              <a:buFont typeface="Wingdings" pitchFamily="2" charset="2"/>
              <a:buNone/>
              <a:tabLst>
                <a:tab pos="742950" algn="l"/>
              </a:tabLst>
            </a:pPr>
            <a:r>
              <a:rPr lang="en-US" altLang="en-US" smtClean="0"/>
              <a:t>		= $4,028,571</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Slide Number Placeholder 5"/>
          <p:cNvSpPr>
            <a:spLocks noGrp="1"/>
          </p:cNvSpPr>
          <p:nvPr>
            <p:ph type="sldNum" sz="quarter" idx="12"/>
          </p:nvPr>
        </p:nvSpPr>
        <p:spPr>
          <a:noFill/>
        </p:spPr>
        <p:txBody>
          <a:bodyPr/>
          <a:lstStyle/>
          <a:p>
            <a:fld id="{2EDA5219-843F-4504-8CCD-DD2A487BE988}" type="slidenum">
              <a:rPr lang="en-US" altLang="en-US"/>
              <a:pPr/>
              <a:t>37</a:t>
            </a:fld>
            <a:endParaRPr lang="en-US" altLang="en-US"/>
          </a:p>
        </p:txBody>
      </p:sp>
      <p:sp>
        <p:nvSpPr>
          <p:cNvPr id="50179" name="Rectangle 4"/>
          <p:cNvSpPr>
            <a:spLocks noGrp="1" noChangeArrowheads="1"/>
          </p:cNvSpPr>
          <p:nvPr>
            <p:ph type="title"/>
          </p:nvPr>
        </p:nvSpPr>
        <p:spPr/>
        <p:txBody>
          <a:bodyPr/>
          <a:lstStyle/>
          <a:p>
            <a:pPr eaLnBrk="1" hangingPunct="1"/>
            <a:r>
              <a:rPr lang="en-US" altLang="en-US" smtClean="0"/>
              <a:t>Cost of Equity and WACC in the APV Model</a:t>
            </a:r>
          </a:p>
        </p:txBody>
      </p:sp>
      <p:sp>
        <p:nvSpPr>
          <p:cNvPr id="50180" name="Rectangle 5"/>
          <p:cNvSpPr>
            <a:spLocks noGrp="1" noChangeArrowheads="1"/>
          </p:cNvSpPr>
          <p:nvPr>
            <p:ph type="body" idx="1"/>
          </p:nvPr>
        </p:nvSpPr>
        <p:spPr/>
        <p:txBody>
          <a:bodyPr/>
          <a:lstStyle/>
          <a:p>
            <a:pPr eaLnBrk="1" hangingPunct="1"/>
            <a:r>
              <a:rPr lang="en-US" altLang="en-US" smtClean="0"/>
              <a:t>Just like with MM with taxes, the cost of equity increases with D/V, and the WACC declines.  </a:t>
            </a:r>
          </a:p>
          <a:p>
            <a:pPr eaLnBrk="1" hangingPunct="1"/>
            <a:r>
              <a:rPr lang="en-US" altLang="en-US" smtClean="0"/>
              <a:t>But since r</a:t>
            </a:r>
            <a:r>
              <a:rPr lang="en-US" altLang="en-US" baseline="-25000" smtClean="0"/>
              <a:t>sL</a:t>
            </a:r>
            <a:r>
              <a:rPr lang="en-US" altLang="en-US" smtClean="0"/>
              <a:t> doesn't have the (1-T) factor in it, for a given D/V, r</a:t>
            </a:r>
            <a:r>
              <a:rPr lang="en-US" altLang="en-US" baseline="-25000" smtClean="0"/>
              <a:t>sL</a:t>
            </a:r>
            <a:r>
              <a:rPr lang="en-US" altLang="en-US" smtClean="0"/>
              <a:t> is greater than MM would predict, and WACC is greater than MM would predict.</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Slide Number Placeholder 5"/>
          <p:cNvSpPr>
            <a:spLocks noGrp="1"/>
          </p:cNvSpPr>
          <p:nvPr>
            <p:ph type="sldNum" sz="quarter" idx="12"/>
          </p:nvPr>
        </p:nvSpPr>
        <p:spPr>
          <a:noFill/>
        </p:spPr>
        <p:txBody>
          <a:bodyPr/>
          <a:lstStyle/>
          <a:p>
            <a:fld id="{F27C59A7-E462-4D9F-A26A-4738BDCB1C1E}" type="slidenum">
              <a:rPr lang="en-US" altLang="en-US"/>
              <a:pPr/>
              <a:t>38</a:t>
            </a:fld>
            <a:endParaRPr lang="en-US" altLang="en-US"/>
          </a:p>
        </p:txBody>
      </p:sp>
      <p:sp>
        <p:nvSpPr>
          <p:cNvPr id="51203" name="Rectangle 4"/>
          <p:cNvSpPr>
            <a:spLocks noGrp="1" noChangeArrowheads="1"/>
          </p:cNvSpPr>
          <p:nvPr>
            <p:ph type="title"/>
          </p:nvPr>
        </p:nvSpPr>
        <p:spPr/>
        <p:txBody>
          <a:bodyPr/>
          <a:lstStyle/>
          <a:p>
            <a:pPr eaLnBrk="1" hangingPunct="1"/>
            <a:r>
              <a:rPr lang="en-US" altLang="en-US" smtClean="0"/>
              <a:t>Cost of Capital for MM and APV</a:t>
            </a:r>
          </a:p>
        </p:txBody>
      </p:sp>
      <p:graphicFrame>
        <p:nvGraphicFramePr>
          <p:cNvPr id="51204" name="Object 5"/>
          <p:cNvGraphicFramePr>
            <a:graphicFrameLocks noGrp="1" noChangeAspect="1"/>
          </p:cNvGraphicFramePr>
          <p:nvPr>
            <p:ph idx="1"/>
          </p:nvPr>
        </p:nvGraphicFramePr>
        <p:xfrm>
          <a:off x="1327150" y="2017713"/>
          <a:ext cx="7481888" cy="4114800"/>
        </p:xfrm>
        <a:graphic>
          <a:graphicData uri="http://schemas.openxmlformats.org/presentationml/2006/ole">
            <p:oleObj spid="_x0000_s51204" name="Chart" r:id="rId3" imgW="8229532" imgH="4526388" progId="MSGraph.Chart.8">
              <p:embed followColorScheme="full"/>
            </p:oleObj>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pPr eaLnBrk="1" hangingPunct="1"/>
            <a:r>
              <a:rPr lang="en-US" altLang="en-US" smtClean="0"/>
              <a:t>Dynamic Capital Structures and the APV Model</a:t>
            </a:r>
          </a:p>
        </p:txBody>
      </p:sp>
      <p:sp>
        <p:nvSpPr>
          <p:cNvPr id="52227" name="Content Placeholder 2"/>
          <p:cNvSpPr>
            <a:spLocks noGrp="1"/>
          </p:cNvSpPr>
          <p:nvPr>
            <p:ph idx="1"/>
          </p:nvPr>
        </p:nvSpPr>
        <p:spPr/>
        <p:txBody>
          <a:bodyPr/>
          <a:lstStyle/>
          <a:p>
            <a:pPr eaLnBrk="1" hangingPunct="1"/>
            <a:r>
              <a:rPr lang="en-US" altLang="en-US" smtClean="0"/>
              <a:t>Dynamic capital structure:</a:t>
            </a:r>
          </a:p>
          <a:p>
            <a:pPr lvl="1" eaLnBrk="1" hangingPunct="1"/>
            <a:r>
              <a:rPr lang="en-US" altLang="en-US" smtClean="0"/>
              <a:t>The capital structure will change for several years before becomes constant.</a:t>
            </a:r>
          </a:p>
          <a:p>
            <a:pPr lvl="1" eaLnBrk="1" hangingPunct="1"/>
            <a:r>
              <a:rPr lang="en-US" altLang="en-US" smtClean="0"/>
              <a:t>It is expected to stay at its target</a:t>
            </a:r>
          </a:p>
          <a:p>
            <a:pPr lvl="1" eaLnBrk="1" hangingPunct="1"/>
            <a:r>
              <a:rPr lang="en-US" altLang="en-US" smtClean="0"/>
              <a:t>Can’t use MM or free cash flow valuation model.</a:t>
            </a:r>
          </a:p>
          <a:p>
            <a:pPr eaLnBrk="1" hangingPunct="1"/>
            <a:r>
              <a:rPr lang="en-US" altLang="en-US" smtClean="0"/>
              <a:t>Use the compressed APV</a:t>
            </a:r>
          </a:p>
        </p:txBody>
      </p:sp>
      <p:sp>
        <p:nvSpPr>
          <p:cNvPr id="52228" name="Slide Number Placeholder 3"/>
          <p:cNvSpPr>
            <a:spLocks noGrp="1"/>
          </p:cNvSpPr>
          <p:nvPr>
            <p:ph type="sldNum" sz="quarter" idx="12"/>
          </p:nvPr>
        </p:nvSpPr>
        <p:spPr>
          <a:noFill/>
        </p:spPr>
        <p:txBody>
          <a:bodyPr/>
          <a:lstStyle/>
          <a:p>
            <a:fld id="{2D910E9C-5BE6-42CD-A2EA-082167F0F612}" type="slidenum">
              <a:rPr lang="en-US" altLang="en-US"/>
              <a:pPr/>
              <a:t>39</a:t>
            </a:fld>
            <a:endParaRPr lang="en-US"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p:spPr>
        <p:txBody>
          <a:bodyPr/>
          <a:lstStyle/>
          <a:p>
            <a:fld id="{547B497B-E223-4176-A2CF-C62F6A90D0A1}" type="slidenum">
              <a:rPr lang="en-US" altLang="en-US"/>
              <a:pPr/>
              <a:t>4</a:t>
            </a:fld>
            <a:endParaRPr lang="en-US" altLang="en-US"/>
          </a:p>
        </p:txBody>
      </p:sp>
      <p:sp>
        <p:nvSpPr>
          <p:cNvPr id="16387" name="Rectangle 7"/>
          <p:cNvSpPr>
            <a:spLocks noGrp="1" noChangeArrowheads="1"/>
          </p:cNvSpPr>
          <p:nvPr>
            <p:ph type="title"/>
          </p:nvPr>
        </p:nvSpPr>
        <p:spPr/>
        <p:txBody>
          <a:bodyPr/>
          <a:lstStyle/>
          <a:p>
            <a:pPr eaLnBrk="1" hangingPunct="1"/>
            <a:r>
              <a:rPr lang="en-US" altLang="en-US" smtClean="0"/>
              <a:t>Who are Modigliani and Miller (MM)?</a:t>
            </a:r>
          </a:p>
        </p:txBody>
      </p:sp>
      <p:sp>
        <p:nvSpPr>
          <p:cNvPr id="16388" name="Rectangle 8"/>
          <p:cNvSpPr>
            <a:spLocks noGrp="1" noChangeArrowheads="1"/>
          </p:cNvSpPr>
          <p:nvPr>
            <p:ph type="body" idx="1"/>
          </p:nvPr>
        </p:nvSpPr>
        <p:spPr/>
        <p:txBody>
          <a:bodyPr/>
          <a:lstStyle/>
          <a:p>
            <a:pPr eaLnBrk="1" hangingPunct="1"/>
            <a:r>
              <a:rPr lang="en-US" altLang="en-US" sz="2800" smtClean="0"/>
              <a:t>They published theoretical papers that changed the way people thought about financial leverage.</a:t>
            </a:r>
          </a:p>
          <a:p>
            <a:pPr eaLnBrk="1" hangingPunct="1"/>
            <a:r>
              <a:rPr lang="en-US" altLang="en-US" sz="2800" smtClean="0"/>
              <a:t>They won Nobel prizes in economics because of their work.</a:t>
            </a:r>
          </a:p>
          <a:p>
            <a:pPr eaLnBrk="1" hangingPunct="1"/>
            <a:r>
              <a:rPr lang="en-US" altLang="en-US" sz="2800" smtClean="0"/>
              <a:t>MM’s papers were published in 1958 and 1963.  Miller had a separate paper in 1977.  The papers differed in their assumptions about taxes.</a:t>
            </a: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lstStyle/>
          <a:p>
            <a:pPr eaLnBrk="1" hangingPunct="1"/>
            <a:r>
              <a:rPr lang="en-US" altLang="en-US" smtClean="0"/>
              <a:t>Example Data</a:t>
            </a:r>
          </a:p>
        </p:txBody>
      </p:sp>
      <p:graphicFrame>
        <p:nvGraphicFramePr>
          <p:cNvPr id="5" name="Content Placeholder 4"/>
          <p:cNvGraphicFramePr>
            <a:graphicFrameLocks noGrp="1"/>
          </p:cNvGraphicFramePr>
          <p:nvPr>
            <p:ph sz="half" idx="1"/>
          </p:nvPr>
        </p:nvGraphicFramePr>
        <p:xfrm>
          <a:off x="914400" y="4495800"/>
          <a:ext cx="6629400" cy="1096963"/>
        </p:xfrm>
        <a:graphic>
          <a:graphicData uri="http://schemas.openxmlformats.org/drawingml/2006/table">
            <a:tbl>
              <a:tblPr firstRow="1" firstCol="1">
                <a:tableStyleId>{85BE263C-DBD7-4A20-BB59-AAB30ACAA65A}</a:tableStyleId>
              </a:tblPr>
              <a:tblGrid>
                <a:gridCol w="2651760"/>
                <a:gridCol w="1310640"/>
                <a:gridCol w="1191554"/>
                <a:gridCol w="1475446"/>
              </a:tblGrid>
              <a:tr h="365654">
                <a:tc>
                  <a:txBody>
                    <a:bodyPr/>
                    <a:lstStyle/>
                    <a:p>
                      <a:pPr algn="r" fontAlgn="t"/>
                      <a:r>
                        <a:rPr lang="en-US" sz="2400" u="none" strike="noStrike" dirty="0">
                          <a:solidFill>
                            <a:schemeClr val="tx1"/>
                          </a:solidFill>
                          <a:effectLst/>
                        </a:rPr>
                        <a:t> </a:t>
                      </a:r>
                      <a:r>
                        <a:rPr lang="en-US" sz="2400" u="none" strike="noStrike" dirty="0" smtClean="0">
                          <a:solidFill>
                            <a:schemeClr val="tx1"/>
                          </a:solidFill>
                          <a:effectLst/>
                        </a:rPr>
                        <a:t>Year</a:t>
                      </a:r>
                      <a:endParaRPr lang="en-US" sz="2400" b="1" i="0" u="none" strike="noStrike" dirty="0">
                        <a:solidFill>
                          <a:schemeClr val="tx1"/>
                        </a:solidFill>
                        <a:effectLst/>
                        <a:latin typeface="Arial"/>
                      </a:endParaRPr>
                    </a:p>
                  </a:txBody>
                  <a:tcPr marL="0" marR="0" marT="0" marB="0"/>
                </a:tc>
                <a:tc>
                  <a:txBody>
                    <a:bodyPr/>
                    <a:lstStyle/>
                    <a:p>
                      <a:pPr marL="274320" indent="457200" algn="l" fontAlgn="t"/>
                      <a:r>
                        <a:rPr lang="en-US" sz="2400" u="none" strike="noStrike" dirty="0" smtClean="0">
                          <a:solidFill>
                            <a:schemeClr val="tx1"/>
                          </a:solidFill>
                          <a:effectLst/>
                        </a:rPr>
                        <a:t>1  </a:t>
                      </a:r>
                      <a:endParaRPr lang="en-US" sz="2400" b="1" i="0" u="none" strike="noStrike" dirty="0">
                        <a:solidFill>
                          <a:schemeClr val="tx1"/>
                        </a:solidFill>
                        <a:effectLst/>
                        <a:latin typeface="Arial"/>
                      </a:endParaRPr>
                    </a:p>
                  </a:txBody>
                  <a:tcPr marL="0" marR="0" marT="0" marB="0"/>
                </a:tc>
                <a:tc>
                  <a:txBody>
                    <a:bodyPr/>
                    <a:lstStyle/>
                    <a:p>
                      <a:pPr marL="274320" indent="457200" algn="l" fontAlgn="t"/>
                      <a:r>
                        <a:rPr lang="en-US" sz="2400" u="none" strike="noStrike" dirty="0">
                          <a:solidFill>
                            <a:schemeClr val="tx1"/>
                          </a:solidFill>
                          <a:effectLst/>
                        </a:rPr>
                        <a:t>2</a:t>
                      </a:r>
                      <a:endParaRPr lang="en-US" sz="2400" b="1" i="0" u="none" strike="noStrike" dirty="0">
                        <a:solidFill>
                          <a:schemeClr val="tx1"/>
                        </a:solidFill>
                        <a:effectLst/>
                        <a:latin typeface="Arial"/>
                      </a:endParaRPr>
                    </a:p>
                  </a:txBody>
                  <a:tcPr marL="0" marR="0" marT="0" marB="0"/>
                </a:tc>
                <a:tc>
                  <a:txBody>
                    <a:bodyPr/>
                    <a:lstStyle/>
                    <a:p>
                      <a:pPr marL="274320" indent="457200" algn="l" fontAlgn="t"/>
                      <a:r>
                        <a:rPr lang="en-US" sz="2400" u="none" strike="noStrike" dirty="0">
                          <a:solidFill>
                            <a:schemeClr val="tx1"/>
                          </a:solidFill>
                          <a:effectLst/>
                        </a:rPr>
                        <a:t>3</a:t>
                      </a:r>
                      <a:endParaRPr lang="en-US" sz="2400" b="1" i="0" u="none" strike="noStrike" dirty="0">
                        <a:solidFill>
                          <a:schemeClr val="tx1"/>
                        </a:solidFill>
                        <a:effectLst/>
                        <a:latin typeface="Arial"/>
                      </a:endParaRPr>
                    </a:p>
                  </a:txBody>
                  <a:tcPr marL="0" marR="0" marT="0" marB="0"/>
                </a:tc>
              </a:tr>
              <a:tr h="365654">
                <a:tc>
                  <a:txBody>
                    <a:bodyPr/>
                    <a:lstStyle/>
                    <a:p>
                      <a:pPr algn="l" fontAlgn="b"/>
                      <a:r>
                        <a:rPr lang="en-US" sz="2400" u="none" strike="noStrike" dirty="0">
                          <a:solidFill>
                            <a:schemeClr val="tx1"/>
                          </a:solidFill>
                          <a:effectLst/>
                        </a:rPr>
                        <a:t>Free Cash Flow</a:t>
                      </a:r>
                      <a:endParaRPr lang="en-US" sz="2400" b="1" i="0" u="none" strike="noStrike" dirty="0">
                        <a:solidFill>
                          <a:schemeClr val="tx1"/>
                        </a:solidFill>
                        <a:effectLst/>
                        <a:latin typeface="Arial"/>
                      </a:endParaRPr>
                    </a:p>
                  </a:txBody>
                  <a:tcPr marL="0" marR="0" marT="0" marB="0" anchor="b"/>
                </a:tc>
                <a:tc>
                  <a:txBody>
                    <a:bodyPr/>
                    <a:lstStyle/>
                    <a:p>
                      <a:pPr algn="r" fontAlgn="t"/>
                      <a:r>
                        <a:rPr lang="en-US" sz="2400" u="none" strike="noStrike" dirty="0">
                          <a:effectLst/>
                        </a:rPr>
                        <a:t>$</a:t>
                      </a:r>
                      <a:r>
                        <a:rPr lang="en-US" sz="2400" u="none" strike="noStrike" dirty="0" smtClean="0">
                          <a:effectLst/>
                        </a:rPr>
                        <a:t>250</a:t>
                      </a:r>
                      <a:endParaRPr lang="en-US" sz="2400" b="1" i="0" u="none" strike="noStrike" dirty="0">
                        <a:solidFill>
                          <a:srgbClr val="0000CC"/>
                        </a:solidFill>
                        <a:effectLst/>
                        <a:latin typeface="Arial"/>
                      </a:endParaRPr>
                    </a:p>
                  </a:txBody>
                  <a:tcPr marL="0" marR="0" marT="0" marB="0"/>
                </a:tc>
                <a:tc>
                  <a:txBody>
                    <a:bodyPr/>
                    <a:lstStyle/>
                    <a:p>
                      <a:pPr algn="r" fontAlgn="t"/>
                      <a:r>
                        <a:rPr lang="en-US" sz="2400" u="none" strike="noStrike" dirty="0">
                          <a:effectLst/>
                        </a:rPr>
                        <a:t>$</a:t>
                      </a:r>
                      <a:r>
                        <a:rPr lang="en-US" sz="2400" u="none" strike="noStrike" dirty="0" smtClean="0">
                          <a:effectLst/>
                        </a:rPr>
                        <a:t>290</a:t>
                      </a:r>
                      <a:endParaRPr lang="en-US" sz="2400" b="1" i="0" u="none" strike="noStrike" dirty="0">
                        <a:solidFill>
                          <a:srgbClr val="0000CC"/>
                        </a:solidFill>
                        <a:effectLst/>
                        <a:latin typeface="Arial"/>
                      </a:endParaRPr>
                    </a:p>
                  </a:txBody>
                  <a:tcPr marL="0" marR="0" marT="0" marB="0"/>
                </a:tc>
                <a:tc>
                  <a:txBody>
                    <a:bodyPr/>
                    <a:lstStyle/>
                    <a:p>
                      <a:pPr algn="r" fontAlgn="t"/>
                      <a:r>
                        <a:rPr lang="en-US" sz="2400" u="none" strike="noStrike" dirty="0">
                          <a:effectLst/>
                        </a:rPr>
                        <a:t>$</a:t>
                      </a:r>
                      <a:r>
                        <a:rPr lang="en-US" sz="2400" u="none" strike="noStrike" dirty="0" smtClean="0">
                          <a:effectLst/>
                        </a:rPr>
                        <a:t>320</a:t>
                      </a:r>
                      <a:endParaRPr lang="en-US" sz="2400" b="1" i="0" u="none" strike="noStrike" dirty="0">
                        <a:solidFill>
                          <a:srgbClr val="0000CC"/>
                        </a:solidFill>
                        <a:effectLst/>
                        <a:latin typeface="Arial"/>
                      </a:endParaRPr>
                    </a:p>
                  </a:txBody>
                  <a:tcPr marL="0" marR="0" marT="0" marB="0"/>
                </a:tc>
              </a:tr>
              <a:tr h="365654">
                <a:tc>
                  <a:txBody>
                    <a:bodyPr/>
                    <a:lstStyle/>
                    <a:p>
                      <a:pPr algn="l" fontAlgn="b"/>
                      <a:r>
                        <a:rPr lang="en-US" sz="2400" u="none" strike="noStrike" dirty="0">
                          <a:solidFill>
                            <a:schemeClr val="tx1"/>
                          </a:solidFill>
                          <a:effectLst/>
                        </a:rPr>
                        <a:t>Interest expense</a:t>
                      </a:r>
                      <a:endParaRPr lang="en-US" sz="2400" b="1" i="0" u="none" strike="noStrike" dirty="0">
                        <a:solidFill>
                          <a:schemeClr val="tx1"/>
                        </a:solidFill>
                        <a:effectLst/>
                        <a:latin typeface="Arial"/>
                      </a:endParaRPr>
                    </a:p>
                  </a:txBody>
                  <a:tcPr marL="0" marR="0" marT="0" marB="0" anchor="b"/>
                </a:tc>
                <a:tc>
                  <a:txBody>
                    <a:bodyPr/>
                    <a:lstStyle/>
                    <a:p>
                      <a:pPr algn="r" fontAlgn="t"/>
                      <a:r>
                        <a:rPr lang="en-US" sz="2400" u="none" strike="noStrike" dirty="0">
                          <a:effectLst/>
                        </a:rPr>
                        <a:t>$</a:t>
                      </a:r>
                      <a:r>
                        <a:rPr lang="en-US" sz="2400" u="none" strike="noStrike" dirty="0" smtClean="0">
                          <a:effectLst/>
                        </a:rPr>
                        <a:t>80</a:t>
                      </a:r>
                      <a:endParaRPr lang="en-US" sz="2400" b="1" i="0" u="none" strike="noStrike" dirty="0">
                        <a:solidFill>
                          <a:srgbClr val="0000CC"/>
                        </a:solidFill>
                        <a:effectLst/>
                        <a:latin typeface="Arial"/>
                      </a:endParaRPr>
                    </a:p>
                  </a:txBody>
                  <a:tcPr marL="0" marR="0" marT="0" marB="0"/>
                </a:tc>
                <a:tc>
                  <a:txBody>
                    <a:bodyPr/>
                    <a:lstStyle/>
                    <a:p>
                      <a:pPr algn="r" fontAlgn="t"/>
                      <a:r>
                        <a:rPr lang="en-US" sz="2400" u="none" strike="noStrike" dirty="0">
                          <a:effectLst/>
                        </a:rPr>
                        <a:t>$</a:t>
                      </a:r>
                      <a:r>
                        <a:rPr lang="en-US" sz="2400" u="none" strike="noStrike" dirty="0" smtClean="0">
                          <a:effectLst/>
                        </a:rPr>
                        <a:t>96</a:t>
                      </a:r>
                      <a:endParaRPr lang="en-US" sz="2400" b="1" i="0" u="none" strike="noStrike" dirty="0">
                        <a:solidFill>
                          <a:srgbClr val="0000CC"/>
                        </a:solidFill>
                        <a:effectLst/>
                        <a:latin typeface="Arial"/>
                      </a:endParaRPr>
                    </a:p>
                  </a:txBody>
                  <a:tcPr marL="0" marR="0" marT="0" marB="0"/>
                </a:tc>
                <a:tc>
                  <a:txBody>
                    <a:bodyPr/>
                    <a:lstStyle/>
                    <a:p>
                      <a:pPr algn="r" fontAlgn="t"/>
                      <a:r>
                        <a:rPr lang="en-US" sz="2400" u="none" strike="noStrike" dirty="0">
                          <a:effectLst/>
                        </a:rPr>
                        <a:t>$</a:t>
                      </a:r>
                      <a:r>
                        <a:rPr lang="en-US" sz="2400" u="none" strike="noStrike" dirty="0" smtClean="0">
                          <a:effectLst/>
                        </a:rPr>
                        <a:t>120</a:t>
                      </a:r>
                      <a:endParaRPr lang="en-US" sz="2400" b="1" i="0" u="none" strike="noStrike" dirty="0">
                        <a:solidFill>
                          <a:srgbClr val="0000CC"/>
                        </a:solidFill>
                        <a:effectLst/>
                        <a:latin typeface="Arial"/>
                      </a:endParaRPr>
                    </a:p>
                  </a:txBody>
                  <a:tcPr marL="0" marR="0" marT="0" marB="0"/>
                </a:tc>
              </a:tr>
            </a:tbl>
          </a:graphicData>
        </a:graphic>
      </p:graphicFrame>
      <p:sp>
        <p:nvSpPr>
          <p:cNvPr id="53267" name="Content Placeholder 5"/>
          <p:cNvSpPr>
            <a:spLocks noGrp="1"/>
          </p:cNvSpPr>
          <p:nvPr>
            <p:ph sz="half" idx="2"/>
          </p:nvPr>
        </p:nvSpPr>
        <p:spPr>
          <a:xfrm>
            <a:off x="762000" y="2209800"/>
            <a:ext cx="7848600" cy="2133600"/>
          </a:xfrm>
        </p:spPr>
        <p:txBody>
          <a:bodyPr/>
          <a:lstStyle/>
          <a:p>
            <a:pPr eaLnBrk="1" hangingPunct="1"/>
            <a:r>
              <a:rPr lang="en-US" altLang="en-US" smtClean="0"/>
              <a:t>Tax rate = 40%</a:t>
            </a:r>
          </a:p>
          <a:p>
            <a:pPr eaLnBrk="1" hangingPunct="1"/>
            <a:r>
              <a:rPr lang="en-US" altLang="en-US" smtClean="0"/>
              <a:t>Unlevered cost of equity = r</a:t>
            </a:r>
            <a:r>
              <a:rPr lang="en-US" altLang="en-US" baseline="-25000" smtClean="0"/>
              <a:t>sU</a:t>
            </a:r>
            <a:r>
              <a:rPr lang="en-US" altLang="en-US" smtClean="0"/>
              <a:t> = 14%</a:t>
            </a:r>
          </a:p>
          <a:p>
            <a:pPr eaLnBrk="1" hangingPunct="1"/>
            <a:r>
              <a:rPr lang="en-US" altLang="en-US" smtClean="0"/>
              <a:t>Long term growth rate = g</a:t>
            </a:r>
            <a:r>
              <a:rPr lang="en-US" altLang="en-US" baseline="-25000" smtClean="0"/>
              <a:t>L</a:t>
            </a:r>
            <a:r>
              <a:rPr lang="en-US" altLang="en-US" smtClean="0"/>
              <a:t> = 7%</a:t>
            </a:r>
          </a:p>
          <a:p>
            <a:pPr eaLnBrk="1" hangingPunct="1"/>
            <a:r>
              <a:rPr lang="en-US" altLang="en-US" smtClean="0"/>
              <a:t>Forecast of nonconstant period ($ thousands):</a:t>
            </a:r>
          </a:p>
        </p:txBody>
      </p:sp>
      <p:sp>
        <p:nvSpPr>
          <p:cNvPr id="53268" name="Slide Number Placeholder 3"/>
          <p:cNvSpPr>
            <a:spLocks noGrp="1"/>
          </p:cNvSpPr>
          <p:nvPr>
            <p:ph type="sldNum" sz="quarter" idx="12"/>
          </p:nvPr>
        </p:nvSpPr>
        <p:spPr>
          <a:noFill/>
        </p:spPr>
        <p:txBody>
          <a:bodyPr/>
          <a:lstStyle/>
          <a:p>
            <a:fld id="{5BDB3FB3-132B-4B1F-87D9-85FEC192479B}" type="slidenum">
              <a:rPr lang="en-US" altLang="en-US"/>
              <a:pPr/>
              <a:t>40</a:t>
            </a:fld>
            <a:endParaRPr lang="en-US" alt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4" name="Title 5"/>
          <p:cNvSpPr>
            <a:spLocks noGrp="1"/>
          </p:cNvSpPr>
          <p:nvPr>
            <p:ph type="title"/>
          </p:nvPr>
        </p:nvSpPr>
        <p:spPr/>
        <p:txBody>
          <a:bodyPr/>
          <a:lstStyle/>
          <a:p>
            <a:pPr eaLnBrk="1" hangingPunct="1"/>
            <a:r>
              <a:rPr lang="en-US" altLang="en-US" smtClean="0"/>
              <a:t>APV Approach with Nonconstant Cash Flows</a:t>
            </a:r>
          </a:p>
        </p:txBody>
      </p:sp>
      <p:sp>
        <p:nvSpPr>
          <p:cNvPr id="54275" name="Content Placeholder 6"/>
          <p:cNvSpPr>
            <a:spLocks noGrp="1"/>
          </p:cNvSpPr>
          <p:nvPr>
            <p:ph idx="1"/>
          </p:nvPr>
        </p:nvSpPr>
        <p:spPr>
          <a:xfrm>
            <a:off x="1066800" y="1981200"/>
            <a:ext cx="7772400" cy="4343400"/>
          </a:xfrm>
        </p:spPr>
        <p:txBody>
          <a:bodyPr/>
          <a:lstStyle/>
          <a:p>
            <a:pPr eaLnBrk="1" hangingPunct="1"/>
            <a:r>
              <a:rPr lang="en-US" altLang="en-US" smtClean="0"/>
              <a:t>Calculate the unlevered value of operations, V</a:t>
            </a:r>
            <a:r>
              <a:rPr lang="en-US" altLang="en-US" baseline="-25000" smtClean="0"/>
              <a:t>U</a:t>
            </a:r>
          </a:p>
          <a:p>
            <a:pPr lvl="1" eaLnBrk="1" hangingPunct="1"/>
            <a:r>
              <a:rPr lang="en-US" altLang="en-US" smtClean="0"/>
              <a:t>Find terminal value, TV</a:t>
            </a:r>
            <a:r>
              <a:rPr lang="en-US" altLang="en-US" baseline="-25000" smtClean="0"/>
              <a:t>U,3</a:t>
            </a:r>
            <a:endParaRPr lang="en-US" altLang="en-US" smtClean="0"/>
          </a:p>
          <a:p>
            <a:pPr lvl="1" eaLnBrk="1" hangingPunct="1"/>
            <a:r>
              <a:rPr lang="en-US" altLang="en-US" smtClean="0"/>
              <a:t>Find PV of FCFs and terminal value</a:t>
            </a:r>
          </a:p>
          <a:p>
            <a:pPr eaLnBrk="1" hangingPunct="1"/>
            <a:r>
              <a:rPr lang="en-US" altLang="en-US" smtClean="0"/>
              <a:t>Calculate the value of the tax shield, V</a:t>
            </a:r>
            <a:r>
              <a:rPr lang="en-US" altLang="en-US" baseline="-25000" smtClean="0"/>
              <a:t>TS</a:t>
            </a:r>
            <a:endParaRPr lang="en-US" altLang="en-US" smtClean="0"/>
          </a:p>
          <a:p>
            <a:pPr lvl="1" eaLnBrk="1" hangingPunct="1"/>
            <a:r>
              <a:rPr lang="en-US" altLang="en-US" smtClean="0"/>
              <a:t>Find horizon value of tax shield, HV</a:t>
            </a:r>
            <a:r>
              <a:rPr lang="en-US" altLang="en-US" baseline="-25000" smtClean="0"/>
              <a:t>TS,3</a:t>
            </a:r>
            <a:endParaRPr lang="en-US" altLang="en-US" smtClean="0"/>
          </a:p>
          <a:p>
            <a:pPr lvl="1" eaLnBrk="1" hangingPunct="1"/>
            <a:r>
              <a:rPr lang="en-US" altLang="en-US" smtClean="0"/>
              <a:t>Find PV of tax shields and terminal value</a:t>
            </a:r>
          </a:p>
          <a:p>
            <a:pPr eaLnBrk="1" hangingPunct="1"/>
            <a:r>
              <a:rPr lang="en-US" altLang="en-US" smtClean="0"/>
              <a:t>Sum V</a:t>
            </a:r>
            <a:r>
              <a:rPr lang="en-US" altLang="en-US" baseline="-25000" smtClean="0"/>
              <a:t>U</a:t>
            </a:r>
            <a:r>
              <a:rPr lang="en-US" altLang="en-US" smtClean="0"/>
              <a:t> and V</a:t>
            </a:r>
            <a:r>
              <a:rPr lang="en-US" altLang="en-US" baseline="-25000" smtClean="0"/>
              <a:t>TS</a:t>
            </a:r>
            <a:r>
              <a:rPr lang="en-US" altLang="en-US" smtClean="0"/>
              <a:t> to get V</a:t>
            </a:r>
            <a:r>
              <a:rPr lang="en-US" altLang="en-US" baseline="-25000" smtClean="0"/>
              <a:t>op</a:t>
            </a:r>
          </a:p>
          <a:p>
            <a:pPr eaLnBrk="1" hangingPunct="1"/>
            <a:endParaRPr lang="en-US" altLang="en-US" smtClean="0"/>
          </a:p>
        </p:txBody>
      </p:sp>
      <p:sp>
        <p:nvSpPr>
          <p:cNvPr id="54276" name="Slide Number Placeholder 4"/>
          <p:cNvSpPr>
            <a:spLocks noGrp="1"/>
          </p:cNvSpPr>
          <p:nvPr>
            <p:ph type="sldNum" sz="quarter" idx="12"/>
          </p:nvPr>
        </p:nvSpPr>
        <p:spPr>
          <a:noFill/>
        </p:spPr>
        <p:txBody>
          <a:bodyPr/>
          <a:lstStyle/>
          <a:p>
            <a:fld id="{1182AA5D-1826-485C-95B1-E9610258D533}" type="slidenum">
              <a:rPr lang="en-US" altLang="en-US"/>
              <a:pPr/>
              <a:t>41</a:t>
            </a:fld>
            <a:endParaRPr lang="en-US" alt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8" name="Title 2"/>
          <p:cNvSpPr>
            <a:spLocks noGrp="1"/>
          </p:cNvSpPr>
          <p:nvPr>
            <p:ph type="title"/>
          </p:nvPr>
        </p:nvSpPr>
        <p:spPr/>
        <p:txBody>
          <a:bodyPr/>
          <a:lstStyle/>
          <a:p>
            <a:pPr eaLnBrk="1" hangingPunct="1"/>
            <a:r>
              <a:rPr lang="en-US" altLang="en-US" sz="3600" smtClean="0"/>
              <a:t>Estimating Current Unlevered Value of Operations </a:t>
            </a:r>
            <a:r>
              <a:rPr lang="en-US" altLang="en-US" sz="2800" smtClean="0"/>
              <a:t>(Nonconstant g in FCF until after Year 3; g</a:t>
            </a:r>
            <a:r>
              <a:rPr lang="en-US" altLang="en-US" sz="2800" baseline="-25000" smtClean="0"/>
              <a:t>L</a:t>
            </a:r>
            <a:r>
              <a:rPr lang="en-US" altLang="en-US" sz="2800" smtClean="0"/>
              <a:t> = 7%; r</a:t>
            </a:r>
            <a:r>
              <a:rPr lang="en-US" altLang="en-US" sz="2800" baseline="-25000" smtClean="0"/>
              <a:t>sU</a:t>
            </a:r>
            <a:r>
              <a:rPr lang="en-US" altLang="en-US" sz="2800" smtClean="0"/>
              <a:t> = 14%)</a:t>
            </a:r>
          </a:p>
        </p:txBody>
      </p:sp>
      <p:graphicFrame>
        <p:nvGraphicFramePr>
          <p:cNvPr id="5" name="Content Placeholder 4"/>
          <p:cNvGraphicFramePr>
            <a:graphicFrameLocks noGrp="1"/>
          </p:cNvGraphicFramePr>
          <p:nvPr>
            <p:ph idx="1"/>
          </p:nvPr>
        </p:nvGraphicFramePr>
        <p:xfrm>
          <a:off x="853440" y="2002473"/>
          <a:ext cx="7757161" cy="4003675"/>
        </p:xfrm>
        <a:graphic>
          <a:graphicData uri="http://schemas.openxmlformats.org/drawingml/2006/table">
            <a:tbl>
              <a:tblPr firstRow="1" bandRow="1">
                <a:tableStyleId>{2D5ABB26-0587-4C30-8999-92F81FD0307C}</a:tableStyleId>
              </a:tblPr>
              <a:tblGrid>
                <a:gridCol w="975546"/>
                <a:gridCol w="1345309"/>
                <a:gridCol w="1911755"/>
                <a:gridCol w="1009636"/>
                <a:gridCol w="1349008"/>
                <a:gridCol w="1165907"/>
              </a:tblGrid>
              <a:tr h="370840">
                <a:tc>
                  <a:txBody>
                    <a:bodyPr/>
                    <a:lstStyle/>
                    <a:p>
                      <a:pPr algn="ctr" fontAlgn="b"/>
                      <a:endParaRPr lang="en-US" sz="1600" b="0" i="0" u="none" strike="noStrike" dirty="0">
                        <a:solidFill>
                          <a:schemeClr val="accent4"/>
                        </a:solidFill>
                        <a:effectLst/>
                        <a:latin typeface="+mn-lt"/>
                      </a:endParaRPr>
                    </a:p>
                  </a:txBody>
                  <a:tcPr marL="0" marR="0" marT="0" marB="0" anchor="ctr"/>
                </a:tc>
                <a:tc>
                  <a:txBody>
                    <a:bodyPr/>
                    <a:lstStyle/>
                    <a:p>
                      <a:r>
                        <a:rPr lang="en-US" sz="1600" dirty="0" smtClean="0">
                          <a:latin typeface="+mn-lt"/>
                        </a:rPr>
                        <a:t>($</a:t>
                      </a:r>
                      <a:r>
                        <a:rPr lang="en-US" sz="1600" baseline="0" dirty="0" smtClean="0">
                          <a:latin typeface="+mn-lt"/>
                        </a:rPr>
                        <a:t> thousands)</a:t>
                      </a:r>
                      <a:endParaRPr lang="en-US" sz="1600" dirty="0">
                        <a:latin typeface="+mn-lt"/>
                      </a:endParaRPr>
                    </a:p>
                  </a:txBody>
                  <a:tcPr marL="0" marR="0" marT="0" marB="0" anchor="ctr">
                    <a:lnB w="9525" cap="flat" cmpd="sng" algn="ctr">
                      <a:solidFill>
                        <a:schemeClr val="tx1"/>
                      </a:solidFill>
                      <a:prstDash val="solid"/>
                      <a:round/>
                      <a:headEnd type="none" w="med" len="med"/>
                      <a:tailEnd type="none" w="med" len="med"/>
                    </a:lnB>
                  </a:tcPr>
                </a:tc>
                <a:tc>
                  <a:txBody>
                    <a:bodyPr/>
                    <a:lstStyle/>
                    <a:p>
                      <a:pPr algn="l" fontAlgn="b"/>
                      <a:endParaRPr lang="en-US" sz="1600" b="0" i="0" u="none" strike="noStrike" dirty="0">
                        <a:solidFill>
                          <a:schemeClr val="accent4"/>
                        </a:solidFill>
                        <a:effectLst/>
                        <a:latin typeface="+mn-lt"/>
                      </a:endParaRPr>
                    </a:p>
                  </a:txBody>
                  <a:tcPr marL="0" marR="0" marT="0" marB="0" anchor="ctr">
                    <a:lnB w="9525" cap="flat" cmpd="sng" algn="ctr">
                      <a:solidFill>
                        <a:schemeClr val="tx1"/>
                      </a:solidFill>
                      <a:prstDash val="solid"/>
                      <a:round/>
                      <a:headEnd type="none" w="med" len="med"/>
                      <a:tailEnd type="none" w="med" len="med"/>
                    </a:lnB>
                  </a:tcPr>
                </a:tc>
                <a:tc>
                  <a:txBody>
                    <a:bodyPr/>
                    <a:lstStyle/>
                    <a:p>
                      <a:pPr algn="l" fontAlgn="b"/>
                      <a:endParaRPr lang="en-US" sz="1600" b="0" i="0" u="none" strike="noStrike" dirty="0">
                        <a:solidFill>
                          <a:schemeClr val="accent4"/>
                        </a:solidFill>
                        <a:effectLst/>
                        <a:latin typeface="+mn-lt"/>
                      </a:endParaRPr>
                    </a:p>
                  </a:txBody>
                  <a:tcPr marL="0" marR="0" marT="0" marB="0" anchor="ctr">
                    <a:lnB w="9525" cap="flat" cmpd="sng" algn="ctr">
                      <a:solidFill>
                        <a:schemeClr val="tx1"/>
                      </a:solidFill>
                      <a:prstDash val="solid"/>
                      <a:round/>
                      <a:headEnd type="none" w="med" len="med"/>
                      <a:tailEnd type="none" w="med" len="med"/>
                    </a:lnB>
                  </a:tcPr>
                </a:tc>
                <a:tc>
                  <a:txBody>
                    <a:bodyPr/>
                    <a:lstStyle/>
                    <a:p>
                      <a:pPr algn="l" fontAlgn="b"/>
                      <a:endParaRPr lang="en-US" sz="1600" b="0" i="0" u="none" strike="noStrike" dirty="0">
                        <a:solidFill>
                          <a:schemeClr val="accent4"/>
                        </a:solidFill>
                        <a:effectLst/>
                        <a:latin typeface="+mn-lt"/>
                      </a:endParaRPr>
                    </a:p>
                  </a:txBody>
                  <a:tcPr marL="0" marR="0" marT="0" marB="0" anchor="ctr">
                    <a:lnB w="9525" cap="flat" cmpd="sng" algn="ctr">
                      <a:solidFill>
                        <a:schemeClr val="tx1"/>
                      </a:solidFill>
                      <a:prstDash val="solid"/>
                      <a:round/>
                      <a:headEnd type="none" w="med" len="med"/>
                      <a:tailEnd type="none" w="med" len="med"/>
                    </a:lnB>
                  </a:tcPr>
                </a:tc>
                <a:tc>
                  <a:txBody>
                    <a:bodyPr/>
                    <a:lstStyle/>
                    <a:p>
                      <a:pPr algn="l" fontAlgn="b"/>
                      <a:r>
                        <a:rPr lang="en-US" sz="1600" u="none" strike="noStrike" dirty="0" smtClean="0">
                          <a:effectLst/>
                          <a:latin typeface="+mn-lt"/>
                        </a:rPr>
                        <a:t> g</a:t>
                      </a:r>
                      <a:r>
                        <a:rPr lang="en-US" sz="1600" u="none" strike="noStrike" baseline="-25000" dirty="0" smtClean="0">
                          <a:effectLst/>
                          <a:latin typeface="+mn-lt"/>
                        </a:rPr>
                        <a:t>L</a:t>
                      </a:r>
                      <a:r>
                        <a:rPr lang="en-US" sz="1600" u="none" strike="noStrike" dirty="0" smtClean="0">
                          <a:effectLst/>
                          <a:latin typeface="+mn-lt"/>
                        </a:rPr>
                        <a:t> = 7%</a:t>
                      </a:r>
                      <a:endParaRPr lang="en-US" sz="1600" b="0" i="0" u="none" strike="noStrike" dirty="0">
                        <a:solidFill>
                          <a:schemeClr val="accent4"/>
                        </a:solidFill>
                        <a:effectLst/>
                        <a:latin typeface="+mn-lt"/>
                      </a:endParaRPr>
                    </a:p>
                  </a:txBody>
                  <a:tcPr marL="0" marR="0" marT="0" marB="0" anchor="ctr">
                    <a:lnB w="9525" cap="flat" cmpd="sng" algn="ctr">
                      <a:solidFill>
                        <a:schemeClr val="tx1"/>
                      </a:solidFill>
                      <a:prstDash val="solid"/>
                      <a:round/>
                      <a:headEnd type="none" w="med" len="med"/>
                      <a:tailEnd type="none" w="med" len="med"/>
                    </a:lnB>
                    <a:solidFill>
                      <a:schemeClr val="accent2">
                        <a:lumMod val="20000"/>
                        <a:lumOff val="80000"/>
                      </a:schemeClr>
                    </a:solidFill>
                  </a:tcPr>
                </a:tc>
              </a:tr>
              <a:tr h="370840">
                <a:tc>
                  <a:txBody>
                    <a:bodyPr/>
                    <a:lstStyle/>
                    <a:p>
                      <a:pPr algn="r" fontAlgn="ctr"/>
                      <a:r>
                        <a:rPr lang="en-US" sz="1600" b="0" i="0" u="none" strike="noStrike" dirty="0" smtClean="0">
                          <a:solidFill>
                            <a:schemeClr val="accent4"/>
                          </a:solidFill>
                          <a:effectLst/>
                          <a:latin typeface="+mn-lt"/>
                        </a:rPr>
                        <a:t>Year</a:t>
                      </a:r>
                      <a:endParaRPr lang="en-US" sz="1600" b="0" i="0" u="none" strike="noStrike" dirty="0">
                        <a:solidFill>
                          <a:schemeClr val="accent4"/>
                        </a:solidFill>
                        <a:effectLst/>
                        <a:latin typeface="+mn-lt"/>
                      </a:endParaRPr>
                    </a:p>
                  </a:txBody>
                  <a:tcPr marL="0" marR="0" marT="0" marB="0" anchor="ctr">
                    <a:lnR>
                      <a:noFill/>
                    </a:lnR>
                  </a:tcPr>
                </a:tc>
                <a:tc>
                  <a:txBody>
                    <a:bodyPr/>
                    <a:lstStyle/>
                    <a:p>
                      <a:pPr algn="ctr" fontAlgn="ctr"/>
                      <a:r>
                        <a:rPr lang="en-US" sz="1600" u="none" strike="noStrike" dirty="0">
                          <a:effectLst/>
                          <a:latin typeface="+mn-lt"/>
                        </a:rPr>
                        <a:t>0</a:t>
                      </a:r>
                      <a:endParaRPr lang="en-US" sz="1600" b="0" i="0" u="none" strike="noStrike" dirty="0">
                        <a:solidFill>
                          <a:schemeClr val="accent4"/>
                        </a:solidFill>
                        <a:effectLst/>
                        <a:latin typeface="+mn-lt"/>
                      </a:endParaRPr>
                    </a:p>
                  </a:txBody>
                  <a:tcPr marL="0" marR="0" marT="0" marB="0" anchor="ctr">
                    <a:lnL>
                      <a:noFill/>
                    </a:lnL>
                    <a:lnR>
                      <a:noFill/>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600" u="none" strike="noStrike" dirty="0">
                          <a:effectLst/>
                          <a:latin typeface="+mn-lt"/>
                        </a:rPr>
                        <a:t>1</a:t>
                      </a:r>
                      <a:endParaRPr lang="en-US" sz="1600" b="0" i="0" u="none" strike="noStrike" dirty="0">
                        <a:solidFill>
                          <a:schemeClr val="accent4"/>
                        </a:solidFill>
                        <a:effectLst/>
                        <a:latin typeface="+mn-lt"/>
                      </a:endParaRPr>
                    </a:p>
                  </a:txBody>
                  <a:tcPr marL="0" marR="0" marT="0" marB="0" anchor="ctr">
                    <a:lnL>
                      <a:noFill/>
                    </a:lnL>
                    <a:lnR>
                      <a:noFill/>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600" u="none" strike="noStrike" dirty="0">
                          <a:effectLst/>
                          <a:latin typeface="+mn-lt"/>
                        </a:rPr>
                        <a:t>2</a:t>
                      </a:r>
                      <a:endParaRPr lang="en-US" sz="1600" b="0" i="0" u="none" strike="noStrike" dirty="0">
                        <a:solidFill>
                          <a:schemeClr val="accent4"/>
                        </a:solidFill>
                        <a:effectLst/>
                        <a:latin typeface="+mn-lt"/>
                      </a:endParaRPr>
                    </a:p>
                  </a:txBody>
                  <a:tcPr marL="0" marR="0" marT="0" marB="0" anchor="ctr">
                    <a:lnL>
                      <a:noFill/>
                    </a:lnL>
                    <a:lnR>
                      <a:noFill/>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600" u="none" strike="noStrike" dirty="0">
                          <a:effectLst/>
                          <a:latin typeface="+mn-lt"/>
                        </a:rPr>
                        <a:t>3</a:t>
                      </a:r>
                      <a:endParaRPr lang="en-US" sz="1600" b="0" i="0" u="none" strike="noStrike" dirty="0">
                        <a:solidFill>
                          <a:schemeClr val="accent4"/>
                        </a:solidFill>
                        <a:effectLst/>
                        <a:latin typeface="+mn-lt"/>
                      </a:endParaRPr>
                    </a:p>
                  </a:txBody>
                  <a:tcPr marL="0" marR="0" marT="0" marB="0" anchor="ctr">
                    <a:lnL>
                      <a:noFill/>
                    </a:lnL>
                    <a:lnR>
                      <a:noFill/>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600" u="none" strike="noStrike" dirty="0">
                          <a:effectLst/>
                          <a:latin typeface="+mn-lt"/>
                        </a:rPr>
                        <a:t>4</a:t>
                      </a:r>
                      <a:endParaRPr lang="en-US" sz="1600" b="0" i="0" u="none" strike="noStrike" dirty="0">
                        <a:solidFill>
                          <a:schemeClr val="accent4"/>
                        </a:solidFill>
                        <a:effectLst/>
                        <a:latin typeface="+mn-lt"/>
                      </a:endParaRPr>
                    </a:p>
                  </a:txBody>
                  <a:tcPr marL="0" marR="0" marT="0" marB="0" anchor="ctr">
                    <a:lnL>
                      <a:noFill/>
                    </a:lnL>
                    <a:lnR>
                      <a:noFill/>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731520">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sz="1600" b="0" i="0" u="none" strike="noStrike" dirty="0" smtClean="0">
                          <a:solidFill>
                            <a:schemeClr val="accent4"/>
                          </a:solidFill>
                          <a:effectLst/>
                          <a:latin typeface="+mn-lt"/>
                        </a:rPr>
                        <a:t>FCF</a:t>
                      </a:r>
                    </a:p>
                  </a:txBody>
                  <a:tcPr marL="0" marR="0" marT="0" marB="0" anchor="b"/>
                </a:tc>
                <a:tc>
                  <a:txBody>
                    <a:bodyPr/>
                    <a:lstStyle/>
                    <a:p>
                      <a:pPr algn="ctr" fontAlgn="b"/>
                      <a:endParaRPr lang="en-US" sz="1600" b="0" i="0" u="none" strike="noStrike" dirty="0">
                        <a:solidFill>
                          <a:schemeClr val="accent4"/>
                        </a:solidFill>
                        <a:effectLst/>
                        <a:latin typeface="+mn-lt"/>
                      </a:endParaRPr>
                    </a:p>
                  </a:txBody>
                  <a:tcPr marL="0" marR="0" marT="0" marB="0" anchor="b">
                    <a:lnT w="12700" cap="flat" cmpd="sng" algn="ctr">
                      <a:solidFill>
                        <a:schemeClr val="tx1"/>
                      </a:solidFill>
                      <a:prstDash val="solid"/>
                      <a:round/>
                      <a:headEnd type="none" w="med" len="med"/>
                      <a:tailEnd type="none" w="med" len="med"/>
                    </a:lnT>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u="none" strike="noStrike" dirty="0" smtClean="0">
                          <a:effectLst/>
                          <a:latin typeface="+mn-lt"/>
                        </a:rPr>
                        <a:t>$250</a:t>
                      </a:r>
                      <a:endParaRPr lang="en-US" sz="1600" b="0" i="0" u="none" strike="noStrike" dirty="0" smtClean="0">
                        <a:solidFill>
                          <a:schemeClr val="accent4"/>
                        </a:solidFill>
                        <a:effectLst/>
                        <a:latin typeface="+mn-lt"/>
                      </a:endParaRPr>
                    </a:p>
                  </a:txBody>
                  <a:tcPr marL="0" marR="0" marT="0" marB="0" anchor="b">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u="none" strike="noStrike" dirty="0" smtClean="0">
                          <a:effectLst/>
                          <a:latin typeface="+mn-lt"/>
                        </a:rPr>
                        <a:t>$290</a:t>
                      </a:r>
                      <a:endParaRPr lang="en-US" sz="1600" b="0" i="0" u="none" strike="noStrike" dirty="0" smtClean="0">
                        <a:solidFill>
                          <a:schemeClr val="accent4"/>
                        </a:solidFill>
                        <a:effectLst/>
                        <a:latin typeface="+mn-lt"/>
                      </a:endParaRPr>
                    </a:p>
                  </a:txBody>
                  <a:tcPr marL="0" marR="0" marT="0" marB="0" anchor="b">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u="none" strike="noStrike" dirty="0" smtClean="0">
                          <a:effectLst/>
                          <a:latin typeface="+mn-lt"/>
                        </a:rPr>
                        <a:t>$320</a:t>
                      </a:r>
                      <a:endParaRPr lang="en-US" sz="1600" b="0" i="0" u="none" strike="noStrike" dirty="0" smtClean="0">
                        <a:solidFill>
                          <a:schemeClr val="accent4"/>
                        </a:solidFill>
                        <a:effectLst/>
                        <a:latin typeface="+mn-lt"/>
                      </a:endParaRPr>
                    </a:p>
                  </a:txBody>
                  <a:tcPr marL="0" marR="0" marT="0" marB="0" anchor="b">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lang="en-US"/>
                    </a:p>
                  </a:txBody>
                  <a:tcPr marL="0" marR="0" marT="0" marB="0" anchor="b">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rotWithShape="0">
                      <a:blip r:embed="rId2"/>
                      <a:stretch>
                        <a:fillRect l="-567016" t="-101667" r="-524" b="-360833"/>
                      </a:stretch>
                    </a:blipFill>
                  </a:tcPr>
                </a:tc>
              </a:tr>
              <a:tr h="370840">
                <a:tc>
                  <a:txBody>
                    <a:bodyPr/>
                    <a:lstStyle/>
                    <a:p>
                      <a:pPr algn="l" fontAlgn="ctr"/>
                      <a:endParaRPr lang="en-US" sz="1400" b="0" i="0" u="none" strike="noStrike" dirty="0">
                        <a:solidFill>
                          <a:schemeClr val="accent4"/>
                        </a:solidFill>
                        <a:effectLst/>
                        <a:latin typeface="+mn-lt"/>
                      </a:endParaRPr>
                    </a:p>
                  </a:txBody>
                  <a:tcPr marL="0" marR="0" marT="0" marB="0" anchor="ctr"/>
                </a:tc>
                <a:tc>
                  <a:txBody>
                    <a:bodyPr/>
                    <a:lstStyle/>
                    <a:p>
                      <a:pPr algn="ctr" fontAlgn="b"/>
                      <a:r>
                        <a:rPr lang="en-US" sz="1400" u="none" strike="noStrike" dirty="0">
                          <a:effectLst/>
                          <a:latin typeface="+mn-lt"/>
                        </a:rPr>
                        <a:t> </a:t>
                      </a:r>
                      <a:endParaRPr lang="en-US" sz="1400" b="0" i="0" u="none" strike="noStrike" dirty="0">
                        <a:solidFill>
                          <a:schemeClr val="accent4"/>
                        </a:solidFill>
                        <a:effectLst/>
                        <a:latin typeface="+mn-lt"/>
                      </a:endParaRPr>
                    </a:p>
                  </a:txBody>
                  <a:tcPr marL="0" marR="0" marT="0"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2000" b="1" u="none" strike="noStrike" dirty="0" smtClean="0">
                          <a:effectLst/>
                          <a:latin typeface="Cambria Math" pitchFamily="18" charset="0"/>
                          <a:ea typeface="Cambria Math" pitchFamily="18" charset="0"/>
                        </a:rPr>
                        <a:t>↓</a:t>
                      </a:r>
                    </a:p>
                  </a:txBody>
                  <a:tcPr marL="0" marR="0" marT="0" marB="0" anchor="ctr">
                    <a:lnT w="9525" cap="flat" cmpd="sng" algn="ctr">
                      <a:solidFill>
                        <a:schemeClr val="tx1"/>
                      </a:solidFill>
                      <a:prstDash val="solid"/>
                      <a:round/>
                      <a:headEnd type="none" w="med" len="med"/>
                      <a:tailEnd type="none" w="med" len="med"/>
                    </a:lnT>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400" u="none" strike="noStrike" dirty="0" smtClean="0">
                        <a:effectLst/>
                        <a:latin typeface="+mn-lt"/>
                      </a:endParaRPr>
                    </a:p>
                  </a:txBody>
                  <a:tcPr marL="0" marR="0" marT="0" marB="0" anchor="ctr">
                    <a:lnT w="9525" cap="flat" cmpd="sng" algn="ctr">
                      <a:solidFill>
                        <a:schemeClr val="tx1"/>
                      </a:solidFill>
                      <a:prstDash val="solid"/>
                      <a:round/>
                      <a:headEnd type="none" w="med" len="med"/>
                      <a:tailEnd type="none" w="med" len="med"/>
                    </a:lnT>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400" u="none" strike="noStrike" dirty="0" smtClean="0">
                        <a:effectLst/>
                        <a:latin typeface="+mn-lt"/>
                      </a:endParaRPr>
                    </a:p>
                  </a:txBody>
                  <a:tcPr marL="0" marR="0" marT="0" marB="0" anchor="ctr">
                    <a:lnT w="9525" cap="flat" cmpd="sng" algn="ctr">
                      <a:solidFill>
                        <a:schemeClr val="tx1"/>
                      </a:solidFill>
                      <a:prstDash val="solid"/>
                      <a:round/>
                      <a:headEnd type="none" w="med" len="med"/>
                      <a:tailEnd type="none" w="med" len="med"/>
                    </a:lnT>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800" b="1" i="0" u="none" strike="noStrike" kern="1200" dirty="0" smtClean="0">
                          <a:solidFill>
                            <a:schemeClr val="accent4"/>
                          </a:solidFill>
                          <a:effectLst/>
                          <a:latin typeface="Cambria"/>
                          <a:ea typeface="+mn-ea"/>
                          <a:cs typeface="+mn-cs"/>
                        </a:rPr>
                        <a:t>↓</a:t>
                      </a:r>
                    </a:p>
                  </a:txBody>
                  <a:tcPr marL="0" marR="0" marT="0" marB="0" anchor="ctr">
                    <a:lnT w="9525" cap="flat" cmpd="sng" algn="ctr">
                      <a:solidFill>
                        <a:schemeClr val="tx1"/>
                      </a:solidFill>
                      <a:prstDash val="solid"/>
                      <a:round/>
                      <a:headEnd type="none" w="med" len="med"/>
                      <a:tailEnd type="none" w="med" len="med"/>
                    </a:lnT>
                    <a:solidFill>
                      <a:schemeClr val="accent2">
                        <a:lumMod val="20000"/>
                        <a:lumOff val="80000"/>
                      </a:schemeClr>
                    </a:solidFill>
                  </a:tcPr>
                </a:tc>
              </a:tr>
              <a:tr h="370840">
                <a:tc>
                  <a:txBody>
                    <a:bodyPr/>
                    <a:lstStyle/>
                    <a:p>
                      <a:pPr algn="l" fontAlgn="ctr"/>
                      <a:endParaRPr lang="en-US" sz="1400" b="0" i="0" u="none" strike="noStrike" dirty="0">
                        <a:solidFill>
                          <a:schemeClr val="accent4"/>
                        </a:solidFill>
                        <a:effectLst/>
                        <a:latin typeface="+mn-lt"/>
                      </a:endParaRPr>
                    </a:p>
                  </a:txBody>
                  <a:tcPr marL="0" marR="0" marT="0"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u="none" strike="noStrike" dirty="0" smtClean="0">
                          <a:effectLst/>
                          <a:latin typeface="+mn-lt"/>
                        </a:rPr>
                        <a:t>$219</a:t>
                      </a:r>
                    </a:p>
                  </a:txBody>
                  <a:tcPr marL="0" marR="0" marT="0" marB="0" anchor="ctr">
                    <a:solidFill>
                      <a:schemeClr val="accent1">
                        <a:lumMod val="20000"/>
                        <a:lumOff val="8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400" b="1" u="none" strike="noStrike" dirty="0" smtClean="0">
                          <a:effectLst/>
                          <a:latin typeface="Cambria"/>
                        </a:rPr>
                        <a:t>←</a:t>
                      </a:r>
                      <a:r>
                        <a:rPr lang="en-US" sz="1400" u="none" strike="noStrike" dirty="0" smtClean="0">
                          <a:effectLst/>
                          <a:latin typeface="Cambria"/>
                        </a:rPr>
                        <a:t> </a:t>
                      </a:r>
                      <a:r>
                        <a:rPr lang="en-US" sz="1400" b="0" u="none" strike="noStrike" dirty="0" smtClean="0">
                          <a:effectLst/>
                          <a:latin typeface="+mn-lt"/>
                        </a:rPr>
                        <a:t>$250</a:t>
                      </a:r>
                      <a:r>
                        <a:rPr lang="en-US" sz="1400" u="none" strike="noStrike" baseline="0" dirty="0" smtClean="0">
                          <a:effectLst/>
                          <a:latin typeface="+mn-lt"/>
                        </a:rPr>
                        <a:t>/(1+r</a:t>
                      </a:r>
                      <a:r>
                        <a:rPr lang="en-US" sz="1400" u="none" strike="noStrike" baseline="-25000" dirty="0" smtClean="0">
                          <a:effectLst/>
                          <a:latin typeface="+mn-lt"/>
                        </a:rPr>
                        <a:t>sU</a:t>
                      </a:r>
                      <a:r>
                        <a:rPr lang="en-US" sz="1400" u="none" strike="noStrike" baseline="0" dirty="0" smtClean="0">
                          <a:effectLst/>
                          <a:latin typeface="+mn-lt"/>
                        </a:rPr>
                        <a:t>)</a:t>
                      </a:r>
                      <a:r>
                        <a:rPr lang="en-US" sz="1400" u="none" strike="noStrike" baseline="30000" dirty="0" smtClean="0">
                          <a:effectLst/>
                          <a:latin typeface="+mn-lt"/>
                        </a:rPr>
                        <a:t>1</a:t>
                      </a:r>
                      <a:endParaRPr lang="en-US" sz="1400" b="1" u="none" strike="noStrike" baseline="30000" dirty="0" smtClean="0">
                        <a:effectLst/>
                        <a:latin typeface="+mn-lt"/>
                      </a:endParaRPr>
                    </a:p>
                  </a:txBody>
                  <a:tcPr marL="0" marR="0" marT="0" marB="0" anchor="ctr">
                    <a:solidFill>
                      <a:schemeClr val="accent1">
                        <a:lumMod val="20000"/>
                        <a:lumOff val="8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400" u="none" strike="noStrike" baseline="30000" dirty="0" smtClean="0">
                        <a:effectLst/>
                        <a:latin typeface="+mn-lt"/>
                      </a:endParaRPr>
                    </a:p>
                  </a:txBody>
                  <a:tcPr marL="0" marR="0" marT="0"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400" u="none" strike="noStrike" baseline="30000" dirty="0" smtClean="0">
                        <a:effectLst/>
                        <a:latin typeface="+mn-lt"/>
                      </a:endParaRPr>
                    </a:p>
                  </a:txBody>
                  <a:tcPr marL="0" marR="0" marT="0" marB="0" anchor="ctr"/>
                </a:tc>
                <a:tc>
                  <a:txBody>
                    <a:bodyPr/>
                    <a:lstStyle/>
                    <a:p>
                      <a:pPr marL="0" algn="ctr" defTabSz="914400" rtl="0" eaLnBrk="1" fontAlgn="ctr" latinLnBrk="0" hangingPunct="1"/>
                      <a:r>
                        <a:rPr lang="en-US" sz="1400" b="1" i="0" u="none" strike="noStrike" kern="1200" dirty="0" smtClean="0">
                          <a:solidFill>
                            <a:schemeClr val="accent4"/>
                          </a:solidFill>
                          <a:effectLst/>
                          <a:latin typeface="Cambria"/>
                          <a:ea typeface="+mn-ea"/>
                          <a:cs typeface="+mn-cs"/>
                        </a:rPr>
                        <a:t>↓</a:t>
                      </a:r>
                      <a:endParaRPr lang="en-US" sz="1400" b="1" i="0" u="none" strike="noStrike" kern="1200" dirty="0">
                        <a:solidFill>
                          <a:schemeClr val="accent4"/>
                        </a:solidFill>
                        <a:effectLst/>
                        <a:latin typeface="Cambria"/>
                        <a:ea typeface="+mn-ea"/>
                        <a:cs typeface="+mn-cs"/>
                      </a:endParaRPr>
                    </a:p>
                  </a:txBody>
                  <a:tcPr marL="0" marR="0" marT="0" marB="0" anchor="ctr">
                    <a:solidFill>
                      <a:schemeClr val="accent2">
                        <a:lumMod val="20000"/>
                        <a:lumOff val="80000"/>
                      </a:schemeClr>
                    </a:solidFill>
                  </a:tcPr>
                </a:tc>
              </a:tr>
              <a:tr h="500952">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400" u="none" strike="noStrike" dirty="0" smtClean="0">
                          <a:effectLst/>
                          <a:latin typeface="+mn-lt"/>
                        </a:rPr>
                        <a:t>PVs of FCF </a:t>
                      </a:r>
                      <a:endParaRPr lang="en-US" sz="1400" b="0" i="0" u="none" strike="noStrike" dirty="0" smtClean="0">
                        <a:solidFill>
                          <a:schemeClr val="accent4"/>
                        </a:solidFill>
                        <a:effectLst/>
                        <a:latin typeface="+mn-lt"/>
                      </a:endParaRPr>
                    </a:p>
                    <a:p>
                      <a:pPr algn="l" fontAlgn="ctr"/>
                      <a:endParaRPr lang="en-US" sz="1400" b="0" i="0" u="none" strike="noStrike" dirty="0">
                        <a:solidFill>
                          <a:schemeClr val="accent4"/>
                        </a:solidFill>
                        <a:effectLst/>
                        <a:latin typeface="+mn-lt"/>
                      </a:endParaRPr>
                    </a:p>
                  </a:txBody>
                  <a:tcPr marL="0" marR="0" marT="0"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u="none" strike="noStrike" dirty="0" smtClean="0">
                          <a:effectLst/>
                          <a:latin typeface="+mn-lt"/>
                        </a:rPr>
                        <a:t>$223</a:t>
                      </a:r>
                    </a:p>
                  </a:txBody>
                  <a:tcPr marL="0" marR="0" marT="0" marB="0" anchor="ctr">
                    <a:solidFill>
                      <a:schemeClr val="accent1">
                        <a:lumMod val="20000"/>
                        <a:lumOff val="8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400" b="1" u="none" strike="noStrike" dirty="0" smtClean="0">
                          <a:effectLst/>
                          <a:latin typeface="Cambria"/>
                        </a:rPr>
                        <a:t>←</a:t>
                      </a:r>
                      <a:r>
                        <a:rPr lang="en-US" sz="1400" u="none" strike="noStrike" dirty="0" smtClean="0">
                          <a:effectLst/>
                          <a:latin typeface="Cambria"/>
                        </a:rPr>
                        <a:t> </a:t>
                      </a:r>
                      <a:r>
                        <a:rPr lang="en-US" sz="1400" u="none" strike="noStrike" dirty="0" smtClean="0">
                          <a:effectLst/>
                          <a:latin typeface="+mn-lt"/>
                        </a:rPr>
                        <a:t>$290/(1+</a:t>
                      </a:r>
                      <a:r>
                        <a:rPr lang="en-US" sz="1400" u="none" strike="noStrike" baseline="0" dirty="0" smtClean="0">
                          <a:effectLst/>
                          <a:latin typeface="+mn-lt"/>
                        </a:rPr>
                        <a:t>r</a:t>
                      </a:r>
                      <a:r>
                        <a:rPr lang="en-US" sz="1400" u="none" strike="noStrike" baseline="-25000" dirty="0" smtClean="0">
                          <a:effectLst/>
                          <a:latin typeface="+mn-lt"/>
                        </a:rPr>
                        <a:t>sU</a:t>
                      </a:r>
                      <a:r>
                        <a:rPr lang="en-US" sz="1400" u="none" strike="noStrike" dirty="0" smtClean="0">
                          <a:effectLst/>
                          <a:latin typeface="+mn-lt"/>
                        </a:rPr>
                        <a:t>)</a:t>
                      </a:r>
                      <a:r>
                        <a:rPr lang="en-US" sz="1400" u="none" strike="noStrike" baseline="30000" dirty="0" smtClean="0">
                          <a:effectLst/>
                          <a:latin typeface="+mn-lt"/>
                        </a:rPr>
                        <a:t>2</a:t>
                      </a:r>
                    </a:p>
                    <a:p>
                      <a:pPr marL="0" marR="0" indent="0" algn="l" defTabSz="914400" rtl="0" eaLnBrk="1" fontAlgn="b" latinLnBrk="0" hangingPunct="1">
                        <a:lnSpc>
                          <a:spcPct val="100000"/>
                        </a:lnSpc>
                        <a:spcBef>
                          <a:spcPts val="0"/>
                        </a:spcBef>
                        <a:spcAft>
                          <a:spcPts val="0"/>
                        </a:spcAft>
                        <a:buClrTx/>
                        <a:buSzTx/>
                        <a:buFontTx/>
                        <a:buNone/>
                        <a:tabLst/>
                        <a:defRPr/>
                      </a:pPr>
                      <a:endParaRPr lang="en-US" sz="1400" u="none" strike="noStrike" baseline="30000" dirty="0" smtClean="0">
                        <a:effectLst/>
                        <a:latin typeface="+mn-lt"/>
                      </a:endParaRPr>
                    </a:p>
                  </a:txBody>
                  <a:tcPr marL="0" marR="0" marT="0" marB="0" anchor="ctr">
                    <a:solidFill>
                      <a:schemeClr val="accent1">
                        <a:lumMod val="20000"/>
                        <a:lumOff val="8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400" u="none" strike="noStrike" baseline="30000" dirty="0" smtClean="0">
                        <a:effectLst/>
                        <a:latin typeface="+mn-lt"/>
                      </a:endParaRPr>
                    </a:p>
                  </a:txBody>
                  <a:tcPr marL="0" marR="0" marT="0"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400" u="none" strike="noStrike" baseline="30000" dirty="0" smtClean="0">
                        <a:effectLst/>
                        <a:latin typeface="+mn-lt"/>
                      </a:endParaRPr>
                    </a:p>
                  </a:txBody>
                  <a:tcPr marL="0" marR="0" marT="0" marB="0" anchor="ctr"/>
                </a:tc>
                <a:tc>
                  <a:txBody>
                    <a:bodyPr/>
                    <a:lstStyle/>
                    <a:p>
                      <a:endParaRPr lang="en-US"/>
                    </a:p>
                  </a:txBody>
                  <a:tcPr marL="0" marR="0" marT="0" marB="0" anchor="ctr">
                    <a:blipFill rotWithShape="0">
                      <a:blip r:embed="rId2"/>
                      <a:stretch>
                        <a:fillRect l="-567016" t="-443902" r="-524" b="-279268"/>
                      </a:stretch>
                    </a:blipFill>
                  </a:tcPr>
                </a:tc>
              </a:tr>
              <a:tr h="370840">
                <a:tc>
                  <a:txBody>
                    <a:bodyPr/>
                    <a:lstStyle/>
                    <a:p>
                      <a:pPr algn="l" fontAlgn="ctr"/>
                      <a:endParaRPr lang="en-US" sz="1400" b="0" i="0" u="none" strike="noStrike" dirty="0">
                        <a:solidFill>
                          <a:schemeClr val="accent4"/>
                        </a:solidFill>
                        <a:effectLst/>
                        <a:latin typeface="+mn-lt"/>
                      </a:endParaRPr>
                    </a:p>
                  </a:txBody>
                  <a:tcPr marL="0" marR="0" marT="0"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u="none" strike="noStrike" dirty="0" smtClean="0">
                          <a:effectLst/>
                          <a:latin typeface="+mn-lt"/>
                        </a:rPr>
                        <a:t>$216</a:t>
                      </a:r>
                      <a:endParaRPr lang="en-US" sz="1600" b="0" i="0" u="none" strike="noStrike" dirty="0" smtClean="0">
                        <a:solidFill>
                          <a:schemeClr val="accent4"/>
                        </a:solidFill>
                        <a:effectLst/>
                        <a:latin typeface="+mn-lt"/>
                      </a:endParaRPr>
                    </a:p>
                  </a:txBody>
                  <a:tcPr marL="0" marR="0" marT="0" marB="0" anchor="ctr">
                    <a:solidFill>
                      <a:schemeClr val="accent1">
                        <a:lumMod val="20000"/>
                        <a:lumOff val="8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400" b="1" u="none" strike="noStrike" dirty="0" smtClean="0">
                          <a:effectLst/>
                          <a:latin typeface="Cambria"/>
                        </a:rPr>
                        <a:t>←</a:t>
                      </a:r>
                      <a:r>
                        <a:rPr lang="en-US" sz="1400" u="none" strike="noStrike" dirty="0" smtClean="0">
                          <a:effectLst/>
                          <a:latin typeface="Cambria"/>
                        </a:rPr>
                        <a:t> </a:t>
                      </a:r>
                      <a:r>
                        <a:rPr lang="en-US" sz="1400" u="none" strike="noStrike" dirty="0" smtClean="0">
                          <a:effectLst/>
                          <a:latin typeface="+mn-lt"/>
                        </a:rPr>
                        <a:t>$320/(1+</a:t>
                      </a:r>
                      <a:r>
                        <a:rPr lang="en-US" sz="1400" u="none" strike="noStrike" baseline="0" dirty="0" smtClean="0">
                          <a:effectLst/>
                          <a:latin typeface="+mn-lt"/>
                        </a:rPr>
                        <a:t>r</a:t>
                      </a:r>
                      <a:r>
                        <a:rPr lang="en-US" sz="1400" u="none" strike="noStrike" baseline="-25000" dirty="0" smtClean="0">
                          <a:effectLst/>
                          <a:latin typeface="+mn-lt"/>
                        </a:rPr>
                        <a:t>sU</a:t>
                      </a:r>
                      <a:r>
                        <a:rPr lang="en-US" sz="1400" u="none" strike="noStrike" dirty="0" smtClean="0">
                          <a:effectLst/>
                          <a:latin typeface="+mn-lt"/>
                        </a:rPr>
                        <a:t>)</a:t>
                      </a:r>
                      <a:r>
                        <a:rPr lang="en-US" sz="1400" u="none" strike="noStrike" baseline="30000" dirty="0" smtClean="0">
                          <a:effectLst/>
                          <a:latin typeface="+mn-lt"/>
                        </a:rPr>
                        <a:t>3</a:t>
                      </a:r>
                    </a:p>
                    <a:p>
                      <a:pPr marL="0" marR="0" indent="0" algn="l" defTabSz="914400" rtl="0" eaLnBrk="1" fontAlgn="b" latinLnBrk="0" hangingPunct="1">
                        <a:lnSpc>
                          <a:spcPct val="100000"/>
                        </a:lnSpc>
                        <a:spcBef>
                          <a:spcPts val="0"/>
                        </a:spcBef>
                        <a:spcAft>
                          <a:spcPts val="0"/>
                        </a:spcAft>
                        <a:buClrTx/>
                        <a:buSzTx/>
                        <a:buFontTx/>
                        <a:buNone/>
                        <a:tabLst/>
                        <a:defRPr/>
                      </a:pPr>
                      <a:endParaRPr lang="en-US" sz="1400" u="none" strike="noStrike" baseline="30000" dirty="0" smtClean="0">
                        <a:effectLst/>
                        <a:latin typeface="+mn-lt"/>
                      </a:endParaRPr>
                    </a:p>
                  </a:txBody>
                  <a:tcPr marL="0" marR="0" marT="0" marB="0" anchor="ctr">
                    <a:solidFill>
                      <a:schemeClr val="accent1">
                        <a:lumMod val="20000"/>
                        <a:lumOff val="8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400" u="none" strike="noStrike" baseline="30000" dirty="0" smtClean="0">
                        <a:effectLst/>
                        <a:latin typeface="+mn-lt"/>
                      </a:endParaRPr>
                    </a:p>
                  </a:txBody>
                  <a:tcPr marL="0" marR="0" marT="0"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400" u="none" strike="noStrike" baseline="30000" dirty="0" smtClean="0">
                        <a:effectLst/>
                        <a:latin typeface="+mn-lt"/>
                      </a:endParaRPr>
                    </a:p>
                  </a:txBody>
                  <a:tcPr marL="0" marR="0" marT="0" marB="0" anchor="ctr"/>
                </a:tc>
                <a:tc>
                  <a:txBody>
                    <a:bodyPr/>
                    <a:lstStyle/>
                    <a:p>
                      <a:pPr algn="ctr" fontAlgn="ctr"/>
                      <a:r>
                        <a:rPr lang="en-US" sz="1400" b="1" i="0" u="none" strike="noStrike" dirty="0" smtClean="0">
                          <a:solidFill>
                            <a:schemeClr val="accent4"/>
                          </a:solidFill>
                          <a:effectLst/>
                          <a:latin typeface="Cambria"/>
                        </a:rPr>
                        <a:t>↓</a:t>
                      </a:r>
                      <a:endParaRPr lang="en-US" sz="1400" b="1" i="0" u="none" strike="noStrike" dirty="0">
                        <a:solidFill>
                          <a:schemeClr val="accent4"/>
                        </a:solidFill>
                        <a:effectLst/>
                        <a:latin typeface="+mn-lt"/>
                      </a:endParaRPr>
                    </a:p>
                  </a:txBody>
                  <a:tcPr marL="0" marR="0" marT="0" marB="0" anchor="ctr"/>
                </a:tc>
              </a:tr>
              <a:tr h="490283">
                <a:tc>
                  <a:txBody>
                    <a:bodyPr/>
                    <a:lstStyle/>
                    <a:p>
                      <a:pPr algn="r" fontAlgn="ctr"/>
                      <a:r>
                        <a:rPr lang="en-US" sz="1400" u="none" strike="noStrike" dirty="0" smtClean="0">
                          <a:effectLst/>
                          <a:latin typeface="+mn-lt"/>
                        </a:rPr>
                        <a:t>PV of HV</a:t>
                      </a:r>
                      <a:r>
                        <a:rPr lang="en-US" sz="1400" u="none" strike="noStrike" baseline="-25000" dirty="0" smtClean="0">
                          <a:effectLst/>
                          <a:latin typeface="+mn-lt"/>
                        </a:rPr>
                        <a:t>U,3</a:t>
                      </a:r>
                      <a:endParaRPr lang="en-US" sz="1400" b="0" i="0" u="none" strike="noStrike" baseline="-25000" dirty="0">
                        <a:solidFill>
                          <a:srgbClr val="0000FF"/>
                        </a:solidFill>
                        <a:effectLst/>
                        <a:latin typeface="+mn-lt"/>
                      </a:endParaRPr>
                    </a:p>
                  </a:txBody>
                  <a:tcPr marL="0" marR="85725" marT="0" marB="0" anchor="ctr">
                    <a:lnB w="6350" cap="flat" cmpd="sng" algn="ctr">
                      <a:solidFill>
                        <a:schemeClr val="tx1"/>
                      </a:solidFill>
                      <a:prstDash val="solid"/>
                      <a:round/>
                      <a:headEnd type="none" w="med" len="med"/>
                      <a:tailEnd type="none" w="med" len="med"/>
                    </a:lnB>
                  </a:tcPr>
                </a:tc>
                <a:tc>
                  <a:txBody>
                    <a:bodyPr/>
                    <a:lstStyle/>
                    <a:p>
                      <a:pPr algn="ctr" fontAlgn="ctr"/>
                      <a:r>
                        <a:rPr lang="en-US" sz="1600" u="sng" strike="noStrike" dirty="0" smtClean="0">
                          <a:effectLst/>
                          <a:latin typeface="+mn-lt"/>
                        </a:rPr>
                        <a:t>$3,301</a:t>
                      </a:r>
                      <a:endParaRPr lang="en-US" sz="1600" b="0" i="0" u="sng" strike="noStrike" dirty="0">
                        <a:solidFill>
                          <a:srgbClr val="0000FF"/>
                        </a:solidFill>
                        <a:effectLst/>
                        <a:latin typeface="+mn-lt"/>
                      </a:endParaRPr>
                    </a:p>
                  </a:txBody>
                  <a:tcPr marL="0" marR="0" marT="0" marB="0" anchor="ctr">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400" u="none" strike="noStrike" dirty="0" smtClean="0">
                          <a:effectLst/>
                          <a:latin typeface="+mn-lt"/>
                        </a:rPr>
                        <a:t>$4,891/(1+</a:t>
                      </a:r>
                      <a:r>
                        <a:rPr lang="en-US" sz="1400" u="none" strike="noStrike" baseline="0" dirty="0" smtClean="0">
                          <a:effectLst/>
                          <a:latin typeface="+mn-lt"/>
                        </a:rPr>
                        <a:t>r</a:t>
                      </a:r>
                      <a:r>
                        <a:rPr lang="en-US" sz="1400" u="none" strike="noStrike" baseline="-25000" dirty="0" smtClean="0">
                          <a:effectLst/>
                          <a:latin typeface="+mn-lt"/>
                        </a:rPr>
                        <a:t>sU</a:t>
                      </a:r>
                      <a:r>
                        <a:rPr lang="en-US" sz="1400" u="none" strike="noStrike" dirty="0" smtClean="0">
                          <a:effectLst/>
                          <a:latin typeface="+mn-lt"/>
                        </a:rPr>
                        <a:t>)</a:t>
                      </a:r>
                      <a:r>
                        <a:rPr lang="en-US" sz="1400" u="none" strike="noStrike" baseline="30000" dirty="0" smtClean="0">
                          <a:effectLst/>
                          <a:latin typeface="+mn-lt"/>
                        </a:rPr>
                        <a:t>3</a:t>
                      </a:r>
                    </a:p>
                  </a:txBody>
                  <a:tcPr marL="0" marR="0" marT="0" marB="0" anchor="ctr">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2000" b="1" i="0" u="none" strike="noStrike" dirty="0" smtClean="0">
                          <a:effectLst/>
                          <a:latin typeface="Cambria"/>
                        </a:rPr>
                        <a:t>←</a:t>
                      </a:r>
                      <a:endParaRPr lang="en-US" sz="2000" b="1" i="0" u="none" strike="noStrike" dirty="0">
                        <a:effectLst/>
                        <a:latin typeface="+mn-lt"/>
                      </a:endParaRPr>
                    </a:p>
                  </a:txBody>
                  <a:tcPr marL="0" marR="0" marT="0" marB="0" anchor="ctr">
                    <a:lnB w="6350" cap="flat" cmpd="sng" algn="ctr">
                      <a:solidFill>
                        <a:schemeClr val="tx1"/>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u="none" strike="noStrike" dirty="0" smtClean="0">
                          <a:effectLst/>
                          <a:latin typeface="+mn-lt"/>
                        </a:rPr>
                        <a:t>HV</a:t>
                      </a:r>
                      <a:r>
                        <a:rPr lang="en-US" sz="1600" u="none" strike="noStrike" baseline="-25000" dirty="0" smtClean="0">
                          <a:effectLst/>
                          <a:latin typeface="+mn-lt"/>
                        </a:rPr>
                        <a:t>U,3</a:t>
                      </a:r>
                      <a:r>
                        <a:rPr lang="en-US" sz="1600" u="none" strike="noStrike" dirty="0" smtClean="0">
                          <a:effectLst/>
                          <a:latin typeface="+mn-lt"/>
                        </a:rPr>
                        <a:t>= $4,891</a:t>
                      </a:r>
                    </a:p>
                  </a:txBody>
                  <a:tcPr marL="0" marR="0" marT="0" marB="0" anchor="ctr">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US"/>
                    </a:p>
                  </a:txBody>
                  <a:tcPr marL="0" marR="0" marT="0" marB="0">
                    <a:lnB w="6350" cap="flat" cmpd="sng" algn="ctr">
                      <a:solidFill>
                        <a:schemeClr val="tx1"/>
                      </a:solidFill>
                      <a:prstDash val="solid"/>
                      <a:round/>
                      <a:headEnd type="none" w="med" len="med"/>
                      <a:tailEnd type="none" w="med" len="med"/>
                    </a:lnB>
                    <a:blipFill rotWithShape="0">
                      <a:blip r:embed="rId2"/>
                      <a:stretch>
                        <a:fillRect l="-567016" t="-625926" r="-524" b="-107407"/>
                      </a:stretch>
                    </a:blipFill>
                  </a:tcPr>
                </a:tc>
              </a:tr>
              <a:tr h="426720">
                <a:tc>
                  <a:txBody>
                    <a:bodyPr/>
                    <a:lstStyle/>
                    <a:p>
                      <a:pPr algn="r" fontAlgn="ctr"/>
                      <a:r>
                        <a:rPr lang="en-US" sz="2000" b="1" u="none" strike="noStrike" dirty="0" smtClean="0">
                          <a:solidFill>
                            <a:schemeClr val="tx2"/>
                          </a:solidFill>
                          <a:effectLst/>
                          <a:latin typeface="+mn-lt"/>
                        </a:rPr>
                        <a:t> V</a:t>
                      </a:r>
                      <a:r>
                        <a:rPr lang="en-US" sz="2000" b="1" u="none" strike="noStrike" baseline="-25000" dirty="0" smtClean="0">
                          <a:solidFill>
                            <a:schemeClr val="tx2"/>
                          </a:solidFill>
                          <a:effectLst/>
                          <a:latin typeface="+mn-lt"/>
                        </a:rPr>
                        <a:t>U</a:t>
                      </a:r>
                      <a:r>
                        <a:rPr lang="en-US" sz="2000" b="1" u="none" strike="noStrike" baseline="0" dirty="0" smtClean="0">
                          <a:solidFill>
                            <a:schemeClr val="tx2"/>
                          </a:solidFill>
                          <a:effectLst/>
                          <a:latin typeface="+mn-lt"/>
                        </a:rPr>
                        <a:t> =</a:t>
                      </a:r>
                      <a:r>
                        <a:rPr lang="en-US" sz="2800" b="1" u="none" strike="noStrike" baseline="-25000" dirty="0" smtClean="0">
                          <a:solidFill>
                            <a:schemeClr val="tx2"/>
                          </a:solidFill>
                          <a:effectLst/>
                          <a:latin typeface="+mn-lt"/>
                        </a:rPr>
                        <a:t> </a:t>
                      </a:r>
                      <a:endParaRPr lang="en-US" sz="2000" b="1" i="0" u="none" strike="noStrike" dirty="0">
                        <a:solidFill>
                          <a:schemeClr val="tx2"/>
                        </a:solidFill>
                        <a:effectLst/>
                        <a:latin typeface="+mn-lt"/>
                      </a:endParaRPr>
                    </a:p>
                  </a:txBody>
                  <a:tcPr marL="0" marR="0" marT="0" marB="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ctr"/>
                      <a:r>
                        <a:rPr lang="en-US" sz="2000" b="1" u="none" strike="noStrike" dirty="0" smtClean="0">
                          <a:solidFill>
                            <a:schemeClr val="tx2"/>
                          </a:solidFill>
                          <a:effectLst/>
                          <a:latin typeface="+mn-lt"/>
                        </a:rPr>
                        <a:t>$3,959</a:t>
                      </a:r>
                      <a:endParaRPr lang="en-US" sz="2000" b="1" i="0" u="none" strike="noStrike" dirty="0">
                        <a:solidFill>
                          <a:schemeClr val="tx2"/>
                        </a:solidFill>
                        <a:effectLst/>
                        <a:latin typeface="+mn-lt"/>
                      </a:endParaRP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b"/>
                      <a:r>
                        <a:rPr lang="en-US" sz="1400" u="none" strike="noStrike" dirty="0" smtClean="0">
                          <a:effectLst/>
                          <a:latin typeface="+mn-lt"/>
                        </a:rPr>
                        <a:t>($3,960 if no rounding in intermediate</a:t>
                      </a:r>
                      <a:r>
                        <a:rPr lang="en-US" sz="1400" u="none" strike="noStrike" baseline="0" dirty="0" smtClean="0">
                          <a:effectLst/>
                          <a:latin typeface="+mn-lt"/>
                        </a:rPr>
                        <a:t> steps)</a:t>
                      </a:r>
                      <a:r>
                        <a:rPr lang="en-US" sz="1400" u="none" strike="noStrike" dirty="0">
                          <a:effectLst/>
                          <a:latin typeface="+mn-lt"/>
                        </a:rPr>
                        <a:t> </a:t>
                      </a:r>
                      <a:endParaRPr lang="en-US" sz="1400" b="0" i="0" u="none" strike="noStrike" dirty="0">
                        <a:effectLst/>
                        <a:latin typeface="+mn-lt"/>
                      </a:endParaRPr>
                    </a:p>
                  </a:txBody>
                  <a:tcPr marL="0" marR="0" marT="0" marB="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tcPr>
                </a:tc>
                <a:tc>
                  <a:txBody>
                    <a:bodyPr/>
                    <a:lstStyle/>
                    <a:p>
                      <a:pPr algn="ctr" fontAlgn="ctr"/>
                      <a:r>
                        <a:rPr lang="en-US" sz="1400" u="none" strike="noStrike" dirty="0">
                          <a:effectLst/>
                          <a:latin typeface="+mn-lt"/>
                        </a:rPr>
                        <a:t> </a:t>
                      </a:r>
                      <a:endParaRPr lang="en-US" sz="1400" b="0" i="0" u="none" strike="noStrike" dirty="0">
                        <a:effectLst/>
                        <a:latin typeface="+mn-lt"/>
                      </a:endParaRPr>
                    </a:p>
                  </a:txBody>
                  <a:tcPr marL="0" marR="0" marT="0" marB="0" anchor="ctr">
                    <a:lnT w="6350" cap="flat" cmpd="sng" algn="ctr">
                      <a:solidFill>
                        <a:schemeClr val="tx1"/>
                      </a:solidFill>
                      <a:prstDash val="solid"/>
                      <a:round/>
                      <a:headEnd type="none" w="med" len="med"/>
                      <a:tailEnd type="none" w="med" len="med"/>
                    </a:lnT>
                  </a:tcPr>
                </a:tc>
                <a:tc>
                  <a:txBody>
                    <a:bodyPr/>
                    <a:lstStyle/>
                    <a:p>
                      <a:pPr algn="ctr" fontAlgn="ctr"/>
                      <a:endParaRPr lang="en-US" sz="1400" b="0" i="0" u="none" strike="noStrike" dirty="0">
                        <a:effectLst/>
                        <a:latin typeface="+mn-lt"/>
                      </a:endParaRPr>
                    </a:p>
                  </a:txBody>
                  <a:tcPr marL="0" marR="0" marT="0" marB="0" anchor="ctr">
                    <a:lnT w="6350" cap="flat" cmpd="sng" algn="ctr">
                      <a:solidFill>
                        <a:schemeClr val="tx1"/>
                      </a:solidFill>
                      <a:prstDash val="solid"/>
                      <a:round/>
                      <a:headEnd type="none" w="med" len="med"/>
                      <a:tailEnd type="none" w="med" len="med"/>
                    </a:lnT>
                  </a:tcPr>
                </a:tc>
                <a:tc>
                  <a:txBody>
                    <a:bodyPr/>
                    <a:lstStyle/>
                    <a:p>
                      <a:pPr algn="ctr" fontAlgn="ctr"/>
                      <a:r>
                        <a:rPr lang="en-US" sz="1400" u="none" strike="noStrike" dirty="0">
                          <a:effectLst/>
                          <a:latin typeface="+mn-lt"/>
                        </a:rPr>
                        <a:t> </a:t>
                      </a:r>
                      <a:endParaRPr lang="en-US" sz="1400" b="0" i="0" u="none" strike="noStrike" dirty="0">
                        <a:effectLst/>
                        <a:latin typeface="+mn-lt"/>
                      </a:endParaRPr>
                    </a:p>
                  </a:txBody>
                  <a:tcPr marL="0" marR="0" marT="0" marB="0" anchor="ctr">
                    <a:lnT w="6350" cap="flat" cmpd="sng" algn="ctr">
                      <a:solidFill>
                        <a:schemeClr val="tx1"/>
                      </a:solidFill>
                      <a:prstDash val="solid"/>
                      <a:round/>
                      <a:headEnd type="none" w="med" len="med"/>
                      <a:tailEnd type="none" w="med" len="med"/>
                    </a:lnT>
                  </a:tcPr>
                </a:tc>
              </a:tr>
            </a:tbl>
          </a:graphicData>
        </a:graphic>
      </p:graphicFrame>
      <p:sp>
        <p:nvSpPr>
          <p:cNvPr id="55300" name="Slide Number Placeholder 1"/>
          <p:cNvSpPr>
            <a:spLocks noGrp="1"/>
          </p:cNvSpPr>
          <p:nvPr>
            <p:ph type="sldNum" sz="quarter" idx="12"/>
          </p:nvPr>
        </p:nvSpPr>
        <p:spPr>
          <a:noFill/>
        </p:spPr>
        <p:txBody>
          <a:bodyPr/>
          <a:lstStyle/>
          <a:p>
            <a:fld id="{4E5873F8-E4BF-4A87-9198-004FAF5E460A}" type="slidenum">
              <a:rPr lang="en-US" altLang="en-US"/>
              <a:pPr/>
              <a:t>42</a:t>
            </a:fld>
            <a:endParaRPr lang="en-US" altLang="en-US"/>
          </a:p>
        </p:txBody>
      </p:sp>
      <p:cxnSp>
        <p:nvCxnSpPr>
          <p:cNvPr id="55301" name="Elbow Connector 5"/>
          <p:cNvCxnSpPr>
            <a:cxnSpLocks noChangeShapeType="1"/>
          </p:cNvCxnSpPr>
          <p:nvPr/>
        </p:nvCxnSpPr>
        <p:spPr bwMode="auto">
          <a:xfrm rot="5400000">
            <a:off x="4718844" y="3763169"/>
            <a:ext cx="887412" cy="419100"/>
          </a:xfrm>
          <a:prstGeom prst="bentConnector3">
            <a:avLst>
              <a:gd name="adj1" fmla="val 100315"/>
            </a:avLst>
          </a:prstGeom>
          <a:noFill/>
          <a:ln w="12700" algn="ctr">
            <a:solidFill>
              <a:schemeClr val="tx1"/>
            </a:solidFill>
            <a:round/>
            <a:headEnd/>
            <a:tailEnd type="triangle" w="med" len="med"/>
          </a:ln>
        </p:spPr>
      </p:cxnSp>
      <p:cxnSp>
        <p:nvCxnSpPr>
          <p:cNvPr id="55302" name="Elbow Connector 11"/>
          <p:cNvCxnSpPr>
            <a:cxnSpLocks noChangeShapeType="1"/>
          </p:cNvCxnSpPr>
          <p:nvPr/>
        </p:nvCxnSpPr>
        <p:spPr bwMode="auto">
          <a:xfrm rot="10800000" flipV="1">
            <a:off x="4953000" y="3529013"/>
            <a:ext cx="1570038" cy="1371600"/>
          </a:xfrm>
          <a:prstGeom prst="bentConnector3">
            <a:avLst>
              <a:gd name="adj1" fmla="val 296"/>
            </a:avLst>
          </a:prstGeom>
          <a:noFill/>
          <a:ln w="12700" algn="ctr">
            <a:solidFill>
              <a:schemeClr val="tx1"/>
            </a:solidFill>
            <a:round/>
            <a:headEnd/>
            <a:tailEnd type="triangle" w="med" len="med"/>
          </a:ln>
        </p:spPr>
      </p:cxn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Rectangle 6"/>
          <p:cNvSpPr>
            <a:spLocks noChangeArrowheads="1"/>
          </p:cNvSpPr>
          <p:nvPr/>
        </p:nvSpPr>
        <p:spPr bwMode="auto">
          <a:xfrm>
            <a:off x="0" y="838200"/>
            <a:ext cx="9144000" cy="1828800"/>
          </a:xfrm>
          <a:prstGeom prst="rect">
            <a:avLst/>
          </a:prstGeom>
          <a:solidFill>
            <a:schemeClr val="bg1"/>
          </a:solidFill>
          <a:ln w="12700" algn="ctr">
            <a:noFill/>
            <a:round/>
            <a:headEnd/>
            <a:tailEnd/>
          </a:ln>
        </p:spPr>
        <p:txBody>
          <a:bodyPr/>
          <a:lstStyle/>
          <a:p>
            <a:endParaRPr lang="en-US" altLang="en-US"/>
          </a:p>
        </p:txBody>
      </p:sp>
      <p:sp>
        <p:nvSpPr>
          <p:cNvPr id="56323" name="Title 2"/>
          <p:cNvSpPr>
            <a:spLocks noGrp="1"/>
          </p:cNvSpPr>
          <p:nvPr>
            <p:ph type="title"/>
          </p:nvPr>
        </p:nvSpPr>
        <p:spPr/>
        <p:txBody>
          <a:bodyPr/>
          <a:lstStyle/>
          <a:p>
            <a:pPr eaLnBrk="1" hangingPunct="1"/>
            <a:r>
              <a:rPr lang="en-US" altLang="en-US" sz="3600" smtClean="0"/>
              <a:t>Estimating Current Value of the Tax Shield</a:t>
            </a:r>
            <a:r>
              <a:rPr lang="en-US" altLang="en-US" sz="2800" smtClean="0"/>
              <a:t>(Nonconstant g in TS until after Year 3; g</a:t>
            </a:r>
            <a:r>
              <a:rPr lang="en-US" altLang="en-US" sz="2800" baseline="-25000" smtClean="0"/>
              <a:t>L</a:t>
            </a:r>
            <a:r>
              <a:rPr lang="en-US" altLang="en-US" sz="2800" smtClean="0"/>
              <a:t> = 7%; r</a:t>
            </a:r>
            <a:r>
              <a:rPr lang="en-US" altLang="en-US" sz="2800" baseline="-25000" smtClean="0"/>
              <a:t>sU</a:t>
            </a:r>
            <a:r>
              <a:rPr lang="en-US" altLang="en-US" sz="2800" smtClean="0"/>
              <a:t> = 14%) </a:t>
            </a:r>
          </a:p>
        </p:txBody>
      </p:sp>
      <p:graphicFrame>
        <p:nvGraphicFramePr>
          <p:cNvPr id="5" name="Content Placeholder 4"/>
          <p:cNvGraphicFramePr>
            <a:graphicFrameLocks noGrp="1"/>
          </p:cNvGraphicFramePr>
          <p:nvPr>
            <p:ph idx="1"/>
          </p:nvPr>
        </p:nvGraphicFramePr>
        <p:xfrm>
          <a:off x="533400" y="1746885"/>
          <a:ext cx="8077201" cy="4501515"/>
        </p:xfrm>
        <a:graphic>
          <a:graphicData uri="http://schemas.openxmlformats.org/drawingml/2006/table">
            <a:tbl>
              <a:tblPr firstRow="1" bandRow="1">
                <a:tableStyleId>{2D5ABB26-0587-4C30-8999-92F81FD0307C}</a:tableStyleId>
              </a:tblPr>
              <a:tblGrid>
                <a:gridCol w="1143000"/>
                <a:gridCol w="1273607"/>
                <a:gridCol w="1990629"/>
                <a:gridCol w="1051291"/>
                <a:gridCol w="1404665"/>
                <a:gridCol w="1214009"/>
              </a:tblGrid>
              <a:tr h="370840">
                <a:tc>
                  <a:txBody>
                    <a:bodyPr/>
                    <a:lstStyle/>
                    <a:p>
                      <a:pPr algn="ctr" fontAlgn="b"/>
                      <a:endParaRPr lang="en-US" sz="1600" b="0" i="0" u="none" strike="noStrike" dirty="0">
                        <a:solidFill>
                          <a:schemeClr val="accent4"/>
                        </a:solidFill>
                        <a:effectLst/>
                        <a:latin typeface="+mn-lt"/>
                      </a:endParaRPr>
                    </a:p>
                  </a:txBody>
                  <a:tcPr marL="0" marR="0" marT="0" marB="0" anchor="ctr"/>
                </a:tc>
                <a:tc>
                  <a:txBody>
                    <a:bodyPr/>
                    <a:lstStyle/>
                    <a:p>
                      <a:r>
                        <a:rPr lang="en-US" sz="1600" dirty="0" smtClean="0">
                          <a:latin typeface="+mn-lt"/>
                        </a:rPr>
                        <a:t>($</a:t>
                      </a:r>
                      <a:r>
                        <a:rPr lang="en-US" sz="1600" baseline="0" dirty="0" smtClean="0">
                          <a:latin typeface="+mn-lt"/>
                        </a:rPr>
                        <a:t> thousands)</a:t>
                      </a:r>
                      <a:endParaRPr lang="en-US" sz="1600" dirty="0">
                        <a:latin typeface="+mn-lt"/>
                      </a:endParaRPr>
                    </a:p>
                  </a:txBody>
                  <a:tcPr marL="0" marR="0" marT="0" marB="0" anchor="ctr">
                    <a:lnB w="9525" cap="flat" cmpd="sng" algn="ctr">
                      <a:solidFill>
                        <a:schemeClr val="tx1"/>
                      </a:solidFill>
                      <a:prstDash val="solid"/>
                      <a:round/>
                      <a:headEnd type="none" w="med" len="med"/>
                      <a:tailEnd type="none" w="med" len="med"/>
                    </a:lnB>
                  </a:tcPr>
                </a:tc>
                <a:tc>
                  <a:txBody>
                    <a:bodyPr/>
                    <a:lstStyle/>
                    <a:p>
                      <a:pPr algn="l" fontAlgn="b"/>
                      <a:endParaRPr lang="en-US" sz="1600" b="0" i="0" u="none" strike="noStrike" dirty="0">
                        <a:solidFill>
                          <a:schemeClr val="accent4"/>
                        </a:solidFill>
                        <a:effectLst/>
                        <a:latin typeface="+mn-lt"/>
                      </a:endParaRPr>
                    </a:p>
                  </a:txBody>
                  <a:tcPr marL="0" marR="0" marT="0" marB="0" anchor="ctr">
                    <a:lnB w="9525" cap="flat" cmpd="sng" algn="ctr">
                      <a:solidFill>
                        <a:schemeClr val="tx1"/>
                      </a:solidFill>
                      <a:prstDash val="solid"/>
                      <a:round/>
                      <a:headEnd type="none" w="med" len="med"/>
                      <a:tailEnd type="none" w="med" len="med"/>
                    </a:lnB>
                  </a:tcPr>
                </a:tc>
                <a:tc>
                  <a:txBody>
                    <a:bodyPr/>
                    <a:lstStyle/>
                    <a:p>
                      <a:pPr algn="l" fontAlgn="b"/>
                      <a:endParaRPr lang="en-US" sz="1600" b="0" i="0" u="none" strike="noStrike" dirty="0">
                        <a:solidFill>
                          <a:schemeClr val="accent4"/>
                        </a:solidFill>
                        <a:effectLst/>
                        <a:latin typeface="+mn-lt"/>
                      </a:endParaRPr>
                    </a:p>
                  </a:txBody>
                  <a:tcPr marL="0" marR="0" marT="0" marB="0" anchor="ctr">
                    <a:lnB w="9525" cap="flat" cmpd="sng" algn="ctr">
                      <a:solidFill>
                        <a:schemeClr val="tx1"/>
                      </a:solidFill>
                      <a:prstDash val="solid"/>
                      <a:round/>
                      <a:headEnd type="none" w="med" len="med"/>
                      <a:tailEnd type="none" w="med" len="med"/>
                    </a:lnB>
                  </a:tcPr>
                </a:tc>
                <a:tc>
                  <a:txBody>
                    <a:bodyPr/>
                    <a:lstStyle/>
                    <a:p>
                      <a:pPr algn="l" fontAlgn="b"/>
                      <a:endParaRPr lang="en-US" sz="1600" b="0" i="0" u="none" strike="noStrike" dirty="0">
                        <a:solidFill>
                          <a:schemeClr val="accent4"/>
                        </a:solidFill>
                        <a:effectLst/>
                        <a:latin typeface="+mn-lt"/>
                      </a:endParaRPr>
                    </a:p>
                  </a:txBody>
                  <a:tcPr marL="0" marR="0" marT="0" marB="0" anchor="ctr">
                    <a:lnB w="9525" cap="flat" cmpd="sng" algn="ctr">
                      <a:solidFill>
                        <a:schemeClr val="tx1"/>
                      </a:solidFill>
                      <a:prstDash val="solid"/>
                      <a:round/>
                      <a:headEnd type="none" w="med" len="med"/>
                      <a:tailEnd type="none" w="med" len="med"/>
                    </a:lnB>
                  </a:tcPr>
                </a:tc>
                <a:tc>
                  <a:txBody>
                    <a:bodyPr/>
                    <a:lstStyle/>
                    <a:p>
                      <a:pPr algn="l" fontAlgn="b"/>
                      <a:r>
                        <a:rPr lang="en-US" sz="1600" u="none" strike="noStrike" dirty="0" smtClean="0">
                          <a:effectLst/>
                          <a:latin typeface="+mn-lt"/>
                        </a:rPr>
                        <a:t> </a:t>
                      </a:r>
                      <a:r>
                        <a:rPr lang="en-US" sz="1600" u="none" strike="noStrike" dirty="0" err="1" smtClean="0">
                          <a:effectLst/>
                          <a:latin typeface="+mn-lt"/>
                        </a:rPr>
                        <a:t>g</a:t>
                      </a:r>
                      <a:r>
                        <a:rPr lang="en-US" sz="1600" u="none" strike="noStrike" baseline="-25000" dirty="0" err="1" smtClean="0">
                          <a:effectLst/>
                          <a:latin typeface="+mn-lt"/>
                        </a:rPr>
                        <a:t>L</a:t>
                      </a:r>
                      <a:r>
                        <a:rPr lang="en-US" sz="1600" u="none" strike="noStrike" dirty="0" smtClean="0">
                          <a:effectLst/>
                          <a:latin typeface="+mn-lt"/>
                        </a:rPr>
                        <a:t> = 7%</a:t>
                      </a:r>
                      <a:endParaRPr lang="en-US" sz="1600" b="0" i="0" u="none" strike="noStrike" dirty="0">
                        <a:solidFill>
                          <a:schemeClr val="accent4"/>
                        </a:solidFill>
                        <a:effectLst/>
                        <a:latin typeface="+mn-lt"/>
                      </a:endParaRPr>
                    </a:p>
                  </a:txBody>
                  <a:tcPr marL="0" marR="0" marT="0" marB="0" anchor="ctr">
                    <a:lnB w="9525" cap="flat" cmpd="sng" algn="ctr">
                      <a:solidFill>
                        <a:schemeClr val="tx1"/>
                      </a:solidFill>
                      <a:prstDash val="solid"/>
                      <a:round/>
                      <a:headEnd type="none" w="med" len="med"/>
                      <a:tailEnd type="none" w="med" len="med"/>
                    </a:lnB>
                    <a:solidFill>
                      <a:schemeClr val="accent2">
                        <a:lumMod val="20000"/>
                        <a:lumOff val="80000"/>
                      </a:schemeClr>
                    </a:solidFill>
                  </a:tcPr>
                </a:tc>
              </a:tr>
              <a:tr h="370840">
                <a:tc>
                  <a:txBody>
                    <a:bodyPr/>
                    <a:lstStyle/>
                    <a:p>
                      <a:pPr algn="r" fontAlgn="ctr"/>
                      <a:r>
                        <a:rPr lang="en-US" sz="1600" b="0" i="0" u="none" strike="noStrike" dirty="0" smtClean="0">
                          <a:solidFill>
                            <a:schemeClr val="accent4"/>
                          </a:solidFill>
                          <a:effectLst/>
                          <a:latin typeface="+mn-lt"/>
                        </a:rPr>
                        <a:t>Year</a:t>
                      </a:r>
                      <a:endParaRPr lang="en-US" sz="1600" b="0" i="0" u="none" strike="noStrike" dirty="0">
                        <a:solidFill>
                          <a:schemeClr val="accent4"/>
                        </a:solidFill>
                        <a:effectLst/>
                        <a:latin typeface="+mn-lt"/>
                      </a:endParaRPr>
                    </a:p>
                  </a:txBody>
                  <a:tcPr marL="0" marR="0" marT="0" marB="0" anchor="ctr">
                    <a:lnR>
                      <a:noFill/>
                    </a:lnR>
                  </a:tcPr>
                </a:tc>
                <a:tc>
                  <a:txBody>
                    <a:bodyPr/>
                    <a:lstStyle/>
                    <a:p>
                      <a:pPr algn="ctr" fontAlgn="ctr"/>
                      <a:r>
                        <a:rPr lang="en-US" sz="1600" u="none" strike="noStrike" dirty="0">
                          <a:effectLst/>
                          <a:latin typeface="+mn-lt"/>
                        </a:rPr>
                        <a:t>0</a:t>
                      </a:r>
                      <a:endParaRPr lang="en-US" sz="1600" b="0" i="0" u="none" strike="noStrike" dirty="0">
                        <a:solidFill>
                          <a:schemeClr val="accent4"/>
                        </a:solidFill>
                        <a:effectLst/>
                        <a:latin typeface="+mn-lt"/>
                      </a:endParaRPr>
                    </a:p>
                  </a:txBody>
                  <a:tcPr marL="0" marR="0" marT="0" marB="0" anchor="ctr">
                    <a:lnL>
                      <a:noFill/>
                    </a:lnL>
                    <a:lnR>
                      <a:noFill/>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600" u="none" strike="noStrike" dirty="0">
                          <a:effectLst/>
                          <a:latin typeface="+mn-lt"/>
                        </a:rPr>
                        <a:t>1</a:t>
                      </a:r>
                      <a:endParaRPr lang="en-US" sz="1600" b="0" i="0" u="none" strike="noStrike" dirty="0">
                        <a:solidFill>
                          <a:schemeClr val="accent4"/>
                        </a:solidFill>
                        <a:effectLst/>
                        <a:latin typeface="+mn-lt"/>
                      </a:endParaRPr>
                    </a:p>
                  </a:txBody>
                  <a:tcPr marL="0" marR="0" marT="0" marB="0" anchor="ctr">
                    <a:lnL>
                      <a:noFill/>
                    </a:lnL>
                    <a:lnR>
                      <a:noFill/>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600" u="none" strike="noStrike" dirty="0">
                          <a:effectLst/>
                          <a:latin typeface="+mn-lt"/>
                        </a:rPr>
                        <a:t>2</a:t>
                      </a:r>
                      <a:endParaRPr lang="en-US" sz="1600" b="0" i="0" u="none" strike="noStrike" dirty="0">
                        <a:solidFill>
                          <a:schemeClr val="accent4"/>
                        </a:solidFill>
                        <a:effectLst/>
                        <a:latin typeface="+mn-lt"/>
                      </a:endParaRPr>
                    </a:p>
                  </a:txBody>
                  <a:tcPr marL="0" marR="0" marT="0" marB="0" anchor="ctr">
                    <a:lnL>
                      <a:noFill/>
                    </a:lnL>
                    <a:lnR>
                      <a:noFill/>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600" u="none" strike="noStrike" dirty="0">
                          <a:effectLst/>
                          <a:latin typeface="+mn-lt"/>
                        </a:rPr>
                        <a:t>3</a:t>
                      </a:r>
                      <a:endParaRPr lang="en-US" sz="1600" b="0" i="0" u="none" strike="noStrike" dirty="0">
                        <a:solidFill>
                          <a:schemeClr val="accent4"/>
                        </a:solidFill>
                        <a:effectLst/>
                        <a:latin typeface="+mn-lt"/>
                      </a:endParaRPr>
                    </a:p>
                  </a:txBody>
                  <a:tcPr marL="0" marR="0" marT="0" marB="0" anchor="ctr">
                    <a:lnL>
                      <a:noFill/>
                    </a:lnL>
                    <a:lnR>
                      <a:noFill/>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600" u="none" strike="noStrike" dirty="0">
                          <a:effectLst/>
                          <a:latin typeface="+mn-lt"/>
                        </a:rPr>
                        <a:t>4</a:t>
                      </a:r>
                      <a:endParaRPr lang="en-US" sz="1600" b="0" i="0" u="none" strike="noStrike" dirty="0">
                        <a:solidFill>
                          <a:schemeClr val="accent4"/>
                        </a:solidFill>
                        <a:effectLst/>
                        <a:latin typeface="+mn-lt"/>
                      </a:endParaRPr>
                    </a:p>
                  </a:txBody>
                  <a:tcPr marL="0" marR="0" marT="0" marB="0" anchor="ctr">
                    <a:lnL>
                      <a:noFill/>
                    </a:lnL>
                    <a:lnR>
                      <a:noFill/>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70840">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en-US" sz="1600" b="0" i="0" u="none" strike="noStrike" dirty="0" smtClean="0">
                        <a:solidFill>
                          <a:schemeClr val="accent4"/>
                        </a:solidFill>
                        <a:effectLst/>
                        <a:latin typeface="+mn-lt"/>
                      </a:endParaRPr>
                    </a:p>
                  </a:txBody>
                  <a:tcPr marL="0" marR="0" marT="0" marB="0" anchor="b"/>
                </a:tc>
                <a:tc>
                  <a:txBody>
                    <a:bodyPr/>
                    <a:lstStyle/>
                    <a:p>
                      <a:pPr algn="ctr" fontAlgn="b"/>
                      <a:r>
                        <a:rPr lang="en-US" sz="1600" b="0" i="0" u="none" strike="noStrike" dirty="0" smtClean="0">
                          <a:solidFill>
                            <a:schemeClr val="accent4"/>
                          </a:solidFill>
                          <a:effectLst/>
                          <a:latin typeface="+mn-lt"/>
                        </a:rPr>
                        <a:t>Interest Exp.</a:t>
                      </a:r>
                      <a:endParaRPr lang="en-US" sz="1600" b="0" i="0" u="none" strike="noStrike" dirty="0">
                        <a:solidFill>
                          <a:schemeClr val="accent4"/>
                        </a:solidFill>
                        <a:effectLst/>
                        <a:latin typeface="+mn-lt"/>
                      </a:endParaRPr>
                    </a:p>
                  </a:txBody>
                  <a:tcPr marL="0" marR="0" marT="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b="0" i="0" u="none" strike="noStrike" dirty="0" smtClean="0">
                          <a:solidFill>
                            <a:schemeClr val="accent4"/>
                          </a:solidFill>
                          <a:effectLst/>
                          <a:latin typeface="+mn-lt"/>
                        </a:rPr>
                        <a:t>$80</a:t>
                      </a:r>
                    </a:p>
                  </a:txBody>
                  <a:tcPr marL="0" marR="0" marT="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b="0" i="0" u="none" strike="noStrike" dirty="0" smtClean="0">
                          <a:solidFill>
                            <a:schemeClr val="accent4"/>
                          </a:solidFill>
                          <a:effectLst/>
                          <a:latin typeface="+mn-lt"/>
                        </a:rPr>
                        <a:t>$96</a:t>
                      </a:r>
                    </a:p>
                  </a:txBody>
                  <a:tcPr marL="0" marR="0" marT="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b="0" i="0" u="none" strike="noStrike" dirty="0" smtClean="0">
                          <a:solidFill>
                            <a:schemeClr val="accent4"/>
                          </a:solidFill>
                          <a:effectLst/>
                          <a:latin typeface="+mn-lt"/>
                        </a:rPr>
                        <a:t>$120</a:t>
                      </a:r>
                    </a:p>
                  </a:txBody>
                  <a:tcPr marL="0" marR="0" marT="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600" b="0" i="0" u="none" strike="noStrike" dirty="0" smtClean="0">
                        <a:solidFill>
                          <a:schemeClr val="accent4"/>
                        </a:solidFill>
                        <a:effectLst/>
                        <a:latin typeface="+mn-lt"/>
                      </a:endParaRPr>
                    </a:p>
                  </a:txBody>
                  <a:tcPr marL="0" marR="0" marT="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r>
              <a:tr h="487680">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en-US" sz="1600" b="0" i="0" u="none" strike="noStrike" dirty="0" smtClean="0">
                        <a:solidFill>
                          <a:schemeClr val="accent4"/>
                        </a:solidFill>
                        <a:effectLst/>
                        <a:latin typeface="+mn-lt"/>
                      </a:endParaRPr>
                    </a:p>
                  </a:txBody>
                  <a:tcPr marL="0" marR="0" marT="0" marB="0" anchor="b"/>
                </a:tc>
                <a:tc>
                  <a:txBody>
                    <a:bodyPr/>
                    <a:lstStyle/>
                    <a:p>
                      <a:pPr algn="ctr" fontAlgn="b"/>
                      <a:endParaRPr lang="en-US" sz="1600" b="0" i="0" u="none" strike="noStrike" dirty="0">
                        <a:solidFill>
                          <a:schemeClr val="accent4"/>
                        </a:solidFill>
                        <a:effectLst/>
                        <a:latin typeface="+mn-lt"/>
                      </a:endParaRPr>
                    </a:p>
                  </a:txBody>
                  <a:tcPr marL="0" marR="0" marT="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b="0" i="0" u="none" strike="noStrike" dirty="0" err="1" smtClean="0">
                          <a:solidFill>
                            <a:schemeClr val="accent4"/>
                          </a:solidFill>
                          <a:effectLst/>
                          <a:latin typeface="+mn-lt"/>
                        </a:rPr>
                        <a:t>Int</a:t>
                      </a:r>
                      <a:r>
                        <a:rPr lang="en-US" sz="1600" b="0" i="0" u="none" strike="noStrike" dirty="0" smtClean="0">
                          <a:solidFill>
                            <a:schemeClr val="accent4"/>
                          </a:solidFill>
                          <a:effectLst/>
                          <a:latin typeface="+mn-lt"/>
                        </a:rPr>
                        <a:t>(T)</a:t>
                      </a:r>
                    </a:p>
                    <a:p>
                      <a:pPr marL="0" marR="0" indent="0" algn="ctr" defTabSz="914400" rtl="0" eaLnBrk="1" fontAlgn="b" latinLnBrk="0" hangingPunct="1">
                        <a:lnSpc>
                          <a:spcPct val="100000"/>
                        </a:lnSpc>
                        <a:spcBef>
                          <a:spcPts val="0"/>
                        </a:spcBef>
                        <a:spcAft>
                          <a:spcPts val="0"/>
                        </a:spcAft>
                        <a:buClrTx/>
                        <a:buSzTx/>
                        <a:buFontTx/>
                        <a:buNone/>
                        <a:tabLst/>
                        <a:defRPr/>
                      </a:pPr>
                      <a:r>
                        <a:rPr lang="en-US" sz="1600" b="1" u="none" strike="noStrike" dirty="0" smtClean="0">
                          <a:effectLst/>
                          <a:latin typeface="Cambria Math" pitchFamily="18" charset="0"/>
                          <a:ea typeface="Cambria Math" pitchFamily="18" charset="0"/>
                        </a:rPr>
                        <a:t>↓</a:t>
                      </a:r>
                    </a:p>
                  </a:txBody>
                  <a:tcPr marL="0" marR="0" marT="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b="0" i="0" u="none" strike="noStrike" dirty="0" err="1" smtClean="0">
                          <a:solidFill>
                            <a:schemeClr val="accent4"/>
                          </a:solidFill>
                          <a:effectLst/>
                          <a:latin typeface="+mn-lt"/>
                        </a:rPr>
                        <a:t>Int</a:t>
                      </a:r>
                      <a:r>
                        <a:rPr lang="en-US" sz="1600" b="0" i="0" u="none" strike="noStrike" dirty="0" smtClean="0">
                          <a:solidFill>
                            <a:schemeClr val="accent4"/>
                          </a:solidFill>
                          <a:effectLst/>
                          <a:latin typeface="+mn-lt"/>
                        </a:rPr>
                        <a:t>(T)</a:t>
                      </a:r>
                    </a:p>
                    <a:p>
                      <a:pPr marL="0" marR="0" indent="0" algn="ctr" defTabSz="914400" rtl="0" eaLnBrk="1" fontAlgn="b" latinLnBrk="0" hangingPunct="1">
                        <a:lnSpc>
                          <a:spcPct val="100000"/>
                        </a:lnSpc>
                        <a:spcBef>
                          <a:spcPts val="0"/>
                        </a:spcBef>
                        <a:spcAft>
                          <a:spcPts val="0"/>
                        </a:spcAft>
                        <a:buClrTx/>
                        <a:buSzTx/>
                        <a:buFontTx/>
                        <a:buNone/>
                        <a:tabLst/>
                        <a:defRPr/>
                      </a:pPr>
                      <a:r>
                        <a:rPr lang="en-US" sz="1600" b="1" u="none" strike="noStrike" dirty="0" smtClean="0">
                          <a:effectLst/>
                          <a:latin typeface="Cambria Math" pitchFamily="18" charset="0"/>
                          <a:ea typeface="Cambria Math" pitchFamily="18" charset="0"/>
                        </a:rPr>
                        <a:t>↓</a:t>
                      </a:r>
                      <a:endParaRPr lang="en-US" sz="1600" b="0" i="0" u="none" strike="noStrike" dirty="0" smtClean="0">
                        <a:solidFill>
                          <a:schemeClr val="accent4"/>
                        </a:solidFill>
                        <a:effectLst/>
                        <a:latin typeface="+mn-lt"/>
                      </a:endParaRPr>
                    </a:p>
                  </a:txBody>
                  <a:tcPr marL="0" marR="0" marT="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b="0" i="0" u="none" strike="noStrike" dirty="0" err="1" smtClean="0">
                          <a:solidFill>
                            <a:schemeClr val="accent4"/>
                          </a:solidFill>
                          <a:effectLst/>
                          <a:latin typeface="+mn-lt"/>
                        </a:rPr>
                        <a:t>Int</a:t>
                      </a:r>
                      <a:r>
                        <a:rPr lang="en-US" sz="1600" b="0" i="0" u="none" strike="noStrike" dirty="0" smtClean="0">
                          <a:solidFill>
                            <a:schemeClr val="accent4"/>
                          </a:solidFill>
                          <a:effectLst/>
                          <a:latin typeface="+mn-lt"/>
                        </a:rPr>
                        <a:t>(T)</a:t>
                      </a:r>
                    </a:p>
                    <a:p>
                      <a:pPr marL="0" marR="0" indent="0" algn="ctr" defTabSz="914400" rtl="0" eaLnBrk="1" fontAlgn="b" latinLnBrk="0" hangingPunct="1">
                        <a:lnSpc>
                          <a:spcPct val="100000"/>
                        </a:lnSpc>
                        <a:spcBef>
                          <a:spcPts val="0"/>
                        </a:spcBef>
                        <a:spcAft>
                          <a:spcPts val="0"/>
                        </a:spcAft>
                        <a:buClrTx/>
                        <a:buSzTx/>
                        <a:buFontTx/>
                        <a:buNone/>
                        <a:tabLst/>
                        <a:defRPr/>
                      </a:pPr>
                      <a:r>
                        <a:rPr lang="en-US" sz="1600" b="1" u="none" strike="noStrike" dirty="0" smtClean="0">
                          <a:effectLst/>
                          <a:latin typeface="Cambria Math" pitchFamily="18" charset="0"/>
                          <a:ea typeface="Cambria Math" pitchFamily="18" charset="0"/>
                        </a:rPr>
                        <a:t>↓</a:t>
                      </a:r>
                      <a:endParaRPr lang="en-US" sz="1600" b="0" i="0" u="none" strike="noStrike" dirty="0" smtClean="0">
                        <a:solidFill>
                          <a:schemeClr val="accent4"/>
                        </a:solidFill>
                        <a:effectLst/>
                        <a:latin typeface="+mn-lt"/>
                      </a:endParaRPr>
                    </a:p>
                  </a:txBody>
                  <a:tcPr marL="0" marR="0" marT="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endParaRPr lang="en-US"/>
                    </a:p>
                  </a:txBody>
                  <a:tcPr marL="0" marR="0" marT="0" marB="0" anchor="b">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rotWithShape="1">
                      <a:blip r:embed="rId2"/>
                      <a:stretch>
                        <a:fillRect l="-566332" t="-228750" b="-616250"/>
                      </a:stretch>
                    </a:blipFill>
                  </a:tcPr>
                </a:tc>
              </a:tr>
              <a:tr h="370840">
                <a:tc>
                  <a:txBody>
                    <a:bodyPr/>
                    <a:lstStyle/>
                    <a:p>
                      <a:pPr marL="0" marR="0" indent="0" algn="r" defTabSz="914400" rtl="0" eaLnBrk="1" fontAlgn="ctr" latinLnBrk="0" hangingPunct="1">
                        <a:lnSpc>
                          <a:spcPct val="100000"/>
                        </a:lnSpc>
                        <a:spcBef>
                          <a:spcPts val="0"/>
                        </a:spcBef>
                        <a:spcAft>
                          <a:spcPts val="0"/>
                        </a:spcAft>
                        <a:buClrTx/>
                        <a:buSzTx/>
                        <a:buFontTx/>
                        <a:buNone/>
                        <a:tabLst/>
                        <a:defRPr/>
                      </a:pPr>
                      <a:endParaRPr lang="en-US" sz="1600" b="0" i="0" u="none" strike="noStrike" dirty="0" smtClean="0">
                        <a:solidFill>
                          <a:schemeClr val="accent4"/>
                        </a:solidFill>
                        <a:effectLst/>
                        <a:latin typeface="+mn-lt"/>
                      </a:endParaRPr>
                    </a:p>
                  </a:txBody>
                  <a:tcPr marL="0" marR="0" marT="0" marB="0" anchor="b"/>
                </a:tc>
                <a:tc>
                  <a:txBody>
                    <a:bodyPr/>
                    <a:lstStyle/>
                    <a:p>
                      <a:pPr algn="ctr" fontAlgn="b"/>
                      <a:r>
                        <a:rPr lang="en-US" sz="1600" b="0" i="0" u="none" strike="noStrike" dirty="0" smtClean="0">
                          <a:solidFill>
                            <a:schemeClr val="accent4"/>
                          </a:solidFill>
                          <a:effectLst/>
                          <a:latin typeface="+mn-lt"/>
                        </a:rPr>
                        <a:t>TS</a:t>
                      </a:r>
                      <a:endParaRPr lang="en-US" sz="1600" b="0" i="0" u="none" strike="noStrike" dirty="0">
                        <a:solidFill>
                          <a:schemeClr val="accent4"/>
                        </a:solidFill>
                        <a:effectLst/>
                        <a:latin typeface="+mn-lt"/>
                      </a:endParaRPr>
                    </a:p>
                  </a:txBody>
                  <a:tcPr marL="0" marR="0" marT="0" marB="0" anchor="b">
                    <a:lnT w="12700" cap="flat" cmpd="sng" algn="ctr">
                      <a:solidFill>
                        <a:schemeClr val="tx1"/>
                      </a:solidFill>
                      <a:prstDash val="solid"/>
                      <a:round/>
                      <a:headEnd type="none" w="med" len="med"/>
                      <a:tailEnd type="none" w="med" len="med"/>
                    </a:lnT>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u="none" strike="noStrike" dirty="0" smtClean="0">
                          <a:effectLst/>
                          <a:latin typeface="+mn-lt"/>
                        </a:rPr>
                        <a:t>$32</a:t>
                      </a:r>
                      <a:endParaRPr lang="en-US" sz="1600" b="0" i="0" u="none" strike="noStrike" dirty="0" smtClean="0">
                        <a:solidFill>
                          <a:schemeClr val="accent4"/>
                        </a:solidFill>
                        <a:effectLst/>
                        <a:latin typeface="+mn-lt"/>
                      </a:endParaRPr>
                    </a:p>
                  </a:txBody>
                  <a:tcPr marL="0" marR="0" marT="0" marB="0" anchor="b">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u="none" strike="noStrike" dirty="0" smtClean="0">
                          <a:effectLst/>
                          <a:latin typeface="+mn-lt"/>
                        </a:rPr>
                        <a:t>$38</a:t>
                      </a:r>
                      <a:endParaRPr lang="en-US" sz="1600" b="0" i="0" u="none" strike="noStrike" dirty="0" smtClean="0">
                        <a:solidFill>
                          <a:schemeClr val="accent4"/>
                        </a:solidFill>
                        <a:effectLst/>
                        <a:latin typeface="+mn-lt"/>
                      </a:endParaRPr>
                    </a:p>
                  </a:txBody>
                  <a:tcPr marL="0" marR="0" marT="0" marB="0" anchor="b">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u="none" strike="noStrike" dirty="0" smtClean="0">
                          <a:effectLst/>
                          <a:latin typeface="+mn-lt"/>
                        </a:rPr>
                        <a:t>$48</a:t>
                      </a:r>
                      <a:endParaRPr lang="en-US" sz="1600" b="0" i="0" u="none" strike="noStrike" dirty="0" smtClean="0">
                        <a:solidFill>
                          <a:schemeClr val="accent4"/>
                        </a:solidFill>
                        <a:effectLst/>
                        <a:latin typeface="+mn-lt"/>
                      </a:endParaRPr>
                    </a:p>
                  </a:txBody>
                  <a:tcPr marL="0" marR="0" marT="0" marB="0" anchor="b">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b="0" i="0" u="none" strike="noStrike" dirty="0" smtClean="0">
                          <a:solidFill>
                            <a:schemeClr val="accent4"/>
                          </a:solidFill>
                          <a:effectLst/>
                          <a:latin typeface="+mn-lt"/>
                        </a:rPr>
                        <a:t>$51.36</a:t>
                      </a:r>
                    </a:p>
                  </a:txBody>
                  <a:tcPr marL="0" marR="0" marT="0" marB="0" anchor="b">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accent2">
                        <a:lumMod val="20000"/>
                        <a:lumOff val="80000"/>
                      </a:schemeClr>
                    </a:solidFill>
                  </a:tcPr>
                </a:tc>
              </a:tr>
              <a:tr h="370840">
                <a:tc>
                  <a:txBody>
                    <a:bodyPr/>
                    <a:lstStyle/>
                    <a:p>
                      <a:pPr algn="l" fontAlgn="ctr"/>
                      <a:endParaRPr lang="en-US" sz="1400" b="0" i="0" u="none" strike="noStrike" dirty="0">
                        <a:solidFill>
                          <a:schemeClr val="accent4"/>
                        </a:solidFill>
                        <a:effectLst/>
                        <a:latin typeface="+mn-lt"/>
                      </a:endParaRPr>
                    </a:p>
                  </a:txBody>
                  <a:tcPr marL="0" marR="0" marT="0" marB="0" anchor="ctr"/>
                </a:tc>
                <a:tc>
                  <a:txBody>
                    <a:bodyPr/>
                    <a:lstStyle/>
                    <a:p>
                      <a:pPr algn="ctr" fontAlgn="b"/>
                      <a:r>
                        <a:rPr lang="en-US" sz="1400" u="none" strike="noStrike" dirty="0">
                          <a:effectLst/>
                          <a:latin typeface="+mn-lt"/>
                        </a:rPr>
                        <a:t> </a:t>
                      </a:r>
                      <a:endParaRPr lang="en-US" sz="1400" b="0" i="0" u="none" strike="noStrike" dirty="0">
                        <a:solidFill>
                          <a:schemeClr val="accent4"/>
                        </a:solidFill>
                        <a:effectLst/>
                        <a:latin typeface="+mn-lt"/>
                      </a:endParaRPr>
                    </a:p>
                  </a:txBody>
                  <a:tcPr marL="0" marR="0" marT="0"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2000" b="1" u="none" strike="noStrike" dirty="0" smtClean="0">
                          <a:effectLst/>
                          <a:latin typeface="Cambria Math" pitchFamily="18" charset="0"/>
                          <a:ea typeface="Cambria Math" pitchFamily="18" charset="0"/>
                        </a:rPr>
                        <a:t>↓</a:t>
                      </a:r>
                    </a:p>
                  </a:txBody>
                  <a:tcPr marL="0" marR="0" marT="0" marB="0" anchor="ctr">
                    <a:lnT w="9525" cap="flat" cmpd="sng" algn="ctr">
                      <a:solidFill>
                        <a:schemeClr val="tx1"/>
                      </a:solidFill>
                      <a:prstDash val="solid"/>
                      <a:round/>
                      <a:headEnd type="none" w="med" len="med"/>
                      <a:tailEnd type="none" w="med" len="med"/>
                    </a:lnT>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400" u="none" strike="noStrike" dirty="0" smtClean="0">
                        <a:effectLst/>
                        <a:latin typeface="+mn-lt"/>
                      </a:endParaRPr>
                    </a:p>
                  </a:txBody>
                  <a:tcPr marL="0" marR="0" marT="0" marB="0" anchor="ctr">
                    <a:lnT w="9525" cap="flat" cmpd="sng" algn="ctr">
                      <a:solidFill>
                        <a:schemeClr val="tx1"/>
                      </a:solidFill>
                      <a:prstDash val="solid"/>
                      <a:round/>
                      <a:headEnd type="none" w="med" len="med"/>
                      <a:tailEnd type="none" w="med" len="med"/>
                    </a:lnT>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400" u="none" strike="noStrike" dirty="0" smtClean="0">
                        <a:effectLst/>
                        <a:latin typeface="+mn-lt"/>
                      </a:endParaRPr>
                    </a:p>
                  </a:txBody>
                  <a:tcPr marL="0" marR="0" marT="0" marB="0" anchor="ctr">
                    <a:lnT w="9525" cap="flat" cmpd="sng" algn="ctr">
                      <a:solidFill>
                        <a:schemeClr val="tx1"/>
                      </a:solidFill>
                      <a:prstDash val="solid"/>
                      <a:round/>
                      <a:headEnd type="none" w="med" len="med"/>
                      <a:tailEnd type="none" w="med" len="med"/>
                    </a:lnT>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1800" b="1" i="0" u="none" strike="noStrike" kern="1200" dirty="0" smtClean="0">
                          <a:solidFill>
                            <a:schemeClr val="accent4"/>
                          </a:solidFill>
                          <a:effectLst/>
                          <a:latin typeface="Cambria"/>
                          <a:ea typeface="+mn-ea"/>
                          <a:cs typeface="+mn-cs"/>
                        </a:rPr>
                        <a:t>↓</a:t>
                      </a:r>
                    </a:p>
                  </a:txBody>
                  <a:tcPr marL="0" marR="0" marT="0" marB="0" anchor="ctr">
                    <a:lnT w="9525" cap="flat" cmpd="sng" algn="ctr">
                      <a:solidFill>
                        <a:schemeClr val="tx1"/>
                      </a:solidFill>
                      <a:prstDash val="solid"/>
                      <a:round/>
                      <a:headEnd type="none" w="med" len="med"/>
                      <a:tailEnd type="none" w="med" len="med"/>
                    </a:lnT>
                    <a:solidFill>
                      <a:schemeClr val="accent2">
                        <a:lumMod val="20000"/>
                        <a:lumOff val="80000"/>
                      </a:schemeClr>
                    </a:solidFill>
                  </a:tcPr>
                </a:tc>
              </a:tr>
              <a:tr h="370840">
                <a:tc>
                  <a:txBody>
                    <a:bodyPr/>
                    <a:lstStyle/>
                    <a:p>
                      <a:pPr algn="l" fontAlgn="ctr"/>
                      <a:endParaRPr lang="en-US" sz="1400" b="0" i="0" u="none" strike="noStrike" dirty="0">
                        <a:solidFill>
                          <a:schemeClr val="accent4"/>
                        </a:solidFill>
                        <a:effectLst/>
                        <a:latin typeface="+mn-lt"/>
                      </a:endParaRPr>
                    </a:p>
                  </a:txBody>
                  <a:tcPr marL="0" marR="0" marT="0"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u="none" strike="noStrike" dirty="0" smtClean="0">
                          <a:effectLst/>
                          <a:latin typeface="+mn-lt"/>
                        </a:rPr>
                        <a:t>$28.1</a:t>
                      </a:r>
                    </a:p>
                  </a:txBody>
                  <a:tcPr marL="0" marR="0" marT="0" marB="0" anchor="ctr">
                    <a:solidFill>
                      <a:schemeClr val="accent1">
                        <a:lumMod val="20000"/>
                        <a:lumOff val="8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400" b="1" u="none" strike="noStrike" dirty="0" smtClean="0">
                          <a:effectLst/>
                          <a:latin typeface="Cambria"/>
                        </a:rPr>
                        <a:t>←</a:t>
                      </a:r>
                      <a:r>
                        <a:rPr lang="en-US" sz="1400" u="none" strike="noStrike" dirty="0" smtClean="0">
                          <a:effectLst/>
                          <a:latin typeface="Cambria"/>
                        </a:rPr>
                        <a:t> </a:t>
                      </a:r>
                      <a:r>
                        <a:rPr lang="en-US" sz="1400" b="0" u="none" strike="noStrike" dirty="0" smtClean="0">
                          <a:effectLst/>
                          <a:latin typeface="+mn-lt"/>
                        </a:rPr>
                        <a:t>$32</a:t>
                      </a:r>
                      <a:r>
                        <a:rPr lang="en-US" sz="1400" u="none" strike="noStrike" baseline="0" dirty="0" smtClean="0">
                          <a:effectLst/>
                          <a:latin typeface="+mn-lt"/>
                        </a:rPr>
                        <a:t>/(1+r</a:t>
                      </a:r>
                      <a:r>
                        <a:rPr lang="en-US" sz="1400" u="none" strike="noStrike" baseline="-25000" dirty="0" smtClean="0">
                          <a:effectLst/>
                          <a:latin typeface="+mn-lt"/>
                        </a:rPr>
                        <a:t>sU</a:t>
                      </a:r>
                      <a:r>
                        <a:rPr lang="en-US" sz="1400" u="none" strike="noStrike" baseline="0" dirty="0" smtClean="0">
                          <a:effectLst/>
                          <a:latin typeface="+mn-lt"/>
                        </a:rPr>
                        <a:t>)</a:t>
                      </a:r>
                      <a:r>
                        <a:rPr lang="en-US" sz="1400" u="none" strike="noStrike" baseline="30000" dirty="0" smtClean="0">
                          <a:effectLst/>
                          <a:latin typeface="+mn-lt"/>
                        </a:rPr>
                        <a:t>1</a:t>
                      </a:r>
                      <a:endParaRPr lang="en-US" sz="1400" b="1" u="none" strike="noStrike" baseline="30000" dirty="0" smtClean="0">
                        <a:effectLst/>
                        <a:latin typeface="+mn-lt"/>
                      </a:endParaRPr>
                    </a:p>
                  </a:txBody>
                  <a:tcPr marL="0" marR="0" marT="0" marB="0" anchor="ctr">
                    <a:solidFill>
                      <a:schemeClr val="accent1">
                        <a:lumMod val="20000"/>
                        <a:lumOff val="8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400" u="none" strike="noStrike" baseline="30000" dirty="0" smtClean="0">
                        <a:effectLst/>
                        <a:latin typeface="+mn-lt"/>
                      </a:endParaRPr>
                    </a:p>
                  </a:txBody>
                  <a:tcPr marL="0" marR="0" marT="0"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400" u="none" strike="noStrike" baseline="30000" dirty="0" smtClean="0">
                        <a:effectLst/>
                        <a:latin typeface="+mn-lt"/>
                      </a:endParaRPr>
                    </a:p>
                  </a:txBody>
                  <a:tcPr marL="0" marR="0" marT="0" marB="0" anchor="ctr"/>
                </a:tc>
                <a:tc>
                  <a:txBody>
                    <a:bodyPr/>
                    <a:lstStyle/>
                    <a:p>
                      <a:pPr marL="0" algn="ctr" defTabSz="914400" rtl="0" eaLnBrk="1" fontAlgn="ctr" latinLnBrk="0" hangingPunct="1"/>
                      <a:r>
                        <a:rPr lang="en-US" sz="1400" b="1" i="0" u="none" strike="noStrike" kern="1200" dirty="0" smtClean="0">
                          <a:solidFill>
                            <a:schemeClr val="accent4"/>
                          </a:solidFill>
                          <a:effectLst/>
                          <a:latin typeface="Cambria"/>
                          <a:ea typeface="+mn-ea"/>
                          <a:cs typeface="+mn-cs"/>
                        </a:rPr>
                        <a:t>↓</a:t>
                      </a:r>
                      <a:endParaRPr lang="en-US" sz="1400" b="1" i="0" u="none" strike="noStrike" kern="1200" dirty="0">
                        <a:solidFill>
                          <a:schemeClr val="accent4"/>
                        </a:solidFill>
                        <a:effectLst/>
                        <a:latin typeface="Cambria"/>
                        <a:ea typeface="+mn-ea"/>
                        <a:cs typeface="+mn-cs"/>
                      </a:endParaRPr>
                    </a:p>
                  </a:txBody>
                  <a:tcPr marL="0" marR="0" marT="0" marB="0" anchor="ctr">
                    <a:solidFill>
                      <a:schemeClr val="accent2">
                        <a:lumMod val="20000"/>
                        <a:lumOff val="80000"/>
                      </a:schemeClr>
                    </a:solidFill>
                  </a:tcPr>
                </a:tc>
              </a:tr>
              <a:tr h="500952">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sz="1400" u="none" strike="noStrike" dirty="0" smtClean="0">
                          <a:effectLst/>
                          <a:latin typeface="+mn-lt"/>
                        </a:rPr>
                        <a:t>PVs of TS</a:t>
                      </a:r>
                      <a:endParaRPr lang="en-US" sz="1400" b="0" i="0" u="none" strike="noStrike" dirty="0" smtClean="0">
                        <a:solidFill>
                          <a:schemeClr val="accent4"/>
                        </a:solidFill>
                        <a:effectLst/>
                        <a:latin typeface="+mn-lt"/>
                      </a:endParaRPr>
                    </a:p>
                    <a:p>
                      <a:pPr algn="l" fontAlgn="ctr"/>
                      <a:endParaRPr lang="en-US" sz="1400" b="0" i="0" u="none" strike="noStrike" dirty="0">
                        <a:solidFill>
                          <a:schemeClr val="accent4"/>
                        </a:solidFill>
                        <a:effectLst/>
                        <a:latin typeface="+mn-lt"/>
                      </a:endParaRPr>
                    </a:p>
                  </a:txBody>
                  <a:tcPr marL="0" marR="0" marT="0"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u="none" strike="noStrike" dirty="0" smtClean="0">
                          <a:effectLst/>
                          <a:latin typeface="+mn-lt"/>
                        </a:rPr>
                        <a:t>$29.2</a:t>
                      </a:r>
                    </a:p>
                  </a:txBody>
                  <a:tcPr marL="0" marR="0" marT="0" marB="0" anchor="ctr">
                    <a:solidFill>
                      <a:schemeClr val="accent1">
                        <a:lumMod val="20000"/>
                        <a:lumOff val="8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400" b="1" u="none" strike="noStrike" dirty="0" smtClean="0">
                          <a:effectLst/>
                          <a:latin typeface="Cambria"/>
                        </a:rPr>
                        <a:t>←</a:t>
                      </a:r>
                      <a:r>
                        <a:rPr lang="en-US" sz="1400" u="none" strike="noStrike" dirty="0" smtClean="0">
                          <a:effectLst/>
                          <a:latin typeface="Cambria"/>
                        </a:rPr>
                        <a:t> </a:t>
                      </a:r>
                      <a:r>
                        <a:rPr lang="en-US" sz="1400" u="none" strike="noStrike" dirty="0" smtClean="0">
                          <a:effectLst/>
                          <a:latin typeface="+mn-lt"/>
                        </a:rPr>
                        <a:t>$38/(1+</a:t>
                      </a:r>
                      <a:r>
                        <a:rPr lang="en-US" sz="1400" u="none" strike="noStrike" baseline="0" dirty="0" smtClean="0">
                          <a:effectLst/>
                          <a:latin typeface="+mn-lt"/>
                        </a:rPr>
                        <a:t>r</a:t>
                      </a:r>
                      <a:r>
                        <a:rPr lang="en-US" sz="1400" u="none" strike="noStrike" baseline="-25000" dirty="0" smtClean="0">
                          <a:effectLst/>
                          <a:latin typeface="+mn-lt"/>
                        </a:rPr>
                        <a:t>sU</a:t>
                      </a:r>
                      <a:r>
                        <a:rPr lang="en-US" sz="1400" u="none" strike="noStrike" dirty="0" smtClean="0">
                          <a:effectLst/>
                          <a:latin typeface="+mn-lt"/>
                        </a:rPr>
                        <a:t>)</a:t>
                      </a:r>
                      <a:r>
                        <a:rPr lang="en-US" sz="1400" u="none" strike="noStrike" baseline="30000" dirty="0" smtClean="0">
                          <a:effectLst/>
                          <a:latin typeface="+mn-lt"/>
                        </a:rPr>
                        <a:t>2</a:t>
                      </a:r>
                    </a:p>
                    <a:p>
                      <a:pPr marL="0" marR="0" indent="0" algn="l" defTabSz="914400" rtl="0" eaLnBrk="1" fontAlgn="b" latinLnBrk="0" hangingPunct="1">
                        <a:lnSpc>
                          <a:spcPct val="100000"/>
                        </a:lnSpc>
                        <a:spcBef>
                          <a:spcPts val="0"/>
                        </a:spcBef>
                        <a:spcAft>
                          <a:spcPts val="0"/>
                        </a:spcAft>
                        <a:buClrTx/>
                        <a:buSzTx/>
                        <a:buFontTx/>
                        <a:buNone/>
                        <a:tabLst/>
                        <a:defRPr/>
                      </a:pPr>
                      <a:endParaRPr lang="en-US" sz="1400" u="none" strike="noStrike" baseline="30000" dirty="0" smtClean="0">
                        <a:effectLst/>
                        <a:latin typeface="+mn-lt"/>
                      </a:endParaRPr>
                    </a:p>
                  </a:txBody>
                  <a:tcPr marL="0" marR="0" marT="0" marB="0" anchor="ctr">
                    <a:solidFill>
                      <a:schemeClr val="accent1">
                        <a:lumMod val="20000"/>
                        <a:lumOff val="8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400" u="none" strike="noStrike" baseline="30000" dirty="0" smtClean="0">
                        <a:effectLst/>
                        <a:latin typeface="+mn-lt"/>
                      </a:endParaRPr>
                    </a:p>
                  </a:txBody>
                  <a:tcPr marL="0" marR="0" marT="0"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400" u="none" strike="noStrike" baseline="30000" dirty="0" smtClean="0">
                        <a:effectLst/>
                        <a:latin typeface="+mn-lt"/>
                      </a:endParaRPr>
                    </a:p>
                  </a:txBody>
                  <a:tcPr marL="0" marR="0" marT="0" marB="0" anchor="ctr"/>
                </a:tc>
                <a:tc>
                  <a:txBody>
                    <a:bodyPr/>
                    <a:lstStyle/>
                    <a:p>
                      <a:endParaRPr lang="en-US"/>
                    </a:p>
                  </a:txBody>
                  <a:tcPr marL="0" marR="0" marT="0" marB="0" anchor="ctr">
                    <a:blipFill rotWithShape="1">
                      <a:blip r:embed="rId2"/>
                      <a:stretch>
                        <a:fillRect l="-566332" t="-536145" b="-274699"/>
                      </a:stretch>
                    </a:blipFill>
                  </a:tcPr>
                </a:tc>
              </a:tr>
              <a:tr h="370840">
                <a:tc>
                  <a:txBody>
                    <a:bodyPr/>
                    <a:lstStyle/>
                    <a:p>
                      <a:pPr algn="l" fontAlgn="ctr"/>
                      <a:endParaRPr lang="en-US" sz="1400" b="0" i="0" u="none" strike="noStrike" dirty="0">
                        <a:solidFill>
                          <a:schemeClr val="accent4"/>
                        </a:solidFill>
                        <a:effectLst/>
                        <a:latin typeface="+mn-lt"/>
                      </a:endParaRPr>
                    </a:p>
                  </a:txBody>
                  <a:tcPr marL="0" marR="0" marT="0"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u="none" strike="noStrike" dirty="0" smtClean="0">
                          <a:effectLst/>
                          <a:latin typeface="+mn-lt"/>
                        </a:rPr>
                        <a:t>$32.4</a:t>
                      </a:r>
                      <a:endParaRPr lang="en-US" sz="1600" b="0" i="0" u="none" strike="noStrike" dirty="0" smtClean="0">
                        <a:solidFill>
                          <a:schemeClr val="accent4"/>
                        </a:solidFill>
                        <a:effectLst/>
                        <a:latin typeface="+mn-lt"/>
                      </a:endParaRPr>
                    </a:p>
                  </a:txBody>
                  <a:tcPr marL="0" marR="0" marT="0" marB="0" anchor="ctr">
                    <a:solidFill>
                      <a:schemeClr val="accent1">
                        <a:lumMod val="20000"/>
                        <a:lumOff val="80000"/>
                      </a:schemeClr>
                    </a:solidFill>
                  </a:tcPr>
                </a:tc>
                <a:tc>
                  <a:txBody>
                    <a:bodyPr/>
                    <a:lstStyle/>
                    <a:p>
                      <a:pPr marL="0" marR="0" indent="0" algn="l" defTabSz="914400" rtl="0" eaLnBrk="1" fontAlgn="b" latinLnBrk="0" hangingPunct="1">
                        <a:lnSpc>
                          <a:spcPct val="100000"/>
                        </a:lnSpc>
                        <a:spcBef>
                          <a:spcPts val="0"/>
                        </a:spcBef>
                        <a:spcAft>
                          <a:spcPts val="0"/>
                        </a:spcAft>
                        <a:buClrTx/>
                        <a:buSzTx/>
                        <a:buFontTx/>
                        <a:buNone/>
                        <a:tabLst/>
                        <a:defRPr/>
                      </a:pPr>
                      <a:r>
                        <a:rPr lang="en-US" sz="1400" b="1" u="none" strike="noStrike" dirty="0" smtClean="0">
                          <a:effectLst/>
                          <a:latin typeface="Cambria"/>
                        </a:rPr>
                        <a:t>←</a:t>
                      </a:r>
                      <a:r>
                        <a:rPr lang="en-US" sz="1400" u="none" strike="noStrike" dirty="0" smtClean="0">
                          <a:effectLst/>
                          <a:latin typeface="Cambria"/>
                        </a:rPr>
                        <a:t> </a:t>
                      </a:r>
                      <a:r>
                        <a:rPr lang="en-US" sz="1400" u="none" strike="noStrike" dirty="0" smtClean="0">
                          <a:effectLst/>
                          <a:latin typeface="+mn-lt"/>
                        </a:rPr>
                        <a:t>$48/(1+</a:t>
                      </a:r>
                      <a:r>
                        <a:rPr lang="en-US" sz="1400" u="none" strike="noStrike" baseline="0" dirty="0" smtClean="0">
                          <a:effectLst/>
                          <a:latin typeface="+mn-lt"/>
                        </a:rPr>
                        <a:t>r</a:t>
                      </a:r>
                      <a:r>
                        <a:rPr lang="en-US" sz="1400" u="none" strike="noStrike" baseline="-25000" dirty="0" smtClean="0">
                          <a:effectLst/>
                          <a:latin typeface="+mn-lt"/>
                        </a:rPr>
                        <a:t>sU</a:t>
                      </a:r>
                      <a:r>
                        <a:rPr lang="en-US" sz="1400" u="none" strike="noStrike" dirty="0" smtClean="0">
                          <a:effectLst/>
                          <a:latin typeface="+mn-lt"/>
                        </a:rPr>
                        <a:t>)</a:t>
                      </a:r>
                      <a:r>
                        <a:rPr lang="en-US" sz="1400" u="none" strike="noStrike" baseline="30000" dirty="0" smtClean="0">
                          <a:effectLst/>
                          <a:latin typeface="+mn-lt"/>
                        </a:rPr>
                        <a:t>3</a:t>
                      </a:r>
                    </a:p>
                    <a:p>
                      <a:pPr marL="0" marR="0" indent="0" algn="l" defTabSz="914400" rtl="0" eaLnBrk="1" fontAlgn="b" latinLnBrk="0" hangingPunct="1">
                        <a:lnSpc>
                          <a:spcPct val="100000"/>
                        </a:lnSpc>
                        <a:spcBef>
                          <a:spcPts val="0"/>
                        </a:spcBef>
                        <a:spcAft>
                          <a:spcPts val="0"/>
                        </a:spcAft>
                        <a:buClrTx/>
                        <a:buSzTx/>
                        <a:buFontTx/>
                        <a:buNone/>
                        <a:tabLst/>
                        <a:defRPr/>
                      </a:pPr>
                      <a:endParaRPr lang="en-US" sz="1400" u="none" strike="noStrike" baseline="30000" dirty="0" smtClean="0">
                        <a:effectLst/>
                        <a:latin typeface="+mn-lt"/>
                      </a:endParaRPr>
                    </a:p>
                  </a:txBody>
                  <a:tcPr marL="0" marR="0" marT="0" marB="0" anchor="ctr">
                    <a:solidFill>
                      <a:schemeClr val="accent1">
                        <a:lumMod val="20000"/>
                        <a:lumOff val="8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400" u="none" strike="noStrike" baseline="30000" dirty="0" smtClean="0">
                        <a:effectLst/>
                        <a:latin typeface="+mn-lt"/>
                      </a:endParaRPr>
                    </a:p>
                  </a:txBody>
                  <a:tcPr marL="0" marR="0" marT="0"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endParaRPr lang="en-US" sz="1400" u="none" strike="noStrike" baseline="30000" dirty="0" smtClean="0">
                        <a:effectLst/>
                        <a:latin typeface="+mn-lt"/>
                      </a:endParaRPr>
                    </a:p>
                  </a:txBody>
                  <a:tcPr marL="0" marR="0" marT="0" marB="0" anchor="ctr"/>
                </a:tc>
                <a:tc>
                  <a:txBody>
                    <a:bodyPr/>
                    <a:lstStyle/>
                    <a:p>
                      <a:pPr algn="ctr" fontAlgn="ctr"/>
                      <a:r>
                        <a:rPr lang="en-US" sz="1400" b="1" i="0" u="none" strike="noStrike" dirty="0" smtClean="0">
                          <a:solidFill>
                            <a:schemeClr val="accent4"/>
                          </a:solidFill>
                          <a:effectLst/>
                          <a:latin typeface="Cambria"/>
                        </a:rPr>
                        <a:t>↓</a:t>
                      </a:r>
                      <a:endParaRPr lang="en-US" sz="1400" b="1" i="0" u="none" strike="noStrike" dirty="0">
                        <a:solidFill>
                          <a:schemeClr val="accent4"/>
                        </a:solidFill>
                        <a:effectLst/>
                        <a:latin typeface="+mn-lt"/>
                      </a:endParaRPr>
                    </a:p>
                  </a:txBody>
                  <a:tcPr marL="0" marR="0" marT="0" marB="0" anchor="ctr"/>
                </a:tc>
              </a:tr>
              <a:tr h="490283">
                <a:tc>
                  <a:txBody>
                    <a:bodyPr/>
                    <a:lstStyle/>
                    <a:p>
                      <a:pPr algn="r" fontAlgn="ctr"/>
                      <a:r>
                        <a:rPr lang="en-US" sz="1400" u="none" strike="noStrike" dirty="0" smtClean="0">
                          <a:effectLst/>
                          <a:latin typeface="+mn-lt"/>
                        </a:rPr>
                        <a:t>PV of HV</a:t>
                      </a:r>
                      <a:r>
                        <a:rPr lang="en-US" sz="1400" u="none" strike="noStrike" baseline="-25000" dirty="0" smtClean="0">
                          <a:effectLst/>
                          <a:latin typeface="+mn-lt"/>
                        </a:rPr>
                        <a:t>TS,3</a:t>
                      </a:r>
                      <a:endParaRPr lang="en-US" sz="1400" b="0" i="0" u="none" strike="noStrike" baseline="-25000" dirty="0">
                        <a:solidFill>
                          <a:srgbClr val="0000FF"/>
                        </a:solidFill>
                        <a:effectLst/>
                        <a:latin typeface="+mn-lt"/>
                      </a:endParaRPr>
                    </a:p>
                  </a:txBody>
                  <a:tcPr marL="0" marR="85725" marT="0" marB="0" anchor="ctr">
                    <a:lnB w="6350" cap="flat" cmpd="sng" algn="ctr">
                      <a:solidFill>
                        <a:schemeClr val="tx1"/>
                      </a:solidFill>
                      <a:prstDash val="solid"/>
                      <a:round/>
                      <a:headEnd type="none" w="med" len="med"/>
                      <a:tailEnd type="none" w="med" len="med"/>
                    </a:lnB>
                  </a:tcPr>
                </a:tc>
                <a:tc>
                  <a:txBody>
                    <a:bodyPr/>
                    <a:lstStyle/>
                    <a:p>
                      <a:pPr algn="ctr" fontAlgn="ctr"/>
                      <a:r>
                        <a:rPr lang="en-US" sz="1600" u="sng" strike="noStrike" dirty="0" smtClean="0">
                          <a:effectLst/>
                          <a:latin typeface="+mn-lt"/>
                        </a:rPr>
                        <a:t>$494.8</a:t>
                      </a:r>
                      <a:endParaRPr lang="en-US" sz="1600" b="0" i="0" u="sng" strike="noStrike" dirty="0">
                        <a:solidFill>
                          <a:srgbClr val="0000FF"/>
                        </a:solidFill>
                        <a:effectLst/>
                        <a:latin typeface="+mn-lt"/>
                      </a:endParaRPr>
                    </a:p>
                  </a:txBody>
                  <a:tcPr marL="0" marR="0" marT="0" marB="0" anchor="ctr">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400" u="none" strike="noStrike" dirty="0" smtClean="0">
                          <a:effectLst/>
                          <a:latin typeface="+mn-lt"/>
                        </a:rPr>
                        <a:t>$4,891/(1+</a:t>
                      </a:r>
                      <a:r>
                        <a:rPr lang="en-US" sz="1400" u="none" strike="noStrike" baseline="0" dirty="0" smtClean="0">
                          <a:effectLst/>
                          <a:latin typeface="+mn-lt"/>
                        </a:rPr>
                        <a:t>r</a:t>
                      </a:r>
                      <a:r>
                        <a:rPr lang="en-US" sz="1400" u="none" strike="noStrike" baseline="-25000" dirty="0" smtClean="0">
                          <a:effectLst/>
                          <a:latin typeface="+mn-lt"/>
                        </a:rPr>
                        <a:t>sU</a:t>
                      </a:r>
                      <a:r>
                        <a:rPr lang="en-US" sz="1400" u="none" strike="noStrike" dirty="0" smtClean="0">
                          <a:effectLst/>
                          <a:latin typeface="+mn-lt"/>
                        </a:rPr>
                        <a:t>)</a:t>
                      </a:r>
                      <a:r>
                        <a:rPr lang="en-US" sz="1400" u="none" strike="noStrike" baseline="30000" dirty="0" smtClean="0">
                          <a:effectLst/>
                          <a:latin typeface="+mn-lt"/>
                        </a:rPr>
                        <a:t>3</a:t>
                      </a:r>
                    </a:p>
                  </a:txBody>
                  <a:tcPr marL="0" marR="0" marT="0" marB="0" anchor="ctr">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fontAlgn="ctr"/>
                      <a:r>
                        <a:rPr lang="en-US" sz="2000" b="1" i="0" u="none" strike="noStrike" dirty="0" smtClean="0">
                          <a:effectLst/>
                          <a:latin typeface="Cambria"/>
                        </a:rPr>
                        <a:t>←</a:t>
                      </a:r>
                      <a:endParaRPr lang="en-US" sz="2000" b="1" i="0" u="none" strike="noStrike" dirty="0">
                        <a:effectLst/>
                        <a:latin typeface="+mn-lt"/>
                      </a:endParaRPr>
                    </a:p>
                  </a:txBody>
                  <a:tcPr marL="0" marR="0" marT="0" marB="0" anchor="ctr">
                    <a:lnB w="6350" cap="flat" cmpd="sng" algn="ctr">
                      <a:solidFill>
                        <a:schemeClr val="tx1"/>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sz="1600" u="none" strike="noStrike" dirty="0" smtClean="0">
                          <a:effectLst/>
                          <a:latin typeface="+mn-lt"/>
                        </a:rPr>
                        <a:t>HV</a:t>
                      </a:r>
                      <a:r>
                        <a:rPr lang="en-US" sz="1600" u="none" strike="noStrike" baseline="-25000" dirty="0" smtClean="0">
                          <a:effectLst/>
                          <a:latin typeface="+mn-lt"/>
                        </a:rPr>
                        <a:t>TS,3</a:t>
                      </a:r>
                      <a:r>
                        <a:rPr lang="en-US" sz="1600" u="none" strike="noStrike" dirty="0" smtClean="0">
                          <a:effectLst/>
                          <a:latin typeface="+mn-lt"/>
                        </a:rPr>
                        <a:t>= $733</a:t>
                      </a:r>
                    </a:p>
                  </a:txBody>
                  <a:tcPr marL="0" marR="0" marT="0" marB="0" anchor="ctr">
                    <a:lnB w="635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endParaRPr lang="en-US"/>
                    </a:p>
                  </a:txBody>
                  <a:tcPr marL="0" marR="0" marT="0" marB="0">
                    <a:lnB w="6350" cap="flat" cmpd="sng" algn="ctr">
                      <a:solidFill>
                        <a:schemeClr val="tx1"/>
                      </a:solidFill>
                      <a:prstDash val="solid"/>
                      <a:round/>
                      <a:headEnd type="none" w="med" len="med"/>
                      <a:tailEnd type="none" w="med" len="med"/>
                    </a:lnB>
                    <a:blipFill rotWithShape="1">
                      <a:blip r:embed="rId2"/>
                      <a:stretch>
                        <a:fillRect l="-566332" t="-725926" b="-107407"/>
                      </a:stretch>
                    </a:blipFill>
                  </a:tcPr>
                </a:tc>
              </a:tr>
              <a:tr h="426720">
                <a:tc>
                  <a:txBody>
                    <a:bodyPr/>
                    <a:lstStyle/>
                    <a:p>
                      <a:pPr algn="r" fontAlgn="ctr"/>
                      <a:r>
                        <a:rPr lang="en-US" sz="2000" b="1" u="none" strike="noStrike" dirty="0" smtClean="0">
                          <a:solidFill>
                            <a:schemeClr val="tx2"/>
                          </a:solidFill>
                          <a:effectLst/>
                          <a:latin typeface="+mn-lt"/>
                        </a:rPr>
                        <a:t> V</a:t>
                      </a:r>
                      <a:r>
                        <a:rPr lang="en-US" sz="2000" b="1" u="none" strike="noStrike" baseline="-25000" dirty="0" smtClean="0">
                          <a:solidFill>
                            <a:schemeClr val="tx2"/>
                          </a:solidFill>
                          <a:effectLst/>
                          <a:latin typeface="+mn-lt"/>
                        </a:rPr>
                        <a:t>TS</a:t>
                      </a:r>
                      <a:r>
                        <a:rPr lang="en-US" sz="2000" b="1" u="none" strike="noStrike" baseline="0" dirty="0" smtClean="0">
                          <a:solidFill>
                            <a:schemeClr val="tx2"/>
                          </a:solidFill>
                          <a:effectLst/>
                          <a:latin typeface="+mn-lt"/>
                        </a:rPr>
                        <a:t> =</a:t>
                      </a:r>
                      <a:r>
                        <a:rPr lang="en-US" sz="2800" b="1" u="none" strike="noStrike" baseline="-25000" dirty="0" smtClean="0">
                          <a:solidFill>
                            <a:schemeClr val="tx2"/>
                          </a:solidFill>
                          <a:effectLst/>
                          <a:latin typeface="+mn-lt"/>
                        </a:rPr>
                        <a:t> </a:t>
                      </a:r>
                      <a:endParaRPr lang="en-US" sz="2000" b="1" i="0" u="none" strike="noStrike" dirty="0">
                        <a:solidFill>
                          <a:schemeClr val="tx2"/>
                        </a:solidFill>
                        <a:effectLst/>
                        <a:latin typeface="+mn-lt"/>
                      </a:endParaRPr>
                    </a:p>
                  </a:txBody>
                  <a:tcPr marL="0" marR="0" marT="0" marB="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ctr"/>
                      <a:r>
                        <a:rPr lang="en-US" sz="2000" b="1" u="none" strike="noStrike" dirty="0" smtClean="0">
                          <a:solidFill>
                            <a:schemeClr val="tx2"/>
                          </a:solidFill>
                          <a:effectLst/>
                          <a:latin typeface="+mn-lt"/>
                        </a:rPr>
                        <a:t>$584.5</a:t>
                      </a:r>
                      <a:endParaRPr lang="en-US" sz="2000" b="1" i="0" u="none" strike="noStrike" dirty="0">
                        <a:solidFill>
                          <a:schemeClr val="tx2"/>
                        </a:solidFill>
                        <a:effectLst/>
                        <a:latin typeface="+mn-lt"/>
                      </a:endParaRPr>
                    </a:p>
                  </a:txBody>
                  <a:tcPr marL="0" marR="0" marT="0" marB="0" anchor="ctr">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fontAlgn="b"/>
                      <a:r>
                        <a:rPr lang="en-US" sz="1400" u="none" strike="noStrike" dirty="0" smtClean="0">
                          <a:effectLst/>
                          <a:latin typeface="+mn-lt"/>
                        </a:rPr>
                        <a:t>($584.94 if no rounding in intermediate</a:t>
                      </a:r>
                      <a:r>
                        <a:rPr lang="en-US" sz="1400" u="none" strike="noStrike" baseline="0" dirty="0" smtClean="0">
                          <a:effectLst/>
                          <a:latin typeface="+mn-lt"/>
                        </a:rPr>
                        <a:t> steps)</a:t>
                      </a:r>
                      <a:r>
                        <a:rPr lang="en-US" sz="1400" u="none" strike="noStrike" dirty="0">
                          <a:effectLst/>
                          <a:latin typeface="+mn-lt"/>
                        </a:rPr>
                        <a:t> </a:t>
                      </a:r>
                      <a:endParaRPr lang="en-US" sz="1400" b="0" i="0" u="none" strike="noStrike" dirty="0">
                        <a:effectLst/>
                        <a:latin typeface="+mn-lt"/>
                      </a:endParaRPr>
                    </a:p>
                  </a:txBody>
                  <a:tcPr marL="0" marR="0" marT="0" marB="0" anchor="ctr">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tcPr>
                </a:tc>
                <a:tc>
                  <a:txBody>
                    <a:bodyPr/>
                    <a:lstStyle/>
                    <a:p>
                      <a:pPr algn="ctr" fontAlgn="ctr"/>
                      <a:r>
                        <a:rPr lang="en-US" sz="1400" u="none" strike="noStrike" dirty="0">
                          <a:effectLst/>
                          <a:latin typeface="+mn-lt"/>
                        </a:rPr>
                        <a:t> </a:t>
                      </a:r>
                      <a:endParaRPr lang="en-US" sz="1400" b="0" i="0" u="none" strike="noStrike" dirty="0">
                        <a:effectLst/>
                        <a:latin typeface="+mn-lt"/>
                      </a:endParaRPr>
                    </a:p>
                  </a:txBody>
                  <a:tcPr marL="0" marR="0" marT="0" marB="0" anchor="ctr">
                    <a:lnT w="6350" cap="flat" cmpd="sng" algn="ctr">
                      <a:solidFill>
                        <a:schemeClr val="tx1"/>
                      </a:solidFill>
                      <a:prstDash val="solid"/>
                      <a:round/>
                      <a:headEnd type="none" w="med" len="med"/>
                      <a:tailEnd type="none" w="med" len="med"/>
                    </a:lnT>
                  </a:tcPr>
                </a:tc>
                <a:tc>
                  <a:txBody>
                    <a:bodyPr/>
                    <a:lstStyle/>
                    <a:p>
                      <a:pPr algn="ctr" fontAlgn="ctr"/>
                      <a:endParaRPr lang="en-US" sz="1400" b="0" i="0" u="none" strike="noStrike" dirty="0">
                        <a:effectLst/>
                        <a:latin typeface="+mn-lt"/>
                      </a:endParaRPr>
                    </a:p>
                  </a:txBody>
                  <a:tcPr marL="0" marR="0" marT="0" marB="0" anchor="ctr">
                    <a:lnT w="6350" cap="flat" cmpd="sng" algn="ctr">
                      <a:solidFill>
                        <a:schemeClr val="tx1"/>
                      </a:solidFill>
                      <a:prstDash val="solid"/>
                      <a:round/>
                      <a:headEnd type="none" w="med" len="med"/>
                      <a:tailEnd type="none" w="med" len="med"/>
                    </a:lnT>
                  </a:tcPr>
                </a:tc>
                <a:tc>
                  <a:txBody>
                    <a:bodyPr/>
                    <a:lstStyle/>
                    <a:p>
                      <a:pPr algn="ctr" fontAlgn="ctr"/>
                      <a:r>
                        <a:rPr lang="en-US" sz="1400" u="none" strike="noStrike" dirty="0">
                          <a:effectLst/>
                          <a:latin typeface="+mn-lt"/>
                        </a:rPr>
                        <a:t> </a:t>
                      </a:r>
                      <a:endParaRPr lang="en-US" sz="1400" b="0" i="0" u="none" strike="noStrike" dirty="0">
                        <a:effectLst/>
                        <a:latin typeface="+mn-lt"/>
                      </a:endParaRPr>
                    </a:p>
                  </a:txBody>
                  <a:tcPr marL="0" marR="0" marT="0" marB="0" anchor="ctr">
                    <a:lnT w="6350" cap="flat" cmpd="sng" algn="ctr">
                      <a:solidFill>
                        <a:schemeClr val="tx1"/>
                      </a:solidFill>
                      <a:prstDash val="solid"/>
                      <a:round/>
                      <a:headEnd type="none" w="med" len="med"/>
                      <a:tailEnd type="none" w="med" len="med"/>
                    </a:lnT>
                  </a:tcPr>
                </a:tc>
              </a:tr>
            </a:tbl>
          </a:graphicData>
        </a:graphic>
      </p:graphicFrame>
      <p:sp>
        <p:nvSpPr>
          <p:cNvPr id="56325" name="Slide Number Placeholder 1"/>
          <p:cNvSpPr>
            <a:spLocks noGrp="1"/>
          </p:cNvSpPr>
          <p:nvPr>
            <p:ph type="sldNum" sz="quarter" idx="12"/>
          </p:nvPr>
        </p:nvSpPr>
        <p:spPr>
          <a:noFill/>
        </p:spPr>
        <p:txBody>
          <a:bodyPr/>
          <a:lstStyle/>
          <a:p>
            <a:fld id="{F731E2B9-A0AD-4EBA-8B9E-EFCB3E636AB6}" type="slidenum">
              <a:rPr lang="en-US" altLang="en-US"/>
              <a:pPr/>
              <a:t>43</a:t>
            </a:fld>
            <a:endParaRPr lang="en-US" altLang="en-US"/>
          </a:p>
        </p:txBody>
      </p:sp>
      <p:cxnSp>
        <p:nvCxnSpPr>
          <p:cNvPr id="56326" name="Elbow Connector 5"/>
          <p:cNvCxnSpPr>
            <a:cxnSpLocks noChangeShapeType="1"/>
          </p:cNvCxnSpPr>
          <p:nvPr/>
        </p:nvCxnSpPr>
        <p:spPr bwMode="auto">
          <a:xfrm rot="10800000" flipV="1">
            <a:off x="4953000" y="4011613"/>
            <a:ext cx="419100" cy="149225"/>
          </a:xfrm>
          <a:prstGeom prst="bentConnector3">
            <a:avLst>
              <a:gd name="adj1" fmla="val 50000"/>
            </a:avLst>
          </a:prstGeom>
          <a:noFill/>
          <a:ln w="12700" algn="ctr">
            <a:solidFill>
              <a:schemeClr val="tx1"/>
            </a:solidFill>
            <a:round/>
            <a:headEnd/>
            <a:tailEnd type="triangle" w="med" len="med"/>
          </a:ln>
        </p:spPr>
      </p:cxnSp>
      <p:cxnSp>
        <p:nvCxnSpPr>
          <p:cNvPr id="56327" name="Elbow Connector 11"/>
          <p:cNvCxnSpPr>
            <a:cxnSpLocks noChangeShapeType="1"/>
          </p:cNvCxnSpPr>
          <p:nvPr/>
        </p:nvCxnSpPr>
        <p:spPr bwMode="auto">
          <a:xfrm rot="10800000" flipV="1">
            <a:off x="4953000" y="4011613"/>
            <a:ext cx="1676400" cy="633412"/>
          </a:xfrm>
          <a:prstGeom prst="bentConnector3">
            <a:avLst>
              <a:gd name="adj1" fmla="val 50000"/>
            </a:avLst>
          </a:prstGeom>
          <a:noFill/>
          <a:ln w="12700" algn="ctr">
            <a:solidFill>
              <a:schemeClr val="tx1"/>
            </a:solidFill>
            <a:round/>
            <a:headEnd/>
            <a:tailEnd type="triangle" w="med" len="med"/>
          </a:ln>
        </p:spPr>
      </p:cxn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6" name="Title 1"/>
          <p:cNvSpPr>
            <a:spLocks noGrp="1"/>
          </p:cNvSpPr>
          <p:nvPr>
            <p:ph type="title"/>
          </p:nvPr>
        </p:nvSpPr>
        <p:spPr/>
        <p:txBody>
          <a:bodyPr/>
          <a:lstStyle/>
          <a:p>
            <a:pPr eaLnBrk="1" hangingPunct="1"/>
            <a:r>
              <a:rPr lang="en-US" altLang="en-US" smtClean="0"/>
              <a:t>Total Current Value of Operations</a:t>
            </a:r>
          </a:p>
        </p:txBody>
      </p:sp>
      <p:sp>
        <p:nvSpPr>
          <p:cNvPr id="3" name="Content Placeholder 2"/>
          <p:cNvSpPr>
            <a:spLocks noGrp="1"/>
          </p:cNvSpPr>
          <p:nvPr>
            <p:ph idx="1"/>
          </p:nvPr>
        </p:nvSpPr>
        <p:spPr>
          <a:xfrm>
            <a:off x="1219200" y="2057400"/>
            <a:ext cx="7772400" cy="4114800"/>
          </a:xfrm>
        </p:spPr>
        <p:txBody>
          <a:bodyPr/>
          <a:lstStyle/>
          <a:p>
            <a:pPr eaLnBrk="1" hangingPunct="1">
              <a:defRPr/>
            </a:pPr>
            <a:r>
              <a:rPr lang="en-US" dirty="0" smtClean="0"/>
              <a:t>The value of operations is the sum of the unlevered value and the value of the tax shield:</a:t>
            </a:r>
          </a:p>
          <a:p>
            <a:pPr marL="0" indent="0" eaLnBrk="1" hangingPunct="1">
              <a:buFont typeface="Wingdings" pitchFamily="2" charset="2"/>
              <a:buNone/>
              <a:defRPr/>
            </a:pPr>
            <a:r>
              <a:rPr lang="en-US" dirty="0" smtClean="0"/>
              <a:t>	V</a:t>
            </a:r>
            <a:r>
              <a:rPr lang="en-US" baseline="-25000" dirty="0" smtClean="0"/>
              <a:t>op</a:t>
            </a:r>
            <a:r>
              <a:rPr lang="en-US" dirty="0" smtClean="0"/>
              <a:t> = V</a:t>
            </a:r>
            <a:r>
              <a:rPr lang="en-US" baseline="-25000" dirty="0" smtClean="0"/>
              <a:t>U</a:t>
            </a:r>
            <a:r>
              <a:rPr lang="en-US" dirty="0" smtClean="0"/>
              <a:t> + V</a:t>
            </a:r>
            <a:r>
              <a:rPr lang="en-US" baseline="-25000" dirty="0" smtClean="0"/>
              <a:t>TS</a:t>
            </a:r>
            <a:endParaRPr lang="en-US" dirty="0" smtClean="0"/>
          </a:p>
          <a:p>
            <a:pPr marL="0" indent="0" eaLnBrk="1" hangingPunct="1">
              <a:buFont typeface="Wingdings" pitchFamily="2" charset="2"/>
              <a:buNone/>
              <a:defRPr/>
            </a:pPr>
            <a:r>
              <a:rPr lang="en-US" dirty="0" smtClean="0"/>
              <a:t>	V</a:t>
            </a:r>
            <a:r>
              <a:rPr lang="en-US" baseline="-25000" dirty="0" smtClean="0"/>
              <a:t>op</a:t>
            </a:r>
            <a:r>
              <a:rPr lang="en-US" dirty="0" smtClean="0"/>
              <a:t> </a:t>
            </a:r>
            <a:r>
              <a:rPr lang="en-US" dirty="0"/>
              <a:t>= </a:t>
            </a:r>
            <a:r>
              <a:rPr lang="en-US" dirty="0" smtClean="0"/>
              <a:t>$3,959 + $584.5 = $4,543.5</a:t>
            </a:r>
          </a:p>
          <a:p>
            <a:pPr marL="0" indent="0" eaLnBrk="1" hangingPunct="1">
              <a:buFont typeface="Wingdings" pitchFamily="2" charset="2"/>
              <a:buNone/>
              <a:defRPr/>
            </a:pPr>
            <a:r>
              <a:rPr lang="en-US" dirty="0" smtClean="0"/>
              <a:t>	V</a:t>
            </a:r>
            <a:r>
              <a:rPr lang="en-US" baseline="-25000" dirty="0" smtClean="0"/>
              <a:t>op</a:t>
            </a:r>
            <a:r>
              <a:rPr lang="en-US" dirty="0" smtClean="0"/>
              <a:t> </a:t>
            </a:r>
            <a:r>
              <a:rPr lang="en-US" dirty="0"/>
              <a:t>= </a:t>
            </a:r>
            <a:r>
              <a:rPr lang="en-US" dirty="0" smtClean="0"/>
              <a:t>$</a:t>
            </a:r>
            <a:r>
              <a:rPr lang="en-US" dirty="0"/>
              <a:t>4,543.5</a:t>
            </a:r>
          </a:p>
          <a:p>
            <a:pPr eaLnBrk="1" hangingPunct="1">
              <a:defRPr/>
            </a:pPr>
            <a:endParaRPr lang="en-US" dirty="0"/>
          </a:p>
          <a:p>
            <a:pPr eaLnBrk="1" hangingPunct="1">
              <a:defRPr/>
            </a:pPr>
            <a:r>
              <a:rPr lang="en-US" sz="2000" dirty="0" smtClean="0"/>
              <a:t>Note: If no rounding in intermediate steps, V</a:t>
            </a:r>
            <a:r>
              <a:rPr lang="en-US" sz="2000" baseline="-25000" dirty="0" smtClean="0"/>
              <a:t>op</a:t>
            </a:r>
            <a:r>
              <a:rPr lang="en-US" sz="2000" dirty="0" smtClean="0"/>
              <a:t> = $4,445).</a:t>
            </a:r>
            <a:endParaRPr lang="en-US" sz="2000" dirty="0"/>
          </a:p>
        </p:txBody>
      </p:sp>
      <p:sp>
        <p:nvSpPr>
          <p:cNvPr id="57348" name="Slide Number Placeholder 3"/>
          <p:cNvSpPr>
            <a:spLocks noGrp="1"/>
          </p:cNvSpPr>
          <p:nvPr>
            <p:ph type="sldNum" sz="quarter" idx="12"/>
          </p:nvPr>
        </p:nvSpPr>
        <p:spPr>
          <a:noFill/>
        </p:spPr>
        <p:txBody>
          <a:bodyPr/>
          <a:lstStyle/>
          <a:p>
            <a:fld id="{043B37D9-09B6-47DF-AA0B-A8AFDAC0694C}" type="slidenum">
              <a:rPr lang="en-US" altLang="en-US"/>
              <a:pPr/>
              <a:t>44</a:t>
            </a:fld>
            <a:endParaRPr lang="en-US" alt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Slide Number Placeholder 5"/>
          <p:cNvSpPr>
            <a:spLocks noGrp="1"/>
          </p:cNvSpPr>
          <p:nvPr>
            <p:ph type="sldNum" sz="quarter" idx="12"/>
          </p:nvPr>
        </p:nvSpPr>
        <p:spPr>
          <a:noFill/>
        </p:spPr>
        <p:txBody>
          <a:bodyPr/>
          <a:lstStyle/>
          <a:p>
            <a:fld id="{73A90EBA-B292-47F0-AC03-6BDA73C4D3A9}" type="slidenum">
              <a:rPr lang="en-US" altLang="en-US"/>
              <a:pPr/>
              <a:t>45</a:t>
            </a:fld>
            <a:endParaRPr lang="en-US" altLang="en-US"/>
          </a:p>
        </p:txBody>
      </p:sp>
      <p:sp>
        <p:nvSpPr>
          <p:cNvPr id="58371" name="Rectangle 4"/>
          <p:cNvSpPr>
            <a:spLocks noGrp="1" noChangeArrowheads="1"/>
          </p:cNvSpPr>
          <p:nvPr>
            <p:ph type="title"/>
          </p:nvPr>
        </p:nvSpPr>
        <p:spPr/>
        <p:txBody>
          <a:bodyPr/>
          <a:lstStyle/>
          <a:p>
            <a:pPr eaLnBrk="1" hangingPunct="1"/>
            <a:r>
              <a:rPr lang="en-US" altLang="en-US" smtClean="0"/>
              <a:t>What if L's debt is risky?</a:t>
            </a:r>
          </a:p>
        </p:txBody>
      </p:sp>
      <p:sp>
        <p:nvSpPr>
          <p:cNvPr id="58372" name="Rectangle 5"/>
          <p:cNvSpPr>
            <a:spLocks noGrp="1" noChangeArrowheads="1"/>
          </p:cNvSpPr>
          <p:nvPr>
            <p:ph type="body" idx="1"/>
          </p:nvPr>
        </p:nvSpPr>
        <p:spPr/>
        <p:txBody>
          <a:bodyPr/>
          <a:lstStyle/>
          <a:p>
            <a:pPr eaLnBrk="1" hangingPunct="1"/>
            <a:r>
              <a:rPr lang="en-US" altLang="en-US" smtClean="0"/>
              <a:t>If L's debt is risky then, by definition, management might default on it.  The decision to make a payment on the debt or to default looks very much like the decision whether to exercise a call option.  So the equity looks like an option.</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4" name="Slide Number Placeholder 5"/>
          <p:cNvSpPr>
            <a:spLocks noGrp="1"/>
          </p:cNvSpPr>
          <p:nvPr>
            <p:ph type="sldNum" sz="quarter" idx="12"/>
          </p:nvPr>
        </p:nvSpPr>
        <p:spPr>
          <a:noFill/>
        </p:spPr>
        <p:txBody>
          <a:bodyPr/>
          <a:lstStyle/>
          <a:p>
            <a:fld id="{0E3D4C0A-9F85-4809-9936-CB8A69550ECB}" type="slidenum">
              <a:rPr lang="en-US" altLang="en-US"/>
              <a:pPr/>
              <a:t>46</a:t>
            </a:fld>
            <a:endParaRPr lang="en-US" altLang="en-US"/>
          </a:p>
        </p:txBody>
      </p:sp>
      <p:sp>
        <p:nvSpPr>
          <p:cNvPr id="59395" name="Rectangle 4"/>
          <p:cNvSpPr>
            <a:spLocks noGrp="1" noChangeArrowheads="1"/>
          </p:cNvSpPr>
          <p:nvPr>
            <p:ph type="title"/>
          </p:nvPr>
        </p:nvSpPr>
        <p:spPr/>
        <p:txBody>
          <a:bodyPr/>
          <a:lstStyle/>
          <a:p>
            <a:pPr eaLnBrk="1" hangingPunct="1"/>
            <a:r>
              <a:rPr lang="en-US" altLang="en-US" smtClean="0"/>
              <a:t>Equity as an option</a:t>
            </a:r>
          </a:p>
        </p:txBody>
      </p:sp>
      <p:sp>
        <p:nvSpPr>
          <p:cNvPr id="59396" name="Rectangle 5"/>
          <p:cNvSpPr>
            <a:spLocks noGrp="1" noChangeArrowheads="1"/>
          </p:cNvSpPr>
          <p:nvPr>
            <p:ph type="body" idx="1"/>
          </p:nvPr>
        </p:nvSpPr>
        <p:spPr/>
        <p:txBody>
          <a:bodyPr/>
          <a:lstStyle/>
          <a:p>
            <a:pPr eaLnBrk="1" hangingPunct="1"/>
            <a:r>
              <a:rPr lang="en-US" altLang="en-US" sz="2800" smtClean="0"/>
              <a:t>Suppose the firm has $2 million face value of 1-year zero coupon debt, and the current value of the firm (debt plus equity) is $4 million.</a:t>
            </a:r>
          </a:p>
          <a:p>
            <a:pPr eaLnBrk="1" hangingPunct="1"/>
            <a:endParaRPr lang="en-US" altLang="en-US" sz="2800" smtClean="0"/>
          </a:p>
          <a:p>
            <a:pPr eaLnBrk="1" hangingPunct="1"/>
            <a:r>
              <a:rPr lang="en-US" altLang="en-US" sz="2800" smtClean="0"/>
              <a:t>If the firm pays off the debt when it matures, the equity holders get to keep the firm.  If not, they get nothing because the debtholders foreclose.</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0418" name="Slide Number Placeholder 5"/>
          <p:cNvSpPr>
            <a:spLocks noGrp="1"/>
          </p:cNvSpPr>
          <p:nvPr>
            <p:ph type="sldNum" sz="quarter" idx="12"/>
          </p:nvPr>
        </p:nvSpPr>
        <p:spPr>
          <a:noFill/>
        </p:spPr>
        <p:txBody>
          <a:bodyPr/>
          <a:lstStyle/>
          <a:p>
            <a:fld id="{27020728-8897-46F6-B670-101DF5F2DF06}" type="slidenum">
              <a:rPr lang="en-US" altLang="en-US"/>
              <a:pPr/>
              <a:t>47</a:t>
            </a:fld>
            <a:endParaRPr lang="en-US" altLang="en-US"/>
          </a:p>
        </p:txBody>
      </p:sp>
      <p:sp>
        <p:nvSpPr>
          <p:cNvPr id="60419" name="Rectangle 4"/>
          <p:cNvSpPr>
            <a:spLocks noGrp="1" noChangeArrowheads="1"/>
          </p:cNvSpPr>
          <p:nvPr>
            <p:ph type="title"/>
          </p:nvPr>
        </p:nvSpPr>
        <p:spPr/>
        <p:txBody>
          <a:bodyPr/>
          <a:lstStyle/>
          <a:p>
            <a:pPr eaLnBrk="1" hangingPunct="1"/>
            <a:r>
              <a:rPr lang="en-US" altLang="en-US" smtClean="0"/>
              <a:t>Equity as an option</a:t>
            </a:r>
          </a:p>
        </p:txBody>
      </p:sp>
      <p:sp>
        <p:nvSpPr>
          <p:cNvPr id="60420" name="Rectangle 5"/>
          <p:cNvSpPr>
            <a:spLocks noGrp="1" noChangeArrowheads="1"/>
          </p:cNvSpPr>
          <p:nvPr>
            <p:ph type="body" idx="1"/>
          </p:nvPr>
        </p:nvSpPr>
        <p:spPr/>
        <p:txBody>
          <a:bodyPr/>
          <a:lstStyle/>
          <a:p>
            <a:pPr eaLnBrk="1" hangingPunct="1">
              <a:lnSpc>
                <a:spcPct val="90000"/>
              </a:lnSpc>
            </a:pPr>
            <a:r>
              <a:rPr lang="en-US" altLang="en-US" smtClean="0"/>
              <a:t>The equity holder's position looks like a call option with </a:t>
            </a:r>
          </a:p>
          <a:p>
            <a:pPr eaLnBrk="1" hangingPunct="1">
              <a:lnSpc>
                <a:spcPct val="90000"/>
              </a:lnSpc>
            </a:pPr>
            <a:r>
              <a:rPr lang="en-US" altLang="en-US" smtClean="0"/>
              <a:t>P = underlying value of firm = $4 million</a:t>
            </a:r>
          </a:p>
          <a:p>
            <a:pPr eaLnBrk="1" hangingPunct="1">
              <a:lnSpc>
                <a:spcPct val="90000"/>
              </a:lnSpc>
            </a:pPr>
            <a:r>
              <a:rPr lang="en-US" altLang="en-US" smtClean="0"/>
              <a:t>X = exercise price = $2 million</a:t>
            </a:r>
          </a:p>
          <a:p>
            <a:pPr eaLnBrk="1" hangingPunct="1">
              <a:lnSpc>
                <a:spcPct val="90000"/>
              </a:lnSpc>
            </a:pPr>
            <a:r>
              <a:rPr lang="en-US" altLang="en-US" smtClean="0"/>
              <a:t>t = time to maturity = 1 year</a:t>
            </a:r>
          </a:p>
          <a:p>
            <a:pPr eaLnBrk="1" hangingPunct="1">
              <a:lnSpc>
                <a:spcPct val="90000"/>
              </a:lnSpc>
            </a:pPr>
            <a:r>
              <a:rPr lang="en-US" altLang="en-US" smtClean="0"/>
              <a:t>Suppose r</a:t>
            </a:r>
            <a:r>
              <a:rPr lang="en-US" altLang="en-US" baseline="-25000" smtClean="0"/>
              <a:t>RF</a:t>
            </a:r>
            <a:r>
              <a:rPr lang="en-US" altLang="en-US" smtClean="0"/>
              <a:t> = 6%</a:t>
            </a:r>
          </a:p>
          <a:p>
            <a:pPr eaLnBrk="1" hangingPunct="1">
              <a:lnSpc>
                <a:spcPct val="90000"/>
              </a:lnSpc>
            </a:pPr>
            <a:r>
              <a:rPr lang="en-US" altLang="en-US" smtClean="0">
                <a:sym typeface="Symbol" pitchFamily="18" charset="2"/>
              </a:rPr>
              <a:t> = volatility of debt + equity = 0.60</a:t>
            </a:r>
            <a:endParaRPr lang="en-US" altLang="en-US"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2" name="Slide Number Placeholder 4"/>
          <p:cNvSpPr>
            <a:spLocks noGrp="1"/>
          </p:cNvSpPr>
          <p:nvPr>
            <p:ph type="sldNum" sz="quarter" idx="12"/>
          </p:nvPr>
        </p:nvSpPr>
        <p:spPr>
          <a:noFill/>
        </p:spPr>
        <p:txBody>
          <a:bodyPr/>
          <a:lstStyle/>
          <a:p>
            <a:fld id="{9F8D9F36-8A6C-4515-8BB2-F8F23D4047F4}" type="slidenum">
              <a:rPr lang="en-US" altLang="en-US"/>
              <a:pPr/>
              <a:t>48</a:t>
            </a:fld>
            <a:endParaRPr lang="en-US" altLang="en-US"/>
          </a:p>
        </p:txBody>
      </p:sp>
      <p:sp>
        <p:nvSpPr>
          <p:cNvPr id="61443" name="Rectangle 4"/>
          <p:cNvSpPr>
            <a:spLocks noGrp="1" noChangeArrowheads="1"/>
          </p:cNvSpPr>
          <p:nvPr>
            <p:ph type="title"/>
          </p:nvPr>
        </p:nvSpPr>
        <p:spPr/>
        <p:txBody>
          <a:bodyPr/>
          <a:lstStyle/>
          <a:p>
            <a:pPr eaLnBrk="1" hangingPunct="1"/>
            <a:r>
              <a:rPr lang="en-US" altLang="en-US" smtClean="0"/>
              <a:t>Use Black-Scholes to price </a:t>
            </a:r>
            <a:br>
              <a:rPr lang="en-US" altLang="en-US" smtClean="0"/>
            </a:br>
            <a:r>
              <a:rPr lang="en-US" altLang="en-US" smtClean="0"/>
              <a:t>this option</a:t>
            </a:r>
          </a:p>
        </p:txBody>
      </p:sp>
      <p:grpSp>
        <p:nvGrpSpPr>
          <p:cNvPr id="61444" name="Group 9"/>
          <p:cNvGrpSpPr>
            <a:grpSpLocks/>
          </p:cNvGrpSpPr>
          <p:nvPr/>
        </p:nvGrpSpPr>
        <p:grpSpPr bwMode="auto">
          <a:xfrm>
            <a:off x="1322388" y="2362200"/>
            <a:ext cx="6767512" cy="3257550"/>
            <a:chOff x="1024" y="1811"/>
            <a:chExt cx="4263" cy="2052"/>
          </a:xfrm>
        </p:grpSpPr>
        <p:sp>
          <p:nvSpPr>
            <p:cNvPr id="61445" name="Rectangle 2"/>
            <p:cNvSpPr>
              <a:spLocks noChangeArrowheads="1"/>
            </p:cNvSpPr>
            <p:nvPr/>
          </p:nvSpPr>
          <p:spPr bwMode="auto">
            <a:xfrm>
              <a:off x="1024" y="1811"/>
              <a:ext cx="4263" cy="2052"/>
            </a:xfrm>
            <a:prstGeom prst="rect">
              <a:avLst/>
            </a:prstGeom>
            <a:noFill/>
            <a:ln w="12700">
              <a:noFill/>
              <a:miter lim="800000"/>
              <a:headEnd/>
              <a:tailEnd/>
            </a:ln>
          </p:spPr>
          <p:txBody>
            <a:bodyPr lIns="90488" tIns="44450" rIns="90488" bIns="44450"/>
            <a:lstStyle/>
            <a:p>
              <a:pPr marL="342900" indent="-342900" eaLnBrk="1" hangingPunct="1">
                <a:spcBef>
                  <a:spcPct val="20000"/>
                </a:spcBef>
                <a:buClr>
                  <a:schemeClr val="folHlink"/>
                </a:buClr>
                <a:buSzPct val="60000"/>
                <a:buFont typeface="Wingdings" pitchFamily="2" charset="2"/>
                <a:buNone/>
              </a:pPr>
              <a:r>
                <a:rPr lang="en-US" altLang="en-US" sz="3200">
                  <a:latin typeface="Tahoma" pitchFamily="34" charset="0"/>
                </a:rPr>
                <a:t>V</a:t>
              </a:r>
              <a:r>
                <a:rPr lang="en-US" altLang="en-US" sz="3200" baseline="-25000">
                  <a:latin typeface="Tahoma" pitchFamily="34" charset="0"/>
                </a:rPr>
                <a:t>C</a:t>
              </a:r>
              <a:r>
                <a:rPr lang="en-US" altLang="en-US" sz="3200">
                  <a:latin typeface="Tahoma" pitchFamily="34" charset="0"/>
                </a:rPr>
                <a:t> = P[N(d</a:t>
              </a:r>
              <a:r>
                <a:rPr lang="en-US" altLang="en-US" sz="3200" baseline="-25000">
                  <a:latin typeface="Tahoma" pitchFamily="34" charset="0"/>
                </a:rPr>
                <a:t>1</a:t>
              </a:r>
              <a:r>
                <a:rPr lang="en-US" altLang="en-US" sz="3200">
                  <a:latin typeface="Tahoma" pitchFamily="34" charset="0"/>
                </a:rPr>
                <a:t>)] - Xe</a:t>
              </a:r>
              <a:r>
                <a:rPr lang="en-US" altLang="en-US" sz="3200" baseline="30000">
                  <a:latin typeface="Tahoma" pitchFamily="34" charset="0"/>
                </a:rPr>
                <a:t> -r</a:t>
              </a:r>
              <a:r>
                <a:rPr lang="en-US" altLang="en-US" baseline="30000">
                  <a:latin typeface="Tahoma" pitchFamily="34" charset="0"/>
                </a:rPr>
                <a:t>RF</a:t>
              </a:r>
              <a:r>
                <a:rPr lang="en-US" altLang="en-US" sz="3200" baseline="30000">
                  <a:latin typeface="Tahoma" pitchFamily="34" charset="0"/>
                </a:rPr>
                <a:t>t</a:t>
              </a:r>
              <a:r>
                <a:rPr lang="en-US" altLang="en-US" sz="3200">
                  <a:latin typeface="Tahoma" pitchFamily="34" charset="0"/>
                </a:rPr>
                <a:t>[N(d</a:t>
              </a:r>
              <a:r>
                <a:rPr lang="en-US" altLang="en-US" sz="3200" baseline="-25000">
                  <a:latin typeface="Tahoma" pitchFamily="34" charset="0"/>
                </a:rPr>
                <a:t>2</a:t>
              </a:r>
              <a:r>
                <a:rPr lang="en-US" altLang="en-US" sz="3200">
                  <a:latin typeface="Tahoma" pitchFamily="34" charset="0"/>
                </a:rPr>
                <a:t>)]</a:t>
              </a:r>
            </a:p>
            <a:p>
              <a:pPr marL="342900" indent="-342900" eaLnBrk="1" hangingPunct="1">
                <a:lnSpc>
                  <a:spcPts val="2800"/>
                </a:lnSpc>
                <a:spcBef>
                  <a:spcPct val="30000"/>
                </a:spcBef>
                <a:buClr>
                  <a:schemeClr val="folHlink"/>
                </a:buClr>
                <a:buSzPct val="60000"/>
                <a:buFont typeface="Wingdings" pitchFamily="2" charset="2"/>
                <a:buNone/>
              </a:pPr>
              <a:endParaRPr lang="en-US" altLang="en-US" sz="3200">
                <a:latin typeface="Tahoma" pitchFamily="34" charset="0"/>
              </a:endParaRPr>
            </a:p>
            <a:p>
              <a:pPr marL="342900" indent="-342900" eaLnBrk="1" hangingPunct="1">
                <a:spcBef>
                  <a:spcPct val="20000"/>
                </a:spcBef>
                <a:buClr>
                  <a:schemeClr val="folHlink"/>
                </a:buClr>
                <a:buSzPct val="60000"/>
                <a:buFont typeface="Wingdings" pitchFamily="2" charset="2"/>
                <a:buNone/>
              </a:pPr>
              <a:r>
                <a:rPr lang="en-US" altLang="en-US" sz="3200">
                  <a:latin typeface="Tahoma" pitchFamily="34" charset="0"/>
                </a:rPr>
                <a:t>d</a:t>
              </a:r>
              <a:r>
                <a:rPr lang="en-US" altLang="en-US" sz="3200" baseline="-25000">
                  <a:latin typeface="Tahoma" pitchFamily="34" charset="0"/>
                </a:rPr>
                <a:t>1</a:t>
              </a:r>
              <a:r>
                <a:rPr lang="en-US" altLang="en-US" sz="3200">
                  <a:latin typeface="Tahoma" pitchFamily="34" charset="0"/>
                </a:rPr>
                <a:t> =	</a:t>
              </a:r>
            </a:p>
            <a:p>
              <a:pPr marL="342900" indent="-342900" eaLnBrk="1" hangingPunct="1">
                <a:lnSpc>
                  <a:spcPct val="20000"/>
                </a:lnSpc>
                <a:spcBef>
                  <a:spcPct val="10000"/>
                </a:spcBef>
                <a:buClr>
                  <a:schemeClr val="folHlink"/>
                </a:buClr>
                <a:buSzPct val="60000"/>
                <a:buFont typeface="Wingdings" pitchFamily="2" charset="2"/>
                <a:buNone/>
              </a:pPr>
              <a:r>
                <a:rPr lang="en-US" altLang="en-US" sz="3200">
                  <a:latin typeface="Tahoma" pitchFamily="34" charset="0"/>
                </a:rPr>
                <a:t> 		 </a:t>
              </a:r>
            </a:p>
            <a:p>
              <a:pPr marL="342900" indent="-342900" eaLnBrk="1" hangingPunct="1">
                <a:lnSpc>
                  <a:spcPct val="20000"/>
                </a:lnSpc>
                <a:spcBef>
                  <a:spcPct val="10000"/>
                </a:spcBef>
                <a:buClr>
                  <a:schemeClr val="folHlink"/>
                </a:buClr>
                <a:buSzPct val="60000"/>
                <a:buFont typeface="Wingdings" pitchFamily="2" charset="2"/>
                <a:buNone/>
              </a:pPr>
              <a:r>
                <a:rPr lang="en-US" altLang="en-US" sz="3200">
                  <a:latin typeface="Tahoma" pitchFamily="34" charset="0"/>
                </a:rPr>
                <a:t>				</a:t>
              </a:r>
              <a:r>
                <a:rPr lang="en-US" altLang="en-US" sz="3200">
                  <a:latin typeface="Symbol" pitchFamily="18" charset="2"/>
                </a:rPr>
                <a:t></a:t>
              </a:r>
              <a:r>
                <a:rPr lang="en-US" altLang="en-US" sz="3200">
                  <a:latin typeface="Tahoma" pitchFamily="34" charset="0"/>
                </a:rPr>
                <a:t>  t</a:t>
              </a:r>
              <a:r>
                <a:rPr lang="en-US" altLang="en-US" sz="3200" baseline="30000">
                  <a:latin typeface="Tahoma" pitchFamily="34" charset="0"/>
                </a:rPr>
                <a:t> 0.5</a:t>
              </a:r>
              <a:r>
                <a:rPr lang="en-US" altLang="en-US" sz="3200">
                  <a:latin typeface="Tahoma" pitchFamily="34" charset="0"/>
                </a:rPr>
                <a:t> 		</a:t>
              </a:r>
            </a:p>
            <a:p>
              <a:pPr marL="342900" indent="-342900" eaLnBrk="1" hangingPunct="1">
                <a:lnSpc>
                  <a:spcPts val="2000"/>
                </a:lnSpc>
                <a:spcBef>
                  <a:spcPct val="100000"/>
                </a:spcBef>
                <a:buClr>
                  <a:schemeClr val="folHlink"/>
                </a:buClr>
                <a:buSzPct val="60000"/>
                <a:buFont typeface="Wingdings" pitchFamily="2" charset="2"/>
                <a:buNone/>
              </a:pPr>
              <a:r>
                <a:rPr lang="en-US" altLang="en-US" sz="3200">
                  <a:latin typeface="Tahoma" pitchFamily="34" charset="0"/>
                </a:rPr>
                <a:t>d</a:t>
              </a:r>
              <a:r>
                <a:rPr lang="en-US" altLang="en-US" sz="3200" baseline="-25000">
                  <a:latin typeface="Tahoma" pitchFamily="34" charset="0"/>
                </a:rPr>
                <a:t>2</a:t>
              </a:r>
              <a:r>
                <a:rPr lang="en-US" altLang="en-US" sz="3200">
                  <a:latin typeface="Tahoma" pitchFamily="34" charset="0"/>
                </a:rPr>
                <a:t> = d</a:t>
              </a:r>
              <a:r>
                <a:rPr lang="en-US" altLang="en-US" sz="3200" baseline="-25000">
                  <a:latin typeface="Tahoma" pitchFamily="34" charset="0"/>
                </a:rPr>
                <a:t>1</a:t>
              </a:r>
              <a:r>
                <a:rPr lang="en-US" altLang="en-US" sz="3200">
                  <a:latin typeface="Tahoma" pitchFamily="34" charset="0"/>
                </a:rPr>
                <a:t> - </a:t>
              </a:r>
              <a:r>
                <a:rPr lang="en-US" altLang="en-US" sz="3200">
                  <a:latin typeface="Symbol" pitchFamily="18" charset="2"/>
                </a:rPr>
                <a:t></a:t>
              </a:r>
              <a:r>
                <a:rPr lang="en-US" altLang="en-US" sz="3200">
                  <a:latin typeface="Tahoma" pitchFamily="34" charset="0"/>
                </a:rPr>
                <a:t>  t</a:t>
              </a:r>
              <a:r>
                <a:rPr lang="en-US" altLang="en-US" sz="3200" baseline="30000">
                  <a:latin typeface="Tahoma" pitchFamily="34" charset="0"/>
                </a:rPr>
                <a:t> 0.5</a:t>
              </a:r>
            </a:p>
          </p:txBody>
        </p:sp>
        <p:sp>
          <p:nvSpPr>
            <p:cNvPr id="61446" name="Line 4"/>
            <p:cNvSpPr>
              <a:spLocks noChangeShapeType="1"/>
            </p:cNvSpPr>
            <p:nvPr/>
          </p:nvSpPr>
          <p:spPr bwMode="auto">
            <a:xfrm>
              <a:off x="1661" y="2668"/>
              <a:ext cx="2616" cy="0"/>
            </a:xfrm>
            <a:prstGeom prst="line">
              <a:avLst/>
            </a:prstGeom>
            <a:noFill/>
            <a:ln w="38100">
              <a:solidFill>
                <a:schemeClr val="tx1"/>
              </a:solidFill>
              <a:round/>
              <a:headEnd/>
              <a:tailEnd/>
            </a:ln>
          </p:spPr>
          <p:txBody>
            <a:bodyPr wrap="none" anchor="ctr"/>
            <a:lstStyle/>
            <a:p>
              <a:endParaRPr lang="en-US"/>
            </a:p>
          </p:txBody>
        </p:sp>
        <p:sp>
          <p:nvSpPr>
            <p:cNvPr id="61447" name="Rectangle 6"/>
            <p:cNvSpPr>
              <a:spLocks noChangeArrowheads="1"/>
            </p:cNvSpPr>
            <p:nvPr/>
          </p:nvSpPr>
          <p:spPr bwMode="auto">
            <a:xfrm>
              <a:off x="1584" y="2256"/>
              <a:ext cx="2762" cy="363"/>
            </a:xfrm>
            <a:prstGeom prst="rect">
              <a:avLst/>
            </a:prstGeom>
            <a:noFill/>
            <a:ln w="12700">
              <a:noFill/>
              <a:miter lim="800000"/>
              <a:headEnd/>
              <a:tailEnd/>
            </a:ln>
          </p:spPr>
          <p:txBody>
            <a:bodyPr lIns="90488" tIns="44450" rIns="90488" bIns="44450">
              <a:spAutoFit/>
            </a:bodyPr>
            <a:lstStyle/>
            <a:p>
              <a:pPr algn="ctr">
                <a:spcBef>
                  <a:spcPct val="20000"/>
                </a:spcBef>
              </a:pPr>
              <a:r>
                <a:rPr lang="en-US" altLang="en-US" sz="3200"/>
                <a:t>ln(P/X) + [r</a:t>
              </a:r>
              <a:r>
                <a:rPr lang="en-US" altLang="en-US" sz="3200" baseline="-25000"/>
                <a:t>RF</a:t>
              </a:r>
              <a:r>
                <a:rPr lang="en-US" altLang="en-US" sz="3200"/>
                <a:t> + (</a:t>
              </a:r>
              <a:r>
                <a:rPr lang="en-US" altLang="en-US" sz="3200">
                  <a:latin typeface="Symbol" pitchFamily="18" charset="2"/>
                </a:rPr>
                <a:t></a:t>
              </a:r>
              <a:r>
                <a:rPr lang="en-US" altLang="en-US" sz="3200" baseline="30000"/>
                <a:t>2</a:t>
              </a:r>
              <a:r>
                <a:rPr lang="en-US" altLang="en-US" sz="3200"/>
                <a:t>/2)]t</a:t>
              </a:r>
            </a:p>
          </p:txBody>
        </p:sp>
      </p:gr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466" name="Slide Number Placeholder 4"/>
          <p:cNvSpPr>
            <a:spLocks noGrp="1"/>
          </p:cNvSpPr>
          <p:nvPr>
            <p:ph type="sldNum" sz="quarter" idx="12"/>
          </p:nvPr>
        </p:nvSpPr>
        <p:spPr>
          <a:noFill/>
        </p:spPr>
        <p:txBody>
          <a:bodyPr/>
          <a:lstStyle/>
          <a:p>
            <a:fld id="{160BC094-02A5-48E8-A11F-576276A51F07}" type="slidenum">
              <a:rPr lang="en-US" altLang="en-US"/>
              <a:pPr/>
              <a:t>49</a:t>
            </a:fld>
            <a:endParaRPr lang="en-US" altLang="en-US"/>
          </a:p>
        </p:txBody>
      </p:sp>
      <p:sp>
        <p:nvSpPr>
          <p:cNvPr id="62467" name="Rectangle 4"/>
          <p:cNvSpPr>
            <a:spLocks noGrp="1" noChangeArrowheads="1"/>
          </p:cNvSpPr>
          <p:nvPr>
            <p:ph type="title"/>
          </p:nvPr>
        </p:nvSpPr>
        <p:spPr/>
        <p:txBody>
          <a:bodyPr/>
          <a:lstStyle/>
          <a:p>
            <a:pPr eaLnBrk="1" hangingPunct="1"/>
            <a:r>
              <a:rPr lang="en-US" altLang="en-US" smtClean="0"/>
              <a:t>Black-Scholes Solution</a:t>
            </a:r>
          </a:p>
        </p:txBody>
      </p:sp>
      <p:grpSp>
        <p:nvGrpSpPr>
          <p:cNvPr id="62468" name="Group 15"/>
          <p:cNvGrpSpPr>
            <a:grpSpLocks/>
          </p:cNvGrpSpPr>
          <p:nvPr/>
        </p:nvGrpSpPr>
        <p:grpSpPr bwMode="auto">
          <a:xfrm>
            <a:off x="1524000" y="1981200"/>
            <a:ext cx="8153400" cy="4389438"/>
            <a:chOff x="960" y="1392"/>
            <a:chExt cx="5136" cy="2765"/>
          </a:xfrm>
        </p:grpSpPr>
        <p:sp>
          <p:nvSpPr>
            <p:cNvPr id="62469" name="Text Box 5"/>
            <p:cNvSpPr txBox="1">
              <a:spLocks noChangeArrowheads="1"/>
            </p:cNvSpPr>
            <p:nvPr/>
          </p:nvSpPr>
          <p:spPr bwMode="auto">
            <a:xfrm>
              <a:off x="1296" y="1392"/>
              <a:ext cx="4800" cy="979"/>
            </a:xfrm>
            <a:prstGeom prst="rect">
              <a:avLst/>
            </a:prstGeom>
            <a:noFill/>
            <a:ln w="12700">
              <a:noFill/>
              <a:miter lim="800000"/>
              <a:headEnd/>
              <a:tailEnd/>
            </a:ln>
          </p:spPr>
          <p:txBody>
            <a:bodyPr>
              <a:spAutoFit/>
            </a:bodyPr>
            <a:lstStyle/>
            <a:p>
              <a:r>
                <a:rPr lang="en-US" altLang="en-US" sz="3200"/>
                <a:t>V  = $4[N(d</a:t>
              </a:r>
              <a:r>
                <a:rPr lang="en-US" altLang="en-US" sz="3200" baseline="-25000"/>
                <a:t>1</a:t>
              </a:r>
              <a:r>
                <a:rPr lang="en-US" altLang="en-US" sz="3200"/>
                <a:t>)] - $2e </a:t>
              </a:r>
              <a:r>
                <a:rPr lang="en-US" altLang="en-US" sz="3200" baseline="30000"/>
                <a:t>-(0.06)(1.0)</a:t>
              </a:r>
              <a:r>
                <a:rPr lang="en-US" altLang="en-US" sz="3200"/>
                <a:t> [N(d</a:t>
              </a:r>
              <a:r>
                <a:rPr lang="en-US" altLang="en-US" sz="3200" baseline="-25000"/>
                <a:t>2</a:t>
              </a:r>
              <a:r>
                <a:rPr lang="en-US" altLang="en-US" sz="3200"/>
                <a:t>)].</a:t>
              </a:r>
            </a:p>
            <a:p>
              <a:endParaRPr lang="en-US" altLang="en-US" sz="3200"/>
            </a:p>
            <a:p>
              <a:r>
                <a:rPr lang="en-US" altLang="en-US" sz="3200"/>
                <a:t>        </a:t>
              </a:r>
            </a:p>
          </p:txBody>
        </p:sp>
        <p:sp>
          <p:nvSpPr>
            <p:cNvPr id="62470" name="Text Box 6"/>
            <p:cNvSpPr txBox="1">
              <a:spLocks noChangeArrowheads="1"/>
            </p:cNvSpPr>
            <p:nvPr/>
          </p:nvSpPr>
          <p:spPr bwMode="auto">
            <a:xfrm>
              <a:off x="1632" y="2064"/>
              <a:ext cx="3888" cy="826"/>
            </a:xfrm>
            <a:prstGeom prst="rect">
              <a:avLst/>
            </a:prstGeom>
            <a:noFill/>
            <a:ln w="12700">
              <a:noFill/>
              <a:miter lim="800000"/>
              <a:headEnd/>
              <a:tailEnd/>
            </a:ln>
          </p:spPr>
          <p:txBody>
            <a:bodyPr>
              <a:spAutoFit/>
            </a:bodyPr>
            <a:lstStyle/>
            <a:p>
              <a:r>
                <a:rPr lang="en-US" altLang="en-US" sz="3200"/>
                <a:t>ln($4/$2) + [(0.06 + 0.36/2)](1.0)</a:t>
              </a:r>
            </a:p>
            <a:p>
              <a:pPr>
                <a:spcBef>
                  <a:spcPct val="50000"/>
                </a:spcBef>
              </a:pPr>
              <a:endParaRPr lang="en-US" altLang="en-US" sz="3200"/>
            </a:p>
          </p:txBody>
        </p:sp>
        <p:sp>
          <p:nvSpPr>
            <p:cNvPr id="62471" name="Text Box 7"/>
            <p:cNvSpPr txBox="1">
              <a:spLocks noChangeArrowheads="1"/>
            </p:cNvSpPr>
            <p:nvPr/>
          </p:nvSpPr>
          <p:spPr bwMode="auto">
            <a:xfrm>
              <a:off x="960" y="2256"/>
              <a:ext cx="672" cy="365"/>
            </a:xfrm>
            <a:prstGeom prst="rect">
              <a:avLst/>
            </a:prstGeom>
            <a:noFill/>
            <a:ln w="12700">
              <a:noFill/>
              <a:miter lim="800000"/>
              <a:headEnd/>
              <a:tailEnd/>
            </a:ln>
          </p:spPr>
          <p:txBody>
            <a:bodyPr>
              <a:spAutoFit/>
            </a:bodyPr>
            <a:lstStyle/>
            <a:p>
              <a:pPr>
                <a:spcBef>
                  <a:spcPct val="50000"/>
                </a:spcBef>
              </a:pPr>
              <a:r>
                <a:rPr lang="en-US" altLang="en-US" sz="3200"/>
                <a:t>d</a:t>
              </a:r>
              <a:r>
                <a:rPr lang="en-US" altLang="en-US" sz="3200" baseline="-25000"/>
                <a:t>1</a:t>
              </a:r>
              <a:r>
                <a:rPr lang="en-US" altLang="en-US" sz="3200"/>
                <a:t> =</a:t>
              </a:r>
            </a:p>
          </p:txBody>
        </p:sp>
        <p:sp>
          <p:nvSpPr>
            <p:cNvPr id="62472" name="Text Box 8"/>
            <p:cNvSpPr txBox="1">
              <a:spLocks noChangeArrowheads="1"/>
            </p:cNvSpPr>
            <p:nvPr/>
          </p:nvSpPr>
          <p:spPr bwMode="auto">
            <a:xfrm>
              <a:off x="2448" y="2448"/>
              <a:ext cx="2208" cy="365"/>
            </a:xfrm>
            <a:prstGeom prst="rect">
              <a:avLst/>
            </a:prstGeom>
            <a:noFill/>
            <a:ln w="12700">
              <a:noFill/>
              <a:miter lim="800000"/>
              <a:headEnd/>
              <a:tailEnd/>
            </a:ln>
          </p:spPr>
          <p:txBody>
            <a:bodyPr>
              <a:spAutoFit/>
            </a:bodyPr>
            <a:lstStyle/>
            <a:p>
              <a:pPr>
                <a:spcBef>
                  <a:spcPct val="50000"/>
                </a:spcBef>
              </a:pPr>
              <a:r>
                <a:rPr lang="en-US" altLang="en-US" sz="3200"/>
                <a:t>(0.60)(1.0)</a:t>
              </a:r>
            </a:p>
          </p:txBody>
        </p:sp>
        <p:sp>
          <p:nvSpPr>
            <p:cNvPr id="62473" name="Line 9"/>
            <p:cNvSpPr>
              <a:spLocks noChangeShapeType="1"/>
            </p:cNvSpPr>
            <p:nvPr/>
          </p:nvSpPr>
          <p:spPr bwMode="auto">
            <a:xfrm>
              <a:off x="1632" y="2448"/>
              <a:ext cx="3744" cy="0"/>
            </a:xfrm>
            <a:prstGeom prst="line">
              <a:avLst/>
            </a:prstGeom>
            <a:noFill/>
            <a:ln w="38100">
              <a:solidFill>
                <a:schemeClr val="tx1"/>
              </a:solidFill>
              <a:round/>
              <a:headEnd/>
              <a:tailEnd/>
            </a:ln>
          </p:spPr>
          <p:txBody>
            <a:bodyPr/>
            <a:lstStyle/>
            <a:p>
              <a:endParaRPr lang="en-US"/>
            </a:p>
          </p:txBody>
        </p:sp>
        <p:sp>
          <p:nvSpPr>
            <p:cNvPr id="62474" name="Text Box 10"/>
            <p:cNvSpPr txBox="1">
              <a:spLocks noChangeArrowheads="1"/>
            </p:cNvSpPr>
            <p:nvPr/>
          </p:nvSpPr>
          <p:spPr bwMode="auto">
            <a:xfrm>
              <a:off x="1344" y="2880"/>
              <a:ext cx="3360" cy="365"/>
            </a:xfrm>
            <a:prstGeom prst="rect">
              <a:avLst/>
            </a:prstGeom>
            <a:noFill/>
            <a:ln w="12700">
              <a:noFill/>
              <a:miter lim="800000"/>
              <a:headEnd/>
              <a:tailEnd/>
            </a:ln>
          </p:spPr>
          <p:txBody>
            <a:bodyPr>
              <a:spAutoFit/>
            </a:bodyPr>
            <a:lstStyle/>
            <a:p>
              <a:pPr>
                <a:spcBef>
                  <a:spcPct val="50000"/>
                </a:spcBef>
              </a:pPr>
              <a:r>
                <a:rPr lang="en-US" altLang="en-US" sz="3200"/>
                <a:t>= 1.5552.</a:t>
              </a:r>
            </a:p>
          </p:txBody>
        </p:sp>
        <p:sp>
          <p:nvSpPr>
            <p:cNvPr id="62475" name="Text Box 12"/>
            <p:cNvSpPr txBox="1">
              <a:spLocks noChangeArrowheads="1"/>
            </p:cNvSpPr>
            <p:nvPr/>
          </p:nvSpPr>
          <p:spPr bwMode="auto">
            <a:xfrm>
              <a:off x="960" y="3360"/>
              <a:ext cx="720" cy="365"/>
            </a:xfrm>
            <a:prstGeom prst="rect">
              <a:avLst/>
            </a:prstGeom>
            <a:noFill/>
            <a:ln w="12700">
              <a:noFill/>
              <a:miter lim="800000"/>
              <a:headEnd/>
              <a:tailEnd/>
            </a:ln>
          </p:spPr>
          <p:txBody>
            <a:bodyPr>
              <a:spAutoFit/>
            </a:bodyPr>
            <a:lstStyle/>
            <a:p>
              <a:pPr>
                <a:spcBef>
                  <a:spcPct val="50000"/>
                </a:spcBef>
              </a:pPr>
              <a:r>
                <a:rPr lang="en-US" altLang="en-US" sz="3200"/>
                <a:t>d</a:t>
              </a:r>
              <a:r>
                <a:rPr lang="en-US" altLang="en-US" sz="3200" baseline="-25000"/>
                <a:t>2</a:t>
              </a:r>
              <a:r>
                <a:rPr lang="en-US" altLang="en-US" sz="3200"/>
                <a:t> =</a:t>
              </a:r>
              <a:r>
                <a:rPr lang="en-US" altLang="en-US"/>
                <a:t> </a:t>
              </a:r>
            </a:p>
          </p:txBody>
        </p:sp>
        <p:sp>
          <p:nvSpPr>
            <p:cNvPr id="62476" name="Text Box 13"/>
            <p:cNvSpPr txBox="1">
              <a:spLocks noChangeArrowheads="1"/>
            </p:cNvSpPr>
            <p:nvPr/>
          </p:nvSpPr>
          <p:spPr bwMode="auto">
            <a:xfrm>
              <a:off x="1536" y="3360"/>
              <a:ext cx="3408" cy="365"/>
            </a:xfrm>
            <a:prstGeom prst="rect">
              <a:avLst/>
            </a:prstGeom>
            <a:noFill/>
            <a:ln w="12700">
              <a:noFill/>
              <a:miter lim="800000"/>
              <a:headEnd/>
              <a:tailEnd/>
            </a:ln>
          </p:spPr>
          <p:txBody>
            <a:bodyPr>
              <a:spAutoFit/>
            </a:bodyPr>
            <a:lstStyle/>
            <a:p>
              <a:pPr>
                <a:spcBef>
                  <a:spcPct val="50000"/>
                </a:spcBef>
              </a:pPr>
              <a:r>
                <a:rPr lang="en-US" altLang="en-US" sz="3200"/>
                <a:t>d</a:t>
              </a:r>
              <a:r>
                <a:rPr lang="en-US" altLang="en-US" sz="3200" baseline="-25000"/>
                <a:t>1 </a:t>
              </a:r>
              <a:r>
                <a:rPr lang="en-US" altLang="en-US" sz="3200"/>
                <a:t>– (0.60)(1.0) = d</a:t>
              </a:r>
              <a:r>
                <a:rPr lang="en-US" altLang="en-US" sz="3200" baseline="-25000"/>
                <a:t>1</a:t>
              </a:r>
              <a:r>
                <a:rPr lang="en-US" altLang="en-US" sz="3200"/>
                <a:t> – 0.60</a:t>
              </a:r>
            </a:p>
          </p:txBody>
        </p:sp>
        <p:sp>
          <p:nvSpPr>
            <p:cNvPr id="62477" name="Text Box 14"/>
            <p:cNvSpPr txBox="1">
              <a:spLocks noChangeArrowheads="1"/>
            </p:cNvSpPr>
            <p:nvPr/>
          </p:nvSpPr>
          <p:spPr bwMode="auto">
            <a:xfrm>
              <a:off x="1296" y="3792"/>
              <a:ext cx="3696" cy="365"/>
            </a:xfrm>
            <a:prstGeom prst="rect">
              <a:avLst/>
            </a:prstGeom>
            <a:noFill/>
            <a:ln w="12700">
              <a:noFill/>
              <a:miter lim="800000"/>
              <a:headEnd/>
              <a:tailEnd/>
            </a:ln>
          </p:spPr>
          <p:txBody>
            <a:bodyPr>
              <a:spAutoFit/>
            </a:bodyPr>
            <a:lstStyle/>
            <a:p>
              <a:pPr>
                <a:spcBef>
                  <a:spcPct val="50000"/>
                </a:spcBef>
              </a:pPr>
              <a:r>
                <a:rPr lang="en-US" altLang="en-US" sz="3200"/>
                <a:t>= 1.5552 – 0.6000 = 0.9552.</a:t>
              </a:r>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p:spPr>
        <p:txBody>
          <a:bodyPr/>
          <a:lstStyle/>
          <a:p>
            <a:fld id="{617B9E9E-BEDC-49B1-8CDB-F1EC98D2A595}" type="slidenum">
              <a:rPr lang="en-US" altLang="en-US"/>
              <a:pPr/>
              <a:t>5</a:t>
            </a:fld>
            <a:endParaRPr lang="en-US" altLang="en-US"/>
          </a:p>
        </p:txBody>
      </p:sp>
      <p:sp>
        <p:nvSpPr>
          <p:cNvPr id="17411" name="Rectangle 7"/>
          <p:cNvSpPr>
            <a:spLocks noGrp="1" noChangeArrowheads="1"/>
          </p:cNvSpPr>
          <p:nvPr>
            <p:ph type="title"/>
          </p:nvPr>
        </p:nvSpPr>
        <p:spPr/>
        <p:txBody>
          <a:bodyPr/>
          <a:lstStyle/>
          <a:p>
            <a:pPr eaLnBrk="1" hangingPunct="1"/>
            <a:r>
              <a:rPr lang="en-US" altLang="en-US" smtClean="0"/>
              <a:t>What assumptions underlie the MM and Miller Models?</a:t>
            </a:r>
          </a:p>
        </p:txBody>
      </p:sp>
      <p:sp>
        <p:nvSpPr>
          <p:cNvPr id="17412" name="Rectangle 8"/>
          <p:cNvSpPr>
            <a:spLocks noGrp="1" noChangeArrowheads="1"/>
          </p:cNvSpPr>
          <p:nvPr>
            <p:ph type="body" idx="1"/>
          </p:nvPr>
        </p:nvSpPr>
        <p:spPr/>
        <p:txBody>
          <a:bodyPr/>
          <a:lstStyle/>
          <a:p>
            <a:pPr eaLnBrk="1" hangingPunct="1"/>
            <a:r>
              <a:rPr lang="en-US" altLang="en-US" smtClean="0"/>
              <a:t>Firms can be grouped into homogeneous classes based on business risk.</a:t>
            </a:r>
          </a:p>
          <a:p>
            <a:pPr eaLnBrk="1" hangingPunct="1"/>
            <a:r>
              <a:rPr lang="en-US" altLang="en-US" smtClean="0"/>
              <a:t>Investors have identical expectations about firms’ future earnings.</a:t>
            </a:r>
          </a:p>
          <a:p>
            <a:pPr eaLnBrk="1" hangingPunct="1"/>
            <a:r>
              <a:rPr lang="en-US" altLang="en-US" smtClean="0"/>
              <a:t>There are no transactions costs.</a:t>
            </a:r>
          </a:p>
          <a:p>
            <a:pPr eaLnBrk="1" hangingPunct="1"/>
            <a:r>
              <a:rPr lang="en-US" altLang="en-US" smtClean="0"/>
              <a:t>No agency or financial distress costs.</a:t>
            </a:r>
          </a:p>
        </p:txBody>
      </p:sp>
      <p:sp>
        <p:nvSpPr>
          <p:cNvPr id="17413" name="Rectangle 4"/>
          <p:cNvSpPr>
            <a:spLocks noChangeArrowheads="1"/>
          </p:cNvSpPr>
          <p:nvPr/>
        </p:nvSpPr>
        <p:spPr bwMode="auto">
          <a:xfrm>
            <a:off x="7597775" y="5854700"/>
            <a:ext cx="1165225" cy="393700"/>
          </a:xfrm>
          <a:prstGeom prst="rect">
            <a:avLst/>
          </a:prstGeom>
          <a:noFill/>
          <a:ln w="12700">
            <a:noFill/>
            <a:miter lim="800000"/>
            <a:headEnd/>
            <a:tailEnd/>
          </a:ln>
        </p:spPr>
        <p:txBody>
          <a:bodyPr wrap="none" lIns="90488" tIns="44450" rIns="90488" bIns="44450">
            <a:spAutoFit/>
          </a:bodyPr>
          <a:lstStyle/>
          <a:p>
            <a:r>
              <a:rPr lang="en-US" altLang="en-US" sz="2000" b="1"/>
              <a:t>(More...)</a:t>
            </a:r>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3490" name="Slide Number Placeholder 5"/>
          <p:cNvSpPr>
            <a:spLocks noGrp="1"/>
          </p:cNvSpPr>
          <p:nvPr>
            <p:ph type="sldNum" sz="quarter" idx="12"/>
          </p:nvPr>
        </p:nvSpPr>
        <p:spPr>
          <a:noFill/>
        </p:spPr>
        <p:txBody>
          <a:bodyPr/>
          <a:lstStyle/>
          <a:p>
            <a:fld id="{EB7B2554-429A-424B-B120-4313D4B7678B}" type="slidenum">
              <a:rPr lang="en-US" altLang="en-US"/>
              <a:pPr/>
              <a:t>50</a:t>
            </a:fld>
            <a:endParaRPr lang="en-US" altLang="en-US"/>
          </a:p>
        </p:txBody>
      </p:sp>
      <p:sp>
        <p:nvSpPr>
          <p:cNvPr id="63491" name="Rectangle 5"/>
          <p:cNvSpPr>
            <a:spLocks noGrp="1" noChangeArrowheads="1"/>
          </p:cNvSpPr>
          <p:nvPr>
            <p:ph type="title"/>
          </p:nvPr>
        </p:nvSpPr>
        <p:spPr/>
        <p:txBody>
          <a:bodyPr/>
          <a:lstStyle/>
          <a:p>
            <a:pPr eaLnBrk="1" hangingPunct="1"/>
            <a:r>
              <a:rPr lang="en-US" altLang="en-US" smtClean="0"/>
              <a:t>Black-Scholes Solution </a:t>
            </a:r>
            <a:r>
              <a:rPr lang="en-US" altLang="en-US" sz="2800" smtClean="0"/>
              <a:t>(Continued)</a:t>
            </a:r>
          </a:p>
        </p:txBody>
      </p:sp>
      <p:sp>
        <p:nvSpPr>
          <p:cNvPr id="63492" name="Rectangle 6"/>
          <p:cNvSpPr>
            <a:spLocks noGrp="1" noChangeArrowheads="1"/>
          </p:cNvSpPr>
          <p:nvPr>
            <p:ph type="body" idx="1"/>
          </p:nvPr>
        </p:nvSpPr>
        <p:spPr/>
        <p:txBody>
          <a:bodyPr/>
          <a:lstStyle/>
          <a:p>
            <a:pPr eaLnBrk="1" hangingPunct="1">
              <a:buFont typeface="Wingdings" pitchFamily="2" charset="2"/>
              <a:buNone/>
            </a:pPr>
            <a:r>
              <a:rPr lang="en-US" altLang="en-US" sz="2800" smtClean="0"/>
              <a:t>N(d</a:t>
            </a:r>
            <a:r>
              <a:rPr lang="en-US" altLang="en-US" sz="2800" baseline="-25000" smtClean="0"/>
              <a:t>1</a:t>
            </a:r>
            <a:r>
              <a:rPr lang="en-US" altLang="en-US" sz="2800" smtClean="0"/>
              <a:t>) = N(1.5552) = 0.9401</a:t>
            </a:r>
          </a:p>
          <a:p>
            <a:pPr eaLnBrk="1" hangingPunct="1">
              <a:buFont typeface="Wingdings" pitchFamily="2" charset="2"/>
              <a:buNone/>
            </a:pPr>
            <a:r>
              <a:rPr lang="en-US" altLang="en-US" sz="2800" smtClean="0"/>
              <a:t>N(d</a:t>
            </a:r>
            <a:r>
              <a:rPr lang="en-US" altLang="en-US" sz="2800" baseline="-25000" smtClean="0"/>
              <a:t>2</a:t>
            </a:r>
            <a:r>
              <a:rPr lang="en-US" altLang="en-US" sz="2800" smtClean="0"/>
              <a:t>) = N(0.9552) = 0.8383</a:t>
            </a:r>
          </a:p>
          <a:p>
            <a:pPr eaLnBrk="1" hangingPunct="1">
              <a:buFont typeface="Wingdings" pitchFamily="2" charset="2"/>
              <a:buNone/>
            </a:pPr>
            <a:r>
              <a:rPr lang="en-US" altLang="en-US" sz="2800" smtClean="0"/>
              <a:t>Note:  Values obtained from Excel using NORMSDIST function.</a:t>
            </a:r>
          </a:p>
          <a:p>
            <a:pPr eaLnBrk="1" hangingPunct="1"/>
            <a:endParaRPr lang="en-US" altLang="en-US" sz="2800" smtClean="0"/>
          </a:p>
          <a:p>
            <a:pPr eaLnBrk="1" hangingPunct="1">
              <a:buFont typeface="Wingdings" pitchFamily="2" charset="2"/>
              <a:buNone/>
            </a:pPr>
            <a:r>
              <a:rPr lang="en-US" altLang="en-US" sz="2800" smtClean="0"/>
              <a:t>V = $4(0.9401) - $2e-0.06(0.8303)</a:t>
            </a:r>
          </a:p>
          <a:p>
            <a:pPr eaLnBrk="1" hangingPunct="1">
              <a:buFont typeface="Wingdings" pitchFamily="2" charset="2"/>
              <a:buNone/>
            </a:pPr>
            <a:r>
              <a:rPr lang="en-US" altLang="en-US" sz="2800" smtClean="0"/>
              <a:t>    = $3.7604 - $2(0.9418)(0.8303)</a:t>
            </a:r>
          </a:p>
          <a:p>
            <a:pPr eaLnBrk="1" hangingPunct="1">
              <a:buFont typeface="Wingdings" pitchFamily="2" charset="2"/>
              <a:buNone/>
            </a:pPr>
            <a:r>
              <a:rPr lang="en-US" altLang="en-US" sz="2800" smtClean="0"/>
              <a:t>    = $2.196 Million = Value of Equity</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4514" name="Slide Number Placeholder 5"/>
          <p:cNvSpPr>
            <a:spLocks noGrp="1"/>
          </p:cNvSpPr>
          <p:nvPr>
            <p:ph type="sldNum" sz="quarter" idx="12"/>
          </p:nvPr>
        </p:nvSpPr>
        <p:spPr>
          <a:noFill/>
        </p:spPr>
        <p:txBody>
          <a:bodyPr/>
          <a:lstStyle/>
          <a:p>
            <a:fld id="{97E39DCD-C05E-4A04-A781-11C6153B7B10}" type="slidenum">
              <a:rPr lang="en-US" altLang="en-US"/>
              <a:pPr/>
              <a:t>51</a:t>
            </a:fld>
            <a:endParaRPr lang="en-US" altLang="en-US"/>
          </a:p>
        </p:txBody>
      </p:sp>
      <p:sp>
        <p:nvSpPr>
          <p:cNvPr id="64515" name="Rectangle 4"/>
          <p:cNvSpPr>
            <a:spLocks noGrp="1" noChangeArrowheads="1"/>
          </p:cNvSpPr>
          <p:nvPr>
            <p:ph type="title"/>
          </p:nvPr>
        </p:nvSpPr>
        <p:spPr/>
        <p:txBody>
          <a:bodyPr/>
          <a:lstStyle/>
          <a:p>
            <a:pPr eaLnBrk="1" hangingPunct="1"/>
            <a:r>
              <a:rPr lang="en-US" altLang="en-US" smtClean="0"/>
              <a:t>Value of Debt</a:t>
            </a:r>
          </a:p>
        </p:txBody>
      </p:sp>
      <p:sp>
        <p:nvSpPr>
          <p:cNvPr id="64516" name="Rectangle 5"/>
          <p:cNvSpPr>
            <a:spLocks noGrp="1" noChangeArrowheads="1"/>
          </p:cNvSpPr>
          <p:nvPr>
            <p:ph type="body" idx="1"/>
          </p:nvPr>
        </p:nvSpPr>
        <p:spPr/>
        <p:txBody>
          <a:bodyPr/>
          <a:lstStyle/>
          <a:p>
            <a:pPr eaLnBrk="1" hangingPunct="1"/>
            <a:r>
              <a:rPr lang="en-US" altLang="en-US" smtClean="0"/>
              <a:t>The value of debt must be what is left over:</a:t>
            </a:r>
          </a:p>
          <a:p>
            <a:pPr eaLnBrk="1" hangingPunct="1"/>
            <a:endParaRPr lang="en-US" altLang="en-US" smtClean="0"/>
          </a:p>
          <a:p>
            <a:pPr eaLnBrk="1" hangingPunct="1">
              <a:buFont typeface="Wingdings" pitchFamily="2" charset="2"/>
              <a:buNone/>
            </a:pPr>
            <a:r>
              <a:rPr lang="en-US" altLang="en-US" smtClean="0"/>
              <a:t>Value of debt = Total Value – Equity</a:t>
            </a:r>
          </a:p>
          <a:p>
            <a:pPr eaLnBrk="1" hangingPunct="1">
              <a:buFont typeface="Wingdings" pitchFamily="2" charset="2"/>
              <a:buNone/>
            </a:pPr>
            <a:r>
              <a:rPr lang="en-US" altLang="en-US" smtClean="0"/>
              <a:t>		= $4 million – 2.196 million</a:t>
            </a:r>
          </a:p>
          <a:p>
            <a:pPr eaLnBrk="1" hangingPunct="1">
              <a:buFont typeface="Wingdings" pitchFamily="2" charset="2"/>
              <a:buNone/>
            </a:pPr>
            <a:r>
              <a:rPr lang="en-US" altLang="en-US" smtClean="0"/>
              <a:t>		= $1.804 million</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5538" name="Slide Number Placeholder 5"/>
          <p:cNvSpPr>
            <a:spLocks noGrp="1"/>
          </p:cNvSpPr>
          <p:nvPr>
            <p:ph type="sldNum" sz="quarter" idx="12"/>
          </p:nvPr>
        </p:nvSpPr>
        <p:spPr>
          <a:noFill/>
        </p:spPr>
        <p:txBody>
          <a:bodyPr/>
          <a:lstStyle/>
          <a:p>
            <a:fld id="{8EB4E1A0-2B99-452F-AA92-906C235A2B9D}" type="slidenum">
              <a:rPr lang="en-US" altLang="en-US"/>
              <a:pPr/>
              <a:t>52</a:t>
            </a:fld>
            <a:endParaRPr lang="en-US" altLang="en-US"/>
          </a:p>
        </p:txBody>
      </p:sp>
      <p:sp>
        <p:nvSpPr>
          <p:cNvPr id="65539" name="Rectangle 4"/>
          <p:cNvSpPr>
            <a:spLocks noGrp="1" noChangeArrowheads="1"/>
          </p:cNvSpPr>
          <p:nvPr>
            <p:ph type="title"/>
          </p:nvPr>
        </p:nvSpPr>
        <p:spPr/>
        <p:txBody>
          <a:bodyPr/>
          <a:lstStyle/>
          <a:p>
            <a:pPr eaLnBrk="1" hangingPunct="1"/>
            <a:r>
              <a:rPr lang="en-US" altLang="en-US" smtClean="0"/>
              <a:t>This value of debt gives us a yield</a:t>
            </a:r>
          </a:p>
        </p:txBody>
      </p:sp>
      <p:sp>
        <p:nvSpPr>
          <p:cNvPr id="65540" name="Rectangle 5"/>
          <p:cNvSpPr>
            <a:spLocks noGrp="1" noChangeArrowheads="1"/>
          </p:cNvSpPr>
          <p:nvPr>
            <p:ph type="body" idx="1"/>
          </p:nvPr>
        </p:nvSpPr>
        <p:spPr/>
        <p:txBody>
          <a:bodyPr/>
          <a:lstStyle/>
          <a:p>
            <a:pPr eaLnBrk="1" hangingPunct="1"/>
            <a:r>
              <a:rPr lang="en-US" altLang="en-US" smtClean="0"/>
              <a:t>Debt yield for 1-year zero coupon debt</a:t>
            </a:r>
          </a:p>
          <a:p>
            <a:pPr eaLnBrk="1" hangingPunct="1">
              <a:buFont typeface="Wingdings" pitchFamily="2" charset="2"/>
              <a:buNone/>
            </a:pPr>
            <a:r>
              <a:rPr lang="en-US" altLang="en-US" smtClean="0"/>
              <a:t>		= (face value / price) – 1</a:t>
            </a:r>
          </a:p>
          <a:p>
            <a:pPr eaLnBrk="1" hangingPunct="1">
              <a:buFont typeface="Wingdings" pitchFamily="2" charset="2"/>
              <a:buNone/>
            </a:pPr>
            <a:r>
              <a:rPr lang="en-US" altLang="en-US" smtClean="0"/>
              <a:t>		= ($2 million/ 1.804 million) – 1 </a:t>
            </a:r>
          </a:p>
          <a:p>
            <a:pPr eaLnBrk="1" hangingPunct="1">
              <a:buFont typeface="Wingdings" pitchFamily="2" charset="2"/>
              <a:buNone/>
            </a:pPr>
            <a:r>
              <a:rPr lang="en-US" altLang="en-US" smtClean="0"/>
              <a:t>		= 10.9%</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6562" name="Slide Number Placeholder 5"/>
          <p:cNvSpPr>
            <a:spLocks noGrp="1"/>
          </p:cNvSpPr>
          <p:nvPr>
            <p:ph type="sldNum" sz="quarter" idx="12"/>
          </p:nvPr>
        </p:nvSpPr>
        <p:spPr>
          <a:noFill/>
        </p:spPr>
        <p:txBody>
          <a:bodyPr/>
          <a:lstStyle/>
          <a:p>
            <a:fld id="{26783B97-47B5-4B86-8A56-9C23DE83B821}" type="slidenum">
              <a:rPr lang="en-US" altLang="en-US"/>
              <a:pPr/>
              <a:t>53</a:t>
            </a:fld>
            <a:endParaRPr lang="en-US" altLang="en-US"/>
          </a:p>
        </p:txBody>
      </p:sp>
      <p:sp>
        <p:nvSpPr>
          <p:cNvPr id="66563" name="Rectangle 4"/>
          <p:cNvSpPr>
            <a:spLocks noGrp="1" noChangeArrowheads="1"/>
          </p:cNvSpPr>
          <p:nvPr>
            <p:ph type="title"/>
          </p:nvPr>
        </p:nvSpPr>
        <p:spPr/>
        <p:txBody>
          <a:bodyPr/>
          <a:lstStyle/>
          <a:p>
            <a:pPr eaLnBrk="1" hangingPunct="1"/>
            <a:r>
              <a:rPr lang="en-US" altLang="en-US" smtClean="0"/>
              <a:t>How does </a:t>
            </a:r>
            <a:r>
              <a:rPr lang="en-US" altLang="en-US" smtClean="0">
                <a:sym typeface="Symbol" pitchFamily="18" charset="2"/>
              </a:rPr>
              <a:t> affect an option's value?</a:t>
            </a:r>
          </a:p>
        </p:txBody>
      </p:sp>
      <p:sp>
        <p:nvSpPr>
          <p:cNvPr id="66564" name="Rectangle 5"/>
          <p:cNvSpPr>
            <a:spLocks noGrp="1" noChangeArrowheads="1"/>
          </p:cNvSpPr>
          <p:nvPr>
            <p:ph type="body" idx="1"/>
          </p:nvPr>
        </p:nvSpPr>
        <p:spPr/>
        <p:txBody>
          <a:bodyPr/>
          <a:lstStyle/>
          <a:p>
            <a:pPr eaLnBrk="1" hangingPunct="1"/>
            <a:r>
              <a:rPr lang="en-US" altLang="en-US" smtClean="0"/>
              <a:t>Higher volatility </a:t>
            </a:r>
            <a:r>
              <a:rPr lang="en-US" altLang="en-US" smtClean="0">
                <a:sym typeface="Symbol" pitchFamily="18" charset="2"/>
              </a:rPr>
              <a:t> means higher option value.</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7586" name="Slide Number Placeholder 5"/>
          <p:cNvSpPr>
            <a:spLocks noGrp="1"/>
          </p:cNvSpPr>
          <p:nvPr>
            <p:ph type="sldNum" sz="quarter" idx="12"/>
          </p:nvPr>
        </p:nvSpPr>
        <p:spPr>
          <a:noFill/>
        </p:spPr>
        <p:txBody>
          <a:bodyPr/>
          <a:lstStyle/>
          <a:p>
            <a:fld id="{8570BFEF-0D8C-4449-99A9-39149B37F90F}" type="slidenum">
              <a:rPr lang="en-US" altLang="en-US"/>
              <a:pPr/>
              <a:t>54</a:t>
            </a:fld>
            <a:endParaRPr lang="en-US" altLang="en-US"/>
          </a:p>
        </p:txBody>
      </p:sp>
      <p:sp>
        <p:nvSpPr>
          <p:cNvPr id="67587" name="Rectangle 5"/>
          <p:cNvSpPr>
            <a:spLocks noGrp="1" noChangeArrowheads="1"/>
          </p:cNvSpPr>
          <p:nvPr>
            <p:ph type="title"/>
          </p:nvPr>
        </p:nvSpPr>
        <p:spPr/>
        <p:txBody>
          <a:bodyPr/>
          <a:lstStyle/>
          <a:p>
            <a:pPr eaLnBrk="1" hangingPunct="1"/>
            <a:r>
              <a:rPr lang="en-US" altLang="en-US" smtClean="0"/>
              <a:t>Managerial Incentives</a:t>
            </a:r>
          </a:p>
        </p:txBody>
      </p:sp>
      <p:sp>
        <p:nvSpPr>
          <p:cNvPr id="67588" name="Rectangle 6"/>
          <p:cNvSpPr>
            <a:spLocks noGrp="1" noChangeArrowheads="1"/>
          </p:cNvSpPr>
          <p:nvPr>
            <p:ph type="body" idx="1"/>
          </p:nvPr>
        </p:nvSpPr>
        <p:spPr/>
        <p:txBody>
          <a:bodyPr/>
          <a:lstStyle/>
          <a:p>
            <a:pPr eaLnBrk="1" hangingPunct="1"/>
            <a:r>
              <a:rPr lang="en-US" altLang="en-US" smtClean="0"/>
              <a:t>When an investor buys a stock option, the riskiness of the stock (</a:t>
            </a:r>
            <a:r>
              <a:rPr lang="en-US" altLang="en-US" smtClean="0">
                <a:sym typeface="Symbol" pitchFamily="18" charset="2"/>
              </a:rPr>
              <a:t>) is already determined.  But a manager can change a firm's  by changing the assets the firm invests in.  That means changing  can change the value of the equity, even if it doesn't change the expected cash flows: </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610" name="Slide Number Placeholder 5"/>
          <p:cNvSpPr>
            <a:spLocks noGrp="1"/>
          </p:cNvSpPr>
          <p:nvPr>
            <p:ph type="sldNum" sz="quarter" idx="12"/>
          </p:nvPr>
        </p:nvSpPr>
        <p:spPr>
          <a:noFill/>
        </p:spPr>
        <p:txBody>
          <a:bodyPr/>
          <a:lstStyle/>
          <a:p>
            <a:fld id="{69E4F31C-7518-4E90-B910-2BBC3D418687}" type="slidenum">
              <a:rPr lang="en-US" altLang="en-US"/>
              <a:pPr/>
              <a:t>55</a:t>
            </a:fld>
            <a:endParaRPr lang="en-US" altLang="en-US"/>
          </a:p>
        </p:txBody>
      </p:sp>
      <p:sp>
        <p:nvSpPr>
          <p:cNvPr id="68611" name="Rectangle 4"/>
          <p:cNvSpPr>
            <a:spLocks noGrp="1" noChangeArrowheads="1"/>
          </p:cNvSpPr>
          <p:nvPr>
            <p:ph type="title"/>
          </p:nvPr>
        </p:nvSpPr>
        <p:spPr/>
        <p:txBody>
          <a:bodyPr/>
          <a:lstStyle/>
          <a:p>
            <a:pPr eaLnBrk="1" hangingPunct="1"/>
            <a:r>
              <a:rPr lang="en-US" altLang="en-US" smtClean="0"/>
              <a:t>Managerial Incentives</a:t>
            </a:r>
          </a:p>
        </p:txBody>
      </p:sp>
      <p:sp>
        <p:nvSpPr>
          <p:cNvPr id="68612" name="Rectangle 5"/>
          <p:cNvSpPr>
            <a:spLocks noGrp="1" noChangeArrowheads="1"/>
          </p:cNvSpPr>
          <p:nvPr>
            <p:ph type="body" idx="1"/>
          </p:nvPr>
        </p:nvSpPr>
        <p:spPr/>
        <p:txBody>
          <a:bodyPr/>
          <a:lstStyle/>
          <a:p>
            <a:pPr eaLnBrk="1" hangingPunct="1"/>
            <a:r>
              <a:rPr lang="en-US" altLang="en-US" smtClean="0"/>
              <a:t>So changing </a:t>
            </a:r>
            <a:r>
              <a:rPr lang="en-US" altLang="en-US" smtClean="0">
                <a:sym typeface="Symbol" pitchFamily="18" charset="2"/>
              </a:rPr>
              <a:t> can transfer wealth from bondholders to stockholders by making the option value of the stock worth more, which makes what is left, the debt value, worth less.</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9634" name="Slide Number Placeholder 5"/>
          <p:cNvSpPr>
            <a:spLocks noGrp="1"/>
          </p:cNvSpPr>
          <p:nvPr>
            <p:ph type="sldNum" sz="quarter" idx="12"/>
          </p:nvPr>
        </p:nvSpPr>
        <p:spPr>
          <a:noFill/>
        </p:spPr>
        <p:txBody>
          <a:bodyPr/>
          <a:lstStyle/>
          <a:p>
            <a:fld id="{92053CB8-89D7-44D0-9FCC-D139E7BD3196}" type="slidenum">
              <a:rPr lang="en-US" altLang="en-US"/>
              <a:pPr/>
              <a:t>56</a:t>
            </a:fld>
            <a:endParaRPr lang="en-US" altLang="en-US"/>
          </a:p>
        </p:txBody>
      </p:sp>
      <p:sp>
        <p:nvSpPr>
          <p:cNvPr id="69635" name="Rectangle 2"/>
          <p:cNvSpPr>
            <a:spLocks noGrp="1" noChangeArrowheads="1"/>
          </p:cNvSpPr>
          <p:nvPr>
            <p:ph type="title"/>
          </p:nvPr>
        </p:nvSpPr>
        <p:spPr/>
        <p:txBody>
          <a:bodyPr/>
          <a:lstStyle/>
          <a:p>
            <a:pPr eaLnBrk="1" hangingPunct="1"/>
            <a:r>
              <a:rPr lang="en-US" altLang="en-US" smtClean="0"/>
              <a:t>Value of Debt and Equity for Different Volatilities</a:t>
            </a:r>
          </a:p>
        </p:txBody>
      </p:sp>
      <p:graphicFrame>
        <p:nvGraphicFramePr>
          <p:cNvPr id="69636" name="Object 3"/>
          <p:cNvGraphicFramePr>
            <a:graphicFrameLocks noGrp="1" noChangeAspect="1"/>
          </p:cNvGraphicFramePr>
          <p:nvPr>
            <p:ph idx="1"/>
          </p:nvPr>
        </p:nvGraphicFramePr>
        <p:xfrm>
          <a:off x="1182688" y="2017713"/>
          <a:ext cx="7772400" cy="4114800"/>
        </p:xfrm>
        <a:graphic>
          <a:graphicData uri="http://schemas.openxmlformats.org/presentationml/2006/ole">
            <p:oleObj spid="_x0000_s69636" name="Chart" r:id="rId3" imgW="8229600" imgH="4526402" progId="MSGraph.Chart.8">
              <p:embed followColorScheme="full"/>
            </p:oleObj>
          </a:graphicData>
        </a:graphic>
      </p:graphicFrame>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0658" name="Slide Number Placeholder 5"/>
          <p:cNvSpPr>
            <a:spLocks noGrp="1"/>
          </p:cNvSpPr>
          <p:nvPr>
            <p:ph type="sldNum" sz="quarter" idx="12"/>
          </p:nvPr>
        </p:nvSpPr>
        <p:spPr>
          <a:noFill/>
        </p:spPr>
        <p:txBody>
          <a:bodyPr/>
          <a:lstStyle/>
          <a:p>
            <a:fld id="{E0CF8333-31C9-4129-9C5A-16412646BD96}" type="slidenum">
              <a:rPr lang="en-US" altLang="en-US"/>
              <a:pPr/>
              <a:t>57</a:t>
            </a:fld>
            <a:endParaRPr lang="en-US" altLang="en-US"/>
          </a:p>
        </p:txBody>
      </p:sp>
      <p:sp>
        <p:nvSpPr>
          <p:cNvPr id="70659" name="Rectangle 4"/>
          <p:cNvSpPr>
            <a:spLocks noGrp="1" noChangeArrowheads="1"/>
          </p:cNvSpPr>
          <p:nvPr>
            <p:ph type="title"/>
          </p:nvPr>
        </p:nvSpPr>
        <p:spPr/>
        <p:txBody>
          <a:bodyPr/>
          <a:lstStyle/>
          <a:p>
            <a:pPr eaLnBrk="1" hangingPunct="1"/>
            <a:r>
              <a:rPr lang="en-US" altLang="en-US" smtClean="0"/>
              <a:t>Bait and Switch</a:t>
            </a:r>
          </a:p>
        </p:txBody>
      </p:sp>
      <p:sp>
        <p:nvSpPr>
          <p:cNvPr id="70660" name="Rectangle 5"/>
          <p:cNvSpPr>
            <a:spLocks noGrp="1" noChangeArrowheads="1"/>
          </p:cNvSpPr>
          <p:nvPr>
            <p:ph type="body" idx="1"/>
          </p:nvPr>
        </p:nvSpPr>
        <p:spPr/>
        <p:txBody>
          <a:bodyPr/>
          <a:lstStyle/>
          <a:p>
            <a:pPr eaLnBrk="1" hangingPunct="1"/>
            <a:r>
              <a:rPr lang="en-US" altLang="en-US" smtClean="0"/>
              <a:t>Managers who know this might tell debtholders they are going to invest in one kind of asset, and, instead, invest in riskier assets.  This is called bait and switch and bondholders will require higher interest rates for firms that do this, or refuse to do business with them.</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682" name="Slide Number Placeholder 5"/>
          <p:cNvSpPr>
            <a:spLocks noGrp="1"/>
          </p:cNvSpPr>
          <p:nvPr>
            <p:ph type="sldNum" sz="quarter" idx="12"/>
          </p:nvPr>
        </p:nvSpPr>
        <p:spPr>
          <a:noFill/>
        </p:spPr>
        <p:txBody>
          <a:bodyPr/>
          <a:lstStyle/>
          <a:p>
            <a:fld id="{CF5D8399-4592-4A06-910D-D9AD666557E0}" type="slidenum">
              <a:rPr lang="en-US" altLang="en-US"/>
              <a:pPr/>
              <a:t>58</a:t>
            </a:fld>
            <a:endParaRPr lang="en-US" altLang="en-US"/>
          </a:p>
        </p:txBody>
      </p:sp>
      <p:sp>
        <p:nvSpPr>
          <p:cNvPr id="71683" name="Rectangle 4"/>
          <p:cNvSpPr>
            <a:spLocks noGrp="1" noChangeArrowheads="1"/>
          </p:cNvSpPr>
          <p:nvPr>
            <p:ph type="title"/>
          </p:nvPr>
        </p:nvSpPr>
        <p:spPr/>
        <p:txBody>
          <a:bodyPr/>
          <a:lstStyle/>
          <a:p>
            <a:pPr eaLnBrk="1" hangingPunct="1"/>
            <a:r>
              <a:rPr lang="en-US" altLang="en-US" smtClean="0"/>
              <a:t>If the debt is risky coupon debt</a:t>
            </a:r>
          </a:p>
        </p:txBody>
      </p:sp>
      <p:sp>
        <p:nvSpPr>
          <p:cNvPr id="71684" name="Rectangle 5"/>
          <p:cNvSpPr>
            <a:spLocks noGrp="1" noChangeArrowheads="1"/>
          </p:cNvSpPr>
          <p:nvPr>
            <p:ph type="body" idx="1"/>
          </p:nvPr>
        </p:nvSpPr>
        <p:spPr/>
        <p:txBody>
          <a:bodyPr/>
          <a:lstStyle/>
          <a:p>
            <a:pPr eaLnBrk="1" hangingPunct="1"/>
            <a:r>
              <a:rPr lang="en-US" altLang="en-US" smtClean="0"/>
              <a:t>If the risky debt has coupons, then with each coupon payment management has an option on an option—if it makes the interest payment then it purchases the right to later make the principal payment and keep the firm.  This is called a compound option.  </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Sp="0">
  <p:cSld>
    <p:bg>
      <p:bgPr>
        <a:solidFill>
          <a:srgbClr val="FFF4C8"/>
        </a:solidFill>
        <a:effectLst/>
      </p:bgPr>
    </p:bg>
    <p:spTree>
      <p:nvGrpSpPr>
        <p:cNvPr id="1" name=""/>
        <p:cNvGrpSpPr/>
        <p:nvPr/>
      </p:nvGrpSpPr>
      <p:grpSpPr>
        <a:xfrm>
          <a:off x="0" y="0"/>
          <a:ext cx="0" cy="0"/>
          <a:chOff x="0" y="0"/>
          <a:chExt cx="0" cy="0"/>
        </a:xfrm>
      </p:grpSpPr>
      <p:sp>
        <p:nvSpPr>
          <p:cNvPr id="72706" name="Title 1"/>
          <p:cNvSpPr>
            <a:spLocks noGrp="1"/>
          </p:cNvSpPr>
          <p:nvPr>
            <p:ph type="title"/>
          </p:nvPr>
        </p:nvSpPr>
        <p:spPr/>
        <p:txBody>
          <a:bodyPr/>
          <a:lstStyle/>
          <a:p>
            <a:pPr eaLnBrk="1" hangingPunct="1"/>
            <a:r>
              <a:rPr lang="en-US" altLang="en-US" smtClean="0"/>
              <a:t>Proof of MM with Zero Taxes (1958)</a:t>
            </a:r>
          </a:p>
        </p:txBody>
      </p:sp>
      <p:sp>
        <p:nvSpPr>
          <p:cNvPr id="3" name="Content Placeholder 2"/>
          <p:cNvSpPr>
            <a:spLocks noGrp="1"/>
          </p:cNvSpPr>
          <p:nvPr>
            <p:ph idx="1"/>
          </p:nvPr>
        </p:nvSpPr>
        <p:spPr/>
        <p:txBody>
          <a:bodyPr>
            <a:normAutofit lnSpcReduction="10000"/>
          </a:bodyPr>
          <a:lstStyle/>
          <a:p>
            <a:pPr eaLnBrk="1" hangingPunct="1">
              <a:spcBef>
                <a:spcPct val="50000"/>
              </a:spcBef>
              <a:defRPr/>
            </a:pPr>
            <a:r>
              <a:rPr lang="en-US" dirty="0" smtClean="0"/>
              <a:t>Proposition I: </a:t>
            </a:r>
            <a:r>
              <a:rPr lang="en-US" b="1" dirty="0" smtClean="0">
                <a:solidFill>
                  <a:schemeClr val="tx2"/>
                </a:solidFill>
              </a:rPr>
              <a:t>V</a:t>
            </a:r>
            <a:r>
              <a:rPr lang="en-US" b="1" baseline="-25000" dirty="0" smtClean="0">
                <a:solidFill>
                  <a:schemeClr val="tx2"/>
                </a:solidFill>
              </a:rPr>
              <a:t>L</a:t>
            </a:r>
            <a:r>
              <a:rPr lang="en-US" b="1" dirty="0" smtClean="0">
                <a:solidFill>
                  <a:schemeClr val="tx2"/>
                </a:solidFill>
              </a:rPr>
              <a:t> = V</a:t>
            </a:r>
            <a:r>
              <a:rPr lang="en-US" b="1" baseline="-25000" dirty="0" smtClean="0">
                <a:solidFill>
                  <a:schemeClr val="tx2"/>
                </a:solidFill>
              </a:rPr>
              <a:t>U</a:t>
            </a:r>
            <a:r>
              <a:rPr lang="en-US" dirty="0" smtClean="0"/>
              <a:t>.</a:t>
            </a:r>
          </a:p>
          <a:p>
            <a:pPr eaLnBrk="1" hangingPunct="1">
              <a:defRPr/>
            </a:pPr>
            <a:r>
              <a:rPr lang="en-US" dirty="0" smtClean="0"/>
              <a:t>Steps in proof:</a:t>
            </a:r>
          </a:p>
          <a:p>
            <a:pPr lvl="1" eaLnBrk="1" hangingPunct="1">
              <a:defRPr/>
            </a:pPr>
            <a:r>
              <a:rPr lang="en-US" dirty="0" smtClean="0"/>
              <a:t>Show that total investor cash flows are the same for both firms.</a:t>
            </a:r>
          </a:p>
          <a:p>
            <a:pPr lvl="1" eaLnBrk="1" hangingPunct="1">
              <a:defRPr/>
            </a:pPr>
            <a:r>
              <a:rPr lang="en-US" dirty="0" smtClean="0"/>
              <a:t>Show that if V</a:t>
            </a:r>
            <a:r>
              <a:rPr lang="en-US" baseline="-25000" dirty="0" smtClean="0"/>
              <a:t>L</a:t>
            </a:r>
            <a:r>
              <a:rPr lang="en-US" dirty="0" smtClean="0"/>
              <a:t> ≠V</a:t>
            </a:r>
            <a:r>
              <a:rPr lang="en-US" baseline="-25000" dirty="0" smtClean="0"/>
              <a:t>U</a:t>
            </a:r>
            <a:r>
              <a:rPr lang="en-US" dirty="0" smtClean="0"/>
              <a:t>, then investors can create arbitrage profits.</a:t>
            </a:r>
          </a:p>
          <a:p>
            <a:pPr lvl="1" eaLnBrk="1" hangingPunct="1">
              <a:defRPr/>
            </a:pPr>
            <a:r>
              <a:rPr lang="en-US" dirty="0" smtClean="0"/>
              <a:t>But this would lead to buying and selling activities that would drive V</a:t>
            </a:r>
            <a:r>
              <a:rPr lang="en-US" baseline="-25000" dirty="0" smtClean="0"/>
              <a:t>L</a:t>
            </a:r>
            <a:r>
              <a:rPr lang="en-US" dirty="0" smtClean="0"/>
              <a:t> and V</a:t>
            </a:r>
            <a:r>
              <a:rPr lang="en-US" baseline="-25000" dirty="0" smtClean="0"/>
              <a:t>U</a:t>
            </a:r>
            <a:r>
              <a:rPr lang="en-US" dirty="0" smtClean="0"/>
              <a:t>, to the same value.</a:t>
            </a:r>
            <a:endParaRPr lang="en-US" dirty="0"/>
          </a:p>
        </p:txBody>
      </p:sp>
      <p:sp>
        <p:nvSpPr>
          <p:cNvPr id="72708" name="Slide Number Placeholder 3"/>
          <p:cNvSpPr>
            <a:spLocks noGrp="1"/>
          </p:cNvSpPr>
          <p:nvPr>
            <p:ph type="sldNum" sz="quarter" idx="12"/>
          </p:nvPr>
        </p:nvSpPr>
        <p:spPr>
          <a:noFill/>
        </p:spPr>
        <p:txBody>
          <a:bodyPr/>
          <a:lstStyle/>
          <a:p>
            <a:fld id="{6BCCE169-8217-4C1E-96C7-00F577C14DAE}" type="slidenum">
              <a:rPr lang="en-US" altLang="en-US"/>
              <a:pPr/>
              <a:t>59</a:t>
            </a:fld>
            <a:endParaRPr lang="en-US"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Slide Number Placeholder 5"/>
          <p:cNvSpPr>
            <a:spLocks noGrp="1"/>
          </p:cNvSpPr>
          <p:nvPr>
            <p:ph type="sldNum" sz="quarter" idx="12"/>
          </p:nvPr>
        </p:nvSpPr>
        <p:spPr>
          <a:noFill/>
        </p:spPr>
        <p:txBody>
          <a:bodyPr/>
          <a:lstStyle/>
          <a:p>
            <a:fld id="{FFB883F0-C2AE-47C1-84E1-1BE8DDB2652A}" type="slidenum">
              <a:rPr lang="en-US" altLang="en-US"/>
              <a:pPr/>
              <a:t>6</a:t>
            </a:fld>
            <a:endParaRPr lang="en-US" altLang="en-US"/>
          </a:p>
        </p:txBody>
      </p:sp>
      <p:sp>
        <p:nvSpPr>
          <p:cNvPr id="18435" name="Rectangle 2054"/>
          <p:cNvSpPr>
            <a:spLocks noGrp="1" noChangeArrowheads="1"/>
          </p:cNvSpPr>
          <p:nvPr>
            <p:ph type="body" idx="1"/>
          </p:nvPr>
        </p:nvSpPr>
        <p:spPr/>
        <p:txBody>
          <a:bodyPr/>
          <a:lstStyle/>
          <a:p>
            <a:pPr eaLnBrk="1" hangingPunct="1"/>
            <a:r>
              <a:rPr lang="en-US" altLang="en-US" smtClean="0"/>
              <a:t>All debt is riskless, and both individuals and corporations can borrow unlimited amounts of money at the risk-free rate.</a:t>
            </a:r>
          </a:p>
          <a:p>
            <a:pPr eaLnBrk="1" hangingPunct="1"/>
            <a:r>
              <a:rPr lang="en-US" altLang="en-US" smtClean="0"/>
              <a:t>All cash flows are perpetuities.  This implies perpetual debt is issued, firms have zero growth, and expected EBIT is constant over time.</a:t>
            </a:r>
          </a:p>
        </p:txBody>
      </p:sp>
      <p:sp>
        <p:nvSpPr>
          <p:cNvPr id="18436" name="Rectangle 7"/>
          <p:cNvSpPr>
            <a:spLocks noGrp="1" noChangeArrowheads="1"/>
          </p:cNvSpPr>
          <p:nvPr>
            <p:ph type="title"/>
          </p:nvPr>
        </p:nvSpPr>
        <p:spPr/>
        <p:txBody>
          <a:bodyPr/>
          <a:lstStyle/>
          <a:p>
            <a:pPr eaLnBrk="1" hangingPunct="1"/>
            <a:r>
              <a:rPr lang="en-US" altLang="en-US" smtClean="0"/>
              <a:t>What assumptions underlie the MM and Miller Models?</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730" name="Title 1"/>
          <p:cNvSpPr>
            <a:spLocks noGrp="1"/>
          </p:cNvSpPr>
          <p:nvPr>
            <p:ph type="title"/>
          </p:nvPr>
        </p:nvSpPr>
        <p:spPr/>
        <p:txBody>
          <a:bodyPr/>
          <a:lstStyle/>
          <a:p>
            <a:pPr eaLnBrk="1" hangingPunct="1"/>
            <a:r>
              <a:rPr lang="en-US" altLang="en-US" smtClean="0"/>
              <a:t>Annual Cash Flow to U’s Investors (CF</a:t>
            </a:r>
            <a:r>
              <a:rPr lang="en-US" altLang="en-US" baseline="-25000" smtClean="0"/>
              <a:t>U</a:t>
            </a:r>
            <a:r>
              <a:rPr lang="en-US" altLang="en-US" smtClean="0"/>
              <a:t>)</a:t>
            </a:r>
          </a:p>
        </p:txBody>
      </p:sp>
      <p:sp>
        <p:nvSpPr>
          <p:cNvPr id="73731" name="Content Placeholder 2"/>
          <p:cNvSpPr>
            <a:spLocks noGrp="1"/>
          </p:cNvSpPr>
          <p:nvPr>
            <p:ph idx="1"/>
          </p:nvPr>
        </p:nvSpPr>
        <p:spPr/>
        <p:txBody>
          <a:bodyPr/>
          <a:lstStyle/>
          <a:p>
            <a:pPr eaLnBrk="1" hangingPunct="1"/>
            <a:r>
              <a:rPr lang="en-US" altLang="en-US" smtClean="0"/>
              <a:t>Cash flow to shareholders:</a:t>
            </a:r>
          </a:p>
          <a:p>
            <a:pPr lvl="1" eaLnBrk="1" hangingPunct="1"/>
            <a:r>
              <a:rPr lang="en-US" altLang="en-US" smtClean="0"/>
              <a:t>No growth, so dividends equal net income (NI).</a:t>
            </a:r>
          </a:p>
          <a:p>
            <a:pPr lvl="1" eaLnBrk="1" hangingPunct="1"/>
            <a:r>
              <a:rPr lang="en-US" altLang="en-US" smtClean="0"/>
              <a:t>No interest payments or taxes, so NI =EBIT. </a:t>
            </a:r>
          </a:p>
          <a:p>
            <a:pPr eaLnBrk="1" hangingPunct="1"/>
            <a:r>
              <a:rPr lang="en-US" altLang="en-US" smtClean="0"/>
              <a:t>No debt, so no debtholders.</a:t>
            </a:r>
          </a:p>
          <a:p>
            <a:pPr eaLnBrk="1" hangingPunct="1"/>
            <a:r>
              <a:rPr lang="en-US" altLang="en-US" sz="3600" smtClean="0">
                <a:solidFill>
                  <a:schemeClr val="tx2"/>
                </a:solidFill>
              </a:rPr>
              <a:t>CF</a:t>
            </a:r>
            <a:r>
              <a:rPr lang="en-US" altLang="en-US" sz="3600" baseline="-25000" smtClean="0">
                <a:solidFill>
                  <a:schemeClr val="tx2"/>
                </a:solidFill>
              </a:rPr>
              <a:t>U</a:t>
            </a:r>
            <a:r>
              <a:rPr lang="en-US" altLang="en-US" sz="3600" smtClean="0">
                <a:solidFill>
                  <a:schemeClr val="tx2"/>
                </a:solidFill>
              </a:rPr>
              <a:t> = EBIT</a:t>
            </a:r>
            <a:r>
              <a:rPr lang="en-US" altLang="en-US" sz="3600" smtClean="0"/>
              <a:t>.</a:t>
            </a:r>
          </a:p>
        </p:txBody>
      </p:sp>
      <p:sp>
        <p:nvSpPr>
          <p:cNvPr id="73732" name="Slide Number Placeholder 5"/>
          <p:cNvSpPr>
            <a:spLocks noGrp="1"/>
          </p:cNvSpPr>
          <p:nvPr>
            <p:ph type="sldNum" sz="quarter" idx="12"/>
          </p:nvPr>
        </p:nvSpPr>
        <p:spPr>
          <a:noFill/>
        </p:spPr>
        <p:txBody>
          <a:bodyPr/>
          <a:lstStyle/>
          <a:p>
            <a:fld id="{DB868BE2-29C0-4842-8D21-625E361ECC57}" type="slidenum">
              <a:rPr lang="en-US" altLang="en-US"/>
              <a:pPr/>
              <a:t>60</a:t>
            </a:fld>
            <a:endParaRPr lang="en-US" altLang="en-US"/>
          </a:p>
        </p:txBody>
      </p:sp>
      <p:sp>
        <p:nvSpPr>
          <p:cNvPr id="73733"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ltLang="en-US"/>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4754" name="Title 1"/>
          <p:cNvSpPr>
            <a:spLocks noGrp="1"/>
          </p:cNvSpPr>
          <p:nvPr>
            <p:ph type="title"/>
          </p:nvPr>
        </p:nvSpPr>
        <p:spPr/>
        <p:txBody>
          <a:bodyPr/>
          <a:lstStyle/>
          <a:p>
            <a:pPr eaLnBrk="1" hangingPunct="1"/>
            <a:r>
              <a:rPr lang="en-US" altLang="en-US" smtClean="0"/>
              <a:t>Annual Cash Flow to L’s Investors (CF</a:t>
            </a:r>
            <a:r>
              <a:rPr lang="en-US" altLang="en-US" baseline="-25000" smtClean="0"/>
              <a:t>L</a:t>
            </a:r>
            <a:r>
              <a:rPr lang="en-US" altLang="en-US" smtClean="0"/>
              <a:t>)</a:t>
            </a:r>
          </a:p>
        </p:txBody>
      </p:sp>
      <p:sp>
        <p:nvSpPr>
          <p:cNvPr id="3" name="Content Placeholder 2"/>
          <p:cNvSpPr>
            <a:spLocks noGrp="1"/>
          </p:cNvSpPr>
          <p:nvPr>
            <p:ph idx="1"/>
          </p:nvPr>
        </p:nvSpPr>
        <p:spPr/>
        <p:txBody>
          <a:bodyPr/>
          <a:lstStyle/>
          <a:p>
            <a:pPr eaLnBrk="1" hangingPunct="1">
              <a:defRPr/>
            </a:pPr>
            <a:r>
              <a:rPr lang="en-US" dirty="0" smtClean="0"/>
              <a:t>Debtholders receive interest payments, so their cash flow is: r</a:t>
            </a:r>
            <a:r>
              <a:rPr lang="en-US" baseline="-25000" dirty="0" smtClean="0"/>
              <a:t>d</a:t>
            </a:r>
            <a:r>
              <a:rPr lang="en-US" dirty="0" smtClean="0"/>
              <a:t> D </a:t>
            </a:r>
          </a:p>
          <a:p>
            <a:pPr eaLnBrk="1" hangingPunct="1">
              <a:defRPr/>
            </a:pPr>
            <a:r>
              <a:rPr lang="en-US" dirty="0" smtClean="0"/>
              <a:t>Zero taxes, so the cash flow to shareholders is:</a:t>
            </a:r>
          </a:p>
          <a:p>
            <a:pPr lvl="1" eaLnBrk="1" hangingPunct="1">
              <a:defRPr/>
            </a:pPr>
            <a:r>
              <a:rPr lang="en-US" dirty="0" smtClean="0"/>
              <a:t>EBIT </a:t>
            </a:r>
            <a:r>
              <a:rPr lang="en-US" dirty="0" smtClean="0">
                <a:latin typeface="Times New Roman"/>
                <a:cs typeface="Times New Roman"/>
              </a:rPr>
              <a:t>−</a:t>
            </a:r>
            <a:r>
              <a:rPr lang="en-US" dirty="0" smtClean="0"/>
              <a:t> r</a:t>
            </a:r>
            <a:r>
              <a:rPr lang="en-US" baseline="-25000" dirty="0" smtClean="0"/>
              <a:t>d</a:t>
            </a:r>
            <a:r>
              <a:rPr lang="en-US" dirty="0" smtClean="0"/>
              <a:t> D </a:t>
            </a:r>
          </a:p>
          <a:p>
            <a:pPr marL="342900" lvl="1" indent="-342900" eaLnBrk="1" hangingPunct="1">
              <a:buClr>
                <a:schemeClr val="folHlink"/>
              </a:buClr>
              <a:buSzPct val="60000"/>
              <a:defRPr/>
            </a:pPr>
            <a:r>
              <a:rPr lang="en-US" dirty="0" smtClean="0">
                <a:solidFill>
                  <a:schemeClr val="tx2"/>
                </a:solidFill>
              </a:rPr>
              <a:t>CF</a:t>
            </a:r>
            <a:r>
              <a:rPr lang="en-US" baseline="-25000" dirty="0" smtClean="0">
                <a:solidFill>
                  <a:schemeClr val="tx2"/>
                </a:solidFill>
              </a:rPr>
              <a:t>L</a:t>
            </a:r>
            <a:r>
              <a:rPr lang="en-US" dirty="0" smtClean="0">
                <a:solidFill>
                  <a:schemeClr val="tx2"/>
                </a:solidFill>
              </a:rPr>
              <a:t> = </a:t>
            </a:r>
            <a:r>
              <a:rPr lang="en-US" dirty="0" smtClean="0"/>
              <a:t>r</a:t>
            </a:r>
            <a:r>
              <a:rPr lang="en-US" baseline="-25000" dirty="0" smtClean="0"/>
              <a:t>d</a:t>
            </a:r>
            <a:r>
              <a:rPr lang="en-US" dirty="0" smtClean="0"/>
              <a:t> D + (EBIT </a:t>
            </a:r>
            <a:r>
              <a:rPr lang="en-US" dirty="0" smtClean="0">
                <a:latin typeface="Times New Roman"/>
                <a:cs typeface="Times New Roman"/>
              </a:rPr>
              <a:t>−</a:t>
            </a:r>
            <a:r>
              <a:rPr lang="en-US" dirty="0" smtClean="0"/>
              <a:t> r</a:t>
            </a:r>
            <a:r>
              <a:rPr lang="en-US" baseline="-25000" dirty="0" smtClean="0"/>
              <a:t>d</a:t>
            </a:r>
            <a:r>
              <a:rPr lang="en-US" dirty="0" smtClean="0"/>
              <a:t> D) = </a:t>
            </a:r>
            <a:r>
              <a:rPr lang="en-US" dirty="0" smtClean="0">
                <a:solidFill>
                  <a:schemeClr val="tx2"/>
                </a:solidFill>
              </a:rPr>
              <a:t>EBIT</a:t>
            </a:r>
          </a:p>
        </p:txBody>
      </p:sp>
      <p:sp>
        <p:nvSpPr>
          <p:cNvPr id="74756" name="Slide Number Placeholder 5"/>
          <p:cNvSpPr>
            <a:spLocks noGrp="1"/>
          </p:cNvSpPr>
          <p:nvPr>
            <p:ph type="sldNum" sz="quarter" idx="12"/>
          </p:nvPr>
        </p:nvSpPr>
        <p:spPr>
          <a:noFill/>
        </p:spPr>
        <p:txBody>
          <a:bodyPr/>
          <a:lstStyle/>
          <a:p>
            <a:fld id="{D9F70F78-8C4F-4217-954A-3009DB89999E}" type="slidenum">
              <a:rPr lang="en-US" altLang="en-US"/>
              <a:pPr/>
              <a:t>61</a:t>
            </a:fld>
            <a:endParaRPr lang="en-US" altLang="en-US"/>
          </a:p>
        </p:txBody>
      </p:sp>
      <p:sp>
        <p:nvSpPr>
          <p:cNvPr id="74757" name="Rectangle 4"/>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US" altLang="en-US"/>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778" name="Title 1"/>
          <p:cNvSpPr>
            <a:spLocks noGrp="1"/>
          </p:cNvSpPr>
          <p:nvPr>
            <p:ph type="title"/>
          </p:nvPr>
        </p:nvSpPr>
        <p:spPr/>
        <p:txBody>
          <a:bodyPr/>
          <a:lstStyle/>
          <a:p>
            <a:pPr eaLnBrk="1" hangingPunct="1"/>
            <a:r>
              <a:rPr lang="en-US" altLang="en-US" smtClean="0"/>
              <a:t>Cash Flows and Firm Values</a:t>
            </a:r>
          </a:p>
        </p:txBody>
      </p:sp>
      <p:sp>
        <p:nvSpPr>
          <p:cNvPr id="3" name="Content Placeholder 2"/>
          <p:cNvSpPr>
            <a:spLocks noGrp="1"/>
          </p:cNvSpPr>
          <p:nvPr>
            <p:ph idx="1"/>
          </p:nvPr>
        </p:nvSpPr>
        <p:spPr/>
        <p:txBody>
          <a:bodyPr>
            <a:normAutofit lnSpcReduction="10000"/>
          </a:bodyPr>
          <a:lstStyle/>
          <a:p>
            <a:pPr eaLnBrk="1" hangingPunct="1">
              <a:defRPr/>
            </a:pPr>
            <a:r>
              <a:rPr lang="en-US" dirty="0" smtClean="0"/>
              <a:t>Note that CF</a:t>
            </a:r>
            <a:r>
              <a:rPr lang="en-US" baseline="-25000" dirty="0" smtClean="0"/>
              <a:t>U</a:t>
            </a:r>
            <a:r>
              <a:rPr lang="en-US" dirty="0" smtClean="0"/>
              <a:t> = EBIT = CF</a:t>
            </a:r>
            <a:r>
              <a:rPr lang="en-US" baseline="-25000" dirty="0" smtClean="0"/>
              <a:t>L</a:t>
            </a:r>
          </a:p>
          <a:p>
            <a:pPr eaLnBrk="1" hangingPunct="1">
              <a:defRPr/>
            </a:pPr>
            <a:r>
              <a:rPr lang="en-US" dirty="0" smtClean="0"/>
              <a:t>U has no debtholders, so</a:t>
            </a:r>
          </a:p>
          <a:p>
            <a:pPr lvl="1" eaLnBrk="1" hangingPunct="1">
              <a:defRPr/>
            </a:pPr>
            <a:r>
              <a:rPr lang="en-US" dirty="0" smtClean="0"/>
              <a:t>V</a:t>
            </a:r>
            <a:r>
              <a:rPr lang="en-US" baseline="-25000" dirty="0" smtClean="0"/>
              <a:t>U</a:t>
            </a:r>
            <a:r>
              <a:rPr lang="en-US" dirty="0" smtClean="0"/>
              <a:t> = S</a:t>
            </a:r>
            <a:r>
              <a:rPr lang="en-US" baseline="-25000" dirty="0" smtClean="0"/>
              <a:t>U</a:t>
            </a:r>
          </a:p>
          <a:p>
            <a:pPr eaLnBrk="1" hangingPunct="1">
              <a:defRPr/>
            </a:pPr>
            <a:r>
              <a:rPr lang="en-US" dirty="0" smtClean="0"/>
              <a:t>L has debtholders, so</a:t>
            </a:r>
          </a:p>
          <a:p>
            <a:pPr lvl="1" eaLnBrk="1" hangingPunct="1">
              <a:defRPr/>
            </a:pPr>
            <a:r>
              <a:rPr lang="en-US" dirty="0" smtClean="0"/>
              <a:t>V</a:t>
            </a:r>
            <a:r>
              <a:rPr lang="en-US" baseline="-25000" dirty="0" smtClean="0"/>
              <a:t>L</a:t>
            </a:r>
            <a:r>
              <a:rPr lang="en-US" dirty="0" smtClean="0"/>
              <a:t> = S</a:t>
            </a:r>
            <a:r>
              <a:rPr lang="en-US" baseline="-25000" dirty="0" smtClean="0"/>
              <a:t>L</a:t>
            </a:r>
            <a:r>
              <a:rPr lang="en-US" dirty="0" smtClean="0"/>
              <a:t> + D</a:t>
            </a:r>
          </a:p>
          <a:p>
            <a:pPr eaLnBrk="1" hangingPunct="1">
              <a:defRPr/>
            </a:pPr>
            <a:r>
              <a:rPr lang="en-US" dirty="0" smtClean="0"/>
              <a:t>Proposition I: </a:t>
            </a:r>
            <a:r>
              <a:rPr lang="en-US" dirty="0" smtClean="0">
                <a:solidFill>
                  <a:schemeClr val="tx2"/>
                </a:solidFill>
              </a:rPr>
              <a:t>V</a:t>
            </a:r>
            <a:r>
              <a:rPr lang="en-US" baseline="-25000" dirty="0" smtClean="0">
                <a:solidFill>
                  <a:schemeClr val="tx2"/>
                </a:solidFill>
              </a:rPr>
              <a:t>L</a:t>
            </a:r>
            <a:r>
              <a:rPr lang="en-US" dirty="0" smtClean="0">
                <a:solidFill>
                  <a:schemeClr val="tx2"/>
                </a:solidFill>
              </a:rPr>
              <a:t> = S</a:t>
            </a:r>
            <a:r>
              <a:rPr lang="en-US" baseline="-25000" dirty="0" smtClean="0">
                <a:solidFill>
                  <a:schemeClr val="tx2"/>
                </a:solidFill>
              </a:rPr>
              <a:t>L</a:t>
            </a:r>
            <a:r>
              <a:rPr lang="en-US" dirty="0" smtClean="0">
                <a:solidFill>
                  <a:schemeClr val="tx2"/>
                </a:solidFill>
              </a:rPr>
              <a:t> + D = V</a:t>
            </a:r>
            <a:r>
              <a:rPr lang="en-US" baseline="-25000" dirty="0" smtClean="0">
                <a:solidFill>
                  <a:schemeClr val="tx2"/>
                </a:solidFill>
              </a:rPr>
              <a:t>U</a:t>
            </a:r>
            <a:r>
              <a:rPr lang="en-US" dirty="0" smtClean="0">
                <a:solidFill>
                  <a:schemeClr val="tx2"/>
                </a:solidFill>
              </a:rPr>
              <a:t> = S</a:t>
            </a:r>
            <a:r>
              <a:rPr lang="en-US" baseline="-25000" dirty="0" smtClean="0">
                <a:solidFill>
                  <a:schemeClr val="tx2"/>
                </a:solidFill>
              </a:rPr>
              <a:t>U</a:t>
            </a:r>
            <a:r>
              <a:rPr lang="en-US" dirty="0" smtClean="0">
                <a:solidFill>
                  <a:schemeClr val="tx2"/>
                </a:solidFill>
              </a:rPr>
              <a:t>.</a:t>
            </a:r>
          </a:p>
          <a:p>
            <a:pPr eaLnBrk="1" hangingPunct="1">
              <a:buFont typeface="Wingdings" pitchFamily="2" charset="2"/>
              <a:buNone/>
              <a:defRPr/>
            </a:pPr>
            <a:r>
              <a:rPr lang="en-US" i="1" dirty="0" smtClean="0">
                <a:solidFill>
                  <a:schemeClr val="tx2"/>
                </a:solidFill>
              </a:rPr>
              <a:t>The value of a levered firm is equal to the value of the firm if it had no debt.</a:t>
            </a:r>
          </a:p>
          <a:p>
            <a:pPr eaLnBrk="1" hangingPunct="1">
              <a:defRPr/>
            </a:pPr>
            <a:endParaRPr lang="en-US" dirty="0" smtClean="0"/>
          </a:p>
          <a:p>
            <a:pPr eaLnBrk="1" hangingPunct="1">
              <a:defRPr/>
            </a:pPr>
            <a:endParaRPr lang="en-US" dirty="0"/>
          </a:p>
        </p:txBody>
      </p:sp>
      <p:sp>
        <p:nvSpPr>
          <p:cNvPr id="75780" name="Slide Number Placeholder 3"/>
          <p:cNvSpPr>
            <a:spLocks noGrp="1"/>
          </p:cNvSpPr>
          <p:nvPr>
            <p:ph type="sldNum" sz="quarter" idx="12"/>
          </p:nvPr>
        </p:nvSpPr>
        <p:spPr>
          <a:noFill/>
        </p:spPr>
        <p:txBody>
          <a:bodyPr/>
          <a:lstStyle/>
          <a:p>
            <a:fld id="{5A638318-F963-462C-9627-9779912C0C5B}" type="slidenum">
              <a:rPr lang="en-US" altLang="en-US"/>
              <a:pPr/>
              <a:t>62</a:t>
            </a:fld>
            <a:endParaRPr lang="en-US" altLang="en-US"/>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2" name="Title 1"/>
          <p:cNvSpPr>
            <a:spLocks noGrp="1"/>
          </p:cNvSpPr>
          <p:nvPr>
            <p:ph type="title"/>
          </p:nvPr>
        </p:nvSpPr>
        <p:spPr/>
        <p:txBody>
          <a:bodyPr/>
          <a:lstStyle/>
          <a:p>
            <a:pPr eaLnBrk="1" hangingPunct="1"/>
            <a:r>
              <a:rPr lang="en-US" altLang="en-US" smtClean="0"/>
              <a:t>Proof By Using an Arbitrage Argument</a:t>
            </a:r>
          </a:p>
        </p:txBody>
      </p:sp>
      <p:sp>
        <p:nvSpPr>
          <p:cNvPr id="76803" name="Content Placeholder 2"/>
          <p:cNvSpPr>
            <a:spLocks noGrp="1"/>
          </p:cNvSpPr>
          <p:nvPr>
            <p:ph idx="1"/>
          </p:nvPr>
        </p:nvSpPr>
        <p:spPr/>
        <p:txBody>
          <a:bodyPr/>
          <a:lstStyle/>
          <a:p>
            <a:pPr eaLnBrk="1" hangingPunct="1"/>
            <a:r>
              <a:rPr lang="en-US" altLang="en-US" smtClean="0"/>
              <a:t>If V</a:t>
            </a:r>
            <a:r>
              <a:rPr lang="en-US" altLang="en-US" baseline="-25000" smtClean="0"/>
              <a:t>L</a:t>
            </a:r>
            <a:r>
              <a:rPr lang="en-US" altLang="en-US" smtClean="0"/>
              <a:t> ≠ V</a:t>
            </a:r>
            <a:r>
              <a:rPr lang="en-US" altLang="en-US" baseline="-25000" smtClean="0"/>
              <a:t>U</a:t>
            </a:r>
            <a:r>
              <a:rPr lang="en-US" altLang="en-US" smtClean="0"/>
              <a:t>, then an investor could:</a:t>
            </a:r>
          </a:p>
          <a:p>
            <a:pPr lvl="1" eaLnBrk="1" hangingPunct="1"/>
            <a:r>
              <a:rPr lang="en-US" altLang="en-US" smtClean="0"/>
              <a:t>Sell the expensive asset</a:t>
            </a:r>
          </a:p>
          <a:p>
            <a:pPr lvl="1" eaLnBrk="1" hangingPunct="1"/>
            <a:r>
              <a:rPr lang="en-US" altLang="en-US" smtClean="0"/>
              <a:t>Buy the cheaper asset</a:t>
            </a:r>
          </a:p>
          <a:p>
            <a:pPr lvl="1" eaLnBrk="1" hangingPunct="1"/>
            <a:r>
              <a:rPr lang="en-US" altLang="en-US" smtClean="0"/>
              <a:t>Have money left over</a:t>
            </a:r>
          </a:p>
          <a:p>
            <a:pPr lvl="1" eaLnBrk="1" hangingPunct="1"/>
            <a:r>
              <a:rPr lang="en-US" altLang="en-US" smtClean="0"/>
              <a:t>Have zero net future annual cash flow.</a:t>
            </a:r>
          </a:p>
          <a:p>
            <a:pPr eaLnBrk="1" hangingPunct="1"/>
            <a:r>
              <a:rPr lang="en-US" altLang="en-US" smtClean="0"/>
              <a:t>This would be arbitrage, which should not exist in well-functioning markets.</a:t>
            </a:r>
          </a:p>
        </p:txBody>
      </p:sp>
      <p:sp>
        <p:nvSpPr>
          <p:cNvPr id="76804" name="Slide Number Placeholder 3"/>
          <p:cNvSpPr>
            <a:spLocks noGrp="1"/>
          </p:cNvSpPr>
          <p:nvPr>
            <p:ph type="sldNum" sz="quarter" idx="12"/>
          </p:nvPr>
        </p:nvSpPr>
        <p:spPr>
          <a:noFill/>
        </p:spPr>
        <p:txBody>
          <a:bodyPr/>
          <a:lstStyle/>
          <a:p>
            <a:fld id="{EECF286C-0527-4F9C-943C-6D505D9E0801}" type="slidenum">
              <a:rPr lang="en-US" altLang="en-US"/>
              <a:pPr/>
              <a:t>63</a:t>
            </a:fld>
            <a:endParaRPr lang="en-US" altLang="en-US"/>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6" name="Title 1"/>
          <p:cNvSpPr>
            <a:spLocks noGrp="1"/>
          </p:cNvSpPr>
          <p:nvPr>
            <p:ph type="title"/>
          </p:nvPr>
        </p:nvSpPr>
        <p:spPr/>
        <p:txBody>
          <a:bodyPr/>
          <a:lstStyle/>
          <a:p>
            <a:pPr eaLnBrk="1" hangingPunct="1"/>
            <a:r>
              <a:rPr lang="en-US" altLang="en-US" smtClean="0"/>
              <a:t>Suppose V</a:t>
            </a:r>
            <a:r>
              <a:rPr lang="en-US" altLang="en-US" baseline="-25000" smtClean="0"/>
              <a:t>L</a:t>
            </a:r>
            <a:r>
              <a:rPr lang="en-US" altLang="en-US" smtClean="0"/>
              <a:t> &gt; V</a:t>
            </a:r>
            <a:r>
              <a:rPr lang="en-US" altLang="en-US" baseline="-25000" smtClean="0"/>
              <a:t>U</a:t>
            </a:r>
          </a:p>
        </p:txBody>
      </p:sp>
      <p:sp>
        <p:nvSpPr>
          <p:cNvPr id="77827" name="Content Placeholder 2"/>
          <p:cNvSpPr>
            <a:spLocks noGrp="1"/>
          </p:cNvSpPr>
          <p:nvPr>
            <p:ph idx="1"/>
          </p:nvPr>
        </p:nvSpPr>
        <p:spPr/>
        <p:txBody>
          <a:bodyPr/>
          <a:lstStyle/>
          <a:p>
            <a:pPr eaLnBrk="1" hangingPunct="1"/>
            <a:r>
              <a:rPr lang="en-US" altLang="en-US" smtClean="0"/>
              <a:t>Get cash by selling 1% of V</a:t>
            </a:r>
            <a:r>
              <a:rPr lang="en-US" altLang="en-US" baseline="-25000" smtClean="0"/>
              <a:t>L</a:t>
            </a:r>
          </a:p>
          <a:p>
            <a:pPr eaLnBrk="1" hangingPunct="1"/>
            <a:r>
              <a:rPr lang="en-US" altLang="en-US" smtClean="0"/>
              <a:t>Use this cash to create a portfolio that reproduces L’s cash flows exactly, but is cheaper than V</a:t>
            </a:r>
            <a:r>
              <a:rPr lang="en-US" altLang="en-US" baseline="-25000" smtClean="0"/>
              <a:t>L</a:t>
            </a:r>
            <a:r>
              <a:rPr lang="en-US" altLang="en-US" smtClean="0"/>
              <a:t>:</a:t>
            </a:r>
          </a:p>
          <a:p>
            <a:pPr lvl="1" eaLnBrk="1" hangingPunct="1"/>
            <a:r>
              <a:rPr lang="en-US" altLang="en-US" smtClean="0"/>
              <a:t>Borrow 1% of D at an interest rate of r</a:t>
            </a:r>
            <a:r>
              <a:rPr lang="en-US" altLang="en-US" baseline="-25000" smtClean="0"/>
              <a:t>d</a:t>
            </a:r>
            <a:r>
              <a:rPr lang="en-US" altLang="en-US" smtClean="0"/>
              <a:t>.</a:t>
            </a:r>
          </a:p>
          <a:p>
            <a:pPr lvl="1" eaLnBrk="1" hangingPunct="1"/>
            <a:r>
              <a:rPr lang="en-US" altLang="en-US" smtClean="0"/>
              <a:t>Buy 1% of U</a:t>
            </a:r>
          </a:p>
        </p:txBody>
      </p:sp>
      <p:sp>
        <p:nvSpPr>
          <p:cNvPr id="77828" name="Slide Number Placeholder 3"/>
          <p:cNvSpPr>
            <a:spLocks noGrp="1"/>
          </p:cNvSpPr>
          <p:nvPr>
            <p:ph type="sldNum" sz="quarter" idx="12"/>
          </p:nvPr>
        </p:nvSpPr>
        <p:spPr>
          <a:noFill/>
        </p:spPr>
        <p:txBody>
          <a:bodyPr/>
          <a:lstStyle/>
          <a:p>
            <a:fld id="{E07C0092-A16C-4510-B59B-4FEA1C0C247E}" type="slidenum">
              <a:rPr lang="en-US" altLang="en-US"/>
              <a:pPr/>
              <a:t>64</a:t>
            </a:fld>
            <a:endParaRPr lang="en-US" altLang="en-US"/>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Title 1"/>
          <p:cNvSpPr>
            <a:spLocks noGrp="1"/>
          </p:cNvSpPr>
          <p:nvPr>
            <p:ph type="title"/>
          </p:nvPr>
        </p:nvSpPr>
        <p:spPr/>
        <p:txBody>
          <a:bodyPr/>
          <a:lstStyle/>
          <a:p>
            <a:pPr eaLnBrk="1" hangingPunct="1"/>
            <a:r>
              <a:rPr lang="en-US" altLang="en-US" smtClean="0"/>
              <a:t>Summary of Transactions</a:t>
            </a:r>
          </a:p>
        </p:txBody>
      </p:sp>
      <p:graphicFrame>
        <p:nvGraphicFramePr>
          <p:cNvPr id="5" name="Content Placeholder 4"/>
          <p:cNvGraphicFramePr>
            <a:graphicFrameLocks noGrp="1"/>
          </p:cNvGraphicFramePr>
          <p:nvPr>
            <p:ph idx="1"/>
          </p:nvPr>
        </p:nvGraphicFramePr>
        <p:xfrm>
          <a:off x="685800" y="2017713"/>
          <a:ext cx="7620000" cy="1487487"/>
        </p:xfrm>
        <a:graphic>
          <a:graphicData uri="http://schemas.openxmlformats.org/drawingml/2006/table">
            <a:tbl>
              <a:tblPr/>
              <a:tblGrid>
                <a:gridCol w="1524000"/>
                <a:gridCol w="1524000"/>
                <a:gridCol w="1524000"/>
                <a:gridCol w="1262063"/>
                <a:gridCol w="1785937"/>
              </a:tblGrid>
              <a:tr h="708025">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cs typeface="Calibri" pitchFamily="34" charset="0"/>
                        </a:rPr>
                        <a:t>Initial Cash Flow</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cs typeface="Calibri" pitchFamily="34" charset="0"/>
                        </a:rPr>
                        <a:t>Sell 1% of S</a:t>
                      </a:r>
                      <a:r>
                        <a:rPr kumimoji="0" lang="en-US" altLang="en-US" sz="1600" b="1" i="1" u="none" strike="noStrike" cap="none" normalizeH="0" baseline="-25000" smtClean="0">
                          <a:ln>
                            <a:noFill/>
                          </a:ln>
                          <a:solidFill>
                            <a:srgbClr val="FFFFFF"/>
                          </a:solidFill>
                          <a:effectLst/>
                          <a:latin typeface="Calibri" pitchFamily="34" charset="0"/>
                          <a:cs typeface="Calibri" pitchFamily="34" charset="0"/>
                        </a:rPr>
                        <a:t>L</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cs typeface="Calibri" pitchFamily="34" charset="0"/>
                        </a:rPr>
                        <a:t>Borrow 1% of D</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cs typeface="Calibri" pitchFamily="34" charset="0"/>
                        </a:rPr>
                        <a:t>Buy 1% of U</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cs typeface="Calibri" pitchFamily="34" charset="0"/>
                        </a:rPr>
                        <a:t>Total Net Initial Cash Flow</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779463">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600" b="1" i="0" u="none" strike="noStrike" cap="none" normalizeH="0" baseline="0" smtClean="0">
                        <a:ln>
                          <a:noFill/>
                        </a:ln>
                        <a:solidFill>
                          <a:srgbClr val="000000"/>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t>+0.01(S</a:t>
                      </a:r>
                      <a:r>
                        <a:rPr kumimoji="0" lang="en-US" altLang="en-US" sz="1600" b="1" i="0" u="none" strike="noStrike" cap="none" normalizeH="0" baseline="-25000" smtClean="0">
                          <a:ln>
                            <a:noFill/>
                          </a:ln>
                          <a:solidFill>
                            <a:srgbClr val="000000"/>
                          </a:solidFill>
                          <a:effectLst/>
                          <a:latin typeface="Calibri" pitchFamily="34" charset="0"/>
                          <a:ea typeface="Calibri" pitchFamily="34" charset="0"/>
                          <a:cs typeface="Times New Roman" pitchFamily="18" charset="0"/>
                        </a:rPr>
                        <a:t>L</a:t>
                      </a:r>
                      <a:r>
                        <a:rPr kumimoji="0" lang="en-US" altLang="en-US" sz="16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t>)</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t>+0.01(D)</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−0.01(S</a:t>
                      </a:r>
                      <a:r>
                        <a:rPr kumimoji="0" lang="en-US" altLang="en-US" sz="1600" b="1" i="0" u="none" strike="noStrike" cap="none" normalizeH="0" baseline="-25000" smtClean="0">
                          <a:ln>
                            <a:noFill/>
                          </a:ln>
                          <a:solidFill>
                            <a:srgbClr val="000000"/>
                          </a:solidFill>
                          <a:effectLst/>
                          <a:latin typeface="Calibri" pitchFamily="34" charset="0"/>
                          <a:cs typeface="Calibri" pitchFamily="34" charset="0"/>
                        </a:rPr>
                        <a:t>U</a:t>
                      </a:r>
                      <a:r>
                        <a:rPr kumimoji="0" lang="en-US" altLang="en-US" sz="1600" b="1" i="0" u="none" strike="noStrike" cap="none" normalizeH="0" baseline="0" smtClean="0">
                          <a:ln>
                            <a:noFill/>
                          </a:ln>
                          <a:solidFill>
                            <a:srgbClr val="000000"/>
                          </a:solidFill>
                          <a:effectLst/>
                          <a:latin typeface="Calibri" pitchFamily="34" charset="0"/>
                          <a:cs typeface="Calibri" pitchFamily="34" charset="0"/>
                        </a:rPr>
                        <a:t>)</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t>   0.01(S</a:t>
                      </a:r>
                      <a:r>
                        <a:rPr kumimoji="0" lang="en-US" altLang="en-US" sz="1600" b="1" i="0" u="none" strike="noStrike" cap="none" normalizeH="0" baseline="-25000" smtClean="0">
                          <a:ln>
                            <a:noFill/>
                          </a:ln>
                          <a:solidFill>
                            <a:srgbClr val="000000"/>
                          </a:solidFill>
                          <a:effectLst/>
                          <a:latin typeface="Calibri" pitchFamily="34" charset="0"/>
                          <a:ea typeface="Calibri" pitchFamily="34" charset="0"/>
                          <a:cs typeface="Times New Roman" pitchFamily="18" charset="0"/>
                        </a:rPr>
                        <a:t>L</a:t>
                      </a:r>
                      <a:r>
                        <a:rPr kumimoji="0" lang="en-US" altLang="en-US" sz="16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t> + D – S</a:t>
                      </a:r>
                      <a:r>
                        <a:rPr kumimoji="0" lang="en-US" altLang="en-US" sz="1600" b="1" i="0" u="none" strike="noStrike" cap="none" normalizeH="0" baseline="-25000" smtClean="0">
                          <a:ln>
                            <a:noFill/>
                          </a:ln>
                          <a:solidFill>
                            <a:srgbClr val="000000"/>
                          </a:solidFill>
                          <a:effectLst/>
                          <a:latin typeface="Calibri" pitchFamily="34" charset="0"/>
                          <a:ea typeface="Calibri" pitchFamily="34" charset="0"/>
                          <a:cs typeface="Times New Roman" pitchFamily="18" charset="0"/>
                        </a:rPr>
                        <a:t>U</a:t>
                      </a:r>
                      <a:r>
                        <a:rPr kumimoji="0" lang="en-US" altLang="en-US" sz="1600" b="1" i="0" u="none" strike="noStrike" cap="none" normalizeH="0" baseline="0" smtClean="0">
                          <a:ln>
                            <a:noFill/>
                          </a:ln>
                          <a:solidFill>
                            <a:srgbClr val="000000"/>
                          </a:solidFill>
                          <a:effectLst/>
                          <a:latin typeface="Times New Roman" pitchFamily="18" charset="0"/>
                          <a:ea typeface="Calibri" pitchFamily="34" charset="0"/>
                          <a:cs typeface="Times New Roman" pitchFamily="18" charset="0"/>
                        </a:rPr>
                        <a:t>) </a:t>
                      </a:r>
                    </a:p>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t>= 0.01(V</a:t>
                      </a:r>
                      <a:r>
                        <a:rPr kumimoji="0" lang="en-US" altLang="en-US" sz="1600" b="1" i="0" u="none" strike="noStrike" cap="none" normalizeH="0" baseline="-25000" smtClean="0">
                          <a:ln>
                            <a:noFill/>
                          </a:ln>
                          <a:solidFill>
                            <a:srgbClr val="000000"/>
                          </a:solidFill>
                          <a:effectLst/>
                          <a:latin typeface="Calibri" pitchFamily="34" charset="0"/>
                          <a:ea typeface="Calibri" pitchFamily="34" charset="0"/>
                          <a:cs typeface="Times New Roman" pitchFamily="18" charset="0"/>
                        </a:rPr>
                        <a:t>L</a:t>
                      </a:r>
                      <a:r>
                        <a:rPr kumimoji="0" lang="en-US" altLang="en-US" sz="16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t> − V</a:t>
                      </a:r>
                      <a:r>
                        <a:rPr kumimoji="0" lang="en-US" altLang="en-US" sz="1600" b="1" i="0" u="none" strike="noStrike" cap="none" normalizeH="0" baseline="-25000" smtClean="0">
                          <a:ln>
                            <a:noFill/>
                          </a:ln>
                          <a:solidFill>
                            <a:srgbClr val="000000"/>
                          </a:solidFill>
                          <a:effectLst/>
                          <a:latin typeface="Calibri" pitchFamily="34" charset="0"/>
                          <a:ea typeface="Calibri" pitchFamily="34" charset="0"/>
                          <a:cs typeface="Times New Roman" pitchFamily="18" charset="0"/>
                        </a:rPr>
                        <a:t>U</a:t>
                      </a:r>
                      <a:r>
                        <a:rPr kumimoji="0" lang="en-US" altLang="en-US" sz="16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t>) </a:t>
                      </a:r>
                      <a:r>
                        <a:rPr kumimoji="0" lang="en-US" altLang="en-US" sz="20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t>&gt; 0</a:t>
                      </a:r>
                      <a:endParaRPr kumimoji="0" lang="en-US" altLang="en-US" sz="1600" b="1" i="0" u="none" strike="noStrike" cap="none" normalizeH="0" baseline="0" smtClean="0">
                        <a:ln>
                          <a:noFill/>
                        </a:ln>
                        <a:solidFill>
                          <a:srgbClr val="000000"/>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r>
            </a:tbl>
          </a:graphicData>
        </a:graphic>
      </p:graphicFrame>
      <p:sp>
        <p:nvSpPr>
          <p:cNvPr id="78871" name="Slide Number Placeholder 3"/>
          <p:cNvSpPr>
            <a:spLocks noGrp="1"/>
          </p:cNvSpPr>
          <p:nvPr>
            <p:ph type="sldNum" sz="quarter" idx="12"/>
          </p:nvPr>
        </p:nvSpPr>
        <p:spPr>
          <a:noFill/>
        </p:spPr>
        <p:txBody>
          <a:bodyPr/>
          <a:lstStyle/>
          <a:p>
            <a:fld id="{94F3F4D8-15B0-4240-AA4E-283FC96B5C4B}" type="slidenum">
              <a:rPr lang="en-US" altLang="en-US"/>
              <a:pPr/>
              <a:t>65</a:t>
            </a:fld>
            <a:endParaRPr lang="en-US" altLang="en-US"/>
          </a:p>
        </p:txBody>
      </p:sp>
      <p:graphicFrame>
        <p:nvGraphicFramePr>
          <p:cNvPr id="9" name="Content Placeholder 4"/>
          <p:cNvGraphicFramePr>
            <a:graphicFrameLocks noGrp="1"/>
          </p:cNvGraphicFramePr>
          <p:nvPr/>
        </p:nvGraphicFramePr>
        <p:xfrm>
          <a:off x="685800" y="3810000"/>
          <a:ext cx="7620000" cy="2438400"/>
        </p:xfrm>
        <a:graphic>
          <a:graphicData uri="http://schemas.openxmlformats.org/drawingml/2006/table">
            <a:tbl>
              <a:tblPr/>
              <a:tblGrid>
                <a:gridCol w="1524000"/>
                <a:gridCol w="1524000"/>
                <a:gridCol w="1524000"/>
                <a:gridCol w="1404938"/>
                <a:gridCol w="1643062"/>
              </a:tblGrid>
              <a:tr h="625475">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ea typeface="Calibri" pitchFamily="34" charset="0"/>
                          <a:cs typeface="Times New Roman" pitchFamily="18" charset="0"/>
                        </a:rPr>
                        <a:t>Annual Cash Flows</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ea typeface="Calibri" pitchFamily="34" charset="0"/>
                          <a:cs typeface="Times New Roman" pitchFamily="18" charset="0"/>
                        </a:rPr>
                        <a:t>Sell 1% of S</a:t>
                      </a:r>
                      <a:r>
                        <a:rPr kumimoji="0" lang="en-US" altLang="en-US" sz="1600" b="1" i="1" u="none" strike="noStrike" cap="none" normalizeH="0" baseline="-25000" smtClean="0">
                          <a:ln>
                            <a:noFill/>
                          </a:ln>
                          <a:solidFill>
                            <a:srgbClr val="FFFFFF"/>
                          </a:solidFill>
                          <a:effectLst/>
                          <a:latin typeface="Calibri" pitchFamily="34" charset="0"/>
                          <a:ea typeface="Calibri" pitchFamily="34" charset="0"/>
                          <a:cs typeface="Times New Roman" pitchFamily="18" charset="0"/>
                        </a:rPr>
                        <a:t>L</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ea typeface="Calibri" pitchFamily="34" charset="0"/>
                          <a:cs typeface="Times New Roman" pitchFamily="18" charset="0"/>
                        </a:rPr>
                        <a:t>Borrow 1% of D</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ea typeface="Calibri" pitchFamily="34" charset="0"/>
                          <a:cs typeface="Times New Roman" pitchFamily="18" charset="0"/>
                        </a:rPr>
                        <a:t>Buy 1% of U</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ea typeface="Calibri" pitchFamily="34" charset="0"/>
                          <a:cs typeface="Times New Roman" pitchFamily="18" charset="0"/>
                        </a:rPr>
                        <a:t>Total Net Annual Cash Flow</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606425">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t>Annual dividends</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−0.01(EBIT−r</a:t>
                      </a:r>
                      <a:r>
                        <a:rPr kumimoji="0" lang="en-US" altLang="en-US" sz="1600" b="1" i="0" u="none" strike="noStrike" cap="none" normalizeH="0" baseline="-25000" smtClean="0">
                          <a:ln>
                            <a:noFill/>
                          </a:ln>
                          <a:solidFill>
                            <a:srgbClr val="000000"/>
                          </a:solidFill>
                          <a:effectLst/>
                          <a:latin typeface="Calibri" pitchFamily="34" charset="0"/>
                          <a:cs typeface="Calibri" pitchFamily="34" charset="0"/>
                        </a:rPr>
                        <a:t>d</a:t>
                      </a:r>
                      <a:r>
                        <a:rPr kumimoji="0" lang="en-US" altLang="en-US" sz="1600" b="1" i="0" u="none" strike="noStrike" cap="none" normalizeH="0" baseline="0" smtClean="0">
                          <a:ln>
                            <a:noFill/>
                          </a:ln>
                          <a:solidFill>
                            <a:srgbClr val="000000"/>
                          </a:solidFill>
                          <a:effectLst/>
                          <a:latin typeface="Calibri" pitchFamily="34" charset="0"/>
                          <a:cs typeface="Calibri" pitchFamily="34" charset="0"/>
                        </a:rPr>
                        <a:t>D)</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600" b="1" i="0" u="none" strike="noStrike" cap="none" normalizeH="0" baseline="0" smtClean="0">
                        <a:ln>
                          <a:noFill/>
                        </a:ln>
                        <a:solidFill>
                          <a:srgbClr val="000000"/>
                        </a:solidFill>
                        <a:effectLst/>
                        <a:latin typeface="Calibri" pitchFamily="34" charset="0"/>
                        <a:cs typeface="Calibri" pitchFamily="34" charset="0"/>
                      </a:endParaRPr>
                    </a:p>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600" b="1" i="0" u="none" strike="noStrike" cap="none" normalizeH="0" baseline="0" smtClean="0">
                        <a:ln>
                          <a:noFill/>
                        </a:ln>
                        <a:solidFill>
                          <a:srgbClr val="000000"/>
                        </a:solidFill>
                        <a:effectLst/>
                        <a:latin typeface="Calibri" pitchFamily="34" charset="0"/>
                        <a:cs typeface="Calibri" pitchFamily="34"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+0.01(EBIT)</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 +0.01(r</a:t>
                      </a:r>
                      <a:r>
                        <a:rPr kumimoji="0" lang="en-US" altLang="en-US" sz="1600" b="1" i="0" u="none" strike="noStrike" cap="none" normalizeH="0" baseline="-25000" smtClean="0">
                          <a:ln>
                            <a:noFill/>
                          </a:ln>
                          <a:solidFill>
                            <a:srgbClr val="000000"/>
                          </a:solidFill>
                          <a:effectLst/>
                          <a:latin typeface="Calibri" pitchFamily="34" charset="0"/>
                          <a:cs typeface="Calibri" pitchFamily="34" charset="0"/>
                        </a:rPr>
                        <a:t>d</a:t>
                      </a:r>
                      <a:r>
                        <a:rPr kumimoji="0" lang="en-US" altLang="en-US" sz="1600" b="1" i="0" u="none" strike="noStrike" cap="none" normalizeH="0" baseline="0" smtClean="0">
                          <a:ln>
                            <a:noFill/>
                          </a:ln>
                          <a:solidFill>
                            <a:srgbClr val="000000"/>
                          </a:solidFill>
                          <a:effectLst/>
                          <a:latin typeface="Calibri" pitchFamily="34" charset="0"/>
                          <a:cs typeface="Calibri" pitchFamily="34" charset="0"/>
                        </a:rPr>
                        <a:t>D)</a:t>
                      </a:r>
                    </a:p>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600" b="1" i="0" u="none" strike="noStrike" cap="none" normalizeH="0" baseline="0" smtClean="0">
                        <a:ln>
                          <a:noFill/>
                        </a:ln>
                        <a:solidFill>
                          <a:srgbClr val="000000"/>
                        </a:solidFill>
                        <a:effectLst/>
                        <a:latin typeface="Calibri" pitchFamily="34" charset="0"/>
                        <a:cs typeface="Calibri" pitchFamily="34"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r>
              <a:tr h="600075">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t>Annual interest</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AF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600" b="1" i="0" u="none" strike="noStrike" cap="none" normalizeH="0" baseline="0" smtClean="0">
                        <a:ln>
                          <a:noFill/>
                        </a:ln>
                        <a:solidFill>
                          <a:srgbClr val="000000"/>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AF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−0.01(r</a:t>
                      </a:r>
                      <a:r>
                        <a:rPr kumimoji="0" lang="en-US" altLang="en-US" sz="1600" b="1" i="0" u="none" strike="noStrike" cap="none" normalizeH="0" baseline="-25000" smtClean="0">
                          <a:ln>
                            <a:noFill/>
                          </a:ln>
                          <a:solidFill>
                            <a:srgbClr val="000000"/>
                          </a:solidFill>
                          <a:effectLst/>
                          <a:latin typeface="Calibri" pitchFamily="34" charset="0"/>
                          <a:cs typeface="Calibri" pitchFamily="34" charset="0"/>
                        </a:rPr>
                        <a:t>d</a:t>
                      </a:r>
                      <a:r>
                        <a:rPr kumimoji="0" lang="en-US" altLang="en-US" sz="1600" b="1" i="0" u="none" strike="noStrike" cap="none" normalizeH="0" baseline="0" smtClean="0">
                          <a:ln>
                            <a:noFill/>
                          </a:ln>
                          <a:solidFill>
                            <a:srgbClr val="000000"/>
                          </a:solidFill>
                          <a:effectLst/>
                          <a:latin typeface="Calibri" pitchFamily="34" charset="0"/>
                          <a:cs typeface="Calibri" pitchFamily="34" charset="0"/>
                        </a:rPr>
                        <a:t>D)</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AF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600" b="1" i="0" u="none" strike="noStrike" cap="none" normalizeH="0" baseline="0" smtClean="0">
                        <a:ln>
                          <a:noFill/>
                        </a:ln>
                        <a:solidFill>
                          <a:srgbClr val="000000"/>
                        </a:solidFill>
                        <a:effectLst/>
                        <a:latin typeface="Calibri" pitchFamily="34" charset="0"/>
                        <a:cs typeface="Calibri" pitchFamily="34"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AF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−0.01(r</a:t>
                      </a:r>
                      <a:r>
                        <a:rPr kumimoji="0" lang="en-US" altLang="en-US" sz="1600" b="1" i="0" u="none" strike="noStrike" cap="none" normalizeH="0" baseline="-25000" smtClean="0">
                          <a:ln>
                            <a:noFill/>
                          </a:ln>
                          <a:solidFill>
                            <a:srgbClr val="000000"/>
                          </a:solidFill>
                          <a:effectLst/>
                          <a:latin typeface="Calibri" pitchFamily="34" charset="0"/>
                          <a:cs typeface="Calibri" pitchFamily="34" charset="0"/>
                        </a:rPr>
                        <a:t>d</a:t>
                      </a:r>
                      <a:r>
                        <a:rPr kumimoji="0" lang="en-US" altLang="en-US" sz="1600" b="1" i="0" u="none" strike="noStrike" cap="none" normalizeH="0" baseline="0" smtClean="0">
                          <a:ln>
                            <a:noFill/>
                          </a:ln>
                          <a:solidFill>
                            <a:srgbClr val="000000"/>
                          </a:solidFill>
                          <a:effectLst/>
                          <a:latin typeface="Calibri" pitchFamily="34" charset="0"/>
                          <a:cs typeface="Calibri" pitchFamily="34" charset="0"/>
                        </a:rPr>
                        <a:t>D)</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AF1"/>
                    </a:solidFill>
                  </a:tcPr>
                </a:tc>
              </a:tr>
              <a:tr h="606425">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t>Annual total</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−0.01(EBIT−r</a:t>
                      </a:r>
                      <a:r>
                        <a:rPr kumimoji="0" lang="en-US" altLang="en-US" sz="1600" b="1" i="0" u="none" strike="noStrike" cap="none" normalizeH="0" baseline="-25000" smtClean="0">
                          <a:ln>
                            <a:noFill/>
                          </a:ln>
                          <a:solidFill>
                            <a:srgbClr val="000000"/>
                          </a:solidFill>
                          <a:effectLst/>
                          <a:latin typeface="Calibri" pitchFamily="34" charset="0"/>
                          <a:cs typeface="Calibri" pitchFamily="34" charset="0"/>
                        </a:rPr>
                        <a:t>d</a:t>
                      </a:r>
                      <a:r>
                        <a:rPr kumimoji="0" lang="en-US" altLang="en-US" sz="1600" b="1" i="0" u="none" strike="noStrike" cap="none" normalizeH="0" baseline="0" smtClean="0">
                          <a:ln>
                            <a:noFill/>
                          </a:ln>
                          <a:solidFill>
                            <a:srgbClr val="000000"/>
                          </a:solidFill>
                          <a:effectLst/>
                          <a:latin typeface="Calibri" pitchFamily="34" charset="0"/>
                          <a:cs typeface="Calibri" pitchFamily="34" charset="0"/>
                        </a:rPr>
                        <a:t>D)</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−0.01(r</a:t>
                      </a:r>
                      <a:r>
                        <a:rPr kumimoji="0" lang="en-US" altLang="en-US" sz="1600" b="1" i="0" u="none" strike="noStrike" cap="none" normalizeH="0" baseline="-25000" smtClean="0">
                          <a:ln>
                            <a:noFill/>
                          </a:ln>
                          <a:solidFill>
                            <a:srgbClr val="000000"/>
                          </a:solidFill>
                          <a:effectLst/>
                          <a:latin typeface="Calibri" pitchFamily="34" charset="0"/>
                          <a:cs typeface="Calibri" pitchFamily="34" charset="0"/>
                        </a:rPr>
                        <a:t>d</a:t>
                      </a:r>
                      <a:r>
                        <a:rPr kumimoji="0" lang="en-US" altLang="en-US" sz="1600" b="1" i="0" u="none" strike="noStrike" cap="none" normalizeH="0" baseline="0" smtClean="0">
                          <a:ln>
                            <a:noFill/>
                          </a:ln>
                          <a:solidFill>
                            <a:srgbClr val="000000"/>
                          </a:solidFill>
                          <a:effectLst/>
                          <a:latin typeface="Calibri" pitchFamily="34" charset="0"/>
                          <a:cs typeface="Calibri" pitchFamily="34" charset="0"/>
                        </a:rPr>
                        <a:t>D)</a:t>
                      </a:r>
                    </a:p>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600" b="1" i="0" u="none" strike="noStrike" cap="none" normalizeH="0" baseline="0" smtClean="0">
                        <a:ln>
                          <a:noFill/>
                        </a:ln>
                        <a:solidFill>
                          <a:srgbClr val="000000"/>
                        </a:solidFill>
                        <a:effectLst/>
                        <a:latin typeface="Calibri" pitchFamily="34" charset="0"/>
                        <a:cs typeface="Calibri" pitchFamily="34"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    +0.01(EBIT)</a:t>
                      </a:r>
                    </a:p>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600" b="1" i="0" u="none" strike="noStrike" cap="none" normalizeH="0" baseline="0" smtClean="0">
                        <a:ln>
                          <a:noFill/>
                        </a:ln>
                        <a:solidFill>
                          <a:srgbClr val="000000"/>
                        </a:solidFill>
                        <a:effectLst/>
                        <a:latin typeface="Calibri" pitchFamily="34" charset="0"/>
                        <a:cs typeface="Calibri" pitchFamily="34"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2000" b="1" i="0" u="none" strike="noStrike" cap="none" normalizeH="0" baseline="0" smtClean="0">
                          <a:ln>
                            <a:noFill/>
                          </a:ln>
                          <a:solidFill>
                            <a:srgbClr val="000000"/>
                          </a:solidFill>
                          <a:effectLst/>
                          <a:latin typeface="Calibri" pitchFamily="34" charset="0"/>
                          <a:cs typeface="Calibri" pitchFamily="34" charset="0"/>
                        </a:rPr>
                        <a:t>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r>
            </a:tbl>
          </a:graphicData>
        </a:graphic>
      </p:graphicFrame>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9874" name="Title 1"/>
          <p:cNvSpPr>
            <a:spLocks noGrp="1"/>
          </p:cNvSpPr>
          <p:nvPr>
            <p:ph type="title"/>
          </p:nvPr>
        </p:nvSpPr>
        <p:spPr/>
        <p:txBody>
          <a:bodyPr/>
          <a:lstStyle/>
          <a:p>
            <a:pPr eaLnBrk="1" hangingPunct="1"/>
            <a:r>
              <a:rPr lang="en-US" altLang="en-US" smtClean="0"/>
              <a:t>The arbitrage opportunity</a:t>
            </a:r>
          </a:p>
        </p:txBody>
      </p:sp>
      <p:sp>
        <p:nvSpPr>
          <p:cNvPr id="79875" name="Content Placeholder 2"/>
          <p:cNvSpPr>
            <a:spLocks noGrp="1"/>
          </p:cNvSpPr>
          <p:nvPr>
            <p:ph idx="1"/>
          </p:nvPr>
        </p:nvSpPr>
        <p:spPr/>
        <p:txBody>
          <a:bodyPr/>
          <a:lstStyle/>
          <a:p>
            <a:pPr eaLnBrk="1" hangingPunct="1"/>
            <a:r>
              <a:rPr lang="en-US" altLang="en-US" sz="2400" smtClean="0"/>
              <a:t>Start off with no money!</a:t>
            </a:r>
          </a:p>
          <a:p>
            <a:pPr eaLnBrk="1" hangingPunct="1"/>
            <a:r>
              <a:rPr lang="en-US" altLang="en-US" sz="2400" smtClean="0"/>
              <a:t>Sell 1% of L’s stock, borrow an amount equal to 1% of D, and buy 1% of U. </a:t>
            </a:r>
          </a:p>
          <a:p>
            <a:pPr eaLnBrk="1" hangingPunct="1"/>
            <a:r>
              <a:rPr lang="en-US" altLang="en-US" sz="2400" smtClean="0"/>
              <a:t>The initial CF for this position is </a:t>
            </a:r>
            <a:r>
              <a:rPr lang="en-US" altLang="en-US" sz="2400" i="1" smtClean="0"/>
              <a:t>positive </a:t>
            </a:r>
            <a:r>
              <a:rPr lang="en-US" altLang="en-US" sz="2400" smtClean="0"/>
              <a:t>since we assumed V</a:t>
            </a:r>
            <a:r>
              <a:rPr lang="en-US" altLang="en-US" sz="2400" baseline="-25000" smtClean="0"/>
              <a:t>L </a:t>
            </a:r>
            <a:r>
              <a:rPr lang="en-US" altLang="en-US" sz="2400" smtClean="0"/>
              <a:t> &gt; V</a:t>
            </a:r>
            <a:r>
              <a:rPr lang="en-US" altLang="en-US" sz="2400" baseline="-25000" smtClean="0"/>
              <a:t>U </a:t>
            </a:r>
            <a:r>
              <a:rPr lang="en-US" altLang="en-US" sz="2400" smtClean="0"/>
              <a:t>. </a:t>
            </a:r>
          </a:p>
          <a:p>
            <a:pPr eaLnBrk="1" hangingPunct="1"/>
            <a:r>
              <a:rPr lang="en-US" altLang="en-US" sz="2400" smtClean="0"/>
              <a:t>Net annual cash flows are zero. </a:t>
            </a:r>
          </a:p>
          <a:p>
            <a:pPr eaLnBrk="1" hangingPunct="1"/>
            <a:r>
              <a:rPr lang="en-US" altLang="en-US" sz="2400" i="1" u="sng" smtClean="0"/>
              <a:t>This means after you enter the position, you have money in your pocket and no other net cash flows. </a:t>
            </a:r>
          </a:p>
        </p:txBody>
      </p:sp>
      <p:sp>
        <p:nvSpPr>
          <p:cNvPr id="79876" name="Slide Number Placeholder 3"/>
          <p:cNvSpPr>
            <a:spLocks noGrp="1"/>
          </p:cNvSpPr>
          <p:nvPr>
            <p:ph type="sldNum" sz="quarter" idx="12"/>
          </p:nvPr>
        </p:nvSpPr>
        <p:spPr>
          <a:noFill/>
        </p:spPr>
        <p:txBody>
          <a:bodyPr/>
          <a:lstStyle/>
          <a:p>
            <a:fld id="{733DE79B-0630-4844-A0E3-F9B39544FE98}" type="slidenum">
              <a:rPr lang="en-US" altLang="en-US"/>
              <a:pPr/>
              <a:t>66</a:t>
            </a:fld>
            <a:endParaRPr lang="en-US" altLang="en-US"/>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898" name="Title 1"/>
          <p:cNvSpPr>
            <a:spLocks noGrp="1"/>
          </p:cNvSpPr>
          <p:nvPr>
            <p:ph type="title"/>
          </p:nvPr>
        </p:nvSpPr>
        <p:spPr/>
        <p:txBody>
          <a:bodyPr/>
          <a:lstStyle/>
          <a:p>
            <a:pPr eaLnBrk="1" hangingPunct="1"/>
            <a:r>
              <a:rPr lang="en-US" altLang="en-US" smtClean="0"/>
              <a:t>But arbitrage can’t last long!</a:t>
            </a:r>
          </a:p>
        </p:txBody>
      </p:sp>
      <p:sp>
        <p:nvSpPr>
          <p:cNvPr id="80899" name="Content Placeholder 2"/>
          <p:cNvSpPr>
            <a:spLocks noGrp="1"/>
          </p:cNvSpPr>
          <p:nvPr>
            <p:ph idx="1"/>
          </p:nvPr>
        </p:nvSpPr>
        <p:spPr/>
        <p:txBody>
          <a:bodyPr/>
          <a:lstStyle/>
          <a:p>
            <a:pPr eaLnBrk="1" hangingPunct="1"/>
            <a:r>
              <a:rPr lang="en-US" altLang="en-US" sz="2400" smtClean="0"/>
              <a:t>Everyone would engage in the arbitrage transactions:</a:t>
            </a:r>
          </a:p>
          <a:p>
            <a:pPr lvl="1" eaLnBrk="1" hangingPunct="1"/>
            <a:r>
              <a:rPr lang="en-US" altLang="en-US" sz="2000" smtClean="0"/>
              <a:t>Selling pressure would cause V</a:t>
            </a:r>
            <a:r>
              <a:rPr lang="en-US" altLang="en-US" sz="2000" baseline="-25000" smtClean="0"/>
              <a:t>L</a:t>
            </a:r>
            <a:r>
              <a:rPr lang="en-US" altLang="en-US" sz="2000" smtClean="0"/>
              <a:t> to fall</a:t>
            </a:r>
          </a:p>
          <a:p>
            <a:pPr lvl="1" eaLnBrk="1" hangingPunct="1"/>
            <a:r>
              <a:rPr lang="en-US" altLang="en-US" sz="2000" smtClean="0"/>
              <a:t>Buying pressure would cause V</a:t>
            </a:r>
            <a:r>
              <a:rPr lang="en-US" altLang="en-US" sz="2000" baseline="-25000" smtClean="0"/>
              <a:t>U</a:t>
            </a:r>
            <a:r>
              <a:rPr lang="en-US" altLang="en-US" sz="2000" smtClean="0"/>
              <a:t> to rise</a:t>
            </a:r>
          </a:p>
          <a:p>
            <a:pPr lvl="1" eaLnBrk="1" hangingPunct="1"/>
            <a:r>
              <a:rPr lang="en-US" altLang="en-US" sz="2000" smtClean="0"/>
              <a:t>All of this would take place until V</a:t>
            </a:r>
            <a:r>
              <a:rPr lang="en-US" altLang="en-US" sz="2000" baseline="-25000" smtClean="0"/>
              <a:t>L</a:t>
            </a:r>
            <a:r>
              <a:rPr lang="en-US" altLang="en-US" sz="2000" smtClean="0"/>
              <a:t> = V</a:t>
            </a:r>
            <a:r>
              <a:rPr lang="en-US" altLang="en-US" sz="2000" baseline="-25000" smtClean="0"/>
              <a:t>U</a:t>
            </a:r>
            <a:endParaRPr lang="en-US" altLang="en-US" sz="2000" smtClean="0"/>
          </a:p>
        </p:txBody>
      </p:sp>
      <p:sp>
        <p:nvSpPr>
          <p:cNvPr id="80900" name="Slide Number Placeholder 3"/>
          <p:cNvSpPr>
            <a:spLocks noGrp="1"/>
          </p:cNvSpPr>
          <p:nvPr>
            <p:ph type="sldNum" sz="quarter" idx="12"/>
          </p:nvPr>
        </p:nvSpPr>
        <p:spPr>
          <a:noFill/>
        </p:spPr>
        <p:txBody>
          <a:bodyPr/>
          <a:lstStyle/>
          <a:p>
            <a:fld id="{D1207515-AD16-417A-826B-75794589479B}" type="slidenum">
              <a:rPr lang="en-US" altLang="en-US"/>
              <a:pPr/>
              <a:t>67</a:t>
            </a:fld>
            <a:endParaRPr lang="en-US" altLang="en-US"/>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22" name="Title 1"/>
          <p:cNvSpPr>
            <a:spLocks noGrp="1"/>
          </p:cNvSpPr>
          <p:nvPr>
            <p:ph type="title"/>
          </p:nvPr>
        </p:nvSpPr>
        <p:spPr/>
        <p:txBody>
          <a:bodyPr/>
          <a:lstStyle/>
          <a:p>
            <a:pPr eaLnBrk="1" hangingPunct="1"/>
            <a:r>
              <a:rPr lang="en-US" altLang="en-US" smtClean="0"/>
              <a:t>Example…</a:t>
            </a:r>
          </a:p>
        </p:txBody>
      </p:sp>
      <p:sp>
        <p:nvSpPr>
          <p:cNvPr id="81923" name="Content Placeholder 2"/>
          <p:cNvSpPr>
            <a:spLocks noGrp="1"/>
          </p:cNvSpPr>
          <p:nvPr>
            <p:ph idx="1"/>
          </p:nvPr>
        </p:nvSpPr>
        <p:spPr/>
        <p:txBody>
          <a:bodyPr/>
          <a:lstStyle/>
          <a:p>
            <a:pPr eaLnBrk="1" hangingPunct="1"/>
            <a:r>
              <a:rPr lang="en-US" altLang="en-US" smtClean="0"/>
              <a:t>Suppose we have the following data:</a:t>
            </a:r>
          </a:p>
          <a:p>
            <a:pPr lvl="1" eaLnBrk="1" hangingPunct="1"/>
            <a:r>
              <a:rPr lang="en-US" altLang="en-US" smtClean="0"/>
              <a:t>EBIT = $100 for U and L.</a:t>
            </a:r>
          </a:p>
          <a:p>
            <a:pPr lvl="1" eaLnBrk="1" hangingPunct="1"/>
            <a:r>
              <a:rPr lang="en-US" altLang="en-US" smtClean="0"/>
              <a:t>r</a:t>
            </a:r>
            <a:r>
              <a:rPr lang="en-US" altLang="en-US" baseline="-25000" smtClean="0"/>
              <a:t>sU</a:t>
            </a:r>
            <a:r>
              <a:rPr lang="en-US" altLang="en-US" smtClean="0"/>
              <a:t>  = 10%. </a:t>
            </a:r>
          </a:p>
          <a:p>
            <a:pPr lvl="1" eaLnBrk="1" hangingPunct="1"/>
            <a:r>
              <a:rPr lang="en-US" altLang="en-US" smtClean="0"/>
              <a:t>r</a:t>
            </a:r>
            <a:r>
              <a:rPr lang="en-US" altLang="en-US" baseline="-25000" smtClean="0"/>
              <a:t>d </a:t>
            </a:r>
            <a:r>
              <a:rPr lang="en-US" altLang="en-US" smtClean="0"/>
              <a:t> = 6%. </a:t>
            </a:r>
          </a:p>
          <a:p>
            <a:pPr lvl="1" eaLnBrk="1" hangingPunct="1"/>
            <a:r>
              <a:rPr lang="en-US" altLang="en-US" smtClean="0"/>
              <a:t>L has D = 250. (Debt is zero for U.)</a:t>
            </a:r>
          </a:p>
          <a:p>
            <a:pPr eaLnBrk="1" hangingPunct="1"/>
            <a:endParaRPr lang="en-US" altLang="en-US" smtClean="0"/>
          </a:p>
        </p:txBody>
      </p:sp>
      <p:sp>
        <p:nvSpPr>
          <p:cNvPr id="81924" name="Slide Number Placeholder 3"/>
          <p:cNvSpPr>
            <a:spLocks noGrp="1"/>
          </p:cNvSpPr>
          <p:nvPr>
            <p:ph type="sldNum" sz="quarter" idx="12"/>
          </p:nvPr>
        </p:nvSpPr>
        <p:spPr>
          <a:noFill/>
        </p:spPr>
        <p:txBody>
          <a:bodyPr/>
          <a:lstStyle/>
          <a:p>
            <a:fld id="{DF161B44-4222-4CD9-B6C7-5F8CF6DDD415}" type="slidenum">
              <a:rPr lang="en-US" altLang="en-US"/>
              <a:pPr/>
              <a:t>68</a:t>
            </a:fld>
            <a:endParaRPr lang="en-US" altLang="en-US"/>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Title 1"/>
          <p:cNvSpPr>
            <a:spLocks noGrp="1"/>
          </p:cNvSpPr>
          <p:nvPr>
            <p:ph type="title"/>
          </p:nvPr>
        </p:nvSpPr>
        <p:spPr/>
        <p:txBody>
          <a:bodyPr/>
          <a:lstStyle/>
          <a:p>
            <a:pPr eaLnBrk="1" hangingPunct="1"/>
            <a:r>
              <a:rPr lang="en-US" altLang="en-US" smtClean="0"/>
              <a:t>Firm Values in Example</a:t>
            </a:r>
          </a:p>
        </p:txBody>
      </p:sp>
      <p:sp>
        <p:nvSpPr>
          <p:cNvPr id="82947" name="Content Placeholder 2"/>
          <p:cNvSpPr>
            <a:spLocks noGrp="1"/>
          </p:cNvSpPr>
          <p:nvPr>
            <p:ph idx="1"/>
          </p:nvPr>
        </p:nvSpPr>
        <p:spPr/>
        <p:txBody>
          <a:bodyPr/>
          <a:lstStyle/>
          <a:p>
            <a:pPr eaLnBrk="1" hangingPunct="1"/>
            <a:r>
              <a:rPr lang="en-US" altLang="en-US" smtClean="0"/>
              <a:t>V</a:t>
            </a:r>
            <a:r>
              <a:rPr lang="en-US" altLang="en-US" baseline="-25000" smtClean="0"/>
              <a:t>U</a:t>
            </a:r>
            <a:r>
              <a:rPr lang="en-US" altLang="en-US" smtClean="0"/>
              <a:t> = S</a:t>
            </a:r>
            <a:r>
              <a:rPr lang="en-US" altLang="en-US" baseline="-25000" smtClean="0"/>
              <a:t>U</a:t>
            </a:r>
            <a:r>
              <a:rPr lang="en-US" altLang="en-US" smtClean="0"/>
              <a:t> = EBIT/ r</a:t>
            </a:r>
            <a:r>
              <a:rPr lang="en-US" altLang="en-US" baseline="-25000" smtClean="0"/>
              <a:t>sU</a:t>
            </a:r>
            <a:r>
              <a:rPr lang="en-US" altLang="en-US" smtClean="0"/>
              <a:t> </a:t>
            </a:r>
          </a:p>
          <a:p>
            <a:pPr eaLnBrk="1" hangingPunct="1"/>
            <a:r>
              <a:rPr lang="en-US" altLang="en-US" smtClean="0"/>
              <a:t>V</a:t>
            </a:r>
            <a:r>
              <a:rPr lang="en-US" altLang="en-US" baseline="-25000" smtClean="0"/>
              <a:t>U</a:t>
            </a:r>
            <a:r>
              <a:rPr lang="en-US" altLang="en-US" smtClean="0"/>
              <a:t> = 100/0.10 = $1,000. </a:t>
            </a:r>
          </a:p>
          <a:p>
            <a:pPr eaLnBrk="1" hangingPunct="1"/>
            <a:endParaRPr lang="en-US" altLang="en-US" smtClean="0"/>
          </a:p>
          <a:p>
            <a:pPr eaLnBrk="1" hangingPunct="1"/>
            <a:r>
              <a:rPr lang="en-US" altLang="en-US" smtClean="0"/>
              <a:t>V</a:t>
            </a:r>
            <a:r>
              <a:rPr lang="en-US" altLang="en-US" baseline="-25000" smtClean="0"/>
              <a:t>L</a:t>
            </a:r>
            <a:r>
              <a:rPr lang="en-US" altLang="en-US" smtClean="0"/>
              <a:t> = S</a:t>
            </a:r>
            <a:r>
              <a:rPr lang="en-US" altLang="en-US" baseline="-25000" smtClean="0"/>
              <a:t>L</a:t>
            </a:r>
            <a:r>
              <a:rPr lang="en-US" altLang="en-US" smtClean="0"/>
              <a:t> + D (= V</a:t>
            </a:r>
            <a:r>
              <a:rPr lang="en-US" altLang="en-US" baseline="-25000" smtClean="0"/>
              <a:t>U</a:t>
            </a:r>
            <a:r>
              <a:rPr lang="en-US" altLang="en-US" smtClean="0"/>
              <a:t> </a:t>
            </a:r>
            <a:r>
              <a:rPr lang="en-US" altLang="en-US" sz="2400" smtClean="0"/>
              <a:t>because of Proposition I</a:t>
            </a:r>
            <a:r>
              <a:rPr lang="en-US" altLang="en-US" smtClean="0"/>
              <a:t>)</a:t>
            </a:r>
          </a:p>
          <a:p>
            <a:pPr eaLnBrk="1" hangingPunct="1"/>
            <a:r>
              <a:rPr lang="en-US" altLang="en-US" smtClean="0"/>
              <a:t>S</a:t>
            </a:r>
            <a:r>
              <a:rPr lang="en-US" altLang="en-US" baseline="-25000" smtClean="0"/>
              <a:t>L</a:t>
            </a:r>
            <a:r>
              <a:rPr lang="en-US" altLang="en-US" smtClean="0"/>
              <a:t> = V</a:t>
            </a:r>
            <a:r>
              <a:rPr lang="en-US" altLang="en-US" baseline="-25000" smtClean="0"/>
              <a:t>L</a:t>
            </a:r>
            <a:r>
              <a:rPr lang="en-US" altLang="en-US" smtClean="0"/>
              <a:t> </a:t>
            </a:r>
            <a:r>
              <a:rPr lang="en-US" altLang="en-US" smtClean="0">
                <a:latin typeface="Times New Roman" pitchFamily="18" charset="0"/>
                <a:cs typeface="Times New Roman" pitchFamily="18" charset="0"/>
              </a:rPr>
              <a:t>−</a:t>
            </a:r>
            <a:r>
              <a:rPr lang="en-US" altLang="en-US" smtClean="0"/>
              <a:t> D</a:t>
            </a:r>
          </a:p>
          <a:p>
            <a:pPr eaLnBrk="1" hangingPunct="1"/>
            <a:r>
              <a:rPr lang="en-US" altLang="en-US" smtClean="0"/>
              <a:t>S</a:t>
            </a:r>
            <a:r>
              <a:rPr lang="en-US" altLang="en-US" baseline="-25000" smtClean="0"/>
              <a:t>L</a:t>
            </a:r>
            <a:r>
              <a:rPr lang="en-US" altLang="en-US" smtClean="0"/>
              <a:t> = $1,000 </a:t>
            </a:r>
            <a:r>
              <a:rPr lang="en-US" altLang="en-US" smtClean="0">
                <a:latin typeface="Times New Roman" pitchFamily="18" charset="0"/>
                <a:cs typeface="Times New Roman" pitchFamily="18" charset="0"/>
              </a:rPr>
              <a:t>−</a:t>
            </a:r>
            <a:r>
              <a:rPr lang="en-US" altLang="en-US" smtClean="0"/>
              <a:t> $250 = $750.</a:t>
            </a:r>
          </a:p>
          <a:p>
            <a:pPr eaLnBrk="1" hangingPunct="1"/>
            <a:endParaRPr lang="en-US" altLang="en-US" smtClean="0"/>
          </a:p>
          <a:p>
            <a:pPr eaLnBrk="1" hangingPunct="1"/>
            <a:endParaRPr lang="en-US" altLang="en-US" smtClean="0"/>
          </a:p>
        </p:txBody>
      </p:sp>
      <p:sp>
        <p:nvSpPr>
          <p:cNvPr id="82948" name="Slide Number Placeholder 3"/>
          <p:cNvSpPr>
            <a:spLocks noGrp="1"/>
          </p:cNvSpPr>
          <p:nvPr>
            <p:ph type="sldNum" sz="quarter" idx="12"/>
          </p:nvPr>
        </p:nvSpPr>
        <p:spPr>
          <a:noFill/>
        </p:spPr>
        <p:txBody>
          <a:bodyPr/>
          <a:lstStyle/>
          <a:p>
            <a:fld id="{494D4DC2-D07D-4705-99B3-DE7D703485A8}" type="slidenum">
              <a:rPr lang="en-US" altLang="en-US"/>
              <a:pPr/>
              <a:t>69</a:t>
            </a:fld>
            <a:endParaRPr lang="en-US"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altLang="en-US" sz="3600" smtClean="0"/>
              <a:t>MM Detailed Assumptions and Notation</a:t>
            </a:r>
          </a:p>
        </p:txBody>
      </p:sp>
      <p:sp>
        <p:nvSpPr>
          <p:cNvPr id="3" name="Content Placeholder 2"/>
          <p:cNvSpPr>
            <a:spLocks noGrp="1"/>
          </p:cNvSpPr>
          <p:nvPr>
            <p:ph idx="1"/>
          </p:nvPr>
        </p:nvSpPr>
        <p:spPr/>
        <p:txBody>
          <a:bodyPr>
            <a:normAutofit fontScale="70000" lnSpcReduction="20000"/>
          </a:bodyPr>
          <a:lstStyle/>
          <a:p>
            <a:pPr eaLnBrk="1" hangingPunct="1">
              <a:defRPr/>
            </a:pPr>
            <a:r>
              <a:rPr lang="en-US" dirty="0" smtClean="0"/>
              <a:t>Company U is </a:t>
            </a:r>
            <a:r>
              <a:rPr lang="en-US" u="sng" dirty="0" smtClean="0"/>
              <a:t>U</a:t>
            </a:r>
            <a:r>
              <a:rPr lang="en-US" dirty="0" smtClean="0"/>
              <a:t>nlevered. It has no debt, only stock S.</a:t>
            </a:r>
          </a:p>
          <a:p>
            <a:pPr eaLnBrk="1" hangingPunct="1">
              <a:defRPr/>
            </a:pPr>
            <a:r>
              <a:rPr lang="en-US" dirty="0" smtClean="0"/>
              <a:t>Company L is </a:t>
            </a:r>
            <a:r>
              <a:rPr lang="en-US" u="sng" dirty="0" smtClean="0"/>
              <a:t>L</a:t>
            </a:r>
            <a:r>
              <a:rPr lang="en-US" dirty="0" smtClean="0"/>
              <a:t>evered. It has debt amount D, with interest rate r</a:t>
            </a:r>
            <a:r>
              <a:rPr lang="en-US" baseline="-25000" dirty="0" smtClean="0"/>
              <a:t>d</a:t>
            </a:r>
            <a:r>
              <a:rPr lang="en-US" dirty="0" smtClean="0"/>
              <a:t>. It has stock S</a:t>
            </a:r>
            <a:r>
              <a:rPr lang="en-US" baseline="-25000" dirty="0" smtClean="0"/>
              <a:t>L</a:t>
            </a:r>
            <a:r>
              <a:rPr lang="en-US" dirty="0" smtClean="0"/>
              <a:t>.</a:t>
            </a:r>
          </a:p>
          <a:p>
            <a:pPr eaLnBrk="1" hangingPunct="1">
              <a:defRPr/>
            </a:pPr>
            <a:r>
              <a:rPr lang="en-US" dirty="0" smtClean="0"/>
              <a:t>Both companies are identical except for debt</a:t>
            </a:r>
            <a:r>
              <a:rPr lang="en-US" dirty="0"/>
              <a:t>. Same </a:t>
            </a:r>
            <a:r>
              <a:rPr lang="en-US" dirty="0" smtClean="0"/>
              <a:t>EBIT and operating risk.</a:t>
            </a:r>
          </a:p>
          <a:p>
            <a:pPr marL="342900" lvl="1" indent="-342900" eaLnBrk="1" hangingPunct="1">
              <a:buClr>
                <a:schemeClr val="folHlink"/>
              </a:buClr>
              <a:buSzPct val="60000"/>
              <a:defRPr/>
            </a:pPr>
            <a:r>
              <a:rPr lang="en-US" dirty="0"/>
              <a:t>Zero growth, </a:t>
            </a:r>
            <a:r>
              <a:rPr lang="en-US" dirty="0" smtClean="0"/>
              <a:t>g = 0. No net </a:t>
            </a:r>
            <a:r>
              <a:rPr lang="en-US" dirty="0"/>
              <a:t>additions to capital.</a:t>
            </a:r>
          </a:p>
          <a:p>
            <a:pPr eaLnBrk="1" hangingPunct="1">
              <a:defRPr/>
            </a:pPr>
            <a:r>
              <a:rPr lang="en-US" dirty="0" smtClean="0"/>
              <a:t>The required return on U’s equity is r</a:t>
            </a:r>
            <a:r>
              <a:rPr lang="en-US" baseline="-25000" dirty="0" smtClean="0"/>
              <a:t>sU</a:t>
            </a:r>
            <a:r>
              <a:rPr lang="en-US" dirty="0" smtClean="0"/>
              <a:t>.</a:t>
            </a:r>
          </a:p>
          <a:p>
            <a:pPr eaLnBrk="1" hangingPunct="1">
              <a:defRPr/>
            </a:pPr>
            <a:r>
              <a:rPr lang="en-US" dirty="0" smtClean="0"/>
              <a:t>The required return on L’s equity is r</a:t>
            </a:r>
            <a:r>
              <a:rPr lang="en-US" baseline="-25000" dirty="0" smtClean="0"/>
              <a:t>sL</a:t>
            </a:r>
            <a:r>
              <a:rPr lang="en-US" dirty="0" smtClean="0"/>
              <a:t>.</a:t>
            </a:r>
          </a:p>
          <a:p>
            <a:pPr eaLnBrk="1" hangingPunct="1">
              <a:defRPr/>
            </a:pPr>
            <a:r>
              <a:rPr lang="en-US" dirty="0" smtClean="0"/>
              <a:t>Debt is riskless and investors can borrow as well as lend at this rate. The cost of debt is r</a:t>
            </a:r>
            <a:r>
              <a:rPr lang="en-US" baseline="-25000" dirty="0" smtClean="0"/>
              <a:t>d</a:t>
            </a:r>
            <a:r>
              <a:rPr lang="en-US" dirty="0" smtClean="0"/>
              <a:t>.</a:t>
            </a:r>
          </a:p>
          <a:p>
            <a:pPr eaLnBrk="1" hangingPunct="1">
              <a:defRPr/>
            </a:pPr>
            <a:r>
              <a:rPr lang="en-US" dirty="0" smtClean="0"/>
              <a:t>Tax savings due to deductibility of interest expense have the same risk as debt and should be discounted at the cost of debt.</a:t>
            </a:r>
            <a:endParaRPr lang="en-US" dirty="0"/>
          </a:p>
        </p:txBody>
      </p:sp>
      <p:sp>
        <p:nvSpPr>
          <p:cNvPr id="19460" name="Slide Number Placeholder 3"/>
          <p:cNvSpPr>
            <a:spLocks noGrp="1"/>
          </p:cNvSpPr>
          <p:nvPr>
            <p:ph type="sldNum" sz="quarter" idx="12"/>
          </p:nvPr>
        </p:nvSpPr>
        <p:spPr>
          <a:noFill/>
        </p:spPr>
        <p:txBody>
          <a:bodyPr/>
          <a:lstStyle/>
          <a:p>
            <a:fld id="{F58BFC55-A564-41D1-A0B8-1ACE484892E0}" type="slidenum">
              <a:rPr lang="en-US" altLang="en-US"/>
              <a:pPr/>
              <a:t>7</a:t>
            </a:fld>
            <a:endParaRPr lang="en-US" altLang="en-US"/>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3970" name="Title 1"/>
          <p:cNvSpPr>
            <a:spLocks noGrp="1"/>
          </p:cNvSpPr>
          <p:nvPr>
            <p:ph type="title"/>
          </p:nvPr>
        </p:nvSpPr>
        <p:spPr/>
        <p:txBody>
          <a:bodyPr/>
          <a:lstStyle/>
          <a:p>
            <a:pPr eaLnBrk="1" hangingPunct="1"/>
            <a:r>
              <a:rPr lang="en-US" altLang="en-US" smtClean="0"/>
              <a:t>Dividends in Example</a:t>
            </a:r>
          </a:p>
        </p:txBody>
      </p:sp>
      <p:sp>
        <p:nvSpPr>
          <p:cNvPr id="83971" name="Content Placeholder 2"/>
          <p:cNvSpPr>
            <a:spLocks noGrp="1"/>
          </p:cNvSpPr>
          <p:nvPr>
            <p:ph idx="1"/>
          </p:nvPr>
        </p:nvSpPr>
        <p:spPr/>
        <p:txBody>
          <a:bodyPr/>
          <a:lstStyle/>
          <a:p>
            <a:pPr eaLnBrk="1" hangingPunct="1"/>
            <a:r>
              <a:rPr lang="en-US" altLang="en-US" smtClean="0"/>
              <a:t>U’s only cash flow is a dividend to shareholders. With no debt, no taxes, and no growth:</a:t>
            </a:r>
          </a:p>
          <a:p>
            <a:pPr lvl="1" eaLnBrk="1" hangingPunct="1"/>
            <a:r>
              <a:rPr lang="en-US" altLang="en-US" smtClean="0"/>
              <a:t>Dividend</a:t>
            </a:r>
            <a:r>
              <a:rPr lang="en-US" altLang="en-US" baseline="-25000" smtClean="0"/>
              <a:t>U</a:t>
            </a:r>
            <a:r>
              <a:rPr lang="en-US" altLang="en-US" smtClean="0"/>
              <a:t> = EBIT= $100</a:t>
            </a:r>
          </a:p>
          <a:p>
            <a:pPr eaLnBrk="1" hangingPunct="1"/>
            <a:r>
              <a:rPr lang="en-US" altLang="en-US" smtClean="0"/>
              <a:t>L pays interest, so its dividend (which is also its net income) is:</a:t>
            </a:r>
          </a:p>
          <a:p>
            <a:pPr lvl="1" eaLnBrk="1" hangingPunct="1"/>
            <a:r>
              <a:rPr lang="en-US" altLang="en-US" smtClean="0"/>
              <a:t>Dividend</a:t>
            </a:r>
            <a:r>
              <a:rPr lang="en-US" altLang="en-US" baseline="-25000" smtClean="0"/>
              <a:t>L</a:t>
            </a:r>
            <a:r>
              <a:rPr lang="en-US" altLang="en-US" smtClean="0"/>
              <a:t> = EBIT </a:t>
            </a:r>
            <a:r>
              <a:rPr lang="en-US" altLang="en-US" smtClean="0">
                <a:latin typeface="Times New Roman" pitchFamily="18" charset="0"/>
                <a:cs typeface="Times New Roman" pitchFamily="18" charset="0"/>
              </a:rPr>
              <a:t>−</a:t>
            </a:r>
            <a:r>
              <a:rPr lang="en-US" altLang="en-US" smtClean="0"/>
              <a:t> r</a:t>
            </a:r>
            <a:r>
              <a:rPr lang="en-US" altLang="en-US" baseline="-25000" smtClean="0"/>
              <a:t>d</a:t>
            </a:r>
            <a:r>
              <a:rPr lang="en-US" altLang="en-US" smtClean="0"/>
              <a:t> D </a:t>
            </a:r>
          </a:p>
          <a:p>
            <a:pPr lvl="1" eaLnBrk="1" hangingPunct="1"/>
            <a:r>
              <a:rPr lang="en-US" altLang="en-US" smtClean="0"/>
              <a:t>Dividend</a:t>
            </a:r>
            <a:r>
              <a:rPr lang="en-US" altLang="en-US" baseline="-25000" smtClean="0"/>
              <a:t>L</a:t>
            </a:r>
            <a:r>
              <a:rPr lang="en-US" altLang="en-US" smtClean="0"/>
              <a:t> = $100 </a:t>
            </a:r>
            <a:r>
              <a:rPr lang="en-US" altLang="en-US" smtClean="0">
                <a:latin typeface="Times New Roman" pitchFamily="18" charset="0"/>
                <a:cs typeface="Times New Roman" pitchFamily="18" charset="0"/>
              </a:rPr>
              <a:t>−</a:t>
            </a:r>
            <a:r>
              <a:rPr lang="en-US" altLang="en-US" smtClean="0"/>
              <a:t> 0.06($250) = $85 </a:t>
            </a:r>
          </a:p>
          <a:p>
            <a:pPr lvl="1" eaLnBrk="1" hangingPunct="1"/>
            <a:endParaRPr lang="en-US" altLang="en-US" smtClean="0"/>
          </a:p>
        </p:txBody>
      </p:sp>
      <p:sp>
        <p:nvSpPr>
          <p:cNvPr id="83972" name="Slide Number Placeholder 3"/>
          <p:cNvSpPr>
            <a:spLocks noGrp="1"/>
          </p:cNvSpPr>
          <p:nvPr>
            <p:ph type="sldNum" sz="quarter" idx="12"/>
          </p:nvPr>
        </p:nvSpPr>
        <p:spPr>
          <a:noFill/>
        </p:spPr>
        <p:txBody>
          <a:bodyPr/>
          <a:lstStyle/>
          <a:p>
            <a:fld id="{AAF93BD6-F125-473A-9A63-E1D27DDE136C}" type="slidenum">
              <a:rPr lang="en-US" altLang="en-US"/>
              <a:pPr/>
              <a:t>70</a:t>
            </a:fld>
            <a:endParaRPr lang="en-US" altLang="en-US"/>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4994" name="Title 1"/>
          <p:cNvSpPr>
            <a:spLocks noGrp="1"/>
          </p:cNvSpPr>
          <p:nvPr>
            <p:ph type="title"/>
          </p:nvPr>
        </p:nvSpPr>
        <p:spPr/>
        <p:txBody>
          <a:bodyPr/>
          <a:lstStyle/>
          <a:p>
            <a:pPr eaLnBrk="1" hangingPunct="1"/>
            <a:r>
              <a:rPr lang="en-US" altLang="en-US" smtClean="0"/>
              <a:t>Suppose</a:t>
            </a:r>
            <a:r>
              <a:rPr lang="en-US" altLang="en-US" b="1" smtClean="0"/>
              <a:t> S</a:t>
            </a:r>
            <a:r>
              <a:rPr lang="en-US" altLang="en-US" b="1" baseline="-25000" smtClean="0"/>
              <a:t>L</a:t>
            </a:r>
            <a:r>
              <a:rPr lang="en-US" altLang="en-US" b="1" smtClean="0"/>
              <a:t> = </a:t>
            </a:r>
            <a:r>
              <a:rPr lang="en-US" altLang="en-US" b="1" smtClean="0">
                <a:solidFill>
                  <a:srgbClr val="FF0000"/>
                </a:solidFill>
              </a:rPr>
              <a:t>$800</a:t>
            </a:r>
            <a:r>
              <a:rPr lang="en-US" altLang="en-US" smtClean="0"/>
              <a:t>, instead of $750.</a:t>
            </a:r>
          </a:p>
        </p:txBody>
      </p:sp>
      <p:graphicFrame>
        <p:nvGraphicFramePr>
          <p:cNvPr id="5" name="Content Placeholder 4"/>
          <p:cNvGraphicFramePr>
            <a:graphicFrameLocks noGrp="1"/>
          </p:cNvGraphicFramePr>
          <p:nvPr>
            <p:ph idx="1"/>
          </p:nvPr>
        </p:nvGraphicFramePr>
        <p:xfrm>
          <a:off x="990600" y="2017713"/>
          <a:ext cx="7239000" cy="1412875"/>
        </p:xfrm>
        <a:graphic>
          <a:graphicData uri="http://schemas.openxmlformats.org/drawingml/2006/table">
            <a:tbl>
              <a:tblPr/>
              <a:tblGrid>
                <a:gridCol w="1066800"/>
                <a:gridCol w="1371600"/>
                <a:gridCol w="1768475"/>
                <a:gridCol w="1355725"/>
                <a:gridCol w="1676400"/>
              </a:tblGrid>
              <a:tr h="7064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ea typeface="Calibri" pitchFamily="34" charset="0"/>
                          <a:cs typeface="Times New Roman" pitchFamily="18" charset="0"/>
                        </a:rPr>
                        <a:t>Initial Cash Flow</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ea typeface="Calibri" pitchFamily="34" charset="0"/>
                          <a:cs typeface="Times New Roman" pitchFamily="18" charset="0"/>
                        </a:rPr>
                        <a:t>Sell 1% of S</a:t>
                      </a:r>
                      <a:r>
                        <a:rPr kumimoji="0" lang="en-US" altLang="en-US" sz="1600" b="1" i="1" u="none" strike="noStrike" cap="none" normalizeH="0" baseline="-25000" smtClean="0">
                          <a:ln>
                            <a:noFill/>
                          </a:ln>
                          <a:solidFill>
                            <a:srgbClr val="FFFFFF"/>
                          </a:solidFill>
                          <a:effectLst/>
                          <a:latin typeface="Calibri" pitchFamily="34" charset="0"/>
                          <a:ea typeface="Calibri" pitchFamily="34" charset="0"/>
                          <a:cs typeface="Times New Roman" pitchFamily="18" charset="0"/>
                        </a:rPr>
                        <a:t>L</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ea typeface="Calibri" pitchFamily="34" charset="0"/>
                          <a:cs typeface="Times New Roman" pitchFamily="18" charset="0"/>
                        </a:rPr>
                        <a:t>Borrow 1% of D</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ea typeface="Calibri" pitchFamily="34" charset="0"/>
                          <a:cs typeface="Times New Roman" pitchFamily="18" charset="0"/>
                        </a:rPr>
                        <a:t>Buy 1% of U</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ea typeface="Calibri" pitchFamily="34" charset="0"/>
                          <a:cs typeface="Times New Roman" pitchFamily="18" charset="0"/>
                        </a:rPr>
                        <a:t>Total Net Initial Cash Flow</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706438">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600" b="1" i="0" u="none" strike="noStrike" cap="none" normalizeH="0" baseline="0" smtClean="0">
                        <a:ln>
                          <a:noFill/>
                        </a:ln>
                        <a:solidFill>
                          <a:srgbClr val="000000"/>
                        </a:solidFill>
                        <a:effectLst/>
                        <a:latin typeface="Calibri" pitchFamily="34" charset="0"/>
                        <a:ea typeface="Calibri" pitchFamily="34"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t>+0.01($800) </a:t>
                      </a:r>
                      <a:br>
                        <a:rPr kumimoji="0" lang="en-US" altLang="en-US" sz="16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br>
                      <a:r>
                        <a:rPr kumimoji="0" lang="en-US" altLang="en-US" sz="16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t>= $8</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t>+0.01($250) = $2.5</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−0.01($1,000)</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 −$10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   $8 + $2.5 −$10</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 $0.50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r>
            </a:tbl>
          </a:graphicData>
        </a:graphic>
      </p:graphicFrame>
      <p:sp>
        <p:nvSpPr>
          <p:cNvPr id="85015" name="Slide Number Placeholder 3"/>
          <p:cNvSpPr>
            <a:spLocks noGrp="1"/>
          </p:cNvSpPr>
          <p:nvPr>
            <p:ph type="sldNum" sz="quarter" idx="12"/>
          </p:nvPr>
        </p:nvSpPr>
        <p:spPr>
          <a:noFill/>
        </p:spPr>
        <p:txBody>
          <a:bodyPr/>
          <a:lstStyle/>
          <a:p>
            <a:fld id="{7CBCF938-A598-44FB-A1D1-1E56C48004E5}" type="slidenum">
              <a:rPr lang="en-US" altLang="en-US"/>
              <a:pPr/>
              <a:t>71</a:t>
            </a:fld>
            <a:endParaRPr lang="en-US" altLang="en-US"/>
          </a:p>
        </p:txBody>
      </p:sp>
      <p:graphicFrame>
        <p:nvGraphicFramePr>
          <p:cNvPr id="9" name="Content Placeholder 4"/>
          <p:cNvGraphicFramePr>
            <a:graphicFrameLocks noGrp="1"/>
          </p:cNvGraphicFramePr>
          <p:nvPr/>
        </p:nvGraphicFramePr>
        <p:xfrm>
          <a:off x="990600" y="3505200"/>
          <a:ext cx="7239000" cy="2368550"/>
        </p:xfrm>
        <a:graphic>
          <a:graphicData uri="http://schemas.openxmlformats.org/drawingml/2006/table">
            <a:tbl>
              <a:tblPr/>
              <a:tblGrid>
                <a:gridCol w="1066800"/>
                <a:gridCol w="1371600"/>
                <a:gridCol w="1768475"/>
                <a:gridCol w="1355725"/>
                <a:gridCol w="1676400"/>
              </a:tblGrid>
              <a:tr h="466725">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ea typeface="Calibri" pitchFamily="34" charset="0"/>
                          <a:cs typeface="Times New Roman" pitchFamily="18" charset="0"/>
                        </a:rPr>
                        <a:t>Annual Cash Flows</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ea typeface="Calibri" pitchFamily="34" charset="0"/>
                          <a:cs typeface="Times New Roman" pitchFamily="18" charset="0"/>
                        </a:rPr>
                        <a:t>Sell 1% of S</a:t>
                      </a:r>
                      <a:r>
                        <a:rPr kumimoji="0" lang="en-US" altLang="en-US" sz="1600" b="1" i="1" u="none" strike="noStrike" cap="none" normalizeH="0" baseline="-25000" smtClean="0">
                          <a:ln>
                            <a:noFill/>
                          </a:ln>
                          <a:solidFill>
                            <a:srgbClr val="FFFFFF"/>
                          </a:solidFill>
                          <a:effectLst/>
                          <a:latin typeface="Calibri" pitchFamily="34" charset="0"/>
                          <a:ea typeface="Calibri" pitchFamily="34" charset="0"/>
                          <a:cs typeface="Times New Roman" pitchFamily="18" charset="0"/>
                        </a:rPr>
                        <a:t>L</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ea typeface="Calibri" pitchFamily="34" charset="0"/>
                          <a:cs typeface="Times New Roman" pitchFamily="18" charset="0"/>
                        </a:rPr>
                        <a:t>Borrow 1% of D</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ea typeface="Calibri" pitchFamily="34" charset="0"/>
                          <a:cs typeface="Times New Roman" pitchFamily="18" charset="0"/>
                        </a:rPr>
                        <a:t>Buy 1% of U</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ea typeface="Calibri" pitchFamily="34" charset="0"/>
                          <a:cs typeface="Times New Roman" pitchFamily="18" charset="0"/>
                        </a:rPr>
                        <a:t>Total Net Annual Cash Flow</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4524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t>Annual dividends</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−0.01($85) </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 −$8.50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altLang="en-US" sz="1600" b="1" i="0" u="none" strike="noStrike" cap="none" normalizeH="0" baseline="0" smtClean="0">
                        <a:ln>
                          <a:noFill/>
                        </a:ln>
                        <a:solidFill>
                          <a:srgbClr val="000000"/>
                        </a:solidFill>
                        <a:effectLst/>
                        <a:latin typeface="Calibri" pitchFamily="34" charset="0"/>
                        <a:cs typeface="Calibri" pitchFamily="34" charset="0"/>
                      </a:endParaRPr>
                    </a:p>
                    <a:p>
                      <a:pPr marL="0" marR="0" lvl="0" indent="0" algn="ctr" defTabSz="914400" rtl="0" eaLnBrk="1" fontAlgn="base" latinLnBrk="0" hangingPunct="1">
                        <a:lnSpc>
                          <a:spcPct val="115000"/>
                        </a:lnSpc>
                        <a:spcBef>
                          <a:spcPct val="0"/>
                        </a:spcBef>
                        <a:spcAft>
                          <a:spcPct val="0"/>
                        </a:spcAft>
                        <a:buClrTx/>
                        <a:buSzTx/>
                        <a:buFontTx/>
                        <a:buNone/>
                        <a:tabLst/>
                      </a:pPr>
                      <a:endParaRPr kumimoji="0" lang="en-US" altLang="en-US" sz="1600" b="1" i="0" u="none" strike="noStrike" cap="none" normalizeH="0" baseline="0" smtClean="0">
                        <a:ln>
                          <a:noFill/>
                        </a:ln>
                        <a:solidFill>
                          <a:srgbClr val="000000"/>
                        </a:solidFill>
                        <a:effectLst/>
                        <a:latin typeface="Calibri" pitchFamily="34" charset="0"/>
                        <a:cs typeface="Calibri" pitchFamily="34"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+0.01($100)</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 $10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 −$8.50 + $10 </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 $1.50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r>
              <a:tr h="45243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t>Annual interest</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AF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altLang="en-US" sz="1600" b="1" i="0" u="none" strike="noStrike" cap="none" normalizeH="0" baseline="0" smtClean="0">
                        <a:ln>
                          <a:noFill/>
                        </a:ln>
                        <a:solidFill>
                          <a:srgbClr val="000000"/>
                        </a:solidFill>
                        <a:effectLst/>
                        <a:latin typeface="Calibri" pitchFamily="34" charset="0"/>
                        <a:cs typeface="Calibri" pitchFamily="34"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AF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−0.01(0.06 x $250)</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 −$1.50 </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AF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altLang="en-US" sz="1600" b="1" i="0" u="none" strike="noStrike" cap="none" normalizeH="0" baseline="0" smtClean="0">
                        <a:ln>
                          <a:noFill/>
                        </a:ln>
                        <a:solidFill>
                          <a:srgbClr val="000000"/>
                        </a:solidFill>
                        <a:effectLst/>
                        <a:latin typeface="Calibri" pitchFamily="34" charset="0"/>
                        <a:cs typeface="Calibri" pitchFamily="34"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AF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−$1.50 </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AF1"/>
                    </a:solidFill>
                  </a:tcPr>
                </a:tc>
              </a:tr>
              <a:tr h="685800">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ea typeface="Calibri" pitchFamily="34" charset="0"/>
                          <a:cs typeface="Times New Roman" pitchFamily="18" charset="0"/>
                        </a:rPr>
                        <a:t>Annual total</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−$8.50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−$1.50 </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$10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r>
            </a:tbl>
          </a:graphicData>
        </a:graphic>
      </p:graphicFrame>
      <p:sp>
        <p:nvSpPr>
          <p:cNvPr id="85048" name="Rectangle 5"/>
          <p:cNvSpPr>
            <a:spLocks noChangeArrowheads="1"/>
          </p:cNvSpPr>
          <p:nvPr/>
        </p:nvSpPr>
        <p:spPr bwMode="auto">
          <a:xfrm>
            <a:off x="1066800" y="5830888"/>
            <a:ext cx="6705600" cy="646112"/>
          </a:xfrm>
          <a:prstGeom prst="rect">
            <a:avLst/>
          </a:prstGeom>
          <a:noFill/>
          <a:ln w="9525">
            <a:noFill/>
            <a:miter lim="800000"/>
            <a:headEnd/>
            <a:tailEnd/>
          </a:ln>
        </p:spPr>
        <p:txBody>
          <a:bodyPr>
            <a:spAutoFit/>
          </a:bodyPr>
          <a:lstStyle/>
          <a:p>
            <a:pPr>
              <a:tabLst>
                <a:tab pos="1828800" algn="l"/>
                <a:tab pos="3711575" algn="l"/>
                <a:tab pos="6858000" algn="l"/>
              </a:tabLst>
            </a:pPr>
            <a:r>
              <a:rPr lang="en-US" altLang="en-US"/>
              <a:t>You have no net annual cash flows, but you have $0.50 in your pocket as a risk-free profit from the position.</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6018" name="Title 1"/>
          <p:cNvSpPr>
            <a:spLocks noGrp="1"/>
          </p:cNvSpPr>
          <p:nvPr>
            <p:ph type="title"/>
          </p:nvPr>
        </p:nvSpPr>
        <p:spPr/>
        <p:txBody>
          <a:bodyPr/>
          <a:lstStyle/>
          <a:p>
            <a:pPr eaLnBrk="1" hangingPunct="1"/>
            <a:r>
              <a:rPr lang="en-US" altLang="en-US" smtClean="0"/>
              <a:t>How will investors use this?</a:t>
            </a:r>
          </a:p>
        </p:txBody>
      </p:sp>
      <p:sp>
        <p:nvSpPr>
          <p:cNvPr id="3" name="Content Placeholder 2"/>
          <p:cNvSpPr>
            <a:spLocks noGrp="1"/>
          </p:cNvSpPr>
          <p:nvPr>
            <p:ph idx="1"/>
          </p:nvPr>
        </p:nvSpPr>
        <p:spPr/>
        <p:txBody>
          <a:bodyPr>
            <a:normAutofit fontScale="92500" lnSpcReduction="10000"/>
          </a:bodyPr>
          <a:lstStyle/>
          <a:p>
            <a:pPr eaLnBrk="1" hangingPunct="1">
              <a:defRPr/>
            </a:pPr>
            <a:r>
              <a:rPr lang="en-US" dirty="0" smtClean="0"/>
              <a:t>Investors will bid up the price of U, and bid down the price of L until V</a:t>
            </a:r>
            <a:r>
              <a:rPr lang="en-US" baseline="-25000" dirty="0" smtClean="0"/>
              <a:t>L </a:t>
            </a:r>
            <a:r>
              <a:rPr lang="en-US" dirty="0" smtClean="0"/>
              <a:t> = V</a:t>
            </a:r>
            <a:r>
              <a:rPr lang="en-US" baseline="-25000" dirty="0" smtClean="0"/>
              <a:t>U</a:t>
            </a:r>
            <a:r>
              <a:rPr lang="en-US" dirty="0" smtClean="0"/>
              <a:t> . </a:t>
            </a:r>
          </a:p>
          <a:p>
            <a:pPr eaLnBrk="1" hangingPunct="1">
              <a:defRPr/>
            </a:pPr>
            <a:r>
              <a:rPr lang="en-US" dirty="0" smtClean="0"/>
              <a:t>What if there is no short selling? </a:t>
            </a:r>
          </a:p>
          <a:p>
            <a:pPr marL="457200" lvl="1" indent="0" eaLnBrk="1" hangingPunct="1">
              <a:buFont typeface="Wingdings" pitchFamily="2" charset="2"/>
              <a:buNone/>
              <a:defRPr/>
            </a:pPr>
            <a:r>
              <a:rPr lang="en-US" dirty="0" smtClean="0"/>
              <a:t>Then investors who were considering purchasing L would, instead, purchase U and borrow on their own accounts. They get the same annual cash flows but the initial investment is less. So no one would purchase L at this price, and the price of L’s stock would have to drop until V</a:t>
            </a:r>
            <a:r>
              <a:rPr lang="en-US" baseline="-25000" dirty="0" smtClean="0"/>
              <a:t>L</a:t>
            </a:r>
            <a:r>
              <a:rPr lang="en-US" dirty="0" smtClean="0"/>
              <a:t> = V</a:t>
            </a:r>
            <a:r>
              <a:rPr lang="en-US" baseline="-25000" dirty="0" smtClean="0"/>
              <a:t>U</a:t>
            </a:r>
            <a:r>
              <a:rPr lang="en-US" dirty="0" smtClean="0"/>
              <a:t>.</a:t>
            </a:r>
            <a:endParaRPr lang="en-US" dirty="0"/>
          </a:p>
        </p:txBody>
      </p:sp>
      <p:sp>
        <p:nvSpPr>
          <p:cNvPr id="86020" name="Slide Number Placeholder 3"/>
          <p:cNvSpPr>
            <a:spLocks noGrp="1"/>
          </p:cNvSpPr>
          <p:nvPr>
            <p:ph type="sldNum" sz="quarter" idx="12"/>
          </p:nvPr>
        </p:nvSpPr>
        <p:spPr>
          <a:noFill/>
        </p:spPr>
        <p:txBody>
          <a:bodyPr/>
          <a:lstStyle/>
          <a:p>
            <a:fld id="{DF3B201E-1341-4FA8-B7F5-8EEBB6192E3F}" type="slidenum">
              <a:rPr lang="en-US" altLang="en-US"/>
              <a:pPr/>
              <a:t>72</a:t>
            </a:fld>
            <a:endParaRPr lang="en-US" altLang="en-US"/>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7042" name="Title 1"/>
          <p:cNvSpPr>
            <a:spLocks noGrp="1"/>
          </p:cNvSpPr>
          <p:nvPr>
            <p:ph type="title"/>
          </p:nvPr>
        </p:nvSpPr>
        <p:spPr/>
        <p:txBody>
          <a:bodyPr/>
          <a:lstStyle/>
          <a:p>
            <a:pPr eaLnBrk="1" hangingPunct="1"/>
            <a:r>
              <a:rPr lang="en-US" altLang="en-US" smtClean="0"/>
              <a:t>In our example</a:t>
            </a:r>
          </a:p>
        </p:txBody>
      </p:sp>
      <p:sp>
        <p:nvSpPr>
          <p:cNvPr id="87043" name="Content Placeholder 2"/>
          <p:cNvSpPr>
            <a:spLocks noGrp="1"/>
          </p:cNvSpPr>
          <p:nvPr>
            <p:ph idx="1"/>
          </p:nvPr>
        </p:nvSpPr>
        <p:spPr/>
        <p:txBody>
          <a:bodyPr/>
          <a:lstStyle/>
          <a:p>
            <a:pPr eaLnBrk="1" hangingPunct="1"/>
            <a:r>
              <a:rPr lang="en-US" altLang="en-US" sz="2800" smtClean="0"/>
              <a:t>In our example, investors will buy U’s stock and borrow rather than buy L’s stock. L is too expensive. This will bid down the price of L’s stock below $800. This will continue until S</a:t>
            </a:r>
            <a:r>
              <a:rPr lang="en-US" altLang="en-US" sz="2800" baseline="-25000" smtClean="0"/>
              <a:t>L</a:t>
            </a:r>
            <a:r>
              <a:rPr lang="en-US" altLang="en-US" sz="2800" smtClean="0"/>
              <a:t> + 250 = 1,000, or S</a:t>
            </a:r>
            <a:r>
              <a:rPr lang="en-US" altLang="en-US" sz="2800" baseline="-25000" smtClean="0"/>
              <a:t>L </a:t>
            </a:r>
            <a:r>
              <a:rPr lang="en-US" altLang="en-US" sz="2800" smtClean="0"/>
              <a:t>= $750.</a:t>
            </a:r>
          </a:p>
          <a:p>
            <a:pPr eaLnBrk="1" hangingPunct="1"/>
            <a:endParaRPr lang="en-US" altLang="en-US" sz="2800" smtClean="0"/>
          </a:p>
          <a:p>
            <a:pPr eaLnBrk="1" hangingPunct="1"/>
            <a:r>
              <a:rPr lang="en-US" altLang="en-US" sz="2800" smtClean="0"/>
              <a:t>Here, investors use </a:t>
            </a:r>
            <a:r>
              <a:rPr lang="en-US" altLang="en-US" sz="2800" i="1" smtClean="0"/>
              <a:t>homemade leverage </a:t>
            </a:r>
            <a:r>
              <a:rPr lang="en-US" altLang="en-US" sz="2800" smtClean="0"/>
              <a:t>to reproduce L’s cash flows, but cheaper.</a:t>
            </a:r>
          </a:p>
        </p:txBody>
      </p:sp>
      <p:sp>
        <p:nvSpPr>
          <p:cNvPr id="87044" name="Slide Number Placeholder 3"/>
          <p:cNvSpPr>
            <a:spLocks noGrp="1"/>
          </p:cNvSpPr>
          <p:nvPr>
            <p:ph type="sldNum" sz="quarter" idx="12"/>
          </p:nvPr>
        </p:nvSpPr>
        <p:spPr>
          <a:noFill/>
        </p:spPr>
        <p:txBody>
          <a:bodyPr/>
          <a:lstStyle/>
          <a:p>
            <a:fld id="{AA67A108-E9DC-4302-A9F8-81E3B8BE9715}" type="slidenum">
              <a:rPr lang="en-US" altLang="en-US"/>
              <a:pPr/>
              <a:t>73</a:t>
            </a:fld>
            <a:endParaRPr lang="en-US" altLang="en-US"/>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8066" name="Title 1"/>
          <p:cNvSpPr>
            <a:spLocks noGrp="1"/>
          </p:cNvSpPr>
          <p:nvPr>
            <p:ph type="title"/>
          </p:nvPr>
        </p:nvSpPr>
        <p:spPr/>
        <p:txBody>
          <a:bodyPr/>
          <a:lstStyle/>
          <a:p>
            <a:pPr eaLnBrk="1" hangingPunct="1"/>
            <a:r>
              <a:rPr lang="en-US" altLang="en-US" smtClean="0"/>
              <a:t>What if V</a:t>
            </a:r>
            <a:r>
              <a:rPr lang="en-US" altLang="en-US" baseline="-25000" smtClean="0"/>
              <a:t>L</a:t>
            </a:r>
            <a:r>
              <a:rPr lang="en-US" altLang="en-US" smtClean="0"/>
              <a:t> &lt; V</a:t>
            </a:r>
            <a:r>
              <a:rPr lang="en-US" altLang="en-US" baseline="-25000" smtClean="0"/>
              <a:t>U</a:t>
            </a:r>
            <a:r>
              <a:rPr lang="en-US" altLang="en-US" smtClean="0"/>
              <a:t> </a:t>
            </a:r>
          </a:p>
        </p:txBody>
      </p:sp>
      <p:sp>
        <p:nvSpPr>
          <p:cNvPr id="88067" name="Content Placeholder 2"/>
          <p:cNvSpPr>
            <a:spLocks noGrp="1"/>
          </p:cNvSpPr>
          <p:nvPr>
            <p:ph idx="1"/>
          </p:nvPr>
        </p:nvSpPr>
        <p:spPr/>
        <p:txBody>
          <a:bodyPr/>
          <a:lstStyle/>
          <a:p>
            <a:pPr eaLnBrk="1" hangingPunct="1"/>
            <a:r>
              <a:rPr lang="en-US" altLang="en-US" smtClean="0"/>
              <a:t>Then reverse the position. Buy 1% of L, sell 1% of U and invest 0.01(D) in a bond paying interest of r</a:t>
            </a:r>
            <a:r>
              <a:rPr lang="en-US" altLang="en-US" baseline="-25000" smtClean="0"/>
              <a:t>d</a:t>
            </a:r>
            <a:r>
              <a:rPr lang="en-US" altLang="en-US" smtClean="0"/>
              <a:t>.</a:t>
            </a:r>
          </a:p>
          <a:p>
            <a:pPr eaLnBrk="1" hangingPunct="1"/>
            <a:r>
              <a:rPr lang="en-US" altLang="en-US" smtClean="0"/>
              <a:t>Annual net cash flows are still 0, just like before.</a:t>
            </a:r>
          </a:p>
          <a:p>
            <a:pPr eaLnBrk="1" hangingPunct="1"/>
            <a:r>
              <a:rPr lang="en-US" altLang="en-US" smtClean="0"/>
              <a:t>Because now V</a:t>
            </a:r>
            <a:r>
              <a:rPr lang="en-US" altLang="en-US" baseline="-25000" smtClean="0"/>
              <a:t>L</a:t>
            </a:r>
            <a:r>
              <a:rPr lang="en-US" altLang="en-US" smtClean="0"/>
              <a:t> &lt; V</a:t>
            </a:r>
            <a:r>
              <a:rPr lang="en-US" altLang="en-US" baseline="-25000" smtClean="0"/>
              <a:t>U</a:t>
            </a:r>
            <a:r>
              <a:rPr lang="en-US" altLang="en-US" smtClean="0"/>
              <a:t> you have money left over, but no net annual liability.</a:t>
            </a:r>
          </a:p>
        </p:txBody>
      </p:sp>
      <p:sp>
        <p:nvSpPr>
          <p:cNvPr id="88068" name="Slide Number Placeholder 3"/>
          <p:cNvSpPr>
            <a:spLocks noGrp="1"/>
          </p:cNvSpPr>
          <p:nvPr>
            <p:ph type="sldNum" sz="quarter" idx="12"/>
          </p:nvPr>
        </p:nvSpPr>
        <p:spPr>
          <a:noFill/>
        </p:spPr>
        <p:txBody>
          <a:bodyPr/>
          <a:lstStyle/>
          <a:p>
            <a:fld id="{DEA0D36A-FD9C-412A-B0AF-0EB14D3BB6B7}" type="slidenum">
              <a:rPr lang="en-US" altLang="en-US"/>
              <a:pPr/>
              <a:t>74</a:t>
            </a:fld>
            <a:endParaRPr lang="en-US" altLang="en-US"/>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090" name="Title 1"/>
          <p:cNvSpPr>
            <a:spLocks noGrp="1"/>
          </p:cNvSpPr>
          <p:nvPr>
            <p:ph type="title"/>
          </p:nvPr>
        </p:nvSpPr>
        <p:spPr/>
        <p:txBody>
          <a:bodyPr/>
          <a:lstStyle/>
          <a:p>
            <a:pPr eaLnBrk="1" hangingPunct="1"/>
            <a:r>
              <a:rPr lang="en-US" altLang="en-US" smtClean="0"/>
              <a:t>How will investors use this?</a:t>
            </a:r>
          </a:p>
        </p:txBody>
      </p:sp>
      <p:sp>
        <p:nvSpPr>
          <p:cNvPr id="3" name="Content Placeholder 2"/>
          <p:cNvSpPr>
            <a:spLocks noGrp="1"/>
          </p:cNvSpPr>
          <p:nvPr>
            <p:ph idx="1"/>
          </p:nvPr>
        </p:nvSpPr>
        <p:spPr/>
        <p:txBody>
          <a:bodyPr>
            <a:normAutofit fontScale="92500" lnSpcReduction="10000"/>
          </a:bodyPr>
          <a:lstStyle/>
          <a:p>
            <a:pPr eaLnBrk="1" hangingPunct="1">
              <a:defRPr/>
            </a:pPr>
            <a:r>
              <a:rPr lang="en-US" dirty="0" smtClean="0"/>
              <a:t>Investors will bid up the price of L, and bid down the price of U until V</a:t>
            </a:r>
            <a:r>
              <a:rPr lang="en-US" baseline="-25000" dirty="0" smtClean="0"/>
              <a:t>L </a:t>
            </a:r>
            <a:r>
              <a:rPr lang="en-US" dirty="0" smtClean="0"/>
              <a:t> = V</a:t>
            </a:r>
            <a:r>
              <a:rPr lang="en-US" baseline="-25000" dirty="0" smtClean="0"/>
              <a:t>U</a:t>
            </a:r>
            <a:r>
              <a:rPr lang="en-US" dirty="0" smtClean="0"/>
              <a:t> . </a:t>
            </a:r>
          </a:p>
          <a:p>
            <a:pPr eaLnBrk="1" hangingPunct="1">
              <a:defRPr/>
            </a:pPr>
            <a:r>
              <a:rPr lang="en-US" dirty="0" smtClean="0"/>
              <a:t>What if there is no short selling? </a:t>
            </a:r>
          </a:p>
          <a:p>
            <a:pPr marL="457200" lvl="1" indent="0" eaLnBrk="1" hangingPunct="1">
              <a:buFont typeface="Wingdings" pitchFamily="2" charset="2"/>
              <a:buNone/>
              <a:defRPr/>
            </a:pPr>
            <a:r>
              <a:rPr lang="en-US" dirty="0" smtClean="0"/>
              <a:t>Then investors who were considering purchasing U would, instead, purchase L and lend (invest in bonds) on their own accounts. They get the same annual cash flows as U but the initial investment is less. No one would purchase U at this price, and the price of U’s stock would have to drop until V</a:t>
            </a:r>
            <a:r>
              <a:rPr lang="en-US" baseline="-25000" dirty="0" smtClean="0"/>
              <a:t>L</a:t>
            </a:r>
            <a:r>
              <a:rPr lang="en-US" dirty="0" smtClean="0"/>
              <a:t> = V</a:t>
            </a:r>
            <a:r>
              <a:rPr lang="en-US" baseline="-25000" dirty="0" smtClean="0"/>
              <a:t>U</a:t>
            </a:r>
            <a:r>
              <a:rPr lang="en-US" dirty="0" smtClean="0"/>
              <a:t>.</a:t>
            </a:r>
            <a:endParaRPr lang="en-US" dirty="0"/>
          </a:p>
        </p:txBody>
      </p:sp>
      <p:sp>
        <p:nvSpPr>
          <p:cNvPr id="89092" name="Slide Number Placeholder 3"/>
          <p:cNvSpPr>
            <a:spLocks noGrp="1"/>
          </p:cNvSpPr>
          <p:nvPr>
            <p:ph type="sldNum" sz="quarter" idx="12"/>
          </p:nvPr>
        </p:nvSpPr>
        <p:spPr>
          <a:noFill/>
        </p:spPr>
        <p:txBody>
          <a:bodyPr/>
          <a:lstStyle/>
          <a:p>
            <a:fld id="{5FB8613C-AD71-4F68-A31F-3E4F33454554}" type="slidenum">
              <a:rPr lang="en-US" altLang="en-US"/>
              <a:pPr/>
              <a:t>75</a:t>
            </a:fld>
            <a:endParaRPr lang="en-US" altLang="en-US"/>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0114" name="Rectangle 6"/>
          <p:cNvSpPr>
            <a:spLocks noChangeArrowheads="1"/>
          </p:cNvSpPr>
          <p:nvPr/>
        </p:nvSpPr>
        <p:spPr bwMode="auto">
          <a:xfrm>
            <a:off x="0" y="990600"/>
            <a:ext cx="9144000" cy="1524000"/>
          </a:xfrm>
          <a:prstGeom prst="rect">
            <a:avLst/>
          </a:prstGeom>
          <a:solidFill>
            <a:schemeClr val="bg1"/>
          </a:solidFill>
          <a:ln w="12700" algn="ctr">
            <a:noFill/>
            <a:round/>
            <a:headEnd/>
            <a:tailEnd/>
          </a:ln>
        </p:spPr>
        <p:txBody>
          <a:bodyPr/>
          <a:lstStyle/>
          <a:p>
            <a:endParaRPr lang="en-US" altLang="en-US"/>
          </a:p>
        </p:txBody>
      </p:sp>
      <p:sp>
        <p:nvSpPr>
          <p:cNvPr id="90115" name="Title 1"/>
          <p:cNvSpPr>
            <a:spLocks noGrp="1"/>
          </p:cNvSpPr>
          <p:nvPr>
            <p:ph type="title"/>
          </p:nvPr>
        </p:nvSpPr>
        <p:spPr>
          <a:xfrm>
            <a:off x="1150938" y="76200"/>
            <a:ext cx="7793037" cy="1462088"/>
          </a:xfrm>
        </p:spPr>
        <p:txBody>
          <a:bodyPr/>
          <a:lstStyle/>
          <a:p>
            <a:pPr eaLnBrk="1" hangingPunct="1"/>
            <a:r>
              <a:rPr lang="en-US" altLang="en-US" smtClean="0"/>
              <a:t>Suppose</a:t>
            </a:r>
            <a:r>
              <a:rPr lang="en-US" altLang="en-US" b="1" smtClean="0"/>
              <a:t> S</a:t>
            </a:r>
            <a:r>
              <a:rPr lang="en-US" altLang="en-US" b="1" baseline="-25000" smtClean="0"/>
              <a:t>L</a:t>
            </a:r>
            <a:r>
              <a:rPr lang="en-US" altLang="en-US" b="1" smtClean="0"/>
              <a:t> = </a:t>
            </a:r>
            <a:r>
              <a:rPr lang="en-US" altLang="en-US" b="1" smtClean="0">
                <a:solidFill>
                  <a:srgbClr val="FF0000"/>
                </a:solidFill>
              </a:rPr>
              <a:t>$700</a:t>
            </a:r>
            <a:r>
              <a:rPr lang="en-US" altLang="en-US" smtClean="0"/>
              <a:t>, instead of $750.</a:t>
            </a:r>
          </a:p>
        </p:txBody>
      </p:sp>
      <p:graphicFrame>
        <p:nvGraphicFramePr>
          <p:cNvPr id="5" name="Content Placeholder 4"/>
          <p:cNvGraphicFramePr>
            <a:graphicFrameLocks noGrp="1"/>
          </p:cNvGraphicFramePr>
          <p:nvPr>
            <p:ph idx="1"/>
          </p:nvPr>
        </p:nvGraphicFramePr>
        <p:xfrm>
          <a:off x="457200" y="1600200"/>
          <a:ext cx="8077200" cy="1122363"/>
        </p:xfrm>
        <a:graphic>
          <a:graphicData uri="http://schemas.openxmlformats.org/drawingml/2006/table">
            <a:tbl>
              <a:tblPr/>
              <a:tblGrid>
                <a:gridCol w="1616075"/>
                <a:gridCol w="1614488"/>
                <a:gridCol w="1616075"/>
                <a:gridCol w="1338262"/>
                <a:gridCol w="1892300"/>
              </a:tblGrid>
              <a:tr h="371475">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cs typeface="Calibri" pitchFamily="34" charset="0"/>
                        </a:rPr>
                        <a:t>Initial Cash Flow</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cs typeface="Calibri" pitchFamily="34" charset="0"/>
                        </a:rPr>
                        <a:t>Sell 1% of S</a:t>
                      </a:r>
                      <a:r>
                        <a:rPr kumimoji="0" lang="en-US" altLang="en-US" sz="1600" b="1" i="1" u="none" strike="noStrike" cap="none" normalizeH="0" baseline="-25000" smtClean="0">
                          <a:ln>
                            <a:noFill/>
                          </a:ln>
                          <a:solidFill>
                            <a:srgbClr val="FFFFFF"/>
                          </a:solidFill>
                          <a:effectLst/>
                          <a:latin typeface="Calibri" pitchFamily="34" charset="0"/>
                          <a:cs typeface="Calibri" pitchFamily="34" charset="0"/>
                        </a:rPr>
                        <a:t>U</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cs typeface="Calibri" pitchFamily="34" charset="0"/>
                        </a:rPr>
                        <a:t>Lend 1% of D</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cs typeface="Calibri" pitchFamily="34" charset="0"/>
                        </a:rPr>
                        <a:t>Buy 1% of S</a:t>
                      </a:r>
                      <a:r>
                        <a:rPr kumimoji="0" lang="en-US" altLang="en-US" sz="1600" b="1" i="1" u="none" strike="noStrike" cap="none" normalizeH="0" baseline="-25000" smtClean="0">
                          <a:ln>
                            <a:noFill/>
                          </a:ln>
                          <a:solidFill>
                            <a:srgbClr val="FFFFFF"/>
                          </a:solidFill>
                          <a:effectLst/>
                          <a:latin typeface="Calibri" pitchFamily="34" charset="0"/>
                          <a:cs typeface="Calibri" pitchFamily="34" charset="0"/>
                        </a:rPr>
                        <a:t>L</a:t>
                      </a:r>
                      <a:endParaRPr kumimoji="0" lang="en-US" altLang="en-US" sz="1600" b="1" i="1" u="none" strike="noStrike" cap="none" normalizeH="0" baseline="0" smtClean="0">
                        <a:ln>
                          <a:noFill/>
                        </a:ln>
                        <a:solidFill>
                          <a:srgbClr val="FFFFFF"/>
                        </a:solidFill>
                        <a:effectLst/>
                        <a:latin typeface="Calibri" pitchFamily="34" charset="0"/>
                        <a:cs typeface="Calibri" pitchFamily="34"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cs typeface="Calibri" pitchFamily="34" charset="0"/>
                        </a:rPr>
                        <a:t>Total Net Initial Cash Flow</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en-US" altLang="en-US" sz="1600" b="1" i="0" u="none" strike="noStrike" cap="none" normalizeH="0" baseline="0" smtClean="0">
                        <a:ln>
                          <a:noFill/>
                        </a:ln>
                        <a:solidFill>
                          <a:srgbClr val="000000"/>
                        </a:solidFill>
                        <a:effectLst/>
                        <a:latin typeface="Calibri" pitchFamily="34" charset="0"/>
                        <a:cs typeface="Calibri" pitchFamily="34"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+0.01($1000) </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 $10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−0.01($250) </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 −$2.5</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−0.01($700)</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 −$7</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   $10 − $2.5 −$7</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 $0.50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r>
            </a:tbl>
          </a:graphicData>
        </a:graphic>
      </p:graphicFrame>
      <p:sp>
        <p:nvSpPr>
          <p:cNvPr id="90136" name="Slide Number Placeholder 3"/>
          <p:cNvSpPr>
            <a:spLocks noGrp="1"/>
          </p:cNvSpPr>
          <p:nvPr>
            <p:ph type="sldNum" sz="quarter" idx="12"/>
          </p:nvPr>
        </p:nvSpPr>
        <p:spPr>
          <a:noFill/>
        </p:spPr>
        <p:txBody>
          <a:bodyPr/>
          <a:lstStyle/>
          <a:p>
            <a:fld id="{C313377E-468C-4F11-B0DD-35C7FD0DB552}" type="slidenum">
              <a:rPr lang="en-US" altLang="en-US"/>
              <a:pPr/>
              <a:t>76</a:t>
            </a:fld>
            <a:endParaRPr lang="en-US" altLang="en-US"/>
          </a:p>
        </p:txBody>
      </p:sp>
      <p:graphicFrame>
        <p:nvGraphicFramePr>
          <p:cNvPr id="9" name="Content Placeholder 4"/>
          <p:cNvGraphicFramePr>
            <a:graphicFrameLocks noGrp="1"/>
          </p:cNvGraphicFramePr>
          <p:nvPr/>
        </p:nvGraphicFramePr>
        <p:xfrm>
          <a:off x="457200" y="2819400"/>
          <a:ext cx="8077200" cy="2365375"/>
        </p:xfrm>
        <a:graphic>
          <a:graphicData uri="http://schemas.openxmlformats.org/drawingml/2006/table">
            <a:tbl>
              <a:tblPr/>
              <a:tblGrid>
                <a:gridCol w="1616075"/>
                <a:gridCol w="1614488"/>
                <a:gridCol w="1616075"/>
                <a:gridCol w="1489075"/>
                <a:gridCol w="1741487"/>
              </a:tblGrid>
              <a:tr h="48418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cs typeface="Calibri" pitchFamily="34" charset="0"/>
                        </a:rPr>
                        <a:t>Annual Cash Flows</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cs typeface="Calibri" pitchFamily="34" charset="0"/>
                        </a:rPr>
                        <a:t>Sell 1% of S</a:t>
                      </a:r>
                      <a:r>
                        <a:rPr kumimoji="0" lang="en-US" altLang="en-US" sz="1600" b="1" i="1" u="none" strike="noStrike" cap="none" normalizeH="0" baseline="-25000" smtClean="0">
                          <a:ln>
                            <a:noFill/>
                          </a:ln>
                          <a:solidFill>
                            <a:srgbClr val="FFFFFF"/>
                          </a:solidFill>
                          <a:effectLst/>
                          <a:latin typeface="Calibri" pitchFamily="34" charset="0"/>
                          <a:cs typeface="Calibri" pitchFamily="34" charset="0"/>
                        </a:rPr>
                        <a:t>U</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cs typeface="Calibri" pitchFamily="34" charset="0"/>
                        </a:rPr>
                        <a:t>Lend 1% of D</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cs typeface="Calibri" pitchFamily="34" charset="0"/>
                        </a:rPr>
                        <a:t>Buy 1% of S</a:t>
                      </a:r>
                      <a:r>
                        <a:rPr kumimoji="0" lang="en-US" altLang="en-US" sz="1600" b="1" i="1" u="none" strike="noStrike" cap="none" normalizeH="0" baseline="-25000" smtClean="0">
                          <a:ln>
                            <a:noFill/>
                          </a:ln>
                          <a:solidFill>
                            <a:srgbClr val="FFFFFF"/>
                          </a:solidFill>
                          <a:effectLst/>
                          <a:latin typeface="Calibri" pitchFamily="34" charset="0"/>
                          <a:cs typeface="Calibri" pitchFamily="34" charset="0"/>
                        </a:rPr>
                        <a:t>L</a:t>
                      </a:r>
                      <a:endParaRPr kumimoji="0" lang="en-US" altLang="en-US" sz="1600" b="1" i="1" u="none" strike="noStrike" cap="none" normalizeH="0" baseline="0" smtClean="0">
                        <a:ln>
                          <a:noFill/>
                        </a:ln>
                        <a:solidFill>
                          <a:srgbClr val="FFFFFF"/>
                        </a:solidFill>
                        <a:effectLst/>
                        <a:latin typeface="Calibri" pitchFamily="34" charset="0"/>
                        <a:cs typeface="Calibri" pitchFamily="34"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1" u="none" strike="noStrike" cap="none" normalizeH="0" baseline="0" smtClean="0">
                          <a:ln>
                            <a:noFill/>
                          </a:ln>
                          <a:solidFill>
                            <a:srgbClr val="FFFFFF"/>
                          </a:solidFill>
                          <a:effectLst/>
                          <a:latin typeface="Calibri" pitchFamily="34" charset="0"/>
                          <a:cs typeface="Calibri" pitchFamily="34" charset="0"/>
                        </a:rPr>
                        <a:t>Total Net Annual Cash Flow</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48418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Annual dividends</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−0.01($100) </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 −$10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altLang="en-US" sz="1600" b="1" i="0" u="none" strike="noStrike" cap="none" normalizeH="0" baseline="0" smtClean="0">
                        <a:ln>
                          <a:noFill/>
                        </a:ln>
                        <a:solidFill>
                          <a:srgbClr val="000000"/>
                        </a:solidFill>
                        <a:effectLst/>
                        <a:latin typeface="Calibri" pitchFamily="34" charset="0"/>
                        <a:cs typeface="Calibri" pitchFamily="34" charset="0"/>
                      </a:endParaRPr>
                    </a:p>
                    <a:p>
                      <a:pPr marL="0" marR="0" lvl="0" indent="0" algn="ctr" defTabSz="914400" rtl="0" eaLnBrk="1" fontAlgn="base" latinLnBrk="0" hangingPunct="1">
                        <a:lnSpc>
                          <a:spcPct val="115000"/>
                        </a:lnSpc>
                        <a:spcBef>
                          <a:spcPct val="0"/>
                        </a:spcBef>
                        <a:spcAft>
                          <a:spcPct val="0"/>
                        </a:spcAft>
                        <a:buClrTx/>
                        <a:buSzTx/>
                        <a:buFontTx/>
                        <a:buNone/>
                        <a:tabLst/>
                      </a:pPr>
                      <a:endParaRPr kumimoji="0" lang="en-US" altLang="en-US" sz="1600" b="1" i="0" u="none" strike="noStrike" cap="none" normalizeH="0" baseline="0" smtClean="0">
                        <a:ln>
                          <a:noFill/>
                        </a:ln>
                        <a:solidFill>
                          <a:srgbClr val="000000"/>
                        </a:solidFill>
                        <a:effectLst/>
                        <a:latin typeface="Calibri" pitchFamily="34" charset="0"/>
                        <a:cs typeface="Calibri" pitchFamily="34"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+0.01($85)</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 $8.5</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 −$10 + $8.5 </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 $1.50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r>
              <a:tr h="48418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Annual interest</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AF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altLang="en-US" sz="1600" b="1" i="0" u="none" strike="noStrike" cap="none" normalizeH="0" baseline="0" smtClean="0">
                        <a:ln>
                          <a:noFill/>
                        </a:ln>
                        <a:solidFill>
                          <a:srgbClr val="000000"/>
                        </a:solidFill>
                        <a:effectLst/>
                        <a:latin typeface="Calibri" pitchFamily="34" charset="0"/>
                        <a:cs typeface="Calibri" pitchFamily="34"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AF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0.01(0.06 x $250)</a:t>
                      </a:r>
                    </a:p>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 $1.50 </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AF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altLang="en-US" sz="1600" b="1" i="0" u="none" strike="noStrike" cap="none" normalizeH="0" baseline="0" smtClean="0">
                        <a:ln>
                          <a:noFill/>
                        </a:ln>
                        <a:solidFill>
                          <a:srgbClr val="000000"/>
                        </a:solidFill>
                        <a:effectLst/>
                        <a:latin typeface="Calibri" pitchFamily="34" charset="0"/>
                        <a:cs typeface="Calibri" pitchFamily="34"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AF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$1.50 </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AF1"/>
                    </a:solidFill>
                  </a:tcPr>
                </a:tc>
              </a:tr>
              <a:tr h="682625">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Annual total</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−$10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$1.50 </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$8.5</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altLang="en-US" sz="1600" b="1" i="0" u="none" strike="noStrike" cap="none" normalizeH="0" baseline="0" smtClean="0">
                          <a:ln>
                            <a:noFill/>
                          </a:ln>
                          <a:solidFill>
                            <a:srgbClr val="000000"/>
                          </a:solidFill>
                          <a:effectLst/>
                          <a:latin typeface="Calibri" pitchFamily="34" charset="0"/>
                          <a:cs typeface="Calibri" pitchFamily="34" charset="0"/>
                        </a:rPr>
                        <a:t>$0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F5E1"/>
                    </a:solidFill>
                  </a:tcPr>
                </a:tc>
              </a:tr>
            </a:tbl>
          </a:graphicData>
        </a:graphic>
      </p:graphicFrame>
      <p:sp>
        <p:nvSpPr>
          <p:cNvPr id="90169" name="Rectangle 5"/>
          <p:cNvSpPr>
            <a:spLocks noChangeArrowheads="1"/>
          </p:cNvSpPr>
          <p:nvPr/>
        </p:nvSpPr>
        <p:spPr bwMode="auto">
          <a:xfrm>
            <a:off x="533400" y="5181600"/>
            <a:ext cx="7924800" cy="1200150"/>
          </a:xfrm>
          <a:prstGeom prst="rect">
            <a:avLst/>
          </a:prstGeom>
          <a:noFill/>
          <a:ln w="9525">
            <a:noFill/>
            <a:miter lim="800000"/>
            <a:headEnd/>
            <a:tailEnd/>
          </a:ln>
        </p:spPr>
        <p:txBody>
          <a:bodyPr>
            <a:spAutoFit/>
          </a:bodyPr>
          <a:lstStyle/>
          <a:p>
            <a:pPr>
              <a:tabLst>
                <a:tab pos="1828800" algn="l"/>
                <a:tab pos="3711575" algn="l"/>
                <a:tab pos="6858000" algn="l"/>
              </a:tabLst>
            </a:pPr>
            <a:r>
              <a:rPr lang="en-US" altLang="en-US"/>
              <a:t>You have no net annual cash flows, but you have $0.50 in your pocket as a risk-free profit from the position.</a:t>
            </a:r>
          </a:p>
          <a:p>
            <a:pPr>
              <a:tabLst>
                <a:tab pos="1828800" algn="l"/>
                <a:tab pos="3711575" algn="l"/>
                <a:tab pos="6858000" algn="l"/>
              </a:tabLst>
            </a:pPr>
            <a:endParaRPr lang="en-US" altLang="en-US"/>
          </a:p>
          <a:p>
            <a:pPr>
              <a:tabLst>
                <a:tab pos="1828800" algn="l"/>
                <a:tab pos="3711575" algn="l"/>
                <a:tab pos="6858000" algn="l"/>
              </a:tabLst>
            </a:pPr>
            <a:r>
              <a:rPr lang="en-US" altLang="en-US"/>
              <a:t>You have duplicated L’s position with homemade leverage again.</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1138" name="Title 1"/>
          <p:cNvSpPr>
            <a:spLocks noGrp="1"/>
          </p:cNvSpPr>
          <p:nvPr>
            <p:ph type="title"/>
          </p:nvPr>
        </p:nvSpPr>
        <p:spPr/>
        <p:txBody>
          <a:bodyPr/>
          <a:lstStyle/>
          <a:p>
            <a:pPr eaLnBrk="1" hangingPunct="1"/>
            <a:r>
              <a:rPr lang="en-US" altLang="en-US" smtClean="0"/>
              <a:t>MM no Taxes Proposition II</a:t>
            </a:r>
          </a:p>
        </p:txBody>
      </p:sp>
      <p:sp>
        <p:nvSpPr>
          <p:cNvPr id="3" name="Content Placeholder 2"/>
          <p:cNvSpPr>
            <a:spLocks noGrp="1"/>
          </p:cNvSpPr>
          <p:nvPr>
            <p:ph idx="1"/>
          </p:nvPr>
        </p:nvSpPr>
        <p:spPr/>
        <p:txBody>
          <a:bodyPr/>
          <a:lstStyle/>
          <a:p>
            <a:pPr eaLnBrk="1" hangingPunct="1">
              <a:buFont typeface="Wingdings" pitchFamily="2" charset="2"/>
              <a:buNone/>
              <a:defRPr/>
            </a:pPr>
            <a:r>
              <a:rPr lang="en-US" dirty="0" smtClean="0"/>
              <a:t>Proposition II: </a:t>
            </a:r>
          </a:p>
          <a:p>
            <a:pPr algn="ctr" eaLnBrk="1" hangingPunct="1">
              <a:buFont typeface="Wingdings" pitchFamily="2" charset="2"/>
              <a:buNone/>
              <a:defRPr/>
            </a:pPr>
            <a:r>
              <a:rPr lang="en-US" dirty="0" smtClean="0"/>
              <a:t>r</a:t>
            </a:r>
            <a:r>
              <a:rPr lang="en-US" baseline="-25000" dirty="0" smtClean="0"/>
              <a:t>sL </a:t>
            </a:r>
            <a:r>
              <a:rPr lang="en-US" dirty="0" smtClean="0"/>
              <a:t> = r</a:t>
            </a:r>
            <a:r>
              <a:rPr lang="en-US" baseline="-25000" dirty="0" smtClean="0"/>
              <a:t>sU </a:t>
            </a:r>
            <a:r>
              <a:rPr lang="en-US" dirty="0" smtClean="0"/>
              <a:t>+ (r</a:t>
            </a:r>
            <a:r>
              <a:rPr lang="en-US" baseline="-25000" dirty="0" smtClean="0"/>
              <a:t>sU</a:t>
            </a:r>
            <a:r>
              <a:rPr lang="en-US" dirty="0" smtClean="0"/>
              <a:t> – r</a:t>
            </a:r>
            <a:r>
              <a:rPr lang="en-US" baseline="-25000" dirty="0" smtClean="0"/>
              <a:t>d</a:t>
            </a:r>
            <a:r>
              <a:rPr lang="en-US" dirty="0" smtClean="0"/>
              <a:t>)(D/S</a:t>
            </a:r>
            <a:r>
              <a:rPr lang="en-US" baseline="-25000" dirty="0" smtClean="0"/>
              <a:t>L</a:t>
            </a:r>
            <a:r>
              <a:rPr lang="en-US" dirty="0" smtClean="0"/>
              <a:t>)</a:t>
            </a:r>
          </a:p>
          <a:p>
            <a:pPr marL="0" indent="0" eaLnBrk="1" hangingPunct="1">
              <a:buFont typeface="Wingdings" pitchFamily="2" charset="2"/>
              <a:buNone/>
              <a:defRPr/>
            </a:pPr>
            <a:r>
              <a:rPr lang="en-US" dirty="0" smtClean="0"/>
              <a:t>Proof: Just solve the following equation from Proposition I for r</a:t>
            </a:r>
            <a:r>
              <a:rPr lang="en-US" baseline="-25000" dirty="0" smtClean="0"/>
              <a:t>sL </a:t>
            </a:r>
            <a:r>
              <a:rPr lang="en-US" dirty="0" smtClean="0"/>
              <a:t>:</a:t>
            </a:r>
          </a:p>
          <a:p>
            <a:pPr eaLnBrk="1" hangingPunct="1">
              <a:buFont typeface="Wingdings" pitchFamily="2" charset="2"/>
              <a:buNone/>
              <a:defRPr/>
            </a:pPr>
            <a:endParaRPr lang="en-US" dirty="0" smtClean="0"/>
          </a:p>
          <a:p>
            <a:pPr eaLnBrk="1" hangingPunct="1">
              <a:buFont typeface="Wingdings" pitchFamily="2" charset="2"/>
              <a:buNone/>
              <a:defRPr/>
            </a:pPr>
            <a:endParaRPr lang="en-US" dirty="0" smtClean="0"/>
          </a:p>
          <a:p>
            <a:pPr eaLnBrk="1" hangingPunct="1">
              <a:buFont typeface="Wingdings" pitchFamily="2" charset="2"/>
              <a:buNone/>
              <a:defRPr/>
            </a:pPr>
            <a:r>
              <a:rPr lang="en-US" dirty="0" smtClean="0"/>
              <a:t>(Algebra hint on next page)</a:t>
            </a:r>
          </a:p>
          <a:p>
            <a:pPr eaLnBrk="1" hangingPunct="1">
              <a:buFont typeface="Wingdings" pitchFamily="2" charset="2"/>
              <a:buNone/>
              <a:defRPr/>
            </a:pPr>
            <a:endParaRPr lang="en-US" dirty="0" smtClean="0"/>
          </a:p>
          <a:p>
            <a:pPr eaLnBrk="1" hangingPunct="1">
              <a:buFont typeface="Wingdings" pitchFamily="2" charset="2"/>
              <a:buNone/>
              <a:defRPr/>
            </a:pPr>
            <a:endParaRPr lang="en-US" dirty="0" smtClean="0"/>
          </a:p>
          <a:p>
            <a:pPr eaLnBrk="1" hangingPunct="1">
              <a:buFont typeface="Wingdings" pitchFamily="2" charset="2"/>
              <a:buNone/>
              <a:defRPr/>
            </a:pPr>
            <a:endParaRPr lang="en-US" dirty="0" smtClean="0"/>
          </a:p>
          <a:p>
            <a:pPr eaLnBrk="1" hangingPunct="1">
              <a:buFont typeface="Wingdings" pitchFamily="2" charset="2"/>
              <a:buNone/>
              <a:defRPr/>
            </a:pPr>
            <a:endParaRPr lang="en-US" dirty="0" smtClean="0"/>
          </a:p>
        </p:txBody>
      </p:sp>
      <p:graphicFrame>
        <p:nvGraphicFramePr>
          <p:cNvPr id="91140" name="Object 4"/>
          <p:cNvGraphicFramePr>
            <a:graphicFrameLocks noChangeAspect="1"/>
          </p:cNvGraphicFramePr>
          <p:nvPr/>
        </p:nvGraphicFramePr>
        <p:xfrm>
          <a:off x="2895600" y="4343400"/>
          <a:ext cx="3352800" cy="1041400"/>
        </p:xfrm>
        <a:graphic>
          <a:graphicData uri="http://schemas.openxmlformats.org/presentationml/2006/ole">
            <p:oleObj spid="_x0000_s91140" name="Equation" r:id="rId3" imgW="3352800" imgH="1041400" progId="Equation.3">
              <p:embed/>
            </p:oleObj>
          </a:graphicData>
        </a:graphic>
      </p:graphicFrame>
      <p:sp>
        <p:nvSpPr>
          <p:cNvPr id="91141" name="Slide Number Placeholder 4"/>
          <p:cNvSpPr>
            <a:spLocks noGrp="1"/>
          </p:cNvSpPr>
          <p:nvPr>
            <p:ph type="sldNum" sz="quarter" idx="12"/>
          </p:nvPr>
        </p:nvSpPr>
        <p:spPr>
          <a:noFill/>
        </p:spPr>
        <p:txBody>
          <a:bodyPr/>
          <a:lstStyle/>
          <a:p>
            <a:fld id="{186A4739-9B75-497C-B576-A6693104311C}" type="slidenum">
              <a:rPr lang="en-US" altLang="en-US"/>
              <a:pPr/>
              <a:t>77</a:t>
            </a:fld>
            <a:endParaRPr lang="en-US" altLang="en-US"/>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2162" name="Title 1"/>
          <p:cNvSpPr>
            <a:spLocks noGrp="1"/>
          </p:cNvSpPr>
          <p:nvPr>
            <p:ph type="title"/>
          </p:nvPr>
        </p:nvSpPr>
        <p:spPr/>
        <p:txBody>
          <a:bodyPr/>
          <a:lstStyle/>
          <a:p>
            <a:pPr eaLnBrk="1" hangingPunct="1"/>
            <a:r>
              <a:rPr lang="en-US" altLang="en-US" smtClean="0"/>
              <a:t>To do the algebra…</a:t>
            </a:r>
          </a:p>
        </p:txBody>
      </p:sp>
      <p:sp>
        <p:nvSpPr>
          <p:cNvPr id="92163" name="Content Placeholder 2"/>
          <p:cNvSpPr>
            <a:spLocks noGrp="1"/>
          </p:cNvSpPr>
          <p:nvPr>
            <p:ph idx="1"/>
          </p:nvPr>
        </p:nvSpPr>
        <p:spPr/>
        <p:txBody>
          <a:bodyPr/>
          <a:lstStyle/>
          <a:p>
            <a:pPr eaLnBrk="1" hangingPunct="1">
              <a:buFont typeface="Wingdings" pitchFamily="2" charset="2"/>
              <a:buNone/>
            </a:pPr>
            <a:r>
              <a:rPr lang="en-US" altLang="en-US" sz="2800" smtClean="0"/>
              <a:t>To solve, note that by definition</a:t>
            </a:r>
          </a:p>
          <a:p>
            <a:pPr eaLnBrk="1" hangingPunct="1">
              <a:buFont typeface="Wingdings" pitchFamily="2" charset="2"/>
              <a:buNone/>
            </a:pPr>
            <a:endParaRPr lang="en-US" altLang="en-US" sz="2800" smtClean="0"/>
          </a:p>
          <a:p>
            <a:pPr eaLnBrk="1" hangingPunct="1">
              <a:buFont typeface="Wingdings" pitchFamily="2" charset="2"/>
              <a:buNone/>
            </a:pPr>
            <a:endParaRPr lang="en-US" altLang="en-US" sz="2800" smtClean="0"/>
          </a:p>
          <a:p>
            <a:pPr eaLnBrk="1" hangingPunct="1">
              <a:buFont typeface="Wingdings" pitchFamily="2" charset="2"/>
              <a:buNone/>
            </a:pPr>
            <a:r>
              <a:rPr lang="en-US" altLang="en-US" sz="2800" smtClean="0"/>
              <a:t>EBIT on the right hand side can be rewritten as </a:t>
            </a:r>
          </a:p>
          <a:p>
            <a:pPr algn="ctr" eaLnBrk="1" hangingPunct="1">
              <a:buFont typeface="Wingdings" pitchFamily="2" charset="2"/>
              <a:buNone/>
            </a:pPr>
            <a:r>
              <a:rPr lang="en-US" altLang="en-US" sz="2800" smtClean="0"/>
              <a:t>EBIT = S</a:t>
            </a:r>
            <a:r>
              <a:rPr lang="en-US" altLang="en-US" sz="2800" baseline="-25000" smtClean="0"/>
              <a:t>L</a:t>
            </a:r>
            <a:r>
              <a:rPr lang="en-US" altLang="en-US" sz="2800" smtClean="0"/>
              <a:t>r</a:t>
            </a:r>
            <a:r>
              <a:rPr lang="en-US" altLang="en-US" sz="2800" baseline="-25000" smtClean="0"/>
              <a:t>sL</a:t>
            </a:r>
            <a:r>
              <a:rPr lang="en-US" altLang="en-US" sz="2800" smtClean="0"/>
              <a:t> + r</a:t>
            </a:r>
            <a:r>
              <a:rPr lang="en-US" altLang="en-US" sz="2800" baseline="-25000" smtClean="0"/>
              <a:t>d</a:t>
            </a:r>
            <a:r>
              <a:rPr lang="en-US" altLang="en-US" sz="2800" smtClean="0"/>
              <a:t>D </a:t>
            </a:r>
          </a:p>
          <a:p>
            <a:pPr eaLnBrk="1" hangingPunct="1">
              <a:buFont typeface="Wingdings" pitchFamily="2" charset="2"/>
              <a:buNone/>
            </a:pPr>
            <a:r>
              <a:rPr lang="en-US" altLang="en-US" sz="2800" smtClean="0"/>
              <a:t>Plug this into the equation on the previous slide. This makes the algebra a good deal easier!</a:t>
            </a:r>
          </a:p>
        </p:txBody>
      </p:sp>
      <p:graphicFrame>
        <p:nvGraphicFramePr>
          <p:cNvPr id="92164" name="Object 2"/>
          <p:cNvGraphicFramePr>
            <a:graphicFrameLocks noChangeAspect="1"/>
          </p:cNvGraphicFramePr>
          <p:nvPr/>
        </p:nvGraphicFramePr>
        <p:xfrm>
          <a:off x="3276600" y="2590800"/>
          <a:ext cx="2705100" cy="1041400"/>
        </p:xfrm>
        <a:graphic>
          <a:graphicData uri="http://schemas.openxmlformats.org/presentationml/2006/ole">
            <p:oleObj spid="_x0000_s92164" name="Equation" r:id="rId3" imgW="2705100" imgH="1041400" progId="Equation.3">
              <p:embed/>
            </p:oleObj>
          </a:graphicData>
        </a:graphic>
      </p:graphicFrame>
      <p:sp>
        <p:nvSpPr>
          <p:cNvPr id="92165" name="Slide Number Placeholder 4"/>
          <p:cNvSpPr>
            <a:spLocks noGrp="1"/>
          </p:cNvSpPr>
          <p:nvPr>
            <p:ph type="sldNum" sz="quarter" idx="12"/>
          </p:nvPr>
        </p:nvSpPr>
        <p:spPr>
          <a:noFill/>
        </p:spPr>
        <p:txBody>
          <a:bodyPr/>
          <a:lstStyle/>
          <a:p>
            <a:fld id="{A52040AD-F53B-4ECD-BCFD-2C809924C762}" type="slidenum">
              <a:rPr lang="en-US" altLang="en-US"/>
              <a:pPr/>
              <a:t>78</a:t>
            </a:fld>
            <a:endParaRPr lang="en-US" altLang="en-US"/>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186" name="Title 1"/>
          <p:cNvSpPr>
            <a:spLocks noGrp="1"/>
          </p:cNvSpPr>
          <p:nvPr>
            <p:ph type="title"/>
          </p:nvPr>
        </p:nvSpPr>
        <p:spPr/>
        <p:txBody>
          <a:bodyPr/>
          <a:lstStyle/>
          <a:p>
            <a:pPr eaLnBrk="1" hangingPunct="1"/>
            <a:r>
              <a:rPr lang="en-US" altLang="en-US" smtClean="0"/>
              <a:t>In our example</a:t>
            </a:r>
          </a:p>
        </p:txBody>
      </p:sp>
      <p:sp>
        <p:nvSpPr>
          <p:cNvPr id="3" name="Content Placeholder 2"/>
          <p:cNvSpPr>
            <a:spLocks noGrp="1"/>
          </p:cNvSpPr>
          <p:nvPr>
            <p:ph idx="1"/>
          </p:nvPr>
        </p:nvSpPr>
        <p:spPr/>
        <p:txBody>
          <a:bodyPr/>
          <a:lstStyle/>
          <a:p>
            <a:pPr eaLnBrk="1" hangingPunct="1">
              <a:buFont typeface="Wingdings" pitchFamily="2" charset="2"/>
              <a:buNone/>
              <a:defRPr/>
            </a:pPr>
            <a:r>
              <a:rPr lang="en-US" sz="2800" dirty="0" smtClean="0"/>
              <a:t>r</a:t>
            </a:r>
            <a:r>
              <a:rPr lang="en-US" sz="2800" baseline="-25000" dirty="0" smtClean="0"/>
              <a:t>sU </a:t>
            </a:r>
            <a:r>
              <a:rPr lang="en-US" sz="2800" dirty="0" smtClean="0"/>
              <a:t> = 10%, D = $250, S</a:t>
            </a:r>
            <a:r>
              <a:rPr lang="en-US" sz="2800" baseline="-25000" dirty="0" smtClean="0"/>
              <a:t>L </a:t>
            </a:r>
            <a:r>
              <a:rPr lang="en-US" sz="2800" dirty="0" smtClean="0"/>
              <a:t> = $750, r</a:t>
            </a:r>
            <a:r>
              <a:rPr lang="en-US" sz="2800" baseline="-25000" dirty="0" smtClean="0"/>
              <a:t>d </a:t>
            </a:r>
            <a:r>
              <a:rPr lang="en-US" sz="2800" dirty="0" smtClean="0"/>
              <a:t> = 6%.</a:t>
            </a:r>
          </a:p>
          <a:p>
            <a:pPr eaLnBrk="1" hangingPunct="1">
              <a:buFont typeface="Wingdings" pitchFamily="2" charset="2"/>
              <a:buNone/>
              <a:defRPr/>
            </a:pPr>
            <a:r>
              <a:rPr lang="en-US" sz="2800" dirty="0" smtClean="0"/>
              <a:t>r</a:t>
            </a:r>
            <a:r>
              <a:rPr lang="en-US" sz="2800" baseline="-25000" dirty="0" smtClean="0"/>
              <a:t>sL </a:t>
            </a:r>
            <a:r>
              <a:rPr lang="en-US" sz="2800" dirty="0" smtClean="0"/>
              <a:t> = 10% + (10% - 6%)(250/750) </a:t>
            </a:r>
          </a:p>
          <a:p>
            <a:pPr eaLnBrk="1" hangingPunct="1">
              <a:buFont typeface="Wingdings" pitchFamily="2" charset="2"/>
              <a:buNone/>
              <a:defRPr/>
            </a:pPr>
            <a:r>
              <a:rPr lang="en-US" sz="2800" dirty="0" smtClean="0"/>
              <a:t>     = 11.3333%</a:t>
            </a:r>
          </a:p>
          <a:p>
            <a:pPr eaLnBrk="1" hangingPunct="1">
              <a:buFont typeface="Wingdings" pitchFamily="2" charset="2"/>
              <a:buNone/>
              <a:defRPr/>
            </a:pPr>
            <a:endParaRPr lang="en-US" sz="2800" dirty="0" smtClean="0"/>
          </a:p>
          <a:p>
            <a:pPr marL="0" indent="0" eaLnBrk="1" hangingPunct="1">
              <a:buFont typeface="Wingdings" pitchFamily="2" charset="2"/>
              <a:buNone/>
              <a:defRPr/>
            </a:pPr>
            <a:r>
              <a:rPr lang="en-US" sz="2800" dirty="0" smtClean="0"/>
              <a:t>To check, the present value of L’s dividends at r</a:t>
            </a:r>
            <a:r>
              <a:rPr lang="en-US" sz="2800" baseline="-25000" dirty="0" smtClean="0"/>
              <a:t>sL</a:t>
            </a:r>
            <a:r>
              <a:rPr lang="en-US" sz="2800" dirty="0" smtClean="0"/>
              <a:t> is $85/0.113333  = $750. This must be L’s stock price if there is to be no arbitrage.</a:t>
            </a:r>
            <a:endParaRPr lang="en-US" sz="2800" dirty="0"/>
          </a:p>
        </p:txBody>
      </p:sp>
      <p:sp>
        <p:nvSpPr>
          <p:cNvPr id="93188" name="Slide Number Placeholder 3"/>
          <p:cNvSpPr>
            <a:spLocks noGrp="1"/>
          </p:cNvSpPr>
          <p:nvPr>
            <p:ph type="sldNum" sz="quarter" idx="12"/>
          </p:nvPr>
        </p:nvSpPr>
        <p:spPr>
          <a:noFill/>
        </p:spPr>
        <p:txBody>
          <a:bodyPr/>
          <a:lstStyle/>
          <a:p>
            <a:fld id="{E13CB741-992B-4F03-AC44-A77209839E7D}" type="slidenum">
              <a:rPr lang="en-US" altLang="en-US"/>
              <a:pPr/>
              <a:t>79</a:t>
            </a:fld>
            <a:endParaRPr lang="en-US"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altLang="en-US" smtClean="0"/>
              <a:t>MM with Zero Taxes (1958)</a:t>
            </a:r>
          </a:p>
        </p:txBody>
      </p:sp>
      <p:sp>
        <p:nvSpPr>
          <p:cNvPr id="3" name="Content Placeholder 2"/>
          <p:cNvSpPr>
            <a:spLocks noGrp="1"/>
          </p:cNvSpPr>
          <p:nvPr>
            <p:ph idx="1"/>
          </p:nvPr>
        </p:nvSpPr>
        <p:spPr/>
        <p:txBody>
          <a:bodyPr>
            <a:normAutofit fontScale="92500" lnSpcReduction="10000"/>
          </a:bodyPr>
          <a:lstStyle/>
          <a:p>
            <a:pPr eaLnBrk="1" hangingPunct="1">
              <a:spcBef>
                <a:spcPct val="50000"/>
              </a:spcBef>
              <a:defRPr/>
            </a:pPr>
            <a:r>
              <a:rPr lang="en-US" dirty="0" smtClean="0"/>
              <a:t>Proposition I: </a:t>
            </a:r>
            <a:r>
              <a:rPr lang="en-US" b="1" dirty="0" smtClean="0">
                <a:solidFill>
                  <a:schemeClr val="tx2"/>
                </a:solidFill>
              </a:rPr>
              <a:t>V</a:t>
            </a:r>
            <a:r>
              <a:rPr lang="en-US" b="1" baseline="-25000" dirty="0" smtClean="0">
                <a:solidFill>
                  <a:schemeClr val="tx2"/>
                </a:solidFill>
              </a:rPr>
              <a:t>L</a:t>
            </a:r>
            <a:r>
              <a:rPr lang="en-US" b="1" dirty="0" smtClean="0">
                <a:solidFill>
                  <a:schemeClr val="tx2"/>
                </a:solidFill>
              </a:rPr>
              <a:t> = V</a:t>
            </a:r>
            <a:r>
              <a:rPr lang="en-US" b="1" baseline="-25000" dirty="0" smtClean="0">
                <a:solidFill>
                  <a:schemeClr val="tx2"/>
                </a:solidFill>
              </a:rPr>
              <a:t>U</a:t>
            </a:r>
            <a:r>
              <a:rPr lang="en-US" dirty="0" smtClean="0"/>
              <a:t>.</a:t>
            </a:r>
          </a:p>
          <a:p>
            <a:pPr eaLnBrk="1" hangingPunct="1">
              <a:spcBef>
                <a:spcPct val="50000"/>
              </a:spcBef>
              <a:defRPr/>
            </a:pPr>
            <a:r>
              <a:rPr lang="en-US" dirty="0" smtClean="0"/>
              <a:t>Proposition </a:t>
            </a:r>
            <a:r>
              <a:rPr lang="en-US" dirty="0"/>
              <a:t>II</a:t>
            </a:r>
            <a:r>
              <a:rPr lang="en-US" dirty="0" smtClean="0"/>
              <a:t>: </a:t>
            </a:r>
          </a:p>
          <a:p>
            <a:pPr marL="0" indent="0" eaLnBrk="1" hangingPunct="1">
              <a:spcBef>
                <a:spcPct val="50000"/>
              </a:spcBef>
              <a:buFont typeface="Wingdings" pitchFamily="2" charset="2"/>
              <a:buNone/>
              <a:defRPr/>
            </a:pPr>
            <a:r>
              <a:rPr lang="en-US" dirty="0">
                <a:solidFill>
                  <a:schemeClr val="tx2"/>
                </a:solidFill>
              </a:rPr>
              <a:t>	</a:t>
            </a:r>
            <a:r>
              <a:rPr lang="en-US" b="1" dirty="0" smtClean="0">
                <a:solidFill>
                  <a:schemeClr val="tx2"/>
                </a:solidFill>
              </a:rPr>
              <a:t>r</a:t>
            </a:r>
            <a:r>
              <a:rPr lang="en-US" b="1" baseline="-25000" dirty="0" smtClean="0">
                <a:solidFill>
                  <a:schemeClr val="tx2"/>
                </a:solidFill>
              </a:rPr>
              <a:t>sL </a:t>
            </a:r>
            <a:r>
              <a:rPr lang="en-US" b="1" dirty="0" smtClean="0">
                <a:solidFill>
                  <a:schemeClr val="tx2"/>
                </a:solidFill>
              </a:rPr>
              <a:t> </a:t>
            </a:r>
            <a:r>
              <a:rPr lang="en-US" b="1" dirty="0">
                <a:solidFill>
                  <a:schemeClr val="tx2"/>
                </a:solidFill>
              </a:rPr>
              <a:t>= r</a:t>
            </a:r>
            <a:r>
              <a:rPr lang="en-US" b="1" baseline="-25000" dirty="0">
                <a:solidFill>
                  <a:schemeClr val="tx2"/>
                </a:solidFill>
              </a:rPr>
              <a:t>sU </a:t>
            </a:r>
            <a:r>
              <a:rPr lang="en-US" b="1" dirty="0">
                <a:solidFill>
                  <a:schemeClr val="tx2"/>
                </a:solidFill>
              </a:rPr>
              <a:t>+ (r</a:t>
            </a:r>
            <a:r>
              <a:rPr lang="en-US" b="1" baseline="-25000" dirty="0">
                <a:solidFill>
                  <a:schemeClr val="tx2"/>
                </a:solidFill>
              </a:rPr>
              <a:t>sU</a:t>
            </a:r>
            <a:r>
              <a:rPr lang="en-US" b="1" dirty="0">
                <a:solidFill>
                  <a:schemeClr val="tx2"/>
                </a:solidFill>
              </a:rPr>
              <a:t> – r</a:t>
            </a:r>
            <a:r>
              <a:rPr lang="en-US" b="1" baseline="-25000" dirty="0">
                <a:solidFill>
                  <a:schemeClr val="tx2"/>
                </a:solidFill>
              </a:rPr>
              <a:t>d</a:t>
            </a:r>
            <a:r>
              <a:rPr lang="en-US" b="1" dirty="0" smtClean="0">
                <a:solidFill>
                  <a:schemeClr val="tx2"/>
                </a:solidFill>
              </a:rPr>
              <a:t>)(w</a:t>
            </a:r>
            <a:r>
              <a:rPr lang="en-US" b="1" baseline="-25000" dirty="0" smtClean="0">
                <a:solidFill>
                  <a:schemeClr val="tx2"/>
                </a:solidFill>
              </a:rPr>
              <a:t>d</a:t>
            </a:r>
            <a:r>
              <a:rPr lang="en-US" b="1" dirty="0" smtClean="0">
                <a:solidFill>
                  <a:schemeClr val="tx2"/>
                </a:solidFill>
              </a:rPr>
              <a:t>/w</a:t>
            </a:r>
            <a:r>
              <a:rPr lang="en-US" b="1" baseline="-25000" dirty="0" smtClean="0">
                <a:solidFill>
                  <a:schemeClr val="tx2"/>
                </a:solidFill>
              </a:rPr>
              <a:t>s</a:t>
            </a:r>
            <a:r>
              <a:rPr lang="en-US" b="1" dirty="0" smtClean="0">
                <a:solidFill>
                  <a:schemeClr val="tx2"/>
                </a:solidFill>
              </a:rPr>
              <a:t>)</a:t>
            </a:r>
          </a:p>
          <a:p>
            <a:pPr eaLnBrk="1" hangingPunct="1">
              <a:spcBef>
                <a:spcPct val="50000"/>
              </a:spcBef>
              <a:defRPr/>
            </a:pPr>
            <a:r>
              <a:rPr lang="en-US" dirty="0" smtClean="0"/>
              <a:t>The levered beta: </a:t>
            </a:r>
            <a:r>
              <a:rPr lang="en-US" b="1" dirty="0" smtClean="0">
                <a:solidFill>
                  <a:schemeClr val="tx2"/>
                </a:solidFill>
                <a:sym typeface="Symbol" pitchFamily="18" charset="2"/>
              </a:rPr>
              <a:t>b </a:t>
            </a:r>
            <a:r>
              <a:rPr lang="en-US" b="1" dirty="0">
                <a:solidFill>
                  <a:schemeClr val="tx2"/>
                </a:solidFill>
                <a:sym typeface="Symbol" pitchFamily="18" charset="2"/>
              </a:rPr>
              <a:t>= b</a:t>
            </a:r>
            <a:r>
              <a:rPr lang="en-US" b="1" baseline="-25000" dirty="0">
                <a:solidFill>
                  <a:schemeClr val="tx2"/>
                </a:solidFill>
                <a:sym typeface="Symbol" pitchFamily="18" charset="2"/>
              </a:rPr>
              <a:t>U</a:t>
            </a:r>
            <a:r>
              <a:rPr lang="en-US" b="1" dirty="0">
                <a:solidFill>
                  <a:schemeClr val="tx2"/>
                </a:solidFill>
                <a:sym typeface="Symbol" pitchFamily="18" charset="2"/>
              </a:rPr>
              <a:t> + </a:t>
            </a:r>
            <a:r>
              <a:rPr lang="en-US" b="1" dirty="0" smtClean="0">
                <a:solidFill>
                  <a:schemeClr val="tx2"/>
                </a:solidFill>
                <a:sym typeface="Symbol" pitchFamily="18" charset="2"/>
              </a:rPr>
              <a:t>b</a:t>
            </a:r>
            <a:r>
              <a:rPr lang="en-US" b="1" baseline="-25000" dirty="0" smtClean="0">
                <a:solidFill>
                  <a:schemeClr val="tx2"/>
                </a:solidFill>
                <a:sym typeface="Symbol" pitchFamily="18" charset="2"/>
              </a:rPr>
              <a:t>U</a:t>
            </a:r>
            <a:r>
              <a:rPr lang="en-US" b="1" dirty="0" smtClean="0">
                <a:solidFill>
                  <a:schemeClr val="tx2"/>
                </a:solidFill>
                <a:sym typeface="Symbol" pitchFamily="18" charset="2"/>
              </a:rPr>
              <a:t>(D/S)</a:t>
            </a:r>
          </a:p>
          <a:p>
            <a:pPr marL="0" indent="0" eaLnBrk="1" hangingPunct="1">
              <a:spcBef>
                <a:spcPct val="50000"/>
              </a:spcBef>
              <a:buFont typeface="Wingdings" pitchFamily="2" charset="2"/>
              <a:buNone/>
              <a:defRPr/>
            </a:pPr>
            <a:endParaRPr lang="en-US" sz="2000" dirty="0" smtClean="0">
              <a:sym typeface="Symbol" pitchFamily="18" charset="2"/>
            </a:endParaRPr>
          </a:p>
          <a:p>
            <a:pPr marL="0" indent="0" eaLnBrk="1" hangingPunct="1">
              <a:spcBef>
                <a:spcPct val="50000"/>
              </a:spcBef>
              <a:buFont typeface="Wingdings" pitchFamily="2" charset="2"/>
              <a:buNone/>
              <a:defRPr/>
            </a:pPr>
            <a:r>
              <a:rPr lang="en-US" sz="2000" dirty="0" smtClean="0">
                <a:sym typeface="Symbol" pitchFamily="18" charset="2"/>
              </a:rPr>
              <a:t>Notes: The ratios </a:t>
            </a:r>
            <a:r>
              <a:rPr lang="en-US" sz="2000" dirty="0" smtClean="0"/>
              <a:t>w</a:t>
            </a:r>
            <a:r>
              <a:rPr lang="en-US" sz="2000" baseline="-25000" dirty="0" smtClean="0"/>
              <a:t>d</a:t>
            </a:r>
            <a:r>
              <a:rPr lang="en-US" sz="2000" dirty="0" smtClean="0"/>
              <a:t>/w</a:t>
            </a:r>
            <a:r>
              <a:rPr lang="en-US" sz="2000" baseline="-25000" dirty="0" smtClean="0"/>
              <a:t>s</a:t>
            </a:r>
            <a:r>
              <a:rPr lang="en-US" sz="2000" dirty="0">
                <a:sym typeface="Symbol" pitchFamily="18" charset="2"/>
              </a:rPr>
              <a:t> </a:t>
            </a:r>
            <a:r>
              <a:rPr lang="en-US" sz="2000" dirty="0" smtClean="0">
                <a:sym typeface="Symbol" pitchFamily="18" charset="2"/>
              </a:rPr>
              <a:t>and D/S are have the same value, so they can be used interchangeably. For a proof of the propositions, right click here and open link to page in this same file: </a:t>
            </a:r>
            <a:r>
              <a:rPr lang="en-US" sz="2000" dirty="0" smtClean="0">
                <a:sym typeface="Symbol" pitchFamily="18" charset="2"/>
                <a:hlinkClick r:id="rId2" action="ppaction://hlinksldjump"/>
              </a:rPr>
              <a:t>Proof of MM with Zero Taxes (1958)</a:t>
            </a:r>
            <a:endParaRPr lang="en-US" sz="2000" dirty="0" smtClean="0">
              <a:sym typeface="Symbol" pitchFamily="18" charset="2"/>
            </a:endParaRPr>
          </a:p>
          <a:p>
            <a:pPr eaLnBrk="1" hangingPunct="1">
              <a:spcBef>
                <a:spcPct val="50000"/>
              </a:spcBef>
              <a:defRPr/>
            </a:pPr>
            <a:endParaRPr lang="en-US" dirty="0"/>
          </a:p>
        </p:txBody>
      </p:sp>
      <p:sp>
        <p:nvSpPr>
          <p:cNvPr id="20484" name="Slide Number Placeholder 3"/>
          <p:cNvSpPr>
            <a:spLocks noGrp="1"/>
          </p:cNvSpPr>
          <p:nvPr>
            <p:ph type="sldNum" sz="quarter" idx="12"/>
          </p:nvPr>
        </p:nvSpPr>
        <p:spPr>
          <a:noFill/>
        </p:spPr>
        <p:txBody>
          <a:bodyPr/>
          <a:lstStyle/>
          <a:p>
            <a:fld id="{D3FE9456-B1FF-47F7-9CE0-60C90CDCA28C}" type="slidenum">
              <a:rPr lang="en-US" altLang="en-US"/>
              <a:pPr/>
              <a:t>8</a:t>
            </a:fld>
            <a:endParaRPr lang="en-US" altLang="en-US"/>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Sp="0">
  <p:cSld>
    <p:bg>
      <p:bgPr>
        <a:solidFill>
          <a:srgbClr val="FFF4C8"/>
        </a:solidFill>
        <a:effectLst/>
      </p:bgPr>
    </p:bg>
    <p:spTree>
      <p:nvGrpSpPr>
        <p:cNvPr id="1" name=""/>
        <p:cNvGrpSpPr/>
        <p:nvPr/>
      </p:nvGrpSpPr>
      <p:grpSpPr>
        <a:xfrm>
          <a:off x="0" y="0"/>
          <a:ext cx="0" cy="0"/>
          <a:chOff x="0" y="0"/>
          <a:chExt cx="0" cy="0"/>
        </a:xfrm>
      </p:grpSpPr>
      <p:sp>
        <p:nvSpPr>
          <p:cNvPr id="94210" name="Title 1"/>
          <p:cNvSpPr>
            <a:spLocks noGrp="1"/>
          </p:cNvSpPr>
          <p:nvPr>
            <p:ph type="title"/>
          </p:nvPr>
        </p:nvSpPr>
        <p:spPr/>
        <p:txBody>
          <a:bodyPr/>
          <a:lstStyle/>
          <a:p>
            <a:pPr eaLnBrk="1" hangingPunct="1"/>
            <a:r>
              <a:rPr lang="en-US" altLang="en-US" smtClean="0"/>
              <a:t>Proof: MM with Corporate Taxes (1963)</a:t>
            </a:r>
          </a:p>
        </p:txBody>
      </p:sp>
      <p:sp>
        <p:nvSpPr>
          <p:cNvPr id="3" name="Content Placeholder 2"/>
          <p:cNvSpPr>
            <a:spLocks noGrp="1"/>
          </p:cNvSpPr>
          <p:nvPr>
            <p:ph idx="1"/>
          </p:nvPr>
        </p:nvSpPr>
        <p:spPr/>
        <p:txBody>
          <a:bodyPr/>
          <a:lstStyle/>
          <a:p>
            <a:pPr eaLnBrk="1" hangingPunct="1">
              <a:buFont typeface="Wingdings" pitchFamily="2" charset="2"/>
              <a:buNone/>
              <a:defRPr/>
            </a:pPr>
            <a:r>
              <a:rPr lang="en-US" b="1" dirty="0" smtClean="0">
                <a:solidFill>
                  <a:schemeClr val="tx2"/>
                </a:solidFill>
              </a:rPr>
              <a:t>V</a:t>
            </a:r>
            <a:r>
              <a:rPr lang="en-US" b="1" baseline="-25000" dirty="0" smtClean="0">
                <a:solidFill>
                  <a:schemeClr val="tx2"/>
                </a:solidFill>
              </a:rPr>
              <a:t>L</a:t>
            </a:r>
            <a:r>
              <a:rPr lang="en-US" b="1" dirty="0" smtClean="0">
                <a:solidFill>
                  <a:schemeClr val="tx2"/>
                </a:solidFill>
              </a:rPr>
              <a:t>  = V</a:t>
            </a:r>
            <a:r>
              <a:rPr lang="en-US" b="1" baseline="-25000" dirty="0" smtClean="0">
                <a:solidFill>
                  <a:schemeClr val="tx2"/>
                </a:solidFill>
              </a:rPr>
              <a:t>U </a:t>
            </a:r>
            <a:r>
              <a:rPr lang="en-US" b="1" dirty="0" smtClean="0">
                <a:solidFill>
                  <a:schemeClr val="tx2"/>
                </a:solidFill>
              </a:rPr>
              <a:t> + V</a:t>
            </a:r>
            <a:r>
              <a:rPr lang="en-US" b="1" baseline="-25000" dirty="0" smtClean="0">
                <a:solidFill>
                  <a:schemeClr val="tx2"/>
                </a:solidFill>
              </a:rPr>
              <a:t>Tax shield</a:t>
            </a:r>
            <a:r>
              <a:rPr lang="en-US" b="1" dirty="0" smtClean="0">
                <a:solidFill>
                  <a:schemeClr val="tx2"/>
                </a:solidFill>
              </a:rPr>
              <a:t> </a:t>
            </a:r>
          </a:p>
          <a:p>
            <a:pPr eaLnBrk="1" hangingPunct="1">
              <a:buFont typeface="Wingdings" pitchFamily="2" charset="2"/>
              <a:buNone/>
              <a:defRPr/>
            </a:pPr>
            <a:r>
              <a:rPr lang="en-US" b="1" dirty="0" smtClean="0">
                <a:solidFill>
                  <a:schemeClr val="tx2"/>
                </a:solidFill>
              </a:rPr>
              <a:t>      = V</a:t>
            </a:r>
            <a:r>
              <a:rPr lang="en-US" b="1" baseline="-25000" dirty="0" smtClean="0">
                <a:solidFill>
                  <a:schemeClr val="tx2"/>
                </a:solidFill>
              </a:rPr>
              <a:t>U</a:t>
            </a:r>
            <a:r>
              <a:rPr lang="en-US" b="1" dirty="0" smtClean="0">
                <a:solidFill>
                  <a:schemeClr val="tx2"/>
                </a:solidFill>
              </a:rPr>
              <a:t> + TD</a:t>
            </a:r>
          </a:p>
          <a:p>
            <a:pPr eaLnBrk="1" hangingPunct="1">
              <a:buFont typeface="Wingdings" pitchFamily="2" charset="2"/>
              <a:buNone/>
              <a:defRPr/>
            </a:pPr>
            <a:endParaRPr lang="en-US" b="1" dirty="0" smtClean="0"/>
          </a:p>
          <a:p>
            <a:pPr marL="0" indent="0" eaLnBrk="1" hangingPunct="1">
              <a:buFont typeface="Wingdings" pitchFamily="2" charset="2"/>
              <a:buNone/>
              <a:defRPr/>
            </a:pPr>
            <a:r>
              <a:rPr lang="en-US" dirty="0" smtClean="0"/>
              <a:t>The value of a levered company is equal to its value if it had no debt plus the value of the interest tax shield.</a:t>
            </a:r>
          </a:p>
          <a:p>
            <a:pPr marL="0" indent="0" eaLnBrk="1" hangingPunct="1">
              <a:buFont typeface="Wingdings" pitchFamily="2" charset="2"/>
              <a:buNone/>
              <a:defRPr/>
            </a:pPr>
            <a:endParaRPr lang="en-US" dirty="0" smtClean="0"/>
          </a:p>
          <a:p>
            <a:pPr eaLnBrk="1" hangingPunct="1">
              <a:buFont typeface="Wingdings" pitchFamily="2" charset="2"/>
              <a:buNone/>
              <a:defRPr/>
            </a:pPr>
            <a:endParaRPr lang="en-US" b="1" dirty="0"/>
          </a:p>
        </p:txBody>
      </p:sp>
      <p:sp>
        <p:nvSpPr>
          <p:cNvPr id="94212" name="Slide Number Placeholder 3"/>
          <p:cNvSpPr>
            <a:spLocks noGrp="1"/>
          </p:cNvSpPr>
          <p:nvPr>
            <p:ph type="sldNum" sz="quarter" idx="12"/>
          </p:nvPr>
        </p:nvSpPr>
        <p:spPr>
          <a:noFill/>
        </p:spPr>
        <p:txBody>
          <a:bodyPr/>
          <a:lstStyle/>
          <a:p>
            <a:fld id="{A673BD7C-75E3-4B92-9FAB-AA3810E3989A}" type="slidenum">
              <a:rPr lang="en-US" altLang="en-US"/>
              <a:pPr/>
              <a:t>80</a:t>
            </a:fld>
            <a:endParaRPr lang="en-US" altLang="en-US"/>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4" name="Title 1"/>
          <p:cNvSpPr>
            <a:spLocks noGrp="1"/>
          </p:cNvSpPr>
          <p:nvPr>
            <p:ph type="title"/>
          </p:nvPr>
        </p:nvSpPr>
        <p:spPr/>
        <p:txBody>
          <a:bodyPr/>
          <a:lstStyle/>
          <a:p>
            <a:pPr eaLnBrk="1" hangingPunct="1"/>
            <a:r>
              <a:rPr lang="en-US" altLang="en-US" smtClean="0"/>
              <a:t>Proof of Proposition I</a:t>
            </a:r>
          </a:p>
        </p:txBody>
      </p:sp>
      <p:sp>
        <p:nvSpPr>
          <p:cNvPr id="3" name="Content Placeholder 2"/>
          <p:cNvSpPr>
            <a:spLocks noGrp="1"/>
          </p:cNvSpPr>
          <p:nvPr>
            <p:ph idx="1"/>
          </p:nvPr>
        </p:nvSpPr>
        <p:spPr/>
        <p:txBody>
          <a:bodyPr>
            <a:normAutofit fontScale="92500" lnSpcReduction="10000"/>
          </a:bodyPr>
          <a:lstStyle/>
          <a:p>
            <a:pPr marL="0" indent="0" eaLnBrk="1" hangingPunct="1">
              <a:buFont typeface="Wingdings" pitchFamily="2" charset="2"/>
              <a:buNone/>
              <a:defRPr/>
            </a:pPr>
            <a:r>
              <a:rPr lang="en-US" sz="3000" dirty="0" smtClean="0"/>
              <a:t>Begin by expressing U’s and L’s cash flows to investors in a way that can be compared to cash flows of known assets. As shown by MM’s arbitrage proof, assets with the same cash flows must have the same values.</a:t>
            </a:r>
          </a:p>
          <a:p>
            <a:pPr marL="0" indent="0" eaLnBrk="1" hangingPunct="1">
              <a:buFont typeface="Wingdings" pitchFamily="2" charset="2"/>
              <a:buNone/>
              <a:defRPr/>
            </a:pPr>
            <a:endParaRPr lang="en-US" sz="3000" dirty="0" smtClean="0"/>
          </a:p>
          <a:p>
            <a:pPr marL="0" indent="0" eaLnBrk="1" hangingPunct="1">
              <a:buFont typeface="Wingdings" pitchFamily="2" charset="2"/>
              <a:buNone/>
              <a:defRPr/>
            </a:pPr>
            <a:r>
              <a:rPr lang="en-US" sz="3000" dirty="0" smtClean="0"/>
              <a:t>Start with U:</a:t>
            </a:r>
          </a:p>
          <a:p>
            <a:pPr marL="0" indent="0" eaLnBrk="1" hangingPunct="1">
              <a:buFont typeface="Wingdings" pitchFamily="2" charset="2"/>
              <a:buNone/>
              <a:defRPr/>
            </a:pPr>
            <a:endParaRPr lang="en-US" sz="3000" dirty="0" smtClean="0"/>
          </a:p>
          <a:p>
            <a:pPr marL="0" indent="0" algn="ctr" eaLnBrk="1" hangingPunct="1">
              <a:buFont typeface="Wingdings" pitchFamily="2" charset="2"/>
              <a:buNone/>
              <a:defRPr/>
            </a:pPr>
            <a:r>
              <a:rPr lang="en-US" sz="3000" dirty="0" smtClean="0"/>
              <a:t>U’s annual CF = </a:t>
            </a:r>
            <a:r>
              <a:rPr lang="en-US" sz="3000" b="1" dirty="0" smtClean="0">
                <a:solidFill>
                  <a:srgbClr val="0000FF"/>
                </a:solidFill>
              </a:rPr>
              <a:t>EBIT(1 – T) </a:t>
            </a:r>
          </a:p>
          <a:p>
            <a:pPr algn="ctr" eaLnBrk="1" hangingPunct="1">
              <a:buFont typeface="Wingdings" pitchFamily="2" charset="2"/>
              <a:buNone/>
              <a:defRPr/>
            </a:pPr>
            <a:endParaRPr lang="en-US" sz="3000" dirty="0" smtClean="0"/>
          </a:p>
        </p:txBody>
      </p:sp>
      <p:sp>
        <p:nvSpPr>
          <p:cNvPr id="95236" name="Slide Number Placeholder 3"/>
          <p:cNvSpPr>
            <a:spLocks noGrp="1"/>
          </p:cNvSpPr>
          <p:nvPr>
            <p:ph type="sldNum" sz="quarter" idx="12"/>
          </p:nvPr>
        </p:nvSpPr>
        <p:spPr>
          <a:noFill/>
        </p:spPr>
        <p:txBody>
          <a:bodyPr/>
          <a:lstStyle/>
          <a:p>
            <a:fld id="{DAB1F854-1519-4BF1-B545-BA10E6145819}" type="slidenum">
              <a:rPr lang="en-US" altLang="en-US"/>
              <a:pPr/>
              <a:t>81</a:t>
            </a:fld>
            <a:endParaRPr lang="en-US" altLang="en-US"/>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6258" name="Title 1"/>
          <p:cNvSpPr>
            <a:spLocks noGrp="1"/>
          </p:cNvSpPr>
          <p:nvPr>
            <p:ph type="title"/>
          </p:nvPr>
        </p:nvSpPr>
        <p:spPr/>
        <p:txBody>
          <a:bodyPr/>
          <a:lstStyle/>
          <a:p>
            <a:pPr eaLnBrk="1" hangingPunct="1"/>
            <a:r>
              <a:rPr lang="en-US" altLang="en-US" smtClean="0"/>
              <a:t>L’s Annual Cash Flows</a:t>
            </a:r>
          </a:p>
        </p:txBody>
      </p:sp>
      <p:sp>
        <p:nvSpPr>
          <p:cNvPr id="3" name="Content Placeholder 2"/>
          <p:cNvSpPr>
            <a:spLocks noGrp="1"/>
          </p:cNvSpPr>
          <p:nvPr>
            <p:ph idx="1"/>
          </p:nvPr>
        </p:nvSpPr>
        <p:spPr/>
        <p:txBody>
          <a:bodyPr>
            <a:normAutofit/>
          </a:bodyPr>
          <a:lstStyle/>
          <a:p>
            <a:pPr marL="0" indent="0" eaLnBrk="1" hangingPunct="1">
              <a:buFont typeface="Wingdings" pitchFamily="2" charset="2"/>
              <a:buNone/>
              <a:defRPr/>
            </a:pPr>
            <a:r>
              <a:rPr lang="en-US" sz="3000" dirty="0" smtClean="0"/>
              <a:t>The annual cash flows to L are the </a:t>
            </a:r>
            <a:r>
              <a:rPr lang="en-US" sz="3000" b="1" dirty="0" smtClean="0">
                <a:solidFill>
                  <a:srgbClr val="FC0128"/>
                </a:solidFill>
              </a:rPr>
              <a:t>dividends</a:t>
            </a:r>
            <a:r>
              <a:rPr lang="en-US" sz="3000" dirty="0" smtClean="0"/>
              <a:t> plus the </a:t>
            </a:r>
            <a:r>
              <a:rPr lang="en-US" sz="3000" b="1" dirty="0" smtClean="0">
                <a:solidFill>
                  <a:srgbClr val="996633"/>
                </a:solidFill>
              </a:rPr>
              <a:t>interest payments</a:t>
            </a:r>
            <a:r>
              <a:rPr lang="en-US" sz="3000" dirty="0" smtClean="0"/>
              <a:t>:</a:t>
            </a:r>
          </a:p>
          <a:p>
            <a:pPr marL="0" indent="0" eaLnBrk="1" hangingPunct="1">
              <a:buFont typeface="Wingdings" pitchFamily="2" charset="2"/>
              <a:buNone/>
              <a:defRPr/>
            </a:pPr>
            <a:r>
              <a:rPr lang="en-US" sz="3000" dirty="0" smtClean="0"/>
              <a:t>L’s Annual CF = </a:t>
            </a:r>
            <a:r>
              <a:rPr lang="en-US" sz="3000" b="1" dirty="0" smtClean="0">
                <a:solidFill>
                  <a:srgbClr val="FC0128"/>
                </a:solidFill>
              </a:rPr>
              <a:t>(EBIT – r</a:t>
            </a:r>
            <a:r>
              <a:rPr lang="en-US" sz="3000" b="1" baseline="-25000" dirty="0" smtClean="0">
                <a:solidFill>
                  <a:srgbClr val="FC0128"/>
                </a:solidFill>
              </a:rPr>
              <a:t>d</a:t>
            </a:r>
            <a:r>
              <a:rPr lang="en-US" sz="3000" b="1" dirty="0" smtClean="0">
                <a:solidFill>
                  <a:srgbClr val="FC0128"/>
                </a:solidFill>
              </a:rPr>
              <a:t>D)(1 – T) </a:t>
            </a:r>
            <a:r>
              <a:rPr lang="en-US" sz="3000" dirty="0" smtClean="0"/>
              <a:t>+ </a:t>
            </a:r>
            <a:r>
              <a:rPr lang="en-US" sz="3000" b="1" dirty="0" smtClean="0">
                <a:solidFill>
                  <a:srgbClr val="996633"/>
                </a:solidFill>
              </a:rPr>
              <a:t>r</a:t>
            </a:r>
            <a:r>
              <a:rPr lang="en-US" sz="3000" b="1" baseline="-25000" dirty="0" smtClean="0">
                <a:solidFill>
                  <a:srgbClr val="996633"/>
                </a:solidFill>
              </a:rPr>
              <a:t>d</a:t>
            </a:r>
            <a:r>
              <a:rPr lang="en-US" sz="3000" b="1" dirty="0" smtClean="0">
                <a:solidFill>
                  <a:srgbClr val="996633"/>
                </a:solidFill>
              </a:rPr>
              <a:t>D</a:t>
            </a:r>
            <a:r>
              <a:rPr lang="en-US" sz="3000" dirty="0" smtClean="0">
                <a:solidFill>
                  <a:srgbClr val="996633"/>
                </a:solidFill>
              </a:rPr>
              <a:t> </a:t>
            </a:r>
          </a:p>
          <a:p>
            <a:pPr algn="ctr" eaLnBrk="1" hangingPunct="1">
              <a:buFont typeface="Wingdings" pitchFamily="2" charset="2"/>
              <a:buNone/>
              <a:defRPr/>
            </a:pPr>
            <a:r>
              <a:rPr lang="en-US" sz="3000" dirty="0" smtClean="0"/>
              <a:t>          = </a:t>
            </a:r>
            <a:r>
              <a:rPr lang="en-US" sz="3000" b="1" dirty="0" smtClean="0">
                <a:solidFill>
                  <a:srgbClr val="0000FF"/>
                </a:solidFill>
              </a:rPr>
              <a:t>EBIT(1 – T) </a:t>
            </a:r>
            <a:r>
              <a:rPr lang="en-US" sz="3000" dirty="0" smtClean="0"/>
              <a:t>+ </a:t>
            </a:r>
            <a:r>
              <a:rPr lang="en-US" sz="3000" b="1" dirty="0" smtClean="0">
                <a:solidFill>
                  <a:srgbClr val="006600"/>
                </a:solidFill>
              </a:rPr>
              <a:t>r</a:t>
            </a:r>
            <a:r>
              <a:rPr lang="en-US" sz="3000" b="1" baseline="-25000" dirty="0" smtClean="0">
                <a:solidFill>
                  <a:srgbClr val="006600"/>
                </a:solidFill>
              </a:rPr>
              <a:t>d</a:t>
            </a:r>
            <a:r>
              <a:rPr lang="en-US" sz="3000" b="1" dirty="0" smtClean="0">
                <a:solidFill>
                  <a:srgbClr val="006600"/>
                </a:solidFill>
              </a:rPr>
              <a:t>DT</a:t>
            </a:r>
          </a:p>
          <a:p>
            <a:pPr marL="0" indent="0" eaLnBrk="1" hangingPunct="1">
              <a:buFont typeface="Wingdings" pitchFamily="2" charset="2"/>
              <a:buNone/>
              <a:defRPr/>
            </a:pPr>
            <a:endParaRPr lang="en-US" sz="3000" dirty="0" smtClean="0"/>
          </a:p>
          <a:p>
            <a:pPr marL="0" indent="0" eaLnBrk="1" hangingPunct="1">
              <a:buFont typeface="Wingdings" pitchFamily="2" charset="2"/>
              <a:buNone/>
              <a:defRPr/>
            </a:pPr>
            <a:r>
              <a:rPr lang="en-US" sz="3000" dirty="0" smtClean="0"/>
              <a:t>The first part, </a:t>
            </a:r>
            <a:r>
              <a:rPr lang="en-US" sz="3000" b="1" dirty="0" smtClean="0">
                <a:solidFill>
                  <a:srgbClr val="0000FF"/>
                </a:solidFill>
              </a:rPr>
              <a:t>EBIT(1 – T)</a:t>
            </a:r>
            <a:r>
              <a:rPr lang="en-US" sz="3000" b="1" dirty="0" smtClean="0"/>
              <a:t>,</a:t>
            </a:r>
            <a:r>
              <a:rPr lang="en-US" sz="3000" b="1" dirty="0" smtClean="0">
                <a:solidFill>
                  <a:srgbClr val="0000FF"/>
                </a:solidFill>
              </a:rPr>
              <a:t> </a:t>
            </a:r>
            <a:r>
              <a:rPr lang="en-US" sz="3000" dirty="0" smtClean="0"/>
              <a:t>is the same as the cash flow to U. The second part, is the </a:t>
            </a:r>
            <a:r>
              <a:rPr lang="en-US" sz="3000" b="1" i="1" dirty="0" smtClean="0">
                <a:solidFill>
                  <a:srgbClr val="006600"/>
                </a:solidFill>
              </a:rPr>
              <a:t>debt tax shield</a:t>
            </a:r>
            <a:r>
              <a:rPr lang="en-US" sz="3000" b="1" i="1" dirty="0" smtClean="0"/>
              <a:t>.</a:t>
            </a:r>
            <a:endParaRPr lang="en-US" sz="3000" dirty="0" smtClean="0"/>
          </a:p>
        </p:txBody>
      </p:sp>
      <p:sp>
        <p:nvSpPr>
          <p:cNvPr id="96260" name="Slide Number Placeholder 3"/>
          <p:cNvSpPr>
            <a:spLocks noGrp="1"/>
          </p:cNvSpPr>
          <p:nvPr>
            <p:ph type="sldNum" sz="quarter" idx="12"/>
          </p:nvPr>
        </p:nvSpPr>
        <p:spPr>
          <a:noFill/>
        </p:spPr>
        <p:txBody>
          <a:bodyPr/>
          <a:lstStyle/>
          <a:p>
            <a:fld id="{F3497281-4196-4213-B7C3-056E79EE6777}" type="slidenum">
              <a:rPr lang="en-US" altLang="en-US"/>
              <a:pPr/>
              <a:t>82</a:t>
            </a:fld>
            <a:endParaRPr lang="en-US" altLang="en-US"/>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7282" name="Title 1"/>
          <p:cNvSpPr>
            <a:spLocks noGrp="1"/>
          </p:cNvSpPr>
          <p:nvPr>
            <p:ph type="title"/>
          </p:nvPr>
        </p:nvSpPr>
        <p:spPr/>
        <p:txBody>
          <a:bodyPr/>
          <a:lstStyle/>
          <a:p>
            <a:pPr eaLnBrk="1" hangingPunct="1"/>
            <a:r>
              <a:rPr lang="en-US" altLang="en-US" smtClean="0"/>
              <a:t>Proof of Proposition I with taxes cont..</a:t>
            </a:r>
          </a:p>
        </p:txBody>
      </p:sp>
      <p:sp>
        <p:nvSpPr>
          <p:cNvPr id="97283" name="Content Placeholder 2"/>
          <p:cNvSpPr>
            <a:spLocks noGrp="1"/>
          </p:cNvSpPr>
          <p:nvPr>
            <p:ph idx="1"/>
          </p:nvPr>
        </p:nvSpPr>
        <p:spPr/>
        <p:txBody>
          <a:bodyPr/>
          <a:lstStyle/>
          <a:p>
            <a:pPr eaLnBrk="1" hangingPunct="1"/>
            <a:r>
              <a:rPr lang="en-US" altLang="en-US" smtClean="0"/>
              <a:t>The first term, EBIT(1 – T), is equal to U’s cash flows. </a:t>
            </a:r>
          </a:p>
          <a:p>
            <a:pPr eaLnBrk="1" hangingPunct="1"/>
            <a:r>
              <a:rPr lang="en-US" altLang="en-US" smtClean="0"/>
              <a:t>Therefore, the first term’s value is equal to the value of an unlevered firm, V</a:t>
            </a:r>
            <a:r>
              <a:rPr lang="en-US" altLang="en-US" baseline="-25000" smtClean="0"/>
              <a:t>U</a:t>
            </a:r>
            <a:r>
              <a:rPr lang="en-US" altLang="en-US" smtClean="0"/>
              <a:t>. Otherwise, arbitrage would be possible.</a:t>
            </a:r>
          </a:p>
        </p:txBody>
      </p:sp>
      <p:sp>
        <p:nvSpPr>
          <p:cNvPr id="97284" name="Slide Number Placeholder 3"/>
          <p:cNvSpPr>
            <a:spLocks noGrp="1"/>
          </p:cNvSpPr>
          <p:nvPr>
            <p:ph type="sldNum" sz="quarter" idx="12"/>
          </p:nvPr>
        </p:nvSpPr>
        <p:spPr>
          <a:noFill/>
        </p:spPr>
        <p:txBody>
          <a:bodyPr/>
          <a:lstStyle/>
          <a:p>
            <a:fld id="{B28C5BB3-8773-4CB9-B34C-BB7071A200E6}" type="slidenum">
              <a:rPr lang="en-US" altLang="en-US"/>
              <a:pPr/>
              <a:t>83</a:t>
            </a:fld>
            <a:endParaRPr lang="en-US" altLang="en-US"/>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8306" name="Title 1"/>
          <p:cNvSpPr>
            <a:spLocks noGrp="1"/>
          </p:cNvSpPr>
          <p:nvPr>
            <p:ph type="title"/>
          </p:nvPr>
        </p:nvSpPr>
        <p:spPr/>
        <p:txBody>
          <a:bodyPr/>
          <a:lstStyle/>
          <a:p>
            <a:pPr eaLnBrk="1" hangingPunct="1"/>
            <a:r>
              <a:rPr lang="en-US" altLang="en-US" smtClean="0"/>
              <a:t>Proof of Proposition I with taxes cont..</a:t>
            </a:r>
          </a:p>
        </p:txBody>
      </p:sp>
      <p:sp>
        <p:nvSpPr>
          <p:cNvPr id="3" name="Content Placeholder 2"/>
          <p:cNvSpPr>
            <a:spLocks noGrp="1"/>
          </p:cNvSpPr>
          <p:nvPr>
            <p:ph idx="1"/>
          </p:nvPr>
        </p:nvSpPr>
        <p:spPr/>
        <p:txBody>
          <a:bodyPr>
            <a:normAutofit fontScale="92500" lnSpcReduction="10000"/>
          </a:bodyPr>
          <a:lstStyle/>
          <a:p>
            <a:pPr eaLnBrk="1" hangingPunct="1">
              <a:defRPr/>
            </a:pPr>
            <a:r>
              <a:rPr lang="en-US" dirty="0" smtClean="0"/>
              <a:t>The second term, the debt tax shield, is a perpetual stream of cash flows equal to r</a:t>
            </a:r>
            <a:r>
              <a:rPr lang="en-US" baseline="-25000" dirty="0" smtClean="0"/>
              <a:t>d</a:t>
            </a:r>
            <a:r>
              <a:rPr lang="en-US" dirty="0" smtClean="0"/>
              <a:t>DT.</a:t>
            </a:r>
          </a:p>
          <a:p>
            <a:pPr eaLnBrk="1" hangingPunct="1">
              <a:defRPr/>
            </a:pPr>
            <a:r>
              <a:rPr lang="en-US" dirty="0" smtClean="0"/>
              <a:t>Its value depends on the discount rate. Modigliani and Miller assumed the appropriate discount rate was the required return on debt, r</a:t>
            </a:r>
            <a:r>
              <a:rPr lang="en-US" baseline="-25000" dirty="0" smtClean="0"/>
              <a:t>d</a:t>
            </a:r>
            <a:r>
              <a:rPr lang="en-US" dirty="0" smtClean="0"/>
              <a:t>, so the tax shield value is:</a:t>
            </a:r>
          </a:p>
          <a:p>
            <a:pPr eaLnBrk="1" hangingPunct="1">
              <a:defRPr/>
            </a:pPr>
            <a:r>
              <a:rPr lang="en-US" dirty="0" smtClean="0"/>
              <a:t>Value of tax shield = r</a:t>
            </a:r>
            <a:r>
              <a:rPr lang="en-US" baseline="-25000" dirty="0" smtClean="0"/>
              <a:t>d</a:t>
            </a:r>
            <a:r>
              <a:rPr lang="en-US" dirty="0" smtClean="0"/>
              <a:t>TD/r</a:t>
            </a:r>
            <a:r>
              <a:rPr lang="en-US" baseline="-25000" dirty="0" smtClean="0"/>
              <a:t>d</a:t>
            </a:r>
            <a:r>
              <a:rPr lang="en-US" dirty="0" smtClean="0"/>
              <a:t>  = TD.</a:t>
            </a:r>
          </a:p>
        </p:txBody>
      </p:sp>
      <p:sp>
        <p:nvSpPr>
          <p:cNvPr id="98308" name="Slide Number Placeholder 3"/>
          <p:cNvSpPr>
            <a:spLocks noGrp="1"/>
          </p:cNvSpPr>
          <p:nvPr>
            <p:ph type="sldNum" sz="quarter" idx="12"/>
          </p:nvPr>
        </p:nvSpPr>
        <p:spPr>
          <a:noFill/>
        </p:spPr>
        <p:txBody>
          <a:bodyPr/>
          <a:lstStyle/>
          <a:p>
            <a:fld id="{F2DB4988-09F3-4744-837D-CE7346819CF1}" type="slidenum">
              <a:rPr lang="en-US" altLang="en-US"/>
              <a:pPr/>
              <a:t>84</a:t>
            </a:fld>
            <a:endParaRPr lang="en-US" altLang="en-US"/>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9330" name="Title 1"/>
          <p:cNvSpPr>
            <a:spLocks noGrp="1"/>
          </p:cNvSpPr>
          <p:nvPr>
            <p:ph type="title"/>
          </p:nvPr>
        </p:nvSpPr>
        <p:spPr/>
        <p:txBody>
          <a:bodyPr/>
          <a:lstStyle/>
          <a:p>
            <a:pPr eaLnBrk="1" hangingPunct="1"/>
            <a:r>
              <a:rPr lang="en-US" altLang="en-US" smtClean="0"/>
              <a:t>Proof of Proposition I with taxes cont..</a:t>
            </a:r>
          </a:p>
        </p:txBody>
      </p:sp>
      <p:sp>
        <p:nvSpPr>
          <p:cNvPr id="99331" name="Content Placeholder 2"/>
          <p:cNvSpPr>
            <a:spLocks noGrp="1"/>
          </p:cNvSpPr>
          <p:nvPr>
            <p:ph idx="1"/>
          </p:nvPr>
        </p:nvSpPr>
        <p:spPr/>
        <p:txBody>
          <a:bodyPr/>
          <a:lstStyle/>
          <a:p>
            <a:pPr eaLnBrk="1" hangingPunct="1"/>
            <a:r>
              <a:rPr lang="en-US" altLang="en-US" smtClean="0"/>
              <a:t>The total value of the levered firm is: </a:t>
            </a:r>
          </a:p>
          <a:p>
            <a:pPr eaLnBrk="1" hangingPunct="1">
              <a:buFont typeface="Wingdings" pitchFamily="2" charset="2"/>
              <a:buNone/>
            </a:pPr>
            <a:r>
              <a:rPr lang="en-US" altLang="en-US" smtClean="0"/>
              <a:t>			</a:t>
            </a:r>
            <a:r>
              <a:rPr lang="en-US" altLang="en-US" smtClean="0">
                <a:solidFill>
                  <a:schemeClr val="tx2"/>
                </a:solidFill>
              </a:rPr>
              <a:t>V</a:t>
            </a:r>
            <a:r>
              <a:rPr lang="en-US" altLang="en-US" baseline="-25000" smtClean="0">
                <a:solidFill>
                  <a:schemeClr val="tx2"/>
                </a:solidFill>
              </a:rPr>
              <a:t>L</a:t>
            </a:r>
            <a:r>
              <a:rPr lang="en-US" altLang="en-US" smtClean="0">
                <a:solidFill>
                  <a:schemeClr val="tx2"/>
                </a:solidFill>
              </a:rPr>
              <a:t>  = V</a:t>
            </a:r>
            <a:r>
              <a:rPr lang="en-US" altLang="en-US" baseline="-25000" smtClean="0">
                <a:solidFill>
                  <a:schemeClr val="tx2"/>
                </a:solidFill>
              </a:rPr>
              <a:t>U</a:t>
            </a:r>
            <a:r>
              <a:rPr lang="en-US" altLang="en-US" smtClean="0">
                <a:solidFill>
                  <a:schemeClr val="tx2"/>
                </a:solidFill>
              </a:rPr>
              <a:t>+ TD</a:t>
            </a:r>
          </a:p>
          <a:p>
            <a:pPr eaLnBrk="1" hangingPunct="1"/>
            <a:endParaRPr lang="en-US" altLang="en-US" smtClean="0"/>
          </a:p>
          <a:p>
            <a:pPr eaLnBrk="1" hangingPunct="1"/>
            <a:r>
              <a:rPr lang="en-US" altLang="en-US" smtClean="0"/>
              <a:t>In other words, the value of a levered firm is equal to the value of an unlevered firm plus the value of side effects due to leverage.</a:t>
            </a:r>
          </a:p>
        </p:txBody>
      </p:sp>
      <p:sp>
        <p:nvSpPr>
          <p:cNvPr id="99332" name="Slide Number Placeholder 3"/>
          <p:cNvSpPr>
            <a:spLocks noGrp="1"/>
          </p:cNvSpPr>
          <p:nvPr>
            <p:ph type="sldNum" sz="quarter" idx="12"/>
          </p:nvPr>
        </p:nvSpPr>
        <p:spPr>
          <a:noFill/>
        </p:spPr>
        <p:txBody>
          <a:bodyPr/>
          <a:lstStyle/>
          <a:p>
            <a:fld id="{FD6F11E1-6855-43D4-8AFF-B8C24ED2FD0B}" type="slidenum">
              <a:rPr lang="en-US" altLang="en-US"/>
              <a:pPr/>
              <a:t>85</a:t>
            </a:fld>
            <a:endParaRPr lang="en-US" altLang="en-US"/>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0354" name="Title 1"/>
          <p:cNvSpPr>
            <a:spLocks noGrp="1"/>
          </p:cNvSpPr>
          <p:nvPr>
            <p:ph type="title"/>
          </p:nvPr>
        </p:nvSpPr>
        <p:spPr/>
        <p:txBody>
          <a:bodyPr/>
          <a:lstStyle/>
          <a:p>
            <a:pPr eaLnBrk="1" hangingPunct="1"/>
            <a:r>
              <a:rPr lang="en-US" altLang="en-US" smtClean="0"/>
              <a:t>Our example</a:t>
            </a:r>
          </a:p>
        </p:txBody>
      </p:sp>
      <p:sp>
        <p:nvSpPr>
          <p:cNvPr id="3" name="Content Placeholder 2"/>
          <p:cNvSpPr>
            <a:spLocks noGrp="1"/>
          </p:cNvSpPr>
          <p:nvPr>
            <p:ph idx="1"/>
          </p:nvPr>
        </p:nvSpPr>
        <p:spPr/>
        <p:txBody>
          <a:bodyPr>
            <a:normAutofit lnSpcReduction="10000"/>
          </a:bodyPr>
          <a:lstStyle/>
          <a:p>
            <a:pPr eaLnBrk="1" hangingPunct="1">
              <a:buFont typeface="Wingdings" pitchFamily="2" charset="2"/>
              <a:buNone/>
              <a:defRPr/>
            </a:pPr>
            <a:r>
              <a:rPr lang="en-US" dirty="0" smtClean="0"/>
              <a:t>Consider firms U and L, both with EBIT = $100 and T = 40%. r</a:t>
            </a:r>
            <a:r>
              <a:rPr lang="en-US" baseline="-25000" dirty="0" smtClean="0"/>
              <a:t>sU </a:t>
            </a:r>
            <a:r>
              <a:rPr lang="en-US" dirty="0" smtClean="0"/>
              <a:t> = 10%, D = $150 for L, r</a:t>
            </a:r>
            <a:r>
              <a:rPr lang="en-US" baseline="-25000" dirty="0" smtClean="0"/>
              <a:t>d </a:t>
            </a:r>
            <a:r>
              <a:rPr lang="en-US" dirty="0" smtClean="0"/>
              <a:t> = 6%.</a:t>
            </a:r>
          </a:p>
          <a:p>
            <a:pPr eaLnBrk="1" hangingPunct="1">
              <a:buFont typeface="Wingdings" pitchFamily="2" charset="2"/>
              <a:buNone/>
              <a:defRPr/>
            </a:pPr>
            <a:r>
              <a:rPr lang="en-US" dirty="0" smtClean="0">
                <a:solidFill>
                  <a:srgbClr val="0000FF"/>
                </a:solidFill>
              </a:rPr>
              <a:t>CF to U = Dividends</a:t>
            </a:r>
          </a:p>
          <a:p>
            <a:pPr eaLnBrk="1" hangingPunct="1">
              <a:buFont typeface="Wingdings" pitchFamily="2" charset="2"/>
              <a:buNone/>
              <a:defRPr/>
            </a:pPr>
            <a:r>
              <a:rPr lang="en-US" dirty="0" smtClean="0"/>
              <a:t>            </a:t>
            </a:r>
            <a:r>
              <a:rPr lang="en-US" dirty="0" smtClean="0">
                <a:solidFill>
                  <a:srgbClr val="0000FF"/>
                </a:solidFill>
              </a:rPr>
              <a:t>= 100(1-0.40) = $60 per year</a:t>
            </a:r>
          </a:p>
          <a:p>
            <a:pPr eaLnBrk="1" hangingPunct="1">
              <a:buFont typeface="Wingdings" pitchFamily="2" charset="2"/>
              <a:buNone/>
              <a:defRPr/>
            </a:pPr>
            <a:r>
              <a:rPr lang="en-US" dirty="0" smtClean="0"/>
              <a:t>V</a:t>
            </a:r>
            <a:r>
              <a:rPr lang="en-US" baseline="-25000" dirty="0" smtClean="0"/>
              <a:t>U </a:t>
            </a:r>
            <a:r>
              <a:rPr lang="en-US" dirty="0" smtClean="0"/>
              <a:t> = $60/0.10 = $600. This is different from before because now we have taxes. </a:t>
            </a:r>
          </a:p>
          <a:p>
            <a:pPr eaLnBrk="1" hangingPunct="1">
              <a:buFont typeface="Wingdings" pitchFamily="2" charset="2"/>
              <a:buNone/>
              <a:defRPr/>
            </a:pPr>
            <a:endParaRPr lang="en-US" dirty="0"/>
          </a:p>
        </p:txBody>
      </p:sp>
      <p:sp>
        <p:nvSpPr>
          <p:cNvPr id="100356" name="Slide Number Placeholder 3"/>
          <p:cNvSpPr>
            <a:spLocks noGrp="1"/>
          </p:cNvSpPr>
          <p:nvPr>
            <p:ph type="sldNum" sz="quarter" idx="12"/>
          </p:nvPr>
        </p:nvSpPr>
        <p:spPr>
          <a:noFill/>
        </p:spPr>
        <p:txBody>
          <a:bodyPr/>
          <a:lstStyle/>
          <a:p>
            <a:fld id="{6CC13481-1020-4EF1-A6EA-4DDAE90CF89D}" type="slidenum">
              <a:rPr lang="en-US" altLang="en-US"/>
              <a:pPr/>
              <a:t>86</a:t>
            </a:fld>
            <a:endParaRPr lang="en-US" altLang="en-US"/>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1378" name="Title 1"/>
          <p:cNvSpPr>
            <a:spLocks noGrp="1"/>
          </p:cNvSpPr>
          <p:nvPr>
            <p:ph type="title"/>
          </p:nvPr>
        </p:nvSpPr>
        <p:spPr/>
        <p:txBody>
          <a:bodyPr/>
          <a:lstStyle/>
          <a:p>
            <a:pPr eaLnBrk="1" hangingPunct="1"/>
            <a:r>
              <a:rPr lang="en-US" altLang="en-US" smtClean="0"/>
              <a:t>Our example continued…</a:t>
            </a:r>
          </a:p>
        </p:txBody>
      </p:sp>
      <p:sp>
        <p:nvSpPr>
          <p:cNvPr id="101379" name="Content Placeholder 2"/>
          <p:cNvSpPr>
            <a:spLocks noGrp="1"/>
          </p:cNvSpPr>
          <p:nvPr>
            <p:ph idx="1"/>
          </p:nvPr>
        </p:nvSpPr>
        <p:spPr/>
        <p:txBody>
          <a:bodyPr/>
          <a:lstStyle/>
          <a:p>
            <a:pPr eaLnBrk="1" hangingPunct="1">
              <a:buFont typeface="Wingdings" pitchFamily="2" charset="2"/>
              <a:buNone/>
            </a:pPr>
            <a:r>
              <a:rPr lang="en-US" altLang="en-US" smtClean="0"/>
              <a:t>CF to L = </a:t>
            </a:r>
            <a:r>
              <a:rPr lang="en-US" altLang="en-US" b="1" smtClean="0">
                <a:solidFill>
                  <a:srgbClr val="FC0128"/>
                </a:solidFill>
              </a:rPr>
              <a:t>Dividends</a:t>
            </a:r>
            <a:r>
              <a:rPr lang="en-US" altLang="en-US" smtClean="0"/>
              <a:t> + </a:t>
            </a:r>
            <a:r>
              <a:rPr lang="en-US" altLang="en-US" b="1" smtClean="0">
                <a:solidFill>
                  <a:srgbClr val="996633"/>
                </a:solidFill>
              </a:rPr>
              <a:t>interest</a:t>
            </a:r>
            <a:r>
              <a:rPr lang="en-US" altLang="en-US" b="1" smtClean="0">
                <a:solidFill>
                  <a:srgbClr val="0000FF"/>
                </a:solidFill>
              </a:rPr>
              <a:t>  </a:t>
            </a:r>
          </a:p>
          <a:p>
            <a:pPr eaLnBrk="1" hangingPunct="1">
              <a:buFont typeface="Wingdings" pitchFamily="2" charset="2"/>
              <a:buNone/>
            </a:pPr>
            <a:r>
              <a:rPr lang="en-US" altLang="en-US" smtClean="0"/>
              <a:t>= </a:t>
            </a:r>
            <a:r>
              <a:rPr lang="en-US" altLang="en-US" smtClean="0">
                <a:solidFill>
                  <a:srgbClr val="FC0128"/>
                </a:solidFill>
              </a:rPr>
              <a:t>(100 – 150x0.06)(1-0.40) </a:t>
            </a:r>
            <a:r>
              <a:rPr lang="en-US" altLang="en-US" smtClean="0"/>
              <a:t>+ </a:t>
            </a:r>
            <a:r>
              <a:rPr lang="en-US" altLang="en-US" smtClean="0">
                <a:solidFill>
                  <a:srgbClr val="996633"/>
                </a:solidFill>
              </a:rPr>
              <a:t>150x0.06</a:t>
            </a:r>
          </a:p>
          <a:p>
            <a:pPr eaLnBrk="1" hangingPunct="1">
              <a:buFont typeface="Wingdings" pitchFamily="2" charset="2"/>
              <a:buNone/>
            </a:pPr>
            <a:r>
              <a:rPr lang="en-US" altLang="en-US" smtClean="0"/>
              <a:t>= </a:t>
            </a:r>
            <a:r>
              <a:rPr lang="en-US" altLang="en-US" smtClean="0">
                <a:solidFill>
                  <a:srgbClr val="FC0128"/>
                </a:solidFill>
              </a:rPr>
              <a:t>54.6</a:t>
            </a:r>
            <a:r>
              <a:rPr lang="en-US" altLang="en-US" smtClean="0"/>
              <a:t> + </a:t>
            </a:r>
            <a:r>
              <a:rPr lang="en-US" altLang="en-US" smtClean="0">
                <a:solidFill>
                  <a:srgbClr val="996633"/>
                </a:solidFill>
              </a:rPr>
              <a:t>9</a:t>
            </a:r>
            <a:r>
              <a:rPr lang="en-US" altLang="en-US" smtClean="0"/>
              <a:t> = 63.6. But this isn’t a useful way to look at it. Instead, rewrite it as:</a:t>
            </a:r>
          </a:p>
          <a:p>
            <a:pPr eaLnBrk="1" hangingPunct="1">
              <a:buFont typeface="Wingdings" pitchFamily="2" charset="2"/>
              <a:buNone/>
            </a:pPr>
            <a:r>
              <a:rPr lang="en-US" altLang="en-US" smtClean="0"/>
              <a:t>= </a:t>
            </a:r>
            <a:r>
              <a:rPr lang="en-US" altLang="en-US" smtClean="0">
                <a:solidFill>
                  <a:srgbClr val="0000FF"/>
                </a:solidFill>
              </a:rPr>
              <a:t>100x0.60</a:t>
            </a:r>
            <a:r>
              <a:rPr lang="en-US" altLang="en-US" smtClean="0"/>
              <a:t> + </a:t>
            </a:r>
            <a:r>
              <a:rPr lang="en-US" altLang="en-US" smtClean="0">
                <a:solidFill>
                  <a:srgbClr val="006600"/>
                </a:solidFill>
              </a:rPr>
              <a:t>150x0.06x0.40</a:t>
            </a:r>
            <a:r>
              <a:rPr lang="en-US" altLang="en-US" smtClean="0"/>
              <a:t> per year</a:t>
            </a:r>
            <a:endParaRPr lang="en-US" altLang="en-US" smtClean="0">
              <a:solidFill>
                <a:srgbClr val="006600"/>
              </a:solidFill>
            </a:endParaRPr>
          </a:p>
          <a:p>
            <a:pPr eaLnBrk="1" hangingPunct="1">
              <a:buFont typeface="Wingdings" pitchFamily="2" charset="2"/>
              <a:buNone/>
            </a:pPr>
            <a:r>
              <a:rPr lang="en-US" altLang="en-US" smtClean="0"/>
              <a:t>             = </a:t>
            </a:r>
            <a:r>
              <a:rPr lang="en-US" altLang="en-US" smtClean="0">
                <a:solidFill>
                  <a:srgbClr val="0000FF"/>
                </a:solidFill>
              </a:rPr>
              <a:t>60</a:t>
            </a:r>
            <a:r>
              <a:rPr lang="en-US" altLang="en-US" smtClean="0"/>
              <a:t> + </a:t>
            </a:r>
            <a:r>
              <a:rPr lang="en-US" altLang="en-US" smtClean="0">
                <a:solidFill>
                  <a:srgbClr val="006600"/>
                </a:solidFill>
              </a:rPr>
              <a:t>3.6</a:t>
            </a:r>
            <a:r>
              <a:rPr lang="en-US" altLang="en-US" smtClean="0"/>
              <a:t> = 63.6</a:t>
            </a:r>
          </a:p>
          <a:p>
            <a:pPr eaLnBrk="1" hangingPunct="1">
              <a:buFont typeface="Wingdings" pitchFamily="2" charset="2"/>
              <a:buNone/>
            </a:pPr>
            <a:r>
              <a:rPr lang="en-US" altLang="en-US" smtClean="0"/>
              <a:t>             = </a:t>
            </a:r>
            <a:r>
              <a:rPr lang="en-US" altLang="en-US" smtClean="0">
                <a:solidFill>
                  <a:srgbClr val="0000FF"/>
                </a:solidFill>
              </a:rPr>
              <a:t>CF to U </a:t>
            </a:r>
            <a:r>
              <a:rPr lang="en-US" altLang="en-US" smtClean="0"/>
              <a:t>+ </a:t>
            </a:r>
            <a:r>
              <a:rPr lang="en-US" altLang="en-US" smtClean="0">
                <a:solidFill>
                  <a:srgbClr val="006600"/>
                </a:solidFill>
              </a:rPr>
              <a:t>Debt tax shield</a:t>
            </a:r>
          </a:p>
          <a:p>
            <a:pPr eaLnBrk="1" hangingPunct="1">
              <a:buFont typeface="Wingdings" pitchFamily="2" charset="2"/>
              <a:buNone/>
            </a:pPr>
            <a:r>
              <a:rPr lang="en-US" altLang="en-US" smtClean="0"/>
              <a:t>             = </a:t>
            </a:r>
            <a:r>
              <a:rPr lang="en-US" altLang="en-US" smtClean="0">
                <a:solidFill>
                  <a:srgbClr val="0000FF"/>
                </a:solidFill>
              </a:rPr>
              <a:t>EBIT(1-T) </a:t>
            </a:r>
            <a:r>
              <a:rPr lang="en-US" altLang="en-US" smtClean="0"/>
              <a:t>+ </a:t>
            </a:r>
            <a:r>
              <a:rPr lang="en-US" altLang="en-US" smtClean="0">
                <a:solidFill>
                  <a:srgbClr val="006600"/>
                </a:solidFill>
              </a:rPr>
              <a:t>r</a:t>
            </a:r>
            <a:r>
              <a:rPr lang="en-US" altLang="en-US" baseline="-25000" smtClean="0">
                <a:solidFill>
                  <a:srgbClr val="006600"/>
                </a:solidFill>
              </a:rPr>
              <a:t>d</a:t>
            </a:r>
            <a:r>
              <a:rPr lang="en-US" altLang="en-US" smtClean="0">
                <a:solidFill>
                  <a:srgbClr val="006600"/>
                </a:solidFill>
              </a:rPr>
              <a:t>TD</a:t>
            </a:r>
          </a:p>
          <a:p>
            <a:pPr eaLnBrk="1" hangingPunct="1"/>
            <a:endParaRPr lang="en-US" altLang="en-US" smtClean="0"/>
          </a:p>
        </p:txBody>
      </p:sp>
      <p:sp>
        <p:nvSpPr>
          <p:cNvPr id="101380" name="Slide Number Placeholder 3"/>
          <p:cNvSpPr>
            <a:spLocks noGrp="1"/>
          </p:cNvSpPr>
          <p:nvPr>
            <p:ph type="sldNum" sz="quarter" idx="12"/>
          </p:nvPr>
        </p:nvSpPr>
        <p:spPr>
          <a:noFill/>
        </p:spPr>
        <p:txBody>
          <a:bodyPr/>
          <a:lstStyle/>
          <a:p>
            <a:fld id="{1CC37B0A-E3D2-4FE3-8BD2-AD817040747B}" type="slidenum">
              <a:rPr lang="en-US" altLang="en-US"/>
              <a:pPr/>
              <a:t>87</a:t>
            </a:fld>
            <a:endParaRPr lang="en-US" altLang="en-US"/>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402" name="Title 1"/>
          <p:cNvSpPr>
            <a:spLocks noGrp="1"/>
          </p:cNvSpPr>
          <p:nvPr>
            <p:ph type="title"/>
          </p:nvPr>
        </p:nvSpPr>
        <p:spPr/>
        <p:txBody>
          <a:bodyPr/>
          <a:lstStyle/>
          <a:p>
            <a:pPr eaLnBrk="1" hangingPunct="1"/>
            <a:r>
              <a:rPr lang="en-US" altLang="en-US" smtClean="0"/>
              <a:t>Our example: L’s cash flows</a:t>
            </a:r>
          </a:p>
        </p:txBody>
      </p:sp>
      <p:sp>
        <p:nvSpPr>
          <p:cNvPr id="102403" name="Content Placeholder 2"/>
          <p:cNvSpPr>
            <a:spLocks noGrp="1"/>
          </p:cNvSpPr>
          <p:nvPr>
            <p:ph idx="1"/>
          </p:nvPr>
        </p:nvSpPr>
        <p:spPr>
          <a:xfrm>
            <a:off x="457200" y="2017713"/>
            <a:ext cx="8497888" cy="4114800"/>
          </a:xfrm>
        </p:spPr>
        <p:txBody>
          <a:bodyPr/>
          <a:lstStyle/>
          <a:p>
            <a:pPr eaLnBrk="1" hangingPunct="1">
              <a:buFont typeface="Wingdings" pitchFamily="2" charset="2"/>
              <a:buNone/>
            </a:pPr>
            <a:r>
              <a:rPr lang="en-US" altLang="en-US" smtClean="0"/>
              <a:t>                 	</a:t>
            </a:r>
            <a:r>
              <a:rPr lang="en-US" altLang="en-US" u="sng" smtClean="0">
                <a:solidFill>
                  <a:srgbClr val="0000FF"/>
                </a:solidFill>
              </a:rPr>
              <a:t>EBIT(1-T)</a:t>
            </a:r>
            <a:r>
              <a:rPr lang="en-US" altLang="en-US" smtClean="0"/>
              <a:t>          </a:t>
            </a:r>
            <a:r>
              <a:rPr lang="en-US" altLang="en-US" u="sng" smtClean="0">
                <a:solidFill>
                  <a:srgbClr val="006600"/>
                </a:solidFill>
              </a:rPr>
              <a:t>Tax Shield</a:t>
            </a:r>
          </a:p>
          <a:p>
            <a:pPr eaLnBrk="1" hangingPunct="1">
              <a:buFont typeface="Wingdings" pitchFamily="2" charset="2"/>
              <a:buNone/>
            </a:pPr>
            <a:r>
              <a:rPr lang="en-US" altLang="en-US" smtClean="0"/>
              <a:t>Annual CF:   	  </a:t>
            </a:r>
            <a:r>
              <a:rPr lang="en-US" altLang="en-US" smtClean="0">
                <a:solidFill>
                  <a:srgbClr val="0000FF"/>
                </a:solidFill>
              </a:rPr>
              <a:t>$60                   </a:t>
            </a:r>
            <a:r>
              <a:rPr lang="en-US" altLang="en-US" smtClean="0">
                <a:solidFill>
                  <a:srgbClr val="006600"/>
                </a:solidFill>
              </a:rPr>
              <a:t>$3.60 </a:t>
            </a:r>
          </a:p>
          <a:p>
            <a:pPr eaLnBrk="1" hangingPunct="1">
              <a:buFont typeface="Wingdings" pitchFamily="2" charset="2"/>
              <a:buNone/>
            </a:pPr>
            <a:r>
              <a:rPr lang="en-US" altLang="en-US" smtClean="0"/>
              <a:t>Disc. rate:          10%                    6%</a:t>
            </a:r>
          </a:p>
          <a:p>
            <a:pPr eaLnBrk="1" hangingPunct="1">
              <a:buFont typeface="Wingdings" pitchFamily="2" charset="2"/>
              <a:buNone/>
            </a:pPr>
            <a:r>
              <a:rPr lang="en-US" altLang="en-US" smtClean="0"/>
              <a:t>PV:     	   60/0.1 = </a:t>
            </a:r>
            <a:r>
              <a:rPr lang="en-US" altLang="en-US" smtClean="0">
                <a:solidFill>
                  <a:srgbClr val="0000FF"/>
                </a:solidFill>
              </a:rPr>
              <a:t>$600   </a:t>
            </a:r>
            <a:r>
              <a:rPr lang="en-US" altLang="en-US" smtClean="0"/>
              <a:t>   3.6/0.06 = </a:t>
            </a:r>
            <a:r>
              <a:rPr lang="en-US" altLang="en-US" smtClean="0">
                <a:solidFill>
                  <a:srgbClr val="006600"/>
                </a:solidFill>
              </a:rPr>
              <a:t>$60</a:t>
            </a:r>
          </a:p>
          <a:p>
            <a:pPr eaLnBrk="1" hangingPunct="1">
              <a:buFont typeface="Wingdings" pitchFamily="2" charset="2"/>
              <a:buNone/>
            </a:pPr>
            <a:r>
              <a:rPr lang="en-US" altLang="en-US" smtClean="0"/>
              <a:t>V</a:t>
            </a:r>
            <a:r>
              <a:rPr lang="en-US" altLang="en-US" baseline="-25000" smtClean="0"/>
              <a:t>L</a:t>
            </a:r>
            <a:r>
              <a:rPr lang="en-US" altLang="en-US" smtClean="0"/>
              <a:t> =  		   </a:t>
            </a:r>
            <a:r>
              <a:rPr lang="en-US" altLang="en-US" smtClean="0">
                <a:solidFill>
                  <a:srgbClr val="0000FF"/>
                </a:solidFill>
              </a:rPr>
              <a:t>V</a:t>
            </a:r>
            <a:r>
              <a:rPr lang="en-US" altLang="en-US" baseline="-25000" smtClean="0">
                <a:solidFill>
                  <a:srgbClr val="0000FF"/>
                </a:solidFill>
              </a:rPr>
              <a:t>U</a:t>
            </a:r>
            <a:r>
              <a:rPr lang="en-US" altLang="en-US" smtClean="0">
                <a:solidFill>
                  <a:srgbClr val="0000FF"/>
                </a:solidFill>
              </a:rPr>
              <a:t> </a:t>
            </a:r>
            <a:r>
              <a:rPr lang="en-US" altLang="en-US" smtClean="0"/>
              <a:t>          +         </a:t>
            </a:r>
            <a:r>
              <a:rPr lang="en-US" altLang="en-US" smtClean="0">
                <a:solidFill>
                  <a:srgbClr val="006600"/>
                </a:solidFill>
              </a:rPr>
              <a:t> V</a:t>
            </a:r>
            <a:r>
              <a:rPr lang="en-US" altLang="en-US" baseline="-25000" smtClean="0">
                <a:solidFill>
                  <a:srgbClr val="006600"/>
                </a:solidFill>
              </a:rPr>
              <a:t>TS</a:t>
            </a:r>
            <a:endParaRPr lang="en-US" altLang="en-US" smtClean="0">
              <a:solidFill>
                <a:srgbClr val="006600"/>
              </a:solidFill>
            </a:endParaRPr>
          </a:p>
          <a:p>
            <a:pPr eaLnBrk="1" hangingPunct="1">
              <a:buFont typeface="Wingdings" pitchFamily="2" charset="2"/>
              <a:buNone/>
            </a:pPr>
            <a:endParaRPr lang="en-US" altLang="en-US" smtClean="0"/>
          </a:p>
          <a:p>
            <a:pPr algn="ctr" eaLnBrk="1" hangingPunct="1">
              <a:buFont typeface="Wingdings" pitchFamily="2" charset="2"/>
              <a:buNone/>
            </a:pPr>
            <a:r>
              <a:rPr lang="en-US" altLang="en-US" smtClean="0"/>
              <a:t>V</a:t>
            </a:r>
            <a:r>
              <a:rPr lang="en-US" altLang="en-US" baseline="-25000" smtClean="0"/>
              <a:t>L</a:t>
            </a:r>
            <a:r>
              <a:rPr lang="en-US" altLang="en-US" smtClean="0"/>
              <a:t> = </a:t>
            </a:r>
            <a:r>
              <a:rPr lang="en-US" altLang="en-US" smtClean="0">
                <a:solidFill>
                  <a:srgbClr val="0000FF"/>
                </a:solidFill>
              </a:rPr>
              <a:t>V</a:t>
            </a:r>
            <a:r>
              <a:rPr lang="en-US" altLang="en-US" baseline="-25000" smtClean="0">
                <a:solidFill>
                  <a:srgbClr val="0000FF"/>
                </a:solidFill>
              </a:rPr>
              <a:t>U </a:t>
            </a:r>
            <a:r>
              <a:rPr lang="en-US" altLang="en-US" smtClean="0"/>
              <a:t> + </a:t>
            </a:r>
            <a:r>
              <a:rPr lang="en-US" altLang="en-US" smtClean="0">
                <a:solidFill>
                  <a:srgbClr val="006600"/>
                </a:solidFill>
              </a:rPr>
              <a:t>V</a:t>
            </a:r>
            <a:r>
              <a:rPr lang="en-US" altLang="en-US" baseline="-25000" smtClean="0">
                <a:solidFill>
                  <a:srgbClr val="006600"/>
                </a:solidFill>
              </a:rPr>
              <a:t>TS</a:t>
            </a:r>
            <a:r>
              <a:rPr lang="en-US" altLang="en-US" smtClean="0"/>
              <a:t> = </a:t>
            </a:r>
            <a:r>
              <a:rPr lang="en-US" altLang="en-US" smtClean="0">
                <a:solidFill>
                  <a:srgbClr val="0000FF"/>
                </a:solidFill>
              </a:rPr>
              <a:t>$600 </a:t>
            </a:r>
            <a:r>
              <a:rPr lang="en-US" altLang="en-US" smtClean="0"/>
              <a:t>+ </a:t>
            </a:r>
            <a:r>
              <a:rPr lang="en-US" altLang="en-US" smtClean="0">
                <a:solidFill>
                  <a:srgbClr val="006600"/>
                </a:solidFill>
              </a:rPr>
              <a:t>$60 </a:t>
            </a:r>
            <a:r>
              <a:rPr lang="en-US" altLang="en-US" smtClean="0"/>
              <a:t>= $660.</a:t>
            </a:r>
          </a:p>
          <a:p>
            <a:pPr eaLnBrk="1" hangingPunct="1">
              <a:buFont typeface="Wingdings" pitchFamily="2" charset="2"/>
              <a:buNone/>
            </a:pPr>
            <a:endParaRPr lang="en-US" altLang="en-US" smtClean="0"/>
          </a:p>
        </p:txBody>
      </p:sp>
      <p:sp>
        <p:nvSpPr>
          <p:cNvPr id="102404" name="Slide Number Placeholder 3"/>
          <p:cNvSpPr>
            <a:spLocks noGrp="1"/>
          </p:cNvSpPr>
          <p:nvPr>
            <p:ph type="sldNum" sz="quarter" idx="12"/>
          </p:nvPr>
        </p:nvSpPr>
        <p:spPr>
          <a:noFill/>
        </p:spPr>
        <p:txBody>
          <a:bodyPr/>
          <a:lstStyle/>
          <a:p>
            <a:fld id="{0F97206B-804D-46C1-AFB2-84D89B6C2560}" type="slidenum">
              <a:rPr lang="en-US" altLang="en-US"/>
              <a:pPr/>
              <a:t>88</a:t>
            </a:fld>
            <a:endParaRPr lang="en-US" altLang="en-US"/>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426" name="Title 1"/>
          <p:cNvSpPr>
            <a:spLocks noGrp="1"/>
          </p:cNvSpPr>
          <p:nvPr>
            <p:ph type="title"/>
          </p:nvPr>
        </p:nvSpPr>
        <p:spPr/>
        <p:txBody>
          <a:bodyPr/>
          <a:lstStyle/>
          <a:p>
            <a:pPr eaLnBrk="1" hangingPunct="1"/>
            <a:r>
              <a:rPr lang="en-US" altLang="en-US" smtClean="0"/>
              <a:t>Proposition II with taxes</a:t>
            </a:r>
          </a:p>
        </p:txBody>
      </p:sp>
      <p:sp>
        <p:nvSpPr>
          <p:cNvPr id="3" name="Content Placeholder 2"/>
          <p:cNvSpPr>
            <a:spLocks noGrp="1"/>
          </p:cNvSpPr>
          <p:nvPr>
            <p:ph idx="1"/>
          </p:nvPr>
        </p:nvSpPr>
        <p:spPr/>
        <p:txBody>
          <a:bodyPr/>
          <a:lstStyle/>
          <a:p>
            <a:pPr eaLnBrk="1" hangingPunct="1">
              <a:buFont typeface="Wingdings" pitchFamily="2" charset="2"/>
              <a:buNone/>
              <a:defRPr/>
            </a:pPr>
            <a:r>
              <a:rPr lang="en-US" b="1" dirty="0" smtClean="0"/>
              <a:t> r</a:t>
            </a:r>
            <a:r>
              <a:rPr lang="en-US" b="1" baseline="-25000" dirty="0" smtClean="0"/>
              <a:t>sL </a:t>
            </a:r>
            <a:r>
              <a:rPr lang="en-US" b="1" dirty="0" smtClean="0"/>
              <a:t> = r</a:t>
            </a:r>
            <a:r>
              <a:rPr lang="en-US" b="1" baseline="-25000" dirty="0" smtClean="0"/>
              <a:t>sU</a:t>
            </a:r>
            <a:r>
              <a:rPr lang="en-US" b="1" dirty="0" smtClean="0"/>
              <a:t> + (r</a:t>
            </a:r>
            <a:r>
              <a:rPr lang="en-US" b="1" baseline="-25000" dirty="0" smtClean="0"/>
              <a:t>sU </a:t>
            </a:r>
            <a:r>
              <a:rPr lang="en-US" b="1" dirty="0" smtClean="0"/>
              <a:t>– r</a:t>
            </a:r>
            <a:r>
              <a:rPr lang="en-US" b="1" baseline="-25000" dirty="0" smtClean="0"/>
              <a:t>d</a:t>
            </a:r>
            <a:r>
              <a:rPr lang="en-US" b="1" dirty="0" smtClean="0"/>
              <a:t> )(1 – T)(D/S)</a:t>
            </a:r>
          </a:p>
          <a:p>
            <a:pPr eaLnBrk="1" hangingPunct="1">
              <a:buFont typeface="Wingdings" pitchFamily="2" charset="2"/>
              <a:buNone/>
              <a:defRPr/>
            </a:pPr>
            <a:endParaRPr lang="en-US" b="1" dirty="0" smtClean="0"/>
          </a:p>
          <a:p>
            <a:pPr marL="0" indent="0" eaLnBrk="1" hangingPunct="1">
              <a:buFont typeface="Wingdings" pitchFamily="2" charset="2"/>
              <a:buNone/>
              <a:defRPr/>
            </a:pPr>
            <a:endParaRPr lang="en-US" dirty="0" smtClean="0"/>
          </a:p>
          <a:p>
            <a:pPr marL="0" indent="0" eaLnBrk="1" hangingPunct="1">
              <a:buFont typeface="Wingdings" pitchFamily="2" charset="2"/>
              <a:buNone/>
              <a:defRPr/>
            </a:pPr>
            <a:r>
              <a:rPr lang="en-US" dirty="0" smtClean="0"/>
              <a:t>The required rate of return to a levered stock is the unlevered return plus a premium that depends on the tax rate, the rate on debt, and the amount of debt.</a:t>
            </a:r>
          </a:p>
        </p:txBody>
      </p:sp>
      <p:sp>
        <p:nvSpPr>
          <p:cNvPr id="103428" name="Slide Number Placeholder 3"/>
          <p:cNvSpPr>
            <a:spLocks noGrp="1"/>
          </p:cNvSpPr>
          <p:nvPr>
            <p:ph type="sldNum" sz="quarter" idx="12"/>
          </p:nvPr>
        </p:nvSpPr>
        <p:spPr>
          <a:noFill/>
        </p:spPr>
        <p:txBody>
          <a:bodyPr/>
          <a:lstStyle/>
          <a:p>
            <a:fld id="{19BB06EF-9F0B-4334-8516-54CF2283A93C}" type="slidenum">
              <a:rPr lang="en-US" altLang="en-US"/>
              <a:pPr/>
              <a:t>89</a:t>
            </a:fld>
            <a:endParaRPr lang="en-US"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Slide Number Placeholder 5"/>
          <p:cNvSpPr>
            <a:spLocks noGrp="1"/>
          </p:cNvSpPr>
          <p:nvPr>
            <p:ph type="sldNum" sz="quarter" idx="12"/>
          </p:nvPr>
        </p:nvSpPr>
        <p:spPr>
          <a:noFill/>
        </p:spPr>
        <p:txBody>
          <a:bodyPr/>
          <a:lstStyle/>
          <a:p>
            <a:fld id="{68B58915-E799-458F-B1CB-57344B19E735}" type="slidenum">
              <a:rPr lang="en-US" altLang="en-US"/>
              <a:pPr/>
              <a:t>9</a:t>
            </a:fld>
            <a:endParaRPr lang="en-US" altLang="en-US"/>
          </a:p>
        </p:txBody>
      </p:sp>
      <p:sp>
        <p:nvSpPr>
          <p:cNvPr id="21507" name="Rectangle 5"/>
          <p:cNvSpPr>
            <a:spLocks noGrp="1" noChangeArrowheads="1"/>
          </p:cNvSpPr>
          <p:nvPr>
            <p:ph type="title"/>
          </p:nvPr>
        </p:nvSpPr>
        <p:spPr/>
        <p:txBody>
          <a:bodyPr/>
          <a:lstStyle/>
          <a:p>
            <a:pPr eaLnBrk="1" hangingPunct="1"/>
            <a:r>
              <a:rPr lang="en-US" altLang="en-US" sz="3600" smtClean="0"/>
              <a:t>Numerical Illustration of the MM No-Tax Propositions</a:t>
            </a:r>
          </a:p>
        </p:txBody>
      </p:sp>
      <p:sp>
        <p:nvSpPr>
          <p:cNvPr id="21508" name="Rectangle 6"/>
          <p:cNvSpPr>
            <a:spLocks noGrp="1" noChangeArrowheads="1"/>
          </p:cNvSpPr>
          <p:nvPr>
            <p:ph type="body" idx="1"/>
          </p:nvPr>
        </p:nvSpPr>
        <p:spPr/>
        <p:txBody>
          <a:bodyPr/>
          <a:lstStyle/>
          <a:p>
            <a:pPr eaLnBrk="1" hangingPunct="1"/>
            <a:r>
              <a:rPr lang="en-US" altLang="en-US" smtClean="0"/>
              <a:t>Firms U and L are in same risk class.</a:t>
            </a:r>
          </a:p>
          <a:p>
            <a:pPr eaLnBrk="1" hangingPunct="1"/>
            <a:r>
              <a:rPr lang="en-US" altLang="en-US" smtClean="0"/>
              <a:t>EBIT</a:t>
            </a:r>
            <a:r>
              <a:rPr lang="en-US" altLang="en-US" baseline="-25000" smtClean="0"/>
              <a:t>U</a:t>
            </a:r>
            <a:r>
              <a:rPr lang="en-US" altLang="en-US" smtClean="0"/>
              <a:t> = EBIT</a:t>
            </a:r>
            <a:r>
              <a:rPr lang="en-US" altLang="en-US" baseline="-25000" smtClean="0"/>
              <a:t>L</a:t>
            </a:r>
            <a:r>
              <a:rPr lang="en-US" altLang="en-US" smtClean="0"/>
              <a:t> = $500,000.</a:t>
            </a:r>
          </a:p>
          <a:p>
            <a:pPr eaLnBrk="1" hangingPunct="1"/>
            <a:r>
              <a:rPr lang="en-US" altLang="en-US" smtClean="0"/>
              <a:t>Firm U has no debt; r</a:t>
            </a:r>
            <a:r>
              <a:rPr lang="en-US" altLang="en-US" baseline="-25000" smtClean="0"/>
              <a:t>sU</a:t>
            </a:r>
            <a:r>
              <a:rPr lang="en-US" altLang="en-US" smtClean="0"/>
              <a:t> = 14%.</a:t>
            </a:r>
          </a:p>
          <a:p>
            <a:pPr eaLnBrk="1" hangingPunct="1"/>
            <a:r>
              <a:rPr lang="en-US" altLang="en-US" smtClean="0"/>
              <a:t>Firm L has $1,000,000 debt at r</a:t>
            </a:r>
            <a:r>
              <a:rPr lang="en-US" altLang="en-US" baseline="-25000" smtClean="0"/>
              <a:t>d</a:t>
            </a:r>
            <a:r>
              <a:rPr lang="en-US" altLang="en-US" smtClean="0"/>
              <a:t> = 8%.</a:t>
            </a:r>
          </a:p>
          <a:p>
            <a:pPr eaLnBrk="1" hangingPunct="1"/>
            <a:r>
              <a:rPr lang="en-US" altLang="en-US" smtClean="0"/>
              <a:t>The basic MM assumptions hold.</a:t>
            </a:r>
          </a:p>
          <a:p>
            <a:pPr eaLnBrk="1" hangingPunct="1"/>
            <a:r>
              <a:rPr lang="en-US" altLang="en-US" smtClean="0"/>
              <a:t>There are no corporate or personal taxes.</a:t>
            </a:r>
          </a:p>
        </p:txBody>
      </p:sp>
    </p:spTree>
  </p:cSld>
  <p:clrMapOvr>
    <a:masterClrMapping/>
  </p:clrMapOvr>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4450" name="Title 1"/>
          <p:cNvSpPr>
            <a:spLocks noGrp="1"/>
          </p:cNvSpPr>
          <p:nvPr>
            <p:ph type="title"/>
          </p:nvPr>
        </p:nvSpPr>
        <p:spPr/>
        <p:txBody>
          <a:bodyPr/>
          <a:lstStyle/>
          <a:p>
            <a:pPr eaLnBrk="1" hangingPunct="1"/>
            <a:r>
              <a:rPr lang="en-US" altLang="en-US" smtClean="0"/>
              <a:t>Proof of Proposition II with taxes</a:t>
            </a:r>
          </a:p>
        </p:txBody>
      </p:sp>
      <p:sp>
        <p:nvSpPr>
          <p:cNvPr id="104451" name="Content Placeholder 2"/>
          <p:cNvSpPr>
            <a:spLocks noGrp="1"/>
          </p:cNvSpPr>
          <p:nvPr>
            <p:ph idx="1"/>
          </p:nvPr>
        </p:nvSpPr>
        <p:spPr/>
        <p:txBody>
          <a:bodyPr/>
          <a:lstStyle/>
          <a:p>
            <a:pPr eaLnBrk="1" hangingPunct="1">
              <a:buFont typeface="Wingdings" pitchFamily="2" charset="2"/>
              <a:buNone/>
            </a:pPr>
            <a:r>
              <a:rPr lang="en-US" altLang="en-US" smtClean="0"/>
              <a:t>Proposition I says that </a:t>
            </a:r>
          </a:p>
          <a:p>
            <a:pPr eaLnBrk="1" hangingPunct="1">
              <a:buFont typeface="Wingdings" pitchFamily="2" charset="2"/>
              <a:buNone/>
            </a:pPr>
            <a:r>
              <a:rPr lang="en-US" altLang="en-US" smtClean="0"/>
              <a:t>        V</a:t>
            </a:r>
            <a:r>
              <a:rPr lang="en-US" altLang="en-US" baseline="-25000" smtClean="0"/>
              <a:t>L</a:t>
            </a:r>
            <a:r>
              <a:rPr lang="en-US" altLang="en-US" smtClean="0"/>
              <a:t> = S</a:t>
            </a:r>
            <a:r>
              <a:rPr lang="en-US" altLang="en-US" baseline="-25000" smtClean="0"/>
              <a:t>L</a:t>
            </a:r>
            <a:r>
              <a:rPr lang="en-US" altLang="en-US" smtClean="0"/>
              <a:t> + D = V</a:t>
            </a:r>
            <a:r>
              <a:rPr lang="en-US" altLang="en-US" baseline="-25000" smtClean="0"/>
              <a:t>U</a:t>
            </a:r>
            <a:r>
              <a:rPr lang="en-US" altLang="en-US" smtClean="0"/>
              <a:t> + V</a:t>
            </a:r>
            <a:r>
              <a:rPr lang="en-US" altLang="en-US" baseline="-25000" smtClean="0"/>
              <a:t>TS </a:t>
            </a:r>
            <a:r>
              <a:rPr lang="en-US" altLang="en-US" smtClean="0"/>
              <a:t> </a:t>
            </a:r>
          </a:p>
          <a:p>
            <a:pPr eaLnBrk="1" hangingPunct="1">
              <a:buFont typeface="Wingdings" pitchFamily="2" charset="2"/>
              <a:buNone/>
            </a:pPr>
            <a:r>
              <a:rPr lang="en-US" altLang="en-US" smtClean="0"/>
              <a:t>                S</a:t>
            </a:r>
            <a:r>
              <a:rPr lang="en-US" altLang="en-US" baseline="-25000" smtClean="0"/>
              <a:t>L </a:t>
            </a:r>
            <a:r>
              <a:rPr lang="en-US" altLang="en-US" smtClean="0"/>
              <a:t>+ D = S</a:t>
            </a:r>
            <a:r>
              <a:rPr lang="en-US" altLang="en-US" baseline="-25000" smtClean="0"/>
              <a:t>U</a:t>
            </a:r>
            <a:r>
              <a:rPr lang="en-US" altLang="en-US" smtClean="0"/>
              <a:t> + V</a:t>
            </a:r>
            <a:r>
              <a:rPr lang="en-US" altLang="en-US" baseline="-25000" smtClean="0"/>
              <a:t>TS</a:t>
            </a:r>
            <a:endParaRPr lang="en-US" altLang="en-US" smtClean="0"/>
          </a:p>
          <a:p>
            <a:pPr eaLnBrk="1" hangingPunct="1">
              <a:buFont typeface="Wingdings" pitchFamily="2" charset="2"/>
              <a:buNone/>
            </a:pPr>
            <a:r>
              <a:rPr lang="en-US" altLang="en-US" smtClean="0"/>
              <a:t>                          = </a:t>
            </a:r>
            <a:r>
              <a:rPr lang="en-US" altLang="en-US" smtClean="0">
                <a:solidFill>
                  <a:srgbClr val="0000FF"/>
                </a:solidFill>
              </a:rPr>
              <a:t>EBIT(1 – T)</a:t>
            </a:r>
            <a:r>
              <a:rPr lang="en-US" altLang="en-US" smtClean="0"/>
              <a:t>/r</a:t>
            </a:r>
            <a:r>
              <a:rPr lang="en-US" altLang="en-US" baseline="-25000" smtClean="0"/>
              <a:t>sU </a:t>
            </a:r>
            <a:r>
              <a:rPr lang="en-US" altLang="en-US" smtClean="0"/>
              <a:t> + TD</a:t>
            </a:r>
          </a:p>
          <a:p>
            <a:pPr eaLnBrk="1" hangingPunct="1">
              <a:buFont typeface="Wingdings" pitchFamily="2" charset="2"/>
              <a:buNone/>
            </a:pPr>
            <a:r>
              <a:rPr lang="en-US" altLang="en-US" smtClean="0"/>
              <a:t>Algebra (with a hint on the next page) gives the result of Proposition II.</a:t>
            </a:r>
          </a:p>
        </p:txBody>
      </p:sp>
      <p:sp>
        <p:nvSpPr>
          <p:cNvPr id="104452" name="Slide Number Placeholder 3"/>
          <p:cNvSpPr>
            <a:spLocks noGrp="1"/>
          </p:cNvSpPr>
          <p:nvPr>
            <p:ph type="sldNum" sz="quarter" idx="12"/>
          </p:nvPr>
        </p:nvSpPr>
        <p:spPr>
          <a:noFill/>
        </p:spPr>
        <p:txBody>
          <a:bodyPr/>
          <a:lstStyle/>
          <a:p>
            <a:fld id="{5A041DC2-D10F-4AEA-A1D6-074C51FCDDCD}" type="slidenum">
              <a:rPr lang="en-US" altLang="en-US"/>
              <a:pPr/>
              <a:t>90</a:t>
            </a:fld>
            <a:endParaRPr lang="en-US" altLang="en-US"/>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5474" name="Title 1"/>
          <p:cNvSpPr>
            <a:spLocks noGrp="1"/>
          </p:cNvSpPr>
          <p:nvPr>
            <p:ph type="title"/>
          </p:nvPr>
        </p:nvSpPr>
        <p:spPr/>
        <p:txBody>
          <a:bodyPr/>
          <a:lstStyle/>
          <a:p>
            <a:pPr eaLnBrk="1" hangingPunct="1"/>
            <a:r>
              <a:rPr lang="en-US" altLang="en-US" smtClean="0"/>
              <a:t>to do the algebra…</a:t>
            </a:r>
          </a:p>
        </p:txBody>
      </p:sp>
      <p:sp>
        <p:nvSpPr>
          <p:cNvPr id="3" name="Content Placeholder 2"/>
          <p:cNvSpPr>
            <a:spLocks noGrp="1"/>
          </p:cNvSpPr>
          <p:nvPr>
            <p:ph idx="1"/>
          </p:nvPr>
        </p:nvSpPr>
        <p:spPr/>
        <p:txBody>
          <a:bodyPr>
            <a:normAutofit fontScale="92500" lnSpcReduction="20000"/>
          </a:bodyPr>
          <a:lstStyle/>
          <a:p>
            <a:pPr eaLnBrk="1" hangingPunct="1">
              <a:buFont typeface="Wingdings" pitchFamily="2" charset="2"/>
              <a:buNone/>
              <a:defRPr/>
            </a:pPr>
            <a:r>
              <a:rPr lang="en-US" dirty="0" smtClean="0"/>
              <a:t>Since S</a:t>
            </a:r>
            <a:r>
              <a:rPr lang="en-US" baseline="-25000" dirty="0" smtClean="0"/>
              <a:t>L</a:t>
            </a:r>
            <a:r>
              <a:rPr lang="en-US" dirty="0" smtClean="0"/>
              <a:t> = (EBIT – r</a:t>
            </a:r>
            <a:r>
              <a:rPr lang="en-US" baseline="-25000" dirty="0" smtClean="0"/>
              <a:t>d</a:t>
            </a:r>
            <a:r>
              <a:rPr lang="en-US" dirty="0" smtClean="0"/>
              <a:t> D)(1 – T)/r</a:t>
            </a:r>
            <a:r>
              <a:rPr lang="en-US" baseline="-25000" dirty="0" smtClean="0"/>
              <a:t>sL </a:t>
            </a:r>
            <a:r>
              <a:rPr lang="en-US" dirty="0" smtClean="0"/>
              <a:t> </a:t>
            </a:r>
          </a:p>
          <a:p>
            <a:pPr eaLnBrk="1" hangingPunct="1">
              <a:buFont typeface="Wingdings" pitchFamily="2" charset="2"/>
              <a:buNone/>
              <a:defRPr/>
            </a:pPr>
            <a:r>
              <a:rPr lang="en-US" dirty="0" smtClean="0"/>
              <a:t>you can solve for EBIT(1 – T):</a:t>
            </a:r>
          </a:p>
          <a:p>
            <a:pPr algn="ctr" eaLnBrk="1" hangingPunct="1">
              <a:buFont typeface="Wingdings" pitchFamily="2" charset="2"/>
              <a:buNone/>
              <a:defRPr/>
            </a:pPr>
            <a:r>
              <a:rPr lang="en-US" dirty="0" smtClean="0">
                <a:solidFill>
                  <a:srgbClr val="0000FF"/>
                </a:solidFill>
              </a:rPr>
              <a:t>EBIT(1 – T) </a:t>
            </a:r>
            <a:r>
              <a:rPr lang="en-US" dirty="0" smtClean="0"/>
              <a:t>= S</a:t>
            </a:r>
            <a:r>
              <a:rPr lang="en-US" baseline="-25000" dirty="0" smtClean="0"/>
              <a:t>L</a:t>
            </a:r>
            <a:r>
              <a:rPr lang="en-US" b="1" dirty="0" smtClean="0">
                <a:solidFill>
                  <a:srgbClr val="663300"/>
                </a:solidFill>
              </a:rPr>
              <a:t>r</a:t>
            </a:r>
            <a:r>
              <a:rPr lang="en-US" b="1" baseline="-25000" dirty="0" smtClean="0">
                <a:solidFill>
                  <a:srgbClr val="663300"/>
                </a:solidFill>
              </a:rPr>
              <a:t>sL</a:t>
            </a:r>
            <a:r>
              <a:rPr lang="en-US" b="1" baseline="-25000" dirty="0" smtClean="0"/>
              <a:t> </a:t>
            </a:r>
            <a:r>
              <a:rPr lang="en-US" dirty="0" smtClean="0"/>
              <a:t> + r</a:t>
            </a:r>
            <a:r>
              <a:rPr lang="en-US" baseline="-25000" dirty="0" smtClean="0"/>
              <a:t>d</a:t>
            </a:r>
            <a:r>
              <a:rPr lang="en-US" dirty="0" smtClean="0"/>
              <a:t>D(1 – T)</a:t>
            </a:r>
          </a:p>
          <a:p>
            <a:pPr eaLnBrk="1" hangingPunct="1">
              <a:buFont typeface="Wingdings" pitchFamily="2" charset="2"/>
              <a:buNone/>
              <a:defRPr/>
            </a:pPr>
            <a:endParaRPr lang="en-US" dirty="0" smtClean="0"/>
          </a:p>
          <a:p>
            <a:pPr marL="0" indent="0" eaLnBrk="1" hangingPunct="1">
              <a:buFont typeface="Wingdings" pitchFamily="2" charset="2"/>
              <a:buNone/>
              <a:defRPr/>
            </a:pPr>
            <a:r>
              <a:rPr lang="en-US" dirty="0" smtClean="0"/>
              <a:t>Plug this expression for </a:t>
            </a:r>
            <a:r>
              <a:rPr lang="en-US" dirty="0" smtClean="0">
                <a:solidFill>
                  <a:srgbClr val="0000FF"/>
                </a:solidFill>
              </a:rPr>
              <a:t>EBIT(1 – T) </a:t>
            </a:r>
            <a:r>
              <a:rPr lang="en-US" dirty="0" smtClean="0"/>
              <a:t>into the right hand side of:</a:t>
            </a:r>
          </a:p>
          <a:p>
            <a:pPr algn="ctr" eaLnBrk="1" hangingPunct="1">
              <a:buFont typeface="Wingdings" pitchFamily="2" charset="2"/>
              <a:buNone/>
              <a:defRPr/>
            </a:pPr>
            <a:r>
              <a:rPr lang="en-US" dirty="0" smtClean="0"/>
              <a:t>S</a:t>
            </a:r>
            <a:r>
              <a:rPr lang="en-US" baseline="-25000" dirty="0" smtClean="0"/>
              <a:t>L </a:t>
            </a:r>
            <a:r>
              <a:rPr lang="en-US" dirty="0" smtClean="0"/>
              <a:t>+ D = S</a:t>
            </a:r>
            <a:r>
              <a:rPr lang="en-US" baseline="-25000" dirty="0" smtClean="0"/>
              <a:t>U</a:t>
            </a:r>
            <a:r>
              <a:rPr lang="en-US" dirty="0" smtClean="0"/>
              <a:t> + V</a:t>
            </a:r>
            <a:r>
              <a:rPr lang="en-US" baseline="-25000" dirty="0" smtClean="0"/>
              <a:t>TS </a:t>
            </a:r>
            <a:r>
              <a:rPr lang="en-US" dirty="0" smtClean="0"/>
              <a:t> = </a:t>
            </a:r>
            <a:r>
              <a:rPr lang="en-US" dirty="0" smtClean="0">
                <a:solidFill>
                  <a:srgbClr val="0000FF"/>
                </a:solidFill>
              </a:rPr>
              <a:t>EBIT(1 – T)</a:t>
            </a:r>
            <a:r>
              <a:rPr lang="en-US" dirty="0" smtClean="0"/>
              <a:t>/r</a:t>
            </a:r>
            <a:r>
              <a:rPr lang="en-US" baseline="-25000" dirty="0" smtClean="0"/>
              <a:t>sU </a:t>
            </a:r>
            <a:r>
              <a:rPr lang="en-US" dirty="0" smtClean="0"/>
              <a:t> + TD</a:t>
            </a:r>
          </a:p>
          <a:p>
            <a:pPr marL="0" indent="0" eaLnBrk="1" hangingPunct="1">
              <a:buFont typeface="Wingdings" pitchFamily="2" charset="2"/>
              <a:buNone/>
              <a:defRPr/>
            </a:pPr>
            <a:r>
              <a:rPr lang="en-US" dirty="0" smtClean="0"/>
              <a:t>and solve for </a:t>
            </a:r>
            <a:r>
              <a:rPr lang="en-US" b="1" dirty="0" smtClean="0">
                <a:solidFill>
                  <a:srgbClr val="663300"/>
                </a:solidFill>
              </a:rPr>
              <a:t>r</a:t>
            </a:r>
            <a:r>
              <a:rPr lang="en-US" b="1" baseline="-25000" dirty="0" smtClean="0">
                <a:solidFill>
                  <a:srgbClr val="663300"/>
                </a:solidFill>
              </a:rPr>
              <a:t>sL</a:t>
            </a:r>
            <a:r>
              <a:rPr lang="en-US" baseline="-25000" dirty="0" smtClean="0"/>
              <a:t> </a:t>
            </a:r>
            <a:r>
              <a:rPr lang="en-US" dirty="0" smtClean="0"/>
              <a:t>to get the Proposition II result.</a:t>
            </a:r>
          </a:p>
          <a:p>
            <a:pPr eaLnBrk="1" hangingPunct="1">
              <a:buFont typeface="Wingdings" pitchFamily="2" charset="2"/>
              <a:buNone/>
              <a:defRPr/>
            </a:pPr>
            <a:endParaRPr lang="en-US" dirty="0" smtClean="0"/>
          </a:p>
          <a:p>
            <a:pPr eaLnBrk="1" hangingPunct="1">
              <a:defRPr/>
            </a:pPr>
            <a:endParaRPr lang="en-US" dirty="0"/>
          </a:p>
        </p:txBody>
      </p:sp>
      <p:sp>
        <p:nvSpPr>
          <p:cNvPr id="105476" name="Slide Number Placeholder 3"/>
          <p:cNvSpPr>
            <a:spLocks noGrp="1"/>
          </p:cNvSpPr>
          <p:nvPr>
            <p:ph type="sldNum" sz="quarter" idx="12"/>
          </p:nvPr>
        </p:nvSpPr>
        <p:spPr>
          <a:noFill/>
        </p:spPr>
        <p:txBody>
          <a:bodyPr/>
          <a:lstStyle/>
          <a:p>
            <a:fld id="{97578389-F52D-49E1-ACC6-E37145DAC2BF}" type="slidenum">
              <a:rPr lang="en-US" altLang="en-US"/>
              <a:pPr/>
              <a:t>91</a:t>
            </a:fld>
            <a:endParaRPr lang="en-US"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1472333060</TotalTime>
  <Pages>40</Pages>
  <Words>4684</Words>
  <Application>Microsoft Office PowerPoint</Application>
  <PresentationFormat>On-screen Show (4:3)</PresentationFormat>
  <Paragraphs>805</Paragraphs>
  <Slides>91</Slides>
  <Notes>1</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91</vt:i4>
      </vt:variant>
    </vt:vector>
  </HeadingPairs>
  <TitlesOfParts>
    <vt:vector size="101" baseType="lpstr">
      <vt:lpstr>Arial</vt:lpstr>
      <vt:lpstr>Tahoma</vt:lpstr>
      <vt:lpstr>Wingdings</vt:lpstr>
      <vt:lpstr>Times New Roman</vt:lpstr>
      <vt:lpstr>MS Reference Sans Serif</vt:lpstr>
      <vt:lpstr>Symbol</vt:lpstr>
      <vt:lpstr>Calibri</vt:lpstr>
      <vt:lpstr>Blends</vt:lpstr>
      <vt:lpstr>Chart</vt:lpstr>
      <vt:lpstr>Equation</vt:lpstr>
      <vt:lpstr>Slide 1</vt:lpstr>
      <vt:lpstr>Topics to consider:</vt:lpstr>
      <vt:lpstr>Slide 3</vt:lpstr>
      <vt:lpstr>Who are Modigliani and Miller (MM)?</vt:lpstr>
      <vt:lpstr>What assumptions underlie the MM and Miller Models?</vt:lpstr>
      <vt:lpstr>What assumptions underlie the MM and Miller Models?</vt:lpstr>
      <vt:lpstr>MM Detailed Assumptions and Notation</vt:lpstr>
      <vt:lpstr>MM with Zero Taxes (1958)</vt:lpstr>
      <vt:lpstr>Numerical Illustration of the MM No-Tax Propositions</vt:lpstr>
      <vt:lpstr>1. Find VU and VL.</vt:lpstr>
      <vt:lpstr>2. Find the market value of Firm L’s debt and equity.</vt:lpstr>
      <vt:lpstr>3. Find rsL.</vt:lpstr>
      <vt:lpstr>4. Proposition I implies WACC = rsU.     Verify for L using WACC formula.</vt:lpstr>
      <vt:lpstr>MM Relationships Between Capital Costs and Leverage (D/V)</vt:lpstr>
      <vt:lpstr>MM No-Tax Conclusions:</vt:lpstr>
      <vt:lpstr>Graph value versus leverage.</vt:lpstr>
      <vt:lpstr>MM with Corporate Taxes (1963)</vt:lpstr>
      <vt:lpstr>V, S, rs, and WACC for Firms U and L (40% Corporate Tax Rate)</vt:lpstr>
      <vt:lpstr>Notes About the New Propositions</vt:lpstr>
      <vt:lpstr>1. Find VU and VL.</vt:lpstr>
      <vt:lpstr>2. Find market value of Firm L’s debt and equity.</vt:lpstr>
      <vt:lpstr>3. Find rsL.</vt:lpstr>
      <vt:lpstr>4. Find Firm L’s WACC.</vt:lpstr>
      <vt:lpstr>MM: Capital Costs vs. Leverage with Corporate Taxes</vt:lpstr>
      <vt:lpstr>MM: Value vs. Debt with Corporate Taxes</vt:lpstr>
      <vt:lpstr>What does capital structure theory prescribe for corporate managers?</vt:lpstr>
      <vt:lpstr>Do firms follow the recommendations of capital structure theory?</vt:lpstr>
      <vt:lpstr>How is analysis different if firms U and L are growing?</vt:lpstr>
      <vt:lpstr>7% growth, TS discount rate of rTS</vt:lpstr>
      <vt:lpstr>The Compressed Adjusted Present Value (APV)Model</vt:lpstr>
      <vt:lpstr>Levered cost of equity in the APV model</vt:lpstr>
      <vt:lpstr>Levered Beta in the APV Model</vt:lpstr>
      <vt:lpstr>Relevant information for valuation</vt:lpstr>
      <vt:lpstr>Calculating VU</vt:lpstr>
      <vt:lpstr>Value of unlevered firm, VU</vt:lpstr>
      <vt:lpstr>Value of tax shield, VTS and VL</vt:lpstr>
      <vt:lpstr>Cost of Equity and WACC in the APV Model</vt:lpstr>
      <vt:lpstr>Cost of Capital for MM and APV</vt:lpstr>
      <vt:lpstr>Dynamic Capital Structures and the APV Model</vt:lpstr>
      <vt:lpstr>Example Data</vt:lpstr>
      <vt:lpstr>APV Approach with Nonconstant Cash Flows</vt:lpstr>
      <vt:lpstr>Estimating Current Unlevered Value of Operations (Nonconstant g in FCF until after Year 3; gL = 7%; rsU = 14%)</vt:lpstr>
      <vt:lpstr>Estimating Current Value of the Tax Shield(Nonconstant g in TS until after Year 3; gL = 7%; rsU = 14%) </vt:lpstr>
      <vt:lpstr>Total Current Value of Operations</vt:lpstr>
      <vt:lpstr>What if L's debt is risky?</vt:lpstr>
      <vt:lpstr>Equity as an option</vt:lpstr>
      <vt:lpstr>Equity as an option</vt:lpstr>
      <vt:lpstr>Use Black-Scholes to price  this option</vt:lpstr>
      <vt:lpstr>Black-Scholes Solution</vt:lpstr>
      <vt:lpstr>Black-Scholes Solution (Continued)</vt:lpstr>
      <vt:lpstr>Value of Debt</vt:lpstr>
      <vt:lpstr>This value of debt gives us a yield</vt:lpstr>
      <vt:lpstr>How does  affect an option's value?</vt:lpstr>
      <vt:lpstr>Managerial Incentives</vt:lpstr>
      <vt:lpstr>Managerial Incentives</vt:lpstr>
      <vt:lpstr>Value of Debt and Equity for Different Volatilities</vt:lpstr>
      <vt:lpstr>Bait and Switch</vt:lpstr>
      <vt:lpstr>If the debt is risky coupon debt</vt:lpstr>
      <vt:lpstr>Proof of MM with Zero Taxes (1958)</vt:lpstr>
      <vt:lpstr>Annual Cash Flow to U’s Investors (CFU)</vt:lpstr>
      <vt:lpstr>Annual Cash Flow to L’s Investors (CFL)</vt:lpstr>
      <vt:lpstr>Cash Flows and Firm Values</vt:lpstr>
      <vt:lpstr>Proof By Using an Arbitrage Argument</vt:lpstr>
      <vt:lpstr>Suppose VL &gt; VU</vt:lpstr>
      <vt:lpstr>Summary of Transactions</vt:lpstr>
      <vt:lpstr>The arbitrage opportunity</vt:lpstr>
      <vt:lpstr>But arbitrage can’t last long!</vt:lpstr>
      <vt:lpstr>Example…</vt:lpstr>
      <vt:lpstr>Firm Values in Example</vt:lpstr>
      <vt:lpstr>Dividends in Example</vt:lpstr>
      <vt:lpstr>Suppose SL = $800, instead of $750.</vt:lpstr>
      <vt:lpstr>How will investors use this?</vt:lpstr>
      <vt:lpstr>In our example</vt:lpstr>
      <vt:lpstr>What if VL &lt; VU </vt:lpstr>
      <vt:lpstr>How will investors use this?</vt:lpstr>
      <vt:lpstr>Suppose SL = $700, instead of $750.</vt:lpstr>
      <vt:lpstr>MM no Taxes Proposition II</vt:lpstr>
      <vt:lpstr>To do the algebra…</vt:lpstr>
      <vt:lpstr>In our example</vt:lpstr>
      <vt:lpstr>Proof: MM with Corporate Taxes (1963)</vt:lpstr>
      <vt:lpstr>Proof of Proposition I</vt:lpstr>
      <vt:lpstr>L’s Annual Cash Flows</vt:lpstr>
      <vt:lpstr>Proof of Proposition I with taxes cont..</vt:lpstr>
      <vt:lpstr>Proof of Proposition I with taxes cont..</vt:lpstr>
      <vt:lpstr>Proof of Proposition I with taxes cont..</vt:lpstr>
      <vt:lpstr>Our example</vt:lpstr>
      <vt:lpstr>Our example continued…</vt:lpstr>
      <vt:lpstr>Our example: L’s cash flows</vt:lpstr>
      <vt:lpstr>Proposition II with taxes</vt:lpstr>
      <vt:lpstr>Proof of Proposition II with taxes</vt:lpstr>
      <vt:lpstr>to do the algebra…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Capital structure advanced issues</dc:title>
  <dc:subject>Powerpoint Show</dc:subject>
  <dc:creator>Phillip Daves and Mike Ehrhardt</dc:creator>
  <cp:lastModifiedBy>Javad</cp:lastModifiedBy>
  <cp:revision>390</cp:revision>
  <cp:lastPrinted>1998-05-22T18:51:10Z</cp:lastPrinted>
  <dcterms:created xsi:type="dcterms:W3CDTF">1996-03-18T08:15:22Z</dcterms:created>
  <dcterms:modified xsi:type="dcterms:W3CDTF">2017-06-21T14:22:31Z</dcterms:modified>
</cp:coreProperties>
</file>