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1" r:id="rId2"/>
    <p:sldId id="272" r:id="rId3"/>
    <p:sldId id="266" r:id="rId4"/>
    <p:sldId id="268" r:id="rId5"/>
    <p:sldId id="270" r:id="rId6"/>
    <p:sldId id="258" r:id="rId7"/>
    <p:sldId id="259" r:id="rId8"/>
    <p:sldId id="269" r:id="rId9"/>
    <p:sldId id="273" r:id="rId10"/>
    <p:sldId id="260" r:id="rId11"/>
    <p:sldId id="264" r:id="rId12"/>
    <p:sldId id="274" r:id="rId13"/>
    <p:sldId id="275" r:id="rId14"/>
    <p:sldId id="265" r:id="rId15"/>
    <p:sldId id="276" r:id="rId16"/>
    <p:sldId id="267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7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DA2C80-67D0-49C5-930C-FA8DAF63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40613F-AA71-4550-9583-09206BF53DE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en-US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BFF6D-1AFD-429B-A4D4-6728DA822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9C141-47D5-4116-979E-34A2AA1DA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7D513-73CA-420E-A217-F0BE2DE4F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0A6BA-9563-4F9F-A1F0-94DAEEE65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797DD-3762-417E-8117-0D91DEA08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B3675-A530-463B-8245-FC3398FEE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860A2-9078-4D7F-BF79-750A289B5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F77-C709-4532-98B7-654382520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4CCDA-8BBF-48CF-814C-BCB36D1AB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AFFC8-E5FE-4859-97FB-8BC1310CE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568A8-C898-421D-8FA3-8D955CF19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FB92D28-D99B-43AC-8158-608AE6BE7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sdaq.com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Corporate Finance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Corporate Securities as Contingent Claims on Total Firm Value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basic feature of a debt is that it is a promise by the borrowing firm to repay a fixed dollar amount of by a certain date.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shareholder’s claim on firm value is the residual amount that remains after the debtholders are paid.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If the value of the firm is less than the amount promised to the debtholders, the shareholders get nothing.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Managerial Goals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Managerial goals may be different from shareholder goals</a:t>
            </a:r>
          </a:p>
          <a:p>
            <a:pPr lvl="1" eaLnBrk="1" hangingPunct="1"/>
            <a:r>
              <a:rPr lang="en-US" smtClean="0"/>
              <a:t>Expensive perquisites</a:t>
            </a:r>
          </a:p>
          <a:p>
            <a:pPr lvl="1" eaLnBrk="1" hangingPunct="1"/>
            <a:r>
              <a:rPr lang="en-US" smtClean="0"/>
              <a:t>Survival</a:t>
            </a:r>
          </a:p>
          <a:p>
            <a:pPr lvl="1" eaLnBrk="1" hangingPunct="1"/>
            <a:r>
              <a:rPr lang="en-US" smtClean="0"/>
              <a:t>Independence</a:t>
            </a:r>
          </a:p>
          <a:p>
            <a:pPr eaLnBrk="1" hangingPunct="1"/>
            <a:r>
              <a:rPr lang="en-US" smtClean="0"/>
              <a:t>Increased growth and size are not necessarily the same thing as increased shareholder wealth.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/>
              <a:t>Ethics and Incentives within Corporations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spcBef>
                <a:spcPct val="60000"/>
              </a:spcBef>
              <a:buFontTx/>
              <a:buNone/>
            </a:pPr>
            <a:r>
              <a:rPr lang="en-US" altLang="en-US" smtClean="0"/>
              <a:t>Agency Problems</a:t>
            </a:r>
          </a:p>
          <a:p>
            <a:pPr lvl="2" eaLnBrk="1" hangingPunct="1">
              <a:spcBef>
                <a:spcPct val="70000"/>
              </a:spcBef>
            </a:pPr>
            <a:r>
              <a:rPr lang="en-US" altLang="en-US" smtClean="0"/>
              <a:t>Managers may act in their own interest rather than in the best interest of the shareholders.</a:t>
            </a:r>
          </a:p>
          <a:p>
            <a:pPr lvl="2" eaLnBrk="1" hangingPunct="1">
              <a:spcBef>
                <a:spcPct val="70000"/>
              </a:spcBef>
            </a:pPr>
            <a:r>
              <a:rPr lang="en-US" altLang="en-US" smtClean="0"/>
              <a:t>One potential solution is to tie management’s compensation to firm performance.</a:t>
            </a:r>
          </a:p>
          <a:p>
            <a:pPr lvl="2" eaLnBrk="1" hangingPunct="1">
              <a:spcBef>
                <a:spcPct val="70000"/>
              </a:spcBef>
            </a:pPr>
            <a:r>
              <a:rPr lang="en-US" altLang="en-US" smtClean="0"/>
              <a:t>How should performance be measured?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CEO Performance</a:t>
            </a:r>
            <a:br>
              <a:rPr lang="en-US" altLang="en-US" smtClean="0"/>
            </a:br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If a CEO is performing poorly, shareholders can express their dissatisfaction by selling their shares. This selling pressure will drive the stock price down.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Hostile Takeover</a:t>
            </a:r>
          </a:p>
          <a:p>
            <a:pPr lvl="2" eaLnBrk="1" hangingPunct="1"/>
            <a:r>
              <a:rPr lang="en-US" altLang="en-US" smtClean="0"/>
              <a:t>Low stock prices may entice a Corporate Raider to buy enough stock so they have enough control to replace current management. The stock price will rise after the new management team “fixes” the company.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Do Shareholders Control Managerial Behavior?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Shareholders vote for the board of directors, who in turn hire the management team.</a:t>
            </a:r>
          </a:p>
          <a:p>
            <a:pPr eaLnBrk="1" hangingPunct="1"/>
            <a:r>
              <a:rPr lang="en-US" sz="2800" smtClean="0"/>
              <a:t>Contracts can be carefully constructed to be </a:t>
            </a:r>
            <a:r>
              <a:rPr lang="en-US" sz="2800" i="1" smtClean="0"/>
              <a:t>incentive compatible</a:t>
            </a:r>
            <a:r>
              <a:rPr lang="en-US" sz="2800" smtClean="0"/>
              <a:t>.</a:t>
            </a:r>
          </a:p>
          <a:p>
            <a:pPr eaLnBrk="1" hangingPunct="1"/>
            <a:r>
              <a:rPr lang="en-US" sz="2800" smtClean="0"/>
              <a:t>There is a market for managerial talent—this may provide </a:t>
            </a:r>
            <a:r>
              <a:rPr lang="en-US" sz="2800" i="1" smtClean="0"/>
              <a:t>market discipline</a:t>
            </a:r>
            <a:r>
              <a:rPr lang="en-US" sz="2800" smtClean="0"/>
              <a:t> to the managers—they can be replaced.</a:t>
            </a:r>
          </a:p>
          <a:p>
            <a:pPr eaLnBrk="1" hangingPunct="1"/>
            <a:r>
              <a:rPr lang="en-US" sz="2800" smtClean="0"/>
              <a:t>If the managers fail to maximize share price, they may be replaced in a hostile takeover.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Stock Market</a:t>
            </a: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The stock market provides liquidity </a:t>
            </a:r>
            <a:br>
              <a:rPr lang="en-US" altLang="en-US" smtClean="0"/>
            </a:br>
            <a:r>
              <a:rPr lang="en-US" altLang="en-US" smtClean="0"/>
              <a:t>to shareholders.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mtClean="0"/>
              <a:t>Liquidity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mtClean="0"/>
              <a:t>The ability to easily sell an asset for close to the price at which you can currently buy it.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31" tIns="45715" rIns="91431" bIns="45715" anchor="t"/>
          <a:lstStyle/>
          <a:p>
            <a:pPr defTabSz="809625" eaLnBrk="1" hangingPunct="1"/>
            <a:r>
              <a:rPr lang="en-US" smtClean="0"/>
              <a:t>Financial Markets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4375"/>
          </a:xfrm>
        </p:spPr>
        <p:txBody>
          <a:bodyPr lIns="91431" tIns="45715" rIns="91431" bIns="45715"/>
          <a:lstStyle/>
          <a:p>
            <a:pPr marL="303213" indent="-303213" defTabSz="809625" eaLnBrk="1" hangingPunct="1">
              <a:defRPr/>
            </a:pPr>
            <a:r>
              <a:rPr lang="en-US" dirty="0" smtClean="0"/>
              <a:t>Primary vs. secondary markets</a:t>
            </a:r>
          </a:p>
          <a:p>
            <a:pPr eaLnBrk="1" hangingPunct="1">
              <a:spcBef>
                <a:spcPct val="70000"/>
              </a:spcBef>
              <a:defRPr/>
            </a:pPr>
            <a:r>
              <a:rPr lang="en-US" altLang="en-US" sz="2000" dirty="0" smtClean="0"/>
              <a:t>Public Company</a:t>
            </a:r>
          </a:p>
          <a:p>
            <a:pPr lvl="1" eaLnBrk="1" hangingPunct="1">
              <a:spcBef>
                <a:spcPct val="70000"/>
              </a:spcBef>
              <a:defRPr/>
            </a:pPr>
            <a:r>
              <a:rPr lang="en-US" altLang="en-US" sz="2000" dirty="0" smtClean="0"/>
              <a:t>Stock is traded by the public on a stock exchange.</a:t>
            </a:r>
          </a:p>
          <a:p>
            <a:pPr eaLnBrk="1" hangingPunct="1">
              <a:spcBef>
                <a:spcPct val="70000"/>
              </a:spcBef>
              <a:defRPr/>
            </a:pPr>
            <a:r>
              <a:rPr lang="en-US" altLang="en-US" sz="2000" dirty="0" smtClean="0"/>
              <a:t>Private Company</a:t>
            </a:r>
          </a:p>
          <a:p>
            <a:pPr lvl="1" eaLnBrk="1" hangingPunct="1">
              <a:spcBef>
                <a:spcPct val="70000"/>
              </a:spcBef>
              <a:defRPr/>
            </a:pPr>
            <a:r>
              <a:rPr lang="en-US" altLang="en-US" sz="2000" dirty="0" smtClean="0"/>
              <a:t>Stock may be traded privately.</a:t>
            </a:r>
          </a:p>
          <a:p>
            <a:pPr marL="303213" indent="-303213" defTabSz="809625" eaLnBrk="1" hangingPunct="1">
              <a:defRPr/>
            </a:pPr>
            <a:endParaRPr lang="en-US" sz="2000" dirty="0" smtClean="0"/>
          </a:p>
          <a:p>
            <a:pPr marL="658813" lvl="1" indent="-254000" defTabSz="809625" eaLnBrk="1" hangingPunct="1">
              <a:defRPr/>
            </a:pPr>
            <a:r>
              <a:rPr lang="en-US" sz="2000" dirty="0" smtClean="0"/>
              <a:t>Dealer vs. auction markets</a:t>
            </a:r>
          </a:p>
          <a:p>
            <a:pPr marL="658813" lvl="1" indent="-254000" defTabSz="809625" eaLnBrk="1" hangingPunct="1">
              <a:defRPr/>
            </a:pPr>
            <a:r>
              <a:rPr lang="en-US" sz="2000" dirty="0" smtClean="0"/>
              <a:t>Listed vs. over the counter securities</a:t>
            </a:r>
          </a:p>
          <a:p>
            <a:pPr marL="1012825" lvl="2" indent="-203200" defTabSz="809625" eaLnBrk="1" hangingPunct="1">
              <a:defRPr/>
            </a:pPr>
            <a:r>
              <a:rPr lang="en-US" sz="2000" dirty="0" smtClean="0">
                <a:hlinkClick r:id="rId3"/>
              </a:rPr>
              <a:t>NYSE</a:t>
            </a:r>
            <a:endParaRPr lang="en-US" sz="2000" dirty="0" smtClean="0"/>
          </a:p>
          <a:p>
            <a:pPr marL="1012825" lvl="2" indent="-203200" defTabSz="809625" eaLnBrk="1" hangingPunct="1">
              <a:defRPr/>
            </a:pPr>
            <a:r>
              <a:rPr lang="en-US" sz="2000" dirty="0" smtClean="0">
                <a:hlinkClick r:id="rId4"/>
              </a:rPr>
              <a:t>NASDAQ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Financial Markets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Traditional Trading Venues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mtClean="0"/>
              <a:t>New York Stock Exchange (NYSE)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mtClean="0"/>
              <a:t>Market Makers/Specialists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Each stock has only one market maker.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mtClean="0"/>
              <a:t>NASDAQ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mtClean="0"/>
              <a:t>Does not meet in a physical location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mtClean="0"/>
              <a:t>May have many market makers for a single stock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mtClean="0"/>
              <a:t>Bid Price versus Ask Price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mtClean="0"/>
              <a:t>Bid-Ask Spread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Transaction cost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New Competition and Market Changes</a:t>
            </a:r>
            <a:br>
              <a:rPr lang="en-US" altLang="en-US" sz="3200" smtClean="0"/>
            </a:br>
            <a:endParaRPr lang="en-US" sz="320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Limit Order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An order to buy or sell a set amount at a fixed price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Limit Order Book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collection of all limit orders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Market Orders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Orders that trade immediately at the best outstanding limit 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High Frequency Traders (HFTs)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A class of traders who, with the aid of computers, execute trades many times per second in response to new information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Stock Markets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Dark Pools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With exchange trading, the limit book orders are public, allowing investors to trade at the current bid or ask price, and transactions are visible to all traders when they occur.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Dark pools do not make their limit order books visible.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Instead, they offer investors the ability to trade at a better price with the tradeoff being that their order might not be filled if an excess of either buy or sell orders is received.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Concepts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Know the basic types of financial management decisions and the role of the financial manager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Know the financial implications of the different forms of business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Know the goal of financial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Understand the conflicts of interest that can arise between owners and managers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Understand the various types of financial markets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</a:rPr>
              <a:t>The Four Basic Areas of Finance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  <a:buFontTx/>
              <a:buNone/>
            </a:pPr>
            <a:endParaRPr lang="en-US" sz="2400" smtClean="0"/>
          </a:p>
          <a:p>
            <a:pPr eaLnBrk="1" hangingPunct="1"/>
            <a:endParaRPr lang="en-US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143000" y="1752600"/>
            <a:ext cx="6781800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/>
          </a:p>
          <a:p>
            <a:r>
              <a:rPr lang="en-US" sz="2800" b="1"/>
              <a:t>Corporate Finance</a:t>
            </a:r>
          </a:p>
          <a:p>
            <a:endParaRPr lang="en-US" sz="2800" b="1"/>
          </a:p>
          <a:p>
            <a:r>
              <a:rPr lang="en-US" sz="2800" b="1"/>
              <a:t>Investments</a:t>
            </a:r>
          </a:p>
          <a:p>
            <a:endParaRPr lang="en-US" sz="2800" b="1"/>
          </a:p>
          <a:p>
            <a:r>
              <a:rPr lang="en-US" sz="2800" b="1"/>
              <a:t>Financial Institutions</a:t>
            </a:r>
          </a:p>
          <a:p>
            <a:endParaRPr lang="en-US" sz="2800" b="1"/>
          </a:p>
          <a:p>
            <a:r>
              <a:rPr lang="en-US" sz="2800" b="1"/>
              <a:t>International Finance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Corporate Finance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mtClean="0"/>
              <a:t>1. What is Corporate Finance?</a:t>
            </a:r>
          </a:p>
          <a:p>
            <a:pPr eaLnBrk="1" hangingPunct="1">
              <a:spcAft>
                <a:spcPts val="600"/>
              </a:spcAft>
            </a:pPr>
            <a:r>
              <a:rPr lang="en-US" smtClean="0"/>
              <a:t>2. Corporate Securities as Contingent Claims on Total Firm Value</a:t>
            </a:r>
          </a:p>
          <a:p>
            <a:pPr eaLnBrk="1" hangingPunct="1">
              <a:spcAft>
                <a:spcPts val="600"/>
              </a:spcAft>
            </a:pPr>
            <a:r>
              <a:rPr lang="en-US" smtClean="0"/>
              <a:t>3. Goals of the Corporate Firm</a:t>
            </a:r>
          </a:p>
          <a:p>
            <a:pPr eaLnBrk="1" hangingPunct="1">
              <a:spcAft>
                <a:spcPts val="600"/>
              </a:spcAft>
            </a:pPr>
            <a:r>
              <a:rPr lang="en-US" smtClean="0"/>
              <a:t>4. Financial Markets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2B054F-8346-43BC-AFB4-AD9C4EDF729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is corporate finance important to all managers?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Corporate finance provides the skills managers need to:</a:t>
            </a:r>
          </a:p>
          <a:p>
            <a:pPr lvl="1" eaLnBrk="1" hangingPunct="1"/>
            <a:r>
              <a:rPr lang="en-US" smtClean="0"/>
              <a:t>Identify and select the corporate strategies and individual projects that add value to their firm.</a:t>
            </a:r>
          </a:p>
          <a:p>
            <a:pPr lvl="1" eaLnBrk="1" hangingPunct="1"/>
            <a:r>
              <a:rPr lang="en-US" smtClean="0"/>
              <a:t>Forecast the funding requirements of their company, and devise strategies for acquiring those funds.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Corporate Finance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Corporate Finance addresses the following three questions: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Capital budgeting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What long-term investments should the firm engage in?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Capital structure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  <a:r>
              <a:rPr lang="en-US" sz="2800" smtClean="0"/>
              <a:t>How can the firm raise the money for the required investments?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Working capital management</a:t>
            </a:r>
          </a:p>
          <a:p>
            <a:pPr marL="609600" lvl="1" indent="-609600"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	How much short-term cash flow does a company need to pay its bills?</a:t>
            </a:r>
          </a:p>
          <a:p>
            <a:pPr marL="609600" lvl="1" indent="-6096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mtClean="0"/>
              <a:t>How do we manage the day-to-day finances of the firm?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Capital Structure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100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smtClean="0"/>
              <a:t>The value of the firm can be thought of as a pie.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smtClean="0"/>
              <a:t>The goal of the manager is to increase the size of the pie.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smtClean="0"/>
              <a:t>The  Capital Structure decision can be viewed as how best to slice up a the pie.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smtClean="0"/>
              <a:t>If how you slice the pie affects the size of the pie, then the capital structure decision matters.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sz="1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Goals of the Corporate Firm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9219" name="Rectangle 5"/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What are firm decision-makers hired to do?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914400" y="2590800"/>
            <a:ext cx="7620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Three equivalent goals of financial management:</a:t>
            </a:r>
          </a:p>
          <a:p>
            <a:r>
              <a:rPr lang="en-US" sz="2800" i="1"/>
              <a:t>Maximize shareholder wealth</a:t>
            </a:r>
          </a:p>
          <a:p>
            <a:r>
              <a:rPr lang="en-US" sz="2800" i="1"/>
              <a:t>Maximize share price</a:t>
            </a:r>
          </a:p>
          <a:p>
            <a:r>
              <a:rPr lang="en-US" sz="2800" i="1"/>
              <a:t>Maximize firm value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Firm and Society</a:t>
            </a:r>
            <a:br>
              <a:rPr lang="en-US" altLang="en-US" smtClean="0"/>
            </a:b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spcBef>
                <a:spcPct val="60000"/>
              </a:spcBef>
              <a:buFontTx/>
              <a:buNone/>
            </a:pPr>
            <a:r>
              <a:rPr lang="en-US" altLang="en-US" smtClean="0"/>
              <a:t>Often, a corporation’s decisions that increase the value of the firm’s equity benefit society as a whole.</a:t>
            </a:r>
          </a:p>
          <a:p>
            <a:pPr lvl="1" eaLnBrk="1" hangingPunct="1">
              <a:spcBef>
                <a:spcPct val="60000"/>
              </a:spcBef>
              <a:buFontTx/>
              <a:buNone/>
            </a:pPr>
            <a:r>
              <a:rPr lang="en-US" altLang="en-US" smtClean="0"/>
              <a:t>As long as nobody else is made worse off by a corporation’s decisions, increasing the value of the firm’s equity is good for society.</a:t>
            </a:r>
          </a:p>
          <a:p>
            <a:pPr lvl="1" eaLnBrk="1" hangingPunct="1">
              <a:spcBef>
                <a:spcPct val="60000"/>
              </a:spcBef>
              <a:buFontTx/>
              <a:buNone/>
            </a:pPr>
            <a:r>
              <a:rPr lang="en-US" altLang="en-US" smtClean="0"/>
              <a:t>It becomes a problem when increasing the value of the firm’s equity comes at the expense of others.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862</Words>
  <Application>Microsoft Office PowerPoint</Application>
  <PresentationFormat>On-screen Show (4:3)</PresentationFormat>
  <Paragraphs>117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Arial</vt:lpstr>
      <vt:lpstr>Default Design</vt:lpstr>
      <vt:lpstr>Chapter 1</vt:lpstr>
      <vt:lpstr>Key Concepts</vt:lpstr>
      <vt:lpstr>The Four Basic Areas of Finance</vt:lpstr>
      <vt:lpstr>Corporate Finance</vt:lpstr>
      <vt:lpstr>Why is corporate finance important to all managers?</vt:lpstr>
      <vt:lpstr>Corporate Finance</vt:lpstr>
      <vt:lpstr>Capital Structure</vt:lpstr>
      <vt:lpstr>Goals of the Corporate Firm </vt:lpstr>
      <vt:lpstr>The Firm and Society </vt:lpstr>
      <vt:lpstr>Corporate Securities as Contingent Claims on Total Firm Value</vt:lpstr>
      <vt:lpstr>Managerial Goals</vt:lpstr>
      <vt:lpstr> Ethics and Incentives within Corporations </vt:lpstr>
      <vt:lpstr>CEO Performance </vt:lpstr>
      <vt:lpstr>Do Shareholders Control Managerial Behavior?</vt:lpstr>
      <vt:lpstr>The Stock Market</vt:lpstr>
      <vt:lpstr>Financial Markets</vt:lpstr>
      <vt:lpstr>Financial Markets</vt:lpstr>
      <vt:lpstr>New Competition and Market Changes </vt:lpstr>
      <vt:lpstr>Stock Markets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HP</dc:creator>
  <cp:lastModifiedBy>Javad</cp:lastModifiedBy>
  <cp:revision>12</cp:revision>
  <dcterms:created xsi:type="dcterms:W3CDTF">2004-03-05T21:15:08Z</dcterms:created>
  <dcterms:modified xsi:type="dcterms:W3CDTF">2017-03-25T17:42:16Z</dcterms:modified>
</cp:coreProperties>
</file>